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363" r:id="rId3"/>
    <p:sldId id="400" r:id="rId4"/>
    <p:sldId id="402" r:id="rId5"/>
    <p:sldId id="403" r:id="rId6"/>
    <p:sldId id="405" r:id="rId7"/>
    <p:sldId id="406" r:id="rId8"/>
    <p:sldId id="268" r:id="rId9"/>
    <p:sldId id="278" r:id="rId10"/>
    <p:sldId id="398" r:id="rId11"/>
    <p:sldId id="397" r:id="rId12"/>
    <p:sldId id="389" r:id="rId13"/>
    <p:sldId id="365" r:id="rId14"/>
    <p:sldId id="40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2146" autoAdjust="0"/>
  </p:normalViewPr>
  <p:slideViewPr>
    <p:cSldViewPr>
      <p:cViewPr varScale="1">
        <p:scale>
          <a:sx n="102" d="100"/>
          <a:sy n="102" d="100"/>
        </p:scale>
        <p:origin x="846"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9" d="100"/>
          <a:sy n="79" d="100"/>
        </p:scale>
        <p:origin x="2877" y="11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57200" y="8532441"/>
            <a:ext cx="5492080" cy="432047"/>
          </a:xfrm>
          <a:prstGeom prst="rect">
            <a:avLst/>
          </a:prstGeom>
        </p:spPr>
        <p:txBody>
          <a:bodyPr vert="horz" lIns="91440" tIns="45720" rIns="91440" bIns="45720" rtlCol="0" anchor="b"/>
          <a:lstStyle>
            <a:lvl1pPr algn="l">
              <a:defRPr sz="1200"/>
            </a:lvl1pPr>
          </a:lstStyle>
          <a:p>
            <a:r>
              <a:rPr lang="en-US" sz="700" dirty="0"/>
              <a:t>© 2014 eDominer Systems P Ltd. All rights reserved. The information herein is for informational purposes only. EDOMINER MAKES  NO WARRANTIES, EXPRESS, IMPLIED OR STATUTORY, AS TO THE INFORMATION IN THIS MANUAL. No part of this document may be reproduced, stored in or  introduced into a retrieval system, or transmitted in any form or by any means (electronic, mechanical, photocopying, recording, or otherwise), or for any purpose, without the express written permission of eDominer Systems.</a:t>
            </a:r>
          </a:p>
        </p:txBody>
      </p:sp>
      <p:sp>
        <p:nvSpPr>
          <p:cNvPr id="5" name="Slide Number Placeholder 4"/>
          <p:cNvSpPr>
            <a:spLocks noGrp="1"/>
          </p:cNvSpPr>
          <p:nvPr>
            <p:ph type="sldNum" sz="quarter" idx="3"/>
          </p:nvPr>
        </p:nvSpPr>
        <p:spPr>
          <a:xfrm>
            <a:off x="5949280" y="8532441"/>
            <a:ext cx="907132" cy="432047"/>
          </a:xfrm>
          <a:prstGeom prst="rect">
            <a:avLst/>
          </a:prstGeom>
        </p:spPr>
        <p:txBody>
          <a:bodyPr vert="horz" lIns="91440" tIns="45720" rIns="91440" bIns="45720" rtlCol="0" anchor="b"/>
          <a:lstStyle>
            <a:lvl1pPr algn="r">
              <a:defRPr sz="1200"/>
            </a:lvl1pPr>
          </a:lstStyle>
          <a:p>
            <a:fld id="{4F7C74FD-5FC3-452F-904A-07490BF8ADFB}" type="slidenum">
              <a:rPr lang="en-IN" smtClean="0"/>
              <a:t>‹#›</a:t>
            </a:fld>
            <a:endParaRPr lang="en-IN" dirty="0"/>
          </a:p>
        </p:txBody>
      </p:sp>
      <p:sp>
        <p:nvSpPr>
          <p:cNvPr id="10" name="Header Placeholder 1"/>
          <p:cNvSpPr>
            <a:spLocks noGrp="1"/>
          </p:cNvSpPr>
          <p:nvPr>
            <p:ph type="hdr" sz="quarter"/>
          </p:nvPr>
        </p:nvSpPr>
        <p:spPr>
          <a:xfrm>
            <a:off x="457200" y="152400"/>
            <a:ext cx="5943600" cy="481013"/>
          </a:xfrm>
          <a:prstGeom prst="rect">
            <a:avLst/>
          </a:prstGeom>
        </p:spPr>
        <p:txBody>
          <a:bodyPr vert="horz" lIns="91440" tIns="45720" rIns="91440" bIns="45720" rtlCol="0"/>
          <a:lstStyle>
            <a:lvl1pPr algn="l">
              <a:defRPr sz="1200"/>
            </a:lvl1pPr>
          </a:lstStyle>
          <a:p>
            <a:r>
              <a:rPr lang="en-IN" sz="900" dirty="0"/>
              <a:t>Advanced T-SQL Programming, Querying &amp; Optimization</a:t>
            </a:r>
            <a:r>
              <a:rPr lang="en-US" sz="900" dirty="0"/>
              <a:t>                                        SQLMaestros.com   |   @SQLMaestros</a:t>
            </a:r>
          </a:p>
        </p:txBody>
      </p:sp>
    </p:spTree>
    <p:extLst>
      <p:ext uri="{BB962C8B-B14F-4D97-AF65-F5344CB8AC3E}">
        <p14:creationId xmlns:p14="http://schemas.microsoft.com/office/powerpoint/2010/main" val="2983805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916E6-1DBC-4543-BE03-9858BF5CB0E0}" type="datetimeFigureOut">
              <a:rPr lang="en-IN" smtClean="0"/>
              <a:t>27-01-2021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685800" y="8685213"/>
            <a:ext cx="5486400" cy="351283"/>
          </a:xfrm>
          <a:prstGeom prst="rect">
            <a:avLst/>
          </a:prstGeom>
        </p:spPr>
        <p:txBody>
          <a:bodyPr vert="horz" lIns="91440" tIns="45720" rIns="91440" bIns="45720" rtlCol="0" anchor="b"/>
          <a:lstStyle>
            <a:lvl1pPr algn="l">
              <a:defRPr sz="700"/>
            </a:lvl1pPr>
          </a:lstStyle>
          <a:p>
            <a:pPr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eDominer Systems P Ltd. All rights reserved. The information herein is for informational purposes only. EDOMINER MAKES NO WARRANTIES, EXPRESS, IMPLIED OR STATUTORY, AS TO THE INFORMATION IN THIS MANUAL. No part of this document may be reproduced, stored in or introduced into a retrieval system, or transmitted in any form or by any means (electronic, mechanical, photocopying, recording, or otherwise), or for any purpose, without the express written permission of eDominer Systems.</a:t>
            </a:r>
          </a:p>
        </p:txBody>
      </p:sp>
      <p:sp>
        <p:nvSpPr>
          <p:cNvPr id="7" name="Slide Number Placeholder 6"/>
          <p:cNvSpPr>
            <a:spLocks noGrp="1"/>
          </p:cNvSpPr>
          <p:nvPr>
            <p:ph type="sldNum" sz="quarter" idx="5"/>
          </p:nvPr>
        </p:nvSpPr>
        <p:spPr>
          <a:xfrm>
            <a:off x="6172201" y="8685213"/>
            <a:ext cx="684212" cy="458787"/>
          </a:xfrm>
          <a:prstGeom prst="rect">
            <a:avLst/>
          </a:prstGeom>
        </p:spPr>
        <p:txBody>
          <a:bodyPr vert="horz" lIns="91440" tIns="45720" rIns="91440" bIns="45720" rtlCol="0" anchor="b"/>
          <a:lstStyle>
            <a:lvl1pPr algn="r">
              <a:defRPr sz="1200"/>
            </a:lvl1pPr>
          </a:lstStyle>
          <a:p>
            <a:fld id="{AB6E0723-2D02-4439-99CE-64B493923D5C}" type="slidenum">
              <a:rPr lang="en-IN" smtClean="0"/>
              <a:t>‹#›</a:t>
            </a:fld>
            <a:endParaRPr lang="en-IN" dirty="0"/>
          </a:p>
        </p:txBody>
      </p:sp>
    </p:spTree>
    <p:extLst>
      <p:ext uri="{BB962C8B-B14F-4D97-AF65-F5344CB8AC3E}">
        <p14:creationId xmlns:p14="http://schemas.microsoft.com/office/powerpoint/2010/main" val="24118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eDominer Systems P Ltd. All rights reserved. The information herein is for informational purposes only. EDOMINER MAKES NO WARRANTIES, EXPRESS, IMPLIED OR STATUTORY, AS TO THE INFORMATION IN THIS MANUAL. No part of this document may be reproduced, stored in or introduced into a retrieval system, or transmitted in any form or by any means (electronic, mechanical, photocopying, recording, or otherwise), or for any purpose, without the express written permission of eDominer Systems.</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pPr/>
              <a:t>9</a:t>
            </a:fld>
            <a:endParaRPr lang="en-US" dirty="0"/>
          </a:p>
        </p:txBody>
      </p:sp>
      <p:sp>
        <p:nvSpPr>
          <p:cNvPr id="8" name="Header Placeholder 7"/>
          <p:cNvSpPr>
            <a:spLocks noGrp="1"/>
          </p:cNvSpPr>
          <p:nvPr>
            <p:ph type="hdr" sz="quarter" idx="13"/>
          </p:nvPr>
        </p:nvSpPr>
        <p:spPr/>
        <p:txBody>
          <a:bodyPr/>
          <a:lstStyle/>
          <a:p>
            <a:r>
              <a:rPr lang="en-US"/>
              <a:t>SQL Server Internals, Troubleshooting and Performance Tuning</a:t>
            </a:r>
            <a:endParaRPr lang="en-US" dirty="0"/>
          </a:p>
        </p:txBody>
      </p:sp>
      <p:sp>
        <p:nvSpPr>
          <p:cNvPr id="6" name="Date Placeholder 5"/>
          <p:cNvSpPr>
            <a:spLocks noGrp="1"/>
          </p:cNvSpPr>
          <p:nvPr>
            <p:ph type="dt" idx="14"/>
          </p:nvPr>
        </p:nvSpPr>
        <p:spPr/>
        <p:txBody>
          <a:bodyPr/>
          <a:lstStyle/>
          <a:p>
            <a:r>
              <a:rPr lang="en-US"/>
              <a:t>12/8/2014</a:t>
            </a:r>
            <a:endParaRPr lang="en-US" dirty="0"/>
          </a:p>
        </p:txBody>
      </p:sp>
    </p:spTree>
    <p:extLst>
      <p:ext uri="{BB962C8B-B14F-4D97-AF65-F5344CB8AC3E}">
        <p14:creationId xmlns:p14="http://schemas.microsoft.com/office/powerpoint/2010/main" val="293692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6E0723-2D02-4439-99CE-64B493923D5C}" type="slidenum">
              <a:rPr lang="en-IN" smtClean="0"/>
              <a:t>12</a:t>
            </a:fld>
            <a:endParaRPr lang="en-IN" dirty="0"/>
          </a:p>
        </p:txBody>
      </p:sp>
    </p:spTree>
    <p:extLst>
      <p:ext uri="{BB962C8B-B14F-4D97-AF65-F5344CB8AC3E}">
        <p14:creationId xmlns:p14="http://schemas.microsoft.com/office/powerpoint/2010/main" val="715651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6E0723-2D02-4439-99CE-64B493923D5C}" type="slidenum">
              <a:rPr lang="en-IN" smtClean="0"/>
              <a:t>15</a:t>
            </a:fld>
            <a:endParaRPr lang="en-IN" dirty="0"/>
          </a:p>
        </p:txBody>
      </p:sp>
    </p:spTree>
    <p:extLst>
      <p:ext uri="{BB962C8B-B14F-4D97-AF65-F5344CB8AC3E}">
        <p14:creationId xmlns:p14="http://schemas.microsoft.com/office/powerpoint/2010/main" val="212408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twitter.com/SQLMaestros" TargetMode="External"/><Relationship Id="rId2" Type="http://schemas.openxmlformats.org/officeDocument/2006/relationships/hyperlink" Target="http://www.sqlmaestros.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www.sqlmaestros.com/"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www.twitter.com/SQLMaestros" TargetMode="External"/><Relationship Id="rId4" Type="http://schemas.openxmlformats.org/officeDocument/2006/relationships/hyperlink" Target="mailto:admin@SQLMaestros.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0960" y="285729"/>
            <a:ext cx="6381795" cy="1928825"/>
          </a:xfrm>
        </p:spPr>
        <p:txBody>
          <a:bodyPr anchor="b"/>
          <a:lstStyle/>
          <a:p>
            <a:r>
              <a:rPr lang="en-US" dirty="0"/>
              <a:t>Click to edit Master title style</a:t>
            </a:r>
            <a:endParaRPr lang="en-IN" dirty="0"/>
          </a:p>
        </p:txBody>
      </p:sp>
      <p:sp>
        <p:nvSpPr>
          <p:cNvPr id="3" name="Subtitle 2"/>
          <p:cNvSpPr>
            <a:spLocks noGrp="1"/>
          </p:cNvSpPr>
          <p:nvPr>
            <p:ph type="subTitle" idx="1"/>
          </p:nvPr>
        </p:nvSpPr>
        <p:spPr>
          <a:xfrm>
            <a:off x="380960" y="2357430"/>
            <a:ext cx="6381795" cy="1143008"/>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N" dirty="0"/>
          </a:p>
        </p:txBody>
      </p:sp>
      <p:sp>
        <p:nvSpPr>
          <p:cNvPr id="9" name="TextBox 8"/>
          <p:cNvSpPr txBox="1"/>
          <p:nvPr userDrawn="1"/>
        </p:nvSpPr>
        <p:spPr>
          <a:xfrm>
            <a:off x="335360" y="6430212"/>
            <a:ext cx="6238118" cy="300082"/>
          </a:xfrm>
          <a:prstGeom prst="rect">
            <a:avLst/>
          </a:prstGeom>
          <a:noFill/>
        </p:spPr>
        <p:txBody>
          <a:bodyPr wrap="none" rtlCol="0">
            <a:spAutoFit/>
          </a:bodyPr>
          <a:lstStyle/>
          <a:p>
            <a:r>
              <a:rPr lang="en-US" sz="1350" dirty="0">
                <a:latin typeface="Segoe UI" pitchFamily="34" charset="0"/>
                <a:ea typeface="Segoe UI" pitchFamily="34" charset="0"/>
                <a:cs typeface="Segoe UI" pitchFamily="34" charset="0"/>
                <a:hlinkClick r:id="rId2"/>
              </a:rPr>
              <a:t>www.SQLMaestros.com</a:t>
            </a:r>
            <a:r>
              <a:rPr lang="en-US" sz="1350" dirty="0">
                <a:latin typeface="Segoe UI" pitchFamily="34" charset="0"/>
                <a:ea typeface="Segoe UI" pitchFamily="34" charset="0"/>
                <a:cs typeface="Segoe UI" pitchFamily="34" charset="0"/>
              </a:rPr>
              <a:t>  |  ConnectWithAB@SQLMaestros.com | @</a:t>
            </a:r>
            <a:r>
              <a:rPr lang="en-US" sz="1350" dirty="0">
                <a:latin typeface="Segoe UI" pitchFamily="34" charset="0"/>
                <a:ea typeface="Segoe UI" pitchFamily="34" charset="0"/>
                <a:cs typeface="Segoe UI" pitchFamily="34" charset="0"/>
                <a:hlinkClick r:id="rId3"/>
              </a:rPr>
              <a:t>SQLMaestros</a:t>
            </a:r>
            <a:endParaRPr lang="en-IN" sz="1350" dirty="0">
              <a:latin typeface="Segoe UI" pitchFamily="34" charset="0"/>
              <a:ea typeface="Segoe UI" pitchFamily="34" charset="0"/>
              <a:cs typeface="Segoe UI" pitchFamily="34" charset="0"/>
            </a:endParaRPr>
          </a:p>
        </p:txBody>
      </p:sp>
      <p:cxnSp>
        <p:nvCxnSpPr>
          <p:cNvPr id="13" name="Straight Connector 12"/>
          <p:cNvCxnSpPr>
            <a:cxnSpLocks/>
          </p:cNvCxnSpPr>
          <p:nvPr userDrawn="1"/>
        </p:nvCxnSpPr>
        <p:spPr>
          <a:xfrm>
            <a:off x="476211" y="6357958"/>
            <a:ext cx="537818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4557" y="5449289"/>
            <a:ext cx="4755340" cy="1015962"/>
          </a:xfrm>
          <a:prstGeom prst="rect">
            <a:avLst/>
          </a:prstGeom>
        </p:spPr>
      </p:pic>
      <p:pic>
        <p:nvPicPr>
          <p:cNvPr id="7" name="Picture 2" descr="https://cdn1.iconfinder.com/data/icons/iconza-circle-social/64/697029-twitter-512.png">
            <a:extLst>
              <a:ext uri="{FF2B5EF4-FFF2-40B4-BE49-F238E27FC236}">
                <a16:creationId xmlns:a16="http://schemas.microsoft.com/office/drawing/2014/main" id="{22D8BF89-BF4F-43D1-80F5-48DA8318F01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457867" y="6420582"/>
            <a:ext cx="303377" cy="303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10" name="TextBox 9"/>
          <p:cNvSpPr txBox="1"/>
          <p:nvPr userDrawn="1"/>
        </p:nvSpPr>
        <p:spPr>
          <a:xfrm>
            <a:off x="571461" y="428604"/>
            <a:ext cx="11239579" cy="707886"/>
          </a:xfrm>
          <a:prstGeom prst="rect">
            <a:avLst/>
          </a:prstGeom>
          <a:noFill/>
        </p:spPr>
        <p:txBody>
          <a:bodyPr wrap="square" rtlCol="0">
            <a:spAutoFit/>
          </a:bodyPr>
          <a:lstStyle/>
          <a:p>
            <a:r>
              <a:rPr lang="en-IN" sz="4000" b="1" dirty="0">
                <a:solidFill>
                  <a:schemeClr val="accent1"/>
                </a:solidFill>
                <a:latin typeface="Segoe UI" panose="020B0502040204020203" pitchFamily="34" charset="0"/>
                <a:cs typeface="Segoe UI" panose="020B0502040204020203" pitchFamily="34" charset="0"/>
              </a:rPr>
              <a:t>Summary / Notes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End Slide">
    <p:spTree>
      <p:nvGrpSpPr>
        <p:cNvPr id="1" name=""/>
        <p:cNvGrpSpPr/>
        <p:nvPr/>
      </p:nvGrpSpPr>
      <p:grpSpPr>
        <a:xfrm>
          <a:off x="0" y="0"/>
          <a:ext cx="0" cy="0"/>
          <a:chOff x="0" y="0"/>
          <a:chExt cx="0" cy="0"/>
        </a:xfrm>
      </p:grpSpPr>
      <p:sp>
        <p:nvSpPr>
          <p:cNvPr id="10" name="TextBox 9"/>
          <p:cNvSpPr txBox="1"/>
          <p:nvPr userDrawn="1"/>
        </p:nvSpPr>
        <p:spPr>
          <a:xfrm>
            <a:off x="571462" y="428604"/>
            <a:ext cx="4379853" cy="1631216"/>
          </a:xfrm>
          <a:prstGeom prst="rect">
            <a:avLst/>
          </a:prstGeom>
          <a:noFill/>
        </p:spPr>
        <p:txBody>
          <a:bodyPr wrap="none" rtlCol="0">
            <a:spAutoFit/>
          </a:bodyPr>
          <a:lstStyle/>
          <a:p>
            <a:r>
              <a:rPr lang="en-US" sz="5000" b="1" dirty="0">
                <a:solidFill>
                  <a:schemeClr val="accent1"/>
                </a:solidFill>
                <a:latin typeface="Segoe UI" panose="020B0502040204020203" pitchFamily="34" charset="0"/>
                <a:cs typeface="Segoe UI" panose="020B0502040204020203" pitchFamily="34" charset="0"/>
              </a:rPr>
              <a:t>Thank you </a:t>
            </a:r>
          </a:p>
          <a:p>
            <a:r>
              <a:rPr lang="en-US" sz="5000" b="1" dirty="0">
                <a:solidFill>
                  <a:schemeClr val="accent1"/>
                </a:solidFill>
                <a:latin typeface="Segoe UI" panose="020B0502040204020203" pitchFamily="34" charset="0"/>
                <a:cs typeface="Segoe UI" panose="020B0502040204020203" pitchFamily="34" charset="0"/>
              </a:rPr>
              <a:t>for your time!</a:t>
            </a:r>
            <a:endParaRPr lang="en-IN" sz="5000" b="1" dirty="0">
              <a:solidFill>
                <a:schemeClr val="accent1"/>
              </a:solidFill>
              <a:latin typeface="Segoe UI" panose="020B0502040204020203" pitchFamily="34" charset="0"/>
              <a:cs typeface="Segoe UI" panose="020B0502040204020203" pitchFamily="34" charset="0"/>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556" y="5300913"/>
            <a:ext cx="5449835" cy="1164338"/>
          </a:xfrm>
          <a:prstGeom prst="rect">
            <a:avLst/>
          </a:prstGeom>
        </p:spPr>
      </p:pic>
      <p:sp>
        <p:nvSpPr>
          <p:cNvPr id="5" name="TextBox 4">
            <a:extLst>
              <a:ext uri="{FF2B5EF4-FFF2-40B4-BE49-F238E27FC236}">
                <a16:creationId xmlns:a16="http://schemas.microsoft.com/office/drawing/2014/main" id="{B105E799-DF2D-4F81-B4CE-C9963786A24A}"/>
              </a:ext>
            </a:extLst>
          </p:cNvPr>
          <p:cNvSpPr txBox="1"/>
          <p:nvPr userDrawn="1"/>
        </p:nvSpPr>
        <p:spPr>
          <a:xfrm>
            <a:off x="440824" y="6429396"/>
            <a:ext cx="5511958" cy="300082"/>
          </a:xfrm>
          <a:prstGeom prst="rect">
            <a:avLst/>
          </a:prstGeom>
          <a:noFill/>
        </p:spPr>
        <p:txBody>
          <a:bodyPr wrap="none" rtlCol="0">
            <a:spAutoFit/>
          </a:bodyPr>
          <a:lstStyle/>
          <a:p>
            <a:r>
              <a:rPr lang="en-US" sz="1350" dirty="0">
                <a:latin typeface="Segoe UI" pitchFamily="34" charset="0"/>
                <a:ea typeface="Segoe UI" pitchFamily="34" charset="0"/>
                <a:cs typeface="Segoe UI" pitchFamily="34" charset="0"/>
                <a:hlinkClick r:id="rId3"/>
              </a:rPr>
              <a:t>www.SQLMaestros.com</a:t>
            </a:r>
            <a:r>
              <a:rPr lang="en-US" sz="1350" dirty="0">
                <a:latin typeface="Segoe UI" pitchFamily="34" charset="0"/>
                <a:ea typeface="Segoe UI" pitchFamily="34" charset="0"/>
                <a:cs typeface="Segoe UI" pitchFamily="34" charset="0"/>
              </a:rPr>
              <a:t>  |  </a:t>
            </a:r>
            <a:r>
              <a:rPr lang="en-US" sz="1350" dirty="0">
                <a:latin typeface="Segoe UI" pitchFamily="34" charset="0"/>
                <a:ea typeface="Segoe UI" pitchFamily="34" charset="0"/>
                <a:cs typeface="Segoe UI" pitchFamily="34" charset="0"/>
                <a:hlinkClick r:id="rId4"/>
              </a:rPr>
              <a:t>admin@SQLMaestros.com</a:t>
            </a:r>
            <a:r>
              <a:rPr lang="en-US" sz="1350" dirty="0">
                <a:latin typeface="Segoe UI" pitchFamily="34" charset="0"/>
                <a:ea typeface="Segoe UI" pitchFamily="34" charset="0"/>
                <a:cs typeface="Segoe UI" pitchFamily="34" charset="0"/>
              </a:rPr>
              <a:t> | @</a:t>
            </a:r>
            <a:r>
              <a:rPr lang="en-US" sz="1350" dirty="0">
                <a:latin typeface="Segoe UI" pitchFamily="34" charset="0"/>
                <a:ea typeface="Segoe UI" pitchFamily="34" charset="0"/>
                <a:cs typeface="Segoe UI" pitchFamily="34" charset="0"/>
                <a:hlinkClick r:id="rId5"/>
              </a:rPr>
              <a:t>SQLMaestros</a:t>
            </a:r>
            <a:endParaRPr lang="en-IN" sz="1350" dirty="0">
              <a:latin typeface="Segoe UI" pitchFamily="34" charset="0"/>
              <a:ea typeface="Segoe UI" pitchFamily="34" charset="0"/>
              <a:cs typeface="Segoe UI" pitchFamily="34" charset="0"/>
            </a:endParaRPr>
          </a:p>
        </p:txBody>
      </p:sp>
      <p:pic>
        <p:nvPicPr>
          <p:cNvPr id="6" name="Picture 2" descr="https://cdn1.iconfinder.com/data/icons/iconza-circle-social/64/697029-twitter-512.png">
            <a:extLst>
              <a:ext uri="{FF2B5EF4-FFF2-40B4-BE49-F238E27FC236}">
                <a16:creationId xmlns:a16="http://schemas.microsoft.com/office/drawing/2014/main" id="{962D612F-8ED5-43B4-A3B8-0067FAF9978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837361" y="6429396"/>
            <a:ext cx="303377" cy="303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ding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10915688" cy="4525963"/>
          </a:xfrm>
        </p:spPr>
        <p:txBody>
          <a:bodyPr>
            <a:normAutofit/>
          </a:bodyPr>
          <a:lstStyle>
            <a:lvl1pPr>
              <a:defRPr sz="2400">
                <a:solidFill>
                  <a:schemeClr val="tx1">
                    <a:lumMod val="50000"/>
                    <a:lumOff val="50000"/>
                  </a:schemeClr>
                </a:solidFill>
                <a:latin typeface="Consolas" pitchFamily="49" charset="0"/>
                <a:cs typeface="Consolas" pitchFamily="49" charset="0"/>
              </a:defRPr>
            </a:lvl1pPr>
            <a:lvl2pPr>
              <a:defRPr sz="2000">
                <a:solidFill>
                  <a:schemeClr val="tx1">
                    <a:lumMod val="50000"/>
                    <a:lumOff val="50000"/>
                  </a:schemeClr>
                </a:solidFill>
                <a:latin typeface="Consolas" pitchFamily="49" charset="0"/>
                <a:cs typeface="Consolas" pitchFamily="49" charset="0"/>
              </a:defRPr>
            </a:lvl2pPr>
            <a:lvl3pPr>
              <a:defRPr sz="1800">
                <a:solidFill>
                  <a:schemeClr val="tx1">
                    <a:lumMod val="50000"/>
                    <a:lumOff val="50000"/>
                  </a:schemeClr>
                </a:solidFill>
                <a:latin typeface="Consolas" pitchFamily="49" charset="0"/>
                <a:cs typeface="Consolas" pitchFamily="49" charset="0"/>
              </a:defRPr>
            </a:lvl3pPr>
            <a:lvl4pPr>
              <a:defRPr sz="1600">
                <a:solidFill>
                  <a:schemeClr val="tx1">
                    <a:lumMod val="50000"/>
                    <a:lumOff val="50000"/>
                  </a:schemeClr>
                </a:solidFill>
                <a:latin typeface="Consolas" pitchFamily="49" charset="0"/>
                <a:cs typeface="Consolas" pitchFamily="49" charset="0"/>
              </a:defRPr>
            </a:lvl4pPr>
            <a:lvl5pPr>
              <a:defRPr sz="1600">
                <a:solidFill>
                  <a:schemeClr val="tx1">
                    <a:lumMod val="50000"/>
                    <a:lumOff val="50000"/>
                  </a:schemeClr>
                </a:solidFill>
                <a:latin typeface="Consolas" pitchFamily="49" charset="0"/>
                <a:cs typeface="Consolas" pitchFamily="49"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1142985"/>
            <a:ext cx="10363200"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3084" y="2500307"/>
            <a:ext cx="103632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3_Section Header">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1142985"/>
            <a:ext cx="10363200"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3084" y="2500307"/>
            <a:ext cx="103632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lumMod val="40000"/>
            <a:lumOff val="60000"/>
            <a:alpha val="95000"/>
          </a:schemeClr>
        </a:solidFill>
        <a:effectLst/>
      </p:bgPr>
    </p:bg>
    <p:spTree>
      <p:nvGrpSpPr>
        <p:cNvPr id="1" name=""/>
        <p:cNvGrpSpPr/>
        <p:nvPr/>
      </p:nvGrpSpPr>
      <p:grpSpPr>
        <a:xfrm>
          <a:off x="0" y="0"/>
          <a:ext cx="0" cy="0"/>
          <a:chOff x="0" y="0"/>
          <a:chExt cx="0" cy="0"/>
        </a:xfrm>
      </p:grpSpPr>
      <p:sp>
        <p:nvSpPr>
          <p:cNvPr id="5" name="Rounded Rectangle 4"/>
          <p:cNvSpPr/>
          <p:nvPr userDrawn="1"/>
        </p:nvSpPr>
        <p:spPr>
          <a:xfrm>
            <a:off x="3619482" y="1285860"/>
            <a:ext cx="7239051"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6" name="Title 1"/>
          <p:cNvSpPr>
            <a:spLocks noGrp="1"/>
          </p:cNvSpPr>
          <p:nvPr>
            <p:ph type="title" hasCustomPrompt="1"/>
          </p:nvPr>
        </p:nvSpPr>
        <p:spPr>
          <a:xfrm>
            <a:off x="3809984" y="1428737"/>
            <a:ext cx="6858048"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9984" y="2928935"/>
            <a:ext cx="6858048"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1093131" y="2971141"/>
            <a:ext cx="1580882" cy="707886"/>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Video</a:t>
            </a:r>
            <a:endParaRPr lang="en-IN" sz="4000" b="1" dirty="0">
              <a:latin typeface="Segoe UI" pitchFamily="34" charset="0"/>
              <a:ea typeface="Segoe UI" pitchFamily="34" charset="0"/>
              <a:cs typeface="Segoe UI" pitchFamily="34" charset="0"/>
            </a:endParaRPr>
          </a:p>
        </p:txBody>
      </p:sp>
      <p:pic>
        <p:nvPicPr>
          <p:cNvPr id="2" name="Picture 1" descr="Video camera icon | Flickr - Photo Shari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754" y="952226"/>
            <a:ext cx="1838586" cy="183858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2">
            <a:lumMod val="90000"/>
          </a:schemeClr>
        </a:solidFill>
        <a:effectLst/>
      </p:bgPr>
    </p:bg>
    <p:spTree>
      <p:nvGrpSpPr>
        <p:cNvPr id="1" name=""/>
        <p:cNvGrpSpPr/>
        <p:nvPr/>
      </p:nvGrpSpPr>
      <p:grpSpPr>
        <a:xfrm>
          <a:off x="0" y="0"/>
          <a:ext cx="0" cy="0"/>
          <a:chOff x="0" y="0"/>
          <a:chExt cx="0" cy="0"/>
        </a:xfrm>
      </p:grpSpPr>
      <p:sp>
        <p:nvSpPr>
          <p:cNvPr id="5" name="Rounded Rectangle 4"/>
          <p:cNvSpPr/>
          <p:nvPr userDrawn="1"/>
        </p:nvSpPr>
        <p:spPr>
          <a:xfrm>
            <a:off x="3619482" y="1285860"/>
            <a:ext cx="7239051"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6" name="Title 1"/>
          <p:cNvSpPr>
            <a:spLocks noGrp="1"/>
          </p:cNvSpPr>
          <p:nvPr>
            <p:ph type="title" hasCustomPrompt="1"/>
          </p:nvPr>
        </p:nvSpPr>
        <p:spPr>
          <a:xfrm>
            <a:off x="3809984" y="1428737"/>
            <a:ext cx="6858048"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9984" y="2928935"/>
            <a:ext cx="6858048"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1103446" y="3140968"/>
            <a:ext cx="1624163" cy="707886"/>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Demo</a:t>
            </a:r>
            <a:endParaRPr lang="en-IN" sz="4000" b="1" dirty="0">
              <a:latin typeface="Segoe UI" pitchFamily="34" charset="0"/>
              <a:ea typeface="Segoe UI" pitchFamily="34" charset="0"/>
              <a:cs typeface="Segoe UI" pitchFamily="34" charset="0"/>
            </a:endParaRPr>
          </a:p>
        </p:txBody>
      </p:sp>
      <p:pic>
        <p:nvPicPr>
          <p:cNvPr id="4" name="Picture 3" descr="Some rights reserved. This work is licensed under a"/>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1321" y="696192"/>
            <a:ext cx="2038793" cy="2344612"/>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66943" r="24511" b="79054"/>
          <a:stretch/>
        </p:blipFill>
        <p:spPr>
          <a:xfrm>
            <a:off x="1631504" y="1556792"/>
            <a:ext cx="595265" cy="31170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1010939"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Rectangle 5"/>
          <p:cNvSpPr/>
          <p:nvPr userDrawn="1"/>
        </p:nvSpPr>
        <p:spPr>
          <a:xfrm>
            <a:off x="0" y="-93342"/>
            <a:ext cx="12192000" cy="1854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userDrawn="1"/>
        </p:nvPicPr>
        <p:blipFill rotWithShape="1">
          <a:blip r:embed="rId19" cstate="print">
            <a:extLst>
              <a:ext uri="{28A0092B-C50C-407E-A947-70E740481C1C}">
                <a14:useLocalDpi xmlns:a14="http://schemas.microsoft.com/office/drawing/2010/main" val="0"/>
              </a:ext>
            </a:extLst>
          </a:blip>
          <a:srcRect l="66943" r="24511" b="79054"/>
          <a:stretch/>
        </p:blipFill>
        <p:spPr>
          <a:xfrm rot="18443847">
            <a:off x="11624804" y="6467846"/>
            <a:ext cx="595265" cy="311706"/>
          </a:xfrm>
          <a:prstGeom prst="rect">
            <a:avLst/>
          </a:prstGeom>
        </p:spPr>
      </p:pic>
      <p:sp>
        <p:nvSpPr>
          <p:cNvPr id="9" name="Footer Placeholder 4"/>
          <p:cNvSpPr txBox="1">
            <a:spLocks/>
          </p:cNvSpPr>
          <p:nvPr userDrawn="1"/>
        </p:nvSpPr>
        <p:spPr>
          <a:xfrm>
            <a:off x="6925108" y="6494144"/>
            <a:ext cx="4694236" cy="372394"/>
          </a:xfrm>
          <a:prstGeom prst="rect">
            <a:avLst/>
          </a:prstGeom>
        </p:spPr>
        <p:txBody>
          <a:bodyPr vert="horz" lIns="91440" tIns="45720" rIns="91440" bIns="45720" rtlCol="0" anchor="ctr"/>
          <a:lstStyle>
            <a:defPPr>
              <a:defRPr lang="en-US"/>
            </a:defPPr>
            <a:lvl1pPr marL="0" algn="l" defTabSz="932742" rtl="0" eaLnBrk="1" latinLnBrk="0" hangingPunct="1">
              <a:defRPr sz="1071"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r>
              <a:rPr lang="en-US" sz="1200" b="0" baseline="0" dirty="0">
                <a:solidFill>
                  <a:schemeClr val="tx1"/>
                </a:solidFill>
              </a:rPr>
              <a:t>©</a:t>
            </a:r>
            <a:r>
              <a:rPr lang="en-US" sz="1100" b="0" baseline="0" dirty="0">
                <a:solidFill>
                  <a:schemeClr val="tx1"/>
                </a:solidFill>
              </a:rPr>
              <a:t> SQLMaestros, eDominer Systems, </a:t>
            </a:r>
            <a:r>
              <a:rPr lang="en-US" sz="1100" b="0" baseline="0" dirty="0" err="1">
                <a:solidFill>
                  <a:schemeClr val="tx1"/>
                </a:solidFill>
              </a:rPr>
              <a:t>Peopleware</a:t>
            </a:r>
            <a:r>
              <a:rPr lang="en-US" sz="1100" b="0" baseline="0" dirty="0">
                <a:solidFill>
                  <a:schemeClr val="tx1"/>
                </a:solidFill>
              </a:rPr>
              <a:t> India</a:t>
            </a:r>
            <a:endParaRPr lang="en-US" b="0" dirty="0">
              <a:solidFill>
                <a:schemeClr val="tx1"/>
              </a:solidFill>
            </a:endParaRPr>
          </a:p>
        </p:txBody>
      </p:sp>
      <p:sp>
        <p:nvSpPr>
          <p:cNvPr id="10" name="Rectangle 9"/>
          <p:cNvSpPr/>
          <p:nvPr userDrawn="1"/>
        </p:nvSpPr>
        <p:spPr>
          <a:xfrm>
            <a:off x="-96688" y="1600201"/>
            <a:ext cx="144016" cy="29078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userDrawn="1"/>
        </p:nvSpPr>
        <p:spPr>
          <a:xfrm>
            <a:off x="12144672" y="1600201"/>
            <a:ext cx="144016" cy="29078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62" r:id="rId5"/>
    <p:sldLayoutId id="2147483651" r:id="rId6"/>
    <p:sldLayoutId id="2147483665"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4" r:id="rId16"/>
    <p:sldLayoutId id="2147483666" r:id="rId17"/>
  </p:sldLayoutIdLst>
  <p:txStyles>
    <p:titleStyle>
      <a:lvl1pPr algn="l" defTabSz="914400" rtl="0" eaLnBrk="1" latinLnBrk="0" hangingPunct="1">
        <a:spcBef>
          <a:spcPct val="0"/>
        </a:spcBef>
        <a:buNone/>
        <a:defRPr sz="3800" kern="1200">
          <a:solidFill>
            <a:srgbClr val="C00000"/>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it.ly/connectwithab" TargetMode="External"/><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hyperlink" Target="http://bit.ly/sqlmaestrosresources"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clipground.com/broker-clipar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hyperlink" Target="https://openclipart.org/detail/213494/alarm-clock-by-krzysiu" TargetMode="Externa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hyperlink" Target="http://bit.ly/sqlmaestrosresources" TargetMode="External"/><Relationship Id="rId5" Type="http://schemas.openxmlformats.org/officeDocument/2006/relationships/hyperlink" Target="http://bit.ly/connectwithab" TargetMode="Externa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5.jpeg"/><Relationship Id="rId3" Type="http://schemas.openxmlformats.org/officeDocument/2006/relationships/image" Target="../media/image8.jpg"/><Relationship Id="rId7" Type="http://schemas.openxmlformats.org/officeDocument/2006/relationships/image" Target="../media/image12.png"/><Relationship Id="rId12" Type="http://schemas.openxmlformats.org/officeDocument/2006/relationships/hyperlink" Target="http://www.sqlmaestros.com/amit-bansal" TargetMode="External"/><Relationship Id="rId2" Type="http://schemas.openxmlformats.org/officeDocument/2006/relationships/hyperlink" Target="https://sqlmaestros.com/" TargetMode="External"/><Relationship Id="rId1" Type="http://schemas.openxmlformats.org/officeDocument/2006/relationships/slideLayout" Target="../slideLayouts/slideLayout2.xml"/><Relationship Id="rId6" Type="http://schemas.openxmlformats.org/officeDocument/2006/relationships/image" Target="../media/image11.jpg"/><Relationship Id="rId11" Type="http://schemas.openxmlformats.org/officeDocument/2006/relationships/hyperlink" Target="http://www.dps10.com/" TargetMode="External"/><Relationship Id="rId5" Type="http://schemas.openxmlformats.org/officeDocument/2006/relationships/image" Target="../media/image10.jpg"/><Relationship Id="rId15" Type="http://schemas.openxmlformats.org/officeDocument/2006/relationships/image" Target="../media/image17.jpeg"/><Relationship Id="rId10" Type="http://schemas.openxmlformats.org/officeDocument/2006/relationships/hyperlink" Target="http://www.dataplatformgeeks.com/" TargetMode="External"/><Relationship Id="rId4" Type="http://schemas.openxmlformats.org/officeDocument/2006/relationships/image" Target="../media/image9.jpg"/><Relationship Id="rId9" Type="http://schemas.openxmlformats.org/officeDocument/2006/relationships/image" Target="../media/image14.png"/><Relationship Id="rId1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Exclamation_mark"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60" y="285729"/>
            <a:ext cx="10755600" cy="1928825"/>
          </a:xfrm>
        </p:spPr>
        <p:txBody>
          <a:bodyPr/>
          <a:lstStyle/>
          <a:p>
            <a:r>
              <a:rPr lang="en-US" dirty="0"/>
              <a:t>SQL Server Memory Internals &amp; Troubleshooting</a:t>
            </a:r>
            <a:endParaRPr lang="en-IN" dirty="0"/>
          </a:p>
        </p:txBody>
      </p:sp>
      <p:sp>
        <p:nvSpPr>
          <p:cNvPr id="3" name="Subtitle 2"/>
          <p:cNvSpPr>
            <a:spLocks noGrp="1"/>
          </p:cNvSpPr>
          <p:nvPr>
            <p:ph type="subTitle" idx="1"/>
          </p:nvPr>
        </p:nvSpPr>
        <p:spPr>
          <a:xfrm>
            <a:off x="380960" y="2348880"/>
            <a:ext cx="4786346" cy="1143008"/>
          </a:xfrm>
        </p:spPr>
        <p:txBody>
          <a:bodyPr/>
          <a:lstStyle/>
          <a:p>
            <a:r>
              <a:rPr lang="en-IN" dirty="0"/>
              <a:t>Amit Bansal</a:t>
            </a:r>
          </a:p>
          <a:p>
            <a:endParaRPr lang="en-IN" dirty="0"/>
          </a:p>
        </p:txBody>
      </p:sp>
      <p:sp>
        <p:nvSpPr>
          <p:cNvPr id="4" name="Subtitle 5"/>
          <p:cNvSpPr txBox="1">
            <a:spLocks/>
          </p:cNvSpPr>
          <p:nvPr/>
        </p:nvSpPr>
        <p:spPr>
          <a:xfrm>
            <a:off x="380960" y="2888086"/>
            <a:ext cx="8667367" cy="642942"/>
          </a:xfrm>
          <a:prstGeom prst="rect">
            <a:avLst/>
          </a:prstGeom>
        </p:spPr>
        <p:txBody>
          <a:bodyPr vert="horz" lIns="91440" tIns="45720" rIns="91440" bIns="45720" rtlCol="0" anchor="t" anchorCtr="0">
            <a:noAutofit/>
          </a:bodyPr>
          <a:lstStyle>
            <a:lvl1pPr marL="0" indent="0" algn="l" defTabSz="457200" rtl="0" eaLnBrk="1" latinLnBrk="0" hangingPunct="1">
              <a:lnSpc>
                <a:spcPts val="2800"/>
              </a:lnSpc>
              <a:spcBef>
                <a:spcPts val="500"/>
              </a:spcBef>
              <a:spcAft>
                <a:spcPts val="800"/>
              </a:spcAft>
              <a:buFont typeface="Arial"/>
              <a:buNone/>
              <a:defRPr sz="2400" kern="1200">
                <a:solidFill>
                  <a:schemeClr val="accent6">
                    <a:lumMod val="75000"/>
                  </a:schemeClr>
                </a:solidFill>
                <a:latin typeface="Arial"/>
                <a:ea typeface="+mn-ea"/>
                <a:cs typeface="Arial"/>
              </a:defRPr>
            </a:lvl1pPr>
            <a:lvl2pPr marL="457200" indent="0" algn="ctr" defTabSz="457200" rtl="0" eaLnBrk="1" latinLnBrk="0" hangingPunct="1">
              <a:lnSpc>
                <a:spcPts val="2500"/>
              </a:lnSpc>
              <a:spcBef>
                <a:spcPts val="200"/>
              </a:spcBef>
              <a:spcAft>
                <a:spcPts val="200"/>
              </a:spcAft>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SzPct val="100000"/>
              <a:buFont typeface="Arial"/>
              <a:buNone/>
              <a:defRPr sz="2000" kern="1200">
                <a:solidFill>
                  <a:schemeClr val="tx1">
                    <a:tint val="75000"/>
                  </a:schemeClr>
                </a:solidFill>
                <a:latin typeface="Arial"/>
                <a:ea typeface="+mn-ea"/>
                <a:cs typeface="Arial"/>
              </a:defRPr>
            </a:lvl3pPr>
            <a:lvl4pPr marL="1371600" indent="0" algn="ctr" defTabSz="442913"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0000"/>
              </a:lnSpc>
              <a:spcBef>
                <a:spcPts val="0"/>
              </a:spcBef>
              <a:spcAft>
                <a:spcPts val="0"/>
              </a:spcAft>
            </a:pPr>
            <a:r>
              <a:rPr lang="en-US" sz="2000" dirty="0">
                <a:solidFill>
                  <a:schemeClr val="tx1">
                    <a:lumMod val="65000"/>
                    <a:lumOff val="35000"/>
                  </a:schemeClr>
                </a:solidFill>
              </a:rPr>
              <a:t>@A_Bansal</a:t>
            </a:r>
          </a:p>
        </p:txBody>
      </p:sp>
      <p:cxnSp>
        <p:nvCxnSpPr>
          <p:cNvPr id="6" name="Straight Connector 5"/>
          <p:cNvCxnSpPr>
            <a:cxnSpLocks/>
          </p:cNvCxnSpPr>
          <p:nvPr/>
        </p:nvCxnSpPr>
        <p:spPr>
          <a:xfrm>
            <a:off x="452398" y="2852936"/>
            <a:ext cx="175517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Billedresultat for youtube">
            <a:extLst>
              <a:ext uri="{FF2B5EF4-FFF2-40B4-BE49-F238E27FC236}">
                <a16:creationId xmlns:a16="http://schemas.microsoft.com/office/drawing/2014/main" id="{5AD93269-1D9E-4786-A9A2-8F94809415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227" y="4345319"/>
            <a:ext cx="687872" cy="2956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BC164EE-5A5B-497C-8D60-CF01567E6220}"/>
              </a:ext>
            </a:extLst>
          </p:cNvPr>
          <p:cNvSpPr/>
          <p:nvPr/>
        </p:nvSpPr>
        <p:spPr>
          <a:xfrm>
            <a:off x="1105402" y="4293096"/>
            <a:ext cx="3627596" cy="400110"/>
          </a:xfrm>
          <a:prstGeom prst="rect">
            <a:avLst/>
          </a:prstGeom>
        </p:spPr>
        <p:txBody>
          <a:bodyPr wrap="none">
            <a:spAutoFit/>
          </a:bodyPr>
          <a:lstStyle/>
          <a:p>
            <a:r>
              <a:rPr lang="en-US" sz="2000" dirty="0">
                <a:latin typeface="Calibri" panose="020F0502020204030204" pitchFamily="34" charset="0"/>
              </a:rPr>
              <a:t>www.YouTube.com/SQLMaestros</a:t>
            </a:r>
          </a:p>
        </p:txBody>
      </p:sp>
      <p:sp>
        <p:nvSpPr>
          <p:cNvPr id="12" name="Rectangle 11">
            <a:extLst>
              <a:ext uri="{FF2B5EF4-FFF2-40B4-BE49-F238E27FC236}">
                <a16:creationId xmlns:a16="http://schemas.microsoft.com/office/drawing/2014/main" id="{627ACF28-638D-407F-945C-B909A828B635}"/>
              </a:ext>
            </a:extLst>
          </p:cNvPr>
          <p:cNvSpPr/>
          <p:nvPr/>
        </p:nvSpPr>
        <p:spPr>
          <a:xfrm>
            <a:off x="417179" y="4657584"/>
            <a:ext cx="6060890" cy="369332"/>
          </a:xfrm>
          <a:prstGeom prst="rect">
            <a:avLst/>
          </a:prstGeom>
        </p:spPr>
        <p:txBody>
          <a:bodyPr wrap="none">
            <a:spAutoFit/>
          </a:bodyPr>
          <a:lstStyle/>
          <a:p>
            <a:r>
              <a:rPr lang="en-US" dirty="0"/>
              <a:t>Stay Connected with Amit Bansal: </a:t>
            </a:r>
            <a:r>
              <a:rPr lang="en-US" b="1" dirty="0">
                <a:hlinkClick r:id="rId3">
                  <a:extLst>
                    <a:ext uri="{A12FA001-AC4F-418D-AE19-62706E023703}">
                      <ahyp:hlinkClr xmlns:ahyp="http://schemas.microsoft.com/office/drawing/2018/hyperlinkcolor" val="tx"/>
                    </a:ext>
                  </a:extLst>
                </a:hlinkClick>
              </a:rPr>
              <a:t>http://bit.ly/</a:t>
            </a:r>
            <a:r>
              <a:rPr lang="en-US" b="1" dirty="0">
                <a:solidFill>
                  <a:srgbClr val="00B0F0"/>
                </a:solidFill>
                <a:hlinkClick r:id="rId3">
                  <a:extLst>
                    <a:ext uri="{A12FA001-AC4F-418D-AE19-62706E023703}">
                      <ahyp:hlinkClr xmlns:ahyp="http://schemas.microsoft.com/office/drawing/2018/hyperlinkcolor" val="tx"/>
                    </a:ext>
                  </a:extLst>
                </a:hlinkClick>
              </a:rPr>
              <a:t>connect</a:t>
            </a:r>
            <a:r>
              <a:rPr lang="en-US" b="1" dirty="0">
                <a:solidFill>
                  <a:srgbClr val="92D050"/>
                </a:solidFill>
                <a:hlinkClick r:id="rId3">
                  <a:extLst>
                    <a:ext uri="{A12FA001-AC4F-418D-AE19-62706E023703}">
                      <ahyp:hlinkClr xmlns:ahyp="http://schemas.microsoft.com/office/drawing/2018/hyperlinkcolor" val="tx"/>
                    </a:ext>
                  </a:extLst>
                </a:hlinkClick>
              </a:rPr>
              <a:t>with</a:t>
            </a:r>
            <a:r>
              <a:rPr lang="en-US" b="1" dirty="0">
                <a:solidFill>
                  <a:srgbClr val="FF0000"/>
                </a:solidFill>
                <a:hlinkClick r:id="rId3">
                  <a:extLst>
                    <a:ext uri="{A12FA001-AC4F-418D-AE19-62706E023703}">
                      <ahyp:hlinkClr xmlns:ahyp="http://schemas.microsoft.com/office/drawing/2018/hyperlinkcolor" val="tx"/>
                    </a:ext>
                  </a:extLst>
                </a:hlinkClick>
              </a:rPr>
              <a:t>ab</a:t>
            </a:r>
            <a:r>
              <a:rPr lang="en-US" b="1" dirty="0"/>
              <a:t> </a:t>
            </a:r>
          </a:p>
        </p:txBody>
      </p:sp>
      <p:sp>
        <p:nvSpPr>
          <p:cNvPr id="14" name="TextBox 13">
            <a:extLst>
              <a:ext uri="{FF2B5EF4-FFF2-40B4-BE49-F238E27FC236}">
                <a16:creationId xmlns:a16="http://schemas.microsoft.com/office/drawing/2014/main" id="{6E915FA8-6909-4502-969E-E3357707782A}"/>
              </a:ext>
            </a:extLst>
          </p:cNvPr>
          <p:cNvSpPr txBox="1"/>
          <p:nvPr/>
        </p:nvSpPr>
        <p:spPr>
          <a:xfrm>
            <a:off x="9192344" y="5445224"/>
            <a:ext cx="2555777" cy="646331"/>
          </a:xfrm>
          <a:prstGeom prst="rect">
            <a:avLst/>
          </a:prstGeom>
          <a:noFill/>
        </p:spPr>
        <p:txBody>
          <a:bodyPr wrap="square" rtlCol="0">
            <a:spAutoFit/>
          </a:bodyPr>
          <a:lstStyle/>
          <a:p>
            <a:pPr algn="ctr"/>
            <a:r>
              <a:rPr lang="en-US" dirty="0">
                <a:solidFill>
                  <a:schemeClr val="bg1">
                    <a:lumMod val="50000"/>
                  </a:schemeClr>
                </a:solidFill>
              </a:rPr>
              <a:t>{taking a photo of this slide is not a bad idea </a:t>
            </a:r>
            <a:r>
              <a:rPr lang="en-US" dirty="0">
                <a:solidFill>
                  <a:schemeClr val="bg1">
                    <a:lumMod val="50000"/>
                  </a:schemeClr>
                </a:solidFill>
                <a:sym typeface="Wingdings" panose="05000000000000000000" pitchFamily="2" charset="2"/>
              </a:rPr>
              <a:t>}</a:t>
            </a:r>
            <a:endParaRPr lang="en-US" dirty="0">
              <a:solidFill>
                <a:schemeClr val="bg1">
                  <a:lumMod val="50000"/>
                </a:schemeClr>
              </a:solidFill>
            </a:endParaRPr>
          </a:p>
        </p:txBody>
      </p:sp>
      <p:pic>
        <p:nvPicPr>
          <p:cNvPr id="5" name="Picture 2" descr="EIGHTKB Logo">
            <a:extLst>
              <a:ext uri="{FF2B5EF4-FFF2-40B4-BE49-F238E27FC236}">
                <a16:creationId xmlns:a16="http://schemas.microsoft.com/office/drawing/2014/main" id="{B34878BB-7181-4577-B295-BAFEAAB44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152" y="285729"/>
            <a:ext cx="4418856" cy="72911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74DCF73-9E73-4939-9233-CD28918C6CBA}"/>
              </a:ext>
            </a:extLst>
          </p:cNvPr>
          <p:cNvSpPr/>
          <p:nvPr/>
        </p:nvSpPr>
        <p:spPr>
          <a:xfrm>
            <a:off x="417179" y="3907163"/>
            <a:ext cx="6092373" cy="369332"/>
          </a:xfrm>
          <a:prstGeom prst="rect">
            <a:avLst/>
          </a:prstGeom>
        </p:spPr>
        <p:txBody>
          <a:bodyPr wrap="none">
            <a:spAutoFit/>
          </a:bodyPr>
          <a:lstStyle/>
          <a:p>
            <a:r>
              <a:rPr lang="en-US" dirty="0"/>
              <a:t>Event &amp; Session Resources: </a:t>
            </a:r>
            <a:r>
              <a:rPr lang="en-US" b="1" dirty="0">
                <a:hlinkClick r:id="rId5"/>
              </a:rPr>
              <a:t>http://bit.ly/sqlmaestrosresources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Principles</a:t>
            </a:r>
            <a:endParaRPr lang="en-IN" dirty="0"/>
          </a:p>
        </p:txBody>
      </p:sp>
      <p:sp>
        <p:nvSpPr>
          <p:cNvPr id="6" name="Content Placeholder 2">
            <a:extLst>
              <a:ext uri="{FF2B5EF4-FFF2-40B4-BE49-F238E27FC236}">
                <a16:creationId xmlns:a16="http://schemas.microsoft.com/office/drawing/2014/main" id="{AF4D1CE9-B1B0-4BB0-822E-ED9C146981AD}"/>
              </a:ext>
            </a:extLst>
          </p:cNvPr>
          <p:cNvSpPr>
            <a:spLocks noGrp="1"/>
          </p:cNvSpPr>
          <p:nvPr>
            <p:ph idx="1"/>
          </p:nvPr>
        </p:nvSpPr>
        <p:spPr>
          <a:xfrm>
            <a:off x="609600" y="1600201"/>
            <a:ext cx="10972800" cy="4983161"/>
          </a:xfrm>
        </p:spPr>
        <p:txBody>
          <a:bodyPr>
            <a:normAutofit/>
          </a:bodyPr>
          <a:lstStyle/>
          <a:p>
            <a:pPr marL="457200" indent="-457200">
              <a:buFont typeface="+mj-lt"/>
              <a:buAutoNum type="arabicPeriod"/>
            </a:pPr>
            <a:r>
              <a:rPr lang="en-US" sz="2400" dirty="0">
                <a:solidFill>
                  <a:schemeClr val="tx1"/>
                </a:solidFill>
              </a:rPr>
              <a:t>Dynamic acquisition &amp; freeing of memory. Mostly automatic.</a:t>
            </a:r>
          </a:p>
          <a:p>
            <a:pPr marL="457200" indent="-457200">
              <a:buFont typeface="+mj-lt"/>
              <a:buAutoNum type="arabicPeriod"/>
            </a:pPr>
            <a:r>
              <a:rPr lang="en-US" sz="2400" dirty="0">
                <a:solidFill>
                  <a:schemeClr val="tx1"/>
                </a:solidFill>
              </a:rPr>
              <a:t>Minimize Physical IO, Maximize Buffer Pool</a:t>
            </a:r>
          </a:p>
          <a:p>
            <a:pPr marL="457200" indent="-457200">
              <a:buFont typeface="+mj-lt"/>
              <a:buAutoNum type="arabicPeriod"/>
            </a:pPr>
            <a:r>
              <a:rPr lang="en-US" sz="2400" dirty="0">
                <a:solidFill>
                  <a:schemeClr val="tx1"/>
                </a:solidFill>
              </a:rPr>
              <a:t>Keep a check on Buffer Pool size to avoid system-wide memory pressure</a:t>
            </a:r>
          </a:p>
          <a:p>
            <a:pPr marL="457200" indent="-457200">
              <a:buFont typeface="+mj-lt"/>
              <a:buAutoNum type="arabicPeriod"/>
            </a:pPr>
            <a:r>
              <a:rPr lang="en-US" sz="2400" dirty="0">
                <a:solidFill>
                  <a:schemeClr val="tx1"/>
                </a:solidFill>
              </a:rPr>
              <a:t>Lock Pages in Memory</a:t>
            </a:r>
          </a:p>
          <a:p>
            <a:pPr marL="457200" indent="-457200">
              <a:buFont typeface="+mj-lt"/>
              <a:buAutoNum type="arabicPeriod"/>
            </a:pPr>
            <a:r>
              <a:rPr lang="en-US" sz="2400" dirty="0">
                <a:solidFill>
                  <a:schemeClr val="tx1"/>
                </a:solidFill>
              </a:rPr>
              <a:t>MIN &amp; MAX Memory Settings</a:t>
            </a:r>
          </a:p>
          <a:p>
            <a:pPr marL="457200" indent="-457200">
              <a:buFont typeface="+mj-lt"/>
              <a:buAutoNum type="arabicPeriod"/>
            </a:pPr>
            <a:r>
              <a:rPr lang="en-US" sz="2400" dirty="0">
                <a:solidFill>
                  <a:schemeClr val="tx1"/>
                </a:solidFill>
              </a:rPr>
              <a:t>Buffer Pool, Caches, Query Workspace Memory</a:t>
            </a:r>
          </a:p>
          <a:p>
            <a:pPr marL="457200" indent="-457200">
              <a:buFont typeface="+mj-lt"/>
              <a:buAutoNum type="arabicPeriod"/>
            </a:pPr>
            <a:r>
              <a:rPr lang="en-US" sz="2400" dirty="0">
                <a:solidFill>
                  <a:schemeClr val="tx1"/>
                </a:solidFill>
              </a:rPr>
              <a:t>Memory is bifurcated by NUMA</a:t>
            </a:r>
          </a:p>
          <a:p>
            <a:pPr marL="457200" indent="-457200">
              <a:buFont typeface="+mj-lt"/>
              <a:buAutoNum type="arabicPeriod"/>
            </a:pPr>
            <a:r>
              <a:rPr lang="en-US" sz="2400" dirty="0">
                <a:solidFill>
                  <a:schemeClr val="tx1"/>
                </a:solidFill>
              </a:rPr>
              <a:t>Internal &amp; External Memory Pressure</a:t>
            </a:r>
          </a:p>
          <a:p>
            <a:pPr marL="457200" indent="-457200">
              <a:buFont typeface="+mj-lt"/>
              <a:buAutoNum type="arabicPeriod"/>
            </a:pPr>
            <a:r>
              <a:rPr lang="en-US" sz="2400" dirty="0">
                <a:solidFill>
                  <a:schemeClr val="tx1"/>
                </a:solidFill>
              </a:rPr>
              <a:t>Don’t try to compute every number, you will never get it !</a:t>
            </a:r>
          </a:p>
          <a:p>
            <a:pPr marL="457200" indent="-457200">
              <a:buFont typeface="+mj-lt"/>
              <a:buAutoNum type="arabicPeriod"/>
            </a:pPr>
            <a:r>
              <a:rPr lang="en-US" sz="2400" dirty="0">
                <a:solidFill>
                  <a:schemeClr val="tx1"/>
                </a:solidFill>
              </a:rPr>
              <a:t>When Speakers talk about SQL Server Memory, they sometimes say the wrong things and their demos may not work :D</a:t>
            </a:r>
          </a:p>
        </p:txBody>
      </p:sp>
    </p:spTree>
    <p:extLst>
      <p:ext uri="{BB962C8B-B14F-4D97-AF65-F5344CB8AC3E}">
        <p14:creationId xmlns:p14="http://schemas.microsoft.com/office/powerpoint/2010/main" val="88583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ignette4.wikia.nocookie.net/nodiatis/images/f/fd/Dungeon_of_Ruin_Level_3-Main.jpg/revision/latest?cb=20130820074958">
            <a:extLst>
              <a:ext uri="{FF2B5EF4-FFF2-40B4-BE49-F238E27FC236}">
                <a16:creationId xmlns:a16="http://schemas.microsoft.com/office/drawing/2014/main" id="{1B2EEDCF-EB70-4453-A574-C2A6B795E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2" y="-1971600"/>
            <a:ext cx="12457384" cy="93430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IN" dirty="0">
              <a:solidFill>
                <a:schemeClr val="bg1"/>
              </a:solidFill>
            </a:endParaRPr>
          </a:p>
        </p:txBody>
      </p:sp>
      <p:sp>
        <p:nvSpPr>
          <p:cNvPr id="3" name="Content Placeholder 2"/>
          <p:cNvSpPr>
            <a:spLocks noGrp="1"/>
          </p:cNvSpPr>
          <p:nvPr>
            <p:ph idx="1"/>
          </p:nvPr>
        </p:nvSpPr>
        <p:spPr/>
        <p:txBody>
          <a:bodyPr>
            <a:normAutofit/>
          </a:bodyPr>
          <a:lstStyle/>
          <a:p>
            <a:pPr marL="0" indent="0" algn="ctr">
              <a:buNone/>
            </a:pPr>
            <a:endParaRPr lang="en-IN" sz="3600" b="1" dirty="0">
              <a:solidFill>
                <a:schemeClr val="bg1">
                  <a:lumMod val="65000"/>
                </a:schemeClr>
              </a:solidFill>
            </a:endParaRPr>
          </a:p>
          <a:p>
            <a:pPr marL="0" indent="0" algn="ctr">
              <a:buNone/>
            </a:pPr>
            <a:r>
              <a:rPr lang="en-IN" sz="3600" b="1" dirty="0">
                <a:solidFill>
                  <a:schemeClr val="bg1">
                    <a:lumMod val="65000"/>
                  </a:schemeClr>
                </a:solidFill>
              </a:rPr>
              <a:t>Welcome</a:t>
            </a:r>
          </a:p>
          <a:p>
            <a:pPr marL="0" indent="0" algn="ctr">
              <a:buNone/>
            </a:pPr>
            <a:r>
              <a:rPr lang="en-IN" sz="3600" b="1" dirty="0">
                <a:solidFill>
                  <a:schemeClr val="bg1">
                    <a:lumMod val="65000"/>
                  </a:schemeClr>
                </a:solidFill>
              </a:rPr>
              <a:t>to</a:t>
            </a:r>
          </a:p>
          <a:p>
            <a:pPr marL="0" indent="0" algn="ctr">
              <a:buNone/>
            </a:pPr>
            <a:r>
              <a:rPr lang="en-IN" sz="3600" b="1" dirty="0">
                <a:solidFill>
                  <a:schemeClr val="bg1">
                    <a:lumMod val="65000"/>
                  </a:schemeClr>
                </a:solidFill>
              </a:rPr>
              <a:t>The Dungeon</a:t>
            </a:r>
          </a:p>
          <a:p>
            <a:pPr marL="0" indent="0" algn="ctr">
              <a:buNone/>
            </a:pPr>
            <a:r>
              <a:rPr lang="en-IN" sz="3600" b="1" dirty="0">
                <a:solidFill>
                  <a:schemeClr val="bg1">
                    <a:lumMod val="65000"/>
                  </a:schemeClr>
                </a:solidFill>
              </a:rPr>
              <a:t>(SQL Server Memory = C </a:t>
            </a:r>
            <a:r>
              <a:rPr lang="en-IN" sz="3600" b="1" dirty="0" err="1">
                <a:solidFill>
                  <a:schemeClr val="bg1">
                    <a:lumMod val="65000"/>
                  </a:schemeClr>
                </a:solidFill>
              </a:rPr>
              <a:t>C</a:t>
            </a:r>
            <a:r>
              <a:rPr lang="en-IN" sz="3600" b="1" dirty="0">
                <a:solidFill>
                  <a:schemeClr val="bg1">
                    <a:lumMod val="65000"/>
                  </a:schemeClr>
                </a:solidFill>
              </a:rPr>
              <a:t> C)</a:t>
            </a:r>
          </a:p>
        </p:txBody>
      </p:sp>
    </p:spTree>
    <p:extLst>
      <p:ext uri="{BB962C8B-B14F-4D97-AF65-F5344CB8AC3E}">
        <p14:creationId xmlns:p14="http://schemas.microsoft.com/office/powerpoint/2010/main" val="79591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rapezoid 214">
            <a:extLst>
              <a:ext uri="{FF2B5EF4-FFF2-40B4-BE49-F238E27FC236}">
                <a16:creationId xmlns:a16="http://schemas.microsoft.com/office/drawing/2014/main" id="{FBC57D01-B5BC-4FD9-AE2A-4F559A781B04}"/>
              </a:ext>
            </a:extLst>
          </p:cNvPr>
          <p:cNvSpPr/>
          <p:nvPr/>
        </p:nvSpPr>
        <p:spPr>
          <a:xfrm rot="2709907">
            <a:off x="6739034" y="-67645"/>
            <a:ext cx="6664713" cy="5004500"/>
          </a:xfrm>
          <a:prstGeom prst="trapezoid">
            <a:avLst>
              <a:gd name="adj" fmla="val 61159"/>
            </a:avLst>
          </a:prstGeom>
          <a:gradFill flip="none" rotWithShape="1">
            <a:gsLst>
              <a:gs pos="20000">
                <a:schemeClr val="bg1"/>
              </a:gs>
              <a:gs pos="11000">
                <a:schemeClr val="bg1"/>
              </a:gs>
              <a:gs pos="1000">
                <a:schemeClr val="bg1"/>
              </a:gs>
              <a:gs pos="100000">
                <a:srgbClr val="FFFF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D792920-4578-4671-9D38-D6FD7BF811D3}"/>
              </a:ext>
            </a:extLst>
          </p:cNvPr>
          <p:cNvSpPr/>
          <p:nvPr/>
        </p:nvSpPr>
        <p:spPr>
          <a:xfrm>
            <a:off x="335360" y="1268760"/>
            <a:ext cx="360040" cy="43204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1EEEEB4-019B-4E9D-ACC7-4F272ABCCAA0}"/>
              </a:ext>
            </a:extLst>
          </p:cNvPr>
          <p:cNvSpPr/>
          <p:nvPr/>
        </p:nvSpPr>
        <p:spPr>
          <a:xfrm>
            <a:off x="439144" y="1448780"/>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5315F05-91C1-46A6-9E94-8B6FCFD6953F}"/>
              </a:ext>
            </a:extLst>
          </p:cNvPr>
          <p:cNvSpPr/>
          <p:nvPr/>
        </p:nvSpPr>
        <p:spPr>
          <a:xfrm>
            <a:off x="407368" y="1916832"/>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4DDAD22-C81D-4E8F-97E3-D17A8266C594}"/>
              </a:ext>
            </a:extLst>
          </p:cNvPr>
          <p:cNvSpPr/>
          <p:nvPr/>
        </p:nvSpPr>
        <p:spPr>
          <a:xfrm>
            <a:off x="513039" y="1715925"/>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EFD74DA-212C-41F4-B6B8-E6CBEE73D201}"/>
              </a:ext>
            </a:extLst>
          </p:cNvPr>
          <p:cNvSpPr/>
          <p:nvPr/>
        </p:nvSpPr>
        <p:spPr>
          <a:xfrm>
            <a:off x="407368" y="2275367"/>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EEB0071-08AD-40EA-BF60-E0C6B62196C9}"/>
              </a:ext>
            </a:extLst>
          </p:cNvPr>
          <p:cNvSpPr/>
          <p:nvPr/>
        </p:nvSpPr>
        <p:spPr>
          <a:xfrm>
            <a:off x="513039" y="2164178"/>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B6A7AA3-D98A-4BA1-B84B-7BA1A8D1A66A}"/>
              </a:ext>
            </a:extLst>
          </p:cNvPr>
          <p:cNvSpPr/>
          <p:nvPr/>
        </p:nvSpPr>
        <p:spPr>
          <a:xfrm>
            <a:off x="472989" y="2547449"/>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A04C761-835B-41F6-993C-318602D43AD7}"/>
              </a:ext>
            </a:extLst>
          </p:cNvPr>
          <p:cNvSpPr/>
          <p:nvPr/>
        </p:nvSpPr>
        <p:spPr>
          <a:xfrm>
            <a:off x="395920" y="2720320"/>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AB4212E-6D1A-46CD-BF56-E36A578EF6CD}"/>
              </a:ext>
            </a:extLst>
          </p:cNvPr>
          <p:cNvSpPr/>
          <p:nvPr/>
        </p:nvSpPr>
        <p:spPr>
          <a:xfrm>
            <a:off x="364144" y="3188372"/>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E773FD25-1992-4716-BF4F-C43C5D492EF8}"/>
              </a:ext>
            </a:extLst>
          </p:cNvPr>
          <p:cNvSpPr/>
          <p:nvPr/>
        </p:nvSpPr>
        <p:spPr>
          <a:xfrm>
            <a:off x="469815" y="2987465"/>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62035DE1-BC8D-4B3C-B462-1CAAE26576D3}"/>
              </a:ext>
            </a:extLst>
          </p:cNvPr>
          <p:cNvSpPr/>
          <p:nvPr/>
        </p:nvSpPr>
        <p:spPr>
          <a:xfrm>
            <a:off x="364144" y="3546907"/>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3F046E7-128C-4FD3-BF00-5E3EBC72106B}"/>
              </a:ext>
            </a:extLst>
          </p:cNvPr>
          <p:cNvSpPr/>
          <p:nvPr/>
        </p:nvSpPr>
        <p:spPr>
          <a:xfrm>
            <a:off x="469815" y="3435718"/>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B4C52E4B-5CA3-4926-BD29-871619458AFB}"/>
              </a:ext>
            </a:extLst>
          </p:cNvPr>
          <p:cNvSpPr/>
          <p:nvPr/>
        </p:nvSpPr>
        <p:spPr>
          <a:xfrm>
            <a:off x="429765" y="3818989"/>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140AD745-8CBD-4C16-BB98-2BE5F885431F}"/>
              </a:ext>
            </a:extLst>
          </p:cNvPr>
          <p:cNvSpPr/>
          <p:nvPr/>
        </p:nvSpPr>
        <p:spPr>
          <a:xfrm>
            <a:off x="395920" y="4068550"/>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18D4F77-881D-4557-B16E-8C54A6BB53D6}"/>
              </a:ext>
            </a:extLst>
          </p:cNvPr>
          <p:cNvSpPr/>
          <p:nvPr/>
        </p:nvSpPr>
        <p:spPr>
          <a:xfrm>
            <a:off x="364144" y="4536602"/>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1E8AB803-9A9E-4629-B544-7FB9FA8ACC74}"/>
              </a:ext>
            </a:extLst>
          </p:cNvPr>
          <p:cNvSpPr/>
          <p:nvPr/>
        </p:nvSpPr>
        <p:spPr>
          <a:xfrm>
            <a:off x="469815" y="4335695"/>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E80D8601-36D3-4F70-BF30-3BA8EFBA8E8E}"/>
              </a:ext>
            </a:extLst>
          </p:cNvPr>
          <p:cNvSpPr/>
          <p:nvPr/>
        </p:nvSpPr>
        <p:spPr>
          <a:xfrm>
            <a:off x="364144" y="4895137"/>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AE94FAC9-86B4-457B-A29E-09D9F7A1777F}"/>
              </a:ext>
            </a:extLst>
          </p:cNvPr>
          <p:cNvSpPr/>
          <p:nvPr/>
        </p:nvSpPr>
        <p:spPr>
          <a:xfrm>
            <a:off x="469815" y="4783948"/>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6C19FE21-5AA2-424D-9D03-B2D7193B9870}"/>
              </a:ext>
            </a:extLst>
          </p:cNvPr>
          <p:cNvSpPr/>
          <p:nvPr/>
        </p:nvSpPr>
        <p:spPr>
          <a:xfrm>
            <a:off x="429765" y="5167219"/>
            <a:ext cx="144016" cy="288032"/>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BC03B7C-480F-4C6D-A39C-447EE660D90C}"/>
              </a:ext>
            </a:extLst>
          </p:cNvPr>
          <p:cNvSpPr txBox="1"/>
          <p:nvPr/>
        </p:nvSpPr>
        <p:spPr>
          <a:xfrm>
            <a:off x="30339" y="870311"/>
            <a:ext cx="1433085" cy="369332"/>
          </a:xfrm>
          <a:prstGeom prst="rect">
            <a:avLst/>
          </a:prstGeom>
          <a:solidFill>
            <a:srgbClr val="0070C0"/>
          </a:solidFill>
        </p:spPr>
        <p:txBody>
          <a:bodyPr wrap="none" rtlCol="0">
            <a:spAutoFit/>
          </a:bodyPr>
          <a:lstStyle/>
          <a:p>
            <a:r>
              <a:rPr lang="en-IN" dirty="0">
                <a:solidFill>
                  <a:schemeClr val="bg1"/>
                </a:solidFill>
              </a:rPr>
              <a:t>Physical RAM</a:t>
            </a:r>
          </a:p>
        </p:txBody>
      </p:sp>
      <p:sp>
        <p:nvSpPr>
          <p:cNvPr id="26" name="Rectangle 25">
            <a:extLst>
              <a:ext uri="{FF2B5EF4-FFF2-40B4-BE49-F238E27FC236}">
                <a16:creationId xmlns:a16="http://schemas.microsoft.com/office/drawing/2014/main" id="{A21226DE-72C5-4EEA-AE82-3CBE14D45CBB}"/>
              </a:ext>
            </a:extLst>
          </p:cNvPr>
          <p:cNvSpPr/>
          <p:nvPr/>
        </p:nvSpPr>
        <p:spPr>
          <a:xfrm>
            <a:off x="3629999" y="1656114"/>
            <a:ext cx="720080" cy="771829"/>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0</a:t>
            </a:r>
          </a:p>
        </p:txBody>
      </p:sp>
      <p:sp>
        <p:nvSpPr>
          <p:cNvPr id="27" name="Rectangle 26">
            <a:extLst>
              <a:ext uri="{FF2B5EF4-FFF2-40B4-BE49-F238E27FC236}">
                <a16:creationId xmlns:a16="http://schemas.microsoft.com/office/drawing/2014/main" id="{54635F73-46C3-47DB-B297-429CF1B0A55E}"/>
              </a:ext>
            </a:extLst>
          </p:cNvPr>
          <p:cNvSpPr/>
          <p:nvPr/>
        </p:nvSpPr>
        <p:spPr>
          <a:xfrm>
            <a:off x="3629999" y="2569119"/>
            <a:ext cx="720080" cy="771829"/>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28" name="Rectangle 27">
            <a:extLst>
              <a:ext uri="{FF2B5EF4-FFF2-40B4-BE49-F238E27FC236}">
                <a16:creationId xmlns:a16="http://schemas.microsoft.com/office/drawing/2014/main" id="{0257EDFC-1F7F-4A49-B625-133A969E82C1}"/>
              </a:ext>
            </a:extLst>
          </p:cNvPr>
          <p:cNvSpPr/>
          <p:nvPr/>
        </p:nvSpPr>
        <p:spPr>
          <a:xfrm>
            <a:off x="3629999" y="3466777"/>
            <a:ext cx="720080" cy="771829"/>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29" name="Rectangle 28">
            <a:extLst>
              <a:ext uri="{FF2B5EF4-FFF2-40B4-BE49-F238E27FC236}">
                <a16:creationId xmlns:a16="http://schemas.microsoft.com/office/drawing/2014/main" id="{FACE4003-9EB5-41EE-BF19-EF054C161809}"/>
              </a:ext>
            </a:extLst>
          </p:cNvPr>
          <p:cNvSpPr/>
          <p:nvPr/>
        </p:nvSpPr>
        <p:spPr>
          <a:xfrm>
            <a:off x="3629999" y="4396537"/>
            <a:ext cx="720080" cy="771829"/>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30" name="Rectangle 29">
            <a:extLst>
              <a:ext uri="{FF2B5EF4-FFF2-40B4-BE49-F238E27FC236}">
                <a16:creationId xmlns:a16="http://schemas.microsoft.com/office/drawing/2014/main" id="{14D7717F-10B5-4E55-AEC8-CA8B843499C0}"/>
              </a:ext>
            </a:extLst>
          </p:cNvPr>
          <p:cNvSpPr/>
          <p:nvPr/>
        </p:nvSpPr>
        <p:spPr>
          <a:xfrm>
            <a:off x="32810" y="5674682"/>
            <a:ext cx="2288896" cy="307777"/>
          </a:xfrm>
          <a:prstGeom prst="rect">
            <a:avLst/>
          </a:prstGeom>
        </p:spPr>
        <p:txBody>
          <a:bodyPr wrap="none">
            <a:spAutoFit/>
          </a:bodyPr>
          <a:lstStyle/>
          <a:p>
            <a:r>
              <a:rPr lang="en-IN" sz="1400" dirty="0" err="1"/>
              <a:t>sys.dm_os_process_memory</a:t>
            </a:r>
            <a:endParaRPr lang="en-IN" sz="1400" dirty="0"/>
          </a:p>
        </p:txBody>
      </p:sp>
      <p:sp>
        <p:nvSpPr>
          <p:cNvPr id="31" name="Rectangle 30">
            <a:extLst>
              <a:ext uri="{FF2B5EF4-FFF2-40B4-BE49-F238E27FC236}">
                <a16:creationId xmlns:a16="http://schemas.microsoft.com/office/drawing/2014/main" id="{27D6E9E7-F0AD-47BC-8C3A-63D0B9682AD8}"/>
              </a:ext>
            </a:extLst>
          </p:cNvPr>
          <p:cNvSpPr/>
          <p:nvPr/>
        </p:nvSpPr>
        <p:spPr>
          <a:xfrm>
            <a:off x="32810" y="5914012"/>
            <a:ext cx="1951816" cy="307777"/>
          </a:xfrm>
          <a:prstGeom prst="rect">
            <a:avLst/>
          </a:prstGeom>
        </p:spPr>
        <p:txBody>
          <a:bodyPr wrap="none">
            <a:spAutoFit/>
          </a:bodyPr>
          <a:lstStyle/>
          <a:p>
            <a:r>
              <a:rPr lang="en-IN" sz="1400" dirty="0" err="1"/>
              <a:t>sys.dm_os_sys_memory</a:t>
            </a:r>
            <a:endParaRPr lang="en-IN" sz="1400" dirty="0"/>
          </a:p>
        </p:txBody>
      </p:sp>
      <p:sp>
        <p:nvSpPr>
          <p:cNvPr id="32" name="Rectangle 31">
            <a:extLst>
              <a:ext uri="{FF2B5EF4-FFF2-40B4-BE49-F238E27FC236}">
                <a16:creationId xmlns:a16="http://schemas.microsoft.com/office/drawing/2014/main" id="{719DFCAE-71CC-40C9-980B-715FB7EE168E}"/>
              </a:ext>
            </a:extLst>
          </p:cNvPr>
          <p:cNvSpPr/>
          <p:nvPr/>
        </p:nvSpPr>
        <p:spPr>
          <a:xfrm>
            <a:off x="2946331" y="1311641"/>
            <a:ext cx="2177969" cy="307777"/>
          </a:xfrm>
          <a:prstGeom prst="rect">
            <a:avLst/>
          </a:prstGeom>
        </p:spPr>
        <p:txBody>
          <a:bodyPr wrap="none">
            <a:spAutoFit/>
          </a:bodyPr>
          <a:lstStyle/>
          <a:p>
            <a:r>
              <a:rPr lang="en-IN" sz="1400" dirty="0" err="1"/>
              <a:t>sys.dm_os_memory_nodes</a:t>
            </a:r>
            <a:endParaRPr lang="en-IN" sz="1400" dirty="0"/>
          </a:p>
        </p:txBody>
      </p:sp>
      <p:sp>
        <p:nvSpPr>
          <p:cNvPr id="33" name="Rectangle 32">
            <a:extLst>
              <a:ext uri="{FF2B5EF4-FFF2-40B4-BE49-F238E27FC236}">
                <a16:creationId xmlns:a16="http://schemas.microsoft.com/office/drawing/2014/main" id="{614282B7-6164-4A8C-B262-A25CB92365EA}"/>
              </a:ext>
            </a:extLst>
          </p:cNvPr>
          <p:cNvSpPr/>
          <p:nvPr/>
        </p:nvSpPr>
        <p:spPr>
          <a:xfrm>
            <a:off x="1127448" y="1648953"/>
            <a:ext cx="144016" cy="771829"/>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27AD03C2-5CF2-47A8-A2F5-D50866C7A867}"/>
              </a:ext>
            </a:extLst>
          </p:cNvPr>
          <p:cNvSpPr/>
          <p:nvPr/>
        </p:nvSpPr>
        <p:spPr>
          <a:xfrm>
            <a:off x="1127448" y="2560559"/>
            <a:ext cx="144016" cy="771829"/>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11215654-B2A7-416B-9848-9E0BB38DCB0F}"/>
              </a:ext>
            </a:extLst>
          </p:cNvPr>
          <p:cNvSpPr/>
          <p:nvPr/>
        </p:nvSpPr>
        <p:spPr>
          <a:xfrm>
            <a:off x="1127448" y="3485325"/>
            <a:ext cx="144016" cy="771829"/>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08114468-E775-47F2-A3BF-6367E6DC3224}"/>
              </a:ext>
            </a:extLst>
          </p:cNvPr>
          <p:cNvSpPr/>
          <p:nvPr/>
        </p:nvSpPr>
        <p:spPr>
          <a:xfrm>
            <a:off x="1127448" y="4396537"/>
            <a:ext cx="144016" cy="771829"/>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4C2650AF-78BA-4C6D-970C-AD2855AE64A3}"/>
              </a:ext>
            </a:extLst>
          </p:cNvPr>
          <p:cNvSpPr/>
          <p:nvPr/>
        </p:nvSpPr>
        <p:spPr>
          <a:xfrm>
            <a:off x="690047" y="5170296"/>
            <a:ext cx="1473352" cy="307777"/>
          </a:xfrm>
          <a:prstGeom prst="rect">
            <a:avLst/>
          </a:prstGeom>
        </p:spPr>
        <p:txBody>
          <a:bodyPr wrap="none">
            <a:spAutoFit/>
          </a:bodyPr>
          <a:lstStyle/>
          <a:p>
            <a:r>
              <a:rPr lang="en-IN" sz="1400" dirty="0" err="1"/>
              <a:t>sys.dm_os_nodes</a:t>
            </a:r>
            <a:endParaRPr lang="en-IN" sz="1400" dirty="0"/>
          </a:p>
        </p:txBody>
      </p:sp>
      <p:sp>
        <p:nvSpPr>
          <p:cNvPr id="38" name="TextBox 37">
            <a:extLst>
              <a:ext uri="{FF2B5EF4-FFF2-40B4-BE49-F238E27FC236}">
                <a16:creationId xmlns:a16="http://schemas.microsoft.com/office/drawing/2014/main" id="{06BC915B-C7B0-4A50-AC3D-0B6FE88B69CA}"/>
              </a:ext>
            </a:extLst>
          </p:cNvPr>
          <p:cNvSpPr txBox="1"/>
          <p:nvPr/>
        </p:nvSpPr>
        <p:spPr>
          <a:xfrm>
            <a:off x="1008718" y="402675"/>
            <a:ext cx="1462260" cy="369332"/>
          </a:xfrm>
          <a:prstGeom prst="rect">
            <a:avLst/>
          </a:prstGeom>
          <a:solidFill>
            <a:srgbClr val="FFC000"/>
          </a:solidFill>
        </p:spPr>
        <p:txBody>
          <a:bodyPr wrap="none" rtlCol="0">
            <a:spAutoFit/>
          </a:bodyPr>
          <a:lstStyle/>
          <a:p>
            <a:r>
              <a:rPr lang="en-IN" dirty="0"/>
              <a:t>NUMA Nodes</a:t>
            </a:r>
          </a:p>
        </p:txBody>
      </p:sp>
      <p:cxnSp>
        <p:nvCxnSpPr>
          <p:cNvPr id="40" name="Straight Arrow Connector 39">
            <a:extLst>
              <a:ext uri="{FF2B5EF4-FFF2-40B4-BE49-F238E27FC236}">
                <a16:creationId xmlns:a16="http://schemas.microsoft.com/office/drawing/2014/main" id="{4E7570FC-E23C-4483-93C4-A425D264EE45}"/>
              </a:ext>
            </a:extLst>
          </p:cNvPr>
          <p:cNvCxnSpPr>
            <a:cxnSpLocks/>
          </p:cNvCxnSpPr>
          <p:nvPr/>
        </p:nvCxnSpPr>
        <p:spPr>
          <a:xfrm flipH="1">
            <a:off x="1326030" y="772007"/>
            <a:ext cx="233466" cy="694127"/>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7FD47A7-18E5-422E-846F-641E8566C033}"/>
              </a:ext>
            </a:extLst>
          </p:cNvPr>
          <p:cNvCxnSpPr>
            <a:cxnSpLocks/>
          </p:cNvCxnSpPr>
          <p:nvPr/>
        </p:nvCxnSpPr>
        <p:spPr>
          <a:xfrm flipH="1">
            <a:off x="1336304" y="1736812"/>
            <a:ext cx="377482"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9989602-CDC8-4248-BD61-F08C2C3D7399}"/>
              </a:ext>
            </a:extLst>
          </p:cNvPr>
          <p:cNvCxnSpPr>
            <a:cxnSpLocks/>
          </p:cNvCxnSpPr>
          <p:nvPr/>
        </p:nvCxnSpPr>
        <p:spPr>
          <a:xfrm flipH="1">
            <a:off x="1326030" y="3275497"/>
            <a:ext cx="377482"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CA7F9A6-43E5-405B-AC06-6947CF9E9883}"/>
              </a:ext>
            </a:extLst>
          </p:cNvPr>
          <p:cNvSpPr txBox="1"/>
          <p:nvPr/>
        </p:nvSpPr>
        <p:spPr>
          <a:xfrm>
            <a:off x="2395571" y="6067900"/>
            <a:ext cx="1639744" cy="369332"/>
          </a:xfrm>
          <a:prstGeom prst="rect">
            <a:avLst/>
          </a:prstGeom>
          <a:solidFill>
            <a:srgbClr val="FFFF00"/>
          </a:solidFill>
        </p:spPr>
        <p:txBody>
          <a:bodyPr wrap="none" rtlCol="0">
            <a:spAutoFit/>
          </a:bodyPr>
          <a:lstStyle/>
          <a:p>
            <a:r>
              <a:rPr lang="en-IN" dirty="0"/>
              <a:t>Memory Nodes</a:t>
            </a:r>
          </a:p>
        </p:txBody>
      </p:sp>
      <p:cxnSp>
        <p:nvCxnSpPr>
          <p:cNvPr id="49" name="Straight Arrow Connector 48">
            <a:extLst>
              <a:ext uri="{FF2B5EF4-FFF2-40B4-BE49-F238E27FC236}">
                <a16:creationId xmlns:a16="http://schemas.microsoft.com/office/drawing/2014/main" id="{9113275F-1D60-4A43-A6F3-2079AF34DDEE}"/>
              </a:ext>
            </a:extLst>
          </p:cNvPr>
          <p:cNvCxnSpPr>
            <a:cxnSpLocks/>
          </p:cNvCxnSpPr>
          <p:nvPr/>
        </p:nvCxnSpPr>
        <p:spPr>
          <a:xfrm flipV="1">
            <a:off x="3389821" y="5364240"/>
            <a:ext cx="473931" cy="61821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F7CB6333-4047-4DAB-8CF6-EDC4B91FF483}"/>
              </a:ext>
            </a:extLst>
          </p:cNvPr>
          <p:cNvSpPr/>
          <p:nvPr/>
        </p:nvSpPr>
        <p:spPr>
          <a:xfrm>
            <a:off x="1413317" y="1755544"/>
            <a:ext cx="2129108" cy="1369606"/>
          </a:xfrm>
          <a:prstGeom prst="rect">
            <a:avLst/>
          </a:prstGeom>
        </p:spPr>
        <p:txBody>
          <a:bodyPr wrap="none">
            <a:spAutoFit/>
          </a:bodyPr>
          <a:lstStyle/>
          <a:p>
            <a:pPr algn="ctr"/>
            <a:r>
              <a:rPr lang="en-IN" sz="1400" dirty="0"/>
              <a:t>Base Allocators</a:t>
            </a:r>
          </a:p>
          <a:p>
            <a:pPr algn="ctr"/>
            <a:endParaRPr lang="en-IN" sz="1400" dirty="0"/>
          </a:p>
          <a:p>
            <a:pPr algn="ctr"/>
            <a:r>
              <a:rPr lang="en-IN" sz="1100" dirty="0" err="1"/>
              <a:t>VirtualAlloc</a:t>
            </a:r>
            <a:r>
              <a:rPr lang="en-IN" sz="1100" dirty="0"/>
              <a:t>()</a:t>
            </a:r>
          </a:p>
          <a:p>
            <a:pPr algn="ctr"/>
            <a:r>
              <a:rPr lang="en-IN" sz="1100" dirty="0" err="1"/>
              <a:t>VirtualAllocEx</a:t>
            </a:r>
            <a:r>
              <a:rPr lang="en-IN" sz="1100" dirty="0"/>
              <a:t>()</a:t>
            </a:r>
          </a:p>
          <a:p>
            <a:pPr algn="ctr"/>
            <a:r>
              <a:rPr lang="en-IN" sz="1100" dirty="0" err="1"/>
              <a:t>VirtualAllocExNuma</a:t>
            </a:r>
            <a:r>
              <a:rPr lang="en-IN" sz="1100" dirty="0"/>
              <a:t>()</a:t>
            </a:r>
          </a:p>
          <a:p>
            <a:pPr algn="ctr"/>
            <a:r>
              <a:rPr lang="en-IN" sz="1100" dirty="0" err="1"/>
              <a:t>AllocateUserPhysicalPages</a:t>
            </a:r>
            <a:r>
              <a:rPr lang="en-IN" sz="1100" dirty="0"/>
              <a:t>()</a:t>
            </a:r>
          </a:p>
          <a:p>
            <a:pPr algn="ctr"/>
            <a:r>
              <a:rPr lang="en-IN" sz="1100" dirty="0" err="1"/>
              <a:t>AllocateUserPhysicalPagesNuma</a:t>
            </a:r>
            <a:r>
              <a:rPr lang="en-IN" sz="1100" dirty="0"/>
              <a:t>()</a:t>
            </a:r>
          </a:p>
        </p:txBody>
      </p:sp>
      <p:cxnSp>
        <p:nvCxnSpPr>
          <p:cNvPr id="52" name="Straight Arrow Connector 51">
            <a:extLst>
              <a:ext uri="{FF2B5EF4-FFF2-40B4-BE49-F238E27FC236}">
                <a16:creationId xmlns:a16="http://schemas.microsoft.com/office/drawing/2014/main" id="{7D748797-E7F3-46CD-BD81-AD8AD3F74387}"/>
              </a:ext>
            </a:extLst>
          </p:cNvPr>
          <p:cNvCxnSpPr>
            <a:cxnSpLocks/>
          </p:cNvCxnSpPr>
          <p:nvPr/>
        </p:nvCxnSpPr>
        <p:spPr>
          <a:xfrm flipH="1">
            <a:off x="3164943" y="2419383"/>
            <a:ext cx="377482"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A499C42-D244-4963-983F-518D66B6DFA9}"/>
              </a:ext>
            </a:extLst>
          </p:cNvPr>
          <p:cNvSpPr/>
          <p:nvPr/>
        </p:nvSpPr>
        <p:spPr>
          <a:xfrm>
            <a:off x="1476634" y="3802204"/>
            <a:ext cx="1724446" cy="1031051"/>
          </a:xfrm>
          <a:prstGeom prst="rect">
            <a:avLst/>
          </a:prstGeom>
        </p:spPr>
        <p:txBody>
          <a:bodyPr wrap="none">
            <a:spAutoFit/>
          </a:bodyPr>
          <a:lstStyle/>
          <a:p>
            <a:pPr algn="ctr"/>
            <a:r>
              <a:rPr lang="en-IN" sz="1400" dirty="0"/>
              <a:t>Structured Allocators</a:t>
            </a:r>
          </a:p>
          <a:p>
            <a:pPr algn="ctr"/>
            <a:endParaRPr lang="en-IN" sz="1400" dirty="0"/>
          </a:p>
          <a:p>
            <a:pPr algn="ctr"/>
            <a:r>
              <a:rPr lang="en-IN" sz="1100" dirty="0" err="1"/>
              <a:t>HeapAlloc</a:t>
            </a:r>
            <a:endParaRPr lang="en-IN" sz="1100" dirty="0"/>
          </a:p>
          <a:p>
            <a:pPr algn="ctr"/>
            <a:r>
              <a:rPr lang="en-IN" sz="1100" dirty="0"/>
              <a:t>Malloc()</a:t>
            </a:r>
          </a:p>
          <a:p>
            <a:pPr algn="ctr"/>
            <a:r>
              <a:rPr lang="en-IN" sz="1100" dirty="0"/>
              <a:t>New()</a:t>
            </a:r>
          </a:p>
        </p:txBody>
      </p:sp>
      <p:cxnSp>
        <p:nvCxnSpPr>
          <p:cNvPr id="57" name="Straight Arrow Connector 56">
            <a:extLst>
              <a:ext uri="{FF2B5EF4-FFF2-40B4-BE49-F238E27FC236}">
                <a16:creationId xmlns:a16="http://schemas.microsoft.com/office/drawing/2014/main" id="{278C6713-B8E6-4D1A-8769-943FF33E5605}"/>
              </a:ext>
            </a:extLst>
          </p:cNvPr>
          <p:cNvCxnSpPr>
            <a:cxnSpLocks/>
          </p:cNvCxnSpPr>
          <p:nvPr/>
        </p:nvCxnSpPr>
        <p:spPr>
          <a:xfrm flipV="1">
            <a:off x="2881007" y="3215369"/>
            <a:ext cx="647" cy="567826"/>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7E05A9EB-E3AE-4F72-AAC8-E7D19067257C}"/>
              </a:ext>
            </a:extLst>
          </p:cNvPr>
          <p:cNvSpPr/>
          <p:nvPr/>
        </p:nvSpPr>
        <p:spPr>
          <a:xfrm>
            <a:off x="32810" y="188640"/>
            <a:ext cx="12039854" cy="6621234"/>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019F6378-9143-44A8-88DA-4F475DF03164}"/>
              </a:ext>
            </a:extLst>
          </p:cNvPr>
          <p:cNvSpPr txBox="1"/>
          <p:nvPr/>
        </p:nvSpPr>
        <p:spPr>
          <a:xfrm>
            <a:off x="7381168" y="296031"/>
            <a:ext cx="1474891" cy="369332"/>
          </a:xfrm>
          <a:prstGeom prst="rect">
            <a:avLst/>
          </a:prstGeom>
          <a:solidFill>
            <a:srgbClr val="92D050"/>
          </a:solidFill>
        </p:spPr>
        <p:txBody>
          <a:bodyPr wrap="none" rtlCol="0">
            <a:spAutoFit/>
          </a:bodyPr>
          <a:lstStyle/>
          <a:p>
            <a:r>
              <a:rPr lang="en-IN" dirty="0">
                <a:ln w="0"/>
              </a:rPr>
              <a:t>Conventional</a:t>
            </a:r>
          </a:p>
        </p:txBody>
      </p:sp>
      <p:sp>
        <p:nvSpPr>
          <p:cNvPr id="62" name="TextBox 61">
            <a:extLst>
              <a:ext uri="{FF2B5EF4-FFF2-40B4-BE49-F238E27FC236}">
                <a16:creationId xmlns:a16="http://schemas.microsoft.com/office/drawing/2014/main" id="{E594E0BE-6587-4E03-847F-4823CB997400}"/>
              </a:ext>
            </a:extLst>
          </p:cNvPr>
          <p:cNvSpPr txBox="1"/>
          <p:nvPr/>
        </p:nvSpPr>
        <p:spPr>
          <a:xfrm>
            <a:off x="8873535" y="296031"/>
            <a:ext cx="836063" cy="369332"/>
          </a:xfrm>
          <a:prstGeom prst="rect">
            <a:avLst/>
          </a:prstGeom>
          <a:solidFill>
            <a:srgbClr val="92D050"/>
          </a:solidFill>
        </p:spPr>
        <p:txBody>
          <a:bodyPr wrap="none" rtlCol="0">
            <a:spAutoFit/>
          </a:bodyPr>
          <a:lstStyle/>
          <a:p>
            <a:r>
              <a:rPr lang="en-IN" dirty="0">
                <a:ln w="0"/>
              </a:rPr>
              <a:t>Locked</a:t>
            </a:r>
          </a:p>
        </p:txBody>
      </p:sp>
      <p:sp>
        <p:nvSpPr>
          <p:cNvPr id="63" name="TextBox 62">
            <a:extLst>
              <a:ext uri="{FF2B5EF4-FFF2-40B4-BE49-F238E27FC236}">
                <a16:creationId xmlns:a16="http://schemas.microsoft.com/office/drawing/2014/main" id="{8BC222F5-7E33-40CA-9FEB-4EEBCB1FC857}"/>
              </a:ext>
            </a:extLst>
          </p:cNvPr>
          <p:cNvSpPr txBox="1"/>
          <p:nvPr/>
        </p:nvSpPr>
        <p:spPr>
          <a:xfrm>
            <a:off x="9744549" y="296031"/>
            <a:ext cx="692562" cy="369332"/>
          </a:xfrm>
          <a:prstGeom prst="rect">
            <a:avLst/>
          </a:prstGeom>
          <a:solidFill>
            <a:srgbClr val="92D050"/>
          </a:solidFill>
        </p:spPr>
        <p:txBody>
          <a:bodyPr wrap="none" rtlCol="0">
            <a:spAutoFit/>
          </a:bodyPr>
          <a:lstStyle/>
          <a:p>
            <a:r>
              <a:rPr lang="en-IN" dirty="0">
                <a:ln w="0"/>
              </a:rPr>
              <a:t>Large</a:t>
            </a:r>
          </a:p>
        </p:txBody>
      </p:sp>
      <p:cxnSp>
        <p:nvCxnSpPr>
          <p:cNvPr id="64" name="Straight Arrow Connector 63">
            <a:extLst>
              <a:ext uri="{FF2B5EF4-FFF2-40B4-BE49-F238E27FC236}">
                <a16:creationId xmlns:a16="http://schemas.microsoft.com/office/drawing/2014/main" id="{C73AEB2C-616E-4721-9066-AF9CF1F35079}"/>
              </a:ext>
            </a:extLst>
          </p:cNvPr>
          <p:cNvCxnSpPr>
            <a:cxnSpLocks/>
          </p:cNvCxnSpPr>
          <p:nvPr/>
        </p:nvCxnSpPr>
        <p:spPr>
          <a:xfrm>
            <a:off x="6949307" y="480697"/>
            <a:ext cx="270403"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F6AF248-9EEF-4F69-B77D-426B1DD4E5C8}"/>
              </a:ext>
            </a:extLst>
          </p:cNvPr>
          <p:cNvSpPr/>
          <p:nvPr/>
        </p:nvSpPr>
        <p:spPr>
          <a:xfrm>
            <a:off x="5351497" y="311420"/>
            <a:ext cx="1597810" cy="338554"/>
          </a:xfrm>
          <a:prstGeom prst="rect">
            <a:avLst/>
          </a:prstGeom>
        </p:spPr>
        <p:txBody>
          <a:bodyPr wrap="none">
            <a:spAutoFit/>
          </a:bodyPr>
          <a:lstStyle/>
          <a:p>
            <a:r>
              <a:rPr lang="en-IN" sz="1600" b="1" dirty="0"/>
              <a:t>Memory Models</a:t>
            </a:r>
          </a:p>
        </p:txBody>
      </p:sp>
      <p:sp>
        <p:nvSpPr>
          <p:cNvPr id="68" name="Rectangle 67">
            <a:extLst>
              <a:ext uri="{FF2B5EF4-FFF2-40B4-BE49-F238E27FC236}">
                <a16:creationId xmlns:a16="http://schemas.microsoft.com/office/drawing/2014/main" id="{9FDA447C-E036-4ABE-B753-719C83110D26}"/>
              </a:ext>
            </a:extLst>
          </p:cNvPr>
          <p:cNvSpPr/>
          <p:nvPr/>
        </p:nvSpPr>
        <p:spPr>
          <a:xfrm>
            <a:off x="2647981" y="247615"/>
            <a:ext cx="2498537" cy="584775"/>
          </a:xfrm>
          <a:prstGeom prst="rect">
            <a:avLst/>
          </a:prstGeom>
        </p:spPr>
        <p:txBody>
          <a:bodyPr wrap="square">
            <a:spAutoFit/>
          </a:bodyPr>
          <a:lstStyle/>
          <a:p>
            <a:r>
              <a:rPr lang="en-IN" sz="1600" b="1" dirty="0"/>
              <a:t>Windows APIs</a:t>
            </a:r>
          </a:p>
          <a:p>
            <a:r>
              <a:rPr lang="en-IN" sz="1600" b="1" dirty="0"/>
              <a:t>Memory Allocators</a:t>
            </a:r>
          </a:p>
        </p:txBody>
      </p:sp>
      <p:cxnSp>
        <p:nvCxnSpPr>
          <p:cNvPr id="69" name="Straight Arrow Connector 68">
            <a:extLst>
              <a:ext uri="{FF2B5EF4-FFF2-40B4-BE49-F238E27FC236}">
                <a16:creationId xmlns:a16="http://schemas.microsoft.com/office/drawing/2014/main" id="{446C4655-7CCE-45A6-80F0-F51112761B37}"/>
              </a:ext>
            </a:extLst>
          </p:cNvPr>
          <p:cNvCxnSpPr>
            <a:cxnSpLocks/>
          </p:cNvCxnSpPr>
          <p:nvPr/>
        </p:nvCxnSpPr>
        <p:spPr>
          <a:xfrm flipH="1">
            <a:off x="2852716" y="765420"/>
            <a:ext cx="351460" cy="848027"/>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A46647B1-F045-4E3D-AFDA-E88BAAC8DFA3}"/>
              </a:ext>
            </a:extLst>
          </p:cNvPr>
          <p:cNvSpPr/>
          <p:nvPr/>
        </p:nvSpPr>
        <p:spPr>
          <a:xfrm>
            <a:off x="1460274" y="4858718"/>
            <a:ext cx="1901354" cy="338554"/>
          </a:xfrm>
          <a:prstGeom prst="rect">
            <a:avLst/>
          </a:prstGeom>
        </p:spPr>
        <p:txBody>
          <a:bodyPr wrap="none">
            <a:spAutoFit/>
          </a:bodyPr>
          <a:lstStyle/>
          <a:p>
            <a:r>
              <a:rPr lang="en-IN" sz="1600" b="1" dirty="0"/>
              <a:t>Fragments &amp; Blocks</a:t>
            </a:r>
          </a:p>
        </p:txBody>
      </p:sp>
      <p:sp>
        <p:nvSpPr>
          <p:cNvPr id="74" name="Rectangle 73">
            <a:extLst>
              <a:ext uri="{FF2B5EF4-FFF2-40B4-BE49-F238E27FC236}">
                <a16:creationId xmlns:a16="http://schemas.microsoft.com/office/drawing/2014/main" id="{C6FA62FE-194C-45CB-B720-EC12FE6E1CFF}"/>
              </a:ext>
            </a:extLst>
          </p:cNvPr>
          <p:cNvSpPr/>
          <p:nvPr/>
        </p:nvSpPr>
        <p:spPr>
          <a:xfrm>
            <a:off x="5380641" y="1729805"/>
            <a:ext cx="190289" cy="458575"/>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75" name="Rectangle 74">
            <a:extLst>
              <a:ext uri="{FF2B5EF4-FFF2-40B4-BE49-F238E27FC236}">
                <a16:creationId xmlns:a16="http://schemas.microsoft.com/office/drawing/2014/main" id="{00837646-98F3-496B-AA8B-C4C29598BC00}"/>
              </a:ext>
            </a:extLst>
          </p:cNvPr>
          <p:cNvSpPr/>
          <p:nvPr/>
        </p:nvSpPr>
        <p:spPr>
          <a:xfrm>
            <a:off x="5121716" y="2047449"/>
            <a:ext cx="190289" cy="458575"/>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76" name="Rectangle 75">
            <a:extLst>
              <a:ext uri="{FF2B5EF4-FFF2-40B4-BE49-F238E27FC236}">
                <a16:creationId xmlns:a16="http://schemas.microsoft.com/office/drawing/2014/main" id="{B7020202-7B3E-4C89-8008-B4048539A925}"/>
              </a:ext>
            </a:extLst>
          </p:cNvPr>
          <p:cNvSpPr/>
          <p:nvPr/>
        </p:nvSpPr>
        <p:spPr>
          <a:xfrm>
            <a:off x="5380641" y="2444960"/>
            <a:ext cx="190289" cy="458575"/>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77" name="Rectangle 76">
            <a:extLst>
              <a:ext uri="{FF2B5EF4-FFF2-40B4-BE49-F238E27FC236}">
                <a16:creationId xmlns:a16="http://schemas.microsoft.com/office/drawing/2014/main" id="{B2152565-72C5-4399-9FA8-DAC2EFD61055}"/>
              </a:ext>
            </a:extLst>
          </p:cNvPr>
          <p:cNvSpPr/>
          <p:nvPr/>
        </p:nvSpPr>
        <p:spPr>
          <a:xfrm>
            <a:off x="5079452" y="2858512"/>
            <a:ext cx="383057" cy="554004"/>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78" name="Rectangle 77">
            <a:extLst>
              <a:ext uri="{FF2B5EF4-FFF2-40B4-BE49-F238E27FC236}">
                <a16:creationId xmlns:a16="http://schemas.microsoft.com/office/drawing/2014/main" id="{E0EDF3A6-6886-4695-85FA-20C23DB69FD6}"/>
              </a:ext>
            </a:extLst>
          </p:cNvPr>
          <p:cNvSpPr/>
          <p:nvPr/>
        </p:nvSpPr>
        <p:spPr>
          <a:xfrm>
            <a:off x="5312005" y="2991868"/>
            <a:ext cx="935919" cy="1063487"/>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Buffer Pool</a:t>
            </a:r>
          </a:p>
        </p:txBody>
      </p:sp>
      <p:sp>
        <p:nvSpPr>
          <p:cNvPr id="79" name="Rectangle 78">
            <a:extLst>
              <a:ext uri="{FF2B5EF4-FFF2-40B4-BE49-F238E27FC236}">
                <a16:creationId xmlns:a16="http://schemas.microsoft.com/office/drawing/2014/main" id="{C276456C-907A-4030-8327-E7B84D68472B}"/>
              </a:ext>
            </a:extLst>
          </p:cNvPr>
          <p:cNvSpPr/>
          <p:nvPr/>
        </p:nvSpPr>
        <p:spPr>
          <a:xfrm>
            <a:off x="4513004" y="3874847"/>
            <a:ext cx="949506" cy="54779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Plan Cache</a:t>
            </a:r>
          </a:p>
        </p:txBody>
      </p:sp>
      <p:sp>
        <p:nvSpPr>
          <p:cNvPr id="80" name="Rectangle 79">
            <a:extLst>
              <a:ext uri="{FF2B5EF4-FFF2-40B4-BE49-F238E27FC236}">
                <a16:creationId xmlns:a16="http://schemas.microsoft.com/office/drawing/2014/main" id="{7FB5D3AF-0826-4CC1-BAE4-5425A9C76100}"/>
              </a:ext>
            </a:extLst>
          </p:cNvPr>
          <p:cNvSpPr/>
          <p:nvPr/>
        </p:nvSpPr>
        <p:spPr>
          <a:xfrm>
            <a:off x="5597462" y="4188711"/>
            <a:ext cx="190289" cy="458575"/>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81" name="Rectangle 80">
            <a:extLst>
              <a:ext uri="{FF2B5EF4-FFF2-40B4-BE49-F238E27FC236}">
                <a16:creationId xmlns:a16="http://schemas.microsoft.com/office/drawing/2014/main" id="{58131AA1-40BD-409F-B6A8-200596771044}"/>
              </a:ext>
            </a:extLst>
          </p:cNvPr>
          <p:cNvSpPr/>
          <p:nvPr/>
        </p:nvSpPr>
        <p:spPr>
          <a:xfrm>
            <a:off x="5794114" y="2550864"/>
            <a:ext cx="1008178" cy="584650"/>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Query Workspace</a:t>
            </a:r>
          </a:p>
        </p:txBody>
      </p:sp>
      <p:sp>
        <p:nvSpPr>
          <p:cNvPr id="82" name="Rectangle 81">
            <a:extLst>
              <a:ext uri="{FF2B5EF4-FFF2-40B4-BE49-F238E27FC236}">
                <a16:creationId xmlns:a16="http://schemas.microsoft.com/office/drawing/2014/main" id="{9B6053EA-BC56-43E0-836B-14C8454966B1}"/>
              </a:ext>
            </a:extLst>
          </p:cNvPr>
          <p:cNvSpPr/>
          <p:nvPr/>
        </p:nvSpPr>
        <p:spPr>
          <a:xfrm>
            <a:off x="5701666" y="2018613"/>
            <a:ext cx="190289" cy="458575"/>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83" name="Rectangle 82">
            <a:extLst>
              <a:ext uri="{FF2B5EF4-FFF2-40B4-BE49-F238E27FC236}">
                <a16:creationId xmlns:a16="http://schemas.microsoft.com/office/drawing/2014/main" id="{EEE41EA8-99CB-4070-B14A-A1A6A56835A4}"/>
              </a:ext>
            </a:extLst>
          </p:cNvPr>
          <p:cNvSpPr/>
          <p:nvPr/>
        </p:nvSpPr>
        <p:spPr>
          <a:xfrm>
            <a:off x="5280270" y="4549517"/>
            <a:ext cx="190289" cy="458575"/>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84" name="Rectangle 83">
            <a:extLst>
              <a:ext uri="{FF2B5EF4-FFF2-40B4-BE49-F238E27FC236}">
                <a16:creationId xmlns:a16="http://schemas.microsoft.com/office/drawing/2014/main" id="{CCC48439-FD8A-4207-83EA-C6F970515A8C}"/>
              </a:ext>
            </a:extLst>
          </p:cNvPr>
          <p:cNvSpPr/>
          <p:nvPr/>
        </p:nvSpPr>
        <p:spPr>
          <a:xfrm>
            <a:off x="5868748" y="4150765"/>
            <a:ext cx="190289" cy="458575"/>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85" name="Rectangle 84">
            <a:extLst>
              <a:ext uri="{FF2B5EF4-FFF2-40B4-BE49-F238E27FC236}">
                <a16:creationId xmlns:a16="http://schemas.microsoft.com/office/drawing/2014/main" id="{4E4DF581-70DC-4017-AA64-A0DF1B9CB688}"/>
              </a:ext>
            </a:extLst>
          </p:cNvPr>
          <p:cNvSpPr/>
          <p:nvPr/>
        </p:nvSpPr>
        <p:spPr>
          <a:xfrm>
            <a:off x="5678301" y="4585158"/>
            <a:ext cx="190289" cy="458575"/>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86" name="Rectangle 85">
            <a:extLst>
              <a:ext uri="{FF2B5EF4-FFF2-40B4-BE49-F238E27FC236}">
                <a16:creationId xmlns:a16="http://schemas.microsoft.com/office/drawing/2014/main" id="{6199184B-E9C4-4A0E-BD5F-D32BEBA7B77B}"/>
              </a:ext>
            </a:extLst>
          </p:cNvPr>
          <p:cNvSpPr/>
          <p:nvPr/>
        </p:nvSpPr>
        <p:spPr>
          <a:xfrm>
            <a:off x="5557724" y="4716601"/>
            <a:ext cx="190289" cy="458575"/>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cxnSp>
        <p:nvCxnSpPr>
          <p:cNvPr id="87" name="Straight Arrow Connector 86">
            <a:extLst>
              <a:ext uri="{FF2B5EF4-FFF2-40B4-BE49-F238E27FC236}">
                <a16:creationId xmlns:a16="http://schemas.microsoft.com/office/drawing/2014/main" id="{F3C163E3-AF7E-4161-8F40-C89C25F6B937}"/>
              </a:ext>
            </a:extLst>
          </p:cNvPr>
          <p:cNvCxnSpPr>
            <a:cxnSpLocks/>
          </p:cNvCxnSpPr>
          <p:nvPr/>
        </p:nvCxnSpPr>
        <p:spPr>
          <a:xfrm flipH="1">
            <a:off x="4547695" y="2491280"/>
            <a:ext cx="377482"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42AF4F7-14B1-4EFC-BD2E-A06C58CACC86}"/>
              </a:ext>
            </a:extLst>
          </p:cNvPr>
          <p:cNvCxnSpPr>
            <a:cxnSpLocks/>
          </p:cNvCxnSpPr>
          <p:nvPr/>
        </p:nvCxnSpPr>
        <p:spPr>
          <a:xfrm flipH="1">
            <a:off x="4583832" y="4536602"/>
            <a:ext cx="377482"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723EF3A8-0872-4628-B7C1-1FF38C7E7C3F}"/>
              </a:ext>
            </a:extLst>
          </p:cNvPr>
          <p:cNvSpPr txBox="1"/>
          <p:nvPr/>
        </p:nvSpPr>
        <p:spPr>
          <a:xfrm>
            <a:off x="4667775" y="6093777"/>
            <a:ext cx="1605568" cy="369332"/>
          </a:xfrm>
          <a:prstGeom prst="rect">
            <a:avLst/>
          </a:prstGeom>
          <a:solidFill>
            <a:schemeClr val="accent6">
              <a:lumMod val="75000"/>
            </a:schemeClr>
          </a:solidFill>
        </p:spPr>
        <p:txBody>
          <a:bodyPr wrap="none" rtlCol="0">
            <a:spAutoFit/>
          </a:bodyPr>
          <a:lstStyle/>
          <a:p>
            <a:r>
              <a:rPr lang="en-IN" dirty="0"/>
              <a:t>Memory Clerks</a:t>
            </a:r>
          </a:p>
        </p:txBody>
      </p:sp>
      <p:cxnSp>
        <p:nvCxnSpPr>
          <p:cNvPr id="90" name="Straight Arrow Connector 89">
            <a:extLst>
              <a:ext uri="{FF2B5EF4-FFF2-40B4-BE49-F238E27FC236}">
                <a16:creationId xmlns:a16="http://schemas.microsoft.com/office/drawing/2014/main" id="{F9833831-13DB-4883-BD3B-A4AE43E2BC37}"/>
              </a:ext>
            </a:extLst>
          </p:cNvPr>
          <p:cNvCxnSpPr>
            <a:cxnSpLocks/>
          </p:cNvCxnSpPr>
          <p:nvPr/>
        </p:nvCxnSpPr>
        <p:spPr>
          <a:xfrm flipV="1">
            <a:off x="5216860" y="5167220"/>
            <a:ext cx="236965" cy="746792"/>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11A2E06D-B47B-4869-92AF-DF9E0ED1AB4E}"/>
              </a:ext>
            </a:extLst>
          </p:cNvPr>
          <p:cNvSpPr/>
          <p:nvPr/>
        </p:nvSpPr>
        <p:spPr>
          <a:xfrm flipH="1" flipV="1">
            <a:off x="7104113" y="191683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93" name="Rectangle 92">
            <a:extLst>
              <a:ext uri="{FF2B5EF4-FFF2-40B4-BE49-F238E27FC236}">
                <a16:creationId xmlns:a16="http://schemas.microsoft.com/office/drawing/2014/main" id="{F7523288-1465-4F66-B55C-A142FB92DE04}"/>
              </a:ext>
            </a:extLst>
          </p:cNvPr>
          <p:cNvSpPr/>
          <p:nvPr/>
        </p:nvSpPr>
        <p:spPr>
          <a:xfrm flipH="1" flipV="1">
            <a:off x="7256513" y="206923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94" name="Rectangle 93">
            <a:extLst>
              <a:ext uri="{FF2B5EF4-FFF2-40B4-BE49-F238E27FC236}">
                <a16:creationId xmlns:a16="http://schemas.microsoft.com/office/drawing/2014/main" id="{6C8D698E-666F-4F0D-AD8D-95D79F3FF998}"/>
              </a:ext>
            </a:extLst>
          </p:cNvPr>
          <p:cNvSpPr/>
          <p:nvPr/>
        </p:nvSpPr>
        <p:spPr>
          <a:xfrm flipH="1" flipV="1">
            <a:off x="7096531" y="2264734"/>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95" name="Rectangle 94">
            <a:extLst>
              <a:ext uri="{FF2B5EF4-FFF2-40B4-BE49-F238E27FC236}">
                <a16:creationId xmlns:a16="http://schemas.microsoft.com/office/drawing/2014/main" id="{CE636ED1-D37A-454E-9509-AAABCDF37678}"/>
              </a:ext>
            </a:extLst>
          </p:cNvPr>
          <p:cNvSpPr/>
          <p:nvPr/>
        </p:nvSpPr>
        <p:spPr>
          <a:xfrm flipH="1" flipV="1">
            <a:off x="7049455" y="2071562"/>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96" name="Rectangle 95">
            <a:extLst>
              <a:ext uri="{FF2B5EF4-FFF2-40B4-BE49-F238E27FC236}">
                <a16:creationId xmlns:a16="http://schemas.microsoft.com/office/drawing/2014/main" id="{C62DA881-F6FB-452B-AD10-E5F79A0118D0}"/>
              </a:ext>
            </a:extLst>
          </p:cNvPr>
          <p:cNvSpPr/>
          <p:nvPr/>
        </p:nvSpPr>
        <p:spPr>
          <a:xfrm flipH="1" flipV="1">
            <a:off x="7266309" y="224790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97" name="Rectangle 96">
            <a:extLst>
              <a:ext uri="{FF2B5EF4-FFF2-40B4-BE49-F238E27FC236}">
                <a16:creationId xmlns:a16="http://schemas.microsoft.com/office/drawing/2014/main" id="{F8FFA01E-DF99-4642-BBDA-7A88D0E1BCA2}"/>
              </a:ext>
            </a:extLst>
          </p:cNvPr>
          <p:cNvSpPr/>
          <p:nvPr/>
        </p:nvSpPr>
        <p:spPr>
          <a:xfrm flipH="1" flipV="1">
            <a:off x="6891296" y="2297327"/>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98" name="Rectangle 97">
            <a:extLst>
              <a:ext uri="{FF2B5EF4-FFF2-40B4-BE49-F238E27FC236}">
                <a16:creationId xmlns:a16="http://schemas.microsoft.com/office/drawing/2014/main" id="{48AF56A4-BBA7-426C-B1E0-AB15D25CFED7}"/>
              </a:ext>
            </a:extLst>
          </p:cNvPr>
          <p:cNvSpPr/>
          <p:nvPr/>
        </p:nvSpPr>
        <p:spPr>
          <a:xfrm flipH="1" flipV="1">
            <a:off x="7041873" y="2482141"/>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99" name="Rectangle 98">
            <a:extLst>
              <a:ext uri="{FF2B5EF4-FFF2-40B4-BE49-F238E27FC236}">
                <a16:creationId xmlns:a16="http://schemas.microsoft.com/office/drawing/2014/main" id="{E76AD3B3-29D6-49E2-A27A-F8BF82828F61}"/>
              </a:ext>
            </a:extLst>
          </p:cNvPr>
          <p:cNvSpPr/>
          <p:nvPr/>
        </p:nvSpPr>
        <p:spPr>
          <a:xfrm flipH="1" flipV="1">
            <a:off x="7256513" y="247010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00" name="Rectangle 99">
            <a:extLst>
              <a:ext uri="{FF2B5EF4-FFF2-40B4-BE49-F238E27FC236}">
                <a16:creationId xmlns:a16="http://schemas.microsoft.com/office/drawing/2014/main" id="{AA673DE8-0089-486D-A34D-F6775D68204C}"/>
              </a:ext>
            </a:extLst>
          </p:cNvPr>
          <p:cNvSpPr/>
          <p:nvPr/>
        </p:nvSpPr>
        <p:spPr>
          <a:xfrm flipH="1" flipV="1">
            <a:off x="7408330" y="2378205"/>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01" name="Rectangle 100">
            <a:extLst>
              <a:ext uri="{FF2B5EF4-FFF2-40B4-BE49-F238E27FC236}">
                <a16:creationId xmlns:a16="http://schemas.microsoft.com/office/drawing/2014/main" id="{9274E75A-AAAC-42C6-91B0-76719F5A6D67}"/>
              </a:ext>
            </a:extLst>
          </p:cNvPr>
          <p:cNvSpPr/>
          <p:nvPr/>
        </p:nvSpPr>
        <p:spPr>
          <a:xfrm flipH="1" flipV="1">
            <a:off x="7100905" y="237303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02" name="Rectangle 101">
            <a:extLst>
              <a:ext uri="{FF2B5EF4-FFF2-40B4-BE49-F238E27FC236}">
                <a16:creationId xmlns:a16="http://schemas.microsoft.com/office/drawing/2014/main" id="{794580E2-EF2B-4D95-B0B2-6EFDAE94EF26}"/>
              </a:ext>
            </a:extLst>
          </p:cNvPr>
          <p:cNvSpPr/>
          <p:nvPr/>
        </p:nvSpPr>
        <p:spPr>
          <a:xfrm flipH="1" flipV="1">
            <a:off x="7253305" y="252543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03" name="Rectangle 102">
            <a:extLst>
              <a:ext uri="{FF2B5EF4-FFF2-40B4-BE49-F238E27FC236}">
                <a16:creationId xmlns:a16="http://schemas.microsoft.com/office/drawing/2014/main" id="{4F97D277-7975-4F97-9E47-B9A4ACFEA3D6}"/>
              </a:ext>
            </a:extLst>
          </p:cNvPr>
          <p:cNvSpPr/>
          <p:nvPr/>
        </p:nvSpPr>
        <p:spPr>
          <a:xfrm flipH="1" flipV="1">
            <a:off x="7093323" y="2720937"/>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04" name="Rectangle 103">
            <a:extLst>
              <a:ext uri="{FF2B5EF4-FFF2-40B4-BE49-F238E27FC236}">
                <a16:creationId xmlns:a16="http://schemas.microsoft.com/office/drawing/2014/main" id="{475BF051-3B4B-48F4-9E0D-8BE70D19F0E1}"/>
              </a:ext>
            </a:extLst>
          </p:cNvPr>
          <p:cNvSpPr/>
          <p:nvPr/>
        </p:nvSpPr>
        <p:spPr>
          <a:xfrm flipH="1" flipV="1">
            <a:off x="7046247" y="2527765"/>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05" name="Rectangle 104">
            <a:extLst>
              <a:ext uri="{FF2B5EF4-FFF2-40B4-BE49-F238E27FC236}">
                <a16:creationId xmlns:a16="http://schemas.microsoft.com/office/drawing/2014/main" id="{FC6E5F47-5986-44AB-BC72-1AD1C353B753}"/>
              </a:ext>
            </a:extLst>
          </p:cNvPr>
          <p:cNvSpPr/>
          <p:nvPr/>
        </p:nvSpPr>
        <p:spPr>
          <a:xfrm flipH="1" flipV="1">
            <a:off x="7263101" y="270410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06" name="Rectangle 105">
            <a:extLst>
              <a:ext uri="{FF2B5EF4-FFF2-40B4-BE49-F238E27FC236}">
                <a16:creationId xmlns:a16="http://schemas.microsoft.com/office/drawing/2014/main" id="{1E94A1D0-72FD-4FB8-BAE3-234E42A838DC}"/>
              </a:ext>
            </a:extLst>
          </p:cNvPr>
          <p:cNvSpPr/>
          <p:nvPr/>
        </p:nvSpPr>
        <p:spPr>
          <a:xfrm flipH="1" flipV="1">
            <a:off x="6888088" y="275353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07" name="Rectangle 106">
            <a:extLst>
              <a:ext uri="{FF2B5EF4-FFF2-40B4-BE49-F238E27FC236}">
                <a16:creationId xmlns:a16="http://schemas.microsoft.com/office/drawing/2014/main" id="{0CB3433A-5DFD-474F-A75A-D2980BA578C4}"/>
              </a:ext>
            </a:extLst>
          </p:cNvPr>
          <p:cNvSpPr/>
          <p:nvPr/>
        </p:nvSpPr>
        <p:spPr>
          <a:xfrm flipH="1" flipV="1">
            <a:off x="7038665" y="2938344"/>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08" name="Rectangle 107">
            <a:extLst>
              <a:ext uri="{FF2B5EF4-FFF2-40B4-BE49-F238E27FC236}">
                <a16:creationId xmlns:a16="http://schemas.microsoft.com/office/drawing/2014/main" id="{60709A68-8F1D-411A-AE38-397F0AAE5701}"/>
              </a:ext>
            </a:extLst>
          </p:cNvPr>
          <p:cNvSpPr/>
          <p:nvPr/>
        </p:nvSpPr>
        <p:spPr>
          <a:xfrm flipH="1" flipV="1">
            <a:off x="7253305" y="2926311"/>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09" name="Rectangle 108">
            <a:extLst>
              <a:ext uri="{FF2B5EF4-FFF2-40B4-BE49-F238E27FC236}">
                <a16:creationId xmlns:a16="http://schemas.microsoft.com/office/drawing/2014/main" id="{473DB4EF-1A76-4F57-B292-266C4A9EEDDC}"/>
              </a:ext>
            </a:extLst>
          </p:cNvPr>
          <p:cNvSpPr/>
          <p:nvPr/>
        </p:nvSpPr>
        <p:spPr>
          <a:xfrm flipH="1" flipV="1">
            <a:off x="7405122" y="283440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10" name="Rectangle 109">
            <a:extLst>
              <a:ext uri="{FF2B5EF4-FFF2-40B4-BE49-F238E27FC236}">
                <a16:creationId xmlns:a16="http://schemas.microsoft.com/office/drawing/2014/main" id="{D9BA8B4D-90DA-4E31-9685-9AB168FD68B6}"/>
              </a:ext>
            </a:extLst>
          </p:cNvPr>
          <p:cNvSpPr/>
          <p:nvPr/>
        </p:nvSpPr>
        <p:spPr>
          <a:xfrm flipH="1" flipV="1">
            <a:off x="6956889" y="278092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11" name="Rectangle 110">
            <a:extLst>
              <a:ext uri="{FF2B5EF4-FFF2-40B4-BE49-F238E27FC236}">
                <a16:creationId xmlns:a16="http://schemas.microsoft.com/office/drawing/2014/main" id="{884C36AD-8002-4297-8D97-1D42F11CA698}"/>
              </a:ext>
            </a:extLst>
          </p:cNvPr>
          <p:cNvSpPr/>
          <p:nvPr/>
        </p:nvSpPr>
        <p:spPr>
          <a:xfrm flipH="1" flipV="1">
            <a:off x="7109289" y="293332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12" name="Rectangle 111">
            <a:extLst>
              <a:ext uri="{FF2B5EF4-FFF2-40B4-BE49-F238E27FC236}">
                <a16:creationId xmlns:a16="http://schemas.microsoft.com/office/drawing/2014/main" id="{6625072B-476A-42BD-B2F5-B3D39D28FF72}"/>
              </a:ext>
            </a:extLst>
          </p:cNvPr>
          <p:cNvSpPr/>
          <p:nvPr/>
        </p:nvSpPr>
        <p:spPr>
          <a:xfrm flipH="1" flipV="1">
            <a:off x="6949307" y="3128829"/>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13" name="Rectangle 112">
            <a:extLst>
              <a:ext uri="{FF2B5EF4-FFF2-40B4-BE49-F238E27FC236}">
                <a16:creationId xmlns:a16="http://schemas.microsoft.com/office/drawing/2014/main" id="{00B079E1-6000-4BE9-B706-801C582AFBA1}"/>
              </a:ext>
            </a:extLst>
          </p:cNvPr>
          <p:cNvSpPr/>
          <p:nvPr/>
        </p:nvSpPr>
        <p:spPr>
          <a:xfrm flipH="1" flipV="1">
            <a:off x="6902231" y="2935657"/>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14" name="Rectangle 113">
            <a:extLst>
              <a:ext uri="{FF2B5EF4-FFF2-40B4-BE49-F238E27FC236}">
                <a16:creationId xmlns:a16="http://schemas.microsoft.com/office/drawing/2014/main" id="{8A62744C-966E-4BDD-9195-8D160C9E8FB7}"/>
              </a:ext>
            </a:extLst>
          </p:cNvPr>
          <p:cNvSpPr/>
          <p:nvPr/>
        </p:nvSpPr>
        <p:spPr>
          <a:xfrm flipH="1" flipV="1">
            <a:off x="7119085" y="3111995"/>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15" name="Rectangle 114">
            <a:extLst>
              <a:ext uri="{FF2B5EF4-FFF2-40B4-BE49-F238E27FC236}">
                <a16:creationId xmlns:a16="http://schemas.microsoft.com/office/drawing/2014/main" id="{54799825-CE51-469D-9E5B-C0ECE1DD2567}"/>
              </a:ext>
            </a:extLst>
          </p:cNvPr>
          <p:cNvSpPr/>
          <p:nvPr/>
        </p:nvSpPr>
        <p:spPr>
          <a:xfrm flipH="1" flipV="1">
            <a:off x="6744072" y="3161422"/>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16" name="Rectangle 115">
            <a:extLst>
              <a:ext uri="{FF2B5EF4-FFF2-40B4-BE49-F238E27FC236}">
                <a16:creationId xmlns:a16="http://schemas.microsoft.com/office/drawing/2014/main" id="{5C7484C2-A334-4F9B-98B0-1DD71229353B}"/>
              </a:ext>
            </a:extLst>
          </p:cNvPr>
          <p:cNvSpPr/>
          <p:nvPr/>
        </p:nvSpPr>
        <p:spPr>
          <a:xfrm flipH="1" flipV="1">
            <a:off x="6894649" y="334623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17" name="Rectangle 116">
            <a:extLst>
              <a:ext uri="{FF2B5EF4-FFF2-40B4-BE49-F238E27FC236}">
                <a16:creationId xmlns:a16="http://schemas.microsoft.com/office/drawing/2014/main" id="{F0371C06-927C-44B7-80D8-CF988F18D464}"/>
              </a:ext>
            </a:extLst>
          </p:cNvPr>
          <p:cNvSpPr/>
          <p:nvPr/>
        </p:nvSpPr>
        <p:spPr>
          <a:xfrm flipH="1" flipV="1">
            <a:off x="7109289" y="333420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18" name="Rectangle 117">
            <a:extLst>
              <a:ext uri="{FF2B5EF4-FFF2-40B4-BE49-F238E27FC236}">
                <a16:creationId xmlns:a16="http://schemas.microsoft.com/office/drawing/2014/main" id="{C2629E1F-F807-4CB6-A9BF-9828852268D7}"/>
              </a:ext>
            </a:extLst>
          </p:cNvPr>
          <p:cNvSpPr/>
          <p:nvPr/>
        </p:nvSpPr>
        <p:spPr>
          <a:xfrm flipH="1" flipV="1">
            <a:off x="7261106" y="324230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19" name="Rectangle 118">
            <a:extLst>
              <a:ext uri="{FF2B5EF4-FFF2-40B4-BE49-F238E27FC236}">
                <a16:creationId xmlns:a16="http://schemas.microsoft.com/office/drawing/2014/main" id="{34022BBA-89D2-454C-BD0E-67B420ADF6FA}"/>
              </a:ext>
            </a:extLst>
          </p:cNvPr>
          <p:cNvSpPr/>
          <p:nvPr/>
        </p:nvSpPr>
        <p:spPr>
          <a:xfrm flipH="1" flipV="1">
            <a:off x="7256513" y="338114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20" name="Rectangle 119">
            <a:extLst>
              <a:ext uri="{FF2B5EF4-FFF2-40B4-BE49-F238E27FC236}">
                <a16:creationId xmlns:a16="http://schemas.microsoft.com/office/drawing/2014/main" id="{9186BC1F-F402-434E-A318-EF6B53870FF8}"/>
              </a:ext>
            </a:extLst>
          </p:cNvPr>
          <p:cNvSpPr/>
          <p:nvPr/>
        </p:nvSpPr>
        <p:spPr>
          <a:xfrm flipH="1" flipV="1">
            <a:off x="7408913" y="353354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21" name="Rectangle 120">
            <a:extLst>
              <a:ext uri="{FF2B5EF4-FFF2-40B4-BE49-F238E27FC236}">
                <a16:creationId xmlns:a16="http://schemas.microsoft.com/office/drawing/2014/main" id="{394185E5-C328-4BF2-B9A9-6B4327D1CD2E}"/>
              </a:ext>
            </a:extLst>
          </p:cNvPr>
          <p:cNvSpPr/>
          <p:nvPr/>
        </p:nvSpPr>
        <p:spPr>
          <a:xfrm flipH="1" flipV="1">
            <a:off x="7248931" y="3729049"/>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22" name="Rectangle 121">
            <a:extLst>
              <a:ext uri="{FF2B5EF4-FFF2-40B4-BE49-F238E27FC236}">
                <a16:creationId xmlns:a16="http://schemas.microsoft.com/office/drawing/2014/main" id="{86D24EB1-C252-49D1-9F5E-9F962B358597}"/>
              </a:ext>
            </a:extLst>
          </p:cNvPr>
          <p:cNvSpPr/>
          <p:nvPr/>
        </p:nvSpPr>
        <p:spPr>
          <a:xfrm flipH="1" flipV="1">
            <a:off x="7201855" y="3535877"/>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23" name="Rectangle 122">
            <a:extLst>
              <a:ext uri="{FF2B5EF4-FFF2-40B4-BE49-F238E27FC236}">
                <a16:creationId xmlns:a16="http://schemas.microsoft.com/office/drawing/2014/main" id="{2A891D7B-D0A2-4FB0-8F0F-1EE0D903532B}"/>
              </a:ext>
            </a:extLst>
          </p:cNvPr>
          <p:cNvSpPr/>
          <p:nvPr/>
        </p:nvSpPr>
        <p:spPr>
          <a:xfrm flipH="1" flipV="1">
            <a:off x="7418709" y="3712215"/>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24" name="Rectangle 123">
            <a:extLst>
              <a:ext uri="{FF2B5EF4-FFF2-40B4-BE49-F238E27FC236}">
                <a16:creationId xmlns:a16="http://schemas.microsoft.com/office/drawing/2014/main" id="{CB4C8C06-84AF-4ABB-9703-70AF81BB20BD}"/>
              </a:ext>
            </a:extLst>
          </p:cNvPr>
          <p:cNvSpPr/>
          <p:nvPr/>
        </p:nvSpPr>
        <p:spPr>
          <a:xfrm flipH="1" flipV="1">
            <a:off x="7043696" y="3761642"/>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25" name="Rectangle 124">
            <a:extLst>
              <a:ext uri="{FF2B5EF4-FFF2-40B4-BE49-F238E27FC236}">
                <a16:creationId xmlns:a16="http://schemas.microsoft.com/office/drawing/2014/main" id="{025A6B74-D7A8-4BB1-9EA1-D6D0958E3B20}"/>
              </a:ext>
            </a:extLst>
          </p:cNvPr>
          <p:cNvSpPr/>
          <p:nvPr/>
        </p:nvSpPr>
        <p:spPr>
          <a:xfrm flipH="1" flipV="1">
            <a:off x="7194273" y="394645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26" name="Rectangle 125">
            <a:extLst>
              <a:ext uri="{FF2B5EF4-FFF2-40B4-BE49-F238E27FC236}">
                <a16:creationId xmlns:a16="http://schemas.microsoft.com/office/drawing/2014/main" id="{09A3FF47-5587-45CE-AB61-B07347C9A4BB}"/>
              </a:ext>
            </a:extLst>
          </p:cNvPr>
          <p:cNvSpPr/>
          <p:nvPr/>
        </p:nvSpPr>
        <p:spPr>
          <a:xfrm flipH="1" flipV="1">
            <a:off x="7408913" y="393442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27" name="Rectangle 126">
            <a:extLst>
              <a:ext uri="{FF2B5EF4-FFF2-40B4-BE49-F238E27FC236}">
                <a16:creationId xmlns:a16="http://schemas.microsoft.com/office/drawing/2014/main" id="{F621AE2B-C3D5-4CAE-9FE5-34197F41EE3C}"/>
              </a:ext>
            </a:extLst>
          </p:cNvPr>
          <p:cNvSpPr/>
          <p:nvPr/>
        </p:nvSpPr>
        <p:spPr>
          <a:xfrm flipH="1" flipV="1">
            <a:off x="7560730" y="384252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28" name="Rectangle 127">
            <a:extLst>
              <a:ext uri="{FF2B5EF4-FFF2-40B4-BE49-F238E27FC236}">
                <a16:creationId xmlns:a16="http://schemas.microsoft.com/office/drawing/2014/main" id="{806DE5D5-08F8-4C29-BF6F-D689EE69D23A}"/>
              </a:ext>
            </a:extLst>
          </p:cNvPr>
          <p:cNvSpPr/>
          <p:nvPr/>
        </p:nvSpPr>
        <p:spPr>
          <a:xfrm flipH="1" flipV="1">
            <a:off x="6978611" y="342900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29" name="Rectangle 128">
            <a:extLst>
              <a:ext uri="{FF2B5EF4-FFF2-40B4-BE49-F238E27FC236}">
                <a16:creationId xmlns:a16="http://schemas.microsoft.com/office/drawing/2014/main" id="{7D8829AA-39BB-4471-A869-FE49AEB408F6}"/>
              </a:ext>
            </a:extLst>
          </p:cNvPr>
          <p:cNvSpPr/>
          <p:nvPr/>
        </p:nvSpPr>
        <p:spPr>
          <a:xfrm flipH="1" flipV="1">
            <a:off x="7131011" y="358140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30" name="Rectangle 129">
            <a:extLst>
              <a:ext uri="{FF2B5EF4-FFF2-40B4-BE49-F238E27FC236}">
                <a16:creationId xmlns:a16="http://schemas.microsoft.com/office/drawing/2014/main" id="{EECE27EE-1EE9-41A6-B40A-E30898E708B8}"/>
              </a:ext>
            </a:extLst>
          </p:cNvPr>
          <p:cNvSpPr/>
          <p:nvPr/>
        </p:nvSpPr>
        <p:spPr>
          <a:xfrm flipH="1" flipV="1">
            <a:off x="6971029" y="3776901"/>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31" name="Rectangle 130">
            <a:extLst>
              <a:ext uri="{FF2B5EF4-FFF2-40B4-BE49-F238E27FC236}">
                <a16:creationId xmlns:a16="http://schemas.microsoft.com/office/drawing/2014/main" id="{A45A4CEA-E840-42AF-8D43-BBB9A62B2CA6}"/>
              </a:ext>
            </a:extLst>
          </p:cNvPr>
          <p:cNvSpPr/>
          <p:nvPr/>
        </p:nvSpPr>
        <p:spPr>
          <a:xfrm flipH="1" flipV="1">
            <a:off x="6923953" y="3583729"/>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32" name="Rectangle 131">
            <a:extLst>
              <a:ext uri="{FF2B5EF4-FFF2-40B4-BE49-F238E27FC236}">
                <a16:creationId xmlns:a16="http://schemas.microsoft.com/office/drawing/2014/main" id="{24B4EE71-6F9C-49A2-AE2F-4FEEC5BD7635}"/>
              </a:ext>
            </a:extLst>
          </p:cNvPr>
          <p:cNvSpPr/>
          <p:nvPr/>
        </p:nvSpPr>
        <p:spPr>
          <a:xfrm flipH="1" flipV="1">
            <a:off x="7140807" y="3760067"/>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33" name="Rectangle 132">
            <a:extLst>
              <a:ext uri="{FF2B5EF4-FFF2-40B4-BE49-F238E27FC236}">
                <a16:creationId xmlns:a16="http://schemas.microsoft.com/office/drawing/2014/main" id="{09583ACD-1239-4BC7-B84F-17E2389F1FD5}"/>
              </a:ext>
            </a:extLst>
          </p:cNvPr>
          <p:cNvSpPr/>
          <p:nvPr/>
        </p:nvSpPr>
        <p:spPr>
          <a:xfrm flipH="1" flipV="1">
            <a:off x="6765794" y="3809494"/>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34" name="Rectangle 133">
            <a:extLst>
              <a:ext uri="{FF2B5EF4-FFF2-40B4-BE49-F238E27FC236}">
                <a16:creationId xmlns:a16="http://schemas.microsoft.com/office/drawing/2014/main" id="{3D0C6068-CFA7-49F2-B569-BA5F3236A3B9}"/>
              </a:ext>
            </a:extLst>
          </p:cNvPr>
          <p:cNvSpPr/>
          <p:nvPr/>
        </p:nvSpPr>
        <p:spPr>
          <a:xfrm flipH="1" flipV="1">
            <a:off x="6916371" y="399430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35" name="Rectangle 134">
            <a:extLst>
              <a:ext uri="{FF2B5EF4-FFF2-40B4-BE49-F238E27FC236}">
                <a16:creationId xmlns:a16="http://schemas.microsoft.com/office/drawing/2014/main" id="{149BD6C6-3A51-4DC7-96A6-35FA089D68A0}"/>
              </a:ext>
            </a:extLst>
          </p:cNvPr>
          <p:cNvSpPr/>
          <p:nvPr/>
        </p:nvSpPr>
        <p:spPr>
          <a:xfrm flipH="1" flipV="1">
            <a:off x="7131011" y="3982275"/>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36" name="Rectangle 135">
            <a:extLst>
              <a:ext uri="{FF2B5EF4-FFF2-40B4-BE49-F238E27FC236}">
                <a16:creationId xmlns:a16="http://schemas.microsoft.com/office/drawing/2014/main" id="{89138D57-D680-4772-9E09-44D6FB8AB8D3}"/>
              </a:ext>
            </a:extLst>
          </p:cNvPr>
          <p:cNvSpPr/>
          <p:nvPr/>
        </p:nvSpPr>
        <p:spPr>
          <a:xfrm flipH="1" flipV="1">
            <a:off x="7282828" y="3890372"/>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37" name="Rectangle 136">
            <a:extLst>
              <a:ext uri="{FF2B5EF4-FFF2-40B4-BE49-F238E27FC236}">
                <a16:creationId xmlns:a16="http://schemas.microsoft.com/office/drawing/2014/main" id="{52799640-0B36-4AED-804F-E8BC5CDF9191}"/>
              </a:ext>
            </a:extLst>
          </p:cNvPr>
          <p:cNvSpPr/>
          <p:nvPr/>
        </p:nvSpPr>
        <p:spPr>
          <a:xfrm flipH="1" flipV="1">
            <a:off x="7172913" y="374118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38" name="Rectangle 137">
            <a:extLst>
              <a:ext uri="{FF2B5EF4-FFF2-40B4-BE49-F238E27FC236}">
                <a16:creationId xmlns:a16="http://schemas.microsoft.com/office/drawing/2014/main" id="{4A85C630-5F5E-4CC4-A8DD-1AA1EC2865DB}"/>
              </a:ext>
            </a:extLst>
          </p:cNvPr>
          <p:cNvSpPr/>
          <p:nvPr/>
        </p:nvSpPr>
        <p:spPr>
          <a:xfrm flipH="1" flipV="1">
            <a:off x="7325313" y="389358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39" name="Rectangle 138">
            <a:extLst>
              <a:ext uri="{FF2B5EF4-FFF2-40B4-BE49-F238E27FC236}">
                <a16:creationId xmlns:a16="http://schemas.microsoft.com/office/drawing/2014/main" id="{86DD4CCA-C163-4313-BC22-3EEA67B0CD97}"/>
              </a:ext>
            </a:extLst>
          </p:cNvPr>
          <p:cNvSpPr/>
          <p:nvPr/>
        </p:nvSpPr>
        <p:spPr>
          <a:xfrm flipH="1" flipV="1">
            <a:off x="7165331" y="4089089"/>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0" name="Rectangle 139">
            <a:extLst>
              <a:ext uri="{FF2B5EF4-FFF2-40B4-BE49-F238E27FC236}">
                <a16:creationId xmlns:a16="http://schemas.microsoft.com/office/drawing/2014/main" id="{2BB7A37E-D058-4994-85B0-17223766D970}"/>
              </a:ext>
            </a:extLst>
          </p:cNvPr>
          <p:cNvSpPr/>
          <p:nvPr/>
        </p:nvSpPr>
        <p:spPr>
          <a:xfrm flipH="1" flipV="1">
            <a:off x="7118255" y="3895917"/>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1" name="Rectangle 140">
            <a:extLst>
              <a:ext uri="{FF2B5EF4-FFF2-40B4-BE49-F238E27FC236}">
                <a16:creationId xmlns:a16="http://schemas.microsoft.com/office/drawing/2014/main" id="{BFF07C64-8169-4244-B548-EAB37D7D7801}"/>
              </a:ext>
            </a:extLst>
          </p:cNvPr>
          <p:cNvSpPr/>
          <p:nvPr/>
        </p:nvSpPr>
        <p:spPr>
          <a:xfrm flipH="1" flipV="1">
            <a:off x="7335109" y="4072255"/>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2" name="Rectangle 141">
            <a:extLst>
              <a:ext uri="{FF2B5EF4-FFF2-40B4-BE49-F238E27FC236}">
                <a16:creationId xmlns:a16="http://schemas.microsoft.com/office/drawing/2014/main" id="{A145780C-4C04-42F8-9A7B-BC6E5DAED609}"/>
              </a:ext>
            </a:extLst>
          </p:cNvPr>
          <p:cNvSpPr/>
          <p:nvPr/>
        </p:nvSpPr>
        <p:spPr>
          <a:xfrm flipH="1" flipV="1">
            <a:off x="6960096" y="4121682"/>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3" name="Rectangle 142">
            <a:extLst>
              <a:ext uri="{FF2B5EF4-FFF2-40B4-BE49-F238E27FC236}">
                <a16:creationId xmlns:a16="http://schemas.microsoft.com/office/drawing/2014/main" id="{ABBD3869-27DB-4992-AC2B-80D3D64CB7A9}"/>
              </a:ext>
            </a:extLst>
          </p:cNvPr>
          <p:cNvSpPr/>
          <p:nvPr/>
        </p:nvSpPr>
        <p:spPr>
          <a:xfrm flipH="1" flipV="1">
            <a:off x="7110673" y="430649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4" name="Rectangle 143">
            <a:extLst>
              <a:ext uri="{FF2B5EF4-FFF2-40B4-BE49-F238E27FC236}">
                <a16:creationId xmlns:a16="http://schemas.microsoft.com/office/drawing/2014/main" id="{86AA0BCE-C06C-4D2B-A107-5E466BEFEB81}"/>
              </a:ext>
            </a:extLst>
          </p:cNvPr>
          <p:cNvSpPr/>
          <p:nvPr/>
        </p:nvSpPr>
        <p:spPr>
          <a:xfrm flipH="1" flipV="1">
            <a:off x="7325313" y="429446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5" name="Rectangle 144">
            <a:extLst>
              <a:ext uri="{FF2B5EF4-FFF2-40B4-BE49-F238E27FC236}">
                <a16:creationId xmlns:a16="http://schemas.microsoft.com/office/drawing/2014/main" id="{95E927CD-7CB3-4783-99A8-0492FA345B6D}"/>
              </a:ext>
            </a:extLst>
          </p:cNvPr>
          <p:cNvSpPr/>
          <p:nvPr/>
        </p:nvSpPr>
        <p:spPr>
          <a:xfrm flipH="1" flipV="1">
            <a:off x="7477130" y="420256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6" name="Rectangle 145">
            <a:extLst>
              <a:ext uri="{FF2B5EF4-FFF2-40B4-BE49-F238E27FC236}">
                <a16:creationId xmlns:a16="http://schemas.microsoft.com/office/drawing/2014/main" id="{326646D6-D40C-4FB0-A5DE-918BBD5B3811}"/>
              </a:ext>
            </a:extLst>
          </p:cNvPr>
          <p:cNvSpPr/>
          <p:nvPr/>
        </p:nvSpPr>
        <p:spPr>
          <a:xfrm flipH="1" flipV="1">
            <a:off x="7482667" y="410122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7" name="Rectangle 146">
            <a:extLst>
              <a:ext uri="{FF2B5EF4-FFF2-40B4-BE49-F238E27FC236}">
                <a16:creationId xmlns:a16="http://schemas.microsoft.com/office/drawing/2014/main" id="{6859F07E-9740-4777-8EB2-7826646CFB1C}"/>
              </a:ext>
            </a:extLst>
          </p:cNvPr>
          <p:cNvSpPr/>
          <p:nvPr/>
        </p:nvSpPr>
        <p:spPr>
          <a:xfrm flipH="1" flipV="1">
            <a:off x="7635067" y="425362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8" name="Rectangle 147">
            <a:extLst>
              <a:ext uri="{FF2B5EF4-FFF2-40B4-BE49-F238E27FC236}">
                <a16:creationId xmlns:a16="http://schemas.microsoft.com/office/drawing/2014/main" id="{189F9C53-750B-47E5-9E85-19F69013D680}"/>
              </a:ext>
            </a:extLst>
          </p:cNvPr>
          <p:cNvSpPr/>
          <p:nvPr/>
        </p:nvSpPr>
        <p:spPr>
          <a:xfrm flipH="1" flipV="1">
            <a:off x="7475085" y="4449129"/>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49" name="Rectangle 148">
            <a:extLst>
              <a:ext uri="{FF2B5EF4-FFF2-40B4-BE49-F238E27FC236}">
                <a16:creationId xmlns:a16="http://schemas.microsoft.com/office/drawing/2014/main" id="{9ED637B9-4A23-4689-9EF1-A230D3A6E83E}"/>
              </a:ext>
            </a:extLst>
          </p:cNvPr>
          <p:cNvSpPr/>
          <p:nvPr/>
        </p:nvSpPr>
        <p:spPr>
          <a:xfrm flipH="1" flipV="1">
            <a:off x="7428009" y="4255957"/>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0" name="Rectangle 149">
            <a:extLst>
              <a:ext uri="{FF2B5EF4-FFF2-40B4-BE49-F238E27FC236}">
                <a16:creationId xmlns:a16="http://schemas.microsoft.com/office/drawing/2014/main" id="{C5488B1F-CFB7-478A-8F81-0AF0CE622B45}"/>
              </a:ext>
            </a:extLst>
          </p:cNvPr>
          <p:cNvSpPr/>
          <p:nvPr/>
        </p:nvSpPr>
        <p:spPr>
          <a:xfrm flipH="1" flipV="1">
            <a:off x="7644863" y="4432295"/>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1" name="Rectangle 150">
            <a:extLst>
              <a:ext uri="{FF2B5EF4-FFF2-40B4-BE49-F238E27FC236}">
                <a16:creationId xmlns:a16="http://schemas.microsoft.com/office/drawing/2014/main" id="{26E3A3D5-95E7-4FC8-9496-F473E0BBE36D}"/>
              </a:ext>
            </a:extLst>
          </p:cNvPr>
          <p:cNvSpPr/>
          <p:nvPr/>
        </p:nvSpPr>
        <p:spPr>
          <a:xfrm flipH="1" flipV="1">
            <a:off x="7269850" y="4481722"/>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2" name="Rectangle 151">
            <a:extLst>
              <a:ext uri="{FF2B5EF4-FFF2-40B4-BE49-F238E27FC236}">
                <a16:creationId xmlns:a16="http://schemas.microsoft.com/office/drawing/2014/main" id="{BAA1748E-7F52-4057-9F5B-AC120F63378E}"/>
              </a:ext>
            </a:extLst>
          </p:cNvPr>
          <p:cNvSpPr/>
          <p:nvPr/>
        </p:nvSpPr>
        <p:spPr>
          <a:xfrm flipH="1" flipV="1">
            <a:off x="7420427" y="466653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3" name="Rectangle 152">
            <a:extLst>
              <a:ext uri="{FF2B5EF4-FFF2-40B4-BE49-F238E27FC236}">
                <a16:creationId xmlns:a16="http://schemas.microsoft.com/office/drawing/2014/main" id="{BA0C5233-7CC9-4B83-9D30-1A80A0BC3538}"/>
              </a:ext>
            </a:extLst>
          </p:cNvPr>
          <p:cNvSpPr/>
          <p:nvPr/>
        </p:nvSpPr>
        <p:spPr>
          <a:xfrm flipH="1" flipV="1">
            <a:off x="7635067" y="465450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4" name="Rectangle 153">
            <a:extLst>
              <a:ext uri="{FF2B5EF4-FFF2-40B4-BE49-F238E27FC236}">
                <a16:creationId xmlns:a16="http://schemas.microsoft.com/office/drawing/2014/main" id="{314F23CD-13F8-4321-AAD9-DDAD797D028E}"/>
              </a:ext>
            </a:extLst>
          </p:cNvPr>
          <p:cNvSpPr/>
          <p:nvPr/>
        </p:nvSpPr>
        <p:spPr>
          <a:xfrm flipH="1" flipV="1">
            <a:off x="7786884" y="456260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5" name="Rectangle 154">
            <a:extLst>
              <a:ext uri="{FF2B5EF4-FFF2-40B4-BE49-F238E27FC236}">
                <a16:creationId xmlns:a16="http://schemas.microsoft.com/office/drawing/2014/main" id="{B0232210-827D-4F21-944E-5922CC661D4A}"/>
              </a:ext>
            </a:extLst>
          </p:cNvPr>
          <p:cNvSpPr/>
          <p:nvPr/>
        </p:nvSpPr>
        <p:spPr>
          <a:xfrm flipH="1" flipV="1">
            <a:off x="6956889" y="410122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6" name="Rectangle 155">
            <a:extLst>
              <a:ext uri="{FF2B5EF4-FFF2-40B4-BE49-F238E27FC236}">
                <a16:creationId xmlns:a16="http://schemas.microsoft.com/office/drawing/2014/main" id="{10A93487-A10E-4DA2-8DD9-8EDC732F6BAC}"/>
              </a:ext>
            </a:extLst>
          </p:cNvPr>
          <p:cNvSpPr/>
          <p:nvPr/>
        </p:nvSpPr>
        <p:spPr>
          <a:xfrm flipH="1" flipV="1">
            <a:off x="7109289" y="425362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7" name="Rectangle 156">
            <a:extLst>
              <a:ext uri="{FF2B5EF4-FFF2-40B4-BE49-F238E27FC236}">
                <a16:creationId xmlns:a16="http://schemas.microsoft.com/office/drawing/2014/main" id="{DD9AC6EC-478A-4F5E-95A9-CB8BE4625A7A}"/>
              </a:ext>
            </a:extLst>
          </p:cNvPr>
          <p:cNvSpPr/>
          <p:nvPr/>
        </p:nvSpPr>
        <p:spPr>
          <a:xfrm flipH="1" flipV="1">
            <a:off x="6949307" y="4449129"/>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8" name="Rectangle 157">
            <a:extLst>
              <a:ext uri="{FF2B5EF4-FFF2-40B4-BE49-F238E27FC236}">
                <a16:creationId xmlns:a16="http://schemas.microsoft.com/office/drawing/2014/main" id="{B5907C50-010E-43A8-A832-DC0519BFC0EB}"/>
              </a:ext>
            </a:extLst>
          </p:cNvPr>
          <p:cNvSpPr/>
          <p:nvPr/>
        </p:nvSpPr>
        <p:spPr>
          <a:xfrm flipH="1" flipV="1">
            <a:off x="6902231" y="4255957"/>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9" name="Rectangle 158">
            <a:extLst>
              <a:ext uri="{FF2B5EF4-FFF2-40B4-BE49-F238E27FC236}">
                <a16:creationId xmlns:a16="http://schemas.microsoft.com/office/drawing/2014/main" id="{2E131E85-B870-4B8C-B05E-B0A8A1ED6D3D}"/>
              </a:ext>
            </a:extLst>
          </p:cNvPr>
          <p:cNvSpPr/>
          <p:nvPr/>
        </p:nvSpPr>
        <p:spPr>
          <a:xfrm flipH="1" flipV="1">
            <a:off x="7119085" y="4432295"/>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0" name="Rectangle 159">
            <a:extLst>
              <a:ext uri="{FF2B5EF4-FFF2-40B4-BE49-F238E27FC236}">
                <a16:creationId xmlns:a16="http://schemas.microsoft.com/office/drawing/2014/main" id="{CF530A2A-956F-483B-9D5A-DCE4A2D931C0}"/>
              </a:ext>
            </a:extLst>
          </p:cNvPr>
          <p:cNvSpPr/>
          <p:nvPr/>
        </p:nvSpPr>
        <p:spPr>
          <a:xfrm flipH="1" flipV="1">
            <a:off x="6744072" y="4481722"/>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1" name="Rectangle 160">
            <a:extLst>
              <a:ext uri="{FF2B5EF4-FFF2-40B4-BE49-F238E27FC236}">
                <a16:creationId xmlns:a16="http://schemas.microsoft.com/office/drawing/2014/main" id="{23CFBEB5-EB9B-4115-BDA8-D8BF9C127227}"/>
              </a:ext>
            </a:extLst>
          </p:cNvPr>
          <p:cNvSpPr/>
          <p:nvPr/>
        </p:nvSpPr>
        <p:spPr>
          <a:xfrm flipH="1" flipV="1">
            <a:off x="6894649" y="466653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2" name="Rectangle 161">
            <a:extLst>
              <a:ext uri="{FF2B5EF4-FFF2-40B4-BE49-F238E27FC236}">
                <a16:creationId xmlns:a16="http://schemas.microsoft.com/office/drawing/2014/main" id="{91DF5ED3-7ABF-445E-8840-A9154920931B}"/>
              </a:ext>
            </a:extLst>
          </p:cNvPr>
          <p:cNvSpPr/>
          <p:nvPr/>
        </p:nvSpPr>
        <p:spPr>
          <a:xfrm flipH="1" flipV="1">
            <a:off x="7109289" y="465450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3" name="Rectangle 162">
            <a:extLst>
              <a:ext uri="{FF2B5EF4-FFF2-40B4-BE49-F238E27FC236}">
                <a16:creationId xmlns:a16="http://schemas.microsoft.com/office/drawing/2014/main" id="{C3B0E0E8-C014-4070-BC8F-D88C32A5A7FD}"/>
              </a:ext>
            </a:extLst>
          </p:cNvPr>
          <p:cNvSpPr/>
          <p:nvPr/>
        </p:nvSpPr>
        <p:spPr>
          <a:xfrm flipH="1" flipV="1">
            <a:off x="7261106" y="456260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4" name="Rectangle 163">
            <a:extLst>
              <a:ext uri="{FF2B5EF4-FFF2-40B4-BE49-F238E27FC236}">
                <a16:creationId xmlns:a16="http://schemas.microsoft.com/office/drawing/2014/main" id="{54CEB965-67CE-4FDC-B1FE-E2651A3EE62B}"/>
              </a:ext>
            </a:extLst>
          </p:cNvPr>
          <p:cNvSpPr/>
          <p:nvPr/>
        </p:nvSpPr>
        <p:spPr>
          <a:xfrm flipH="1" flipV="1">
            <a:off x="7482667" y="273307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5" name="Rectangle 164">
            <a:extLst>
              <a:ext uri="{FF2B5EF4-FFF2-40B4-BE49-F238E27FC236}">
                <a16:creationId xmlns:a16="http://schemas.microsoft.com/office/drawing/2014/main" id="{CC0D0CDC-17EF-4A1C-A64A-9D5B2C28D48E}"/>
              </a:ext>
            </a:extLst>
          </p:cNvPr>
          <p:cNvSpPr/>
          <p:nvPr/>
        </p:nvSpPr>
        <p:spPr>
          <a:xfrm flipH="1" flipV="1">
            <a:off x="7635067" y="288547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6" name="Rectangle 165">
            <a:extLst>
              <a:ext uri="{FF2B5EF4-FFF2-40B4-BE49-F238E27FC236}">
                <a16:creationId xmlns:a16="http://schemas.microsoft.com/office/drawing/2014/main" id="{072CBDEC-0E95-45B1-9CE7-2126CB324CCF}"/>
              </a:ext>
            </a:extLst>
          </p:cNvPr>
          <p:cNvSpPr/>
          <p:nvPr/>
        </p:nvSpPr>
        <p:spPr>
          <a:xfrm flipH="1" flipV="1">
            <a:off x="7475085" y="3080977"/>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7" name="Rectangle 166">
            <a:extLst>
              <a:ext uri="{FF2B5EF4-FFF2-40B4-BE49-F238E27FC236}">
                <a16:creationId xmlns:a16="http://schemas.microsoft.com/office/drawing/2014/main" id="{4261F88A-DB5D-45EE-9D10-35B0F80B8A4F}"/>
              </a:ext>
            </a:extLst>
          </p:cNvPr>
          <p:cNvSpPr/>
          <p:nvPr/>
        </p:nvSpPr>
        <p:spPr>
          <a:xfrm flipH="1" flipV="1">
            <a:off x="7428009" y="2887805"/>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8" name="Rectangle 167">
            <a:extLst>
              <a:ext uri="{FF2B5EF4-FFF2-40B4-BE49-F238E27FC236}">
                <a16:creationId xmlns:a16="http://schemas.microsoft.com/office/drawing/2014/main" id="{FFBC0D32-11A1-4013-83AD-830BF6F0D6DC}"/>
              </a:ext>
            </a:extLst>
          </p:cNvPr>
          <p:cNvSpPr/>
          <p:nvPr/>
        </p:nvSpPr>
        <p:spPr>
          <a:xfrm flipH="1" flipV="1">
            <a:off x="7644863" y="306414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9" name="Rectangle 168">
            <a:extLst>
              <a:ext uri="{FF2B5EF4-FFF2-40B4-BE49-F238E27FC236}">
                <a16:creationId xmlns:a16="http://schemas.microsoft.com/office/drawing/2014/main" id="{333AF6E1-E3BD-4366-B095-4A89824A31F1}"/>
              </a:ext>
            </a:extLst>
          </p:cNvPr>
          <p:cNvSpPr/>
          <p:nvPr/>
        </p:nvSpPr>
        <p:spPr>
          <a:xfrm flipH="1" flipV="1">
            <a:off x="7269850" y="311357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0" name="Rectangle 169">
            <a:extLst>
              <a:ext uri="{FF2B5EF4-FFF2-40B4-BE49-F238E27FC236}">
                <a16:creationId xmlns:a16="http://schemas.microsoft.com/office/drawing/2014/main" id="{AB47D8A0-F20B-4CFE-BA93-529974DE16DC}"/>
              </a:ext>
            </a:extLst>
          </p:cNvPr>
          <p:cNvSpPr/>
          <p:nvPr/>
        </p:nvSpPr>
        <p:spPr>
          <a:xfrm flipH="1" flipV="1">
            <a:off x="7420427" y="3298384"/>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1" name="Rectangle 170">
            <a:extLst>
              <a:ext uri="{FF2B5EF4-FFF2-40B4-BE49-F238E27FC236}">
                <a16:creationId xmlns:a16="http://schemas.microsoft.com/office/drawing/2014/main" id="{4C4D8E3E-9E43-4566-8EDC-36698CA39292}"/>
              </a:ext>
            </a:extLst>
          </p:cNvPr>
          <p:cNvSpPr/>
          <p:nvPr/>
        </p:nvSpPr>
        <p:spPr>
          <a:xfrm flipH="1" flipV="1">
            <a:off x="7635067" y="3286351"/>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2" name="Rectangle 171">
            <a:extLst>
              <a:ext uri="{FF2B5EF4-FFF2-40B4-BE49-F238E27FC236}">
                <a16:creationId xmlns:a16="http://schemas.microsoft.com/office/drawing/2014/main" id="{5E3FA46F-EECC-402E-A6F5-A1F6E5F457B3}"/>
              </a:ext>
            </a:extLst>
          </p:cNvPr>
          <p:cNvSpPr/>
          <p:nvPr/>
        </p:nvSpPr>
        <p:spPr>
          <a:xfrm flipH="1" flipV="1">
            <a:off x="7786884" y="319444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3" name="Rectangle 172">
            <a:extLst>
              <a:ext uri="{FF2B5EF4-FFF2-40B4-BE49-F238E27FC236}">
                <a16:creationId xmlns:a16="http://schemas.microsoft.com/office/drawing/2014/main" id="{C4473F83-7B5F-40B7-978D-F6C8540457F8}"/>
              </a:ext>
            </a:extLst>
          </p:cNvPr>
          <p:cNvSpPr/>
          <p:nvPr/>
        </p:nvSpPr>
        <p:spPr>
          <a:xfrm flipH="1" flipV="1">
            <a:off x="7336656" y="1654339"/>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4" name="Rectangle 173">
            <a:extLst>
              <a:ext uri="{FF2B5EF4-FFF2-40B4-BE49-F238E27FC236}">
                <a16:creationId xmlns:a16="http://schemas.microsoft.com/office/drawing/2014/main" id="{CCB29D95-2C45-42E0-8E58-E5C8316F5327}"/>
              </a:ext>
            </a:extLst>
          </p:cNvPr>
          <p:cNvSpPr/>
          <p:nvPr/>
        </p:nvSpPr>
        <p:spPr>
          <a:xfrm flipH="1" flipV="1">
            <a:off x="7489056" y="1806739"/>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5" name="Rectangle 174">
            <a:extLst>
              <a:ext uri="{FF2B5EF4-FFF2-40B4-BE49-F238E27FC236}">
                <a16:creationId xmlns:a16="http://schemas.microsoft.com/office/drawing/2014/main" id="{41931954-07FC-46F6-872A-CBCA873AB833}"/>
              </a:ext>
            </a:extLst>
          </p:cNvPr>
          <p:cNvSpPr/>
          <p:nvPr/>
        </p:nvSpPr>
        <p:spPr>
          <a:xfrm flipH="1" flipV="1">
            <a:off x="7329074" y="200224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6" name="Rectangle 175">
            <a:extLst>
              <a:ext uri="{FF2B5EF4-FFF2-40B4-BE49-F238E27FC236}">
                <a16:creationId xmlns:a16="http://schemas.microsoft.com/office/drawing/2014/main" id="{95680ED9-D6C5-43DF-910D-7BA0EEAB529B}"/>
              </a:ext>
            </a:extLst>
          </p:cNvPr>
          <p:cNvSpPr/>
          <p:nvPr/>
        </p:nvSpPr>
        <p:spPr>
          <a:xfrm flipH="1" flipV="1">
            <a:off x="7281998" y="180906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7" name="Rectangle 176">
            <a:extLst>
              <a:ext uri="{FF2B5EF4-FFF2-40B4-BE49-F238E27FC236}">
                <a16:creationId xmlns:a16="http://schemas.microsoft.com/office/drawing/2014/main" id="{9CC12502-6E42-4440-BEC1-E74D05BA56F4}"/>
              </a:ext>
            </a:extLst>
          </p:cNvPr>
          <p:cNvSpPr/>
          <p:nvPr/>
        </p:nvSpPr>
        <p:spPr>
          <a:xfrm flipH="1" flipV="1">
            <a:off x="7498852" y="198540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8" name="Rectangle 177">
            <a:extLst>
              <a:ext uri="{FF2B5EF4-FFF2-40B4-BE49-F238E27FC236}">
                <a16:creationId xmlns:a16="http://schemas.microsoft.com/office/drawing/2014/main" id="{F5521212-7926-46DB-8F97-0FE350D782E5}"/>
              </a:ext>
            </a:extLst>
          </p:cNvPr>
          <p:cNvSpPr/>
          <p:nvPr/>
        </p:nvSpPr>
        <p:spPr>
          <a:xfrm flipH="1" flipV="1">
            <a:off x="7043696" y="181742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9" name="Rectangle 178">
            <a:extLst>
              <a:ext uri="{FF2B5EF4-FFF2-40B4-BE49-F238E27FC236}">
                <a16:creationId xmlns:a16="http://schemas.microsoft.com/office/drawing/2014/main" id="{774A4DA7-A421-4AD4-A7F7-791261B7A98F}"/>
              </a:ext>
            </a:extLst>
          </p:cNvPr>
          <p:cNvSpPr/>
          <p:nvPr/>
        </p:nvSpPr>
        <p:spPr>
          <a:xfrm flipH="1" flipV="1">
            <a:off x="7194273" y="2002240"/>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0" name="Rectangle 179">
            <a:extLst>
              <a:ext uri="{FF2B5EF4-FFF2-40B4-BE49-F238E27FC236}">
                <a16:creationId xmlns:a16="http://schemas.microsoft.com/office/drawing/2014/main" id="{8EDBF978-F907-4671-8760-E85A7681C961}"/>
              </a:ext>
            </a:extLst>
          </p:cNvPr>
          <p:cNvSpPr/>
          <p:nvPr/>
        </p:nvSpPr>
        <p:spPr>
          <a:xfrm flipH="1" flipV="1">
            <a:off x="7408913" y="1990207"/>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1" name="Rectangle 180">
            <a:extLst>
              <a:ext uri="{FF2B5EF4-FFF2-40B4-BE49-F238E27FC236}">
                <a16:creationId xmlns:a16="http://schemas.microsoft.com/office/drawing/2014/main" id="{41F35B09-35C6-42A3-8F78-074465D2A2EF}"/>
              </a:ext>
            </a:extLst>
          </p:cNvPr>
          <p:cNvSpPr/>
          <p:nvPr/>
        </p:nvSpPr>
        <p:spPr>
          <a:xfrm flipH="1" flipV="1">
            <a:off x="7560730" y="1898304"/>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2" name="Rectangle 181">
            <a:extLst>
              <a:ext uri="{FF2B5EF4-FFF2-40B4-BE49-F238E27FC236}">
                <a16:creationId xmlns:a16="http://schemas.microsoft.com/office/drawing/2014/main" id="{CA75B573-2818-4EA2-89B0-860A3DBA4C5D}"/>
              </a:ext>
            </a:extLst>
          </p:cNvPr>
          <p:cNvSpPr/>
          <p:nvPr/>
        </p:nvSpPr>
        <p:spPr>
          <a:xfrm flipH="1" flipV="1">
            <a:off x="7256513" y="4605284"/>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3" name="Rectangle 182">
            <a:extLst>
              <a:ext uri="{FF2B5EF4-FFF2-40B4-BE49-F238E27FC236}">
                <a16:creationId xmlns:a16="http://schemas.microsoft.com/office/drawing/2014/main" id="{17B6192B-649D-4F9A-83DF-6ACB8ABD3B7F}"/>
              </a:ext>
            </a:extLst>
          </p:cNvPr>
          <p:cNvSpPr/>
          <p:nvPr/>
        </p:nvSpPr>
        <p:spPr>
          <a:xfrm flipH="1" flipV="1">
            <a:off x="7408913" y="4757684"/>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4" name="Rectangle 183">
            <a:extLst>
              <a:ext uri="{FF2B5EF4-FFF2-40B4-BE49-F238E27FC236}">
                <a16:creationId xmlns:a16="http://schemas.microsoft.com/office/drawing/2014/main" id="{A5EF5786-3E9B-4BB5-A6F6-A7EEE65254BF}"/>
              </a:ext>
            </a:extLst>
          </p:cNvPr>
          <p:cNvSpPr/>
          <p:nvPr/>
        </p:nvSpPr>
        <p:spPr>
          <a:xfrm flipH="1" flipV="1">
            <a:off x="7248931" y="4953185"/>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5" name="Rectangle 184">
            <a:extLst>
              <a:ext uri="{FF2B5EF4-FFF2-40B4-BE49-F238E27FC236}">
                <a16:creationId xmlns:a16="http://schemas.microsoft.com/office/drawing/2014/main" id="{5B5A2715-EEE3-4D8C-8429-32A988C45F5F}"/>
              </a:ext>
            </a:extLst>
          </p:cNvPr>
          <p:cNvSpPr/>
          <p:nvPr/>
        </p:nvSpPr>
        <p:spPr>
          <a:xfrm flipH="1" flipV="1">
            <a:off x="7201855" y="476001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6" name="Rectangle 185">
            <a:extLst>
              <a:ext uri="{FF2B5EF4-FFF2-40B4-BE49-F238E27FC236}">
                <a16:creationId xmlns:a16="http://schemas.microsoft.com/office/drawing/2014/main" id="{0B23B09A-CDDE-42C5-9E30-C7685F7D3403}"/>
              </a:ext>
            </a:extLst>
          </p:cNvPr>
          <p:cNvSpPr/>
          <p:nvPr/>
        </p:nvSpPr>
        <p:spPr>
          <a:xfrm flipH="1" flipV="1">
            <a:off x="7418709" y="4936351"/>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7" name="Rectangle 186">
            <a:extLst>
              <a:ext uri="{FF2B5EF4-FFF2-40B4-BE49-F238E27FC236}">
                <a16:creationId xmlns:a16="http://schemas.microsoft.com/office/drawing/2014/main" id="{FE78871C-13B0-41EA-A8DD-A16ADC263410}"/>
              </a:ext>
            </a:extLst>
          </p:cNvPr>
          <p:cNvSpPr/>
          <p:nvPr/>
        </p:nvSpPr>
        <p:spPr>
          <a:xfrm flipH="1" flipV="1">
            <a:off x="7043696" y="498577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8" name="Rectangle 187">
            <a:extLst>
              <a:ext uri="{FF2B5EF4-FFF2-40B4-BE49-F238E27FC236}">
                <a16:creationId xmlns:a16="http://schemas.microsoft.com/office/drawing/2014/main" id="{44434558-9D19-4E41-A475-CD8996CACE56}"/>
              </a:ext>
            </a:extLst>
          </p:cNvPr>
          <p:cNvSpPr/>
          <p:nvPr/>
        </p:nvSpPr>
        <p:spPr>
          <a:xfrm flipH="1" flipV="1">
            <a:off x="7194273" y="5170592"/>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9" name="Rectangle 188">
            <a:extLst>
              <a:ext uri="{FF2B5EF4-FFF2-40B4-BE49-F238E27FC236}">
                <a16:creationId xmlns:a16="http://schemas.microsoft.com/office/drawing/2014/main" id="{2F557929-410A-473D-A5E5-0686E000B28D}"/>
              </a:ext>
            </a:extLst>
          </p:cNvPr>
          <p:cNvSpPr/>
          <p:nvPr/>
        </p:nvSpPr>
        <p:spPr>
          <a:xfrm flipH="1" flipV="1">
            <a:off x="7408913" y="5158559"/>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90" name="Rectangle 189">
            <a:extLst>
              <a:ext uri="{FF2B5EF4-FFF2-40B4-BE49-F238E27FC236}">
                <a16:creationId xmlns:a16="http://schemas.microsoft.com/office/drawing/2014/main" id="{D9C47555-68AA-46AD-90EF-A207C21E6452}"/>
              </a:ext>
            </a:extLst>
          </p:cNvPr>
          <p:cNvSpPr/>
          <p:nvPr/>
        </p:nvSpPr>
        <p:spPr>
          <a:xfrm flipH="1" flipV="1">
            <a:off x="7560730" y="506665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91" name="Rectangle 190">
            <a:extLst>
              <a:ext uri="{FF2B5EF4-FFF2-40B4-BE49-F238E27FC236}">
                <a16:creationId xmlns:a16="http://schemas.microsoft.com/office/drawing/2014/main" id="{2FB1EF4F-BE97-421A-A786-A6AF1159E2C1}"/>
              </a:ext>
            </a:extLst>
          </p:cNvPr>
          <p:cNvSpPr/>
          <p:nvPr/>
        </p:nvSpPr>
        <p:spPr>
          <a:xfrm flipH="1" flipV="1">
            <a:off x="7491051" y="3185541"/>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92" name="Rectangle 191">
            <a:extLst>
              <a:ext uri="{FF2B5EF4-FFF2-40B4-BE49-F238E27FC236}">
                <a16:creationId xmlns:a16="http://schemas.microsoft.com/office/drawing/2014/main" id="{1C8C3F92-E281-4FB1-B0DC-823495342204}"/>
              </a:ext>
            </a:extLst>
          </p:cNvPr>
          <p:cNvSpPr/>
          <p:nvPr/>
        </p:nvSpPr>
        <p:spPr>
          <a:xfrm flipH="1" flipV="1">
            <a:off x="7500847" y="3364208"/>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93" name="Rectangle 192">
            <a:extLst>
              <a:ext uri="{FF2B5EF4-FFF2-40B4-BE49-F238E27FC236}">
                <a16:creationId xmlns:a16="http://schemas.microsoft.com/office/drawing/2014/main" id="{9FDAE2E4-E122-4BC9-998B-A7469C5FB7CB}"/>
              </a:ext>
            </a:extLst>
          </p:cNvPr>
          <p:cNvSpPr/>
          <p:nvPr/>
        </p:nvSpPr>
        <p:spPr>
          <a:xfrm flipH="1" flipV="1">
            <a:off x="7491051" y="3586416"/>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94" name="Rectangle 193">
            <a:extLst>
              <a:ext uri="{FF2B5EF4-FFF2-40B4-BE49-F238E27FC236}">
                <a16:creationId xmlns:a16="http://schemas.microsoft.com/office/drawing/2014/main" id="{A121319E-3B9E-4E66-B1A7-9175F0A94087}"/>
              </a:ext>
            </a:extLst>
          </p:cNvPr>
          <p:cNvSpPr/>
          <p:nvPr/>
        </p:nvSpPr>
        <p:spPr>
          <a:xfrm flipH="1" flipV="1">
            <a:off x="7642868" y="3494513"/>
            <a:ext cx="109316" cy="130616"/>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95" name="TextBox 194">
            <a:extLst>
              <a:ext uri="{FF2B5EF4-FFF2-40B4-BE49-F238E27FC236}">
                <a16:creationId xmlns:a16="http://schemas.microsoft.com/office/drawing/2014/main" id="{AA7387CE-66F6-4951-B51C-D2E74563817B}"/>
              </a:ext>
            </a:extLst>
          </p:cNvPr>
          <p:cNvSpPr txBox="1"/>
          <p:nvPr/>
        </p:nvSpPr>
        <p:spPr>
          <a:xfrm>
            <a:off x="6672417" y="6077593"/>
            <a:ext cx="1750351" cy="369332"/>
          </a:xfrm>
          <a:prstGeom prst="rect">
            <a:avLst/>
          </a:prstGeom>
          <a:solidFill>
            <a:schemeClr val="accent2">
              <a:lumMod val="60000"/>
              <a:lumOff val="40000"/>
            </a:schemeClr>
          </a:solidFill>
        </p:spPr>
        <p:txBody>
          <a:bodyPr wrap="none" rtlCol="0">
            <a:spAutoFit/>
          </a:bodyPr>
          <a:lstStyle/>
          <a:p>
            <a:r>
              <a:rPr lang="en-IN" dirty="0"/>
              <a:t>Memory Objects</a:t>
            </a:r>
          </a:p>
        </p:txBody>
      </p:sp>
      <p:cxnSp>
        <p:nvCxnSpPr>
          <p:cNvPr id="196" name="Straight Arrow Connector 195">
            <a:extLst>
              <a:ext uri="{FF2B5EF4-FFF2-40B4-BE49-F238E27FC236}">
                <a16:creationId xmlns:a16="http://schemas.microsoft.com/office/drawing/2014/main" id="{F8EB5CCF-37FA-402F-9091-C369794F2788}"/>
              </a:ext>
            </a:extLst>
          </p:cNvPr>
          <p:cNvCxnSpPr>
            <a:cxnSpLocks/>
          </p:cNvCxnSpPr>
          <p:nvPr/>
        </p:nvCxnSpPr>
        <p:spPr>
          <a:xfrm flipH="1" flipV="1">
            <a:off x="7155563" y="5400756"/>
            <a:ext cx="65939" cy="497072"/>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879B7C50-58C1-4E65-8495-23C34D398C89}"/>
              </a:ext>
            </a:extLst>
          </p:cNvPr>
          <p:cNvCxnSpPr>
            <a:cxnSpLocks/>
          </p:cNvCxnSpPr>
          <p:nvPr/>
        </p:nvCxnSpPr>
        <p:spPr>
          <a:xfrm flipH="1">
            <a:off x="6258798" y="2512029"/>
            <a:ext cx="377482"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4FF2BC16-18EF-49AC-801C-BE8C9B9BBC8F}"/>
              </a:ext>
            </a:extLst>
          </p:cNvPr>
          <p:cNvCxnSpPr>
            <a:cxnSpLocks/>
          </p:cNvCxnSpPr>
          <p:nvPr/>
        </p:nvCxnSpPr>
        <p:spPr>
          <a:xfrm flipH="1">
            <a:off x="6294935" y="4557351"/>
            <a:ext cx="377482"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15A25D7B-1948-4386-9A76-30022B95E717}"/>
              </a:ext>
            </a:extLst>
          </p:cNvPr>
          <p:cNvSpPr/>
          <p:nvPr/>
        </p:nvSpPr>
        <p:spPr>
          <a:xfrm>
            <a:off x="4270012" y="999056"/>
            <a:ext cx="2153859" cy="307777"/>
          </a:xfrm>
          <a:prstGeom prst="rect">
            <a:avLst/>
          </a:prstGeom>
        </p:spPr>
        <p:txBody>
          <a:bodyPr wrap="none">
            <a:spAutoFit/>
          </a:bodyPr>
          <a:lstStyle/>
          <a:p>
            <a:r>
              <a:rPr lang="en-IN" sz="1400" dirty="0" err="1"/>
              <a:t>sys.dm_os_memory_clerks</a:t>
            </a:r>
            <a:endParaRPr lang="en-IN" sz="1400" dirty="0"/>
          </a:p>
        </p:txBody>
      </p:sp>
      <p:cxnSp>
        <p:nvCxnSpPr>
          <p:cNvPr id="201" name="Straight Arrow Connector 200">
            <a:extLst>
              <a:ext uri="{FF2B5EF4-FFF2-40B4-BE49-F238E27FC236}">
                <a16:creationId xmlns:a16="http://schemas.microsoft.com/office/drawing/2014/main" id="{DF29A680-1936-4C78-9EAA-798398569E3A}"/>
              </a:ext>
            </a:extLst>
          </p:cNvPr>
          <p:cNvCxnSpPr>
            <a:cxnSpLocks/>
          </p:cNvCxnSpPr>
          <p:nvPr/>
        </p:nvCxnSpPr>
        <p:spPr>
          <a:xfrm>
            <a:off x="5656429" y="1518551"/>
            <a:ext cx="0" cy="298875"/>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BBA50B7A-8033-4E3D-B28B-4C9A8E3B7EFD}"/>
              </a:ext>
            </a:extLst>
          </p:cNvPr>
          <p:cNvSpPr/>
          <p:nvPr/>
        </p:nvSpPr>
        <p:spPr>
          <a:xfrm>
            <a:off x="5963654" y="1171926"/>
            <a:ext cx="2262927" cy="307777"/>
          </a:xfrm>
          <a:prstGeom prst="rect">
            <a:avLst/>
          </a:prstGeom>
        </p:spPr>
        <p:txBody>
          <a:bodyPr wrap="none">
            <a:spAutoFit/>
          </a:bodyPr>
          <a:lstStyle/>
          <a:p>
            <a:r>
              <a:rPr lang="en-IN" sz="1400" dirty="0" err="1"/>
              <a:t>sys.dm_os_memory_objects</a:t>
            </a:r>
            <a:endParaRPr lang="en-IN" sz="1400" dirty="0"/>
          </a:p>
        </p:txBody>
      </p:sp>
      <p:sp>
        <p:nvSpPr>
          <p:cNvPr id="204" name="Rectangle 203">
            <a:extLst>
              <a:ext uri="{FF2B5EF4-FFF2-40B4-BE49-F238E27FC236}">
                <a16:creationId xmlns:a16="http://schemas.microsoft.com/office/drawing/2014/main" id="{A8997645-D0F5-4D99-8C42-9DB861C95B9C}"/>
              </a:ext>
            </a:extLst>
          </p:cNvPr>
          <p:cNvSpPr/>
          <p:nvPr/>
        </p:nvSpPr>
        <p:spPr>
          <a:xfrm>
            <a:off x="1933536" y="6389745"/>
            <a:ext cx="2177969" cy="307777"/>
          </a:xfrm>
          <a:prstGeom prst="rect">
            <a:avLst/>
          </a:prstGeom>
        </p:spPr>
        <p:txBody>
          <a:bodyPr wrap="none">
            <a:spAutoFit/>
          </a:bodyPr>
          <a:lstStyle/>
          <a:p>
            <a:r>
              <a:rPr lang="en-IN" sz="1400" dirty="0" err="1"/>
              <a:t>sys.dm_os_memory_nodes</a:t>
            </a:r>
            <a:endParaRPr lang="en-IN" sz="1400" dirty="0"/>
          </a:p>
        </p:txBody>
      </p:sp>
      <p:sp>
        <p:nvSpPr>
          <p:cNvPr id="205" name="Rectangle 204">
            <a:extLst>
              <a:ext uri="{FF2B5EF4-FFF2-40B4-BE49-F238E27FC236}">
                <a16:creationId xmlns:a16="http://schemas.microsoft.com/office/drawing/2014/main" id="{C504A59E-5515-4E7F-AA25-58EA13EC4644}"/>
              </a:ext>
            </a:extLst>
          </p:cNvPr>
          <p:cNvSpPr/>
          <p:nvPr/>
        </p:nvSpPr>
        <p:spPr>
          <a:xfrm>
            <a:off x="4205587" y="6418219"/>
            <a:ext cx="2153859" cy="307777"/>
          </a:xfrm>
          <a:prstGeom prst="rect">
            <a:avLst/>
          </a:prstGeom>
        </p:spPr>
        <p:txBody>
          <a:bodyPr wrap="none">
            <a:spAutoFit/>
          </a:bodyPr>
          <a:lstStyle/>
          <a:p>
            <a:r>
              <a:rPr lang="en-IN" sz="1400" dirty="0" err="1"/>
              <a:t>sys.dm_os_memory_clerks</a:t>
            </a:r>
            <a:endParaRPr lang="en-IN" sz="1400" dirty="0"/>
          </a:p>
        </p:txBody>
      </p:sp>
      <p:sp>
        <p:nvSpPr>
          <p:cNvPr id="206" name="Rectangle 205">
            <a:extLst>
              <a:ext uri="{FF2B5EF4-FFF2-40B4-BE49-F238E27FC236}">
                <a16:creationId xmlns:a16="http://schemas.microsoft.com/office/drawing/2014/main" id="{3584D0FD-33D4-4E69-9841-2D43AB938E79}"/>
              </a:ext>
            </a:extLst>
          </p:cNvPr>
          <p:cNvSpPr/>
          <p:nvPr/>
        </p:nvSpPr>
        <p:spPr>
          <a:xfrm>
            <a:off x="6566062" y="6389745"/>
            <a:ext cx="2262927" cy="307777"/>
          </a:xfrm>
          <a:prstGeom prst="rect">
            <a:avLst/>
          </a:prstGeom>
        </p:spPr>
        <p:txBody>
          <a:bodyPr wrap="none">
            <a:spAutoFit/>
          </a:bodyPr>
          <a:lstStyle/>
          <a:p>
            <a:r>
              <a:rPr lang="en-IN" sz="1400" dirty="0" err="1"/>
              <a:t>sys.dm_os_memory_objects</a:t>
            </a:r>
            <a:endParaRPr lang="en-IN" sz="1400" dirty="0"/>
          </a:p>
        </p:txBody>
      </p:sp>
      <p:sp>
        <p:nvSpPr>
          <p:cNvPr id="208" name="TextBox 207">
            <a:extLst>
              <a:ext uri="{FF2B5EF4-FFF2-40B4-BE49-F238E27FC236}">
                <a16:creationId xmlns:a16="http://schemas.microsoft.com/office/drawing/2014/main" id="{998EC52C-7F34-4606-815A-9CB6347C45AC}"/>
              </a:ext>
            </a:extLst>
          </p:cNvPr>
          <p:cNvSpPr txBox="1"/>
          <p:nvPr/>
        </p:nvSpPr>
        <p:spPr>
          <a:xfrm>
            <a:off x="4420008" y="5342510"/>
            <a:ext cx="759695" cy="307777"/>
          </a:xfrm>
          <a:prstGeom prst="rect">
            <a:avLst/>
          </a:prstGeom>
          <a:solidFill>
            <a:schemeClr val="accent3">
              <a:lumMod val="60000"/>
              <a:lumOff val="40000"/>
            </a:schemeClr>
          </a:solidFill>
        </p:spPr>
        <p:txBody>
          <a:bodyPr wrap="none" rtlCol="0">
            <a:spAutoFit/>
          </a:bodyPr>
          <a:lstStyle/>
          <a:p>
            <a:r>
              <a:rPr lang="en-IN" sz="1400" dirty="0"/>
              <a:t>General</a:t>
            </a:r>
          </a:p>
        </p:txBody>
      </p:sp>
      <p:sp>
        <p:nvSpPr>
          <p:cNvPr id="209" name="TextBox 208">
            <a:extLst>
              <a:ext uri="{FF2B5EF4-FFF2-40B4-BE49-F238E27FC236}">
                <a16:creationId xmlns:a16="http://schemas.microsoft.com/office/drawing/2014/main" id="{C773B07D-59BD-456E-B4A0-C92A1CBF6161}"/>
              </a:ext>
            </a:extLst>
          </p:cNvPr>
          <p:cNvSpPr txBox="1"/>
          <p:nvPr/>
        </p:nvSpPr>
        <p:spPr>
          <a:xfrm>
            <a:off x="5471155" y="5687139"/>
            <a:ext cx="1022524" cy="307777"/>
          </a:xfrm>
          <a:prstGeom prst="rect">
            <a:avLst/>
          </a:prstGeom>
          <a:solidFill>
            <a:schemeClr val="accent3">
              <a:lumMod val="60000"/>
              <a:lumOff val="40000"/>
            </a:schemeClr>
          </a:solidFill>
          <a:ln>
            <a:solidFill>
              <a:schemeClr val="tx1"/>
            </a:solidFill>
          </a:ln>
        </p:spPr>
        <p:txBody>
          <a:bodyPr wrap="none" rtlCol="0">
            <a:spAutoFit/>
          </a:bodyPr>
          <a:lstStyle/>
          <a:p>
            <a:r>
              <a:rPr lang="en-IN" sz="1400" b="1" dirty="0" err="1"/>
              <a:t>CacheStore</a:t>
            </a:r>
            <a:endParaRPr lang="en-IN" sz="1400" b="1" dirty="0"/>
          </a:p>
        </p:txBody>
      </p:sp>
      <p:sp>
        <p:nvSpPr>
          <p:cNvPr id="210" name="TextBox 209">
            <a:extLst>
              <a:ext uri="{FF2B5EF4-FFF2-40B4-BE49-F238E27FC236}">
                <a16:creationId xmlns:a16="http://schemas.microsoft.com/office/drawing/2014/main" id="{139F73CE-1038-42D4-B242-68BB601318BE}"/>
              </a:ext>
            </a:extLst>
          </p:cNvPr>
          <p:cNvSpPr txBox="1"/>
          <p:nvPr/>
        </p:nvSpPr>
        <p:spPr>
          <a:xfrm>
            <a:off x="5572145" y="5382399"/>
            <a:ext cx="921534" cy="307777"/>
          </a:xfrm>
          <a:prstGeom prst="rect">
            <a:avLst/>
          </a:prstGeom>
          <a:solidFill>
            <a:schemeClr val="accent3">
              <a:lumMod val="60000"/>
              <a:lumOff val="40000"/>
            </a:schemeClr>
          </a:solidFill>
          <a:ln>
            <a:solidFill>
              <a:schemeClr val="tx1"/>
            </a:solidFill>
          </a:ln>
        </p:spPr>
        <p:txBody>
          <a:bodyPr wrap="none" rtlCol="0">
            <a:spAutoFit/>
          </a:bodyPr>
          <a:lstStyle/>
          <a:p>
            <a:r>
              <a:rPr lang="en-IN" sz="1400" b="1" dirty="0" err="1"/>
              <a:t>UserStore</a:t>
            </a:r>
            <a:endParaRPr lang="en-IN" sz="1400" b="1" dirty="0"/>
          </a:p>
        </p:txBody>
      </p:sp>
      <p:sp>
        <p:nvSpPr>
          <p:cNvPr id="211" name="TextBox 210">
            <a:extLst>
              <a:ext uri="{FF2B5EF4-FFF2-40B4-BE49-F238E27FC236}">
                <a16:creationId xmlns:a16="http://schemas.microsoft.com/office/drawing/2014/main" id="{0BA7C59E-A9E7-4C53-B717-81B41BC47640}"/>
              </a:ext>
            </a:extLst>
          </p:cNvPr>
          <p:cNvSpPr txBox="1"/>
          <p:nvPr/>
        </p:nvSpPr>
        <p:spPr>
          <a:xfrm>
            <a:off x="4140206" y="5712324"/>
            <a:ext cx="1052596" cy="307777"/>
          </a:xfrm>
          <a:prstGeom prst="rect">
            <a:avLst/>
          </a:prstGeom>
          <a:solidFill>
            <a:schemeClr val="accent3">
              <a:lumMod val="60000"/>
              <a:lumOff val="40000"/>
            </a:schemeClr>
          </a:solidFill>
        </p:spPr>
        <p:txBody>
          <a:bodyPr wrap="none" rtlCol="0">
            <a:spAutoFit/>
          </a:bodyPr>
          <a:lstStyle/>
          <a:p>
            <a:r>
              <a:rPr lang="en-IN" sz="1400" dirty="0" err="1"/>
              <a:t>ObjectStore</a:t>
            </a:r>
            <a:endParaRPr lang="en-IN" sz="1400" dirty="0"/>
          </a:p>
        </p:txBody>
      </p:sp>
      <p:sp>
        <p:nvSpPr>
          <p:cNvPr id="212" name="Rectangle 211">
            <a:extLst>
              <a:ext uri="{FF2B5EF4-FFF2-40B4-BE49-F238E27FC236}">
                <a16:creationId xmlns:a16="http://schemas.microsoft.com/office/drawing/2014/main" id="{A4BBAFB8-EF51-4AB6-B744-B8BFFD74B35A}"/>
              </a:ext>
            </a:extLst>
          </p:cNvPr>
          <p:cNvSpPr/>
          <p:nvPr/>
        </p:nvSpPr>
        <p:spPr>
          <a:xfrm>
            <a:off x="72593" y="6514041"/>
            <a:ext cx="1082476" cy="276999"/>
          </a:xfrm>
          <a:prstGeom prst="rect">
            <a:avLst/>
          </a:prstGeom>
          <a:solidFill>
            <a:srgbClr val="FF0000"/>
          </a:solidFill>
        </p:spPr>
        <p:txBody>
          <a:bodyPr wrap="none">
            <a:spAutoFit/>
          </a:bodyPr>
          <a:lstStyle/>
          <a:p>
            <a:r>
              <a:rPr lang="en-IN" sz="1200" dirty="0">
                <a:solidFill>
                  <a:schemeClr val="bg1"/>
                </a:solidFill>
              </a:rPr>
              <a:t>By @A_Bansal</a:t>
            </a:r>
          </a:p>
        </p:txBody>
      </p:sp>
      <p:pic>
        <p:nvPicPr>
          <p:cNvPr id="213" name="Picture 212">
            <a:extLst>
              <a:ext uri="{FF2B5EF4-FFF2-40B4-BE49-F238E27FC236}">
                <a16:creationId xmlns:a16="http://schemas.microsoft.com/office/drawing/2014/main" id="{C8CCFF0B-5510-4E12-98A4-D6E8833D0D8B}"/>
              </a:ext>
            </a:extLst>
          </p:cNvPr>
          <p:cNvPicPr>
            <a:picLocks noChangeAspect="1"/>
          </p:cNvPicPr>
          <p:nvPr/>
        </p:nvPicPr>
        <p:blipFill>
          <a:blip r:embed="rId3"/>
          <a:stretch>
            <a:fillRect/>
          </a:stretch>
        </p:blipFill>
        <p:spPr>
          <a:xfrm rot="2752511">
            <a:off x="10931618" y="554924"/>
            <a:ext cx="1401281" cy="775916"/>
          </a:xfrm>
          <a:prstGeom prst="rect">
            <a:avLst/>
          </a:prstGeom>
        </p:spPr>
      </p:pic>
      <p:sp>
        <p:nvSpPr>
          <p:cNvPr id="216" name="Rectangle 215">
            <a:extLst>
              <a:ext uri="{FF2B5EF4-FFF2-40B4-BE49-F238E27FC236}">
                <a16:creationId xmlns:a16="http://schemas.microsoft.com/office/drawing/2014/main" id="{2593658A-2C12-479A-BA6B-E7C4373F547A}"/>
              </a:ext>
            </a:extLst>
          </p:cNvPr>
          <p:cNvSpPr/>
          <p:nvPr/>
        </p:nvSpPr>
        <p:spPr>
          <a:xfrm rot="2757286">
            <a:off x="10183051" y="1163755"/>
            <a:ext cx="1985031" cy="553998"/>
          </a:xfrm>
          <a:prstGeom prst="rect">
            <a:avLst/>
          </a:prstGeom>
        </p:spPr>
        <p:txBody>
          <a:bodyPr wrap="none">
            <a:spAutoFit/>
          </a:bodyPr>
          <a:lstStyle/>
          <a:p>
            <a:pPr algn="ctr"/>
            <a:r>
              <a:rPr lang="en-IN" sz="1600" b="1" dirty="0"/>
              <a:t>Resource Monitor</a:t>
            </a:r>
          </a:p>
          <a:p>
            <a:pPr algn="ctr"/>
            <a:r>
              <a:rPr lang="en-IN" sz="1400" dirty="0" err="1"/>
              <a:t>sys.dm_os_ring_buffers</a:t>
            </a:r>
            <a:endParaRPr lang="en-IN" sz="1400" dirty="0"/>
          </a:p>
        </p:txBody>
      </p:sp>
      <p:sp>
        <p:nvSpPr>
          <p:cNvPr id="217" name="Arrow: Bent-Up 216">
            <a:extLst>
              <a:ext uri="{FF2B5EF4-FFF2-40B4-BE49-F238E27FC236}">
                <a16:creationId xmlns:a16="http://schemas.microsoft.com/office/drawing/2014/main" id="{1317BD72-8D6B-400E-A1D2-96C86BC42B06}"/>
              </a:ext>
            </a:extLst>
          </p:cNvPr>
          <p:cNvSpPr/>
          <p:nvPr/>
        </p:nvSpPr>
        <p:spPr>
          <a:xfrm>
            <a:off x="6455087" y="5050870"/>
            <a:ext cx="3180137" cy="828661"/>
          </a:xfrm>
          <a:prstGeom prst="bentUpArrow">
            <a:avLst>
              <a:gd name="adj1" fmla="val 6561"/>
              <a:gd name="adj2" fmla="val 17830"/>
              <a:gd name="adj3" fmla="val 2397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Rectangle 217">
            <a:extLst>
              <a:ext uri="{FF2B5EF4-FFF2-40B4-BE49-F238E27FC236}">
                <a16:creationId xmlns:a16="http://schemas.microsoft.com/office/drawing/2014/main" id="{3D51CE87-9E43-4C74-A250-89EF2B1BBFE8}"/>
              </a:ext>
            </a:extLst>
          </p:cNvPr>
          <p:cNvSpPr/>
          <p:nvPr/>
        </p:nvSpPr>
        <p:spPr>
          <a:xfrm>
            <a:off x="8760981" y="2638979"/>
            <a:ext cx="743241" cy="762165"/>
          </a:xfrm>
          <a:prstGeom prst="rect">
            <a:avLst/>
          </a:prstGeom>
          <a:solidFill>
            <a:schemeClr val="accent3">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219" name="Rectangle 218">
            <a:extLst>
              <a:ext uri="{FF2B5EF4-FFF2-40B4-BE49-F238E27FC236}">
                <a16:creationId xmlns:a16="http://schemas.microsoft.com/office/drawing/2014/main" id="{B7B8C26F-7C93-4F2B-B0DA-E8CE008F1643}"/>
              </a:ext>
            </a:extLst>
          </p:cNvPr>
          <p:cNvSpPr/>
          <p:nvPr/>
        </p:nvSpPr>
        <p:spPr>
          <a:xfrm>
            <a:off x="8757285" y="3551828"/>
            <a:ext cx="743241" cy="762165"/>
          </a:xfrm>
          <a:prstGeom prst="rect">
            <a:avLst/>
          </a:prstGeom>
          <a:solidFill>
            <a:schemeClr val="accent3">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220" name="Rectangle 219">
            <a:extLst>
              <a:ext uri="{FF2B5EF4-FFF2-40B4-BE49-F238E27FC236}">
                <a16:creationId xmlns:a16="http://schemas.microsoft.com/office/drawing/2014/main" id="{36091C64-6CA1-456B-BF9E-456E31CFA131}"/>
              </a:ext>
            </a:extLst>
          </p:cNvPr>
          <p:cNvSpPr/>
          <p:nvPr/>
        </p:nvSpPr>
        <p:spPr>
          <a:xfrm>
            <a:off x="9663451" y="2649379"/>
            <a:ext cx="743241" cy="762165"/>
          </a:xfrm>
          <a:prstGeom prst="rect">
            <a:avLst/>
          </a:prstGeom>
          <a:solidFill>
            <a:schemeClr val="accent3">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221" name="Rectangle 220">
            <a:extLst>
              <a:ext uri="{FF2B5EF4-FFF2-40B4-BE49-F238E27FC236}">
                <a16:creationId xmlns:a16="http://schemas.microsoft.com/office/drawing/2014/main" id="{9A21684B-8783-4A72-9FAA-9A1E161F89F4}"/>
              </a:ext>
            </a:extLst>
          </p:cNvPr>
          <p:cNvSpPr/>
          <p:nvPr/>
        </p:nvSpPr>
        <p:spPr>
          <a:xfrm>
            <a:off x="9663450" y="3562872"/>
            <a:ext cx="743241" cy="762165"/>
          </a:xfrm>
          <a:prstGeom prst="rect">
            <a:avLst/>
          </a:prstGeom>
          <a:solidFill>
            <a:schemeClr val="accent3">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pic>
        <p:nvPicPr>
          <p:cNvPr id="223" name="Picture 222">
            <a:extLst>
              <a:ext uri="{FF2B5EF4-FFF2-40B4-BE49-F238E27FC236}">
                <a16:creationId xmlns:a16="http://schemas.microsoft.com/office/drawing/2014/main" id="{66B78DE0-ED8C-4999-847F-60E82114722A}"/>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237235" y="3074666"/>
            <a:ext cx="743241" cy="780306"/>
          </a:xfrm>
          <a:prstGeom prst="rect">
            <a:avLst/>
          </a:prstGeom>
        </p:spPr>
      </p:pic>
      <p:sp>
        <p:nvSpPr>
          <p:cNvPr id="224" name="Rectangle 223">
            <a:extLst>
              <a:ext uri="{FF2B5EF4-FFF2-40B4-BE49-F238E27FC236}">
                <a16:creationId xmlns:a16="http://schemas.microsoft.com/office/drawing/2014/main" id="{1FA6335A-B66E-4B71-82DE-24229EAC986D}"/>
              </a:ext>
            </a:extLst>
          </p:cNvPr>
          <p:cNvSpPr/>
          <p:nvPr/>
        </p:nvSpPr>
        <p:spPr>
          <a:xfrm>
            <a:off x="8593543" y="2274868"/>
            <a:ext cx="1012521" cy="307777"/>
          </a:xfrm>
          <a:prstGeom prst="rect">
            <a:avLst/>
          </a:prstGeom>
        </p:spPr>
        <p:txBody>
          <a:bodyPr wrap="none">
            <a:spAutoFit/>
          </a:bodyPr>
          <a:lstStyle/>
          <a:p>
            <a:r>
              <a:rPr lang="en-IN" sz="1400" dirty="0" err="1"/>
              <a:t>CacheStore</a:t>
            </a:r>
            <a:endParaRPr lang="en-IN" sz="1400" dirty="0"/>
          </a:p>
        </p:txBody>
      </p:sp>
      <p:sp>
        <p:nvSpPr>
          <p:cNvPr id="225" name="Rectangle 224">
            <a:extLst>
              <a:ext uri="{FF2B5EF4-FFF2-40B4-BE49-F238E27FC236}">
                <a16:creationId xmlns:a16="http://schemas.microsoft.com/office/drawing/2014/main" id="{4BAC50B2-D89F-4199-9C16-96D406592092}"/>
              </a:ext>
            </a:extLst>
          </p:cNvPr>
          <p:cNvSpPr/>
          <p:nvPr/>
        </p:nvSpPr>
        <p:spPr>
          <a:xfrm>
            <a:off x="8806614" y="4315950"/>
            <a:ext cx="1123128" cy="307777"/>
          </a:xfrm>
          <a:prstGeom prst="rect">
            <a:avLst/>
          </a:prstGeom>
        </p:spPr>
        <p:txBody>
          <a:bodyPr wrap="none">
            <a:spAutoFit/>
          </a:bodyPr>
          <a:lstStyle/>
          <a:p>
            <a:r>
              <a:rPr lang="en-IN" sz="1400" dirty="0" err="1"/>
              <a:t>ObjectStores</a:t>
            </a:r>
            <a:endParaRPr lang="en-IN" sz="1400" dirty="0"/>
          </a:p>
        </p:txBody>
      </p:sp>
      <p:cxnSp>
        <p:nvCxnSpPr>
          <p:cNvPr id="226" name="Straight Arrow Connector 225">
            <a:extLst>
              <a:ext uri="{FF2B5EF4-FFF2-40B4-BE49-F238E27FC236}">
                <a16:creationId xmlns:a16="http://schemas.microsoft.com/office/drawing/2014/main" id="{85153BCC-19EA-4C4A-993A-9822F61E9997}"/>
              </a:ext>
            </a:extLst>
          </p:cNvPr>
          <p:cNvCxnSpPr>
            <a:cxnSpLocks/>
          </p:cNvCxnSpPr>
          <p:nvPr/>
        </p:nvCxnSpPr>
        <p:spPr>
          <a:xfrm flipH="1" flipV="1">
            <a:off x="9630481" y="3939431"/>
            <a:ext cx="547381" cy="1219128"/>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8" name="Rectangle 227">
            <a:extLst>
              <a:ext uri="{FF2B5EF4-FFF2-40B4-BE49-F238E27FC236}">
                <a16:creationId xmlns:a16="http://schemas.microsoft.com/office/drawing/2014/main" id="{603365FD-4FDF-452F-82B0-9E17D08AD0A8}"/>
              </a:ext>
            </a:extLst>
          </p:cNvPr>
          <p:cNvSpPr/>
          <p:nvPr/>
        </p:nvSpPr>
        <p:spPr>
          <a:xfrm>
            <a:off x="9982581" y="5210351"/>
            <a:ext cx="1486561" cy="307777"/>
          </a:xfrm>
          <a:prstGeom prst="rect">
            <a:avLst/>
          </a:prstGeom>
        </p:spPr>
        <p:txBody>
          <a:bodyPr wrap="none">
            <a:spAutoFit/>
          </a:bodyPr>
          <a:lstStyle/>
          <a:p>
            <a:r>
              <a:rPr lang="en-IN" sz="1400" dirty="0"/>
              <a:t>The Clock System</a:t>
            </a:r>
          </a:p>
        </p:txBody>
      </p:sp>
      <p:sp>
        <p:nvSpPr>
          <p:cNvPr id="229" name="Arrow: Curved Right 228">
            <a:extLst>
              <a:ext uri="{FF2B5EF4-FFF2-40B4-BE49-F238E27FC236}">
                <a16:creationId xmlns:a16="http://schemas.microsoft.com/office/drawing/2014/main" id="{A94BAC19-527E-435C-964B-BA6729BF5A85}"/>
              </a:ext>
            </a:extLst>
          </p:cNvPr>
          <p:cNvSpPr/>
          <p:nvPr/>
        </p:nvSpPr>
        <p:spPr>
          <a:xfrm rot="12360799" flipH="1">
            <a:off x="8377723" y="2042323"/>
            <a:ext cx="291954" cy="87110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0" name="Arrow: Curved Right 229">
            <a:extLst>
              <a:ext uri="{FF2B5EF4-FFF2-40B4-BE49-F238E27FC236}">
                <a16:creationId xmlns:a16="http://schemas.microsoft.com/office/drawing/2014/main" id="{2A7855EF-51AC-4748-9BC2-E231CA36F7EC}"/>
              </a:ext>
            </a:extLst>
          </p:cNvPr>
          <p:cNvSpPr/>
          <p:nvPr/>
        </p:nvSpPr>
        <p:spPr>
          <a:xfrm rot="2539606" flipH="1">
            <a:off x="10330940" y="4007671"/>
            <a:ext cx="259586" cy="87110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1" name="Rectangle 230">
            <a:extLst>
              <a:ext uri="{FF2B5EF4-FFF2-40B4-BE49-F238E27FC236}">
                <a16:creationId xmlns:a16="http://schemas.microsoft.com/office/drawing/2014/main" id="{EA82C56C-726B-4E00-AA21-E3EB8B799361}"/>
              </a:ext>
            </a:extLst>
          </p:cNvPr>
          <p:cNvSpPr/>
          <p:nvPr/>
        </p:nvSpPr>
        <p:spPr>
          <a:xfrm>
            <a:off x="8369002" y="1289304"/>
            <a:ext cx="2545205" cy="830997"/>
          </a:xfrm>
          <a:prstGeom prst="rect">
            <a:avLst/>
          </a:prstGeom>
        </p:spPr>
        <p:txBody>
          <a:bodyPr wrap="square">
            <a:spAutoFit/>
          </a:bodyPr>
          <a:lstStyle/>
          <a:p>
            <a:r>
              <a:rPr lang="en-IN" sz="1200" dirty="0"/>
              <a:t>CACHESTORE_OBJCP (Object Plans)</a:t>
            </a:r>
          </a:p>
          <a:p>
            <a:r>
              <a:rPr lang="en-IN" sz="1200" dirty="0"/>
              <a:t>CACHESTORE_SQLCP (Ad-hoc Plans)</a:t>
            </a:r>
          </a:p>
          <a:p>
            <a:r>
              <a:rPr lang="en-IN" sz="1200" dirty="0"/>
              <a:t>CACHESTORE_PHDR (Bound Trees)</a:t>
            </a:r>
          </a:p>
          <a:p>
            <a:r>
              <a:rPr lang="en-IN" sz="1200" dirty="0"/>
              <a:t>CACHESTORE_XPROC (Extended Proc)</a:t>
            </a:r>
          </a:p>
        </p:txBody>
      </p:sp>
      <p:sp>
        <p:nvSpPr>
          <p:cNvPr id="232" name="Rectangle 231">
            <a:extLst>
              <a:ext uri="{FF2B5EF4-FFF2-40B4-BE49-F238E27FC236}">
                <a16:creationId xmlns:a16="http://schemas.microsoft.com/office/drawing/2014/main" id="{151B901E-60AD-4FC1-A9BC-E225E5F11D0B}"/>
              </a:ext>
            </a:extLst>
          </p:cNvPr>
          <p:cNvSpPr/>
          <p:nvPr/>
        </p:nvSpPr>
        <p:spPr>
          <a:xfrm>
            <a:off x="9237952" y="5759571"/>
            <a:ext cx="2732883" cy="738664"/>
          </a:xfrm>
          <a:prstGeom prst="rect">
            <a:avLst/>
          </a:prstGeom>
        </p:spPr>
        <p:txBody>
          <a:bodyPr wrap="square">
            <a:spAutoFit/>
          </a:bodyPr>
          <a:lstStyle/>
          <a:p>
            <a:pPr algn="r"/>
            <a:r>
              <a:rPr lang="en-IN" sz="1400" dirty="0" err="1"/>
              <a:t>dm_os_memory_cache_counters</a:t>
            </a:r>
            <a:endParaRPr lang="en-IN" sz="1400" dirty="0"/>
          </a:p>
          <a:p>
            <a:pPr algn="r"/>
            <a:r>
              <a:rPr lang="en-IN" sz="1400" dirty="0" err="1"/>
              <a:t>dm_os_memory_cache_entries</a:t>
            </a:r>
            <a:endParaRPr lang="en-IN" sz="1400" dirty="0"/>
          </a:p>
          <a:p>
            <a:pPr algn="r"/>
            <a:r>
              <a:rPr lang="en-IN" sz="1400" dirty="0" err="1"/>
              <a:t>dm_exec_cached_plans</a:t>
            </a:r>
            <a:endParaRPr lang="en-IN" sz="1400" dirty="0"/>
          </a:p>
        </p:txBody>
      </p:sp>
      <p:sp>
        <p:nvSpPr>
          <p:cNvPr id="233" name="Rectangle 232">
            <a:extLst>
              <a:ext uri="{FF2B5EF4-FFF2-40B4-BE49-F238E27FC236}">
                <a16:creationId xmlns:a16="http://schemas.microsoft.com/office/drawing/2014/main" id="{D4798C30-F020-47D9-AE60-AE2C84A2CF34}"/>
              </a:ext>
            </a:extLst>
          </p:cNvPr>
          <p:cNvSpPr/>
          <p:nvPr/>
        </p:nvSpPr>
        <p:spPr>
          <a:xfrm>
            <a:off x="10168304" y="4746482"/>
            <a:ext cx="1891287" cy="523220"/>
          </a:xfrm>
          <a:prstGeom prst="rect">
            <a:avLst/>
          </a:prstGeom>
        </p:spPr>
        <p:txBody>
          <a:bodyPr wrap="none">
            <a:spAutoFit/>
          </a:bodyPr>
          <a:lstStyle/>
          <a:p>
            <a:r>
              <a:rPr lang="en-IN" sz="1400" dirty="0" err="1"/>
              <a:t>dm_os_memory_cache</a:t>
            </a:r>
            <a:endParaRPr lang="en-IN" sz="1400" dirty="0"/>
          </a:p>
          <a:p>
            <a:r>
              <a:rPr lang="en-IN" sz="1400" dirty="0"/>
              <a:t>_</a:t>
            </a:r>
            <a:r>
              <a:rPr lang="en-IN" sz="1400" dirty="0" err="1"/>
              <a:t>clock_hands</a:t>
            </a:r>
            <a:endParaRPr lang="en-IN" sz="1400" dirty="0"/>
          </a:p>
        </p:txBody>
      </p:sp>
      <p:sp>
        <p:nvSpPr>
          <p:cNvPr id="234" name="Rectangle 233">
            <a:extLst>
              <a:ext uri="{FF2B5EF4-FFF2-40B4-BE49-F238E27FC236}">
                <a16:creationId xmlns:a16="http://schemas.microsoft.com/office/drawing/2014/main" id="{8E88F29D-21D4-4DCC-BB79-E1285D25EB04}"/>
              </a:ext>
            </a:extLst>
          </p:cNvPr>
          <p:cNvSpPr/>
          <p:nvPr/>
        </p:nvSpPr>
        <p:spPr>
          <a:xfrm rot="16200000">
            <a:off x="7271054" y="4158538"/>
            <a:ext cx="2278444" cy="307777"/>
          </a:xfrm>
          <a:prstGeom prst="rect">
            <a:avLst/>
          </a:prstGeom>
        </p:spPr>
        <p:txBody>
          <a:bodyPr wrap="none">
            <a:spAutoFit/>
          </a:bodyPr>
          <a:lstStyle/>
          <a:p>
            <a:r>
              <a:rPr lang="en-IN" sz="1400" dirty="0" err="1"/>
              <a:t>sys.dm_os_memory_brokers</a:t>
            </a:r>
            <a:endParaRPr lang="en-IN" sz="1400" dirty="0"/>
          </a:p>
        </p:txBody>
      </p:sp>
      <p:pic>
        <p:nvPicPr>
          <p:cNvPr id="236" name="Picture 235">
            <a:extLst>
              <a:ext uri="{FF2B5EF4-FFF2-40B4-BE49-F238E27FC236}">
                <a16:creationId xmlns:a16="http://schemas.microsoft.com/office/drawing/2014/main" id="{19F696C4-A0E2-413C-AB71-AC340D230269}"/>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8846" r="27149" b="15013"/>
          <a:stretch/>
        </p:blipFill>
        <p:spPr>
          <a:xfrm>
            <a:off x="8591342" y="3098928"/>
            <a:ext cx="589034" cy="1038195"/>
          </a:xfrm>
          <a:prstGeom prst="rect">
            <a:avLst/>
          </a:prstGeom>
        </p:spPr>
      </p:pic>
      <p:cxnSp>
        <p:nvCxnSpPr>
          <p:cNvPr id="214" name="Straight Arrow Connector 213">
            <a:extLst>
              <a:ext uri="{FF2B5EF4-FFF2-40B4-BE49-F238E27FC236}">
                <a16:creationId xmlns:a16="http://schemas.microsoft.com/office/drawing/2014/main" id="{854DD742-F60D-471A-8976-4C1E5F2FD238}"/>
              </a:ext>
            </a:extLst>
          </p:cNvPr>
          <p:cNvCxnSpPr>
            <a:cxnSpLocks/>
          </p:cNvCxnSpPr>
          <p:nvPr/>
        </p:nvCxnSpPr>
        <p:spPr>
          <a:xfrm flipV="1">
            <a:off x="1931610" y="3251163"/>
            <a:ext cx="647" cy="567826"/>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539B7F23-6256-4879-B200-D86E8DE78F75}"/>
              </a:ext>
            </a:extLst>
          </p:cNvPr>
          <p:cNvSpPr txBox="1"/>
          <p:nvPr/>
        </p:nvSpPr>
        <p:spPr>
          <a:xfrm>
            <a:off x="6856805" y="742714"/>
            <a:ext cx="522900" cy="369332"/>
          </a:xfrm>
          <a:prstGeom prst="rect">
            <a:avLst/>
          </a:prstGeom>
          <a:solidFill>
            <a:schemeClr val="accent1">
              <a:lumMod val="75000"/>
            </a:schemeClr>
          </a:solidFill>
        </p:spPr>
        <p:txBody>
          <a:bodyPr wrap="none" rtlCol="0">
            <a:spAutoFit/>
          </a:bodyPr>
          <a:lstStyle/>
          <a:p>
            <a:r>
              <a:rPr lang="en-IN" dirty="0">
                <a:ln w="0"/>
                <a:solidFill>
                  <a:schemeClr val="bg1"/>
                </a:solidFill>
              </a:rPr>
              <a:t>DLL</a:t>
            </a:r>
          </a:p>
        </p:txBody>
      </p:sp>
      <p:cxnSp>
        <p:nvCxnSpPr>
          <p:cNvPr id="235" name="Straight Arrow Connector 234">
            <a:extLst>
              <a:ext uri="{FF2B5EF4-FFF2-40B4-BE49-F238E27FC236}">
                <a16:creationId xmlns:a16="http://schemas.microsoft.com/office/drawing/2014/main" id="{DAF8E172-B6F9-4357-9AE9-7C2B49F1FD41}"/>
              </a:ext>
            </a:extLst>
          </p:cNvPr>
          <p:cNvCxnSpPr/>
          <p:nvPr/>
        </p:nvCxnSpPr>
        <p:spPr>
          <a:xfrm flipH="1">
            <a:off x="1664440" y="937912"/>
            <a:ext cx="51342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7" name="Rectangle 226">
            <a:extLst>
              <a:ext uri="{FF2B5EF4-FFF2-40B4-BE49-F238E27FC236}">
                <a16:creationId xmlns:a16="http://schemas.microsoft.com/office/drawing/2014/main" id="{6B857789-6E52-4E48-B132-C2A3D21A0D20}"/>
              </a:ext>
            </a:extLst>
          </p:cNvPr>
          <p:cNvSpPr/>
          <p:nvPr/>
        </p:nvSpPr>
        <p:spPr>
          <a:xfrm>
            <a:off x="4663604" y="630362"/>
            <a:ext cx="613886" cy="338554"/>
          </a:xfrm>
          <a:prstGeom prst="rect">
            <a:avLst/>
          </a:prstGeom>
        </p:spPr>
        <p:txBody>
          <a:bodyPr wrap="none">
            <a:spAutoFit/>
          </a:bodyPr>
          <a:lstStyle/>
          <a:p>
            <a:r>
              <a:rPr lang="en-IN" sz="1600" b="1" dirty="0"/>
              <a:t>DWA</a:t>
            </a:r>
          </a:p>
        </p:txBody>
      </p:sp>
      <p:sp>
        <p:nvSpPr>
          <p:cNvPr id="237" name="Rectangle 236">
            <a:extLst>
              <a:ext uri="{FF2B5EF4-FFF2-40B4-BE49-F238E27FC236}">
                <a16:creationId xmlns:a16="http://schemas.microsoft.com/office/drawing/2014/main" id="{7B8BA06F-C7E1-4B24-BE2A-A47FC607B85A}"/>
              </a:ext>
            </a:extLst>
          </p:cNvPr>
          <p:cNvSpPr/>
          <p:nvPr/>
        </p:nvSpPr>
        <p:spPr>
          <a:xfrm>
            <a:off x="7318167" y="5281437"/>
            <a:ext cx="912429" cy="600164"/>
          </a:xfrm>
          <a:prstGeom prst="rect">
            <a:avLst/>
          </a:prstGeom>
        </p:spPr>
        <p:txBody>
          <a:bodyPr wrap="none">
            <a:spAutoFit/>
          </a:bodyPr>
          <a:lstStyle/>
          <a:p>
            <a:r>
              <a:rPr lang="en-IN" sz="1100" dirty="0"/>
              <a:t>Variable Size</a:t>
            </a:r>
          </a:p>
          <a:p>
            <a:r>
              <a:rPr lang="en-IN" sz="1100" dirty="0"/>
              <a:t>Mark/Shrink</a:t>
            </a:r>
          </a:p>
          <a:p>
            <a:r>
              <a:rPr lang="en-IN" sz="1100" dirty="0"/>
              <a:t>Fixed Size</a:t>
            </a:r>
          </a:p>
        </p:txBody>
      </p:sp>
    </p:spTree>
    <p:extLst>
      <p:ext uri="{BB962C8B-B14F-4D97-AF65-F5344CB8AC3E}">
        <p14:creationId xmlns:p14="http://schemas.microsoft.com/office/powerpoint/2010/main" val="104584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1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9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0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0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0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5"/>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9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0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1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0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10"/>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9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93"/>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9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95"/>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9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9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99"/>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01"/>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3"/>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04"/>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0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06"/>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07"/>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08"/>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0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0"/>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11"/>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12"/>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13"/>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14"/>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15"/>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1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17"/>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18"/>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19"/>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20"/>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21"/>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22"/>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23"/>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24"/>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25"/>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26"/>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27"/>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28"/>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29"/>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3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31"/>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3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33"/>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34"/>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35"/>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36"/>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37"/>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38"/>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39"/>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40"/>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41"/>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42"/>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43"/>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44"/>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45"/>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46"/>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47"/>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48"/>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49"/>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50"/>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51"/>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52"/>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53"/>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54"/>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55"/>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56"/>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157"/>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158"/>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159"/>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160"/>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61"/>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62"/>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63"/>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64"/>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65"/>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66"/>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67"/>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68"/>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69"/>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70"/>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71"/>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72"/>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73"/>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74"/>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75"/>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176"/>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177"/>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178"/>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79"/>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80"/>
                                        </p:tgtEl>
                                        <p:attrNameLst>
                                          <p:attrName>style.visibility</p:attrName>
                                        </p:attrNameLst>
                                      </p:cBhvr>
                                      <p:to>
                                        <p:strVal val="visible"/>
                                      </p:to>
                                    </p:set>
                                  </p:childTnLst>
                                </p:cTn>
                              </p:par>
                              <p:par>
                                <p:cTn id="345" presetID="1" presetClass="entr" presetSubtype="0" fill="hold" grpId="0" nodeType="withEffect">
                                  <p:stCondLst>
                                    <p:cond delay="0"/>
                                  </p:stCondLst>
                                  <p:childTnLst>
                                    <p:set>
                                      <p:cBhvr>
                                        <p:cTn id="346" dur="1" fill="hold">
                                          <p:stCondLst>
                                            <p:cond delay="0"/>
                                          </p:stCondLst>
                                        </p:cTn>
                                        <p:tgtEl>
                                          <p:spTgt spid="181"/>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182"/>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83"/>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84"/>
                                        </p:tgtEl>
                                        <p:attrNameLst>
                                          <p:attrName>style.visibility</p:attrName>
                                        </p:attrNameLst>
                                      </p:cBhvr>
                                      <p:to>
                                        <p:strVal val="visible"/>
                                      </p:to>
                                    </p:set>
                                  </p:childTnLst>
                                </p:cTn>
                              </p:par>
                              <p:par>
                                <p:cTn id="353" presetID="1" presetClass="entr" presetSubtype="0" fill="hold" grpId="0" nodeType="withEffect">
                                  <p:stCondLst>
                                    <p:cond delay="0"/>
                                  </p:stCondLst>
                                  <p:childTnLst>
                                    <p:set>
                                      <p:cBhvr>
                                        <p:cTn id="354" dur="1" fill="hold">
                                          <p:stCondLst>
                                            <p:cond delay="0"/>
                                          </p:stCondLst>
                                        </p:cTn>
                                        <p:tgtEl>
                                          <p:spTgt spid="185"/>
                                        </p:tgtEl>
                                        <p:attrNameLst>
                                          <p:attrName>style.visibility</p:attrName>
                                        </p:attrNameLst>
                                      </p:cBhvr>
                                      <p:to>
                                        <p:strVal val="visible"/>
                                      </p:to>
                                    </p:set>
                                  </p:childTnLst>
                                </p:cTn>
                              </p:par>
                              <p:par>
                                <p:cTn id="355" presetID="1" presetClass="entr" presetSubtype="0" fill="hold" grpId="0" nodeType="withEffect">
                                  <p:stCondLst>
                                    <p:cond delay="0"/>
                                  </p:stCondLst>
                                  <p:childTnLst>
                                    <p:set>
                                      <p:cBhvr>
                                        <p:cTn id="356" dur="1" fill="hold">
                                          <p:stCondLst>
                                            <p:cond delay="0"/>
                                          </p:stCondLst>
                                        </p:cTn>
                                        <p:tgtEl>
                                          <p:spTgt spid="186"/>
                                        </p:tgtEl>
                                        <p:attrNameLst>
                                          <p:attrName>style.visibility</p:attrName>
                                        </p:attrNameLst>
                                      </p:cBhvr>
                                      <p:to>
                                        <p:strVal val="visible"/>
                                      </p:to>
                                    </p:set>
                                  </p:childTnLst>
                                </p:cTn>
                              </p:par>
                              <p:par>
                                <p:cTn id="357" presetID="1" presetClass="entr" presetSubtype="0" fill="hold" grpId="0" nodeType="withEffect">
                                  <p:stCondLst>
                                    <p:cond delay="0"/>
                                  </p:stCondLst>
                                  <p:childTnLst>
                                    <p:set>
                                      <p:cBhvr>
                                        <p:cTn id="358" dur="1" fill="hold">
                                          <p:stCondLst>
                                            <p:cond delay="0"/>
                                          </p:stCondLst>
                                        </p:cTn>
                                        <p:tgtEl>
                                          <p:spTgt spid="187"/>
                                        </p:tgtEl>
                                        <p:attrNameLst>
                                          <p:attrName>style.visibility</p:attrName>
                                        </p:attrNameLst>
                                      </p:cBhvr>
                                      <p:to>
                                        <p:strVal val="visible"/>
                                      </p:to>
                                    </p:set>
                                  </p:childTnLst>
                                </p:cTn>
                              </p:par>
                              <p:par>
                                <p:cTn id="359" presetID="1" presetClass="entr" presetSubtype="0" fill="hold" grpId="0" nodeType="withEffect">
                                  <p:stCondLst>
                                    <p:cond delay="0"/>
                                  </p:stCondLst>
                                  <p:childTnLst>
                                    <p:set>
                                      <p:cBhvr>
                                        <p:cTn id="360" dur="1" fill="hold">
                                          <p:stCondLst>
                                            <p:cond delay="0"/>
                                          </p:stCondLst>
                                        </p:cTn>
                                        <p:tgtEl>
                                          <p:spTgt spid="188"/>
                                        </p:tgtEl>
                                        <p:attrNameLst>
                                          <p:attrName>style.visibility</p:attrName>
                                        </p:attrNameLst>
                                      </p:cBhvr>
                                      <p:to>
                                        <p:strVal val="visible"/>
                                      </p:to>
                                    </p:set>
                                  </p:childTnLst>
                                </p:cTn>
                              </p:par>
                              <p:par>
                                <p:cTn id="361" presetID="1" presetClass="entr" presetSubtype="0" fill="hold" grpId="0" nodeType="withEffect">
                                  <p:stCondLst>
                                    <p:cond delay="0"/>
                                  </p:stCondLst>
                                  <p:childTnLst>
                                    <p:set>
                                      <p:cBhvr>
                                        <p:cTn id="362" dur="1" fill="hold">
                                          <p:stCondLst>
                                            <p:cond delay="0"/>
                                          </p:stCondLst>
                                        </p:cTn>
                                        <p:tgtEl>
                                          <p:spTgt spid="189"/>
                                        </p:tgtEl>
                                        <p:attrNameLst>
                                          <p:attrName>style.visibility</p:attrName>
                                        </p:attrNameLst>
                                      </p:cBhvr>
                                      <p:to>
                                        <p:strVal val="visible"/>
                                      </p:to>
                                    </p:set>
                                  </p:childTnLst>
                                </p:cTn>
                              </p:par>
                              <p:par>
                                <p:cTn id="363" presetID="1" presetClass="entr" presetSubtype="0" fill="hold" grpId="0" nodeType="withEffect">
                                  <p:stCondLst>
                                    <p:cond delay="0"/>
                                  </p:stCondLst>
                                  <p:childTnLst>
                                    <p:set>
                                      <p:cBhvr>
                                        <p:cTn id="364" dur="1" fill="hold">
                                          <p:stCondLst>
                                            <p:cond delay="0"/>
                                          </p:stCondLst>
                                        </p:cTn>
                                        <p:tgtEl>
                                          <p:spTgt spid="190"/>
                                        </p:tgtEl>
                                        <p:attrNameLst>
                                          <p:attrName>style.visibility</p:attrName>
                                        </p:attrNameLst>
                                      </p:cBhvr>
                                      <p:to>
                                        <p:strVal val="visible"/>
                                      </p:to>
                                    </p:set>
                                  </p:childTnLst>
                                </p:cTn>
                              </p:par>
                              <p:par>
                                <p:cTn id="365" presetID="1" presetClass="entr" presetSubtype="0" fill="hold" grpId="0" nodeType="withEffect">
                                  <p:stCondLst>
                                    <p:cond delay="0"/>
                                  </p:stCondLst>
                                  <p:childTnLst>
                                    <p:set>
                                      <p:cBhvr>
                                        <p:cTn id="366" dur="1" fill="hold">
                                          <p:stCondLst>
                                            <p:cond delay="0"/>
                                          </p:stCondLst>
                                        </p:cTn>
                                        <p:tgtEl>
                                          <p:spTgt spid="191"/>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92"/>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93"/>
                                        </p:tgtEl>
                                        <p:attrNameLst>
                                          <p:attrName>style.visibility</p:attrName>
                                        </p:attrNameLst>
                                      </p:cBhvr>
                                      <p:to>
                                        <p:strVal val="visible"/>
                                      </p:to>
                                    </p:set>
                                  </p:childTnLst>
                                </p:cTn>
                              </p:par>
                              <p:par>
                                <p:cTn id="371" presetID="1" presetClass="entr" presetSubtype="0" fill="hold" grpId="0" nodeType="withEffect">
                                  <p:stCondLst>
                                    <p:cond delay="0"/>
                                  </p:stCondLst>
                                  <p:childTnLst>
                                    <p:set>
                                      <p:cBhvr>
                                        <p:cTn id="372" dur="1" fill="hold">
                                          <p:stCondLst>
                                            <p:cond delay="0"/>
                                          </p:stCondLst>
                                        </p:cTn>
                                        <p:tgtEl>
                                          <p:spTgt spid="194"/>
                                        </p:tgtEl>
                                        <p:attrNameLst>
                                          <p:attrName>style.visibility</p:attrName>
                                        </p:attrNameLst>
                                      </p:cBhvr>
                                      <p:to>
                                        <p:strVal val="visible"/>
                                      </p:to>
                                    </p:set>
                                  </p:childTnLst>
                                </p:cTn>
                              </p:par>
                              <p:par>
                                <p:cTn id="373" presetID="1" presetClass="entr" presetSubtype="0" fill="hold" nodeType="withEffect">
                                  <p:stCondLst>
                                    <p:cond delay="0"/>
                                  </p:stCondLst>
                                  <p:childTnLst>
                                    <p:set>
                                      <p:cBhvr>
                                        <p:cTn id="374" dur="1" fill="hold">
                                          <p:stCondLst>
                                            <p:cond delay="0"/>
                                          </p:stCondLst>
                                        </p:cTn>
                                        <p:tgtEl>
                                          <p:spTgt spid="196"/>
                                        </p:tgtEl>
                                        <p:attrNameLst>
                                          <p:attrName>style.visibility</p:attrName>
                                        </p:attrNameLst>
                                      </p:cBhvr>
                                      <p:to>
                                        <p:strVal val="visible"/>
                                      </p:to>
                                    </p:set>
                                  </p:childTnLst>
                                </p:cTn>
                              </p:par>
                              <p:par>
                                <p:cTn id="375" presetID="1" presetClass="entr" presetSubtype="0" fill="hold" grpId="0" nodeType="withEffect">
                                  <p:stCondLst>
                                    <p:cond delay="0"/>
                                  </p:stCondLst>
                                  <p:childTnLst>
                                    <p:set>
                                      <p:cBhvr>
                                        <p:cTn id="376" dur="1" fill="hold">
                                          <p:stCondLst>
                                            <p:cond delay="0"/>
                                          </p:stCondLst>
                                        </p:cTn>
                                        <p:tgtEl>
                                          <p:spTgt spid="237"/>
                                        </p:tgtEl>
                                        <p:attrNameLst>
                                          <p:attrName>style.visibility</p:attrName>
                                        </p:attrNameLst>
                                      </p:cBhvr>
                                      <p:to>
                                        <p:strVal val="visible"/>
                                      </p:to>
                                    </p:set>
                                  </p:childTnLst>
                                </p:cTn>
                              </p:par>
                              <p:par>
                                <p:cTn id="377" presetID="1" presetClass="entr" presetSubtype="0" fill="hold" grpId="0" nodeType="withEffect">
                                  <p:stCondLst>
                                    <p:cond delay="0"/>
                                  </p:stCondLst>
                                  <p:childTnLst>
                                    <p:set>
                                      <p:cBhvr>
                                        <p:cTn id="378" dur="1" fill="hold">
                                          <p:stCondLst>
                                            <p:cond delay="0"/>
                                          </p:stCondLst>
                                        </p:cTn>
                                        <p:tgtEl>
                                          <p:spTgt spid="203"/>
                                        </p:tgtEl>
                                        <p:attrNameLst>
                                          <p:attrName>style.visibility</p:attrName>
                                        </p:attrNameLst>
                                      </p:cBhvr>
                                      <p:to>
                                        <p:strVal val="visible"/>
                                      </p:to>
                                    </p:set>
                                  </p:childTnLst>
                                </p:cTn>
                              </p:par>
                              <p:par>
                                <p:cTn id="379" presetID="1" presetClass="entr" presetSubtype="0" fill="hold" nodeType="withEffect">
                                  <p:stCondLst>
                                    <p:cond delay="0"/>
                                  </p:stCondLst>
                                  <p:childTnLst>
                                    <p:set>
                                      <p:cBhvr>
                                        <p:cTn id="380" dur="1" fill="hold">
                                          <p:stCondLst>
                                            <p:cond delay="0"/>
                                          </p:stCondLst>
                                        </p:cTn>
                                        <p:tgtEl>
                                          <p:spTgt spid="199"/>
                                        </p:tgtEl>
                                        <p:attrNameLst>
                                          <p:attrName>style.visibility</p:attrName>
                                        </p:attrNameLst>
                                      </p:cBhvr>
                                      <p:to>
                                        <p:strVal val="visible"/>
                                      </p:to>
                                    </p:set>
                                  </p:childTnLst>
                                </p:cTn>
                              </p:par>
                              <p:par>
                                <p:cTn id="381" presetID="1" presetClass="entr" presetSubtype="0" fill="hold" nodeType="withEffect">
                                  <p:stCondLst>
                                    <p:cond delay="0"/>
                                  </p:stCondLst>
                                  <p:childTnLst>
                                    <p:set>
                                      <p:cBhvr>
                                        <p:cTn id="382" dur="1" fill="hold">
                                          <p:stCondLst>
                                            <p:cond delay="0"/>
                                          </p:stCondLst>
                                        </p:cTn>
                                        <p:tgtEl>
                                          <p:spTgt spid="198"/>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presetID="1" presetClass="entr" presetSubtype="0" fill="hold" nodeType="clickEffect">
                                  <p:stCondLst>
                                    <p:cond delay="0"/>
                                  </p:stCondLst>
                                  <p:childTnLst>
                                    <p:set>
                                      <p:cBhvr>
                                        <p:cTn id="386" dur="1" fill="hold">
                                          <p:stCondLst>
                                            <p:cond delay="0"/>
                                          </p:stCondLst>
                                        </p:cTn>
                                        <p:tgtEl>
                                          <p:spTgt spid="213"/>
                                        </p:tgtEl>
                                        <p:attrNameLst>
                                          <p:attrName>style.visibility</p:attrName>
                                        </p:attrNameLst>
                                      </p:cBhvr>
                                      <p:to>
                                        <p:strVal val="visible"/>
                                      </p:to>
                                    </p:set>
                                  </p:childTnLst>
                                </p:cTn>
                              </p:par>
                              <p:par>
                                <p:cTn id="387" presetID="1" presetClass="entr" presetSubtype="0" fill="hold" grpId="0" nodeType="withEffect">
                                  <p:stCondLst>
                                    <p:cond delay="0"/>
                                  </p:stCondLst>
                                  <p:childTnLst>
                                    <p:set>
                                      <p:cBhvr>
                                        <p:cTn id="388" dur="1" fill="hold">
                                          <p:stCondLst>
                                            <p:cond delay="0"/>
                                          </p:stCondLst>
                                        </p:cTn>
                                        <p:tgtEl>
                                          <p:spTgt spid="216"/>
                                        </p:tgtEl>
                                        <p:attrNameLst>
                                          <p:attrName>style.visibility</p:attrName>
                                        </p:attrNameLst>
                                      </p:cBhvr>
                                      <p:to>
                                        <p:strVal val="visible"/>
                                      </p:to>
                                    </p:set>
                                  </p:childTnLst>
                                </p:cTn>
                              </p:par>
                              <p:par>
                                <p:cTn id="389" presetID="1" presetClass="entr" presetSubtype="0" fill="hold" grpId="0" nodeType="withEffect">
                                  <p:stCondLst>
                                    <p:cond delay="0"/>
                                  </p:stCondLst>
                                  <p:childTnLst>
                                    <p:set>
                                      <p:cBhvr>
                                        <p:cTn id="390" dur="1" fill="hold">
                                          <p:stCondLst>
                                            <p:cond delay="0"/>
                                          </p:stCondLst>
                                        </p:cTn>
                                        <p:tgtEl>
                                          <p:spTgt spid="218"/>
                                        </p:tgtEl>
                                        <p:attrNameLst>
                                          <p:attrName>style.visibility</p:attrName>
                                        </p:attrNameLst>
                                      </p:cBhvr>
                                      <p:to>
                                        <p:strVal val="visible"/>
                                      </p:to>
                                    </p:set>
                                  </p:childTnLst>
                                </p:cTn>
                              </p:par>
                              <p:par>
                                <p:cTn id="391" presetID="1" presetClass="entr" presetSubtype="0" fill="hold" grpId="0" nodeType="withEffect">
                                  <p:stCondLst>
                                    <p:cond delay="0"/>
                                  </p:stCondLst>
                                  <p:childTnLst>
                                    <p:set>
                                      <p:cBhvr>
                                        <p:cTn id="392" dur="1" fill="hold">
                                          <p:stCondLst>
                                            <p:cond delay="0"/>
                                          </p:stCondLst>
                                        </p:cTn>
                                        <p:tgtEl>
                                          <p:spTgt spid="219"/>
                                        </p:tgtEl>
                                        <p:attrNameLst>
                                          <p:attrName>style.visibility</p:attrName>
                                        </p:attrNameLst>
                                      </p:cBhvr>
                                      <p:to>
                                        <p:strVal val="visible"/>
                                      </p:to>
                                    </p:set>
                                  </p:childTnLst>
                                </p:cTn>
                              </p:par>
                              <p:par>
                                <p:cTn id="393" presetID="1" presetClass="entr" presetSubtype="0" fill="hold" grpId="0" nodeType="withEffect">
                                  <p:stCondLst>
                                    <p:cond delay="0"/>
                                  </p:stCondLst>
                                  <p:childTnLst>
                                    <p:set>
                                      <p:cBhvr>
                                        <p:cTn id="394" dur="1" fill="hold">
                                          <p:stCondLst>
                                            <p:cond delay="0"/>
                                          </p:stCondLst>
                                        </p:cTn>
                                        <p:tgtEl>
                                          <p:spTgt spid="220"/>
                                        </p:tgtEl>
                                        <p:attrNameLst>
                                          <p:attrName>style.visibility</p:attrName>
                                        </p:attrNameLst>
                                      </p:cBhvr>
                                      <p:to>
                                        <p:strVal val="visible"/>
                                      </p:to>
                                    </p:set>
                                  </p:childTnLst>
                                </p:cTn>
                              </p:par>
                              <p:par>
                                <p:cTn id="395" presetID="1" presetClass="entr" presetSubtype="0" fill="hold" grpId="0" nodeType="withEffect">
                                  <p:stCondLst>
                                    <p:cond delay="0"/>
                                  </p:stCondLst>
                                  <p:childTnLst>
                                    <p:set>
                                      <p:cBhvr>
                                        <p:cTn id="396" dur="1" fill="hold">
                                          <p:stCondLst>
                                            <p:cond delay="0"/>
                                          </p:stCondLst>
                                        </p:cTn>
                                        <p:tgtEl>
                                          <p:spTgt spid="221"/>
                                        </p:tgtEl>
                                        <p:attrNameLst>
                                          <p:attrName>style.visibility</p:attrName>
                                        </p:attrNameLst>
                                      </p:cBhvr>
                                      <p:to>
                                        <p:strVal val="visible"/>
                                      </p:to>
                                    </p:set>
                                  </p:childTnLst>
                                </p:cTn>
                              </p:par>
                              <p:par>
                                <p:cTn id="397" presetID="1" presetClass="entr" presetSubtype="0" fill="hold" nodeType="withEffect">
                                  <p:stCondLst>
                                    <p:cond delay="0"/>
                                  </p:stCondLst>
                                  <p:childTnLst>
                                    <p:set>
                                      <p:cBhvr>
                                        <p:cTn id="398" dur="1" fill="hold">
                                          <p:stCondLst>
                                            <p:cond delay="0"/>
                                          </p:stCondLst>
                                        </p:cTn>
                                        <p:tgtEl>
                                          <p:spTgt spid="223"/>
                                        </p:tgtEl>
                                        <p:attrNameLst>
                                          <p:attrName>style.visibility</p:attrName>
                                        </p:attrNameLst>
                                      </p:cBhvr>
                                      <p:to>
                                        <p:strVal val="visible"/>
                                      </p:to>
                                    </p:set>
                                  </p:childTnLst>
                                </p:cTn>
                              </p:par>
                              <p:par>
                                <p:cTn id="399" presetID="1" presetClass="entr" presetSubtype="0" fill="hold" grpId="0" nodeType="withEffect">
                                  <p:stCondLst>
                                    <p:cond delay="0"/>
                                  </p:stCondLst>
                                  <p:childTnLst>
                                    <p:set>
                                      <p:cBhvr>
                                        <p:cTn id="400" dur="1" fill="hold">
                                          <p:stCondLst>
                                            <p:cond delay="0"/>
                                          </p:stCondLst>
                                        </p:cTn>
                                        <p:tgtEl>
                                          <p:spTgt spid="224"/>
                                        </p:tgtEl>
                                        <p:attrNameLst>
                                          <p:attrName>style.visibility</p:attrName>
                                        </p:attrNameLst>
                                      </p:cBhvr>
                                      <p:to>
                                        <p:strVal val="visible"/>
                                      </p:to>
                                    </p:set>
                                  </p:childTnLst>
                                </p:cTn>
                              </p:par>
                              <p:par>
                                <p:cTn id="401" presetID="1" presetClass="entr" presetSubtype="0" fill="hold" grpId="0" nodeType="withEffect">
                                  <p:stCondLst>
                                    <p:cond delay="0"/>
                                  </p:stCondLst>
                                  <p:childTnLst>
                                    <p:set>
                                      <p:cBhvr>
                                        <p:cTn id="402" dur="1" fill="hold">
                                          <p:stCondLst>
                                            <p:cond delay="0"/>
                                          </p:stCondLst>
                                        </p:cTn>
                                        <p:tgtEl>
                                          <p:spTgt spid="225"/>
                                        </p:tgtEl>
                                        <p:attrNameLst>
                                          <p:attrName>style.visibility</p:attrName>
                                        </p:attrNameLst>
                                      </p:cBhvr>
                                      <p:to>
                                        <p:strVal val="visible"/>
                                      </p:to>
                                    </p:set>
                                  </p:childTnLst>
                                </p:cTn>
                              </p:par>
                              <p:par>
                                <p:cTn id="403" presetID="1" presetClass="entr" presetSubtype="0" fill="hold" nodeType="withEffect">
                                  <p:stCondLst>
                                    <p:cond delay="0"/>
                                  </p:stCondLst>
                                  <p:childTnLst>
                                    <p:set>
                                      <p:cBhvr>
                                        <p:cTn id="404" dur="1" fill="hold">
                                          <p:stCondLst>
                                            <p:cond delay="0"/>
                                          </p:stCondLst>
                                        </p:cTn>
                                        <p:tgtEl>
                                          <p:spTgt spid="226"/>
                                        </p:tgtEl>
                                        <p:attrNameLst>
                                          <p:attrName>style.visibility</p:attrName>
                                        </p:attrNameLst>
                                      </p:cBhvr>
                                      <p:to>
                                        <p:strVal val="visible"/>
                                      </p:to>
                                    </p:set>
                                  </p:childTnLst>
                                </p:cTn>
                              </p:par>
                              <p:par>
                                <p:cTn id="405" presetID="1" presetClass="entr" presetSubtype="0" fill="hold" grpId="0" nodeType="withEffect">
                                  <p:stCondLst>
                                    <p:cond delay="0"/>
                                  </p:stCondLst>
                                  <p:childTnLst>
                                    <p:set>
                                      <p:cBhvr>
                                        <p:cTn id="406" dur="1" fill="hold">
                                          <p:stCondLst>
                                            <p:cond delay="0"/>
                                          </p:stCondLst>
                                        </p:cTn>
                                        <p:tgtEl>
                                          <p:spTgt spid="228"/>
                                        </p:tgtEl>
                                        <p:attrNameLst>
                                          <p:attrName>style.visibility</p:attrName>
                                        </p:attrNameLst>
                                      </p:cBhvr>
                                      <p:to>
                                        <p:strVal val="visible"/>
                                      </p:to>
                                    </p:set>
                                  </p:childTnLst>
                                </p:cTn>
                              </p:par>
                              <p:par>
                                <p:cTn id="407" presetID="1" presetClass="entr" presetSubtype="0" fill="hold" grpId="0" nodeType="withEffect">
                                  <p:stCondLst>
                                    <p:cond delay="0"/>
                                  </p:stCondLst>
                                  <p:childTnLst>
                                    <p:set>
                                      <p:cBhvr>
                                        <p:cTn id="408" dur="1" fill="hold">
                                          <p:stCondLst>
                                            <p:cond delay="0"/>
                                          </p:stCondLst>
                                        </p:cTn>
                                        <p:tgtEl>
                                          <p:spTgt spid="229"/>
                                        </p:tgtEl>
                                        <p:attrNameLst>
                                          <p:attrName>style.visibility</p:attrName>
                                        </p:attrNameLst>
                                      </p:cBhvr>
                                      <p:to>
                                        <p:strVal val="visible"/>
                                      </p:to>
                                    </p:set>
                                  </p:childTnLst>
                                </p:cTn>
                              </p:par>
                              <p:par>
                                <p:cTn id="409" presetID="1" presetClass="entr" presetSubtype="0" fill="hold" grpId="0" nodeType="withEffect">
                                  <p:stCondLst>
                                    <p:cond delay="0"/>
                                  </p:stCondLst>
                                  <p:childTnLst>
                                    <p:set>
                                      <p:cBhvr>
                                        <p:cTn id="410" dur="1" fill="hold">
                                          <p:stCondLst>
                                            <p:cond delay="0"/>
                                          </p:stCondLst>
                                        </p:cTn>
                                        <p:tgtEl>
                                          <p:spTgt spid="230"/>
                                        </p:tgtEl>
                                        <p:attrNameLst>
                                          <p:attrName>style.visibility</p:attrName>
                                        </p:attrNameLst>
                                      </p:cBhvr>
                                      <p:to>
                                        <p:strVal val="visible"/>
                                      </p:to>
                                    </p:set>
                                  </p:childTnLst>
                                </p:cTn>
                              </p:par>
                              <p:par>
                                <p:cTn id="411" presetID="1" presetClass="entr" presetSubtype="0" fill="hold" grpId="0" nodeType="withEffect">
                                  <p:stCondLst>
                                    <p:cond delay="0"/>
                                  </p:stCondLst>
                                  <p:childTnLst>
                                    <p:set>
                                      <p:cBhvr>
                                        <p:cTn id="412" dur="1" fill="hold">
                                          <p:stCondLst>
                                            <p:cond delay="0"/>
                                          </p:stCondLst>
                                        </p:cTn>
                                        <p:tgtEl>
                                          <p:spTgt spid="231"/>
                                        </p:tgtEl>
                                        <p:attrNameLst>
                                          <p:attrName>style.visibility</p:attrName>
                                        </p:attrNameLst>
                                      </p:cBhvr>
                                      <p:to>
                                        <p:strVal val="visible"/>
                                      </p:to>
                                    </p:set>
                                  </p:childTnLst>
                                </p:cTn>
                              </p:par>
                              <p:par>
                                <p:cTn id="413" presetID="1" presetClass="entr" presetSubtype="0" fill="hold" grpId="0" nodeType="withEffect">
                                  <p:stCondLst>
                                    <p:cond delay="0"/>
                                  </p:stCondLst>
                                  <p:childTnLst>
                                    <p:set>
                                      <p:cBhvr>
                                        <p:cTn id="414" dur="1" fill="hold">
                                          <p:stCondLst>
                                            <p:cond delay="0"/>
                                          </p:stCondLst>
                                        </p:cTn>
                                        <p:tgtEl>
                                          <p:spTgt spid="233"/>
                                        </p:tgtEl>
                                        <p:attrNameLst>
                                          <p:attrName>style.visibility</p:attrName>
                                        </p:attrNameLst>
                                      </p:cBhvr>
                                      <p:to>
                                        <p:strVal val="visible"/>
                                      </p:to>
                                    </p:set>
                                  </p:childTnLst>
                                </p:cTn>
                              </p:par>
                              <p:par>
                                <p:cTn id="415" presetID="1" presetClass="entr" presetSubtype="0" fill="hold" grpId="0" nodeType="withEffect">
                                  <p:stCondLst>
                                    <p:cond delay="0"/>
                                  </p:stCondLst>
                                  <p:childTnLst>
                                    <p:set>
                                      <p:cBhvr>
                                        <p:cTn id="416" dur="1" fill="hold">
                                          <p:stCondLst>
                                            <p:cond delay="0"/>
                                          </p:stCondLst>
                                        </p:cTn>
                                        <p:tgtEl>
                                          <p:spTgt spid="234"/>
                                        </p:tgtEl>
                                        <p:attrNameLst>
                                          <p:attrName>style.visibility</p:attrName>
                                        </p:attrNameLst>
                                      </p:cBhvr>
                                      <p:to>
                                        <p:strVal val="visible"/>
                                      </p:to>
                                    </p:set>
                                  </p:childTnLst>
                                </p:cTn>
                              </p:par>
                              <p:par>
                                <p:cTn id="417" presetID="1" presetClass="entr" presetSubtype="0" fill="hold" nodeType="withEffect">
                                  <p:stCondLst>
                                    <p:cond delay="0"/>
                                  </p:stCondLst>
                                  <p:childTnLst>
                                    <p:set>
                                      <p:cBhvr>
                                        <p:cTn id="418" dur="1" fill="hold">
                                          <p:stCondLst>
                                            <p:cond delay="0"/>
                                          </p:stCondLst>
                                        </p:cTn>
                                        <p:tgtEl>
                                          <p:spTgt spid="236"/>
                                        </p:tgtEl>
                                        <p:attrNameLst>
                                          <p:attrName>style.visibility</p:attrName>
                                        </p:attrNameLst>
                                      </p:cBhvr>
                                      <p:to>
                                        <p:strVal val="visible"/>
                                      </p:to>
                                    </p:set>
                                  </p:childTnLst>
                                </p:cTn>
                              </p:par>
                              <p:par>
                                <p:cTn id="419" presetID="1" presetClass="entr" presetSubtype="0" fill="hold" grpId="0" nodeType="withEffect">
                                  <p:stCondLst>
                                    <p:cond delay="0"/>
                                  </p:stCondLst>
                                  <p:childTnLst>
                                    <p:set>
                                      <p:cBhvr>
                                        <p:cTn id="420" dur="1" fill="hold">
                                          <p:stCondLst>
                                            <p:cond delay="0"/>
                                          </p:stCondLst>
                                        </p:cTn>
                                        <p:tgtEl>
                                          <p:spTgt spid="217"/>
                                        </p:tgtEl>
                                        <p:attrNameLst>
                                          <p:attrName>style.visibility</p:attrName>
                                        </p:attrNameLst>
                                      </p:cBhvr>
                                      <p:to>
                                        <p:strVal val="visible"/>
                                      </p:to>
                                    </p:set>
                                  </p:childTnLst>
                                </p:cTn>
                              </p:par>
                              <p:par>
                                <p:cTn id="421" presetID="1" presetClass="entr" presetSubtype="0" fill="hold" grpId="0" nodeType="withEffect">
                                  <p:stCondLst>
                                    <p:cond delay="0"/>
                                  </p:stCondLst>
                                  <p:childTnLst>
                                    <p:set>
                                      <p:cBhvr>
                                        <p:cTn id="422" dur="1" fill="hold">
                                          <p:stCondLst>
                                            <p:cond delay="0"/>
                                          </p:stCondLst>
                                        </p:cTn>
                                        <p:tgtEl>
                                          <p:spTgt spid="215"/>
                                        </p:tgtEl>
                                        <p:attrNameLst>
                                          <p:attrName>style.visibility</p:attrName>
                                        </p:attrNameLst>
                                      </p:cBhvr>
                                      <p:to>
                                        <p:strVal val="visible"/>
                                      </p:to>
                                    </p:set>
                                  </p:childTnLst>
                                </p:cTn>
                              </p:par>
                              <p:par>
                                <p:cTn id="423" presetID="1" presetClass="entr" presetSubtype="0" fill="hold" grpId="0" nodeType="withEffect">
                                  <p:stCondLst>
                                    <p:cond delay="0"/>
                                  </p:stCondLst>
                                  <p:childTnLst>
                                    <p:set>
                                      <p:cBhvr>
                                        <p:cTn id="424" dur="1" fill="hold">
                                          <p:stCondLst>
                                            <p:cond delay="0"/>
                                          </p:stCondLst>
                                        </p:cTn>
                                        <p:tgtEl>
                                          <p:spTgt spid="232"/>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presetID="1" presetClass="entr" presetSubtype="0" fill="hold" grpId="0" nodeType="clickEffect">
                                  <p:stCondLst>
                                    <p:cond delay="0"/>
                                  </p:stCondLst>
                                  <p:childTnLst>
                                    <p:set>
                                      <p:cBhvr>
                                        <p:cTn id="428" dur="1" fill="hold">
                                          <p:stCondLst>
                                            <p:cond delay="0"/>
                                          </p:stCondLst>
                                        </p:cTn>
                                        <p:tgtEl>
                                          <p:spTgt spid="222"/>
                                        </p:tgtEl>
                                        <p:attrNameLst>
                                          <p:attrName>style.visibility</p:attrName>
                                        </p:attrNameLst>
                                      </p:cBhvr>
                                      <p:to>
                                        <p:strVal val="visible"/>
                                      </p:to>
                                    </p:set>
                                  </p:childTnLst>
                                </p:cTn>
                              </p:par>
                              <p:par>
                                <p:cTn id="429" presetID="1" presetClass="entr" presetSubtype="0" fill="hold" nodeType="withEffect">
                                  <p:stCondLst>
                                    <p:cond delay="0"/>
                                  </p:stCondLst>
                                  <p:childTnLst>
                                    <p:set>
                                      <p:cBhvr>
                                        <p:cTn id="430" dur="1" fill="hold">
                                          <p:stCondLst>
                                            <p:cond delay="0"/>
                                          </p:stCondLst>
                                        </p:cTn>
                                        <p:tgtEl>
                                          <p:spTgt spid="235"/>
                                        </p:tgtEl>
                                        <p:attrNameLst>
                                          <p:attrName>style.visibility</p:attrName>
                                        </p:attrNameLst>
                                      </p:cBhvr>
                                      <p:to>
                                        <p:strVal val="visible"/>
                                      </p:to>
                                    </p:set>
                                  </p:childTnLst>
                                </p:cTn>
                              </p:par>
                              <p:par>
                                <p:cTn id="431" presetID="1" presetClass="entr" presetSubtype="0" fill="hold" grpId="0" nodeType="withEffect">
                                  <p:stCondLst>
                                    <p:cond delay="0"/>
                                  </p:stCondLst>
                                  <p:childTnLst>
                                    <p:set>
                                      <p:cBhvr>
                                        <p:cTn id="432" dur="1" fill="hold">
                                          <p:stCondLst>
                                            <p:cond delay="0"/>
                                          </p:stCondLst>
                                        </p:cTn>
                                        <p:tgtEl>
                                          <p:spTgt spid="227"/>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presetID="1" presetClass="entr" presetSubtype="0" fill="hold" grpId="0" nodeType="clickEffect">
                                  <p:stCondLst>
                                    <p:cond delay="0"/>
                                  </p:stCondLst>
                                  <p:childTnLst>
                                    <p:set>
                                      <p:cBhvr>
                                        <p:cTn id="436" dur="1" fill="hold">
                                          <p:stCondLst>
                                            <p:cond delay="0"/>
                                          </p:stCondLst>
                                        </p:cTn>
                                        <p:tgtEl>
                                          <p:spTgt spid="66"/>
                                        </p:tgtEl>
                                        <p:attrNameLst>
                                          <p:attrName>style.visibility</p:attrName>
                                        </p:attrNameLst>
                                      </p:cBhvr>
                                      <p:to>
                                        <p:strVal val="visible"/>
                                      </p:to>
                                    </p:set>
                                  </p:childTnLst>
                                </p:cTn>
                              </p:par>
                              <p:par>
                                <p:cTn id="437" presetID="1" presetClass="entr" presetSubtype="0" fill="hold" nodeType="withEffect">
                                  <p:stCondLst>
                                    <p:cond delay="0"/>
                                  </p:stCondLst>
                                  <p:childTnLst>
                                    <p:set>
                                      <p:cBhvr>
                                        <p:cTn id="438" dur="1" fill="hold">
                                          <p:stCondLst>
                                            <p:cond delay="0"/>
                                          </p:stCondLst>
                                        </p:cTn>
                                        <p:tgtEl>
                                          <p:spTgt spid="64"/>
                                        </p:tgtEl>
                                        <p:attrNameLst>
                                          <p:attrName>style.visibility</p:attrName>
                                        </p:attrNameLst>
                                      </p:cBhvr>
                                      <p:to>
                                        <p:strVal val="visible"/>
                                      </p:to>
                                    </p:set>
                                  </p:childTnLst>
                                </p:cTn>
                              </p:par>
                              <p:par>
                                <p:cTn id="439" presetID="1" presetClass="entr" presetSubtype="0" fill="hold" grpId="0" nodeType="withEffect">
                                  <p:stCondLst>
                                    <p:cond delay="0"/>
                                  </p:stCondLst>
                                  <p:childTnLst>
                                    <p:set>
                                      <p:cBhvr>
                                        <p:cTn id="440" dur="1" fill="hold">
                                          <p:stCondLst>
                                            <p:cond delay="0"/>
                                          </p:stCondLst>
                                        </p:cTn>
                                        <p:tgtEl>
                                          <p:spTgt spid="61"/>
                                        </p:tgtEl>
                                        <p:attrNameLst>
                                          <p:attrName>style.visibility</p:attrName>
                                        </p:attrNameLst>
                                      </p:cBhvr>
                                      <p:to>
                                        <p:strVal val="visible"/>
                                      </p:to>
                                    </p:set>
                                  </p:childTnLst>
                                </p:cTn>
                              </p:par>
                              <p:par>
                                <p:cTn id="441" presetID="1" presetClass="entr" presetSubtype="0" fill="hold" grpId="0" nodeType="withEffect">
                                  <p:stCondLst>
                                    <p:cond delay="0"/>
                                  </p:stCondLst>
                                  <p:childTnLst>
                                    <p:set>
                                      <p:cBhvr>
                                        <p:cTn id="442" dur="1" fill="hold">
                                          <p:stCondLst>
                                            <p:cond delay="0"/>
                                          </p:stCondLst>
                                        </p:cTn>
                                        <p:tgtEl>
                                          <p:spTgt spid="62"/>
                                        </p:tgtEl>
                                        <p:attrNameLst>
                                          <p:attrName>style.visibility</p:attrName>
                                        </p:attrNameLst>
                                      </p:cBhvr>
                                      <p:to>
                                        <p:strVal val="visible"/>
                                      </p:to>
                                    </p:set>
                                  </p:childTnLst>
                                </p:cTn>
                              </p:par>
                              <p:par>
                                <p:cTn id="443" presetID="1" presetClass="entr" presetSubtype="0" fill="hold" grpId="0" nodeType="withEffect">
                                  <p:stCondLst>
                                    <p:cond delay="0"/>
                                  </p:stCondLst>
                                  <p:childTnLst>
                                    <p:set>
                                      <p:cBhvr>
                                        <p:cTn id="44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animBg="1"/>
      <p:bldP spid="34" grpId="0" animBg="1"/>
      <p:bldP spid="35" grpId="0" animBg="1"/>
      <p:bldP spid="36" grpId="0" animBg="1"/>
      <p:bldP spid="37" grpId="0"/>
      <p:bldP spid="38" grpId="0" animBg="1"/>
      <p:bldP spid="48" grpId="0" animBg="1"/>
      <p:bldP spid="51" grpId="0"/>
      <p:bldP spid="53" grpId="0"/>
      <p:bldP spid="61" grpId="0" animBg="1"/>
      <p:bldP spid="62" grpId="0" animBg="1"/>
      <p:bldP spid="63" grpId="0" animBg="1"/>
      <p:bldP spid="66" grpId="0"/>
      <p:bldP spid="68" grpId="0"/>
      <p:bldP spid="71" grpId="0"/>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9"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200" grpId="0"/>
      <p:bldP spid="203" grpId="0"/>
      <p:bldP spid="204" grpId="0"/>
      <p:bldP spid="205" grpId="0"/>
      <p:bldP spid="206" grpId="0"/>
      <p:bldP spid="208" grpId="0" animBg="1"/>
      <p:bldP spid="209" grpId="0" animBg="1"/>
      <p:bldP spid="210" grpId="0" animBg="1"/>
      <p:bldP spid="211" grpId="0" animBg="1"/>
      <p:bldP spid="216" grpId="0"/>
      <p:bldP spid="217" grpId="0" animBg="1"/>
      <p:bldP spid="218" grpId="0" animBg="1"/>
      <p:bldP spid="219" grpId="0" animBg="1"/>
      <p:bldP spid="220" grpId="0" animBg="1"/>
      <p:bldP spid="221" grpId="0" animBg="1"/>
      <p:bldP spid="224" grpId="0"/>
      <p:bldP spid="225" grpId="0"/>
      <p:bldP spid="228" grpId="0"/>
      <p:bldP spid="229" grpId="0" animBg="1"/>
      <p:bldP spid="230" grpId="0" animBg="1"/>
      <p:bldP spid="231" grpId="0"/>
      <p:bldP spid="232" grpId="0"/>
      <p:bldP spid="233" grpId="0"/>
      <p:bldP spid="234" grpId="0"/>
      <p:bldP spid="222" grpId="0" animBg="1"/>
      <p:bldP spid="227" grpId="0"/>
      <p:bldP spid="2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Time!</a:t>
            </a:r>
            <a:endParaRPr lang="en-IN" dirty="0"/>
          </a:p>
        </p:txBody>
      </p:sp>
      <p:pic>
        <p:nvPicPr>
          <p:cNvPr id="9" name="Picture 8">
            <a:extLst>
              <a:ext uri="{FF2B5EF4-FFF2-40B4-BE49-F238E27FC236}">
                <a16:creationId xmlns:a16="http://schemas.microsoft.com/office/drawing/2014/main" id="{08F2C0E3-F0FC-422A-83F0-2D8E77D1F3F4}"/>
              </a:ext>
            </a:extLst>
          </p:cNvPr>
          <p:cNvPicPr>
            <a:picLocks noChangeAspect="1"/>
          </p:cNvPicPr>
          <p:nvPr/>
        </p:nvPicPr>
        <p:blipFill rotWithShape="1">
          <a:blip r:embed="rId2">
            <a:extLst>
              <a:ext uri="{28A0092B-C50C-407E-A947-70E740481C1C}">
                <a14:useLocalDpi xmlns:a14="http://schemas.microsoft.com/office/drawing/2010/main" val="0"/>
              </a:ext>
            </a:extLst>
          </a:blip>
          <a:srcRect t="9917" b="7917"/>
          <a:stretch/>
        </p:blipFill>
        <p:spPr>
          <a:xfrm>
            <a:off x="3791744" y="1052736"/>
            <a:ext cx="4572000" cy="50088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Rectangle 9">
            <a:extLst>
              <a:ext uri="{FF2B5EF4-FFF2-40B4-BE49-F238E27FC236}">
                <a16:creationId xmlns:a16="http://schemas.microsoft.com/office/drawing/2014/main" id="{182B42EC-B47D-46C7-A8CC-DA264AC4FFD9}"/>
              </a:ext>
            </a:extLst>
          </p:cNvPr>
          <p:cNvSpPr/>
          <p:nvPr/>
        </p:nvSpPr>
        <p:spPr>
          <a:xfrm>
            <a:off x="983432" y="2970185"/>
            <a:ext cx="1572867" cy="769441"/>
          </a:xfrm>
          <a:prstGeom prst="rect">
            <a:avLst/>
          </a:prstGeom>
        </p:spPr>
        <p:txBody>
          <a:bodyPr wrap="none">
            <a:spAutoFit/>
          </a:bodyPr>
          <a:lstStyle/>
          <a:p>
            <a:r>
              <a:rPr lang="en-US" sz="4400" dirty="0"/>
              <a:t>DEMO</a:t>
            </a:r>
          </a:p>
        </p:txBody>
      </p:sp>
    </p:spTree>
    <p:extLst>
      <p:ext uri="{BB962C8B-B14F-4D97-AF65-F5344CB8AC3E}">
        <p14:creationId xmlns:p14="http://schemas.microsoft.com/office/powerpoint/2010/main" val="3239995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6" name="Content Placeholder 2">
            <a:extLst>
              <a:ext uri="{FF2B5EF4-FFF2-40B4-BE49-F238E27FC236}">
                <a16:creationId xmlns:a16="http://schemas.microsoft.com/office/drawing/2014/main" id="{AF4D1CE9-B1B0-4BB0-822E-ED9C146981AD}"/>
              </a:ext>
            </a:extLst>
          </p:cNvPr>
          <p:cNvSpPr>
            <a:spLocks noGrp="1"/>
          </p:cNvSpPr>
          <p:nvPr>
            <p:ph idx="1"/>
          </p:nvPr>
        </p:nvSpPr>
        <p:spPr>
          <a:xfrm>
            <a:off x="609600" y="1600201"/>
            <a:ext cx="10972800" cy="4983161"/>
          </a:xfrm>
        </p:spPr>
        <p:txBody>
          <a:bodyPr>
            <a:normAutofit/>
          </a:bodyPr>
          <a:lstStyle/>
          <a:p>
            <a:r>
              <a:rPr lang="en-US" sz="3000" dirty="0">
                <a:solidFill>
                  <a:schemeClr val="tx1"/>
                </a:solidFill>
              </a:rPr>
              <a:t>How SQL Server Memory works</a:t>
            </a:r>
          </a:p>
          <a:p>
            <a:r>
              <a:rPr lang="en-US" sz="3000" dirty="0">
                <a:solidFill>
                  <a:schemeClr val="tx1"/>
                </a:solidFill>
              </a:rPr>
              <a:t>How to approach troubleshooting</a:t>
            </a:r>
          </a:p>
          <a:p>
            <a:endParaRPr lang="en-US" sz="3000" dirty="0">
              <a:solidFill>
                <a:schemeClr val="tx1"/>
              </a:solidFill>
            </a:endParaRPr>
          </a:p>
          <a:p>
            <a:r>
              <a:rPr lang="en-US" sz="3000" dirty="0">
                <a:solidFill>
                  <a:schemeClr val="tx1"/>
                </a:solidFill>
              </a:rPr>
              <a:t>Feedback? </a:t>
            </a:r>
            <a:r>
              <a:rPr lang="en-US" sz="3000" b="1" dirty="0">
                <a:solidFill>
                  <a:schemeClr val="tx1"/>
                </a:solidFill>
              </a:rPr>
              <a:t>@A_Bansal</a:t>
            </a:r>
            <a:r>
              <a:rPr lang="en-US" sz="3000" dirty="0">
                <a:solidFill>
                  <a:schemeClr val="tx1"/>
                </a:solidFill>
              </a:rPr>
              <a:t> </a:t>
            </a:r>
            <a:r>
              <a:rPr lang="en-US" sz="3000" b="1" dirty="0">
                <a:solidFill>
                  <a:schemeClr val="tx1"/>
                </a:solidFill>
              </a:rPr>
              <a:t>@EightKBConf</a:t>
            </a:r>
          </a:p>
          <a:p>
            <a:endParaRPr lang="en-US" sz="3000" b="1" dirty="0">
              <a:solidFill>
                <a:schemeClr val="tx1"/>
              </a:solidFill>
            </a:endParaRPr>
          </a:p>
          <a:p>
            <a:r>
              <a:rPr lang="en-US" sz="3000" b="1" dirty="0">
                <a:solidFill>
                  <a:schemeClr val="tx1"/>
                </a:solidFill>
              </a:rPr>
              <a:t>ConnectWithAB@SQLMaestros.com</a:t>
            </a:r>
          </a:p>
        </p:txBody>
      </p:sp>
    </p:spTree>
    <p:extLst>
      <p:ext uri="{BB962C8B-B14F-4D97-AF65-F5344CB8AC3E}">
        <p14:creationId xmlns:p14="http://schemas.microsoft.com/office/powerpoint/2010/main" val="25139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1A6A9-F97C-4D71-A096-EE0EDC147B44}"/>
              </a:ext>
            </a:extLst>
          </p:cNvPr>
          <p:cNvSpPr txBox="1"/>
          <p:nvPr/>
        </p:nvSpPr>
        <p:spPr>
          <a:xfrm>
            <a:off x="9192344" y="5445224"/>
            <a:ext cx="2555777" cy="646331"/>
          </a:xfrm>
          <a:prstGeom prst="rect">
            <a:avLst/>
          </a:prstGeom>
          <a:noFill/>
        </p:spPr>
        <p:txBody>
          <a:bodyPr wrap="square" rtlCol="0">
            <a:spAutoFit/>
          </a:bodyPr>
          <a:lstStyle/>
          <a:p>
            <a:pPr algn="ctr"/>
            <a:r>
              <a:rPr lang="en-US" dirty="0">
                <a:solidFill>
                  <a:schemeClr val="bg1">
                    <a:lumMod val="50000"/>
                  </a:schemeClr>
                </a:solidFill>
              </a:rPr>
              <a:t>{taking a photo of this slide is not a bad idea </a:t>
            </a:r>
            <a:r>
              <a:rPr lang="en-US" dirty="0">
                <a:solidFill>
                  <a:schemeClr val="bg1">
                    <a:lumMod val="50000"/>
                  </a:schemeClr>
                </a:solidFill>
                <a:sym typeface="Wingdings" panose="05000000000000000000" pitchFamily="2" charset="2"/>
              </a:rPr>
              <a:t>}</a:t>
            </a:r>
            <a:endParaRPr lang="en-US" dirty="0">
              <a:solidFill>
                <a:schemeClr val="bg1">
                  <a:lumMod val="50000"/>
                </a:schemeClr>
              </a:solidFill>
            </a:endParaRPr>
          </a:p>
        </p:txBody>
      </p:sp>
      <p:pic>
        <p:nvPicPr>
          <p:cNvPr id="7" name="Picture 2" descr="EIGHTKB Logo">
            <a:extLst>
              <a:ext uri="{FF2B5EF4-FFF2-40B4-BE49-F238E27FC236}">
                <a16:creationId xmlns:a16="http://schemas.microsoft.com/office/drawing/2014/main" id="{94154D4B-2F11-4F92-B51A-45CF8A51B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52" y="285729"/>
            <a:ext cx="4418856" cy="7291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illedresultat for youtube">
            <a:extLst>
              <a:ext uri="{FF2B5EF4-FFF2-40B4-BE49-F238E27FC236}">
                <a16:creationId xmlns:a16="http://schemas.microsoft.com/office/drawing/2014/main" id="{19B20C94-5332-4273-B07A-71F0D2E69D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227" y="4345319"/>
            <a:ext cx="687872" cy="2956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3547C39-E2F0-4AD2-AE0E-99B2F8E6A3D5}"/>
              </a:ext>
            </a:extLst>
          </p:cNvPr>
          <p:cNvSpPr/>
          <p:nvPr/>
        </p:nvSpPr>
        <p:spPr>
          <a:xfrm>
            <a:off x="1105402" y="4293096"/>
            <a:ext cx="3627596" cy="400110"/>
          </a:xfrm>
          <a:prstGeom prst="rect">
            <a:avLst/>
          </a:prstGeom>
        </p:spPr>
        <p:txBody>
          <a:bodyPr wrap="none">
            <a:spAutoFit/>
          </a:bodyPr>
          <a:lstStyle/>
          <a:p>
            <a:r>
              <a:rPr lang="en-US" sz="2000" dirty="0">
                <a:latin typeface="Calibri" panose="020F0502020204030204" pitchFamily="34" charset="0"/>
              </a:rPr>
              <a:t>www.YouTube.com/SQLMaestros</a:t>
            </a:r>
          </a:p>
        </p:txBody>
      </p:sp>
      <p:sp>
        <p:nvSpPr>
          <p:cNvPr id="10" name="Rectangle 9">
            <a:extLst>
              <a:ext uri="{FF2B5EF4-FFF2-40B4-BE49-F238E27FC236}">
                <a16:creationId xmlns:a16="http://schemas.microsoft.com/office/drawing/2014/main" id="{F9D42FBF-B215-4BEB-848C-2DDE54531B7A}"/>
              </a:ext>
            </a:extLst>
          </p:cNvPr>
          <p:cNvSpPr/>
          <p:nvPr/>
        </p:nvSpPr>
        <p:spPr>
          <a:xfrm>
            <a:off x="417179" y="4657584"/>
            <a:ext cx="6060890" cy="369332"/>
          </a:xfrm>
          <a:prstGeom prst="rect">
            <a:avLst/>
          </a:prstGeom>
        </p:spPr>
        <p:txBody>
          <a:bodyPr wrap="none">
            <a:spAutoFit/>
          </a:bodyPr>
          <a:lstStyle/>
          <a:p>
            <a:r>
              <a:rPr lang="en-US" dirty="0"/>
              <a:t>Stay Connected with Amit Bansal: </a:t>
            </a:r>
            <a:r>
              <a:rPr lang="en-US" b="1" dirty="0">
                <a:hlinkClick r:id="rId5">
                  <a:extLst>
                    <a:ext uri="{A12FA001-AC4F-418D-AE19-62706E023703}">
                      <ahyp:hlinkClr xmlns:ahyp="http://schemas.microsoft.com/office/drawing/2018/hyperlinkcolor" val="tx"/>
                    </a:ext>
                  </a:extLst>
                </a:hlinkClick>
              </a:rPr>
              <a:t>http://bit.ly/</a:t>
            </a:r>
            <a:r>
              <a:rPr lang="en-US" b="1" dirty="0">
                <a:solidFill>
                  <a:srgbClr val="00B0F0"/>
                </a:solidFill>
                <a:hlinkClick r:id="rId5">
                  <a:extLst>
                    <a:ext uri="{A12FA001-AC4F-418D-AE19-62706E023703}">
                      <ahyp:hlinkClr xmlns:ahyp="http://schemas.microsoft.com/office/drawing/2018/hyperlinkcolor" val="tx"/>
                    </a:ext>
                  </a:extLst>
                </a:hlinkClick>
              </a:rPr>
              <a:t>connect</a:t>
            </a:r>
            <a:r>
              <a:rPr lang="en-US" b="1" dirty="0">
                <a:solidFill>
                  <a:srgbClr val="92D050"/>
                </a:solidFill>
                <a:hlinkClick r:id="rId5">
                  <a:extLst>
                    <a:ext uri="{A12FA001-AC4F-418D-AE19-62706E023703}">
                      <ahyp:hlinkClr xmlns:ahyp="http://schemas.microsoft.com/office/drawing/2018/hyperlinkcolor" val="tx"/>
                    </a:ext>
                  </a:extLst>
                </a:hlinkClick>
              </a:rPr>
              <a:t>with</a:t>
            </a:r>
            <a:r>
              <a:rPr lang="en-US" b="1" dirty="0">
                <a:solidFill>
                  <a:srgbClr val="FF0000"/>
                </a:solidFill>
                <a:hlinkClick r:id="rId5">
                  <a:extLst>
                    <a:ext uri="{A12FA001-AC4F-418D-AE19-62706E023703}">
                      <ahyp:hlinkClr xmlns:ahyp="http://schemas.microsoft.com/office/drawing/2018/hyperlinkcolor" val="tx"/>
                    </a:ext>
                  </a:extLst>
                </a:hlinkClick>
              </a:rPr>
              <a:t>ab</a:t>
            </a:r>
            <a:r>
              <a:rPr lang="en-US" b="1" dirty="0"/>
              <a:t> </a:t>
            </a:r>
          </a:p>
        </p:txBody>
      </p:sp>
      <p:sp>
        <p:nvSpPr>
          <p:cNvPr id="11" name="Rectangle 10">
            <a:extLst>
              <a:ext uri="{FF2B5EF4-FFF2-40B4-BE49-F238E27FC236}">
                <a16:creationId xmlns:a16="http://schemas.microsoft.com/office/drawing/2014/main" id="{3BAF7B2F-D909-4BFB-A761-A7C42B1E8BE8}"/>
              </a:ext>
            </a:extLst>
          </p:cNvPr>
          <p:cNvSpPr/>
          <p:nvPr/>
        </p:nvSpPr>
        <p:spPr>
          <a:xfrm>
            <a:off x="417179" y="3907163"/>
            <a:ext cx="6092373" cy="369332"/>
          </a:xfrm>
          <a:prstGeom prst="rect">
            <a:avLst/>
          </a:prstGeom>
        </p:spPr>
        <p:txBody>
          <a:bodyPr wrap="none">
            <a:spAutoFit/>
          </a:bodyPr>
          <a:lstStyle/>
          <a:p>
            <a:r>
              <a:rPr lang="en-US" dirty="0"/>
              <a:t>Event &amp; Session Resources: </a:t>
            </a:r>
            <a:r>
              <a:rPr lang="en-US" b="1" dirty="0">
                <a:hlinkClick r:id="rId6"/>
              </a:rPr>
              <a:t>http://bit.ly/sqlmaestrosresources</a:t>
            </a:r>
            <a:endParaRPr lang="en-US" b="1" dirty="0"/>
          </a:p>
        </p:txBody>
      </p:sp>
      <p:sp>
        <p:nvSpPr>
          <p:cNvPr id="13" name="Text Placeholder 4">
            <a:extLst>
              <a:ext uri="{FF2B5EF4-FFF2-40B4-BE49-F238E27FC236}">
                <a16:creationId xmlns:a16="http://schemas.microsoft.com/office/drawing/2014/main" id="{BD331EB2-BB1D-4C3A-A1CD-FA823657D645}"/>
              </a:ext>
            </a:extLst>
          </p:cNvPr>
          <p:cNvSpPr txBox="1">
            <a:spLocks/>
          </p:cNvSpPr>
          <p:nvPr/>
        </p:nvSpPr>
        <p:spPr>
          <a:xfrm>
            <a:off x="1051787" y="2080362"/>
            <a:ext cx="5426282" cy="416376"/>
          </a:xfrm>
          <a:prstGeom prst="rect">
            <a:avLst/>
          </a:prstGeom>
        </p:spPr>
        <p:txBody>
          <a:bodyPr vert="horz" wrap="square" lIns="89642" tIns="44821" rIns="89642" bIns="44821" rtlCol="0">
            <a:spAutoFit/>
          </a:bodyPr>
          <a:lstStyle>
            <a:lvl1pPr marL="233149" indent="-233149" algn="l" defTabSz="932597" rtl="0" eaLnBrk="1" latinLnBrk="0" hangingPunct="1">
              <a:lnSpc>
                <a:spcPct val="90000"/>
              </a:lnSpc>
              <a:spcBef>
                <a:spcPts val="1020"/>
              </a:spcBef>
              <a:buClr>
                <a:schemeClr val="tx2"/>
              </a:buClr>
              <a:buFont typeface="Arial" panose="020B0604020202020204" pitchFamily="34" charset="0"/>
              <a:buChar char="•"/>
              <a:defRPr sz="2244" kern="1200">
                <a:gradFill>
                  <a:gsLst>
                    <a:gs pos="13869">
                      <a:schemeClr val="tx2"/>
                    </a:gs>
                    <a:gs pos="42000">
                      <a:schemeClr val="tx2"/>
                    </a:gs>
                  </a:gsLst>
                  <a:lin ang="5400000" scaled="0"/>
                </a:gra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40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000"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000"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632"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632"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632"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632" kern="1200">
                <a:solidFill>
                  <a:schemeClr val="tx1"/>
                </a:solidFill>
                <a:latin typeface="+mn-lt"/>
                <a:ea typeface="+mn-ea"/>
                <a:cs typeface="+mn-cs"/>
              </a:defRPr>
            </a:lvl9pPr>
          </a:lstStyle>
          <a:p>
            <a:pPr marL="0" indent="0">
              <a:buNone/>
            </a:pPr>
            <a:r>
              <a:rPr lang="en-US" sz="2353" b="1" dirty="0">
                <a:latin typeface="Calibri" panose="020F0502020204030204" pitchFamily="34" charset="0"/>
              </a:rPr>
              <a:t>@A_Bansal @EightKBConf</a:t>
            </a:r>
          </a:p>
        </p:txBody>
      </p:sp>
      <p:pic>
        <p:nvPicPr>
          <p:cNvPr id="14" name="Picture 13">
            <a:extLst>
              <a:ext uri="{FF2B5EF4-FFF2-40B4-BE49-F238E27FC236}">
                <a16:creationId xmlns:a16="http://schemas.microsoft.com/office/drawing/2014/main" id="{D4B757D4-8A91-4AE0-BD8A-3FFFBAE943CB}"/>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5427" y="2166714"/>
            <a:ext cx="511439" cy="278966"/>
          </a:xfrm>
          <a:prstGeom prst="rect">
            <a:avLst/>
          </a:prstGeom>
        </p:spPr>
      </p:pic>
    </p:spTree>
    <p:extLst>
      <p:ext uri="{BB962C8B-B14F-4D97-AF65-F5344CB8AC3E}">
        <p14:creationId xmlns:p14="http://schemas.microsoft.com/office/powerpoint/2010/main" val="111417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Work</a:t>
            </a:r>
            <a:endParaRPr lang="en-IN" dirty="0"/>
          </a:p>
        </p:txBody>
      </p:sp>
      <p:sp>
        <p:nvSpPr>
          <p:cNvPr id="4" name="Content Placeholder 2">
            <a:extLst>
              <a:ext uri="{FF2B5EF4-FFF2-40B4-BE49-F238E27FC236}">
                <a16:creationId xmlns:a16="http://schemas.microsoft.com/office/drawing/2014/main" id="{3BF16F16-8AEC-4848-8387-B2BDDB65B66E}"/>
              </a:ext>
            </a:extLst>
          </p:cNvPr>
          <p:cNvSpPr txBox="1">
            <a:spLocks/>
          </p:cNvSpPr>
          <p:nvPr/>
        </p:nvSpPr>
        <p:spPr>
          <a:xfrm>
            <a:off x="3575720" y="5751912"/>
            <a:ext cx="3614108" cy="10081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 typeface="Arial" pitchFamily="34" charset="0"/>
              <a:buNone/>
            </a:pPr>
            <a:r>
              <a:rPr lang="en-US" sz="1800" dirty="0">
                <a:solidFill>
                  <a:schemeClr val="tx1"/>
                </a:solidFill>
                <a:hlinkClick r:id="rId2"/>
              </a:rPr>
              <a:t>https://SQLMaestros.com</a:t>
            </a:r>
            <a:endParaRPr lang="en-US" sz="1800" dirty="0">
              <a:solidFill>
                <a:schemeClr val="tx1"/>
              </a:solidFill>
            </a:endParaRPr>
          </a:p>
        </p:txBody>
      </p:sp>
      <p:pic>
        <p:nvPicPr>
          <p:cNvPr id="7" name="Picture 6">
            <a:extLst>
              <a:ext uri="{FF2B5EF4-FFF2-40B4-BE49-F238E27FC236}">
                <a16:creationId xmlns:a16="http://schemas.microsoft.com/office/drawing/2014/main" id="{F26AD128-B91A-4C6C-B384-BF98FFC60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520" y="1752532"/>
            <a:ext cx="1713277" cy="1998823"/>
          </a:xfrm>
          <a:prstGeom prst="rect">
            <a:avLst/>
          </a:prstGeom>
          <a:ln>
            <a:solidFill>
              <a:schemeClr val="tx1"/>
            </a:solidFill>
          </a:ln>
        </p:spPr>
      </p:pic>
      <p:pic>
        <p:nvPicPr>
          <p:cNvPr id="8" name="Picture 7">
            <a:extLst>
              <a:ext uri="{FF2B5EF4-FFF2-40B4-BE49-F238E27FC236}">
                <a16:creationId xmlns:a16="http://schemas.microsoft.com/office/drawing/2014/main" id="{C5ADF819-5584-4DAC-AA2E-DEEC70DEE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5678" y="1752531"/>
            <a:ext cx="1713277" cy="1998823"/>
          </a:xfrm>
          <a:prstGeom prst="rect">
            <a:avLst/>
          </a:prstGeom>
          <a:ln>
            <a:solidFill>
              <a:schemeClr val="tx1"/>
            </a:solidFill>
          </a:ln>
        </p:spPr>
      </p:pic>
      <p:pic>
        <p:nvPicPr>
          <p:cNvPr id="9" name="Picture 8">
            <a:extLst>
              <a:ext uri="{FF2B5EF4-FFF2-40B4-BE49-F238E27FC236}">
                <a16:creationId xmlns:a16="http://schemas.microsoft.com/office/drawing/2014/main" id="{F60A901F-7D81-4ECD-A89D-DFFEE5B925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1520" y="3797167"/>
            <a:ext cx="1713277" cy="1998823"/>
          </a:xfrm>
          <a:prstGeom prst="rect">
            <a:avLst/>
          </a:prstGeom>
          <a:ln>
            <a:solidFill>
              <a:schemeClr val="tx1"/>
            </a:solidFill>
          </a:ln>
        </p:spPr>
      </p:pic>
      <p:pic>
        <p:nvPicPr>
          <p:cNvPr id="10" name="Picture 9">
            <a:extLst>
              <a:ext uri="{FF2B5EF4-FFF2-40B4-BE49-F238E27FC236}">
                <a16:creationId xmlns:a16="http://schemas.microsoft.com/office/drawing/2014/main" id="{D9EAA613-E6F7-4579-AA70-9272AEC8A5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5677" y="3797166"/>
            <a:ext cx="1713277" cy="1998823"/>
          </a:xfrm>
          <a:prstGeom prst="rect">
            <a:avLst/>
          </a:prstGeom>
          <a:ln>
            <a:solidFill>
              <a:schemeClr val="tx1"/>
            </a:solidFill>
          </a:ln>
        </p:spPr>
      </p:pic>
      <p:pic>
        <p:nvPicPr>
          <p:cNvPr id="2050" name="Picture 2" descr="Image result for microsoft certified master">
            <a:extLst>
              <a:ext uri="{FF2B5EF4-FFF2-40B4-BE49-F238E27FC236}">
                <a16:creationId xmlns:a16="http://schemas.microsoft.com/office/drawing/2014/main" id="{69F664BE-A1CA-4D18-B5F4-97995D5383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416" y="1637596"/>
            <a:ext cx="1786653" cy="10621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vp logo microsoft">
            <a:extLst>
              <a:ext uri="{FF2B5EF4-FFF2-40B4-BE49-F238E27FC236}">
                <a16:creationId xmlns:a16="http://schemas.microsoft.com/office/drawing/2014/main" id="{CE571D85-F823-4676-AFEC-CA871A8F9A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8859" y="2912396"/>
            <a:ext cx="1207765" cy="1920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icrosoft regional director">
            <a:extLst>
              <a:ext uri="{FF2B5EF4-FFF2-40B4-BE49-F238E27FC236}">
                <a16:creationId xmlns:a16="http://schemas.microsoft.com/office/drawing/2014/main" id="{C43F0CAF-EB17-4F03-B0F2-42955F67DE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88" y="5028749"/>
            <a:ext cx="2504306" cy="715516"/>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5A5263A7-4D84-4217-A5D8-55D0AD45F316}"/>
              </a:ext>
            </a:extLst>
          </p:cNvPr>
          <p:cNvCxnSpPr>
            <a:cxnSpLocks/>
          </p:cNvCxnSpPr>
          <p:nvPr/>
        </p:nvCxnSpPr>
        <p:spPr>
          <a:xfrm>
            <a:off x="3215680" y="1484784"/>
            <a:ext cx="0" cy="522351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3B107AB4-4DC9-449F-8165-D6C2A3FA6070}"/>
              </a:ext>
            </a:extLst>
          </p:cNvPr>
          <p:cNvCxnSpPr>
            <a:cxnSpLocks/>
          </p:cNvCxnSpPr>
          <p:nvPr/>
        </p:nvCxnSpPr>
        <p:spPr>
          <a:xfrm>
            <a:off x="7608168" y="1484784"/>
            <a:ext cx="0" cy="522351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CA5FDB68-0AEE-450C-AAAB-991BAC575E41}"/>
              </a:ext>
            </a:extLst>
          </p:cNvPr>
          <p:cNvSpPr txBox="1"/>
          <p:nvPr/>
        </p:nvSpPr>
        <p:spPr>
          <a:xfrm>
            <a:off x="8212418" y="2195572"/>
            <a:ext cx="3050772" cy="369332"/>
          </a:xfrm>
          <a:prstGeom prst="rect">
            <a:avLst/>
          </a:prstGeom>
          <a:noFill/>
        </p:spPr>
        <p:txBody>
          <a:bodyPr wrap="none" rtlCol="0">
            <a:spAutoFit/>
          </a:bodyPr>
          <a:lstStyle/>
          <a:p>
            <a:r>
              <a:rPr lang="en-US" dirty="0">
                <a:hlinkClick r:id="rId10"/>
              </a:rPr>
              <a:t>www.DataPlatformGeeks.com</a:t>
            </a:r>
            <a:endParaRPr lang="en-US" dirty="0"/>
          </a:p>
        </p:txBody>
      </p:sp>
      <p:sp>
        <p:nvSpPr>
          <p:cNvPr id="29" name="TextBox 28">
            <a:extLst>
              <a:ext uri="{FF2B5EF4-FFF2-40B4-BE49-F238E27FC236}">
                <a16:creationId xmlns:a16="http://schemas.microsoft.com/office/drawing/2014/main" id="{E82A031F-CF7D-4562-B890-7993223BCD5C}"/>
              </a:ext>
            </a:extLst>
          </p:cNvPr>
          <p:cNvSpPr txBox="1"/>
          <p:nvPr/>
        </p:nvSpPr>
        <p:spPr>
          <a:xfrm>
            <a:off x="8847277" y="5606469"/>
            <a:ext cx="1785617" cy="369332"/>
          </a:xfrm>
          <a:prstGeom prst="rect">
            <a:avLst/>
          </a:prstGeom>
          <a:noFill/>
        </p:spPr>
        <p:txBody>
          <a:bodyPr wrap="none" rtlCol="0">
            <a:spAutoFit/>
          </a:bodyPr>
          <a:lstStyle/>
          <a:p>
            <a:pPr algn="ctr"/>
            <a:r>
              <a:rPr lang="en-US" dirty="0">
                <a:hlinkClick r:id="rId11"/>
              </a:rPr>
              <a:t>www.DPS10.com</a:t>
            </a:r>
            <a:endParaRPr lang="en-US" dirty="0"/>
          </a:p>
        </p:txBody>
      </p:sp>
      <p:sp>
        <p:nvSpPr>
          <p:cNvPr id="26" name="Rectangle 25">
            <a:extLst>
              <a:ext uri="{FF2B5EF4-FFF2-40B4-BE49-F238E27FC236}">
                <a16:creationId xmlns:a16="http://schemas.microsoft.com/office/drawing/2014/main" id="{1BFCCF79-092A-457B-BB89-3B9CF34BDD97}"/>
              </a:ext>
            </a:extLst>
          </p:cNvPr>
          <p:cNvSpPr/>
          <p:nvPr/>
        </p:nvSpPr>
        <p:spPr>
          <a:xfrm>
            <a:off x="526683" y="6102079"/>
            <a:ext cx="2428870" cy="307777"/>
          </a:xfrm>
          <a:prstGeom prst="rect">
            <a:avLst/>
          </a:prstGeom>
        </p:spPr>
        <p:txBody>
          <a:bodyPr wrap="none">
            <a:spAutoFit/>
          </a:bodyPr>
          <a:lstStyle/>
          <a:p>
            <a:r>
              <a:rPr lang="en-US" sz="1400" dirty="0">
                <a:hlinkClick r:id="rId12"/>
              </a:rPr>
              <a:t>SQLMaestros.com/amit-bansal</a:t>
            </a:r>
            <a:endParaRPr lang="en-US" sz="1400" dirty="0"/>
          </a:p>
        </p:txBody>
      </p:sp>
      <p:pic>
        <p:nvPicPr>
          <p:cNvPr id="21" name="Picture 20">
            <a:extLst>
              <a:ext uri="{FF2B5EF4-FFF2-40B4-BE49-F238E27FC236}">
                <a16:creationId xmlns:a16="http://schemas.microsoft.com/office/drawing/2014/main" id="{554D3DBC-640D-4894-8521-8C5BC541C2BC}"/>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b="20485"/>
          <a:stretch/>
        </p:blipFill>
        <p:spPr>
          <a:xfrm>
            <a:off x="7881613" y="1416761"/>
            <a:ext cx="3514749" cy="782613"/>
          </a:xfrm>
          <a:prstGeom prst="rect">
            <a:avLst/>
          </a:prstGeom>
        </p:spPr>
      </p:pic>
      <p:pic>
        <p:nvPicPr>
          <p:cNvPr id="24" name="Picture 23">
            <a:extLst>
              <a:ext uri="{FF2B5EF4-FFF2-40B4-BE49-F238E27FC236}">
                <a16:creationId xmlns:a16="http://schemas.microsoft.com/office/drawing/2014/main" id="{7A755ED6-294D-43B6-AE7C-9B7AFEC25A71}"/>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b="14988"/>
          <a:stretch/>
        </p:blipFill>
        <p:spPr>
          <a:xfrm>
            <a:off x="7939220" y="2933361"/>
            <a:ext cx="3514749" cy="836717"/>
          </a:xfrm>
          <a:prstGeom prst="rect">
            <a:avLst/>
          </a:prstGeom>
        </p:spPr>
      </p:pic>
      <p:sp>
        <p:nvSpPr>
          <p:cNvPr id="27" name="TextBox 26">
            <a:extLst>
              <a:ext uri="{FF2B5EF4-FFF2-40B4-BE49-F238E27FC236}">
                <a16:creationId xmlns:a16="http://schemas.microsoft.com/office/drawing/2014/main" id="{30EA98DC-8D72-40BE-B5B0-D74BA05A5926}"/>
              </a:ext>
            </a:extLst>
          </p:cNvPr>
          <p:cNvSpPr txBox="1"/>
          <p:nvPr/>
        </p:nvSpPr>
        <p:spPr>
          <a:xfrm>
            <a:off x="8410726" y="3727210"/>
            <a:ext cx="2713115" cy="369332"/>
          </a:xfrm>
          <a:prstGeom prst="rect">
            <a:avLst/>
          </a:prstGeom>
          <a:noFill/>
        </p:spPr>
        <p:txBody>
          <a:bodyPr wrap="none" rtlCol="0">
            <a:spAutoFit/>
          </a:bodyPr>
          <a:lstStyle/>
          <a:p>
            <a:r>
              <a:rPr lang="en-US" dirty="0"/>
              <a:t>www.SQLServerGeeks.com</a:t>
            </a:r>
          </a:p>
        </p:txBody>
      </p:sp>
      <p:pic>
        <p:nvPicPr>
          <p:cNvPr id="28" name="Picture 27">
            <a:extLst>
              <a:ext uri="{FF2B5EF4-FFF2-40B4-BE49-F238E27FC236}">
                <a16:creationId xmlns:a16="http://schemas.microsoft.com/office/drawing/2014/main" id="{5A2F43CF-31A8-4B98-977D-BA285C2D489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87238" y="4362379"/>
            <a:ext cx="2218712" cy="1332739"/>
          </a:xfrm>
          <a:prstGeom prst="rect">
            <a:avLst/>
          </a:prstGeom>
        </p:spPr>
      </p:pic>
    </p:spTree>
    <p:extLst>
      <p:ext uri="{BB962C8B-B14F-4D97-AF65-F5344CB8AC3E}">
        <p14:creationId xmlns:p14="http://schemas.microsoft.com/office/powerpoint/2010/main" val="87622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9"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13784D-B853-4532-B50E-F46ADEF7852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74338" y="829777"/>
            <a:ext cx="5643321" cy="4942609"/>
          </a:xfrm>
          <a:prstGeom prst="rect">
            <a:avLst/>
          </a:prstGeom>
        </p:spPr>
      </p:pic>
      <p:sp>
        <p:nvSpPr>
          <p:cNvPr id="5" name="TextBox 4">
            <a:extLst>
              <a:ext uri="{FF2B5EF4-FFF2-40B4-BE49-F238E27FC236}">
                <a16:creationId xmlns:a16="http://schemas.microsoft.com/office/drawing/2014/main" id="{368F2EF7-1E90-4B1A-BE7C-B4DF8BCF1C18}"/>
              </a:ext>
            </a:extLst>
          </p:cNvPr>
          <p:cNvSpPr txBox="1"/>
          <p:nvPr/>
        </p:nvSpPr>
        <p:spPr>
          <a:xfrm>
            <a:off x="2180871" y="6858000"/>
            <a:ext cx="7830257" cy="230832"/>
          </a:xfrm>
          <a:prstGeom prst="rect">
            <a:avLst/>
          </a:prstGeom>
          <a:noFill/>
        </p:spPr>
        <p:txBody>
          <a:bodyPr wrap="square" rtlCol="0">
            <a:spAutoFit/>
          </a:bodyPr>
          <a:lstStyle/>
          <a:p>
            <a:r>
              <a:rPr lang="en-US" sz="900">
                <a:hlinkClick r:id="rId3" tooltip="https://en.wikipedia.org/wiki/Exclamation_mark"/>
              </a:rPr>
              <a:t>This Photo</a:t>
            </a:r>
            <a:r>
              <a:rPr lang="en-US" sz="900"/>
              <a:t> by Unknown Author is licensed under </a:t>
            </a:r>
            <a:r>
              <a:rPr lang="en-US" sz="900">
                <a:hlinkClick r:id="rId4" tooltip="https://creativecommons.org/licenses/by-sa/3.0/"/>
              </a:rPr>
              <a:t>CC BY-SA</a:t>
            </a:r>
            <a:endParaRPr lang="en-US" sz="900"/>
          </a:p>
        </p:txBody>
      </p:sp>
      <p:sp>
        <p:nvSpPr>
          <p:cNvPr id="8" name="Title 7">
            <a:extLst>
              <a:ext uri="{FF2B5EF4-FFF2-40B4-BE49-F238E27FC236}">
                <a16:creationId xmlns:a16="http://schemas.microsoft.com/office/drawing/2014/main" id="{9655A64A-16CF-4BB7-BF39-9CF1159BEA8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2132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NOT talk about…</a:t>
            </a:r>
            <a:endParaRPr lang="en-IN" dirty="0"/>
          </a:p>
        </p:txBody>
      </p:sp>
      <p:sp>
        <p:nvSpPr>
          <p:cNvPr id="6" name="Content Placeholder 2">
            <a:extLst>
              <a:ext uri="{FF2B5EF4-FFF2-40B4-BE49-F238E27FC236}">
                <a16:creationId xmlns:a16="http://schemas.microsoft.com/office/drawing/2014/main" id="{AF4D1CE9-B1B0-4BB0-822E-ED9C146981AD}"/>
              </a:ext>
            </a:extLst>
          </p:cNvPr>
          <p:cNvSpPr>
            <a:spLocks noGrp="1"/>
          </p:cNvSpPr>
          <p:nvPr>
            <p:ph idx="1"/>
          </p:nvPr>
        </p:nvSpPr>
        <p:spPr>
          <a:xfrm>
            <a:off x="609600" y="1600201"/>
            <a:ext cx="10972800" cy="4983161"/>
          </a:xfrm>
        </p:spPr>
        <p:txBody>
          <a:bodyPr>
            <a:normAutofit/>
          </a:bodyPr>
          <a:lstStyle/>
          <a:p>
            <a:r>
              <a:rPr lang="en-US" sz="3200" u="sng" dirty="0">
                <a:solidFill>
                  <a:schemeClr val="tx1"/>
                </a:solidFill>
              </a:rPr>
              <a:t>All</a:t>
            </a:r>
            <a:r>
              <a:rPr lang="en-US" sz="3200" dirty="0">
                <a:solidFill>
                  <a:schemeClr val="tx1"/>
                </a:solidFill>
              </a:rPr>
              <a:t> the architectural stuff</a:t>
            </a:r>
          </a:p>
          <a:p>
            <a:r>
              <a:rPr lang="en-US" sz="3200" u="sng" dirty="0">
                <a:solidFill>
                  <a:schemeClr val="tx1"/>
                </a:solidFill>
              </a:rPr>
              <a:t>All</a:t>
            </a:r>
            <a:r>
              <a:rPr lang="en-US" sz="3200" dirty="0">
                <a:solidFill>
                  <a:schemeClr val="tx1"/>
                </a:solidFill>
              </a:rPr>
              <a:t> the possible memory pressure scenarios</a:t>
            </a:r>
          </a:p>
          <a:p>
            <a:r>
              <a:rPr lang="en-US" sz="3200" u="sng" dirty="0">
                <a:solidFill>
                  <a:schemeClr val="tx1"/>
                </a:solidFill>
              </a:rPr>
              <a:t>All</a:t>
            </a:r>
            <a:r>
              <a:rPr lang="en-US" sz="3200" dirty="0">
                <a:solidFill>
                  <a:schemeClr val="tx1"/>
                </a:solidFill>
              </a:rPr>
              <a:t> the perfmon counters / DMVs</a:t>
            </a:r>
          </a:p>
        </p:txBody>
      </p:sp>
    </p:spTree>
    <p:extLst>
      <p:ext uri="{BB962C8B-B14F-4D97-AF65-F5344CB8AC3E}">
        <p14:creationId xmlns:p14="http://schemas.microsoft.com/office/powerpoint/2010/main" val="281266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ARE going to talk about…</a:t>
            </a:r>
            <a:endParaRPr lang="en-IN" dirty="0"/>
          </a:p>
        </p:txBody>
      </p:sp>
      <p:sp>
        <p:nvSpPr>
          <p:cNvPr id="6" name="Content Placeholder 2">
            <a:extLst>
              <a:ext uri="{FF2B5EF4-FFF2-40B4-BE49-F238E27FC236}">
                <a16:creationId xmlns:a16="http://schemas.microsoft.com/office/drawing/2014/main" id="{AF4D1CE9-B1B0-4BB0-822E-ED9C146981AD}"/>
              </a:ext>
            </a:extLst>
          </p:cNvPr>
          <p:cNvSpPr>
            <a:spLocks noGrp="1"/>
          </p:cNvSpPr>
          <p:nvPr>
            <p:ph idx="1"/>
          </p:nvPr>
        </p:nvSpPr>
        <p:spPr>
          <a:xfrm>
            <a:off x="609600" y="1600201"/>
            <a:ext cx="10972800" cy="4983161"/>
          </a:xfrm>
        </p:spPr>
        <p:txBody>
          <a:bodyPr>
            <a:normAutofit/>
          </a:bodyPr>
          <a:lstStyle/>
          <a:p>
            <a:r>
              <a:rPr lang="en-US" sz="3200" dirty="0">
                <a:solidFill>
                  <a:schemeClr val="tx1"/>
                </a:solidFill>
              </a:rPr>
              <a:t>NUMA</a:t>
            </a:r>
          </a:p>
          <a:p>
            <a:r>
              <a:rPr lang="en-US" sz="3200" dirty="0">
                <a:solidFill>
                  <a:schemeClr val="tx1"/>
                </a:solidFill>
              </a:rPr>
              <a:t>SQL Server Memory Architecture (briefly)</a:t>
            </a:r>
          </a:p>
          <a:p>
            <a:r>
              <a:rPr lang="en-US" sz="3200" dirty="0">
                <a:solidFill>
                  <a:schemeClr val="tx1"/>
                </a:solidFill>
              </a:rPr>
              <a:t>Memory Usage Tracking</a:t>
            </a:r>
          </a:p>
          <a:p>
            <a:r>
              <a:rPr lang="en-US" sz="3200" dirty="0">
                <a:solidFill>
                  <a:schemeClr val="tx1"/>
                </a:solidFill>
              </a:rPr>
              <a:t>Some Memory Pressure Examples</a:t>
            </a:r>
          </a:p>
          <a:p>
            <a:r>
              <a:rPr lang="en-US" sz="3200" dirty="0">
                <a:solidFill>
                  <a:schemeClr val="tx1"/>
                </a:solidFill>
              </a:rPr>
              <a:t>Loads of Demos</a:t>
            </a:r>
          </a:p>
        </p:txBody>
      </p:sp>
    </p:spTree>
    <p:extLst>
      <p:ext uri="{BB962C8B-B14F-4D97-AF65-F5344CB8AC3E}">
        <p14:creationId xmlns:p14="http://schemas.microsoft.com/office/powerpoint/2010/main" val="150744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Takeaways</a:t>
            </a:r>
            <a:endParaRPr lang="en-IN" dirty="0"/>
          </a:p>
        </p:txBody>
      </p:sp>
      <p:sp>
        <p:nvSpPr>
          <p:cNvPr id="6" name="Content Placeholder 2">
            <a:extLst>
              <a:ext uri="{FF2B5EF4-FFF2-40B4-BE49-F238E27FC236}">
                <a16:creationId xmlns:a16="http://schemas.microsoft.com/office/drawing/2014/main" id="{AF4D1CE9-B1B0-4BB0-822E-ED9C146981AD}"/>
              </a:ext>
            </a:extLst>
          </p:cNvPr>
          <p:cNvSpPr>
            <a:spLocks noGrp="1"/>
          </p:cNvSpPr>
          <p:nvPr>
            <p:ph idx="1"/>
          </p:nvPr>
        </p:nvSpPr>
        <p:spPr>
          <a:xfrm>
            <a:off x="609600" y="1600201"/>
            <a:ext cx="10972800" cy="4983161"/>
          </a:xfrm>
        </p:spPr>
        <p:txBody>
          <a:bodyPr>
            <a:normAutofit/>
          </a:bodyPr>
          <a:lstStyle/>
          <a:p>
            <a:r>
              <a:rPr lang="en-US" sz="3200" dirty="0">
                <a:solidFill>
                  <a:schemeClr val="tx1"/>
                </a:solidFill>
              </a:rPr>
              <a:t>Better understanding of:</a:t>
            </a:r>
          </a:p>
          <a:p>
            <a:pPr lvl="1"/>
            <a:r>
              <a:rPr lang="en-US" sz="3000" dirty="0">
                <a:solidFill>
                  <a:schemeClr val="tx1"/>
                </a:solidFill>
              </a:rPr>
              <a:t>How SQL Server Memory works</a:t>
            </a:r>
          </a:p>
          <a:p>
            <a:pPr lvl="1"/>
            <a:r>
              <a:rPr lang="en-US" sz="3000" dirty="0">
                <a:solidFill>
                  <a:schemeClr val="tx1"/>
                </a:solidFill>
              </a:rPr>
              <a:t>How to approach troubleshooting</a:t>
            </a:r>
          </a:p>
          <a:p>
            <a:endParaRPr lang="en-US" sz="3200" dirty="0">
              <a:solidFill>
                <a:schemeClr val="tx1"/>
              </a:solidFill>
            </a:endParaRPr>
          </a:p>
          <a:p>
            <a:r>
              <a:rPr lang="en-US" sz="3200" dirty="0">
                <a:solidFill>
                  <a:schemeClr val="tx1"/>
                </a:solidFill>
              </a:rPr>
              <a:t>And we will do Level 300/400 in most simplified way </a:t>
            </a:r>
            <a:r>
              <a:rPr lang="en-US" sz="3200" dirty="0">
                <a:solidFill>
                  <a:schemeClr val="tx1"/>
                </a:solidFill>
                <a:sym typeface="Wingdings" panose="05000000000000000000" pitchFamily="2" charset="2"/>
              </a:rPr>
              <a:t></a:t>
            </a:r>
            <a:endParaRPr lang="en-US" sz="3200" dirty="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379910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Started…</a:t>
            </a:r>
            <a:endParaRPr lang="en-IN" dirty="0"/>
          </a:p>
        </p:txBody>
      </p:sp>
      <p:sp>
        <p:nvSpPr>
          <p:cNvPr id="6" name="Content Placeholder 2">
            <a:extLst>
              <a:ext uri="{FF2B5EF4-FFF2-40B4-BE49-F238E27FC236}">
                <a16:creationId xmlns:a16="http://schemas.microsoft.com/office/drawing/2014/main" id="{AF4D1CE9-B1B0-4BB0-822E-ED9C146981AD}"/>
              </a:ext>
            </a:extLst>
          </p:cNvPr>
          <p:cNvSpPr>
            <a:spLocks noGrp="1"/>
          </p:cNvSpPr>
          <p:nvPr>
            <p:ph idx="1"/>
          </p:nvPr>
        </p:nvSpPr>
        <p:spPr>
          <a:xfrm>
            <a:off x="609600" y="1600201"/>
            <a:ext cx="10972800" cy="4983161"/>
          </a:xfrm>
        </p:spPr>
        <p:txBody>
          <a:bodyPr>
            <a:normAutofit/>
          </a:bodyPr>
          <a:lstStyle/>
          <a:p>
            <a:endParaRPr lang="en-US" sz="3200" dirty="0">
              <a:solidFill>
                <a:schemeClr val="tx1"/>
              </a:solidFill>
            </a:endParaRPr>
          </a:p>
        </p:txBody>
      </p:sp>
    </p:spTree>
    <p:extLst>
      <p:ext uri="{BB962C8B-B14F-4D97-AF65-F5344CB8AC3E}">
        <p14:creationId xmlns:p14="http://schemas.microsoft.com/office/powerpoint/2010/main" val="679786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SMP Systems</a:t>
            </a:r>
          </a:p>
        </p:txBody>
      </p:sp>
      <p:sp>
        <p:nvSpPr>
          <p:cNvPr id="30" name="Rectangle 29"/>
          <p:cNvSpPr/>
          <p:nvPr/>
        </p:nvSpPr>
        <p:spPr bwMode="auto">
          <a:xfrm>
            <a:off x="5115734" y="1860257"/>
            <a:ext cx="999030" cy="690688"/>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765" b="1" dirty="0">
                <a:solidFill>
                  <a:schemeClr val="bg1"/>
                </a:solidFill>
                <a:latin typeface="Verdana" pitchFamily="34" charset="0"/>
              </a:rPr>
              <a:t>CPU</a:t>
            </a:r>
          </a:p>
        </p:txBody>
      </p:sp>
      <p:sp>
        <p:nvSpPr>
          <p:cNvPr id="45" name="Rectangle 44"/>
          <p:cNvSpPr/>
          <p:nvPr/>
        </p:nvSpPr>
        <p:spPr bwMode="auto">
          <a:xfrm>
            <a:off x="6367300" y="1860257"/>
            <a:ext cx="999030" cy="690688"/>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765" b="1" dirty="0">
                <a:solidFill>
                  <a:schemeClr val="bg1"/>
                </a:solidFill>
                <a:latin typeface="Verdana" pitchFamily="34" charset="0"/>
              </a:rPr>
              <a:t>CPU</a:t>
            </a:r>
          </a:p>
        </p:txBody>
      </p:sp>
      <p:sp>
        <p:nvSpPr>
          <p:cNvPr id="46" name="Rectangle 45"/>
          <p:cNvSpPr/>
          <p:nvPr/>
        </p:nvSpPr>
        <p:spPr bwMode="auto">
          <a:xfrm>
            <a:off x="7606486" y="1860257"/>
            <a:ext cx="999030" cy="690688"/>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765" b="1" dirty="0">
                <a:solidFill>
                  <a:schemeClr val="bg1"/>
                </a:solidFill>
                <a:latin typeface="Verdana" pitchFamily="34" charset="0"/>
              </a:rPr>
              <a:t>CPU</a:t>
            </a:r>
          </a:p>
        </p:txBody>
      </p:sp>
      <p:sp>
        <p:nvSpPr>
          <p:cNvPr id="47" name="Rectangle 46"/>
          <p:cNvSpPr/>
          <p:nvPr/>
        </p:nvSpPr>
        <p:spPr bwMode="auto">
          <a:xfrm>
            <a:off x="8845673" y="1860257"/>
            <a:ext cx="999030" cy="690688"/>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765" b="1" dirty="0">
                <a:solidFill>
                  <a:schemeClr val="bg1"/>
                </a:solidFill>
                <a:latin typeface="Verdana" pitchFamily="34" charset="0"/>
              </a:rPr>
              <a:t>CPU</a:t>
            </a:r>
          </a:p>
        </p:txBody>
      </p:sp>
      <p:sp>
        <p:nvSpPr>
          <p:cNvPr id="48" name="Rectangle 47"/>
          <p:cNvSpPr/>
          <p:nvPr/>
        </p:nvSpPr>
        <p:spPr bwMode="auto">
          <a:xfrm>
            <a:off x="6778728" y="3572261"/>
            <a:ext cx="1655515" cy="945166"/>
          </a:xfrm>
          <a:prstGeom prst="rect">
            <a:avLst/>
          </a:prstGeom>
          <a:solidFill>
            <a:srgbClr val="00B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765" b="1" dirty="0">
                <a:solidFill>
                  <a:schemeClr val="bg1"/>
                </a:solidFill>
                <a:latin typeface="Verdana" pitchFamily="34" charset="0"/>
              </a:rPr>
              <a:t>Memory</a:t>
            </a:r>
          </a:p>
          <a:p>
            <a:pPr algn="ctr" defTabSz="896386" eaLnBrk="0" fontAlgn="base" hangingPunct="0">
              <a:spcBef>
                <a:spcPct val="0"/>
              </a:spcBef>
              <a:spcAft>
                <a:spcPct val="0"/>
              </a:spcAft>
            </a:pPr>
            <a:r>
              <a:rPr lang="en-US" sz="1765" dirty="0">
                <a:solidFill>
                  <a:schemeClr val="bg1"/>
                </a:solidFill>
              </a:rPr>
              <a:t>Controller</a:t>
            </a:r>
            <a:endParaRPr lang="en-US" sz="1765" b="1" dirty="0">
              <a:solidFill>
                <a:schemeClr val="bg1"/>
              </a:solidFill>
              <a:latin typeface="Verdana" pitchFamily="34" charset="0"/>
            </a:endParaRPr>
          </a:p>
        </p:txBody>
      </p:sp>
      <p:sp>
        <p:nvSpPr>
          <p:cNvPr id="49" name="Rectangle 48"/>
          <p:cNvSpPr/>
          <p:nvPr/>
        </p:nvSpPr>
        <p:spPr bwMode="auto">
          <a:xfrm>
            <a:off x="6778728" y="5208979"/>
            <a:ext cx="1655515" cy="945166"/>
          </a:xfrm>
          <a:prstGeom prst="rect">
            <a:avLst/>
          </a:prstGeom>
          <a:solidFill>
            <a:srgbClr val="00B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765" b="1" dirty="0">
                <a:solidFill>
                  <a:schemeClr val="bg1"/>
                </a:solidFill>
                <a:latin typeface="Verdana" pitchFamily="34" charset="0"/>
              </a:rPr>
              <a:t>IO</a:t>
            </a:r>
          </a:p>
          <a:p>
            <a:pPr algn="ctr" defTabSz="896386" eaLnBrk="0" fontAlgn="base" hangingPunct="0">
              <a:spcBef>
                <a:spcPct val="0"/>
              </a:spcBef>
              <a:spcAft>
                <a:spcPct val="0"/>
              </a:spcAft>
            </a:pPr>
            <a:r>
              <a:rPr lang="en-US" sz="1765" dirty="0">
                <a:solidFill>
                  <a:schemeClr val="bg1"/>
                </a:solidFill>
              </a:rPr>
              <a:t>Controller</a:t>
            </a:r>
            <a:endParaRPr lang="en-US" sz="1765" b="1" dirty="0">
              <a:solidFill>
                <a:schemeClr val="bg1"/>
              </a:solidFill>
              <a:latin typeface="Verdana" pitchFamily="34" charset="0"/>
            </a:endParaRPr>
          </a:p>
        </p:txBody>
      </p:sp>
      <p:sp>
        <p:nvSpPr>
          <p:cNvPr id="50" name="Rectangle 49"/>
          <p:cNvSpPr/>
          <p:nvPr/>
        </p:nvSpPr>
        <p:spPr bwMode="auto">
          <a:xfrm>
            <a:off x="4042738" y="3417055"/>
            <a:ext cx="1557947" cy="471180"/>
          </a:xfrm>
          <a:prstGeom prst="rect">
            <a:avLst/>
          </a:prstGeom>
          <a:solidFill>
            <a:srgbClr val="C00000"/>
          </a:solidFill>
          <a:ln w="9525"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endParaRPr lang="en-US" sz="1765" b="1" dirty="0">
              <a:solidFill>
                <a:schemeClr val="bg1"/>
              </a:solidFill>
              <a:latin typeface="Verdana" pitchFamily="34" charset="0"/>
            </a:endParaRPr>
          </a:p>
        </p:txBody>
      </p:sp>
      <p:sp>
        <p:nvSpPr>
          <p:cNvPr id="51" name="Rectangle 50"/>
          <p:cNvSpPr/>
          <p:nvPr/>
        </p:nvSpPr>
        <p:spPr bwMode="auto">
          <a:xfrm>
            <a:off x="3839426" y="3650414"/>
            <a:ext cx="1557947" cy="471180"/>
          </a:xfrm>
          <a:prstGeom prst="rect">
            <a:avLst/>
          </a:prstGeom>
          <a:solidFill>
            <a:srgbClr val="C00000"/>
          </a:solidFill>
          <a:ln w="9525"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endParaRPr lang="en-US" sz="1765" b="1" dirty="0">
              <a:solidFill>
                <a:schemeClr val="bg1"/>
              </a:solidFill>
              <a:latin typeface="Verdana" pitchFamily="34" charset="0"/>
            </a:endParaRPr>
          </a:p>
        </p:txBody>
      </p:sp>
      <p:sp>
        <p:nvSpPr>
          <p:cNvPr id="52" name="Rectangle 51"/>
          <p:cNvSpPr/>
          <p:nvPr/>
        </p:nvSpPr>
        <p:spPr bwMode="auto">
          <a:xfrm>
            <a:off x="3636115" y="3934651"/>
            <a:ext cx="1557947" cy="471180"/>
          </a:xfrm>
          <a:prstGeom prst="rect">
            <a:avLst/>
          </a:prstGeom>
          <a:solidFill>
            <a:srgbClr val="C00000"/>
          </a:solidFill>
          <a:ln w="9525"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765" b="1" dirty="0">
                <a:solidFill>
                  <a:schemeClr val="bg1"/>
                </a:solidFill>
                <a:latin typeface="Verdana" pitchFamily="34" charset="0"/>
              </a:rPr>
              <a:t>Memory</a:t>
            </a:r>
          </a:p>
        </p:txBody>
      </p:sp>
      <p:sp>
        <p:nvSpPr>
          <p:cNvPr id="53" name="Rectangle 52"/>
          <p:cNvSpPr/>
          <p:nvPr/>
        </p:nvSpPr>
        <p:spPr bwMode="auto">
          <a:xfrm>
            <a:off x="9674765" y="3445096"/>
            <a:ext cx="1557947" cy="471180"/>
          </a:xfrm>
          <a:prstGeom prst="rect">
            <a:avLst/>
          </a:prstGeom>
          <a:solidFill>
            <a:srgbClr val="C00000"/>
          </a:solidFill>
          <a:ln w="9525"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endParaRPr lang="en-US" sz="1765" b="1" dirty="0">
              <a:solidFill>
                <a:schemeClr val="bg1"/>
              </a:solidFill>
              <a:latin typeface="Verdana" pitchFamily="34" charset="0"/>
            </a:endParaRPr>
          </a:p>
        </p:txBody>
      </p:sp>
      <p:sp>
        <p:nvSpPr>
          <p:cNvPr id="54" name="Rectangle 53"/>
          <p:cNvSpPr/>
          <p:nvPr/>
        </p:nvSpPr>
        <p:spPr bwMode="auto">
          <a:xfrm>
            <a:off x="9872306" y="3680686"/>
            <a:ext cx="1557947" cy="471180"/>
          </a:xfrm>
          <a:prstGeom prst="rect">
            <a:avLst/>
          </a:prstGeom>
          <a:solidFill>
            <a:srgbClr val="C00000"/>
          </a:solidFill>
          <a:ln w="9525"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endParaRPr lang="en-US" sz="1765" b="1" dirty="0">
              <a:solidFill>
                <a:schemeClr val="bg1"/>
              </a:solidFill>
              <a:latin typeface="Verdana" pitchFamily="34" charset="0"/>
            </a:endParaRPr>
          </a:p>
        </p:txBody>
      </p:sp>
      <p:sp>
        <p:nvSpPr>
          <p:cNvPr id="55" name="Rectangle 54"/>
          <p:cNvSpPr/>
          <p:nvPr/>
        </p:nvSpPr>
        <p:spPr bwMode="auto">
          <a:xfrm>
            <a:off x="10140709" y="3963674"/>
            <a:ext cx="1557947" cy="471180"/>
          </a:xfrm>
          <a:prstGeom prst="rect">
            <a:avLst/>
          </a:prstGeom>
          <a:solidFill>
            <a:srgbClr val="C00000"/>
          </a:solidFill>
          <a:ln w="9525"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765" b="1" dirty="0">
                <a:solidFill>
                  <a:schemeClr val="bg1"/>
                </a:solidFill>
                <a:latin typeface="Verdana" pitchFamily="34" charset="0"/>
              </a:rPr>
              <a:t>Memory</a:t>
            </a:r>
          </a:p>
        </p:txBody>
      </p:sp>
      <p:cxnSp>
        <p:nvCxnSpPr>
          <p:cNvPr id="56" name="Straight Arrow Connector 55"/>
          <p:cNvCxnSpPr/>
          <p:nvPr/>
        </p:nvCxnSpPr>
        <p:spPr bwMode="auto">
          <a:xfrm>
            <a:off x="5938444" y="2728713"/>
            <a:ext cx="813564" cy="65080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57" name="Straight Arrow Connector 56"/>
          <p:cNvCxnSpPr/>
          <p:nvPr/>
        </p:nvCxnSpPr>
        <p:spPr bwMode="auto">
          <a:xfrm flipH="1">
            <a:off x="8258607" y="2745636"/>
            <a:ext cx="875158" cy="633878"/>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58" name="Straight Arrow Connector 57"/>
          <p:cNvCxnSpPr/>
          <p:nvPr/>
        </p:nvCxnSpPr>
        <p:spPr bwMode="auto">
          <a:xfrm flipH="1">
            <a:off x="7821028" y="2728714"/>
            <a:ext cx="170518" cy="600962"/>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59" name="Straight Arrow Connector 58"/>
          <p:cNvCxnSpPr/>
          <p:nvPr/>
        </p:nvCxnSpPr>
        <p:spPr bwMode="auto">
          <a:xfrm>
            <a:off x="7019069" y="2728713"/>
            <a:ext cx="315721" cy="603746"/>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0" name="Straight Arrow Connector 59"/>
          <p:cNvCxnSpPr/>
          <p:nvPr/>
        </p:nvCxnSpPr>
        <p:spPr bwMode="auto">
          <a:xfrm>
            <a:off x="5681269" y="4044843"/>
            <a:ext cx="985188" cy="72126"/>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1" name="Straight Arrow Connector 60"/>
          <p:cNvCxnSpPr/>
          <p:nvPr/>
        </p:nvCxnSpPr>
        <p:spPr bwMode="auto">
          <a:xfrm flipV="1">
            <a:off x="8605517" y="4044843"/>
            <a:ext cx="1069248" cy="6722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2" name="Straight Arrow Connector 61"/>
          <p:cNvCxnSpPr/>
          <p:nvPr/>
        </p:nvCxnSpPr>
        <p:spPr bwMode="auto">
          <a:xfrm flipH="1">
            <a:off x="7586709" y="4588960"/>
            <a:ext cx="5254" cy="58323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22" name="Content Placeholder 2"/>
          <p:cNvSpPr>
            <a:spLocks noGrp="1"/>
          </p:cNvSpPr>
          <p:nvPr>
            <p:ph idx="1"/>
          </p:nvPr>
        </p:nvSpPr>
        <p:spPr>
          <a:xfrm>
            <a:off x="448213" y="1624448"/>
            <a:ext cx="3138678" cy="4728187"/>
          </a:xfrm>
        </p:spPr>
        <p:txBody>
          <a:bodyPr>
            <a:normAutofit/>
          </a:bodyPr>
          <a:lstStyle/>
          <a:p>
            <a:r>
              <a:rPr lang="en-US" sz="1800" dirty="0"/>
              <a:t>Processors share front-side bus or cross bar</a:t>
            </a:r>
          </a:p>
          <a:p>
            <a:r>
              <a:rPr lang="en-US" sz="1800" dirty="0"/>
              <a:t>Memory access is uniform across all CPU cores</a:t>
            </a:r>
          </a:p>
        </p:txBody>
      </p:sp>
    </p:spTree>
    <p:extLst>
      <p:ext uri="{BB962C8B-B14F-4D97-AF65-F5344CB8AC3E}">
        <p14:creationId xmlns:p14="http://schemas.microsoft.com/office/powerpoint/2010/main" val="156843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Uniform Memory Access</a:t>
            </a:r>
          </a:p>
        </p:txBody>
      </p:sp>
      <p:sp>
        <p:nvSpPr>
          <p:cNvPr id="22" name="Rectangle 21"/>
          <p:cNvSpPr/>
          <p:nvPr/>
        </p:nvSpPr>
        <p:spPr bwMode="auto">
          <a:xfrm>
            <a:off x="3107918" y="1561449"/>
            <a:ext cx="4223457" cy="3744743"/>
          </a:xfrm>
          <a:prstGeom prst="rect">
            <a:avLst/>
          </a:prstGeom>
          <a:solidFill>
            <a:schemeClr val="bg1">
              <a:lumMod val="8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endParaRPr lang="en-US" sz="1765" b="1">
              <a:latin typeface="Verdana" pitchFamily="34" charset="0"/>
            </a:endParaRPr>
          </a:p>
        </p:txBody>
      </p:sp>
      <p:sp>
        <p:nvSpPr>
          <p:cNvPr id="23" name="Rectangle 22"/>
          <p:cNvSpPr/>
          <p:nvPr/>
        </p:nvSpPr>
        <p:spPr bwMode="auto">
          <a:xfrm>
            <a:off x="3435619" y="1795011"/>
            <a:ext cx="751155" cy="497704"/>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CPU</a:t>
            </a:r>
          </a:p>
        </p:txBody>
      </p:sp>
      <p:sp>
        <p:nvSpPr>
          <p:cNvPr id="24" name="Rectangle 23"/>
          <p:cNvSpPr/>
          <p:nvPr/>
        </p:nvSpPr>
        <p:spPr bwMode="auto">
          <a:xfrm>
            <a:off x="4507154" y="3029611"/>
            <a:ext cx="1260182" cy="612719"/>
          </a:xfrm>
          <a:prstGeom prst="rect">
            <a:avLst/>
          </a:prstGeom>
          <a:solidFill>
            <a:srgbClr val="00B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rPr>
              <a:t>Memory</a:t>
            </a:r>
          </a:p>
          <a:p>
            <a:pPr algn="ctr" defTabSz="896386" eaLnBrk="0" fontAlgn="base" hangingPunct="0">
              <a:spcBef>
                <a:spcPct val="0"/>
              </a:spcBef>
              <a:spcAft>
                <a:spcPct val="0"/>
              </a:spcAft>
            </a:pPr>
            <a:r>
              <a:rPr lang="en-US" sz="1176" dirty="0">
                <a:solidFill>
                  <a:schemeClr val="bg1"/>
                </a:solidFill>
              </a:rPr>
              <a:t>Controller</a:t>
            </a:r>
            <a:endParaRPr lang="en-US" sz="1176" b="1" dirty="0">
              <a:solidFill>
                <a:schemeClr val="bg1"/>
              </a:solidFill>
            </a:endParaRPr>
          </a:p>
        </p:txBody>
      </p:sp>
      <p:sp>
        <p:nvSpPr>
          <p:cNvPr id="25" name="Rectangle 24"/>
          <p:cNvSpPr/>
          <p:nvPr/>
        </p:nvSpPr>
        <p:spPr bwMode="auto">
          <a:xfrm>
            <a:off x="4528650" y="4473002"/>
            <a:ext cx="1274410" cy="434669"/>
          </a:xfrm>
          <a:prstGeom prst="rect">
            <a:avLst/>
          </a:prstGeom>
          <a:solidFill>
            <a:srgbClr val="00B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rPr>
              <a:t>IO</a:t>
            </a:r>
          </a:p>
          <a:p>
            <a:pPr algn="ctr" defTabSz="896386" eaLnBrk="0" fontAlgn="base" hangingPunct="0">
              <a:spcBef>
                <a:spcPct val="0"/>
              </a:spcBef>
              <a:spcAft>
                <a:spcPct val="0"/>
              </a:spcAft>
            </a:pPr>
            <a:r>
              <a:rPr lang="en-US" sz="1176" dirty="0">
                <a:solidFill>
                  <a:schemeClr val="bg1"/>
                </a:solidFill>
              </a:rPr>
              <a:t>Controller</a:t>
            </a:r>
            <a:endParaRPr lang="en-US" sz="1176" b="1" dirty="0">
              <a:solidFill>
                <a:schemeClr val="bg1"/>
              </a:solidFill>
            </a:endParaRPr>
          </a:p>
        </p:txBody>
      </p:sp>
      <p:sp>
        <p:nvSpPr>
          <p:cNvPr id="26" name="Rectangle 25"/>
          <p:cNvSpPr/>
          <p:nvPr/>
        </p:nvSpPr>
        <p:spPr bwMode="auto">
          <a:xfrm>
            <a:off x="3153431" y="3165427"/>
            <a:ext cx="1076029" cy="279294"/>
          </a:xfrm>
          <a:prstGeom prst="rect">
            <a:avLst/>
          </a:prstGeom>
          <a:solidFill>
            <a:srgbClr val="C00000"/>
          </a:solidFill>
          <a:ln w="9525"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Memory</a:t>
            </a:r>
          </a:p>
        </p:txBody>
      </p:sp>
      <p:cxnSp>
        <p:nvCxnSpPr>
          <p:cNvPr id="27" name="Straight Arrow Connector 26"/>
          <p:cNvCxnSpPr/>
          <p:nvPr/>
        </p:nvCxnSpPr>
        <p:spPr bwMode="auto">
          <a:xfrm>
            <a:off x="3807270" y="2360186"/>
            <a:ext cx="666054" cy="624839"/>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p:nvPr/>
        </p:nvCxnSpPr>
        <p:spPr bwMode="auto">
          <a:xfrm flipH="1">
            <a:off x="5803061" y="2385228"/>
            <a:ext cx="838795" cy="619611"/>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p:nvPr/>
        </p:nvCxnSpPr>
        <p:spPr bwMode="auto">
          <a:xfrm flipH="1">
            <a:off x="5396235" y="2393965"/>
            <a:ext cx="233017" cy="595429"/>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31" name="Straight Arrow Connector 30"/>
          <p:cNvCxnSpPr/>
          <p:nvPr/>
        </p:nvCxnSpPr>
        <p:spPr bwMode="auto">
          <a:xfrm>
            <a:off x="4831677" y="2392248"/>
            <a:ext cx="145377" cy="58445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p:cNvCxnSpPr/>
          <p:nvPr/>
        </p:nvCxnSpPr>
        <p:spPr bwMode="auto">
          <a:xfrm>
            <a:off x="4165054" y="3450921"/>
            <a:ext cx="384786" cy="137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p:nvPr/>
        </p:nvCxnSpPr>
        <p:spPr bwMode="auto">
          <a:xfrm flipH="1">
            <a:off x="5137384" y="3766426"/>
            <a:ext cx="5254" cy="58323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p:cNvCxnSpPr/>
          <p:nvPr/>
        </p:nvCxnSpPr>
        <p:spPr bwMode="auto">
          <a:xfrm>
            <a:off x="5719055" y="3458134"/>
            <a:ext cx="384786" cy="1512"/>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35" name="Rectangle 34"/>
          <p:cNvSpPr/>
          <p:nvPr/>
        </p:nvSpPr>
        <p:spPr bwMode="auto">
          <a:xfrm>
            <a:off x="6103841" y="3178840"/>
            <a:ext cx="1076029" cy="279294"/>
          </a:xfrm>
          <a:prstGeom prst="rect">
            <a:avLst/>
          </a:prstGeom>
          <a:solidFill>
            <a:srgbClr val="C00000"/>
          </a:solidFill>
          <a:ln w="9525"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Memory</a:t>
            </a:r>
          </a:p>
        </p:txBody>
      </p:sp>
      <p:sp>
        <p:nvSpPr>
          <p:cNvPr id="36" name="Rectangle 35"/>
          <p:cNvSpPr/>
          <p:nvPr/>
        </p:nvSpPr>
        <p:spPr bwMode="auto">
          <a:xfrm>
            <a:off x="4380352" y="1791911"/>
            <a:ext cx="751155" cy="497704"/>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CPU</a:t>
            </a:r>
          </a:p>
        </p:txBody>
      </p:sp>
      <p:sp>
        <p:nvSpPr>
          <p:cNvPr id="37" name="Rectangle 36"/>
          <p:cNvSpPr/>
          <p:nvPr/>
        </p:nvSpPr>
        <p:spPr bwMode="auto">
          <a:xfrm>
            <a:off x="5343477" y="1799503"/>
            <a:ext cx="751155" cy="497704"/>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CPU</a:t>
            </a:r>
          </a:p>
        </p:txBody>
      </p:sp>
      <p:sp>
        <p:nvSpPr>
          <p:cNvPr id="38" name="Rectangle 37"/>
          <p:cNvSpPr/>
          <p:nvPr/>
        </p:nvSpPr>
        <p:spPr bwMode="auto">
          <a:xfrm>
            <a:off x="6288210" y="1800907"/>
            <a:ext cx="751155" cy="497704"/>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CPU</a:t>
            </a:r>
          </a:p>
        </p:txBody>
      </p:sp>
      <p:sp>
        <p:nvSpPr>
          <p:cNvPr id="39" name="Rectangle 38"/>
          <p:cNvSpPr/>
          <p:nvPr/>
        </p:nvSpPr>
        <p:spPr bwMode="auto">
          <a:xfrm>
            <a:off x="7541045" y="1561449"/>
            <a:ext cx="4223457" cy="3744743"/>
          </a:xfrm>
          <a:prstGeom prst="rect">
            <a:avLst/>
          </a:prstGeom>
          <a:solidFill>
            <a:schemeClr val="bg1">
              <a:lumMod val="8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endParaRPr lang="en-US" sz="1765" b="1">
              <a:latin typeface="Verdana" pitchFamily="34" charset="0"/>
            </a:endParaRPr>
          </a:p>
        </p:txBody>
      </p:sp>
      <p:sp>
        <p:nvSpPr>
          <p:cNvPr id="40" name="Rectangle 39"/>
          <p:cNvSpPr/>
          <p:nvPr/>
        </p:nvSpPr>
        <p:spPr bwMode="auto">
          <a:xfrm>
            <a:off x="7868745" y="1795011"/>
            <a:ext cx="751155" cy="497704"/>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CPU</a:t>
            </a:r>
          </a:p>
        </p:txBody>
      </p:sp>
      <p:sp>
        <p:nvSpPr>
          <p:cNvPr id="41" name="Rectangle 40"/>
          <p:cNvSpPr/>
          <p:nvPr/>
        </p:nvSpPr>
        <p:spPr bwMode="auto">
          <a:xfrm>
            <a:off x="8940281" y="3029611"/>
            <a:ext cx="1260182" cy="612719"/>
          </a:xfrm>
          <a:prstGeom prst="rect">
            <a:avLst/>
          </a:prstGeom>
          <a:solidFill>
            <a:srgbClr val="00B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rPr>
              <a:t>Memory</a:t>
            </a:r>
          </a:p>
          <a:p>
            <a:pPr algn="ctr" defTabSz="896386" eaLnBrk="0" fontAlgn="base" hangingPunct="0">
              <a:spcBef>
                <a:spcPct val="0"/>
              </a:spcBef>
              <a:spcAft>
                <a:spcPct val="0"/>
              </a:spcAft>
            </a:pPr>
            <a:r>
              <a:rPr lang="en-US" sz="1176" dirty="0">
                <a:solidFill>
                  <a:schemeClr val="bg1"/>
                </a:solidFill>
              </a:rPr>
              <a:t>Controller</a:t>
            </a:r>
            <a:endParaRPr lang="en-US" sz="1176" b="1" dirty="0">
              <a:solidFill>
                <a:schemeClr val="bg1"/>
              </a:solidFill>
            </a:endParaRPr>
          </a:p>
        </p:txBody>
      </p:sp>
      <p:sp>
        <p:nvSpPr>
          <p:cNvPr id="42" name="Rectangle 41"/>
          <p:cNvSpPr/>
          <p:nvPr/>
        </p:nvSpPr>
        <p:spPr bwMode="auto">
          <a:xfrm>
            <a:off x="8961777" y="4473002"/>
            <a:ext cx="1274410" cy="434669"/>
          </a:xfrm>
          <a:prstGeom prst="rect">
            <a:avLst/>
          </a:prstGeom>
          <a:solidFill>
            <a:srgbClr val="00B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rPr>
              <a:t>IO</a:t>
            </a:r>
          </a:p>
          <a:p>
            <a:pPr algn="ctr" defTabSz="896386" eaLnBrk="0" fontAlgn="base" hangingPunct="0">
              <a:spcBef>
                <a:spcPct val="0"/>
              </a:spcBef>
              <a:spcAft>
                <a:spcPct val="0"/>
              </a:spcAft>
            </a:pPr>
            <a:r>
              <a:rPr lang="en-US" sz="1176" dirty="0">
                <a:solidFill>
                  <a:schemeClr val="bg1"/>
                </a:solidFill>
              </a:rPr>
              <a:t>Controller</a:t>
            </a:r>
            <a:endParaRPr lang="en-US" sz="1176" b="1" dirty="0">
              <a:solidFill>
                <a:schemeClr val="bg1"/>
              </a:solidFill>
            </a:endParaRPr>
          </a:p>
        </p:txBody>
      </p:sp>
      <p:sp>
        <p:nvSpPr>
          <p:cNvPr id="43" name="Rectangle 42"/>
          <p:cNvSpPr/>
          <p:nvPr/>
        </p:nvSpPr>
        <p:spPr bwMode="auto">
          <a:xfrm>
            <a:off x="7586557" y="3165427"/>
            <a:ext cx="1076029" cy="279294"/>
          </a:xfrm>
          <a:prstGeom prst="rect">
            <a:avLst/>
          </a:prstGeom>
          <a:solidFill>
            <a:srgbClr val="C00000"/>
          </a:solidFill>
          <a:ln w="9525"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Memory</a:t>
            </a:r>
          </a:p>
        </p:txBody>
      </p:sp>
      <p:cxnSp>
        <p:nvCxnSpPr>
          <p:cNvPr id="44" name="Straight Arrow Connector 43"/>
          <p:cNvCxnSpPr/>
          <p:nvPr/>
        </p:nvCxnSpPr>
        <p:spPr bwMode="auto">
          <a:xfrm>
            <a:off x="8240396" y="2360186"/>
            <a:ext cx="666054" cy="624839"/>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3" name="Straight Arrow Connector 62"/>
          <p:cNvCxnSpPr/>
          <p:nvPr/>
        </p:nvCxnSpPr>
        <p:spPr bwMode="auto">
          <a:xfrm flipH="1">
            <a:off x="10236187" y="2385228"/>
            <a:ext cx="838795" cy="619611"/>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4" name="Straight Arrow Connector 63"/>
          <p:cNvCxnSpPr/>
          <p:nvPr/>
        </p:nvCxnSpPr>
        <p:spPr bwMode="auto">
          <a:xfrm flipH="1">
            <a:off x="9829362" y="2393965"/>
            <a:ext cx="233017" cy="595429"/>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5" name="Straight Arrow Connector 64"/>
          <p:cNvCxnSpPr/>
          <p:nvPr/>
        </p:nvCxnSpPr>
        <p:spPr bwMode="auto">
          <a:xfrm>
            <a:off x="9264804" y="2392248"/>
            <a:ext cx="145377" cy="58445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6" name="Straight Arrow Connector 65"/>
          <p:cNvCxnSpPr/>
          <p:nvPr/>
        </p:nvCxnSpPr>
        <p:spPr bwMode="auto">
          <a:xfrm>
            <a:off x="8598180" y="3450921"/>
            <a:ext cx="384786" cy="137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7" name="Straight Arrow Connector 66"/>
          <p:cNvCxnSpPr/>
          <p:nvPr/>
        </p:nvCxnSpPr>
        <p:spPr bwMode="auto">
          <a:xfrm flipH="1">
            <a:off x="9570510" y="3766426"/>
            <a:ext cx="5254" cy="58323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8" name="Straight Arrow Connector 67"/>
          <p:cNvCxnSpPr/>
          <p:nvPr/>
        </p:nvCxnSpPr>
        <p:spPr bwMode="auto">
          <a:xfrm>
            <a:off x="10152181" y="3458134"/>
            <a:ext cx="384786" cy="1512"/>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69" name="Rectangle 68"/>
          <p:cNvSpPr/>
          <p:nvPr/>
        </p:nvSpPr>
        <p:spPr bwMode="auto">
          <a:xfrm>
            <a:off x="10536968" y="3178840"/>
            <a:ext cx="1076029" cy="279294"/>
          </a:xfrm>
          <a:prstGeom prst="rect">
            <a:avLst/>
          </a:prstGeom>
          <a:solidFill>
            <a:srgbClr val="C00000"/>
          </a:solidFill>
          <a:ln w="9525"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Memory</a:t>
            </a:r>
          </a:p>
        </p:txBody>
      </p:sp>
      <p:sp>
        <p:nvSpPr>
          <p:cNvPr id="70" name="Rectangle 69"/>
          <p:cNvSpPr/>
          <p:nvPr/>
        </p:nvSpPr>
        <p:spPr bwMode="auto">
          <a:xfrm>
            <a:off x="8813478" y="1791911"/>
            <a:ext cx="751155" cy="497704"/>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CPU</a:t>
            </a:r>
          </a:p>
        </p:txBody>
      </p:sp>
      <p:sp>
        <p:nvSpPr>
          <p:cNvPr id="71" name="Rectangle 70"/>
          <p:cNvSpPr/>
          <p:nvPr/>
        </p:nvSpPr>
        <p:spPr bwMode="auto">
          <a:xfrm>
            <a:off x="9776604" y="1799503"/>
            <a:ext cx="751155" cy="497704"/>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CPU</a:t>
            </a:r>
          </a:p>
        </p:txBody>
      </p:sp>
      <p:sp>
        <p:nvSpPr>
          <p:cNvPr id="72" name="Rectangle 71"/>
          <p:cNvSpPr/>
          <p:nvPr/>
        </p:nvSpPr>
        <p:spPr bwMode="auto">
          <a:xfrm>
            <a:off x="10721337" y="1800907"/>
            <a:ext cx="751155" cy="497704"/>
          </a:xfrm>
          <a:prstGeom prst="rect">
            <a:avLst/>
          </a:prstGeom>
          <a:solidFill>
            <a:schemeClr val="accent2">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176" b="1" dirty="0">
                <a:solidFill>
                  <a:schemeClr val="bg1"/>
                </a:solidFill>
                <a:latin typeface="Verdana" pitchFamily="34" charset="0"/>
              </a:rPr>
              <a:t>CPU</a:t>
            </a:r>
          </a:p>
        </p:txBody>
      </p:sp>
      <p:sp>
        <p:nvSpPr>
          <p:cNvPr id="73" name="Left-Right Arrow 72"/>
          <p:cNvSpPr/>
          <p:nvPr/>
        </p:nvSpPr>
        <p:spPr bwMode="auto">
          <a:xfrm>
            <a:off x="6222458" y="4966907"/>
            <a:ext cx="2525268" cy="668761"/>
          </a:xfrm>
          <a:prstGeom prst="leftRightArrow">
            <a:avLst/>
          </a:prstGeom>
          <a:solidFill>
            <a:schemeClr val="bg2">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568" b="1" dirty="0">
                <a:solidFill>
                  <a:schemeClr val="bg1"/>
                </a:solidFill>
                <a:latin typeface="Verdana" pitchFamily="34" charset="0"/>
              </a:rPr>
              <a:t>Interconnect</a:t>
            </a:r>
          </a:p>
        </p:txBody>
      </p:sp>
      <p:sp>
        <p:nvSpPr>
          <p:cNvPr id="74" name="Rectangle 73"/>
          <p:cNvSpPr/>
          <p:nvPr/>
        </p:nvSpPr>
        <p:spPr bwMode="auto">
          <a:xfrm>
            <a:off x="3107918" y="5373662"/>
            <a:ext cx="1078856" cy="355725"/>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372" b="1" dirty="0">
                <a:solidFill>
                  <a:schemeClr val="bg1"/>
                </a:solidFill>
                <a:latin typeface="Verdana" pitchFamily="34" charset="0"/>
              </a:rPr>
              <a:t>Node 0</a:t>
            </a:r>
          </a:p>
        </p:txBody>
      </p:sp>
      <p:sp>
        <p:nvSpPr>
          <p:cNvPr id="75" name="Rectangle 74"/>
          <p:cNvSpPr/>
          <p:nvPr/>
        </p:nvSpPr>
        <p:spPr bwMode="auto">
          <a:xfrm>
            <a:off x="10683852" y="5399177"/>
            <a:ext cx="1078856" cy="355725"/>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pPr>
            <a:r>
              <a:rPr lang="en-US" sz="1372" b="1" dirty="0">
                <a:solidFill>
                  <a:schemeClr val="bg1"/>
                </a:solidFill>
                <a:latin typeface="Verdana" pitchFamily="34" charset="0"/>
              </a:rPr>
              <a:t>Node 1</a:t>
            </a:r>
          </a:p>
        </p:txBody>
      </p:sp>
      <p:sp>
        <p:nvSpPr>
          <p:cNvPr id="45" name="Content Placeholder 2"/>
          <p:cNvSpPr>
            <a:spLocks noGrp="1"/>
          </p:cNvSpPr>
          <p:nvPr>
            <p:ph idx="1"/>
          </p:nvPr>
        </p:nvSpPr>
        <p:spPr>
          <a:xfrm>
            <a:off x="448213" y="1624448"/>
            <a:ext cx="2489302" cy="4728187"/>
          </a:xfrm>
        </p:spPr>
        <p:txBody>
          <a:bodyPr>
            <a:normAutofit fontScale="92500" lnSpcReduction="20000"/>
          </a:bodyPr>
          <a:lstStyle/>
          <a:p>
            <a:r>
              <a:rPr lang="en-US" sz="1961" dirty="0"/>
              <a:t>Traditionally NUMA configurations required special hardware</a:t>
            </a:r>
          </a:p>
          <a:p>
            <a:r>
              <a:rPr lang="en-US" sz="1961" dirty="0"/>
              <a:t>Nodes were physically segregated servers connected by special interconnect</a:t>
            </a:r>
          </a:p>
          <a:p>
            <a:pPr lvl="1"/>
            <a:r>
              <a:rPr lang="en-US" sz="1961" dirty="0"/>
              <a:t>Two SMP servers running together as a single system</a:t>
            </a:r>
          </a:p>
          <a:p>
            <a:pPr lvl="1"/>
            <a:r>
              <a:rPr lang="en-US" sz="1961" dirty="0"/>
              <a:t>Required consideration for I/O and controller placement</a:t>
            </a:r>
            <a:endParaRPr lang="en-US" sz="2353" dirty="0"/>
          </a:p>
        </p:txBody>
      </p:sp>
    </p:spTree>
    <p:extLst>
      <p:ext uri="{BB962C8B-B14F-4D97-AF65-F5344CB8AC3E}">
        <p14:creationId xmlns:p14="http://schemas.microsoft.com/office/powerpoint/2010/main" val="938537998"/>
      </p:ext>
    </p:extLst>
  </p:cSld>
  <p:clrMapOvr>
    <a:masterClrMapping/>
  </p:clrMapOvr>
</p:sld>
</file>

<file path=ppt/theme/theme1.xml><?xml version="1.0" encoding="utf-8"?>
<a:theme xmlns:a="http://schemas.openxmlformats.org/drawingml/2006/main" name="Office Theme">
  <a:themeElements>
    <a:clrScheme name="SQLServerGeeks-Summit">
      <a:dk1>
        <a:sysClr val="windowText" lastClr="000000"/>
      </a:dk1>
      <a:lt1>
        <a:sysClr val="window" lastClr="FFFFFF"/>
      </a:lt1>
      <a:dk2>
        <a:srgbClr val="1F497D"/>
      </a:dk2>
      <a:lt2>
        <a:srgbClr val="EEECE1"/>
      </a:lt2>
      <a:accent1>
        <a:srgbClr val="C00000"/>
      </a:accent1>
      <a:accent2>
        <a:srgbClr val="0070C0"/>
      </a:accent2>
      <a:accent3>
        <a:srgbClr val="FC8604"/>
      </a:accent3>
      <a:accent4>
        <a:srgbClr val="92CDDC"/>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3588</TotalTime>
  <Words>787</Words>
  <Application>Microsoft Office PowerPoint</Application>
  <PresentationFormat>Widescreen</PresentationFormat>
  <Paragraphs>173</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Segoe UI</vt:lpstr>
      <vt:lpstr>Verdana</vt:lpstr>
      <vt:lpstr>Office Theme</vt:lpstr>
      <vt:lpstr>SQL Server Memory Internals &amp; Troubleshooting</vt:lpstr>
      <vt:lpstr>My Work</vt:lpstr>
      <vt:lpstr>PowerPoint Presentation</vt:lpstr>
      <vt:lpstr>We will NOT talk about…</vt:lpstr>
      <vt:lpstr>We ARE going to talk about…</vt:lpstr>
      <vt:lpstr>Your Takeaways</vt:lpstr>
      <vt:lpstr>Let’s Get Started…</vt:lpstr>
      <vt:lpstr>SMP Systems</vt:lpstr>
      <vt:lpstr>Non Uniform Memory Access</vt:lpstr>
      <vt:lpstr>Guiding Principles</vt:lpstr>
      <vt:lpstr>PowerPoint Presentation</vt:lpstr>
      <vt:lpstr>PowerPoint Presentation</vt:lpstr>
      <vt:lpstr>Action Time!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user_1</dc:creator>
  <cp:lastModifiedBy>Amit Bansal</cp:lastModifiedBy>
  <cp:revision>276</cp:revision>
  <dcterms:created xsi:type="dcterms:W3CDTF">2015-07-09T13:59:10Z</dcterms:created>
  <dcterms:modified xsi:type="dcterms:W3CDTF">2021-01-27T15:40:32Z</dcterms:modified>
</cp:coreProperties>
</file>