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3" r:id="rId6"/>
    <p:sldId id="304" r:id="rId7"/>
    <p:sldId id="300" r:id="rId8"/>
    <p:sldId id="290" r:id="rId9"/>
    <p:sldId id="292" r:id="rId10"/>
    <p:sldId id="305" r:id="rId11"/>
    <p:sldId id="301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 SLIDES" id="{1BF493E7-959B-4098-9BC3-C5CDEA4CA9C0}">
          <p14:sldIdLst>
            <p14:sldId id="298"/>
            <p14:sldId id="303"/>
            <p14:sldId id="304"/>
            <p14:sldId id="300"/>
            <p14:sldId id="290"/>
            <p14:sldId id="292"/>
            <p14:sldId id="305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4" autoAdjust="0"/>
    <p:restoredTop sz="96532" autoAdjust="0"/>
  </p:normalViewPr>
  <p:slideViewPr>
    <p:cSldViewPr snapToGrid="0">
      <p:cViewPr varScale="1">
        <p:scale>
          <a:sx n="128" d="100"/>
          <a:sy n="128" d="100"/>
        </p:scale>
        <p:origin x="126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extended-events/sql-server-extended-events-engine?view=sql-server-201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here that there is a lot of opportunities to learn and grow. </a:t>
            </a:r>
          </a:p>
          <a:p>
            <a:r>
              <a:rPr lang="en-US" dirty="0"/>
              <a:t>Let me tell you about my experience – How impacted me. </a:t>
            </a:r>
          </a:p>
          <a:p>
            <a:r>
              <a:rPr lang="en-US" dirty="0"/>
              <a:t>Be active and deliberate about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0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9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is Extended Events? (XE)</a:t>
            </a:r>
          </a:p>
          <a:p>
            <a:pPr lvl="2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Borrowing it from Annie, “Anything trace can do, extended events can do better”</a:t>
            </a:r>
          </a:p>
          <a:p>
            <a:pPr lvl="2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Definition - “SQL Server Extended Events has a highly scalable and highly configurable architecture that allows users to collect as much or as little information as is necessary to troubleshoot or identify a performance problem.” -Microsoft </a:t>
            </a:r>
          </a:p>
          <a:p>
            <a:pPr lvl="2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Brief definition: It’s a light-weight event-based monitoring system</a:t>
            </a:r>
          </a:p>
          <a:p>
            <a:pPr lvl="2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How many events you can use it for in each version of SQL? (2019 over 2000?)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XE 2008r2 – 252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XE 2016RTM - 1301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XE 2017RTM – 1503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XE 2019 CU8 - 1827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4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Examples of some of the XE </a:t>
            </a: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Error_reported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3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Deprecation</a:t>
            </a: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TSQL_Stack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LinkedServer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3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System Health, deadlock,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wait_info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script info</a:t>
            </a: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Pairmatching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proc</a:t>
            </a: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Object_Altered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AlwaysOn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BuildinSSMS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3" rtl="0" fontAlgn="base"/>
            <a:r>
              <a:rPr lang="en-US" sz="14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Sp_humanevents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9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4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  <p:sldLayoutId id="2147483734" r:id="rId2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qlterritory.com/2017/10/08/xe-profiler-new-feature-ssms-v17-3/" TargetMode="External"/><Relationship Id="rId13" Type="http://schemas.openxmlformats.org/officeDocument/2006/relationships/hyperlink" Target="https://www.youtube.com/playlist?list=PLt4QZ-7lfQifgpvqsa21WLt-u2tZlyoC_" TargetMode="External"/><Relationship Id="rId3" Type="http://schemas.openxmlformats.org/officeDocument/2006/relationships/hyperlink" Target="https://www.sqlskills.com/blogs/jonathan/" TargetMode="External"/><Relationship Id="rId7" Type="http://schemas.openxmlformats.org/officeDocument/2006/relationships/hyperlink" Target="https://docs.microsoft.com/en-us/sql/relational-databases/extended-events/sql-server-extended-events-engine?view=sql-server-2017" TargetMode="External"/><Relationship Id="rId12" Type="http://schemas.openxmlformats.org/officeDocument/2006/relationships/hyperlink" Target="https://www.sqlskills.com/blogs/jonathan/understanding-the-sql_text-action-in-extended-event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sqlblog.com/blogs/tibor_karaszi/archive/2017/10/10/ssms-17-3-has-profiler-built-in.aspx" TargetMode="External"/><Relationship Id="rId11" Type="http://schemas.openxmlformats.org/officeDocument/2006/relationships/hyperlink" Target="https://www.sqlskills.com/blogs/jonathan/converting-sql-trace-to-extended-events-in-sql-server-2012/" TargetMode="External"/><Relationship Id="rId5" Type="http://schemas.openxmlformats.org/officeDocument/2006/relationships/hyperlink" Target="https://docs.microsoft.com/en-us/sql/relational-databases/sql-trace/sql-trace?view=sql-server-2017" TargetMode="External"/><Relationship Id="rId15" Type="http://schemas.openxmlformats.org/officeDocument/2006/relationships/hyperlink" Target="https://www.brentozar.com/archive/2015/01/query-extended-events-target-xml/" TargetMode="External"/><Relationship Id="rId10" Type="http://schemas.openxmlformats.org/officeDocument/2006/relationships/hyperlink" Target="https://www.red-gate.com/simple-talk/sql/database-administration/preparing-to-upgrade-your-sql-server/" TargetMode="External"/><Relationship Id="rId4" Type="http://schemas.openxmlformats.org/officeDocument/2006/relationships/hyperlink" Target="https://www.sqlsaturday.com/825/Sessions/Details.aspx?sid=86449" TargetMode="External"/><Relationship Id="rId9" Type="http://schemas.openxmlformats.org/officeDocument/2006/relationships/hyperlink" Target="https://www.sqlskills.com/blogs/jonathan/category/extended-events/" TargetMode="External"/><Relationship Id="rId14" Type="http://schemas.openxmlformats.org/officeDocument/2006/relationships/hyperlink" Target="https://www.sqlskills.com/blogs/jonathan/looking-at-non-updating-updates-with-extended-even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hyperlink" Target="mailto:danthesqlman@lavabit.com" TargetMode="Externa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583748"/>
            <a:ext cx="5377123" cy="1543898"/>
          </a:xfrm>
        </p:spPr>
        <p:txBody>
          <a:bodyPr/>
          <a:lstStyle/>
          <a:p>
            <a:r>
              <a:rPr lang="en-CA" dirty="0"/>
              <a:t>10 Extended Events every DBA needs in their Toolkit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2416" y="3061451"/>
            <a:ext cx="2673316" cy="1845640"/>
          </a:xfrm>
        </p:spPr>
        <p:txBody>
          <a:bodyPr/>
          <a:lstStyle/>
          <a:p>
            <a:r>
              <a:rPr lang="en-CA" dirty="0"/>
              <a:t>Daniel Maenle</a:t>
            </a:r>
          </a:p>
          <a:p>
            <a:r>
              <a:rPr lang="en-CA" sz="2000" dirty="0"/>
              <a:t>He/Him</a:t>
            </a:r>
          </a:p>
          <a:p>
            <a:r>
              <a:rPr lang="en-US" sz="2000" dirty="0"/>
              <a:t>Sr. SQL Database Administrator</a:t>
            </a:r>
            <a:r>
              <a:rPr lang="en-CA" sz="2000" dirty="0"/>
              <a:t> </a:t>
            </a:r>
          </a:p>
          <a:p>
            <a:r>
              <a:rPr lang="en-CA" sz="2000" dirty="0"/>
              <a:t>XTIVIA</a:t>
            </a:r>
          </a:p>
        </p:txBody>
      </p:sp>
    </p:spTree>
    <p:extLst>
      <p:ext uri="{BB962C8B-B14F-4D97-AF65-F5344CB8AC3E}">
        <p14:creationId xmlns:p14="http://schemas.microsoft.com/office/powerpoint/2010/main" val="37516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206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2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754CDE-F02D-384D-B2A3-A8516CC70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44" y="998177"/>
            <a:ext cx="3628396" cy="3292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Extended Events Work</a:t>
            </a:r>
          </a:p>
        </p:txBody>
      </p:sp>
      <p:sp>
        <p:nvSpPr>
          <p:cNvPr id="5" name="Text Placeholder 4" descr="Bullets">
            <a:extLst>
              <a:ext uri="{FF2B5EF4-FFF2-40B4-BE49-F238E27FC236}">
                <a16:creationId xmlns:a16="http://schemas.microsoft.com/office/drawing/2014/main" id="{C91686E2-DBAC-4BC7-A5B7-A61D3C5601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4115" y="830453"/>
            <a:ext cx="3126065" cy="3383727"/>
          </a:xfrm>
        </p:spPr>
        <p:txBody>
          <a:bodyPr/>
          <a:lstStyle/>
          <a:p>
            <a:pPr marL="182880" lvl="0" indent="-182880">
              <a:lnSpc>
                <a:spcPct val="200000"/>
              </a:lnSpc>
              <a:spcBef>
                <a:spcPts val="0"/>
              </a:spcBef>
              <a:buClr>
                <a:srgbClr val="00BCC9"/>
              </a:buClr>
              <a:buSzPts val="1800"/>
              <a:buFont typeface="Arial"/>
              <a:buChar char="•"/>
            </a:pPr>
            <a:r>
              <a:rPr lang="en-US" dirty="0"/>
              <a:t>Auditing </a:t>
            </a:r>
          </a:p>
          <a:p>
            <a:pPr marL="640080" lvl="1" indent="-182880">
              <a:spcBef>
                <a:spcPts val="0"/>
              </a:spcBef>
              <a:buClr>
                <a:srgbClr val="00BCC9"/>
              </a:buClr>
              <a:buSzPts val="1800"/>
            </a:pPr>
            <a:r>
              <a:rPr lang="en-US" sz="2400" dirty="0">
                <a:latin typeface="+mn-lt"/>
                <a:cs typeface="Segoe UI" panose="020B0502040204020203" pitchFamily="34" charset="0"/>
              </a:rPr>
              <a:t>SQL Audit built on the engine</a:t>
            </a:r>
          </a:p>
          <a:p>
            <a:pPr marL="182880" lvl="0" indent="-182880">
              <a:lnSpc>
                <a:spcPct val="150000"/>
              </a:lnSpc>
              <a:spcBef>
                <a:spcPts val="0"/>
              </a:spcBef>
              <a:buClr>
                <a:srgbClr val="00BCC9"/>
              </a:buClr>
              <a:buSzPts val="1800"/>
              <a:buFont typeface="Arial"/>
              <a:buChar char="•"/>
            </a:pPr>
            <a:r>
              <a:rPr lang="en-US" dirty="0"/>
              <a:t>Debugging</a:t>
            </a:r>
          </a:p>
          <a:p>
            <a:pPr marL="182880" lvl="0" indent="-182880">
              <a:lnSpc>
                <a:spcPct val="150000"/>
              </a:lnSpc>
              <a:spcBef>
                <a:spcPts val="0"/>
              </a:spcBef>
              <a:buClr>
                <a:srgbClr val="00BCC9"/>
              </a:buClr>
              <a:buSzPts val="1800"/>
              <a:buFont typeface="Arial"/>
              <a:buChar char="•"/>
            </a:pPr>
            <a:r>
              <a:rPr lang="en-US" dirty="0"/>
              <a:t>Troubleshooting</a:t>
            </a:r>
          </a:p>
          <a:p>
            <a:pPr marL="182880" lvl="0" indent="-182880">
              <a:lnSpc>
                <a:spcPct val="150000"/>
              </a:lnSpc>
              <a:spcBef>
                <a:spcPts val="0"/>
              </a:spcBef>
              <a:buClr>
                <a:srgbClr val="00BCC9"/>
              </a:buClr>
              <a:buSzPts val="1800"/>
              <a:buFont typeface="Arial"/>
              <a:buChar char="•"/>
            </a:pPr>
            <a:r>
              <a:rPr lang="en-US" dirty="0"/>
              <a:t>GUI </a:t>
            </a:r>
          </a:p>
          <a:p>
            <a:pPr marL="182880" lvl="0" indent="-68579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DB6745-56FD-0A4F-A945-5BA1B1B37C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16681-8BAA-4886-AAAF-02A736F7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400" y="2314800"/>
            <a:ext cx="4128574" cy="1569600"/>
          </a:xfrm>
        </p:spPr>
        <p:txBody>
          <a:bodyPr/>
          <a:lstStyle/>
          <a:p>
            <a:r>
              <a:rPr lang="en-CA" dirty="0"/>
              <a:t>Extended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125EC-8429-4F09-BDB3-44788B49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038" y="-572527"/>
            <a:ext cx="3002056" cy="57252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29C69-5211-0048-9582-5BFA24F0B1FE}"/>
              </a:ext>
            </a:extLst>
          </p:cNvPr>
          <p:cNvSpPr txBox="1"/>
          <p:nvPr/>
        </p:nvSpPr>
        <p:spPr>
          <a:xfrm>
            <a:off x="5003642" y="503491"/>
            <a:ext cx="4032447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cs typeface="Segoe UI" panose="020B0502040204020203" pitchFamily="34" charset="0"/>
              </a:rPr>
              <a:t>More Events!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Segoe UI" panose="020B0502040204020203" pitchFamily="34" charset="0"/>
                <a:sym typeface="Arial"/>
              </a:rPr>
              <a:t>Short Circuit Filtering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Segoe UI" panose="020B0502040204020203" pitchFamily="34" charset="0"/>
              </a:rPr>
              <a:t>More options for Predicates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Segoe UI" panose="020B0502040204020203" pitchFamily="34" charset="0"/>
                <a:sym typeface="Arial"/>
              </a:rPr>
              <a:t>More options for Targets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Segoe UI" panose="020B0502040204020203" pitchFamily="34" charset="0"/>
                <a:sym typeface="Arial"/>
              </a:rPr>
              <a:t>Better performance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Segoe UI" panose="020B0502040204020203" pitchFamily="34" charset="0"/>
              </a:rPr>
              <a:t>Easier to manage/GUI Support</a:t>
            </a:r>
            <a:endParaRPr lang="en-US" sz="2400" dirty="0">
              <a:cs typeface="Segoe UI" panose="020B0502040204020203" pitchFamily="34" charset="0"/>
              <a:sym typeface="Arial"/>
            </a:endParaRP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cs typeface="Segoe UI" panose="020B0502040204020203" pitchFamily="34" charset="0"/>
              </a:rPr>
              <a:t>XML FUN!</a:t>
            </a:r>
            <a:endParaRPr lang="en-US" sz="2400" dirty="0">
              <a:cs typeface="Segoe UI" panose="020B0502040204020203" pitchFamily="34" charset="0"/>
              <a:sym typeface="Arial"/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A3435-AE64-6B4D-8B5D-D6EA89A7AE5D}"/>
              </a:ext>
            </a:extLst>
          </p:cNvPr>
          <p:cNvSpPr/>
          <p:nvPr/>
        </p:nvSpPr>
        <p:spPr>
          <a:xfrm>
            <a:off x="298597" y="3023189"/>
            <a:ext cx="4549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And why you should use them</a:t>
            </a:r>
          </a:p>
        </p:txBody>
      </p:sp>
    </p:spTree>
    <p:extLst>
      <p:ext uri="{BB962C8B-B14F-4D97-AF65-F5344CB8AC3E}">
        <p14:creationId xmlns:p14="http://schemas.microsoft.com/office/powerpoint/2010/main" val="32653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 descr="Bullets">
            <a:extLst>
              <a:ext uri="{FF2B5EF4-FFF2-40B4-BE49-F238E27FC236}">
                <a16:creationId xmlns:a16="http://schemas.microsoft.com/office/drawing/2014/main" id="{E60539B9-E028-234C-B5D0-C5D678BBB926}"/>
              </a:ext>
            </a:extLst>
          </p:cNvPr>
          <p:cNvSpPr txBox="1">
            <a:spLocks/>
          </p:cNvSpPr>
          <p:nvPr/>
        </p:nvSpPr>
        <p:spPr>
          <a:xfrm>
            <a:off x="162364" y="1556188"/>
            <a:ext cx="2575155" cy="3066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3" indent="-285750" fontAlgn="base"/>
            <a:r>
              <a:rPr lang="en-US" dirty="0" err="1"/>
              <a:t>Error_reported</a:t>
            </a:r>
            <a:endParaRPr lang="en-US" dirty="0"/>
          </a:p>
          <a:p>
            <a:pPr marL="285750" lvl="3" indent="-285750" fontAlgn="base"/>
            <a:r>
              <a:rPr lang="en-US" dirty="0"/>
              <a:t>Deprecation</a:t>
            </a:r>
          </a:p>
          <a:p>
            <a:pPr marL="285750" lvl="3" indent="-285750" fontAlgn="base"/>
            <a:r>
              <a:rPr lang="en-US" dirty="0" err="1"/>
              <a:t>TSQL_Stack</a:t>
            </a:r>
            <a:endParaRPr lang="en-US" dirty="0"/>
          </a:p>
          <a:p>
            <a:pPr marL="285750" lvl="3" indent="-285750" fontAlgn="base"/>
            <a:r>
              <a:rPr lang="en-US" dirty="0"/>
              <a:t>Linked Server</a:t>
            </a:r>
          </a:p>
          <a:p>
            <a:pPr marL="285750" lvl="3" indent="-285750" fontAlgn="base"/>
            <a:r>
              <a:rPr lang="en-US" dirty="0"/>
              <a:t>System Health, deadlock, </a:t>
            </a:r>
            <a:r>
              <a:rPr lang="en-US" dirty="0" err="1"/>
              <a:t>wait_info</a:t>
            </a:r>
            <a:r>
              <a:rPr lang="en-US" dirty="0"/>
              <a:t>, and script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2E548-6CEA-E94E-A5EE-0E126F361C59}"/>
              </a:ext>
            </a:extLst>
          </p:cNvPr>
          <p:cNvSpPr/>
          <p:nvPr/>
        </p:nvSpPr>
        <p:spPr>
          <a:xfrm>
            <a:off x="2533198" y="1556188"/>
            <a:ext cx="4572000" cy="16989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 fontAlgn="base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Pair matching</a:t>
            </a:r>
          </a:p>
          <a:p>
            <a:pPr marL="285750" lvl="3" indent="-285750" fontAlgn="base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Object_Altered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3" indent="-285750" fontAlgn="base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AlwaysOn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3" indent="-285750" fontAlgn="base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in SSMS</a:t>
            </a:r>
          </a:p>
          <a:p>
            <a:pPr marL="285750" lvl="3" indent="-285750" fontAlgn="base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Sp_humanevents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5FDA-BFB6-A647-9C81-EEDF4F6A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 descr="Table">
            <a:extLst>
              <a:ext uri="{FF2B5EF4-FFF2-40B4-BE49-F238E27FC236}">
                <a16:creationId xmlns:a16="http://schemas.microsoft.com/office/drawing/2014/main" id="{7F4F88C8-5675-7740-A279-905E00E2CF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algn="l"/>
            <a:r>
              <a:rPr lang="en-CA" sz="3600" dirty="0"/>
              <a:t>Resources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CA20D5-1084-2C4F-83F6-EA34091F23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35166"/>
              </p:ext>
            </p:extLst>
          </p:nvPr>
        </p:nvGraphicFramePr>
        <p:xfrm>
          <a:off x="400051" y="983358"/>
          <a:ext cx="8523906" cy="346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917">
                  <a:extLst>
                    <a:ext uri="{9D8B030D-6E8A-4147-A177-3AD203B41FA5}">
                      <a16:colId xmlns:a16="http://schemas.microsoft.com/office/drawing/2014/main" val="3310045158"/>
                    </a:ext>
                  </a:extLst>
                </a:gridCol>
                <a:gridCol w="4226989">
                  <a:extLst>
                    <a:ext uri="{9D8B030D-6E8A-4147-A177-3AD203B41FA5}">
                      <a16:colId xmlns:a16="http://schemas.microsoft.com/office/drawing/2014/main" val="558346684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https://www.sqlskills.com/blogs/jonathan/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2743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4"/>
                        </a:rPr>
                        <a:t>https://www.sqlsaturday.com/825/Sessions/Details.aspx?sid=86449</a:t>
                      </a:r>
                      <a:endParaRPr lang="en-US" sz="1100" dirty="0"/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08328"/>
                  </a:ext>
                </a:extLst>
              </a:tr>
              <a:tr h="45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5"/>
                        </a:rPr>
                        <a:t>https://docs.microsoft.com/en-us/sql/relational-databases/sql-trace/sql-trace?view=sql-server-2017</a:t>
                      </a:r>
                      <a:r>
                        <a:rPr lang="en-US" sz="1100" b="0" i="0" dirty="0"/>
                        <a:t> </a:t>
                      </a:r>
                      <a:endParaRPr lang="en-US" sz="1100" dirty="0"/>
                    </a:p>
                  </a:txBody>
                  <a:tcPr marL="0" marR="2743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6"/>
                        </a:rPr>
                        <a:t>http://sqlblog.com/blogs/tibor_karaszi/archive/2017/10/10/ssms-17-3-has-profiler-built-in.aspx</a:t>
                      </a:r>
                      <a:endParaRPr lang="en-US" sz="1100" dirty="0"/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79037"/>
                  </a:ext>
                </a:extLst>
              </a:tr>
              <a:tr h="66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7"/>
                        </a:rPr>
                        <a:t>https://docs.Microsoft.com/en-us/sql/relational-databases/extended-events/sql-server-extended-events-engine?view=sql-server-2017</a:t>
                      </a:r>
                      <a:r>
                        <a:rPr lang="en-US" sz="1100" b="0" i="0" dirty="0"/>
                        <a:t> </a:t>
                      </a:r>
                      <a:endParaRPr lang="en-US" sz="1100" dirty="0"/>
                    </a:p>
                  </a:txBody>
                  <a:tcPr marL="0" marR="2743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8"/>
                        </a:rPr>
                        <a:t>http://blog.sqlterritory.com/2017/10/08/xe-profiler-new-feature-ssms-v17-3/</a:t>
                      </a:r>
                      <a:endParaRPr lang="en-US" sz="1100" dirty="0"/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641488"/>
                  </a:ext>
                </a:extLst>
              </a:tr>
              <a:tr h="522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9"/>
                        </a:rPr>
                        <a:t>https://www.sqlskills.com/blogs/jonathan/category/extended-events/</a:t>
                      </a:r>
                      <a:endParaRPr lang="en-US" sz="1100" dirty="0"/>
                    </a:p>
                  </a:txBody>
                  <a:tcPr marL="0" marR="2743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10"/>
                        </a:rPr>
                        <a:t>https://www.red-gate.com/simple-talk/sql/database-administration/preparing-to-upgrade-your-sql-server/</a:t>
                      </a:r>
                      <a:endParaRPr lang="en-US" sz="1100" dirty="0"/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6461"/>
                  </a:ext>
                </a:extLst>
              </a:tr>
              <a:tr h="422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11"/>
                        </a:rPr>
                        <a:t>https://www.sqlskills.com/blogs/jonathan/converting-sql-trace-to-extended-events-in-sql-server-2012/</a:t>
                      </a:r>
                      <a:endParaRPr lang="en-US" sz="1100" dirty="0"/>
                    </a:p>
                  </a:txBody>
                  <a:tcPr marL="0" marR="2743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12"/>
                        </a:rPr>
                        <a:t>https://www.sqlskills.com/blogs/jonathan/understanding-the-sql_text-action-in-extended-events/</a:t>
                      </a:r>
                      <a:endParaRPr lang="en-US" sz="1100" dirty="0"/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975009"/>
                  </a:ext>
                </a:extLst>
              </a:tr>
              <a:tr h="621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hlinkClick r:id="rId13"/>
                        </a:rPr>
                        <a:t>https://www.youtube.com/playlist?list=PLt4QZ-7lfQifgpvqsa21WLt-u2tZlyoC_</a:t>
                      </a:r>
                      <a:endParaRPr lang="en-US" sz="1100" dirty="0"/>
                    </a:p>
                  </a:txBody>
                  <a:tcPr marL="0" marR="2743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14"/>
                        </a:rPr>
                        <a:t>https://www.sqlskills.com/blogs/jonathan/looking-at-non-updating-updates-with-extended-events/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5102618"/>
                  </a:ext>
                </a:extLst>
              </a:tr>
              <a:tr h="437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dirty="0">
                          <a:hlinkClick r:id="rId15"/>
                        </a:rPr>
                        <a:t>https://www.brentozar.com/archive/2015/01/query-extended-events-target-xml/</a:t>
                      </a:r>
                      <a:endParaRPr lang="en-US" sz="1100" dirty="0"/>
                    </a:p>
                  </a:txBody>
                  <a:tcPr marL="0" marR="2743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89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5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4" y="2245011"/>
            <a:ext cx="342900" cy="342900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1C32C3A-A337-D647-B145-3180806215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536" y="3107522"/>
            <a:ext cx="1433416" cy="1443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9EA647-B24C-4A89-83D1-23F6278BE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Daniel Maenle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8" y="1299901"/>
            <a:ext cx="4762895" cy="774700"/>
          </a:xfrm>
        </p:spPr>
        <p:txBody>
          <a:bodyPr/>
          <a:lstStyle/>
          <a:p>
            <a:r>
              <a:rPr lang="en-US" dirty="0"/>
              <a:t>Sr. SQL Database Administrator</a:t>
            </a:r>
            <a:endParaRPr lang="en-CA" dirty="0"/>
          </a:p>
          <a:p>
            <a:r>
              <a:rPr lang="en-CA" dirty="0"/>
              <a:t>XTIVIA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367" y="2059262"/>
            <a:ext cx="4239314" cy="1396121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@</a:t>
            </a:r>
            <a:r>
              <a:rPr lang="en-US" dirty="0" err="1">
                <a:solidFill>
                  <a:schemeClr val="dk1"/>
                </a:solidFill>
              </a:rPr>
              <a:t>danthesqlman</a:t>
            </a:r>
            <a:endParaRPr lang="en-US" dirty="0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hlinkClick r:id="rId5"/>
              </a:rPr>
              <a:t>danthesqlman@lavabit.com</a:t>
            </a:r>
            <a:endParaRPr lang="en-US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</a:endParaRPr>
          </a:p>
          <a:p>
            <a:pPr lv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</a:endParaRP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02254" y="585656"/>
            <a:ext cx="3640561" cy="1806855"/>
          </a:xfrm>
        </p:spPr>
        <p:txBody>
          <a:bodyPr/>
          <a:lstStyle/>
          <a:p>
            <a:r>
              <a:rPr lang="en-US" sz="1900" dirty="0"/>
              <a:t>Since diving into SQL 5 years ago, he worked on large-scale health care systems to small independent shops, all the </a:t>
            </a:r>
            <a:br>
              <a:rPr lang="en-US" sz="1900" dirty="0"/>
            </a:br>
            <a:r>
              <a:rPr lang="en-US" sz="1900" dirty="0"/>
              <a:t>way to Wall Street.</a:t>
            </a:r>
            <a:endParaRPr lang="en-CA" sz="19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4731A76-E0C9-2A4E-880B-73146BD5D0EB}"/>
              </a:ext>
            </a:extLst>
          </p:cNvPr>
          <p:cNvSpPr txBox="1">
            <a:spLocks/>
          </p:cNvSpPr>
          <p:nvPr/>
        </p:nvSpPr>
        <p:spPr>
          <a:xfrm>
            <a:off x="5302254" y="2851778"/>
            <a:ext cx="3699758" cy="180685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3"/>
              </a:buClr>
              <a:buFont typeface="Arial"/>
              <a:buNone/>
              <a:defRPr lang="en-US" sz="2400" b="0" i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He enjoys query tuning and </a:t>
            </a:r>
            <a:br>
              <a:rPr lang="en-US" sz="1900" dirty="0"/>
            </a:br>
            <a:r>
              <a:rPr lang="en-US" sz="1900" dirty="0"/>
              <a:t>has found Extended Events to be an aspect of SQL deserving widespread usage and should be leveraged on a daily basis.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F31FF-6235-3D4B-B579-791DC1C46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04" y="2680328"/>
            <a:ext cx="342900" cy="342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5C761E-81FE-124C-82A6-9B4605504F5D}"/>
              </a:ext>
            </a:extLst>
          </p:cNvPr>
          <p:cNvSpPr/>
          <p:nvPr/>
        </p:nvSpPr>
        <p:spPr>
          <a:xfrm>
            <a:off x="2222416" y="4550559"/>
            <a:ext cx="2349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spc="20" dirty="0"/>
              <a:t>"Saving the world </a:t>
            </a:r>
          </a:p>
          <a:p>
            <a:pPr algn="r"/>
            <a:r>
              <a:rPr lang="en-US" sz="1400" spc="20" dirty="0"/>
              <a:t>one SQL query at a time"</a:t>
            </a:r>
          </a:p>
        </p:txBody>
      </p:sp>
    </p:spTree>
    <p:extLst>
      <p:ext uri="{BB962C8B-B14F-4D97-AF65-F5344CB8AC3E}">
        <p14:creationId xmlns:p14="http://schemas.microsoft.com/office/powerpoint/2010/main" val="26056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532</TotalTime>
  <Words>588</Words>
  <Application>Microsoft Office PowerPoint</Application>
  <PresentationFormat>On-screen Show (16:9)</PresentationFormat>
  <Paragraphs>94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PASS Speaker Template_16x9</vt:lpstr>
      <vt:lpstr>10 Extended Events every DBA needs in their Toolkit</vt:lpstr>
      <vt:lpstr>Explore PASS</vt:lpstr>
      <vt:lpstr>PowerPoint Presentation</vt:lpstr>
      <vt:lpstr>How Extended Events Work</vt:lpstr>
      <vt:lpstr>Section Title 3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Daniel Maenle</cp:lastModifiedBy>
  <cp:revision>18</cp:revision>
  <dcterms:created xsi:type="dcterms:W3CDTF">2013-07-12T18:23:55Z</dcterms:created>
  <dcterms:modified xsi:type="dcterms:W3CDTF">2020-10-27T04:09:31Z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