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0"/>
  </p:notesMasterIdLst>
  <p:sldIdLst>
    <p:sldId id="348" r:id="rId2"/>
    <p:sldId id="397" r:id="rId3"/>
    <p:sldId id="346" r:id="rId4"/>
    <p:sldId id="345" r:id="rId5"/>
    <p:sldId id="349" r:id="rId6"/>
    <p:sldId id="340" r:id="rId7"/>
    <p:sldId id="341" r:id="rId8"/>
    <p:sldId id="344" r:id="rId9"/>
    <p:sldId id="343" r:id="rId10"/>
    <p:sldId id="335" r:id="rId11"/>
    <p:sldId id="336" r:id="rId12"/>
    <p:sldId id="339" r:id="rId13"/>
    <p:sldId id="337" r:id="rId14"/>
    <p:sldId id="256" r:id="rId15"/>
    <p:sldId id="261" r:id="rId16"/>
    <p:sldId id="267" r:id="rId17"/>
    <p:sldId id="307" r:id="rId18"/>
    <p:sldId id="326" r:id="rId19"/>
    <p:sldId id="287" r:id="rId20"/>
    <p:sldId id="289" r:id="rId21"/>
    <p:sldId id="290" r:id="rId22"/>
    <p:sldId id="327" r:id="rId23"/>
    <p:sldId id="266" r:id="rId24"/>
    <p:sldId id="328" r:id="rId25"/>
    <p:sldId id="283" r:id="rId26"/>
    <p:sldId id="297" r:id="rId27"/>
    <p:sldId id="338" r:id="rId28"/>
    <p:sldId id="329" r:id="rId29"/>
    <p:sldId id="269" r:id="rId30"/>
    <p:sldId id="268" r:id="rId31"/>
    <p:sldId id="270" r:id="rId32"/>
    <p:sldId id="279" r:id="rId33"/>
    <p:sldId id="330" r:id="rId34"/>
    <p:sldId id="284" r:id="rId35"/>
    <p:sldId id="271" r:id="rId36"/>
    <p:sldId id="285" r:id="rId37"/>
    <p:sldId id="272" r:id="rId38"/>
    <p:sldId id="273" r:id="rId39"/>
    <p:sldId id="286" r:id="rId40"/>
    <p:sldId id="313" r:id="rId41"/>
    <p:sldId id="309" r:id="rId42"/>
    <p:sldId id="311" r:id="rId43"/>
    <p:sldId id="310" r:id="rId44"/>
    <p:sldId id="312" r:id="rId45"/>
    <p:sldId id="319" r:id="rId46"/>
    <p:sldId id="314" r:id="rId47"/>
    <p:sldId id="316" r:id="rId48"/>
    <p:sldId id="317" r:id="rId49"/>
    <p:sldId id="318" r:id="rId50"/>
    <p:sldId id="320" r:id="rId51"/>
    <p:sldId id="331" r:id="rId52"/>
    <p:sldId id="274" r:id="rId53"/>
    <p:sldId id="298" r:id="rId54"/>
    <p:sldId id="277" r:id="rId55"/>
    <p:sldId id="334" r:id="rId56"/>
    <p:sldId id="321" r:id="rId57"/>
    <p:sldId id="299" r:id="rId58"/>
    <p:sldId id="33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67" d="100"/>
          <a:sy n="67" d="100"/>
        </p:scale>
        <p:origin x="2184" y="1164"/>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 chg="delSld modSld">
      <pc:chgData name="Andy Mallon" userId="0dfd7ab5-17aa-4ac6-b039-e05176edc781" providerId="ADAL" clId="{FEE235FE-B614-4F1C-8C8E-DF9060EA5C02}" dt="2018-01-31T23:00:56.252" v="2"/>
      <pc:docMkLst>
        <pc:docMk/>
      </pc:docMkLst>
      <pc:sldChg chg="modTransition">
        <pc:chgData name="Andy Mallon" userId="0dfd7ab5-17aa-4ac6-b039-e05176edc781" providerId="ADAL" clId="{FEE235FE-B614-4F1C-8C8E-DF9060EA5C02}" dt="2018-01-31T23:00:56.252" v="2"/>
        <pc:sldMkLst>
          <pc:docMk/>
          <pc:sldMk cId="744002627" sldId="343"/>
        </pc:sldMkLst>
      </pc:sldChg>
      <pc:sldChg chg="modTransition">
        <pc:chgData name="Andy Mallon" userId="0dfd7ab5-17aa-4ac6-b039-e05176edc781" providerId="ADAL" clId="{FEE235FE-B614-4F1C-8C8E-DF9060EA5C02}" dt="2018-01-31T23:00:50.681" v="1"/>
        <pc:sldMkLst>
          <pc:docMk/>
          <pc:sldMk cId="40638036" sldId="344"/>
        </pc:sldMkLst>
      </pc:sldChg>
    </pc:docChg>
  </pc:docChgLst>
  <pc:docChgLst>
    <pc:chgData name="Andy Mallon" userId="0dfd7ab5-17aa-4ac6-b039-e05176edc781" providerId="ADAL" clId="{6E352BDA-D723-4A8D-8367-44E56F068558}"/>
    <pc:docChg chg="undo addSld delSld modSld">
      <pc:chgData name="Andy Mallon" userId="0dfd7ab5-17aa-4ac6-b039-e05176edc781" providerId="ADAL" clId="{6E352BDA-D723-4A8D-8367-44E56F068558}" dt="2018-04-07T20:22:51.582" v="19"/>
      <pc:docMkLst>
        <pc:docMk/>
      </pc:docMkLst>
      <pc:sldChg chg="add">
        <pc:chgData name="Andy Mallon" userId="0dfd7ab5-17aa-4ac6-b039-e05176edc781" providerId="ADAL" clId="{6E352BDA-D723-4A8D-8367-44E56F068558}" dt="2018-04-07T20:22:39.015" v="18"/>
        <pc:sldMkLst>
          <pc:docMk/>
          <pc:sldMk cId="2509196440" sldId="256"/>
        </pc:sldMkLst>
      </pc:sldChg>
      <pc:sldChg chg="add del">
        <pc:chgData name="Andy Mallon" userId="0dfd7ab5-17aa-4ac6-b039-e05176edc781" providerId="ADAL" clId="{6E352BDA-D723-4A8D-8367-44E56F068558}" dt="2018-04-07T20:22:24.792" v="16" actId="2696"/>
        <pc:sldMkLst>
          <pc:docMk/>
          <pc:sldMk cId="2739607986" sldId="256"/>
        </pc:sldMkLst>
      </pc:sldChg>
      <pc:sldChg chg="add del">
        <pc:chgData name="Andy Mallon" userId="0dfd7ab5-17aa-4ac6-b039-e05176edc781" providerId="ADAL" clId="{6E352BDA-D723-4A8D-8367-44E56F068558}" dt="2018-04-07T20:22:13.669" v="9" actId="2696"/>
        <pc:sldMkLst>
          <pc:docMk/>
          <pc:sldMk cId="1697107245" sldId="322"/>
        </pc:sldMkLst>
      </pc:sldChg>
      <pc:sldChg chg="add">
        <pc:chgData name="Andy Mallon" userId="0dfd7ab5-17aa-4ac6-b039-e05176edc781" providerId="ADAL" clId="{6E352BDA-D723-4A8D-8367-44E56F068558}" dt="2018-04-07T20:22:39.015" v="18"/>
        <pc:sldMkLst>
          <pc:docMk/>
          <pc:sldMk cId="549013391" sldId="335"/>
        </pc:sldMkLst>
      </pc:sldChg>
      <pc:sldChg chg="del">
        <pc:chgData name="Andy Mallon" userId="0dfd7ab5-17aa-4ac6-b039-e05176edc781" providerId="ADAL" clId="{6E352BDA-D723-4A8D-8367-44E56F068558}" dt="2018-04-07T20:22:24.743" v="12" actId="2696"/>
        <pc:sldMkLst>
          <pc:docMk/>
          <pc:sldMk cId="1270760163" sldId="335"/>
        </pc:sldMkLst>
      </pc:sldChg>
      <pc:sldChg chg="add">
        <pc:chgData name="Andy Mallon" userId="0dfd7ab5-17aa-4ac6-b039-e05176edc781" providerId="ADAL" clId="{6E352BDA-D723-4A8D-8367-44E56F068558}" dt="2018-04-07T20:22:39.015" v="18"/>
        <pc:sldMkLst>
          <pc:docMk/>
          <pc:sldMk cId="378969601" sldId="336"/>
        </pc:sldMkLst>
      </pc:sldChg>
      <pc:sldChg chg="del">
        <pc:chgData name="Andy Mallon" userId="0dfd7ab5-17aa-4ac6-b039-e05176edc781" providerId="ADAL" clId="{6E352BDA-D723-4A8D-8367-44E56F068558}" dt="2018-04-07T20:22:24.755" v="13" actId="2696"/>
        <pc:sldMkLst>
          <pc:docMk/>
          <pc:sldMk cId="839309899" sldId="336"/>
        </pc:sldMkLst>
      </pc:sldChg>
      <pc:sldChg chg="del">
        <pc:chgData name="Andy Mallon" userId="0dfd7ab5-17aa-4ac6-b039-e05176edc781" providerId="ADAL" clId="{6E352BDA-D723-4A8D-8367-44E56F068558}" dt="2018-04-07T20:22:24.775" v="15" actId="2696"/>
        <pc:sldMkLst>
          <pc:docMk/>
          <pc:sldMk cId="2305406425" sldId="337"/>
        </pc:sldMkLst>
      </pc:sldChg>
      <pc:sldChg chg="add">
        <pc:chgData name="Andy Mallon" userId="0dfd7ab5-17aa-4ac6-b039-e05176edc781" providerId="ADAL" clId="{6E352BDA-D723-4A8D-8367-44E56F068558}" dt="2018-04-07T20:22:39.015" v="18"/>
        <pc:sldMkLst>
          <pc:docMk/>
          <pc:sldMk cId="4194298386" sldId="337"/>
        </pc:sldMkLst>
      </pc:sldChg>
      <pc:sldChg chg="add">
        <pc:chgData name="Andy Mallon" userId="0dfd7ab5-17aa-4ac6-b039-e05176edc781" providerId="ADAL" clId="{6E352BDA-D723-4A8D-8367-44E56F068558}" dt="2018-04-07T20:22:39.015" v="18"/>
        <pc:sldMkLst>
          <pc:docMk/>
          <pc:sldMk cId="465045979" sldId="339"/>
        </pc:sldMkLst>
      </pc:sldChg>
      <pc:sldChg chg="del">
        <pc:chgData name="Andy Mallon" userId="0dfd7ab5-17aa-4ac6-b039-e05176edc781" providerId="ADAL" clId="{6E352BDA-D723-4A8D-8367-44E56F068558}" dt="2018-04-07T20:22:24.765" v="14" actId="2696"/>
        <pc:sldMkLst>
          <pc:docMk/>
          <pc:sldMk cId="1953567603" sldId="339"/>
        </pc:sldMkLst>
      </pc:sldChg>
      <pc:sldChg chg="del">
        <pc:chgData name="Andy Mallon" userId="0dfd7ab5-17aa-4ac6-b039-e05176edc781" providerId="ADAL" clId="{6E352BDA-D723-4A8D-8367-44E56F068558}" dt="2018-04-07T20:21:22.011" v="1" actId="2696"/>
        <pc:sldMkLst>
          <pc:docMk/>
          <pc:sldMk cId="242078354" sldId="342"/>
        </pc:sldMkLst>
      </pc:sldChg>
      <pc:sldChg chg="modTransition">
        <pc:chgData name="Andy Mallon" userId="0dfd7ab5-17aa-4ac6-b039-e05176edc781" providerId="ADAL" clId="{6E352BDA-D723-4A8D-8367-44E56F068558}" dt="2018-04-07T20:22:36.101" v="17"/>
        <pc:sldMkLst>
          <pc:docMk/>
          <pc:sldMk cId="744002627" sldId="343"/>
        </pc:sldMkLst>
      </pc:sldChg>
      <pc:sldChg chg="modTransition">
        <pc:chgData name="Andy Mallon" userId="0dfd7ab5-17aa-4ac6-b039-e05176edc781" providerId="ADAL" clId="{6E352BDA-D723-4A8D-8367-44E56F068558}" dt="2018-04-07T20:22:51.582" v="19"/>
        <pc:sldMkLst>
          <pc:docMk/>
          <pc:sldMk cId="40638036" sldId="344"/>
        </pc:sldMkLst>
      </pc:sldChg>
      <pc:sldChg chg="add del">
        <pc:chgData name="Andy Mallon" userId="0dfd7ab5-17aa-4ac6-b039-e05176edc781" providerId="ADAL" clId="{6E352BDA-D723-4A8D-8367-44E56F068558}" dt="2018-04-07T20:22:13.676" v="11" actId="2696"/>
        <pc:sldMkLst>
          <pc:docMk/>
          <pc:sldMk cId="125486011" sldId="345"/>
        </pc:sldMkLst>
      </pc:sldChg>
      <pc:sldChg chg="add del">
        <pc:chgData name="Andy Mallon" userId="0dfd7ab5-17aa-4ac6-b039-e05176edc781" providerId="ADAL" clId="{6E352BDA-D723-4A8D-8367-44E56F068558}" dt="2018-04-07T20:22:13.666" v="8" actId="2696"/>
        <pc:sldMkLst>
          <pc:docMk/>
          <pc:sldMk cId="3204892330" sldId="346"/>
        </pc:sldMkLst>
      </pc:sldChg>
      <pc:sldChg chg="del">
        <pc:chgData name="Andy Mallon" userId="0dfd7ab5-17aa-4ac6-b039-e05176edc781" providerId="ADAL" clId="{6E352BDA-D723-4A8D-8367-44E56F068558}" dt="2018-04-07T20:21:41.510" v="3" actId="2696"/>
        <pc:sldMkLst>
          <pc:docMk/>
          <pc:sldMk cId="3650232302" sldId="347"/>
        </pc:sldMkLst>
      </pc:sldChg>
      <pc:sldChg chg="add">
        <pc:chgData name="Andy Mallon" userId="0dfd7ab5-17aa-4ac6-b039-e05176edc781" providerId="ADAL" clId="{6E352BDA-D723-4A8D-8367-44E56F068558}" dt="2018-04-07T20:21:33.165" v="2"/>
        <pc:sldMkLst>
          <pc:docMk/>
          <pc:sldMk cId="1347250992"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16</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21</a:t>
            </a:fld>
            <a:endParaRPr lang="en-US"/>
          </a:p>
        </p:txBody>
      </p:sp>
    </p:spTree>
    <p:extLst>
      <p:ext uri="{BB962C8B-B14F-4D97-AF65-F5344CB8AC3E}">
        <p14:creationId xmlns:p14="http://schemas.microsoft.com/office/powerpoint/2010/main" val="176690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23</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25</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30</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my food (I love to cook), and my city.</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3375724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35</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39</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40</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44</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45</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49</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50</a:t>
            </a:fld>
            <a:endParaRPr lang="en-US" dirty="0"/>
          </a:p>
        </p:txBody>
      </p:sp>
    </p:spTree>
    <p:extLst>
      <p:ext uri="{BB962C8B-B14F-4D97-AF65-F5344CB8AC3E}">
        <p14:creationId xmlns:p14="http://schemas.microsoft.com/office/powerpoint/2010/main" val="105335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A04C5-9DE5-4446-B695-AEC521FFABC6}" type="slidenum">
              <a:rPr lang="en-US" smtClean="0"/>
              <a:t>5</a:t>
            </a:fld>
            <a:endParaRPr lang="en-US"/>
          </a:p>
        </p:txBody>
      </p:sp>
    </p:spTree>
    <p:extLst>
      <p:ext uri="{BB962C8B-B14F-4D97-AF65-F5344CB8AC3E}">
        <p14:creationId xmlns:p14="http://schemas.microsoft.com/office/powerpoint/2010/main" val="284799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6</a:t>
            </a:fld>
            <a:endParaRPr lang="en-US"/>
          </a:p>
        </p:txBody>
      </p:sp>
    </p:spTree>
    <p:extLst>
      <p:ext uri="{BB962C8B-B14F-4D97-AF65-F5344CB8AC3E}">
        <p14:creationId xmlns:p14="http://schemas.microsoft.com/office/powerpoint/2010/main" val="215865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73291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8</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10</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12</a:t>
            </a:fld>
            <a:endParaRPr lang="en-US"/>
          </a:p>
        </p:txBody>
      </p:sp>
    </p:spTree>
    <p:extLst>
      <p:ext uri="{BB962C8B-B14F-4D97-AF65-F5344CB8AC3E}">
        <p14:creationId xmlns:p14="http://schemas.microsoft.com/office/powerpoint/2010/main" val="8676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1/15/2019</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1/15/2019</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www.dbatools.io/slack"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4" y="1803400"/>
            <a:ext cx="10871200" cy="4460834"/>
          </a:xfrm>
        </p:spPr>
        <p:txBody>
          <a:bodyPr>
            <a:normAutofit/>
          </a:bodyPr>
          <a:lstStyle/>
          <a:p>
            <a:r>
              <a:rPr lang="en-US" dirty="0"/>
              <a:t>Product Manager at </a:t>
            </a:r>
            <a:r>
              <a:rPr lang="en-US" dirty="0" err="1"/>
              <a:t>SentryOne</a:t>
            </a:r>
            <a:endParaRPr lang="en-US" dirty="0"/>
          </a:p>
          <a:p>
            <a:r>
              <a:rPr lang="en-US" dirty="0"/>
              <a:t>Working with SQL Server since 2003</a:t>
            </a:r>
          </a:p>
          <a:p>
            <a:r>
              <a:rPr lang="en-US" dirty="0"/>
              <a:t>Background in Tech Support, Database Administration, and Database Architecture</a:t>
            </a:r>
          </a:p>
          <a:p>
            <a:r>
              <a:rPr lang="en-US" dirty="0"/>
              <a:t>Lazy</a:t>
            </a:r>
          </a:p>
          <a:p>
            <a:r>
              <a:rPr lang="en-US" dirty="0"/>
              <a:t>Impatient</a:t>
            </a:r>
          </a:p>
          <a:p>
            <a:pPr lvl="1"/>
            <a:endParaRPr lang="en-US" dirty="0"/>
          </a:p>
        </p:txBody>
      </p:sp>
    </p:spTree>
    <p:extLst>
      <p:ext uri="{BB962C8B-B14F-4D97-AF65-F5344CB8AC3E}">
        <p14:creationId xmlns:p14="http://schemas.microsoft.com/office/powerpoint/2010/main" val="236732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a:t>sp_helpindex isn’t helpful</a:t>
            </a:r>
          </a:p>
          <a:p>
            <a:pPr lvl="1"/>
            <a:r>
              <a:rPr lang="en-US"/>
              <a:t>sp_BlitzIndex from Brent Ozar Unlimited</a:t>
            </a:r>
          </a:p>
          <a:p>
            <a:pPr lvl="1"/>
            <a:r>
              <a:rPr lang="en-US"/>
              <a:t>sp_helpindex variants from SQL Skills</a:t>
            </a:r>
          </a:p>
          <a:p>
            <a:r>
              <a:rPr lang="en-US"/>
              <a:t>sp_estimate_data_compression_savings</a:t>
            </a:r>
          </a:p>
          <a:p>
            <a:r>
              <a:rPr lang="en-US"/>
              <a:t>sys.dm_db_index_physical_stats</a:t>
            </a:r>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to decompressed 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content-lga1-1.xx.fbcdn.net/hphotos-xat1/v/t1.0-9/11781623_944651622259841_4760931175711774253_n.jpg?oh=3ceda243b4461ee43ac467e92e73baba&amp;oe=56A624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154" y="3470810"/>
            <a:ext cx="3281038" cy="3281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809153" y="3457300"/>
            <a:ext cx="3283293" cy="3283293"/>
          </a:xfrm>
          <a:prstGeom prst="rect">
            <a:avLst/>
          </a:prstGeom>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419025" y="3461052"/>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https://c2.staticflickr.com/4/3607/3370542421_929cf4dcd8_z.jpg?zz=1"/>
          <p:cNvPicPr>
            <a:picLocks noChangeAspect="1" noChangeArrowheads="1"/>
          </p:cNvPicPr>
          <p:nvPr/>
        </p:nvPicPr>
        <p:blipFill rotWithShape="1">
          <a:blip r:embed="rId6">
            <a:extLst>
              <a:ext uri="{28A0092B-C50C-407E-A947-70E740481C1C}">
                <a14:useLocalDpi xmlns:a14="http://schemas.microsoft.com/office/drawing/2010/main" val="0"/>
              </a:ext>
            </a:extLst>
          </a:blip>
          <a:srcRect l="12037" t="5328" r="10123" b="37705"/>
          <a:stretch/>
        </p:blipFill>
        <p:spPr bwMode="auto">
          <a:xfrm>
            <a:off x="7360359" y="4603962"/>
            <a:ext cx="4419601" cy="214788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415089" y="3457300"/>
            <a:ext cx="3279726" cy="3280222"/>
            <a:chOff x="415089" y="3457300"/>
            <a:chExt cx="3279726" cy="3280222"/>
          </a:xfrm>
        </p:grpSpPr>
        <p:pic>
          <p:nvPicPr>
            <p:cNvPr id="5" name="Picture 4"/>
            <p:cNvPicPr>
              <a:picLocks noChangeAspect="1"/>
            </p:cNvPicPr>
            <p:nvPr/>
          </p:nvPicPr>
          <p:blipFill rotWithShape="1">
            <a:blip r:embed="rId7"/>
            <a:srcRect t="-1" b="867"/>
            <a:stretch/>
          </p:blipFill>
          <p:spPr>
            <a:xfrm>
              <a:off x="415089" y="5042008"/>
              <a:ext cx="3275790" cy="1695514"/>
            </a:xfrm>
            <a:prstGeom prst="rect">
              <a:avLst/>
            </a:prstGeom>
          </p:spPr>
        </p:pic>
        <p:pic>
          <p:nvPicPr>
            <p:cNvPr id="6" name="Picture 5"/>
            <p:cNvPicPr>
              <a:picLocks noChangeAspect="1"/>
            </p:cNvPicPr>
            <p:nvPr/>
          </p:nvPicPr>
          <p:blipFill rotWithShape="1">
            <a:blip r:embed="rId8"/>
            <a:srcRect t="26022" b="25334"/>
            <a:stretch/>
          </p:blipFill>
          <p:spPr>
            <a:xfrm>
              <a:off x="419027" y="3457300"/>
              <a:ext cx="3275788" cy="1593477"/>
            </a:xfrm>
            <a:prstGeom prst="rect">
              <a:avLst/>
            </a:prstGeom>
          </p:spPr>
        </p:pic>
      </p:grpSp>
      <p:pic>
        <p:nvPicPr>
          <p:cNvPr id="13" name="Picture 12"/>
          <p:cNvPicPr>
            <a:picLocks noChangeAspect="1"/>
          </p:cNvPicPr>
          <p:nvPr/>
        </p:nvPicPr>
        <p:blipFill>
          <a:blip r:embed="rId9"/>
          <a:stretch>
            <a:fillRect/>
          </a:stretch>
        </p:blipFill>
        <p:spPr>
          <a:xfrm>
            <a:off x="7358105" y="4821695"/>
            <a:ext cx="4421856" cy="1784051"/>
          </a:xfrm>
          <a:prstGeom prst="rect">
            <a:avLst/>
          </a:prstGeom>
        </p:spPr>
      </p:pic>
      <p:pic>
        <p:nvPicPr>
          <p:cNvPr id="3" name="Picture 2"/>
          <p:cNvPicPr>
            <a:picLocks noChangeAspect="1"/>
          </p:cNvPicPr>
          <p:nvPr/>
        </p:nvPicPr>
        <p:blipFill>
          <a:blip r:embed="rId10"/>
          <a:stretch>
            <a:fillRect/>
          </a:stretch>
        </p:blipFill>
        <p:spPr>
          <a:xfrm>
            <a:off x="3994880" y="100263"/>
            <a:ext cx="3055631" cy="3284803"/>
          </a:xfrm>
          <a:prstGeom prst="rect">
            <a:avLst/>
          </a:prstGeom>
        </p:spPr>
      </p:pic>
      <p:pic>
        <p:nvPicPr>
          <p:cNvPr id="2" name="Picture 1"/>
          <p:cNvPicPr>
            <a:picLocks noChangeAspect="1"/>
          </p:cNvPicPr>
          <p:nvPr/>
        </p:nvPicPr>
        <p:blipFill>
          <a:blip r:embed="rId11"/>
          <a:stretch>
            <a:fillRect/>
          </a:stretch>
        </p:blipFill>
        <p:spPr>
          <a:xfrm>
            <a:off x="414272" y="100263"/>
            <a:ext cx="3280543" cy="3280543"/>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16" name="Picture 6" descr="https://igcdn-photos-f-a.akamaihd.net/hphotos-ak-xpa1/t51.2885-15/11189591_897526703601277_1624430821_n.jpg"/>
          <p:cNvPicPr>
            <a:picLocks noChangeAspect="1" noChangeArrowheads="1"/>
          </p:cNvPicPr>
          <p:nvPr/>
        </p:nvPicPr>
        <p:blipFill rotWithShape="1">
          <a:blip r:embed="rId1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1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8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ntr" presetSubtype="0"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1000"/>
                            </p:stCondLst>
                            <p:childTnLst>
                              <p:par>
                                <p:cTn id="33" presetID="10" presetClass="exit" presetSubtype="0" fill="hold" nodeType="after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2000"/>
                            </p:stCondLst>
                            <p:childTnLst>
                              <p:par>
                                <p:cTn id="40" presetID="10" presetClass="exit" presetSubtype="0" fill="hold"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nodeType="with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3000"/>
                            </p:stCondLst>
                            <p:childTnLst>
                              <p:par>
                                <p:cTn id="47" presetID="10" presetClass="exit" presetSubtype="0" fill="hold" nodeType="after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ntr" presetSubtype="0" fill="hold" nodeType="withEffect">
                                  <p:stCondLst>
                                    <p:cond delay="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10" presetClass="exit" presetSubtype="0" fill="hold" nodeType="after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10" presetClass="entr" presetSubtype="0" fill="hold" nodeType="withEffect">
                                  <p:stCondLst>
                                    <p:cond delay="5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am2.co/shortcuts</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63BE91-5FF5-441B-A87E-292D53ED2726}"/>
              </a:ext>
            </a:extLst>
          </p:cNvPr>
          <p:cNvPicPr>
            <a:picLocks noChangeAspect="1"/>
          </p:cNvPicPr>
          <p:nvPr/>
        </p:nvPicPr>
        <p:blipFill rotWithShape="1">
          <a:blip r:embed="rId3"/>
          <a:srcRect b="3425"/>
          <a:stretch/>
        </p:blipFill>
        <p:spPr>
          <a:xfrm>
            <a:off x="544312" y="2300111"/>
            <a:ext cx="3476625" cy="3403573"/>
          </a:xfrm>
          <a:prstGeom prst="rect">
            <a:avLst/>
          </a:prstGeom>
        </p:spPr>
      </p:pic>
      <p:pic>
        <p:nvPicPr>
          <p:cNvPr id="9" name="Picture 8">
            <a:extLst>
              <a:ext uri="{FF2B5EF4-FFF2-40B4-BE49-F238E27FC236}">
                <a16:creationId xmlns:a16="http://schemas.microsoft.com/office/drawing/2014/main" id="{242BD2B6-E894-43EA-A29E-AA7158A6440C}"/>
              </a:ext>
            </a:extLst>
          </p:cNvPr>
          <p:cNvPicPr>
            <a:picLocks noChangeAspect="1"/>
          </p:cNvPicPr>
          <p:nvPr/>
        </p:nvPicPr>
        <p:blipFill>
          <a:blip r:embed="rId4"/>
          <a:stretch>
            <a:fillRect/>
          </a:stretch>
        </p:blipFill>
        <p:spPr>
          <a:xfrm>
            <a:off x="4509048" y="2816158"/>
            <a:ext cx="5715000" cy="990600"/>
          </a:xfrm>
          <a:prstGeom prst="rect">
            <a:avLst/>
          </a:prstGeom>
        </p:spPr>
      </p:pic>
      <p:sp>
        <p:nvSpPr>
          <p:cNvPr id="10" name="Title 9">
            <a:extLst>
              <a:ext uri="{FF2B5EF4-FFF2-40B4-BE49-F238E27FC236}">
                <a16:creationId xmlns:a16="http://schemas.microsoft.com/office/drawing/2014/main" id="{DCA076EB-0851-4A9F-BE5F-6E3AD6EE62A3}"/>
              </a:ext>
            </a:extLst>
          </p:cNvPr>
          <p:cNvSpPr>
            <a:spLocks noGrp="1"/>
          </p:cNvSpPr>
          <p:nvPr>
            <p:ph type="title"/>
          </p:nvPr>
        </p:nvSpPr>
        <p:spPr/>
        <p:txBody>
          <a:bodyPr>
            <a:normAutofit/>
          </a:bodyPr>
          <a:lstStyle/>
          <a:p>
            <a:r>
              <a:rPr lang="en-US" dirty="0"/>
              <a:t>Community Ambassador</a:t>
            </a:r>
          </a:p>
        </p:txBody>
      </p:sp>
      <p:pic>
        <p:nvPicPr>
          <p:cNvPr id="3" name="Graphic 2">
            <a:extLst>
              <a:ext uri="{FF2B5EF4-FFF2-40B4-BE49-F238E27FC236}">
                <a16:creationId xmlns:a16="http://schemas.microsoft.com/office/drawing/2014/main" id="{3AA2A14C-93FB-4059-941A-7688721B30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6680" y="4390987"/>
            <a:ext cx="3359736" cy="868363"/>
          </a:xfrm>
          <a:prstGeom prst="rect">
            <a:avLst/>
          </a:prstGeom>
        </p:spPr>
      </p:pic>
    </p:spTree>
    <p:extLst>
      <p:ext uri="{BB962C8B-B14F-4D97-AF65-F5344CB8AC3E}">
        <p14:creationId xmlns:p14="http://schemas.microsoft.com/office/powerpoint/2010/main" val="1347250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638685278"/>
              </p:ext>
            </p:extLst>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2913446530"/>
              </p:ext>
            </p:extLst>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1268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Twitter?</a:t>
            </a:r>
            <a:endParaRPr lang="en-US" dirty="0"/>
          </a:p>
        </p:txBody>
      </p:sp>
      <p:sp>
        <p:nvSpPr>
          <p:cNvPr id="3" name="Content Placeholder 2"/>
          <p:cNvSpPr>
            <a:spLocks noGrp="1"/>
          </p:cNvSpPr>
          <p:nvPr>
            <p:ph idx="1"/>
          </p:nvPr>
        </p:nvSpPr>
        <p:spPr/>
        <p:txBody>
          <a:bodyPr/>
          <a:lstStyle/>
          <a:p>
            <a:r>
              <a:rPr lang="en-US"/>
              <a:t>Where the SQL Community hangs out</a:t>
            </a:r>
          </a:p>
          <a:p>
            <a:r>
              <a:rPr lang="en-US"/>
              <a:t>#sqlhelp </a:t>
            </a:r>
          </a:p>
          <a:p>
            <a:pPr lvl="1"/>
            <a:r>
              <a:rPr lang="en-US"/>
              <a:t>Free real-time help</a:t>
            </a:r>
          </a:p>
          <a:p>
            <a:endParaRPr lang="en-US" dirty="0"/>
          </a:p>
        </p:txBody>
      </p:sp>
      <p:pic>
        <p:nvPicPr>
          <p:cNvPr id="1026" name="Picture 2" descr="https://upload.wikimedia.org/wikipedia/en/thumb/9/9f/Twitter_bird_logo_2012.svg/1259px-Twitter_bird_logo_201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688" y="2779292"/>
            <a:ext cx="3693463" cy="300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Slack?</a:t>
            </a:r>
            <a:endParaRPr lang="en-US" dirty="0"/>
          </a:p>
        </p:txBody>
      </p:sp>
      <p:sp>
        <p:nvSpPr>
          <p:cNvPr id="3" name="Content Placeholder 2"/>
          <p:cNvSpPr>
            <a:spLocks noGrp="1"/>
          </p:cNvSpPr>
          <p:nvPr>
            <p:ph idx="1"/>
          </p:nvPr>
        </p:nvSpPr>
        <p:spPr/>
        <p:txBody>
          <a:bodyPr/>
          <a:lstStyle/>
          <a:p>
            <a:r>
              <a:rPr lang="en-US" dirty="0"/>
              <a:t>If </a:t>
            </a:r>
            <a:r>
              <a:rPr lang="en-US" dirty="0" err="1"/>
              <a:t>nvarchar</a:t>
            </a:r>
            <a:r>
              <a:rPr lang="en-US" dirty="0"/>
              <a:t>(280) isn’t enough</a:t>
            </a:r>
          </a:p>
          <a:p>
            <a:r>
              <a:rPr lang="en-US" dirty="0"/>
              <a:t>#</a:t>
            </a:r>
            <a:r>
              <a:rPr lang="en-US" dirty="0" err="1"/>
              <a:t>sqlhelp</a:t>
            </a:r>
            <a:r>
              <a:rPr lang="en-US" dirty="0"/>
              <a:t> #</a:t>
            </a:r>
            <a:r>
              <a:rPr lang="en-US" dirty="0" err="1"/>
              <a:t>powershellhelp</a:t>
            </a:r>
            <a:r>
              <a:rPr lang="en-US" dirty="0"/>
              <a:t> #</a:t>
            </a:r>
            <a:r>
              <a:rPr lang="en-US" dirty="0" err="1"/>
              <a:t>ssrshelp</a:t>
            </a:r>
            <a:endParaRPr lang="en-US" dirty="0"/>
          </a:p>
          <a:p>
            <a:r>
              <a:rPr lang="en-US" dirty="0">
                <a:hlinkClick r:id="rId3"/>
              </a:rPr>
              <a:t>http://www.dbatools.io/slack</a:t>
            </a:r>
            <a:r>
              <a:rPr lang="en-US" dirty="0"/>
              <a:t> for details</a:t>
            </a:r>
          </a:p>
          <a:p>
            <a:endParaRPr lang="en-US" dirty="0"/>
          </a:p>
        </p:txBody>
      </p:sp>
      <p:pic>
        <p:nvPicPr>
          <p:cNvPr id="2052" name="Picture 4" descr="http://kpcbweb2.s3.amazonaws.com/companies/542/logo/original/slack-logo_large.png?1415320446"/>
          <p:cNvPicPr>
            <a:picLocks noChangeAspect="1" noChangeArrowheads="1"/>
          </p:cNvPicPr>
          <p:nvPr/>
        </p:nvPicPr>
        <p:blipFill rotWithShape="1">
          <a:blip r:embed="rId4">
            <a:extLst>
              <a:ext uri="{28A0092B-C50C-407E-A947-70E740481C1C}">
                <a14:useLocalDpi xmlns:a14="http://schemas.microsoft.com/office/drawing/2010/main" val="0"/>
              </a:ext>
            </a:extLst>
          </a:blip>
          <a:srcRect t="17295" b="15231"/>
          <a:stretch/>
        </p:blipFill>
        <p:spPr bwMode="auto">
          <a:xfrm>
            <a:off x="1593181" y="3856119"/>
            <a:ext cx="9310437" cy="247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0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31066</TotalTime>
  <Words>2910</Words>
  <Application>Microsoft Office PowerPoint</Application>
  <PresentationFormat>Widescreen</PresentationFormat>
  <Paragraphs>659</Paragraphs>
  <Slides>58</Slides>
  <Notes>29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Community Ambassador</vt:lpstr>
      <vt:lpstr>Who uses Twitter?</vt:lpstr>
      <vt:lpstr>Who uses Slack?</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166</cp:revision>
  <dcterms:created xsi:type="dcterms:W3CDTF">2016-01-16T14:35:28Z</dcterms:created>
  <dcterms:modified xsi:type="dcterms:W3CDTF">2019-01-17T13:28:05Z</dcterms:modified>
</cp:coreProperties>
</file>