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57"/>
  </p:notesMasterIdLst>
  <p:sldIdLst>
    <p:sldId id="348" r:id="rId2"/>
    <p:sldId id="397" r:id="rId3"/>
    <p:sldId id="399" r:id="rId4"/>
    <p:sldId id="345" r:id="rId5"/>
    <p:sldId id="344" r:id="rId6"/>
    <p:sldId id="343" r:id="rId7"/>
    <p:sldId id="335" r:id="rId8"/>
    <p:sldId id="336" r:id="rId9"/>
    <p:sldId id="339" r:id="rId10"/>
    <p:sldId id="337" r:id="rId11"/>
    <p:sldId id="256" r:id="rId12"/>
    <p:sldId id="261" r:id="rId13"/>
    <p:sldId id="267" r:id="rId14"/>
    <p:sldId id="307" r:id="rId15"/>
    <p:sldId id="326" r:id="rId16"/>
    <p:sldId id="287" r:id="rId17"/>
    <p:sldId id="289" r:id="rId18"/>
    <p:sldId id="290" r:id="rId19"/>
    <p:sldId id="327" r:id="rId20"/>
    <p:sldId id="266" r:id="rId21"/>
    <p:sldId id="328" r:id="rId22"/>
    <p:sldId id="283" r:id="rId23"/>
    <p:sldId id="297" r:id="rId24"/>
    <p:sldId id="338" r:id="rId25"/>
    <p:sldId id="329" r:id="rId26"/>
    <p:sldId id="269" r:id="rId27"/>
    <p:sldId id="268" r:id="rId28"/>
    <p:sldId id="270" r:id="rId29"/>
    <p:sldId id="279" r:id="rId30"/>
    <p:sldId id="330" r:id="rId31"/>
    <p:sldId id="284" r:id="rId32"/>
    <p:sldId id="271" r:id="rId33"/>
    <p:sldId id="285" r:id="rId34"/>
    <p:sldId id="272" r:id="rId35"/>
    <p:sldId id="273" r:id="rId36"/>
    <p:sldId id="286" r:id="rId37"/>
    <p:sldId id="313" r:id="rId38"/>
    <p:sldId id="309" r:id="rId39"/>
    <p:sldId id="311" r:id="rId40"/>
    <p:sldId id="310" r:id="rId41"/>
    <p:sldId id="312" r:id="rId42"/>
    <p:sldId id="319" r:id="rId43"/>
    <p:sldId id="314" r:id="rId44"/>
    <p:sldId id="316" r:id="rId45"/>
    <p:sldId id="317" r:id="rId46"/>
    <p:sldId id="318" r:id="rId47"/>
    <p:sldId id="398" r:id="rId48"/>
    <p:sldId id="331" r:id="rId49"/>
    <p:sldId id="274" r:id="rId50"/>
    <p:sldId id="298" r:id="rId51"/>
    <p:sldId id="277" r:id="rId52"/>
    <p:sldId id="334" r:id="rId53"/>
    <p:sldId id="321" r:id="rId54"/>
    <p:sldId id="299" r:id="rId55"/>
    <p:sldId id="33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B3CCA-2A2B-4ECB-B2D6-88FAFD251498}" v="144" dt="2019-08-24T14:01:35.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8" autoAdjust="0"/>
    <p:restoredTop sz="88404" autoAdjust="0"/>
  </p:normalViewPr>
  <p:slideViewPr>
    <p:cSldViewPr snapToGrid="0">
      <p:cViewPr varScale="1">
        <p:scale>
          <a:sx n="107" d="100"/>
          <a:sy n="107" d="100"/>
        </p:scale>
        <p:origin x="141" y="69"/>
      </p:cViewPr>
      <p:guideLst/>
    </p:cSldViewPr>
  </p:slideViewPr>
  <p:notesTextViewPr>
    <p:cViewPr>
      <p:scale>
        <a:sx n="1" d="1"/>
        <a:sy n="1" d="1"/>
      </p:scale>
      <p:origin x="0" y="0"/>
    </p:cViewPr>
  </p:notesTextViewPr>
  <p:sorterViewPr>
    <p:cViewPr>
      <p:scale>
        <a:sx n="100" d="100"/>
        <a:sy n="100" d="100"/>
      </p:scale>
      <p:origin x="0" y="-116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Mallon" userId="0dfd7ab5-17aa-4ac6-b039-e05176edc781" providerId="ADAL" clId="{FEE235FE-B614-4F1C-8C8E-DF9060EA5C02}"/>
  </pc:docChgLst>
  <pc:docChgLst>
    <pc:chgData name="Andy Mallon" userId="8ed075f77b608d91" providerId="LiveId" clId="{042B3CCA-2A2B-4ECB-B2D6-88FAFD251498}"/>
    <pc:docChg chg="undo custSel addSld delSld modSld delMainMaster modMainMaster">
      <pc:chgData name="Andy Mallon" userId="8ed075f77b608d91" providerId="LiveId" clId="{042B3CCA-2A2B-4ECB-B2D6-88FAFD251498}" dt="2019-09-07T19:02:06.751" v="153" actId="2696"/>
      <pc:docMkLst>
        <pc:docMk/>
      </pc:docMkLst>
      <pc:sldChg chg="modSp add del">
        <pc:chgData name="Andy Mallon" userId="8ed075f77b608d91" providerId="LiveId" clId="{042B3CCA-2A2B-4ECB-B2D6-88FAFD251498}" dt="2019-09-07T19:02:06.751" v="153" actId="2696"/>
        <pc:sldMkLst>
          <pc:docMk/>
          <pc:sldMk cId="663809898" sldId="400"/>
        </pc:sldMkLst>
        <pc:spChg chg="mod">
          <ac:chgData name="Andy Mallon" userId="8ed075f77b608d91" providerId="LiveId" clId="{042B3CCA-2A2B-4ECB-B2D6-88FAFD251498}" dt="2019-08-24T14:01:32.327" v="152" actId="27636"/>
          <ac:spMkLst>
            <pc:docMk/>
            <pc:sldMk cId="663809898" sldId="400"/>
            <ac:spMk id="4" creationId="{00000000-0000-0000-0000-000000000000}"/>
          </ac:spMkLst>
        </pc:spChg>
      </pc:sldChg>
    </pc:docChg>
  </pc:docChgLst>
  <pc:docChgLst>
    <pc:chgData name="Andy Mallon" userId="0dfd7ab5-17aa-4ac6-b039-e05176edc781" providerId="ADAL" clId="{6E352BDA-D723-4A8D-8367-44E56F068558}"/>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13C8A-11F9-4768-B07B-C8C4017109A6}" type="datetimeFigureOut">
              <a:rPr lang="en-US" smtClean="0"/>
              <a:t>2019-09-07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6673D-A7D2-47E4-9E64-948C4CAFD549}" type="slidenum">
              <a:rPr lang="en-US" smtClean="0"/>
              <a:t>‹#›</a:t>
            </a:fld>
            <a:endParaRPr lang="en-US"/>
          </a:p>
        </p:txBody>
      </p:sp>
    </p:spTree>
    <p:extLst>
      <p:ext uri="{BB962C8B-B14F-4D97-AF65-F5344CB8AC3E}">
        <p14:creationId xmlns:p14="http://schemas.microsoft.com/office/powerpoint/2010/main" val="2290377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96673D-A7D2-47E4-9E64-948C4CAFD54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763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engine reads from memory.</a:t>
            </a:r>
          </a:p>
          <a:p>
            <a:r>
              <a:rPr lang="en-US" dirty="0"/>
              <a:t>If the</a:t>
            </a:r>
            <a:r>
              <a:rPr lang="en-US" baseline="0" dirty="0"/>
              <a:t> page isn’t in memory, it’s read from disk into memory…. Then the query engine reads from memory.</a:t>
            </a:r>
          </a:p>
          <a:p>
            <a:r>
              <a:rPr lang="en-US" baseline="0" dirty="0"/>
              <a:t>Regardless, the page is compressed (or not compressed) the same in memory and on disk</a:t>
            </a:r>
          </a:p>
          <a:p>
            <a:r>
              <a:rPr lang="en-US" baseline="0" dirty="0"/>
              <a:t>Starting in 2016 SP1, compression is available in all editions.  Note, you can start compression indexes in Standard or Enterprise Edition, but note that its still not an ONLINE operation unless you’re on Enterprise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20</a:t>
            </a:fld>
            <a:endParaRPr lang="en-US"/>
          </a:p>
        </p:txBody>
      </p:sp>
    </p:spTree>
    <p:extLst>
      <p:ext uri="{BB962C8B-B14F-4D97-AF65-F5344CB8AC3E}">
        <p14:creationId xmlns:p14="http://schemas.microsoft.com/office/powerpoint/2010/main" val="3402943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r>
              <a:rPr lang="en-US" baseline="0" dirty="0"/>
              <a:t> I say USUALLY takes less space. It’s that whole “It Depends” thing. More on that later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22</a:t>
            </a:fld>
            <a:endParaRPr lang="en-US"/>
          </a:p>
        </p:txBody>
      </p:sp>
    </p:spTree>
    <p:extLst>
      <p:ext uri="{BB962C8B-B14F-4D97-AF65-F5344CB8AC3E}">
        <p14:creationId xmlns:p14="http://schemas.microsoft.com/office/powerpoint/2010/main" val="4018296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it’s the SAME PAGE on memory &amp; on disk, these two bullets are really saying the same thing</a:t>
            </a:r>
            <a:br>
              <a:rPr lang="en-US" baseline="0" dirty="0"/>
            </a:br>
            <a:br>
              <a:rPr lang="en-US" baseline="0" dirty="0"/>
            </a:br>
            <a:r>
              <a:rPr lang="en-US" baseline="0" dirty="0"/>
              <a:t>No longer Enterprise only if (only if) you are on 2016 SP1+</a:t>
            </a:r>
            <a:br>
              <a:rPr lang="en-US" baseline="0" dirty="0"/>
            </a:br>
            <a:r>
              <a:rPr lang="en-US" baseline="0" dirty="0"/>
              <a:t>The list of cons is pretty short.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26</a:t>
            </a:fld>
            <a:endParaRPr lang="en-US"/>
          </a:p>
        </p:txBody>
      </p:sp>
    </p:spTree>
    <p:extLst>
      <p:ext uri="{BB962C8B-B14F-4D97-AF65-F5344CB8AC3E}">
        <p14:creationId xmlns:p14="http://schemas.microsoft.com/office/powerpoint/2010/main" val="1276188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stress </a:t>
            </a:r>
            <a:r>
              <a:rPr lang="en-US" b="1" baseline="0" dirty="0"/>
              <a:t>USABLE</a:t>
            </a:r>
            <a:r>
              <a:rPr lang="en-US" b="0" baseline="0" dirty="0"/>
              <a:t> TB. Enterprise SAN uses hot spares, RAID 10</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27</a:t>
            </a:fld>
            <a:endParaRPr lang="en-US"/>
          </a:p>
        </p:txBody>
      </p:sp>
    </p:spTree>
    <p:extLst>
      <p:ext uri="{BB962C8B-B14F-4D97-AF65-F5344CB8AC3E}">
        <p14:creationId xmlns:p14="http://schemas.microsoft.com/office/powerpoint/2010/main" val="3148704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make</a:t>
            </a:r>
            <a:r>
              <a:rPr lang="en-US" baseline="0" dirty="0"/>
              <a:t> your database require less disk space, you can save LOTS of money. </a:t>
            </a:r>
            <a:br>
              <a:rPr lang="en-US" baseline="0" dirty="0"/>
            </a:br>
            <a:r>
              <a:rPr lang="en-US" baseline="0" dirty="0"/>
              <a:t>If you go to your CIO and say “I can save you $100,000 in storage costs.” You’ll look REALLY good.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28</a:t>
            </a:fld>
            <a:endParaRPr lang="en-US"/>
          </a:p>
        </p:txBody>
      </p:sp>
    </p:spTree>
    <p:extLst>
      <p:ext uri="{BB962C8B-B14F-4D97-AF65-F5344CB8AC3E}">
        <p14:creationId xmlns:p14="http://schemas.microsoft.com/office/powerpoint/2010/main" val="2162890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what the power pellets are…. Business Requirements?</a:t>
            </a:r>
          </a:p>
        </p:txBody>
      </p:sp>
      <p:sp>
        <p:nvSpPr>
          <p:cNvPr id="4" name="Slide Number Placeholder 3"/>
          <p:cNvSpPr>
            <a:spLocks noGrp="1"/>
          </p:cNvSpPr>
          <p:nvPr>
            <p:ph type="sldNum" sz="quarter" idx="10"/>
          </p:nvPr>
        </p:nvSpPr>
        <p:spPr/>
        <p:txBody>
          <a:bodyPr/>
          <a:lstStyle/>
          <a:p>
            <a:fld id="{C896673D-A7D2-47E4-9E64-948C4CAFD549}" type="slidenum">
              <a:rPr lang="en-US" smtClean="0"/>
              <a:t>29</a:t>
            </a:fld>
            <a:endParaRPr lang="en-US"/>
          </a:p>
        </p:txBody>
      </p:sp>
    </p:spTree>
    <p:extLst>
      <p:ext uri="{BB962C8B-B14F-4D97-AF65-F5344CB8AC3E}">
        <p14:creationId xmlns:p14="http://schemas.microsoft.com/office/powerpoint/2010/main" val="2023517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a:t>
            </a:r>
            <a:r>
              <a:rPr lang="en-US" baseline="0" dirty="0"/>
              <a:t> easy  to read. Notice it goes up to “Almond roasting” then we run out of room on the page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31</a:t>
            </a:fld>
            <a:endParaRPr lang="en-US"/>
          </a:p>
        </p:txBody>
      </p:sp>
    </p:spTree>
    <p:extLst>
      <p:ext uri="{BB962C8B-B14F-4D97-AF65-F5344CB8AC3E}">
        <p14:creationId xmlns:p14="http://schemas.microsoft.com/office/powerpoint/2010/main" val="363202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a:t>
            </a:r>
            <a:r>
              <a:rPr lang="en-US" baseline="0" dirty="0"/>
              <a:t> compression squishes the data by removing extra space.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32</a:t>
            </a:fld>
            <a:endParaRPr lang="en-US"/>
          </a:p>
        </p:txBody>
      </p:sp>
    </p:spTree>
    <p:extLst>
      <p:ext uri="{BB962C8B-B14F-4D97-AF65-F5344CB8AC3E}">
        <p14:creationId xmlns:p14="http://schemas.microsoft.com/office/powerpoint/2010/main" val="1089363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I removed extra space, an fit even more stuff on the page! We</a:t>
            </a:r>
            <a:r>
              <a:rPr lang="en-US" baseline="0" dirty="0"/>
              <a:t> made it all the way to Bacon!</a:t>
            </a:r>
            <a:br>
              <a:rPr lang="en-US" dirty="0"/>
            </a:br>
            <a:r>
              <a:rPr lang="en-US" dirty="0"/>
              <a:t>The</a:t>
            </a:r>
            <a:r>
              <a:rPr lang="en-US" baseline="0" dirty="0"/>
              <a:t> added cost is that it’s a bit harder to read. I have to think a little bit harder to read the data.</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33</a:t>
            </a:fld>
            <a:endParaRPr lang="en-US"/>
          </a:p>
        </p:txBody>
      </p:sp>
    </p:spTree>
    <p:extLst>
      <p:ext uri="{BB962C8B-B14F-4D97-AF65-F5344CB8AC3E}">
        <p14:creationId xmlns:p14="http://schemas.microsoft.com/office/powerpoint/2010/main" val="3633198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PAGE compressed index could have some pages that are not page-compressed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34</a:t>
            </a:fld>
            <a:endParaRPr lang="en-US"/>
          </a:p>
        </p:txBody>
      </p:sp>
    </p:spTree>
    <p:extLst>
      <p:ext uri="{BB962C8B-B14F-4D97-AF65-F5344CB8AC3E}">
        <p14:creationId xmlns:p14="http://schemas.microsoft.com/office/powerpoint/2010/main" val="51301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 of the things I love most in life– My husband, my pups, </a:t>
            </a:r>
            <a:r>
              <a:rPr lang="en-US" baseline="0" dirty="0" err="1"/>
              <a:t>Queery</a:t>
            </a:r>
            <a:r>
              <a:rPr lang="en-US" baseline="0" dirty="0"/>
              <a:t> the </a:t>
            </a:r>
            <a:r>
              <a:rPr lang="en-US" baseline="0"/>
              <a:t>Diversity Dino.</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a:t>
            </a:fld>
            <a:endParaRPr lang="en-US" dirty="0"/>
          </a:p>
        </p:txBody>
      </p:sp>
    </p:spTree>
    <p:extLst>
      <p:ext uri="{BB962C8B-B14F-4D97-AF65-F5344CB8AC3E}">
        <p14:creationId xmlns:p14="http://schemas.microsoft.com/office/powerpoint/2010/main" val="1736366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Just follow the pointers below to the dictionary at the top. </a:t>
            </a:r>
            <a:br>
              <a:rPr lang="en-US" baseline="0" dirty="0"/>
            </a:br>
            <a:r>
              <a:rPr lang="en-US" baseline="0" dirty="0"/>
              <a:t>And this is even harder to read, right? You just have to think about it more—Spin more CPU cycles and you can figure it out.</a:t>
            </a:r>
          </a:p>
          <a:p>
            <a:r>
              <a:rPr lang="en-US" baseline="0" dirty="0"/>
              <a:t>But we fit even more data. Past Bacon, and on to Brioche!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36</a:t>
            </a:fld>
            <a:endParaRPr lang="en-US"/>
          </a:p>
        </p:txBody>
      </p:sp>
    </p:spTree>
    <p:extLst>
      <p:ext uri="{BB962C8B-B14F-4D97-AF65-F5344CB8AC3E}">
        <p14:creationId xmlns:p14="http://schemas.microsoft.com/office/powerpoint/2010/main" val="890822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bullet</a:t>
            </a:r>
            <a:r>
              <a:rPr lang="en-US" baseline="0" dirty="0"/>
              <a:t> is important. Even if you fall back &amp; don’t use ROW compression, you STILL PERFORM PAGE COMPRESSION every time you write the page…you just don’t save your work</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37</a:t>
            </a:fld>
            <a:endParaRPr lang="en-US"/>
          </a:p>
        </p:txBody>
      </p:sp>
    </p:spTree>
    <p:extLst>
      <p:ext uri="{BB962C8B-B14F-4D97-AF65-F5344CB8AC3E}">
        <p14:creationId xmlns:p14="http://schemas.microsoft.com/office/powerpoint/2010/main" val="591425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step through</a:t>
            </a:r>
            <a:r>
              <a:rPr lang="en-US" baseline="0" dirty="0"/>
              <a:t> this a bit slower than the BOL article… I think the BOL article is a bit confusing, but I’m using the same example.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38</a:t>
            </a:fld>
            <a:endParaRPr lang="en-US" dirty="0"/>
          </a:p>
        </p:txBody>
      </p:sp>
    </p:spTree>
    <p:extLst>
      <p:ext uri="{BB962C8B-B14F-4D97-AF65-F5344CB8AC3E}">
        <p14:creationId xmlns:p14="http://schemas.microsoft.com/office/powerpoint/2010/main" val="2344421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41</a:t>
            </a:fld>
            <a:endParaRPr lang="en-US" dirty="0"/>
          </a:p>
        </p:txBody>
      </p:sp>
    </p:spTree>
    <p:extLst>
      <p:ext uri="{BB962C8B-B14F-4D97-AF65-F5344CB8AC3E}">
        <p14:creationId xmlns:p14="http://schemas.microsoft.com/office/powerpoint/2010/main" val="3940925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42</a:t>
            </a:fld>
            <a:endParaRPr lang="en-US" dirty="0"/>
          </a:p>
        </p:txBody>
      </p:sp>
    </p:spTree>
    <p:extLst>
      <p:ext uri="{BB962C8B-B14F-4D97-AF65-F5344CB8AC3E}">
        <p14:creationId xmlns:p14="http://schemas.microsoft.com/office/powerpoint/2010/main" val="2753710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a:t>
            </a:r>
            <a:r>
              <a:rPr lang="en-US" baseline="0" dirty="0"/>
              <a:t> the page isn’t stored like a grid, so all that white space actually gets used</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46</a:t>
            </a:fld>
            <a:endParaRPr lang="en-US" dirty="0"/>
          </a:p>
        </p:txBody>
      </p:sp>
    </p:spTree>
    <p:extLst>
      <p:ext uri="{BB962C8B-B14F-4D97-AF65-F5344CB8AC3E}">
        <p14:creationId xmlns:p14="http://schemas.microsoft.com/office/powerpoint/2010/main" val="1153077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a:t>
            </a:r>
            <a:r>
              <a:rPr lang="en-US" baseline="0" dirty="0"/>
              <a:t> at the rows as CSV, you can see the extra space start to appear</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47</a:t>
            </a:fld>
            <a:endParaRPr lang="en-US" dirty="0"/>
          </a:p>
        </p:txBody>
      </p:sp>
    </p:spTree>
    <p:extLst>
      <p:ext uri="{BB962C8B-B14F-4D97-AF65-F5344CB8AC3E}">
        <p14:creationId xmlns:p14="http://schemas.microsoft.com/office/powerpoint/2010/main" val="409534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4</a:t>
            </a:fld>
            <a:endParaRPr lang="en-US"/>
          </a:p>
        </p:txBody>
      </p:sp>
    </p:spTree>
    <p:extLst>
      <p:ext uri="{BB962C8B-B14F-4D97-AF65-F5344CB8AC3E}">
        <p14:creationId xmlns:p14="http://schemas.microsoft.com/office/powerpoint/2010/main" val="3134707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96673D-A7D2-47E4-9E64-948C4CAFD549}" type="slidenum">
              <a:rPr lang="en-US" smtClean="0"/>
              <a:t>5</a:t>
            </a:fld>
            <a:endParaRPr lang="en-US"/>
          </a:p>
        </p:txBody>
      </p:sp>
    </p:spTree>
    <p:extLst>
      <p:ext uri="{BB962C8B-B14F-4D97-AF65-F5344CB8AC3E}">
        <p14:creationId xmlns:p14="http://schemas.microsoft.com/office/powerpoint/2010/main" val="2692536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fraternity pledge</a:t>
            </a:r>
            <a:r>
              <a:rPr lang="en-US" baseline="0" dirty="0"/>
              <a:t> for Lambda Chi Alpha, he was the shortest pledge at 5-foot 7-inches. The pledges were instructed to take their shortest member and in the cover of night, measure the length of the Mass Ave Bridge, which spans from Cambridge (where MIT is) to Boston. They were to mark the distance on the bridge with paint, and report back with the exact measurement. To this day, pledges re-paint the bridge every year to mark the distance in smoots. When the bridge was rebuilt in the late 1980s, the expansion joints were specifically engineered to be 1-smoot long.</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7</a:t>
            </a:fld>
            <a:endParaRPr lang="en-US"/>
          </a:p>
        </p:txBody>
      </p:sp>
    </p:spTree>
    <p:extLst>
      <p:ext uri="{BB962C8B-B14F-4D97-AF65-F5344CB8AC3E}">
        <p14:creationId xmlns:p14="http://schemas.microsoft.com/office/powerpoint/2010/main" val="25505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Compression is</a:t>
            </a:r>
            <a:r>
              <a:rPr lang="en-US" baseline="0" dirty="0"/>
              <a:t> something you should think about. It’s relatively easy to change. But if you think about it up-front, you can save yourself some headaches down the road. </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9</a:t>
            </a:fld>
            <a:endParaRPr lang="en-US"/>
          </a:p>
        </p:txBody>
      </p:sp>
    </p:spTree>
    <p:extLst>
      <p:ext uri="{BB962C8B-B14F-4D97-AF65-F5344CB8AC3E}">
        <p14:creationId xmlns:p14="http://schemas.microsoft.com/office/powerpoint/2010/main" val="8676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cover every demo script I have—we’ll cover a few, and I’ll give you the rest to explore on your own.</a:t>
            </a:r>
          </a:p>
        </p:txBody>
      </p:sp>
      <p:sp>
        <p:nvSpPr>
          <p:cNvPr id="4" name="Slide Number Placeholder 3"/>
          <p:cNvSpPr>
            <a:spLocks noGrp="1"/>
          </p:cNvSpPr>
          <p:nvPr>
            <p:ph type="sldNum" sz="quarter" idx="10"/>
          </p:nvPr>
        </p:nvSpPr>
        <p:spPr/>
        <p:txBody>
          <a:bodyPr/>
          <a:lstStyle/>
          <a:p>
            <a:fld id="{C896673D-A7D2-47E4-9E64-948C4CAFD549}" type="slidenum">
              <a:rPr lang="en-US" smtClean="0"/>
              <a:t>13</a:t>
            </a:fld>
            <a:endParaRPr lang="en-US"/>
          </a:p>
        </p:txBody>
      </p:sp>
    </p:spTree>
    <p:extLst>
      <p:ext uri="{BB962C8B-B14F-4D97-AF65-F5344CB8AC3E}">
        <p14:creationId xmlns:p14="http://schemas.microsoft.com/office/powerpoint/2010/main" val="1804979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pages we’re talking about when we talk compression.</a:t>
            </a:r>
          </a:p>
          <a:p>
            <a:r>
              <a:rPr lang="en-US" dirty="0"/>
              <a:t>Only</a:t>
            </a:r>
            <a:r>
              <a:rPr lang="en-US" baseline="0" dirty="0"/>
              <a:t> the LEAF PAGES get compressed in a B Tree Index</a:t>
            </a:r>
            <a:br>
              <a:rPr lang="en-US" baseline="0" dirty="0"/>
            </a:br>
            <a:r>
              <a:rPr lang="en-US" baseline="0" dirty="0"/>
              <a:t>Everything is ordered. It’s easy to find by traversing the tree. You can find any row in just 3 reads.   EXAMPLE: MAINE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17</a:t>
            </a:fld>
            <a:endParaRPr lang="en-US"/>
          </a:p>
        </p:txBody>
      </p:sp>
    </p:spTree>
    <p:extLst>
      <p:ext uri="{BB962C8B-B14F-4D97-AF65-F5344CB8AC3E}">
        <p14:creationId xmlns:p14="http://schemas.microsoft.com/office/powerpoint/2010/main" val="2987885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unordered. It’s harder</a:t>
            </a:r>
            <a:r>
              <a:rPr lang="en-US" baseline="0" dirty="0"/>
              <a:t> to find the row you want.</a:t>
            </a:r>
            <a:br>
              <a:rPr lang="en-US" baseline="0" dirty="0"/>
            </a:br>
            <a:r>
              <a:rPr lang="en-US" baseline="0" dirty="0"/>
              <a:t>But for our purposes today, it’s similar to the leaf level of a B-Tree</a:t>
            </a:r>
            <a:endParaRPr lang="en-US" dirty="0"/>
          </a:p>
        </p:txBody>
      </p:sp>
      <p:sp>
        <p:nvSpPr>
          <p:cNvPr id="4" name="Slide Number Placeholder 3"/>
          <p:cNvSpPr>
            <a:spLocks noGrp="1"/>
          </p:cNvSpPr>
          <p:nvPr>
            <p:ph type="sldNum" sz="quarter" idx="10"/>
          </p:nvPr>
        </p:nvSpPr>
        <p:spPr/>
        <p:txBody>
          <a:bodyPr/>
          <a:lstStyle/>
          <a:p>
            <a:fld id="{C896673D-A7D2-47E4-9E64-948C4CAFD549}" type="slidenum">
              <a:rPr lang="en-US" smtClean="0"/>
              <a:t>18</a:t>
            </a:fld>
            <a:endParaRPr lang="en-US"/>
          </a:p>
        </p:txBody>
      </p:sp>
    </p:spTree>
    <p:extLst>
      <p:ext uri="{BB962C8B-B14F-4D97-AF65-F5344CB8AC3E}">
        <p14:creationId xmlns:p14="http://schemas.microsoft.com/office/powerpoint/2010/main" val="1766908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Subtitle 8"/>
          <p:cNvSpPr>
            <a:spLocks noGrp="1"/>
          </p:cNvSpPr>
          <p:nvPr>
            <p:ph type="subTitle" idx="1"/>
          </p:nvPr>
        </p:nvSpPr>
        <p:spPr>
          <a:xfrm>
            <a:off x="3149600" y="6050037"/>
            <a:ext cx="8686800" cy="685800"/>
          </a:xfrm>
        </p:spPr>
        <p:txBody>
          <a:bodyPr anchor="ctr"/>
          <a:lstStyle>
            <a:lvl1pPr marL="0" indent="0" algn="l" eaLnBrk="1" latinLnBrk="0" hangingPunct="1">
              <a:buNone/>
              <a:defRPr kumimoji="0" sz="3733">
                <a:solidFill>
                  <a:srgbClr val="FFFFFF"/>
                </a:solidFill>
              </a:defRPr>
            </a:lvl1pPr>
            <a:lvl2pPr marL="609585" indent="0" algn="ctr" eaLnBrk="1" latinLnBrk="0" hangingPunct="1">
              <a:buNone/>
            </a:lvl2pPr>
            <a:lvl3pPr marL="1219170" indent="0" algn="ctr" eaLnBrk="1" latinLnBrk="0" hangingPunct="1">
              <a:buNone/>
            </a:lvl3pPr>
            <a:lvl4pPr marL="1828754" indent="0" algn="ctr" eaLnBrk="1" latinLnBrk="0" hangingPunct="1">
              <a:buNone/>
            </a:lvl4pPr>
            <a:lvl5pPr marL="2438339" indent="0" algn="ctr" eaLnBrk="1" latinLnBrk="0" hangingPunct="1">
              <a:buNone/>
            </a:lvl5pPr>
            <a:lvl6pPr marL="3047924" indent="0" algn="ctr" eaLnBrk="1" latinLnBrk="0" hangingPunct="1">
              <a:buNone/>
            </a:lvl6pPr>
            <a:lvl7pPr marL="3657509" indent="0" algn="ctr" eaLnBrk="1" latinLnBrk="0" hangingPunct="1">
              <a:buNone/>
            </a:lvl7pPr>
            <a:lvl8pPr marL="4267093" indent="0" algn="ctr" eaLnBrk="1" latinLnBrk="0" hangingPunct="1">
              <a:buNone/>
            </a:lvl8pPr>
            <a:lvl9pPr marL="4876678" indent="0" algn="ctr" eaLnBrk="1" latinLnBrk="0" hangingPunct="1">
              <a:buNone/>
            </a:lvl9pPr>
            <a:extLst/>
          </a:lstStyle>
          <a:p>
            <a:pPr eaLnBrk="1" latinLnBrk="1" hangingPunct="1"/>
            <a:r>
              <a:rPr lang="en-US"/>
              <a:t>Click to edit Master subtitle style</a:t>
            </a:r>
            <a:endParaRPr dirty="0"/>
          </a:p>
        </p:txBody>
      </p:sp>
      <p:sp>
        <p:nvSpPr>
          <p:cNvPr id="28" name="Date Placeholder 27"/>
          <p:cNvSpPr>
            <a:spLocks noGrp="1"/>
          </p:cNvSpPr>
          <p:nvPr>
            <p:ph type="dt" sz="half" idx="10"/>
          </p:nvPr>
        </p:nvSpPr>
        <p:spPr>
          <a:xfrm>
            <a:off x="101600" y="6068699"/>
            <a:ext cx="2743200" cy="685800"/>
          </a:xfrm>
          <a:prstGeom prst="rect">
            <a:avLst/>
          </a:prstGeom>
        </p:spPr>
        <p:txBody>
          <a:bodyPr anchor="ctr">
            <a:noAutofit/>
          </a:bodyPr>
          <a:lstStyle>
            <a:lvl1pPr algn="ctr" eaLnBrk="1" latinLnBrk="0" hangingPunct="1">
              <a:defRPr kumimoji="0" sz="2667">
                <a:solidFill>
                  <a:srgbClr val="FFFFFF"/>
                </a:solidFill>
              </a:defRPr>
            </a:lvl1pPr>
            <a:extLst/>
          </a:lstStyle>
          <a:p>
            <a:fld id="{B61BEF0D-F0BB-DE4B-95CE-6DB70DBA9567}" type="datetimeFigureOut">
              <a:rPr lang="en-US" smtClean="0"/>
              <a:pPr/>
              <a:t>2019-09-07</a:t>
            </a:fld>
            <a:endParaRPr lang="en-US" dirty="0"/>
          </a:p>
        </p:txBody>
      </p:sp>
      <p:sp>
        <p:nvSpPr>
          <p:cNvPr id="12" name="Rectangle 11"/>
          <p:cNvSpPr>
            <a:spLocks noGrp="1"/>
          </p:cNvSpPr>
          <p:nvPr>
            <p:ph type="title"/>
          </p:nvPr>
        </p:nvSpPr>
        <p:spPr>
          <a:xfrm>
            <a:off x="3149600" y="3124200"/>
            <a:ext cx="8636000" cy="2717800"/>
          </a:xfrm>
        </p:spPr>
        <p:txBody>
          <a:bodyPr rtlCol="0" anchor="b"/>
          <a:lstStyle>
            <a:lvl1pPr eaLnBrk="1" latinLnBrk="0" hangingPunct="1">
              <a:defRPr kumimoji="0" cap="all" baseline="0"/>
            </a:lvl1pPr>
            <a:extLst/>
          </a:lstStyle>
          <a:p>
            <a:pPr eaLnBrk="1" latinLnBrk="1" hangingPunct="1"/>
            <a:r>
              <a:rPr lang="en-US"/>
              <a:t>Click to edit Master title style</a:t>
            </a:r>
            <a:endParaRPr dirty="0"/>
          </a:p>
        </p:txBody>
      </p:sp>
    </p:spTree>
    <p:extLst>
      <p:ext uri="{BB962C8B-B14F-4D97-AF65-F5344CB8AC3E}">
        <p14:creationId xmlns:p14="http://schemas.microsoft.com/office/powerpoint/2010/main" val="6473727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eaLnBrk="1" latinLnBrk="0" hangingPunct="1">
              <a:buNone/>
              <a:defRPr kumimoji="0" sz="4267"/>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33600" y="5486400"/>
            <a:ext cx="9753600" cy="685800"/>
          </a:xfrm>
        </p:spPr>
        <p:txBody>
          <a:bodyPr/>
          <a:lstStyle>
            <a:lvl1pPr marL="0" indent="0" eaLnBrk="1" latinLnBrk="0" hangingPunct="1">
              <a:buFontTx/>
              <a:buNone/>
              <a:defRPr kumimoji="0" sz="2267"/>
            </a:lvl1pPr>
            <a:lvl2pPr eaLnBrk="1" latinLnBrk="0" hangingPunct="1">
              <a:buFontTx/>
              <a:buNone/>
              <a:defRPr kumimoji="0" sz="1600"/>
            </a:lvl2pPr>
            <a:lvl3pPr eaLnBrk="1" latinLnBrk="0" hangingPunct="1">
              <a:buFontTx/>
              <a:buNone/>
              <a:defRPr kumimoji="0" sz="1333"/>
            </a:lvl3pPr>
            <a:lvl4pPr eaLnBrk="1" latinLnBrk="0" hangingPunct="1">
              <a:buFontTx/>
              <a:buNone/>
              <a:defRPr kumimoji="0" sz="1200"/>
            </a:lvl4pPr>
            <a:lvl5pPr eaLnBrk="1" latinLnBrk="0" hangingPunct="1">
              <a:buFontTx/>
              <a:buNone/>
              <a:defRPr kumimoji="0" sz="1200"/>
            </a:lvl5pPr>
            <a:extLst/>
          </a:lstStyle>
          <a:p>
            <a:pPr lvl="0" eaLnBrk="1" latinLnBrk="1" hangingPunct="1"/>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p:nvPr>
        </p:nvSpPr>
        <p:spPr>
          <a:xfrm>
            <a:off x="2133600" y="4724400"/>
            <a:ext cx="9753600" cy="609600"/>
          </a:xfrm>
        </p:spPr>
        <p:txBody>
          <a:bodyPr anchor="ctr"/>
          <a:lstStyle>
            <a:lvl1pPr algn="l" eaLnBrk="1" latinLnBrk="0" hangingPunct="1">
              <a:buNone/>
              <a:defRPr kumimoji="0" sz="3733" b="0">
                <a:solidFill>
                  <a:srgbClr val="FFFFFF"/>
                </a:solidFill>
              </a:defRPr>
            </a:lvl1pPr>
            <a:extLst/>
          </a:lstStyle>
          <a:p>
            <a:pPr eaLnBrk="1" latinLnBrk="1" hangingPunct="1"/>
            <a:r>
              <a:rPr lang="en-US"/>
              <a:t>Click to edit Master title style</a:t>
            </a:r>
            <a:endParaRPr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12" name="Date Placeholder 11"/>
          <p:cNvSpPr>
            <a:spLocks noGrp="1"/>
          </p:cNvSpPr>
          <p:nvPr>
            <p:ph type="dt" sz="half" idx="10"/>
          </p:nvPr>
        </p:nvSpPr>
        <p:spPr>
          <a:xfrm>
            <a:off x="8331200" y="6248400"/>
            <a:ext cx="3556000" cy="365125"/>
          </a:xfrm>
          <a:prstGeom prst="rect">
            <a:avLst/>
          </a:prstGeom>
        </p:spPr>
        <p:txBody>
          <a:bodyPr rtlCol="0"/>
          <a:lstStyle/>
          <a:p>
            <a:fld id="{B61BEF0D-F0BB-DE4B-95CE-6DB70DBA9567}" type="datetimeFigureOut">
              <a:rPr lang="en-US" smtClean="0"/>
              <a:pPr/>
              <a:t>2019-09-07</a:t>
            </a:fld>
            <a:endParaRPr lang="en-US" dirty="0"/>
          </a:p>
        </p:txBody>
      </p:sp>
      <p:sp>
        <p:nvSpPr>
          <p:cNvPr id="13" name="Slide Number Placeholder 12"/>
          <p:cNvSpPr>
            <a:spLocks noGrp="1"/>
          </p:cNvSpPr>
          <p:nvPr>
            <p:ph type="sldNum" sz="quarter" idx="11"/>
          </p:nvPr>
        </p:nvSpPr>
        <p:spPr>
          <a:xfrm>
            <a:off x="0" y="4667249"/>
            <a:ext cx="1930400" cy="663579"/>
          </a:xfrm>
        </p:spPr>
        <p:txBody>
          <a:bodyPr rtlCol="0"/>
          <a:lstStyle>
            <a:lvl1pPr eaLnBrk="1" latinLnBrk="0" hangingPunct="1">
              <a:defRPr kumimoji="0" sz="3733"/>
            </a:lvl1pPr>
            <a:extLst/>
          </a:lstStyle>
          <a:p>
            <a:fld id="{D57F1E4F-1CFF-5643-939E-217C01CDF565}" type="slidenum">
              <a:rPr lang="en-US" smtClean="0"/>
              <a:pPr/>
              <a:t>‹#›</a:t>
            </a:fld>
            <a:endParaRPr lang="en-US" dirty="0"/>
          </a:p>
        </p:txBody>
      </p:sp>
      <p:sp>
        <p:nvSpPr>
          <p:cNvPr id="14" name="Footer Placeholder 13"/>
          <p:cNvSpPr>
            <a:spLocks noGrp="1"/>
          </p:cNvSpPr>
          <p:nvPr>
            <p:ph type="ftr" sz="quarter" idx="12"/>
          </p:nvPr>
        </p:nvSpPr>
        <p:spPr>
          <a:xfrm>
            <a:off x="2133600" y="6248207"/>
            <a:ext cx="6096000" cy="365125"/>
          </a:xfrm>
          <a:prstGeom prst="rect">
            <a:avLst/>
          </a:prstGeom>
        </p:spPr>
        <p:txBody>
          <a:bodyPr rtlCol="0"/>
          <a:lstStyle/>
          <a:p>
            <a:endParaRPr lang="en-US" dirty="0"/>
          </a:p>
        </p:txBody>
      </p:sp>
    </p:spTree>
    <p:extLst>
      <p:ext uri="{BB962C8B-B14F-4D97-AF65-F5344CB8AC3E}">
        <p14:creationId xmlns:p14="http://schemas.microsoft.com/office/powerpoint/2010/main" val="140088928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16864" y="1803400"/>
            <a:ext cx="10871200" cy="44608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685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85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cSld name="1_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1673225"/>
          </a:xfrm>
        </p:spPr>
        <p:txBody>
          <a:bodyPr anchor="t"/>
          <a:lstStyle>
            <a:lvl1pPr eaLnBrk="1" latinLnBrk="0" hangingPunct="1">
              <a:buNone/>
              <a:defRPr kumimoji="0" sz="3733">
                <a:solidFill>
                  <a:schemeClr val="tx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41013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5547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6"/>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3534097"/>
          </a:xfrm>
        </p:spPr>
        <p:txBody>
          <a:bodyPr anchor="t">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 name="Title 1"/>
          <p:cNvSpPr>
            <a:spLocks noGrp="1"/>
          </p:cNvSpPr>
          <p:nvPr>
            <p:ph type="title" hasCustomPrompt="1"/>
          </p:nvPr>
        </p:nvSpPr>
        <p:spPr>
          <a:xfrm>
            <a:off x="1828800" y="1600200"/>
            <a:ext cx="10160000" cy="990600"/>
          </a:xfrm>
        </p:spPr>
        <p:txBody>
          <a:bodyPr/>
          <a:lstStyle>
            <a:lvl1pPr algn="l" eaLnBrk="1" latinLnBrk="0" hangingPunct="1">
              <a:buNone/>
              <a:defRPr kumimoji="0" sz="5867" b="0" cap="none">
                <a:solidFill>
                  <a:srgbClr val="FFFFFF"/>
                </a:solidFill>
              </a:defRPr>
            </a:lvl1pPr>
            <a:extLst/>
          </a:lstStyle>
          <a:p>
            <a:r>
              <a:rPr kumimoji="0" lang="en-US" dirty="0"/>
              <a:t>Click to edit master title style</a:t>
            </a:r>
          </a:p>
        </p:txBody>
      </p:sp>
      <p:sp>
        <p:nvSpPr>
          <p:cNvPr id="13" name="Slide Number Placeholder 12"/>
          <p:cNvSpPr>
            <a:spLocks noGrp="1"/>
          </p:cNvSpPr>
          <p:nvPr>
            <p:ph type="sldNum" sz="quarter" idx="11"/>
          </p:nvPr>
        </p:nvSpPr>
        <p:spPr>
          <a:xfrm>
            <a:off x="0" y="1752601"/>
            <a:ext cx="1727200" cy="701676"/>
          </a:xfrm>
        </p:spPr>
        <p:txBody>
          <a:bodyPr>
            <a:noAutofit/>
          </a:bodyPr>
          <a:lstStyle>
            <a:lvl1pPr eaLnBrk="1" latinLnBrk="0" hangingPunct="1">
              <a:defRPr kumimoji="0" sz="3200">
                <a:solidFill>
                  <a:srgbClr val="FFFFFF"/>
                </a:solidFill>
              </a:defRPr>
            </a:lvl1pPr>
            <a:extLst/>
          </a:lstStyle>
          <a:p>
            <a:fld id="{D57F1E4F-1CFF-5643-939E-217C01CDF565}" type="slidenum">
              <a:rPr lang="en-US" smtClean="0"/>
              <a:pPr/>
              <a:t>‹#›</a:t>
            </a:fld>
            <a:endParaRPr lang="en-US" dirty="0"/>
          </a:p>
        </p:txBody>
      </p:sp>
      <p:sp>
        <p:nvSpPr>
          <p:cNvPr id="10" name="Text Placeholder 2"/>
          <p:cNvSpPr>
            <a:spLocks noGrp="1"/>
          </p:cNvSpPr>
          <p:nvPr>
            <p:ph type="body" idx="12"/>
          </p:nvPr>
        </p:nvSpPr>
        <p:spPr>
          <a:xfrm>
            <a:off x="1828801" y="-183352"/>
            <a:ext cx="9497484" cy="1673225"/>
          </a:xfrm>
        </p:spPr>
        <p:txBody>
          <a:bodyPr anchor="b">
            <a:normAutofit/>
          </a:bodyPr>
          <a:lstStyle>
            <a:lvl1pPr eaLnBrk="1" latinLnBrk="0" hangingPunct="1">
              <a:buNone/>
              <a:defRPr kumimoji="0" sz="2800">
                <a:solidFill>
                  <a:schemeClr val="bg2"/>
                </a:solidFill>
              </a:defRPr>
            </a:lvl1pPr>
            <a:lvl2pPr eaLnBrk="1" latinLnBrk="0" hangingPunct="1">
              <a:buNone/>
              <a:defRPr kumimoji="0" sz="2400">
                <a:solidFill>
                  <a:schemeClr val="tx1">
                    <a:tint val="75000"/>
                  </a:schemeClr>
                </a:solidFill>
              </a:defRPr>
            </a:lvl2pPr>
            <a:lvl3pPr eaLnBrk="1" latinLnBrk="0" hangingPunct="1">
              <a:buNone/>
              <a:defRPr kumimoji="0" sz="2133">
                <a:solidFill>
                  <a:schemeClr val="tx1">
                    <a:tint val="75000"/>
                  </a:schemeClr>
                </a:solidFill>
              </a:defRPr>
            </a:lvl3pPr>
            <a:lvl4pPr eaLnBrk="1" latinLnBrk="0" hangingPunct="1">
              <a:buNone/>
              <a:defRPr kumimoji="0" sz="1867">
                <a:solidFill>
                  <a:schemeClr val="tx1">
                    <a:tint val="75000"/>
                  </a:schemeClr>
                </a:solidFill>
              </a:defRPr>
            </a:lvl4pPr>
            <a:lvl5pPr eaLnBrk="1" latinLnBrk="0" hangingPunct="1">
              <a:buNone/>
              <a:defRPr kumimoji="0" sz="1867">
                <a:solidFill>
                  <a:schemeClr val="tx1">
                    <a:tint val="75000"/>
                  </a:schemeClr>
                </a:solidFill>
              </a:defRPr>
            </a:lvl5pPr>
            <a:extLst/>
          </a:lstStyle>
          <a:p>
            <a:pPr lvl="0" eaLnBrk="1" latinLnBrk="1" hangingPunct="1"/>
            <a:r>
              <a:rPr lang="en-US"/>
              <a:t>Edit Master text styles</a:t>
            </a:r>
          </a:p>
        </p:txBody>
      </p:sp>
      <p:grpSp>
        <p:nvGrpSpPr>
          <p:cNvPr id="11" name="Group 10"/>
          <p:cNvGrpSpPr/>
          <p:nvPr/>
        </p:nvGrpSpPr>
        <p:grpSpPr>
          <a:xfrm>
            <a:off x="0" y="6353498"/>
            <a:ext cx="12192000" cy="504502"/>
            <a:chOff x="0" y="6353498"/>
            <a:chExt cx="12192000" cy="504502"/>
          </a:xfrm>
        </p:grpSpPr>
        <p:sp>
          <p:nvSpPr>
            <p:cNvPr id="15" name="Rectangle 1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6" name="TextBox 1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7" name="TextBox 1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8" name="TextBox 1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7345930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5" name="Rectangle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Grp="1"/>
          </p:cNvSpPr>
          <p:nvPr>
            <p:ph sz="quarter" idx="13"/>
          </p:nvPr>
        </p:nvSpPr>
        <p:spPr>
          <a:xfrm>
            <a:off x="812800" y="1803400"/>
            <a:ext cx="10871200" cy="43688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1028426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812800" y="1803402"/>
            <a:ext cx="5181600" cy="4358165"/>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6459868" y="1803399"/>
            <a:ext cx="5181600" cy="4358167"/>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Slide Number Placeholder 9"/>
          <p:cNvSpPr>
            <a:spLocks noGrp="1"/>
          </p:cNvSpPr>
          <p:nvPr>
            <p:ph type="sldNum" sz="quarter" idx="16"/>
          </p:nvPr>
        </p:nvSpPr>
        <p:spPr/>
        <p:txBody>
          <a:bodyPr rtlCol="0"/>
          <a:lstStyle/>
          <a:p>
            <a:fld id="{519954A3-9DFD-4C44-94BA-B95130A3BA1C}" type="slidenum">
              <a:rPr lang="en-US" smtClean="0"/>
              <a:t>‹#›</a:t>
            </a:fld>
            <a:endParaRPr lang="en-US" dirty="0"/>
          </a:p>
        </p:txBody>
      </p:sp>
    </p:spTree>
    <p:extLst>
      <p:ext uri="{BB962C8B-B14F-4D97-AF65-F5344CB8AC3E}">
        <p14:creationId xmlns:p14="http://schemas.microsoft.com/office/powerpoint/2010/main" val="306411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157480"/>
            <a:ext cx="10871200" cy="134112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812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6400800" y="2559757"/>
            <a:ext cx="5181600" cy="3505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2" name="Slide Number Placeholder 11"/>
          <p:cNvSpPr>
            <a:spLocks noGrp="1"/>
          </p:cNvSpPr>
          <p:nvPr>
            <p:ph type="sldNum" sz="quarter" idx="16"/>
          </p:nvPr>
        </p:nvSpPr>
        <p:spPr/>
        <p:txBody>
          <a:bodyPr rtlCol="0"/>
          <a:lstStyle/>
          <a:p>
            <a:fld id="{D57F1E4F-1CFF-5643-939E-217C01CDF565}" type="slidenum">
              <a:rPr lang="en-US" smtClean="0"/>
              <a:pPr/>
              <a:t>‹#›</a:t>
            </a:fld>
            <a:endParaRPr lang="en-US" dirty="0"/>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eaLnBrk="1" latinLnBrk="0" hangingPunct="1">
              <a:buFontTx/>
              <a:buNone/>
              <a:defRPr kumimoji="0" sz="2667" b="1">
                <a:solidFill>
                  <a:srgbClr val="FFFFFF"/>
                </a:solidFill>
              </a:defRPr>
            </a:lvl1pPr>
            <a:extLst/>
          </a:lstStyle>
          <a:p>
            <a:pPr lvl="0" eaLnBrk="1" latinLnBrk="1" hangingPunct="1"/>
            <a:r>
              <a:rPr lang="en-US"/>
              <a:t>Edit Master text styles</a:t>
            </a:r>
          </a:p>
        </p:txBody>
      </p:sp>
    </p:spTree>
    <p:extLst>
      <p:ext uri="{BB962C8B-B14F-4D97-AF65-F5344CB8AC3E}">
        <p14:creationId xmlns:p14="http://schemas.microsoft.com/office/powerpoint/2010/main" val="324504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203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200" cy="381000"/>
          </a:xfrm>
        </p:spPr>
        <p:txBody>
          <a:bodyPr/>
          <a:lstStyle>
            <a:lvl1pPr eaLnBrk="1" latinLnBrk="0" hangingPunct="1">
              <a:defRPr kumimoji="0">
                <a:solidFill>
                  <a:schemeClr val="tx2"/>
                </a:solidFill>
              </a:defRPr>
            </a:lvl1pPr>
            <a:extLst/>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412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pSp>
        <p:nvGrpSpPr>
          <p:cNvPr id="3" name="Group 2"/>
          <p:cNvGrpSpPr/>
          <p:nvPr/>
        </p:nvGrpSpPr>
        <p:grpSpPr>
          <a:xfrm>
            <a:off x="0" y="6353498"/>
            <a:ext cx="12192000" cy="504502"/>
            <a:chOff x="0" y="6353498"/>
            <a:chExt cx="12192000" cy="504502"/>
          </a:xfrm>
        </p:grpSpPr>
        <p:sp>
          <p:nvSpPr>
            <p:cNvPr id="5" name="Rectangle 4"/>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6" name="TextBox 5"/>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7" name="TextBox 6"/>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8" name="TextBox 7"/>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9" name="Group 8"/>
          <p:cNvGrpSpPr/>
          <p:nvPr userDrawn="1"/>
        </p:nvGrpSpPr>
        <p:grpSpPr>
          <a:xfrm>
            <a:off x="0" y="6353498"/>
            <a:ext cx="12192000" cy="504502"/>
            <a:chOff x="0" y="6353498"/>
            <a:chExt cx="12192000" cy="504502"/>
          </a:xfrm>
        </p:grpSpPr>
        <p:sp>
          <p:nvSpPr>
            <p:cNvPr id="10" name="Rectangle 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1" name="TextBox 1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2" name="TextBox 11"/>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3" name="TextBox 12"/>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spTree>
    <p:extLst>
      <p:ext uri="{BB962C8B-B14F-4D97-AF65-F5344CB8AC3E}">
        <p14:creationId xmlns:p14="http://schemas.microsoft.com/office/powerpoint/2010/main" val="24265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p:spPr>
        <p:txBody>
          <a:bodyPr anchor="b"/>
          <a:lstStyle>
            <a:lvl1pPr algn="l" eaLnBrk="1" latinLnBrk="0" hangingPunct="1">
              <a:buNone/>
              <a:defRPr kumimoji="0" sz="5600" b="0"/>
            </a:lvl1pPr>
            <a:extLst/>
          </a:lstStyle>
          <a:p>
            <a:pPr eaLnBrk="1" latinLnBrk="1" hangingPunct="1"/>
            <a:r>
              <a:rPr lang="en-US"/>
              <a:t>Click to edit Master title style</a:t>
            </a:r>
            <a:endParaRPr/>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519954A3-9DFD-4C44-94BA-B95130A3BA1C}" type="slidenum">
              <a:rPr lang="en-US" smtClean="0"/>
              <a:t>‹#›</a:t>
            </a:fld>
            <a:endParaRPr lang="en-US" dirty="0"/>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333"/>
              </a:spcAft>
              <a:buNone/>
              <a:defRPr kumimoji="0" sz="2400"/>
            </a:lvl1pPr>
            <a:lvl2pPr eaLnBrk="1" latinLnBrk="0" hangingPunct="1">
              <a:buNone/>
              <a:defRPr kumimoji="0" sz="1600"/>
            </a:lvl2pPr>
            <a:lvl3pPr eaLnBrk="1" latinLnBrk="0" hangingPunct="1">
              <a:buNone/>
              <a:defRPr kumimoji="0" sz="1333"/>
            </a:lvl3pPr>
            <a:lvl4pPr eaLnBrk="1" latinLnBrk="0" hangingPunct="1">
              <a:buNone/>
              <a:defRPr kumimoji="0" sz="1200"/>
            </a:lvl4pPr>
            <a:lvl5pPr eaLnBrk="1" latinLnBrk="0" hangingPunct="1">
              <a:buNone/>
              <a:defRPr kumimoji="0" sz="1200"/>
            </a:lvl5pPr>
            <a:extLst/>
          </a:lstStyle>
          <a:p>
            <a:pPr lvl="0" eaLnBrk="1" latinLnBrk="1" hangingPunct="1"/>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extLst>
      <p:ext uri="{BB962C8B-B14F-4D97-AF65-F5344CB8AC3E}">
        <p14:creationId xmlns:p14="http://schemas.microsoft.com/office/powerpoint/2010/main" val="291572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816864" y="1803400"/>
            <a:ext cx="10871200" cy="4323080"/>
          </a:xfrm>
          <a:prstGeom prst="rect">
            <a:avLst/>
          </a:prstGeom>
        </p:spPr>
        <p:txBody>
          <a:bodyPr vert="horz">
            <a:normAutofit/>
          </a:bodyPr>
          <a:lstStyle/>
          <a:p>
            <a:pPr lvl="0" eaLnBrk="1" latinLnBrk="1" hangingPunct="1"/>
            <a:r>
              <a:rPr kumimoji="0" lang="en-US"/>
              <a:t>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7" name="Rectangle 6"/>
          <p:cNvSpPr/>
          <p:nvPr/>
        </p:nvSpPr>
        <p:spPr>
          <a:xfrm>
            <a:off x="0" y="1460227"/>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8" name="Rectangle 7"/>
          <p:cNvSpPr/>
          <p:nvPr/>
        </p:nvSpPr>
        <p:spPr>
          <a:xfrm>
            <a:off x="0" y="1505947"/>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9" name="Rectangle 8"/>
          <p:cNvSpPr/>
          <p:nvPr/>
        </p:nvSpPr>
        <p:spPr>
          <a:xfrm>
            <a:off x="787400" y="1505947"/>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a:p>
        </p:txBody>
      </p:sp>
      <p:sp>
        <p:nvSpPr>
          <p:cNvPr id="23" name="Slide Number Placeholder 22"/>
          <p:cNvSpPr>
            <a:spLocks noGrp="1"/>
          </p:cNvSpPr>
          <p:nvPr>
            <p:ph type="sldNum" sz="quarter" idx="4"/>
          </p:nvPr>
        </p:nvSpPr>
        <p:spPr>
          <a:xfrm>
            <a:off x="0" y="1498010"/>
            <a:ext cx="711200" cy="244476"/>
          </a:xfrm>
          <a:prstGeom prst="rect">
            <a:avLst/>
          </a:prstGeom>
        </p:spPr>
        <p:txBody>
          <a:bodyPr vert="horz" anchor="ctr" anchorCtr="0">
            <a:normAutofit/>
          </a:bodyPr>
          <a:lstStyle>
            <a:lvl1pPr algn="ctr" eaLnBrk="1" latinLnBrk="0" hangingPunct="1">
              <a:defRPr kumimoji="0" sz="1867" b="1">
                <a:solidFill>
                  <a:srgbClr val="FFFFFF"/>
                </a:solidFill>
              </a:defRPr>
            </a:lvl1pPr>
            <a:extLst/>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812800" y="157480"/>
            <a:ext cx="10871200" cy="1341120"/>
          </a:xfrm>
          <a:prstGeom prst="rect">
            <a:avLst/>
          </a:prstGeom>
        </p:spPr>
        <p:txBody>
          <a:bodyPr vert="horz" anchor="b">
            <a:normAutofit/>
          </a:bodyPr>
          <a:lstStyle/>
          <a:p>
            <a:pPr eaLnBrk="1" latinLnBrk="1" hangingPunct="1"/>
            <a:r>
              <a:rPr kumimoji="0" lang="en-US"/>
              <a:t>Click to edit Master title style</a:t>
            </a:r>
          </a:p>
        </p:txBody>
      </p:sp>
      <p:grpSp>
        <p:nvGrpSpPr>
          <p:cNvPr id="10" name="Group 9"/>
          <p:cNvGrpSpPr/>
          <p:nvPr/>
        </p:nvGrpSpPr>
        <p:grpSpPr>
          <a:xfrm>
            <a:off x="0" y="6353498"/>
            <a:ext cx="12192000" cy="504502"/>
            <a:chOff x="0" y="6353498"/>
            <a:chExt cx="12192000" cy="504502"/>
          </a:xfrm>
        </p:grpSpPr>
        <p:sp>
          <p:nvSpPr>
            <p:cNvPr id="11" name="Rectangle 10"/>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2" name="TextBox 11"/>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5" name="TextBox 14"/>
            <p:cNvSpPr txBox="1"/>
            <p:nvPr userDrawn="1"/>
          </p:nvSpPr>
          <p:spPr>
            <a:xfrm>
              <a:off x="9993507" y="6400071"/>
              <a:ext cx="1690493" cy="369332"/>
            </a:xfrm>
            <a:prstGeom prst="rect">
              <a:avLst/>
            </a:prstGeom>
            <a:noFill/>
          </p:spPr>
          <p:txBody>
            <a:bodyPr wrap="square" rtlCol="0">
              <a:spAutoFit/>
            </a:bodyPr>
            <a:lstStyle/>
            <a:p>
              <a:r>
                <a:rPr lang="en-US" dirty="0">
                  <a:solidFill>
                    <a:schemeClr val="bg1"/>
                  </a:solidFill>
                </a:rPr>
                <a:t>andy@am2.co</a:t>
              </a:r>
            </a:p>
          </p:txBody>
        </p:sp>
        <p:sp>
          <p:nvSpPr>
            <p:cNvPr id="16" name="TextBox 15"/>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www.am2.co</a:t>
              </a:r>
            </a:p>
          </p:txBody>
        </p:sp>
      </p:grpSp>
      <p:grpSp>
        <p:nvGrpSpPr>
          <p:cNvPr id="14" name="Group 13"/>
          <p:cNvGrpSpPr/>
          <p:nvPr userDrawn="1"/>
        </p:nvGrpSpPr>
        <p:grpSpPr>
          <a:xfrm>
            <a:off x="0" y="6353498"/>
            <a:ext cx="12192000" cy="504502"/>
            <a:chOff x="0" y="6353498"/>
            <a:chExt cx="12192000" cy="504502"/>
          </a:xfrm>
        </p:grpSpPr>
        <p:sp>
          <p:nvSpPr>
            <p:cNvPr id="17" name="Rectangle 16"/>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18" name="TextBox 17"/>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19" name="TextBox 18"/>
            <p:cNvSpPr txBox="1"/>
            <p:nvPr userDrawn="1"/>
          </p:nvSpPr>
          <p:spPr>
            <a:xfrm>
              <a:off x="9877851" y="6400071"/>
              <a:ext cx="1806150" cy="369332"/>
            </a:xfrm>
            <a:prstGeom prst="rect">
              <a:avLst/>
            </a:prstGeom>
            <a:noFill/>
          </p:spPr>
          <p:txBody>
            <a:bodyPr wrap="square" rtlCol="0">
              <a:spAutoFit/>
            </a:bodyPr>
            <a:lstStyle/>
            <a:p>
              <a:r>
                <a:rPr lang="en-US" dirty="0">
                  <a:solidFill>
                    <a:schemeClr val="bg1"/>
                  </a:solidFill>
                </a:rPr>
                <a:t>andy@amtwo.co</a:t>
              </a:r>
            </a:p>
          </p:txBody>
        </p:sp>
        <p:sp>
          <p:nvSpPr>
            <p:cNvPr id="20" name="TextBox 19"/>
            <p:cNvSpPr txBox="1"/>
            <p:nvPr userDrawn="1"/>
          </p:nvSpPr>
          <p:spPr>
            <a:xfrm>
              <a:off x="5250753" y="6400071"/>
              <a:ext cx="1690493" cy="369332"/>
            </a:xfrm>
            <a:prstGeom prst="rect">
              <a:avLst/>
            </a:prstGeom>
            <a:noFill/>
          </p:spPr>
          <p:txBody>
            <a:bodyPr wrap="square" rtlCol="0">
              <a:spAutoFit/>
            </a:bodyPr>
            <a:lstStyle/>
            <a:p>
              <a:pPr algn="ctr"/>
              <a:r>
                <a:rPr lang="en-US" dirty="0">
                  <a:solidFill>
                    <a:schemeClr val="bg1"/>
                  </a:solidFill>
                </a:rPr>
                <a:t>amtwo.co</a:t>
              </a:r>
            </a:p>
          </p:txBody>
        </p:sp>
      </p:grpSp>
    </p:spTree>
    <p:extLst>
      <p:ext uri="{BB962C8B-B14F-4D97-AF65-F5344CB8AC3E}">
        <p14:creationId xmlns:p14="http://schemas.microsoft.com/office/powerpoint/2010/main" val="32549481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673" r:id="rId14"/>
  </p:sldLayoutIdLst>
  <p:txStyles>
    <p:titleStyle>
      <a:lvl1pPr algn="l" rtl="0" eaLnBrk="1" latinLnBrk="0" hangingPunct="1">
        <a:spcBef>
          <a:spcPct val="0"/>
        </a:spcBef>
        <a:buNone/>
        <a:defRPr kumimoji="0" sz="5600" kern="1200">
          <a:solidFill>
            <a:schemeClr val="tx2"/>
          </a:solidFill>
          <a:latin typeface="+mj-lt"/>
          <a:ea typeface="+mj-ea"/>
          <a:cs typeface="+mj-cs"/>
        </a:defRPr>
      </a:lvl1pPr>
      <a:extLst/>
    </p:titleStyle>
    <p:bodyStyle>
      <a:lvl1pPr marL="426709" indent="-426709" algn="l" rtl="0" eaLnBrk="1" latinLnBrk="0" hangingPunct="1">
        <a:spcBef>
          <a:spcPts val="933"/>
        </a:spcBef>
        <a:buClr>
          <a:schemeClr val="accent2"/>
        </a:buClr>
        <a:buSzPct val="60000"/>
        <a:buFont typeface="Wingdings"/>
        <a:buChar char=""/>
        <a:defRPr kumimoji="0"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kumimoji="0"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kumimoji="0"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kumimoji="0"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kumimoji="0"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6.jp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124057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 Wisdom</a:t>
            </a:r>
          </a:p>
        </p:txBody>
      </p:sp>
      <p:sp>
        <p:nvSpPr>
          <p:cNvPr id="3" name="Content Placeholder 2"/>
          <p:cNvSpPr>
            <a:spLocks noGrp="1"/>
          </p:cNvSpPr>
          <p:nvPr>
            <p:ph idx="1"/>
          </p:nvPr>
        </p:nvSpPr>
        <p:spPr>
          <a:xfrm>
            <a:off x="816864" y="1803399"/>
            <a:ext cx="10871200" cy="4852437"/>
          </a:xfrm>
        </p:spPr>
        <p:txBody>
          <a:bodyPr>
            <a:normAutofit/>
          </a:bodyPr>
          <a:lstStyle/>
          <a:p>
            <a:pPr marL="0" indent="0">
              <a:buNone/>
            </a:pPr>
            <a:r>
              <a:rPr lang="en-US" sz="6600" dirty="0"/>
              <a:t>"Things that you pay no attention to at the </a:t>
            </a:r>
            <a:r>
              <a:rPr lang="en-US" sz="6600"/>
              <a:t>time can have </a:t>
            </a:r>
            <a:r>
              <a:rPr lang="en-US" sz="6600" dirty="0"/>
              <a:t>big consequences." </a:t>
            </a:r>
            <a:br>
              <a:rPr lang="en-US" dirty="0"/>
            </a:br>
            <a:r>
              <a:rPr lang="en-US" dirty="0"/>
              <a:t>~Oliver Smoot</a:t>
            </a:r>
            <a:br>
              <a:rPr lang="en-US" dirty="0"/>
            </a:br>
            <a:r>
              <a:rPr lang="en-US" sz="3200" dirty="0"/>
              <a:t>Interview with Radio Boston, WBUR, May 6, 2016</a:t>
            </a:r>
            <a:br>
              <a:rPr lang="en-US" sz="3200" dirty="0"/>
            </a:br>
            <a:r>
              <a:rPr lang="en-US" sz="1400" dirty="0"/>
              <a:t>http://radioboston.wbur.org/2016/05/06/ollie-smoot-the-official-unit-of-measure-for-the-harvard-bridge</a:t>
            </a:r>
            <a:endParaRPr lang="en-US" dirty="0"/>
          </a:p>
        </p:txBody>
      </p:sp>
    </p:spTree>
    <p:extLst>
      <p:ext uri="{BB962C8B-B14F-4D97-AF65-F5344CB8AC3E}">
        <p14:creationId xmlns:p14="http://schemas.microsoft.com/office/powerpoint/2010/main" val="419429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800" dirty="0"/>
              <a:t>Andy Mallon</a:t>
            </a:r>
          </a:p>
        </p:txBody>
      </p:sp>
      <p:sp>
        <p:nvSpPr>
          <p:cNvPr id="2" name="Title 1"/>
          <p:cNvSpPr>
            <a:spLocks noGrp="1"/>
          </p:cNvSpPr>
          <p:nvPr>
            <p:ph type="title"/>
          </p:nvPr>
        </p:nvSpPr>
        <p:spPr/>
        <p:txBody>
          <a:bodyPr/>
          <a:lstStyle/>
          <a:p>
            <a:r>
              <a:rPr lang="en-US" dirty="0"/>
              <a:t>Demystifying Data Compression</a:t>
            </a:r>
          </a:p>
        </p:txBody>
      </p:sp>
    </p:spTree>
    <p:extLst>
      <p:ext uri="{BB962C8B-B14F-4D97-AF65-F5344CB8AC3E}">
        <p14:creationId xmlns:p14="http://schemas.microsoft.com/office/powerpoint/2010/main" val="2509196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endParaRPr lang="en-US" dirty="0"/>
          </a:p>
        </p:txBody>
      </p:sp>
      <p:sp>
        <p:nvSpPr>
          <p:cNvPr id="6" name="Content Placeholder 5"/>
          <p:cNvSpPr>
            <a:spLocks noGrp="1"/>
          </p:cNvSpPr>
          <p:nvPr>
            <p:ph idx="1"/>
          </p:nvPr>
        </p:nvSpPr>
        <p:spPr/>
        <p:txBody>
          <a:bodyPr>
            <a:normAutofit fontScale="92500"/>
          </a:bodyPr>
          <a:lstStyle/>
          <a:p>
            <a:r>
              <a:rPr lang="en-US" dirty="0"/>
              <a:t>Indexes and Heaps: A quick review (or introduction)</a:t>
            </a:r>
          </a:p>
          <a:p>
            <a:r>
              <a:rPr lang="en-US" dirty="0"/>
              <a:t>What is data compression?</a:t>
            </a:r>
          </a:p>
          <a:p>
            <a:r>
              <a:rPr lang="en-US" dirty="0"/>
              <a:t>Differences between the types of data compression</a:t>
            </a:r>
          </a:p>
          <a:p>
            <a:r>
              <a:rPr lang="en-US" dirty="0"/>
              <a:t>Costs &amp; Benefits</a:t>
            </a:r>
          </a:p>
          <a:p>
            <a:r>
              <a:rPr lang="en-US" dirty="0"/>
              <a:t>Explore compression algorithms</a:t>
            </a:r>
          </a:p>
          <a:p>
            <a:r>
              <a:rPr lang="en-US" dirty="0"/>
              <a:t>Practical examples</a:t>
            </a:r>
          </a:p>
          <a:p>
            <a:endParaRPr lang="en-US" dirty="0"/>
          </a:p>
        </p:txBody>
      </p:sp>
    </p:spTree>
    <p:extLst>
      <p:ext uri="{BB962C8B-B14F-4D97-AF65-F5344CB8AC3E}">
        <p14:creationId xmlns:p14="http://schemas.microsoft.com/office/powerpoint/2010/main" val="356795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we </a:t>
            </a:r>
            <a:r>
              <a:rPr lang="en-US" b="1" dirty="0">
                <a:solidFill>
                  <a:schemeClr val="accent5"/>
                </a:solidFill>
              </a:rPr>
              <a:t>won’t</a:t>
            </a:r>
            <a:r>
              <a:rPr lang="en-US" dirty="0"/>
              <a:t> cover</a:t>
            </a:r>
          </a:p>
        </p:txBody>
      </p:sp>
      <p:sp>
        <p:nvSpPr>
          <p:cNvPr id="6" name="Content Placeholder 5"/>
          <p:cNvSpPr>
            <a:spLocks noGrp="1"/>
          </p:cNvSpPr>
          <p:nvPr>
            <p:ph idx="1"/>
          </p:nvPr>
        </p:nvSpPr>
        <p:spPr/>
        <p:txBody>
          <a:bodyPr/>
          <a:lstStyle/>
          <a:p>
            <a:r>
              <a:rPr lang="en-US" dirty="0" err="1"/>
              <a:t>Columnstore</a:t>
            </a:r>
            <a:r>
              <a:rPr lang="en-US" dirty="0"/>
              <a:t> indexes</a:t>
            </a:r>
          </a:p>
          <a:p>
            <a:r>
              <a:rPr lang="en-US" dirty="0"/>
              <a:t>XML indexes</a:t>
            </a:r>
          </a:p>
          <a:p>
            <a:r>
              <a:rPr lang="en-US" dirty="0"/>
              <a:t>Backup compression</a:t>
            </a:r>
          </a:p>
          <a:p>
            <a:r>
              <a:rPr lang="en-US" dirty="0"/>
              <a:t>COMPRESS() function</a:t>
            </a:r>
          </a:p>
          <a:p>
            <a:pPr lvl="1"/>
            <a:r>
              <a:rPr lang="en-US" dirty="0"/>
              <a:t>There is an example in the scripts I’ll share</a:t>
            </a:r>
          </a:p>
          <a:p>
            <a:pPr marL="0" indent="0">
              <a:buNone/>
            </a:pPr>
            <a:endParaRPr lang="en-US" dirty="0"/>
          </a:p>
          <a:p>
            <a:endParaRPr lang="en-US" dirty="0"/>
          </a:p>
        </p:txBody>
      </p:sp>
    </p:spTree>
    <p:extLst>
      <p:ext uri="{BB962C8B-B14F-4D97-AF65-F5344CB8AC3E}">
        <p14:creationId xmlns:p14="http://schemas.microsoft.com/office/powerpoint/2010/main" val="8106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I start…</a:t>
            </a:r>
          </a:p>
        </p:txBody>
      </p:sp>
      <p:sp>
        <p:nvSpPr>
          <p:cNvPr id="3" name="Content Placeholder 2"/>
          <p:cNvSpPr>
            <a:spLocks noGrp="1"/>
          </p:cNvSpPr>
          <p:nvPr>
            <p:ph idx="1"/>
          </p:nvPr>
        </p:nvSpPr>
        <p:spPr/>
        <p:txBody>
          <a:bodyPr/>
          <a:lstStyle/>
          <a:p>
            <a:r>
              <a:rPr lang="en-US" dirty="0"/>
              <a:t>Who has used data compression?</a:t>
            </a:r>
          </a:p>
          <a:p>
            <a:r>
              <a:rPr lang="en-US" dirty="0"/>
              <a:t>What’s been your experience?</a:t>
            </a:r>
          </a:p>
          <a:p>
            <a:r>
              <a:rPr lang="en-US" dirty="0"/>
              <a:t>What do you want to learn today?</a:t>
            </a:r>
          </a:p>
          <a:p>
            <a:pPr marL="0" indent="0">
              <a:buNone/>
            </a:pPr>
            <a:endParaRPr lang="en-US" dirty="0"/>
          </a:p>
          <a:p>
            <a:endParaRPr lang="en-US" dirty="0"/>
          </a:p>
        </p:txBody>
      </p:sp>
    </p:spTree>
    <p:extLst>
      <p:ext uri="{BB962C8B-B14F-4D97-AF65-F5344CB8AC3E}">
        <p14:creationId xmlns:p14="http://schemas.microsoft.com/office/powerpoint/2010/main" val="42365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rmAutofit/>
          </a:bodyPr>
          <a:lstStyle/>
          <a:p>
            <a:r>
              <a:rPr lang="en-US" dirty="0"/>
              <a:t>What is data compression?</a:t>
            </a:r>
          </a:p>
          <a:p>
            <a:r>
              <a:rPr lang="en-US" dirty="0"/>
              <a:t>Differences between the types of data compression</a:t>
            </a:r>
          </a:p>
          <a:p>
            <a:r>
              <a:rPr lang="en-US" dirty="0"/>
              <a:t>Costs &amp; Benefits</a:t>
            </a:r>
          </a:p>
          <a:p>
            <a:r>
              <a:rPr lang="en-US" dirty="0"/>
              <a:t>How does it work?</a:t>
            </a:r>
          </a:p>
          <a:p>
            <a:r>
              <a:rPr lang="en-US" dirty="0"/>
              <a:t>When does it work?</a:t>
            </a:r>
          </a:p>
          <a:p>
            <a:endParaRPr lang="en-US" dirty="0"/>
          </a:p>
        </p:txBody>
      </p:sp>
      <p:sp>
        <p:nvSpPr>
          <p:cNvPr id="5" name="Title 4"/>
          <p:cNvSpPr>
            <a:spLocks noGrp="1"/>
          </p:cNvSpPr>
          <p:nvPr>
            <p:ph type="title"/>
          </p:nvPr>
        </p:nvSpPr>
        <p:spPr/>
        <p:txBody>
          <a:bodyPr>
            <a:normAutofit fontScale="90000"/>
          </a:bodyPr>
          <a:lstStyle/>
          <a:p>
            <a:r>
              <a:rPr lang="en-US"/>
              <a:t>Indexes and Heaps: A quick review</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10702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quick review (or introduction)</a:t>
            </a:r>
          </a:p>
        </p:txBody>
      </p:sp>
      <p:sp>
        <p:nvSpPr>
          <p:cNvPr id="3" name="Content Placeholder 2"/>
          <p:cNvSpPr>
            <a:spLocks noGrp="1"/>
          </p:cNvSpPr>
          <p:nvPr>
            <p:ph idx="1"/>
          </p:nvPr>
        </p:nvSpPr>
        <p:spPr/>
        <p:txBody>
          <a:bodyPr>
            <a:normAutofit/>
          </a:bodyPr>
          <a:lstStyle/>
          <a:p>
            <a:r>
              <a:rPr lang="en-US" sz="2400" dirty="0"/>
              <a:t>All data is stored on pages</a:t>
            </a:r>
          </a:p>
          <a:p>
            <a:r>
              <a:rPr lang="en-US" sz="2400" dirty="0"/>
              <a:t>Pages are combined into different structures</a:t>
            </a:r>
          </a:p>
          <a:p>
            <a:endParaRPr lang="en-US" sz="2400" dirty="0"/>
          </a:p>
          <a:p>
            <a:r>
              <a:rPr lang="en-US" sz="2400" dirty="0"/>
              <a:t>B+ Trees</a:t>
            </a:r>
            <a:endParaRPr lang="en-US" sz="2000" dirty="0"/>
          </a:p>
          <a:p>
            <a:pPr lvl="1"/>
            <a:r>
              <a:rPr lang="en-US" sz="2000" dirty="0"/>
              <a:t>Clustered indexes</a:t>
            </a:r>
          </a:p>
          <a:p>
            <a:pPr lvl="1"/>
            <a:r>
              <a:rPr lang="en-US" sz="2000" dirty="0" err="1"/>
              <a:t>Nonclustered</a:t>
            </a:r>
            <a:r>
              <a:rPr lang="en-US" sz="2000" dirty="0"/>
              <a:t> indexes</a:t>
            </a:r>
          </a:p>
          <a:p>
            <a:pPr lvl="1"/>
            <a:r>
              <a:rPr lang="en-US" sz="2000" dirty="0"/>
              <a:t>Indexed views</a:t>
            </a:r>
          </a:p>
          <a:p>
            <a:r>
              <a:rPr lang="en-US" sz="2400" dirty="0"/>
              <a:t>Heaps</a:t>
            </a:r>
            <a:endParaRPr lang="en-US" sz="2200" dirty="0"/>
          </a:p>
        </p:txBody>
      </p:sp>
    </p:spTree>
    <p:extLst>
      <p:ext uri="{BB962C8B-B14F-4D97-AF65-F5344CB8AC3E}">
        <p14:creationId xmlns:p14="http://schemas.microsoft.com/office/powerpoint/2010/main" val="185495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B+ Trees</a:t>
            </a:r>
          </a:p>
        </p:txBody>
      </p:sp>
      <p:sp>
        <p:nvSpPr>
          <p:cNvPr id="4" name="Snip Single Corner Rectangle 3"/>
          <p:cNvSpPr/>
          <p:nvPr/>
        </p:nvSpPr>
        <p:spPr>
          <a:xfrm>
            <a:off x="5493655" y="875657"/>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ID</a:t>
            </a:r>
          </a:p>
        </p:txBody>
      </p:sp>
      <p:sp>
        <p:nvSpPr>
          <p:cNvPr id="5" name="Snip Single Corner Rectangle 4"/>
          <p:cNvSpPr/>
          <p:nvPr/>
        </p:nvSpPr>
        <p:spPr>
          <a:xfrm>
            <a:off x="3374773"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p>
          <a:p>
            <a:pPr algn="ctr"/>
            <a:r>
              <a:rPr lang="en-US" b="1" dirty="0">
                <a:solidFill>
                  <a:schemeClr val="accent1"/>
                </a:solidFill>
              </a:rPr>
              <a:t>CA</a:t>
            </a:r>
          </a:p>
          <a:p>
            <a:pPr algn="ctr"/>
            <a:r>
              <a:rPr lang="en-US" b="1" dirty="0">
                <a:solidFill>
                  <a:schemeClr val="accent1"/>
                </a:solidFill>
              </a:rPr>
              <a:t>FL</a:t>
            </a:r>
          </a:p>
        </p:txBody>
      </p:sp>
      <p:sp>
        <p:nvSpPr>
          <p:cNvPr id="6" name="Snip Single Corner Rectangle 5"/>
          <p:cNvSpPr/>
          <p:nvPr/>
        </p:nvSpPr>
        <p:spPr>
          <a:xfrm>
            <a:off x="7610666" y="2567989"/>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KY</a:t>
            </a:r>
          </a:p>
          <a:p>
            <a:pPr algn="ctr"/>
            <a:r>
              <a:rPr lang="en-US" b="1" dirty="0">
                <a:solidFill>
                  <a:schemeClr val="accent1"/>
                </a:solidFill>
              </a:rPr>
              <a:t>ME</a:t>
            </a:r>
          </a:p>
        </p:txBody>
      </p:sp>
      <p:sp>
        <p:nvSpPr>
          <p:cNvPr id="7" name="Snip Single Corner Rectangle 6"/>
          <p:cNvSpPr/>
          <p:nvPr/>
        </p:nvSpPr>
        <p:spPr>
          <a:xfrm>
            <a:off x="698758"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AK</a:t>
            </a:r>
            <a:br>
              <a:rPr lang="en-US" b="1" dirty="0">
                <a:solidFill>
                  <a:schemeClr val="accent1"/>
                </a:solidFill>
              </a:rPr>
            </a:br>
            <a:r>
              <a:rPr lang="en-US" b="1" dirty="0">
                <a:solidFill>
                  <a:schemeClr val="accent1"/>
                </a:solidFill>
              </a:rPr>
              <a:t>AL</a:t>
            </a:r>
            <a:br>
              <a:rPr lang="en-US" b="1" dirty="0">
                <a:solidFill>
                  <a:schemeClr val="accent1"/>
                </a:solidFill>
              </a:rPr>
            </a:br>
            <a:r>
              <a:rPr lang="en-US" b="1" dirty="0">
                <a:solidFill>
                  <a:schemeClr val="accent1"/>
                </a:solidFill>
              </a:rPr>
              <a:t>AR</a:t>
            </a:r>
            <a:br>
              <a:rPr lang="en-US" b="1" dirty="0">
                <a:solidFill>
                  <a:schemeClr val="accent1"/>
                </a:solidFill>
              </a:rPr>
            </a:br>
            <a:r>
              <a:rPr lang="en-US" b="1" dirty="0">
                <a:solidFill>
                  <a:schemeClr val="accent1"/>
                </a:solidFill>
              </a:rPr>
              <a:t>AZ</a:t>
            </a:r>
          </a:p>
        </p:txBody>
      </p:sp>
      <p:sp>
        <p:nvSpPr>
          <p:cNvPr id="8" name="Snip Single Corner Rectangle 7"/>
          <p:cNvSpPr/>
          <p:nvPr/>
        </p:nvSpPr>
        <p:spPr>
          <a:xfrm>
            <a:off x="2362717"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CA</a:t>
            </a:r>
          </a:p>
          <a:p>
            <a:pPr algn="ctr"/>
            <a:r>
              <a:rPr lang="en-US" b="1" dirty="0">
                <a:solidFill>
                  <a:schemeClr val="accent1"/>
                </a:solidFill>
              </a:rPr>
              <a:t>CO</a:t>
            </a:r>
          </a:p>
          <a:p>
            <a:pPr algn="ctr"/>
            <a:r>
              <a:rPr lang="en-US" b="1" dirty="0">
                <a:solidFill>
                  <a:schemeClr val="accent1"/>
                </a:solidFill>
              </a:rPr>
              <a:t>CT</a:t>
            </a:r>
          </a:p>
          <a:p>
            <a:pPr algn="ctr"/>
            <a:r>
              <a:rPr lang="en-US" b="1" dirty="0">
                <a:solidFill>
                  <a:schemeClr val="accent1"/>
                </a:solidFill>
              </a:rPr>
              <a:t>DE</a:t>
            </a:r>
          </a:p>
        </p:txBody>
      </p:sp>
      <p:sp>
        <p:nvSpPr>
          <p:cNvPr id="9" name="Snip Single Corner Rectangle 8"/>
          <p:cNvSpPr/>
          <p:nvPr/>
        </p:nvSpPr>
        <p:spPr>
          <a:xfrm>
            <a:off x="4026676"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FL</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IA</a:t>
            </a:r>
          </a:p>
        </p:txBody>
      </p:sp>
      <p:sp>
        <p:nvSpPr>
          <p:cNvPr id="10" name="Snip Single Corner Rectangle 9"/>
          <p:cNvSpPr/>
          <p:nvPr/>
        </p:nvSpPr>
        <p:spPr>
          <a:xfrm>
            <a:off x="6960635"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IL</a:t>
            </a:r>
          </a:p>
          <a:p>
            <a:pPr algn="ctr"/>
            <a:r>
              <a:rPr lang="en-US" b="1" dirty="0">
                <a:solidFill>
                  <a:schemeClr val="accent1"/>
                </a:solidFill>
              </a:rPr>
              <a:t>IN</a:t>
            </a:r>
          </a:p>
          <a:p>
            <a:pPr algn="ctr"/>
            <a:r>
              <a:rPr lang="en-US" b="1" dirty="0">
                <a:solidFill>
                  <a:schemeClr val="accent1"/>
                </a:solidFill>
              </a:rPr>
              <a:t>KS</a:t>
            </a:r>
          </a:p>
        </p:txBody>
      </p:sp>
      <p:sp>
        <p:nvSpPr>
          <p:cNvPr id="11" name="Snip Single Corner Rectangle 10"/>
          <p:cNvSpPr/>
          <p:nvPr/>
        </p:nvSpPr>
        <p:spPr>
          <a:xfrm>
            <a:off x="8624594"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KY</a:t>
            </a:r>
          </a:p>
          <a:p>
            <a:pPr algn="ctr"/>
            <a:r>
              <a:rPr lang="en-US" b="1" dirty="0">
                <a:solidFill>
                  <a:schemeClr val="accent1"/>
                </a:solidFill>
              </a:rPr>
              <a:t>LA</a:t>
            </a:r>
          </a:p>
          <a:p>
            <a:pPr algn="ctr"/>
            <a:r>
              <a:rPr lang="en-US" b="1" dirty="0">
                <a:solidFill>
                  <a:schemeClr val="accent1"/>
                </a:solidFill>
              </a:rPr>
              <a:t>MA</a:t>
            </a:r>
          </a:p>
          <a:p>
            <a:pPr algn="ctr"/>
            <a:r>
              <a:rPr lang="en-US" b="1" dirty="0">
                <a:solidFill>
                  <a:schemeClr val="accent1"/>
                </a:solidFill>
              </a:rPr>
              <a:t>MD</a:t>
            </a:r>
          </a:p>
        </p:txBody>
      </p:sp>
      <p:sp>
        <p:nvSpPr>
          <p:cNvPr id="12" name="Snip Single Corner Rectangle 11"/>
          <p:cNvSpPr/>
          <p:nvPr/>
        </p:nvSpPr>
        <p:spPr>
          <a:xfrm>
            <a:off x="10288553" y="4823388"/>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MI</a:t>
            </a:r>
            <a:br>
              <a:rPr lang="en-US" b="1" dirty="0">
                <a:solidFill>
                  <a:schemeClr val="accent1"/>
                </a:solidFill>
              </a:rPr>
            </a:br>
            <a:r>
              <a:rPr lang="en-US" b="1" dirty="0">
                <a:solidFill>
                  <a:schemeClr val="accent1"/>
                </a:solidFill>
              </a:rPr>
              <a:t>MN</a:t>
            </a:r>
          </a:p>
          <a:p>
            <a:pPr algn="ctr"/>
            <a:r>
              <a:rPr lang="en-US" b="1" dirty="0">
                <a:solidFill>
                  <a:schemeClr val="accent1"/>
                </a:solidFill>
              </a:rPr>
              <a:t>MO</a:t>
            </a:r>
          </a:p>
        </p:txBody>
      </p:sp>
      <p:cxnSp>
        <p:nvCxnSpPr>
          <p:cNvPr id="14" name="Straight Arrow Connector 13"/>
          <p:cNvCxnSpPr>
            <a:stCxn id="4" idx="0"/>
            <a:endCxn id="6" idx="3"/>
          </p:cNvCxnSpPr>
          <p:nvPr/>
        </p:nvCxnSpPr>
        <p:spPr>
          <a:xfrm>
            <a:off x="6507583" y="1540723"/>
            <a:ext cx="1610047"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5" idx="3"/>
          </p:cNvCxnSpPr>
          <p:nvPr/>
        </p:nvCxnSpPr>
        <p:spPr>
          <a:xfrm flipH="1">
            <a:off x="3881737" y="1540723"/>
            <a:ext cx="1611918" cy="10272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7" idx="3"/>
          </p:cNvCxnSpPr>
          <p:nvPr/>
        </p:nvCxnSpPr>
        <p:spPr>
          <a:xfrm flipH="1">
            <a:off x="1205722" y="3898120"/>
            <a:ext cx="2676015"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3"/>
          </p:cNvCxnSpPr>
          <p:nvPr/>
        </p:nvCxnSpPr>
        <p:spPr>
          <a:xfrm flipH="1">
            <a:off x="2869681" y="3898120"/>
            <a:ext cx="991654"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1"/>
            <a:endCxn id="9" idx="3"/>
          </p:cNvCxnSpPr>
          <p:nvPr/>
        </p:nvCxnSpPr>
        <p:spPr>
          <a:xfrm>
            <a:off x="3881737" y="3898120"/>
            <a:ext cx="651903"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2" idx="3"/>
          </p:cNvCxnSpPr>
          <p:nvPr/>
        </p:nvCxnSpPr>
        <p:spPr>
          <a:xfrm>
            <a:off x="8117630" y="3898120"/>
            <a:ext cx="2677887"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1" idx="3"/>
          </p:cNvCxnSpPr>
          <p:nvPr/>
        </p:nvCxnSpPr>
        <p:spPr>
          <a:xfrm>
            <a:off x="8117630" y="3898120"/>
            <a:ext cx="1013928"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1"/>
            <a:endCxn id="10" idx="3"/>
          </p:cNvCxnSpPr>
          <p:nvPr/>
        </p:nvCxnSpPr>
        <p:spPr>
          <a:xfrm flipH="1">
            <a:off x="7467599" y="3898120"/>
            <a:ext cx="650031" cy="925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5" idx="0"/>
          </p:cNvCxnSpPr>
          <p:nvPr/>
        </p:nvCxnSpPr>
        <p:spPr>
          <a:xfrm flipH="1">
            <a:off x="4388701" y="3233055"/>
            <a:ext cx="3221965"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8" idx="2"/>
            <a:endCxn id="7" idx="0"/>
          </p:cNvCxnSpPr>
          <p:nvPr/>
        </p:nvCxnSpPr>
        <p:spPr>
          <a:xfrm flipH="1">
            <a:off x="1712686"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3376645"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2"/>
            <a:endCxn id="9" idx="0"/>
          </p:cNvCxnSpPr>
          <p:nvPr/>
        </p:nvCxnSpPr>
        <p:spPr>
          <a:xfrm flipH="1">
            <a:off x="5040604" y="5488454"/>
            <a:ext cx="192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7974563" y="5488454"/>
            <a:ext cx="650031"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9638522" y="5488454"/>
            <a:ext cx="650031"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
        <p:nvSpPr>
          <p:cNvPr id="71" name="TextBox 70"/>
          <p:cNvSpPr txBox="1"/>
          <p:nvPr/>
        </p:nvSpPr>
        <p:spPr>
          <a:xfrm>
            <a:off x="6453671" y="819001"/>
            <a:ext cx="2170923" cy="461665"/>
          </a:xfrm>
          <a:prstGeom prst="rect">
            <a:avLst/>
          </a:prstGeom>
          <a:noFill/>
        </p:spPr>
        <p:txBody>
          <a:bodyPr wrap="square" rtlCol="0">
            <a:spAutoFit/>
          </a:bodyPr>
          <a:lstStyle/>
          <a:p>
            <a:pPr algn="r"/>
            <a:r>
              <a:rPr lang="en-US" sz="2400" dirty="0"/>
              <a:t>Root Page</a:t>
            </a:r>
          </a:p>
        </p:txBody>
      </p:sp>
      <p:sp>
        <p:nvSpPr>
          <p:cNvPr id="72" name="TextBox 71"/>
          <p:cNvSpPr txBox="1"/>
          <p:nvPr/>
        </p:nvSpPr>
        <p:spPr>
          <a:xfrm>
            <a:off x="8299578" y="2300360"/>
            <a:ext cx="2170923" cy="830997"/>
          </a:xfrm>
          <a:prstGeom prst="rect">
            <a:avLst/>
          </a:prstGeom>
          <a:noFill/>
        </p:spPr>
        <p:txBody>
          <a:bodyPr wrap="square" rtlCol="0">
            <a:spAutoFit/>
          </a:bodyPr>
          <a:lstStyle/>
          <a:p>
            <a:pPr algn="r"/>
            <a:r>
              <a:rPr lang="en-US" sz="2400" dirty="0"/>
              <a:t>Intermediate Level(s)</a:t>
            </a:r>
          </a:p>
        </p:txBody>
      </p:sp>
      <p:sp>
        <p:nvSpPr>
          <p:cNvPr id="73" name="TextBox 72"/>
          <p:cNvSpPr txBox="1"/>
          <p:nvPr/>
        </p:nvSpPr>
        <p:spPr>
          <a:xfrm>
            <a:off x="9517223" y="4104621"/>
            <a:ext cx="2170923" cy="461665"/>
          </a:xfrm>
          <a:prstGeom prst="rect">
            <a:avLst/>
          </a:prstGeom>
          <a:noFill/>
        </p:spPr>
        <p:txBody>
          <a:bodyPr wrap="square" rtlCol="0">
            <a:spAutoFit/>
          </a:bodyPr>
          <a:lstStyle/>
          <a:p>
            <a:pPr algn="r"/>
            <a:r>
              <a:rPr lang="en-US" sz="2400" dirty="0"/>
              <a:t>Leaf Pages</a:t>
            </a:r>
          </a:p>
        </p:txBody>
      </p:sp>
    </p:spTree>
    <p:extLst>
      <p:ext uri="{BB962C8B-B14F-4D97-AF65-F5344CB8AC3E}">
        <p14:creationId xmlns:p14="http://schemas.microsoft.com/office/powerpoint/2010/main" val="338969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157163"/>
            <a:ext cx="10871200" cy="1341437"/>
          </a:xfrm>
        </p:spPr>
        <p:txBody>
          <a:bodyPr>
            <a:normAutofit fontScale="90000"/>
          </a:bodyPr>
          <a:lstStyle/>
          <a:p>
            <a:r>
              <a:rPr lang="en-US" dirty="0"/>
              <a:t>Table Structures:</a:t>
            </a:r>
            <a:br>
              <a:rPr lang="en-US" dirty="0"/>
            </a:br>
            <a:r>
              <a:rPr lang="en-US" dirty="0"/>
              <a:t>Heaps</a:t>
            </a:r>
          </a:p>
        </p:txBody>
      </p:sp>
      <p:sp>
        <p:nvSpPr>
          <p:cNvPr id="7" name="Snip Single Corner Rectangle 6"/>
          <p:cNvSpPr/>
          <p:nvPr/>
        </p:nvSpPr>
        <p:spPr>
          <a:xfrm>
            <a:off x="2079689"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MA</a:t>
            </a:r>
            <a:br>
              <a:rPr lang="en-US" b="1" dirty="0">
                <a:solidFill>
                  <a:schemeClr val="accent1"/>
                </a:solidFill>
              </a:rPr>
            </a:br>
            <a:r>
              <a:rPr lang="en-US" b="1" dirty="0">
                <a:solidFill>
                  <a:schemeClr val="accent1"/>
                </a:solidFill>
              </a:rPr>
              <a:t>MN</a:t>
            </a:r>
            <a:br>
              <a:rPr lang="en-US" b="1" dirty="0">
                <a:solidFill>
                  <a:schemeClr val="accent1"/>
                </a:solidFill>
              </a:rPr>
            </a:br>
            <a:r>
              <a:rPr lang="en-US" b="1" dirty="0">
                <a:solidFill>
                  <a:schemeClr val="accent1"/>
                </a:solidFill>
              </a:rPr>
              <a:t>IL</a:t>
            </a:r>
            <a:br>
              <a:rPr lang="en-US" b="1" dirty="0">
                <a:solidFill>
                  <a:schemeClr val="accent1"/>
                </a:solidFill>
              </a:rPr>
            </a:br>
            <a:r>
              <a:rPr lang="en-US" b="1" dirty="0">
                <a:solidFill>
                  <a:schemeClr val="accent1"/>
                </a:solidFill>
              </a:rPr>
              <a:t>KY</a:t>
            </a:r>
          </a:p>
        </p:txBody>
      </p:sp>
      <p:sp>
        <p:nvSpPr>
          <p:cNvPr id="8" name="Snip Single Corner Rectangle 7"/>
          <p:cNvSpPr/>
          <p:nvPr/>
        </p:nvSpPr>
        <p:spPr>
          <a:xfrm>
            <a:off x="5146350"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AR</a:t>
            </a:r>
          </a:p>
          <a:p>
            <a:pPr algn="ctr"/>
            <a:r>
              <a:rPr lang="en-US" b="1" dirty="0">
                <a:solidFill>
                  <a:schemeClr val="accent1"/>
                </a:solidFill>
              </a:rPr>
              <a:t>CO</a:t>
            </a:r>
          </a:p>
          <a:p>
            <a:pPr algn="ctr"/>
            <a:r>
              <a:rPr lang="en-US" b="1" dirty="0">
                <a:solidFill>
                  <a:schemeClr val="accent1"/>
                </a:solidFill>
              </a:rPr>
              <a:t>MI</a:t>
            </a:r>
          </a:p>
          <a:p>
            <a:pPr algn="ctr"/>
            <a:r>
              <a:rPr lang="en-US" b="1" dirty="0">
                <a:solidFill>
                  <a:schemeClr val="accent1"/>
                </a:solidFill>
              </a:rPr>
              <a:t>DE</a:t>
            </a:r>
          </a:p>
        </p:txBody>
      </p:sp>
      <p:sp>
        <p:nvSpPr>
          <p:cNvPr id="9" name="Snip Single Corner Rectangle 8"/>
          <p:cNvSpPr/>
          <p:nvPr/>
        </p:nvSpPr>
        <p:spPr>
          <a:xfrm>
            <a:off x="8213011" y="1988892"/>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IN</a:t>
            </a:r>
            <a:br>
              <a:rPr lang="en-US" b="1" dirty="0">
                <a:solidFill>
                  <a:schemeClr val="accent1"/>
                </a:solidFill>
              </a:rPr>
            </a:br>
            <a:r>
              <a:rPr lang="en-US" b="1" dirty="0">
                <a:solidFill>
                  <a:schemeClr val="accent1"/>
                </a:solidFill>
              </a:rPr>
              <a:t>GA</a:t>
            </a:r>
          </a:p>
          <a:p>
            <a:pPr algn="ctr"/>
            <a:r>
              <a:rPr lang="en-US" b="1" dirty="0">
                <a:solidFill>
                  <a:schemeClr val="accent1"/>
                </a:solidFill>
              </a:rPr>
              <a:t>HI</a:t>
            </a:r>
          </a:p>
          <a:p>
            <a:pPr algn="ctr"/>
            <a:r>
              <a:rPr lang="en-US" b="1" dirty="0">
                <a:solidFill>
                  <a:schemeClr val="accent1"/>
                </a:solidFill>
              </a:rPr>
              <a:t>AZ</a:t>
            </a:r>
          </a:p>
        </p:txBody>
      </p:sp>
      <p:sp>
        <p:nvSpPr>
          <p:cNvPr id="10" name="Snip Single Corner Rectangle 9"/>
          <p:cNvSpPr/>
          <p:nvPr/>
        </p:nvSpPr>
        <p:spPr>
          <a:xfrm>
            <a:off x="2079689"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ID</a:t>
            </a:r>
          </a:p>
          <a:p>
            <a:pPr algn="ctr"/>
            <a:r>
              <a:rPr lang="en-US" b="1" dirty="0">
                <a:solidFill>
                  <a:schemeClr val="accent1"/>
                </a:solidFill>
              </a:rPr>
              <a:t>CT</a:t>
            </a:r>
          </a:p>
          <a:p>
            <a:pPr algn="ctr"/>
            <a:r>
              <a:rPr lang="en-US" b="1" dirty="0">
                <a:solidFill>
                  <a:schemeClr val="accent1"/>
                </a:solidFill>
              </a:rPr>
              <a:t>MD</a:t>
            </a:r>
          </a:p>
          <a:p>
            <a:pPr algn="ctr"/>
            <a:r>
              <a:rPr lang="en-US" b="1" dirty="0">
                <a:solidFill>
                  <a:schemeClr val="accent1"/>
                </a:solidFill>
              </a:rPr>
              <a:t>KS</a:t>
            </a:r>
          </a:p>
        </p:txBody>
      </p:sp>
      <p:sp>
        <p:nvSpPr>
          <p:cNvPr id="11" name="Snip Single Corner Rectangle 10"/>
          <p:cNvSpPr/>
          <p:nvPr/>
        </p:nvSpPr>
        <p:spPr>
          <a:xfrm>
            <a:off x="5146350"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IA</a:t>
            </a:r>
          </a:p>
          <a:p>
            <a:pPr algn="ctr"/>
            <a:r>
              <a:rPr lang="en-US" b="1" dirty="0">
                <a:solidFill>
                  <a:schemeClr val="accent1"/>
                </a:solidFill>
              </a:rPr>
              <a:t>LA</a:t>
            </a:r>
          </a:p>
          <a:p>
            <a:pPr algn="ctr"/>
            <a:r>
              <a:rPr lang="en-US" b="1" dirty="0">
                <a:solidFill>
                  <a:schemeClr val="accent1"/>
                </a:solidFill>
              </a:rPr>
              <a:t>MO</a:t>
            </a:r>
          </a:p>
          <a:p>
            <a:pPr algn="ctr"/>
            <a:r>
              <a:rPr lang="en-US" b="1" dirty="0">
                <a:solidFill>
                  <a:schemeClr val="accent1"/>
                </a:solidFill>
              </a:rPr>
              <a:t>CA</a:t>
            </a:r>
          </a:p>
        </p:txBody>
      </p:sp>
      <p:sp>
        <p:nvSpPr>
          <p:cNvPr id="12" name="Snip Single Corner Rectangle 11"/>
          <p:cNvSpPr/>
          <p:nvPr/>
        </p:nvSpPr>
        <p:spPr>
          <a:xfrm>
            <a:off x="8213011" y="4803626"/>
            <a:ext cx="1013928" cy="1330131"/>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accent1"/>
                </a:solidFill>
              </a:rPr>
              <a:t>ME</a:t>
            </a:r>
          </a:p>
          <a:p>
            <a:pPr algn="ctr"/>
            <a:r>
              <a:rPr lang="en-US" b="1" dirty="0">
                <a:solidFill>
                  <a:schemeClr val="accent1"/>
                </a:solidFill>
              </a:rPr>
              <a:t>AK</a:t>
            </a:r>
            <a:br>
              <a:rPr lang="en-US" b="1" dirty="0">
                <a:solidFill>
                  <a:schemeClr val="accent1"/>
                </a:solidFill>
              </a:rPr>
            </a:br>
            <a:r>
              <a:rPr lang="en-US" b="1" dirty="0">
                <a:solidFill>
                  <a:schemeClr val="accent1"/>
                </a:solidFill>
              </a:rPr>
              <a:t>AL</a:t>
            </a:r>
          </a:p>
          <a:p>
            <a:pPr algn="ctr"/>
            <a:r>
              <a:rPr lang="en-US" b="1" dirty="0">
                <a:solidFill>
                  <a:schemeClr val="accent1"/>
                </a:solidFill>
              </a:rPr>
              <a:t>FL</a:t>
            </a:r>
          </a:p>
        </p:txBody>
      </p:sp>
      <p:cxnSp>
        <p:nvCxnSpPr>
          <p:cNvPr id="41" name="Straight Arrow Connector 40"/>
          <p:cNvCxnSpPr>
            <a:stCxn id="8" idx="2"/>
            <a:endCxn id="7" idx="0"/>
          </p:cNvCxnSpPr>
          <p:nvPr/>
        </p:nvCxnSpPr>
        <p:spPr>
          <a:xfrm flipH="1">
            <a:off x="3093617"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4" name="Straight Arrow Connector 43"/>
          <p:cNvCxnSpPr>
            <a:stCxn id="9" idx="2"/>
            <a:endCxn id="8" idx="0"/>
          </p:cNvCxnSpPr>
          <p:nvPr/>
        </p:nvCxnSpPr>
        <p:spPr>
          <a:xfrm flipH="1">
            <a:off x="6160278" y="2653958"/>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a:stCxn id="10" idx="3"/>
            <a:endCxn id="9" idx="1"/>
          </p:cNvCxnSpPr>
          <p:nvPr/>
        </p:nvCxnSpPr>
        <p:spPr>
          <a:xfrm flipV="1">
            <a:off x="2586653" y="3319023"/>
            <a:ext cx="6133322" cy="1484603"/>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6" name="Straight Arrow Connector 45"/>
          <p:cNvCxnSpPr>
            <a:stCxn id="11" idx="2"/>
            <a:endCxn id="10" idx="0"/>
          </p:cNvCxnSpPr>
          <p:nvPr/>
        </p:nvCxnSpPr>
        <p:spPr>
          <a:xfrm flipH="1">
            <a:off x="3093617" y="5468692"/>
            <a:ext cx="2052733" cy="0"/>
          </a:xfrm>
          <a:prstGeom prst="straightConnector1">
            <a:avLst/>
          </a:prstGeom>
          <a:ln w="57150">
            <a:solidFill>
              <a:schemeClr val="accent5"/>
            </a:solidFill>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a:stCxn id="12" idx="2"/>
            <a:endCxn id="11" idx="0"/>
          </p:cNvCxnSpPr>
          <p:nvPr/>
        </p:nvCxnSpPr>
        <p:spPr>
          <a:xfrm flipH="1">
            <a:off x="6160278" y="5468692"/>
            <a:ext cx="2052733" cy="0"/>
          </a:xfrm>
          <a:prstGeom prst="straightConnector1">
            <a:avLst/>
          </a:prstGeom>
          <a:ln w="57150">
            <a:headEnd type="triangle"/>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12396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Differences between the types of data compression</a:t>
            </a:r>
          </a:p>
          <a:p>
            <a:r>
              <a:rPr lang="en-US"/>
              <a:t>Costs &amp; Benefits</a:t>
            </a:r>
          </a:p>
          <a:p>
            <a:r>
              <a:rPr lang="en-US"/>
              <a:t>Explore compression algorithms</a:t>
            </a:r>
          </a:p>
          <a:p>
            <a:r>
              <a:rPr lang="en-US"/>
              <a:t>Practical examples</a:t>
            </a:r>
          </a:p>
          <a:p>
            <a:endParaRPr lang="en-US" dirty="0"/>
          </a:p>
        </p:txBody>
      </p:sp>
      <p:sp>
        <p:nvSpPr>
          <p:cNvPr id="5" name="Title 4"/>
          <p:cNvSpPr>
            <a:spLocks noGrp="1"/>
          </p:cNvSpPr>
          <p:nvPr>
            <p:ph type="title"/>
          </p:nvPr>
        </p:nvSpPr>
        <p:spPr/>
        <p:txBody>
          <a:bodyPr/>
          <a:lstStyle/>
          <a:p>
            <a:r>
              <a:rPr lang="en-US"/>
              <a:t>What is data compression?</a:t>
            </a:r>
            <a:endParaRPr lang="en-US" dirty="0"/>
          </a:p>
        </p:txBody>
      </p:sp>
      <p:sp>
        <p:nvSpPr>
          <p:cNvPr id="2" name="Text Placeholder 1"/>
          <p:cNvSpPr>
            <a:spLocks noGrp="1"/>
          </p:cNvSpPr>
          <p:nvPr>
            <p:ph type="body" idx="12"/>
          </p:nvPr>
        </p:nvSpPr>
        <p:spPr/>
        <p:txBody>
          <a:bodyPr/>
          <a:lstStyle/>
          <a:p>
            <a:r>
              <a:rPr lang="en-US"/>
              <a:t>Indexes and Heaps: A quick review</a:t>
            </a:r>
            <a:endParaRPr lang="en-US" dirty="0"/>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6692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Andy Mallon</a:t>
            </a:r>
          </a:p>
        </p:txBody>
      </p:sp>
      <p:sp>
        <p:nvSpPr>
          <p:cNvPr id="3" name="Content Placeholder 2"/>
          <p:cNvSpPr>
            <a:spLocks noGrp="1"/>
          </p:cNvSpPr>
          <p:nvPr>
            <p:ph idx="1"/>
          </p:nvPr>
        </p:nvSpPr>
        <p:spPr>
          <a:xfrm>
            <a:off x="816864" y="1803400"/>
            <a:ext cx="10871200" cy="4460834"/>
          </a:xfrm>
        </p:spPr>
        <p:txBody>
          <a:bodyPr>
            <a:normAutofit lnSpcReduction="10000"/>
          </a:bodyPr>
          <a:lstStyle/>
          <a:p>
            <a:r>
              <a:rPr lang="en-US" dirty="0"/>
              <a:t>I sell furniture at the mall</a:t>
            </a:r>
          </a:p>
          <a:p>
            <a:pPr lvl="1"/>
            <a:r>
              <a:rPr lang="en-US" dirty="0"/>
              <a:t>Database Architect at Wayfair.com</a:t>
            </a:r>
          </a:p>
          <a:p>
            <a:r>
              <a:rPr lang="en-US" dirty="0"/>
              <a:t>Working with SQL Server since 2003</a:t>
            </a:r>
          </a:p>
          <a:p>
            <a:r>
              <a:rPr lang="en-US" dirty="0"/>
              <a:t>Background in Tech Support, Database Administration, and Database Architecture</a:t>
            </a:r>
          </a:p>
          <a:p>
            <a:r>
              <a:rPr lang="en-US" dirty="0"/>
              <a:t>Lazy</a:t>
            </a:r>
          </a:p>
          <a:p>
            <a:r>
              <a:rPr lang="en-US" dirty="0"/>
              <a:t>Impatient</a:t>
            </a:r>
          </a:p>
          <a:p>
            <a:pPr lvl="1"/>
            <a:endParaRPr lang="en-US" dirty="0"/>
          </a:p>
        </p:txBody>
      </p:sp>
    </p:spTree>
    <p:extLst>
      <p:ext uri="{BB962C8B-B14F-4D97-AF65-F5344CB8AC3E}">
        <p14:creationId xmlns:p14="http://schemas.microsoft.com/office/powerpoint/2010/main" val="2367324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compression?</a:t>
            </a:r>
          </a:p>
        </p:txBody>
      </p:sp>
      <p:sp>
        <p:nvSpPr>
          <p:cNvPr id="3" name="Content Placeholder 2"/>
          <p:cNvSpPr>
            <a:spLocks noGrp="1"/>
          </p:cNvSpPr>
          <p:nvPr>
            <p:ph idx="1"/>
          </p:nvPr>
        </p:nvSpPr>
        <p:spPr/>
        <p:txBody>
          <a:bodyPr>
            <a:normAutofit/>
          </a:bodyPr>
          <a:lstStyle/>
          <a:p>
            <a:r>
              <a:rPr lang="en-US" sz="2400" dirty="0"/>
              <a:t>A different method of storing data on disk </a:t>
            </a:r>
            <a:r>
              <a:rPr lang="en-US" sz="2400" b="1" dirty="0">
                <a:solidFill>
                  <a:schemeClr val="accent1"/>
                </a:solidFill>
              </a:rPr>
              <a:t>and in memory</a:t>
            </a:r>
          </a:p>
          <a:p>
            <a:r>
              <a:rPr lang="en-US" sz="2400" dirty="0"/>
              <a:t>More efficient use of space</a:t>
            </a:r>
          </a:p>
          <a:p>
            <a:r>
              <a:rPr lang="en-US" sz="2400" dirty="0"/>
              <a:t>Requires slightly more CPU to read/write data</a:t>
            </a:r>
          </a:p>
          <a:p>
            <a:endParaRPr lang="en-US" sz="2400" dirty="0"/>
          </a:p>
          <a:p>
            <a:r>
              <a:rPr lang="en-US" sz="2400" dirty="0"/>
              <a:t>Available in SQL Server 2008 and newer</a:t>
            </a:r>
          </a:p>
          <a:p>
            <a:r>
              <a:rPr lang="en-US" sz="2400" dirty="0"/>
              <a:t>Enterprise Edition feature</a:t>
            </a:r>
          </a:p>
          <a:p>
            <a:r>
              <a:rPr lang="en-US" sz="2400" dirty="0"/>
              <a:t>Available in </a:t>
            </a:r>
            <a:r>
              <a:rPr lang="en-US" sz="2400" b="1" dirty="0"/>
              <a:t>all editions </a:t>
            </a:r>
            <a:r>
              <a:rPr lang="en-US" sz="2400" dirty="0"/>
              <a:t>starting with SQL 2016 SP1+</a:t>
            </a:r>
          </a:p>
          <a:p>
            <a:r>
              <a:rPr lang="en-US" sz="2400" dirty="0"/>
              <a:t>Available in all service tiers of Azure SQL Db</a:t>
            </a:r>
          </a:p>
        </p:txBody>
      </p:sp>
    </p:spTree>
    <p:extLst>
      <p:ext uri="{BB962C8B-B14F-4D97-AF65-F5344CB8AC3E}">
        <p14:creationId xmlns:p14="http://schemas.microsoft.com/office/powerpoint/2010/main" val="2337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5" end="5"/>
                                            </p:txEl>
                                          </p:spTgt>
                                        </p:tgtEl>
                                        <p:attrNameLst>
                                          <p:attrName>style.opacity</p:attrName>
                                        </p:attrNameLst>
                                      </p:cBhvr>
                                      <p:to>
                                        <p:strVal val="0.5"/>
                                      </p:to>
                                    </p:set>
                                    <p:animEffect filter="image" prLst="opacity: 0.5">
                                      <p:cBhvr rctx="IE">
                                        <p:cTn id="7" dur="indefinite"/>
                                        <p:tgtEl>
                                          <p:spTgt spid="3">
                                            <p:txEl>
                                              <p:pRg st="5" end="5"/>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Costs &amp; Benefits</a:t>
            </a:r>
          </a:p>
          <a:p>
            <a:r>
              <a:rPr lang="en-US" sz="3200" dirty="0"/>
              <a:t>Explore compression algorithms</a:t>
            </a:r>
          </a:p>
          <a:p>
            <a:r>
              <a:rPr lang="en-US" sz="3200" dirty="0"/>
              <a:t>Practical examples</a:t>
            </a:r>
          </a:p>
        </p:txBody>
      </p:sp>
      <p:sp>
        <p:nvSpPr>
          <p:cNvPr id="5" name="Title 4"/>
          <p:cNvSpPr>
            <a:spLocks noGrp="1"/>
          </p:cNvSpPr>
          <p:nvPr>
            <p:ph type="title"/>
          </p:nvPr>
        </p:nvSpPr>
        <p:spPr/>
        <p:txBody>
          <a:bodyPr>
            <a:normAutofit/>
          </a:bodyPr>
          <a:lstStyle/>
          <a:p>
            <a:r>
              <a:rPr lang="en-US" dirty="0"/>
              <a:t>Differences between types</a:t>
            </a:r>
          </a:p>
        </p:txBody>
      </p:sp>
      <p:sp>
        <p:nvSpPr>
          <p:cNvPr id="2" name="Text Placeholder 1"/>
          <p:cNvSpPr>
            <a:spLocks noGrp="1"/>
          </p:cNvSpPr>
          <p:nvPr>
            <p:ph type="body" idx="12"/>
          </p:nvPr>
        </p:nvSpPr>
        <p:spPr/>
        <p:txBody>
          <a:bodyPr/>
          <a:lstStyle/>
          <a:p>
            <a:pPr defTabSz="914400"/>
            <a:r>
              <a:rPr lang="en-US" dirty="0"/>
              <a:t>Indexes and Heaps: A quick review</a:t>
            </a:r>
          </a:p>
          <a:p>
            <a:pPr defTabSz="914400"/>
            <a:r>
              <a:rPr lang="en-US" dirty="0"/>
              <a:t>What is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96304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Compression types</a:t>
            </a:r>
            <a:endParaRPr lang="en-US" dirty="0"/>
          </a:p>
        </p:txBody>
      </p:sp>
      <p:sp>
        <p:nvSpPr>
          <p:cNvPr id="6" name="Content Placeholder 5"/>
          <p:cNvSpPr>
            <a:spLocks noGrp="1"/>
          </p:cNvSpPr>
          <p:nvPr>
            <p:ph sz="quarter" idx="13"/>
          </p:nvPr>
        </p:nvSpPr>
        <p:spPr/>
        <p:txBody>
          <a:bodyPr>
            <a:normAutofit/>
          </a:bodyPr>
          <a:lstStyle/>
          <a:p>
            <a:r>
              <a:rPr lang="en-US" sz="3200" dirty="0"/>
              <a:t>Applied to each individual row</a:t>
            </a:r>
          </a:p>
          <a:p>
            <a:r>
              <a:rPr lang="en-US" sz="3200" dirty="0"/>
              <a:t>Usually makes a row occupy fewer bytes</a:t>
            </a:r>
          </a:p>
          <a:p>
            <a:pPr lvl="1"/>
            <a:r>
              <a:rPr lang="en-US" sz="2800" dirty="0"/>
              <a:t>Smaller rows </a:t>
            </a:r>
            <a:r>
              <a:rPr lang="en-US" sz="2800" dirty="0">
                <a:sym typeface="Wingdings" panose="05000000000000000000" pitchFamily="2" charset="2"/>
              </a:rPr>
              <a:t> More rows per page</a:t>
            </a:r>
            <a:endParaRPr lang="en-US" sz="2800" dirty="0"/>
          </a:p>
        </p:txBody>
      </p:sp>
      <p:sp>
        <p:nvSpPr>
          <p:cNvPr id="8" name="Content Placeholder 7"/>
          <p:cNvSpPr>
            <a:spLocks noGrp="1"/>
          </p:cNvSpPr>
          <p:nvPr>
            <p:ph sz="quarter" idx="14"/>
          </p:nvPr>
        </p:nvSpPr>
        <p:spPr/>
        <p:txBody>
          <a:bodyPr>
            <a:normAutofit fontScale="85000" lnSpcReduction="20000"/>
          </a:bodyPr>
          <a:lstStyle/>
          <a:p>
            <a:r>
              <a:rPr lang="en-US"/>
              <a:t>Applies row compression first</a:t>
            </a:r>
          </a:p>
          <a:p>
            <a:r>
              <a:rPr lang="en-US"/>
              <a:t>Then prefix compression</a:t>
            </a:r>
          </a:p>
          <a:p>
            <a:r>
              <a:rPr lang="en-US"/>
              <a:t>Then dictionary compression</a:t>
            </a:r>
          </a:p>
          <a:p>
            <a:r>
              <a:rPr lang="en-US"/>
              <a:t>Essentially dedupes data within the page</a:t>
            </a:r>
            <a:endParaRPr lang="en-US" dirty="0"/>
          </a:p>
        </p:txBody>
      </p:sp>
      <p:sp>
        <p:nvSpPr>
          <p:cNvPr id="5" name="Text Placeholder 4"/>
          <p:cNvSpPr>
            <a:spLocks noGrp="1"/>
          </p:cNvSpPr>
          <p:nvPr>
            <p:ph type="body" sz="quarter" idx="18"/>
          </p:nvPr>
        </p:nvSpPr>
        <p:spPr/>
        <p:txBody>
          <a:bodyPr>
            <a:normAutofit/>
          </a:bodyPr>
          <a:lstStyle/>
          <a:p>
            <a:r>
              <a:rPr lang="en-US" sz="4000" dirty="0"/>
              <a:t>ROW</a:t>
            </a:r>
          </a:p>
        </p:txBody>
      </p:sp>
      <p:sp>
        <p:nvSpPr>
          <p:cNvPr id="7" name="Text Placeholder 6"/>
          <p:cNvSpPr>
            <a:spLocks noGrp="1"/>
          </p:cNvSpPr>
          <p:nvPr>
            <p:ph type="body" sz="quarter" idx="19"/>
          </p:nvPr>
        </p:nvSpPr>
        <p:spPr>
          <a:solidFill>
            <a:schemeClr val="accent1"/>
          </a:solidFill>
        </p:spPr>
        <p:txBody>
          <a:bodyPr>
            <a:noAutofit/>
          </a:bodyPr>
          <a:lstStyle/>
          <a:p>
            <a:r>
              <a:rPr lang="en-US" sz="4400" dirty="0"/>
              <a:t>PAGE</a:t>
            </a:r>
          </a:p>
        </p:txBody>
      </p:sp>
    </p:spTree>
    <p:extLst>
      <p:ext uri="{BB962C8B-B14F-4D97-AF65-F5344CB8AC3E}">
        <p14:creationId xmlns:p14="http://schemas.microsoft.com/office/powerpoint/2010/main" val="362191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677334" y="2160589"/>
            <a:ext cx="10100022" cy="3437777"/>
          </a:xfrm>
        </p:spPr>
        <p:txBody>
          <a:bodyPr>
            <a:normAutofit/>
          </a:bodyPr>
          <a:lstStyle/>
          <a:p>
            <a:r>
              <a:rPr lang="en-US" altLang="en-US" sz="2400" b="1" dirty="0">
                <a:solidFill>
                  <a:srgbClr val="006699"/>
                </a:solidFill>
                <a:latin typeface="Consolas" panose="020B0609020204030204" pitchFamily="49" charset="0"/>
              </a:rPr>
              <a:t>WITH</a:t>
            </a:r>
            <a:r>
              <a:rPr lang="en-US" altLang="en-US" sz="2400" dirty="0">
                <a:solidFill>
                  <a:srgbClr val="303030"/>
                </a:solidFill>
                <a:latin typeface="Consolas" panose="020B0609020204030204" pitchFamily="49" charset="0"/>
              </a:rPr>
              <a:t> </a:t>
            </a:r>
            <a:r>
              <a:rPr lang="en-US" altLang="en-US" sz="2400" dirty="0">
                <a:solidFill>
                  <a:srgbClr val="000000"/>
                </a:solidFill>
                <a:latin typeface="Consolas" panose="020B0609020204030204" pitchFamily="49" charset="0"/>
              </a:rPr>
              <a:t>(</a:t>
            </a:r>
            <a:r>
              <a:rPr lang="en-US" altLang="en-US" sz="2400" dirty="0" err="1">
                <a:solidFill>
                  <a:srgbClr val="000000"/>
                </a:solidFill>
                <a:latin typeface="Consolas" panose="020B0609020204030204" pitchFamily="49" charset="0"/>
              </a:rPr>
              <a:t>Data_Compression</a:t>
            </a:r>
            <a:r>
              <a:rPr lang="en-US" altLang="en-US" sz="2400" dirty="0">
                <a:solidFill>
                  <a:srgbClr val="000000"/>
                </a:solidFill>
                <a:latin typeface="Consolas" panose="020B0609020204030204" pitchFamily="49" charset="0"/>
              </a:rPr>
              <a:t>=[NONE/ROW/PAGE])</a:t>
            </a:r>
          </a:p>
          <a:p>
            <a:pPr lvl="1"/>
            <a:r>
              <a:rPr lang="en-US" sz="2000" dirty="0"/>
              <a:t>CREATE TABLE</a:t>
            </a:r>
          </a:p>
          <a:p>
            <a:pPr lvl="1"/>
            <a:r>
              <a:rPr lang="en-US" sz="2000" dirty="0"/>
              <a:t>CREATE INDEX</a:t>
            </a:r>
          </a:p>
          <a:p>
            <a:pPr lvl="1"/>
            <a:r>
              <a:rPr lang="en-US" sz="2000" dirty="0"/>
              <a:t>ALTER TABLE…REBUILD</a:t>
            </a:r>
          </a:p>
          <a:p>
            <a:pPr lvl="1"/>
            <a:r>
              <a:rPr lang="en-US" sz="2000" dirty="0"/>
              <a:t>ALTER INDEX…REBUILD</a:t>
            </a:r>
          </a:p>
          <a:p>
            <a:endParaRPr lang="en-US" dirty="0"/>
          </a:p>
          <a:p>
            <a:r>
              <a:rPr lang="en-US" sz="3200" dirty="0">
                <a:solidFill>
                  <a:schemeClr val="tx1"/>
                </a:solidFill>
              </a:rPr>
              <a:t>Anytime you build/rebuild an entire B-Tree or table</a:t>
            </a:r>
          </a:p>
        </p:txBody>
      </p:sp>
    </p:spTree>
    <p:extLst>
      <p:ext uri="{BB962C8B-B14F-4D97-AF65-F5344CB8AC3E}">
        <p14:creationId xmlns:p14="http://schemas.microsoft.com/office/powerpoint/2010/main" val="1263069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Useful stored procedures &amp; DMVs</a:t>
            </a:r>
            <a:endParaRPr lang="en-US" dirty="0"/>
          </a:p>
        </p:txBody>
      </p:sp>
      <p:sp>
        <p:nvSpPr>
          <p:cNvPr id="3" name="Content Placeholder 2"/>
          <p:cNvSpPr>
            <a:spLocks noGrp="1"/>
          </p:cNvSpPr>
          <p:nvPr>
            <p:ph idx="1"/>
          </p:nvPr>
        </p:nvSpPr>
        <p:spPr/>
        <p:txBody>
          <a:bodyPr/>
          <a:lstStyle/>
          <a:p>
            <a:r>
              <a:rPr lang="en-US" dirty="0" err="1"/>
              <a:t>sp_helpindex</a:t>
            </a:r>
            <a:r>
              <a:rPr lang="en-US" dirty="0"/>
              <a:t> isn’t helpful</a:t>
            </a:r>
          </a:p>
          <a:p>
            <a:pPr lvl="1"/>
            <a:r>
              <a:rPr lang="en-US" dirty="0" err="1"/>
              <a:t>sp_BlitzIndex</a:t>
            </a:r>
            <a:r>
              <a:rPr lang="en-US" dirty="0"/>
              <a:t> from </a:t>
            </a:r>
            <a:r>
              <a:rPr lang="en-US"/>
              <a:t>First Responder Kit</a:t>
            </a:r>
            <a:endParaRPr lang="en-US" dirty="0"/>
          </a:p>
          <a:p>
            <a:pPr lvl="1"/>
            <a:r>
              <a:rPr lang="en-US" dirty="0" err="1"/>
              <a:t>sp_SQLskills_helpindex</a:t>
            </a:r>
            <a:r>
              <a:rPr lang="en-US" dirty="0"/>
              <a:t> from SQL Skills</a:t>
            </a:r>
          </a:p>
          <a:p>
            <a:r>
              <a:rPr lang="en-US" dirty="0" err="1"/>
              <a:t>sp_estimate_data_compression_savings</a:t>
            </a:r>
            <a:endParaRPr lang="en-US" dirty="0"/>
          </a:p>
          <a:p>
            <a:r>
              <a:rPr lang="en-US" dirty="0" err="1"/>
              <a:t>sys.dm_db_index_physical_stats</a:t>
            </a:r>
            <a:endParaRPr lang="en-US" dirty="0"/>
          </a:p>
          <a:p>
            <a:endParaRPr lang="en-US" dirty="0"/>
          </a:p>
        </p:txBody>
      </p:sp>
    </p:spTree>
    <p:extLst>
      <p:ext uri="{BB962C8B-B14F-4D97-AF65-F5344CB8AC3E}">
        <p14:creationId xmlns:p14="http://schemas.microsoft.com/office/powerpoint/2010/main" val="1484673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lstStyle/>
          <a:p>
            <a:r>
              <a:rPr lang="en-US"/>
              <a:t>Explore compression algorithms</a:t>
            </a:r>
          </a:p>
          <a:p>
            <a:r>
              <a:rPr lang="en-US"/>
              <a:t>Practical examples</a:t>
            </a:r>
            <a:endParaRPr lang="en-US" dirty="0"/>
          </a:p>
        </p:txBody>
      </p:sp>
      <p:sp>
        <p:nvSpPr>
          <p:cNvPr id="5" name="Title 4"/>
          <p:cNvSpPr>
            <a:spLocks noGrp="1"/>
          </p:cNvSpPr>
          <p:nvPr>
            <p:ph type="title"/>
          </p:nvPr>
        </p:nvSpPr>
        <p:spPr/>
        <p:txBody>
          <a:bodyPr/>
          <a:lstStyle/>
          <a:p>
            <a:r>
              <a:rPr lang="en-US"/>
              <a:t>Costs &amp; Benefits</a:t>
            </a:r>
            <a:endParaRPr lang="en-US" dirty="0"/>
          </a:p>
        </p:txBody>
      </p:sp>
      <p:sp>
        <p:nvSpPr>
          <p:cNvPr id="7" name="Text Placeholder 6"/>
          <p:cNvSpPr>
            <a:spLocks noGrp="1"/>
          </p:cNvSpPr>
          <p:nvPr>
            <p:ph type="body" idx="12"/>
          </p:nvPr>
        </p:nvSpPr>
        <p:spPr/>
        <p:txBody>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02633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Costs &amp; Benefits</a:t>
            </a:r>
          </a:p>
        </p:txBody>
      </p:sp>
      <p:sp>
        <p:nvSpPr>
          <p:cNvPr id="11" name="Content Placeholder 10"/>
          <p:cNvSpPr>
            <a:spLocks noGrp="1"/>
          </p:cNvSpPr>
          <p:nvPr>
            <p:ph sz="quarter" idx="13"/>
          </p:nvPr>
        </p:nvSpPr>
        <p:spPr/>
        <p:txBody>
          <a:bodyPr>
            <a:normAutofit fontScale="70000" lnSpcReduction="20000"/>
          </a:bodyPr>
          <a:lstStyle/>
          <a:p>
            <a:r>
              <a:rPr lang="en-US" dirty="0"/>
              <a:t>Less space on disk</a:t>
            </a:r>
          </a:p>
          <a:p>
            <a:pPr lvl="1"/>
            <a:r>
              <a:rPr lang="en-US" dirty="0"/>
              <a:t>This benefit multiplies each time you copy data to a different environment</a:t>
            </a:r>
          </a:p>
          <a:p>
            <a:r>
              <a:rPr lang="en-US" dirty="0"/>
              <a:t>More rows per page on disk</a:t>
            </a:r>
          </a:p>
          <a:p>
            <a:pPr lvl="1"/>
            <a:r>
              <a:rPr lang="en-US" dirty="0"/>
              <a:t>Fewer physical IO operations</a:t>
            </a:r>
          </a:p>
          <a:p>
            <a:r>
              <a:rPr lang="en-US" dirty="0"/>
              <a:t>More rows per page in memory</a:t>
            </a:r>
          </a:p>
          <a:p>
            <a:pPr lvl="1"/>
            <a:r>
              <a:rPr lang="en-US" dirty="0"/>
              <a:t>Cache more data in memory</a:t>
            </a:r>
          </a:p>
          <a:p>
            <a:pPr lvl="1"/>
            <a:r>
              <a:rPr lang="en-US" dirty="0"/>
              <a:t>Fewer logical IO operations</a:t>
            </a:r>
          </a:p>
        </p:txBody>
      </p:sp>
      <p:sp>
        <p:nvSpPr>
          <p:cNvPr id="13" name="Content Placeholder 12"/>
          <p:cNvSpPr>
            <a:spLocks noGrp="1"/>
          </p:cNvSpPr>
          <p:nvPr>
            <p:ph sz="quarter" idx="14"/>
          </p:nvPr>
        </p:nvSpPr>
        <p:spPr/>
        <p:txBody>
          <a:bodyPr>
            <a:normAutofit fontScale="55000" lnSpcReduction="20000"/>
          </a:bodyPr>
          <a:lstStyle/>
          <a:p>
            <a:r>
              <a:rPr lang="en-US" dirty="0"/>
              <a:t>Small CPU overhead associated with compression</a:t>
            </a:r>
          </a:p>
          <a:p>
            <a:pPr lvl="1"/>
            <a:r>
              <a:rPr lang="en-US" dirty="0"/>
              <a:t>Is CPU already a bottleneck?</a:t>
            </a:r>
          </a:p>
          <a:p>
            <a:pPr lvl="1"/>
            <a:r>
              <a:rPr lang="en-US" dirty="0"/>
              <a:t>Overall CPU impact likely minimal</a:t>
            </a:r>
          </a:p>
          <a:p>
            <a:pPr lvl="1"/>
            <a:r>
              <a:rPr lang="en-US" dirty="0"/>
              <a:t>Data needs to decompressed every time you read a page </a:t>
            </a:r>
            <a:r>
              <a:rPr lang="en-US" b="1" dirty="0">
                <a:solidFill>
                  <a:schemeClr val="accent1"/>
                </a:solidFill>
              </a:rPr>
              <a:t>from memory</a:t>
            </a:r>
            <a:endParaRPr lang="en-US" b="1" dirty="0"/>
          </a:p>
          <a:p>
            <a:r>
              <a:rPr lang="en-US" dirty="0"/>
              <a:t>Enterprise Edition feature (until 2016)</a:t>
            </a:r>
          </a:p>
          <a:p>
            <a:pPr lvl="1"/>
            <a:r>
              <a:rPr lang="en-US" dirty="0"/>
              <a:t>$$$$</a:t>
            </a:r>
          </a:p>
          <a:p>
            <a:pPr lvl="1"/>
            <a:r>
              <a:rPr lang="en-US" dirty="0"/>
              <a:t>Impacts database portability</a:t>
            </a:r>
          </a:p>
        </p:txBody>
      </p:sp>
      <p:sp>
        <p:nvSpPr>
          <p:cNvPr id="10" name="Text Placeholder 9"/>
          <p:cNvSpPr>
            <a:spLocks noGrp="1"/>
          </p:cNvSpPr>
          <p:nvPr>
            <p:ph type="body" sz="quarter" idx="18"/>
          </p:nvPr>
        </p:nvSpPr>
        <p:spPr/>
        <p:txBody>
          <a:bodyPr>
            <a:normAutofit lnSpcReduction="10000"/>
          </a:bodyPr>
          <a:lstStyle/>
          <a:p>
            <a:r>
              <a:rPr lang="en-US" sz="4400" dirty="0"/>
              <a:t>Pros</a:t>
            </a:r>
          </a:p>
        </p:txBody>
      </p:sp>
      <p:sp>
        <p:nvSpPr>
          <p:cNvPr id="12" name="Text Placeholder 11"/>
          <p:cNvSpPr>
            <a:spLocks noGrp="1"/>
          </p:cNvSpPr>
          <p:nvPr>
            <p:ph type="body" sz="quarter" idx="19"/>
          </p:nvPr>
        </p:nvSpPr>
        <p:spPr>
          <a:solidFill>
            <a:schemeClr val="accent5"/>
          </a:solidFill>
        </p:spPr>
        <p:txBody>
          <a:bodyPr>
            <a:noAutofit/>
          </a:bodyPr>
          <a:lstStyle/>
          <a:p>
            <a:r>
              <a:rPr lang="en-US" sz="4400" dirty="0"/>
              <a:t>Cons</a:t>
            </a:r>
          </a:p>
        </p:txBody>
      </p:sp>
    </p:spTree>
    <p:extLst>
      <p:ext uri="{BB962C8B-B14F-4D97-AF65-F5344CB8AC3E}">
        <p14:creationId xmlns:p14="http://schemas.microsoft.com/office/powerpoint/2010/main" val="17537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xEl>
                                              <p:pRg st="1" end="1"/>
                                            </p:txEl>
                                          </p:spTgt>
                                        </p:tgtEl>
                                        <p:attrNameLst>
                                          <p:attrName>style.visibility</p:attrName>
                                        </p:attrNameLst>
                                      </p:cBhvr>
                                      <p:to>
                                        <p:strVal val="visible"/>
                                      </p:to>
                                    </p:set>
                                    <p:animEffect transition="in" filter="fade">
                                      <p:cBhvr>
                                        <p:cTn id="30" dur="500"/>
                                        <p:tgtEl>
                                          <p:spTgt spid="13">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animEffect transition="in" filter="fade">
                                      <p:cBhvr>
                                        <p:cTn id="33" dur="500"/>
                                        <p:tgtEl>
                                          <p:spTgt spid="13">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animEffect transition="in" filter="fade">
                                      <p:cBhvr>
                                        <p:cTn id="41" dur="500"/>
                                        <p:tgtEl>
                                          <p:spTgt spid="13">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animEffect transition="in" filter="fade">
                                      <p:cBhvr>
                                        <p:cTn id="44" dur="500"/>
                                        <p:tgtEl>
                                          <p:spTgt spid="13">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xEl>
                                              <p:pRg st="6" end="6"/>
                                            </p:txEl>
                                          </p:spTgt>
                                        </p:tgtEl>
                                        <p:attrNameLst>
                                          <p:attrName>style.visibility</p:attrName>
                                        </p:attrNameLst>
                                      </p:cBhvr>
                                      <p:to>
                                        <p:strVal val="visible"/>
                                      </p:to>
                                    </p:set>
                                    <p:animEffect transition="in" filter="fade">
                                      <p:cBhvr>
                                        <p:cTn id="47" dur="500"/>
                                        <p:tgtEl>
                                          <p:spTgt spid="1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xit" presetSubtype="0" fill="hold" nodeType="clickEffect">
                                  <p:stCondLst>
                                    <p:cond delay="0"/>
                                  </p:stCondLst>
                                  <p:childTnLst>
                                    <p:animEffect transition="out" filter="wipe(down)">
                                      <p:cBhvr>
                                        <p:cTn id="51" dur="180" accel="50000">
                                          <p:stCondLst>
                                            <p:cond delay="1820"/>
                                          </p:stCondLst>
                                        </p:cTn>
                                        <p:tgtEl>
                                          <p:spTgt spid="13">
                                            <p:txEl>
                                              <p:pRg st="4" end="4"/>
                                            </p:txEl>
                                          </p:spTgt>
                                        </p:tgtEl>
                                      </p:cBhvr>
                                    </p:animEffect>
                                    <p:anim calcmode="lin" valueType="num">
                                      <p:cBhvr>
                                        <p:cTn id="52" dur="1822" tmFilter="0,0; 0.14,0.31; 0.43,0.73; 0.71,0.91; 1.0,1.0">
                                          <p:stCondLst>
                                            <p:cond delay="0"/>
                                          </p:stCondLst>
                                        </p:cTn>
                                        <p:tgtEl>
                                          <p:spTgt spid="13">
                                            <p:txEl>
                                              <p:pRg st="4" end="4"/>
                                            </p:txEl>
                                          </p:spTgt>
                                        </p:tgtEl>
                                        <p:attrNameLst>
                                          <p:attrName>ppt_x</p:attrName>
                                        </p:attrNameLst>
                                      </p:cBhvr>
                                      <p:tavLst>
                                        <p:tav tm="0">
                                          <p:val>
                                            <p:strVal val="ppt_x"/>
                                          </p:val>
                                        </p:tav>
                                        <p:tav tm="100000">
                                          <p:val>
                                            <p:strVal val="#ppt_x+0.25"/>
                                          </p:val>
                                        </p:tav>
                                      </p:tavLst>
                                    </p:anim>
                                    <p:anim calcmode="lin" valueType="num">
                                      <p:cBhvr>
                                        <p:cTn id="53" dur="178">
                                          <p:stCondLst>
                                            <p:cond delay="1822"/>
                                          </p:stCondLst>
                                        </p:cTn>
                                        <p:tgtEl>
                                          <p:spTgt spid="13">
                                            <p:txEl>
                                              <p:pRg st="4" end="4"/>
                                            </p:txEl>
                                          </p:spTgt>
                                        </p:tgtEl>
                                        <p:attrNameLst>
                                          <p:attrName>ppt_x</p:attrName>
                                        </p:attrNameLst>
                                      </p:cBhvr>
                                      <p:tavLst>
                                        <p:tav tm="0">
                                          <p:val>
                                            <p:strVal val="ppt_x"/>
                                          </p:val>
                                        </p:tav>
                                        <p:tav tm="100000">
                                          <p:val>
                                            <p:strVal val="ppt_x"/>
                                          </p:val>
                                        </p:tav>
                                      </p:tavLst>
                                    </p:anim>
                                    <p:anim calcmode="lin" valueType="num">
                                      <p:cBhvr>
                                        <p:cTn id="54" dur="664" tmFilter="0.0,0.0;0.25,0.07;0.50,0.2;0.75,0.467;1.0,1.0">
                                          <p:stCondLst>
                                            <p:cond delay="0"/>
                                          </p:stCondLst>
                                        </p:cTn>
                                        <p:tgtEl>
                                          <p:spTgt spid="13">
                                            <p:txEl>
                                              <p:pRg st="4" end="4"/>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5" dur="664" tmFilter="0, 0; 0.125,0.2665; 0.25,0.4; 0.375,0.465; 0.5,0.5;  0.625,0.535; 0.75,0.6; 0.875,0.7335; 1,1">
                                          <p:stCondLst>
                                            <p:cond delay="664"/>
                                          </p:stCondLst>
                                        </p:cTn>
                                        <p:tgtEl>
                                          <p:spTgt spid="13">
                                            <p:txEl>
                                              <p:pRg st="4" end="4"/>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6" dur="332" tmFilter="0, 0; 0.125,0.2665; 0.25,0.4; 0.375,0.465; 0.5,0.5;  0.625,0.535; 0.75,0.6; 0.875,0.7335; 1,1">
                                          <p:stCondLst>
                                            <p:cond delay="1324"/>
                                          </p:stCondLst>
                                        </p:cTn>
                                        <p:tgtEl>
                                          <p:spTgt spid="13">
                                            <p:txEl>
                                              <p:pRg st="4" end="4"/>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7" dur="164" tmFilter="0, 0; 0.125,0.2665; 0.25,0.4; 0.375,0.465; 0.5,0.5;  0.625,0.535; 0.75,0.6; 0.875,0.7335; 1,1">
                                          <p:stCondLst>
                                            <p:cond delay="1656"/>
                                          </p:stCondLst>
                                        </p:cTn>
                                        <p:tgtEl>
                                          <p:spTgt spid="13">
                                            <p:txEl>
                                              <p:pRg st="4" end="4"/>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8" dur="180" accel="50000">
                                          <p:stCondLst>
                                            <p:cond delay="1820"/>
                                          </p:stCondLst>
                                        </p:cTn>
                                        <p:tgtEl>
                                          <p:spTgt spid="13">
                                            <p:txEl>
                                              <p:pRg st="4" end="4"/>
                                            </p:txEl>
                                          </p:spTgt>
                                        </p:tgtEl>
                                        <p:attrNameLst>
                                          <p:attrName>ppt_y</p:attrName>
                                        </p:attrNameLst>
                                      </p:cBhvr>
                                      <p:tavLst>
                                        <p:tav tm="0">
                                          <p:val>
                                            <p:strVal val="ppt_y"/>
                                          </p:val>
                                        </p:tav>
                                        <p:tav tm="100000">
                                          <p:val>
                                            <p:strVal val="ppt_y+ppt_h"/>
                                          </p:val>
                                        </p:tav>
                                      </p:tavLst>
                                    </p:anim>
                                    <p:animScale>
                                      <p:cBhvr>
                                        <p:cTn id="59" dur="26">
                                          <p:stCondLst>
                                            <p:cond delay="620"/>
                                          </p:stCondLst>
                                        </p:cTn>
                                        <p:tgtEl>
                                          <p:spTgt spid="13">
                                            <p:txEl>
                                              <p:pRg st="4" end="4"/>
                                            </p:txEl>
                                          </p:spTgt>
                                        </p:tgtEl>
                                      </p:cBhvr>
                                      <p:to x="100000" y="60000"/>
                                    </p:animScale>
                                    <p:animScale>
                                      <p:cBhvr>
                                        <p:cTn id="60" dur="166" decel="50000">
                                          <p:stCondLst>
                                            <p:cond delay="646"/>
                                          </p:stCondLst>
                                        </p:cTn>
                                        <p:tgtEl>
                                          <p:spTgt spid="13">
                                            <p:txEl>
                                              <p:pRg st="4" end="4"/>
                                            </p:txEl>
                                          </p:spTgt>
                                        </p:tgtEl>
                                      </p:cBhvr>
                                      <p:to x="100000" y="100000"/>
                                    </p:animScale>
                                    <p:animScale>
                                      <p:cBhvr>
                                        <p:cTn id="61" dur="26">
                                          <p:stCondLst>
                                            <p:cond delay="1312"/>
                                          </p:stCondLst>
                                        </p:cTn>
                                        <p:tgtEl>
                                          <p:spTgt spid="13">
                                            <p:txEl>
                                              <p:pRg st="4" end="4"/>
                                            </p:txEl>
                                          </p:spTgt>
                                        </p:tgtEl>
                                      </p:cBhvr>
                                      <p:to x="100000" y="80000"/>
                                    </p:animScale>
                                    <p:animScale>
                                      <p:cBhvr>
                                        <p:cTn id="62" dur="166" decel="50000">
                                          <p:stCondLst>
                                            <p:cond delay="1338"/>
                                          </p:stCondLst>
                                        </p:cTn>
                                        <p:tgtEl>
                                          <p:spTgt spid="13">
                                            <p:txEl>
                                              <p:pRg st="4" end="4"/>
                                            </p:txEl>
                                          </p:spTgt>
                                        </p:tgtEl>
                                      </p:cBhvr>
                                      <p:to x="100000" y="100000"/>
                                    </p:animScale>
                                    <p:animScale>
                                      <p:cBhvr>
                                        <p:cTn id="63" dur="26">
                                          <p:stCondLst>
                                            <p:cond delay="1642"/>
                                          </p:stCondLst>
                                        </p:cTn>
                                        <p:tgtEl>
                                          <p:spTgt spid="13">
                                            <p:txEl>
                                              <p:pRg st="4" end="4"/>
                                            </p:txEl>
                                          </p:spTgt>
                                        </p:tgtEl>
                                      </p:cBhvr>
                                      <p:to x="100000" y="90000"/>
                                    </p:animScale>
                                    <p:animScale>
                                      <p:cBhvr>
                                        <p:cTn id="64" dur="166" decel="50000">
                                          <p:stCondLst>
                                            <p:cond delay="1668"/>
                                          </p:stCondLst>
                                        </p:cTn>
                                        <p:tgtEl>
                                          <p:spTgt spid="13">
                                            <p:txEl>
                                              <p:pRg st="4" end="4"/>
                                            </p:txEl>
                                          </p:spTgt>
                                        </p:tgtEl>
                                      </p:cBhvr>
                                      <p:to x="100000" y="100000"/>
                                    </p:animScale>
                                    <p:animScale>
                                      <p:cBhvr>
                                        <p:cTn id="65" dur="26">
                                          <p:stCondLst>
                                            <p:cond delay="1808"/>
                                          </p:stCondLst>
                                        </p:cTn>
                                        <p:tgtEl>
                                          <p:spTgt spid="13">
                                            <p:txEl>
                                              <p:pRg st="4" end="4"/>
                                            </p:txEl>
                                          </p:spTgt>
                                        </p:tgtEl>
                                      </p:cBhvr>
                                      <p:to x="100000" y="95000"/>
                                    </p:animScale>
                                    <p:animScale>
                                      <p:cBhvr>
                                        <p:cTn id="66" dur="166" decel="50000">
                                          <p:stCondLst>
                                            <p:cond delay="1834"/>
                                          </p:stCondLst>
                                        </p:cTn>
                                        <p:tgtEl>
                                          <p:spTgt spid="13">
                                            <p:txEl>
                                              <p:pRg st="4" end="4"/>
                                            </p:txEl>
                                          </p:spTgt>
                                        </p:tgtEl>
                                      </p:cBhvr>
                                      <p:to x="100000" y="100000"/>
                                    </p:animScale>
                                    <p:set>
                                      <p:cBhvr>
                                        <p:cTn id="67" dur="1" fill="hold">
                                          <p:stCondLst>
                                            <p:cond delay="1999"/>
                                          </p:stCondLst>
                                        </p:cTn>
                                        <p:tgtEl>
                                          <p:spTgt spid="13">
                                            <p:txEl>
                                              <p:pRg st="4" end="4"/>
                                            </p:txEl>
                                          </p:spTgt>
                                        </p:tgtEl>
                                        <p:attrNameLst>
                                          <p:attrName>style.visibility</p:attrName>
                                        </p:attrNameLst>
                                      </p:cBhvr>
                                      <p:to>
                                        <p:strVal val="hidden"/>
                                      </p:to>
                                    </p:set>
                                  </p:childTnLst>
                                </p:cTn>
                              </p:par>
                              <p:par>
                                <p:cTn id="68" presetID="26" presetClass="exit" presetSubtype="0" fill="hold" nodeType="withEffect">
                                  <p:stCondLst>
                                    <p:cond delay="0"/>
                                  </p:stCondLst>
                                  <p:childTnLst>
                                    <p:animEffect transition="out" filter="wipe(down)">
                                      <p:cBhvr>
                                        <p:cTn id="69" dur="180" accel="50000">
                                          <p:stCondLst>
                                            <p:cond delay="1820"/>
                                          </p:stCondLst>
                                        </p:cTn>
                                        <p:tgtEl>
                                          <p:spTgt spid="13">
                                            <p:txEl>
                                              <p:pRg st="5" end="5"/>
                                            </p:txEl>
                                          </p:spTgt>
                                        </p:tgtEl>
                                      </p:cBhvr>
                                    </p:animEffect>
                                    <p:anim calcmode="lin" valueType="num">
                                      <p:cBhvr>
                                        <p:cTn id="70" dur="1822" tmFilter="0,0; 0.14,0.31; 0.43,0.73; 0.71,0.91; 1.0,1.0">
                                          <p:stCondLst>
                                            <p:cond delay="0"/>
                                          </p:stCondLst>
                                        </p:cTn>
                                        <p:tgtEl>
                                          <p:spTgt spid="13">
                                            <p:txEl>
                                              <p:pRg st="5" end="5"/>
                                            </p:txEl>
                                          </p:spTgt>
                                        </p:tgtEl>
                                        <p:attrNameLst>
                                          <p:attrName>ppt_x</p:attrName>
                                        </p:attrNameLst>
                                      </p:cBhvr>
                                      <p:tavLst>
                                        <p:tav tm="0">
                                          <p:val>
                                            <p:strVal val="ppt_x"/>
                                          </p:val>
                                        </p:tav>
                                        <p:tav tm="100000">
                                          <p:val>
                                            <p:strVal val="#ppt_x+0.25"/>
                                          </p:val>
                                        </p:tav>
                                      </p:tavLst>
                                    </p:anim>
                                    <p:anim calcmode="lin" valueType="num">
                                      <p:cBhvr>
                                        <p:cTn id="71" dur="178">
                                          <p:stCondLst>
                                            <p:cond delay="1822"/>
                                          </p:stCondLst>
                                        </p:cTn>
                                        <p:tgtEl>
                                          <p:spTgt spid="13">
                                            <p:txEl>
                                              <p:pRg st="5" end="5"/>
                                            </p:txEl>
                                          </p:spTgt>
                                        </p:tgtEl>
                                        <p:attrNameLst>
                                          <p:attrName>ppt_x</p:attrName>
                                        </p:attrNameLst>
                                      </p:cBhvr>
                                      <p:tavLst>
                                        <p:tav tm="0">
                                          <p:val>
                                            <p:strVal val="ppt_x"/>
                                          </p:val>
                                        </p:tav>
                                        <p:tav tm="100000">
                                          <p:val>
                                            <p:strVal val="ppt_x"/>
                                          </p:val>
                                        </p:tav>
                                      </p:tavLst>
                                    </p:anim>
                                    <p:anim calcmode="lin" valueType="num">
                                      <p:cBhvr>
                                        <p:cTn id="72" dur="664" tmFilter="0.0,0.0;0.25,0.07;0.50,0.2;0.75,0.467;1.0,1.0">
                                          <p:stCondLst>
                                            <p:cond delay="0"/>
                                          </p:stCondLst>
                                        </p:cTn>
                                        <p:tgtEl>
                                          <p:spTgt spid="13">
                                            <p:txEl>
                                              <p:pRg st="5" end="5"/>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3" dur="664" tmFilter="0, 0; 0.125,0.2665; 0.25,0.4; 0.375,0.465; 0.5,0.5;  0.625,0.535; 0.75,0.6; 0.875,0.7335; 1,1">
                                          <p:stCondLst>
                                            <p:cond delay="664"/>
                                          </p:stCondLst>
                                        </p:cTn>
                                        <p:tgtEl>
                                          <p:spTgt spid="13">
                                            <p:txEl>
                                              <p:pRg st="5" end="5"/>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4" dur="332" tmFilter="0, 0; 0.125,0.2665; 0.25,0.4; 0.375,0.465; 0.5,0.5;  0.625,0.535; 0.75,0.6; 0.875,0.7335; 1,1">
                                          <p:stCondLst>
                                            <p:cond delay="1324"/>
                                          </p:stCondLst>
                                        </p:cTn>
                                        <p:tgtEl>
                                          <p:spTgt spid="13">
                                            <p:txEl>
                                              <p:pRg st="5" end="5"/>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75" dur="164" tmFilter="0, 0; 0.125,0.2665; 0.25,0.4; 0.375,0.465; 0.5,0.5;  0.625,0.535; 0.75,0.6; 0.875,0.7335; 1,1">
                                          <p:stCondLst>
                                            <p:cond delay="1656"/>
                                          </p:stCondLst>
                                        </p:cTn>
                                        <p:tgtEl>
                                          <p:spTgt spid="13">
                                            <p:txEl>
                                              <p:pRg st="5" end="5"/>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76" dur="180" accel="50000">
                                          <p:stCondLst>
                                            <p:cond delay="1820"/>
                                          </p:stCondLst>
                                        </p:cTn>
                                        <p:tgtEl>
                                          <p:spTgt spid="13">
                                            <p:txEl>
                                              <p:pRg st="5" end="5"/>
                                            </p:txEl>
                                          </p:spTgt>
                                        </p:tgtEl>
                                        <p:attrNameLst>
                                          <p:attrName>ppt_y</p:attrName>
                                        </p:attrNameLst>
                                      </p:cBhvr>
                                      <p:tavLst>
                                        <p:tav tm="0">
                                          <p:val>
                                            <p:strVal val="ppt_y"/>
                                          </p:val>
                                        </p:tav>
                                        <p:tav tm="100000">
                                          <p:val>
                                            <p:strVal val="ppt_y+ppt_h"/>
                                          </p:val>
                                        </p:tav>
                                      </p:tavLst>
                                    </p:anim>
                                    <p:animScale>
                                      <p:cBhvr>
                                        <p:cTn id="77" dur="26">
                                          <p:stCondLst>
                                            <p:cond delay="620"/>
                                          </p:stCondLst>
                                        </p:cTn>
                                        <p:tgtEl>
                                          <p:spTgt spid="13">
                                            <p:txEl>
                                              <p:pRg st="5" end="5"/>
                                            </p:txEl>
                                          </p:spTgt>
                                        </p:tgtEl>
                                      </p:cBhvr>
                                      <p:to x="100000" y="60000"/>
                                    </p:animScale>
                                    <p:animScale>
                                      <p:cBhvr>
                                        <p:cTn id="78" dur="166" decel="50000">
                                          <p:stCondLst>
                                            <p:cond delay="646"/>
                                          </p:stCondLst>
                                        </p:cTn>
                                        <p:tgtEl>
                                          <p:spTgt spid="13">
                                            <p:txEl>
                                              <p:pRg st="5" end="5"/>
                                            </p:txEl>
                                          </p:spTgt>
                                        </p:tgtEl>
                                      </p:cBhvr>
                                      <p:to x="100000" y="100000"/>
                                    </p:animScale>
                                    <p:animScale>
                                      <p:cBhvr>
                                        <p:cTn id="79" dur="26">
                                          <p:stCondLst>
                                            <p:cond delay="1312"/>
                                          </p:stCondLst>
                                        </p:cTn>
                                        <p:tgtEl>
                                          <p:spTgt spid="13">
                                            <p:txEl>
                                              <p:pRg st="5" end="5"/>
                                            </p:txEl>
                                          </p:spTgt>
                                        </p:tgtEl>
                                      </p:cBhvr>
                                      <p:to x="100000" y="80000"/>
                                    </p:animScale>
                                    <p:animScale>
                                      <p:cBhvr>
                                        <p:cTn id="80" dur="166" decel="50000">
                                          <p:stCondLst>
                                            <p:cond delay="1338"/>
                                          </p:stCondLst>
                                        </p:cTn>
                                        <p:tgtEl>
                                          <p:spTgt spid="13">
                                            <p:txEl>
                                              <p:pRg st="5" end="5"/>
                                            </p:txEl>
                                          </p:spTgt>
                                        </p:tgtEl>
                                      </p:cBhvr>
                                      <p:to x="100000" y="100000"/>
                                    </p:animScale>
                                    <p:animScale>
                                      <p:cBhvr>
                                        <p:cTn id="81" dur="26">
                                          <p:stCondLst>
                                            <p:cond delay="1642"/>
                                          </p:stCondLst>
                                        </p:cTn>
                                        <p:tgtEl>
                                          <p:spTgt spid="13">
                                            <p:txEl>
                                              <p:pRg st="5" end="5"/>
                                            </p:txEl>
                                          </p:spTgt>
                                        </p:tgtEl>
                                      </p:cBhvr>
                                      <p:to x="100000" y="90000"/>
                                    </p:animScale>
                                    <p:animScale>
                                      <p:cBhvr>
                                        <p:cTn id="82" dur="166" decel="50000">
                                          <p:stCondLst>
                                            <p:cond delay="1668"/>
                                          </p:stCondLst>
                                        </p:cTn>
                                        <p:tgtEl>
                                          <p:spTgt spid="13">
                                            <p:txEl>
                                              <p:pRg st="5" end="5"/>
                                            </p:txEl>
                                          </p:spTgt>
                                        </p:tgtEl>
                                      </p:cBhvr>
                                      <p:to x="100000" y="100000"/>
                                    </p:animScale>
                                    <p:animScale>
                                      <p:cBhvr>
                                        <p:cTn id="83" dur="26">
                                          <p:stCondLst>
                                            <p:cond delay="1808"/>
                                          </p:stCondLst>
                                        </p:cTn>
                                        <p:tgtEl>
                                          <p:spTgt spid="13">
                                            <p:txEl>
                                              <p:pRg st="5" end="5"/>
                                            </p:txEl>
                                          </p:spTgt>
                                        </p:tgtEl>
                                      </p:cBhvr>
                                      <p:to x="100000" y="95000"/>
                                    </p:animScale>
                                    <p:animScale>
                                      <p:cBhvr>
                                        <p:cTn id="84" dur="166" decel="50000">
                                          <p:stCondLst>
                                            <p:cond delay="1834"/>
                                          </p:stCondLst>
                                        </p:cTn>
                                        <p:tgtEl>
                                          <p:spTgt spid="13">
                                            <p:txEl>
                                              <p:pRg st="5" end="5"/>
                                            </p:txEl>
                                          </p:spTgt>
                                        </p:tgtEl>
                                      </p:cBhvr>
                                      <p:to x="100000" y="100000"/>
                                    </p:animScale>
                                    <p:set>
                                      <p:cBhvr>
                                        <p:cTn id="85" dur="1" fill="hold">
                                          <p:stCondLst>
                                            <p:cond delay="1999"/>
                                          </p:stCondLst>
                                        </p:cTn>
                                        <p:tgtEl>
                                          <p:spTgt spid="13">
                                            <p:txEl>
                                              <p:pRg st="5" end="5"/>
                                            </p:txEl>
                                          </p:spTgt>
                                        </p:tgtEl>
                                        <p:attrNameLst>
                                          <p:attrName>style.visibility</p:attrName>
                                        </p:attrNameLst>
                                      </p:cBhvr>
                                      <p:to>
                                        <p:strVal val="hidden"/>
                                      </p:to>
                                    </p:set>
                                  </p:childTnLst>
                                </p:cTn>
                              </p:par>
                              <p:par>
                                <p:cTn id="86" presetID="26" presetClass="exit" presetSubtype="0" fill="hold" nodeType="withEffect">
                                  <p:stCondLst>
                                    <p:cond delay="0"/>
                                  </p:stCondLst>
                                  <p:childTnLst>
                                    <p:animEffect transition="out" filter="wipe(down)">
                                      <p:cBhvr>
                                        <p:cTn id="87" dur="180" accel="50000">
                                          <p:stCondLst>
                                            <p:cond delay="1820"/>
                                          </p:stCondLst>
                                        </p:cTn>
                                        <p:tgtEl>
                                          <p:spTgt spid="13">
                                            <p:txEl>
                                              <p:pRg st="6" end="6"/>
                                            </p:txEl>
                                          </p:spTgt>
                                        </p:tgtEl>
                                      </p:cBhvr>
                                    </p:animEffect>
                                    <p:anim calcmode="lin" valueType="num">
                                      <p:cBhvr>
                                        <p:cTn id="88" dur="1822" tmFilter="0,0; 0.14,0.31; 0.43,0.73; 0.71,0.91; 1.0,1.0">
                                          <p:stCondLst>
                                            <p:cond delay="0"/>
                                          </p:stCondLst>
                                        </p:cTn>
                                        <p:tgtEl>
                                          <p:spTgt spid="13">
                                            <p:txEl>
                                              <p:pRg st="6" end="6"/>
                                            </p:txEl>
                                          </p:spTgt>
                                        </p:tgtEl>
                                        <p:attrNameLst>
                                          <p:attrName>ppt_x</p:attrName>
                                        </p:attrNameLst>
                                      </p:cBhvr>
                                      <p:tavLst>
                                        <p:tav tm="0">
                                          <p:val>
                                            <p:strVal val="ppt_x"/>
                                          </p:val>
                                        </p:tav>
                                        <p:tav tm="100000">
                                          <p:val>
                                            <p:strVal val="#ppt_x+0.25"/>
                                          </p:val>
                                        </p:tav>
                                      </p:tavLst>
                                    </p:anim>
                                    <p:anim calcmode="lin" valueType="num">
                                      <p:cBhvr>
                                        <p:cTn id="89" dur="178">
                                          <p:stCondLst>
                                            <p:cond delay="1822"/>
                                          </p:stCondLst>
                                        </p:cTn>
                                        <p:tgtEl>
                                          <p:spTgt spid="13">
                                            <p:txEl>
                                              <p:pRg st="6" end="6"/>
                                            </p:txEl>
                                          </p:spTgt>
                                        </p:tgtEl>
                                        <p:attrNameLst>
                                          <p:attrName>ppt_x</p:attrName>
                                        </p:attrNameLst>
                                      </p:cBhvr>
                                      <p:tavLst>
                                        <p:tav tm="0">
                                          <p:val>
                                            <p:strVal val="ppt_x"/>
                                          </p:val>
                                        </p:tav>
                                        <p:tav tm="100000">
                                          <p:val>
                                            <p:strVal val="ppt_x"/>
                                          </p:val>
                                        </p:tav>
                                      </p:tavLst>
                                    </p:anim>
                                    <p:anim calcmode="lin" valueType="num">
                                      <p:cBhvr>
                                        <p:cTn id="90" dur="664" tmFilter="0.0,0.0;0.25,0.07;0.50,0.2;0.75,0.467;1.0,1.0">
                                          <p:stCondLst>
                                            <p:cond delay="0"/>
                                          </p:stCondLst>
                                        </p:cTn>
                                        <p:tgtEl>
                                          <p:spTgt spid="13">
                                            <p:txEl>
                                              <p:pRg st="6" end="6"/>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91" dur="664" tmFilter="0, 0; 0.125,0.2665; 0.25,0.4; 0.375,0.465; 0.5,0.5;  0.625,0.535; 0.75,0.6; 0.875,0.7335; 1,1">
                                          <p:stCondLst>
                                            <p:cond delay="664"/>
                                          </p:stCondLst>
                                        </p:cTn>
                                        <p:tgtEl>
                                          <p:spTgt spid="13">
                                            <p:txEl>
                                              <p:pRg st="6" end="6"/>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92" dur="332" tmFilter="0, 0; 0.125,0.2665; 0.25,0.4; 0.375,0.465; 0.5,0.5;  0.625,0.535; 0.75,0.6; 0.875,0.7335; 1,1">
                                          <p:stCondLst>
                                            <p:cond delay="1324"/>
                                          </p:stCondLst>
                                        </p:cTn>
                                        <p:tgtEl>
                                          <p:spTgt spid="13">
                                            <p:txEl>
                                              <p:pRg st="6" end="6"/>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93" dur="164" tmFilter="0, 0; 0.125,0.2665; 0.25,0.4; 0.375,0.465; 0.5,0.5;  0.625,0.535; 0.75,0.6; 0.875,0.7335; 1,1">
                                          <p:stCondLst>
                                            <p:cond delay="1656"/>
                                          </p:stCondLst>
                                        </p:cTn>
                                        <p:tgtEl>
                                          <p:spTgt spid="13">
                                            <p:txEl>
                                              <p:pRg st="6" end="6"/>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94" dur="180" accel="50000">
                                          <p:stCondLst>
                                            <p:cond delay="1820"/>
                                          </p:stCondLst>
                                        </p:cTn>
                                        <p:tgtEl>
                                          <p:spTgt spid="13">
                                            <p:txEl>
                                              <p:pRg st="6" end="6"/>
                                            </p:txEl>
                                          </p:spTgt>
                                        </p:tgtEl>
                                        <p:attrNameLst>
                                          <p:attrName>ppt_y</p:attrName>
                                        </p:attrNameLst>
                                      </p:cBhvr>
                                      <p:tavLst>
                                        <p:tav tm="0">
                                          <p:val>
                                            <p:strVal val="ppt_y"/>
                                          </p:val>
                                        </p:tav>
                                        <p:tav tm="100000">
                                          <p:val>
                                            <p:strVal val="ppt_y+ppt_h"/>
                                          </p:val>
                                        </p:tav>
                                      </p:tavLst>
                                    </p:anim>
                                    <p:animScale>
                                      <p:cBhvr>
                                        <p:cTn id="95" dur="26">
                                          <p:stCondLst>
                                            <p:cond delay="620"/>
                                          </p:stCondLst>
                                        </p:cTn>
                                        <p:tgtEl>
                                          <p:spTgt spid="13">
                                            <p:txEl>
                                              <p:pRg st="6" end="6"/>
                                            </p:txEl>
                                          </p:spTgt>
                                        </p:tgtEl>
                                      </p:cBhvr>
                                      <p:to x="100000" y="60000"/>
                                    </p:animScale>
                                    <p:animScale>
                                      <p:cBhvr>
                                        <p:cTn id="96" dur="166" decel="50000">
                                          <p:stCondLst>
                                            <p:cond delay="646"/>
                                          </p:stCondLst>
                                        </p:cTn>
                                        <p:tgtEl>
                                          <p:spTgt spid="13">
                                            <p:txEl>
                                              <p:pRg st="6" end="6"/>
                                            </p:txEl>
                                          </p:spTgt>
                                        </p:tgtEl>
                                      </p:cBhvr>
                                      <p:to x="100000" y="100000"/>
                                    </p:animScale>
                                    <p:animScale>
                                      <p:cBhvr>
                                        <p:cTn id="97" dur="26">
                                          <p:stCondLst>
                                            <p:cond delay="1312"/>
                                          </p:stCondLst>
                                        </p:cTn>
                                        <p:tgtEl>
                                          <p:spTgt spid="13">
                                            <p:txEl>
                                              <p:pRg st="6" end="6"/>
                                            </p:txEl>
                                          </p:spTgt>
                                        </p:tgtEl>
                                      </p:cBhvr>
                                      <p:to x="100000" y="80000"/>
                                    </p:animScale>
                                    <p:animScale>
                                      <p:cBhvr>
                                        <p:cTn id="98" dur="166" decel="50000">
                                          <p:stCondLst>
                                            <p:cond delay="1338"/>
                                          </p:stCondLst>
                                        </p:cTn>
                                        <p:tgtEl>
                                          <p:spTgt spid="13">
                                            <p:txEl>
                                              <p:pRg st="6" end="6"/>
                                            </p:txEl>
                                          </p:spTgt>
                                        </p:tgtEl>
                                      </p:cBhvr>
                                      <p:to x="100000" y="100000"/>
                                    </p:animScale>
                                    <p:animScale>
                                      <p:cBhvr>
                                        <p:cTn id="99" dur="26">
                                          <p:stCondLst>
                                            <p:cond delay="1642"/>
                                          </p:stCondLst>
                                        </p:cTn>
                                        <p:tgtEl>
                                          <p:spTgt spid="13">
                                            <p:txEl>
                                              <p:pRg st="6" end="6"/>
                                            </p:txEl>
                                          </p:spTgt>
                                        </p:tgtEl>
                                      </p:cBhvr>
                                      <p:to x="100000" y="90000"/>
                                    </p:animScale>
                                    <p:animScale>
                                      <p:cBhvr>
                                        <p:cTn id="100" dur="166" decel="50000">
                                          <p:stCondLst>
                                            <p:cond delay="1668"/>
                                          </p:stCondLst>
                                        </p:cTn>
                                        <p:tgtEl>
                                          <p:spTgt spid="13">
                                            <p:txEl>
                                              <p:pRg st="6" end="6"/>
                                            </p:txEl>
                                          </p:spTgt>
                                        </p:tgtEl>
                                      </p:cBhvr>
                                      <p:to x="100000" y="100000"/>
                                    </p:animScale>
                                    <p:animScale>
                                      <p:cBhvr>
                                        <p:cTn id="101" dur="26">
                                          <p:stCondLst>
                                            <p:cond delay="1808"/>
                                          </p:stCondLst>
                                        </p:cTn>
                                        <p:tgtEl>
                                          <p:spTgt spid="13">
                                            <p:txEl>
                                              <p:pRg st="6" end="6"/>
                                            </p:txEl>
                                          </p:spTgt>
                                        </p:tgtEl>
                                      </p:cBhvr>
                                      <p:to x="100000" y="95000"/>
                                    </p:animScale>
                                    <p:animScale>
                                      <p:cBhvr>
                                        <p:cTn id="102" dur="166" decel="50000">
                                          <p:stCondLst>
                                            <p:cond delay="1834"/>
                                          </p:stCondLst>
                                        </p:cTn>
                                        <p:tgtEl>
                                          <p:spTgt spid="13">
                                            <p:txEl>
                                              <p:pRg st="6" end="6"/>
                                            </p:txEl>
                                          </p:spTgt>
                                        </p:tgtEl>
                                      </p:cBhvr>
                                      <p:to x="100000" y="100000"/>
                                    </p:animScale>
                                    <p:set>
                                      <p:cBhvr>
                                        <p:cTn id="103" dur="1" fill="hold">
                                          <p:stCondLst>
                                            <p:cond delay="1999"/>
                                          </p:stCondLst>
                                        </p:cTn>
                                        <p:tgtEl>
                                          <p:spTgt spid="1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3" name="Content Placeholder 2"/>
          <p:cNvSpPr>
            <a:spLocks noGrp="1"/>
          </p:cNvSpPr>
          <p:nvPr>
            <p:ph idx="1"/>
          </p:nvPr>
        </p:nvSpPr>
        <p:spPr>
          <a:xfrm>
            <a:off x="816864" y="1803400"/>
            <a:ext cx="10871200" cy="1779555"/>
          </a:xfrm>
        </p:spPr>
        <p:txBody>
          <a:bodyPr>
            <a:normAutofit fontScale="92500" lnSpcReduction="10000"/>
          </a:bodyPr>
          <a:lstStyle/>
          <a:p>
            <a:r>
              <a:rPr lang="en-US" dirty="0"/>
              <a:t>Your database server probably uses the most expensive storage in your data center</a:t>
            </a:r>
          </a:p>
          <a:p>
            <a:r>
              <a:rPr lang="en-US" dirty="0"/>
              <a:t>Enterprise SAN storage is $5k-8k per usable TB</a:t>
            </a:r>
          </a:p>
          <a:p>
            <a:endParaRPr lang="en-US" dirty="0"/>
          </a:p>
          <a:p>
            <a:endParaRPr lang="en-US" dirty="0"/>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715658636"/>
              </p:ext>
            </p:extLst>
          </p:nvPr>
        </p:nvGraphicFramePr>
        <p:xfrm>
          <a:off x="2244629" y="3597734"/>
          <a:ext cx="6467216" cy="2499360"/>
        </p:xfrm>
        <a:graphic>
          <a:graphicData uri="http://schemas.openxmlformats.org/drawingml/2006/table">
            <a:tbl>
              <a:tblPr firstRow="1" lastRow="1" bandRow="1">
                <a:tableStyleId>{5C22544A-7EE6-4342-B048-85BDC9FD1C3A}</a:tableStyleId>
              </a:tblPr>
              <a:tblGrid>
                <a:gridCol w="2865437">
                  <a:extLst>
                    <a:ext uri="{9D8B030D-6E8A-4147-A177-3AD203B41FA5}">
                      <a16:colId xmlns:a16="http://schemas.microsoft.com/office/drawing/2014/main" val="20000"/>
                    </a:ext>
                  </a:extLst>
                </a:gridCol>
                <a:gridCol w="1640072">
                  <a:extLst>
                    <a:ext uri="{9D8B030D-6E8A-4147-A177-3AD203B41FA5}">
                      <a16:colId xmlns:a16="http://schemas.microsoft.com/office/drawing/2014/main" val="20001"/>
                    </a:ext>
                  </a:extLst>
                </a:gridCol>
                <a:gridCol w="1961707">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UAT/Staging</a:t>
                      </a:r>
                    </a:p>
                  </a:txBody>
                  <a:tcPr/>
                </a:tc>
                <a:tc>
                  <a:txBody>
                    <a:bodyPr/>
                    <a:lstStyle/>
                    <a:p>
                      <a:r>
                        <a:rPr lang="en-US" sz="2000" dirty="0"/>
                        <a:t>10 TB</a:t>
                      </a:r>
                    </a:p>
                  </a:txBody>
                  <a:tcPr/>
                </a:tc>
                <a:tc>
                  <a:txBody>
                    <a:bodyPr/>
                    <a:lstStyle/>
                    <a:p>
                      <a:r>
                        <a:rPr lang="en-US" sz="2000" dirty="0"/>
                        <a:t>$50,000</a:t>
                      </a:r>
                    </a:p>
                  </a:txBody>
                  <a:tcPr/>
                </a:tc>
                <a:extLst>
                  <a:ext uri="{0D108BD9-81ED-4DB2-BD59-A6C34878D82A}">
                    <a16:rowId xmlns:a16="http://schemas.microsoft.com/office/drawing/2014/main" val="10002"/>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3"/>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4"/>
                  </a:ext>
                </a:extLst>
              </a:tr>
              <a:tr h="518160">
                <a:tc>
                  <a:txBody>
                    <a:bodyPr/>
                    <a:lstStyle/>
                    <a:p>
                      <a:endParaRPr lang="en-US" sz="2800" dirty="0"/>
                    </a:p>
                  </a:txBody>
                  <a:tcPr/>
                </a:tc>
                <a:tc>
                  <a:txBody>
                    <a:bodyPr/>
                    <a:lstStyle/>
                    <a:p>
                      <a:r>
                        <a:rPr lang="en-US" sz="2800" dirty="0"/>
                        <a:t>40 TB</a:t>
                      </a:r>
                    </a:p>
                  </a:txBody>
                  <a:tcPr/>
                </a:tc>
                <a:tc>
                  <a:txBody>
                    <a:bodyPr/>
                    <a:lstStyle/>
                    <a:p>
                      <a:r>
                        <a:rPr lang="en-US" sz="2800" dirty="0"/>
                        <a:t>$230,000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5451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Disk is not cheap</a:t>
            </a:r>
            <a:endParaRPr lang="en-US" dirty="0"/>
          </a:p>
        </p:txBody>
      </p:sp>
      <p:sp>
        <p:nvSpPr>
          <p:cNvPr id="6" name="Content Placeholder 5"/>
          <p:cNvSpPr>
            <a:spLocks noGrp="1"/>
          </p:cNvSpPr>
          <p:nvPr>
            <p:ph idx="1"/>
          </p:nvPr>
        </p:nvSpPr>
        <p:spPr>
          <a:xfrm>
            <a:off x="816864" y="1803400"/>
            <a:ext cx="4358516" cy="4323080"/>
          </a:xfrm>
        </p:spPr>
        <p:txBody>
          <a:bodyPr>
            <a:normAutofit fontScale="77500" lnSpcReduction="20000"/>
          </a:bodyPr>
          <a:lstStyle/>
          <a:p>
            <a:r>
              <a:rPr lang="en-US" dirty="0"/>
              <a:t>Are you using Availability Groups?</a:t>
            </a:r>
          </a:p>
          <a:p>
            <a:r>
              <a:rPr lang="en-US" dirty="0"/>
              <a:t>Do you have a DR site?</a:t>
            </a:r>
          </a:p>
          <a:p>
            <a:r>
              <a:rPr lang="en-US" dirty="0"/>
              <a:t>Reporting Environment?</a:t>
            </a:r>
          </a:p>
          <a:p>
            <a:r>
              <a:rPr lang="en-US" dirty="0"/>
              <a:t>What about backups?</a:t>
            </a:r>
          </a:p>
          <a:p>
            <a:pPr lvl="1"/>
            <a:r>
              <a:rPr lang="en-US" dirty="0"/>
              <a:t>Weekly, Monthly, Yearly retention</a:t>
            </a:r>
          </a:p>
          <a:p>
            <a:pPr lvl="1"/>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3672435604"/>
              </p:ext>
            </p:extLst>
          </p:nvPr>
        </p:nvGraphicFramePr>
        <p:xfrm>
          <a:off x="5223282" y="1799499"/>
          <a:ext cx="6613429" cy="4480560"/>
        </p:xfrm>
        <a:graphic>
          <a:graphicData uri="http://schemas.openxmlformats.org/drawingml/2006/table">
            <a:tbl>
              <a:tblPr firstRow="1" lastRow="1" bandRow="1">
                <a:tableStyleId>{5C22544A-7EE6-4342-B048-85BDC9FD1C3A}</a:tableStyleId>
              </a:tblPr>
              <a:tblGrid>
                <a:gridCol w="2930220">
                  <a:extLst>
                    <a:ext uri="{9D8B030D-6E8A-4147-A177-3AD203B41FA5}">
                      <a16:colId xmlns:a16="http://schemas.microsoft.com/office/drawing/2014/main" val="20000"/>
                    </a:ext>
                  </a:extLst>
                </a:gridCol>
                <a:gridCol w="1677151">
                  <a:extLst>
                    <a:ext uri="{9D8B030D-6E8A-4147-A177-3AD203B41FA5}">
                      <a16:colId xmlns:a16="http://schemas.microsoft.com/office/drawing/2014/main" val="20001"/>
                    </a:ext>
                  </a:extLst>
                </a:gridCol>
                <a:gridCol w="2006058">
                  <a:extLst>
                    <a:ext uri="{9D8B030D-6E8A-4147-A177-3AD203B41FA5}">
                      <a16:colId xmlns:a16="http://schemas.microsoft.com/office/drawing/2014/main" val="20002"/>
                    </a:ext>
                  </a:extLst>
                </a:gridCol>
              </a:tblGrid>
              <a:tr h="396240">
                <a:tc>
                  <a:txBody>
                    <a:bodyPr/>
                    <a:lstStyle/>
                    <a:p>
                      <a:r>
                        <a:rPr lang="en-US" sz="2000" dirty="0"/>
                        <a:t>Environment</a:t>
                      </a:r>
                    </a:p>
                  </a:txBody>
                  <a:tcPr/>
                </a:tc>
                <a:tc>
                  <a:txBody>
                    <a:bodyPr/>
                    <a:lstStyle/>
                    <a:p>
                      <a:r>
                        <a:rPr lang="en-US" sz="2000" dirty="0"/>
                        <a:t>Size</a:t>
                      </a:r>
                      <a:r>
                        <a:rPr lang="en-US" sz="2000" baseline="0" dirty="0"/>
                        <a:t> on disk</a:t>
                      </a:r>
                      <a:endParaRPr lang="en-US" sz="2000" dirty="0"/>
                    </a:p>
                  </a:txBody>
                  <a:tcPr/>
                </a:tc>
                <a:tc>
                  <a:txBody>
                    <a:bodyPr/>
                    <a:lstStyle/>
                    <a:p>
                      <a:r>
                        <a:rPr lang="en-US" sz="2000" dirty="0"/>
                        <a:t>Storage cost</a:t>
                      </a:r>
                    </a:p>
                  </a:txBody>
                  <a:tcPr/>
                </a:tc>
                <a:extLst>
                  <a:ext uri="{0D108BD9-81ED-4DB2-BD59-A6C34878D82A}">
                    <a16:rowId xmlns:a16="http://schemas.microsoft.com/office/drawing/2014/main" val="10000"/>
                  </a:ext>
                </a:extLst>
              </a:tr>
              <a:tr h="396240">
                <a:tc>
                  <a:txBody>
                    <a:bodyPr/>
                    <a:lstStyle/>
                    <a:p>
                      <a:r>
                        <a:rPr lang="en-US" sz="2000" dirty="0"/>
                        <a:t>Production</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1"/>
                  </a:ext>
                </a:extLst>
              </a:tr>
              <a:tr h="396240">
                <a:tc>
                  <a:txBody>
                    <a:bodyPr/>
                    <a:lstStyle/>
                    <a:p>
                      <a:r>
                        <a:rPr lang="en-US" sz="2000" dirty="0"/>
                        <a:t>Prod AG Secondary</a:t>
                      </a:r>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2"/>
                  </a:ext>
                </a:extLst>
              </a:tr>
              <a:tr h="396240">
                <a:tc>
                  <a:txBody>
                    <a:bodyPr/>
                    <a:lstStyle/>
                    <a:p>
                      <a:r>
                        <a:rPr lang="en-US" sz="2000" dirty="0"/>
                        <a:t>Prod</a:t>
                      </a:r>
                      <a:r>
                        <a:rPr lang="en-US" sz="2000" baseline="0" dirty="0"/>
                        <a:t> DR site</a:t>
                      </a:r>
                      <a:endParaRPr lang="en-US" sz="2000" dirty="0"/>
                    </a:p>
                  </a:txBody>
                  <a:tcPr/>
                </a:tc>
                <a:tc>
                  <a:txBody>
                    <a:bodyPr/>
                    <a:lstStyle/>
                    <a:p>
                      <a:r>
                        <a:rPr lang="en-US" sz="2000" dirty="0"/>
                        <a:t>10 TB</a:t>
                      </a:r>
                    </a:p>
                  </a:txBody>
                  <a:tcPr/>
                </a:tc>
                <a:tc>
                  <a:txBody>
                    <a:bodyPr/>
                    <a:lstStyle/>
                    <a:p>
                      <a:r>
                        <a:rPr lang="en-US" sz="2000" dirty="0"/>
                        <a:t>$80,000</a:t>
                      </a:r>
                    </a:p>
                  </a:txBody>
                  <a:tcPr/>
                </a:tc>
                <a:extLst>
                  <a:ext uri="{0D108BD9-81ED-4DB2-BD59-A6C34878D82A}">
                    <a16:rowId xmlns:a16="http://schemas.microsoft.com/office/drawing/2014/main" val="10003"/>
                  </a:ext>
                </a:extLst>
              </a:tr>
              <a:tr h="396240">
                <a:tc>
                  <a:txBody>
                    <a:bodyPr/>
                    <a:lstStyle/>
                    <a:p>
                      <a:r>
                        <a:rPr lang="en-US" sz="2000" dirty="0"/>
                        <a:t>Reporting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$60,000</a:t>
                      </a:r>
                    </a:p>
                  </a:txBody>
                  <a:tcPr/>
                </a:tc>
                <a:extLst>
                  <a:ext uri="{0D108BD9-81ED-4DB2-BD59-A6C34878D82A}">
                    <a16:rowId xmlns:a16="http://schemas.microsoft.com/office/drawing/2014/main" val="10004"/>
                  </a:ext>
                </a:extLst>
              </a:tr>
              <a:tr h="396240">
                <a:tc>
                  <a:txBody>
                    <a:bodyPr/>
                    <a:lstStyle/>
                    <a:p>
                      <a:r>
                        <a:rPr lang="en-US" sz="2000" dirty="0"/>
                        <a:t>UAT/Staging</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5"/>
                  </a:ext>
                </a:extLst>
              </a:tr>
              <a:tr h="396240">
                <a:tc>
                  <a:txBody>
                    <a:bodyPr/>
                    <a:lstStyle/>
                    <a:p>
                      <a:r>
                        <a:rPr lang="en-US" sz="2000" dirty="0"/>
                        <a:t>UAT AG Secondary</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6"/>
                  </a:ext>
                </a:extLst>
              </a:tr>
              <a:tr h="396240">
                <a:tc>
                  <a:txBody>
                    <a:bodyPr/>
                    <a:lstStyle/>
                    <a:p>
                      <a:r>
                        <a:rPr lang="en-US" sz="2000" dirty="0"/>
                        <a:t>QA</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7"/>
                  </a:ext>
                </a:extLst>
              </a:tr>
              <a:tr h="396240">
                <a:tc>
                  <a:txBody>
                    <a:bodyPr/>
                    <a:lstStyle/>
                    <a:p>
                      <a:r>
                        <a:rPr lang="en-US" sz="2000" dirty="0"/>
                        <a:t>Development</a:t>
                      </a:r>
                    </a:p>
                  </a:txBody>
                  <a:tcPr/>
                </a:tc>
                <a:tc>
                  <a:txBody>
                    <a:bodyPr/>
                    <a:lstStyle/>
                    <a:p>
                      <a:r>
                        <a:rPr lang="en-US" sz="2000" dirty="0"/>
                        <a:t>10 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$50,000</a:t>
                      </a:r>
                    </a:p>
                  </a:txBody>
                  <a:tcPr/>
                </a:tc>
                <a:extLst>
                  <a:ext uri="{0D108BD9-81ED-4DB2-BD59-A6C34878D82A}">
                    <a16:rowId xmlns:a16="http://schemas.microsoft.com/office/drawing/2014/main" val="10008"/>
                  </a:ext>
                </a:extLst>
              </a:tr>
              <a:tr h="396240">
                <a:tc>
                  <a:txBody>
                    <a:bodyPr/>
                    <a:lstStyle/>
                    <a:p>
                      <a:r>
                        <a:rPr lang="en-US" sz="2000" dirty="0"/>
                        <a:t>Backups </a:t>
                      </a:r>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10009"/>
                  </a:ext>
                </a:extLst>
              </a:tr>
              <a:tr h="518160">
                <a:tc>
                  <a:txBody>
                    <a:bodyPr/>
                    <a:lstStyle/>
                    <a:p>
                      <a:endParaRPr lang="en-US" sz="2800" dirty="0"/>
                    </a:p>
                  </a:txBody>
                  <a:tcPr/>
                </a:tc>
                <a:tc>
                  <a:txBody>
                    <a:bodyPr/>
                    <a:lstStyle/>
                    <a:p>
                      <a:r>
                        <a:rPr lang="en-US" sz="2800" dirty="0"/>
                        <a:t>80 TB</a:t>
                      </a:r>
                    </a:p>
                  </a:txBody>
                  <a:tcPr/>
                </a:tc>
                <a:tc>
                  <a:txBody>
                    <a:bodyPr/>
                    <a:lstStyle/>
                    <a:p>
                      <a:r>
                        <a:rPr lang="en-US" sz="2800" dirty="0"/>
                        <a:t>$500,000+</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6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677334" y="454288"/>
            <a:ext cx="4184035" cy="6264104"/>
          </a:xfrm>
        </p:spPr>
        <p:txBody>
          <a:bodyPr>
            <a:normAutofit/>
          </a:bodyPr>
          <a:lstStyle/>
          <a:p>
            <a:r>
              <a:rPr lang="en-US" sz="3600" dirty="0"/>
              <a:t>SAN</a:t>
            </a:r>
          </a:p>
          <a:p>
            <a:endParaRPr lang="en-US" sz="3600" dirty="0"/>
          </a:p>
          <a:p>
            <a:endParaRPr lang="en-US" sz="3600" dirty="0"/>
          </a:p>
          <a:p>
            <a:r>
              <a:rPr lang="en-US" sz="3600" dirty="0"/>
              <a:t>SAN Admins</a:t>
            </a:r>
          </a:p>
          <a:p>
            <a:endParaRPr lang="en-US" sz="2800" dirty="0"/>
          </a:p>
          <a:p>
            <a:endParaRPr lang="en-US" sz="3600" dirty="0"/>
          </a:p>
          <a:p>
            <a:r>
              <a:rPr lang="en-US" sz="3600" dirty="0"/>
              <a:t>DBAs </a:t>
            </a:r>
          </a:p>
        </p:txBody>
      </p:sp>
      <p:pic>
        <p:nvPicPr>
          <p:cNvPr id="2052" name="Picture 4" descr="http://www.sosgamers.com/wp-content/gallery/pac-man-tournaments/pac-man-tournaments-020.jp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5560832" y="155389"/>
            <a:ext cx="5481858" cy="6563003"/>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2125835" y="599893"/>
            <a:ext cx="3249905"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792528" y="2645160"/>
            <a:ext cx="3633332" cy="35527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ight Arrow 16"/>
          <p:cNvSpPr/>
          <p:nvPr/>
        </p:nvSpPr>
        <p:spPr>
          <a:xfrm rot="1753697">
            <a:off x="2271661" y="5392869"/>
            <a:ext cx="3284900" cy="355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07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https://igcdn-photos-f-a.akamaihd.net/hphotos-ak-xpa1/t51.2885-15/11189591_897526703601277_1624430821_n.jpg"/>
          <p:cNvPicPr>
            <a:picLocks noChangeAspect="1" noChangeArrowheads="1"/>
          </p:cNvPicPr>
          <p:nvPr/>
        </p:nvPicPr>
        <p:blipFill rotWithShape="1">
          <a:blip r:embed="rId3">
            <a:extLst>
              <a:ext uri="{28A0092B-C50C-407E-A947-70E740481C1C}">
                <a14:useLocalDpi xmlns:a14="http://schemas.microsoft.com/office/drawing/2010/main" val="0"/>
              </a:ext>
            </a:extLst>
          </a:blip>
          <a:srcRect l="5147" t="5147" r="4329" b="4329"/>
          <a:stretch/>
        </p:blipFill>
        <p:spPr bwMode="auto">
          <a:xfrm>
            <a:off x="3814402" y="103291"/>
            <a:ext cx="3277515" cy="32775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https://scontent-lga1-1.xx.fbcdn.net/hphotos-xap1/v/t1.0-9/s720x720/68136_10101720166808721_132590210251102469_n.jpg?oh=3e5a58671cb5fa2387b7adbd563b3dfc&amp;oe=564A0B1B"/>
          <p:cNvPicPr>
            <a:picLocks noChangeAspect="1" noChangeArrowheads="1"/>
          </p:cNvPicPr>
          <p:nvPr/>
        </p:nvPicPr>
        <p:blipFill rotWithShape="1">
          <a:blip r:embed="rId4">
            <a:extLst>
              <a:ext uri="{28A0092B-C50C-407E-A947-70E740481C1C}">
                <a14:useLocalDpi xmlns:a14="http://schemas.microsoft.com/office/drawing/2010/main" val="0"/>
              </a:ext>
            </a:extLst>
          </a:blip>
          <a:srcRect t="16054" b="17444"/>
          <a:stretch/>
        </p:blipFill>
        <p:spPr bwMode="auto">
          <a:xfrm>
            <a:off x="413777" y="103291"/>
            <a:ext cx="3281038" cy="32797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s://igcdn-photos-d-a.akamaihd.net/hphotos-ak-xap1/t51.2885-15/11186841_793274697407251_668407686_n.jpg"/>
          <p:cNvPicPr>
            <a:picLocks noChangeAspect="1" noChangeArrowheads="1"/>
          </p:cNvPicPr>
          <p:nvPr/>
        </p:nvPicPr>
        <p:blipFill rotWithShape="1">
          <a:blip r:embed="rId5">
            <a:extLst>
              <a:ext uri="{28A0092B-C50C-407E-A947-70E740481C1C}">
                <a14:useLocalDpi xmlns:a14="http://schemas.microsoft.com/office/drawing/2010/main" val="0"/>
              </a:ext>
            </a:extLst>
          </a:blip>
          <a:srcRect l="4236" t="5599" r="5599" b="4236"/>
          <a:stretch/>
        </p:blipFill>
        <p:spPr bwMode="auto">
          <a:xfrm>
            <a:off x="3816127" y="3472935"/>
            <a:ext cx="3275790" cy="32757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6"/>
          <a:stretch>
            <a:fillRect/>
          </a:stretch>
        </p:blipFill>
        <p:spPr>
          <a:xfrm>
            <a:off x="7358105" y="4821695"/>
            <a:ext cx="4421856" cy="1784051"/>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60359" y="103291"/>
            <a:ext cx="4394812" cy="4394812"/>
          </a:xfrm>
          <a:prstGeom prst="rect">
            <a:avLst/>
          </a:prstGeom>
        </p:spPr>
      </p:pic>
      <p:pic>
        <p:nvPicPr>
          <p:cNvPr id="9" name="Picture 8">
            <a:extLst>
              <a:ext uri="{FF2B5EF4-FFF2-40B4-BE49-F238E27FC236}">
                <a16:creationId xmlns:a16="http://schemas.microsoft.com/office/drawing/2014/main" id="{3DB53842-78CA-4F6E-A1F6-491D1C00734E}"/>
              </a:ext>
            </a:extLst>
          </p:cNvPr>
          <p:cNvPicPr>
            <a:picLocks noChangeAspect="1"/>
          </p:cNvPicPr>
          <p:nvPr/>
        </p:nvPicPr>
        <p:blipFill rotWithShape="1">
          <a:blip r:embed="rId8"/>
          <a:srcRect l="11277" r="7473"/>
          <a:stretch/>
        </p:blipFill>
        <p:spPr>
          <a:xfrm>
            <a:off x="417799" y="3472935"/>
            <a:ext cx="3275790" cy="3275790"/>
          </a:xfrm>
          <a:prstGeom prst="rect">
            <a:avLst/>
          </a:prstGeom>
        </p:spPr>
      </p:pic>
    </p:spTree>
    <p:extLst>
      <p:ext uri="{BB962C8B-B14F-4D97-AF65-F5344CB8AC3E}">
        <p14:creationId xmlns:p14="http://schemas.microsoft.com/office/powerpoint/2010/main" val="1602673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r>
              <a:rPr lang="en-US" sz="3200" dirty="0"/>
              <a:t>Practical examples</a:t>
            </a:r>
          </a:p>
        </p:txBody>
      </p:sp>
      <p:sp>
        <p:nvSpPr>
          <p:cNvPr id="5" name="Title 4"/>
          <p:cNvSpPr>
            <a:spLocks noGrp="1"/>
          </p:cNvSpPr>
          <p:nvPr>
            <p:ph type="title"/>
          </p:nvPr>
        </p:nvSpPr>
        <p:spPr/>
        <p:txBody>
          <a:bodyPr>
            <a:normAutofit fontScale="90000"/>
          </a:bodyPr>
          <a:lstStyle/>
          <a:p>
            <a:r>
              <a:rPr lang="en-US" sz="6000" dirty="0"/>
              <a:t>Explore compression algorithms</a:t>
            </a:r>
          </a:p>
        </p:txBody>
      </p:sp>
      <p:sp>
        <p:nvSpPr>
          <p:cNvPr id="2" name="Text Placeholder 1"/>
          <p:cNvSpPr>
            <a:spLocks noGrp="1"/>
          </p:cNvSpPr>
          <p:nvPr>
            <p:ph type="body" idx="12"/>
          </p:nvPr>
        </p:nvSpPr>
        <p:spPr>
          <a:xfrm>
            <a:off x="1828801" y="-726830"/>
            <a:ext cx="9497484" cy="2216704"/>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4203306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628650" y="1028700"/>
            <a:ext cx="11563350" cy="5486400"/>
          </a:xfrm>
        </p:spPr>
        <p:txBody>
          <a:bodyPr numCol="1">
            <a:normAutofit fontScale="55000" lnSpcReduction="20000"/>
          </a:bodyPr>
          <a:lstStyle/>
          <a:p>
            <a:pPr>
              <a:tabLst>
                <a:tab pos="9604375" algn="l"/>
              </a:tabLst>
            </a:pPr>
            <a:r>
              <a:rPr lang="en-US" dirty="0">
                <a:latin typeface="Consolas" panose="020B0609020204030204" pitchFamily="49" charset="0"/>
              </a:rPr>
              <a:t>Addictive Bran Muffins with Golden Raisins and “Bird Seed”	58-59</a:t>
            </a:r>
          </a:p>
          <a:p>
            <a:pPr>
              <a:tabLst>
                <a:tab pos="9604375" algn="l"/>
              </a:tabLst>
            </a:pPr>
            <a:r>
              <a:rPr lang="en-US" dirty="0">
                <a:latin typeface="Consolas" panose="020B0609020204030204" pitchFamily="49" charset="0"/>
              </a:rPr>
              <a:t>Almond and Anise Biscotti	128-129</a:t>
            </a:r>
          </a:p>
          <a:p>
            <a:pPr>
              <a:tabLst>
                <a:tab pos="9604375" algn="l"/>
              </a:tabLst>
            </a:pPr>
            <a:r>
              <a:rPr lang="en-US" dirty="0">
                <a:latin typeface="Consolas" panose="020B0609020204030204" pitchFamily="49" charset="0"/>
              </a:rPr>
              <a:t>Almond-Apricot Muffins	54</a:t>
            </a:r>
          </a:p>
          <a:p>
            <a:pPr>
              <a:tabLst>
                <a:tab pos="9604375" algn="l"/>
              </a:tabLst>
            </a:pPr>
            <a:r>
              <a:rPr lang="en-US" dirty="0">
                <a:latin typeface="Consolas" panose="020B0609020204030204" pitchFamily="49" charset="0"/>
              </a:rPr>
              <a:t>Almond Macaroons with Bittersweet Chocolate Ganache	130-132</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82-83</a:t>
            </a:r>
          </a:p>
          <a:p>
            <a:pPr>
              <a:tabLst>
                <a:tab pos="9604375" algn="l"/>
              </a:tabLst>
            </a:pPr>
            <a:r>
              <a:rPr lang="en-US" dirty="0">
                <a:latin typeface="Consolas" panose="020B0609020204030204" pitchFamily="49" charset="0"/>
              </a:rPr>
              <a:t>Almond Frangipane	239</a:t>
            </a:r>
          </a:p>
          <a:p>
            <a:pPr>
              <a:tabLst>
                <a:tab pos="9604375" algn="l"/>
              </a:tabLst>
            </a:pPr>
            <a:r>
              <a:rPr lang="en-US" dirty="0">
                <a:latin typeface="Consolas" panose="020B0609020204030204" pitchFamily="49" charset="0"/>
              </a:rPr>
              <a:t>Almond-Hazelnut </a:t>
            </a:r>
            <a:r>
              <a:rPr lang="en-US" dirty="0" err="1">
                <a:latin typeface="Consolas" panose="020B0609020204030204" pitchFamily="49" charset="0"/>
              </a:rPr>
              <a:t>Dacquoise</a:t>
            </a:r>
            <a:r>
              <a:rPr lang="en-US" dirty="0">
                <a:latin typeface="Consolas" panose="020B0609020204030204" pitchFamily="49" charset="0"/>
              </a:rPr>
              <a:t>	196-199</a:t>
            </a:r>
          </a:p>
          <a:p>
            <a:pPr>
              <a:tabLst>
                <a:tab pos="9604375" algn="l"/>
              </a:tabLst>
            </a:pPr>
            <a:r>
              <a:rPr lang="en-US" dirty="0">
                <a:latin typeface="Consolas" panose="020B0609020204030204" pitchFamily="49" charset="0"/>
              </a:rPr>
              <a:t>Almond Meringue Clouds	126-127</a:t>
            </a:r>
          </a:p>
          <a:p>
            <a:pPr>
              <a:tabLst>
                <a:tab pos="9604375" algn="l"/>
              </a:tabLst>
            </a:pPr>
            <a:r>
              <a:rPr lang="en-US" dirty="0">
                <a:latin typeface="Consolas" panose="020B0609020204030204" pitchFamily="49" charset="0"/>
              </a:rPr>
              <a:t>Almond Mixed Nut Brittle	284-285</a:t>
            </a:r>
          </a:p>
          <a:p>
            <a:pPr>
              <a:tabLst>
                <a:tab pos="9604375" algn="l"/>
              </a:tabLst>
            </a:pPr>
            <a:r>
              <a:rPr lang="en-US" dirty="0">
                <a:latin typeface="Consolas" panose="020B0609020204030204" pitchFamily="49" charset="0"/>
              </a:rPr>
              <a:t>Almond Granola	101</a:t>
            </a:r>
          </a:p>
          <a:p>
            <a:pPr>
              <a:tabLst>
                <a:tab pos="9604375" algn="l"/>
              </a:tabLst>
            </a:pPr>
            <a:r>
              <a:rPr lang="en-US" dirty="0">
                <a:latin typeface="Consolas" panose="020B0609020204030204" pitchFamily="49" charset="0"/>
              </a:rPr>
              <a:t>Almond </a:t>
            </a:r>
            <a:r>
              <a:rPr lang="en-US" dirty="0" err="1">
                <a:latin typeface="Consolas" panose="020B0609020204030204" pitchFamily="49" charset="0"/>
              </a:rPr>
              <a:t>Ooey</a:t>
            </a:r>
            <a:r>
              <a:rPr lang="en-US" dirty="0">
                <a:latin typeface="Consolas" panose="020B0609020204030204" pitchFamily="49" charset="0"/>
              </a:rPr>
              <a:t>, Gooey Caramel-Nut Tart	228-229</a:t>
            </a:r>
          </a:p>
          <a:p>
            <a:pPr>
              <a:tabLst>
                <a:tab pos="9604375" algn="l"/>
              </a:tabLst>
            </a:pPr>
            <a:r>
              <a:rPr lang="en-US" dirty="0">
                <a:latin typeface="Consolas" panose="020B0609020204030204" pitchFamily="49" charset="0"/>
              </a:rPr>
              <a:t>Almond Roasted Pear and Cranberry Crostata	237-239</a:t>
            </a:r>
          </a:p>
          <a:p>
            <a:pPr>
              <a:tabLst>
                <a:tab pos="9604375" algn="l"/>
              </a:tabLst>
            </a:pPr>
            <a:r>
              <a:rPr lang="en-US" dirty="0">
                <a:latin typeface="Consolas" panose="020B0609020204030204" pitchFamily="49" charset="0"/>
              </a:rPr>
              <a:t>Almond roasting	34</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Uncompressed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1686553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ROW compression simplified</a:t>
            </a:r>
            <a:endParaRPr lang="en-US" dirty="0"/>
          </a:p>
        </p:txBody>
      </p:sp>
      <p:sp>
        <p:nvSpPr>
          <p:cNvPr id="3" name="Content Placeholder 2"/>
          <p:cNvSpPr>
            <a:spLocks noGrp="1"/>
          </p:cNvSpPr>
          <p:nvPr>
            <p:ph idx="1"/>
          </p:nvPr>
        </p:nvSpPr>
        <p:spPr>
          <a:xfrm>
            <a:off x="816864" y="1803400"/>
            <a:ext cx="10871200" cy="2047033"/>
          </a:xfrm>
        </p:spPr>
        <p:txBody>
          <a:bodyPr>
            <a:normAutofit fontScale="85000" lnSpcReduction="10000"/>
          </a:bodyPr>
          <a:lstStyle/>
          <a:p>
            <a:r>
              <a:rPr lang="en-US" dirty="0"/>
              <a:t>Treats certain fixed-length datatypes as variable-length</a:t>
            </a:r>
          </a:p>
          <a:p>
            <a:r>
              <a:rPr lang="en-US" dirty="0"/>
              <a:t>Removes some metadata to save overhead</a:t>
            </a:r>
          </a:p>
          <a:p>
            <a:r>
              <a:rPr lang="en-US" dirty="0"/>
              <a:t>Storage of NULL and 0 values is optimized </a:t>
            </a:r>
          </a:p>
          <a:p>
            <a:pPr lvl="1"/>
            <a:endParaRPr lang="en-US" dirty="0"/>
          </a:p>
        </p:txBody>
      </p:sp>
      <p:sp>
        <p:nvSpPr>
          <p:cNvPr id="4" name="Right Arrow 3"/>
          <p:cNvSpPr/>
          <p:nvPr/>
        </p:nvSpPr>
        <p:spPr>
          <a:xfrm>
            <a:off x="785374" y="4471023"/>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2636375" y="4602853"/>
            <a:ext cx="4678586"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p:txBody>
      </p:sp>
      <p:sp>
        <p:nvSpPr>
          <p:cNvPr id="7" name="Right Arrow 6"/>
          <p:cNvSpPr/>
          <p:nvPr/>
        </p:nvSpPr>
        <p:spPr>
          <a:xfrm rot="10800000">
            <a:off x="7617653" y="4468217"/>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p:cNvSpPr/>
          <p:nvPr/>
        </p:nvSpPr>
        <p:spPr>
          <a:xfrm>
            <a:off x="3628479" y="4602853"/>
            <a:ext cx="2754848" cy="6843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p:txBody>
      </p:sp>
    </p:spTree>
    <p:extLst>
      <p:ext uri="{BB962C8B-B14F-4D97-AF65-F5344CB8AC3E}">
        <p14:creationId xmlns:p14="http://schemas.microsoft.com/office/powerpoint/2010/main" val="85060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4.81481E-6 L 0.08842 0.00209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1.25E-6 -1.85185E-6 L -0.0875 -0.00278 " pathEditMode="relative" rAng="0" ptsTypes="AA">
                                      <p:cBhvr>
                                        <p:cTn id="8" dur="2000" fill="hold"/>
                                        <p:tgtEl>
                                          <p:spTgt spid="7"/>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6"/>
                                        </p:tgtEl>
                                      </p:cBhvr>
                                    </p:animEffect>
                                    <p:anim calcmode="lin" valueType="num">
                                      <p:cBhvr>
                                        <p:cTn id="11"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6"/>
                                        </p:tgtEl>
                                        <p:attrNameLst>
                                          <p:attrName>ppt_h</p:attrName>
                                        </p:attrNameLst>
                                      </p:cBhvr>
                                      <p:tavLst>
                                        <p:tav tm="0">
                                          <p:val>
                                            <p:strVal val="ppt_h"/>
                                          </p:val>
                                        </p:tav>
                                        <p:tav tm="100000">
                                          <p:val>
                                            <p:strVal val="ppt_h"/>
                                          </p:val>
                                        </p:tav>
                                      </p:tavLst>
                                    </p:anim>
                                    <p:set>
                                      <p:cBhvr>
                                        <p:cTn id="13" dur="1" fill="hold">
                                          <p:stCondLst>
                                            <p:cond delay="1999"/>
                                          </p:stCondLst>
                                        </p:cTn>
                                        <p:tgtEl>
                                          <p:spTgt spid="6"/>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anim calcmode="lin" valueType="num">
                                      <p:cBhvr>
                                        <p:cTn id="17" dur="2000" fill="hold"/>
                                        <p:tgtEl>
                                          <p:spTgt spid="8"/>
                                        </p:tgtEl>
                                        <p:attrNameLst>
                                          <p:attrName>ppt_w</p:attrName>
                                        </p:attrNameLst>
                                      </p:cBhvr>
                                      <p:tavLst>
                                        <p:tav tm="0" fmla="#ppt_w*sin(2.5*pi*$)">
                                          <p:val>
                                            <p:fltVal val="0"/>
                                          </p:val>
                                        </p:tav>
                                        <p:tav tm="100000">
                                          <p:val>
                                            <p:fltVal val="1"/>
                                          </p:val>
                                        </p:tav>
                                      </p:tavLst>
                                    </p:anim>
                                    <p:anim calcmode="lin" valueType="num">
                                      <p:cBhvr>
                                        <p:cTn id="18"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06413" y="1028700"/>
            <a:ext cx="11685587" cy="5486400"/>
          </a:xfrm>
        </p:spPr>
        <p:txBody>
          <a:bodyPr numCol="1">
            <a:normAutofit fontScale="47500" lnSpcReduction="20000"/>
          </a:bodyPr>
          <a:lstStyle/>
          <a:p>
            <a:pPr marL="0" indent="0">
              <a:buNone/>
              <a:tabLst>
                <a:tab pos="9604375" algn="l"/>
              </a:tabLst>
            </a:pPr>
            <a:r>
              <a:rPr lang="en-US" dirty="0">
                <a:latin typeface="Consolas" panose="020B0609020204030204" pitchFamily="49" charset="0"/>
              </a:rPr>
              <a:t>Addictive Bran Muffins with Golden Raisins and “Bird Seed” – 58-59;</a:t>
            </a:r>
          </a:p>
          <a:p>
            <a:pPr marL="0" indent="0">
              <a:buNone/>
              <a:tabLst>
                <a:tab pos="9604375" algn="l"/>
              </a:tabLst>
            </a:pPr>
            <a:r>
              <a:rPr lang="en-US" dirty="0">
                <a:latin typeface="Consolas" panose="020B0609020204030204" pitchFamily="49" charset="0"/>
              </a:rPr>
              <a:t>Almond and Anise Biscotti - 128-129; Almond-Apricot Muffins – 54;</a:t>
            </a:r>
          </a:p>
          <a:p>
            <a:pPr marL="0" indent="0">
              <a:buNone/>
              <a:tabLst>
                <a:tab pos="9604375" algn="l"/>
              </a:tabLst>
            </a:pPr>
            <a:r>
              <a:rPr lang="en-US" dirty="0">
                <a:latin typeface="Consolas" panose="020B0609020204030204" pitchFamily="49" charset="0"/>
              </a:rPr>
              <a:t>Almond Macaroons with Bittersweet Chocolate Ganache - 130-132;</a:t>
            </a:r>
          </a:p>
          <a:p>
            <a:pPr marL="0" indent="0">
              <a:buNone/>
              <a:tabLst>
                <a:tab pos="9604375" algn="l"/>
              </a:tabLst>
            </a:pPr>
            <a:r>
              <a:rPr lang="en-US" dirty="0">
                <a:latin typeface="Consolas" panose="020B0609020204030204" pitchFamily="49" charset="0"/>
              </a:rPr>
              <a:t>Almond </a:t>
            </a:r>
            <a:r>
              <a:rPr lang="en-US" dirty="0" err="1">
                <a:latin typeface="Consolas" panose="020B0609020204030204" pitchFamily="49" charset="0"/>
              </a:rPr>
              <a:t>Craquline</a:t>
            </a:r>
            <a:r>
              <a:rPr lang="en-US" dirty="0">
                <a:latin typeface="Consolas" panose="020B0609020204030204" pitchFamily="49" charset="0"/>
              </a:rPr>
              <a:t> - 82-83; Almond Frangipane – 239; Almond-Hazelnut </a:t>
            </a:r>
            <a:r>
              <a:rPr lang="en-US" dirty="0" err="1">
                <a:latin typeface="Consolas" panose="020B0609020204030204" pitchFamily="49" charset="0"/>
              </a:rPr>
              <a:t>Dacquoise</a:t>
            </a:r>
            <a:r>
              <a:rPr lang="en-US" dirty="0">
                <a:latin typeface="Consolas" panose="020B0609020204030204" pitchFamily="49" charset="0"/>
              </a:rPr>
              <a:t> - 196-199;</a:t>
            </a:r>
          </a:p>
          <a:p>
            <a:pPr marL="0" indent="0">
              <a:buNone/>
              <a:tabLst>
                <a:tab pos="9604375" algn="l"/>
              </a:tabLst>
            </a:pPr>
            <a:r>
              <a:rPr lang="en-US" dirty="0">
                <a:latin typeface="Consolas" panose="020B0609020204030204" pitchFamily="49" charset="0"/>
              </a:rPr>
              <a:t>Almond Merengue Clouds - 126-127; Almond Mixed Nut Brittle 284-285;</a:t>
            </a:r>
          </a:p>
          <a:p>
            <a:pPr marL="0" indent="0">
              <a:buNone/>
              <a:tabLst>
                <a:tab pos="9604375" algn="l"/>
              </a:tabLst>
            </a:pPr>
            <a:r>
              <a:rPr lang="en-US" dirty="0">
                <a:latin typeface="Consolas" panose="020B0609020204030204" pitchFamily="49" charset="0"/>
              </a:rPr>
              <a:t>Almond Granola – 101; Almond </a:t>
            </a:r>
            <a:r>
              <a:rPr lang="en-US" dirty="0" err="1">
                <a:latin typeface="Consolas" panose="020B0609020204030204" pitchFamily="49" charset="0"/>
              </a:rPr>
              <a:t>Ooey</a:t>
            </a:r>
            <a:r>
              <a:rPr lang="en-US" dirty="0">
                <a:latin typeface="Consolas" panose="020B0609020204030204" pitchFamily="49" charset="0"/>
              </a:rPr>
              <a:t>, Gooey Caramel-Nut Tart - 228-229;</a:t>
            </a:r>
          </a:p>
          <a:p>
            <a:pPr marL="0" indent="0">
              <a:buNone/>
              <a:tabLst>
                <a:tab pos="9604375" algn="l"/>
              </a:tabLst>
            </a:pPr>
            <a:r>
              <a:rPr lang="en-US" dirty="0">
                <a:latin typeface="Consolas" panose="020B0609020204030204" pitchFamily="49" charset="0"/>
              </a:rPr>
              <a:t>Almond Roasted Pear and Cranberry Crostata - 237-239; Almond roasting – 34;</a:t>
            </a:r>
          </a:p>
          <a:p>
            <a:pPr marL="0" indent="0">
              <a:buNone/>
              <a:tabLst>
                <a:tab pos="9604375" algn="l"/>
              </a:tabLst>
            </a:pPr>
            <a:r>
              <a:rPr lang="en-US" dirty="0">
                <a:latin typeface="Consolas" panose="020B0609020204030204" pitchFamily="49" charset="0"/>
              </a:rPr>
              <a:t>Angel Food Cake with Toasted Coconut – 178-179; Apple and Quince Tarte Tatin – 233-235;</a:t>
            </a:r>
          </a:p>
          <a:p>
            <a:pPr marL="0" indent="0">
              <a:buNone/>
              <a:tabLst>
                <a:tab pos="9604375" algn="l"/>
              </a:tabLst>
            </a:pPr>
            <a:r>
              <a:rPr lang="en-US" dirty="0">
                <a:latin typeface="Consolas" panose="020B0609020204030204" pitchFamily="49" charset="0"/>
              </a:rPr>
              <a:t>Apple, Cinnamon, and Brown Sugar Filling – 90; Apple Snacking Spice Cake – 64-65;</a:t>
            </a:r>
          </a:p>
          <a:p>
            <a:pPr marL="0" indent="0">
              <a:buNone/>
              <a:tabLst>
                <a:tab pos="9604375" algn="l"/>
              </a:tabLst>
            </a:pPr>
            <a:r>
              <a:rPr lang="en-US" dirty="0">
                <a:latin typeface="Consolas" panose="020B0609020204030204" pitchFamily="49" charset="0"/>
              </a:rPr>
              <a:t>Apple-Raisin Charlottes with Vanilla Caramel Sauce – 272-273; </a:t>
            </a:r>
          </a:p>
          <a:p>
            <a:pPr marL="0" indent="0">
              <a:buNone/>
              <a:tabLst>
                <a:tab pos="9604375" algn="l"/>
              </a:tabLst>
            </a:pPr>
            <a:r>
              <a:rPr lang="en-US" dirty="0">
                <a:latin typeface="Consolas" panose="020B0609020204030204" pitchFamily="49" charset="0"/>
              </a:rPr>
              <a:t>Double Two-Apple Pie – 203-205; Apple Good Morning Muffins – 60-61; </a:t>
            </a:r>
          </a:p>
          <a:p>
            <a:pPr marL="0" indent="0">
              <a:buNone/>
              <a:tabLst>
                <a:tab pos="9604375" algn="l"/>
              </a:tabLst>
            </a:pPr>
            <a:r>
              <a:rPr lang="en-US" dirty="0">
                <a:latin typeface="Consolas" panose="020B0609020204030204" pitchFamily="49" charset="0"/>
              </a:rPr>
              <a:t>Apple Granola Bars – 154-156; Apple Heart-Healthy Dried Fruit Scones – 50-51;</a:t>
            </a:r>
          </a:p>
          <a:p>
            <a:pPr marL="0" indent="0">
              <a:buNone/>
              <a:tabLst>
                <a:tab pos="9604375" algn="l"/>
              </a:tabLst>
            </a:pPr>
            <a:r>
              <a:rPr lang="en-US" dirty="0">
                <a:latin typeface="Consolas" panose="020B0609020204030204" pitchFamily="49" charset="0"/>
              </a:rPr>
              <a:t>Apple Homemade Pop-Tarts – 88-91; Bacon and Caramelized Onion Quiche – 241;</a:t>
            </a:r>
          </a:p>
          <a:p>
            <a:pPr marL="0" indent="0">
              <a:buNone/>
              <a:tabLst>
                <a:tab pos="9604375" algn="l"/>
              </a:tabLst>
            </a:pPr>
            <a:endParaRPr lang="en-US" dirty="0">
              <a:latin typeface="Consolas" panose="020B0609020204030204" pitchFamily="49" charset="0"/>
            </a:endParaRPr>
          </a:p>
        </p:txBody>
      </p:sp>
      <p:sp>
        <p:nvSpPr>
          <p:cNvPr id="4" name="Title 6"/>
          <p:cNvSpPr txBox="1">
            <a:spLocks/>
          </p:cNvSpPr>
          <p:nvPr/>
        </p:nvSpPr>
        <p:spPr>
          <a:xfrm>
            <a:off x="216877" y="166447"/>
            <a:ext cx="11975123" cy="669925"/>
          </a:xfrm>
          <a:prstGeom prst="rect">
            <a:avLst/>
          </a:prstGeom>
        </p:spPr>
        <p:txBody>
          <a:bodyPr vert="horz" anchor="b">
            <a:normAutofit fontScale="82500" lnSpcReduction="20000"/>
          </a:bodyPr>
          <a:lstStyle>
            <a:lvl1pPr algn="l" rtl="0" eaLnBrk="1" latinLnBrk="0" hangingPunct="1">
              <a:spcBef>
                <a:spcPct val="0"/>
              </a:spcBef>
              <a:buNone/>
              <a:defRPr kumimoji="0" sz="5600" kern="1200">
                <a:solidFill>
                  <a:schemeClr val="tx2"/>
                </a:solidFill>
                <a:latin typeface="+mj-lt"/>
                <a:ea typeface="+mj-ea"/>
                <a:cs typeface="+mj-cs"/>
              </a:defRPr>
            </a:lvl1pPr>
            <a:extLst/>
          </a:lstStyle>
          <a:p>
            <a:pPr defTabSz="914400"/>
            <a:r>
              <a:rPr lang="en-US" dirty="0"/>
              <a:t>Row-Compressed Index </a:t>
            </a:r>
            <a:r>
              <a:rPr lang="en-US" sz="2700" dirty="0"/>
              <a:t>(from </a:t>
            </a:r>
            <a:r>
              <a:rPr lang="en-US" sz="2700" i="1" dirty="0"/>
              <a:t>Flour</a:t>
            </a:r>
            <a:r>
              <a:rPr lang="en-US" sz="2700" dirty="0"/>
              <a:t> cookbook by Joanne Chang)</a:t>
            </a:r>
          </a:p>
        </p:txBody>
      </p:sp>
    </p:spTree>
    <p:extLst>
      <p:ext uri="{BB962C8B-B14F-4D97-AF65-F5344CB8AC3E}">
        <p14:creationId xmlns:p14="http://schemas.microsoft.com/office/powerpoint/2010/main" val="232540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simplified</a:t>
            </a:r>
            <a:endParaRPr lang="en-US" dirty="0"/>
          </a:p>
        </p:txBody>
      </p:sp>
      <p:sp>
        <p:nvSpPr>
          <p:cNvPr id="3" name="Content Placeholder 2"/>
          <p:cNvSpPr>
            <a:spLocks noGrp="1"/>
          </p:cNvSpPr>
          <p:nvPr>
            <p:ph idx="1"/>
          </p:nvPr>
        </p:nvSpPr>
        <p:spPr/>
        <p:txBody>
          <a:bodyPr>
            <a:normAutofit/>
          </a:bodyPr>
          <a:lstStyle/>
          <a:p>
            <a:r>
              <a:rPr lang="en-US" dirty="0"/>
              <a:t>Does ROW compression FIRST</a:t>
            </a:r>
          </a:p>
          <a:p>
            <a:r>
              <a:rPr lang="en-US" dirty="0"/>
              <a:t>Dedupes repetitive values between rows</a:t>
            </a:r>
          </a:p>
          <a:p>
            <a:pPr lvl="1"/>
            <a:r>
              <a:rPr lang="en-US" dirty="0"/>
              <a:t>Prefix Compression</a:t>
            </a:r>
          </a:p>
          <a:p>
            <a:pPr lvl="1"/>
            <a:r>
              <a:rPr lang="en-US" dirty="0"/>
              <a:t>Dictionary Compression</a:t>
            </a:r>
          </a:p>
          <a:p>
            <a:pPr lvl="1"/>
            <a:endParaRPr lang="en-US" dirty="0"/>
          </a:p>
          <a:p>
            <a:pPr lvl="1"/>
            <a:endParaRPr lang="en-US" dirty="0"/>
          </a:p>
        </p:txBody>
      </p:sp>
    </p:spTree>
    <p:extLst>
      <p:ext uri="{BB962C8B-B14F-4D97-AF65-F5344CB8AC3E}">
        <p14:creationId xmlns:p14="http://schemas.microsoft.com/office/powerpoint/2010/main" val="152243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compression simplified</a:t>
            </a:r>
          </a:p>
        </p:txBody>
      </p:sp>
      <p:sp>
        <p:nvSpPr>
          <p:cNvPr id="4" name="Right Arrow 3"/>
          <p:cNvSpPr/>
          <p:nvPr/>
        </p:nvSpPr>
        <p:spPr>
          <a:xfrm>
            <a:off x="1138133"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p:cNvSpPr/>
          <p:nvPr/>
        </p:nvSpPr>
        <p:spPr>
          <a:xfrm>
            <a:off x="2985828" y="2698337"/>
            <a:ext cx="4678586" cy="21898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  O  W      D  A  T  A</a:t>
            </a:r>
          </a:p>
          <a:p>
            <a:pPr algn="ctr"/>
            <a:r>
              <a:rPr lang="en-US" sz="3200" dirty="0"/>
              <a:t>R  O  W      D  A  T  A</a:t>
            </a:r>
          </a:p>
          <a:p>
            <a:pPr algn="ctr"/>
            <a:r>
              <a:rPr lang="en-US" sz="3200" dirty="0"/>
              <a:t>R  O  W      D  A  T  A</a:t>
            </a:r>
          </a:p>
          <a:p>
            <a:pPr algn="ctr"/>
            <a:r>
              <a:rPr lang="en-US" sz="3200" dirty="0"/>
              <a:t>R  O  W      D  A  T  A</a:t>
            </a:r>
          </a:p>
        </p:txBody>
      </p:sp>
      <p:sp>
        <p:nvSpPr>
          <p:cNvPr id="6" name="Right Arrow 5"/>
          <p:cNvSpPr/>
          <p:nvPr/>
        </p:nvSpPr>
        <p:spPr>
          <a:xfrm rot="10800000">
            <a:off x="7967106" y="3319222"/>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3977932" y="2698338"/>
            <a:ext cx="2754848" cy="21898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a:t>
            </a:r>
          </a:p>
          <a:p>
            <a:pPr algn="ctr"/>
            <a:r>
              <a:rPr lang="en-US" sz="3200" dirty="0"/>
              <a:t>ROW DATA</a:t>
            </a:r>
          </a:p>
          <a:p>
            <a:pPr algn="ctr"/>
            <a:r>
              <a:rPr lang="en-US" sz="3200" dirty="0"/>
              <a:t>ROW DATA</a:t>
            </a:r>
          </a:p>
          <a:p>
            <a:pPr algn="ctr"/>
            <a:r>
              <a:rPr lang="en-US" sz="3200" dirty="0"/>
              <a:t>ROW DATA</a:t>
            </a:r>
          </a:p>
        </p:txBody>
      </p:sp>
      <p:sp>
        <p:nvSpPr>
          <p:cNvPr id="9" name="Rectangle 8"/>
          <p:cNvSpPr/>
          <p:nvPr/>
        </p:nvSpPr>
        <p:spPr>
          <a:xfrm>
            <a:off x="3968838" y="3319222"/>
            <a:ext cx="2754848" cy="9480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ROW DATA x 4</a:t>
            </a:r>
          </a:p>
        </p:txBody>
      </p:sp>
      <p:sp>
        <p:nvSpPr>
          <p:cNvPr id="10" name="Right Arrow 9"/>
          <p:cNvSpPr/>
          <p:nvPr/>
        </p:nvSpPr>
        <p:spPr>
          <a:xfrm rot="5400000">
            <a:off x="4581201" y="1056366"/>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ight Arrow 10"/>
          <p:cNvSpPr/>
          <p:nvPr/>
        </p:nvSpPr>
        <p:spPr>
          <a:xfrm rot="16200000">
            <a:off x="4581201" y="5562444"/>
            <a:ext cx="1548309" cy="94805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95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7.40741E-7 L 0.08841 0.00208 " pathEditMode="relative" rAng="0" ptsTypes="AA">
                                      <p:cBhvr>
                                        <p:cTn id="6" dur="2000" fill="hold"/>
                                        <p:tgtEl>
                                          <p:spTgt spid="4"/>
                                        </p:tgtEl>
                                        <p:attrNameLst>
                                          <p:attrName>ppt_x</p:attrName>
                                          <p:attrName>ppt_y</p:attrName>
                                        </p:attrNameLst>
                                      </p:cBhvr>
                                      <p:rCtr x="4414" y="93"/>
                                    </p:animMotion>
                                  </p:childTnLst>
                                </p:cTn>
                              </p:par>
                              <p:par>
                                <p:cTn id="7" presetID="42" presetClass="path" presetSubtype="0" accel="50000" decel="50000" fill="hold" grpId="0" nodeType="withEffect">
                                  <p:stCondLst>
                                    <p:cond delay="0"/>
                                  </p:stCondLst>
                                  <p:childTnLst>
                                    <p:animMotion origin="layout" path="M 2.91667E-6 7.40741E-7 L -0.0875 -0.00278 " pathEditMode="relative" rAng="0" ptsTypes="AA">
                                      <p:cBhvr>
                                        <p:cTn id="8" dur="2000" fill="hold"/>
                                        <p:tgtEl>
                                          <p:spTgt spid="6"/>
                                        </p:tgtEl>
                                        <p:attrNameLst>
                                          <p:attrName>ppt_x</p:attrName>
                                          <p:attrName>ppt_y</p:attrName>
                                        </p:attrNameLst>
                                      </p:cBhvr>
                                      <p:rCtr x="-4375" y="-139"/>
                                    </p:animMotion>
                                  </p:childTnLst>
                                </p:cTn>
                              </p:par>
                              <p:par>
                                <p:cTn id="9" presetID="45" presetClass="exit" presetSubtype="0" fill="hold" grpId="0" nodeType="withEffect">
                                  <p:stCondLst>
                                    <p:cond delay="0"/>
                                  </p:stCondLst>
                                  <p:childTnLst>
                                    <p:animEffect transition="out" filter="fade">
                                      <p:cBhvr>
                                        <p:cTn id="10" dur="2000"/>
                                        <p:tgtEl>
                                          <p:spTgt spid="5"/>
                                        </p:tgtEl>
                                      </p:cBhvr>
                                    </p:animEffect>
                                    <p:anim calcmode="lin" valueType="num">
                                      <p:cBhvr>
                                        <p:cTn id="11"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5"/>
                                        </p:tgtEl>
                                        <p:attrNameLst>
                                          <p:attrName>ppt_h</p:attrName>
                                        </p:attrNameLst>
                                      </p:cBhvr>
                                      <p:tavLst>
                                        <p:tav tm="0">
                                          <p:val>
                                            <p:strVal val="ppt_h"/>
                                          </p:val>
                                        </p:tav>
                                        <p:tav tm="100000">
                                          <p:val>
                                            <p:strVal val="ppt_h"/>
                                          </p:val>
                                        </p:tav>
                                      </p:tavLst>
                                    </p:anim>
                                    <p:set>
                                      <p:cBhvr>
                                        <p:cTn id="13" dur="1" fill="hold">
                                          <p:stCondLst>
                                            <p:cond delay="1999"/>
                                          </p:stCondLst>
                                        </p:cTn>
                                        <p:tgtEl>
                                          <p:spTgt spid="5"/>
                                        </p:tgtEl>
                                        <p:attrNameLst>
                                          <p:attrName>style.visibility</p:attrName>
                                        </p:attrNameLst>
                                      </p:cBhvr>
                                      <p:to>
                                        <p:strVal val="hidden"/>
                                      </p:to>
                                    </p:set>
                                  </p:childTnLst>
                                </p:cTn>
                              </p:par>
                              <p:par>
                                <p:cTn id="14" presetID="4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anim calcmode="lin" valueType="num">
                                      <p:cBhvr>
                                        <p:cTn id="17" dur="2000" fill="hold"/>
                                        <p:tgtEl>
                                          <p:spTgt spid="7"/>
                                        </p:tgtEl>
                                        <p:attrNameLst>
                                          <p:attrName>ppt_w</p:attrName>
                                        </p:attrNameLst>
                                      </p:cBhvr>
                                      <p:tavLst>
                                        <p:tav tm="0" fmla="#ppt_w*sin(2.5*pi*$)">
                                          <p:val>
                                            <p:fltVal val="0"/>
                                          </p:val>
                                        </p:tav>
                                        <p:tav tm="100000">
                                          <p:val>
                                            <p:fltVal val="1"/>
                                          </p:val>
                                        </p:tav>
                                      </p:tavLst>
                                    </p:anim>
                                    <p:anim calcmode="lin" valueType="num">
                                      <p:cBhvr>
                                        <p:cTn id="18"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xit" presetSubtype="4" fill="hold" grpId="1" nodeType="withEffect">
                                  <p:stCondLst>
                                    <p:cond delay="0"/>
                                  </p:stCondLst>
                                  <p:childTnLst>
                                    <p:animEffect transition="out" filter="wipe(down)">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42" presetClass="path" presetSubtype="0" accel="50000" decel="50000" fill="hold" grpId="0" nodeType="withEffect">
                                  <p:stCondLst>
                                    <p:cond delay="0"/>
                                  </p:stCondLst>
                                  <p:childTnLst>
                                    <p:animMotion origin="layout" path="M -2.70833E-6 1.85185E-6 L -0.00117 0.11574 " pathEditMode="relative" rAng="0" ptsTypes="AA">
                                      <p:cBhvr>
                                        <p:cTn id="37" dur="2000" fill="hold"/>
                                        <p:tgtEl>
                                          <p:spTgt spid="10"/>
                                        </p:tgtEl>
                                        <p:attrNameLst>
                                          <p:attrName>ppt_x</p:attrName>
                                          <p:attrName>ppt_y</p:attrName>
                                        </p:attrNameLst>
                                      </p:cBhvr>
                                      <p:rCtr x="-65" y="5787"/>
                                    </p:animMotion>
                                  </p:childTnLst>
                                </p:cTn>
                              </p:par>
                              <p:par>
                                <p:cTn id="38" presetID="42" presetClass="path" presetSubtype="0" accel="50000" decel="50000" fill="hold" grpId="0" nodeType="withEffect">
                                  <p:stCondLst>
                                    <p:cond delay="0"/>
                                  </p:stCondLst>
                                  <p:childTnLst>
                                    <p:animMotion origin="layout" path="M -2.70833E-6 -2.59259E-6 L -0.00013 -0.13356 " pathEditMode="relative" rAng="0" ptsTypes="AA">
                                      <p:cBhvr>
                                        <p:cTn id="39" dur="2000" fill="hold"/>
                                        <p:tgtEl>
                                          <p:spTgt spid="11"/>
                                        </p:tgtEl>
                                        <p:attrNameLst>
                                          <p:attrName>ppt_x</p:attrName>
                                          <p:attrName>ppt_y</p:attrName>
                                        </p:attrNameLst>
                                      </p:cBhvr>
                                      <p:rCtr x="-13" y="-66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7" grpId="1" animBg="1"/>
      <p:bldP spid="9" grpId="0" animBg="1"/>
      <p:bldP spid="10" grpId="0" animBg="1"/>
      <p:bldP spid="10" grpId="1" animBg="1"/>
      <p:bldP spid="11" grpId="0" animBg="1"/>
      <p:bldP spid="1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216877" y="166447"/>
            <a:ext cx="11975123" cy="669925"/>
          </a:xfrm>
        </p:spPr>
        <p:txBody>
          <a:bodyPr>
            <a:normAutofit fontScale="90000"/>
          </a:bodyPr>
          <a:lstStyle/>
          <a:p>
            <a:r>
              <a:rPr lang="en-US" dirty="0"/>
              <a:t>Page-Compressed Index </a:t>
            </a:r>
            <a:r>
              <a:rPr lang="en-US" sz="2700" dirty="0"/>
              <a:t>(from </a:t>
            </a:r>
            <a:r>
              <a:rPr lang="en-US" sz="2700" i="1" dirty="0"/>
              <a:t>Flour</a:t>
            </a:r>
            <a:r>
              <a:rPr lang="en-US" sz="2700" dirty="0"/>
              <a:t> cookbook by Joanne Chang)</a:t>
            </a:r>
          </a:p>
        </p:txBody>
      </p:sp>
      <p:sp>
        <p:nvSpPr>
          <p:cNvPr id="8" name="Content Placeholder 7"/>
          <p:cNvSpPr>
            <a:spLocks noGrp="1"/>
          </p:cNvSpPr>
          <p:nvPr>
            <p:ph idx="4294967295"/>
          </p:nvPr>
        </p:nvSpPr>
        <p:spPr>
          <a:xfrm>
            <a:off x="657225" y="1028700"/>
            <a:ext cx="11534775" cy="5486400"/>
          </a:xfrm>
        </p:spPr>
        <p:txBody>
          <a:bodyPr numCol="1">
            <a:normAutofit fontScale="47500" lnSpcReduction="20000"/>
          </a:bodyPr>
          <a:lstStyle/>
          <a:p>
            <a:pPr marL="0" indent="0">
              <a:buNone/>
              <a:tabLst>
                <a:tab pos="9604375" algn="l"/>
              </a:tabLst>
            </a:pPr>
            <a:r>
              <a:rPr lang="en-US" dirty="0">
                <a:solidFill>
                  <a:srgbClr val="FF0000"/>
                </a:solidFill>
                <a:latin typeface="Consolas" panose="020B0609020204030204" pitchFamily="49" charset="0"/>
              </a:rPr>
              <a:t>[Almond]</a:t>
            </a:r>
            <a:r>
              <a:rPr lang="en-US" dirty="0">
                <a:solidFill>
                  <a:srgbClr val="7030A0"/>
                </a:solidFill>
                <a:latin typeface="Consolas" panose="020B0609020204030204" pitchFamily="49" charset="0"/>
              </a:rPr>
              <a:t>{nut}</a:t>
            </a:r>
            <a:r>
              <a:rPr lang="en-US" dirty="0">
                <a:solidFill>
                  <a:schemeClr val="accent1"/>
                </a:solidFill>
                <a:latin typeface="Consolas" panose="020B0609020204030204" pitchFamily="49" charset="0"/>
              </a:rPr>
              <a:t>{Granola}</a:t>
            </a:r>
            <a:r>
              <a:rPr lang="en-US" dirty="0">
                <a:solidFill>
                  <a:srgbClr val="FFC000"/>
                </a:solidFill>
                <a:latin typeface="Consolas" panose="020B0609020204030204" pitchFamily="49" charset="0"/>
              </a:rPr>
              <a:t>{Caramel}</a:t>
            </a:r>
            <a:r>
              <a:rPr lang="en-US" dirty="0">
                <a:solidFill>
                  <a:srgbClr val="00B0F0"/>
                </a:solidFill>
                <a:latin typeface="Consolas" panose="020B0609020204030204" pitchFamily="49" charset="0"/>
              </a:rPr>
              <a:t>{Apple}</a:t>
            </a:r>
            <a:r>
              <a:rPr lang="en-US" dirty="0">
                <a:solidFill>
                  <a:srgbClr val="00B050"/>
                </a:solidFill>
                <a:latin typeface="Consolas" panose="020B0609020204030204" pitchFamily="49" charset="0"/>
              </a:rPr>
              <a:t>{Baking}</a:t>
            </a:r>
            <a:r>
              <a:rPr lang="en-US" dirty="0">
                <a:solidFill>
                  <a:schemeClr val="tx1">
                    <a:lumMod val="50000"/>
                    <a:lumOff val="50000"/>
                  </a:schemeClr>
                </a:solidFill>
                <a:latin typeface="Consolas" panose="020B0609020204030204" pitchFamily="49" charset="0"/>
              </a:rPr>
              <a:t>{Banana}</a:t>
            </a:r>
            <a:r>
              <a:rPr lang="en-US" dirty="0">
                <a:solidFill>
                  <a:srgbClr val="FF33CC"/>
                </a:solidFill>
                <a:latin typeface="Consolas" panose="020B0609020204030204" pitchFamily="49" charset="0"/>
              </a:rPr>
              <a:t>{Bread}</a:t>
            </a:r>
            <a:r>
              <a:rPr lang="en-US" dirty="0">
                <a:solidFill>
                  <a:srgbClr val="FF6600"/>
                </a:solidFill>
                <a:latin typeface="Consolas" panose="020B0609020204030204" pitchFamily="49" charset="0"/>
              </a:rPr>
              <a:t>{Muffins}</a:t>
            </a:r>
          </a:p>
          <a:p>
            <a:pPr marL="0" indent="0">
              <a:buNone/>
              <a:tabLst>
                <a:tab pos="9604375" algn="l"/>
              </a:tabLst>
            </a:pPr>
            <a:r>
              <a:rPr lang="en-US" dirty="0">
                <a:latin typeface="Consolas" panose="020B0609020204030204" pitchFamily="49" charset="0"/>
              </a:rPr>
              <a:t>Addictive Bran Muffins with Golden Raisins and “Bird Seed” – 58-59; </a:t>
            </a:r>
            <a:r>
              <a:rPr lang="en-US" dirty="0">
                <a:solidFill>
                  <a:srgbClr val="FF0000"/>
                </a:solidFill>
                <a:latin typeface="Consolas" panose="020B0609020204030204" pitchFamily="49" charset="0"/>
              </a:rPr>
              <a:t>[1] </a:t>
            </a:r>
            <a:r>
              <a:rPr lang="en-US" dirty="0">
                <a:latin typeface="Consolas" panose="020B0609020204030204" pitchFamily="49" charset="0"/>
              </a:rPr>
              <a:t>and Anise </a:t>
            </a:r>
          </a:p>
          <a:p>
            <a:pPr marL="0" indent="0">
              <a:buNone/>
              <a:tabLst>
                <a:tab pos="9604375" algn="l"/>
              </a:tabLst>
            </a:pPr>
            <a:r>
              <a:rPr lang="en-US" dirty="0">
                <a:latin typeface="Consolas" panose="020B0609020204030204" pitchFamily="49" charset="0"/>
              </a:rPr>
              <a:t>Biscotti - 128-129; </a:t>
            </a:r>
            <a:r>
              <a:rPr lang="en-US" dirty="0">
                <a:solidFill>
                  <a:srgbClr val="FF0000"/>
                </a:solidFill>
                <a:latin typeface="Consolas" panose="020B0609020204030204" pitchFamily="49" charset="0"/>
              </a:rPr>
              <a:t>[1]</a:t>
            </a:r>
            <a:r>
              <a:rPr lang="en-US" dirty="0">
                <a:latin typeface="Consolas" panose="020B0609020204030204" pitchFamily="49" charset="0"/>
              </a:rPr>
              <a:t>-Apricot </a:t>
            </a:r>
            <a:r>
              <a:rPr lang="en-US" dirty="0">
                <a:solidFill>
                  <a:srgbClr val="FF6600"/>
                </a:solidFill>
                <a:latin typeface="Consolas" panose="020B0609020204030204" pitchFamily="49" charset="0"/>
              </a:rPr>
              <a:t>{9}</a:t>
            </a:r>
            <a:r>
              <a:rPr lang="en-US" dirty="0">
                <a:latin typeface="Consolas" panose="020B0609020204030204" pitchFamily="49" charset="0"/>
              </a:rPr>
              <a:t> – 54; </a:t>
            </a:r>
            <a:r>
              <a:rPr lang="en-US" dirty="0">
                <a:solidFill>
                  <a:srgbClr val="FF0000"/>
                </a:solidFill>
                <a:latin typeface="Consolas" panose="020B0609020204030204" pitchFamily="49" charset="0"/>
              </a:rPr>
              <a:t>[1]</a:t>
            </a:r>
            <a:r>
              <a:rPr lang="en-US" dirty="0">
                <a:latin typeface="Consolas" panose="020B0609020204030204" pitchFamily="49" charset="0"/>
              </a:rPr>
              <a:t> Macaroons with Bittersweet Chocolate </a:t>
            </a:r>
          </a:p>
          <a:p>
            <a:pPr marL="0" indent="0">
              <a:buNone/>
              <a:tabLst>
                <a:tab pos="9604375" algn="l"/>
              </a:tabLst>
            </a:pPr>
            <a:r>
              <a:rPr lang="en-US" dirty="0">
                <a:latin typeface="Consolas" panose="020B0609020204030204" pitchFamily="49" charset="0"/>
              </a:rPr>
              <a:t>Ganache - 130-132;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Craquline</a:t>
            </a:r>
            <a:r>
              <a:rPr lang="en-US" dirty="0">
                <a:latin typeface="Consolas" panose="020B0609020204030204" pitchFamily="49" charset="0"/>
              </a:rPr>
              <a:t> - 82-83; </a:t>
            </a:r>
            <a:r>
              <a:rPr lang="en-US" dirty="0">
                <a:solidFill>
                  <a:srgbClr val="FF0000"/>
                </a:solidFill>
                <a:latin typeface="Consolas" panose="020B0609020204030204" pitchFamily="49" charset="0"/>
              </a:rPr>
              <a:t>[1]</a:t>
            </a:r>
            <a:r>
              <a:rPr lang="en-US" dirty="0">
                <a:latin typeface="Consolas" panose="020B0609020204030204" pitchFamily="49" charset="0"/>
              </a:rPr>
              <a:t> Frangipane – 239; </a:t>
            </a:r>
            <a:r>
              <a:rPr lang="en-US" dirty="0">
                <a:solidFill>
                  <a:srgbClr val="FF0000"/>
                </a:solidFill>
                <a:latin typeface="Consolas" panose="020B0609020204030204" pitchFamily="49" charset="0"/>
              </a:rPr>
              <a:t>[1]</a:t>
            </a:r>
            <a:r>
              <a:rPr lang="en-US" dirty="0">
                <a:latin typeface="Consolas" panose="020B0609020204030204" pitchFamily="49" charset="0"/>
              </a:rPr>
              <a:t>-Hazel</a:t>
            </a:r>
            <a:r>
              <a:rPr lang="en-US" dirty="0">
                <a:solidFill>
                  <a:srgbClr val="7030A0"/>
                </a:solidFill>
                <a:latin typeface="Consolas" panose="020B0609020204030204" pitchFamily="49" charset="0"/>
              </a:rPr>
              <a:t>{2}</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Dacquoise - 196-199; </a:t>
            </a:r>
            <a:r>
              <a:rPr lang="en-US" dirty="0">
                <a:solidFill>
                  <a:srgbClr val="FF0000"/>
                </a:solidFill>
                <a:latin typeface="Consolas" panose="020B0609020204030204" pitchFamily="49" charset="0"/>
              </a:rPr>
              <a:t>[1]</a:t>
            </a:r>
            <a:r>
              <a:rPr lang="en-US" dirty="0">
                <a:latin typeface="Consolas" panose="020B0609020204030204" pitchFamily="49" charset="0"/>
              </a:rPr>
              <a:t> Meringue Clouds - 126-127; </a:t>
            </a:r>
            <a:r>
              <a:rPr lang="en-US" dirty="0">
                <a:solidFill>
                  <a:srgbClr val="FF0000"/>
                </a:solidFill>
                <a:latin typeface="Consolas" panose="020B0609020204030204" pitchFamily="49" charset="0"/>
              </a:rPr>
              <a:t>[1]</a:t>
            </a:r>
            <a:r>
              <a:rPr lang="en-US" dirty="0">
                <a:latin typeface="Consolas" panose="020B0609020204030204" pitchFamily="49" charset="0"/>
              </a:rPr>
              <a:t> Mixed Nut Brittle - 284-285; </a:t>
            </a:r>
          </a:p>
          <a:p>
            <a:pPr marL="0" indent="0">
              <a:buNone/>
              <a:tabLst>
                <a:tab pos="9604375" algn="l"/>
              </a:tabLst>
            </a:pP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 101; </a:t>
            </a:r>
            <a:r>
              <a:rPr lang="en-US" dirty="0">
                <a:solidFill>
                  <a:srgbClr val="FF0000"/>
                </a:solidFill>
                <a:latin typeface="Consolas" panose="020B0609020204030204" pitchFamily="49" charset="0"/>
              </a:rPr>
              <a:t>[1]</a:t>
            </a:r>
            <a:r>
              <a:rPr lang="en-US" dirty="0">
                <a:latin typeface="Consolas" panose="020B0609020204030204" pitchFamily="49" charset="0"/>
              </a:rPr>
              <a:t> </a:t>
            </a:r>
            <a:r>
              <a:rPr lang="en-US" dirty="0" err="1">
                <a:latin typeface="Consolas" panose="020B0609020204030204" pitchFamily="49" charset="0"/>
              </a:rPr>
              <a:t>Ooey</a:t>
            </a:r>
            <a:r>
              <a:rPr lang="en-US" dirty="0">
                <a:latin typeface="Consolas" panose="020B0609020204030204" pitchFamily="49" charset="0"/>
              </a:rPr>
              <a:t>, Gooey </a:t>
            </a:r>
            <a:r>
              <a:rPr lang="en-US" dirty="0">
                <a:solidFill>
                  <a:srgbClr val="FFC000"/>
                </a:solidFill>
                <a:latin typeface="Consolas" panose="020B0609020204030204" pitchFamily="49" charset="0"/>
              </a:rPr>
              <a:t>{4}</a:t>
            </a:r>
            <a:r>
              <a:rPr lang="en-US" dirty="0">
                <a:latin typeface="Consolas" panose="020B0609020204030204" pitchFamily="49" charset="0"/>
              </a:rPr>
              <a:t>-</a:t>
            </a:r>
            <a:r>
              <a:rPr lang="en-US" dirty="0">
                <a:solidFill>
                  <a:srgbClr val="7030A0"/>
                </a:solidFill>
                <a:latin typeface="Consolas" panose="020B0609020204030204" pitchFamily="49" charset="0"/>
              </a:rPr>
              <a:t>{2}</a:t>
            </a:r>
            <a:r>
              <a:rPr lang="en-US" dirty="0">
                <a:latin typeface="Consolas" panose="020B0609020204030204" pitchFamily="49" charset="0"/>
              </a:rPr>
              <a:t> Tart - 228-229; </a:t>
            </a:r>
            <a:r>
              <a:rPr lang="en-US" dirty="0">
                <a:solidFill>
                  <a:srgbClr val="FF0000"/>
                </a:solidFill>
                <a:latin typeface="Consolas" panose="020B0609020204030204" pitchFamily="49" charset="0"/>
              </a:rPr>
              <a:t>[1]</a:t>
            </a:r>
            <a:r>
              <a:rPr lang="en-US" dirty="0">
                <a:latin typeface="Consolas" panose="020B0609020204030204" pitchFamily="49" charset="0"/>
              </a:rPr>
              <a:t> Roasted Pear and Cranberry</a:t>
            </a:r>
          </a:p>
          <a:p>
            <a:pPr marL="0" indent="0">
              <a:buNone/>
              <a:tabLst>
                <a:tab pos="9604375" algn="l"/>
              </a:tabLst>
            </a:pPr>
            <a:r>
              <a:rPr lang="en-US" dirty="0">
                <a:latin typeface="Consolas" panose="020B0609020204030204" pitchFamily="49" charset="0"/>
              </a:rPr>
              <a:t>Crostata - 237-239; </a:t>
            </a:r>
            <a:r>
              <a:rPr lang="en-US" dirty="0">
                <a:solidFill>
                  <a:srgbClr val="FF0000"/>
                </a:solidFill>
                <a:latin typeface="Consolas" panose="020B0609020204030204" pitchFamily="49" charset="0"/>
              </a:rPr>
              <a:t>[1]</a:t>
            </a:r>
            <a:r>
              <a:rPr lang="en-US" dirty="0">
                <a:latin typeface="Consolas" panose="020B0609020204030204" pitchFamily="49" charset="0"/>
              </a:rPr>
              <a:t> roasting – 34; Angel Food Cake with Toasted Coco</a:t>
            </a:r>
            <a:r>
              <a:rPr lang="en-US" dirty="0">
                <a:solidFill>
                  <a:srgbClr val="7030A0"/>
                </a:solidFill>
                <a:latin typeface="Consolas" panose="020B0609020204030204" pitchFamily="49" charset="0"/>
              </a:rPr>
              <a:t>{2}</a:t>
            </a:r>
            <a:r>
              <a:rPr lang="en-US" dirty="0">
                <a:latin typeface="Consolas" panose="020B0609020204030204" pitchFamily="49" charset="0"/>
              </a:rPr>
              <a:t> – 178-179;</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and Quince Tarte Tatin – 233-235; </a:t>
            </a:r>
            <a:r>
              <a:rPr lang="en-US" dirty="0">
                <a:solidFill>
                  <a:srgbClr val="00B0F0"/>
                </a:solidFill>
                <a:latin typeface="Consolas" panose="020B0609020204030204" pitchFamily="49" charset="0"/>
              </a:rPr>
              <a:t>{5}</a:t>
            </a:r>
            <a:r>
              <a:rPr lang="en-US" dirty="0">
                <a:latin typeface="Consolas" panose="020B0609020204030204" pitchFamily="49" charset="0"/>
              </a:rPr>
              <a:t>, Cinnamon, and Brown Sugar Filling – 90; </a:t>
            </a:r>
            <a:r>
              <a:rPr lang="en-US" dirty="0">
                <a:solidFill>
                  <a:srgbClr val="00B0F0"/>
                </a:solidFill>
                <a:latin typeface="Consolas" panose="020B0609020204030204" pitchFamily="49" charset="0"/>
              </a:rPr>
              <a:t>{5}</a:t>
            </a:r>
            <a:r>
              <a:rPr lang="en-US" dirty="0">
                <a:latin typeface="Consolas" panose="020B0609020204030204" pitchFamily="49" charset="0"/>
              </a:rPr>
              <a:t> </a:t>
            </a:r>
          </a:p>
          <a:p>
            <a:pPr marL="0" indent="0">
              <a:buNone/>
              <a:tabLst>
                <a:tab pos="9604375" algn="l"/>
              </a:tabLst>
            </a:pPr>
            <a:r>
              <a:rPr lang="en-US" dirty="0">
                <a:latin typeface="Consolas" panose="020B0609020204030204" pitchFamily="49" charset="0"/>
              </a:rPr>
              <a:t>Snacking Spice Cake – 64-65; </a:t>
            </a:r>
            <a:r>
              <a:rPr lang="en-US" dirty="0">
                <a:solidFill>
                  <a:srgbClr val="00B0F0"/>
                </a:solidFill>
                <a:latin typeface="Consolas" panose="020B0609020204030204" pitchFamily="49" charset="0"/>
              </a:rPr>
              <a:t>{5}</a:t>
            </a:r>
            <a:r>
              <a:rPr lang="en-US" dirty="0">
                <a:latin typeface="Consolas" panose="020B0609020204030204" pitchFamily="49" charset="0"/>
              </a:rPr>
              <a:t>-Raisin Charlottes with Vanilla </a:t>
            </a:r>
            <a:r>
              <a:rPr lang="en-US" dirty="0">
                <a:solidFill>
                  <a:srgbClr val="FFC000"/>
                </a:solidFill>
                <a:latin typeface="Consolas" panose="020B0609020204030204" pitchFamily="49" charset="0"/>
              </a:rPr>
              <a:t>{4}</a:t>
            </a:r>
            <a:r>
              <a:rPr lang="en-US" dirty="0">
                <a:latin typeface="Consolas" panose="020B0609020204030204" pitchFamily="49" charset="0"/>
              </a:rPr>
              <a:t> Sauce – 272-273; </a:t>
            </a:r>
          </a:p>
          <a:p>
            <a:pPr marL="0" indent="0">
              <a:buNone/>
              <a:tabLst>
                <a:tab pos="9604375" algn="l"/>
              </a:tabLst>
            </a:pPr>
            <a:r>
              <a:rPr lang="en-US" dirty="0">
                <a:latin typeface="Consolas" panose="020B0609020204030204" pitchFamily="49" charset="0"/>
              </a:rPr>
              <a:t>Double Two-</a:t>
            </a:r>
            <a:r>
              <a:rPr lang="en-US" dirty="0">
                <a:solidFill>
                  <a:srgbClr val="00B0F0"/>
                </a:solidFill>
                <a:latin typeface="Consolas" panose="020B0609020204030204" pitchFamily="49" charset="0"/>
              </a:rPr>
              <a:t>{5}</a:t>
            </a:r>
            <a:r>
              <a:rPr lang="en-US" dirty="0">
                <a:latin typeface="Consolas" panose="020B0609020204030204" pitchFamily="49" charset="0"/>
              </a:rPr>
              <a:t> Pie – 203-205; </a:t>
            </a:r>
            <a:r>
              <a:rPr lang="en-US" dirty="0">
                <a:solidFill>
                  <a:srgbClr val="00B0F0"/>
                </a:solidFill>
                <a:latin typeface="Consolas" panose="020B0609020204030204" pitchFamily="49" charset="0"/>
              </a:rPr>
              <a:t>{5}</a:t>
            </a:r>
            <a:r>
              <a:rPr lang="en-US" dirty="0">
                <a:latin typeface="Consolas" panose="020B0609020204030204" pitchFamily="49" charset="0"/>
              </a:rPr>
              <a:t> Good Morning </a:t>
            </a:r>
            <a:r>
              <a:rPr lang="en-US" dirty="0">
                <a:solidFill>
                  <a:srgbClr val="FF6600"/>
                </a:solidFill>
                <a:latin typeface="Consolas" panose="020B0609020204030204" pitchFamily="49" charset="0"/>
              </a:rPr>
              <a:t>{9}</a:t>
            </a:r>
            <a:r>
              <a:rPr lang="en-US" dirty="0">
                <a:latin typeface="Consolas" panose="020B0609020204030204" pitchFamily="49" charset="0"/>
              </a:rPr>
              <a:t> – 60-61; </a:t>
            </a:r>
            <a:r>
              <a:rPr lang="en-US" dirty="0">
                <a:solidFill>
                  <a:srgbClr val="00B0F0"/>
                </a:solidFill>
                <a:latin typeface="Consolas" panose="020B0609020204030204" pitchFamily="49" charset="0"/>
              </a:rPr>
              <a:t>{5}</a:t>
            </a:r>
            <a:r>
              <a:rPr lang="en-US" dirty="0">
                <a:latin typeface="Consolas" panose="020B0609020204030204" pitchFamily="49" charset="0"/>
              </a:rPr>
              <a:t> </a:t>
            </a:r>
            <a:r>
              <a:rPr lang="en-US" dirty="0">
                <a:solidFill>
                  <a:schemeClr val="accent1"/>
                </a:solidFill>
                <a:latin typeface="Consolas" panose="020B0609020204030204" pitchFamily="49" charset="0"/>
              </a:rPr>
              <a:t>{3}</a:t>
            </a:r>
            <a:r>
              <a:rPr lang="en-US" dirty="0">
                <a:latin typeface="Consolas" panose="020B0609020204030204" pitchFamily="49" charset="0"/>
              </a:rPr>
              <a:t> Bars – 154-156; </a:t>
            </a:r>
          </a:p>
          <a:p>
            <a:pPr marL="0" indent="0">
              <a:buNone/>
              <a:tabLst>
                <a:tab pos="9604375" algn="l"/>
              </a:tabLst>
            </a:pPr>
            <a:r>
              <a:rPr lang="en-US" dirty="0">
                <a:solidFill>
                  <a:srgbClr val="00B0F0"/>
                </a:solidFill>
                <a:latin typeface="Consolas" panose="020B0609020204030204" pitchFamily="49" charset="0"/>
              </a:rPr>
              <a:t>{5}</a:t>
            </a:r>
            <a:r>
              <a:rPr lang="en-US" dirty="0">
                <a:latin typeface="Consolas" panose="020B0609020204030204" pitchFamily="49" charset="0"/>
              </a:rPr>
              <a:t> Heart-Healthy Dried Fruit Scones – 50-51; </a:t>
            </a:r>
            <a:r>
              <a:rPr lang="en-US" dirty="0">
                <a:solidFill>
                  <a:srgbClr val="00B0F0"/>
                </a:solidFill>
                <a:latin typeface="Consolas" panose="020B0609020204030204" pitchFamily="49" charset="0"/>
              </a:rPr>
              <a:t>{5}</a:t>
            </a:r>
            <a:r>
              <a:rPr lang="en-US" dirty="0">
                <a:latin typeface="Consolas" panose="020B0609020204030204" pitchFamily="49" charset="0"/>
              </a:rPr>
              <a:t> Homemade Pop-Tarts – 88-91; Bacon and</a:t>
            </a:r>
          </a:p>
          <a:p>
            <a:pPr marL="0" indent="0">
              <a:buNone/>
              <a:tabLst>
                <a:tab pos="9604375" algn="l"/>
              </a:tabLst>
            </a:pPr>
            <a:r>
              <a:rPr lang="en-US" dirty="0">
                <a:solidFill>
                  <a:srgbClr val="FFC000"/>
                </a:solidFill>
                <a:latin typeface="Consolas" panose="020B0609020204030204" pitchFamily="49" charset="0"/>
              </a:rPr>
              <a:t>{4}</a:t>
            </a:r>
            <a:r>
              <a:rPr lang="en-US" dirty="0" err="1">
                <a:latin typeface="Consolas" panose="020B0609020204030204" pitchFamily="49" charset="0"/>
              </a:rPr>
              <a:t>ized</a:t>
            </a:r>
            <a:r>
              <a:rPr lang="en-US" dirty="0">
                <a:latin typeface="Consolas" panose="020B0609020204030204" pitchFamily="49" charset="0"/>
              </a:rPr>
              <a:t> Onion Quiche – 241; </a:t>
            </a:r>
            <a:r>
              <a:rPr lang="en-US" dirty="0">
                <a:solidFill>
                  <a:srgbClr val="00B050"/>
                </a:solidFill>
                <a:latin typeface="Consolas" panose="020B0609020204030204" pitchFamily="49" charset="0"/>
              </a:rPr>
              <a:t>{6}</a:t>
            </a:r>
            <a:r>
              <a:rPr lang="en-US" dirty="0">
                <a:latin typeface="Consolas" panose="020B0609020204030204" pitchFamily="49" charset="0"/>
              </a:rPr>
              <a:t> pans – 21-22; </a:t>
            </a:r>
            <a:r>
              <a:rPr lang="en-US" dirty="0">
                <a:solidFill>
                  <a:srgbClr val="00B050"/>
                </a:solidFill>
                <a:latin typeface="Consolas" panose="020B0609020204030204" pitchFamily="49" charset="0"/>
              </a:rPr>
              <a:t>{6}</a:t>
            </a:r>
            <a:r>
              <a:rPr lang="en-US" dirty="0">
                <a:latin typeface="Consolas" panose="020B0609020204030204" pitchFamily="49" charset="0"/>
              </a:rPr>
              <a:t> sheets – 22; </a:t>
            </a:r>
            <a:r>
              <a:rPr lang="en-US" dirty="0">
                <a:solidFill>
                  <a:srgbClr val="00B050"/>
                </a:solidFill>
                <a:latin typeface="Consolas" panose="020B0609020204030204" pitchFamily="49" charset="0"/>
              </a:rPr>
              <a:t>{6}</a:t>
            </a:r>
            <a:r>
              <a:rPr lang="en-US" dirty="0">
                <a:latin typeface="Consolas" panose="020B0609020204030204" pitchFamily="49" charset="0"/>
              </a:rPr>
              <a:t> tips – 31-37; </a:t>
            </a:r>
            <a:r>
              <a:rPr lang="en-US" dirty="0">
                <a:solidFill>
                  <a:schemeClr val="tx1">
                    <a:lumMod val="50000"/>
                    <a:lumOff val="50000"/>
                  </a:schemeClr>
                </a:solidFill>
                <a:latin typeface="Consolas" panose="020B0609020204030204" pitchFamily="49" charset="0"/>
              </a:rPr>
              <a:t>{7}</a:t>
            </a:r>
            <a:r>
              <a:rPr lang="en-US" dirty="0">
                <a:solidFill>
                  <a:srgbClr val="FF33CC"/>
                </a:solidFill>
                <a:latin typeface="Consolas" panose="020B0609020204030204" pitchFamily="49" charset="0"/>
              </a:rPr>
              <a:t> </a:t>
            </a:r>
          </a:p>
          <a:p>
            <a:pPr marL="0" indent="0">
              <a:buNone/>
              <a:tabLst>
                <a:tab pos="9604375" algn="l"/>
              </a:tabLst>
            </a:pPr>
            <a:r>
              <a:rPr lang="en-US" dirty="0">
                <a:solidFill>
                  <a:srgbClr val="FF33CC"/>
                </a:solidFill>
                <a:latin typeface="Consolas" panose="020B0609020204030204" pitchFamily="49" charset="0"/>
              </a:rPr>
              <a:t>{8}</a:t>
            </a:r>
            <a:r>
              <a:rPr lang="en-US" dirty="0">
                <a:latin typeface="Consolas" panose="020B0609020204030204" pitchFamily="49" charset="0"/>
              </a:rPr>
              <a:t> Pudding – 254-255; </a:t>
            </a:r>
            <a:r>
              <a:rPr lang="en-US" dirty="0">
                <a:solidFill>
                  <a:schemeClr val="tx1">
                    <a:lumMod val="50000"/>
                    <a:lumOff val="50000"/>
                  </a:schemeClr>
                </a:solidFill>
                <a:latin typeface="Consolas" panose="020B0609020204030204" pitchFamily="49" charset="0"/>
              </a:rPr>
              <a:t>{7}</a:t>
            </a:r>
            <a:r>
              <a:rPr lang="en-US" dirty="0">
                <a:latin typeface="Consolas" panose="020B0609020204030204" pitchFamily="49" charset="0"/>
              </a:rPr>
              <a:t> </a:t>
            </a:r>
            <a:r>
              <a:rPr lang="en-US" dirty="0">
                <a:solidFill>
                  <a:srgbClr val="FF33CC"/>
                </a:solidFill>
                <a:latin typeface="Consolas" panose="020B0609020204030204" pitchFamily="49" charset="0"/>
              </a:rPr>
              <a:t>{8}</a:t>
            </a:r>
            <a:r>
              <a:rPr lang="en-US" dirty="0">
                <a:latin typeface="Consolas" panose="020B0609020204030204" pitchFamily="49" charset="0"/>
              </a:rPr>
              <a:t> – 66; Basic Brioche – 73-74;</a:t>
            </a:r>
          </a:p>
          <a:p>
            <a:pPr marL="0" indent="0">
              <a:buNone/>
              <a:tabLst>
                <a:tab pos="9604375" algn="l"/>
              </a:tabLst>
            </a:pPr>
            <a:endParaRPr lang="en-US" dirty="0">
              <a:latin typeface="Consolas" panose="020B0609020204030204" pitchFamily="49" charset="0"/>
            </a:endParaRPr>
          </a:p>
        </p:txBody>
      </p:sp>
    </p:spTree>
    <p:extLst>
      <p:ext uri="{BB962C8B-B14F-4D97-AF65-F5344CB8AC3E}">
        <p14:creationId xmlns:p14="http://schemas.microsoft.com/office/powerpoint/2010/main" val="1269145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compression algorithm</a:t>
            </a:r>
            <a:endParaRPr lang="en-US" dirty="0"/>
          </a:p>
        </p:txBody>
      </p:sp>
      <p:sp>
        <p:nvSpPr>
          <p:cNvPr id="3" name="Content Placeholder 2"/>
          <p:cNvSpPr>
            <a:spLocks noGrp="1"/>
          </p:cNvSpPr>
          <p:nvPr>
            <p:ph idx="1"/>
          </p:nvPr>
        </p:nvSpPr>
        <p:spPr/>
        <p:txBody>
          <a:bodyPr/>
          <a:lstStyle/>
          <a:p>
            <a:r>
              <a:rPr lang="en-US" dirty="0"/>
              <a:t>Do ROW Compression</a:t>
            </a:r>
          </a:p>
          <a:p>
            <a:r>
              <a:rPr lang="en-US" dirty="0"/>
              <a:t>Do Prefix Compression</a:t>
            </a:r>
          </a:p>
          <a:p>
            <a:r>
              <a:rPr lang="en-US" dirty="0"/>
              <a:t>Do Dictionary Compression</a:t>
            </a:r>
          </a:p>
          <a:p>
            <a:r>
              <a:rPr lang="en-US" dirty="0"/>
              <a:t>If Prefix &amp; Dictionary Compression did not save significant space, fall back to ROW</a:t>
            </a:r>
          </a:p>
          <a:p>
            <a:pPr lvl="1"/>
            <a:r>
              <a:rPr lang="en-US" dirty="0"/>
              <a:t>This is a page-by-page decision</a:t>
            </a:r>
          </a:p>
        </p:txBody>
      </p:sp>
    </p:spTree>
    <p:extLst>
      <p:ext uri="{BB962C8B-B14F-4D97-AF65-F5344CB8AC3E}">
        <p14:creationId xmlns:p14="http://schemas.microsoft.com/office/powerpoint/2010/main" val="733811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Prefix compression</a:t>
            </a:r>
            <a:endParaRPr lang="en-US" sz="2400" dirty="0"/>
          </a:p>
        </p:txBody>
      </p:sp>
      <p:sp>
        <p:nvSpPr>
          <p:cNvPr id="8" name="Content Placeholder 7"/>
          <p:cNvSpPr>
            <a:spLocks noGrp="1"/>
          </p:cNvSpPr>
          <p:nvPr>
            <p:ph sz="quarter" idx="13"/>
          </p:nvPr>
        </p:nvSpPr>
        <p:spPr/>
        <p:txBody>
          <a:bodyPr>
            <a:normAutofit/>
          </a:bodyPr>
          <a:lstStyle/>
          <a:p>
            <a:r>
              <a:rPr lang="en-US" sz="3200" dirty="0"/>
              <a:t>Example from BOL article “Page Compression Implementation”</a:t>
            </a:r>
          </a:p>
          <a:p>
            <a:endParaRPr lang="en-US" sz="3200" dirty="0"/>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3237583720"/>
              </p:ext>
            </p:extLst>
          </p:nvPr>
        </p:nvGraphicFramePr>
        <p:xfrm>
          <a:off x="6459537" y="1803396"/>
          <a:ext cx="4177362" cy="4364080"/>
        </p:xfrm>
        <a:graphic>
          <a:graphicData uri="http://schemas.openxmlformats.org/drawingml/2006/table">
            <a:tbl>
              <a:tblPr>
                <a:tableStyleId>{5C22544A-7EE6-4342-B048-85BDC9FD1C3A}</a:tableStyleId>
              </a:tblPr>
              <a:tblGrid>
                <a:gridCol w="1392454">
                  <a:extLst>
                    <a:ext uri="{9D8B030D-6E8A-4147-A177-3AD203B41FA5}">
                      <a16:colId xmlns:a16="http://schemas.microsoft.com/office/drawing/2014/main" val="20000"/>
                    </a:ext>
                  </a:extLst>
                </a:gridCol>
                <a:gridCol w="1392454">
                  <a:extLst>
                    <a:ext uri="{9D8B030D-6E8A-4147-A177-3AD203B41FA5}">
                      <a16:colId xmlns:a16="http://schemas.microsoft.com/office/drawing/2014/main" val="20001"/>
                    </a:ext>
                  </a:extLst>
                </a:gridCol>
                <a:gridCol w="1392454">
                  <a:extLst>
                    <a:ext uri="{9D8B030D-6E8A-4147-A177-3AD203B41FA5}">
                      <a16:colId xmlns:a16="http://schemas.microsoft.com/office/drawing/2014/main" val="20002"/>
                    </a:ext>
                  </a:extLst>
                </a:gridCol>
              </a:tblGrid>
              <a:tr h="623440">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1"/>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40">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300" u="none" strike="noStrike" dirty="0">
                          <a:effectLst/>
                        </a:rPr>
                        <a:t> </a:t>
                      </a:r>
                      <a:endParaRPr lang="en-US" sz="23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40">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40">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40">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886479" y="1416972"/>
            <a:ext cx="5698163" cy="369332"/>
          </a:xfrm>
          <a:prstGeom prst="rect">
            <a:avLst/>
          </a:prstGeom>
          <a:noFill/>
        </p:spPr>
        <p:txBody>
          <a:bodyPr wrap="none" rtlCol="0">
            <a:spAutoFit/>
          </a:bodyPr>
          <a:lstStyle/>
          <a:p>
            <a:r>
              <a:rPr lang="en-US" dirty="0">
                <a:solidFill>
                  <a:schemeClr val="bg2"/>
                </a:solidFill>
              </a:rPr>
              <a:t>https://technet.microsoft.com/en-us/library/cc280464.aspx</a:t>
            </a:r>
          </a:p>
        </p:txBody>
      </p:sp>
    </p:spTree>
    <p:extLst>
      <p:ext uri="{BB962C8B-B14F-4D97-AF65-F5344CB8AC3E}">
        <p14:creationId xmlns:p14="http://schemas.microsoft.com/office/powerpoint/2010/main" val="3138861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Identify one value FOR EACH COLUMN that can be used to reduce the storage space for the values in that column</a:t>
            </a:r>
          </a:p>
        </p:txBody>
      </p:sp>
      <p:graphicFrame>
        <p:nvGraphicFramePr>
          <p:cNvPr id="10" name="Content Placeholder 9"/>
          <p:cNvGraphicFramePr>
            <a:graphicFrameLocks noGrp="1" noChangeAspect="1"/>
          </p:cNvGraphicFramePr>
          <p:nvPr>
            <p:ph sz="quarter" idx="14"/>
            <p:extLst>
              <p:ext uri="{D42A27DB-BD31-4B8C-83A1-F6EECF244321}">
                <p14:modId xmlns:p14="http://schemas.microsoft.com/office/powerpoint/2010/main" val="41787775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1"/>
                          </a:solidFill>
                          <a:effectLst/>
                        </a:rPr>
                        <a:t>aaabcc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abcd</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1"/>
                          </a:solidFill>
                          <a:effectLst/>
                        </a:rPr>
                        <a:t>aaaacc</a:t>
                      </a:r>
                      <a:endParaRPr lang="en-US" sz="2200" b="1"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8184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Andy</a:t>
            </a:r>
          </a:p>
        </p:txBody>
      </p:sp>
      <p:pic>
        <p:nvPicPr>
          <p:cNvPr id="6" name="Picture 2" descr="http://tomjamieson.com/wp-content/uploads/2013/11/twitter-logo-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574" y="5114221"/>
            <a:ext cx="1231065" cy="10008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randyjensenonline.com/thoughts/wp-content/uploads/2010/07/wordpressLogoSol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205" y="1803440"/>
            <a:ext cx="1016769" cy="10167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70178" y="3127179"/>
            <a:ext cx="11113821" cy="1569660"/>
          </a:xfrm>
          <a:prstGeom prst="rect">
            <a:avLst/>
          </a:prstGeom>
          <a:noFill/>
        </p:spPr>
        <p:txBody>
          <a:bodyPr wrap="square" rtlCol="0">
            <a:spAutoFit/>
          </a:bodyPr>
          <a:lstStyle/>
          <a:p>
            <a:pPr algn="ctr"/>
            <a:r>
              <a:rPr lang="en-US" sz="9600" dirty="0">
                <a:solidFill>
                  <a:schemeClr val="tx1">
                    <a:lumMod val="75000"/>
                    <a:lumOff val="25000"/>
                  </a:schemeClr>
                </a:solidFill>
              </a:rPr>
              <a:t>Andy@AMtwo.co</a:t>
            </a:r>
          </a:p>
        </p:txBody>
      </p:sp>
      <p:grpSp>
        <p:nvGrpSpPr>
          <p:cNvPr id="19" name="Group 18"/>
          <p:cNvGrpSpPr/>
          <p:nvPr/>
        </p:nvGrpSpPr>
        <p:grpSpPr>
          <a:xfrm>
            <a:off x="0" y="6353498"/>
            <a:ext cx="12192000" cy="504502"/>
            <a:chOff x="0" y="6353498"/>
            <a:chExt cx="12192000" cy="504502"/>
          </a:xfrm>
        </p:grpSpPr>
        <p:sp>
          <p:nvSpPr>
            <p:cNvPr id="20" name="Rectangle 19"/>
            <p:cNvSpPr/>
            <p:nvPr/>
          </p:nvSpPr>
          <p:spPr>
            <a:xfrm>
              <a:off x="0" y="6353498"/>
              <a:ext cx="12192000" cy="50450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sz="2400" dirty="0"/>
            </a:p>
          </p:txBody>
        </p:sp>
        <p:sp>
          <p:nvSpPr>
            <p:cNvPr id="21" name="TextBox 20"/>
            <p:cNvSpPr txBox="1"/>
            <p:nvPr userDrawn="1"/>
          </p:nvSpPr>
          <p:spPr>
            <a:xfrm>
              <a:off x="654824" y="6421083"/>
              <a:ext cx="1185769" cy="369332"/>
            </a:xfrm>
            <a:prstGeom prst="rect">
              <a:avLst/>
            </a:prstGeom>
            <a:noFill/>
          </p:spPr>
          <p:txBody>
            <a:bodyPr wrap="square" rtlCol="0">
              <a:spAutoFit/>
            </a:bodyPr>
            <a:lstStyle/>
            <a:p>
              <a:r>
                <a:rPr lang="en-US" dirty="0">
                  <a:solidFill>
                    <a:schemeClr val="bg1"/>
                  </a:solidFill>
                </a:rPr>
                <a:t>@</a:t>
              </a:r>
              <a:r>
                <a:rPr lang="en-US" dirty="0" err="1">
                  <a:solidFill>
                    <a:schemeClr val="bg1"/>
                  </a:solidFill>
                </a:rPr>
                <a:t>AMtwo</a:t>
              </a:r>
              <a:endParaRPr lang="en-US" dirty="0">
                <a:solidFill>
                  <a:schemeClr val="bg1"/>
                </a:solidFill>
              </a:endParaRPr>
            </a:p>
          </p:txBody>
        </p:sp>
        <p:sp>
          <p:nvSpPr>
            <p:cNvPr id="22" name="TextBox 21"/>
            <p:cNvSpPr txBox="1"/>
            <p:nvPr userDrawn="1"/>
          </p:nvSpPr>
          <p:spPr>
            <a:xfrm>
              <a:off x="9872024" y="6400071"/>
              <a:ext cx="1811975" cy="369332"/>
            </a:xfrm>
            <a:prstGeom prst="rect">
              <a:avLst/>
            </a:prstGeom>
            <a:noFill/>
          </p:spPr>
          <p:txBody>
            <a:bodyPr wrap="square" rtlCol="0">
              <a:spAutoFit/>
            </a:bodyPr>
            <a:lstStyle/>
            <a:p>
              <a:r>
                <a:rPr lang="en-US" dirty="0">
                  <a:solidFill>
                    <a:schemeClr val="bg1"/>
                  </a:solidFill>
                </a:rPr>
                <a:t>andy@amtwo.co</a:t>
              </a:r>
            </a:p>
          </p:txBody>
        </p:sp>
      </p:grpSp>
      <p:sp>
        <p:nvSpPr>
          <p:cNvPr id="25" name="TextBox 24">
            <a:extLst>
              <a:ext uri="{FF2B5EF4-FFF2-40B4-BE49-F238E27FC236}">
                <a16:creationId xmlns:a16="http://schemas.microsoft.com/office/drawing/2014/main" id="{975F2E7A-D074-4084-80D5-8F527A1BBD15}"/>
              </a:ext>
            </a:extLst>
          </p:cNvPr>
          <p:cNvSpPr txBox="1"/>
          <p:nvPr/>
        </p:nvSpPr>
        <p:spPr>
          <a:xfrm>
            <a:off x="4760337" y="6400071"/>
            <a:ext cx="2671325" cy="369332"/>
          </a:xfrm>
          <a:prstGeom prst="rect">
            <a:avLst/>
          </a:prstGeom>
          <a:noFill/>
        </p:spPr>
        <p:txBody>
          <a:bodyPr wrap="square" rtlCol="0">
            <a:spAutoFit/>
          </a:bodyPr>
          <a:lstStyle/>
          <a:p>
            <a:pPr algn="ctr"/>
            <a:r>
              <a:rPr lang="en-US" dirty="0">
                <a:solidFill>
                  <a:schemeClr val="bg1"/>
                </a:solidFill>
              </a:rPr>
              <a:t>amtwo.co</a:t>
            </a:r>
          </a:p>
        </p:txBody>
      </p:sp>
      <p:sp>
        <p:nvSpPr>
          <p:cNvPr id="23" name="Left Brace 22">
            <a:extLst>
              <a:ext uri="{FF2B5EF4-FFF2-40B4-BE49-F238E27FC236}">
                <a16:creationId xmlns:a16="http://schemas.microsoft.com/office/drawing/2014/main" id="{60665661-6809-4C36-9539-3F9ECF3BF722}"/>
              </a:ext>
            </a:extLst>
          </p:cNvPr>
          <p:cNvSpPr/>
          <p:nvPr/>
        </p:nvSpPr>
        <p:spPr>
          <a:xfrm rot="16200000">
            <a:off x="6462117" y="2375188"/>
            <a:ext cx="534589" cy="4752976"/>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D4302186-3E38-416D-A712-CE35352402D7}"/>
              </a:ext>
            </a:extLst>
          </p:cNvPr>
          <p:cNvSpPr/>
          <p:nvPr/>
        </p:nvSpPr>
        <p:spPr>
          <a:xfrm rot="5400000">
            <a:off x="7797496" y="623071"/>
            <a:ext cx="534589" cy="5111167"/>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D30436AF-4337-4BDE-957B-7E4A2A12EE67}"/>
              </a:ext>
            </a:extLst>
          </p:cNvPr>
          <p:cNvSpPr/>
          <p:nvPr/>
        </p:nvSpPr>
        <p:spPr>
          <a:xfrm rot="5400000">
            <a:off x="2694980" y="1794348"/>
            <a:ext cx="534589" cy="2781299"/>
          </a:xfrm>
          <a:prstGeom prst="leftBrace">
            <a:avLst/>
          </a:prstGeom>
          <a:ln w="571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0" name="Picture 29">
            <a:extLst>
              <a:ext uri="{FF2B5EF4-FFF2-40B4-BE49-F238E27FC236}">
                <a16:creationId xmlns:a16="http://schemas.microsoft.com/office/drawing/2014/main" id="{DB945D83-2FDC-40D7-BEE5-AB5AEDF7B7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0192" y="1806662"/>
            <a:ext cx="1016769" cy="1016769"/>
          </a:xfrm>
          <a:prstGeom prst="rect">
            <a:avLst/>
          </a:prstGeom>
        </p:spPr>
      </p:pic>
    </p:spTree>
    <p:extLst>
      <p:ext uri="{BB962C8B-B14F-4D97-AF65-F5344CB8AC3E}">
        <p14:creationId xmlns:p14="http://schemas.microsoft.com/office/powerpoint/2010/main" val="12548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2000" fill="hold" nodeType="clickEffect">
                                  <p:stCondLst>
                                    <p:cond delay="0"/>
                                  </p:stCondLst>
                                  <p:childTnLst>
                                    <p:animRot by="120000">
                                      <p:cBhvr>
                                        <p:cTn id="6" dur="100" fill="hold">
                                          <p:stCondLst>
                                            <p:cond delay="0"/>
                                          </p:stCondLst>
                                        </p:cTn>
                                        <p:tgtEl>
                                          <p:spTgt spid="19"/>
                                        </p:tgtEl>
                                        <p:attrNameLst>
                                          <p:attrName>r</p:attrName>
                                        </p:attrNameLst>
                                      </p:cBhvr>
                                    </p:animRot>
                                    <p:animRot by="-240000">
                                      <p:cBhvr>
                                        <p:cTn id="7" dur="200" fill="hold">
                                          <p:stCondLst>
                                            <p:cond delay="200"/>
                                          </p:stCondLst>
                                        </p:cTn>
                                        <p:tgtEl>
                                          <p:spTgt spid="19"/>
                                        </p:tgtEl>
                                        <p:attrNameLst>
                                          <p:attrName>r</p:attrName>
                                        </p:attrNameLst>
                                      </p:cBhvr>
                                    </p:animRot>
                                    <p:animRot by="240000">
                                      <p:cBhvr>
                                        <p:cTn id="8" dur="200" fill="hold">
                                          <p:stCondLst>
                                            <p:cond delay="400"/>
                                          </p:stCondLst>
                                        </p:cTn>
                                        <p:tgtEl>
                                          <p:spTgt spid="19"/>
                                        </p:tgtEl>
                                        <p:attrNameLst>
                                          <p:attrName>r</p:attrName>
                                        </p:attrNameLst>
                                      </p:cBhvr>
                                    </p:animRot>
                                    <p:animRot by="-240000">
                                      <p:cBhvr>
                                        <p:cTn id="9" dur="200" fill="hold">
                                          <p:stCondLst>
                                            <p:cond delay="600"/>
                                          </p:stCondLst>
                                        </p:cTn>
                                        <p:tgtEl>
                                          <p:spTgt spid="19"/>
                                        </p:tgtEl>
                                        <p:attrNameLst>
                                          <p:attrName>r</p:attrName>
                                        </p:attrNameLst>
                                      </p:cBhvr>
                                    </p:animRot>
                                    <p:animRot by="120000">
                                      <p:cBhvr>
                                        <p:cTn id="10"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Create a row in the compression information (CI) structure that represents these prefixes</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423485606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u="none" strike="noStrike" dirty="0">
                          <a:effectLst/>
                        </a:rPr>
                        <a:t>aaabb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u="none" strike="noStrike" dirty="0">
                          <a:effectLst/>
                        </a:rPr>
                        <a:t>aaabcc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i="0" u="none" strike="noStrike" dirty="0">
                          <a:solidFill>
                            <a:schemeClr val="dk1"/>
                          </a:solidFill>
                          <a:effectLst/>
                          <a:latin typeface="+mn-l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u="none" strike="noStrike" dirty="0">
                          <a:effectLst/>
                        </a:rPr>
                        <a:t>aaaccc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3" name="Straight Arrow Connector 2"/>
          <p:cNvCxnSpPr/>
          <p:nvPr/>
        </p:nvCxnSpPr>
        <p:spPr>
          <a:xfrm flipV="1">
            <a:off x="7165910" y="2942254"/>
            <a:ext cx="0" cy="206517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548217" y="2903376"/>
            <a:ext cx="0" cy="2782077"/>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2" name="Straight Arrow Connector 11"/>
          <p:cNvCxnSpPr/>
          <p:nvPr/>
        </p:nvCxnSpPr>
        <p:spPr>
          <a:xfrm flipV="1">
            <a:off x="9918924" y="2903377"/>
            <a:ext cx="39592" cy="210405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9973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Prefix compression</a:t>
            </a:r>
          </a:p>
        </p:txBody>
      </p:sp>
      <p:sp>
        <p:nvSpPr>
          <p:cNvPr id="8" name="Content Placeholder 7"/>
          <p:cNvSpPr>
            <a:spLocks noGrp="1"/>
          </p:cNvSpPr>
          <p:nvPr>
            <p:ph sz="quarter" idx="13"/>
          </p:nvPr>
        </p:nvSpPr>
        <p:spPr/>
        <p:txBody>
          <a:bodyPr>
            <a:normAutofit/>
          </a:bodyPr>
          <a:lstStyle/>
          <a:p>
            <a:r>
              <a:rPr lang="en-US" sz="3200" dirty="0"/>
              <a:t>Replace the matching prefix with a pointer to the CI structure</a:t>
            </a:r>
          </a:p>
          <a:p>
            <a:r>
              <a:rPr lang="en-US" sz="3200" dirty="0"/>
              <a:t>Indicate partial matches with a pointer that indicates the length of the partial match</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866720377"/>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4037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Overhead of prefix compression</a:t>
            </a:r>
          </a:p>
        </p:txBody>
      </p:sp>
      <p:sp>
        <p:nvSpPr>
          <p:cNvPr id="8" name="Content Placeholder 7"/>
          <p:cNvSpPr>
            <a:spLocks noGrp="1"/>
          </p:cNvSpPr>
          <p:nvPr>
            <p:ph sz="quarter" idx="13"/>
          </p:nvPr>
        </p:nvSpPr>
        <p:spPr/>
        <p:txBody>
          <a:bodyPr>
            <a:normAutofit/>
          </a:bodyPr>
          <a:lstStyle/>
          <a:p>
            <a:r>
              <a:rPr lang="en-US" sz="3200" dirty="0"/>
              <a:t>CI Structure</a:t>
            </a:r>
          </a:p>
          <a:p>
            <a:r>
              <a:rPr lang="en-US" sz="3200" dirty="0"/>
              <a:t>Prefixes on rows</a:t>
            </a:r>
          </a:p>
          <a:p>
            <a:endParaRPr lang="en-US" sz="3200" dirty="0"/>
          </a:p>
          <a:p>
            <a:r>
              <a:rPr lang="en-US" sz="3200" dirty="0"/>
              <a:t>Compression needs to compress enough that this overhead is justified</a:t>
            </a:r>
          </a:p>
          <a:p>
            <a:endParaRPr lang="en-US" sz="3200" dirty="0"/>
          </a:p>
          <a:p>
            <a:endParaRPr lang="en-US" sz="3200"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768004989"/>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a:t>
                      </a:r>
                      <a:r>
                        <a:rPr lang="en-US" sz="2200" u="none" strike="noStrike" dirty="0">
                          <a:effectLst/>
                        </a:rPr>
                        <a:t>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1" u="none" strike="noStrike" dirty="0">
                          <a:solidFill>
                            <a:schemeClr val="accent5"/>
                          </a:solidFill>
                          <a:effectLst/>
                        </a:rPr>
                        <a:t>[  ]</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1" u="none" strike="noStrike" dirty="0">
                          <a:solidFill>
                            <a:schemeClr val="accent5"/>
                          </a:solidFill>
                          <a:effectLst/>
                        </a:rPr>
                        <a:t>[3]</a:t>
                      </a:r>
                      <a:r>
                        <a:rPr lang="en-US" sz="2200" u="none" strike="noStrike" dirty="0">
                          <a:effectLst/>
                        </a:rPr>
                        <a:t>ccc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5"/>
                          </a:solidFill>
                          <a:effectLst/>
                        </a:rPr>
                        <a:t>[0]</a:t>
                      </a:r>
                      <a:r>
                        <a:rPr lang="en-US" sz="2200" u="none" strike="noStrike" dirty="0">
                          <a:effectLst/>
                        </a:rPr>
                        <a:t>bbbb</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2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Search for repeated values anywhere on the prefix-compressed page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94662315"/>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20550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Move those repetitive values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3676576626"/>
              </p:ext>
            </p:extLst>
          </p:nvPr>
        </p:nvGraphicFramePr>
        <p:xfrm>
          <a:off x="6459538" y="1803401"/>
          <a:ext cx="4177359" cy="4364073"/>
        </p:xfrm>
        <a:graphic>
          <a:graphicData uri="http://schemas.openxmlformats.org/drawingml/2006/table">
            <a:tbl>
              <a:tblPr>
                <a:tableStyleId>{5C22544A-7EE6-4342-B048-85BDC9FD1C3A}</a:tableStyleId>
              </a:tblPr>
              <a:tblGrid>
                <a:gridCol w="1392453">
                  <a:extLst>
                    <a:ext uri="{9D8B030D-6E8A-4147-A177-3AD203B41FA5}">
                      <a16:colId xmlns:a16="http://schemas.microsoft.com/office/drawing/2014/main" val="20000"/>
                    </a:ext>
                  </a:extLst>
                </a:gridCol>
                <a:gridCol w="1392453">
                  <a:extLst>
                    <a:ext uri="{9D8B030D-6E8A-4147-A177-3AD203B41FA5}">
                      <a16:colId xmlns:a16="http://schemas.microsoft.com/office/drawing/2014/main" val="20001"/>
                    </a:ext>
                  </a:extLst>
                </a:gridCol>
                <a:gridCol w="1392453">
                  <a:extLst>
                    <a:ext uri="{9D8B030D-6E8A-4147-A177-3AD203B41FA5}">
                      <a16:colId xmlns:a16="http://schemas.microsoft.com/office/drawing/2014/main" val="20002"/>
                    </a:ext>
                  </a:extLst>
                </a:gridCol>
              </a:tblGrid>
              <a:tr h="623439">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34" marR="5934" marT="5934"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39">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3"/>
                    </a:solidFill>
                  </a:tcPr>
                </a:tc>
                <a:extLst>
                  <a:ext uri="{0D108BD9-81ED-4DB2-BD59-A6C34878D82A}">
                    <a16:rowId xmlns:a16="http://schemas.microsoft.com/office/drawing/2014/main" val="10001"/>
                  </a:ext>
                </a:extLst>
              </a:tr>
              <a:tr h="623439">
                <a:tc>
                  <a:txBody>
                    <a:bodyPr/>
                    <a:lstStyle/>
                    <a:p>
                      <a:pPr algn="ctr" fontAlgn="ctr"/>
                      <a:r>
                        <a:rPr lang="en-US" sz="2200" b="1" u="none" strike="noStrike" dirty="0">
                          <a:solidFill>
                            <a:schemeClr val="tx1"/>
                          </a:solidFill>
                          <a:effectLst/>
                        </a:rPr>
                        <a:t>[4]</a:t>
                      </a:r>
                      <a:r>
                        <a:rPr lang="en-US" sz="2200" u="none" strike="noStrike" dirty="0">
                          <a:solidFill>
                            <a:schemeClr val="tx1"/>
                          </a:solidFill>
                          <a:effectLst/>
                        </a:rPr>
                        <a:t>b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solidFill>
                            <a:schemeClr val="tx1"/>
                          </a:solidFill>
                          <a:effectLst/>
                        </a:rPr>
                        <a:t> </a:t>
                      </a:r>
                      <a:r>
                        <a:rPr lang="en-US" sz="2200" b="1" u="none" strike="noStrike" dirty="0">
                          <a:solidFill>
                            <a:schemeClr val="tx1"/>
                          </a:solidFill>
                          <a:effectLst/>
                        </a:rPr>
                        <a:t>[</a:t>
                      </a:r>
                      <a:r>
                        <a:rPr lang="en-US" sz="2200" b="1" u="none" strike="noStrike" baseline="0" dirty="0">
                          <a:solidFill>
                            <a:schemeClr val="tx1"/>
                          </a:solidFill>
                          <a:effectLst/>
                        </a:rPr>
                        <a:t>0]</a:t>
                      </a:r>
                      <a:r>
                        <a:rPr lang="en-US" sz="220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2"/>
                  </a:ext>
                </a:extLst>
              </a:tr>
              <a:tr h="623439">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34" marR="5934" marT="5934" marB="0" anchor="ctr">
                    <a:solidFill>
                      <a:schemeClr val="accent6"/>
                    </a:solidFill>
                  </a:tcPr>
                </a:tc>
                <a:extLst>
                  <a:ext uri="{0D108BD9-81ED-4DB2-BD59-A6C34878D82A}">
                    <a16:rowId xmlns:a16="http://schemas.microsoft.com/office/drawing/2014/main" val="10003"/>
                  </a:ext>
                </a:extLst>
              </a:tr>
              <a:tr h="623439">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dirty="0">
                          <a:solidFill>
                            <a:schemeClr val="accent5"/>
                          </a:solidFill>
                          <a:effectLst/>
                        </a:rPr>
                        <a:t>[4]b</a:t>
                      </a:r>
                      <a:endParaRPr lang="en-US" sz="2200" b="1" i="0" u="none" strike="noStrike" dirty="0">
                        <a:solidFill>
                          <a:schemeClr val="accent5"/>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4"/>
                  </a:ext>
                </a:extLst>
              </a:tr>
              <a:tr h="623439">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5"/>
                  </a:ext>
                </a:extLst>
              </a:tr>
              <a:tr h="623439">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34" marR="5934" marT="5934" marB="0" anchor="ctr">
                    <a:solidFill>
                      <a:schemeClr val="bg2"/>
                    </a:solidFill>
                  </a:tcPr>
                </a:tc>
                <a:tc>
                  <a:txBody>
                    <a:bodyPr/>
                    <a:lstStyle/>
                    <a:p>
                      <a:pPr algn="ctr" fontAlgn="ctr"/>
                      <a:r>
                        <a:rPr lang="en-US" sz="2200" b="1" u="none" strike="noStrike" baseline="0" dirty="0">
                          <a:solidFill>
                            <a:schemeClr val="accent1"/>
                          </a:solidFill>
                          <a:effectLst/>
                        </a:rPr>
                        <a:t>[0]</a:t>
                      </a:r>
                      <a:r>
                        <a:rPr lang="en-US" sz="2200" b="1" u="none" strike="noStrike" dirty="0">
                          <a:solidFill>
                            <a:schemeClr val="accent1"/>
                          </a:solidFill>
                          <a:effectLst/>
                        </a:rPr>
                        <a:t>bbbb</a:t>
                      </a:r>
                      <a:endParaRPr lang="en-US" sz="2200" b="1" i="0" u="none" strike="noStrike" dirty="0">
                        <a:solidFill>
                          <a:schemeClr val="accent1"/>
                        </a:solidFill>
                        <a:effectLst/>
                        <a:latin typeface="Calibri" panose="020F0502020204030204" pitchFamily="34" charset="0"/>
                      </a:endParaRPr>
                    </a:p>
                  </a:txBody>
                  <a:tcPr marL="5934" marR="5934" marT="5934" marB="0" anchor="ctr">
                    <a:solidFill>
                      <a:schemeClr val="bg2"/>
                    </a:solidFill>
                  </a:tcPr>
                </a:tc>
                <a:extLst>
                  <a:ext uri="{0D108BD9-81ED-4DB2-BD59-A6C34878D82A}">
                    <a16:rowId xmlns:a16="http://schemas.microsoft.com/office/drawing/2014/main" val="10006"/>
                  </a:ext>
                </a:extLst>
              </a:tr>
            </a:tbl>
          </a:graphicData>
        </a:graphic>
      </p:graphicFrame>
      <p:cxnSp>
        <p:nvCxnSpPr>
          <p:cNvPr id="5" name="Straight Arrow Connector 4"/>
          <p:cNvCxnSpPr/>
          <p:nvPr/>
        </p:nvCxnSpPr>
        <p:spPr>
          <a:xfrm flipV="1">
            <a:off x="7121325" y="3548228"/>
            <a:ext cx="0" cy="870855"/>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6" name="Straight Arrow Connector 5"/>
          <p:cNvCxnSpPr/>
          <p:nvPr/>
        </p:nvCxnSpPr>
        <p:spPr>
          <a:xfrm flipH="1" flipV="1">
            <a:off x="7380077" y="3502091"/>
            <a:ext cx="883994" cy="957942"/>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9" name="Straight Arrow Connector 8"/>
          <p:cNvCxnSpPr/>
          <p:nvPr/>
        </p:nvCxnSpPr>
        <p:spPr>
          <a:xfrm flipV="1">
            <a:off x="8817428" y="3554965"/>
            <a:ext cx="0" cy="1440025"/>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p:cNvCxnSpPr/>
          <p:nvPr/>
        </p:nvCxnSpPr>
        <p:spPr>
          <a:xfrm flipH="1" flipV="1">
            <a:off x="9112379" y="3502091"/>
            <a:ext cx="579017" cy="2139819"/>
          </a:xfrm>
          <a:prstGeom prst="straightConnector1">
            <a:avLst/>
          </a:prstGeom>
          <a:ln w="5715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50461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Dictionary compression</a:t>
            </a:r>
          </a:p>
        </p:txBody>
      </p:sp>
      <p:sp>
        <p:nvSpPr>
          <p:cNvPr id="8" name="Content Placeholder 7"/>
          <p:cNvSpPr>
            <a:spLocks noGrp="1"/>
          </p:cNvSpPr>
          <p:nvPr>
            <p:ph sz="quarter" idx="13"/>
          </p:nvPr>
        </p:nvSpPr>
        <p:spPr/>
        <p:txBody>
          <a:bodyPr>
            <a:normAutofit/>
          </a:bodyPr>
          <a:lstStyle/>
          <a:p>
            <a:r>
              <a:rPr lang="en-US" sz="3200" dirty="0"/>
              <a:t>Replace the repetitive values with a pointer to the CI structure</a:t>
            </a:r>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1093331331"/>
              </p:ext>
            </p:extLst>
          </p:nvPr>
        </p:nvGraphicFramePr>
        <p:xfrm>
          <a:off x="6459538" y="1803401"/>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3"/>
                    </a:solidFill>
                  </a:tcPr>
                </a:tc>
                <a:extLst>
                  <a:ext uri="{0D108BD9-81ED-4DB2-BD59-A6C34878D82A}">
                    <a16:rowId xmlns:a16="http://schemas.microsoft.com/office/drawing/2014/main" val="10001"/>
                  </a:ext>
                </a:extLst>
              </a:tr>
              <a:tr h="622595">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solidFill>
                            <a:schemeClr val="tx1"/>
                          </a:solidFill>
                          <a:effectLst/>
                        </a:rPr>
                        <a:t> </a:t>
                      </a:r>
                      <a:r>
                        <a:rPr lang="en-US" sz="2200" b="0" u="none" strike="noStrike" dirty="0">
                          <a:solidFill>
                            <a:schemeClr val="tx1"/>
                          </a:solidFill>
                          <a:effectLst/>
                        </a:rPr>
                        <a:t>[</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accent3"/>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1"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1"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4973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2331319394"/>
              </p:ext>
            </p:extLst>
          </p:nvPr>
        </p:nvGraphicFramePr>
        <p:xfrm>
          <a:off x="6459868" y="1803397"/>
          <a:ext cx="4170810" cy="4357234"/>
        </p:xfrm>
        <a:graphic>
          <a:graphicData uri="http://schemas.openxmlformats.org/drawingml/2006/table">
            <a:tbl>
              <a:tblPr>
                <a:tableStyleId>{5C22544A-7EE6-4342-B048-85BDC9FD1C3A}</a:tableStyleId>
              </a:tblPr>
              <a:tblGrid>
                <a:gridCol w="1390270">
                  <a:extLst>
                    <a:ext uri="{9D8B030D-6E8A-4147-A177-3AD203B41FA5}">
                      <a16:colId xmlns:a16="http://schemas.microsoft.com/office/drawing/2014/main" val="20000"/>
                    </a:ext>
                  </a:extLst>
                </a:gridCol>
                <a:gridCol w="1390270">
                  <a:extLst>
                    <a:ext uri="{9D8B030D-6E8A-4147-A177-3AD203B41FA5}">
                      <a16:colId xmlns:a16="http://schemas.microsoft.com/office/drawing/2014/main" val="20001"/>
                    </a:ext>
                  </a:extLst>
                </a:gridCol>
                <a:gridCol w="1390270">
                  <a:extLst>
                    <a:ext uri="{9D8B030D-6E8A-4147-A177-3AD203B41FA5}">
                      <a16:colId xmlns:a16="http://schemas.microsoft.com/office/drawing/2014/main" val="20002"/>
                    </a:ext>
                  </a:extLst>
                </a:gridCol>
              </a:tblGrid>
              <a:tr h="622462">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462">
                <a:tc>
                  <a:txBody>
                    <a:bodyPr/>
                    <a:lstStyle/>
                    <a:p>
                      <a:pPr algn="ctr" fontAlgn="ctr"/>
                      <a:r>
                        <a:rPr lang="en-US" sz="2200" b="0" u="none" strike="noStrike" dirty="0">
                          <a:effectLst/>
                        </a:rPr>
                        <a:t>aaabcc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aaaacc</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abcd</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r>
                        <a:rPr lang="en-US" sz="2200" b="0" u="none" strike="noStrike" dirty="0">
                          <a:solidFill>
                            <a:schemeClr val="tx1"/>
                          </a:solidFill>
                          <a:effectLst/>
                        </a:rPr>
                        <a:t>[4]b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solidFill>
                            <a:schemeClr val="tx1"/>
                          </a:solidFill>
                          <a:effectLst/>
                        </a:rPr>
                        <a:t> [</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tc>
                  <a:txBody>
                    <a:bodyPr/>
                    <a:lstStyle/>
                    <a:p>
                      <a:pPr algn="ctr" fontAlgn="ctr"/>
                      <a:r>
                        <a:rPr lang="en-US" sz="2200" b="0" u="none" strike="noStrike" dirty="0">
                          <a:effectLst/>
                        </a:rPr>
                        <a:t> </a:t>
                      </a: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ctr" fontAlgn="ctr"/>
                      <a:r>
                        <a:rPr lang="en-US" sz="2200" b="0" i="0" u="none" strike="noStrike" dirty="0">
                          <a:solidFill>
                            <a:schemeClr val="accent5"/>
                          </a:solidFill>
                          <a:effectLst/>
                          <a:latin typeface="+mn-l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dirty="0">
                          <a:solidFill>
                            <a:schemeClr val="accent5"/>
                          </a:solidFill>
                          <a:effectLst/>
                        </a:rPr>
                        <a:t>{0}</a:t>
                      </a:r>
                      <a:endParaRPr lang="en-US" sz="2200" b="0" i="0" u="none" strike="noStrike" dirty="0">
                        <a:solidFill>
                          <a:schemeClr val="accent5"/>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4"/>
                  </a:ext>
                </a:extLst>
              </a:tr>
              <a:tr h="622462">
                <a:tc>
                  <a:txBody>
                    <a:bodyPr/>
                    <a:lstStyle/>
                    <a:p>
                      <a:pPr algn="ctr" fontAlgn="ctr"/>
                      <a:r>
                        <a:rPr lang="en-US" sz="2200" b="0" u="none" strike="noStrike"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5"/>
                  </a:ext>
                </a:extLst>
              </a:tr>
              <a:tr h="622462">
                <a:tc>
                  <a:txBody>
                    <a:bodyPr/>
                    <a:lstStyle/>
                    <a:p>
                      <a:pPr algn="ctr" fontAlgn="ctr"/>
                      <a:r>
                        <a:rPr lang="en-US" sz="2200" b="0" u="none" strike="noStrike" dirty="0">
                          <a:solidFill>
                            <a:schemeClr val="tx1"/>
                          </a:solidFill>
                          <a:effectLst/>
                        </a:rPr>
                        <a:t>[3]ccc</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tx1"/>
                          </a:solidFill>
                          <a:effectLst/>
                        </a:rPr>
                        <a:t>[  ]</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tc>
                  <a:txBody>
                    <a:bodyPr/>
                    <a:lstStyle/>
                    <a:p>
                      <a:pPr algn="ctr" fontAlgn="ctr"/>
                      <a:r>
                        <a:rPr lang="en-US" sz="2200" b="0" u="none" strike="noStrike" baseline="0" dirty="0">
                          <a:solidFill>
                            <a:schemeClr val="accent1"/>
                          </a:solidFill>
                          <a:effectLst/>
                        </a:rPr>
                        <a:t>{1}</a:t>
                      </a:r>
                      <a:endParaRPr lang="en-US" sz="2200" b="0" i="0" u="none" strike="noStrike" dirty="0">
                        <a:solidFill>
                          <a:schemeClr val="accent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ext uri="{D42A27DB-BD31-4B8C-83A1-F6EECF244321}">
                <p14:modId xmlns:p14="http://schemas.microsoft.com/office/powerpoint/2010/main" val="927904951"/>
              </p:ext>
            </p:extLst>
          </p:nvPr>
        </p:nvGraphicFramePr>
        <p:xfrm>
          <a:off x="812800" y="1803400"/>
          <a:ext cx="4171704" cy="4358165"/>
        </p:xfrm>
        <a:graphic>
          <a:graphicData uri="http://schemas.openxmlformats.org/drawingml/2006/table">
            <a:tbl>
              <a:tblPr>
                <a:tableStyleId>{5C22544A-7EE6-4342-B048-85BDC9FD1C3A}</a:tableStyleId>
              </a:tblPr>
              <a:tblGrid>
                <a:gridCol w="1390568">
                  <a:extLst>
                    <a:ext uri="{9D8B030D-6E8A-4147-A177-3AD203B41FA5}">
                      <a16:colId xmlns:a16="http://schemas.microsoft.com/office/drawing/2014/main" val="20000"/>
                    </a:ext>
                  </a:extLst>
                </a:gridCol>
                <a:gridCol w="1390568">
                  <a:extLst>
                    <a:ext uri="{9D8B030D-6E8A-4147-A177-3AD203B41FA5}">
                      <a16:colId xmlns:a16="http://schemas.microsoft.com/office/drawing/2014/main" val="20001"/>
                    </a:ext>
                  </a:extLst>
                </a:gridCol>
                <a:gridCol w="1390568">
                  <a:extLst>
                    <a:ext uri="{9D8B030D-6E8A-4147-A177-3AD203B41FA5}">
                      <a16:colId xmlns:a16="http://schemas.microsoft.com/office/drawing/2014/main" val="20002"/>
                    </a:ext>
                  </a:extLst>
                </a:gridCol>
              </a:tblGrid>
              <a:tr h="622595">
                <a:tc gridSpan="3">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6" marR="5926" marT="5926" marB="0" anchor="ctr">
                    <a:solidFill>
                      <a:schemeClr val="accent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1"/>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2"/>
                  </a:ext>
                </a:extLst>
              </a:tr>
              <a:tr h="622595">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tc>
                  <a:txBody>
                    <a:bodyPr/>
                    <a:lstStyle/>
                    <a:p>
                      <a:pPr algn="ctr" fontAlgn="ctr"/>
                      <a:r>
                        <a:rPr lang="en-US" sz="2200" u="none" strike="noStrike" dirty="0">
                          <a:effectLst/>
                        </a:rPr>
                        <a:t> </a:t>
                      </a:r>
                      <a:endParaRPr lang="en-US" sz="2200" b="0" i="0" u="none" strike="noStrike" dirty="0">
                        <a:solidFill>
                          <a:srgbClr val="231F20"/>
                        </a:solidFill>
                        <a:effectLst/>
                        <a:latin typeface="Calibri" panose="020F0502020204030204" pitchFamily="34" charset="0"/>
                      </a:endParaRPr>
                    </a:p>
                  </a:txBody>
                  <a:tcPr marL="5926" marR="5926" marT="5926" marB="0" anchor="ctr">
                    <a:solidFill>
                      <a:schemeClr val="accent6"/>
                    </a:solidFill>
                  </a:tcPr>
                </a:tc>
                <a:extLst>
                  <a:ext uri="{0D108BD9-81ED-4DB2-BD59-A6C34878D82A}">
                    <a16:rowId xmlns:a16="http://schemas.microsoft.com/office/drawing/2014/main" val="10003"/>
                  </a:ext>
                </a:extLst>
              </a:tr>
              <a:tr h="622595">
                <a:tc>
                  <a:txBody>
                    <a:bodyPr/>
                    <a:lstStyle/>
                    <a:p>
                      <a:pPr algn="ctr" fontAlgn="ctr"/>
                      <a:r>
                        <a:rPr lang="en-US" sz="2200" b="0" u="none" strike="noStrike" dirty="0">
                          <a:solidFill>
                            <a:schemeClr val="tx1"/>
                          </a:solidFill>
                          <a:effectLst/>
                        </a:rPr>
                        <a:t>aaabb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4"/>
                  </a:ext>
                </a:extLst>
              </a:tr>
              <a:tr h="622595">
                <a:tc>
                  <a:txBody>
                    <a:bodyPr/>
                    <a:lstStyle/>
                    <a:p>
                      <a:pPr algn="ctr" fontAlgn="ctr"/>
                      <a:r>
                        <a:rPr lang="en-US" sz="2200" b="0" u="none" strike="noStrike" dirty="0">
                          <a:solidFill>
                            <a:schemeClr val="tx1"/>
                          </a:solidFill>
                          <a:effectLst/>
                        </a:rPr>
                        <a:t>aaabcc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abcd</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5"/>
                  </a:ext>
                </a:extLst>
              </a:tr>
              <a:tr h="622595">
                <a:tc>
                  <a:txBody>
                    <a:bodyPr/>
                    <a:lstStyle/>
                    <a:p>
                      <a:pPr algn="ctr" fontAlgn="ctr"/>
                      <a:r>
                        <a:rPr lang="en-US" sz="2200" b="0" u="none" strike="noStrike" dirty="0">
                          <a:solidFill>
                            <a:schemeClr val="tx1"/>
                          </a:solidFill>
                          <a:effectLst/>
                        </a:rPr>
                        <a:t>aaaccc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aaaacc</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tc>
                  <a:txBody>
                    <a:bodyPr/>
                    <a:lstStyle/>
                    <a:p>
                      <a:pPr algn="ctr" fontAlgn="ct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6" marR="5926" marT="5926"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483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Page compression before &amp; after</a:t>
            </a:r>
          </a:p>
        </p:txBody>
      </p:sp>
      <p:graphicFrame>
        <p:nvGraphicFramePr>
          <p:cNvPr id="10" name="Content Placeholder 9"/>
          <p:cNvGraphicFramePr>
            <a:graphicFrameLocks noGrp="1"/>
          </p:cNvGraphicFramePr>
          <p:nvPr>
            <p:ph sz="quarter" idx="13"/>
            <p:extLst/>
          </p:nvPr>
        </p:nvGraphicFramePr>
        <p:xfrm>
          <a:off x="6459868" y="1803395"/>
          <a:ext cx="4170810" cy="4357234"/>
        </p:xfrm>
        <a:graphic>
          <a:graphicData uri="http://schemas.openxmlformats.org/drawingml/2006/table">
            <a:tbl>
              <a:tblPr>
                <a:tableStyleId>{5C22544A-7EE6-4342-B048-85BDC9FD1C3A}</a:tableStyleId>
              </a:tblPr>
              <a:tblGrid>
                <a:gridCol w="4170810">
                  <a:extLst>
                    <a:ext uri="{9D8B030D-6E8A-4147-A177-3AD203B41FA5}">
                      <a16:colId xmlns:a16="http://schemas.microsoft.com/office/drawing/2014/main" val="20000"/>
                    </a:ext>
                  </a:extLst>
                </a:gridCol>
              </a:tblGrid>
              <a:tr h="622462">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925" marR="5925" marT="5925" marB="0" anchor="ctr">
                    <a:solidFill>
                      <a:schemeClr val="accent4"/>
                    </a:solidFill>
                  </a:tcPr>
                </a:tc>
                <a:extLst>
                  <a:ext uri="{0D108BD9-81ED-4DB2-BD59-A6C34878D82A}">
                    <a16:rowId xmlns:a16="http://schemas.microsoft.com/office/drawing/2014/main" val="10000"/>
                  </a:ext>
                </a:extLst>
              </a:tr>
              <a:tr h="622462">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2200" b="0" u="none" strike="noStrike" dirty="0">
                          <a:effectLst/>
                        </a:rPr>
                        <a:t>aaabcc,aaaacc,abcd; </a:t>
                      </a:r>
                      <a:r>
                        <a:rPr lang="en-US" sz="2200" b="0" u="none" strike="noStrike" dirty="0">
                          <a:solidFill>
                            <a:schemeClr val="tx1"/>
                          </a:solidFill>
                          <a:effectLst/>
                        </a:rPr>
                        <a:t>[4]b,[</a:t>
                      </a:r>
                      <a:r>
                        <a:rPr lang="en-US" sz="2200" b="0" u="none" strike="noStrike" baseline="0" dirty="0">
                          <a:solidFill>
                            <a:schemeClr val="tx1"/>
                          </a:solidFill>
                          <a:effectLst/>
                        </a:rPr>
                        <a:t>0]</a:t>
                      </a:r>
                      <a:r>
                        <a:rPr lang="en-US" sz="2200" b="0" u="none" strike="noStrike" dirty="0">
                          <a:solidFill>
                            <a:schemeClr val="tx1"/>
                          </a:solidFill>
                          <a:effectLst/>
                        </a:rPr>
                        <a:t>bbbb</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3"/>
                    </a:solidFill>
                  </a:tcPr>
                </a:tc>
                <a:extLst>
                  <a:ext uri="{0D108BD9-81ED-4DB2-BD59-A6C34878D82A}">
                    <a16:rowId xmlns:a16="http://schemas.microsoft.com/office/drawing/2014/main" val="10001"/>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2"/>
                  </a:ext>
                </a:extLst>
              </a:tr>
              <a:tr h="622462">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3"/>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4"/>
                  </a:ext>
                </a:extLst>
              </a:tr>
              <a:tr h="622462">
                <a:tc>
                  <a:txBody>
                    <a:bodyPr/>
                    <a:lstStyle/>
                    <a:p>
                      <a:pPr algn="r" fontAlgn="ct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accent6"/>
                    </a:solidFill>
                  </a:tcPr>
                </a:tc>
                <a:extLst>
                  <a:ext uri="{0D108BD9-81ED-4DB2-BD59-A6C34878D82A}">
                    <a16:rowId xmlns:a16="http://schemas.microsoft.com/office/drawing/2014/main" val="10005"/>
                  </a:ext>
                </a:extLst>
              </a:tr>
              <a:tr h="622462">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sz="2200" b="0" i="0" u="none" strike="noStrike" dirty="0">
                          <a:solidFill>
                            <a:schemeClr val="tx1"/>
                          </a:solidFill>
                          <a:effectLst/>
                          <a:latin typeface="+mn-lt"/>
                        </a:rPr>
                        <a:t>{0},</a:t>
                      </a:r>
                      <a:r>
                        <a:rPr lang="en-US" sz="2200" b="0" u="none" strike="noStrike" dirty="0">
                          <a:solidFill>
                            <a:schemeClr val="tx1"/>
                          </a:solidFill>
                          <a:effectLst/>
                        </a:rPr>
                        <a:t>{0},</a:t>
                      </a:r>
                      <a:r>
                        <a:rPr lang="en-US" sz="2200" b="0" u="none" strike="noStrike" baseline="0" dirty="0">
                          <a:solidFill>
                            <a:schemeClr val="tx1"/>
                          </a:solidFill>
                          <a:effectLst/>
                        </a:rPr>
                        <a:t>[  ]</a:t>
                      </a:r>
                      <a:r>
                        <a:rPr lang="en-US" sz="2200" b="0" i="0" u="none" strike="noStrike" baseline="0" dirty="0">
                          <a:solidFill>
                            <a:schemeClr val="tx1"/>
                          </a:solidFill>
                          <a:effectLst/>
                          <a:latin typeface="Calibri" panose="020F0502020204030204" pitchFamily="34" charset="0"/>
                        </a:rPr>
                        <a:t>; </a:t>
                      </a:r>
                      <a:r>
                        <a:rPr lang="en-US" sz="2200" b="0" u="none" strike="noStrike" dirty="0">
                          <a:solidFill>
                            <a:schemeClr val="tx1"/>
                          </a:solidFill>
                          <a:effectLst/>
                        </a:rPr>
                        <a:t>[  ],</a:t>
                      </a:r>
                      <a:r>
                        <a:rPr lang="en-US" sz="2200" b="0" u="none" strike="noStrike" baseline="0" dirty="0">
                          <a:solidFill>
                            <a:schemeClr val="tx1"/>
                          </a:solidFill>
                          <a:effectLst/>
                        </a:rPr>
                        <a:t>{1},[  ]; </a:t>
                      </a:r>
                      <a:r>
                        <a:rPr lang="en-US" sz="2200" b="0" u="none" strike="noStrike" dirty="0">
                          <a:solidFill>
                            <a:schemeClr val="tx1"/>
                          </a:solidFill>
                          <a:effectLst/>
                        </a:rPr>
                        <a:t>[3]ccc,</a:t>
                      </a:r>
                      <a:r>
                        <a:rPr lang="en-US" sz="2200" b="0" u="none" strike="noStrike" baseline="0" dirty="0">
                          <a:solidFill>
                            <a:schemeClr val="tx1"/>
                          </a:solidFill>
                          <a:effectLst/>
                        </a:rPr>
                        <a:t>[  ],{1}</a:t>
                      </a:r>
                      <a:endParaRPr lang="en-US" sz="2200" b="0" i="0" u="none" strike="noStrike" dirty="0">
                        <a:solidFill>
                          <a:schemeClr val="tx1"/>
                        </a:solidFill>
                        <a:effectLst/>
                        <a:latin typeface="Calibri" panose="020F0502020204030204" pitchFamily="34" charset="0"/>
                      </a:endParaRPr>
                    </a:p>
                  </a:txBody>
                  <a:tcPr marL="5925" marR="5925" marT="5925" marB="0" anchor="ctr">
                    <a:solidFill>
                      <a:schemeClr val="bg2"/>
                    </a:solidFill>
                  </a:tcPr>
                </a:tc>
                <a:extLst>
                  <a:ext uri="{0D108BD9-81ED-4DB2-BD59-A6C34878D82A}">
                    <a16:rowId xmlns:a16="http://schemas.microsoft.com/office/drawing/2014/main" val="10006"/>
                  </a:ext>
                </a:extLst>
              </a:tr>
            </a:tbl>
          </a:graphicData>
        </a:graphic>
      </p:graphicFrame>
      <p:graphicFrame>
        <p:nvGraphicFramePr>
          <p:cNvPr id="5" name="Content Placeholder 9"/>
          <p:cNvGraphicFramePr>
            <a:graphicFrameLocks/>
          </p:cNvGraphicFramePr>
          <p:nvPr>
            <p:extLst/>
          </p:nvPr>
        </p:nvGraphicFramePr>
        <p:xfrm>
          <a:off x="812800" y="1803397"/>
          <a:ext cx="4131302" cy="4357236"/>
        </p:xfrm>
        <a:graphic>
          <a:graphicData uri="http://schemas.openxmlformats.org/drawingml/2006/table">
            <a:tbl>
              <a:tblPr>
                <a:tableStyleId>{5C22544A-7EE6-4342-B048-85BDC9FD1C3A}</a:tableStyleId>
              </a:tblPr>
              <a:tblGrid>
                <a:gridCol w="4131302">
                  <a:extLst>
                    <a:ext uri="{9D8B030D-6E8A-4147-A177-3AD203B41FA5}">
                      <a16:colId xmlns:a16="http://schemas.microsoft.com/office/drawing/2014/main" val="20000"/>
                    </a:ext>
                  </a:extLst>
                </a:gridCol>
              </a:tblGrid>
              <a:tr h="616566">
                <a:tc>
                  <a:txBody>
                    <a:bodyPr/>
                    <a:lstStyle/>
                    <a:p>
                      <a:pPr algn="ctr" fontAlgn="ctr"/>
                      <a:r>
                        <a:rPr lang="en-US" sz="2500" u="none" strike="noStrike" dirty="0">
                          <a:effectLst/>
                        </a:rPr>
                        <a:t>Page Header</a:t>
                      </a:r>
                      <a:endParaRPr lang="en-US" sz="2500" b="1" i="0" u="none" strike="noStrike" dirty="0">
                        <a:solidFill>
                          <a:srgbClr val="231F20"/>
                        </a:solidFill>
                        <a:effectLst/>
                        <a:latin typeface="Calibri" panose="020F0502020204030204" pitchFamily="34" charset="0"/>
                      </a:endParaRPr>
                    </a:p>
                  </a:txBody>
                  <a:tcPr marL="5869" marR="5869" marT="5869" marB="0" anchor="ctr">
                    <a:solidFill>
                      <a:schemeClr val="accent4"/>
                    </a:solidFill>
                  </a:tcPr>
                </a:tc>
                <a:extLst>
                  <a:ext uri="{0D108BD9-81ED-4DB2-BD59-A6C34878D82A}">
                    <a16:rowId xmlns:a16="http://schemas.microsoft.com/office/drawing/2014/main" val="10000"/>
                  </a:ext>
                </a:extLst>
              </a:tr>
              <a:tr h="657840">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1"/>
                  </a:ext>
                </a:extLst>
              </a:tr>
              <a:tr h="616566">
                <a:tc>
                  <a:txBody>
                    <a:bodyPr/>
                    <a:lstStyle/>
                    <a:p>
                      <a:pPr algn="ct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2"/>
                  </a:ext>
                </a:extLst>
              </a:tr>
              <a:tr h="616566">
                <a:tc>
                  <a:txBody>
                    <a:bodyPr/>
                    <a:lstStyle/>
                    <a:p>
                      <a:pPr algn="r" fontAlgn="ctr"/>
                      <a:endParaRPr lang="en-US" sz="2200" b="0" i="0" u="none" strike="noStrike" dirty="0">
                        <a:solidFill>
                          <a:srgbClr val="231F20"/>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3"/>
                  </a:ext>
                </a:extLst>
              </a:tr>
              <a:tr h="616566">
                <a:tc>
                  <a:txBody>
                    <a:bodyPr/>
                    <a:lstStyle/>
                    <a:p>
                      <a:pPr algn="r" fontAlgn="ct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accent6"/>
                    </a:solidFill>
                  </a:tcPr>
                </a:tc>
                <a:extLst>
                  <a:ext uri="{0D108BD9-81ED-4DB2-BD59-A6C34878D82A}">
                    <a16:rowId xmlns:a16="http://schemas.microsoft.com/office/drawing/2014/main" val="10004"/>
                  </a:ext>
                </a:extLst>
              </a:tr>
              <a:tr h="616566">
                <a:tc>
                  <a:txBody>
                    <a:bodyPr/>
                    <a:lstStyle/>
                    <a:p>
                      <a:pPr algn="r" fontAlgn="ctr"/>
                      <a:r>
                        <a:rPr lang="en-US" sz="2200" b="0" u="none" strike="noStrike" dirty="0">
                          <a:solidFill>
                            <a:schemeClr val="tx1"/>
                          </a:solidFill>
                          <a:effectLst/>
                        </a:rPr>
                        <a:t>aaabb,aaaab,abcd; aaabcc,</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5"/>
                  </a:ext>
                </a:extLst>
              </a:tr>
              <a:tr h="616566">
                <a:tc>
                  <a:txBody>
                    <a:bodyPr/>
                    <a:lstStyle/>
                    <a:p>
                      <a:pPr algn="r" fontAlgn="ctr"/>
                      <a:r>
                        <a:rPr lang="en-US" sz="2200" b="0" u="none" strike="noStrike" dirty="0">
                          <a:solidFill>
                            <a:schemeClr val="tx1"/>
                          </a:solidFill>
                          <a:effectLst/>
                        </a:rPr>
                        <a:t>bbbb,abcd; aaaccc,aaaacc,bbbb</a:t>
                      </a:r>
                      <a:endParaRPr lang="en-US" sz="2200" b="0" i="0" u="none" strike="noStrike" dirty="0">
                        <a:solidFill>
                          <a:schemeClr val="tx1"/>
                        </a:solidFill>
                        <a:effectLst/>
                        <a:latin typeface="Calibri" panose="020F0502020204030204" pitchFamily="34" charset="0"/>
                      </a:endParaRPr>
                    </a:p>
                  </a:txBody>
                  <a:tcPr marL="5869" marR="5869" marT="5869" marB="0" anchor="ctr">
                    <a:solidFill>
                      <a:schemeClr val="bg2"/>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7939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idx="1"/>
          </p:nvPr>
        </p:nvSpPr>
        <p:spPr/>
        <p:txBody>
          <a:bodyPr>
            <a:noAutofit/>
          </a:bodyPr>
          <a:lstStyle/>
          <a:p>
            <a:endParaRPr lang="en-US" sz="3200" dirty="0"/>
          </a:p>
          <a:p>
            <a:endParaRPr lang="en-US" sz="3200" dirty="0"/>
          </a:p>
        </p:txBody>
      </p:sp>
      <p:sp>
        <p:nvSpPr>
          <p:cNvPr id="5" name="Title 4"/>
          <p:cNvSpPr>
            <a:spLocks noGrp="1"/>
          </p:cNvSpPr>
          <p:nvPr>
            <p:ph type="title"/>
          </p:nvPr>
        </p:nvSpPr>
        <p:spPr/>
        <p:txBody>
          <a:bodyPr>
            <a:normAutofit/>
          </a:bodyPr>
          <a:lstStyle/>
          <a:p>
            <a:r>
              <a:rPr lang="en-US" dirty="0"/>
              <a:t>Practical Examples</a:t>
            </a:r>
          </a:p>
        </p:txBody>
      </p:sp>
      <p:sp>
        <p:nvSpPr>
          <p:cNvPr id="2" name="Text Placeholder 1"/>
          <p:cNvSpPr>
            <a:spLocks noGrp="1"/>
          </p:cNvSpPr>
          <p:nvPr>
            <p:ph type="body" idx="12"/>
          </p:nvPr>
        </p:nvSpPr>
        <p:spPr>
          <a:xfrm>
            <a:off x="1828801" y="-2502876"/>
            <a:ext cx="9497484" cy="3992750"/>
          </a:xfrm>
        </p:spPr>
        <p:txBody>
          <a:bodyPr>
            <a:normAutofit/>
          </a:bodyPr>
          <a:lstStyle/>
          <a:p>
            <a:pPr defTabSz="914400"/>
            <a:r>
              <a:rPr lang="en-US" dirty="0"/>
              <a:t>Indexes and Heaps: A quick review</a:t>
            </a:r>
          </a:p>
          <a:p>
            <a:pPr defTabSz="914400"/>
            <a:r>
              <a:rPr lang="en-US" dirty="0"/>
              <a:t>What is data compression?</a:t>
            </a:r>
          </a:p>
          <a:p>
            <a:pPr defTabSz="914400"/>
            <a:r>
              <a:rPr lang="en-US" dirty="0"/>
              <a:t>Differences between the types of data compression</a:t>
            </a:r>
          </a:p>
          <a:p>
            <a:pPr defTabSz="914400"/>
            <a:r>
              <a:rPr lang="en-US" dirty="0"/>
              <a:t>Costs &amp; Benefits</a:t>
            </a:r>
          </a:p>
          <a:p>
            <a:pPr defTabSz="914400"/>
            <a:r>
              <a:rPr lang="en-US" dirty="0"/>
              <a:t>Explore compression algorithms</a:t>
            </a:r>
          </a:p>
        </p:txBody>
      </p:sp>
      <p:sp>
        <p:nvSpPr>
          <p:cNvPr id="4" name="Content Placeholder 5"/>
          <p:cNvSpPr txBox="1">
            <a:spLocks/>
          </p:cNvSpPr>
          <p:nvPr/>
        </p:nvSpPr>
        <p:spPr>
          <a:xfrm>
            <a:off x="1828800" y="233266"/>
            <a:ext cx="9497484" cy="1265852"/>
          </a:xfrm>
          <a:prstGeom prst="rect">
            <a:avLst/>
          </a:prstGeom>
        </p:spPr>
        <p:txBody>
          <a:bodyPr vert="horz" anchor="b">
            <a:no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3200" dirty="0"/>
          </a:p>
        </p:txBody>
      </p:sp>
    </p:spTree>
    <p:extLst>
      <p:ext uri="{BB962C8B-B14F-4D97-AF65-F5344CB8AC3E}">
        <p14:creationId xmlns:p14="http://schemas.microsoft.com/office/powerpoint/2010/main" val="2035147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ROW compression can’t compress</a:t>
            </a:r>
            <a:endParaRPr lang="en-US" dirty="0"/>
          </a:p>
        </p:txBody>
      </p:sp>
      <p:sp>
        <p:nvSpPr>
          <p:cNvPr id="3" name="Content Placeholder 2"/>
          <p:cNvSpPr>
            <a:spLocks noGrp="1"/>
          </p:cNvSpPr>
          <p:nvPr>
            <p:ph idx="1"/>
          </p:nvPr>
        </p:nvSpPr>
        <p:spPr/>
        <p:txBody>
          <a:bodyPr>
            <a:normAutofit fontScale="77500" lnSpcReduction="20000"/>
          </a:bodyPr>
          <a:lstStyle/>
          <a:p>
            <a:r>
              <a:rPr lang="en-US"/>
              <a:t>Variable-length data</a:t>
            </a:r>
          </a:p>
          <a:p>
            <a:pPr lvl="1"/>
            <a:r>
              <a:rPr lang="en-US"/>
              <a:t>Varchar</a:t>
            </a:r>
          </a:p>
          <a:p>
            <a:pPr lvl="1"/>
            <a:r>
              <a:rPr lang="en-US"/>
              <a:t>Varbinary</a:t>
            </a:r>
          </a:p>
          <a:p>
            <a:r>
              <a:rPr lang="en-US"/>
              <a:t>LOB data types</a:t>
            </a:r>
          </a:p>
          <a:p>
            <a:pPr lvl="1"/>
            <a:r>
              <a:rPr lang="en-US"/>
              <a:t>XML</a:t>
            </a:r>
          </a:p>
          <a:p>
            <a:pPr lvl="1"/>
            <a:r>
              <a:rPr lang="en-US"/>
              <a:t>n/varchar(max)</a:t>
            </a:r>
          </a:p>
          <a:p>
            <a:r>
              <a:rPr lang="en-US"/>
              <a:t>Fixed-length data that uses full length</a:t>
            </a:r>
          </a:p>
          <a:p>
            <a:pPr lvl="1"/>
            <a:r>
              <a:rPr lang="en-US"/>
              <a:t>UNIQUEIDENTIFIER</a:t>
            </a:r>
          </a:p>
          <a:p>
            <a:pPr lvl="1"/>
            <a:r>
              <a:rPr lang="en-US"/>
              <a:t>DATE or TIME</a:t>
            </a:r>
          </a:p>
          <a:p>
            <a:pPr lvl="1"/>
            <a:r>
              <a:rPr lang="en-US"/>
              <a:t>CHAR(10) that actually contains 10 characters</a:t>
            </a:r>
          </a:p>
          <a:p>
            <a:endParaRPr lang="en-US" dirty="0"/>
          </a:p>
        </p:txBody>
      </p:sp>
    </p:spTree>
    <p:extLst>
      <p:ext uri="{BB962C8B-B14F-4D97-AF65-F5344CB8AC3E}">
        <p14:creationId xmlns:p14="http://schemas.microsoft.com/office/powerpoint/2010/main" val="28002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4" name="Content Placeholder 3"/>
          <p:cNvSpPr>
            <a:spLocks noGrp="1"/>
          </p:cNvSpPr>
          <p:nvPr>
            <p:ph idx="1"/>
          </p:nvPr>
        </p:nvSpPr>
        <p:spPr/>
        <p:txBody>
          <a:bodyPr anchor="ctr"/>
          <a:lstStyle/>
          <a:p>
            <a:r>
              <a:rPr lang="en-US" dirty="0"/>
              <a:t>Tell me what you don’t like</a:t>
            </a:r>
          </a:p>
          <a:p>
            <a:endParaRPr lang="en-US" dirty="0"/>
          </a:p>
          <a:p>
            <a:r>
              <a:rPr lang="en-US" dirty="0"/>
              <a:t>Tell me what can be better</a:t>
            </a:r>
          </a:p>
          <a:p>
            <a:endParaRPr lang="en-US" dirty="0"/>
          </a:p>
          <a:p>
            <a:r>
              <a:rPr lang="en-US" dirty="0"/>
              <a:t> </a:t>
            </a:r>
            <a:r>
              <a:rPr lang="en-US" sz="2400" dirty="0"/>
              <a:t>Tell me what you like</a:t>
            </a:r>
            <a:endParaRPr lang="en-US" dirty="0"/>
          </a:p>
        </p:txBody>
      </p:sp>
      <p:pic>
        <p:nvPicPr>
          <p:cNvPr id="3074" name="Picture 2" descr="https://upload.wikimedia.org/wikipedia/commons/thumb/c/ce/Emoji_u1f44d.svg/2000px-Emoji_u1f44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232" y="1955127"/>
            <a:ext cx="4139535" cy="413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When PAGE compression can’t compress</a:t>
            </a:r>
            <a:endParaRPr lang="en-US" dirty="0"/>
          </a:p>
        </p:txBody>
      </p:sp>
      <p:sp>
        <p:nvSpPr>
          <p:cNvPr id="3" name="Content Placeholder 2"/>
          <p:cNvSpPr>
            <a:spLocks noGrp="1"/>
          </p:cNvSpPr>
          <p:nvPr>
            <p:ph idx="1"/>
          </p:nvPr>
        </p:nvSpPr>
        <p:spPr/>
        <p:txBody>
          <a:bodyPr>
            <a:normAutofit fontScale="92500" lnSpcReduction="10000"/>
          </a:bodyPr>
          <a:lstStyle/>
          <a:p>
            <a:r>
              <a:rPr lang="en-US"/>
              <a:t>Rows with highly unique data</a:t>
            </a:r>
          </a:p>
          <a:p>
            <a:r>
              <a:rPr lang="en-US"/>
              <a:t>LOB data types</a:t>
            </a:r>
          </a:p>
          <a:p>
            <a:pPr lvl="1"/>
            <a:r>
              <a:rPr lang="en-US"/>
              <a:t>XML</a:t>
            </a:r>
          </a:p>
          <a:p>
            <a:pPr lvl="1"/>
            <a:r>
              <a:rPr lang="en-US"/>
              <a:t>n/varchar(max)</a:t>
            </a:r>
          </a:p>
          <a:p>
            <a:r>
              <a:rPr lang="en-US"/>
              <a:t>It also WON’T compress if the savings isn’t significant</a:t>
            </a:r>
          </a:p>
          <a:p>
            <a:pPr lvl="1"/>
            <a:r>
              <a:rPr lang="en-US"/>
              <a:t>“I can make more room, but not enough to fit extra rows. </a:t>
            </a:r>
            <a:br>
              <a:rPr lang="en-US"/>
            </a:br>
            <a:r>
              <a:rPr lang="en-US"/>
              <a:t>Never mind”</a:t>
            </a:r>
          </a:p>
          <a:p>
            <a:pPr lvl="1"/>
            <a:r>
              <a:rPr lang="en-US"/>
              <a:t>It still tries every time it writes the page, burning CPU</a:t>
            </a:r>
          </a:p>
          <a:p>
            <a:endParaRPr lang="en-US" dirty="0"/>
          </a:p>
        </p:txBody>
      </p:sp>
    </p:spTree>
    <p:extLst>
      <p:ext uri="{BB962C8B-B14F-4D97-AF65-F5344CB8AC3E}">
        <p14:creationId xmlns:p14="http://schemas.microsoft.com/office/powerpoint/2010/main" val="2069562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6" name="Title 5"/>
          <p:cNvSpPr>
            <a:spLocks noGrp="1"/>
          </p:cNvSpPr>
          <p:nvPr>
            <p:ph type="title"/>
          </p:nvPr>
        </p:nvSpPr>
        <p:spPr/>
        <p:txBody>
          <a:bodyPr/>
          <a:lstStyle/>
          <a:p>
            <a:r>
              <a:rPr lang="en-US"/>
              <a:t>Questions?</a:t>
            </a:r>
            <a:endParaRPr lang="en-US" dirty="0"/>
          </a:p>
        </p:txBody>
      </p:sp>
      <p:sp>
        <p:nvSpPr>
          <p:cNvPr id="3" name="Text Placeholder 2"/>
          <p:cNvSpPr>
            <a:spLocks noGrp="1"/>
          </p:cNvSpPr>
          <p:nvPr>
            <p:ph type="body" idx="12"/>
          </p:nvPr>
        </p:nvSpPr>
        <p:spPr/>
        <p:txBody>
          <a:bodyPr/>
          <a:lstStyle/>
          <a:p>
            <a:endParaRPr lang="en-US"/>
          </a:p>
        </p:txBody>
      </p:sp>
    </p:spTree>
    <p:extLst>
      <p:ext uri="{BB962C8B-B14F-4D97-AF65-F5344CB8AC3E}">
        <p14:creationId xmlns:p14="http://schemas.microsoft.com/office/powerpoint/2010/main" val="1849686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a:t>01_Restore_AdventureWorks.sql</a:t>
            </a:r>
          </a:p>
          <a:p>
            <a:r>
              <a:rPr lang="en-US"/>
              <a:t>02_Create_View_CheckSize.sql</a:t>
            </a:r>
          </a:p>
          <a:p>
            <a:r>
              <a:rPr lang="en-US"/>
              <a:t>03_Rebuild_AW_Indexes.sql</a:t>
            </a:r>
          </a:p>
          <a:p>
            <a:r>
              <a:rPr lang="en-US"/>
              <a:t>04_Rebuild_AW_Indexes_ROW.sql</a:t>
            </a:r>
          </a:p>
          <a:p>
            <a:r>
              <a:rPr lang="en-US"/>
              <a:t>05_Rebuild_AW_Indexes_PAGE.sql</a:t>
            </a:r>
            <a:endParaRPr lang="en-US" dirty="0"/>
          </a:p>
        </p:txBody>
      </p:sp>
      <p:sp>
        <p:nvSpPr>
          <p:cNvPr id="4" name="Title 3"/>
          <p:cNvSpPr>
            <a:spLocks noGrp="1"/>
          </p:cNvSpPr>
          <p:nvPr>
            <p:ph type="title"/>
          </p:nvPr>
        </p:nvSpPr>
        <p:spPr/>
        <p:txBody>
          <a:bodyPr/>
          <a:lstStyle/>
          <a:p>
            <a:r>
              <a:rPr lang="en-US"/>
              <a:t>Demo Setup</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2497316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defTabSz="914400"/>
            <a:r>
              <a:rPr lang="en-US" dirty="0"/>
              <a:t>06_CheckSize.sql</a:t>
            </a:r>
          </a:p>
          <a:p>
            <a:pPr defTabSz="914400"/>
            <a:r>
              <a:rPr lang="en-US" dirty="0"/>
              <a:t>07_IndexDetails.sql</a:t>
            </a:r>
          </a:p>
          <a:p>
            <a:pPr defTabSz="914400"/>
            <a:r>
              <a:rPr lang="en-US" dirty="0"/>
              <a:t>08_BiggerAndBadder.sql</a:t>
            </a:r>
          </a:p>
          <a:p>
            <a:pPr defTabSz="914400"/>
            <a:r>
              <a:rPr lang="en-US" dirty="0"/>
              <a:t>09_SequentialGUIDs-A.sql</a:t>
            </a:r>
          </a:p>
          <a:p>
            <a:pPr defTabSz="914400"/>
            <a:r>
              <a:rPr lang="en-US" dirty="0"/>
              <a:t>10_SequentialGUIDs-B.sql</a:t>
            </a:r>
          </a:p>
          <a:p>
            <a:endParaRPr lang="en-US" dirty="0"/>
          </a:p>
        </p:txBody>
      </p:sp>
      <p:sp>
        <p:nvSpPr>
          <p:cNvPr id="6" name="Title 5"/>
          <p:cNvSpPr>
            <a:spLocks noGrp="1"/>
          </p:cNvSpPr>
          <p:nvPr>
            <p:ph type="title"/>
          </p:nvPr>
        </p:nvSpPr>
        <p:spPr/>
        <p:txBody>
          <a:bodyPr anchor="t"/>
          <a:lstStyle/>
          <a:p>
            <a:r>
              <a:rPr lang="en-US" dirty="0"/>
              <a:t>Demo</a:t>
            </a:r>
          </a:p>
        </p:txBody>
      </p:sp>
      <p:sp>
        <p:nvSpPr>
          <p:cNvPr id="3" name="Text Placeholder 2"/>
          <p:cNvSpPr>
            <a:spLocks noGrp="1"/>
          </p:cNvSpPr>
          <p:nvPr>
            <p:ph type="body" idx="12"/>
          </p:nvPr>
        </p:nvSpPr>
        <p:spPr/>
        <p:txBody>
          <a:bodyPr/>
          <a:lstStyle/>
          <a:p>
            <a:endParaRPr lang="en-US"/>
          </a:p>
        </p:txBody>
      </p:sp>
      <p:sp>
        <p:nvSpPr>
          <p:cNvPr id="4" name="Text Placeholder 4"/>
          <p:cNvSpPr txBox="1">
            <a:spLocks/>
          </p:cNvSpPr>
          <p:nvPr/>
        </p:nvSpPr>
        <p:spPr>
          <a:xfrm>
            <a:off x="1828801" y="2743201"/>
            <a:ext cx="9497484" cy="3433664"/>
          </a:xfrm>
          <a:prstGeom prst="rect">
            <a:avLst/>
          </a:prstGeom>
        </p:spPr>
        <p:txBody>
          <a:bodyPr vert="horz" anchor="t">
            <a:normAutofit/>
          </a:bodyPr>
          <a:lstStyle>
            <a:lvl1pPr marL="426709" indent="-426709" algn="l" rtl="0" eaLnBrk="1" latinLnBrk="0" hangingPunct="1">
              <a:spcBef>
                <a:spcPts val="933"/>
              </a:spcBef>
              <a:buClr>
                <a:schemeClr val="accent2"/>
              </a:buClr>
              <a:buSzPct val="60000"/>
              <a:buFont typeface="Wingdings"/>
              <a:buNone/>
              <a:defRPr kumimoji="0" sz="3733" kern="1200">
                <a:solidFill>
                  <a:schemeClr val="tx2"/>
                </a:solidFill>
                <a:latin typeface="+mn-lt"/>
                <a:ea typeface="+mn-ea"/>
                <a:cs typeface="+mn-cs"/>
              </a:defRPr>
            </a:lvl1pPr>
            <a:lvl2pPr marL="853419" indent="-365751" algn="l" rtl="0" eaLnBrk="1" latinLnBrk="0" hangingPunct="1">
              <a:spcBef>
                <a:spcPts val="733"/>
              </a:spcBef>
              <a:buClr>
                <a:schemeClr val="accent1"/>
              </a:buClr>
              <a:buSzPct val="70000"/>
              <a:buFont typeface="Wingdings 2"/>
              <a:buNone/>
              <a:defRPr kumimoji="0" sz="2400" kern="1200">
                <a:solidFill>
                  <a:schemeClr val="tx1">
                    <a:tint val="75000"/>
                  </a:schemeClr>
                </a:solidFill>
                <a:latin typeface="+mn-lt"/>
                <a:ea typeface="+mn-ea"/>
                <a:cs typeface="+mn-cs"/>
              </a:defRPr>
            </a:lvl2pPr>
            <a:lvl3pPr marL="1219170" indent="-304792" algn="l" rtl="0" eaLnBrk="1" latinLnBrk="0" hangingPunct="1">
              <a:spcBef>
                <a:spcPts val="667"/>
              </a:spcBef>
              <a:buClr>
                <a:schemeClr val="accent2"/>
              </a:buClr>
              <a:buSzPct val="75000"/>
              <a:buFont typeface="Wingdings"/>
              <a:buNone/>
              <a:defRPr kumimoji="0" sz="2133" kern="1200">
                <a:solidFill>
                  <a:schemeClr val="tx1">
                    <a:tint val="75000"/>
                  </a:schemeClr>
                </a:solidFill>
                <a:latin typeface="+mn-lt"/>
                <a:ea typeface="+mn-ea"/>
                <a:cs typeface="+mn-cs"/>
              </a:defRPr>
            </a:lvl3pPr>
            <a:lvl4pPr marL="1828754" indent="-304792" algn="l" rtl="0" eaLnBrk="1" latinLnBrk="0" hangingPunct="1">
              <a:spcBef>
                <a:spcPts val="533"/>
              </a:spcBef>
              <a:buClr>
                <a:schemeClr val="accent3"/>
              </a:buClr>
              <a:buSzPct val="75000"/>
              <a:buFont typeface="Wingdings"/>
              <a:buNone/>
              <a:defRPr kumimoji="0" sz="1867" kern="1200">
                <a:solidFill>
                  <a:schemeClr val="tx1">
                    <a:tint val="75000"/>
                  </a:schemeClr>
                </a:solidFill>
                <a:latin typeface="+mn-lt"/>
                <a:ea typeface="+mn-ea"/>
                <a:cs typeface="+mn-cs"/>
              </a:defRPr>
            </a:lvl4pPr>
            <a:lvl5pPr marL="2438339" indent="-304792" algn="l" rtl="0" eaLnBrk="1" latinLnBrk="0" hangingPunct="1">
              <a:spcBef>
                <a:spcPts val="533"/>
              </a:spcBef>
              <a:buClr>
                <a:schemeClr val="accent4"/>
              </a:buClr>
              <a:buSzPct val="65000"/>
              <a:buFont typeface="Wingdings"/>
              <a:buNone/>
              <a:defRPr kumimoji="0" sz="1867" kern="1200">
                <a:solidFill>
                  <a:schemeClr val="tx1">
                    <a:tint val="75000"/>
                  </a:schemeClr>
                </a:solidFill>
                <a:latin typeface="+mn-lt"/>
                <a:ea typeface="+mn-ea"/>
                <a:cs typeface="+mn-cs"/>
              </a:defRPr>
            </a:lvl5pPr>
            <a:lvl6pPr marL="2804090" indent="-304792" algn="l" rtl="0" eaLnBrk="1" latinLnBrk="0" hangingPunct="1">
              <a:spcBef>
                <a:spcPct val="20000"/>
              </a:spcBef>
              <a:buClr>
                <a:schemeClr val="accent1"/>
              </a:buClr>
              <a:buFont typeface="Wingdings"/>
              <a:buNone/>
              <a:defRPr kumimoji="0"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kumimoji="0"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kumimoji="0"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kumimoji="0" sz="2400" kern="1200" baseline="0">
                <a:solidFill>
                  <a:schemeClr val="tx1"/>
                </a:solidFill>
                <a:latin typeface="+mn-lt"/>
                <a:ea typeface="+mn-ea"/>
                <a:cs typeface="+mn-cs"/>
              </a:defRPr>
            </a:lvl9pPr>
            <a:extLst/>
          </a:lstStyle>
          <a:p>
            <a:pPr defTabSz="914400"/>
            <a:endParaRPr lang="en-US" sz="1800" dirty="0"/>
          </a:p>
        </p:txBody>
      </p:sp>
    </p:spTree>
    <p:extLst>
      <p:ext uri="{BB962C8B-B14F-4D97-AF65-F5344CB8AC3E}">
        <p14:creationId xmlns:p14="http://schemas.microsoft.com/office/powerpoint/2010/main" val="1550946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Demo Results?</a:t>
            </a:r>
            <a:endParaRPr lang="en-US" dirty="0"/>
          </a:p>
        </p:txBody>
      </p:sp>
      <p:sp>
        <p:nvSpPr>
          <p:cNvPr id="2" name="Content Placeholder 1"/>
          <p:cNvSpPr>
            <a:spLocks noGrp="1"/>
          </p:cNvSpPr>
          <p:nvPr>
            <p:ph idx="1"/>
          </p:nvPr>
        </p:nvSpPr>
        <p:spPr/>
        <p:txBody>
          <a:bodyPr/>
          <a:lstStyle/>
          <a:p>
            <a:r>
              <a:rPr lang="en-US" dirty="0"/>
              <a:t>It Depends</a:t>
            </a:r>
          </a:p>
          <a:p>
            <a:r>
              <a:rPr lang="en-US" dirty="0"/>
              <a:t>Test, Test, Test</a:t>
            </a:r>
          </a:p>
          <a:p>
            <a:endParaRPr lang="en-US" dirty="0"/>
          </a:p>
          <a:p>
            <a:r>
              <a:rPr lang="en-US" dirty="0"/>
              <a:t>Compression helps in MANY or MOST scenarios, </a:t>
            </a:r>
            <a:br>
              <a:rPr lang="en-US" dirty="0"/>
            </a:br>
            <a:r>
              <a:rPr lang="en-US" dirty="0"/>
              <a:t>but not EVERY scenario</a:t>
            </a:r>
          </a:p>
        </p:txBody>
      </p:sp>
    </p:spTree>
    <p:extLst>
      <p:ext uri="{BB962C8B-B14F-4D97-AF65-F5344CB8AC3E}">
        <p14:creationId xmlns:p14="http://schemas.microsoft.com/office/powerpoint/2010/main" val="131463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www.am2.co/category/data-compression</a:t>
            </a:r>
          </a:p>
        </p:txBody>
      </p:sp>
      <p:sp>
        <p:nvSpPr>
          <p:cNvPr id="4" name="Title 3"/>
          <p:cNvSpPr>
            <a:spLocks noGrp="1"/>
          </p:cNvSpPr>
          <p:nvPr>
            <p:ph type="title"/>
          </p:nvPr>
        </p:nvSpPr>
        <p:spPr/>
        <p:txBody>
          <a:bodyPr/>
          <a:lstStyle/>
          <a:p>
            <a:r>
              <a:rPr lang="en-US"/>
              <a:t>Questions?</a:t>
            </a:r>
            <a:endParaRPr lang="en-US" dirty="0"/>
          </a:p>
        </p:txBody>
      </p:sp>
      <p:sp>
        <p:nvSpPr>
          <p:cNvPr id="7" name="Text Placeholder 6"/>
          <p:cNvSpPr>
            <a:spLocks noGrp="1"/>
          </p:cNvSpPr>
          <p:nvPr>
            <p:ph type="body" idx="12"/>
          </p:nvPr>
        </p:nvSpPr>
        <p:spPr/>
        <p:txBody>
          <a:bodyPr/>
          <a:lstStyle/>
          <a:p>
            <a:endParaRPr lang="en-US"/>
          </a:p>
        </p:txBody>
      </p:sp>
    </p:spTree>
    <p:extLst>
      <p:ext uri="{BB962C8B-B14F-4D97-AF65-F5344CB8AC3E}">
        <p14:creationId xmlns:p14="http://schemas.microsoft.com/office/powerpoint/2010/main" val="373993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I'm also </a:t>
            </a:r>
            <a:r>
              <a:rPr lang="en-US" sz="4800" dirty="0" err="1"/>
              <a:t>gonna</a:t>
            </a:r>
            <a:r>
              <a:rPr lang="en-US" sz="4800" dirty="0"/>
              <a:t> need you to go ahead </a:t>
            </a:r>
            <a:br>
              <a:rPr lang="en-US" sz="4800" dirty="0"/>
            </a:br>
            <a:r>
              <a:rPr lang="en-US" sz="4800" dirty="0"/>
              <a:t>and silence your cell phones</a:t>
            </a:r>
          </a:p>
        </p:txBody>
      </p:sp>
      <p:sp>
        <p:nvSpPr>
          <p:cNvPr id="3" name="Text Placeholder 2"/>
          <p:cNvSpPr>
            <a:spLocks noGrp="1"/>
          </p:cNvSpPr>
          <p:nvPr>
            <p:ph type="body" idx="1"/>
          </p:nvPr>
        </p:nvSpPr>
        <p:spPr/>
        <p:txBody>
          <a:bodyPr>
            <a:normAutofit/>
          </a:bodyPr>
          <a:lstStyle/>
          <a:p>
            <a:r>
              <a:rPr lang="en-US" sz="2800" dirty="0"/>
              <a:t>Yea…….You apparently didn’t put one of the new coversheets on your TPS reports.</a:t>
            </a:r>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tretch/>
        </p:blipFill>
        <p:spPr>
          <a:xfrm>
            <a:off x="3623733" y="1905000"/>
            <a:ext cx="7586133" cy="4267200"/>
          </a:xfrm>
        </p:spPr>
      </p:pic>
    </p:spTree>
    <p:extLst>
      <p:ext uri="{BB962C8B-B14F-4D97-AF65-F5344CB8AC3E}">
        <p14:creationId xmlns:p14="http://schemas.microsoft.com/office/powerpoint/2010/main" val="74400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Oliver Smoot?</a:t>
            </a:r>
          </a:p>
        </p:txBody>
      </p:sp>
      <p:sp>
        <p:nvSpPr>
          <p:cNvPr id="3" name="Content Placeholder 2"/>
          <p:cNvSpPr>
            <a:spLocks noGrp="1"/>
          </p:cNvSpPr>
          <p:nvPr>
            <p:ph idx="1"/>
          </p:nvPr>
        </p:nvSpPr>
        <p:spPr/>
        <p:txBody>
          <a:bodyPr>
            <a:normAutofit fontScale="85000" lnSpcReduction="20000"/>
          </a:bodyPr>
          <a:lstStyle/>
          <a:p>
            <a:r>
              <a:rPr lang="en-US" dirty="0"/>
              <a:t>Oliver R Smoot</a:t>
            </a:r>
          </a:p>
          <a:p>
            <a:pPr lvl="1"/>
            <a:r>
              <a:rPr lang="en-US" dirty="0"/>
              <a:t>MIT Class of 1962</a:t>
            </a:r>
          </a:p>
          <a:p>
            <a:pPr lvl="1"/>
            <a:r>
              <a:rPr lang="en-US" dirty="0"/>
              <a:t>Former Chairman of American National Standards Institute (ANSI)</a:t>
            </a:r>
          </a:p>
          <a:p>
            <a:pPr lvl="1"/>
            <a:r>
              <a:rPr lang="en-US" dirty="0"/>
              <a:t>Former President of International Organization for Standardization (ISO)</a:t>
            </a:r>
          </a:p>
          <a:p>
            <a:r>
              <a:rPr lang="en-US" dirty="0"/>
              <a:t>smoot</a:t>
            </a:r>
          </a:p>
          <a:p>
            <a:pPr lvl="1"/>
            <a:r>
              <a:rPr lang="en-US" dirty="0"/>
              <a:t>An </a:t>
            </a:r>
            <a:r>
              <a:rPr lang="en-US" b="1" dirty="0">
                <a:solidFill>
                  <a:schemeClr val="accent1"/>
                </a:solidFill>
              </a:rPr>
              <a:t>ANSI</a:t>
            </a:r>
            <a:r>
              <a:rPr lang="en-US" dirty="0">
                <a:solidFill>
                  <a:schemeClr val="accent1"/>
                </a:solidFill>
              </a:rPr>
              <a:t> </a:t>
            </a:r>
            <a:r>
              <a:rPr lang="en-US" dirty="0"/>
              <a:t>unit of measure equal to 5-feet, 7-inches</a:t>
            </a:r>
          </a:p>
          <a:p>
            <a:pPr lvl="1"/>
            <a:r>
              <a:rPr lang="en-US" dirty="0"/>
              <a:t>Listed in American Heritage Dictionary</a:t>
            </a:r>
          </a:p>
          <a:p>
            <a:pPr lvl="1"/>
            <a:r>
              <a:rPr lang="en-US" dirty="0"/>
              <a:t>Harvard Bridge (Mass Ave Bridge) is </a:t>
            </a:r>
            <a:r>
              <a:rPr lang="en-US" b="1" dirty="0">
                <a:solidFill>
                  <a:schemeClr val="accent1"/>
                </a:solidFill>
              </a:rPr>
              <a:t>364.4 smoots + 1 ear</a:t>
            </a:r>
          </a:p>
        </p:txBody>
      </p:sp>
    </p:spTree>
    <p:extLst>
      <p:ext uri="{BB962C8B-B14F-4D97-AF65-F5344CB8AC3E}">
        <p14:creationId xmlns:p14="http://schemas.microsoft.com/office/powerpoint/2010/main" val="54901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1026" name="Picture 2" descr="Oliver Smoot, who stands 5-foot-7, was used to measure the Massachusetts Avenue Bridge as part of a MIT fraternity prank in 1958. The markings on the bridge and the legacy of the unit of measurement know as the Smoot live on. (Joe Difazio for WBU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07507" y="1803400"/>
            <a:ext cx="6691312" cy="4460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15445" y="5987276"/>
            <a:ext cx="2668555" cy="276999"/>
          </a:xfrm>
          <a:prstGeom prst="rect">
            <a:avLst/>
          </a:prstGeom>
          <a:noFill/>
        </p:spPr>
        <p:txBody>
          <a:bodyPr wrap="square" rtlCol="0">
            <a:spAutoFit/>
          </a:bodyPr>
          <a:lstStyle/>
          <a:p>
            <a:pPr algn="r"/>
            <a:r>
              <a:rPr lang="en-US" sz="1200" dirty="0"/>
              <a:t>Photo by Joe </a:t>
            </a:r>
            <a:r>
              <a:rPr lang="en-US" sz="1200" dirty="0" err="1"/>
              <a:t>Difazio</a:t>
            </a:r>
            <a:r>
              <a:rPr lang="en-US" sz="1200" dirty="0"/>
              <a:t> for WBUR</a:t>
            </a:r>
          </a:p>
        </p:txBody>
      </p:sp>
    </p:spTree>
    <p:extLst>
      <p:ext uri="{BB962C8B-B14F-4D97-AF65-F5344CB8AC3E}">
        <p14:creationId xmlns:p14="http://schemas.microsoft.com/office/powerpoint/2010/main" val="37896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t>You might be asking…</a:t>
            </a:r>
          </a:p>
        </p:txBody>
      </p:sp>
      <p:sp>
        <p:nvSpPr>
          <p:cNvPr id="6" name="Content Placeholder 5"/>
          <p:cNvSpPr>
            <a:spLocks noGrp="1"/>
          </p:cNvSpPr>
          <p:nvPr>
            <p:ph sz="quarter" idx="13"/>
          </p:nvPr>
        </p:nvSpPr>
        <p:spPr/>
        <p:txBody>
          <a:bodyPr>
            <a:normAutofit/>
          </a:bodyPr>
          <a:lstStyle/>
          <a:p>
            <a:pPr marL="0" indent="0">
              <a:buNone/>
            </a:pPr>
            <a:r>
              <a:rPr lang="en-US" sz="8000" dirty="0"/>
              <a:t>Andy,</a:t>
            </a:r>
          </a:p>
          <a:p>
            <a:pPr marL="0" indent="0">
              <a:buNone/>
            </a:pPr>
            <a:r>
              <a:rPr lang="en-US" sz="8000" dirty="0"/>
              <a:t>Why the *&amp;$# are you telling this story?</a:t>
            </a:r>
          </a:p>
        </p:txBody>
      </p:sp>
    </p:spTree>
    <p:extLst>
      <p:ext uri="{BB962C8B-B14F-4D97-AF65-F5344CB8AC3E}">
        <p14:creationId xmlns:p14="http://schemas.microsoft.com/office/powerpoint/2010/main" val="4650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
  <a:themeElements>
    <a:clrScheme name="ImpatientDBA">
      <a:dk1>
        <a:srgbClr val="231F20"/>
      </a:dk1>
      <a:lt1>
        <a:srgbClr val="FFFFFF"/>
      </a:lt1>
      <a:dk2>
        <a:srgbClr val="6F7173"/>
      </a:dk2>
      <a:lt2>
        <a:srgbClr val="E6E7E8"/>
      </a:lt2>
      <a:accent1>
        <a:srgbClr val="078B8D"/>
      </a:accent1>
      <a:accent2>
        <a:srgbClr val="6EAD9D"/>
      </a:accent2>
      <a:accent3>
        <a:srgbClr val="9ED8D5"/>
      </a:accent3>
      <a:accent4>
        <a:srgbClr val="DCE9A8"/>
      </a:accent4>
      <a:accent5>
        <a:srgbClr val="F16B84"/>
      </a:accent5>
      <a:accent6>
        <a:srgbClr val="999B9E"/>
      </a:accent6>
      <a:hlink>
        <a:srgbClr val="078B8D"/>
      </a:hlink>
      <a:folHlink>
        <a:srgbClr val="F16B84"/>
      </a:folHlink>
    </a:clrScheme>
    <a:fontScheme name="Custom 1">
      <a:majorFont>
        <a:latin typeface="Segoe UI Light"/>
        <a:ea typeface=""/>
        <a:cs typeface=""/>
      </a:majorFont>
      <a:minorFont>
        <a:latin typeface="Segoe UI Light"/>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extLst>
    <a:ext uri="{05A4C25C-085E-4340-85A3-A5531E510DB2}">
      <thm15:themeFamily xmlns:thm15="http://schemas.microsoft.com/office/thememl/2012/main" name="~Presentation_template_2017.potx" id="{808456AB-DCC2-4FB7-B836-07C8D553CABA}" vid="{449CEFA5-3259-4164-A0F6-3BA95F3BF5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~Presentation_template_2017</Template>
  <TotalTime>2407</TotalTime>
  <Words>2838</Words>
  <Application>Microsoft Office PowerPoint</Application>
  <PresentationFormat>Widescreen</PresentationFormat>
  <Paragraphs>646</Paragraphs>
  <Slides>55</Slides>
  <Notes>26</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Consolas</vt:lpstr>
      <vt:lpstr>Segoe UI Light</vt:lpstr>
      <vt:lpstr>Wingdings</vt:lpstr>
      <vt:lpstr>Wingdings 2</vt:lpstr>
      <vt:lpstr>WidescreenPres</vt:lpstr>
      <vt:lpstr>Demystifying Data Compression</vt:lpstr>
      <vt:lpstr>Andy Mallon</vt:lpstr>
      <vt:lpstr>PowerPoint Presentation</vt:lpstr>
      <vt:lpstr>Contact Andy</vt:lpstr>
      <vt:lpstr>Session Feedback</vt:lpstr>
      <vt:lpstr>I'm also gonna need you to go ahead  and silence your cell phones</vt:lpstr>
      <vt:lpstr>Who is Oliver Smoot?</vt:lpstr>
      <vt:lpstr>Demo</vt:lpstr>
      <vt:lpstr>You might be asking…</vt:lpstr>
      <vt:lpstr>Smoot Wisdom</vt:lpstr>
      <vt:lpstr>Demystifying Data Compression</vt:lpstr>
      <vt:lpstr>Agenda</vt:lpstr>
      <vt:lpstr>What we won’t cover</vt:lpstr>
      <vt:lpstr>Before I start…</vt:lpstr>
      <vt:lpstr>Indexes and Heaps: A quick review</vt:lpstr>
      <vt:lpstr>A quick review (or introduction)</vt:lpstr>
      <vt:lpstr>Table Structures: B+ Trees</vt:lpstr>
      <vt:lpstr>Table Structures: Heaps</vt:lpstr>
      <vt:lpstr>What is data compression?</vt:lpstr>
      <vt:lpstr>What is data compression?</vt:lpstr>
      <vt:lpstr>Differences between types</vt:lpstr>
      <vt:lpstr>Compression types</vt:lpstr>
      <vt:lpstr>Syntax</vt:lpstr>
      <vt:lpstr>Useful stored procedures &amp; DMVs</vt:lpstr>
      <vt:lpstr>Costs &amp; Benefits</vt:lpstr>
      <vt:lpstr>Costs &amp; Benefits</vt:lpstr>
      <vt:lpstr>Disk is not cheap</vt:lpstr>
      <vt:lpstr>Disk is not cheap</vt:lpstr>
      <vt:lpstr>PowerPoint Presentation</vt:lpstr>
      <vt:lpstr>Explore compression algorithms</vt:lpstr>
      <vt:lpstr>PowerPoint Presentation</vt:lpstr>
      <vt:lpstr>ROW compression simplified</vt:lpstr>
      <vt:lpstr>PowerPoint Presentation</vt:lpstr>
      <vt:lpstr>PAGE compression simplified</vt:lpstr>
      <vt:lpstr>PAGE compression simplified</vt:lpstr>
      <vt:lpstr>Page-Compressed Index (from Flour cookbook by Joanne Chang)</vt:lpstr>
      <vt:lpstr>Page compression algorithm</vt:lpstr>
      <vt:lpstr>Prefix compression</vt:lpstr>
      <vt:lpstr>Prefix compression</vt:lpstr>
      <vt:lpstr>Prefix compression</vt:lpstr>
      <vt:lpstr>Prefix compression</vt:lpstr>
      <vt:lpstr>Overhead of prefix compression</vt:lpstr>
      <vt:lpstr>Dictionary compression</vt:lpstr>
      <vt:lpstr>Dictionary compression</vt:lpstr>
      <vt:lpstr>Dictionary compression</vt:lpstr>
      <vt:lpstr>Page compression before &amp; after</vt:lpstr>
      <vt:lpstr>Page compression before &amp; after</vt:lpstr>
      <vt:lpstr>Practical Examples</vt:lpstr>
      <vt:lpstr>When ROW compression can’t compress</vt:lpstr>
      <vt:lpstr>When PAGE compression can’t compress</vt:lpstr>
      <vt:lpstr>Questions?</vt:lpstr>
      <vt:lpstr>Demo Setup</vt:lpstr>
      <vt:lpstr>Demo</vt:lpstr>
      <vt:lpstr>Demo 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Compression</dc:title>
  <dc:creator>Andy Mallon</dc:creator>
  <cp:lastModifiedBy>Andy Mallon</cp:lastModifiedBy>
  <cp:revision>169</cp:revision>
  <dcterms:created xsi:type="dcterms:W3CDTF">2016-01-16T14:35:28Z</dcterms:created>
  <dcterms:modified xsi:type="dcterms:W3CDTF">2019-09-07T19:02:09Z</dcterms:modified>
</cp:coreProperties>
</file>