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0" r:id="rId3"/>
  </p:sldMasterIdLst>
  <p:notesMasterIdLst>
    <p:notesMasterId r:id="rId60"/>
  </p:notesMasterIdLst>
  <p:sldIdLst>
    <p:sldId id="321" r:id="rId4"/>
    <p:sldId id="339" r:id="rId5"/>
    <p:sldId id="332" r:id="rId6"/>
    <p:sldId id="420" r:id="rId7"/>
    <p:sldId id="337" r:id="rId8"/>
    <p:sldId id="418" r:id="rId9"/>
    <p:sldId id="286" r:id="rId10"/>
    <p:sldId id="296" r:id="rId11"/>
    <p:sldId id="287" r:id="rId12"/>
    <p:sldId id="301" r:id="rId13"/>
    <p:sldId id="292" r:id="rId14"/>
    <p:sldId id="293" r:id="rId15"/>
    <p:sldId id="275" r:id="rId16"/>
    <p:sldId id="288" r:id="rId17"/>
    <p:sldId id="294" r:id="rId18"/>
    <p:sldId id="289" r:id="rId19"/>
    <p:sldId id="302" r:id="rId20"/>
    <p:sldId id="421" r:id="rId21"/>
    <p:sldId id="262" r:id="rId22"/>
    <p:sldId id="261" r:id="rId23"/>
    <p:sldId id="419" r:id="rId24"/>
    <p:sldId id="290" r:id="rId25"/>
    <p:sldId id="303" r:id="rId26"/>
    <p:sldId id="263" r:id="rId27"/>
    <p:sldId id="264" r:id="rId28"/>
    <p:sldId id="265" r:id="rId29"/>
    <p:sldId id="291" r:id="rId30"/>
    <p:sldId id="304" r:id="rId31"/>
    <p:sldId id="283" r:id="rId32"/>
    <p:sldId id="266" r:id="rId33"/>
    <p:sldId id="277" r:id="rId34"/>
    <p:sldId id="310" r:id="rId35"/>
    <p:sldId id="267" r:id="rId36"/>
    <p:sldId id="268" r:id="rId37"/>
    <p:sldId id="269" r:id="rId38"/>
    <p:sldId id="270" r:id="rId39"/>
    <p:sldId id="271" r:id="rId40"/>
    <p:sldId id="280" r:id="rId41"/>
    <p:sldId id="272" r:id="rId42"/>
    <p:sldId id="274" r:id="rId43"/>
    <p:sldId id="273" r:id="rId44"/>
    <p:sldId id="297" r:id="rId45"/>
    <p:sldId id="305" r:id="rId46"/>
    <p:sldId id="279" r:id="rId47"/>
    <p:sldId id="299" r:id="rId48"/>
    <p:sldId id="284" r:id="rId49"/>
    <p:sldId id="285" r:id="rId50"/>
    <p:sldId id="295" r:id="rId51"/>
    <p:sldId id="298" r:id="rId52"/>
    <p:sldId id="311" r:id="rId53"/>
    <p:sldId id="258" r:id="rId54"/>
    <p:sldId id="415" r:id="rId55"/>
    <p:sldId id="331" r:id="rId56"/>
    <p:sldId id="338" r:id="rId57"/>
    <p:sldId id="335" r:id="rId58"/>
    <p:sldId id="3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Moderator" id="{47D1EF46-29C3-479E-87CF-3155A8D3DF5E}">
          <p14:sldIdLst>
            <p14:sldId id="321"/>
            <p14:sldId id="339"/>
            <p14:sldId id="332"/>
            <p14:sldId id="420"/>
            <p14:sldId id="337"/>
          </p14:sldIdLst>
        </p14:section>
        <p14:section name="William's" id="{4B81BE2A-B99D-4E1E-BB9D-735D73F7397E}">
          <p14:sldIdLst>
            <p14:sldId id="418"/>
            <p14:sldId id="286"/>
            <p14:sldId id="296"/>
            <p14:sldId id="287"/>
            <p14:sldId id="301"/>
            <p14:sldId id="292"/>
            <p14:sldId id="293"/>
            <p14:sldId id="275"/>
            <p14:sldId id="288"/>
            <p14:sldId id="294"/>
            <p14:sldId id="289"/>
            <p14:sldId id="302"/>
            <p14:sldId id="421"/>
            <p14:sldId id="262"/>
            <p14:sldId id="261"/>
            <p14:sldId id="419"/>
            <p14:sldId id="290"/>
            <p14:sldId id="303"/>
            <p14:sldId id="263"/>
            <p14:sldId id="264"/>
            <p14:sldId id="265"/>
            <p14:sldId id="291"/>
            <p14:sldId id="304"/>
            <p14:sldId id="283"/>
            <p14:sldId id="266"/>
            <p14:sldId id="277"/>
            <p14:sldId id="310"/>
            <p14:sldId id="267"/>
            <p14:sldId id="268"/>
            <p14:sldId id="269"/>
            <p14:sldId id="270"/>
            <p14:sldId id="271"/>
            <p14:sldId id="280"/>
            <p14:sldId id="272"/>
            <p14:sldId id="274"/>
            <p14:sldId id="273"/>
            <p14:sldId id="297"/>
            <p14:sldId id="305"/>
            <p14:sldId id="279"/>
            <p14:sldId id="299"/>
            <p14:sldId id="284"/>
            <p14:sldId id="285"/>
            <p14:sldId id="295"/>
            <p14:sldId id="298"/>
            <p14:sldId id="311"/>
            <p14:sldId id="258"/>
            <p14:sldId id="415"/>
          </p14:sldIdLst>
        </p14:section>
        <p14:section name="Wrap-Up - Moderator" id="{430E0B42-9B32-4107-AA8F-F87D6AA1F119}">
          <p14:sldIdLst>
            <p14:sldId id="331"/>
            <p14:sldId id="338"/>
            <p14:sldId id="335"/>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2327" autoAdjust="0"/>
  </p:normalViewPr>
  <p:slideViewPr>
    <p:cSldViewPr snapToGrid="0">
      <p:cViewPr varScale="1">
        <p:scale>
          <a:sx n="73" d="100"/>
          <a:sy n="73" d="100"/>
        </p:scale>
        <p:origin x="10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t>[Moderator Part]</a:t>
            </a:r>
          </a:p>
          <a:p>
            <a:pPr fontAlgn="base"/>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Hi and welcome everyone to this PASS Marathon: Career Development edition!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William Assaf</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 </a:t>
            </a:r>
            <a:r>
              <a:rPr lang="en-CA" sz="1200" b="1" kern="1200" dirty="0">
                <a:solidFill>
                  <a:schemeClr val="tx1"/>
                </a:solidFill>
                <a:effectLst/>
                <a:latin typeface="+mn-lt"/>
                <a:ea typeface="+mn-ea"/>
                <a:cs typeface="+mn-cs"/>
              </a:rPr>
              <a:t>Certification Exams Inside Out</a:t>
            </a:r>
            <a:r>
              <a:rPr lang="en-CA" sz="1200" b="0" kern="1200" dirty="0">
                <a:solidFill>
                  <a:schemeClr val="tx1"/>
                </a:solidFill>
                <a:effectLst/>
                <a:latin typeface="+mn-lt"/>
                <a:ea typeface="+mn-ea"/>
                <a:cs typeface="+mn-cs"/>
              </a:rPr>
              <a:t>.</a:t>
            </a:r>
            <a:endParaRPr lang="en-CA" sz="1200" b="1"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PASS Marathon features back-to-back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become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Donna Johnson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William</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 you all for attending!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29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Our next PASS Partner Webinar will be presented by Dell Technologies and will take place o</a:t>
            </a:r>
            <a:r>
              <a:rPr lang="en-US" sz="1200" b="0" i="0" kern="1200" dirty="0">
                <a:solidFill>
                  <a:schemeClr val="tx1"/>
                </a:solidFill>
                <a:effectLst/>
                <a:latin typeface="+mn-lt"/>
                <a:ea typeface="+mn-ea"/>
                <a:cs typeface="+mn-cs"/>
              </a:rPr>
              <a:t>n</a:t>
            </a:r>
            <a:r>
              <a:rPr lang="en-US" sz="1200" b="0" kern="1200" dirty="0">
                <a:solidFill>
                  <a:schemeClr val="tx1"/>
                </a:solidFill>
                <a:effectLst/>
                <a:latin typeface="+mn-lt"/>
                <a:ea typeface="+mn-ea"/>
                <a:cs typeface="+mn-cs"/>
              </a:rPr>
              <a:t> October 30</a:t>
            </a:r>
            <a:r>
              <a:rPr lang="en-US" sz="1200" b="0" kern="1200" baseline="30000" dirty="0">
                <a:solidFill>
                  <a:schemeClr val="tx1"/>
                </a:solidFill>
                <a:effectLst/>
                <a:latin typeface="+mn-lt"/>
                <a:ea typeface="+mn-ea"/>
                <a:cs typeface="+mn-cs"/>
              </a:rPr>
              <a:t>th </a:t>
            </a:r>
            <a:r>
              <a:rPr lang="en-US" sz="1200" b="0" kern="1200" dirty="0">
                <a:solidFill>
                  <a:schemeClr val="tx1"/>
                </a:solidFill>
                <a:effectLst/>
                <a:latin typeface="+mn-lt"/>
                <a:ea typeface="+mn-ea"/>
                <a:cs typeface="+mn-cs"/>
              </a:rPr>
              <a:t>at 5 pm </a:t>
            </a:r>
            <a:r>
              <a:rPr lang="en-US" sz="1200" b="1" kern="1200" dirty="0">
                <a:solidFill>
                  <a:schemeClr val="tx1"/>
                </a:solidFill>
                <a:effectLst/>
                <a:latin typeface="+mn-lt"/>
                <a:ea typeface="+mn-ea"/>
                <a:cs typeface="+mn-cs"/>
              </a:rPr>
              <a:t>UTC. </a:t>
            </a:r>
            <a:r>
              <a:rPr lang="en-US" sz="1200" b="0" kern="1200" dirty="0">
                <a:solidFill>
                  <a:schemeClr val="tx1"/>
                </a:solidFill>
                <a:effectLst/>
                <a:latin typeface="+mn-lt"/>
                <a:ea typeface="+mn-ea"/>
                <a:cs typeface="+mn-cs"/>
              </a:rPr>
              <a:t>Head over to our </a:t>
            </a:r>
            <a:r>
              <a:rPr lang="en-CA" sz="1200" b="0" i="0" kern="1200" dirty="0">
                <a:solidFill>
                  <a:schemeClr val="tx1"/>
                </a:solidFill>
                <a:effectLst/>
                <a:latin typeface="+mn-lt"/>
                <a:ea typeface="+mn-ea"/>
                <a:cs typeface="+mn-cs"/>
              </a:rPr>
              <a:t>Online Events – PASS Marathon section within our main </a:t>
            </a:r>
            <a:r>
              <a:rPr lang="en-US" sz="1200" b="0" kern="1200" dirty="0">
                <a:solidFill>
                  <a:schemeClr val="tx1"/>
                </a:solidFill>
                <a:effectLst/>
                <a:latin typeface="+mn-lt"/>
                <a:ea typeface="+mn-ea"/>
                <a:cs typeface="+mn-cs"/>
              </a:rPr>
              <a:t>website to register for this event!</a:t>
            </a:r>
          </a:p>
          <a:p>
            <a:endParaRPr lang="en-US" sz="1200" b="0" kern="1200" dirty="0">
              <a:solidFill>
                <a:schemeClr val="tx1"/>
              </a:solidFill>
              <a:effectLst/>
              <a:latin typeface="+mn-lt"/>
              <a:ea typeface="+mn-ea"/>
              <a:cs typeface="+mn-cs"/>
            </a:endParaRPr>
          </a:p>
          <a:p>
            <a:r>
              <a:rPr lang="en-CA" dirty="0"/>
              <a:t>Also, 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8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a:t>[Moderator Part]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you require technical assistance please type your request into the question pane located on the right side of your screen and someone will assist you.</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question pane is also where you may ask any questions throughout the presentation. Feel free to enter your questions at any time and once we get to the </a:t>
            </a:r>
            <a:r>
              <a:rPr lang="en-US" sz="1200" b="1" kern="1200" dirty="0">
                <a:solidFill>
                  <a:schemeClr val="tx1"/>
                </a:solidFill>
                <a:effectLst/>
                <a:latin typeface="+mn-lt"/>
                <a:ea typeface="+mn-ea"/>
                <a:cs typeface="+mn-cs"/>
              </a:rPr>
              <a:t>Q&amp;A portion of the session</a:t>
            </a:r>
            <a:r>
              <a:rPr lang="en-US" sz="1200" kern="1200" dirty="0">
                <a:solidFill>
                  <a:schemeClr val="tx1"/>
                </a:solidFill>
                <a:effectLst/>
                <a:latin typeface="+mn-lt"/>
                <a:ea typeface="+mn-ea"/>
                <a:cs typeface="+mn-cs"/>
              </a:rPr>
              <a:t>, I’ll read your questions aloud to </a:t>
            </a:r>
            <a:r>
              <a:rPr lang="en-CA" b="1" dirty="0"/>
              <a:t>William.</a:t>
            </a:r>
            <a:br>
              <a:rPr lang="en-CA" b="1" dirty="0"/>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Please note that there will be a short evaluation at the end of the session, which will pop-up after this session ends in your web browser. Your feedback is </a:t>
            </a:r>
            <a:r>
              <a:rPr lang="en-US" sz="1200" b="1" kern="1200" dirty="0">
                <a:solidFill>
                  <a:schemeClr val="tx1"/>
                </a:solidFill>
                <a:effectLst/>
                <a:latin typeface="+mn-lt"/>
                <a:ea typeface="+mn-ea"/>
                <a:cs typeface="+mn-cs"/>
              </a:rPr>
              <a:t>really</a:t>
            </a:r>
            <a:r>
              <a:rPr lang="en-US" sz="1200" kern="1200" dirty="0">
                <a:solidFill>
                  <a:schemeClr val="tx1"/>
                </a:solidFill>
                <a:effectLst/>
                <a:latin typeface="+mn-lt"/>
                <a:ea typeface="+mn-ea"/>
                <a:cs typeface="+mn-cs"/>
              </a:rPr>
              <a:t> important to us for future events, so </a:t>
            </a:r>
            <a:r>
              <a:rPr lang="en-US" sz="1200" b="1" kern="1200" dirty="0">
                <a:solidFill>
                  <a:schemeClr val="tx1"/>
                </a:solidFill>
                <a:effectLst/>
                <a:latin typeface="+mn-lt"/>
                <a:ea typeface="+mn-ea"/>
                <a:cs typeface="+mn-cs"/>
              </a:rPr>
              <a:t>please</a:t>
            </a:r>
            <a:r>
              <a:rPr lang="en-US" sz="1200" kern="1200" dirty="0">
                <a:solidFill>
                  <a:schemeClr val="tx1"/>
                </a:solidFill>
                <a:effectLst/>
                <a:latin typeface="+mn-lt"/>
                <a:ea typeface="+mn-ea"/>
                <a:cs typeface="+mn-cs"/>
              </a:rPr>
              <a:t> take a moment to complete this. </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a:t>
            </a:r>
            <a:r>
              <a:rPr lang="en-CA" sz="1200" b="1" kern="1200" dirty="0">
                <a:solidFill>
                  <a:schemeClr val="tx1"/>
                </a:solidFill>
                <a:effectLst/>
                <a:latin typeface="+mn-lt"/>
                <a:ea typeface="+mn-ea"/>
                <a:cs typeface="+mn-cs"/>
              </a:rPr>
              <a:t>Donna Johnson </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89DCAA-E612-4BC0-AA75-84621265B05F}"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425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PASS Marathon </a:t>
            </a:r>
            <a:r>
              <a:rPr lang="en-US" i="0" dirty="0"/>
              <a:t>session is presented by </a:t>
            </a:r>
            <a:r>
              <a:rPr lang="en-US" b="1" i="0" dirty="0"/>
              <a:t>William Assaf</a:t>
            </a:r>
            <a:r>
              <a:rPr lang="en-CA" sz="1200" kern="1200" dirty="0">
                <a:solidFill>
                  <a:schemeClr val="tx1"/>
                </a:solidFill>
                <a:effectLst/>
                <a:latin typeface="+mn-lt"/>
                <a:ea typeface="+mn-ea"/>
                <a:cs typeface="+mn-cs"/>
              </a:rPr>
              <a:t>. </a:t>
            </a:r>
            <a:r>
              <a:rPr lang="en-US" b="0" i="0" dirty="0"/>
              <a:t>William </a:t>
            </a:r>
            <a:r>
              <a:rPr lang="en-US" dirty="0"/>
              <a:t>is a principal consultant and DBA Manager in Baton Rouge, LA. Initially a .NET developer, and later into database administration and architecture, William currently works with clients on SQL Server and Azure SQL platform optimization, management, disaster recovery and high availability, and manages a crack multi-city team of SQL DBA's at </a:t>
            </a:r>
            <a:r>
              <a:rPr lang="en-US" dirty="0" err="1"/>
              <a:t>Sparkhound</a:t>
            </a:r>
            <a:r>
              <a:rPr lang="en-US" dirty="0"/>
              <a:t>.</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5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And without further ado, here is </a:t>
            </a:r>
            <a:r>
              <a:rPr lang="en-CA" b="1" dirty="0"/>
              <a:t>William</a:t>
            </a:r>
            <a:r>
              <a:rPr lang="en-CA" b="1" baseline="0" dirty="0"/>
              <a:t> </a:t>
            </a:r>
            <a:r>
              <a:rPr lang="en-CA" dirty="0"/>
              <a:t>with </a:t>
            </a:r>
            <a:r>
              <a:rPr lang="en-US" b="1" dirty="0"/>
              <a:t>Think Like a Certification Exam</a:t>
            </a:r>
            <a:r>
              <a:rPr lang="en-CA" b="0" dirty="0"/>
              <a:t>.</a:t>
            </a:r>
            <a:r>
              <a:rPr lang="en-CA" dirty="0"/>
              <a:t>	</a:t>
            </a:r>
          </a:p>
          <a:p>
            <a:pPr marL="0" marR="0" indent="0" algn="l" defTabSz="457200" rtl="0" eaLnBrk="1" fontAlgn="auto" latinLnBrk="0" hangingPunct="1">
              <a:lnSpc>
                <a:spcPct val="100000"/>
              </a:lnSpc>
              <a:spcBef>
                <a:spcPts val="0"/>
              </a:spcBef>
              <a:spcAft>
                <a:spcPts val="0"/>
              </a:spcAft>
              <a:buClrTx/>
              <a:buSzTx/>
              <a:buFontTx/>
              <a:buNone/>
              <a:tabLst/>
              <a:defRPr/>
            </a:pPr>
            <a:br>
              <a:rPr lang="en-CA" dirty="0"/>
            </a:br>
            <a:br>
              <a:rPr lang="en-CA" dirty="0"/>
            </a:br>
            <a:r>
              <a:rPr lang="en-CA" dirty="0"/>
              <a:t>{speaker</a:t>
            </a:r>
            <a:r>
              <a:rPr lang="en-CA" baseline="0" dirty="0"/>
              <a:t> begins}</a:t>
            </a:r>
            <a:endParaRPr lang="en-CA"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sng" dirty="0"/>
              <a:t>**[Speaker takes over]**</a:t>
            </a:r>
            <a:endParaRPr lang="en-US" i="1" u="sng"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670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20</a:t>
            </a:fld>
            <a:endParaRPr lang="en-US"/>
          </a:p>
        </p:txBody>
      </p:sp>
    </p:spTree>
    <p:extLst>
      <p:ext uri="{BB962C8B-B14F-4D97-AF65-F5344CB8AC3E}">
        <p14:creationId xmlns:p14="http://schemas.microsoft.com/office/powerpoint/2010/main" val="150684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21</a:t>
            </a:fld>
            <a:endParaRPr lang="en-US"/>
          </a:p>
        </p:txBody>
      </p:sp>
    </p:spTree>
    <p:extLst>
      <p:ext uri="{BB962C8B-B14F-4D97-AF65-F5344CB8AC3E}">
        <p14:creationId xmlns:p14="http://schemas.microsoft.com/office/powerpoint/2010/main" val="2916915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Stay tuned for our next session, </a:t>
            </a:r>
            <a:r>
              <a:rPr lang="en-US" b="1" dirty="0"/>
              <a:t>Career Security - Failure, Skill sets, and Emotional Intelligence </a:t>
            </a:r>
            <a:r>
              <a:rPr lang="en-US" b="0" dirty="0"/>
              <a:t>with </a:t>
            </a:r>
            <a:r>
              <a:rPr lang="en-US" b="1" dirty="0"/>
              <a:t>Brian Kelley</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505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sqlsaturday.com/" TargetMode="External"/><Relationship Id="rId7" Type="http://schemas.openxmlformats.org/officeDocument/2006/relationships/image" Target="../media/image1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hyperlink" Target="http://www.sqlpass.org/PASSChapters/VirtualChapters.aspx" TargetMode="External"/><Relationship Id="rId10" Type="http://schemas.openxmlformats.org/officeDocument/2006/relationships/image" Target="../media/image16.png"/><Relationship Id="rId4" Type="http://schemas.openxmlformats.org/officeDocument/2006/relationships/hyperlink" Target="http://www.sqlpass.org/PASSChapters.aspx" TargetMode="External"/><Relationship Id="rId9"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hyperlink" Target="http://www.sqlpass.org/Events/24HoursofPASS.aspx" TargetMode="External"/><Relationship Id="rId2" Type="http://schemas.openxmlformats.org/officeDocument/2006/relationships/image" Target="../media/image21.png"/><Relationship Id="rId1" Type="http://schemas.openxmlformats.org/officeDocument/2006/relationships/slideMaster" Target="../slideMasters/slideMaster3.xml"/><Relationship Id="rId5" Type="http://schemas.openxmlformats.org/officeDocument/2006/relationships/image" Target="../media/image22.png"/><Relationship Id="rId4" Type="http://schemas.openxmlformats.org/officeDocument/2006/relationships/hyperlink" Target="http://www.sqlpass.org/PASSChapters/VirtualChapters.aspx" TargetMode="Externa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10/9/2019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6A11F900-9C54-4E78-B0DB-F130650E84E6}"/>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A0AEC321-4151-4A33-88EB-DB1D0BB20596}"/>
              </a:ext>
            </a:extLst>
          </p:cNvPr>
          <p:cNvSpPr/>
          <p:nvPr userDrawn="1"/>
        </p:nvSpPr>
        <p:spPr>
          <a:xfrm>
            <a:off x="8643499" y="5871157"/>
            <a:ext cx="2785250" cy="461665"/>
          </a:xfrm>
          <a:prstGeom prst="rect">
            <a:avLst/>
          </a:prstGeom>
        </p:spPr>
        <p:txBody>
          <a:bodyPr wrap="none">
            <a:spAutoFit/>
          </a:bodyPr>
          <a:lstStyle/>
          <a:p>
            <a:r>
              <a:rPr lang="en-CA" sz="2400" i="1" dirty="0">
                <a:solidFill>
                  <a:schemeClr val="bg2"/>
                </a:solidFill>
              </a:rPr>
              <a:t>Presenting Sponsor:</a:t>
            </a:r>
          </a:p>
        </p:txBody>
      </p:sp>
      <p:pic>
        <p:nvPicPr>
          <p:cNvPr id="3" name="Picture 2">
            <a:extLst>
              <a:ext uri="{FF2B5EF4-FFF2-40B4-BE49-F238E27FC236}">
                <a16:creationId xmlns:a16="http://schemas.microsoft.com/office/drawing/2014/main" id="{17BF1F74-5499-4AA3-9699-649FAB854F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4703" y="6448407"/>
            <a:ext cx="1838436" cy="319332"/>
          </a:xfrm>
          <a:prstGeom prst="rect">
            <a:avLst/>
          </a:prstGeom>
        </p:spPr>
      </p:pic>
    </p:spTree>
    <p:extLst>
      <p:ext uri="{BB962C8B-B14F-4D97-AF65-F5344CB8AC3E}">
        <p14:creationId xmlns:p14="http://schemas.microsoft.com/office/powerpoint/2010/main" val="306075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4292135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71142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820172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549813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457604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80899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195639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074475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0662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781142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495436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02763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150557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4" name="Rectangle 3">
            <a:extLst>
              <a:ext uri="{FF2B5EF4-FFF2-40B4-BE49-F238E27FC236}">
                <a16:creationId xmlns:a16="http://schemas.microsoft.com/office/drawing/2014/main" id="{145BE116-EC7C-4E0A-9665-B944B994EB51}"/>
              </a:ext>
            </a:extLst>
          </p:cNvPr>
          <p:cNvSpPr/>
          <p:nvPr userDrawn="1"/>
        </p:nvSpPr>
        <p:spPr>
          <a:xfrm>
            <a:off x="5508017" y="6291453"/>
            <a:ext cx="6716028"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835115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477993" y="2618058"/>
            <a:ext cx="1679772"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PASS’ flagship event November 6-9 </a:t>
            </a:r>
          </a:p>
          <a:p>
            <a:pPr algn="ctr"/>
            <a:r>
              <a:rPr lang="en-US" sz="1200" dirty="0">
                <a:solidFill>
                  <a:schemeClr val="bg2">
                    <a:lumMod val="50000"/>
                  </a:schemeClr>
                </a:solidFill>
              </a:rPr>
              <a:t>Seattle, Washington</a:t>
            </a:r>
          </a:p>
        </p:txBody>
      </p:sp>
      <p:sp>
        <p:nvSpPr>
          <p:cNvPr id="33" name="Rectangle 32">
            <a:hlinkClick r:id="rId3"/>
          </p:cNvPr>
          <p:cNvSpPr/>
          <p:nvPr userDrawn="1"/>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userDrawn="1"/>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Local user groups around the world</a:t>
            </a:r>
            <a:endParaRPr lang="en-US" sz="1200" dirty="0">
              <a:solidFill>
                <a:schemeClr val="bg2">
                  <a:lumMod val="50000"/>
                </a:schemeClr>
              </a:solidFill>
            </a:endParaRPr>
          </a:p>
        </p:txBody>
      </p:sp>
      <p:sp>
        <p:nvSpPr>
          <p:cNvPr id="35" name="Rectangle 34">
            <a:hlinkClick r:id="rId5"/>
          </p:cNvPr>
          <p:cNvSpPr/>
          <p:nvPr userDrawn="1"/>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userDrawn="1"/>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userDrawn="1"/>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63209" y="1133864"/>
            <a:ext cx="1569768" cy="1569768"/>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userDrawn="1"/>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36786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71883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chnical Assistance">
    <p:spTree>
      <p:nvGrpSpPr>
        <p:cNvPr id="1" name=""/>
        <p:cNvGrpSpPr/>
        <p:nvPr/>
      </p:nvGrpSpPr>
      <p:grpSpPr>
        <a:xfrm>
          <a:off x="0" y="0"/>
          <a:ext cx="0" cy="0"/>
          <a:chOff x="0" y="0"/>
          <a:chExt cx="0" cy="0"/>
        </a:xfrm>
      </p:grpSpPr>
      <p:sp>
        <p:nvSpPr>
          <p:cNvPr id="18" name="Shape 2572"/>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252417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890793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1317884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452183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9735493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60612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7967176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954575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393961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681261"/>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245086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438049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2342302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37270586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15055162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5" name="Rectangle 4">
            <a:extLst>
              <a:ext uri="{FF2B5EF4-FFF2-40B4-BE49-F238E27FC236}">
                <a16:creationId xmlns:a16="http://schemas.microsoft.com/office/drawing/2014/main" id="{C6893717-635F-46DB-9FD1-8A4EAF4C39F5}"/>
              </a:ext>
            </a:extLst>
          </p:cNvPr>
          <p:cNvSpPr/>
          <p:nvPr userDrawn="1"/>
        </p:nvSpPr>
        <p:spPr>
          <a:xfrm>
            <a:off x="5715540" y="6339837"/>
            <a:ext cx="6520000"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6" name="TextBox 5">
            <a:extLst>
              <a:ext uri="{FF2B5EF4-FFF2-40B4-BE49-F238E27FC236}">
                <a16:creationId xmlns:a16="http://schemas.microsoft.com/office/drawing/2014/main" id="{380645E5-6D3E-41A8-8C60-BD0D7843D3DE}"/>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017116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30121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6207395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70268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522024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1170454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0207155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2103005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7341809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84398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4481784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71720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3697071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1247429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7972660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5838250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8347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340351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868113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1377748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6769613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3735421" y="6296603"/>
            <a:ext cx="8500119"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75308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Explore PAS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909C2A-B83E-4E9F-8ABC-883AC27768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6037" y="3178654"/>
            <a:ext cx="5383993" cy="2691997"/>
          </a:xfrm>
          <a:prstGeom prst="rect">
            <a:avLst/>
          </a:prstGeom>
        </p:spPr>
      </p:pic>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3"/>
          </p:cNvPr>
          <p:cNvSpPr/>
          <p:nvPr userDrawn="1"/>
        </p:nvSpPr>
        <p:spPr>
          <a:xfrm>
            <a:off x="5374231" y="2618058"/>
            <a:ext cx="6417263" cy="771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flagship event takes place in Seattle, Washington</a:t>
            </a:r>
          </a:p>
          <a:p>
            <a:pPr algn="l"/>
            <a:r>
              <a:rPr lang="en-US" sz="1200" dirty="0">
                <a:solidFill>
                  <a:schemeClr val="bg2">
                    <a:lumMod val="50000"/>
                  </a:schemeClr>
                </a:solidFill>
              </a:rPr>
              <a:t>November 5-8, 2019</a:t>
            </a:r>
          </a:p>
          <a:p>
            <a:pPr algn="l"/>
            <a:r>
              <a:rPr lang="en-US" sz="1200" b="1" dirty="0">
                <a:solidFill>
                  <a:schemeClr val="bg2">
                    <a:lumMod val="50000"/>
                  </a:schemeClr>
                </a:solidFill>
              </a:rPr>
              <a:t>PASSsummit.com</a:t>
            </a:r>
          </a:p>
        </p:txBody>
      </p:sp>
      <p:sp>
        <p:nvSpPr>
          <p:cNvPr id="35" name="Rectangle 34">
            <a:hlinkClick r:id="rId4"/>
          </p:cNvPr>
          <p:cNvSpPr/>
          <p:nvPr userDrawn="1"/>
        </p:nvSpPr>
        <p:spPr>
          <a:xfrm>
            <a:off x="5374232" y="5544372"/>
            <a:ext cx="612129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Partner Marathon: Dell Technologies</a:t>
            </a:r>
          </a:p>
          <a:p>
            <a:pPr algn="l"/>
            <a:r>
              <a:rPr lang="en-US" sz="1200" b="1" dirty="0">
                <a:solidFill>
                  <a:schemeClr val="bg2">
                    <a:lumMod val="50000"/>
                  </a:schemeClr>
                </a:solidFill>
              </a:rPr>
              <a:t>SQL Server 2019 and Containerization: Considerations for a Changing World</a:t>
            </a:r>
          </a:p>
          <a:p>
            <a:pPr algn="l"/>
            <a:r>
              <a:rPr lang="en-US" sz="1200" dirty="0">
                <a:solidFill>
                  <a:schemeClr val="bg2">
                    <a:lumMod val="50000"/>
                  </a:schemeClr>
                </a:solidFill>
              </a:rPr>
              <a:t>October 30, 2019</a:t>
            </a:r>
          </a:p>
        </p:txBody>
      </p:sp>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00506" y="1871825"/>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8572" t="29882" b="34165"/>
          <a:stretch/>
        </p:blipFill>
        <p:spPr>
          <a:xfrm>
            <a:off x="5463823" y="764341"/>
            <a:ext cx="5256208" cy="2066929"/>
          </a:xfrm>
          <a:prstGeom prst="rect">
            <a:avLst/>
          </a:prstGeom>
        </p:spPr>
      </p:pic>
    </p:spTree>
    <p:extLst>
      <p:ext uri="{BB962C8B-B14F-4D97-AF65-F5344CB8AC3E}">
        <p14:creationId xmlns:p14="http://schemas.microsoft.com/office/powerpoint/2010/main" val="927627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18860782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380600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slideLayout" Target="../slideLayouts/slideLayout58.xml"/><Relationship Id="rId47" Type="http://schemas.openxmlformats.org/officeDocument/2006/relationships/slideLayout" Target="../slideLayouts/slideLayout63.xml"/><Relationship Id="rId50" Type="http://schemas.openxmlformats.org/officeDocument/2006/relationships/slideLayout" Target="../slideLayouts/slideLayout66.xml"/><Relationship Id="rId55" Type="http://schemas.openxmlformats.org/officeDocument/2006/relationships/slideLayout" Target="../slideLayouts/slideLayout71.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46" Type="http://schemas.openxmlformats.org/officeDocument/2006/relationships/slideLayout" Target="../slideLayouts/slideLayout6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41" Type="http://schemas.openxmlformats.org/officeDocument/2006/relationships/slideLayout" Target="../slideLayouts/slideLayout57.xml"/><Relationship Id="rId54" Type="http://schemas.openxmlformats.org/officeDocument/2006/relationships/slideLayout" Target="../slideLayouts/slideLayout70.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45" Type="http://schemas.openxmlformats.org/officeDocument/2006/relationships/slideLayout" Target="../slideLayouts/slideLayout61.xml"/><Relationship Id="rId53" Type="http://schemas.openxmlformats.org/officeDocument/2006/relationships/slideLayout" Target="../slideLayouts/slideLayout69.xml"/><Relationship Id="rId58"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49" Type="http://schemas.openxmlformats.org/officeDocument/2006/relationships/slideLayout" Target="../slideLayouts/slideLayout65.xml"/><Relationship Id="rId57"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4" Type="http://schemas.openxmlformats.org/officeDocument/2006/relationships/slideLayout" Target="../slideLayouts/slideLayout60.xml"/><Relationship Id="rId52" Type="http://schemas.openxmlformats.org/officeDocument/2006/relationships/slideLayout" Target="../slideLayouts/slideLayout68.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43" Type="http://schemas.openxmlformats.org/officeDocument/2006/relationships/slideLayout" Target="../slideLayouts/slideLayout59.xml"/><Relationship Id="rId48" Type="http://schemas.openxmlformats.org/officeDocument/2006/relationships/slideLayout" Target="../slideLayouts/slideLayout64.xml"/><Relationship Id="rId56" Type="http://schemas.openxmlformats.org/officeDocument/2006/relationships/slideLayout" Target="../slideLayouts/slideLayout72.xml"/><Relationship Id="rId8" Type="http://schemas.openxmlformats.org/officeDocument/2006/relationships/slideLayout" Target="../slideLayouts/slideLayout24.xml"/><Relationship Id="rId51" Type="http://schemas.openxmlformats.org/officeDocument/2006/relationships/slideLayout" Target="../slideLayouts/slideLayout67.xml"/><Relationship Id="rId3"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10/9/2019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10/9/2019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8"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0657986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 id="2147483734" r:id="rId44"/>
    <p:sldLayoutId id="2147483735" r:id="rId45"/>
    <p:sldLayoutId id="2147483736" r:id="rId46"/>
    <p:sldLayoutId id="2147483737" r:id="rId47"/>
    <p:sldLayoutId id="2147483738" r:id="rId48"/>
    <p:sldLayoutId id="2147483739" r:id="rId49"/>
    <p:sldLayoutId id="2147483740" r:id="rId50"/>
    <p:sldLayoutId id="2147483741" r:id="rId51"/>
    <p:sldLayoutId id="2147483742" r:id="rId52"/>
    <p:sldLayoutId id="2147483743" r:id="rId53"/>
    <p:sldLayoutId id="2147483744" r:id="rId54"/>
    <p:sldLayoutId id="2147483745" r:id="rId55"/>
    <p:sldLayoutId id="2147483746" r:id="rId56"/>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en-us/learning/browse-all-certifications.aspx"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6" Type="http://schemas.openxmlformats.org/officeDocument/2006/relationships/hyperlink" Target="https://www.microsoft.com/en-us/learning/browse-all-certifications.aspx" TargetMode="Externa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264" y="4629790"/>
            <a:ext cx="8035899" cy="604977"/>
          </a:xfrm>
        </p:spPr>
        <p:txBody>
          <a:bodyPr/>
          <a:lstStyle/>
          <a:p>
            <a:r>
              <a:rPr lang="en-US" sz="2667" dirty="0"/>
              <a:t>Gain exam insights, the best prep strategies, an test-taking strategies from a veteran exam writer</a:t>
            </a:r>
          </a:p>
          <a:p>
            <a:endParaRPr lang="en-US" sz="2667" dirty="0"/>
          </a:p>
        </p:txBody>
      </p:sp>
      <p:sp>
        <p:nvSpPr>
          <p:cNvPr id="3" name="Text Placeholder 2"/>
          <p:cNvSpPr>
            <a:spLocks noGrp="1"/>
          </p:cNvSpPr>
          <p:nvPr>
            <p:ph type="body" sz="quarter" idx="10"/>
          </p:nvPr>
        </p:nvSpPr>
        <p:spPr/>
        <p:txBody>
          <a:bodyPr/>
          <a:lstStyle/>
          <a:p>
            <a:pPr lvl="0"/>
            <a:r>
              <a:rPr lang="en-US" dirty="0"/>
              <a:t>William Assaf, Principal Consultant, </a:t>
            </a:r>
            <a:r>
              <a:rPr lang="en-US" dirty="0" err="1"/>
              <a:t>Sparkhound</a:t>
            </a:r>
            <a:br>
              <a:rPr lang="en-US" dirty="0"/>
            </a:br>
            <a:r>
              <a:rPr lang="en-US" dirty="0"/>
              <a:t>Moderated By: Donna Johnson</a:t>
            </a:r>
          </a:p>
        </p:txBody>
      </p:sp>
      <p:sp>
        <p:nvSpPr>
          <p:cNvPr id="4" name="Text Placeholder 3"/>
          <p:cNvSpPr>
            <a:spLocks noGrp="1"/>
          </p:cNvSpPr>
          <p:nvPr>
            <p:ph type="body" sz="quarter" idx="11"/>
          </p:nvPr>
        </p:nvSpPr>
        <p:spPr>
          <a:xfrm>
            <a:off x="668106" y="1781909"/>
            <a:ext cx="8252116" cy="2782371"/>
          </a:xfrm>
        </p:spPr>
        <p:txBody>
          <a:bodyPr/>
          <a:lstStyle/>
          <a:p>
            <a:r>
              <a:rPr lang="en-US" dirty="0"/>
              <a:t>Think Like a Certification Exam</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Microsoft.com showing the &quot;skills measured of the exam&quot;">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a:extLst>
              <a:ext uri="{C183D7F6-B498-43B3-948B-1728B52AA6E4}">
                <adec:decorative xmlns:adec="http://schemas.microsoft.com/office/drawing/2017/decorative" val="1"/>
              </a:ext>
            </a:extLst>
          </p:cNvPr>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a:t>
            </a:r>
            <a:r>
              <a:rPr lang="en-US" sz="4400" i="1" dirty="0"/>
              <a:t>only</a:t>
            </a:r>
            <a:r>
              <a:rPr lang="en-US" sz="4400" dirty="0"/>
              <a:t>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a:bodyPr>
          <a:lstStyle/>
          <a:p>
            <a:r>
              <a:rPr lang="en-US" sz="4800" dirty="0"/>
              <a:t>It’s not just multiple choice questions.</a:t>
            </a:r>
          </a:p>
          <a:p>
            <a:r>
              <a:rPr lang="en-US" sz="4800" dirty="0"/>
              <a:t>Other types such as case studies, build lists, drag and drops, all operate on the same rules and challenge for the writers.</a:t>
            </a:r>
          </a:p>
        </p:txBody>
      </p:sp>
    </p:spTree>
    <p:extLst>
      <p:ext uri="{BB962C8B-B14F-4D97-AF65-F5344CB8AC3E}">
        <p14:creationId xmlns:p14="http://schemas.microsoft.com/office/powerpoint/2010/main" val="110536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285980" y="839972"/>
            <a:ext cx="11626619"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 For example:</a:t>
            </a:r>
          </a:p>
          <a:p>
            <a:r>
              <a:rPr lang="en-US" b="0" dirty="0">
                <a:solidFill>
                  <a:schemeClr val="tx1"/>
                </a:solidFill>
                <a:latin typeface="+mn-lt"/>
              </a:rPr>
              <a:t>In SQL Server, there is no “CHECKSUM Recovery Model” you won’t see it as a choice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9750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Microsoft’s Emphasis is on Solutions has evolved over the last decade. </a:t>
            </a:r>
          </a:p>
          <a:p>
            <a:r>
              <a:rPr lang="en-US" sz="3200" b="0" dirty="0">
                <a:solidFill>
                  <a:schemeClr val="tx1"/>
                </a:solidFill>
                <a:latin typeface="+mn-lt"/>
              </a:rPr>
              <a:t>To get SQL Server MCSA (three exams), you need to know how to build end-to-end Business Intelligence, SSIS, SSRS, SSAS, in addition to the expected administration and querying</a:t>
            </a:r>
            <a:r>
              <a:rPr lang="en-US" sz="3600" b="0" dirty="0">
                <a:solidFill>
                  <a:schemeClr val="tx1"/>
                </a:solidFill>
                <a:latin typeface="+mn-lt"/>
              </a:rPr>
              <a:t>. </a:t>
            </a:r>
          </a:p>
          <a:p>
            <a:pPr lvl="1"/>
            <a:endParaRPr lang="en-US" sz="3600" b="0" dirty="0">
              <a:solidFill>
                <a:schemeClr val="tx1"/>
              </a:solidFill>
              <a:latin typeface="+mn-lt"/>
            </a:endParaRPr>
          </a:p>
          <a:p>
            <a:r>
              <a:rPr lang="en-US" sz="3600" b="0" dirty="0">
                <a:solidFill>
                  <a:schemeClr val="tx1"/>
                </a:solidFill>
                <a:latin typeface="+mn-lt"/>
              </a:rPr>
              <a:t>There is no such thing as a one-dimensional certification because there are few cases of one-dimensional jobs.</a:t>
            </a:r>
          </a:p>
          <a:p>
            <a:r>
              <a:rPr lang="en-US" sz="36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Role-based Certifications </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desired emphasis is on Solution Providers has now introduced broad, often Azure-focused Role-based Certifications for many careers at Fundamentals, Associate, and Expert levels:</a:t>
            </a:r>
          </a:p>
          <a:p>
            <a:r>
              <a:rPr lang="en-US" sz="2000" dirty="0">
                <a:hlinkClick r:id="rId3"/>
              </a:rPr>
              <a:t>https://www.microsoft.com/en-us/learning/browse-all-certifications.aspx</a:t>
            </a:r>
            <a:endParaRPr lang="en-US" sz="2000" b="0" dirty="0">
              <a:solidFill>
                <a:schemeClr val="tx1"/>
              </a:solidFill>
              <a:latin typeface="+mn-lt"/>
            </a:endParaRPr>
          </a:p>
        </p:txBody>
      </p:sp>
      <p:pic>
        <p:nvPicPr>
          <p:cNvPr id="1026" name="Picture 2" descr="Role-based certifications logo&#10;">
            <a:extLst>
              <a:ext uri="{FF2B5EF4-FFF2-40B4-BE49-F238E27FC236}">
                <a16:creationId xmlns:a16="http://schemas.microsoft.com/office/drawing/2014/main" id="{D029913C-25B5-417B-8D36-7065F7E6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724" y="4100054"/>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based certifications logo&#10;">
            <a:extLst>
              <a:ext uri="{FF2B5EF4-FFF2-40B4-BE49-F238E27FC236}">
                <a16:creationId xmlns:a16="http://schemas.microsoft.com/office/drawing/2014/main" id="{6B1E4240-D594-4756-8B33-D3309D1CA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852" y="4119982"/>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e-based certifications logo&#10;">
            <a:extLst>
              <a:ext uri="{FF2B5EF4-FFF2-40B4-BE49-F238E27FC236}">
                <a16:creationId xmlns:a16="http://schemas.microsoft.com/office/drawing/2014/main" id="{AC558950-076D-43A2-A1C2-C8EF59E60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979" y="4119981"/>
            <a:ext cx="1689549" cy="168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22</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26</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57203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38</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39</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664525" y="2989335"/>
            <a:ext cx="4331368" cy="627904"/>
          </a:xfrm>
        </p:spPr>
        <p:txBody>
          <a:bodyPr/>
          <a:lstStyle/>
          <a:p>
            <a:r>
              <a:rPr lang="en-US" sz="4400" dirty="0"/>
              <a:t>William Assaf</a:t>
            </a:r>
          </a:p>
        </p:txBody>
      </p:sp>
      <p:sp>
        <p:nvSpPr>
          <p:cNvPr id="45" name="Text Placeholder 44"/>
          <p:cNvSpPr>
            <a:spLocks noGrp="1"/>
          </p:cNvSpPr>
          <p:nvPr>
            <p:ph type="body" sz="quarter" idx="10"/>
          </p:nvPr>
        </p:nvSpPr>
        <p:spPr>
          <a:xfrm>
            <a:off x="664755" y="3608008"/>
            <a:ext cx="5228045" cy="540913"/>
          </a:xfrm>
        </p:spPr>
        <p:txBody>
          <a:bodyPr/>
          <a:lstStyle/>
          <a:p>
            <a:r>
              <a:rPr lang="en-US" sz="2400" dirty="0"/>
              <a:t>Principal Consultant, Sparkhound</a:t>
            </a:r>
          </a:p>
        </p:txBody>
      </p:sp>
      <p:pic>
        <p:nvPicPr>
          <p:cNvPr id="5" name="Picture Placeholder 4" descr="William Assaf headshot">
            <a:extLst>
              <a:ext uri="{FF2B5EF4-FFF2-40B4-BE49-F238E27FC236}">
                <a16:creationId xmlns:a16="http://schemas.microsoft.com/office/drawing/2014/main" id="{25F7D318-261E-4346-9467-F3644A777B3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a:fillRect/>
          </a:stretch>
        </p:blipFill>
        <p:spPr/>
      </p:pic>
      <p:sp>
        <p:nvSpPr>
          <p:cNvPr id="152" name="Text Placeholder 151"/>
          <p:cNvSpPr>
            <a:spLocks noGrp="1"/>
          </p:cNvSpPr>
          <p:nvPr>
            <p:ph type="body" sz="quarter" idx="13"/>
          </p:nvPr>
        </p:nvSpPr>
        <p:spPr>
          <a:xfrm>
            <a:off x="7493002" y="1319715"/>
            <a:ext cx="4698999" cy="992931"/>
          </a:xfrm>
        </p:spPr>
        <p:txBody>
          <a:bodyPr/>
          <a:lstStyle/>
          <a:p>
            <a:r>
              <a:rPr lang="en-US" sz="2400" dirty="0">
                <a:solidFill>
                  <a:schemeClr val="tx1"/>
                </a:solidFill>
              </a:rPr>
              <a:t>Principal Consultant, </a:t>
            </a:r>
            <a:br>
              <a:rPr lang="en-US" sz="2400" dirty="0">
                <a:solidFill>
                  <a:schemeClr val="tx1"/>
                </a:solidFill>
              </a:rPr>
            </a:br>
            <a:r>
              <a:rPr lang="en-US" sz="2400" dirty="0">
                <a:solidFill>
                  <a:schemeClr val="tx1"/>
                </a:solidFill>
              </a:rPr>
              <a:t>DBA Team Manager</a:t>
            </a:r>
          </a:p>
        </p:txBody>
      </p:sp>
      <p:sp>
        <p:nvSpPr>
          <p:cNvPr id="154" name="Text Placeholder 153"/>
          <p:cNvSpPr>
            <a:spLocks noGrp="1"/>
          </p:cNvSpPr>
          <p:nvPr>
            <p:ph type="body" sz="quarter" idx="15"/>
          </p:nvPr>
        </p:nvSpPr>
        <p:spPr>
          <a:xfrm>
            <a:off x="7493002" y="2813391"/>
            <a:ext cx="4698999" cy="992931"/>
          </a:xfrm>
        </p:spPr>
        <p:txBody>
          <a:bodyPr/>
          <a:lstStyle/>
          <a:p>
            <a:r>
              <a:rPr lang="en-US" sz="2400" dirty="0">
                <a:solidFill>
                  <a:schemeClr val="tx1"/>
                </a:solidFill>
              </a:rPr>
              <a:t>SQLPASS Regional Mentor, </a:t>
            </a:r>
            <a:r>
              <a:rPr lang="en-US" sz="2400" dirty="0" err="1">
                <a:solidFill>
                  <a:schemeClr val="tx1"/>
                </a:solidFill>
              </a:rPr>
              <a:t>SQLSat</a:t>
            </a:r>
            <a:r>
              <a:rPr lang="en-US" sz="2400" dirty="0">
                <a:solidFill>
                  <a:schemeClr val="tx1"/>
                </a:solidFill>
              </a:rPr>
              <a:t> and UG Organizer in Baton Rouge, La.</a:t>
            </a:r>
          </a:p>
        </p:txBody>
      </p:sp>
      <p:sp>
        <p:nvSpPr>
          <p:cNvPr id="156" name="Text Placeholder 155"/>
          <p:cNvSpPr>
            <a:spLocks noGrp="1"/>
          </p:cNvSpPr>
          <p:nvPr>
            <p:ph type="body" sz="quarter" idx="17"/>
          </p:nvPr>
        </p:nvSpPr>
        <p:spPr>
          <a:xfrm>
            <a:off x="7493002" y="4285019"/>
            <a:ext cx="4698999" cy="992931"/>
          </a:xfrm>
        </p:spPr>
        <p:txBody>
          <a:bodyPr/>
          <a:lstStyle/>
          <a:p>
            <a:r>
              <a:rPr lang="en-US" sz="2400" dirty="0">
                <a:solidFill>
                  <a:schemeClr val="tx1"/>
                </a:solidFill>
              </a:rPr>
              <a:t>Co-author, Microsoft Press </a:t>
            </a:r>
            <a:br>
              <a:rPr lang="en-US" sz="2400" dirty="0">
                <a:solidFill>
                  <a:schemeClr val="tx1"/>
                </a:solidFill>
              </a:rPr>
            </a:br>
            <a:r>
              <a:rPr lang="en-US" sz="2400" dirty="0">
                <a:solidFill>
                  <a:schemeClr val="tx1"/>
                </a:solidFill>
              </a:rPr>
              <a:t>SQL Server Inside Out 2017 </a:t>
            </a:r>
            <a:br>
              <a:rPr lang="en-US" sz="2400" dirty="0">
                <a:solidFill>
                  <a:schemeClr val="tx1"/>
                </a:solidFill>
              </a:rPr>
            </a:br>
            <a:r>
              <a:rPr lang="en-US" sz="2400" dirty="0">
                <a:solidFill>
                  <a:schemeClr val="tx1"/>
                </a:solidFill>
              </a:rPr>
              <a:t>and (coming soon) 2019. MS Cert exam writer since 2012.</a:t>
            </a:r>
          </a:p>
        </p:txBody>
      </p:sp>
      <p:sp>
        <p:nvSpPr>
          <p:cNvPr id="157" name="Text Placeholder 156"/>
          <p:cNvSpPr>
            <a:spLocks noGrp="1"/>
          </p:cNvSpPr>
          <p:nvPr>
            <p:ph type="body" sz="quarter" idx="18"/>
          </p:nvPr>
        </p:nvSpPr>
        <p:spPr>
          <a:xfrm>
            <a:off x="1185197" y="4700409"/>
            <a:ext cx="4326604" cy="349251"/>
          </a:xfrm>
        </p:spPr>
        <p:txBody>
          <a:bodyPr/>
          <a:lstStyle/>
          <a:p>
            <a:r>
              <a:rPr lang="en-US" sz="2000" dirty="0"/>
              <a:t>linkedin.com/in/williamdassaf</a:t>
            </a:r>
          </a:p>
        </p:txBody>
      </p:sp>
      <p:sp>
        <p:nvSpPr>
          <p:cNvPr id="158" name="Text Placeholder 157"/>
          <p:cNvSpPr>
            <a:spLocks noGrp="1"/>
          </p:cNvSpPr>
          <p:nvPr>
            <p:ph type="body" sz="quarter" idx="19"/>
          </p:nvPr>
        </p:nvSpPr>
        <p:spPr>
          <a:xfrm>
            <a:off x="1179338" y="5158385"/>
            <a:ext cx="4733317" cy="349251"/>
          </a:xfrm>
        </p:spPr>
        <p:txBody>
          <a:bodyPr/>
          <a:lstStyle/>
          <a:p>
            <a:r>
              <a:rPr lang="en-US" sz="2000" dirty="0"/>
              <a:t>@</a:t>
            </a:r>
            <a:r>
              <a:rPr lang="en-US" sz="2000" dirty="0" err="1"/>
              <a:t>william_a_dba</a:t>
            </a:r>
            <a:endParaRPr lang="en-US" sz="2000" dirty="0"/>
          </a:p>
        </p:txBody>
      </p:sp>
      <p:grpSp>
        <p:nvGrpSpPr>
          <p:cNvPr id="91" name="Group 90">
            <a:extLst>
              <a:ext uri="{C183D7F6-B498-43B3-948B-1728B52AA6E4}">
                <adec:decorative xmlns:adec="http://schemas.microsoft.com/office/drawing/2017/decorative" val="1"/>
              </a:ext>
            </a:extLst>
          </p:cNvPr>
          <p:cNvGrpSpPr/>
          <p:nvPr/>
        </p:nvGrpSpPr>
        <p:grpSpPr>
          <a:xfrm>
            <a:off x="806219"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1219140"/>
              <a:endParaRPr lang="en-US" sz="2800">
                <a:solidFill>
                  <a:srgbClr val="000000"/>
                </a:solidFill>
                <a:latin typeface="Segoe UI"/>
              </a:endParaRPr>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a:solidFill>
                  <a:srgbClr val="AFAFAF"/>
                </a:solidFill>
                <a:latin typeface="Segoe UI"/>
              </a:endParaRPr>
            </a:p>
          </p:txBody>
        </p:sp>
      </p:grpSp>
      <p:grpSp>
        <p:nvGrpSpPr>
          <p:cNvPr id="94" name="Group 93">
            <a:extLst>
              <a:ext uri="{C183D7F6-B498-43B3-948B-1728B52AA6E4}">
                <adec:decorative xmlns:adec="http://schemas.microsoft.com/office/drawing/2017/decorative" val="1"/>
              </a:ext>
            </a:extLst>
          </p:cNvPr>
          <p:cNvGrpSpPr/>
          <p:nvPr/>
        </p:nvGrpSpPr>
        <p:grpSpPr>
          <a:xfrm>
            <a:off x="801087" y="4688320"/>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a:solidFill>
                  <a:srgbClr val="AFAFAF"/>
                </a:solidFill>
                <a:latin typeface="Segoe UI"/>
              </a:endParaRPr>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40"/>
                <a:endParaRPr lang="en-AU" altLang="x-none" sz="2800">
                  <a:solidFill>
                    <a:srgbClr val="000000"/>
                  </a:solidFill>
                </a:endParaRPr>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40"/>
                <a:endParaRPr lang="en-AU" altLang="x-none" sz="2800">
                  <a:solidFill>
                    <a:srgbClr val="000000"/>
                  </a:solidFill>
                </a:endParaRPr>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en-US" sz="2800">
                  <a:solidFill>
                    <a:srgbClr val="000000"/>
                  </a:solidFill>
                  <a:latin typeface="Segoe UI"/>
                </a:endParaRPr>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157765" y="4219544"/>
            <a:ext cx="4326604" cy="349251"/>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40">
              <a:spcBef>
                <a:spcPts val="1333"/>
              </a:spcBef>
            </a:pPr>
            <a:r>
              <a:rPr lang="en-US" sz="2000" dirty="0">
                <a:solidFill>
                  <a:srgbClr val="33C0CD"/>
                </a:solidFill>
                <a:latin typeface="Segoe UI"/>
              </a:rPr>
              <a:t>SQLTact.com</a:t>
            </a:r>
            <a:endParaRPr lang="en-US" sz="2000" b="1" i="1" dirty="0">
              <a:solidFill>
                <a:srgbClr val="33C0CD"/>
              </a:solidFill>
              <a:latin typeface="Segoe UI"/>
            </a:endParaRPr>
          </a:p>
        </p:txBody>
      </p:sp>
      <p:sp>
        <p:nvSpPr>
          <p:cNvPr id="38" name="Rounded Rectangle 8">
            <a:extLst>
              <a:ext uri="{FF2B5EF4-FFF2-40B4-BE49-F238E27FC236}">
                <a16:creationId xmlns:a16="http://schemas.microsoft.com/office/drawing/2014/main" id="{C6C89C68-11C0-43F5-9365-62F42761E3DA}"/>
              </a:ext>
              <a:ext uri="{C183D7F6-B498-43B3-948B-1728B52AA6E4}">
                <adec:decorative xmlns:adec="http://schemas.microsoft.com/office/drawing/2017/decorative" val="1"/>
              </a:ext>
            </a:extLst>
          </p:cNvPr>
          <p:cNvSpPr/>
          <p:nvPr/>
        </p:nvSpPr>
        <p:spPr>
          <a:xfrm>
            <a:off x="801087" y="4200827"/>
            <a:ext cx="306133" cy="306133"/>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dirty="0">
              <a:solidFill>
                <a:srgbClr val="AFAFAF"/>
              </a:solidFill>
              <a:latin typeface="Segoe UI"/>
            </a:endParaRPr>
          </a:p>
        </p:txBody>
      </p:sp>
      <p:pic>
        <p:nvPicPr>
          <p:cNvPr id="39" name="Picture 38" descr="Website">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955" y="4272314"/>
            <a:ext cx="163380" cy="163380"/>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2928475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40</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41</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42</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 question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 uri="{C183D7F6-B498-43B3-948B-1728B52AA6E4}">
                <adec:decorative xmlns:adec="http://schemas.microsoft.com/office/drawing/2017/decorative" val="1"/>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 uri="{C183D7F6-B498-43B3-948B-1728B52AA6E4}">
                <adec:decorative xmlns:adec="http://schemas.microsoft.com/office/drawing/2017/decorative" val="1"/>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 uri="{C183D7F6-B498-43B3-948B-1728B52AA6E4}">
                <adec:decorative xmlns:adec="http://schemas.microsoft.com/office/drawing/2017/decorative" val="1"/>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619875" y="2069710"/>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32688" y="2736344"/>
            <a:ext cx="111518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descr="The correct answer arrow"/>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41832" y="2549262"/>
            <a:ext cx="121422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8915961" y="2549262"/>
            <a:ext cx="2312871"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19312" y="549521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470006" y="594397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19312" y="51010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832104" y="3119132"/>
            <a:ext cx="1760621"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5192246" y="3119132"/>
            <a:ext cx="272645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68107" y="5597236"/>
            <a:ext cx="7182351" cy="995152"/>
          </a:xfrm>
        </p:spPr>
        <p:txBody>
          <a:bodyPr/>
          <a:lstStyle/>
          <a:p>
            <a:r>
              <a:rPr lang="en-US" dirty="0"/>
              <a:t>William Assaf, Principal Consultant, </a:t>
            </a:r>
            <a:r>
              <a:rPr lang="en-US" dirty="0" err="1"/>
              <a:t>Sparkhound</a:t>
            </a:r>
            <a:br>
              <a:rPr lang="en-US" dirty="0"/>
            </a:br>
            <a:r>
              <a:rPr lang="en-US" dirty="0"/>
              <a:t>Moderated By: Donna Johnson</a:t>
            </a:r>
          </a:p>
        </p:txBody>
      </p:sp>
      <p:sp>
        <p:nvSpPr>
          <p:cNvPr id="6" name="Subtitle 1">
            <a:extLst>
              <a:ext uri="{FF2B5EF4-FFF2-40B4-BE49-F238E27FC236}">
                <a16:creationId xmlns:a16="http://schemas.microsoft.com/office/drawing/2014/main" id="{6A5CE1C9-5162-4F0F-9FD2-7774B34B039A}"/>
              </a:ext>
            </a:extLst>
          </p:cNvPr>
          <p:cNvSpPr>
            <a:spLocks noGrp="1"/>
          </p:cNvSpPr>
          <p:nvPr>
            <p:ph type="subTitle" idx="1"/>
          </p:nvPr>
        </p:nvSpPr>
        <p:spPr>
          <a:xfrm>
            <a:off x="668264" y="4629790"/>
            <a:ext cx="8035899" cy="604977"/>
          </a:xfrm>
        </p:spPr>
        <p:txBody>
          <a:bodyPr/>
          <a:lstStyle/>
          <a:p>
            <a:r>
              <a:rPr lang="en-US" sz="2667" dirty="0"/>
              <a:t>Gain exam insights, the best prep strategies, an test-taking strategies from a veteran exam writer</a:t>
            </a:r>
          </a:p>
          <a:p>
            <a:endParaRPr lang="en-US" sz="2667" dirty="0"/>
          </a:p>
        </p:txBody>
      </p:sp>
      <p:sp>
        <p:nvSpPr>
          <p:cNvPr id="7" name="Text Placeholder 3">
            <a:extLst>
              <a:ext uri="{FF2B5EF4-FFF2-40B4-BE49-F238E27FC236}">
                <a16:creationId xmlns:a16="http://schemas.microsoft.com/office/drawing/2014/main" id="{8401C5DA-61E5-48FF-80E6-696AC44FE30F}"/>
              </a:ext>
            </a:extLst>
          </p:cNvPr>
          <p:cNvSpPr txBox="1">
            <a:spLocks/>
          </p:cNvSpPr>
          <p:nvPr/>
        </p:nvSpPr>
        <p:spPr>
          <a:xfrm>
            <a:off x="668106" y="1781909"/>
            <a:ext cx="8252116" cy="2782371"/>
          </a:xfrm>
          <a:prstGeom prst="rect">
            <a:avLst/>
          </a:prstGeom>
        </p:spPr>
        <p:txBody>
          <a:bodyPr vert="horz" lIns="121920" tIns="60960" rIns="121920" bIns="60960" rtlCol="0" anchor="b">
            <a:noAutofit/>
          </a:bodyPr>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09585"/>
            <a:r>
              <a:rPr lang="en-US" sz="4800">
                <a:solidFill>
                  <a:srgbClr val="000000"/>
                </a:solidFill>
              </a:rPr>
              <a:t>Think Like a Certification Exam</a:t>
            </a:r>
            <a:endParaRPr lang="en-US" sz="4800" dirty="0">
              <a:solidFill>
                <a:srgbClr val="000000"/>
              </a:solidFill>
            </a:endParaRPr>
          </a:p>
        </p:txBody>
      </p:sp>
    </p:spTree>
    <p:extLst>
      <p:ext uri="{BB962C8B-B14F-4D97-AF65-F5344CB8AC3E}">
        <p14:creationId xmlns:p14="http://schemas.microsoft.com/office/powerpoint/2010/main" val="22522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a:extLst>
              <a:ext uri="{C183D7F6-B498-43B3-948B-1728B52AA6E4}">
                <adec:decorative xmlns:adec="http://schemas.microsoft.com/office/drawing/2017/decorative" val="1"/>
              </a:ext>
            </a:extLst>
          </p:cNvPr>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51</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r>
              <a:rPr lang="en-US" sz="2000" b="0" dirty="0">
                <a:hlinkClick r:id="rId6"/>
              </a:rPr>
              <a:t>https://www.microsoft.com/en-us/learning/browse-all-certifications.aspx</a:t>
            </a:r>
            <a:endParaRPr lang="en-US" sz="2000" b="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7F5E-2664-41E8-BB79-C31622DB52B0}"/>
              </a:ext>
            </a:extLst>
          </p:cNvPr>
          <p:cNvSpPr>
            <a:spLocks noGrp="1"/>
          </p:cNvSpPr>
          <p:nvPr>
            <p:ph type="title"/>
          </p:nvPr>
        </p:nvSpPr>
        <p:spPr/>
        <p:txBody>
          <a:bodyPr/>
          <a:lstStyle/>
          <a:p>
            <a:endParaRPr lang="en-US" dirty="0"/>
          </a:p>
        </p:txBody>
      </p:sp>
      <p:pic>
        <p:nvPicPr>
          <p:cNvPr id="6" name="Content Placeholder 5" descr="The most interesting man in the world meme, a funny picture that says &quot;I don't always attend PASS Marathons, but when I do, I tell my employer all about it&quot;">
            <a:extLst>
              <a:ext uri="{FF2B5EF4-FFF2-40B4-BE49-F238E27FC236}">
                <a16:creationId xmlns:a16="http://schemas.microsoft.com/office/drawing/2014/main" id="{3A5A3D66-CF61-4B77-80CB-BE44EEBC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707" y="72928"/>
            <a:ext cx="5352586" cy="6712144"/>
          </a:xfrm>
        </p:spPr>
      </p:pic>
    </p:spTree>
    <p:extLst>
      <p:ext uri="{BB962C8B-B14F-4D97-AF65-F5344CB8AC3E}">
        <p14:creationId xmlns:p14="http://schemas.microsoft.com/office/powerpoint/2010/main" val="361394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550240" y="3866951"/>
            <a:ext cx="10809136" cy="582101"/>
          </a:xfrm>
        </p:spPr>
        <p:txBody>
          <a:bodyPr/>
          <a:lstStyle/>
          <a:p>
            <a:r>
              <a:rPr lang="en-US" dirty="0"/>
              <a:t>Career Security - Failure, Skill sets, and Emotional Intelligence</a:t>
            </a:r>
            <a:endParaRPr lang="en-CA" dirty="0"/>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550241" y="4815428"/>
            <a:ext cx="7047456" cy="392921"/>
          </a:xfrm>
        </p:spPr>
        <p:txBody>
          <a:bodyPr/>
          <a:lstStyle/>
          <a:p>
            <a:r>
              <a:rPr lang="en-CA" dirty="0"/>
              <a:t>Brian Kelley</a:t>
            </a:r>
          </a:p>
        </p:txBody>
      </p:sp>
    </p:spTree>
    <p:extLst>
      <p:ext uri="{BB962C8B-B14F-4D97-AF65-F5344CB8AC3E}">
        <p14:creationId xmlns:p14="http://schemas.microsoft.com/office/powerpoint/2010/main" val="926044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550241" y="3866951"/>
            <a:ext cx="8013895" cy="548932"/>
          </a:xfrm>
        </p:spPr>
        <p:txBody>
          <a:bodyPr/>
          <a:lstStyle/>
          <a:p>
            <a:r>
              <a:rPr lang="en-US" dirty="0"/>
              <a:t>Learn more from </a:t>
            </a:r>
            <a:r>
              <a:rPr lang="en-CA" dirty="0"/>
              <a:t>William Assaf</a:t>
            </a:r>
            <a:endParaRPr lang="en-US" dirty="0"/>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p:txBody>
          <a:bodyPr/>
          <a:lstStyle/>
          <a:p>
            <a:r>
              <a:rPr lang="en-US" dirty="0"/>
              <a:t>@</a:t>
            </a:r>
            <a:r>
              <a:rPr lang="en-US" dirty="0" err="1"/>
              <a:t>william_a_dba</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p:txBody>
          <a:bodyPr/>
          <a:lstStyle/>
          <a:p>
            <a:r>
              <a:rPr lang="en-US" dirty="0"/>
              <a:t>www.sqltact.com</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680857" y="4637878"/>
            <a:ext cx="306132" cy="306132"/>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defTabSz="1219170">
                <a:defRPr/>
              </a:pPr>
              <a:endParaRPr lang="en-US" sz="2400">
                <a:solidFill>
                  <a:srgbClr val="000000"/>
                </a:solidFill>
                <a:latin typeface="Segoe UI"/>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CD289-D24A-45EB-B8E9-5227E12845A8}"/>
              </a:ext>
            </a:extLst>
          </p:cNvPr>
          <p:cNvSpPr/>
          <p:nvPr/>
        </p:nvSpPr>
        <p:spPr>
          <a:xfrm>
            <a:off x="8643499" y="5871157"/>
            <a:ext cx="2785250" cy="461665"/>
          </a:xfrm>
          <a:prstGeom prst="rect">
            <a:avLst/>
          </a:prstGeom>
        </p:spPr>
        <p:txBody>
          <a:bodyPr wrap="none">
            <a:spAutoFit/>
          </a:bodyPr>
          <a:lstStyle/>
          <a:p>
            <a:pPr defTabSz="1219170"/>
            <a:r>
              <a:rPr lang="en-CA" sz="2400" i="1" dirty="0">
                <a:solidFill>
                  <a:srgbClr val="AFAFAF">
                    <a:lumMod val="75000"/>
                  </a:srgbClr>
                </a:solidFill>
                <a:latin typeface="Segoe UI"/>
              </a:rPr>
              <a:t>Presenting Sponsor:</a:t>
            </a:r>
          </a:p>
        </p:txBody>
      </p:sp>
      <p:pic>
        <p:nvPicPr>
          <p:cNvPr id="9" name="Picture 8">
            <a:extLst>
              <a:ext uri="{FF2B5EF4-FFF2-40B4-BE49-F238E27FC236}">
                <a16:creationId xmlns:a16="http://schemas.microsoft.com/office/drawing/2014/main" id="{8220D12F-9C3A-49DF-9723-605F16354B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703" y="6448407"/>
            <a:ext cx="1838436" cy="319332"/>
          </a:xfrm>
          <a:prstGeom prst="rect">
            <a:avLst/>
          </a:prstGeom>
        </p:spPr>
      </p:pic>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descr="The correct answer"/>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pic>
        <p:nvPicPr>
          <p:cNvPr id="4" name="Picture 3" descr="Microsoft Learning Logo">
            <a:extLst>
              <a:ext uri="{FF2B5EF4-FFF2-40B4-BE49-F238E27FC236}">
                <a16:creationId xmlns:a16="http://schemas.microsoft.com/office/drawing/2014/main" id="{11DED224-2452-4119-8937-BF7AE4E97565}"/>
              </a:ext>
            </a:extLst>
          </p:cNvPr>
          <p:cNvPicPr>
            <a:picLocks noChangeAspect="1"/>
          </p:cNvPicPr>
          <p:nvPr/>
        </p:nvPicPr>
        <p:blipFill>
          <a:blip r:embed="rId2"/>
          <a:stretch>
            <a:fillRect/>
          </a:stretch>
        </p:blipFill>
        <p:spPr>
          <a:xfrm>
            <a:off x="7050025" y="5472108"/>
            <a:ext cx="3648456" cy="623899"/>
          </a:xfrm>
          <a:prstGeom prst="rect">
            <a:avLst/>
          </a:prstGeom>
        </p:spPr>
      </p:pic>
    </p:spTree>
    <p:extLst>
      <p:ext uri="{BB962C8B-B14F-4D97-AF65-F5344CB8AC3E}">
        <p14:creationId xmlns:p14="http://schemas.microsoft.com/office/powerpoint/2010/main" val="81093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br>
              <a:rPr lang="en-US" sz="1600" dirty="0"/>
            </a:b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2751</TotalTime>
  <Words>3168</Words>
  <Application>Microsoft Office PowerPoint</Application>
  <PresentationFormat>Widescreen</PresentationFormat>
  <Paragraphs>482</Paragraphs>
  <Slides>56</Slides>
  <Notes>11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56</vt:i4>
      </vt:variant>
    </vt:vector>
  </HeadingPairs>
  <TitlesOfParts>
    <vt:vector size="68" baseType="lpstr">
      <vt:lpstr>Arial</vt:lpstr>
      <vt:lpstr>Calibri</vt:lpstr>
      <vt:lpstr>Calibri Light</vt:lpstr>
      <vt:lpstr>Consolas</vt:lpstr>
      <vt:lpstr>Gill Sans</vt:lpstr>
      <vt:lpstr>Open Sans</vt:lpstr>
      <vt:lpstr>Segoe UI</vt:lpstr>
      <vt:lpstr>Segoe UI Light</vt:lpstr>
      <vt:lpstr>Segoe UI Semilight</vt:lpstr>
      <vt:lpstr>SQL Server Security for Database Migrations Upgrades</vt:lpstr>
      <vt:lpstr>1_Office Theme</vt:lpstr>
      <vt:lpstr>2_PASS 2013_SpeakerTemplate_16x9</vt:lpstr>
      <vt:lpstr>PowerPoint Presentation</vt:lpstr>
      <vt:lpstr>PowerPoint Presentation</vt:lpstr>
      <vt:lpstr>PowerPoint Presentation</vt:lpstr>
      <vt:lpstr>William Assaf</vt:lpstr>
      <vt:lpstr>PowerPoint Presentation</vt:lpstr>
      <vt:lpstr>Pop Quiz</vt:lpstr>
      <vt:lpstr>Summary</vt:lpstr>
      <vt:lpstr>Certified Technology Professionals</vt:lpstr>
      <vt:lpstr>What Exams Try to Test</vt:lpstr>
      <vt:lpstr>Guidance for Employers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What Exams Try to Test</vt:lpstr>
      <vt:lpstr>Real Answer Options</vt:lpstr>
      <vt:lpstr>Solutions Providers, Not Exam Takers</vt:lpstr>
      <vt:lpstr>Role-based Certifications </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97</cp:revision>
  <dcterms:created xsi:type="dcterms:W3CDTF">2015-09-09T01:48:28Z</dcterms:created>
  <dcterms:modified xsi:type="dcterms:W3CDTF">2019-10-09T15:32:03Z</dcterms:modified>
</cp:coreProperties>
</file>