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4" r:id="rId2"/>
  </p:sldMasterIdLst>
  <p:notesMasterIdLst>
    <p:notesMasterId r:id="rId62"/>
  </p:notesMasterIdLst>
  <p:handoutMasterIdLst>
    <p:handoutMasterId r:id="rId63"/>
  </p:handoutMasterIdLst>
  <p:sldIdLst>
    <p:sldId id="451" r:id="rId3"/>
    <p:sldId id="258" r:id="rId4"/>
    <p:sldId id="257" r:id="rId5"/>
    <p:sldId id="265" r:id="rId6"/>
    <p:sldId id="328" r:id="rId7"/>
    <p:sldId id="440" r:id="rId8"/>
    <p:sldId id="448" r:id="rId9"/>
    <p:sldId id="327" r:id="rId10"/>
    <p:sldId id="308" r:id="rId11"/>
    <p:sldId id="429" r:id="rId12"/>
    <p:sldId id="452" r:id="rId13"/>
    <p:sldId id="270" r:id="rId14"/>
    <p:sldId id="276" r:id="rId15"/>
    <p:sldId id="341" r:id="rId16"/>
    <p:sldId id="455" r:id="rId17"/>
    <p:sldId id="430" r:id="rId18"/>
    <p:sldId id="289" r:id="rId19"/>
    <p:sldId id="456" r:id="rId20"/>
    <p:sldId id="288" r:id="rId21"/>
    <p:sldId id="458" r:id="rId22"/>
    <p:sldId id="418" r:id="rId23"/>
    <p:sldId id="286" r:id="rId24"/>
    <p:sldId id="291" r:id="rId25"/>
    <p:sldId id="292" r:id="rId26"/>
    <p:sldId id="293" r:id="rId27"/>
    <p:sldId id="331" r:id="rId28"/>
    <p:sldId id="432" r:id="rId29"/>
    <p:sldId id="443" r:id="rId30"/>
    <p:sldId id="444" r:id="rId31"/>
    <p:sldId id="445" r:id="rId32"/>
    <p:sldId id="427" r:id="rId33"/>
    <p:sldId id="449" r:id="rId34"/>
    <p:sldId id="450" r:id="rId35"/>
    <p:sldId id="428" r:id="rId36"/>
    <p:sldId id="426" r:id="rId37"/>
    <p:sldId id="457" r:id="rId38"/>
    <p:sldId id="453" r:id="rId39"/>
    <p:sldId id="417" r:id="rId40"/>
    <p:sldId id="415" r:id="rId41"/>
    <p:sldId id="416" r:id="rId42"/>
    <p:sldId id="441" r:id="rId43"/>
    <p:sldId id="442" r:id="rId44"/>
    <p:sldId id="342" r:id="rId45"/>
    <p:sldId id="422" r:id="rId46"/>
    <p:sldId id="423" r:id="rId47"/>
    <p:sldId id="424" r:id="rId48"/>
    <p:sldId id="420" r:id="rId49"/>
    <p:sldId id="459" r:id="rId50"/>
    <p:sldId id="447" r:id="rId51"/>
    <p:sldId id="454" r:id="rId52"/>
    <p:sldId id="419" r:id="rId53"/>
    <p:sldId id="421" r:id="rId54"/>
    <p:sldId id="446" r:id="rId55"/>
    <p:sldId id="337" r:id="rId56"/>
    <p:sldId id="334" r:id="rId57"/>
    <p:sldId id="336" r:id="rId58"/>
    <p:sldId id="439" r:id="rId59"/>
    <p:sldId id="414" r:id="rId60"/>
    <p:sldId id="413" r:id="rId61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822" y="11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530"/>
    </p:cViewPr>
  </p:sorterViewPr>
  <p:notesViewPr>
    <p:cSldViewPr snapToGrid="0" snapToObjects="1">
      <p:cViewPr varScale="1">
        <p:scale>
          <a:sx n="83" d="100"/>
          <a:sy n="83" d="100"/>
        </p:scale>
        <p:origin x="307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0A825A-D99C-4189-9079-C1724CD9A2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85F39-FBE0-4308-AEB4-41F5556E92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AB19A-044A-4188-95F7-FE3CC087FF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3C11C-94DD-4E9A-9501-B96004F104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D433C-E053-4B66-9C4A-29AA74B6F1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6CACC-4A9E-4C3A-AFE6-7FDCFBD2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2807D-DF51-4782-A6A0-E53C53F8DBA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5C2AB-72C2-4F1F-8100-3B56372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9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9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1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5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tif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tiff"/><Relationship Id="rId5" Type="http://schemas.openxmlformats.org/officeDocument/2006/relationships/image" Target="../media/image7.png"/><Relationship Id="rId10" Type="http://schemas.openxmlformats.org/officeDocument/2006/relationships/image" Target="../media/image12.tiff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6.tif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K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F15-C641-2F42-921B-4659DEC39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2858F-4C66-7A4F-9114-E70314C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3091-9A6E-0940-B7D3-05D86BF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B696B0-9B42-454D-8E9A-A9C962443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7327" y="5419646"/>
            <a:ext cx="3021128" cy="439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134">
                <a:latin typeface="+mj-lt"/>
              </a:defRPr>
            </a:lvl1pPr>
          </a:lstStyle>
          <a:p>
            <a:pPr lvl="0"/>
            <a:r>
              <a:rPr lang="en-US"/>
              <a:t>Enter presenter here if necessary</a:t>
            </a:r>
            <a:br>
              <a:rPr lang="en-US"/>
            </a:br>
            <a:r>
              <a:rPr lang="en-US"/>
              <a:t>Enter date here</a:t>
            </a:r>
          </a:p>
        </p:txBody>
      </p:sp>
    </p:spTree>
    <p:extLst>
      <p:ext uri="{BB962C8B-B14F-4D97-AF65-F5344CB8AC3E}">
        <p14:creationId xmlns:p14="http://schemas.microsoft.com/office/powerpoint/2010/main" val="267826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emphasis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68771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6867795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9BD77-1D4E-E841-AB35-AC00C522B538}"/>
              </a:ext>
            </a:extLst>
          </p:cNvPr>
          <p:cNvSpPr/>
          <p:nvPr userDrawn="1"/>
        </p:nvSpPr>
        <p:spPr>
          <a:xfrm>
            <a:off x="7913524" y="0"/>
            <a:ext cx="3187752" cy="58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D70377-2564-0542-B301-6F0487632F3B}"/>
              </a:ext>
            </a:extLst>
          </p:cNvPr>
          <p:cNvSpPr/>
          <p:nvPr userDrawn="1"/>
        </p:nvSpPr>
        <p:spPr>
          <a:xfrm rot="5400000">
            <a:off x="7848766" y="64648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C0B83-2E23-4F41-9ADF-8E5177C4B0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419" y="568219"/>
            <a:ext cx="2844208" cy="759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68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 that can go to two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E99B71-9E71-6B4C-BD2F-405351D055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37419" y="1327536"/>
            <a:ext cx="2844208" cy="4414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rgbClr val="81BE41"/>
                </a:solidFill>
              </a:defRPr>
            </a:lvl1pPr>
          </a:lstStyle>
          <a:p>
            <a:pPr lvl="0"/>
            <a:r>
              <a:rPr lang="en-US"/>
              <a:t>Text here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9783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explainer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68771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2313352"/>
            <a:ext cx="6867795" cy="3568307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9BD77-1D4E-E841-AB35-AC00C522B538}"/>
              </a:ext>
            </a:extLst>
          </p:cNvPr>
          <p:cNvSpPr/>
          <p:nvPr userDrawn="1"/>
        </p:nvSpPr>
        <p:spPr>
          <a:xfrm>
            <a:off x="7913524" y="0"/>
            <a:ext cx="3187752" cy="58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D70377-2564-0542-B301-6F0487632F3B}"/>
              </a:ext>
            </a:extLst>
          </p:cNvPr>
          <p:cNvSpPr/>
          <p:nvPr userDrawn="1"/>
        </p:nvSpPr>
        <p:spPr>
          <a:xfrm rot="5400000">
            <a:off x="7848766" y="64648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C0B83-2E23-4F41-9ADF-8E5177C4B0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419" y="568219"/>
            <a:ext cx="2844208" cy="759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68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 that can go to two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E99B71-9E71-6B4C-BD2F-405351D055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37419" y="1327536"/>
            <a:ext cx="2844208" cy="4414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rgbClr val="81BE41"/>
                </a:solidFill>
              </a:defRPr>
            </a:lvl1pPr>
          </a:lstStyle>
          <a:p>
            <a:pPr lvl="0"/>
            <a:r>
              <a:rPr lang="en-US"/>
              <a:t>Text here paragraph here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22E90BD-B590-BA45-A263-E6D35B0812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660" y="1659462"/>
            <a:ext cx="68771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12">
                <a:latin typeface="+mj-lt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Multi-line short paragraph here Multi-line short paragraph here Multi-line short paragraph here Multi-line short paragraph here </a:t>
            </a:r>
          </a:p>
          <a:p>
            <a:pPr lvl="0"/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4221776-AB03-A749-B37C-31F977F8E0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9661" y="1393586"/>
            <a:ext cx="6535776" cy="2658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512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WHAT WE DO OR OTHER HEADING HERE:</a:t>
            </a:r>
          </a:p>
        </p:txBody>
      </p:sp>
    </p:spTree>
    <p:extLst>
      <p:ext uri="{BB962C8B-B14F-4D97-AF65-F5344CB8AC3E}">
        <p14:creationId xmlns:p14="http://schemas.microsoft.com/office/powerpoint/2010/main" val="311196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eed of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AE6E72-51AA-2341-A1C5-346EDCBA939E}"/>
              </a:ext>
            </a:extLst>
          </p:cNvPr>
          <p:cNvSpPr/>
          <p:nvPr userDrawn="1"/>
        </p:nvSpPr>
        <p:spPr>
          <a:xfrm>
            <a:off x="8213431" y="1"/>
            <a:ext cx="3307048" cy="58366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3C8C71E-5F94-4374-9204-5D2BD2FA21F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6237" y="345010"/>
            <a:ext cx="2795413" cy="5491648"/>
          </a:xfrm>
          <a:prstGeom prst="rect">
            <a:avLst/>
          </a:prstGeom>
        </p:spPr>
        <p:txBody>
          <a:bodyPr>
            <a:normAutofit/>
          </a:bodyPr>
          <a:lstStyle>
            <a:lvl1pPr marL="216004" indent="-216004">
              <a:buFontTx/>
              <a:buBlip>
                <a:blip r:embed="rId2"/>
              </a:buBlip>
              <a:defRPr sz="1890"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 sz="1701"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701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701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70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3" y="345010"/>
            <a:ext cx="7309580" cy="760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C72C203-DC0C-7746-8455-E1C54520E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59193" y="6006163"/>
            <a:ext cx="469261" cy="34500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160B769-1428-144B-B261-0D765535B2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3633A3-AAAD-1B47-8FE9-36136D645A7A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22903DF-6DE1-4E02-96C6-863EB60956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07485"/>
            <a:ext cx="7329080" cy="4629172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2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590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E87CB9-17F7-714C-89D2-132E82EDA388}"/>
              </a:ext>
            </a:extLst>
          </p:cNvPr>
          <p:cNvSpPr/>
          <p:nvPr userDrawn="1"/>
        </p:nvSpPr>
        <p:spPr>
          <a:xfrm>
            <a:off x="373951" y="383240"/>
            <a:ext cx="10772586" cy="5518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180EDB-F294-5741-8E8A-6B586905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34" y="715678"/>
            <a:ext cx="3301899" cy="4658626"/>
          </a:xfrm>
        </p:spPr>
        <p:txBody>
          <a:bodyPr>
            <a:normAutofit/>
          </a:bodyPr>
          <a:lstStyle>
            <a:lvl1pPr>
              <a:defRPr>
                <a:solidFill>
                  <a:srgbClr val="083A31"/>
                </a:solidFill>
              </a:defRPr>
            </a:lvl1pPr>
          </a:lstStyle>
          <a:p>
            <a:pPr algn="r"/>
            <a:r>
              <a:rPr lang="en-US">
                <a:solidFill>
                  <a:schemeClr val="accent1"/>
                </a:solidFill>
              </a:rPr>
              <a:t>Key takeaway points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E6AC03-0E48-E04E-AC95-0D9599A82E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1961" y="715678"/>
            <a:ext cx="6026494" cy="46586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16004" indent="-216004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</a:lstStyle>
          <a:p>
            <a:r>
              <a:rPr lang="en-US" sz="2268"/>
              <a:t>Point number 1</a:t>
            </a:r>
          </a:p>
          <a:p>
            <a:r>
              <a:rPr lang="en-US" sz="2268"/>
              <a:t>Point number 2</a:t>
            </a:r>
          </a:p>
          <a:p>
            <a:r>
              <a:rPr lang="en-US" sz="2268"/>
              <a:t>Point number 3 - if you need 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6BAC9-640B-D442-8845-E48E852FD89F}"/>
              </a:ext>
            </a:extLst>
          </p:cNvPr>
          <p:cNvCxnSpPr/>
          <p:nvPr userDrawn="1"/>
        </p:nvCxnSpPr>
        <p:spPr>
          <a:xfrm>
            <a:off x="4404488" y="1491143"/>
            <a:ext cx="0" cy="3065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327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keaway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E87CB9-17F7-714C-89D2-132E82EDA388}"/>
              </a:ext>
            </a:extLst>
          </p:cNvPr>
          <p:cNvSpPr/>
          <p:nvPr userDrawn="1"/>
        </p:nvSpPr>
        <p:spPr>
          <a:xfrm>
            <a:off x="373951" y="383240"/>
            <a:ext cx="10772586" cy="5518600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180EDB-F294-5741-8E8A-6B586905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34" y="715678"/>
            <a:ext cx="3301899" cy="4658626"/>
          </a:xfrm>
        </p:spPr>
        <p:txBody>
          <a:bodyPr>
            <a:normAutofit/>
          </a:bodyPr>
          <a:lstStyle>
            <a:lvl1pPr>
              <a:defRPr>
                <a:solidFill>
                  <a:srgbClr val="083A31"/>
                </a:solidFill>
              </a:defRPr>
            </a:lvl1pPr>
          </a:lstStyle>
          <a:p>
            <a:pPr algn="r"/>
            <a:r>
              <a:rPr lang="en-US">
                <a:solidFill>
                  <a:schemeClr val="accent1"/>
                </a:solidFill>
              </a:rPr>
              <a:t>Key takeaway points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E6AC03-0E48-E04E-AC95-0D9599A82E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1961" y="715678"/>
            <a:ext cx="6026494" cy="46586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16004" indent="-216004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</a:lstStyle>
          <a:p>
            <a:r>
              <a:rPr lang="en-US" sz="2268"/>
              <a:t>Point number 1</a:t>
            </a:r>
          </a:p>
          <a:p>
            <a:r>
              <a:rPr lang="en-US" sz="2268"/>
              <a:t>Point number 2</a:t>
            </a:r>
          </a:p>
          <a:p>
            <a:r>
              <a:rPr lang="en-US" sz="2268"/>
              <a:t>Point number 3 - if you need 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6BAC9-640B-D442-8845-E48E852FD89F}"/>
              </a:ext>
            </a:extLst>
          </p:cNvPr>
          <p:cNvCxnSpPr/>
          <p:nvPr userDrawn="1"/>
        </p:nvCxnSpPr>
        <p:spPr>
          <a:xfrm>
            <a:off x="4404488" y="1491143"/>
            <a:ext cx="0" cy="3065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91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Accent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3C7FE11-FF19-4E6D-B0BC-D7A79C24A4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12749" y="1284132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68D09A-E53F-458F-86A4-DDC096A39F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9618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C8AC-2B72-DF45-AD9C-472905F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8B0637-88E6-FE48-BF67-54B5E1F457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53FD1-29F8-4EA3-B73F-3F7DB08E103A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62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3C7FE11-FF19-4E6D-B0BC-D7A79C24A4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12749" y="1284132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68D09A-E53F-458F-86A4-DDC096A39F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9618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C8AC-2B72-DF45-AD9C-472905F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8B0637-88E6-FE48-BF67-54B5E1F457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2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E42B-F7C5-B04C-9163-EEBCA05E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049171"/>
          </a:xfrm>
        </p:spPr>
        <p:txBody>
          <a:bodyPr anchor="b">
            <a:noAutofit/>
          </a:bodyPr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54195-A561-C840-8440-1CDC0132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7708" y="933026"/>
            <a:ext cx="5832247" cy="49004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B44A7-B782-B54E-B1D0-9E7841F4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620714"/>
            <a:ext cx="3715657" cy="4176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2">
                <a:latin typeface="+mj-lt"/>
              </a:defRPr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F695C48-C746-EC4F-A78F-49C15DB462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59193" y="6006163"/>
            <a:ext cx="469261" cy="34500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D24C226-9AB9-8C4F-A0C6-324E6FFEA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49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8E58-49BD-7B4C-BB85-A6CDE3E6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70D54F5-B3E0-BD47-A015-9C3C01C373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F193F4E-14AB-47DD-8401-B72821EA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049171"/>
          </a:xfrm>
        </p:spPr>
        <p:txBody>
          <a:bodyPr anchor="b">
            <a:normAutofit/>
          </a:bodyPr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2CCE92F-869F-4FB8-AF92-35C8EA00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620714"/>
            <a:ext cx="3715657" cy="4176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26CB95A-DFAE-4582-B180-B372B67D75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97708" y="933025"/>
            <a:ext cx="5829246" cy="4864350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K - Title Slide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F15-C641-2F42-921B-4659DEC39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2858F-4C66-7A4F-9114-E70314C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3091-9A6E-0940-B7D3-05D86BF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B696B0-9B42-454D-8E9A-A9C962443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7327" y="5419646"/>
            <a:ext cx="3021128" cy="439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134">
                <a:latin typeface="+mj-lt"/>
              </a:defRPr>
            </a:lvl1pPr>
          </a:lstStyle>
          <a:p>
            <a:pPr lvl="0"/>
            <a:r>
              <a:rPr lang="en-US"/>
              <a:t>Enter presenter here if necessary</a:t>
            </a:r>
            <a:br>
              <a:rPr lang="en-US"/>
            </a:br>
            <a:r>
              <a:rPr lang="en-US"/>
              <a:t>Enter date here</a:t>
            </a:r>
          </a:p>
        </p:txBody>
      </p:sp>
    </p:spTree>
    <p:extLst>
      <p:ext uri="{BB962C8B-B14F-4D97-AF65-F5344CB8AC3E}">
        <p14:creationId xmlns:p14="http://schemas.microsoft.com/office/powerpoint/2010/main" val="3210802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parkh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8A98-50BB-FF4D-8DB7-627506F4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C2FC380-016D-0746-A1D5-FD6D75BFF7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1F1664-FB4B-4346-82CC-10384DD00834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1B5251FB-D2E2-D94F-92CE-231B8319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" y="6006163"/>
            <a:ext cx="3888165" cy="34500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FFA1A1-1E3A-D848-8965-8866B0D52806}"/>
              </a:ext>
            </a:extLst>
          </p:cNvPr>
          <p:cNvSpPr/>
          <p:nvPr userDrawn="1"/>
        </p:nvSpPr>
        <p:spPr>
          <a:xfrm>
            <a:off x="3" y="0"/>
            <a:ext cx="3888165" cy="6480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pic>
        <p:nvPicPr>
          <p:cNvPr id="23" name="Picture 22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1788F7AD-2A75-8E46-85D6-2CCE125740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888166" cy="64801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A2CC1FA-B549-DD4F-9404-EF2C3DDD0C5F}"/>
              </a:ext>
            </a:extLst>
          </p:cNvPr>
          <p:cNvSpPr txBox="1"/>
          <p:nvPr userDrawn="1"/>
        </p:nvSpPr>
        <p:spPr>
          <a:xfrm>
            <a:off x="453199" y="597193"/>
            <a:ext cx="3036834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20+</a:t>
            </a:r>
            <a:r>
              <a:rPr lang="en-US" sz="1701">
                <a:solidFill>
                  <a:schemeClr val="bg1"/>
                </a:solidFill>
                <a:latin typeface="+mj-lt"/>
              </a:rPr>
              <a:t> </a:t>
            </a:r>
            <a:br>
              <a:rPr lang="en-US" sz="1701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years in, and we still have </a:t>
            </a:r>
            <a:br>
              <a:rPr lang="en-US" sz="1701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that startup energy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4</a:t>
            </a:r>
            <a:br>
              <a:rPr lang="en-US" sz="4536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region offices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250+</a:t>
            </a:r>
            <a:br>
              <a:rPr lang="en-US" sz="4536">
                <a:solidFill>
                  <a:schemeClr val="bg1"/>
                </a:solidFill>
                <a:latin typeface="+mj-lt"/>
              </a:rPr>
            </a:br>
            <a:r>
              <a:rPr lang="en-US" sz="1701" err="1">
                <a:solidFill>
                  <a:schemeClr val="bg1"/>
                </a:solidFill>
                <a:latin typeface="+mj-lt"/>
              </a:rPr>
              <a:t>sparkies</a:t>
            </a:r>
            <a:r>
              <a:rPr lang="en-US" sz="1701">
                <a:solidFill>
                  <a:schemeClr val="bg1"/>
                </a:solidFill>
                <a:latin typeface="+mj-lt"/>
              </a:rPr>
              <a:t> and growing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300+</a:t>
            </a:r>
          </a:p>
          <a:p>
            <a:pPr algn="ctr">
              <a:spcAft>
                <a:spcPts val="0"/>
              </a:spcAft>
            </a:pPr>
            <a:r>
              <a:rPr lang="en-US" sz="1701">
                <a:solidFill>
                  <a:schemeClr val="bg1"/>
                </a:solidFill>
                <a:latin typeface="+mj-lt"/>
              </a:rPr>
              <a:t>clients served</a:t>
            </a:r>
          </a:p>
        </p:txBody>
      </p:sp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2AE4AD1B-A151-FB4E-8C39-944CA8E5346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407697" y="4150813"/>
            <a:ext cx="384016" cy="3240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ABCF9F-3262-2243-B806-C5EA2E48E46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752458" y="4130747"/>
            <a:ext cx="456019" cy="3840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F3B5F0-A789-D54D-9306-5456441BFC8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395697" y="1991426"/>
            <a:ext cx="408017" cy="4080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37C5E1-2741-B34D-A078-CCD7C93B3C4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812460" y="1961425"/>
            <a:ext cx="336014" cy="4680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53E2F6-47AE-A74A-B262-B662D989416E}"/>
              </a:ext>
            </a:extLst>
          </p:cNvPr>
          <p:cNvSpPr txBox="1"/>
          <p:nvPr userDrawn="1"/>
        </p:nvSpPr>
        <p:spPr>
          <a:xfrm>
            <a:off x="4803713" y="2020940"/>
            <a:ext cx="2910759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Strategy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Demand &amp; Portfolio Planning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Business Operating Model Design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Growth Strategy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Insight Driven Enterprise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Project Services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Organizational Change Management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58B8C8-5A9E-0B4D-BE23-68DEC1CDB9B9}"/>
              </a:ext>
            </a:extLst>
          </p:cNvPr>
          <p:cNvSpPr txBox="1"/>
          <p:nvPr userDrawn="1"/>
        </p:nvSpPr>
        <p:spPr>
          <a:xfrm>
            <a:off x="4803713" y="4138325"/>
            <a:ext cx="2828607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Data and Analytics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Business Intelligence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Data Visualization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Predictive Modeling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Machine Learning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Data Migration &amp; Management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Master Data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453154-B7A2-B94D-8E00-9D2B6BEF8AE7}"/>
              </a:ext>
            </a:extLst>
          </p:cNvPr>
          <p:cNvSpPr txBox="1"/>
          <p:nvPr userDrawn="1"/>
        </p:nvSpPr>
        <p:spPr>
          <a:xfrm>
            <a:off x="8224853" y="2020940"/>
            <a:ext cx="3136261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Digital Enablement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Cloud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</a:rPr>
              <a:t>Platform as a Service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Agile Software Engineering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DevOps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UI / UX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Workflow Automation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Enterprise Content Management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717AFD-C4BA-A947-8B21-39436F359301}"/>
              </a:ext>
            </a:extLst>
          </p:cNvPr>
          <p:cNvSpPr txBox="1"/>
          <p:nvPr userDrawn="1"/>
        </p:nvSpPr>
        <p:spPr>
          <a:xfrm>
            <a:off x="8224854" y="4148260"/>
            <a:ext cx="2533343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Managed Services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Help Desk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Customer Service Center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Post Go-Live Support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Cloud &amp; Platform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Infrastructure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Collaboration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62FD4-578F-CE40-9D0D-89E14A7529B8}"/>
              </a:ext>
            </a:extLst>
          </p:cNvPr>
          <p:cNvSpPr txBox="1"/>
          <p:nvPr userDrawn="1"/>
        </p:nvSpPr>
        <p:spPr>
          <a:xfrm>
            <a:off x="4336110" y="322156"/>
            <a:ext cx="6410546" cy="148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36">
                <a:solidFill>
                  <a:srgbClr val="003830"/>
                </a:solidFill>
                <a:latin typeface="Calibri Light" panose="020F0302020204030204"/>
              </a:rPr>
              <a:t>Engaged throughout</a:t>
            </a:r>
          </a:p>
          <a:p>
            <a:r>
              <a:rPr lang="en-US" sz="4536">
                <a:solidFill>
                  <a:srgbClr val="003830"/>
                </a:solidFill>
                <a:latin typeface="Calibri Light" panose="020F0302020204030204"/>
              </a:rPr>
              <a:t>the </a:t>
            </a:r>
            <a:r>
              <a:rPr lang="en-US" sz="4536">
                <a:solidFill>
                  <a:srgbClr val="81BE41"/>
                </a:solidFill>
                <a:latin typeface="Calibri Light" panose="020F0302020204030204"/>
              </a:rPr>
              <a:t>digital value chain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A065C1D-27AF-0643-A8C6-9D28BDE33ED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6595" y="5956581"/>
            <a:ext cx="896717" cy="4012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813749D-E8E8-A141-86C2-28E7DB11243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695" y="6039570"/>
            <a:ext cx="657171" cy="34500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E0C32BF-7EC5-C34B-B243-90CC34140AF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8394" y="6116851"/>
            <a:ext cx="778084" cy="1167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F188F8F-5575-EC40-882A-170450109B8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1960" y="6023346"/>
            <a:ext cx="558971" cy="3240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19C9371-634D-554C-AFE7-258E8970CD3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542" y="6057904"/>
            <a:ext cx="727283" cy="2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17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25419"/>
            <a:ext cx="11520488" cy="53359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gradFill>
                  <a:gsLst>
                    <a:gs pos="15000">
                      <a:srgbClr val="FFFFFF"/>
                    </a:gs>
                    <a:gs pos="28333">
                      <a:srgbClr val="FFFFFF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2991591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B035E8-F1A7-F847-9D72-A257D48225EB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916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4795899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1A153-B179-C147-B163-5520BD4A6053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20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6600204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F175AB-1B8F-0445-8E0C-E208723170FA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03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8404512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3BFD1C-5299-3546-80AB-E01F283D665C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78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CEFF6C-F656-414A-B36F-F50761064BDD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5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MI TEMPLATE - Content 5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88927" y="288923"/>
            <a:ext cx="6301872" cy="536546"/>
          </a:xfrm>
        </p:spPr>
        <p:txBody>
          <a:bodyPr vert="horz" anchor="t"/>
          <a:lstStyle>
            <a:lvl1pPr>
              <a:defRPr sz="176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151" y="6130840"/>
            <a:ext cx="759891" cy="346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25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MI TEMPLATE - Content 1">
    <p:bg>
      <p:bgRef idx="1001">
        <a:schemeClr val="bg1"/>
      </p:bgRef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927" y="288923"/>
            <a:ext cx="6301872" cy="536546"/>
          </a:xfrm>
        </p:spPr>
        <p:txBody>
          <a:bodyPr vert="horz" anchor="t"/>
          <a:lstStyle>
            <a:lvl1pPr>
              <a:defRPr sz="176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6025" y="1060598"/>
            <a:ext cx="9454115" cy="5082785"/>
          </a:xfrm>
          <a:prstGeom prst="rect">
            <a:avLst/>
          </a:prstGeom>
        </p:spPr>
        <p:txBody>
          <a:bodyPr vert="horz"/>
          <a:lstStyle>
            <a:lvl1pPr marL="431998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1pPr>
            <a:lvl2pPr marL="937996" indent="-431998">
              <a:buClr>
                <a:schemeClr val="accent1"/>
              </a:buClr>
              <a:buFont typeface="Lucida Grande"/>
              <a:buChar char="›"/>
              <a:tabLst/>
              <a:defRPr sz="2520">
                <a:latin typeface="Raleway"/>
                <a:cs typeface="Raleway"/>
              </a:defRPr>
            </a:lvl2pPr>
            <a:lvl3pPr marL="1367992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3pPr>
            <a:lvl4pPr marL="1873990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4pPr>
            <a:lvl5pPr marL="2303987" indent="-431998">
              <a:buClr>
                <a:schemeClr val="accent1"/>
              </a:buClr>
              <a:buFont typeface="Lucida Grande"/>
              <a:buChar char="›"/>
              <a:tabLst/>
              <a:defRPr sz="252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151" y="6130840"/>
            <a:ext cx="759891" cy="346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060CEBA-274E-AE43-B13C-B1959D17A9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358095B-A1A8-BE4D-9DA6-5E94F52E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86429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BF6D-2048-4FA7-854B-D8ECA2B07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3194-A47C-4548-BE49-06131FBB2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754D-A542-46E5-9CAC-F294A237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6625-C2D0-43E1-A831-5EEBAAFB5F4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EB7D-B946-46CF-91B2-62EE1583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901D-B711-4D15-924A-ACE3C5DC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8CD2-8BE3-4E1F-B79D-2F107FCE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786721-E37B-9B40-8F8F-0345515258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80"/>
            <a:ext cx="11520488" cy="64744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DF181-3270-DA41-B667-15C2871DAF2C}"/>
              </a:ext>
            </a:extLst>
          </p:cNvPr>
          <p:cNvSpPr txBox="1"/>
          <p:nvPr userDrawn="1"/>
        </p:nvSpPr>
        <p:spPr>
          <a:xfrm>
            <a:off x="792033" y="6076879"/>
            <a:ext cx="3584584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6">
                <a:solidFill>
                  <a:schemeClr val="accent3"/>
                </a:solidFill>
              </a:rPr>
              <a:t>Confidential for internal use only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DD5684-DA30-DE4B-AA81-693259D515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page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3D6FE-3673-1F47-8AEC-3CEC7E26A6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Subtitle if you need it</a:t>
            </a:r>
          </a:p>
        </p:txBody>
      </p:sp>
    </p:spTree>
    <p:extLst>
      <p:ext uri="{BB962C8B-B14F-4D97-AF65-F5344CB8AC3E}">
        <p14:creationId xmlns:p14="http://schemas.microsoft.com/office/powerpoint/2010/main" val="4262648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B4D3A-141B-BF47-8BAC-2765F501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1520488" cy="2373064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D0FD7B-5764-1E4A-81E7-B9E4F7B49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3133" y="2850962"/>
            <a:ext cx="3270139" cy="30127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59A5200-BC2A-4949-ACBD-48AB3F8A67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04176" y="2850963"/>
            <a:ext cx="3270139" cy="30127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EC156BF-10E2-1442-9BCF-8238A8B4D1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5220" y="2850962"/>
            <a:ext cx="3270139" cy="30127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816E6A-BDC1-4427-996E-7A91B918FBB8}"/>
              </a:ext>
            </a:extLst>
          </p:cNvPr>
          <p:cNvSpPr txBox="1"/>
          <p:nvPr userDrawn="1"/>
        </p:nvSpPr>
        <p:spPr>
          <a:xfrm>
            <a:off x="633134" y="2492015"/>
            <a:ext cx="13520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1">
                <a:solidFill>
                  <a:schemeClr val="tx2"/>
                </a:solidFill>
              </a:rPr>
              <a:t>CHALLENGE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D15DD-ECE2-415B-B310-035DB2365E8E}"/>
              </a:ext>
            </a:extLst>
          </p:cNvPr>
          <p:cNvSpPr txBox="1"/>
          <p:nvPr userDrawn="1"/>
        </p:nvSpPr>
        <p:spPr>
          <a:xfrm>
            <a:off x="4104177" y="2518259"/>
            <a:ext cx="13520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701">
                <a:solidFill>
                  <a:schemeClr val="tx2"/>
                </a:solidFill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80FB5-2740-4A47-861F-BE6BA53DED2E}"/>
              </a:ext>
            </a:extLst>
          </p:cNvPr>
          <p:cNvSpPr/>
          <p:nvPr userDrawn="1"/>
        </p:nvSpPr>
        <p:spPr>
          <a:xfrm>
            <a:off x="7499569" y="2492015"/>
            <a:ext cx="870175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701">
                <a:solidFill>
                  <a:schemeClr val="tx2"/>
                </a:solidFill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605480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C3C4-EBED-3647-8335-ABC1A70C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571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4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520488" cy="720019"/>
          </a:xfrm>
        </p:spPr>
        <p:txBody>
          <a:bodyPr>
            <a:noAutofit/>
          </a:bodyPr>
          <a:lstStyle>
            <a:lvl1pPr marL="0" indent="0" algn="ctr">
              <a:buNone/>
              <a:defRPr sz="3780" cap="none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0" indent="0" algn="ctr">
              <a:buNone/>
            </a:pPr>
            <a:r>
              <a:rPr lang="en-US" sz="378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6025" y="936027"/>
            <a:ext cx="10368439" cy="4608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456028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6BEA-34B8-449D-8F37-09E0575A8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520488" cy="720019"/>
          </a:xfrm>
        </p:spPr>
        <p:txBody>
          <a:bodyPr>
            <a:noAutofit/>
          </a:bodyPr>
          <a:lstStyle>
            <a:lvl1pPr marL="0" indent="0" algn="ctr">
              <a:buNone/>
              <a:defRPr sz="3780" cap="none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0" indent="0" algn="ctr">
              <a:buNone/>
            </a:pPr>
            <a:r>
              <a:rPr lang="en-US" sz="378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4E60-AE9D-417F-86A8-C1EC79A789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25" y="936027"/>
            <a:ext cx="10368439" cy="4608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70371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12" y="2545783"/>
            <a:ext cx="10752455" cy="1080029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154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388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646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268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89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890">
                <a:latin typeface="Roboto" panose="02000000000000000000" pitchFamily="2" charset="0"/>
                <a:ea typeface="Roboto" panose="02000000000000000000" pitchFamily="2" charset="0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434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13614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1520484" cy="648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025" y="432012"/>
            <a:ext cx="10464443" cy="22320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5669"/>
              </a:lnSpc>
              <a:defRPr sz="5039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76024" y="3456093"/>
            <a:ext cx="3840163" cy="360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701" b="0" u="none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  <a:lvl2pPr marL="431998" indent="0">
              <a:buNone/>
              <a:defRPr sz="1512" b="1">
                <a:latin typeface="Arial" pitchFamily="34" charset="0"/>
                <a:cs typeface="Arial" pitchFamily="34" charset="0"/>
              </a:defRPr>
            </a:lvl2pPr>
            <a:lvl3pPr marL="863995" indent="0">
              <a:buNone/>
              <a:defRPr sz="1323" b="1">
                <a:latin typeface="Arial" pitchFamily="34" charset="0"/>
                <a:cs typeface="Arial" pitchFamily="34" charset="0"/>
              </a:defRPr>
            </a:lvl3pPr>
            <a:lvl4pPr marL="1295993" indent="0">
              <a:buNone/>
              <a:defRPr sz="1134" b="1">
                <a:latin typeface="Arial" pitchFamily="34" charset="0"/>
                <a:cs typeface="Arial" pitchFamily="34" charset="0"/>
              </a:defRPr>
            </a:lvl4pPr>
            <a:lvl5pPr marL="1727990" indent="0">
              <a:buNone/>
              <a:defRPr sz="1134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JANUARY 2OTH, 2019</a:t>
            </a:r>
          </a:p>
        </p:txBody>
      </p:sp>
    </p:spTree>
    <p:extLst>
      <p:ext uri="{BB962C8B-B14F-4D97-AF65-F5344CB8AC3E}">
        <p14:creationId xmlns:p14="http://schemas.microsoft.com/office/powerpoint/2010/main" val="15894168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Acc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317117-AA1F-464C-8086-CE88558BEC16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C87E82-C806-D64E-9413-AFF2F67AE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61152"/>
            <a:ext cx="9955921" cy="4536504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4500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C87E82-C806-D64E-9413-AFF2F67AE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1886"/>
            <a:ext cx="9955921" cy="4525771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250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Acc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E69DA5-5A22-447A-97D9-CC3D5F78D6D7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4130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14726"/>
            <a:ext cx="7004542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9921167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s and chart or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B17A-20F4-3240-AC07-023CEA8F0E8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783032" y="126003"/>
            <a:ext cx="5616238" cy="56161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Photo or chart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1" y="738020"/>
            <a:ext cx="65357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4830205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47CF2-0778-BA41-B16A-74AFCF6A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75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3035-D35F-A043-90CF-5B66E296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218220"/>
            <a:ext cx="9936420" cy="4618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16004" lvl="0" indent="-216004" algn="l" defTabSz="864017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Blip>
                <a:blip r:embed="rId34"/>
              </a:buBlip>
            </a:pPr>
            <a:r>
              <a:rPr lang="en-US"/>
              <a:t>Click to edit Master text styles</a:t>
            </a:r>
          </a:p>
          <a:p>
            <a:pPr marL="648012" lvl="1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080021" lvl="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/>
              <a:t>Third level</a:t>
            </a:r>
          </a:p>
          <a:p>
            <a:pPr marL="1512029" lvl="3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1944037" lvl="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0462-BEE9-824D-910D-CEC552C68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2033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A4DB-61A5-F04E-A4DE-64D26C501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59193" y="6006163"/>
            <a:ext cx="46926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6181F1-9B27-9746-B266-C90D71F08EFD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68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12" r:id="rId32"/>
  </p:sldLayoutIdLst>
  <p:hf hdr="0" ft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78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lang="en-US" sz="2646" kern="1200" dirty="0" smtClean="0">
          <a:solidFill>
            <a:schemeClr val="tx1"/>
          </a:solidFill>
          <a:latin typeface="+mj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2268" kern="1200" dirty="0" smtClean="0">
          <a:solidFill>
            <a:schemeClr val="tx1"/>
          </a:solidFill>
          <a:latin typeface="+mj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 smtClean="0">
          <a:solidFill>
            <a:schemeClr val="tx1"/>
          </a:solidFill>
          <a:latin typeface="+mj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 smtClean="0">
          <a:solidFill>
            <a:schemeClr val="tx1"/>
          </a:solidFill>
          <a:latin typeface="+mj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520488" cy="720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5" y="792023"/>
            <a:ext cx="10368439" cy="499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7525" y="1153073"/>
            <a:ext cx="184731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0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4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hf hdr="0" ftr="0" dt="0"/>
  <p:txStyles>
    <p:titleStyle>
      <a:lvl1pPr algn="l" defTabSz="432008" rtl="0" eaLnBrk="1" latinLnBrk="0" hangingPunct="1">
        <a:spcBef>
          <a:spcPct val="0"/>
        </a:spcBef>
        <a:buNone/>
        <a:defRPr sz="3402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324006" indent="-324006" algn="l" defTabSz="432008" rtl="0" eaLnBrk="1" latinLnBrk="0" hangingPunct="1">
        <a:spcBef>
          <a:spcPct val="20000"/>
        </a:spcBef>
        <a:buFont typeface="Wingdings" charset="2"/>
        <a:buChar char="§"/>
        <a:defRPr sz="2835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02013" indent="-270005" algn="l" defTabSz="432008" rtl="0" eaLnBrk="1" latinLnBrk="0" hangingPunct="1">
        <a:spcBef>
          <a:spcPct val="20000"/>
        </a:spcBef>
        <a:buFont typeface="Wingdings" charset="2"/>
        <a:buChar char="§"/>
        <a:defRPr sz="2457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080021" indent="-216004" algn="l" defTabSz="432008" rtl="0" eaLnBrk="1" latinLnBrk="0" hangingPunct="1">
        <a:spcBef>
          <a:spcPct val="20000"/>
        </a:spcBef>
        <a:buFont typeface="Wingdings" charset="2"/>
        <a:buChar char="§"/>
        <a:defRPr sz="2079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512029" indent="-216004" algn="l" defTabSz="432008" rtl="0" eaLnBrk="1" latinLnBrk="0" hangingPunct="1">
        <a:spcBef>
          <a:spcPct val="20000"/>
        </a:spcBef>
        <a:buFont typeface="Wingdings" charset="2"/>
        <a:buChar char="§"/>
        <a:defRPr sz="1890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944037" indent="-216004" algn="l" defTabSz="432008" rtl="0" eaLnBrk="1" latinLnBrk="0" hangingPunct="1">
        <a:spcBef>
          <a:spcPct val="20000"/>
        </a:spcBef>
        <a:buFont typeface="Wingdings" charset="2"/>
        <a:buChar char="§"/>
        <a:defRPr sz="1701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376046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loudblogs.microsoft.com/sqlserver/2018/09/26/sql-server-2019-celebrating-25-years-of-sql-server-database-engine-and-the-path-forward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migrate-your-databases-to-a-fully-managed-service-with-azure-sql-database-managed-instance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8/09/24/sql-server-2019-preview-combines-sql-server-and-apache-spark-to-create-a-unified-data-platfor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loudblogs.microsoft.com/sqlserver/2018/09/25/introducing-microsoft-sql-server-2019-big-data-clusters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blogs.microsoft.com/sqlserver/2019/07/24/free-supported-java-in-sql-server-2019-is-now-available/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ata-factory/tutorial-deploy-ssis-packages-azure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blogs.microsoft.com/sqlserver/2019/10/30/new-high-availability-and-disaster-recovery-benefits-for-sql-server/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matesic.info/post/Memory-Optimized-TempDB-Metadata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help/4460004/how-to-resolve-last-page-insert-pagelatch-ex-contention" TargetMode="External"/><Relationship Id="rId2" Type="http://schemas.openxmlformats.org/officeDocument/2006/relationships/hyperlink" Target="https://techcommunity.microsoft.com/t5/SQL-Server/Behind-the-Scenes-on-OPTIMIZE-FOR-SEQUENTIAL-KEY/ba-p/806888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upport.microsoft.com/en-us/help/4460004/how-to-resolve-last-page-insert-pagelatch-ex-contention-in-sql-serv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8/09/26/sql-server-2019-celebrating-25-years-of-sql-server-database-engine-and-the-path-forward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performance/intelligent-query-processing?view=sql-server-ver15#batch-mode-on-rowstore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arynpivots/status/1228334842300882944" TargetMode="External"/><Relationship Id="rId2" Type="http://schemas.openxmlformats.org/officeDocument/2006/relationships/hyperlink" Target="https://support.microsoft.com/en-us/help/4538581/fix-scalar-udf-inlining-issues-in-sql-server-2019" TargetMode="Externa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sqlserverstorageengine/2018/07/16/public-preview-of-table-variable-deferred-compilation-in-azure-sql-database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4468101/optional-replacement-for-string-or-binary-data-would-be-truncated" TargetMode="Externa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ecurity/sql-data-discovery-and-classification?view=sql-server-ver15&amp;tabs=t-sql" TargetMode="Externa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sql-assessment-api/sql-assessment-api-overview?view=sql-server-ver15" TargetMode="Externa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wallsproject.org/programs/futures_fund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40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assess-your-servers-with-a-csv-import-into-azure-migrat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747119F-A636-429A-B56F-45FCF03AB242}"/>
              </a:ext>
            </a:extLst>
          </p:cNvPr>
          <p:cNvGrpSpPr/>
          <p:nvPr/>
        </p:nvGrpSpPr>
        <p:grpSpPr>
          <a:xfrm>
            <a:off x="89" y="-14701"/>
            <a:ext cx="11521645" cy="6480175"/>
            <a:chOff x="89" y="-14701"/>
            <a:chExt cx="11521645" cy="64801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" y="-14701"/>
              <a:ext cx="11521645" cy="64801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768503-81D4-46DD-B8A9-63F5756FB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" b="2497"/>
            <a:stretch/>
          </p:blipFill>
          <p:spPr>
            <a:xfrm>
              <a:off x="933854" y="5360316"/>
              <a:ext cx="2361271" cy="689678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93105" y="730076"/>
            <a:ext cx="105342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solidFill>
                  <a:schemeClr val="bg1"/>
                </a:solidFill>
              </a:rPr>
              <a:t>What’s New in SQL Server 2019?</a:t>
            </a:r>
            <a:endParaRPr lang="en-US" sz="11000" b="1" dirty="0">
              <a:solidFill>
                <a:schemeClr val="bg1"/>
              </a:solidFill>
              <a:latin typeface="Geogrotesque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7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No Longer Just Windows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72AD7-08D4-495A-8F7C-24918BD73F34}"/>
              </a:ext>
            </a:extLst>
          </p:cNvPr>
          <p:cNvSpPr/>
          <p:nvPr/>
        </p:nvSpPr>
        <p:spPr>
          <a:xfrm>
            <a:off x="118053" y="5964344"/>
            <a:ext cx="7742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https://cloudblogs.microsoft.com/sqlserver/2018/09/26/sql-server-2019-celebrating-25-years-of-sql-server-database-engine-and-the-path-forward/</a:t>
            </a:r>
            <a:endParaRPr lang="en-US" sz="1200" dirty="0"/>
          </a:p>
        </p:txBody>
      </p:sp>
      <p:pic>
        <p:nvPicPr>
          <p:cNvPr id="3076" name="Picture 4" descr="Image result for microsoft sql 2019 site:microsoft.com&quot;">
            <a:extLst>
              <a:ext uri="{FF2B5EF4-FFF2-40B4-BE49-F238E27FC236}">
                <a16:creationId xmlns:a16="http://schemas.microsoft.com/office/drawing/2014/main" id="{2BBABFD7-964A-41A5-98B7-CB20585B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05" y="942255"/>
            <a:ext cx="5663278" cy="490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59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No Longer Just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E63BF-1591-4C7E-A90A-7716B1F5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0" y="1180842"/>
            <a:ext cx="11209027" cy="3075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F51623-B7AE-4C96-A95F-F064FFBEEEB2}"/>
              </a:ext>
            </a:extLst>
          </p:cNvPr>
          <p:cNvSpPr/>
          <p:nvPr/>
        </p:nvSpPr>
        <p:spPr>
          <a:xfrm>
            <a:off x="81107" y="6119812"/>
            <a:ext cx="7806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https://azure.microsoft.com/en-us/blog/migrate-your-databases-to-a-fully-managed-service-with-azure-sql-database-managed-instance/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CBB6B-C96C-4135-9CF8-90CA8F1D4B29}"/>
              </a:ext>
            </a:extLst>
          </p:cNvPr>
          <p:cNvSpPr txBox="1"/>
          <p:nvPr/>
        </p:nvSpPr>
        <p:spPr>
          <a:xfrm>
            <a:off x="255241" y="4856419"/>
            <a:ext cx="10908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Coming soon with Azure Arc: Run Azure SQL Database on-prem!</a:t>
            </a:r>
          </a:p>
          <a:p>
            <a:r>
              <a:rPr lang="en-US" sz="3200" dirty="0"/>
              <a:t>Azure Arc: hybrid </a:t>
            </a:r>
            <a:r>
              <a:rPr lang="en-US" sz="3200" dirty="0" err="1"/>
              <a:t>cloud+on-prem</a:t>
            </a:r>
            <a:r>
              <a:rPr lang="en-US" sz="3200" dirty="0"/>
              <a:t> management for Azure</a:t>
            </a:r>
          </a:p>
        </p:txBody>
      </p:sp>
    </p:spTree>
    <p:extLst>
      <p:ext uri="{BB962C8B-B14F-4D97-AF65-F5344CB8AC3E}">
        <p14:creationId xmlns:p14="http://schemas.microsoft.com/office/powerpoint/2010/main" val="2890017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makeuseof.com/wp-content/uploads/2013/07/redhat-670x335.jpg">
            <a:extLst>
              <a:ext uri="{FF2B5EF4-FFF2-40B4-BE49-F238E27FC236}">
                <a16:creationId xmlns:a16="http://schemas.microsoft.com/office/drawing/2014/main" id="{E344206C-18D1-46F3-8AE9-EB8988DF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6508" y="1"/>
            <a:ext cx="3413979" cy="170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on Linux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Red Hat Enterprise (RHEL) preferred, </a:t>
            </a:r>
            <a:br>
              <a:rPr lang="en-US" sz="3600" dirty="0"/>
            </a:br>
            <a:r>
              <a:rPr lang="en-US" sz="3600" dirty="0"/>
              <a:t>	also Ubuntu, SUSE Linux Enterprise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 for integrated Active Directory auth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Linux cluster managers like Pacemaker can be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Almost fully-featured SQL Server on Linux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in SQL 2019: Support for replication, MSDTC, CDC</a:t>
            </a:r>
          </a:p>
        </p:txBody>
      </p:sp>
    </p:spTree>
    <p:extLst>
      <p:ext uri="{BB962C8B-B14F-4D97-AF65-F5344CB8AC3E}">
        <p14:creationId xmlns:p14="http://schemas.microsoft.com/office/powerpoint/2010/main" val="358915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on Linux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SQL Server “mssql-server” installs on Linux, but SSMS won’t.</a:t>
            </a:r>
          </a:p>
          <a:p>
            <a:br>
              <a:rPr lang="en-US" sz="3200" dirty="0"/>
            </a:br>
            <a:r>
              <a:rPr lang="en-US" sz="3200" dirty="0"/>
              <a:t>Options for tooling on Linux: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 </a:t>
            </a:r>
            <a:r>
              <a:rPr lang="en-US" sz="3200" b="1" dirty="0"/>
              <a:t>SSMS</a:t>
            </a:r>
            <a:r>
              <a:rPr lang="en-US" sz="3200" dirty="0"/>
              <a:t> on Windows, manage SQL on Linux remotely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“</a:t>
            </a:r>
            <a:r>
              <a:rPr lang="en-US" sz="3200" b="1" dirty="0"/>
              <a:t>mssql-tools</a:t>
            </a:r>
            <a:r>
              <a:rPr lang="en-US" sz="3200" dirty="0"/>
              <a:t>” installs command-line tools </a:t>
            </a:r>
            <a:r>
              <a:rPr lang="en-US" sz="3200" dirty="0" err="1"/>
              <a:t>Sqlcmd</a:t>
            </a:r>
            <a:r>
              <a:rPr lang="en-US" sz="3200" dirty="0"/>
              <a:t>, bcp, drivers and more on Linux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Azure Data Studio </a:t>
            </a:r>
            <a:r>
              <a:rPr lang="en-US" sz="3200" dirty="0"/>
              <a:t>– cross-platform SQL management software that is, based Visual Studio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Third party software</a:t>
            </a:r>
          </a:p>
        </p:txBody>
      </p:sp>
    </p:spTree>
    <p:extLst>
      <p:ext uri="{BB962C8B-B14F-4D97-AF65-F5344CB8AC3E}">
        <p14:creationId xmlns:p14="http://schemas.microsoft.com/office/powerpoint/2010/main" val="323363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200" b="1" dirty="0"/>
              <a:t>Big Data Clusters: SQL Server, Spark, and HDFS in Kubernetes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64B9-6958-4EA0-B73B-3029689BAE36}"/>
              </a:ext>
            </a:extLst>
          </p:cNvPr>
          <p:cNvSpPr/>
          <p:nvPr/>
        </p:nvSpPr>
        <p:spPr>
          <a:xfrm>
            <a:off x="211569" y="1080363"/>
            <a:ext cx="11128648" cy="713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The entire data lake within SQL Server 2019 product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E5B7A7-715A-4A49-A951-A381A120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05" y="2000755"/>
            <a:ext cx="9102437" cy="385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EA99C5-4B23-4AA3-B491-EAEFBFDF734E}"/>
              </a:ext>
            </a:extLst>
          </p:cNvPr>
          <p:cNvSpPr/>
          <p:nvPr/>
        </p:nvSpPr>
        <p:spPr>
          <a:xfrm>
            <a:off x="1017674" y="5888979"/>
            <a:ext cx="57594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https://cloudblogs.microsoft.com/sqlserver/2018/09/24/sql-server-2019-preview-combines-sql-server-and-apache-spark-to-create-a-unified-data-platform/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83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200" b="1" dirty="0"/>
              <a:t>Big Data Clusters: SQL Server, Spark, and HDFS in Kubernetes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64B9-6958-4EA0-B73B-3029689BAE36}"/>
              </a:ext>
            </a:extLst>
          </p:cNvPr>
          <p:cNvSpPr/>
          <p:nvPr/>
        </p:nvSpPr>
        <p:spPr>
          <a:xfrm>
            <a:off x="719138" y="1193485"/>
            <a:ext cx="10630734" cy="417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Big Data Clusters (BDC) is the entire data lake within SQL Server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All data, both relational and non-relational, </a:t>
            </a:r>
            <a:r>
              <a:rPr lang="en-US" sz="3000" dirty="0" err="1"/>
              <a:t>queryable</a:t>
            </a:r>
            <a:r>
              <a:rPr lang="en-US" sz="3000" dirty="0"/>
              <a:t> with TSQL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Minimizes data movement, sprawl of skillsets/languages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Built on Kubernetes, requires some knowledge there to config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No data movement + scale = no ETL, schema/analysis on read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646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8" y="1382945"/>
            <a:ext cx="42689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Query external,</a:t>
            </a:r>
            <a:br>
              <a:rPr lang="en-US" sz="3200" dirty="0"/>
            </a:br>
            <a:r>
              <a:rPr lang="en-US" sz="3200" dirty="0"/>
              <a:t>non-Microsoft, non-relational with </a:t>
            </a:r>
            <a:r>
              <a:rPr lang="en-US" sz="3200" dirty="0" err="1"/>
              <a:t>PolyBase</a:t>
            </a:r>
            <a:r>
              <a:rPr lang="en-US" sz="3200" dirty="0"/>
              <a:t> External Tables aka “Data Virtualization”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That’s right, query Oracle or DB2, </a:t>
            </a:r>
            <a:br>
              <a:rPr lang="en-US" sz="3200" dirty="0"/>
            </a:br>
            <a:r>
              <a:rPr lang="en-US" sz="3200" dirty="0"/>
              <a:t>with T-SQL.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15D4E-9EAF-4FC5-9E10-1C095F0AE2D8}"/>
              </a:ext>
            </a:extLst>
          </p:cNvPr>
          <p:cNvSpPr/>
          <p:nvPr/>
        </p:nvSpPr>
        <p:spPr>
          <a:xfrm>
            <a:off x="2207491" y="6104456"/>
            <a:ext cx="66127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https://cloudblogs.microsoft.com/sqlserver/2018/09/25/introducing-microsoft-sql-server-2019-big-data-clusters/</a:t>
            </a:r>
            <a:endParaRPr lang="en-US" sz="1000" dirty="0"/>
          </a:p>
        </p:txBody>
      </p:sp>
      <p:pic>
        <p:nvPicPr>
          <p:cNvPr id="4100" name="Picture 4" descr="Image result for microsoft sql &quot;2019&quot; site:microsoft.com&quot;">
            <a:extLst>
              <a:ext uri="{FF2B5EF4-FFF2-40B4-BE49-F238E27FC236}">
                <a16:creationId xmlns:a16="http://schemas.microsoft.com/office/drawing/2014/main" id="{B236EB28-D5FA-4C83-B737-AF7DDD59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44" y="1087524"/>
            <a:ext cx="68865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4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dirty="0" err="1"/>
              <a:t>PolyBase</a:t>
            </a:r>
            <a:r>
              <a:rPr lang="en-US" sz="3600" dirty="0"/>
              <a:t> Query Engine makes it possible to query </a:t>
            </a:r>
            <a:r>
              <a:rPr lang="en-US" sz="3600" b="1" dirty="0"/>
              <a:t>Hadoop nonrelational data </a:t>
            </a:r>
            <a:r>
              <a:rPr lang="en-US" sz="3600" dirty="0"/>
              <a:t>or </a:t>
            </a:r>
            <a:r>
              <a:rPr lang="en-US" sz="3600" b="1" dirty="0"/>
              <a:t>Azure Blob Storage files </a:t>
            </a:r>
            <a:r>
              <a:rPr lang="en-US" sz="3600" dirty="0"/>
              <a:t>using T-SQL, by creating EXTERNAL tables in SQL Server connected directly on Azure Storage, Oracle, Teradata, Hadoop, MongoDB, much more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0475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250970"/>
            <a:ext cx="111286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Superior alternative to Linked Servers, OPENDATASOURCE, or heterogenous replication: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External tables allows for clear schema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More secure – inside a database, not at instance level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ODBC drivers offer scale-out options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Optimized for large analytic-scale queries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Offers “Push Down” computation for external sources, significantly reducing data transferred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But does require additional setup.</a:t>
            </a:r>
          </a:p>
        </p:txBody>
      </p:sp>
    </p:spTree>
    <p:extLst>
      <p:ext uri="{BB962C8B-B14F-4D97-AF65-F5344CB8AC3E}">
        <p14:creationId xmlns:p14="http://schemas.microsoft.com/office/powerpoint/2010/main" val="197800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Machine Learning 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2016- “R Services” supported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2017- Now “Machine Learning Services”, supports R +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2019- New features added, including support for external libraries, SQL Server on Linux, clustered service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 install R and/or Python depending on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What’s more, you can install these ML services directly in the Database Engine (in-database as a service called </a:t>
            </a:r>
            <a:r>
              <a:rPr lang="en-US" sz="3200" dirty="0" err="1"/>
              <a:t>LaunchPad</a:t>
            </a:r>
            <a:r>
              <a:rPr lang="en-US" sz="3200" dirty="0"/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or as standalone components without a SQL Server.</a:t>
            </a:r>
          </a:p>
        </p:txBody>
      </p:sp>
    </p:spTree>
    <p:extLst>
      <p:ext uri="{BB962C8B-B14F-4D97-AF65-F5344CB8AC3E}">
        <p14:creationId xmlns:p14="http://schemas.microsoft.com/office/powerpoint/2010/main" val="157059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11570" y="360363"/>
            <a:ext cx="8357396" cy="720725"/>
          </a:xfrm>
        </p:spPr>
        <p:txBody>
          <a:bodyPr>
            <a:noAutofit/>
          </a:bodyPr>
          <a:lstStyle/>
          <a:p>
            <a:r>
              <a:rPr lang="en-US" sz="4200" i="1" dirty="0">
                <a:solidFill>
                  <a:srgbClr val="282801"/>
                </a:solidFill>
                <a:latin typeface="Arial" panose="020B0604020202020204" pitchFamily="34" charset="0"/>
              </a:rPr>
              <a:t>Book Authors: What's your favorite </a:t>
            </a:r>
            <a:br>
              <a:rPr lang="en-US" sz="4200" i="1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4200" i="1" dirty="0">
                <a:solidFill>
                  <a:srgbClr val="282801"/>
                </a:solidFill>
                <a:latin typeface="Arial" panose="020B0604020202020204" pitchFamily="34" charset="0"/>
              </a:rPr>
              <a:t>new feature of SQL Server 2019?</a:t>
            </a:r>
            <a:endParaRPr lang="en-US" sz="4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8801"/>
            <a:ext cx="10949469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Randolph West: 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Accelerated Database Recovery, as well as UTF-8.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Melody Zacharias: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 Azure Notebooks! I really love them even if they are </a:t>
            </a:r>
            <a:b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not technically a 2019 feature.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William Assaf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Tie between Accelerated Database Recovery (ADR) and </a:t>
            </a:r>
            <a:b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scalar UDF </a:t>
            </a:r>
            <a:r>
              <a:rPr lang="en-US" sz="2000" dirty="0" err="1">
                <a:solidFill>
                  <a:srgbClr val="282801"/>
                </a:solidFill>
                <a:latin typeface="Arial" panose="020B0604020202020204" pitchFamily="34" charset="0"/>
              </a:rPr>
              <a:t>inlining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. Both are going to really going to help a lot of folks.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Louis Davidson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Scalar function </a:t>
            </a:r>
            <a:r>
              <a:rPr lang="en-US" sz="2000" dirty="0" err="1">
                <a:solidFill>
                  <a:srgbClr val="282801"/>
                </a:solidFill>
                <a:latin typeface="Arial" panose="020B0604020202020204" pitchFamily="34" charset="0"/>
              </a:rPr>
              <a:t>inlining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. It is a feature that is small, but it shows that Microsoft has really been listening to us and fixing things that will help programmers produce better code.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Sven Aelterman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Biased: expanded cloud offerings. Unbiased: Python integration.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Meagan Longoria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Accelerated database recovery is cool.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Joey </a:t>
            </a:r>
            <a:r>
              <a:rPr lang="en-US" sz="2000" b="1" dirty="0" err="1">
                <a:solidFill>
                  <a:srgbClr val="282801"/>
                </a:solidFill>
                <a:latin typeface="Arial" panose="020B0604020202020204" pitchFamily="34" charset="0"/>
              </a:rPr>
              <a:t>D'Antoni</a:t>
            </a:r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Scalar Function </a:t>
            </a:r>
            <a:r>
              <a:rPr lang="en-US" sz="2000" dirty="0" err="1">
                <a:solidFill>
                  <a:srgbClr val="282801"/>
                </a:solidFill>
                <a:latin typeface="Arial" panose="020B0604020202020204" pitchFamily="34" charset="0"/>
              </a:rPr>
              <a:t>Inlining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.</a:t>
            </a: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B8279F-0FB2-4743-BC18-0D423CFDD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568965" y="49466"/>
            <a:ext cx="2951523" cy="368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Java Runtime Environment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Some features of SQL Server since 2016 have required an installation of the Oracle Java Runtime Environment (JRE).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is needed for some uses of </a:t>
            </a:r>
            <a:r>
              <a:rPr lang="en-US" sz="3200" dirty="0" err="1"/>
              <a:t>PolyBase</a:t>
            </a:r>
            <a:r>
              <a:rPr lang="en-US" sz="3200" dirty="0"/>
              <a:t>, Apache Spark, or Java extensibility for native Java programming in SQL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the past, this was the OpenJDK or the Oracle Java SE. </a:t>
            </a:r>
            <a:br>
              <a:rPr lang="en-US" sz="3200" dirty="0"/>
            </a:br>
            <a:r>
              <a:rPr lang="en-US" sz="3200" dirty="0"/>
              <a:t>Neither option was ideal because of no/poor 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Starting with SQL 2019, the commercial open source </a:t>
            </a:r>
            <a:br>
              <a:rPr lang="en-US" sz="3200" dirty="0"/>
            </a:br>
            <a:r>
              <a:rPr lang="en-US" sz="3200" b="1" dirty="0"/>
              <a:t>Azul Zulu for Azure Enterprise </a:t>
            </a:r>
            <a:r>
              <a:rPr lang="en-US" sz="3200" dirty="0"/>
              <a:t>framework is provided for free, with free Enterprise support.</a:t>
            </a:r>
            <a:br>
              <a:rPr lang="en-US" sz="3200" dirty="0"/>
            </a:br>
            <a:r>
              <a:rPr lang="en-US" sz="1200" dirty="0">
                <a:hlinkClick r:id="rId2"/>
              </a:rPr>
              <a:t>https://cloudblogs.microsoft.com/sqlserver/2019/07/24/free-supported-java-in-sql-server-2019-is-now-available/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4961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Feature/Edition changes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Transparent Data Encryption (TDE) is now supported in standard edition in SQL 2019!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This is a big deal!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As well as the Extensible Key Management feature that allows 3</a:t>
            </a:r>
            <a:r>
              <a:rPr lang="en-US" sz="3600" baseline="30000" dirty="0"/>
              <a:t>rd</a:t>
            </a:r>
            <a:r>
              <a:rPr lang="en-US" sz="3600" dirty="0"/>
              <a:t> party (Hardware Security Module) HSM vendors including the Azure Key Vault (AKV)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hardware caps/limits are the same since SQL 2016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6078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Graph Tables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96714" y="1119428"/>
            <a:ext cx="111286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New in SQL 2017, improving in SQL 2019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Competing with Neo4j or Gremlin (also the </a:t>
            </a:r>
            <a:r>
              <a:rPr lang="en-US" sz="2800" dirty="0" err="1"/>
              <a:t>CosmosDB</a:t>
            </a:r>
            <a:r>
              <a:rPr lang="en-US" sz="2800" dirty="0"/>
              <a:t> Gremlin 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Graph data is often associated with networks, such as social networks. Graphs data structures consist of </a:t>
            </a:r>
            <a:r>
              <a:rPr lang="en-US" sz="2800" i="1" dirty="0"/>
              <a:t>nodes </a:t>
            </a:r>
            <a:r>
              <a:rPr lang="en-US" sz="2800" dirty="0"/>
              <a:t>and </a:t>
            </a:r>
            <a:r>
              <a:rPr lang="en-US" sz="2800" i="1" dirty="0"/>
              <a:t>edges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also referred to as </a:t>
            </a:r>
            <a:r>
              <a:rPr lang="en-US" sz="2800" i="1" dirty="0"/>
              <a:t>vertices</a:t>
            </a:r>
            <a:r>
              <a:rPr lang="en-US" sz="2800" dirty="0"/>
              <a:t>, and edges as </a:t>
            </a:r>
            <a:r>
              <a:rPr lang="en-US" sz="2800" i="1" dirty="0"/>
              <a:t>relationships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graph-specific syntax in SQL 2019, support for Merge syntax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highly interconnected data with many many-to-many relationships (think IMDB)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Hierarchical data can be served with a special </a:t>
            </a:r>
            <a:r>
              <a:rPr lang="en-US" sz="2800" i="1" dirty="0" err="1"/>
              <a:t>hierarchyid</a:t>
            </a:r>
            <a:r>
              <a:rPr lang="en-US" sz="2800" i="1" dirty="0"/>
              <a:t> </a:t>
            </a:r>
            <a:r>
              <a:rPr lang="en-US" sz="2800" dirty="0"/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347118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Columnstore Indexing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Columnstore indexes aren’t new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Around since SQL 2012, but read-only, and limited 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Read/writeable in SQL 2016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Not a </a:t>
            </a:r>
            <a:r>
              <a:rPr lang="en-US" sz="3600" dirty="0" err="1"/>
              <a:t>B+tree</a:t>
            </a:r>
            <a:r>
              <a:rPr lang="en-US" sz="3600" dirty="0"/>
              <a:t>; highly compressed columnar data on disk and in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You can create “nonclustered” or “clustered” Columnstore indexes, though these are in name only.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Can only have one Columnstore index per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438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State of the Columnstore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2016, add a Columnstore index to in-memory tables for “real-time analytics” on rapidly-inserted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With SQL Server 2016 SP1, Columnstore indexes are available </a:t>
            </a:r>
            <a:r>
              <a:rPr lang="en-US" sz="3600" b="1" dirty="0"/>
              <a:t>below Enterprise edition </a:t>
            </a:r>
            <a:r>
              <a:rPr lang="en-US" sz="3600" dirty="0"/>
              <a:t>(with memory limits)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2016, you can now filter the Columnstore index just like a nonclustered index.</a:t>
            </a:r>
          </a:p>
        </p:txBody>
      </p:sp>
    </p:spTree>
    <p:extLst>
      <p:ext uri="{BB962C8B-B14F-4D97-AF65-F5344CB8AC3E}">
        <p14:creationId xmlns:p14="http://schemas.microsoft.com/office/powerpoint/2010/main" val="395188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Changes for Columnstore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Batch Mode Execution now supported in some </a:t>
            </a:r>
            <a:r>
              <a:rPr lang="en-US" sz="3200" dirty="0" err="1"/>
              <a:t>rowstore</a:t>
            </a:r>
            <a:r>
              <a:rPr lang="en-US" sz="3200" dirty="0"/>
              <a:t> index operations in SQL 2019.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	</a:t>
            </a:r>
            <a:r>
              <a:rPr lang="en-US" sz="3200" b="1" dirty="0"/>
              <a:t>Also new in SQL 2019: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New COLUMNSTORE_ARCHIVE compression level for even more space savings.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internals for memory management.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performance of bulk loading to </a:t>
            </a:r>
            <a:r>
              <a:rPr lang="en-US" sz="3200" dirty="0" err="1"/>
              <a:t>columnstore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3996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Azure SSIS Lift-and-Shift with Azure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With minimal/no code changes, run SSIS packages in Azure Integrated Runtime (IR) instead of a SQL instance.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More info: </a:t>
            </a:r>
            <a:r>
              <a:rPr lang="en-US" sz="1200" dirty="0">
                <a:hlinkClick r:id="rId2"/>
              </a:rPr>
              <a:t>https://docs.microsoft.com/en-us/azure/data-factory/tutorial-deploy-ssis-packages-azure</a:t>
            </a:r>
            <a:endParaRPr lang="en-US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1B3BEA-427F-451C-A605-E0C341468C30}"/>
              </a:ext>
            </a:extLst>
          </p:cNvPr>
          <p:cNvSpPr/>
          <p:nvPr/>
        </p:nvSpPr>
        <p:spPr>
          <a:xfrm>
            <a:off x="110985" y="3528894"/>
            <a:ext cx="10979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Side note: Data Factory v1 was just terrible, </a:t>
            </a:r>
            <a:br>
              <a:rPr lang="en-US" sz="3600" dirty="0"/>
            </a:br>
            <a:r>
              <a:rPr lang="en-US" sz="3600" dirty="0"/>
              <a:t>replaced by v2 (much better)</a:t>
            </a:r>
          </a:p>
        </p:txBody>
      </p:sp>
    </p:spTree>
    <p:extLst>
      <p:ext uri="{BB962C8B-B14F-4D97-AF65-F5344CB8AC3E}">
        <p14:creationId xmlns:p14="http://schemas.microsoft.com/office/powerpoint/2010/main" val="278618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 Pages In SQL Setup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TempDB</a:t>
            </a:r>
            <a:r>
              <a:rPr lang="en-US" sz="3600" dirty="0"/>
              <a:t> (SQL 2017)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 Server Memory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MAXDOP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intelligently defaulted in the SQL Setup, allowing for smarter “Just Click Next” installs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177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 - TempDB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991209"/>
            <a:ext cx="6818325" cy="51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31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 - </a:t>
            </a:r>
            <a:r>
              <a:rPr lang="en-US" b="1" dirty="0" err="1"/>
              <a:t>MaxDOP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9138" y="995454"/>
            <a:ext cx="6818325" cy="512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2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Version Velocity 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1271588"/>
            <a:ext cx="10799763" cy="4679950"/>
          </a:xfrm>
        </p:spPr>
        <p:txBody>
          <a:bodyPr>
            <a:noAutofit/>
          </a:bodyPr>
          <a:lstStyle/>
          <a:p>
            <a:r>
              <a:rPr lang="en-US" sz="3600" dirty="0"/>
              <a:t>SQL 2005 RTM- Nov 7 2005</a:t>
            </a:r>
          </a:p>
          <a:p>
            <a:r>
              <a:rPr lang="en-US" sz="3600" dirty="0"/>
              <a:t>SQL 2008 RTM- Aug 7 2008 – 33 months later </a:t>
            </a:r>
          </a:p>
          <a:p>
            <a:r>
              <a:rPr lang="en-US" sz="3600" dirty="0"/>
              <a:t>SQL 2008R2 RTM- April 21 2010 – 20 months later</a:t>
            </a:r>
          </a:p>
          <a:p>
            <a:r>
              <a:rPr lang="en-US" sz="3600" dirty="0"/>
              <a:t>SQL 2012 RTM- March 6 2012 – 23 months later</a:t>
            </a:r>
          </a:p>
          <a:p>
            <a:r>
              <a:rPr lang="en-US" sz="3600" dirty="0"/>
              <a:t>SQL 2014 RTM- April 1 2014 – 25 months later</a:t>
            </a:r>
          </a:p>
          <a:p>
            <a:r>
              <a:rPr lang="en-US" sz="3600" dirty="0"/>
              <a:t>SQL 2016 RTM- June 1 2016 – 26 months later</a:t>
            </a:r>
          </a:p>
          <a:p>
            <a:r>
              <a:rPr lang="en-US" sz="3600" dirty="0"/>
              <a:t>SQL 2017 RTM- Oct 2 2017 – 16 months later</a:t>
            </a:r>
          </a:p>
          <a:p>
            <a:r>
              <a:rPr lang="en-US" sz="3600" b="1" dirty="0"/>
              <a:t>SQL 2019 RTM- Nov 4 2019 – 25 months later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 -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9138" y="1007119"/>
            <a:ext cx="6818325" cy="50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1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 Availability Groups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b="1" dirty="0"/>
              <a:t>New: “Automatic read write connection re-routing”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When the connection string connects to a secondary replica with a </a:t>
            </a:r>
            <a:r>
              <a:rPr lang="en-US" sz="3200" dirty="0" err="1"/>
              <a:t>ReadWrite</a:t>
            </a:r>
            <a:r>
              <a:rPr lang="en-US" sz="3200" dirty="0"/>
              <a:t> intent (which is the default intent)</a:t>
            </a:r>
            <a:br>
              <a:rPr lang="en-US" sz="3200" dirty="0"/>
            </a:br>
            <a:r>
              <a:rPr lang="en-US" sz="3200" dirty="0"/>
              <a:t>it can be redirected to the Primary.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Bypasses the Listener via the new </a:t>
            </a:r>
            <a:r>
              <a:rPr lang="en-US" sz="2800" dirty="0"/>
              <a:t>READ_WRITE_ROUTING_URL </a:t>
            </a:r>
            <a:r>
              <a:rPr lang="en-US" sz="3200" dirty="0"/>
              <a:t>parameter on the primary replica.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Connect to </a:t>
            </a:r>
            <a:r>
              <a:rPr lang="en-US" sz="3200" i="1" dirty="0"/>
              <a:t>any </a:t>
            </a:r>
            <a:r>
              <a:rPr lang="en-US" sz="3200" dirty="0"/>
              <a:t>replica, get sent to Primary. Cool!</a:t>
            </a:r>
          </a:p>
        </p:txBody>
      </p:sp>
    </p:spTree>
    <p:extLst>
      <p:ext uri="{BB962C8B-B14F-4D97-AF65-F5344CB8AC3E}">
        <p14:creationId xmlns:p14="http://schemas.microsoft.com/office/powerpoint/2010/main" val="2174467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 Availability Groups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Software Assurance – Azure VM SQL licensing in your Availability groups are now FREE</a:t>
            </a:r>
            <a:br>
              <a:rPr lang="en-US" sz="3600" dirty="0"/>
            </a:br>
            <a:r>
              <a:rPr lang="en-US" sz="1200" dirty="0">
                <a:hlinkClick r:id="rId2"/>
              </a:rPr>
              <a:t>https://cloudblogs.microsoft.com/sqlserver/2019/10/30/new-high-availability-and-disaster-recovery-benefits-for-sql-server/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 up to 5 synchronous replicas supported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Availability Groups now supported in Kubernetes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Not supported in SQL for Windows on Docker (yet)</a:t>
            </a:r>
          </a:p>
        </p:txBody>
      </p:sp>
    </p:spTree>
    <p:extLst>
      <p:ext uri="{BB962C8B-B14F-4D97-AF65-F5344CB8AC3E}">
        <p14:creationId xmlns:p14="http://schemas.microsoft.com/office/powerpoint/2010/main" val="2340861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Hybrid Buffer 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SQL Server 2019 can take advantage of Persistent Memory Devices (PMEM) (non-volatile RAM).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Example: Intel </a:t>
            </a:r>
            <a:r>
              <a:rPr lang="en-US" sz="2800" dirty="0" err="1"/>
              <a:t>Optane</a:t>
            </a:r>
            <a:r>
              <a:rPr lang="en-US" sz="2800" dirty="0"/>
              <a:t> DC persistent 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be used by Win Server 2019 with Storage Spaces Direct.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Moves clean buffer pool pages out of RAM and onto PMEM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Dirty pages still stored in DRAM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be disabled at the database level, allowing only the most performance critical databases to take advantage.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Both Windows and Linux, Enterprise and Standard edition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2277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Certificate Management inside Configuration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15D7C-61A7-491C-B26F-D8FD811F2766}"/>
              </a:ext>
            </a:extLst>
          </p:cNvPr>
          <p:cNvSpPr/>
          <p:nvPr/>
        </p:nvSpPr>
        <p:spPr>
          <a:xfrm>
            <a:off x="110985" y="1172633"/>
            <a:ext cx="11128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 </a:t>
            </a:r>
            <a:endParaRPr lang="en-US" sz="32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B3EC61-35A5-4504-82CA-AD3ED9E6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52" y="2072879"/>
            <a:ext cx="5368376" cy="44265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3B0906-367B-4455-9586-389F91BB3A17}"/>
              </a:ext>
            </a:extLst>
          </p:cNvPr>
          <p:cNvSpPr/>
          <p:nvPr/>
        </p:nvSpPr>
        <p:spPr>
          <a:xfrm>
            <a:off x="277839" y="1180327"/>
            <a:ext cx="10803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New in SQL Server 2019: Manage and monitor SSL/TLS 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Deploy certs to instances in a AG or FCI easily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9626B2-60F3-411F-8FA8-E07D7A6A3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573" y="2072879"/>
            <a:ext cx="5760915" cy="64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42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Store char/varchar in UTF-8, replacing(?) char/</a:t>
            </a:r>
            <a:r>
              <a:rPr lang="en-US" sz="3600" dirty="0" err="1"/>
              <a:t>nvarchar</a:t>
            </a:r>
            <a:r>
              <a:rPr lang="en-US" sz="3600" dirty="0"/>
              <a:t>.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UTF-8 is the most popular character encoding set for XML, HTML, and the World Wide Web.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90%+ of the web is encoded UTF-8, all languages have </a:t>
            </a:r>
            <a:r>
              <a:rPr lang="en-US" sz="3200" i="1" dirty="0"/>
              <a:t>most</a:t>
            </a:r>
            <a:r>
              <a:rPr lang="en-US" sz="3200" dirty="0"/>
              <a:t> of their characters in a single data page of UTF-8.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Nchar</a:t>
            </a:r>
            <a:r>
              <a:rPr lang="en-US" sz="3600" dirty="0"/>
              <a:t>/</a:t>
            </a:r>
            <a:r>
              <a:rPr lang="en-US" sz="3600" dirty="0" err="1"/>
              <a:t>Nvarchar</a:t>
            </a:r>
            <a:r>
              <a:rPr lang="en-US" sz="3600" dirty="0"/>
              <a:t> are UTF-16: better character coverage, 2x the space.</a:t>
            </a:r>
          </a:p>
        </p:txBody>
      </p:sp>
    </p:spTree>
    <p:extLst>
      <p:ext uri="{BB962C8B-B14F-4D97-AF65-F5344CB8AC3E}">
        <p14:creationId xmlns:p14="http://schemas.microsoft.com/office/powerpoint/2010/main" val="1277113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Choosing a UTF-8 collation allows for a wider variety of character values inside the </a:t>
            </a:r>
            <a:r>
              <a:rPr lang="en-US" sz="4000" b="1" dirty="0"/>
              <a:t>char/varchar </a:t>
            </a:r>
            <a:r>
              <a:rPr lang="en-US" sz="4000" dirty="0"/>
              <a:t>data types.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For mostly Latin characters, should be more efficient than UTF-16 (</a:t>
            </a:r>
            <a:r>
              <a:rPr lang="en-US" sz="4000" b="1" dirty="0" err="1"/>
              <a:t>nchar</a:t>
            </a:r>
            <a:r>
              <a:rPr lang="en-US" sz="4000" b="1" dirty="0"/>
              <a:t>/</a:t>
            </a:r>
            <a:r>
              <a:rPr lang="en-US" sz="4000" b="1" dirty="0" err="1"/>
              <a:t>nvarchar</a:t>
            </a:r>
            <a:r>
              <a:rPr lang="en-US" sz="4000" dirty="0"/>
              <a:t>), reducing storage by 50%. </a:t>
            </a:r>
          </a:p>
        </p:txBody>
      </p:sp>
    </p:spTree>
    <p:extLst>
      <p:ext uri="{BB962C8B-B14F-4D97-AF65-F5344CB8AC3E}">
        <p14:creationId xmlns:p14="http://schemas.microsoft.com/office/powerpoint/2010/main" val="544325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String data is encoded UTF-8 when using a collation with suffix like: LATIN1_GENERAL_100_CI_AS_SC</a:t>
            </a:r>
            <a:r>
              <a:rPr lang="en-US" sz="3600" dirty="0">
                <a:highlight>
                  <a:srgbClr val="FFFF00"/>
                </a:highlight>
              </a:rPr>
              <a:t>_UTF8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Set at the instance-level or database-level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Unless you need to store characters outside of UTF-8, consider </a:t>
            </a:r>
            <a:r>
              <a:rPr lang="en-US" sz="3600" dirty="0" err="1"/>
              <a:t>nvarchar</a:t>
            </a:r>
            <a:r>
              <a:rPr lang="en-US" sz="3600" dirty="0"/>
              <a:t> no longer useful!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Supported in all editions</a:t>
            </a:r>
          </a:p>
        </p:txBody>
      </p:sp>
    </p:spTree>
    <p:extLst>
      <p:ext uri="{BB962C8B-B14F-4D97-AF65-F5344CB8AC3E}">
        <p14:creationId xmlns:p14="http://schemas.microsoft.com/office/powerpoint/2010/main" val="1202839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Major </a:t>
            </a:r>
            <a:r>
              <a:rPr lang="en-US" b="1" dirty="0" err="1"/>
              <a:t>TempDB</a:t>
            </a:r>
            <a:r>
              <a:rPr lang="en-US" b="1" dirty="0"/>
              <a:t> improvements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“Memory-optimized </a:t>
            </a:r>
            <a:r>
              <a:rPr lang="en-US" sz="3600" dirty="0" err="1"/>
              <a:t>tempdb</a:t>
            </a:r>
            <a:r>
              <a:rPr lang="en-US" sz="3600" dirty="0"/>
              <a:t> metadata” improves writes to </a:t>
            </a:r>
            <a:r>
              <a:rPr lang="en-US" sz="3600" dirty="0" err="1"/>
              <a:t>TempDB</a:t>
            </a:r>
            <a:r>
              <a:rPr lang="en-US" sz="3600" dirty="0"/>
              <a:t> as internals are rapidly written.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Eliminates lock/latch waits observed in </a:t>
            </a:r>
            <a:r>
              <a:rPr lang="en-US" sz="3600" dirty="0" err="1"/>
              <a:t>databaseid</a:t>
            </a:r>
            <a:r>
              <a:rPr lang="en-US" sz="3600" dirty="0"/>
              <a:t> =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Typically a problem in workloads with large numbers of concurrent users and/or excessive </a:t>
            </a:r>
            <a:r>
              <a:rPr lang="en-US" sz="3600" dirty="0" err="1"/>
              <a:t>TempDB</a:t>
            </a:r>
            <a:r>
              <a:rPr lang="en-US" sz="3600" dirty="0"/>
              <a:t> usage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Enterprise only feature for now.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Some minor drawbacks: </a:t>
            </a:r>
            <a:r>
              <a:rPr lang="en-US" sz="1600" u="sng" dirty="0">
                <a:hlinkClick r:id="rId2"/>
              </a:rPr>
              <a:t>https://blog.matesic.info/post/Memory-Optimized-TempDB-Metadata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2409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TSQL Syntax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OPTIMIZE_FOR_SEQUENTIAL_KEY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Reduces PAGELATCH_EX waits on “hot spots” where rapid inserts occur on the last page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Improves performance up to 30% for </a:t>
            </a:r>
            <a:r>
              <a:rPr lang="en-US" sz="3600" i="1" dirty="0"/>
              <a:t>concurrent inserts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to the definition of each index!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sequential key was always superior to a random key, now it’s even faster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toolbox\lab - </a:t>
            </a:r>
            <a:r>
              <a:rPr lang="en-US" sz="2400" dirty="0" err="1"/>
              <a:t>optimize_for_sequential_key</a:t>
            </a:r>
            <a:r>
              <a:rPr lang="en-US" sz="2400" dirty="0"/>
              <a:t> </a:t>
            </a:r>
            <a:r>
              <a:rPr lang="en-US" sz="2400" dirty="0" err="1"/>
              <a:t>testing.sql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https://techcommunity.microsoft.com/t5/SQL-Server/Behind-the-Scenes-on-OPTIMIZE-FOR-SEQUENTIAL-KEY/ba-p/806888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https://support.microsoft.com/en-us/help/4460004/how-to-resolve-last-page-insert-pagelatch-ex-contention</a:t>
            </a:r>
            <a:r>
              <a:rPr lang="en-US" u="sng" dirty="0">
                <a:hlinkClick r:id="rId4"/>
              </a:rPr>
              <a:t>-in-sql-server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654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Version Velocity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1271588"/>
            <a:ext cx="11188931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2017, no more service packs, CU’s only. </a:t>
            </a:r>
          </a:p>
          <a:p>
            <a:pPr marL="889208" lvl="1" indent="-457200"/>
            <a:r>
              <a:rPr lang="en-US" sz="3300" dirty="0"/>
              <a:t>Within 12 months, 12 CU’s for SQL 2017.</a:t>
            </a:r>
          </a:p>
          <a:p>
            <a:pPr marL="889208" lvl="1" indent="-457200"/>
            <a:r>
              <a:rPr lang="en-US" sz="3300" dirty="0"/>
              <a:t>17 SQL 2017 CU’s in first 24 months</a:t>
            </a:r>
          </a:p>
          <a:p>
            <a:pPr marL="889208" lvl="1" indent="-457200"/>
            <a:r>
              <a:rPr lang="en-US" sz="3300" dirty="0"/>
              <a:t>SQL 2019 CU2 released Feb 13, 2020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First public preview of SQL 2019 was only 11 months after SQL 2017 RTM. At that rate we can expect the next public preview of SQL Server 202</a:t>
            </a:r>
            <a:r>
              <a:rPr lang="en-US" sz="3600" i="1" dirty="0"/>
              <a:t>n </a:t>
            </a:r>
            <a:r>
              <a:rPr lang="en-US" sz="3600" dirty="0"/>
              <a:t>in October!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45470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TSQL Syntax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APPROX_COUNT_DISTINCT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Reduces the amount of reads for mass estimation, in very large table scans.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Could help in determining the bucket sizes for hash indexes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Unless table has millions+ rows, won't be much of a help.</a:t>
            </a:r>
            <a:br>
              <a:rPr lang="en-US" sz="3200" dirty="0"/>
            </a:br>
            <a:endParaRPr lang="en-US" sz="3600" dirty="0"/>
          </a:p>
          <a:p>
            <a:pPr lvl="1"/>
            <a:r>
              <a:rPr lang="en-US" sz="2800" dirty="0"/>
              <a:t>SELECT </a:t>
            </a:r>
            <a:r>
              <a:rPr lang="en-US" sz="2800" b="1" dirty="0"/>
              <a:t>APPROX_COUNT_DISTINCT</a:t>
            </a:r>
            <a:r>
              <a:rPr lang="en-US" sz="2800" dirty="0"/>
              <a:t>(id) from table</a:t>
            </a:r>
            <a:br>
              <a:rPr lang="en-US" sz="4800" dirty="0"/>
            </a:br>
            <a:r>
              <a:rPr lang="en-US" sz="2800" dirty="0"/>
              <a:t>--vs </a:t>
            </a:r>
            <a:br>
              <a:rPr lang="en-US" sz="4800" dirty="0"/>
            </a:br>
            <a:r>
              <a:rPr lang="en-US" sz="2800" dirty="0"/>
              <a:t>SELECT </a:t>
            </a:r>
            <a:r>
              <a:rPr lang="en-US" sz="2800" b="1" dirty="0"/>
              <a:t>COUNT(DISTINCT </a:t>
            </a:r>
            <a:r>
              <a:rPr lang="en-US" sz="2800" dirty="0"/>
              <a:t>id) from table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7407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Accelerated Database Recovery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in SQL Server 2019</a:t>
            </a:r>
          </a:p>
          <a:p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Instant rollback of long-running transactions or </a:t>
            </a:r>
            <a:r>
              <a:rPr lang="en-US" sz="3600" dirty="0" err="1"/>
              <a:t>maint</a:t>
            </a:r>
            <a:r>
              <a:rPr lang="en-US" sz="3600" dirty="0"/>
              <a:t> operations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Instant recovery for databases at startup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Can truncate the transaction log around long running transactions, reducing log file size.</a:t>
            </a:r>
          </a:p>
          <a:p>
            <a:br>
              <a:rPr lang="en-US" sz="3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091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Accelerated Database Recovery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Works via a persistent Version Store stored directly in the User database, may increase .</a:t>
            </a:r>
            <a:r>
              <a:rPr lang="en-US" sz="3600" dirty="0" err="1"/>
              <a:t>mdf</a:t>
            </a:r>
            <a:r>
              <a:rPr lang="en-US" sz="3600" dirty="0"/>
              <a:t> size by 10%+.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NOT enabled by default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2200" dirty="0">
                <a:latin typeface="Consolas" panose="020B0609020204030204" pitchFamily="49" charset="0"/>
              </a:rPr>
              <a:t>ALTER DATABASE whatever SET ACCELERATED_DATABASE_RECOVERY = ON;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Otherwise, it is downright </a:t>
            </a:r>
            <a:r>
              <a:rPr lang="en-US" sz="3600" b="1" dirty="0"/>
              <a:t>magical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Supported in Enterprise AND Standard edition.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Works in ANY compatibility level in SQL 2019!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5173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B109-75B3-458F-BFE0-3627EDC70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Intelligent Query Processing features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1DA6ED-FEFE-4F61-BFA8-7F2E05C92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76" y="963612"/>
            <a:ext cx="7124623" cy="48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972DD8-6D79-4B3E-9C3B-2FD3D466B043}"/>
              </a:ext>
            </a:extLst>
          </p:cNvPr>
          <p:cNvSpPr/>
          <p:nvPr/>
        </p:nvSpPr>
        <p:spPr>
          <a:xfrm>
            <a:off x="5401588" y="5807950"/>
            <a:ext cx="575945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3"/>
              </a:rPr>
              <a:t>https://cloudblogs.microsoft.com/sqlserver/2018/09/26/sql-server-2019-celebrating-25-years-of-sql-server-database-engine-and-the-path-forward/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8057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Batch mode on </a:t>
            </a:r>
            <a:r>
              <a:rPr lang="en-US" sz="3600" b="1" dirty="0" err="1"/>
              <a:t>rowstore</a:t>
            </a:r>
            <a:endParaRPr lang="en-US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Batch mode operators work more efficiently for large </a:t>
            </a:r>
            <a:r>
              <a:rPr lang="en-US" sz="3600" dirty="0" err="1"/>
              <a:t>rowcounts</a:t>
            </a:r>
            <a:r>
              <a:rPr lang="en-US" sz="3600" dirty="0"/>
              <a:t>, a major scalability improvement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Prior to </a:t>
            </a:r>
            <a:r>
              <a:rPr lang="en-US" sz="3600" dirty="0" err="1"/>
              <a:t>compat</a:t>
            </a:r>
            <a:r>
              <a:rPr lang="en-US" sz="3600" dirty="0"/>
              <a:t> 150, only possible on </a:t>
            </a:r>
            <a:r>
              <a:rPr lang="en-US" sz="3600" dirty="0" err="1"/>
              <a:t>columnstores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With </a:t>
            </a:r>
            <a:r>
              <a:rPr lang="en-US" sz="3600" dirty="0" err="1"/>
              <a:t>compat</a:t>
            </a:r>
            <a:r>
              <a:rPr lang="en-US" sz="3600" dirty="0"/>
              <a:t> 150, batch mode is another tool for the query optimizer for use on heaps and B-tree indexes.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8512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Batch mode on </a:t>
            </a:r>
            <a:r>
              <a:rPr lang="en-US" sz="3600" b="1" dirty="0" err="1"/>
              <a:t>rowstore</a:t>
            </a:r>
            <a:endParaRPr lang="en-US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</a:t>
            </a:r>
            <a:r>
              <a:rPr lang="en-US" sz="3600" b="1" dirty="0"/>
              <a:t>BATCH_MODE_ON_ROWSTORE</a:t>
            </a:r>
            <a:r>
              <a:rPr lang="en-US" sz="3600" dirty="0"/>
              <a:t> database scoped configuration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in </a:t>
            </a:r>
            <a:r>
              <a:rPr lang="en-US" sz="3600" dirty="0" err="1"/>
              <a:t>compat</a:t>
            </a:r>
            <a:r>
              <a:rPr lang="en-US" sz="3600" dirty="0"/>
              <a:t> 150</a:t>
            </a:r>
            <a:endParaRPr lang="en-US" sz="6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“This batch mode scan can evaluate batch mode bitmap filters. You might also see other batch mode operators in the plan. Examples are hash joins, hash-based aggregates, sorts, window aggregates, filters, concatenation, and compute scalar operators.”</a:t>
            </a:r>
          </a:p>
          <a:p>
            <a:r>
              <a:rPr lang="en-US" sz="1400" dirty="0">
                <a:hlinkClick r:id="rId2"/>
              </a:rPr>
              <a:t>https://docs.microsoft.com/en-us/sql/relational-databases/performance/intelligent-query-processing?view=sql-server-ver15#batch-mode-on-rowstore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30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Memory Grant Feedback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Already had Memory Grant Feedback for batch mode.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 supported for row mode.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More efficient memory estimation and handling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Prevents spill to disk if memory initially underestimated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Enterprise edition feature only in SQL 2019 for both row and batch mode.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4866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Performance Boost: </a:t>
            </a:r>
            <a:r>
              <a:rPr lang="en-US" sz="4000" b="1" dirty="0"/>
              <a:t>Scalar UDF </a:t>
            </a:r>
            <a:r>
              <a:rPr lang="en-US" sz="4000" b="1" dirty="0" err="1"/>
              <a:t>inlining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	Developers now off the hook for some bad habits.</a:t>
            </a:r>
            <a:br>
              <a:rPr lang="en-US" sz="3600" i="1" dirty="0"/>
            </a:br>
            <a:endParaRPr lang="en-US" sz="36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Will immediately, dramatically improve performance </a:t>
            </a:r>
            <a:r>
              <a:rPr lang="en-US" sz="3600" dirty="0"/>
              <a:t>where Scalar UDF’s are abused. Doesn’t help TVF’s.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“Scalar UDF </a:t>
            </a:r>
            <a:r>
              <a:rPr lang="en-US" sz="3600" dirty="0" err="1"/>
              <a:t>Inlining</a:t>
            </a:r>
            <a:r>
              <a:rPr lang="en-US" sz="3600" dirty="0"/>
              <a:t>” automatically transforms inline-able UDFs into relational expressions.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Prevents UDF's in the SELECT or ON part of queries from exploding query cost with RBAR.</a:t>
            </a:r>
          </a:p>
        </p:txBody>
      </p:sp>
    </p:spTree>
    <p:extLst>
      <p:ext uri="{BB962C8B-B14F-4D97-AF65-F5344CB8AC3E}">
        <p14:creationId xmlns:p14="http://schemas.microsoft.com/office/powerpoint/2010/main" val="2213567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Performance Boost: </a:t>
            </a:r>
            <a:r>
              <a:rPr lang="en-US" sz="4000" b="1" dirty="0"/>
              <a:t>Scalar UDF </a:t>
            </a:r>
            <a:r>
              <a:rPr lang="en-US" sz="4000" b="1" dirty="0" err="1"/>
              <a:t>inlining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with Compatibility Level 150 (SQL 2019), in all editions.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This can be disabled – there were “several” issues resolved in CU2, one still reported with nested UDF’s.</a:t>
            </a:r>
          </a:p>
          <a:p>
            <a:pPr lvl="1"/>
            <a:r>
              <a:rPr lang="en-US" sz="1200" dirty="0">
                <a:hlinkClick r:id="rId2"/>
              </a:rPr>
              <a:t>https://support.microsoft.com/en-us/help/4538581/fix-scalar-udf-inlining-issues-in-sql-server-2019</a:t>
            </a:r>
            <a:endParaRPr lang="en-US" sz="1200" dirty="0"/>
          </a:p>
          <a:p>
            <a:pPr lvl="1"/>
            <a:r>
              <a:rPr lang="en-US" sz="1200" dirty="0">
                <a:hlinkClick r:id="rId3"/>
              </a:rPr>
              <a:t>https://twitter.com/tarynpivots/status</a:t>
            </a:r>
            <a:r>
              <a:rPr lang="en-US" sz="1200">
                <a:hlinkClick r:id="rId3"/>
              </a:rPr>
              <a:t>/1228334842300882944</a:t>
            </a:r>
            <a:endParaRPr lang="en-US" sz="1200"/>
          </a:p>
          <a:p>
            <a:pPr lvl="1"/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Another feature introduced in SQL 2017, Interleaved Execution can help with TVF’s.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16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Improves plan quality, performance of table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Biggest difference from Temp Tables: Table variables still lack column statistics.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with </a:t>
            </a:r>
            <a:r>
              <a:rPr lang="en-US" sz="3600" dirty="0" err="1"/>
              <a:t>compat</a:t>
            </a:r>
            <a:r>
              <a:rPr lang="en-US" sz="3600" dirty="0"/>
              <a:t> level 150.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hlinkClick r:id="rId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hlinkClick r:id="rId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https://blogs.msdn.microsoft.com/sqlserverstorageengine/2018/07/16/public-preview-of-table-variable-deferred-compilation-in-azure-sql-database/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9E68D72-7E6F-4867-B835-93B9B113E7E2}"/>
              </a:ext>
            </a:extLst>
          </p:cNvPr>
          <p:cNvSpPr txBox="1">
            <a:spLocks/>
          </p:cNvSpPr>
          <p:nvPr/>
        </p:nvSpPr>
        <p:spPr>
          <a:xfrm>
            <a:off x="719138" y="360363"/>
            <a:ext cx="1080135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8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/>
              <a:t>Performance Boost: Table variable deferred compilation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2984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is ready to Upgrade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174567" y="1271588"/>
            <a:ext cx="10573789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Thanks for compatibility levels inside each database, the only valid reasons to delay a SQL Server upgrade these days are vendor application 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Changes are additive – no code breaking.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Changes to execution plans in SQL 2014 were 90/10.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Easier to upgrade past SQL 2014 from &lt;2014 because of the Query Store introduced in SQL 2016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52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Performance Boost: Table variable deferred compilation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Existing behavior: </a:t>
            </a:r>
            <a:r>
              <a:rPr lang="en-US" sz="3200" dirty="0"/>
              <a:t>Table variables are compiled along with all other statements, cannot know the actual row count at time of execution, so a fixed guess </a:t>
            </a:r>
            <a:r>
              <a:rPr lang="en-US" sz="3200" b="1" dirty="0"/>
              <a:t>of one row </a:t>
            </a:r>
            <a:r>
              <a:rPr lang="en-US" sz="3200" dirty="0"/>
              <a:t>is used. 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This is why table variables are only good for very small </a:t>
            </a:r>
            <a:r>
              <a:rPr lang="en-US" sz="2800" dirty="0" err="1"/>
              <a:t>rowcounts</a:t>
            </a: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Underestimation of </a:t>
            </a:r>
            <a:r>
              <a:rPr lang="en-US" sz="2800" dirty="0" err="1"/>
              <a:t>rowcount</a:t>
            </a:r>
            <a:r>
              <a:rPr lang="en-US" sz="2800" dirty="0"/>
              <a:t> caused poor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In SQL 2019: </a:t>
            </a:r>
            <a:r>
              <a:rPr lang="en-US" sz="3200" dirty="0"/>
              <a:t>compilation behavior matches that of temp tables, and results in the actual </a:t>
            </a:r>
            <a:r>
              <a:rPr lang="en-US" sz="3200" dirty="0" err="1"/>
              <a:t>rowcount</a:t>
            </a:r>
            <a:r>
              <a:rPr lang="en-US" sz="3200" dirty="0"/>
              <a:t> being used in the plan, much better plans. </a:t>
            </a:r>
            <a:r>
              <a:rPr lang="en-US" sz="3200" i="1" dirty="0"/>
              <a:t>No change if you’re already using Table vars appropriately (for very small </a:t>
            </a:r>
            <a:r>
              <a:rPr lang="en-US" sz="3200" i="1" dirty="0" err="1"/>
              <a:t>rowcounts</a:t>
            </a:r>
            <a:r>
              <a:rPr lang="en-US" sz="3200" i="1" dirty="0"/>
              <a:t> only).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128674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256669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More Specific string truncation error messages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716AD-0B4D-4E8B-A3D8-87DF012EBF35}"/>
              </a:ext>
            </a:extLst>
          </p:cNvPr>
          <p:cNvSpPr/>
          <p:nvPr/>
        </p:nvSpPr>
        <p:spPr>
          <a:xfrm>
            <a:off x="7289" y="1172633"/>
            <a:ext cx="1165366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Introduced in </a:t>
            </a:r>
            <a:r>
              <a:rPr lang="en-US" sz="3000" b="1" dirty="0"/>
              <a:t>SQL 2019</a:t>
            </a:r>
            <a:r>
              <a:rPr lang="en-US" sz="3000" dirty="0"/>
              <a:t>. With </a:t>
            </a:r>
            <a:r>
              <a:rPr lang="en-US" sz="3000" b="1" dirty="0"/>
              <a:t>SQL 2017 CU12 </a:t>
            </a:r>
            <a:r>
              <a:rPr lang="en-US" sz="3000" dirty="0"/>
              <a:t>and </a:t>
            </a:r>
            <a:r>
              <a:rPr lang="en-US" sz="3000" b="1" dirty="0"/>
              <a:t>SQL 2016 SP2 CU6 </a:t>
            </a:r>
            <a:r>
              <a:rPr lang="en-US" sz="3000" dirty="0"/>
              <a:t>this can be enabled with trace flag 460 (recommended!) </a:t>
            </a:r>
            <a:endParaRPr lang="en-US" sz="1200" dirty="0"/>
          </a:p>
          <a:p>
            <a:r>
              <a:rPr lang="en-US" sz="2800" dirty="0"/>
              <a:t>Old: 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Msg 2628, Level 16, State 1, Line 10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String or binary data would be truncated.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 statement has been terminated.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800" dirty="0"/>
              <a:t>New:</a:t>
            </a:r>
            <a:br>
              <a:rPr lang="en-US" sz="2800" dirty="0"/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Msg 2628, Level 16, State 1, Line 37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String or binary data would be truncated in table '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tempdb.dbo.string_truncation_test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', column 'chars'. 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Truncated value: 'aaaaaaaaaaaaaaaaaaaaaaaaaaaaaaaaaaaaaaaaaaaaaaaaaaaaaaaaaaaaaaaaaaaaaaaaaaaaaaaaaaaa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aaaaaaaaaaaaaaaa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 statement has been terminated.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Lab - toolbox\lab - string truncation error message improvement in SQL 2019.sql</a:t>
            </a:r>
          </a:p>
          <a:p>
            <a:r>
              <a:rPr lang="en-US" sz="1200" dirty="0">
                <a:hlinkClick r:id="rId2"/>
              </a:rPr>
              <a:t>https://support.microsoft.com/en-us/help/4468101/optional-replacement-for-string-or-binary-data-would-be-truncated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3392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New Data Classification Schema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92851-6189-408B-832C-D2FB84FA89B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Before SQL 2019, Data Classification feature used database extended properties to store this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Now, a dedicated schema for this data in SQL 2019.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Designed to aid auditing, GDPR, and compliance.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Related to the “SQL Data Discovery and Classification” tool introduced in SSMS 17.5.</a:t>
            </a:r>
            <a:br>
              <a:rPr lang="en-US" sz="3200" dirty="0"/>
            </a:br>
            <a:r>
              <a:rPr lang="en-US" sz="1200" dirty="0">
                <a:hlinkClick r:id="rId2"/>
              </a:rPr>
              <a:t>https://docs.microsoft.com/en-us/sql/relational-databases/security/sql-data-discovery-and-classification?view=sql-server-ver15&amp;tabs=t-sql</a:t>
            </a:r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Available in all editions.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29189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SQL Assessment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92851-6189-408B-832C-D2FB84FA89B1}"/>
              </a:ext>
            </a:extLst>
          </p:cNvPr>
          <p:cNvSpPr/>
          <p:nvPr/>
        </p:nvSpPr>
        <p:spPr>
          <a:xfrm>
            <a:off x="110985" y="1172633"/>
            <a:ext cx="111286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programmatic interface for Microsoft-provided SQL Server Health Checks.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Can access with .NET, PowerShell,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Part of the new SMO, actually delivered with the latest editions of SSMS, not SQL Server.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Available in all editions.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https://docs.microsoft.com/en-us/sql/sql-assessment-api/sql-assessment-api-overview?view=sql-server-ver15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56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54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812998"/>
            <a:ext cx="11520308" cy="797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0214" y="1394783"/>
            <a:ext cx="11343776" cy="4433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15000"/>
              </a:lnSpc>
              <a:spcBef>
                <a:spcPts val="567"/>
              </a:spcBef>
            </a:pPr>
            <a:r>
              <a:rPr lang="en-US" sz="3402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The Sparkhound SQL DBA Team</a:t>
            </a: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Knowledge Transfer – </a:t>
            </a:r>
            <a:r>
              <a:rPr lang="en-US" sz="2646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We work with your </a:t>
            </a:r>
            <a:r>
              <a:rPr lang="en-US" sz="2646" b="1" dirty="0" err="1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Devs</a:t>
            </a: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DBA’s, “accidental” DBA’s.</a:t>
            </a:r>
            <a:endParaRPr lang="en-US" sz="2646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Pros Nearby – </a:t>
            </a:r>
            <a:r>
              <a:rPr lang="en-US" sz="2646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Sparkhound’s DBA team of FTE’s are US-based, CT zone.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&amp; Peer Recognized –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Sparkhound DBA team is 100% Microsoft 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certified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, and members have spoken at conferences and user groups.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Proven Success –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For years we have supported servers in 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US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Europe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Dev Background –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 as former developers provides context.</a:t>
            </a: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The Checklist - </a:t>
            </a:r>
            <a:r>
              <a:rPr lang="en-US" sz="2646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Reference for future checks, audit prep, new SQL builds.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6CDE19-ECCF-4F03-B639-39139700C9A7}"/>
              </a:ext>
            </a:extLst>
          </p:cNvPr>
          <p:cNvGrpSpPr/>
          <p:nvPr/>
        </p:nvGrpSpPr>
        <p:grpSpPr>
          <a:xfrm>
            <a:off x="369599" y="213639"/>
            <a:ext cx="10636296" cy="1160725"/>
            <a:chOff x="297745" y="254087"/>
            <a:chExt cx="11256443" cy="12284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AD8EB1-0BC9-4749-9EAE-CF6ADD3A8AC7}"/>
                </a:ext>
              </a:extLst>
            </p:cNvPr>
            <p:cNvSpPr/>
            <p:nvPr/>
          </p:nvSpPr>
          <p:spPr>
            <a:xfrm>
              <a:off x="297745" y="259278"/>
              <a:ext cx="3143300" cy="548640"/>
            </a:xfrm>
            <a:prstGeom prst="rect">
              <a:avLst/>
            </a:prstGeom>
            <a:solidFill>
              <a:srgbClr val="00B6B4"/>
            </a:solidFill>
            <a:ln>
              <a:solidFill>
                <a:srgbClr val="00B6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HEALTH CHECK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F69BC4-108F-4375-B289-ABD75052E016}"/>
                </a:ext>
              </a:extLst>
            </p:cNvPr>
            <p:cNvSpPr/>
            <p:nvPr/>
          </p:nvSpPr>
          <p:spPr>
            <a:xfrm>
              <a:off x="4538285" y="254087"/>
              <a:ext cx="3032448" cy="548640"/>
            </a:xfrm>
            <a:prstGeom prst="rect">
              <a:avLst/>
            </a:prstGeom>
            <a:solidFill>
              <a:srgbClr val="82BC00"/>
            </a:solidFill>
            <a:ln>
              <a:solidFill>
                <a:srgbClr val="82B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REMEDIATION</a:t>
              </a:r>
              <a:endParaRPr lang="en-US" sz="2646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1F80CD-742A-45AB-BABC-80ACC0F13FA5}"/>
                </a:ext>
              </a:extLst>
            </p:cNvPr>
            <p:cNvSpPr/>
            <p:nvPr/>
          </p:nvSpPr>
          <p:spPr>
            <a:xfrm>
              <a:off x="8537719" y="264852"/>
              <a:ext cx="3016469" cy="548640"/>
            </a:xfrm>
            <a:prstGeom prst="rect">
              <a:avLst/>
            </a:prstGeom>
            <a:solidFill>
              <a:srgbClr val="EA6143"/>
            </a:solidFill>
            <a:ln>
              <a:solidFill>
                <a:srgbClr val="EA61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MANAGED SQL</a:t>
              </a:r>
              <a:endParaRPr lang="en-US" sz="2646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F1B979-101D-4F49-9C10-0032A592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13644" y="917771"/>
              <a:ext cx="520321" cy="56471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D0C01F-6910-4F7A-A4A9-ABEAB37BA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59311" y="995760"/>
              <a:ext cx="790396" cy="3931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612C8AE-E600-483F-872F-F5AB5899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83267" y="942268"/>
              <a:ext cx="1125371" cy="495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0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2852809" y="2547575"/>
            <a:ext cx="1273467" cy="17278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23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algn="ctr"/>
            <a:endParaRPr lang="en-US" sz="1323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55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329" y="906675"/>
            <a:ext cx="2970127" cy="518414"/>
          </a:xfrm>
          <a:prstGeom prst="rect">
            <a:avLst/>
          </a:prstGeom>
          <a:solidFill>
            <a:srgbClr val="00B6B4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sp>
        <p:nvSpPr>
          <p:cNvPr id="8" name="Rectangle 7"/>
          <p:cNvSpPr/>
          <p:nvPr/>
        </p:nvSpPr>
        <p:spPr>
          <a:xfrm>
            <a:off x="4439246" y="901770"/>
            <a:ext cx="2865383" cy="518414"/>
          </a:xfrm>
          <a:prstGeom prst="rect">
            <a:avLst/>
          </a:prstGeom>
          <a:solidFill>
            <a:srgbClr val="82BC00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646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18342" y="911942"/>
            <a:ext cx="2850284" cy="518414"/>
          </a:xfrm>
          <a:prstGeom prst="rect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646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1241" y="1528891"/>
            <a:ext cx="491655" cy="5336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8512" y="1602582"/>
            <a:ext cx="746851" cy="37153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373080" y="-29657"/>
            <a:ext cx="9936268" cy="1056255"/>
          </a:xfrm>
          <a:prstGeom prst="rect">
            <a:avLst/>
          </a:prstGeom>
        </p:spPr>
        <p:txBody>
          <a:bodyPr vert="horz" lIns="86402" tIns="43201" rIns="86402" bIns="432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2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Managed SQL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329" y="2190520"/>
            <a:ext cx="254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Interactive Health Check</a:t>
            </a:r>
          </a:p>
          <a:p>
            <a:pPr algn="ctr"/>
            <a:r>
              <a:rPr lang="en-US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Windows, SQL, Process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614" y="3910382"/>
            <a:ext cx="234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Emphasis on</a:t>
            </a:r>
            <a:b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</a:b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What, Why, How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1483" y="2543320"/>
            <a:ext cx="10332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Checklist</a:t>
            </a:r>
            <a:br>
              <a:rPr lang="en-US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</a:br>
            <a:endParaRPr lang="en-US" b="1" dirty="0">
              <a:solidFill>
                <a:srgbClr val="003830"/>
              </a:solidFill>
              <a:latin typeface="Geogrotesque SemiBold" charset="0"/>
              <a:ea typeface="Geogrotesque SemiBold" charset="0"/>
              <a:cs typeface="Geogrotesque SemiBold" charset="0"/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Critical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High</a:t>
            </a:r>
          </a:p>
          <a:p>
            <a:pPr algn="ctr"/>
            <a:r>
              <a:rPr lang="en-US" b="1" dirty="0">
                <a:solidFill>
                  <a:srgbClr val="FFC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Medium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Low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1066" y="2308829"/>
            <a:ext cx="1511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Remediation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Planning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97834" y="3404421"/>
            <a:ext cx="111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Checklist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1112" y="3318095"/>
            <a:ext cx="156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Maintenance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99289" y="2789848"/>
            <a:ext cx="802663" cy="349466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55861" y="3396746"/>
            <a:ext cx="746092" cy="470589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128931" y="2894598"/>
            <a:ext cx="572678" cy="1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 rot="14986368">
            <a:off x="5051271" y="2898746"/>
            <a:ext cx="746851" cy="606897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0" name="Arc 39"/>
          <p:cNvSpPr/>
          <p:nvPr/>
        </p:nvSpPr>
        <p:spPr>
          <a:xfrm rot="2761784">
            <a:off x="5980150" y="2770138"/>
            <a:ext cx="746851" cy="606897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1" name="Arc 40"/>
          <p:cNvSpPr/>
          <p:nvPr/>
        </p:nvSpPr>
        <p:spPr>
          <a:xfrm rot="8185752">
            <a:off x="5487834" y="3214535"/>
            <a:ext cx="768204" cy="795905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2" name="TextBox 41"/>
          <p:cNvSpPr txBox="1"/>
          <p:nvPr/>
        </p:nvSpPr>
        <p:spPr>
          <a:xfrm>
            <a:off x="7157639" y="2326910"/>
            <a:ext cx="4552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Proactive</a:t>
            </a: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Health Checks</a:t>
            </a:r>
          </a:p>
          <a:p>
            <a:pPr algn="ctr"/>
            <a:r>
              <a:rPr lang="en-US" sz="2000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Reactive</a:t>
            </a: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Alerting</a:t>
            </a:r>
          </a:p>
          <a:p>
            <a:pPr algn="ctr"/>
            <a:endParaRPr lang="en-US" sz="2000" dirty="0">
              <a:solidFill>
                <a:srgbClr val="003830"/>
              </a:solidFill>
              <a:latin typeface="Geogrotesque Medium" charset="0"/>
              <a:ea typeface="Geogrotesque Medium" charset="0"/>
              <a:cs typeface="Geogrotesque Medium" charset="0"/>
            </a:endParaRP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Regular Maintenance Windows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Special Project Assistance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Documentation/Process Improvement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Trending/Analysis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7069131" y="2894599"/>
            <a:ext cx="1081597" cy="0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Up Arrow 48"/>
          <p:cNvSpPr/>
          <p:nvPr/>
        </p:nvSpPr>
        <p:spPr>
          <a:xfrm rot="5400000">
            <a:off x="9237904" y="3298450"/>
            <a:ext cx="523360" cy="3549618"/>
          </a:xfrm>
          <a:prstGeom prst="upArrow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Services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797" y="1552037"/>
            <a:ext cx="1063371" cy="468234"/>
          </a:xfrm>
          <a:prstGeom prst="rect">
            <a:avLst/>
          </a:prstGeom>
        </p:spPr>
      </p:pic>
      <p:pic>
        <p:nvPicPr>
          <p:cNvPr id="38" name="Content Placeholder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793542"/>
            <a:ext cx="11520308" cy="7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373080" y="-29657"/>
            <a:ext cx="9936268" cy="1056255"/>
          </a:xfrm>
          <a:prstGeom prst="rect">
            <a:avLst/>
          </a:prstGeom>
        </p:spPr>
        <p:txBody>
          <a:bodyPr vert="horz" lIns="86402" tIns="43201" rIns="86402" bIns="432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2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SQL DBA Consulting Services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714162"/>
            <a:ext cx="11520308" cy="797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B08D-D90D-4FD4-BEB0-8875C881F81E}"/>
              </a:ext>
            </a:extLst>
          </p:cNvPr>
          <p:cNvSpPr txBox="1"/>
          <p:nvPr/>
        </p:nvSpPr>
        <p:spPr>
          <a:xfrm>
            <a:off x="90" y="883775"/>
            <a:ext cx="10967136" cy="532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b="1" dirty="0">
                <a:latin typeface="Geogrotesque Regular" panose="02000506040000020004" pitchFamily="50" charset="0"/>
              </a:rPr>
              <a:t>Performance Tuning, with App Services team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b="1" dirty="0">
                <a:latin typeface="Geogrotesque Regular" panose="02000506040000020004" pitchFamily="50" charset="0"/>
              </a:rPr>
              <a:t>Reporting, with our Data Analytics team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Upgrades/Migrations/Data Conversions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High Availability/Disaster Recovery solutions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solidFill>
                  <a:srgbClr val="FF0000"/>
                </a:solidFill>
                <a:latin typeface="Geogrotesque Regular" panose="02000506040000020004" pitchFamily="50" charset="0"/>
              </a:rPr>
              <a:t>Pre-audit, encryption, database security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Maintenance/administration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Automation/PowerShell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Azure SQL (IaaS or PaaS) architecture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Training/</a:t>
            </a:r>
            <a:r>
              <a:rPr lang="en-US" sz="3402" dirty="0">
                <a:solidFill>
                  <a:srgbClr val="FF0000"/>
                </a:solidFill>
                <a:latin typeface="Geogrotesque Regular" panose="02000506040000020004" pitchFamily="50" charset="0"/>
              </a:rPr>
              <a:t>Knowledge Transfer</a:t>
            </a:r>
            <a:r>
              <a:rPr lang="en-US" sz="3402" dirty="0">
                <a:latin typeface="Geogrotesque Regular" panose="02000506040000020004" pitchFamily="50" charset="0"/>
              </a:rPr>
              <a:t>/skillset updates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endParaRPr lang="en-US" sz="3402" dirty="0">
              <a:latin typeface="Geogrotesque Regu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0F720-AA17-42B1-B108-3F23A87D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" y="0"/>
            <a:ext cx="11520311" cy="72001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3402" b="1" cap="all" dirty="0">
                <a:solidFill>
                  <a:schemeClr val="accent1"/>
                </a:solidFill>
              </a:rPr>
              <a:t>Support your Local STEM Initiatives</a:t>
            </a:r>
            <a:endParaRPr lang="en-US" sz="3402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26EE8-8C60-44EC-A68B-2BD9D0386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7" r="172" b="911"/>
          <a:stretch/>
        </p:blipFill>
        <p:spPr>
          <a:xfrm>
            <a:off x="314077" y="643430"/>
            <a:ext cx="5221174" cy="4350605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0441F8B-FA0E-4E80-AF4C-DDF0BD5D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5251" y="2376063"/>
            <a:ext cx="5671160" cy="3460594"/>
          </a:xfrm>
        </p:spPr>
        <p:txBody>
          <a:bodyPr>
            <a:normAutofit/>
          </a:bodyPr>
          <a:lstStyle/>
          <a:p>
            <a:r>
              <a:rPr lang="en-US" dirty="0"/>
              <a:t>I encourage you to find, then donate time and money to local STEM education initiatives where you live. Get involved!</a:t>
            </a:r>
          </a:p>
          <a:p>
            <a:r>
              <a:rPr lang="en-US" dirty="0"/>
              <a:t>There is almost certainly some nonprofit where you live that needs your enthusiasm and skills to close the achievement gap.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D2786-0058-4A91-BB71-21530F0384CE}"/>
              </a:ext>
            </a:extLst>
          </p:cNvPr>
          <p:cNvSpPr/>
          <p:nvPr/>
        </p:nvSpPr>
        <p:spPr>
          <a:xfrm>
            <a:off x="183650" y="5400146"/>
            <a:ext cx="5335563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1" dirty="0">
                <a:hlinkClick r:id="rId3"/>
              </a:rPr>
              <a:t>https://www.thewallsproject.org/programs/futures_fund/</a:t>
            </a:r>
            <a:endParaRPr lang="en-US" sz="170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FF0B331-CD93-4C21-8BF3-FE2AD0FD0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1" b="28889"/>
          <a:stretch/>
        </p:blipFill>
        <p:spPr bwMode="auto">
          <a:xfrm>
            <a:off x="5633841" y="643517"/>
            <a:ext cx="5526549" cy="165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627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 book 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1" y="1800048"/>
            <a:ext cx="3580871" cy="437118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2EB46-D0F2-4A77-85A1-6FD48128CE80}"/>
              </a:ext>
            </a:extLst>
          </p:cNvPr>
          <p:cNvSpPr/>
          <p:nvPr/>
        </p:nvSpPr>
        <p:spPr>
          <a:xfrm>
            <a:off x="5328232" y="576016"/>
            <a:ext cx="5760156" cy="55022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864017">
              <a:defRPr/>
            </a:pPr>
            <a:r>
              <a:rPr lang="en-US" sz="3402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Server 2019 Administration Inside Out</a:t>
            </a: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 Microsoft Press</a:t>
            </a:r>
          </a:p>
          <a:p>
            <a:pPr defTabSz="864017">
              <a:defRPr/>
            </a:pPr>
            <a:endParaRPr lang="en-US" sz="3402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2017 published Feb 2018</a:t>
            </a:r>
          </a:p>
          <a:p>
            <a:pPr defTabSz="864017">
              <a:defRPr/>
            </a:pPr>
            <a:endParaRPr lang="en-US" sz="3402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2019 coming March 2020</a:t>
            </a: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622AB68-80DB-4C9D-8E8B-3AC1B2AC2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 2017 Inside Out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4A47C2-CD56-4B1E-AE27-9339E64E4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98" y="84842"/>
            <a:ext cx="3580870" cy="44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9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F166F8-64A3-40BE-AC80-199547EC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solidFill>
                  <a:srgbClr val="3D156F"/>
                </a:solidFill>
              </a:rPr>
              <a:t>Bio and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398" y="3659262"/>
            <a:ext cx="10368280" cy="2604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780" dirty="0"/>
              <a:t>This presentation, including all source code, available at my blog:</a:t>
            </a:r>
          </a:p>
          <a:p>
            <a:pPr marL="0" indent="0" algn="ctr">
              <a:buNone/>
            </a:pPr>
            <a:r>
              <a:rPr lang="en-US" sz="6236" b="1" dirty="0">
                <a:hlinkClick r:id="rId2"/>
              </a:rPr>
              <a:t>SQLTact.com</a:t>
            </a:r>
            <a:endParaRPr lang="en-US" sz="6236" b="1" dirty="0"/>
          </a:p>
          <a:p>
            <a:endParaRPr lang="en-US" sz="4536" dirty="0"/>
          </a:p>
          <a:p>
            <a:endParaRPr lang="en-US" sz="4536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4398" y="828895"/>
            <a:ext cx="8561940" cy="2830366"/>
          </a:xfrm>
          <a:prstGeom prst="rect">
            <a:avLst/>
          </a:prstGeom>
        </p:spPr>
        <p:txBody>
          <a:bodyPr vert="horz" lIns="86400" tIns="43200" rIns="86400" bIns="4320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William D Assaf, MCSE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Baton Rouge SQL Server UG board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Principal Consultant, SQL Manager at Sparkhound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William.Assaf@sparkhound.com</a:t>
            </a: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Twitter: @</a:t>
            </a:r>
            <a:r>
              <a:rPr lang="en-US" sz="3024" dirty="0" err="1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william_a_dba</a:t>
            </a: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896" indent="-342896" defTabSz="914389">
              <a:defRPr/>
            </a:pP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defTabSz="914389">
              <a:buNone/>
              <a:defRPr/>
            </a:pP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2" descr="William Assaf">
            <a:extLst>
              <a:ext uri="{FF2B5EF4-FFF2-40B4-BE49-F238E27FC236}">
                <a16:creationId xmlns:a16="http://schemas.microsoft.com/office/drawing/2014/main" id="{2BAE5041-34BB-4C0C-A938-11DDAAA0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343" y="720057"/>
            <a:ext cx="1872051" cy="187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13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Tools to Assist with Upgrades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541338" y="1271588"/>
            <a:ext cx="10182080" cy="467995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Database Migration Assistant (DMA) </a:t>
            </a:r>
            <a:r>
              <a:rPr lang="en-US" sz="3600" dirty="0"/>
              <a:t>– can perform migration to Azure SQL DB for you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Database Experimentation Assistant (DEA) </a:t>
            </a:r>
            <a:r>
              <a:rPr lang="en-US" sz="3600" dirty="0"/>
              <a:t>– AB testing for performance on two platforms using Distributed Replay, including on-prem vs Azure, Windows vs Linux.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Query Tuning Assistant (QTA) </a:t>
            </a:r>
            <a:r>
              <a:rPr lang="en-US" sz="3600" dirty="0"/>
              <a:t>– AB testing for performance on two </a:t>
            </a:r>
            <a:r>
              <a:rPr lang="en-US" sz="3600" dirty="0" err="1"/>
              <a:t>compat</a:t>
            </a:r>
            <a:r>
              <a:rPr lang="en-US" sz="3600" dirty="0"/>
              <a:t> levels, same hardware</a:t>
            </a:r>
          </a:p>
          <a:p>
            <a:pPr marL="889208" lvl="1" indent="-457200"/>
            <a:r>
              <a:rPr lang="en-US" sz="3222" dirty="0"/>
              <a:t>Will help with the 2014 Cardinality Estimator change</a:t>
            </a:r>
          </a:p>
          <a:p>
            <a:pPr marL="457200" indent="-457200"/>
            <a:r>
              <a:rPr lang="en-US" sz="3600" b="1" dirty="0"/>
              <a:t>Azure Migrate – </a:t>
            </a:r>
            <a:r>
              <a:rPr lang="en-US" sz="3600" dirty="0"/>
              <a:t>Can upload a .csv for an assessment n Azure to be given estimates on compatibility, expected cost for compute and storage.</a:t>
            </a:r>
            <a:br>
              <a:rPr lang="en-US" sz="3600" dirty="0"/>
            </a:br>
            <a:r>
              <a:rPr lang="en-US" sz="1500" dirty="0">
                <a:hlinkClick r:id="rId3"/>
              </a:rPr>
              <a:t>https://azure.microsoft.com/en-us/blog/assess-your-servers-with-a-csv-import-into-azure-migrate/</a:t>
            </a:r>
            <a:endParaRPr lang="en-US" sz="15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142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Version Upgrade Timeline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541338" y="1271588"/>
            <a:ext cx="10182080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SQL 2008/R2 are past end of life (July 2019)!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No longer supported unless you:</a:t>
            </a:r>
          </a:p>
          <a:p>
            <a:pPr marL="946358" lvl="1" indent="-514350">
              <a:buFont typeface="+mj-lt"/>
              <a:buAutoNum type="arabicPeriod"/>
            </a:pPr>
            <a:r>
              <a:rPr lang="en-US" sz="3222" dirty="0"/>
              <a:t>Pay lots of money to Microsoft. </a:t>
            </a:r>
            <a:r>
              <a:rPr lang="en-US" sz="1800" dirty="0"/>
              <a:t>Srsly. </a:t>
            </a:r>
            <a:endParaRPr lang="en-US" sz="3222" dirty="0"/>
          </a:p>
          <a:p>
            <a:pPr marL="946358" lvl="1" indent="-514350">
              <a:buFont typeface="+mj-lt"/>
              <a:buAutoNum type="arabicPeriod"/>
            </a:pPr>
            <a:r>
              <a:rPr lang="en-US" sz="3222" dirty="0"/>
              <a:t>Migrate your SQL 2008/R2 SQL Server to an Azure VM. Considerably less money.</a:t>
            </a:r>
          </a:p>
          <a:p>
            <a:r>
              <a:rPr lang="en-US" sz="3600" dirty="0"/>
              <a:t>  SQL Server 2012 SP4 End of Support is July 12 2022.</a:t>
            </a:r>
          </a:p>
          <a:p>
            <a:r>
              <a:rPr lang="en-US" sz="3600" dirty="0"/>
              <a:t>  SQL Server 2012 &lt;SP4 no longer supported!</a:t>
            </a:r>
          </a:p>
          <a:p>
            <a:r>
              <a:rPr lang="en-US" sz="3600" dirty="0"/>
              <a:t>  SQL Server 2014 SP3 End of Support is July 9 2024.</a:t>
            </a:r>
          </a:p>
        </p:txBody>
      </p:sp>
    </p:spTree>
    <p:extLst>
      <p:ext uri="{BB962C8B-B14F-4D97-AF65-F5344CB8AC3E}">
        <p14:creationId xmlns:p14="http://schemas.microsoft.com/office/powerpoint/2010/main" val="408401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7D3-956D-4645-B77B-2BE0C80CC0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Summary of Changes in SQL 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7B0AC4-F85C-4550-BF54-58E2A17849BD}"/>
              </a:ext>
            </a:extLst>
          </p:cNvPr>
          <p:cNvSpPr/>
          <p:nvPr/>
        </p:nvSpPr>
        <p:spPr>
          <a:xfrm>
            <a:off x="211569" y="1080363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v1.0 of Big Data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TDE now Standard Edition!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Accelerated Database Recovery (ADR)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Major performance boosts: Scalar UDF </a:t>
            </a:r>
            <a:r>
              <a:rPr lang="en-US" sz="3600" dirty="0" err="1"/>
              <a:t>inlining</a:t>
            </a:r>
            <a:r>
              <a:rPr lang="en-US" sz="3600" dirty="0"/>
              <a:t> (automatic!), memory optimized TempDB metadata, OPTIMIZE_FOR_SEQUENTIAL_KEY, more!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Quality of Life improvement: specific truncation error!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More little things</a:t>
            </a:r>
          </a:p>
        </p:txBody>
      </p:sp>
    </p:spTree>
    <p:extLst>
      <p:ext uri="{BB962C8B-B14F-4D97-AF65-F5344CB8AC3E}">
        <p14:creationId xmlns:p14="http://schemas.microsoft.com/office/powerpoint/2010/main" val="111136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7D3-956D-4645-B77B-2BE0C80CC0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dirty="0"/>
              <a:t>IT Leadership: Need to Know Changes</a:t>
            </a:r>
          </a:p>
        </p:txBody>
      </p:sp>
    </p:spTree>
    <p:extLst>
      <p:ext uri="{BB962C8B-B14F-4D97-AF65-F5344CB8AC3E}">
        <p14:creationId xmlns:p14="http://schemas.microsoft.com/office/powerpoint/2010/main" val="478597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PARKHOUND 2019 1">
      <a:dk1>
        <a:srgbClr val="003830"/>
      </a:dk1>
      <a:lt1>
        <a:srgbClr val="FFFFFF"/>
      </a:lt1>
      <a:dk2>
        <a:srgbClr val="81BE41"/>
      </a:dk2>
      <a:lt2>
        <a:srgbClr val="E7E6E6"/>
      </a:lt2>
      <a:accent1>
        <a:srgbClr val="00B5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3830"/>
      </a:accent5>
      <a:accent6>
        <a:srgbClr val="81BE41"/>
      </a:accent6>
      <a:hlink>
        <a:srgbClr val="81BE41"/>
      </a:hlink>
      <a:folHlink>
        <a:srgbClr val="00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PARKHOUND 2019 1">
    <a:dk1>
      <a:srgbClr val="003830"/>
    </a:dk1>
    <a:lt1>
      <a:srgbClr val="FFFFFF"/>
    </a:lt1>
    <a:dk2>
      <a:srgbClr val="81BE41"/>
    </a:dk2>
    <a:lt2>
      <a:srgbClr val="E7E6E6"/>
    </a:lt2>
    <a:accent1>
      <a:srgbClr val="00B5B5"/>
    </a:accent1>
    <a:accent2>
      <a:srgbClr val="ED7D31"/>
    </a:accent2>
    <a:accent3>
      <a:srgbClr val="A5A5A5"/>
    </a:accent3>
    <a:accent4>
      <a:srgbClr val="FFC000"/>
    </a:accent4>
    <a:accent5>
      <a:srgbClr val="003830"/>
    </a:accent5>
    <a:accent6>
      <a:srgbClr val="81BE41"/>
    </a:accent6>
    <a:hlink>
      <a:srgbClr val="81BE41"/>
    </a:hlink>
    <a:folHlink>
      <a:srgbClr val="00B5B5"/>
    </a:folHlink>
  </a:clrScheme>
</a:themeOverride>
</file>

<file path=ppt/theme/themeOverride2.xml><?xml version="1.0" encoding="utf-8"?>
<a:themeOverride xmlns:a="http://schemas.openxmlformats.org/drawingml/2006/main">
  <a:clrScheme name="SPARKHOUND 2019 1">
    <a:dk1>
      <a:srgbClr val="003830"/>
    </a:dk1>
    <a:lt1>
      <a:srgbClr val="FFFFFF"/>
    </a:lt1>
    <a:dk2>
      <a:srgbClr val="81BE41"/>
    </a:dk2>
    <a:lt2>
      <a:srgbClr val="E7E6E6"/>
    </a:lt2>
    <a:accent1>
      <a:srgbClr val="00B5B5"/>
    </a:accent1>
    <a:accent2>
      <a:srgbClr val="ED7D31"/>
    </a:accent2>
    <a:accent3>
      <a:srgbClr val="A5A5A5"/>
    </a:accent3>
    <a:accent4>
      <a:srgbClr val="FFC000"/>
    </a:accent4>
    <a:accent5>
      <a:srgbClr val="003830"/>
    </a:accent5>
    <a:accent6>
      <a:srgbClr val="81BE41"/>
    </a:accent6>
    <a:hlink>
      <a:srgbClr val="81BE41"/>
    </a:hlink>
    <a:folHlink>
      <a:srgbClr val="00B5B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5070</TotalTime>
  <Words>2862</Words>
  <Application>Microsoft Office PowerPoint</Application>
  <PresentationFormat>Custom</PresentationFormat>
  <Paragraphs>388</Paragraphs>
  <Slides>59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6" baseType="lpstr">
      <vt:lpstr>Arial</vt:lpstr>
      <vt:lpstr>Calibri</vt:lpstr>
      <vt:lpstr>Calibri Light</vt:lpstr>
      <vt:lpstr>Consolas</vt:lpstr>
      <vt:lpstr>Courier New</vt:lpstr>
      <vt:lpstr>Geogrotesque</vt:lpstr>
      <vt:lpstr>Geogrotesque Medium</vt:lpstr>
      <vt:lpstr>Geogrotesque Regular</vt:lpstr>
      <vt:lpstr>Geogrotesque SemiBold</vt:lpstr>
      <vt:lpstr>Helvetica Neue</vt:lpstr>
      <vt:lpstr>Lucida Grande</vt:lpstr>
      <vt:lpstr>Raleway</vt:lpstr>
      <vt:lpstr>Roboto</vt:lpstr>
      <vt:lpstr>Symbol</vt:lpstr>
      <vt:lpstr>Wingdings</vt:lpstr>
      <vt:lpstr>1_Office Theme</vt:lpstr>
      <vt:lpstr>SQLSaturday Powerpoint - New</vt:lpstr>
      <vt:lpstr>PowerPoint Presentation</vt:lpstr>
      <vt:lpstr>Book Authors: What's your favorite  new feature of SQL Server 2019?</vt:lpstr>
      <vt:lpstr>SQL Server Version Velocity  </vt:lpstr>
      <vt:lpstr>SQL Server Version Velocity</vt:lpstr>
      <vt:lpstr>SQL Server is ready to Upgrade</vt:lpstr>
      <vt:lpstr>Tools to Assist with Upgrades</vt:lpstr>
      <vt:lpstr>SQL Version Upgrade Timeline</vt:lpstr>
      <vt:lpstr>Summary of Changes in SQL 2019</vt:lpstr>
      <vt:lpstr>IT Leadership: Need to Know Changes</vt:lpstr>
      <vt:lpstr>No Longer Just Windows</vt:lpstr>
      <vt:lpstr>No Longer Just Windows</vt:lpstr>
      <vt:lpstr>SQL Server on Linux</vt:lpstr>
      <vt:lpstr>SQL Server on Linux</vt:lpstr>
      <vt:lpstr>Big Data Clusters: SQL Server, Spark, and HDFS in Kubernetes</vt:lpstr>
      <vt:lpstr>Big Data Clusters: SQL Server, Spark, and HDFS in Kubernetes</vt:lpstr>
      <vt:lpstr>PolyBase Query Service For External Data </vt:lpstr>
      <vt:lpstr>PolyBase Query Service For External Data </vt:lpstr>
      <vt:lpstr>PolyBase Query Service For External Data </vt:lpstr>
      <vt:lpstr>SQL Server Machine Learning Services</vt:lpstr>
      <vt:lpstr>Java Runtime Environment</vt:lpstr>
      <vt:lpstr>SQL Server Feature/Edition changes</vt:lpstr>
      <vt:lpstr>Graph Tables</vt:lpstr>
      <vt:lpstr>Columnstore Indexing</vt:lpstr>
      <vt:lpstr>State of the Columnstore</vt:lpstr>
      <vt:lpstr>Changes for Columnstore</vt:lpstr>
      <vt:lpstr>Azure SSIS Lift-and-Shift with Azure IR</vt:lpstr>
      <vt:lpstr>New Installer Smart Default Pages In SQL Setup</vt:lpstr>
      <vt:lpstr>New Installer Smart Defaults - TempDB</vt:lpstr>
      <vt:lpstr>New Installer Smart Defaults - MaxDOP</vt:lpstr>
      <vt:lpstr>New Installer Smart Defaults - Memory</vt:lpstr>
      <vt:lpstr>New in Availability Groups</vt:lpstr>
      <vt:lpstr>New in Availability Groups</vt:lpstr>
      <vt:lpstr>Hybrid Buffer Pool</vt:lpstr>
      <vt:lpstr>Certificate Management inside Configuration Manager</vt:lpstr>
      <vt:lpstr>UTF-8</vt:lpstr>
      <vt:lpstr>UTF-8</vt:lpstr>
      <vt:lpstr>UTF-8</vt:lpstr>
      <vt:lpstr>Major TempDB improvements</vt:lpstr>
      <vt:lpstr>New TSQL Syntax in SQL 2019</vt:lpstr>
      <vt:lpstr>New TSQL Syntax in SQL 2019</vt:lpstr>
      <vt:lpstr>Accelerated Database Recovery</vt:lpstr>
      <vt:lpstr>Accelerated Database Recovery</vt:lpstr>
      <vt:lpstr>New Intelligent Query Processing features</vt:lpstr>
      <vt:lpstr>Performance Boost: Batch mode on rowstore</vt:lpstr>
      <vt:lpstr>Performance Boost: Batch mode on rowstore</vt:lpstr>
      <vt:lpstr>Performance Boost: Memory Grant Feedback</vt:lpstr>
      <vt:lpstr>Performance Boost: Scalar UDF inlining</vt:lpstr>
      <vt:lpstr>Performance Boost: Scalar UDF inlining</vt:lpstr>
      <vt:lpstr>PowerPoint Presentation</vt:lpstr>
      <vt:lpstr>Performance Boost: Table variable deferred compilation</vt:lpstr>
      <vt:lpstr>More Specific string truncation error messages </vt:lpstr>
      <vt:lpstr>New Data Classification Schema</vt:lpstr>
      <vt:lpstr>SQL Assessment API</vt:lpstr>
      <vt:lpstr>PowerPoint Presentation</vt:lpstr>
      <vt:lpstr>PowerPoint Presentation</vt:lpstr>
      <vt:lpstr>PowerPoint Presentation</vt:lpstr>
      <vt:lpstr>Support your Local STEM Initiatives</vt:lpstr>
      <vt:lpstr>SQL Server 2017 Inside Out</vt:lpstr>
      <vt:lpstr>Bio and contact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William Assaf</cp:lastModifiedBy>
  <cp:revision>161</cp:revision>
  <dcterms:created xsi:type="dcterms:W3CDTF">2011-08-19T20:30:49Z</dcterms:created>
  <dcterms:modified xsi:type="dcterms:W3CDTF">2020-02-14T17:31:18Z</dcterms:modified>
</cp:coreProperties>
</file>