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0" r:id="rId6"/>
    <p:sldId id="261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Assaf" initials="WA" lastIdx="1" clrIdx="0">
    <p:extLst>
      <p:ext uri="{19B8F6BF-5375-455C-9EA6-DF929625EA0E}">
        <p15:presenceInfo xmlns:p15="http://schemas.microsoft.com/office/powerpoint/2012/main" userId="S::william.assaf@sparkhound.com::a1270fce-2950-4bd8-82ec-ac20d0da4d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C5289B8F-F9AE-4E84-9E74-941363F1F837}"/>
    <pc:docChg chg="undo custSel modSld">
      <pc:chgData name="william a" userId="c66c7249b60d4ab2" providerId="LiveId" clId="{C5289B8F-F9AE-4E84-9E74-941363F1F837}" dt="2019-10-02T16:05:07.157" v="177" actId="20577"/>
      <pc:docMkLst>
        <pc:docMk/>
      </pc:docMkLst>
      <pc:sldChg chg="modSp">
        <pc:chgData name="william a" userId="c66c7249b60d4ab2" providerId="LiveId" clId="{C5289B8F-F9AE-4E84-9E74-941363F1F837}" dt="2019-10-02T16:03:07.243" v="36" actId="20577"/>
        <pc:sldMkLst>
          <pc:docMk/>
          <pc:sldMk cId="105889298" sldId="257"/>
        </pc:sldMkLst>
        <pc:spChg chg="mod">
          <ac:chgData name="william a" userId="c66c7249b60d4ab2" providerId="LiveId" clId="{C5289B8F-F9AE-4E84-9E74-941363F1F837}" dt="2019-10-02T16:03:07.243" v="36" actId="20577"/>
          <ac:spMkLst>
            <pc:docMk/>
            <pc:sldMk cId="105889298" sldId="257"/>
            <ac:spMk id="4" creationId="{98BD6E4D-5053-40E4-83E6-D7644FF613E5}"/>
          </ac:spMkLst>
        </pc:spChg>
      </pc:sldChg>
      <pc:sldChg chg="modSp">
        <pc:chgData name="william a" userId="c66c7249b60d4ab2" providerId="LiveId" clId="{C5289B8F-F9AE-4E84-9E74-941363F1F837}" dt="2019-10-02T16:05:07.157" v="177" actId="20577"/>
        <pc:sldMkLst>
          <pc:docMk/>
          <pc:sldMk cId="1452605798" sldId="266"/>
        </pc:sldMkLst>
        <pc:spChg chg="mod">
          <ac:chgData name="william a" userId="c66c7249b60d4ab2" providerId="LiveId" clId="{C5289B8F-F9AE-4E84-9E74-941363F1F837}" dt="2019-10-02T16:05:07.157" v="177" actId="20577"/>
          <ac:spMkLst>
            <pc:docMk/>
            <pc:sldMk cId="1452605798" sldId="266"/>
            <ac:spMk id="3" creationId="{8AC3E75C-1B83-4390-AF1F-1F1948F721FB}"/>
          </ac:spMkLst>
        </pc:spChg>
        <pc:graphicFrameChg chg="modGraphic">
          <ac:chgData name="william a" userId="c66c7249b60d4ab2" providerId="LiveId" clId="{C5289B8F-F9AE-4E84-9E74-941363F1F837}" dt="2019-10-02T16:04:59.987" v="167" actId="6549"/>
          <ac:graphicFrameMkLst>
            <pc:docMk/>
            <pc:sldMk cId="1452605798" sldId="266"/>
            <ac:graphicFrameMk id="7" creationId="{188BD771-0644-4BD7-95E9-6B23C12175A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67A-DCF9-491D-83D0-3E5AF7D74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68D15-AD61-4A49-B240-62B2A56A4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01F5-CF63-4C9D-8EC3-6301AE27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DBA5-F914-4D52-869C-01DA757E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AAD9-53FA-42F0-8369-7614040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A570-1DCA-4F26-AFEE-4A123C33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5D224-75F4-4BD5-ABF9-05105AFD8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735B-A3EE-4174-9968-07A3EAC1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768B-29F2-4472-A653-2B755863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4C84-F993-4537-9B54-62F7727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4307E-3130-493D-A480-72ADE9627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F5BD-5E75-4F17-929B-DDFA160BE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CEED-D1BD-4783-83AF-5CF0AA36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765B-A21A-44C0-8123-F24129CD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BD4B-C4C6-4CF9-BBBC-FF5A8A49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0664-D74D-4C5E-9D60-F5BBBAE5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BEC-7E26-4BBB-BF89-C5C8F211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7B9B-6C61-4057-A901-5FD4BDE8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6988-016E-42CF-AF0F-D65A472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FE7C-8B01-4528-B4A1-D5E0B56B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38A1-A41D-4A8D-80F2-03FBBC4C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790B1-4C0A-4EC6-AC77-4DD863F0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8849-F1AD-4311-BDFE-E7333835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C675-C576-4A80-A3EA-904FEA24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137-1785-48F9-9E19-F73B0A74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92B7-C744-4192-91B8-DFB95B4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304B-4EC9-4D97-8783-2B495670E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88E9F-BEA6-415A-BFE5-9FF5EC2A8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0A7C-13BD-4B3A-9341-2D0E85CB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5DC6-E810-407B-ADED-07543D81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1D61-41B3-4DB4-9653-4164522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DA6D-04CF-46C7-98F8-0CED6E27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D566-7214-4B51-8392-3D1819D0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45FC8-617F-4036-B11B-4C551E8A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F1533-8582-471F-A874-D91EAAE12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7D2F0-6836-49C8-85A6-2053F4FAB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26F64-FA0E-485F-B053-43C31293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0BB0A-48B3-4EC4-88F6-12E730D7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C95D2-D196-4D35-82FA-8D71D768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061F-3976-4FEC-92DD-4A4AFF73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CDBE2-30F0-424E-B8BB-7D3E4BB9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5024-426F-46D7-B2C8-6949E777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03A27-3B02-4903-A9FE-459CD94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4A62B-CE5F-4760-8713-9BB69984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CA493-3443-4E0A-ADFB-AF7B4218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C7B7-C964-46B9-9173-A32F3B01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D582-32B6-4EF1-ADA6-D5ED9A85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720C-E082-4194-81A7-F8CC0AEA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D5BC-3D46-4776-8EA3-90FC08CF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5C80-089F-4AE7-BA4B-458F8ADF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BC3E-065B-4B76-B058-8E69C2EB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E8BF-C64F-4402-B553-3C2F5FD3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2064-A92C-452D-8741-248AAE4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55A71-3853-4A9D-A41E-A92BEE17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2CB2-7BF1-44D0-BFF7-51A53293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0C3A-CB2E-492F-9CE1-94479589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A2633-D2DE-4B7C-8C7D-49C35FC5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79BE1-E89A-4AAD-81A6-9142185F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A3540-CF0E-4414-ACBF-F2F84418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0F9FF-51B5-46A6-BDB6-E69C74FF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9179-EF9D-4EF1-BD80-B0B01BC6C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0522-AE44-4DEA-A42F-F636937D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5DC5-A8DD-44C2-AB86-2916F17F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adba/Public-Presentations" TargetMode="External"/><Relationship Id="rId2" Type="http://schemas.openxmlformats.org/officeDocument/2006/relationships/hyperlink" Target="https://github.com/sparkhoundsql/sql-server-tool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tact.com/2019/04/four-data-integration-design-ques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act.com/2019/04/four-data-integration-design-questions.html" TargetMode="External"/><Relationship Id="rId2" Type="http://schemas.openxmlformats.org/officeDocument/2006/relationships/hyperlink" Target="https://www.sqltact.com/2018/12/actual-emails-what-is-soft-dele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SQL Design Concepts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Indexing and Table Design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Advanced Indexing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Type Antipatterns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 Design Features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Detecting Delta Patterns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Built-in strategies 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All available in Standard or Enterprise edition since SQL 2016 SP1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Data Capture (CDC) – (formerly Enterprise only)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Tracking (CT)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Temporal Tables</a:t>
            </a:r>
          </a:p>
        </p:txBody>
      </p:sp>
    </p:spTree>
    <p:extLst>
      <p:ext uri="{BB962C8B-B14F-4D97-AF65-F5344CB8AC3E}">
        <p14:creationId xmlns:p14="http://schemas.microsoft.com/office/powerpoint/2010/main" val="35024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Pack 1 of SQL Server 2016, a large number of features in Enterprise edition features were moved “</a:t>
            </a:r>
            <a:r>
              <a:rPr lang="en-US" b="1" dirty="0"/>
              <a:t>down</a:t>
            </a:r>
            <a:r>
              <a:rPr lang="en-US" dirty="0"/>
              <a:t>” into </a:t>
            </a:r>
            <a:r>
              <a:rPr lang="en-US" b="1" dirty="0"/>
              <a:t>Standard</a:t>
            </a:r>
            <a:r>
              <a:rPr lang="en-US" dirty="0"/>
              <a:t>, Web, and Express editions, including database snapshots, Columnstore indexes (limited), table partitioning, data compression, memory-optimized OLTP, </a:t>
            </a:r>
            <a:r>
              <a:rPr lang="en-US" dirty="0" err="1"/>
              <a:t>PolyBase</a:t>
            </a:r>
            <a:r>
              <a:rPr lang="en-US" dirty="0"/>
              <a:t>, SQL Audit, and the new Always Encrypted feature. Standard and Web edition also gained the ability to use the Change Data Capture (CDC) feature.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3E75C-1B83-4390-AF1F-1F1948F721FB}"/>
              </a:ext>
            </a:extLst>
          </p:cNvPr>
          <p:cNvSpPr txBox="1"/>
          <p:nvPr/>
        </p:nvSpPr>
        <p:spPr>
          <a:xfrm>
            <a:off x="838200" y="6252210"/>
            <a:ext cx="87515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SQL Server Inside Out 2017, Microsoft Press, Chapter 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8BD771-0644-4BD7-95E9-6B23C1217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2264"/>
              </p:ext>
            </p:extLst>
          </p:nvPr>
        </p:nvGraphicFramePr>
        <p:xfrm>
          <a:off x="838200" y="1543050"/>
          <a:ext cx="10294619" cy="453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9620">
                  <a:extLst>
                    <a:ext uri="{9D8B030D-6E8A-4147-A177-3AD203B41FA5}">
                      <a16:colId xmlns:a16="http://schemas.microsoft.com/office/drawing/2014/main" val="2065832158"/>
                    </a:ext>
                  </a:extLst>
                </a:gridCol>
                <a:gridCol w="1962694">
                  <a:extLst>
                    <a:ext uri="{9D8B030D-6E8A-4147-A177-3AD203B41FA5}">
                      <a16:colId xmlns:a16="http://schemas.microsoft.com/office/drawing/2014/main" val="1539591886"/>
                    </a:ext>
                  </a:extLst>
                </a:gridCol>
                <a:gridCol w="1621745">
                  <a:extLst>
                    <a:ext uri="{9D8B030D-6E8A-4147-A177-3AD203B41FA5}">
                      <a16:colId xmlns:a16="http://schemas.microsoft.com/office/drawing/2014/main" val="3612246273"/>
                    </a:ext>
                  </a:extLst>
                </a:gridCol>
                <a:gridCol w="2130560">
                  <a:extLst>
                    <a:ext uri="{9D8B030D-6E8A-4147-A177-3AD203B41FA5}">
                      <a16:colId xmlns:a16="http://schemas.microsoft.com/office/drawing/2014/main" val="2520789506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CDC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Temporal Tables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588819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Requires schema modification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5680619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Available in Azure SQL Database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48222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Edition support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Web+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25918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Historical, intermediate data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Yes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Yes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467595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History end-user </a:t>
                      </a:r>
                      <a:r>
                        <a:rPr lang="en-US" sz="2400" u="none" strike="noStrike" dirty="0" err="1">
                          <a:effectLst/>
                        </a:rPr>
                        <a:t>queryable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727278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DML type (Insert, Update, Delete)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998476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Has autocleanup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98643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Change indicator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LSN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LSN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Datetime2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36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60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Tables Demo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TemporalTable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demo.sql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0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Reference: </a:t>
            </a:r>
          </a:p>
          <a:p>
            <a:pPr lvl="1"/>
            <a:r>
              <a:rPr lang="en-US" dirty="0">
                <a:hlinkClick r:id="rId2"/>
              </a:rPr>
              <a:t>https://github.com/sparkhoundsql/sql-server-toolbox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https://github.com/williamadba/Public-Presentations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4"/>
              </a:rPr>
              <a:t>https://www.sqltact.com/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Advanced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Basics of Clustered, nonclustered index design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 not use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uniqueidentifier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as a clustered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Bad clustered indexes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Bad clustered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indexes.sql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Tables without clustered indexes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Tables without clustered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indexes.sql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 duplicate indexes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 duplicate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indexes.sql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Advanced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Missing Indexes 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Missing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indexes.sql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Index Usage Stats</a:t>
            </a:r>
          </a:p>
          <a:p>
            <a:pPr lvl="1"/>
            <a:r>
              <a:rPr lang="en-US" dirty="0"/>
              <a:t>Toolbox/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Index_usage_stats.sql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Columnstore indexes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lab - power of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columnstore.sql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Filtered indexes</a:t>
            </a:r>
          </a:p>
          <a:p>
            <a:pPr lvl="1"/>
            <a:r>
              <a:rPr lang="en-US" dirty="0"/>
              <a:t>Toolbox/filtered index </a:t>
            </a:r>
            <a:r>
              <a:rPr lang="en-US" dirty="0" err="1"/>
              <a:t>opportunities.sql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Full text Indexing</a:t>
            </a:r>
          </a:p>
          <a:p>
            <a:pPr lvl="1"/>
            <a:r>
              <a:rPr lang="en-US" dirty="0"/>
              <a:t>Used for single-table, multi-column, deep search capability</a:t>
            </a:r>
          </a:p>
          <a:p>
            <a:pPr lvl="1"/>
            <a:r>
              <a:rPr lang="en-US" dirty="0"/>
              <a:t>Leverages a search </a:t>
            </a:r>
          </a:p>
          <a:p>
            <a:pPr lvl="1"/>
            <a:r>
              <a:rPr lang="en-US" dirty="0"/>
              <a:t>Toolbox/</a:t>
            </a:r>
            <a:r>
              <a:rPr lang="en-US" dirty="0" err="1"/>
              <a:t>fulltext</a:t>
            </a:r>
            <a:r>
              <a:rPr lang="en-US" dirty="0"/>
              <a:t> index </a:t>
            </a:r>
            <a:r>
              <a:rPr lang="en-US" dirty="0" err="1"/>
              <a:t>demo.sql</a:t>
            </a:r>
            <a:endParaRPr lang="en-US" dirty="0"/>
          </a:p>
          <a:p>
            <a:pPr lvl="1"/>
            <a:r>
              <a:rPr lang="en-US" dirty="0"/>
              <a:t>Toolbox/</a:t>
            </a:r>
            <a:r>
              <a:rPr lang="en-US" dirty="0" err="1"/>
              <a:t>fulltext</a:t>
            </a:r>
            <a:r>
              <a:rPr lang="en-US" dirty="0"/>
              <a:t> index </a:t>
            </a:r>
            <a:r>
              <a:rPr lang="en-US" dirty="0" err="1"/>
              <a:t>status.sql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Type Antipatterns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Float/real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float at pk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problems.sql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Nvarchar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implicit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conversion.sql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Datetime 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Replace with datetime2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Datetime2(n)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Replace with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datetimeoffset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(n)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Using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Datetimeoffset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functions in SQL 2016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dimdate.sql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time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zone.sql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pre2016 correct time zone conversion from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UTC.sql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Old data types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ntext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image are problematic, deprecated, poor for performance</a:t>
            </a: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Type Antipatterns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Varchar(MAX)/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NVarchar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(MAX) data lengths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Always specify column length if &lt;8000/4000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Common EF antipattern –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nvarchar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(max) everywhere. No!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(MAX) takes up space, increases possibility for row size errors.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Creates out-of-row data that cannot be compressed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Before SQL 2012, impossible for ONLINE indexing options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Variables of this type hit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tempdb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potentially hurting performance 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Cannot be key of index – forces scans!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Storing xml? Consider the XML data type.</a:t>
            </a:r>
          </a:p>
        </p:txBody>
      </p:sp>
    </p:spTree>
    <p:extLst>
      <p:ext uri="{BB962C8B-B14F-4D97-AF65-F5344CB8AC3E}">
        <p14:creationId xmlns:p14="http://schemas.microsoft.com/office/powerpoint/2010/main" val="355529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1E02-AEFF-4629-8A1B-6C02B65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4283-894C-4EB0-9460-B25DC10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Surrogate vs Business Keys</a:t>
            </a:r>
          </a:p>
          <a:p>
            <a:pPr lvl="1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Surrogate: IDENTITY or SEQUENCE</a:t>
            </a:r>
          </a:p>
          <a:p>
            <a:pPr lvl="2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SEQUENCE for multi-table sequences, or to avoid round trip</a:t>
            </a:r>
          </a:p>
          <a:p>
            <a:pPr lvl="2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Toolbox/lab - sequence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permissions.sql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Naming conventions </a:t>
            </a:r>
          </a:p>
          <a:p>
            <a:pPr lvl="1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Help describe FK maps by name alone</a:t>
            </a:r>
          </a:p>
          <a:p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9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1E02-AEFF-4629-8A1B-6C02B65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 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4283-894C-4EB0-9460-B25DC10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CHECK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</a:rPr>
              <a:t>CHECK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 Foreign Keys</a:t>
            </a: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Toolbox/lab -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fk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untrusted or disabled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check.ipynb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Toolbox/lab -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fk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untrusted or disabled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check.sql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Naming convention for constraints </a:t>
            </a: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eases source control, avoid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sysnames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SPARSE</a:t>
            </a: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Use for when a column is mostly NULL, can save space</a:t>
            </a:r>
          </a:p>
        </p:txBody>
      </p:sp>
    </p:spTree>
    <p:extLst>
      <p:ext uri="{BB962C8B-B14F-4D97-AF65-F5344CB8AC3E}">
        <p14:creationId xmlns:p14="http://schemas.microsoft.com/office/powerpoint/2010/main" val="252541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1. What is the latency requirement for the changes from the data source(s) to be copied to the destination?</a:t>
            </a:r>
            <a:br>
              <a:rPr lang="en-US" sz="2400" dirty="0"/>
            </a:br>
            <a:r>
              <a:rPr lang="en-US" sz="2400" i="1" dirty="0"/>
              <a:t>Common answers: Instantly, no longer than 5 min, or 30 min, or nightly.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2. How many rows are expected to change in the source(s) in a given time period? </a:t>
            </a:r>
            <a:br>
              <a:rPr lang="en-US" sz="2400" dirty="0"/>
            </a:br>
            <a:r>
              <a:rPr lang="en-US" sz="2400" i="1" dirty="0"/>
              <a:t>Common answers: Anywhere from few rows per month to all/most the rows in a table every day.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3. What types of data changes are performed in the source(s)? </a:t>
            </a:r>
            <a:br>
              <a:rPr lang="en-US" sz="2400" dirty="0"/>
            </a:br>
            <a:r>
              <a:rPr lang="en-US" sz="2400" i="1" dirty="0"/>
              <a:t>Is the source data inserted, updated, and/or deleted? 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4. Do we have a reliable way to identify "the delta"? </a:t>
            </a:r>
            <a:br>
              <a:rPr lang="en-US" sz="2400" dirty="0"/>
            </a:br>
            <a:r>
              <a:rPr lang="en-US" sz="2400" i="1" dirty="0"/>
              <a:t>How do we know which rows have changed, including </a:t>
            </a:r>
            <a:r>
              <a:rPr lang="en-US" sz="2400" i="1" u="sng" dirty="0">
                <a:hlinkClick r:id="rId2"/>
              </a:rPr>
              <a:t>hard deleted rows (vs soft deleted rows)</a:t>
            </a:r>
            <a:r>
              <a:rPr lang="en-US" sz="2400" i="1" dirty="0"/>
              <a:t>?</a:t>
            </a:r>
          </a:p>
          <a:p>
            <a:r>
              <a:rPr lang="en-US" sz="1600" dirty="0">
                <a:hlinkClick r:id="rId3"/>
              </a:rPr>
              <a:t>https://www.sqltact.com/2019/04/four-data-integration-design-questions.html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297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667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SQL Design Concepts Indexing and Table Design Features</vt:lpstr>
      <vt:lpstr>Materials</vt:lpstr>
      <vt:lpstr>Advanced Indexing</vt:lpstr>
      <vt:lpstr>Advanced Indexing</vt:lpstr>
      <vt:lpstr>Data Type Antipatterns</vt:lpstr>
      <vt:lpstr>Data Type Antipatterns</vt:lpstr>
      <vt:lpstr>Table Design Patterns</vt:lpstr>
      <vt:lpstr>Table Design Features</vt:lpstr>
      <vt:lpstr>Change Detection Patterns</vt:lpstr>
      <vt:lpstr>Change Detection Patterns</vt:lpstr>
      <vt:lpstr>Change Detection Patterns</vt:lpstr>
      <vt:lpstr>Change Detection Patterns</vt:lpstr>
      <vt:lpstr>Change Detection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Design</dc:title>
  <dc:creator>William Assaf</dc:creator>
  <cp:lastModifiedBy>William Assaf</cp:lastModifiedBy>
  <cp:revision>16</cp:revision>
  <dcterms:created xsi:type="dcterms:W3CDTF">2019-10-01T18:21:06Z</dcterms:created>
  <dcterms:modified xsi:type="dcterms:W3CDTF">2019-10-02T16:05:10Z</dcterms:modified>
</cp:coreProperties>
</file>