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4"/>
  </p:notesMasterIdLst>
  <p:sldIdLst>
    <p:sldId id="259" r:id="rId5"/>
    <p:sldId id="300" r:id="rId6"/>
    <p:sldId id="286" r:id="rId7"/>
    <p:sldId id="296" r:id="rId8"/>
    <p:sldId id="287" r:id="rId9"/>
    <p:sldId id="302" r:id="rId10"/>
    <p:sldId id="262" r:id="rId11"/>
    <p:sldId id="301" r:id="rId12"/>
    <p:sldId id="292" r:id="rId13"/>
    <p:sldId id="293" r:id="rId14"/>
    <p:sldId id="275" r:id="rId15"/>
    <p:sldId id="288" r:id="rId16"/>
    <p:sldId id="294" r:id="rId17"/>
    <p:sldId id="289" r:id="rId18"/>
    <p:sldId id="261" r:id="rId19"/>
    <p:sldId id="290" r:id="rId20"/>
    <p:sldId id="303" r:id="rId21"/>
    <p:sldId id="263" r:id="rId22"/>
    <p:sldId id="264" r:id="rId23"/>
    <p:sldId id="265" r:id="rId24"/>
    <p:sldId id="291" r:id="rId25"/>
    <p:sldId id="304" r:id="rId26"/>
    <p:sldId id="283" r:id="rId27"/>
    <p:sldId id="266" r:id="rId28"/>
    <p:sldId id="277" r:id="rId29"/>
    <p:sldId id="310" r:id="rId30"/>
    <p:sldId id="267" r:id="rId31"/>
    <p:sldId id="268" r:id="rId32"/>
    <p:sldId id="269" r:id="rId33"/>
    <p:sldId id="270" r:id="rId34"/>
    <p:sldId id="271" r:id="rId35"/>
    <p:sldId id="280" r:id="rId36"/>
    <p:sldId id="272" r:id="rId37"/>
    <p:sldId id="274" r:id="rId38"/>
    <p:sldId id="273" r:id="rId39"/>
    <p:sldId id="297" r:id="rId40"/>
    <p:sldId id="305" r:id="rId41"/>
    <p:sldId id="279" r:id="rId42"/>
    <p:sldId id="299" r:id="rId43"/>
    <p:sldId id="284" r:id="rId44"/>
    <p:sldId id="285" r:id="rId45"/>
    <p:sldId id="295" r:id="rId46"/>
    <p:sldId id="298" r:id="rId47"/>
    <p:sldId id="311" r:id="rId48"/>
    <p:sldId id="258" r:id="rId49"/>
    <p:sldId id="309" r:id="rId50"/>
    <p:sldId id="415" r:id="rId51"/>
    <p:sldId id="307" r:id="rId52"/>
    <p:sldId id="41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103" d="100"/>
          <a:sy n="103" d="100"/>
        </p:scale>
        <p:origin x="13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7/24/2019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95D65-F9D0-489D-BCF8-B935B2E6D2F8}" type="slidenum">
              <a:rPr lang="en-US" smtClean="0"/>
              <a:pPr/>
              <a:t>1</a:t>
            </a:fld>
            <a:endParaRPr lang="en-US"/>
          </a:p>
        </p:txBody>
      </p:sp>
    </p:spTree>
    <p:extLst>
      <p:ext uri="{BB962C8B-B14F-4D97-AF65-F5344CB8AC3E}">
        <p14:creationId xmlns:p14="http://schemas.microsoft.com/office/powerpoint/2010/main" val="88508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15</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7/24/2019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7/24/2019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ank">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762000"/>
          </a:xfrm>
        </p:spPr>
        <p:txBody>
          <a:bodyPr>
            <a:noAutofit/>
          </a:bodyPr>
          <a:lstStyle>
            <a:lvl1pPr>
              <a:defRPr sz="4000"/>
            </a:lvl1pPr>
          </a:lstStyle>
          <a:p>
            <a:r>
              <a:rPr lang="en-US" dirty="0"/>
              <a:t>Click to edit Master title style</a:t>
            </a:r>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76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7/24/2019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7/24/2019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7/24/2019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7/24/2019</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4" Type="http://schemas.openxmlformats.org/officeDocument/2006/relationships/hyperlink" Target="https://www.microsoft.com/en-ca/learning/sql-certification.aspx"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9.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1" y="1524000"/>
            <a:ext cx="12192000" cy="3429000"/>
          </a:xfrm>
        </p:spPr>
        <p:txBody>
          <a:bodyPr>
            <a:noAutofit/>
          </a:bodyPr>
          <a:lstStyle/>
          <a:p>
            <a:pPr algn="ctr"/>
            <a:r>
              <a:rPr lang="en-US" sz="6600" dirty="0">
                <a:ln>
                  <a:solidFill>
                    <a:srgbClr val="92D050"/>
                  </a:solidFill>
                </a:ln>
                <a:solidFill>
                  <a:schemeClr val="bg1"/>
                </a:solidFill>
                <a:latin typeface="Panton Black" panose="00000A00000000000000" pitchFamily="50" charset="0"/>
              </a:rPr>
              <a:t>Think Like a Certification Exam</a:t>
            </a:r>
            <a:br>
              <a:rPr lang="en-US" sz="6600" dirty="0">
                <a:ln>
                  <a:solidFill>
                    <a:srgbClr val="92D050"/>
                  </a:solidFill>
                </a:ln>
                <a:solidFill>
                  <a:schemeClr val="bg1"/>
                </a:solidFill>
                <a:latin typeface="Panton Black" panose="00000A00000000000000" pitchFamily="50" charset="0"/>
              </a:rPr>
            </a:br>
            <a:endParaRPr lang="en-US" sz="6600" dirty="0">
              <a:ln>
                <a:solidFill>
                  <a:srgbClr val="92D050"/>
                </a:solidFill>
              </a:ln>
              <a:solidFill>
                <a:schemeClr val="bg1"/>
              </a:solidFill>
              <a:latin typeface="Panton Black" panose="00000A00000000000000" pitchFamily="50" charset="0"/>
            </a:endParaRPr>
          </a:p>
        </p:txBody>
      </p:sp>
      <p:sp>
        <p:nvSpPr>
          <p:cNvPr id="3" name="Content Placeholder 2"/>
          <p:cNvSpPr>
            <a:spLocks noGrp="1"/>
          </p:cNvSpPr>
          <p:nvPr>
            <p:ph idx="1"/>
          </p:nvPr>
        </p:nvSpPr>
        <p:spPr>
          <a:xfrm>
            <a:off x="4724400" y="3441192"/>
            <a:ext cx="8229600" cy="3505200"/>
          </a:xfrm>
        </p:spPr>
        <p:txBody>
          <a:bodyPr>
            <a:normAutofit/>
          </a:bodyPr>
          <a:lstStyle/>
          <a:p>
            <a:pPr marL="0" indent="0" algn="ctr"/>
            <a:endParaRPr lang="en-US" sz="4000" dirty="0"/>
          </a:p>
          <a:p>
            <a:pPr marL="0" indent="0" algn="ctr"/>
            <a:endParaRPr lang="en-US" sz="4000" dirty="0"/>
          </a:p>
          <a:p>
            <a:pPr marL="0" indent="0" algn="ctr"/>
            <a:endParaRPr lang="en-US" sz="4000" dirty="0"/>
          </a:p>
          <a:p>
            <a:pPr marL="0" indent="0" algn="ctr">
              <a:buNone/>
            </a:pPr>
            <a:br>
              <a:rPr lang="en-US" sz="4000" dirty="0"/>
            </a:br>
            <a:r>
              <a:rPr lang="en-US" sz="4000" dirty="0"/>
              <a:t>William Assaf, Sparkhound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a:p>
            <a:pPr lvl="1"/>
            <a:r>
              <a:rPr lang="en-US" sz="4000" dirty="0"/>
              <a:t>No home study for your tech? Red flag.</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by reading (alone).</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15</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a:t>
            </a:r>
          </a:p>
          <a:p>
            <a:endParaRPr lang="en-US" sz="3200" b="0" dirty="0">
              <a:solidFill>
                <a:schemeClr val="tx1"/>
              </a:solidFill>
              <a:latin typeface="+mn-lt"/>
            </a:endParaRPr>
          </a:p>
          <a:p>
            <a:r>
              <a:rPr lang="en-US" sz="3200" b="0" dirty="0">
                <a:solidFill>
                  <a:schemeClr val="tx1"/>
                </a:solidFill>
                <a:latin typeface="+mn-lt"/>
              </a:rPr>
              <a:t>Example: To get an SQL MCSA, you need to know how to build end-to-end Business Intelligence, with lots of SSIS (including Data Quality Services!), SSRS, even SSAS, in addition to the expected database admin and querying. </a:t>
            </a:r>
          </a:p>
          <a:p>
            <a:endParaRPr lang="en-US" sz="3200" b="0" dirty="0">
              <a:solidFill>
                <a:schemeClr val="tx1"/>
              </a:solidFill>
              <a:latin typeface="+mn-lt"/>
            </a:endParaRPr>
          </a:p>
          <a:p>
            <a:r>
              <a:rPr lang="en-US" sz="3200" b="0" dirty="0">
                <a:solidFill>
                  <a:schemeClr val="tx1"/>
                </a:solidFill>
                <a:latin typeface="+mn-lt"/>
              </a:rPr>
              <a:t>There is no such thing as a one-dimensional certification. </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 subcontracts out SME’s globally. </a:t>
            </a:r>
          </a:p>
          <a:p>
            <a:r>
              <a:rPr lang="en-US" sz="3600" b="0" dirty="0">
                <a:solidFill>
                  <a:schemeClr val="tx1"/>
                </a:solidFill>
                <a:latin typeface="+mn-lt"/>
              </a:rPr>
              <a:t>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on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only connects to </a:t>
            </a:r>
            <a:r>
              <a:rPr lang="en-US" sz="3200" dirty="0">
                <a:solidFill>
                  <a:schemeClr val="tx1"/>
                </a:solidFill>
                <a:latin typeface="+mn-lt"/>
              </a:rPr>
              <a:t>one</a:t>
            </a:r>
            <a:r>
              <a:rPr lang="en-US" sz="3200" b="0" dirty="0">
                <a:solidFill>
                  <a:schemeClr val="tx1"/>
                </a:solidFill>
                <a:latin typeface="+mn-lt"/>
              </a:rPr>
              <a:t>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one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 because William told me not to”</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 SQL 2016 exams were written from scratch,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of the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answer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785652"/>
          </a:xfrm>
          <a:prstGeom prst="rect">
            <a:avLst/>
          </a:prstGeom>
          <a:noFill/>
        </p:spPr>
        <p:txBody>
          <a:bodyPr wrap="square" rtlCol="0">
            <a:spAutoFit/>
          </a:bodyPr>
          <a:lstStyle/>
          <a:p>
            <a:r>
              <a:rPr lang="en-US" sz="4000" dirty="0"/>
              <a:t>“Domain Drift” is when your question became so complicated,</a:t>
            </a:r>
          </a:p>
          <a:p>
            <a:r>
              <a:rPr lang="en-US" sz="4000" dirty="0"/>
              <a:t>you end up with a question on a different topic. </a:t>
            </a:r>
          </a:p>
          <a:p>
            <a:endParaRPr lang="en-US" sz="4000" dirty="0"/>
          </a:p>
          <a:p>
            <a:r>
              <a:rPr lang="en-US" sz="40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27</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a:t>
            </a:r>
          </a:p>
          <a:p>
            <a:r>
              <a:rPr lang="en-US" sz="3600" b="0" dirty="0">
                <a:solidFill>
                  <a:schemeClr val="tx1"/>
                </a:solidFill>
                <a:latin typeface="+mn-lt"/>
              </a:rPr>
              <a:t>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33" y="4706599"/>
            <a:ext cx="5117839" cy="18843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81093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solution selection.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70645" y="5192264"/>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70645" y="479457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619951" y="39318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942369" y="2868558"/>
            <a:ext cx="2195819"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6804025" y="287366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942369" y="2107743"/>
            <a:ext cx="1244097"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a:t>
            </a:r>
          </a:p>
          <a:p>
            <a:r>
              <a:rPr lang="en-US" sz="3200" dirty="0"/>
              <a:t>The sport must be able to sell tickets in the university’s outdoor grass turf venue to anyone.</a:t>
            </a:r>
          </a:p>
          <a:p>
            <a:r>
              <a:rPr lang="en-US" sz="3200" dirty="0"/>
              <a:t>Which sport program should you choose? </a:t>
            </a:r>
          </a:p>
          <a:p>
            <a:pPr marL="0" indent="0">
              <a:buNone/>
            </a:pPr>
            <a:endParaRPr lang="en-US" dirty="0"/>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cxnSp>
        <p:nvCxnSpPr>
          <p:cNvPr id="5" name="Straight Connector 4"/>
          <p:cNvCxnSpPr/>
          <p:nvPr/>
        </p:nvCxnSpPr>
        <p:spPr>
          <a:xfrm flipH="1" flipV="1">
            <a:off x="888023" y="5207716"/>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888022" y="4381585"/>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888022" y="5616605"/>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6544753" y="2087998"/>
            <a:ext cx="229921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3469343" y="2853279"/>
            <a:ext cx="1593195" cy="156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959739" y="2853279"/>
            <a:ext cx="2435924"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2913529" y="458992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H="1">
            <a:off x="6826554" y="2340526"/>
            <a:ext cx="3058592"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a:t>
            </a:r>
          </a:p>
          <a:p>
            <a:r>
              <a:rPr lang="en-US" sz="3200" dirty="0"/>
              <a:t>The film must be a science fiction film featuring both a cat and an android. You must not choose a film that features raccoons. </a:t>
            </a:r>
          </a:p>
          <a:p>
            <a:r>
              <a:rPr lang="en-US" sz="3200" dirty="0"/>
              <a:t>Which film should you choose?</a:t>
            </a:r>
          </a:p>
          <a:p>
            <a:pPr marL="0" indent="0">
              <a:buNone/>
            </a:pPr>
            <a:br>
              <a:rPr lang="en-US" dirty="0"/>
            </a:br>
            <a:endParaRPr lang="en-US" dirty="0"/>
          </a:p>
          <a:p>
            <a:r>
              <a:rPr lang="en-US" dirty="0"/>
              <a:t>A. 	Guardians of the Galaxy Vol 2</a:t>
            </a:r>
          </a:p>
          <a:p>
            <a:r>
              <a:rPr lang="en-US" dirty="0"/>
              <a:t>B. 	Alien</a:t>
            </a:r>
          </a:p>
          <a:p>
            <a:r>
              <a:rPr lang="en-US" dirty="0"/>
              <a:t>C. 	Interstellar</a:t>
            </a:r>
          </a:p>
          <a:p>
            <a:r>
              <a:rPr lang="en-US" dirty="0"/>
              <a:t>D. 	Aliens</a:t>
            </a:r>
          </a:p>
          <a:p>
            <a:endParaRPr lang="en-US" dirty="0"/>
          </a:p>
        </p:txBody>
      </p:sp>
      <p:cxnSp>
        <p:nvCxnSpPr>
          <p:cNvPr id="5" name="Straight Connector 4"/>
          <p:cNvCxnSpPr/>
          <p:nvPr/>
        </p:nvCxnSpPr>
        <p:spPr>
          <a:xfrm flipH="1" flipV="1">
            <a:off x="1514942" y="4736128"/>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9692" y="428797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14942" y="5184276"/>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883451" y="2704051"/>
            <a:ext cx="128223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8593285" y="2692137"/>
            <a:ext cx="142661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449663" y="54396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normAutofit fontScale="85000" lnSpcReduction="20000"/>
          </a:bodyPr>
          <a:lstStyle/>
          <a:p>
            <a:r>
              <a:rPr lang="en-US" sz="3200" dirty="0"/>
              <a:t>You are the bartender of a local fine dining establishment.</a:t>
            </a:r>
          </a:p>
          <a:p>
            <a:r>
              <a:rPr lang="en-US" sz="3200" dirty="0"/>
              <a:t>You are instructed to provide the appropriate whiskey to a diner. Your establishment only serves whiskeys aged in American oak barrels.</a:t>
            </a:r>
          </a:p>
          <a:p>
            <a:r>
              <a:rPr lang="en-US" sz="3200" dirty="0"/>
              <a:t>The diner has requested a malt whiskey from outside of Tennessee. The malt must not contain corn. </a:t>
            </a:r>
          </a:p>
          <a:p>
            <a:r>
              <a:rPr lang="en-US" sz="3200" dirty="0"/>
              <a:t>Which whiskey do you choose?</a:t>
            </a:r>
          </a:p>
          <a:p>
            <a:pPr marL="0" indent="0">
              <a:buNone/>
            </a:pPr>
            <a:endParaRPr lang="en-US" dirty="0"/>
          </a:p>
          <a:p>
            <a:pPr marL="0" indent="0">
              <a:buNone/>
            </a:pPr>
            <a:endParaRPr lang="en-US" dirty="0"/>
          </a:p>
          <a:p>
            <a:r>
              <a:rPr lang="en-US" dirty="0"/>
              <a:t>A. 	Scotch Whisky</a:t>
            </a:r>
          </a:p>
          <a:p>
            <a:r>
              <a:rPr lang="en-US" dirty="0"/>
              <a:t>B. 	Bourbon</a:t>
            </a:r>
          </a:p>
          <a:p>
            <a:r>
              <a:rPr lang="en-US" dirty="0"/>
              <a:t>C. 	</a:t>
            </a:r>
            <a:r>
              <a:rPr lang="en-US" dirty="0" err="1"/>
              <a:t>Tenneessee</a:t>
            </a:r>
            <a:r>
              <a:rPr lang="en-US" dirty="0"/>
              <a:t> Whiskey</a:t>
            </a:r>
          </a:p>
          <a:p>
            <a:r>
              <a:rPr lang="en-US" dirty="0"/>
              <a:t>D. 	Cognac</a:t>
            </a:r>
          </a:p>
          <a:p>
            <a:endParaRPr lang="en-US" dirty="0"/>
          </a:p>
        </p:txBody>
      </p:sp>
      <p:cxnSp>
        <p:nvCxnSpPr>
          <p:cNvPr id="5" name="Straight Connector 4"/>
          <p:cNvCxnSpPr/>
          <p:nvPr/>
        </p:nvCxnSpPr>
        <p:spPr>
          <a:xfrm flipH="1" flipV="1">
            <a:off x="1578304" y="489894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31126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525078"/>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8346143" y="2457059"/>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2323928" y="2725271"/>
            <a:ext cx="243857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4612342" y="2444281"/>
            <a:ext cx="1807508"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4372361" y="3867287"/>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p:txBody>
          <a:bodyPr>
            <a:normAutofit fontScale="92500" lnSpcReduction="20000"/>
          </a:bodyPr>
          <a:lstStyle/>
          <a:p>
            <a:r>
              <a:rPr lang="en-US" sz="3200" dirty="0"/>
              <a:t>You are the social media director for a cool hip company.</a:t>
            </a:r>
          </a:p>
          <a:p>
            <a:r>
              <a:rPr lang="en-US" sz="3200" dirty="0"/>
              <a:t>Your new marketing campaign much choose a social media platform. </a:t>
            </a:r>
          </a:p>
          <a:p>
            <a:r>
              <a:rPr lang="en-US" sz="3200" dirty="0"/>
              <a:t>The social media platform must be persistent online forever. The grandmother of the CEO must not be aware of the platform.</a:t>
            </a:r>
          </a:p>
          <a:p>
            <a:r>
              <a:rPr lang="en-US" sz="3200" dirty="0"/>
              <a:t>The platform be a social media platform with accelerating growth.</a:t>
            </a:r>
          </a:p>
          <a:p>
            <a:pPr marL="0" indent="0">
              <a:buNone/>
            </a:pPr>
            <a:endParaRPr lang="en-US" dirty="0"/>
          </a:p>
          <a:p>
            <a:pPr marL="0" indent="0">
              <a:buNone/>
            </a:pPr>
            <a:endParaRPr lang="en-US" dirty="0"/>
          </a:p>
          <a:p>
            <a:r>
              <a:rPr lang="en-US" dirty="0"/>
              <a:t>A. 	Facebook</a:t>
            </a:r>
          </a:p>
          <a:p>
            <a:r>
              <a:rPr lang="en-US" dirty="0"/>
              <a:t>B. 	Twitter</a:t>
            </a:r>
          </a:p>
          <a:p>
            <a:r>
              <a:rPr lang="en-US" dirty="0"/>
              <a:t>C. 	Instagram</a:t>
            </a:r>
          </a:p>
          <a:p>
            <a:r>
              <a:rPr lang="en-US" dirty="0"/>
              <a:t>D. 	Snapchat</a:t>
            </a:r>
          </a:p>
          <a:p>
            <a:endParaRPr lang="en-US" dirty="0"/>
          </a:p>
        </p:txBody>
      </p:sp>
      <p:cxnSp>
        <p:nvCxnSpPr>
          <p:cNvPr id="5" name="Straight Connector 4"/>
          <p:cNvCxnSpPr/>
          <p:nvPr/>
        </p:nvCxnSpPr>
        <p:spPr>
          <a:xfrm flipH="1" flipV="1">
            <a:off x="1578304" y="4377430"/>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62433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81859"/>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867747" y="2876884"/>
            <a:ext cx="3909528" cy="394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034261" y="335042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6379013" y="2547257"/>
            <a:ext cx="3698048" cy="761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72769" y="4987735"/>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10000"/>
          </a:bodyPr>
          <a:lstStyle/>
          <a:p>
            <a:r>
              <a:rPr lang="en-US" sz="3200" dirty="0"/>
              <a:t>You are an astronaut looking to land on a planet in this solar system.</a:t>
            </a:r>
          </a:p>
          <a:p>
            <a:r>
              <a:rPr lang="en-US" sz="3200" dirty="0"/>
              <a:t>Your new space base requires a solid surface.</a:t>
            </a:r>
          </a:p>
          <a:p>
            <a:r>
              <a:rPr lang="en-US" sz="3200" dirty="0"/>
              <a:t>Your space base is equipped with a moon roof.</a:t>
            </a:r>
          </a:p>
          <a:p>
            <a:r>
              <a:rPr lang="en-US" sz="3200" dirty="0"/>
              <a:t>Which planet do you choose to settle on?</a:t>
            </a:r>
          </a:p>
          <a:p>
            <a:pPr marL="0" indent="0">
              <a:buNone/>
            </a:pPr>
            <a:endParaRPr lang="en-US"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p:cNvCxnSpPr>
            <a:cxnSpLocks/>
          </p:cNvCxnSpPr>
          <p:nvPr/>
        </p:nvCxnSpPr>
        <p:spPr>
          <a:xfrm flipH="1">
            <a:off x="1578304" y="4165374"/>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a:cxnSpLocks/>
          </p:cNvCxnSpPr>
          <p:nvPr/>
        </p:nvCxnSpPr>
        <p:spPr>
          <a:xfrm flipH="1">
            <a:off x="1578304" y="5059189"/>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78304" y="4616759"/>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5871411" y="186055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6426843" y="2368645"/>
            <a:ext cx="158137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305944" y="13970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350469" y="51729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45</a:t>
            </a:fld>
            <a:endParaRPr lang="en-US" dirty="0"/>
          </a:p>
        </p:txBody>
      </p:sp>
      <p:sp>
        <p:nvSpPr>
          <p:cNvPr id="6" name="Title 4"/>
          <p:cNvSpPr txBox="1">
            <a:spLocks/>
          </p:cNvSpPr>
          <p:nvPr/>
        </p:nvSpPr>
        <p:spPr>
          <a:xfrm>
            <a:off x="446411" y="1116702"/>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18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18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1800" b="0" dirty="0">
                <a:solidFill>
                  <a:schemeClr val="tx1"/>
                </a:solidFill>
                <a:latin typeface="+mn-lt"/>
                <a:hlinkClick r:id="rId2"/>
              </a:rPr>
              <a:t>https://borntolearn.mslearn.net/b/weblog/archive/2014/03/10/certification-update-sql-server-2014</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hlinkClick r:id="rId3"/>
            </a:endParaRPr>
          </a:p>
          <a:p>
            <a:pPr marL="285750" indent="-285750">
              <a:buFont typeface="Arial" panose="020B0604020202020204" pitchFamily="34" charset="0"/>
              <a:buChar char="•"/>
            </a:pPr>
            <a:r>
              <a:rPr lang="en-US" sz="1800" b="0" dirty="0">
                <a:solidFill>
                  <a:schemeClr val="tx1"/>
                </a:solidFill>
                <a:latin typeface="+mn-lt"/>
                <a:hlinkClick r:id="rId3"/>
              </a:rPr>
              <a:t>https://mva.microsoft.com/</a:t>
            </a:r>
          </a:p>
          <a:p>
            <a:pPr marL="285750" indent="-285750">
              <a:buFont typeface="Arial" panose="020B0604020202020204" pitchFamily="34" charset="0"/>
              <a:buChar char="•"/>
            </a:pPr>
            <a:r>
              <a:rPr lang="en-US" sz="1800" b="0" dirty="0">
                <a:solidFill>
                  <a:schemeClr val="tx1"/>
                </a:solidFill>
                <a:latin typeface="+mn-lt"/>
                <a:hlinkClick r:id="rId3"/>
              </a:rPr>
              <a:t>https://www.microsoft.com/learning/en-us/exam-70-463.aspx</a:t>
            </a:r>
            <a:endParaRPr lang="en-US" sz="1800" b="0" dirty="0">
              <a:solidFill>
                <a:schemeClr val="tx1"/>
              </a:solidFill>
              <a:latin typeface="+mn-lt"/>
            </a:endParaRPr>
          </a:p>
          <a:p>
            <a:pPr marL="285750" indent="-285750">
              <a:buFont typeface="Arial" panose="020B0604020202020204" pitchFamily="34" charset="0"/>
              <a:buChar char="•"/>
            </a:pPr>
            <a:r>
              <a:rPr lang="en-US" sz="1800" b="0" dirty="0">
                <a:solidFill>
                  <a:schemeClr val="tx1"/>
                </a:solidFill>
                <a:latin typeface="+mn-lt"/>
                <a:hlinkClick r:id="rId4"/>
              </a:rPr>
              <a:t>https://www.microsoft.com/en-ca/learning/sql-certification.aspx</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Tree>
    <p:extLst>
      <p:ext uri="{BB962C8B-B14F-4D97-AF65-F5344CB8AC3E}">
        <p14:creationId xmlns:p14="http://schemas.microsoft.com/office/powerpoint/2010/main" val="53066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6067" y="304800"/>
            <a:ext cx="4859866" cy="6248400"/>
          </a:xfrm>
        </p:spPr>
      </p:pic>
    </p:spTree>
    <p:extLst>
      <p:ext uri="{BB962C8B-B14F-4D97-AF65-F5344CB8AC3E}">
        <p14:creationId xmlns:p14="http://schemas.microsoft.com/office/powerpoint/2010/main" val="361394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17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73" y="0"/>
            <a:ext cx="7864470" cy="1966117"/>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987797"/>
            <a:ext cx="12192000" cy="2679659"/>
          </a:xfrm>
        </p:spPr>
        <p:txBody>
          <a:bodyPr>
            <a:normAutofit/>
          </a:bodyPr>
          <a:lstStyle/>
          <a:p>
            <a:pPr marL="0" indent="0" algn="ctr">
              <a:buNone/>
            </a:pPr>
            <a:r>
              <a:rPr lang="en-US" sz="4000" dirty="0"/>
              <a:t>This presentation, including all source code, available at this </a:t>
            </a:r>
            <a:r>
              <a:rPr lang="en-US" sz="4000" dirty="0" err="1"/>
              <a:t>SQLSaturday’s</a:t>
            </a:r>
            <a:r>
              <a:rPr lang="en-US" sz="4000" dirty="0"/>
              <a:t> schedule page and at my blog:</a:t>
            </a:r>
          </a:p>
          <a:p>
            <a:pPr marL="0" indent="0" algn="ctr">
              <a:buNone/>
            </a:pPr>
            <a:r>
              <a:rPr lang="en-US" sz="6000" b="1" dirty="0">
                <a:hlinkClick r:id="rId2"/>
              </a:rPr>
              <a:t>SQLTact.com</a:t>
            </a:r>
            <a:endParaRPr lang="en-US" sz="6000" b="1" dirty="0"/>
          </a:p>
          <a:p>
            <a:endParaRPr lang="en-US" sz="4800" dirty="0"/>
          </a:p>
          <a:p>
            <a:endParaRPr lang="en-US" sz="4800" dirty="0"/>
          </a:p>
        </p:txBody>
      </p:sp>
      <p:sp>
        <p:nvSpPr>
          <p:cNvPr id="4" name="Subtitle 2"/>
          <p:cNvSpPr txBox="1">
            <a:spLocks/>
          </p:cNvSpPr>
          <p:nvPr/>
        </p:nvSpPr>
        <p:spPr>
          <a:xfrm>
            <a:off x="692459" y="877224"/>
            <a:ext cx="9061142" cy="2995390"/>
          </a:xfrm>
          <a:prstGeom prst="rect">
            <a:avLst/>
          </a:prstGeom>
        </p:spPr>
        <p:txBody>
          <a:bodyPr vert="horz" lIns="91438" tIns="45719" rIns="91438" bIns="45719"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William D Assaf, MCSE</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Baton Rouge SQL Server UG board and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SQLSat</a:t>
            </a:r>
            <a:r>
              <a:rPr kumimoji="0" lang="en-US" sz="3300" b="0" i="0" u="none" strike="noStrike" kern="1200" cap="none" spc="0" normalizeH="0" baseline="0" noProof="0" dirty="0">
                <a:ln>
                  <a:noFill/>
                </a:ln>
                <a:solidFill>
                  <a:srgbClr val="101820"/>
                </a:solidFill>
                <a:effectLst/>
                <a:uLnTx/>
                <a:uFillTx/>
                <a:latin typeface="Segoe UI"/>
                <a:ea typeface="+mn-ea"/>
                <a:cs typeface="+mn-cs"/>
              </a:rPr>
              <a:t> chair</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Principal Consultant, Manager – DBA Team at</a:t>
            </a: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	Sparkhound Inc.  </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hlinkClick r:id="rId3"/>
              </a:rPr>
              <a:t>William.Assaf@sparkhound.com</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Twitter: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william_a_dba</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5" name="Text Placeholder 2"/>
          <p:cNvSpPr txBox="1">
            <a:spLocks/>
          </p:cNvSpPr>
          <p:nvPr/>
        </p:nvSpPr>
        <p:spPr>
          <a:xfrm>
            <a:off x="0" y="53"/>
            <a:ext cx="12191999"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83855" rtl="0" eaLnBrk="1" fontAlgn="auto" latinLnBrk="0" hangingPunct="1">
              <a:lnSpc>
                <a:spcPct val="100000"/>
              </a:lnSpc>
              <a:spcBef>
                <a:spcPct val="20000"/>
              </a:spcBef>
              <a:spcAft>
                <a:spcPts val="0"/>
              </a:spcAft>
              <a:buClrTx/>
              <a:buSzTx/>
              <a:buFont typeface="Wingdings" charset="2"/>
              <a:buNone/>
              <a:tabLst/>
              <a:defRPr/>
            </a:pPr>
            <a:r>
              <a:rPr kumimoji="0" lang="en-US" sz="4000" b="1" i="0" u="none" strike="noStrike" kern="1200" cap="all" spc="0" normalizeH="0" baseline="0" noProof="0" dirty="0">
                <a:ln>
                  <a:noFill/>
                </a:ln>
                <a:solidFill>
                  <a:srgbClr val="3D156F"/>
                </a:solidFill>
                <a:effectLst/>
                <a:uLnTx/>
                <a:uFillTx/>
                <a:latin typeface="Segoe UI"/>
                <a:ea typeface="+mn-ea"/>
                <a:cs typeface="+mn-cs"/>
              </a:rPr>
              <a:t>Bio and contact</a:t>
            </a:r>
          </a:p>
        </p:txBody>
      </p:sp>
      <p:pic>
        <p:nvPicPr>
          <p:cNvPr id="6" name="Picture 2" descr="William Assaf">
            <a:extLst>
              <a:ext uri="{FF2B5EF4-FFF2-40B4-BE49-F238E27FC236}">
                <a16:creationId xmlns:a16="http://schemas.microsoft.com/office/drawing/2014/main" id="{2BAE5041-34BB-4C0C-A938-11DDAAA02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762041"/>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8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about when hiring?”</a:t>
            </a:r>
          </a:p>
          <a:p>
            <a:r>
              <a:rPr lang="en-US" sz="4000" dirty="0"/>
              <a:t>If a worldwide group of 10 SME’s do not think a feature is important, it’s not on the exam.</a:t>
            </a:r>
          </a:p>
          <a:p>
            <a:r>
              <a:rPr lang="en-US" sz="4000" dirty="0"/>
              <a:t>New features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392473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7</a:t>
            </a:fld>
            <a:endParaRPr lang="en-US"/>
          </a:p>
        </p:txBody>
      </p:sp>
      <p:sp>
        <p:nvSpPr>
          <p:cNvPr id="6" name="Title 4"/>
          <p:cNvSpPr txBox="1">
            <a:spLocks/>
          </p:cNvSpPr>
          <p:nvPr/>
        </p:nvSpPr>
        <p:spPr>
          <a:xfrm>
            <a:off x="285981" y="839972"/>
            <a:ext cx="10972800"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a:t>
            </a:r>
          </a:p>
          <a:p>
            <a:r>
              <a:rPr lang="en-US" b="0" dirty="0">
                <a:solidFill>
                  <a:schemeClr val="tx1"/>
                </a:solidFill>
                <a:latin typeface="+mn-lt"/>
              </a:rPr>
              <a:t>In SQL Server, there is no “CHECKSUM Recovery Model” so you won’t see it on an exam.</a:t>
            </a:r>
          </a:p>
          <a:p>
            <a:endParaRPr lang="en-US" b="0" dirty="0">
              <a:solidFill>
                <a:schemeClr val="tx1"/>
              </a:solidFill>
              <a:latin typeface="+mn-lt"/>
            </a:endParaRPr>
          </a:p>
        </p:txBody>
      </p:sp>
    </p:spTree>
    <p:extLst>
      <p:ext uri="{BB962C8B-B14F-4D97-AF65-F5344CB8AC3E}">
        <p14:creationId xmlns:p14="http://schemas.microsoft.com/office/powerpoint/2010/main" val="38165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when they fail. Every time.</a:t>
            </a:r>
          </a:p>
          <a:p>
            <a:pPr lvl="1"/>
            <a:r>
              <a:rPr lang="en-US" sz="3600" dirty="0"/>
              <a:t>Incentivize your employees to take exams for right reasons</a:t>
            </a:r>
          </a:p>
          <a:p>
            <a:pPr lvl="1"/>
            <a:r>
              <a:rPr lang="en-US" sz="3600" dirty="0"/>
              <a:t>Reward success but not to excess. Career progress should also occur outside of exams</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774</TotalTime>
  <Words>2715</Words>
  <Application>Microsoft Office PowerPoint</Application>
  <PresentationFormat>Widescreen</PresentationFormat>
  <Paragraphs>417</Paragraphs>
  <Slides>49</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49</vt:i4>
      </vt:variant>
    </vt:vector>
  </HeadingPairs>
  <TitlesOfParts>
    <vt:vector size="60" baseType="lpstr">
      <vt:lpstr>Arial</vt:lpstr>
      <vt:lpstr>Calibri</vt:lpstr>
      <vt:lpstr>Calibri Light</vt:lpstr>
      <vt:lpstr>Panton Black</vt:lpstr>
      <vt:lpstr>Segoe UI</vt:lpstr>
      <vt:lpstr>Segoe UI Light</vt:lpstr>
      <vt:lpstr>Wingdings</vt:lpstr>
      <vt:lpstr>SQL Server Security for Database Migrations Upgrades</vt:lpstr>
      <vt:lpstr>1_Office Theme</vt:lpstr>
      <vt:lpstr>2_Office Theme</vt:lpstr>
      <vt:lpstr>Office Theme</vt:lpstr>
      <vt:lpstr>Think Like a Certification Exam </vt:lpstr>
      <vt:lpstr>Pop Quiz</vt:lpstr>
      <vt:lpstr>Summary</vt:lpstr>
      <vt:lpstr>Certified Technology Professionals</vt:lpstr>
      <vt:lpstr>Test-taking insight</vt:lpstr>
      <vt:lpstr>Who Should Take Cert Exams</vt:lpstr>
      <vt:lpstr>Real Answer Options</vt:lpstr>
      <vt:lpstr>Guidance for Employers</vt:lpstr>
      <vt:lpstr>Certs and Your Employees</vt:lpstr>
      <vt:lpstr>How to Train an Employee</vt:lpstr>
      <vt:lpstr>So What Is On a Cert Exam?</vt:lpstr>
      <vt:lpstr>How To Prepare for Cert Exams</vt:lpstr>
      <vt:lpstr>Test-taking Insight</vt:lpstr>
      <vt:lpstr>Test-taking Insight</vt:lpstr>
      <vt:lpstr>Solutions Providers, Not Exam Takers</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cp:lastModifiedBy>
  <cp:revision>63</cp:revision>
  <dcterms:created xsi:type="dcterms:W3CDTF">2015-09-09T01:48:28Z</dcterms:created>
  <dcterms:modified xsi:type="dcterms:W3CDTF">2019-07-25T03:40:47Z</dcterms:modified>
</cp:coreProperties>
</file>