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86" r:id="rId3"/>
    <p:sldMasterId id="2147483692" r:id="rId4"/>
  </p:sldMasterIdLst>
  <p:notesMasterIdLst>
    <p:notesMasterId r:id="rId53"/>
  </p:notesMasterIdLst>
  <p:sldIdLst>
    <p:sldId id="256" r:id="rId5"/>
    <p:sldId id="300" r:id="rId6"/>
    <p:sldId id="286" r:id="rId7"/>
    <p:sldId id="296" r:id="rId8"/>
    <p:sldId id="287" r:id="rId9"/>
    <p:sldId id="301" r:id="rId10"/>
    <p:sldId id="302" r:id="rId11"/>
    <p:sldId id="262" r:id="rId12"/>
    <p:sldId id="292" r:id="rId13"/>
    <p:sldId id="293" r:id="rId14"/>
    <p:sldId id="275" r:id="rId15"/>
    <p:sldId id="288" r:id="rId16"/>
    <p:sldId id="294" r:id="rId17"/>
    <p:sldId id="289" r:id="rId18"/>
    <p:sldId id="261" r:id="rId19"/>
    <p:sldId id="282" r:id="rId20"/>
    <p:sldId id="290" r:id="rId21"/>
    <p:sldId id="303" r:id="rId22"/>
    <p:sldId id="263" r:id="rId23"/>
    <p:sldId id="264" r:id="rId24"/>
    <p:sldId id="265" r:id="rId25"/>
    <p:sldId id="291" r:id="rId26"/>
    <p:sldId id="304" r:id="rId27"/>
    <p:sldId id="283" r:id="rId28"/>
    <p:sldId id="266" r:id="rId29"/>
    <p:sldId id="277" r:id="rId30"/>
    <p:sldId id="310" r:id="rId31"/>
    <p:sldId id="267" r:id="rId32"/>
    <p:sldId id="268" r:id="rId33"/>
    <p:sldId id="269" r:id="rId34"/>
    <p:sldId id="270" r:id="rId35"/>
    <p:sldId id="271" r:id="rId36"/>
    <p:sldId id="280" r:id="rId37"/>
    <p:sldId id="272" r:id="rId38"/>
    <p:sldId id="274" r:id="rId39"/>
    <p:sldId id="273" r:id="rId40"/>
    <p:sldId id="297" r:id="rId41"/>
    <p:sldId id="305" r:id="rId42"/>
    <p:sldId id="279" r:id="rId43"/>
    <p:sldId id="299" r:id="rId44"/>
    <p:sldId id="284" r:id="rId45"/>
    <p:sldId id="285" r:id="rId46"/>
    <p:sldId id="295" r:id="rId47"/>
    <p:sldId id="298" r:id="rId48"/>
    <p:sldId id="258" r:id="rId49"/>
    <p:sldId id="309"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100" d="100"/>
          <a:sy n="10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019679C9-1661-45B4-B91F-0470C5A77126}"/>
    <pc:docChg chg="undo custSel modSld sldOrd">
      <pc:chgData name="william a" userId="c66c7249b60d4ab2" providerId="LiveId" clId="{019679C9-1661-45B4-B91F-0470C5A77126}" dt="2018-08-10T12:39:28.872" v="413" actId="20577"/>
      <pc:docMkLst>
        <pc:docMk/>
      </pc:docMkLst>
      <pc:sldChg chg="modSp ord">
        <pc:chgData name="william a" userId="c66c7249b60d4ab2" providerId="LiveId" clId="{019679C9-1661-45B4-B91F-0470C5A77126}" dt="2018-08-10T12:30:27.361" v="85" actId="6549"/>
        <pc:sldMkLst>
          <pc:docMk/>
          <pc:sldMk cId="3816552443" sldId="262"/>
        </pc:sldMkLst>
        <pc:spChg chg="mod">
          <ac:chgData name="william a" userId="c66c7249b60d4ab2" providerId="LiveId" clId="{019679C9-1661-45B4-B91F-0470C5A77126}" dt="2018-08-10T12:29:46.181" v="45" actId="20577"/>
          <ac:spMkLst>
            <pc:docMk/>
            <pc:sldMk cId="3816552443" sldId="262"/>
            <ac:spMk id="5" creationId="{00000000-0000-0000-0000-000000000000}"/>
          </ac:spMkLst>
        </pc:spChg>
        <pc:spChg chg="mod">
          <ac:chgData name="william a" userId="c66c7249b60d4ab2" providerId="LiveId" clId="{019679C9-1661-45B4-B91F-0470C5A77126}" dt="2018-08-10T12:30:27.361" v="85" actId="6549"/>
          <ac:spMkLst>
            <pc:docMk/>
            <pc:sldMk cId="3816552443" sldId="262"/>
            <ac:spMk id="6" creationId="{00000000-0000-0000-0000-000000000000}"/>
          </ac:spMkLst>
        </pc:spChg>
      </pc:sldChg>
      <pc:sldChg chg="modSp">
        <pc:chgData name="william a" userId="c66c7249b60d4ab2" providerId="LiveId" clId="{019679C9-1661-45B4-B91F-0470C5A77126}" dt="2018-08-10T12:38:54.284" v="381" actId="20577"/>
        <pc:sldMkLst>
          <pc:docMk/>
          <pc:sldMk cId="904721228" sldId="275"/>
        </pc:sldMkLst>
        <pc:spChg chg="mod">
          <ac:chgData name="william a" userId="c66c7249b60d4ab2" providerId="LiveId" clId="{019679C9-1661-45B4-B91F-0470C5A77126}" dt="2018-08-10T12:38:54.284" v="381" actId="20577"/>
          <ac:spMkLst>
            <pc:docMk/>
            <pc:sldMk cId="904721228" sldId="275"/>
            <ac:spMk id="5" creationId="{00000000-0000-0000-0000-000000000000}"/>
          </ac:spMkLst>
        </pc:spChg>
      </pc:sldChg>
      <pc:sldChg chg="modSp ord">
        <pc:chgData name="william a" userId="c66c7249b60d4ab2" providerId="LiveId" clId="{019679C9-1661-45B4-B91F-0470C5A77126}" dt="2018-08-10T12:34:02.250" v="201"/>
        <pc:sldMkLst>
          <pc:docMk/>
          <pc:sldMk cId="810930538" sldId="286"/>
        </pc:sldMkLst>
        <pc:spChg chg="mod">
          <ac:chgData name="william a" userId="c66c7249b60d4ab2" providerId="LiveId" clId="{019679C9-1661-45B4-B91F-0470C5A77126}" dt="2018-08-10T12:33:52.554" v="200" actId="20577"/>
          <ac:spMkLst>
            <pc:docMk/>
            <pc:sldMk cId="810930538" sldId="286"/>
            <ac:spMk id="3" creationId="{00000000-0000-0000-0000-000000000000}"/>
          </ac:spMkLst>
        </pc:spChg>
        <pc:picChg chg="mod">
          <ac:chgData name="william a" userId="c66c7249b60d4ab2" providerId="LiveId" clId="{019679C9-1661-45B4-B91F-0470C5A77126}" dt="2018-08-10T12:33:51.278" v="199" actId="1076"/>
          <ac:picMkLst>
            <pc:docMk/>
            <pc:sldMk cId="810930538" sldId="286"/>
            <ac:picMk id="1026" creationId="{00000000-0000-0000-0000-000000000000}"/>
          </ac:picMkLst>
        </pc:picChg>
      </pc:sldChg>
      <pc:sldChg chg="modSp">
        <pc:chgData name="william a" userId="c66c7249b60d4ab2" providerId="LiveId" clId="{019679C9-1661-45B4-B91F-0470C5A77126}" dt="2018-08-10T12:35:04.118" v="248" actId="6549"/>
        <pc:sldMkLst>
          <pc:docMk/>
          <pc:sldMk cId="3090163752" sldId="287"/>
        </pc:sldMkLst>
        <pc:spChg chg="mod">
          <ac:chgData name="william a" userId="c66c7249b60d4ab2" providerId="LiveId" clId="{019679C9-1661-45B4-B91F-0470C5A77126}" dt="2018-08-10T12:35:04.118" v="248" actId="6549"/>
          <ac:spMkLst>
            <pc:docMk/>
            <pc:sldMk cId="3090163752" sldId="287"/>
            <ac:spMk id="3" creationId="{00000000-0000-0000-0000-000000000000}"/>
          </ac:spMkLst>
        </pc:spChg>
      </pc:sldChg>
      <pc:sldChg chg="modSp">
        <pc:chgData name="william a" userId="c66c7249b60d4ab2" providerId="LiveId" clId="{019679C9-1661-45B4-B91F-0470C5A77126}" dt="2018-08-10T12:39:09.956" v="411" actId="403"/>
        <pc:sldMkLst>
          <pc:docMk/>
          <pc:sldMk cId="1681239636" sldId="288"/>
        </pc:sldMkLst>
        <pc:spChg chg="mod">
          <ac:chgData name="william a" userId="c66c7249b60d4ab2" providerId="LiveId" clId="{019679C9-1661-45B4-B91F-0470C5A77126}" dt="2018-08-10T12:39:05.195" v="410" actId="20577"/>
          <ac:spMkLst>
            <pc:docMk/>
            <pc:sldMk cId="1681239636" sldId="288"/>
            <ac:spMk id="2" creationId="{00000000-0000-0000-0000-000000000000}"/>
          </ac:spMkLst>
        </pc:spChg>
        <pc:spChg chg="mod">
          <ac:chgData name="william a" userId="c66c7249b60d4ab2" providerId="LiveId" clId="{019679C9-1661-45B4-B91F-0470C5A77126}" dt="2018-08-10T12:39:09.956" v="411" actId="403"/>
          <ac:spMkLst>
            <pc:docMk/>
            <pc:sldMk cId="1681239636" sldId="288"/>
            <ac:spMk id="3" creationId="{00000000-0000-0000-0000-000000000000}"/>
          </ac:spMkLst>
        </pc:spChg>
      </pc:sldChg>
      <pc:sldChg chg="modSp modAnim">
        <pc:chgData name="william a" userId="c66c7249b60d4ab2" providerId="LiveId" clId="{019679C9-1661-45B4-B91F-0470C5A77126}" dt="2018-08-10T12:37:28.800" v="343" actId="20577"/>
        <pc:sldMkLst>
          <pc:docMk/>
          <pc:sldMk cId="463001753" sldId="292"/>
        </pc:sldMkLst>
        <pc:spChg chg="mod">
          <ac:chgData name="william a" userId="c66c7249b60d4ab2" providerId="LiveId" clId="{019679C9-1661-45B4-B91F-0470C5A77126}" dt="2018-08-10T12:33:19.717" v="177" actId="20577"/>
          <ac:spMkLst>
            <pc:docMk/>
            <pc:sldMk cId="463001753" sldId="292"/>
            <ac:spMk id="2" creationId="{00000000-0000-0000-0000-000000000000}"/>
          </ac:spMkLst>
        </pc:spChg>
        <pc:spChg chg="mod">
          <ac:chgData name="william a" userId="c66c7249b60d4ab2" providerId="LiveId" clId="{019679C9-1661-45B4-B91F-0470C5A77126}" dt="2018-08-10T12:37:28.800" v="343" actId="20577"/>
          <ac:spMkLst>
            <pc:docMk/>
            <pc:sldMk cId="463001753" sldId="292"/>
            <ac:spMk id="3" creationId="{00000000-0000-0000-0000-000000000000}"/>
          </ac:spMkLst>
        </pc:spChg>
      </pc:sldChg>
      <pc:sldChg chg="modSp">
        <pc:chgData name="william a" userId="c66c7249b60d4ab2" providerId="LiveId" clId="{019679C9-1661-45B4-B91F-0470C5A77126}" dt="2018-08-10T12:37:46.825" v="356" actId="20577"/>
        <pc:sldMkLst>
          <pc:docMk/>
          <pc:sldMk cId="3697046818" sldId="293"/>
        </pc:sldMkLst>
        <pc:spChg chg="mod">
          <ac:chgData name="william a" userId="c66c7249b60d4ab2" providerId="LiveId" clId="{019679C9-1661-45B4-B91F-0470C5A77126}" dt="2018-08-10T12:37:46.825" v="356" actId="20577"/>
          <ac:spMkLst>
            <pc:docMk/>
            <pc:sldMk cId="3697046818" sldId="293"/>
            <ac:spMk id="3" creationId="{00000000-0000-0000-0000-000000000000}"/>
          </ac:spMkLst>
        </pc:spChg>
      </pc:sldChg>
      <pc:sldChg chg="modSp">
        <pc:chgData name="william a" userId="c66c7249b60d4ab2" providerId="LiveId" clId="{019679C9-1661-45B4-B91F-0470C5A77126}" dt="2018-08-10T12:39:28.872" v="413" actId="20577"/>
        <pc:sldMkLst>
          <pc:docMk/>
          <pc:sldMk cId="3397736390" sldId="294"/>
        </pc:sldMkLst>
        <pc:spChg chg="mod">
          <ac:chgData name="william a" userId="c66c7249b60d4ab2" providerId="LiveId" clId="{019679C9-1661-45B4-B91F-0470C5A77126}" dt="2018-08-10T12:39:28.872" v="413" actId="20577"/>
          <ac:spMkLst>
            <pc:docMk/>
            <pc:sldMk cId="3397736390" sldId="294"/>
            <ac:spMk id="3" creationId="{00000000-0000-0000-0000-000000000000}"/>
          </ac:spMkLst>
        </pc:spChg>
      </pc:sldChg>
      <pc:sldChg chg="modSp">
        <pc:chgData name="william a" userId="c66c7249b60d4ab2" providerId="LiveId" clId="{019679C9-1661-45B4-B91F-0470C5A77126}" dt="2018-08-10T12:29:03.170" v="20" actId="27636"/>
        <pc:sldMkLst>
          <pc:docMk/>
          <pc:sldMk cId="3924733039" sldId="302"/>
        </pc:sldMkLst>
        <pc:spChg chg="mod">
          <ac:chgData name="william a" userId="c66c7249b60d4ab2" providerId="LiveId" clId="{019679C9-1661-45B4-B91F-0470C5A77126}" dt="2018-08-10T12:29:03.170" v="20" actId="27636"/>
          <ac:spMkLst>
            <pc:docMk/>
            <pc:sldMk cId="3924733039" sldId="302"/>
            <ac:spMk id="3" creationId="{FDC8B2BB-F0F2-481C-8DA0-098CADBB7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8/10/2018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15</a:t>
            </a:fld>
            <a:endParaRPr lang="en-US"/>
          </a:p>
        </p:txBody>
      </p:sp>
    </p:spTree>
    <p:extLst>
      <p:ext uri="{BB962C8B-B14F-4D97-AF65-F5344CB8AC3E}">
        <p14:creationId xmlns:p14="http://schemas.microsoft.com/office/powerpoint/2010/main" val="15068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18668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2725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7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162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9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3115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0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94750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1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3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73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3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5246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14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1"/>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4328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4"/>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504492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8/10/2018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8/10/2018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41349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63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33433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4" indent="0" algn="ctr">
              <a:buNone/>
              <a:defRPr sz="2000"/>
            </a:lvl2pPr>
            <a:lvl3pPr marL="914389" indent="0" algn="ctr">
              <a:buNone/>
              <a:defRPr sz="1800"/>
            </a:lvl3pPr>
            <a:lvl4pPr marL="1371583" indent="0" algn="ctr">
              <a:buNone/>
              <a:defRPr sz="1600"/>
            </a:lvl4pPr>
            <a:lvl5pPr marL="1828777" indent="0" algn="ctr">
              <a:buNone/>
              <a:defRPr sz="1600"/>
            </a:lvl5pPr>
            <a:lvl6pPr marL="2285971" indent="0" algn="ctr">
              <a:buNone/>
              <a:defRPr sz="1600"/>
            </a:lvl6pPr>
            <a:lvl7pPr marL="2743167" indent="0" algn="ctr">
              <a:buNone/>
              <a:defRPr sz="1600"/>
            </a:lvl7pPr>
            <a:lvl8pPr marL="3200361"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A6659-066F-4E7F-BD92-0981E5430CB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22948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298595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9"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7" indent="0">
              <a:buNone/>
              <a:defRPr sz="1600">
                <a:solidFill>
                  <a:schemeClr val="tx1">
                    <a:tint val="75000"/>
                  </a:schemeClr>
                </a:solidFill>
              </a:defRPr>
            </a:lvl7pPr>
            <a:lvl8pPr marL="3200361"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A6659-066F-4E7F-BD92-0981E5430CB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990653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A6659-066F-4E7F-BD92-0981E5430CB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348514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94" indent="0">
              <a:buNone/>
              <a:defRPr sz="2000" b="1"/>
            </a:lvl2pPr>
            <a:lvl3pPr marL="914389" indent="0">
              <a:buNone/>
              <a:defRPr sz="1800" b="1"/>
            </a:lvl3pPr>
            <a:lvl4pPr marL="1371583" indent="0">
              <a:buNone/>
              <a:defRPr sz="1600" b="1"/>
            </a:lvl4pPr>
            <a:lvl5pPr marL="1828777" indent="0">
              <a:buNone/>
              <a:defRPr sz="1600" b="1"/>
            </a:lvl5pPr>
            <a:lvl6pPr marL="2285971" indent="0">
              <a:buNone/>
              <a:defRPr sz="1600" b="1"/>
            </a:lvl6pPr>
            <a:lvl7pPr marL="2743167" indent="0">
              <a:buNone/>
              <a:defRPr sz="1600" b="1"/>
            </a:lvl7pPr>
            <a:lvl8pPr marL="3200361" indent="0">
              <a:buNone/>
              <a:defRPr sz="1600" b="1"/>
            </a:lvl8pPr>
            <a:lvl9pPr marL="365755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A6659-066F-4E7F-BD92-0981E5430CBE}"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4139826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A6659-066F-4E7F-BD92-0981E5430CBE}"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7050075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6659-066F-4E7F-BD92-0981E5430CBE}"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8784450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4678500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1"/>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94" indent="0">
              <a:buNone/>
              <a:defRPr sz="2800"/>
            </a:lvl2pPr>
            <a:lvl3pPr marL="914389" indent="0">
              <a:buNone/>
              <a:defRPr sz="2400"/>
            </a:lvl3pPr>
            <a:lvl4pPr marL="1371583" indent="0">
              <a:buNone/>
              <a:defRPr sz="2000"/>
            </a:lvl4pPr>
            <a:lvl5pPr marL="1828777" indent="0">
              <a:buNone/>
              <a:defRPr sz="2000"/>
            </a:lvl5pPr>
            <a:lvl6pPr marL="2285971" indent="0">
              <a:buNone/>
              <a:defRPr sz="2000"/>
            </a:lvl6pPr>
            <a:lvl7pPr marL="2743167" indent="0">
              <a:buNone/>
              <a:defRPr sz="2000"/>
            </a:lvl7pPr>
            <a:lvl8pPr marL="3200361"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94" indent="0">
              <a:buNone/>
              <a:defRPr sz="1400"/>
            </a:lvl2pPr>
            <a:lvl3pPr marL="914389" indent="0">
              <a:buNone/>
              <a:defRPr sz="1200"/>
            </a:lvl3pPr>
            <a:lvl4pPr marL="1371583" indent="0">
              <a:buNone/>
              <a:defRPr sz="1000"/>
            </a:lvl4pPr>
            <a:lvl5pPr marL="1828777" indent="0">
              <a:buNone/>
              <a:defRPr sz="1000"/>
            </a:lvl5pPr>
            <a:lvl6pPr marL="2285971" indent="0">
              <a:buNone/>
              <a:defRPr sz="1000"/>
            </a:lvl6pPr>
            <a:lvl7pPr marL="2743167" indent="0">
              <a:buNone/>
              <a:defRPr sz="1000"/>
            </a:lvl7pPr>
            <a:lvl8pPr marL="3200361" indent="0">
              <a:buNone/>
              <a:defRPr sz="1000"/>
            </a:lvl8pPr>
            <a:lvl9pPr marL="365755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A6659-066F-4E7F-BD92-0981E5430CBE}"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52355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178492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A6659-066F-4E7F-BD92-0981E5430CBE}"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64F15-C229-4567-A0C0-6F9C708E4823}" type="slidenum">
              <a:rPr lang="en-US" smtClean="0"/>
              <a:t>‹#›</a:t>
            </a:fld>
            <a:endParaRPr lang="en-US"/>
          </a:p>
        </p:txBody>
      </p:sp>
    </p:spTree>
    <p:extLst>
      <p:ext uri="{BB962C8B-B14F-4D97-AF65-F5344CB8AC3E}">
        <p14:creationId xmlns:p14="http://schemas.microsoft.com/office/powerpoint/2010/main" val="2391064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694216"/>
            <a:ext cx="11379200" cy="1143000"/>
          </a:xfrm>
        </p:spPr>
        <p:txBody>
          <a:bodyPr/>
          <a:lstStyle>
            <a:lvl1pPr>
              <a:defRPr cap="all" baseline="0">
                <a:solidFill>
                  <a:srgbClr val="3D156F"/>
                </a:solidFill>
              </a:defRPr>
            </a:lvl1pPr>
          </a:lstStyle>
          <a:p>
            <a:r>
              <a:rPr lang="en-US"/>
              <a:t>Click to edit Master title style</a:t>
            </a:r>
            <a:endParaRPr lang="en-US" dirty="0"/>
          </a:p>
        </p:txBody>
      </p:sp>
    </p:spTree>
    <p:extLst>
      <p:ext uri="{BB962C8B-B14F-4D97-AF65-F5344CB8AC3E}">
        <p14:creationId xmlns:p14="http://schemas.microsoft.com/office/powerpoint/2010/main" val="12246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image" Target="../media/image2.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8/10/2018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9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19420512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0"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A6659-066F-4E7F-BD92-0981E5430CBE}" type="datetimeFigureOut">
              <a:rPr lang="en-US" smtClean="0"/>
              <a:t>8/10/2018</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64F15-C229-4567-A0C0-6F9C708E4823}" type="slidenum">
              <a:rPr lang="en-US" smtClean="0"/>
              <a:t>‹#›</a:t>
            </a:fld>
            <a:endParaRPr lang="en-US"/>
          </a:p>
        </p:txBody>
      </p:sp>
    </p:spTree>
    <p:extLst>
      <p:ext uri="{BB962C8B-B14F-4D97-AF65-F5344CB8AC3E}">
        <p14:creationId xmlns:p14="http://schemas.microsoft.com/office/powerpoint/2010/main" val="2506600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38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7" algn="l" defTabSz="91438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4"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8"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9" rtl="0" eaLnBrk="1" latinLnBrk="0" hangingPunct="1">
        <a:defRPr sz="1800" kern="1200">
          <a:solidFill>
            <a:schemeClr val="tx1"/>
          </a:solidFill>
          <a:latin typeface="+mn-lt"/>
          <a:ea typeface="+mn-ea"/>
          <a:cs typeface="+mn-cs"/>
        </a:defRPr>
      </a:lvl1pPr>
      <a:lvl2pPr marL="457194" algn="l" defTabSz="914389" rtl="0" eaLnBrk="1" latinLnBrk="0" hangingPunct="1">
        <a:defRPr sz="1800" kern="1200">
          <a:solidFill>
            <a:schemeClr val="tx1"/>
          </a:solidFill>
          <a:latin typeface="+mn-lt"/>
          <a:ea typeface="+mn-ea"/>
          <a:cs typeface="+mn-cs"/>
        </a:defRPr>
      </a:lvl2pPr>
      <a:lvl3pPr marL="914389" algn="l" defTabSz="914389" rtl="0" eaLnBrk="1" latinLnBrk="0" hangingPunct="1">
        <a:defRPr sz="1800" kern="1200">
          <a:solidFill>
            <a:schemeClr val="tx1"/>
          </a:solidFill>
          <a:latin typeface="+mn-lt"/>
          <a:ea typeface="+mn-ea"/>
          <a:cs typeface="+mn-cs"/>
        </a:defRPr>
      </a:lvl3pPr>
      <a:lvl4pPr marL="1371583" algn="l" defTabSz="914389" rtl="0" eaLnBrk="1" latinLnBrk="0" hangingPunct="1">
        <a:defRPr sz="1800" kern="1200">
          <a:solidFill>
            <a:schemeClr val="tx1"/>
          </a:solidFill>
          <a:latin typeface="+mn-lt"/>
          <a:ea typeface="+mn-ea"/>
          <a:cs typeface="+mn-cs"/>
        </a:defRPr>
      </a:lvl4pPr>
      <a:lvl5pPr marL="1828777" algn="l" defTabSz="914389" rtl="0" eaLnBrk="1" latinLnBrk="0" hangingPunct="1">
        <a:defRPr sz="1800" kern="1200">
          <a:solidFill>
            <a:schemeClr val="tx1"/>
          </a:solidFill>
          <a:latin typeface="+mn-lt"/>
          <a:ea typeface="+mn-ea"/>
          <a:cs typeface="+mn-cs"/>
        </a:defRPr>
      </a:lvl5pPr>
      <a:lvl6pPr marL="2285971" algn="l" defTabSz="914389" rtl="0" eaLnBrk="1" latinLnBrk="0" hangingPunct="1">
        <a:defRPr sz="1800" kern="1200">
          <a:solidFill>
            <a:schemeClr val="tx1"/>
          </a:solidFill>
          <a:latin typeface="+mn-lt"/>
          <a:ea typeface="+mn-ea"/>
          <a:cs typeface="+mn-cs"/>
        </a:defRPr>
      </a:lvl6pPr>
      <a:lvl7pPr marL="2743167" algn="l" defTabSz="914389" rtl="0" eaLnBrk="1" latinLnBrk="0" hangingPunct="1">
        <a:defRPr sz="1800" kern="1200">
          <a:solidFill>
            <a:schemeClr val="tx1"/>
          </a:solidFill>
          <a:latin typeface="+mn-lt"/>
          <a:ea typeface="+mn-ea"/>
          <a:cs typeface="+mn-cs"/>
        </a:defRPr>
      </a:lvl7pPr>
      <a:lvl8pPr marL="3200361" algn="l" defTabSz="914389" rtl="0" eaLnBrk="1" latinLnBrk="0" hangingPunct="1">
        <a:defRPr sz="1800" kern="1200">
          <a:solidFill>
            <a:schemeClr val="tx1"/>
          </a:solidFill>
          <a:latin typeface="+mn-lt"/>
          <a:ea typeface="+mn-ea"/>
          <a:cs typeface="+mn-cs"/>
        </a:defRPr>
      </a:lvl8pPr>
      <a:lvl9pPr marL="3657555" algn="l" defTabSz="9143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4" Type="http://schemas.openxmlformats.org/officeDocument/2006/relationships/hyperlink" Target="https://www.microsoft.com/en-ca/learning/sql-certification.aspx"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hyperlink" Target="http://www.sqltact.com/" TargetMode="Externa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3" Type="http://schemas.openxmlformats.org/officeDocument/2006/relationships/hyperlink" Target="mailto:William.Assaf@sparkhound.com" TargetMode="External"/><Relationship Id="rId2" Type="http://schemas.openxmlformats.org/officeDocument/2006/relationships/hyperlink" Target="http://www.sqltact.com/"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75" y="2202550"/>
            <a:ext cx="9855200" cy="762000"/>
          </a:xfrm>
        </p:spPr>
        <p:txBody>
          <a:bodyPr/>
          <a:lstStyle/>
          <a:p>
            <a:pPr algn="ctr"/>
            <a:r>
              <a:rPr lang="en-US" sz="6000" dirty="0"/>
              <a:t>Think Like a Certification Exam</a:t>
            </a:r>
            <a:br>
              <a:rPr lang="en-US" sz="6000" dirty="0"/>
            </a:br>
            <a:br>
              <a:rPr lang="en-US" sz="6000" dirty="0"/>
            </a:br>
            <a:r>
              <a:rPr lang="en-US" sz="6000" dirty="0"/>
              <a:t>William Assaf, MCSE</a:t>
            </a:r>
            <a:br>
              <a:rPr lang="en-US" sz="6000" dirty="0"/>
            </a:br>
            <a:r>
              <a:rPr lang="en-US" sz="6000" dirty="0"/>
              <a:t>Sparkhound</a:t>
            </a:r>
          </a:p>
        </p:txBody>
      </p:sp>
      <p:sp>
        <p:nvSpPr>
          <p:cNvPr id="3" name="Rectangle 2"/>
          <p:cNvSpPr/>
          <p:nvPr/>
        </p:nvSpPr>
        <p:spPr>
          <a:xfrm>
            <a:off x="2528047" y="4308012"/>
            <a:ext cx="6096000" cy="1200329"/>
          </a:xfrm>
          <a:prstGeom prst="rect">
            <a:avLst/>
          </a:prstGeom>
        </p:spPr>
        <p:txBody>
          <a:bodyPr>
            <a:spAutoFit/>
          </a:bodyPr>
          <a:lstStyle/>
          <a:p>
            <a:r>
              <a:rPr lang="en-US" dirty="0"/>
              <a:t>Gain exam insights, the best prep strategies, an test-taking strategies from a exam veteran and writer. Learn how to deconstruct questions and answers, how questions are written, and what certification exams are really testing for.</a:t>
            </a:r>
          </a:p>
        </p:txBody>
      </p:sp>
    </p:spTree>
    <p:extLst>
      <p:ext uri="{BB962C8B-B14F-4D97-AF65-F5344CB8AC3E}">
        <p14:creationId xmlns:p14="http://schemas.microsoft.com/office/powerpoint/2010/main" val="34686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lnSpcReduction="10000"/>
          </a:bodyPr>
          <a:lstStyle/>
          <a:p>
            <a:r>
              <a:rPr lang="en-US" sz="4800" dirty="0"/>
              <a:t>Employers: </a:t>
            </a:r>
          </a:p>
          <a:p>
            <a:pPr lvl="1"/>
            <a:r>
              <a:rPr lang="en-US" sz="4000" dirty="0"/>
              <a:t>Classroom training is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pic>
        <p:nvPicPr>
          <p:cNvPr id="8" name="Picture 7"/>
          <p:cNvPicPr>
            <a:picLocks noChangeAspect="1"/>
          </p:cNvPicPr>
          <p:nvPr/>
        </p:nvPicPr>
        <p:blipFill>
          <a:blip r:embed="rId2"/>
          <a:stretch>
            <a:fillRect/>
          </a:stretch>
        </p:blipFill>
        <p:spPr>
          <a:xfrm>
            <a:off x="5437238" y="820508"/>
            <a:ext cx="10030924" cy="5907583"/>
          </a:xfrm>
          <a:prstGeom prst="rect">
            <a:avLst/>
          </a:prstGeom>
        </p:spPr>
      </p:pic>
      <p:sp>
        <p:nvSpPr>
          <p:cNvPr id="3" name="Oval 2"/>
          <p:cNvSpPr/>
          <p:nvPr/>
        </p:nvSpPr>
        <p:spPr>
          <a:xfrm>
            <a:off x="5368123" y="3774299"/>
            <a:ext cx="3307977" cy="303903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product features for yourself.</a:t>
            </a:r>
          </a:p>
          <a:p>
            <a:pPr lvl="1"/>
            <a:r>
              <a:rPr lang="en-US" sz="4000" dirty="0"/>
              <a:t>If something is not familiar, or if you get the practice question wrong, go and DO it.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rmAutofit fontScale="92500"/>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subs, etc.)</a:t>
            </a:r>
          </a:p>
          <a:p>
            <a:pPr lvl="1"/>
            <a:r>
              <a:rPr lang="en-US" sz="4000" dirty="0"/>
              <a:t>No home study environment for your tech? </a:t>
            </a:r>
            <a:br>
              <a:rPr lang="en-US" sz="4000" dirty="0"/>
            </a:br>
            <a:r>
              <a:rPr lang="en-US" sz="4000" dirty="0"/>
              <a:t>Red flag to me.</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by reading (alone).</a:t>
            </a:r>
          </a:p>
          <a:p>
            <a:r>
              <a:rPr lang="en-US" sz="4400" dirty="0"/>
              <a:t>Book 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15</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recent Emphasis is on Solutions.</a:t>
            </a:r>
          </a:p>
          <a:p>
            <a:endParaRPr lang="en-US" sz="3200" b="0" dirty="0">
              <a:solidFill>
                <a:schemeClr val="tx1"/>
              </a:solidFill>
              <a:latin typeface="+mn-lt"/>
            </a:endParaRPr>
          </a:p>
          <a:p>
            <a:r>
              <a:rPr lang="en-US" sz="3200" b="0" dirty="0">
                <a:solidFill>
                  <a:schemeClr val="tx1"/>
                </a:solidFill>
                <a:latin typeface="+mn-lt"/>
              </a:rPr>
              <a:t>Example: To get an SQL MCSA, you need to know how to build end-to-end Business Intelligence, with lots of SSIS (including Data Quality Services!), SSRS, even SSAS, in addition to the expected database admin and querying. </a:t>
            </a:r>
          </a:p>
          <a:p>
            <a:endParaRPr lang="en-US" sz="3200" b="0" dirty="0">
              <a:solidFill>
                <a:schemeClr val="tx1"/>
              </a:solidFill>
              <a:latin typeface="+mn-lt"/>
            </a:endParaRPr>
          </a:p>
          <a:p>
            <a:r>
              <a:rPr lang="en-US" sz="3200" b="0" dirty="0">
                <a:solidFill>
                  <a:schemeClr val="tx1"/>
                </a:solidFill>
                <a:latin typeface="+mn-lt"/>
              </a:rPr>
              <a:t>There is no such thing as a one-dimensional certification. </a:t>
            </a:r>
          </a:p>
          <a:p>
            <a:r>
              <a:rPr lang="en-US" sz="32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9074" y="3197402"/>
            <a:ext cx="9813851" cy="707886"/>
          </a:xfrm>
          <a:prstGeom prst="rect">
            <a:avLst/>
          </a:prstGeom>
          <a:noFill/>
        </p:spPr>
        <p:txBody>
          <a:bodyPr wrap="square" rtlCol="0">
            <a:spAutoFit/>
          </a:bodyPr>
          <a:lstStyle/>
          <a:p>
            <a:r>
              <a:rPr lang="en-US" sz="4000" dirty="0"/>
              <a:t>So, briefly, what is it like to be an Item Writer?</a:t>
            </a:r>
          </a:p>
        </p:txBody>
      </p:sp>
    </p:spTree>
    <p:extLst>
      <p:ext uri="{BB962C8B-B14F-4D97-AF65-F5344CB8AC3E}">
        <p14:creationId xmlns:p14="http://schemas.microsoft.com/office/powerpoint/2010/main" val="30251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17</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 subcontracts out SME’s globally. </a:t>
            </a:r>
          </a:p>
          <a:p>
            <a:r>
              <a:rPr lang="en-US" sz="3600" b="0" dirty="0">
                <a:solidFill>
                  <a:schemeClr val="tx1"/>
                </a:solidFill>
                <a:latin typeface="+mn-lt"/>
              </a:rPr>
              <a:t>	Item Selection and Standard Setting Sessions (IS/SS) 	to set the exam Domain.</a:t>
            </a:r>
          </a:p>
          <a:p>
            <a:r>
              <a:rPr lang="en-US" sz="3600" b="0" dirty="0">
                <a:solidFill>
                  <a:schemeClr val="tx1"/>
                </a:solidFill>
                <a:latin typeface="+mn-lt"/>
              </a:rPr>
              <a:t> </a:t>
            </a:r>
          </a:p>
          <a:p>
            <a:r>
              <a:rPr lang="en-US" sz="3600" b="0" dirty="0">
                <a:solidFill>
                  <a:schemeClr val="tx1"/>
                </a:solidFill>
                <a:latin typeface="+mn-lt"/>
              </a:rPr>
              <a:t>Focus on practicality and actual usage: 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18</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Item writers are given assignments to cover a narrow domain, usually with specific topics in mind, and some samples.</a:t>
            </a:r>
          </a:p>
          <a:p>
            <a:endParaRPr lang="en-US" sz="3300" b="0" dirty="0">
              <a:solidFill>
                <a:schemeClr val="tx1"/>
              </a:solidFill>
              <a:latin typeface="+mn-lt"/>
            </a:endParaRPr>
          </a:p>
          <a:p>
            <a:r>
              <a:rPr lang="en-US" sz="3300" b="0" dirty="0">
                <a:solidFill>
                  <a:schemeClr val="tx1"/>
                </a:solidFill>
                <a:latin typeface="+mn-lt"/>
              </a:rPr>
              <a:t>Item writers must communicate to make sure they’re not overlapping questions or creating nemesis items (that give away answers in other questions). </a:t>
            </a:r>
          </a:p>
          <a:p>
            <a:endParaRPr lang="en-US" sz="3300" b="0" dirty="0">
              <a:solidFill>
                <a:schemeClr val="tx1"/>
              </a:solidFill>
              <a:latin typeface="+mn-lt"/>
            </a:endParaRPr>
          </a:p>
          <a:p>
            <a:r>
              <a:rPr lang="en-US" sz="3300" b="0" dirty="0">
                <a:solidFill>
                  <a:schemeClr val="tx1"/>
                </a:solidFill>
                <a:latin typeface="+mn-lt"/>
              </a:rPr>
              <a:t>Then a review process and alpha exam process occur with yet another group of SME’s to fine tune the items. Item Writers may be asked to change/modify based on this.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2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used exactly.</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a:t>
            </a:r>
          </a:p>
          <a:p>
            <a:r>
              <a:rPr lang="en-US" sz="3200" b="0" dirty="0">
                <a:solidFill>
                  <a:schemeClr val="tx1"/>
                </a:solidFill>
                <a:latin typeface="+mn-lt"/>
              </a:rPr>
              <a:t>Tonight we are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serving</a:t>
            </a:r>
            <a:r>
              <a:rPr lang="en-US" sz="3200" b="0" dirty="0">
                <a:solidFill>
                  <a:schemeClr val="tx1"/>
                </a:solidFill>
                <a:latin typeface="+mn-lt"/>
              </a:rPr>
              <a:t> enchiladas.</a:t>
            </a: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only connects to </a:t>
            </a:r>
            <a:r>
              <a:rPr lang="en-US" sz="3200" dirty="0">
                <a:solidFill>
                  <a:schemeClr val="tx1"/>
                </a:solidFill>
                <a:latin typeface="+mn-lt"/>
              </a:rPr>
              <a:t>one</a:t>
            </a:r>
            <a:r>
              <a:rPr lang="en-US" sz="3200" b="0" dirty="0">
                <a:solidFill>
                  <a:schemeClr val="tx1"/>
                </a:solidFill>
                <a:latin typeface="+mn-lt"/>
              </a:rPr>
              <a:t>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one database" is a big difference. </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b="0" dirty="0">
                <a:solidFill>
                  <a:schemeClr val="tx1"/>
                </a:solidFill>
                <a:latin typeface="+mn-lt"/>
              </a:rPr>
              <a:t>“Best Practices” are not testable, 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 because William told me not to”</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success unrelated to this question’s success? 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The SQL 2016 exams were written from scratch, updated this year for new content in SQL 2017 and in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285981" y="839973"/>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you have having trouble with a question because two of the answers seem correct, 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a:t>
            </a:r>
          </a:p>
          <a:p>
            <a:endParaRPr lang="en-US" sz="3600" b="0" dirty="0">
              <a:solidFill>
                <a:schemeClr val="tx1"/>
              </a:solidFill>
              <a:latin typeface="+mn-lt"/>
            </a:endParaRPr>
          </a:p>
          <a:p>
            <a:r>
              <a:rPr lang="en-US" sz="3600" b="0" dirty="0">
                <a:solidFill>
                  <a:schemeClr val="tx1"/>
                </a:solidFill>
                <a:latin typeface="+mn-lt"/>
              </a:rPr>
              <a:t>At some point, the question writer (and/or alpha team) introduced a factor in the question to make sure there is only one right answer 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difficult to keep the answer simple.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5016758"/>
          </a:xfrm>
          <a:prstGeom prst="rect">
            <a:avLst/>
          </a:prstGeom>
          <a:noFill/>
        </p:spPr>
        <p:txBody>
          <a:bodyPr wrap="square" rtlCol="0">
            <a:spAutoFit/>
          </a:bodyPr>
          <a:lstStyle/>
          <a:p>
            <a:r>
              <a:rPr lang="en-US" sz="4000" dirty="0"/>
              <a:t>“Domain Drift” is when your question became so complicated,</a:t>
            </a:r>
          </a:p>
          <a:p>
            <a:r>
              <a:rPr lang="en-US" sz="4000" dirty="0"/>
              <a:t>you end up having formulated a question that tests on a different topic. </a:t>
            </a:r>
          </a:p>
          <a:p>
            <a:endParaRPr lang="en-US" sz="4000" dirty="0"/>
          </a:p>
          <a:p>
            <a:r>
              <a:rPr lang="en-US" sz="4000" dirty="0"/>
              <a:t>This happens if you’re not careful with you how keep changing your answers and scenario to invent more wrong answers.</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28</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a:t>
            </a:r>
          </a:p>
          <a:p>
            <a:r>
              <a:rPr lang="en-US" sz="3600" b="0" dirty="0">
                <a:solidFill>
                  <a:schemeClr val="tx1"/>
                </a:solidFill>
                <a:latin typeface="+mn-lt"/>
              </a:rPr>
              <a:t>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r>
              <a:rPr lang="en-US" dirty="0"/>
              <a:t>Content is not specific to Microsoft technologies and exams, though that is where my experience lies as a consultant, as a certified pro, and as an exam item writer.</a:t>
            </a:r>
          </a:p>
        </p:txBody>
      </p:sp>
      <p:pic>
        <p:nvPicPr>
          <p:cNvPr id="1026" name="Picture 2" descr="Image result for microsoft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34" y="4743175"/>
            <a:ext cx="5117839" cy="188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3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31</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32</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solution selection.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and answer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lnSpcReduction="10000"/>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p>
          <a:p>
            <a:pPr marL="0" indent="0">
              <a:buNone/>
            </a:pP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p:txBody>
          <a:bodyPr>
            <a:normAutofit fontScale="92500" lnSpcReduction="20000"/>
          </a:bodyPr>
          <a:lstStyle/>
          <a:p>
            <a:r>
              <a:rPr lang="en-US" sz="3200" dirty="0"/>
              <a:t>You are an admiral in Starfleet.</a:t>
            </a:r>
          </a:p>
          <a:p>
            <a:r>
              <a:rPr lang="en-US" sz="3200" dirty="0"/>
              <a:t>You are choosing the leader for your starship out of the ranks of captains throughout time.</a:t>
            </a:r>
          </a:p>
          <a:p>
            <a:r>
              <a:rPr lang="en-US" sz="3200" dirty="0"/>
              <a:t>Your choice must have experience in both Star Trek franchise movies and TV shows. The captain must have a superior hairstyle.</a:t>
            </a:r>
          </a:p>
          <a:p>
            <a:r>
              <a:rPr lang="en-US" sz="3200" dirty="0"/>
              <a:t>Who do you choose?</a:t>
            </a:r>
            <a:endParaRPr lang="en-US" dirty="0"/>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p:cNvCxnSpPr/>
          <p:nvPr/>
        </p:nvCxnSpPr>
        <p:spPr>
          <a:xfrm flipH="1" flipV="1">
            <a:off x="1570645" y="5192264"/>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70645" y="479457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619951" y="39318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942369" y="2868558"/>
            <a:ext cx="2195819"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6804025" y="287366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942369" y="2107743"/>
            <a:ext cx="124409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848878" y="4157021"/>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a:t>
            </a:r>
          </a:p>
          <a:p>
            <a:r>
              <a:rPr lang="en-US" sz="3200" dirty="0"/>
              <a:t>The sport must be able to sell tickets in the university’s outdoor grass turf venue to anyone.</a:t>
            </a:r>
          </a:p>
          <a:p>
            <a:r>
              <a:rPr lang="en-US" sz="3200" dirty="0"/>
              <a:t>Which sport program should you choose? </a:t>
            </a:r>
          </a:p>
          <a:p>
            <a:pPr marL="0" indent="0">
              <a:buNone/>
            </a:pPr>
            <a:endParaRPr lang="en-US" dirty="0"/>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cxnSp>
        <p:nvCxnSpPr>
          <p:cNvPr id="5" name="Straight Connector 4"/>
          <p:cNvCxnSpPr/>
          <p:nvPr/>
        </p:nvCxnSpPr>
        <p:spPr>
          <a:xfrm flipH="1" flipV="1">
            <a:off x="888023" y="5207716"/>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flipV="1">
            <a:off x="888022" y="4381585"/>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888022" y="5616605"/>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6544752" y="2087998"/>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3469342" y="2874096"/>
            <a:ext cx="1706569" cy="1723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959739" y="2853279"/>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p:cNvSpPr/>
          <p:nvPr/>
        </p:nvSpPr>
        <p:spPr>
          <a:xfrm rot="10800000">
            <a:off x="2913529" y="458992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fontScale="92500" lnSpcReduction="20000"/>
          </a:bodyPr>
          <a:lstStyle/>
          <a:p>
            <a:r>
              <a:rPr lang="en-US" sz="3200" dirty="0"/>
              <a:t>You are the reel operator of a local cinema.</a:t>
            </a:r>
          </a:p>
          <a:p>
            <a:r>
              <a:rPr lang="en-US" sz="3200" dirty="0"/>
              <a:t>You must prepare a private showing of a film for a corporate event.</a:t>
            </a:r>
          </a:p>
          <a:p>
            <a:r>
              <a:rPr lang="en-US" sz="3200" dirty="0"/>
              <a:t>The film must be a science fiction film featuring spaceship battles. You must not choose a film that features raccoons.</a:t>
            </a:r>
          </a:p>
          <a:p>
            <a:r>
              <a:rPr lang="en-US" sz="3200" dirty="0"/>
              <a:t>Which film should you choose?</a:t>
            </a:r>
          </a:p>
          <a:p>
            <a:pPr marL="0" indent="0">
              <a:buNone/>
            </a:pPr>
            <a:endParaRPr lang="en-US" dirty="0"/>
          </a:p>
          <a:p>
            <a:pPr marL="0" indent="0">
              <a:buNone/>
            </a:pPr>
            <a:endParaRPr lang="en-US" dirty="0"/>
          </a:p>
          <a:p>
            <a:r>
              <a:rPr lang="en-US" dirty="0"/>
              <a:t>A. 	Guardians of the Galaxy Vol 2</a:t>
            </a:r>
          </a:p>
          <a:p>
            <a:r>
              <a:rPr lang="en-US" dirty="0"/>
              <a:t>B. 	Alien</a:t>
            </a:r>
          </a:p>
          <a:p>
            <a:r>
              <a:rPr lang="en-US" dirty="0"/>
              <a:t>C. 	Interstellar</a:t>
            </a:r>
          </a:p>
          <a:p>
            <a:r>
              <a:rPr lang="en-US" dirty="0"/>
              <a:t>D. 	Space Balls</a:t>
            </a:r>
          </a:p>
          <a:p>
            <a:endParaRPr lang="en-US" dirty="0"/>
          </a:p>
        </p:txBody>
      </p:sp>
      <p:cxnSp>
        <p:nvCxnSpPr>
          <p:cNvPr id="5" name="Straight Connector 4"/>
          <p:cNvCxnSpPr/>
          <p:nvPr/>
        </p:nvCxnSpPr>
        <p:spPr>
          <a:xfrm flipH="1" flipV="1">
            <a:off x="1479693" y="490974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479692" y="408584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479692" y="4479767"/>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a:off x="8346143" y="2232413"/>
            <a:ext cx="2635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flipV="1">
            <a:off x="8346143" y="2300356"/>
            <a:ext cx="2635622" cy="1253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flipV="1">
            <a:off x="1595718" y="2538780"/>
            <a:ext cx="7059705" cy="2172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3162126" y="506094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85000" lnSpcReduction="20000"/>
          </a:bodyPr>
          <a:lstStyle/>
          <a:p>
            <a:r>
              <a:rPr lang="en-US" sz="3200" dirty="0"/>
              <a:t>You are the bartender of a local fine dining establishment.</a:t>
            </a:r>
          </a:p>
          <a:p>
            <a:r>
              <a:rPr lang="en-US" sz="3200" dirty="0"/>
              <a:t>You are instructed to provide the appropriate whiskey to a diner. Your establishment only serves whiskeys aged in American oak barrels.</a:t>
            </a:r>
          </a:p>
          <a:p>
            <a:r>
              <a:rPr lang="en-US" sz="3200" dirty="0"/>
              <a:t>The diner has requested a malt whiskey from outside of Tennessee. The malt must not contain corn. </a:t>
            </a:r>
          </a:p>
          <a:p>
            <a:r>
              <a:rPr lang="en-US" sz="3200" dirty="0"/>
              <a:t>Which whiskey do you choose?</a:t>
            </a:r>
          </a:p>
          <a:p>
            <a:pPr marL="0" indent="0">
              <a:buNone/>
            </a:pPr>
            <a:endParaRPr lang="en-US" dirty="0"/>
          </a:p>
          <a:p>
            <a:pPr marL="0" indent="0">
              <a:buNone/>
            </a:pPr>
            <a:endParaRPr lang="en-US" dirty="0"/>
          </a:p>
          <a:p>
            <a:r>
              <a:rPr lang="en-US" dirty="0"/>
              <a:t>A. 	Scotch Whisky</a:t>
            </a:r>
          </a:p>
          <a:p>
            <a:r>
              <a:rPr lang="en-US" dirty="0"/>
              <a:t>B. 	Bourbon</a:t>
            </a:r>
          </a:p>
          <a:p>
            <a:r>
              <a:rPr lang="en-US" dirty="0"/>
              <a:t>C. 	</a:t>
            </a:r>
            <a:r>
              <a:rPr lang="en-US" dirty="0" err="1"/>
              <a:t>Tenneessee</a:t>
            </a:r>
            <a:r>
              <a:rPr lang="en-US" dirty="0"/>
              <a:t> Whiskey</a:t>
            </a:r>
          </a:p>
          <a:p>
            <a:r>
              <a:rPr lang="en-US" dirty="0"/>
              <a:t>D. 	Cognac</a:t>
            </a:r>
          </a:p>
          <a:p>
            <a:endParaRPr lang="en-US" dirty="0"/>
          </a:p>
        </p:txBody>
      </p:sp>
      <p:cxnSp>
        <p:nvCxnSpPr>
          <p:cNvPr id="5" name="Straight Connector 4"/>
          <p:cNvCxnSpPr/>
          <p:nvPr/>
        </p:nvCxnSpPr>
        <p:spPr>
          <a:xfrm flipH="1" flipV="1">
            <a:off x="1578304" y="4898943"/>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311267"/>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525078"/>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cxnSpLocks/>
          </p:cNvCxnSpPr>
          <p:nvPr/>
        </p:nvCxnSpPr>
        <p:spPr>
          <a:xfrm flipH="1">
            <a:off x="8346143" y="2457059"/>
            <a:ext cx="1845607"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a:cxnSpLocks/>
          </p:cNvCxnSpPr>
          <p:nvPr/>
        </p:nvCxnSpPr>
        <p:spPr>
          <a:xfrm flipH="1">
            <a:off x="2323928" y="2725271"/>
            <a:ext cx="2438572"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a:cxnSpLocks/>
          </p:cNvCxnSpPr>
          <p:nvPr/>
        </p:nvCxnSpPr>
        <p:spPr>
          <a:xfrm flipH="1">
            <a:off x="4612342" y="2444281"/>
            <a:ext cx="1807508"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4372361" y="3867287"/>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p:txBody>
          <a:bodyPr>
            <a:normAutofit fontScale="92500" lnSpcReduction="20000"/>
          </a:bodyPr>
          <a:lstStyle/>
          <a:p>
            <a:r>
              <a:rPr lang="en-US" sz="3200" dirty="0"/>
              <a:t>You are the social media director for a cool hip company.</a:t>
            </a:r>
          </a:p>
          <a:p>
            <a:r>
              <a:rPr lang="en-US" sz="3200" dirty="0"/>
              <a:t>Your new marketing campaign much choose a social media platform. </a:t>
            </a:r>
          </a:p>
          <a:p>
            <a:r>
              <a:rPr lang="en-US" sz="3200" dirty="0"/>
              <a:t>The social media platform must be persistent online forever. The grandmother of the CEO must not be aware of the platform.</a:t>
            </a:r>
          </a:p>
          <a:p>
            <a:r>
              <a:rPr lang="en-US" sz="3200" dirty="0"/>
              <a:t>The platform be a social media platform with accelerating growth.</a:t>
            </a:r>
          </a:p>
          <a:p>
            <a:pPr marL="0" indent="0">
              <a:buNone/>
            </a:pPr>
            <a:endParaRPr lang="en-US" dirty="0"/>
          </a:p>
          <a:p>
            <a:pPr marL="0" indent="0">
              <a:buNone/>
            </a:pPr>
            <a:endParaRPr lang="en-US" dirty="0"/>
          </a:p>
          <a:p>
            <a:r>
              <a:rPr lang="en-US" dirty="0"/>
              <a:t>A. 	Facebook</a:t>
            </a:r>
          </a:p>
          <a:p>
            <a:r>
              <a:rPr lang="en-US" dirty="0"/>
              <a:t>B. 	Twitter</a:t>
            </a:r>
          </a:p>
          <a:p>
            <a:r>
              <a:rPr lang="en-US" dirty="0"/>
              <a:t>C. 	Instagram</a:t>
            </a:r>
          </a:p>
          <a:p>
            <a:r>
              <a:rPr lang="en-US" dirty="0"/>
              <a:t>D. 	Snapchat</a:t>
            </a:r>
          </a:p>
          <a:p>
            <a:endParaRPr lang="en-US" dirty="0"/>
          </a:p>
        </p:txBody>
      </p:sp>
      <p:cxnSp>
        <p:nvCxnSpPr>
          <p:cNvPr id="5" name="Straight Connector 4"/>
          <p:cNvCxnSpPr/>
          <p:nvPr/>
        </p:nvCxnSpPr>
        <p:spPr>
          <a:xfrm flipH="1" flipV="1">
            <a:off x="1578304" y="4377430"/>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flipH="1">
            <a:off x="1528998" y="5624339"/>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flipH="1" flipV="1">
            <a:off x="1578304" y="4781859"/>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flipH="1" flipV="1">
            <a:off x="867747" y="2876884"/>
            <a:ext cx="3909528" cy="394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034261" y="3350422"/>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6379013" y="2547257"/>
            <a:ext cx="3698048" cy="7613"/>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p:cNvSpPr/>
          <p:nvPr/>
        </p:nvSpPr>
        <p:spPr>
          <a:xfrm rot="10800000">
            <a:off x="2972769" y="4987735"/>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45</a:t>
            </a:fld>
            <a:endParaRPr lang="en-US" dirty="0"/>
          </a:p>
        </p:txBody>
      </p:sp>
      <p:sp>
        <p:nvSpPr>
          <p:cNvPr id="6" name="Title 4"/>
          <p:cNvSpPr txBox="1">
            <a:spLocks/>
          </p:cNvSpPr>
          <p:nvPr/>
        </p:nvSpPr>
        <p:spPr>
          <a:xfrm>
            <a:off x="446411" y="1116702"/>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18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18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1800" b="0" dirty="0">
                <a:solidFill>
                  <a:schemeClr val="tx1"/>
                </a:solidFill>
                <a:latin typeface="+mn-lt"/>
                <a:hlinkClick r:id="rId2"/>
              </a:rPr>
              <a:t>https://borntolearn.mslearn.net/b/weblog/archive/2014/03/10/certification-update-sql-server-2014</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hlinkClick r:id="rId3"/>
            </a:endParaRPr>
          </a:p>
          <a:p>
            <a:pPr marL="285750" indent="-285750">
              <a:buFont typeface="Arial" panose="020B0604020202020204" pitchFamily="34" charset="0"/>
              <a:buChar char="•"/>
            </a:pPr>
            <a:r>
              <a:rPr lang="en-US" sz="1800" b="0" dirty="0">
                <a:solidFill>
                  <a:schemeClr val="tx1"/>
                </a:solidFill>
                <a:latin typeface="+mn-lt"/>
                <a:hlinkClick r:id="rId3"/>
              </a:rPr>
              <a:t>https://mva.microsoft.com/</a:t>
            </a:r>
          </a:p>
          <a:p>
            <a:pPr marL="285750" indent="-285750">
              <a:buFont typeface="Arial" panose="020B0604020202020204" pitchFamily="34" charset="0"/>
              <a:buChar char="•"/>
            </a:pPr>
            <a:r>
              <a:rPr lang="en-US" sz="1800" b="0" dirty="0">
                <a:solidFill>
                  <a:schemeClr val="tx1"/>
                </a:solidFill>
                <a:latin typeface="+mn-lt"/>
                <a:hlinkClick r:id="rId3"/>
              </a:rPr>
              <a:t>https://www.microsoft.com/learning/en-us/exam-70-463.aspx</a:t>
            </a:r>
            <a:endParaRPr lang="en-US" sz="1800" b="0" dirty="0">
              <a:solidFill>
                <a:schemeClr val="tx1"/>
              </a:solidFill>
              <a:latin typeface="+mn-lt"/>
            </a:endParaRPr>
          </a:p>
          <a:p>
            <a:pPr marL="285750" indent="-285750">
              <a:buFont typeface="Arial" panose="020B0604020202020204" pitchFamily="34" charset="0"/>
              <a:buChar char="•"/>
            </a:pPr>
            <a:r>
              <a:rPr lang="en-US" sz="1800" b="0" dirty="0">
                <a:solidFill>
                  <a:schemeClr val="tx1"/>
                </a:solidFill>
                <a:latin typeface="+mn-lt"/>
                <a:hlinkClick r:id="rId4"/>
              </a:rPr>
              <a:t>https://www.microsoft.com/en-ca/learning/sql-certification.aspx</a:t>
            </a: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a:p>
            <a:pPr marL="285750" indent="-285750">
              <a:buFont typeface="Arial" panose="020B0604020202020204" pitchFamily="34" charset="0"/>
              <a:buChar char="•"/>
            </a:pPr>
            <a:endParaRPr lang="en-US" sz="18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026" name="Picture 2" descr="SQL Server 2017 Administration Inside Ou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19034" y="329200"/>
            <a:ext cx="5080548" cy="620184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2943" y="3690072"/>
            <a:ext cx="5554662" cy="615553"/>
          </a:xfrm>
          <a:prstGeom prst="rect">
            <a:avLst/>
          </a:prstGeom>
          <a:noFill/>
        </p:spPr>
        <p:txBody>
          <a:bodyPr wrap="none" rtlCol="0">
            <a:spAutoFit/>
          </a:bodyPr>
          <a:lstStyle/>
          <a:p>
            <a:pPr defTabSz="914389"/>
            <a:r>
              <a:rPr lang="en-US" sz="3400" dirty="0">
                <a:solidFill>
                  <a:prstClr val="white"/>
                </a:solidFill>
                <a:latin typeface="Segoe UI Light" panose="020B0502040204020203" pitchFamily="34" charset="0"/>
              </a:rPr>
              <a:t>www.microsoftpressstore.com</a:t>
            </a:r>
          </a:p>
        </p:txBody>
      </p:sp>
    </p:spTree>
    <p:extLst>
      <p:ext uri="{BB962C8B-B14F-4D97-AF65-F5344CB8AC3E}">
        <p14:creationId xmlns:p14="http://schemas.microsoft.com/office/powerpoint/2010/main" val="53066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 y="5040607"/>
            <a:ext cx="8717147" cy="1966117"/>
          </a:xfrm>
        </p:spPr>
        <p:txBody>
          <a:bodyPr>
            <a:normAutofit/>
          </a:bodyPr>
          <a:lstStyle/>
          <a:p>
            <a:pPr marL="0" indent="0" algn="ctr">
              <a:buNone/>
            </a:pPr>
            <a:r>
              <a:rPr lang="en-US" sz="5399" dirty="0"/>
              <a:t>See you August 11 at</a:t>
            </a:r>
          </a:p>
          <a:p>
            <a:pPr marL="0" indent="0" algn="ctr">
              <a:buNone/>
            </a:pPr>
            <a:r>
              <a:rPr lang="en-US" sz="6600" b="1" dirty="0">
                <a:hlinkClick r:id="rId2"/>
              </a:rPr>
              <a:t>SQLSatBR.com</a:t>
            </a:r>
            <a:endParaRPr lang="en-US" sz="6600" b="1" dirty="0"/>
          </a:p>
          <a:p>
            <a:endParaRPr lang="en-US" sz="4800" dirty="0"/>
          </a:p>
          <a:p>
            <a:endParaRPr lang="en-US" sz="4800" dirty="0"/>
          </a:p>
        </p:txBody>
      </p:sp>
      <p:pic>
        <p:nvPicPr>
          <p:cNvPr id="6" name="Picture 5">
            <a:extLst>
              <a:ext uri="{FF2B5EF4-FFF2-40B4-BE49-F238E27FC236}">
                <a16:creationId xmlns:a16="http://schemas.microsoft.com/office/drawing/2014/main" id="{352A625D-D974-4A41-BBDA-F8A6601B8ED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79492" y="53"/>
            <a:ext cx="6955230" cy="1750399"/>
          </a:xfrm>
          <a:prstGeom prst="rect">
            <a:avLst/>
          </a:prstGeom>
        </p:spPr>
      </p:pic>
      <p:sp>
        <p:nvSpPr>
          <p:cNvPr id="7" name="TextBox 6">
            <a:extLst>
              <a:ext uri="{FF2B5EF4-FFF2-40B4-BE49-F238E27FC236}">
                <a16:creationId xmlns:a16="http://schemas.microsoft.com/office/drawing/2014/main" id="{05891812-8180-484D-ADAF-F96E98CC00E3}"/>
              </a:ext>
            </a:extLst>
          </p:cNvPr>
          <p:cNvSpPr txBox="1"/>
          <p:nvPr/>
        </p:nvSpPr>
        <p:spPr>
          <a:xfrm>
            <a:off x="96" y="1560974"/>
            <a:ext cx="8714025" cy="3785652"/>
          </a:xfrm>
          <a:prstGeom prst="rect">
            <a:avLst/>
          </a:prstGeom>
          <a:noFill/>
        </p:spPr>
        <p:txBody>
          <a:bodyPr wrap="square" rtlCol="0">
            <a:spAutoFit/>
          </a:bodyPr>
          <a:lstStyle/>
          <a:p>
            <a:pPr algn="ctr" defTabSz="914389">
              <a:defRPr/>
            </a:pPr>
            <a:r>
              <a:rPr lang="en-US" sz="3200" dirty="0">
                <a:solidFill>
                  <a:srgbClr val="101820"/>
                </a:solidFill>
                <a:latin typeface="Segoe UI"/>
              </a:rPr>
              <a:t>Free SQL Server, .NET, Business Intelligence training and more! </a:t>
            </a:r>
          </a:p>
          <a:p>
            <a:pPr algn="ctr" defTabSz="914389">
              <a:defRPr/>
            </a:pPr>
            <a:endParaRPr lang="en-US" sz="2800" dirty="0">
              <a:solidFill>
                <a:srgbClr val="101820"/>
              </a:solidFill>
              <a:latin typeface="Segoe UI"/>
            </a:endParaRPr>
          </a:p>
          <a:p>
            <a:pPr algn="ctr" defTabSz="914389">
              <a:defRPr/>
            </a:pPr>
            <a:r>
              <a:rPr lang="en-US" sz="2400" dirty="0">
                <a:solidFill>
                  <a:srgbClr val="101820"/>
                </a:solidFill>
                <a:latin typeface="Segoe UI"/>
              </a:rPr>
              <a:t>An all day FREE training event with SQL Server and Development related sessions spread out over multiple tracks of Business Intelligence, SQL Development, </a:t>
            </a:r>
          </a:p>
          <a:p>
            <a:pPr algn="ctr" defTabSz="914389">
              <a:defRPr/>
            </a:pPr>
            <a:r>
              <a:rPr lang="en-US" sz="2400" dirty="0">
                <a:solidFill>
                  <a:srgbClr val="101820"/>
                </a:solidFill>
                <a:latin typeface="Segoe UI"/>
              </a:rPr>
              <a:t>Database Administration, IT Pro, .NET,</a:t>
            </a:r>
          </a:p>
          <a:p>
            <a:pPr algn="ctr" defTabSz="914389">
              <a:defRPr/>
            </a:pPr>
            <a:r>
              <a:rPr lang="en-US" sz="2400" dirty="0">
                <a:solidFill>
                  <a:srgbClr val="101820"/>
                </a:solidFill>
                <a:latin typeface="Segoe UI"/>
              </a:rPr>
              <a:t>Career Development, and CIO/IT Management</a:t>
            </a:r>
            <a:endParaRPr lang="en-US" sz="3600" dirty="0">
              <a:solidFill>
                <a:srgbClr val="101820"/>
              </a:solidFill>
              <a:latin typeface="Segoe UI"/>
            </a:endParaRPr>
          </a:p>
          <a:p>
            <a:pPr algn="ctr" defTabSz="914389">
              <a:defRPr/>
            </a:pPr>
            <a:endParaRPr lang="en-US" sz="2800" dirty="0">
              <a:solidFill>
                <a:srgbClr val="101820"/>
              </a:solidFill>
              <a:latin typeface="Segoe UI"/>
            </a:endParaRPr>
          </a:p>
        </p:txBody>
      </p:sp>
      <p:pic>
        <p:nvPicPr>
          <p:cNvPr id="8" name="Picture 7">
            <a:extLst>
              <a:ext uri="{FF2B5EF4-FFF2-40B4-BE49-F238E27FC236}">
                <a16:creationId xmlns:a16="http://schemas.microsoft.com/office/drawing/2014/main" id="{B8801B29-8D40-45B3-9656-7C186A45D569}"/>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8717240" y="53"/>
            <a:ext cx="3474666" cy="1449667"/>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40FAFE-1C5D-41AC-ABFE-23B62BFF348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8717241" y="1443060"/>
            <a:ext cx="3474667" cy="180210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46ABE1B-7E44-42F0-AE12-CE8CD50BC023}"/>
              </a:ext>
            </a:extLst>
          </p:cNvPr>
          <p:cNvPicPr/>
          <p:nvPr/>
        </p:nvPicPr>
        <p:blipFill rotWithShape="1">
          <a:blip r:embed="rId6" cstate="email">
            <a:extLst>
              <a:ext uri="{28A0092B-C50C-407E-A947-70E740481C1C}">
                <a14:useLocalDpi xmlns:a14="http://schemas.microsoft.com/office/drawing/2010/main"/>
              </a:ext>
            </a:extLst>
          </a:blip>
          <a:srcRect/>
          <a:stretch/>
        </p:blipFill>
        <p:spPr bwMode="auto">
          <a:xfrm>
            <a:off x="8717876" y="3214879"/>
            <a:ext cx="3474032" cy="171447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7EE5D88-FD88-4651-8D73-5214218F6D29}"/>
              </a:ext>
            </a:extLst>
          </p:cNvPr>
          <p:cNvPicPr/>
          <p:nvPr/>
        </p:nvPicPr>
        <p:blipFill rotWithShape="1">
          <a:blip r:embed="rId7" cstate="email">
            <a:extLst>
              <a:ext uri="{28A0092B-C50C-407E-A947-70E740481C1C}">
                <a14:useLocalDpi xmlns:a14="http://schemas.microsoft.com/office/drawing/2010/main"/>
              </a:ext>
            </a:extLst>
          </a:blip>
          <a:srcRect/>
          <a:stretch/>
        </p:blipFill>
        <p:spPr bwMode="auto">
          <a:xfrm>
            <a:off x="8716316" y="4712608"/>
            <a:ext cx="3473397" cy="21418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506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71" y="3987797"/>
            <a:ext cx="9143860" cy="2679659"/>
          </a:xfrm>
        </p:spPr>
        <p:txBody>
          <a:bodyPr>
            <a:normAutofit/>
          </a:bodyPr>
          <a:lstStyle/>
          <a:p>
            <a:pPr marL="109536" algn="ctr"/>
            <a:r>
              <a:rPr lang="en-US" dirty="0"/>
              <a:t>This presentation, including all source code and this slide deck, has been posted at my blog:</a:t>
            </a:r>
          </a:p>
          <a:p>
            <a:pPr marL="0" indent="0" algn="ctr">
              <a:buNone/>
            </a:pPr>
            <a:r>
              <a:rPr lang="en-US" sz="4800" b="1" dirty="0">
                <a:hlinkClick r:id="rId2"/>
              </a:rPr>
              <a:t>SQLTact.com</a:t>
            </a:r>
            <a:endParaRPr lang="en-US" sz="4800" b="1" dirty="0"/>
          </a:p>
          <a:p>
            <a:endParaRPr lang="en-US" dirty="0"/>
          </a:p>
          <a:p>
            <a:endParaRPr lang="en-US" dirty="0"/>
          </a:p>
        </p:txBody>
      </p:sp>
      <p:sp>
        <p:nvSpPr>
          <p:cNvPr id="4" name="Subtitle 2"/>
          <p:cNvSpPr txBox="1">
            <a:spLocks/>
          </p:cNvSpPr>
          <p:nvPr/>
        </p:nvSpPr>
        <p:spPr>
          <a:xfrm>
            <a:off x="1524071" y="877224"/>
            <a:ext cx="9976660" cy="2995390"/>
          </a:xfrm>
          <a:prstGeom prst="rect">
            <a:avLst/>
          </a:prstGeom>
        </p:spPr>
        <p:txBody>
          <a:bodyPr vert="horz" lIns="91438" tIns="45719" rIns="91438" bIns="4571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dirty="0"/>
              <a:t>William D Assaf, MCSE</a:t>
            </a:r>
          </a:p>
          <a:p>
            <a:r>
              <a:rPr lang="en-US" sz="2600" dirty="0"/>
              <a:t>Baton Rouge SQL Server UG board and SQLSaturday chair</a:t>
            </a:r>
          </a:p>
          <a:p>
            <a:r>
              <a:rPr lang="en-US" sz="2600" dirty="0"/>
              <a:t>Principal Consultant, Manager – DBA Team at</a:t>
            </a:r>
          </a:p>
          <a:p>
            <a:pPr marL="0" indent="0">
              <a:buNone/>
            </a:pPr>
            <a:r>
              <a:rPr lang="en-US" sz="2600" dirty="0"/>
              <a:t>	Sparkhound Baton Rouge</a:t>
            </a:r>
          </a:p>
          <a:p>
            <a:r>
              <a:rPr lang="en-US" dirty="0">
                <a:hlinkClick r:id="rId3"/>
              </a:rPr>
              <a:t>William.Assaf@sparkhound.com</a:t>
            </a:r>
            <a:endParaRPr lang="en-US" dirty="0"/>
          </a:p>
          <a:p>
            <a:r>
              <a:rPr lang="en-US" sz="2600" dirty="0"/>
              <a:t>Twitter: </a:t>
            </a:r>
            <a:r>
              <a:rPr lang="en-US" sz="2600" b="1" dirty="0"/>
              <a:t>@</a:t>
            </a:r>
            <a:r>
              <a:rPr lang="en-US" sz="2600" b="1" dirty="0" err="1"/>
              <a:t>william_a_dba</a:t>
            </a:r>
            <a:endParaRPr lang="en-US" sz="2600" b="1" dirty="0"/>
          </a:p>
          <a:p>
            <a:endParaRPr lang="en-US" sz="2000" dirty="0"/>
          </a:p>
          <a:p>
            <a:pPr marL="0" indent="0">
              <a:buNone/>
            </a:pPr>
            <a:endParaRPr lang="en-US" sz="2000" dirty="0"/>
          </a:p>
        </p:txBody>
      </p:sp>
      <p:sp>
        <p:nvSpPr>
          <p:cNvPr id="5" name="Text Placeholder 2"/>
          <p:cNvSpPr txBox="1">
            <a:spLocks/>
          </p:cNvSpPr>
          <p:nvPr/>
        </p:nvSpPr>
        <p:spPr>
          <a:xfrm>
            <a:off x="3048047" y="53"/>
            <a:ext cx="7543685" cy="761988"/>
          </a:xfrm>
          <a:prstGeom prst="rect">
            <a:avLst/>
          </a:prstGeom>
        </p:spPr>
        <p:txBody>
          <a:bodyPr vert="horz" lIns="91438" tIns="45719" rIns="91438" bIns="45719" rtlCol="0">
            <a:norm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b="1" cap="all" dirty="0">
                <a:solidFill>
                  <a:srgbClr val="3D156F"/>
                </a:solidFill>
                <a:latin typeface="+mj-lt"/>
                <a:ea typeface="+mj-ea"/>
                <a:cs typeface="+mj-cs"/>
              </a:rPr>
              <a:t>Bio and contact</a:t>
            </a:r>
          </a:p>
        </p:txBody>
      </p:sp>
    </p:spTree>
    <p:extLst>
      <p:ext uri="{BB962C8B-B14F-4D97-AF65-F5344CB8AC3E}">
        <p14:creationId xmlns:p14="http://schemas.microsoft.com/office/powerpoint/2010/main" val="380140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Test-taking insight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about when hiring?”</a:t>
            </a:r>
          </a:p>
          <a:p>
            <a:r>
              <a:rPr lang="en-US" sz="4000" dirty="0"/>
              <a:t>If a worldwide group of 10 SME’s do not think a feature is important, it’s not on the exam.</a:t>
            </a:r>
          </a:p>
          <a:p>
            <a:r>
              <a:rPr lang="en-US" sz="4000" dirty="0"/>
              <a:t>New features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Who Should Take Cert Exams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39247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8</a:t>
            </a:fld>
            <a:endParaRPr lang="en-US"/>
          </a:p>
        </p:txBody>
      </p:sp>
      <p:sp>
        <p:nvSpPr>
          <p:cNvPr id="6" name="Title 4"/>
          <p:cNvSpPr txBox="1">
            <a:spLocks/>
          </p:cNvSpPr>
          <p:nvPr/>
        </p:nvSpPr>
        <p:spPr>
          <a:xfrm>
            <a:off x="285981" y="839972"/>
            <a:ext cx="10972800"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a:t>
            </a:r>
          </a:p>
          <a:p>
            <a:r>
              <a:rPr lang="en-US" b="0" dirty="0">
                <a:solidFill>
                  <a:schemeClr val="tx1"/>
                </a:solidFill>
                <a:latin typeface="+mn-lt"/>
              </a:rPr>
              <a:t>In SQL Server, there is no “CHECKSUM Recovery Model” so you won’t see it on an exam.</a:t>
            </a:r>
          </a:p>
          <a:p>
            <a:endParaRPr lang="en-US" b="0" dirty="0">
              <a:solidFill>
                <a:schemeClr val="tx1"/>
              </a:solidFill>
              <a:latin typeface="+mn-lt"/>
            </a:endParaRPr>
          </a:p>
        </p:txBody>
      </p:sp>
    </p:spTree>
    <p:extLst>
      <p:ext uri="{BB962C8B-B14F-4D97-AF65-F5344CB8AC3E}">
        <p14:creationId xmlns:p14="http://schemas.microsoft.com/office/powerpoint/2010/main" val="381655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when they fail. Every time.</a:t>
            </a:r>
          </a:p>
          <a:p>
            <a:pPr lvl="1"/>
            <a:r>
              <a:rPr lang="en-US" sz="3600" dirty="0"/>
              <a:t>Incentivize your employees to take exams for right reasons</a:t>
            </a:r>
          </a:p>
          <a:p>
            <a:pPr lvl="1"/>
            <a:r>
              <a:rPr lang="en-US" sz="3600" dirty="0"/>
              <a:t>Reward success but not to excess. Career progress should also occur outside of exams</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576</TotalTime>
  <Words>2754</Words>
  <Application>Microsoft Office PowerPoint</Application>
  <PresentationFormat>Widescreen</PresentationFormat>
  <Paragraphs>399</Paragraphs>
  <Slides>48</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48</vt:i4>
      </vt:variant>
    </vt:vector>
  </HeadingPairs>
  <TitlesOfParts>
    <vt:vector size="58" baseType="lpstr">
      <vt:lpstr>Arial</vt:lpstr>
      <vt:lpstr>Calibri</vt:lpstr>
      <vt:lpstr>Calibri Light</vt:lpstr>
      <vt:lpstr>Segoe UI</vt:lpstr>
      <vt:lpstr>Segoe UI Light</vt:lpstr>
      <vt:lpstr>Wingdings</vt:lpstr>
      <vt:lpstr>SQL Server Security for Database Migrations Upgrades</vt:lpstr>
      <vt:lpstr>1_Office Theme</vt:lpstr>
      <vt:lpstr>2_Office Theme</vt:lpstr>
      <vt:lpstr>Office Theme</vt:lpstr>
      <vt:lpstr>Think Like a Certification Exam  William Assaf, MCSE Sparkhound</vt:lpstr>
      <vt:lpstr>Pop Quiz</vt:lpstr>
      <vt:lpstr>Summary</vt:lpstr>
      <vt:lpstr>Certified Technology Professionals</vt:lpstr>
      <vt:lpstr>Test-taking insight</vt:lpstr>
      <vt:lpstr>Who Should Take Cert Exams</vt:lpstr>
      <vt:lpstr>Who Should Take Cert Exams</vt:lpstr>
      <vt:lpstr>Real Answer Options</vt:lpstr>
      <vt:lpstr>Certs and Your Employees</vt:lpstr>
      <vt:lpstr>How to Train an Employee</vt:lpstr>
      <vt:lpstr>So What Is On a Cert Exam?</vt:lpstr>
      <vt:lpstr>How To Prepare for Cert Exams</vt:lpstr>
      <vt:lpstr>Test-taking Insight</vt:lpstr>
      <vt:lpstr>Test-taking Insight</vt:lpstr>
      <vt:lpstr>Solutions Providers, Not Exam Takers</vt:lpstr>
      <vt:lpstr>PowerPoint Presentation</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Helpful Links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Assaf</cp:lastModifiedBy>
  <cp:revision>47</cp:revision>
  <dcterms:created xsi:type="dcterms:W3CDTF">2015-09-09T01:48:28Z</dcterms:created>
  <dcterms:modified xsi:type="dcterms:W3CDTF">2018-08-10T13:24:52Z</dcterms:modified>
</cp:coreProperties>
</file>