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3" r:id="rId2"/>
    <p:sldMasterId id="2147483686" r:id="rId3"/>
    <p:sldMasterId id="2147483692" r:id="rId4"/>
  </p:sldMasterIdLst>
  <p:notesMasterIdLst>
    <p:notesMasterId r:id="rId54"/>
  </p:notesMasterIdLst>
  <p:sldIdLst>
    <p:sldId id="259" r:id="rId5"/>
    <p:sldId id="416" r:id="rId6"/>
    <p:sldId id="286" r:id="rId7"/>
    <p:sldId id="296" r:id="rId8"/>
    <p:sldId id="287" r:id="rId9"/>
    <p:sldId id="302" r:id="rId10"/>
    <p:sldId id="262" r:id="rId11"/>
    <p:sldId id="301" r:id="rId12"/>
    <p:sldId id="292" r:id="rId13"/>
    <p:sldId id="293" r:id="rId14"/>
    <p:sldId id="275" r:id="rId15"/>
    <p:sldId id="288" r:id="rId16"/>
    <p:sldId id="294" r:id="rId17"/>
    <p:sldId id="289" r:id="rId18"/>
    <p:sldId id="261" r:id="rId19"/>
    <p:sldId id="290" r:id="rId20"/>
    <p:sldId id="303" r:id="rId21"/>
    <p:sldId id="263" r:id="rId22"/>
    <p:sldId id="264" r:id="rId23"/>
    <p:sldId id="265" r:id="rId24"/>
    <p:sldId id="291" r:id="rId25"/>
    <p:sldId id="304" r:id="rId26"/>
    <p:sldId id="283" r:id="rId27"/>
    <p:sldId id="266" r:id="rId28"/>
    <p:sldId id="277" r:id="rId29"/>
    <p:sldId id="310" r:id="rId30"/>
    <p:sldId id="267" r:id="rId31"/>
    <p:sldId id="268" r:id="rId32"/>
    <p:sldId id="269" r:id="rId33"/>
    <p:sldId id="270" r:id="rId34"/>
    <p:sldId id="271" r:id="rId35"/>
    <p:sldId id="280" r:id="rId36"/>
    <p:sldId id="272" r:id="rId37"/>
    <p:sldId id="274" r:id="rId38"/>
    <p:sldId id="273" r:id="rId39"/>
    <p:sldId id="297" r:id="rId40"/>
    <p:sldId id="305" r:id="rId41"/>
    <p:sldId id="279" r:id="rId42"/>
    <p:sldId id="299" r:id="rId43"/>
    <p:sldId id="284" r:id="rId44"/>
    <p:sldId id="285" r:id="rId45"/>
    <p:sldId id="295" r:id="rId46"/>
    <p:sldId id="298" r:id="rId47"/>
    <p:sldId id="311" r:id="rId48"/>
    <p:sldId id="258" r:id="rId49"/>
    <p:sldId id="309" r:id="rId50"/>
    <p:sldId id="415" r:id="rId51"/>
    <p:sldId id="307" r:id="rId52"/>
    <p:sldId id="413"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40" autoAdjust="0"/>
    <p:restoredTop sz="94660"/>
  </p:normalViewPr>
  <p:slideViewPr>
    <p:cSldViewPr snapToGrid="0">
      <p:cViewPr varScale="1">
        <p:scale>
          <a:sx n="97" d="100"/>
          <a:sy n="97" d="100"/>
        </p:scale>
        <p:origin x="7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D4ABDE-846B-4F2E-A91E-CE2D55B6EF91}" type="datetimeFigureOut">
              <a:rPr lang="en-US" smtClean="0"/>
              <a:t>7/30/2019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FAD78-1551-4070-85DE-2E0D872D5203}" type="slidenum">
              <a:rPr lang="en-US" smtClean="0"/>
              <a:t>‹#›</a:t>
            </a:fld>
            <a:endParaRPr lang="en-US"/>
          </a:p>
        </p:txBody>
      </p:sp>
    </p:spTree>
    <p:extLst>
      <p:ext uri="{BB962C8B-B14F-4D97-AF65-F5344CB8AC3E}">
        <p14:creationId xmlns:p14="http://schemas.microsoft.com/office/powerpoint/2010/main" val="38717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995D65-F9D0-489D-BCF8-B935B2E6D2F8}" type="slidenum">
              <a:rPr lang="en-US" smtClean="0"/>
              <a:pPr/>
              <a:t>1</a:t>
            </a:fld>
            <a:endParaRPr lang="en-US"/>
          </a:p>
        </p:txBody>
      </p:sp>
    </p:spTree>
    <p:extLst>
      <p:ext uri="{BB962C8B-B14F-4D97-AF65-F5344CB8AC3E}">
        <p14:creationId xmlns:p14="http://schemas.microsoft.com/office/powerpoint/2010/main" val="885089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14 minutes</a:t>
            </a:r>
          </a:p>
        </p:txBody>
      </p:sp>
      <p:sp>
        <p:nvSpPr>
          <p:cNvPr id="4" name="Slide Number Placeholder 3"/>
          <p:cNvSpPr>
            <a:spLocks noGrp="1"/>
          </p:cNvSpPr>
          <p:nvPr>
            <p:ph type="sldNum" sz="quarter" idx="10"/>
          </p:nvPr>
        </p:nvSpPr>
        <p:spPr/>
        <p:txBody>
          <a:bodyPr/>
          <a:lstStyle/>
          <a:p>
            <a:fld id="{966FAD78-1551-4070-85DE-2E0D872D5203}" type="slidenum">
              <a:rPr lang="en-US" smtClean="0"/>
              <a:t>15</a:t>
            </a:fld>
            <a:endParaRPr lang="en-US"/>
          </a:p>
        </p:txBody>
      </p:sp>
    </p:spTree>
    <p:extLst>
      <p:ext uri="{BB962C8B-B14F-4D97-AF65-F5344CB8AC3E}">
        <p14:creationId xmlns:p14="http://schemas.microsoft.com/office/powerpoint/2010/main" val="1506848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7/30/2019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683532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7/30/2019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4095632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7/30/2019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2872991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Blank">
    <p:bg>
      <p:bgPr>
        <a:solidFill>
          <a:schemeClr val="bg1"/>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BEFC4C8A-DA4B-4B7B-A3FE-D3E5316A4568}"/>
              </a:ext>
            </a:extLst>
          </p:cNvPr>
          <p:cNvCxnSpPr>
            <a:cxnSpLocks/>
          </p:cNvCxnSpPr>
          <p:nvPr userDrawn="1"/>
        </p:nvCxnSpPr>
        <p:spPr>
          <a:xfrm>
            <a:off x="1912776" y="547387"/>
            <a:ext cx="9771224"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8163070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2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1277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4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018668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cSld name="3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27251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7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216231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cSld name="9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331154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cSld name="10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4947507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cSld name="11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07362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7/30/2019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7072997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cSld name="12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473306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13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8524601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cSld name="14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1"/>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43286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04800" y="2694214"/>
            <a:ext cx="11379200" cy="1143000"/>
          </a:xfrm>
        </p:spPr>
        <p:txBody>
          <a:bodyPr/>
          <a:lstStyle>
            <a:lvl1pPr>
              <a:defRPr cap="all" baseline="0">
                <a:solidFill>
                  <a:srgbClr val="3D156F"/>
                </a:solidFill>
              </a:defRPr>
            </a:lvl1pPr>
          </a:lstStyle>
          <a:p>
            <a:r>
              <a:rPr lang="en-US"/>
              <a:t>Click to edit Master title style</a:t>
            </a:r>
            <a:endParaRPr lang="en-US" dirty="0"/>
          </a:p>
        </p:txBody>
      </p:sp>
    </p:spTree>
    <p:extLst>
      <p:ext uri="{BB962C8B-B14F-4D97-AF65-F5344CB8AC3E}">
        <p14:creationId xmlns:p14="http://schemas.microsoft.com/office/powerpoint/2010/main" val="15044922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l">
              <a:defRPr b="1" baseline="0"/>
            </a:lvl1pPr>
          </a:lstStyle>
          <a:p>
            <a:br>
              <a:rPr lang="en-US" dirty="0"/>
            </a:br>
            <a:r>
              <a:rPr lang="en-US" dirty="0"/>
              <a:t>CLICK TO EDIT MASTER TITLE SLIDE</a:t>
            </a:r>
            <a:br>
              <a:rPr lang="en-US" dirty="0"/>
            </a:br>
            <a:endParaRPr lang="en-US" dirty="0"/>
          </a:p>
        </p:txBody>
      </p:sp>
      <p:sp>
        <p:nvSpPr>
          <p:cNvPr id="3" name="Date Placeholder 2"/>
          <p:cNvSpPr>
            <a:spLocks noGrp="1"/>
          </p:cNvSpPr>
          <p:nvPr>
            <p:ph type="dt" sz="half" idx="10"/>
          </p:nvPr>
        </p:nvSpPr>
        <p:spPr/>
        <p:txBody>
          <a:bodyPr/>
          <a:lstStyle/>
          <a:p>
            <a:fld id="{6CA6CFF7-3281-43C1-B8BF-67A22EBDC45D}" type="datetime1">
              <a:rPr lang="en-US" smtClean="0">
                <a:solidFill>
                  <a:prstClr val="black">
                    <a:tint val="75000"/>
                  </a:prstClr>
                </a:solidFill>
              </a:rPr>
              <a:pPr/>
              <a:t>7/30/2019</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1E24C6FB-D328-4022-BDF2-D4C8288275A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22752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9154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7/30/2019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9504636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l">
              <a:defRPr b="1" baseline="0"/>
            </a:lvl1pPr>
          </a:lstStyle>
          <a:p>
            <a:br>
              <a:rPr lang="en-US" dirty="0"/>
            </a:br>
            <a:r>
              <a:rPr lang="en-US" dirty="0"/>
              <a:t>CLICK TO EDIT MASTER TITLE SLIDE</a:t>
            </a:r>
            <a:br>
              <a:rPr lang="en-US" dirty="0"/>
            </a:br>
            <a:endParaRPr lang="en-US" dirty="0"/>
          </a:p>
        </p:txBody>
      </p:sp>
      <p:sp>
        <p:nvSpPr>
          <p:cNvPr id="3" name="Date Placeholder 2"/>
          <p:cNvSpPr>
            <a:spLocks noGrp="1"/>
          </p:cNvSpPr>
          <p:nvPr>
            <p:ph type="dt" sz="half" idx="10"/>
          </p:nvPr>
        </p:nvSpPr>
        <p:spPr/>
        <p:txBody>
          <a:bodyPr/>
          <a:lstStyle/>
          <a:p>
            <a:fld id="{6CA6CFF7-3281-43C1-B8BF-67A22EBDC45D}" type="datetime1">
              <a:rPr lang="en-US" smtClean="0">
                <a:solidFill>
                  <a:prstClr val="black">
                    <a:tint val="75000"/>
                  </a:prstClr>
                </a:solidFill>
              </a:rPr>
              <a:pPr/>
              <a:t>7/30/2019</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1E24C6FB-D328-4022-BDF2-D4C8288275A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413494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72633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7/30/2019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2334338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1B7059-9994-452B-97D3-B9424BDCF679}" type="datetimeFigureOut">
              <a:rPr lang="en-US" smtClean="0"/>
              <a:t>7/30/2019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8993863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94" indent="0" algn="ctr">
              <a:buNone/>
              <a:defRPr sz="2000"/>
            </a:lvl2pPr>
            <a:lvl3pPr marL="914389" indent="0" algn="ctr">
              <a:buNone/>
              <a:defRPr sz="1800"/>
            </a:lvl3pPr>
            <a:lvl4pPr marL="1371583" indent="0" algn="ctr">
              <a:buNone/>
              <a:defRPr sz="1600"/>
            </a:lvl4pPr>
            <a:lvl5pPr marL="1828777" indent="0" algn="ctr">
              <a:buNone/>
              <a:defRPr sz="1600"/>
            </a:lvl5pPr>
            <a:lvl6pPr marL="2285971" indent="0" algn="ctr">
              <a:buNone/>
              <a:defRPr sz="1600"/>
            </a:lvl6pPr>
            <a:lvl7pPr marL="2743167" indent="0" algn="ctr">
              <a:buNone/>
              <a:defRPr sz="1600"/>
            </a:lvl7pPr>
            <a:lvl8pPr marL="3200361" indent="0" algn="ctr">
              <a:buNone/>
              <a:defRPr sz="1600"/>
            </a:lvl8pPr>
            <a:lvl9pPr marL="3657555"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FAA6659-066F-4E7F-BD92-0981E5430CBE}"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2229484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AA6659-066F-4E7F-BD92-0981E5430CBE}"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12985952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194" indent="0">
              <a:buNone/>
              <a:defRPr sz="2000">
                <a:solidFill>
                  <a:schemeClr val="tx1">
                    <a:tint val="75000"/>
                  </a:schemeClr>
                </a:solidFill>
              </a:defRPr>
            </a:lvl2pPr>
            <a:lvl3pPr marL="914389" indent="0">
              <a:buNone/>
              <a:defRPr sz="1800">
                <a:solidFill>
                  <a:schemeClr val="tx1">
                    <a:tint val="75000"/>
                  </a:schemeClr>
                </a:solidFill>
              </a:defRPr>
            </a:lvl3pPr>
            <a:lvl4pPr marL="1371583" indent="0">
              <a:buNone/>
              <a:defRPr sz="1600">
                <a:solidFill>
                  <a:schemeClr val="tx1">
                    <a:tint val="75000"/>
                  </a:schemeClr>
                </a:solidFill>
              </a:defRPr>
            </a:lvl4pPr>
            <a:lvl5pPr marL="1828777" indent="0">
              <a:buNone/>
              <a:defRPr sz="1600">
                <a:solidFill>
                  <a:schemeClr val="tx1">
                    <a:tint val="75000"/>
                  </a:schemeClr>
                </a:solidFill>
              </a:defRPr>
            </a:lvl5pPr>
            <a:lvl6pPr marL="2285971" indent="0">
              <a:buNone/>
              <a:defRPr sz="1600">
                <a:solidFill>
                  <a:schemeClr val="tx1">
                    <a:tint val="75000"/>
                  </a:schemeClr>
                </a:solidFill>
              </a:defRPr>
            </a:lvl6pPr>
            <a:lvl7pPr marL="2743167" indent="0">
              <a:buNone/>
              <a:defRPr sz="1600">
                <a:solidFill>
                  <a:schemeClr val="tx1">
                    <a:tint val="75000"/>
                  </a:schemeClr>
                </a:solidFill>
              </a:defRPr>
            </a:lvl7pPr>
            <a:lvl8pPr marL="3200361" indent="0">
              <a:buNone/>
              <a:defRPr sz="1600">
                <a:solidFill>
                  <a:schemeClr val="tx1">
                    <a:tint val="75000"/>
                  </a:schemeClr>
                </a:solidFill>
              </a:defRPr>
            </a:lvl8pPr>
            <a:lvl9pPr marL="3657555"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AA6659-066F-4E7F-BD92-0981E5430CBE}"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199065313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1" y="1825624"/>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4"/>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FAA6659-066F-4E7F-BD92-0981E5430CBE}" type="datetimeFigureOut">
              <a:rPr lang="en-US" smtClean="0"/>
              <a:t>7/30/2019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13485147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94" indent="0">
              <a:buNone/>
              <a:defRPr sz="2000" b="1"/>
            </a:lvl2pPr>
            <a:lvl3pPr marL="914389" indent="0">
              <a:buNone/>
              <a:defRPr sz="1800" b="1"/>
            </a:lvl3pPr>
            <a:lvl4pPr marL="1371583" indent="0">
              <a:buNone/>
              <a:defRPr sz="1600" b="1"/>
            </a:lvl4pPr>
            <a:lvl5pPr marL="1828777" indent="0">
              <a:buNone/>
              <a:defRPr sz="1600" b="1"/>
            </a:lvl5pPr>
            <a:lvl6pPr marL="2285971" indent="0">
              <a:buNone/>
              <a:defRPr sz="1600" b="1"/>
            </a:lvl6pPr>
            <a:lvl7pPr marL="2743167" indent="0">
              <a:buNone/>
              <a:defRPr sz="1600" b="1"/>
            </a:lvl7pPr>
            <a:lvl8pPr marL="3200361" indent="0">
              <a:buNone/>
              <a:defRPr sz="1600" b="1"/>
            </a:lvl8pPr>
            <a:lvl9pPr marL="3657555"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194" indent="0">
              <a:buNone/>
              <a:defRPr sz="2000" b="1"/>
            </a:lvl2pPr>
            <a:lvl3pPr marL="914389" indent="0">
              <a:buNone/>
              <a:defRPr sz="1800" b="1"/>
            </a:lvl3pPr>
            <a:lvl4pPr marL="1371583" indent="0">
              <a:buNone/>
              <a:defRPr sz="1600" b="1"/>
            </a:lvl4pPr>
            <a:lvl5pPr marL="1828777" indent="0">
              <a:buNone/>
              <a:defRPr sz="1600" b="1"/>
            </a:lvl5pPr>
            <a:lvl6pPr marL="2285971" indent="0">
              <a:buNone/>
              <a:defRPr sz="1600" b="1"/>
            </a:lvl6pPr>
            <a:lvl7pPr marL="2743167" indent="0">
              <a:buNone/>
              <a:defRPr sz="1600" b="1"/>
            </a:lvl7pPr>
            <a:lvl8pPr marL="3200361" indent="0">
              <a:buNone/>
              <a:defRPr sz="1600" b="1"/>
            </a:lvl8pPr>
            <a:lvl9pPr marL="3657555"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AA6659-066F-4E7F-BD92-0981E5430CBE}" type="datetimeFigureOut">
              <a:rPr lang="en-US" smtClean="0"/>
              <a:t>7/30/2019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41398264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FAA6659-066F-4E7F-BD92-0981E5430CBE}" type="datetimeFigureOut">
              <a:rPr lang="en-US" smtClean="0"/>
              <a:t>7/30/2019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270500753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AA6659-066F-4E7F-BD92-0981E5430CBE}" type="datetimeFigureOut">
              <a:rPr lang="en-US" smtClean="0"/>
              <a:t>7/30/2019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87844502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1"/>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9"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90" y="2057400"/>
            <a:ext cx="3932237" cy="3811588"/>
          </a:xfrm>
        </p:spPr>
        <p:txBody>
          <a:bodyPr/>
          <a:lstStyle>
            <a:lvl1pPr marL="0" indent="0">
              <a:buNone/>
              <a:defRPr sz="1600"/>
            </a:lvl1pPr>
            <a:lvl2pPr marL="457194" indent="0">
              <a:buNone/>
              <a:defRPr sz="1400"/>
            </a:lvl2pPr>
            <a:lvl3pPr marL="914389" indent="0">
              <a:buNone/>
              <a:defRPr sz="1200"/>
            </a:lvl3pPr>
            <a:lvl4pPr marL="1371583" indent="0">
              <a:buNone/>
              <a:defRPr sz="1000"/>
            </a:lvl4pPr>
            <a:lvl5pPr marL="1828777" indent="0">
              <a:buNone/>
              <a:defRPr sz="1000"/>
            </a:lvl5pPr>
            <a:lvl6pPr marL="2285971" indent="0">
              <a:buNone/>
              <a:defRPr sz="1000"/>
            </a:lvl6pPr>
            <a:lvl7pPr marL="2743167" indent="0">
              <a:buNone/>
              <a:defRPr sz="1000"/>
            </a:lvl7pPr>
            <a:lvl8pPr marL="3200361" indent="0">
              <a:buNone/>
              <a:defRPr sz="1000"/>
            </a:lvl8pPr>
            <a:lvl9pPr marL="365755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AA6659-066F-4E7F-BD92-0981E5430CBE}" type="datetimeFigureOut">
              <a:rPr lang="en-US" smtClean="0"/>
              <a:t>7/30/2019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146785005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1"/>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9" y="987426"/>
            <a:ext cx="6172200" cy="4873625"/>
          </a:xfrm>
        </p:spPr>
        <p:txBody>
          <a:bodyPr/>
          <a:lstStyle>
            <a:lvl1pPr marL="0" indent="0">
              <a:buNone/>
              <a:defRPr sz="3200"/>
            </a:lvl1pPr>
            <a:lvl2pPr marL="457194" indent="0">
              <a:buNone/>
              <a:defRPr sz="2800"/>
            </a:lvl2pPr>
            <a:lvl3pPr marL="914389" indent="0">
              <a:buNone/>
              <a:defRPr sz="2400"/>
            </a:lvl3pPr>
            <a:lvl4pPr marL="1371583" indent="0">
              <a:buNone/>
              <a:defRPr sz="2000"/>
            </a:lvl4pPr>
            <a:lvl5pPr marL="1828777" indent="0">
              <a:buNone/>
              <a:defRPr sz="2000"/>
            </a:lvl5pPr>
            <a:lvl6pPr marL="2285971" indent="0">
              <a:buNone/>
              <a:defRPr sz="2000"/>
            </a:lvl6pPr>
            <a:lvl7pPr marL="2743167" indent="0">
              <a:buNone/>
              <a:defRPr sz="2000"/>
            </a:lvl7pPr>
            <a:lvl8pPr marL="3200361" indent="0">
              <a:buNone/>
              <a:defRPr sz="2000"/>
            </a:lvl8pPr>
            <a:lvl9pPr marL="3657555" indent="0">
              <a:buNone/>
              <a:defRPr sz="2000"/>
            </a:lvl9pPr>
          </a:lstStyle>
          <a:p>
            <a:endParaRPr lang="en-US"/>
          </a:p>
        </p:txBody>
      </p:sp>
      <p:sp>
        <p:nvSpPr>
          <p:cNvPr id="4" name="Text Placeholder 3"/>
          <p:cNvSpPr>
            <a:spLocks noGrp="1"/>
          </p:cNvSpPr>
          <p:nvPr>
            <p:ph type="body" sz="half" idx="2"/>
          </p:nvPr>
        </p:nvSpPr>
        <p:spPr>
          <a:xfrm>
            <a:off x="839790" y="2057400"/>
            <a:ext cx="3932237" cy="3811588"/>
          </a:xfrm>
        </p:spPr>
        <p:txBody>
          <a:bodyPr/>
          <a:lstStyle>
            <a:lvl1pPr marL="0" indent="0">
              <a:buNone/>
              <a:defRPr sz="1600"/>
            </a:lvl1pPr>
            <a:lvl2pPr marL="457194" indent="0">
              <a:buNone/>
              <a:defRPr sz="1400"/>
            </a:lvl2pPr>
            <a:lvl3pPr marL="914389" indent="0">
              <a:buNone/>
              <a:defRPr sz="1200"/>
            </a:lvl3pPr>
            <a:lvl4pPr marL="1371583" indent="0">
              <a:buNone/>
              <a:defRPr sz="1000"/>
            </a:lvl4pPr>
            <a:lvl5pPr marL="1828777" indent="0">
              <a:buNone/>
              <a:defRPr sz="1000"/>
            </a:lvl5pPr>
            <a:lvl6pPr marL="2285971" indent="0">
              <a:buNone/>
              <a:defRPr sz="1000"/>
            </a:lvl6pPr>
            <a:lvl7pPr marL="2743167" indent="0">
              <a:buNone/>
              <a:defRPr sz="1000"/>
            </a:lvl7pPr>
            <a:lvl8pPr marL="3200361" indent="0">
              <a:buNone/>
              <a:defRPr sz="1000"/>
            </a:lvl8pPr>
            <a:lvl9pPr marL="365755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AA6659-066F-4E7F-BD92-0981E5430CBE}" type="datetimeFigureOut">
              <a:rPr lang="en-US" smtClean="0"/>
              <a:t>7/30/2019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17523555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AA6659-066F-4E7F-BD92-0981E5430CBE}"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1784920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1B7059-9994-452B-97D3-B9424BDCF679}" type="datetimeFigureOut">
              <a:rPr lang="en-US" smtClean="0"/>
              <a:t>7/30/2019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217708484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AA6659-066F-4E7F-BD92-0981E5430CBE}"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23910645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04800" y="2694216"/>
            <a:ext cx="11379200" cy="1143000"/>
          </a:xfrm>
        </p:spPr>
        <p:txBody>
          <a:bodyPr/>
          <a:lstStyle>
            <a:lvl1pPr>
              <a:defRPr cap="all" baseline="0">
                <a:solidFill>
                  <a:srgbClr val="3D156F"/>
                </a:solidFill>
              </a:defRPr>
            </a:lvl1pPr>
          </a:lstStyle>
          <a:p>
            <a:r>
              <a:rPr lang="en-US"/>
              <a:t>Click to edit Master title style</a:t>
            </a:r>
            <a:endParaRPr lang="en-US" dirty="0"/>
          </a:p>
        </p:txBody>
      </p:sp>
    </p:spTree>
    <p:extLst>
      <p:ext uri="{BB962C8B-B14F-4D97-AF65-F5344CB8AC3E}">
        <p14:creationId xmlns:p14="http://schemas.microsoft.com/office/powerpoint/2010/main" val="122465153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1_Blank">
    <p:bg>
      <p:bgPr>
        <a:solidFill>
          <a:schemeClr val="bg1"/>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12192000" cy="762000"/>
          </a:xfrm>
        </p:spPr>
        <p:txBody>
          <a:bodyPr>
            <a:noAutofit/>
          </a:bodyPr>
          <a:lstStyle>
            <a:lvl1pPr>
              <a:defRPr sz="4000"/>
            </a:lvl1pPr>
          </a:lstStyle>
          <a:p>
            <a:r>
              <a:rPr lang="en-US" dirty="0"/>
              <a:t>Click to edit Master title style</a:t>
            </a:r>
          </a:p>
        </p:txBody>
      </p:sp>
      <p:sp>
        <p:nvSpPr>
          <p:cNvPr id="6" name="Content Placeholder 2"/>
          <p:cNvSpPr>
            <a:spLocks noGrp="1"/>
          </p:cNvSpPr>
          <p:nvPr>
            <p:ph idx="1" hasCustomPrompt="1"/>
          </p:nvPr>
        </p:nvSpPr>
        <p:spPr>
          <a:xfrm>
            <a:off x="609600" y="990601"/>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377645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1B7059-9994-452B-97D3-B9424BDCF679}" type="datetimeFigureOut">
              <a:rPr lang="en-US" smtClean="0"/>
              <a:t>7/30/2019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679046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1B7059-9994-452B-97D3-B9424BDCF679}" type="datetimeFigureOut">
              <a:rPr lang="en-US" smtClean="0"/>
              <a:t>7/30/2019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2638927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1B7059-9994-452B-97D3-B9424BDCF679}" type="datetimeFigureOut">
              <a:rPr lang="en-US" smtClean="0"/>
              <a:t>7/30/2019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844028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1B7059-9994-452B-97D3-B9424BDCF679}" type="datetimeFigureOut">
              <a:rPr lang="en-US" smtClean="0"/>
              <a:t>7/30/2019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737517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1B7059-9994-452B-97D3-B9424BDCF679}" type="datetimeFigureOut">
              <a:rPr lang="en-US" smtClean="0"/>
              <a:t>7/30/2019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2237660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5" Type="http://schemas.openxmlformats.org/officeDocument/2006/relationships/image" Target="../media/image2.jp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5" Type="http://schemas.openxmlformats.org/officeDocument/2006/relationships/image" Target="../media/image2.jp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1B7059-9994-452B-97D3-B9424BDCF679}" type="datetimeFigureOut">
              <a:rPr lang="en-US" smtClean="0"/>
              <a:t>7/30/2019</a:t>
            </a:fld>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077DB7-DE37-4EA7-B5C7-4FE1B440C5DB}" type="slidenum">
              <a:rPr lang="en-US" smtClean="0"/>
              <a:t>‹#›</a:t>
            </a:fld>
            <a:endParaRPr lang="en-US" dirty="0"/>
          </a:p>
        </p:txBody>
      </p:sp>
    </p:spTree>
    <p:extLst>
      <p:ext uri="{BB962C8B-B14F-4D97-AF65-F5344CB8AC3E}">
        <p14:creationId xmlns:p14="http://schemas.microsoft.com/office/powerpoint/2010/main" val="21701774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91" r:id="rId2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09600" y="987552"/>
            <a:ext cx="10972800" cy="579438"/>
          </a:xfrm>
          <a:prstGeom prst="rect">
            <a:avLst/>
          </a:prstGeom>
        </p:spPr>
        <p:txBody>
          <a:bodyPr vert="horz" lIns="91440" tIns="45720" rIns="91440" bIns="45720" rtlCol="0" anchor="ctr">
            <a:normAutofit/>
          </a:bodyPr>
          <a:lstStyle/>
          <a:p>
            <a:br>
              <a:rPr lang="en-US" dirty="0"/>
            </a:br>
            <a:r>
              <a:rPr lang="en-US" dirty="0"/>
              <a:t>CLICK TO EDIT MASTER TITLESTYLE</a:t>
            </a:r>
            <a:br>
              <a:rPr lang="en-US" dirty="0"/>
            </a:br>
            <a:endParaRPr lang="en-US" dirty="0"/>
          </a:p>
        </p:txBody>
      </p:sp>
      <p:sp>
        <p:nvSpPr>
          <p:cNvPr id="3" name="Text Placeholder 2"/>
          <p:cNvSpPr>
            <a:spLocks noGrp="1"/>
          </p:cNvSpPr>
          <p:nvPr>
            <p:ph type="body" idx="1"/>
          </p:nvPr>
        </p:nvSpPr>
        <p:spPr>
          <a:xfrm>
            <a:off x="609600" y="185623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42D3D2-6189-400B-82D9-86A4E7F0A979}" type="datetime1">
              <a:rPr lang="en-US" smtClean="0">
                <a:solidFill>
                  <a:prstClr val="black">
                    <a:tint val="75000"/>
                  </a:prstClr>
                </a:solidFill>
              </a:rPr>
              <a:pPr/>
              <a:t>7/30/2019</a:t>
            </a:fld>
            <a:endParaRPr lang="en-US" dirty="0">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solidFill>
                  <a:prstClr val="black">
                    <a:tint val="75000"/>
                  </a:prstClr>
                </a:solidFill>
              </a:rPr>
              <a:t>1</a:t>
            </a:r>
          </a:p>
        </p:txBody>
      </p:sp>
    </p:spTree>
    <p:extLst>
      <p:ext uri="{BB962C8B-B14F-4D97-AF65-F5344CB8AC3E}">
        <p14:creationId xmlns:p14="http://schemas.microsoft.com/office/powerpoint/2010/main" val="454447265"/>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9" r:id="rId3"/>
  </p:sldLayoutIdLst>
  <p:hf hdr="0" ftr="0" dt="0"/>
  <p:txStyles>
    <p:titleStyle>
      <a:lvl1pPr algn="l" defTabSz="914400" rtl="0" eaLnBrk="1" latinLnBrk="0" hangingPunct="1">
        <a:spcBef>
          <a:spcPct val="0"/>
        </a:spcBef>
        <a:buNone/>
        <a:defRPr sz="4000" b="1" kern="1200" baseline="0">
          <a:solidFill>
            <a:srgbClr val="4F2683"/>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3200" b="1" kern="1200">
          <a:solidFill>
            <a:srgbClr val="474D4F"/>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b="1" kern="1200">
          <a:solidFill>
            <a:srgbClr val="4F2683"/>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b="1" kern="1200">
          <a:solidFill>
            <a:srgbClr val="8DC63F"/>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b="1" kern="1200">
          <a:solidFill>
            <a:srgbClr val="474D4F"/>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b="1" kern="1200">
          <a:solidFill>
            <a:srgbClr val="474D4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09600" y="987552"/>
            <a:ext cx="10972800" cy="579438"/>
          </a:xfrm>
          <a:prstGeom prst="rect">
            <a:avLst/>
          </a:prstGeom>
        </p:spPr>
        <p:txBody>
          <a:bodyPr vert="horz" lIns="91440" tIns="45720" rIns="91440" bIns="45720" rtlCol="0" anchor="ctr">
            <a:normAutofit/>
          </a:bodyPr>
          <a:lstStyle/>
          <a:p>
            <a:br>
              <a:rPr lang="en-US" dirty="0"/>
            </a:br>
            <a:r>
              <a:rPr lang="en-US" dirty="0"/>
              <a:t>CLICK TO EDIT MASTER TITLESTYLE</a:t>
            </a:r>
            <a:br>
              <a:rPr lang="en-US" dirty="0"/>
            </a:br>
            <a:endParaRPr lang="en-US" dirty="0"/>
          </a:p>
        </p:txBody>
      </p:sp>
      <p:sp>
        <p:nvSpPr>
          <p:cNvPr id="3" name="Text Placeholder 2"/>
          <p:cNvSpPr>
            <a:spLocks noGrp="1"/>
          </p:cNvSpPr>
          <p:nvPr>
            <p:ph type="body" idx="1"/>
          </p:nvPr>
        </p:nvSpPr>
        <p:spPr>
          <a:xfrm>
            <a:off x="609600" y="185623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42D3D2-6189-400B-82D9-86A4E7F0A979}" type="datetime1">
              <a:rPr lang="en-US" smtClean="0">
                <a:solidFill>
                  <a:prstClr val="black">
                    <a:tint val="75000"/>
                  </a:prstClr>
                </a:solidFill>
              </a:rPr>
              <a:pPr/>
              <a:t>7/30/2019</a:t>
            </a:fld>
            <a:endParaRPr lang="en-US" dirty="0">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solidFill>
                  <a:prstClr val="black">
                    <a:tint val="75000"/>
                  </a:prstClr>
                </a:solidFill>
              </a:rPr>
              <a:t>1</a:t>
            </a:r>
          </a:p>
        </p:txBody>
      </p:sp>
    </p:spTree>
    <p:extLst>
      <p:ext uri="{BB962C8B-B14F-4D97-AF65-F5344CB8AC3E}">
        <p14:creationId xmlns:p14="http://schemas.microsoft.com/office/powerpoint/2010/main" val="194205129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90" r:id="rId3"/>
  </p:sldLayoutIdLst>
  <p:hf hdr="0" ftr="0" dt="0"/>
  <p:txStyles>
    <p:titleStyle>
      <a:lvl1pPr algn="l" defTabSz="914400" rtl="0" eaLnBrk="1" latinLnBrk="0" hangingPunct="1">
        <a:spcBef>
          <a:spcPct val="0"/>
        </a:spcBef>
        <a:buNone/>
        <a:defRPr sz="4000" b="1" kern="1200" baseline="0">
          <a:solidFill>
            <a:srgbClr val="4F2683"/>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3200" b="1" kern="1200">
          <a:solidFill>
            <a:srgbClr val="474D4F"/>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b="1" kern="1200">
          <a:solidFill>
            <a:srgbClr val="4F2683"/>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b="1" kern="1200">
          <a:solidFill>
            <a:srgbClr val="8DC63F"/>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b="1" kern="1200">
          <a:solidFill>
            <a:srgbClr val="474D4F"/>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b="1" kern="1200">
          <a:solidFill>
            <a:srgbClr val="474D4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1" y="1825624"/>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AA6659-066F-4E7F-BD92-0981E5430CBE}" type="datetimeFigureOut">
              <a:rPr lang="en-US" smtClean="0"/>
              <a:t>7/30/2019</a:t>
            </a:fld>
            <a:endParaRPr lang="en-US"/>
          </a:p>
        </p:txBody>
      </p:sp>
      <p:sp>
        <p:nvSpPr>
          <p:cNvPr id="5" name="Footer Placeholder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764F15-C229-4567-A0C0-6F9C708E4823}" type="slidenum">
              <a:rPr lang="en-US" smtClean="0"/>
              <a:t>‹#›</a:t>
            </a:fld>
            <a:endParaRPr lang="en-US"/>
          </a:p>
        </p:txBody>
      </p:sp>
    </p:spTree>
    <p:extLst>
      <p:ext uri="{BB962C8B-B14F-4D97-AF65-F5344CB8AC3E}">
        <p14:creationId xmlns:p14="http://schemas.microsoft.com/office/powerpoint/2010/main" val="250660082"/>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Lst>
  <p:txStyles>
    <p:titleStyle>
      <a:lvl1pPr algn="l" defTabSz="914389"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7" indent="-228597" algn="l" defTabSz="914389"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91" indent="-228597" algn="l" defTabSz="914389"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86" indent="-228597" algn="l" defTabSz="91438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80" indent="-228597" algn="l" defTabSz="91438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74" indent="-228597" algn="l" defTabSz="91438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69" indent="-228597" algn="l" defTabSz="91438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64" indent="-228597" algn="l" defTabSz="91438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58" indent="-228597" algn="l" defTabSz="91438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52" indent="-228597" algn="l" defTabSz="91438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89" rtl="0" eaLnBrk="1" latinLnBrk="0" hangingPunct="1">
        <a:defRPr sz="1800" kern="1200">
          <a:solidFill>
            <a:schemeClr val="tx1"/>
          </a:solidFill>
          <a:latin typeface="+mn-lt"/>
          <a:ea typeface="+mn-ea"/>
          <a:cs typeface="+mn-cs"/>
        </a:defRPr>
      </a:lvl1pPr>
      <a:lvl2pPr marL="457194" algn="l" defTabSz="914389" rtl="0" eaLnBrk="1" latinLnBrk="0" hangingPunct="1">
        <a:defRPr sz="1800" kern="1200">
          <a:solidFill>
            <a:schemeClr val="tx1"/>
          </a:solidFill>
          <a:latin typeface="+mn-lt"/>
          <a:ea typeface="+mn-ea"/>
          <a:cs typeface="+mn-cs"/>
        </a:defRPr>
      </a:lvl2pPr>
      <a:lvl3pPr marL="914389" algn="l" defTabSz="914389" rtl="0" eaLnBrk="1" latinLnBrk="0" hangingPunct="1">
        <a:defRPr sz="1800" kern="1200">
          <a:solidFill>
            <a:schemeClr val="tx1"/>
          </a:solidFill>
          <a:latin typeface="+mn-lt"/>
          <a:ea typeface="+mn-ea"/>
          <a:cs typeface="+mn-cs"/>
        </a:defRPr>
      </a:lvl3pPr>
      <a:lvl4pPr marL="1371583" algn="l" defTabSz="914389" rtl="0" eaLnBrk="1" latinLnBrk="0" hangingPunct="1">
        <a:defRPr sz="1800" kern="1200">
          <a:solidFill>
            <a:schemeClr val="tx1"/>
          </a:solidFill>
          <a:latin typeface="+mn-lt"/>
          <a:ea typeface="+mn-ea"/>
          <a:cs typeface="+mn-cs"/>
        </a:defRPr>
      </a:lvl4pPr>
      <a:lvl5pPr marL="1828777" algn="l" defTabSz="914389" rtl="0" eaLnBrk="1" latinLnBrk="0" hangingPunct="1">
        <a:defRPr sz="1800" kern="1200">
          <a:solidFill>
            <a:schemeClr val="tx1"/>
          </a:solidFill>
          <a:latin typeface="+mn-lt"/>
          <a:ea typeface="+mn-ea"/>
          <a:cs typeface="+mn-cs"/>
        </a:defRPr>
      </a:lvl5pPr>
      <a:lvl6pPr marL="2285971" algn="l" defTabSz="914389" rtl="0" eaLnBrk="1" latinLnBrk="0" hangingPunct="1">
        <a:defRPr sz="1800" kern="1200">
          <a:solidFill>
            <a:schemeClr val="tx1"/>
          </a:solidFill>
          <a:latin typeface="+mn-lt"/>
          <a:ea typeface="+mn-ea"/>
          <a:cs typeface="+mn-cs"/>
        </a:defRPr>
      </a:lvl6pPr>
      <a:lvl7pPr marL="2743167" algn="l" defTabSz="914389" rtl="0" eaLnBrk="1" latinLnBrk="0" hangingPunct="1">
        <a:defRPr sz="1800" kern="1200">
          <a:solidFill>
            <a:schemeClr val="tx1"/>
          </a:solidFill>
          <a:latin typeface="+mn-lt"/>
          <a:ea typeface="+mn-ea"/>
          <a:cs typeface="+mn-cs"/>
        </a:defRPr>
      </a:lvl7pPr>
      <a:lvl8pPr marL="3200361" algn="l" defTabSz="914389" rtl="0" eaLnBrk="1" latinLnBrk="0" hangingPunct="1">
        <a:defRPr sz="1800" kern="1200">
          <a:solidFill>
            <a:schemeClr val="tx1"/>
          </a:solidFill>
          <a:latin typeface="+mn-lt"/>
          <a:ea typeface="+mn-ea"/>
          <a:cs typeface="+mn-cs"/>
        </a:defRPr>
      </a:lvl8pPr>
      <a:lvl9pPr marL="3657555" algn="l" defTabSz="9143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certification.comptia.org/docs/default-source/downloadablefiles/hr-perceptions-of-it-training-and-certification.pdf" TargetMode="External"/><Relationship Id="rId2" Type="http://schemas.openxmlformats.org/officeDocument/2006/relationships/hyperlink" Target="http://download.microsoft.com/download/9/4/B/94B5442E-0494-4B42-A5DC-8742E4254B09/BVW-Microsoft-US40548315.pdf" TargetMode="Externa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hyperlink" Target="https://www.microsoft.com/learning/en-us/exam-70-463.aspx" TargetMode="External"/><Relationship Id="rId2" Type="http://schemas.openxmlformats.org/officeDocument/2006/relationships/hyperlink" Target="https://borntolearn.mslearn.net/b/weblog/archive/2014/03/10/certification-update-sql-server-2014" TargetMode="External"/><Relationship Id="rId1" Type="http://schemas.openxmlformats.org/officeDocument/2006/relationships/slideLayout" Target="../slideLayouts/slideLayout12.xml"/><Relationship Id="rId4" Type="http://schemas.openxmlformats.org/officeDocument/2006/relationships/hyperlink" Target="https://www.microsoft.com/en-ca/learning/sql-certification.aspx" TargetMode="External"/></Relationships>
</file>

<file path=ppt/slides/_rels/slide4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0.xml"/></Relationships>
</file>

<file path=ppt/slides/_rels/slide4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2.xml"/></Relationships>
</file>

<file path=ppt/slides/_rels/slide48.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12.jpeg"/><Relationship Id="rId2" Type="http://schemas.openxmlformats.org/officeDocument/2006/relationships/hyperlink" Target="http://www.sqltact.com/" TargetMode="External"/><Relationship Id="rId1" Type="http://schemas.openxmlformats.org/officeDocument/2006/relationships/slideLayout" Target="../slideLayouts/slideLayout23.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49.xml.rels><?xml version="1.0" encoding="UTF-8" standalone="yes"?>
<Relationships xmlns="http://schemas.openxmlformats.org/package/2006/relationships"><Relationship Id="rId3" Type="http://schemas.openxmlformats.org/officeDocument/2006/relationships/hyperlink" Target="mailto:William.Assaf@sparkhound.com" TargetMode="External"/><Relationship Id="rId2" Type="http://schemas.openxmlformats.org/officeDocument/2006/relationships/hyperlink" Target="http://www.sqltact.com/" TargetMode="External"/><Relationship Id="rId1" Type="http://schemas.openxmlformats.org/officeDocument/2006/relationships/slideLayout" Target="../slideLayouts/slideLayout23.xml"/><Relationship Id="rId4" Type="http://schemas.openxmlformats.org/officeDocument/2006/relationships/image" Target="../media/image1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4"/>
          <p:cNvSpPr>
            <a:spLocks noGrp="1"/>
          </p:cNvSpPr>
          <p:nvPr>
            <p:ph type="title"/>
          </p:nvPr>
        </p:nvSpPr>
        <p:spPr>
          <a:xfrm>
            <a:off x="1" y="1524000"/>
            <a:ext cx="12192000" cy="3429000"/>
          </a:xfrm>
        </p:spPr>
        <p:txBody>
          <a:bodyPr>
            <a:noAutofit/>
          </a:bodyPr>
          <a:lstStyle/>
          <a:p>
            <a:pPr algn="ctr"/>
            <a:r>
              <a:rPr lang="en-US" sz="6600" dirty="0">
                <a:ln>
                  <a:solidFill>
                    <a:srgbClr val="92D050"/>
                  </a:solidFill>
                </a:ln>
                <a:solidFill>
                  <a:schemeClr val="bg1"/>
                </a:solidFill>
                <a:latin typeface="Panton Black" panose="00000A00000000000000" pitchFamily="50" charset="0"/>
              </a:rPr>
              <a:t>Think Like a Certification Exam</a:t>
            </a:r>
            <a:br>
              <a:rPr lang="en-US" sz="6600" dirty="0">
                <a:ln>
                  <a:solidFill>
                    <a:srgbClr val="92D050"/>
                  </a:solidFill>
                </a:ln>
                <a:solidFill>
                  <a:schemeClr val="bg1"/>
                </a:solidFill>
                <a:latin typeface="Panton Black" panose="00000A00000000000000" pitchFamily="50" charset="0"/>
              </a:rPr>
            </a:br>
            <a:endParaRPr lang="en-US" sz="6600" dirty="0">
              <a:ln>
                <a:solidFill>
                  <a:srgbClr val="92D050"/>
                </a:solidFill>
              </a:ln>
              <a:solidFill>
                <a:schemeClr val="bg1"/>
              </a:solidFill>
              <a:latin typeface="Panton Black" panose="00000A00000000000000" pitchFamily="50" charset="0"/>
            </a:endParaRPr>
          </a:p>
        </p:txBody>
      </p:sp>
      <p:sp>
        <p:nvSpPr>
          <p:cNvPr id="3" name="Content Placeholder 2"/>
          <p:cNvSpPr>
            <a:spLocks noGrp="1"/>
          </p:cNvSpPr>
          <p:nvPr>
            <p:ph idx="1"/>
          </p:nvPr>
        </p:nvSpPr>
        <p:spPr>
          <a:xfrm>
            <a:off x="4724400" y="3441192"/>
            <a:ext cx="8229600" cy="3505200"/>
          </a:xfrm>
        </p:spPr>
        <p:txBody>
          <a:bodyPr>
            <a:normAutofit/>
          </a:bodyPr>
          <a:lstStyle/>
          <a:p>
            <a:pPr marL="0" indent="0" algn="ctr"/>
            <a:endParaRPr lang="en-US" sz="4000" dirty="0"/>
          </a:p>
          <a:p>
            <a:pPr marL="0" indent="0" algn="ctr"/>
            <a:endParaRPr lang="en-US" sz="4000" dirty="0"/>
          </a:p>
          <a:p>
            <a:pPr marL="0" indent="0" algn="ctr"/>
            <a:endParaRPr lang="en-US" sz="4000" dirty="0"/>
          </a:p>
          <a:p>
            <a:pPr marL="0" indent="0" algn="ctr">
              <a:buNone/>
            </a:pPr>
            <a:br>
              <a:rPr lang="en-US" sz="4000" dirty="0"/>
            </a:br>
            <a:r>
              <a:rPr lang="en-US" sz="4000" dirty="0"/>
              <a:t>William Assaf, Sparkhound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Train an Employee</a:t>
            </a:r>
          </a:p>
        </p:txBody>
      </p:sp>
      <p:sp>
        <p:nvSpPr>
          <p:cNvPr id="3" name="Content Placeholder 2"/>
          <p:cNvSpPr>
            <a:spLocks noGrp="1"/>
          </p:cNvSpPr>
          <p:nvPr>
            <p:ph idx="1"/>
          </p:nvPr>
        </p:nvSpPr>
        <p:spPr>
          <a:xfrm>
            <a:off x="247650" y="972674"/>
            <a:ext cx="11820525" cy="5551951"/>
          </a:xfrm>
        </p:spPr>
        <p:txBody>
          <a:bodyPr>
            <a:normAutofit/>
          </a:bodyPr>
          <a:lstStyle/>
          <a:p>
            <a:r>
              <a:rPr lang="en-US" sz="4800" dirty="0"/>
              <a:t>Employers: </a:t>
            </a:r>
          </a:p>
          <a:p>
            <a:pPr lvl="1"/>
            <a:r>
              <a:rPr lang="en-US" sz="4000" dirty="0"/>
              <a:t>Classroom training overrated, lengthy, hit-and-miss. </a:t>
            </a:r>
          </a:p>
          <a:p>
            <a:pPr lvl="1"/>
            <a:r>
              <a:rPr lang="en-US" sz="4000" dirty="0"/>
              <a:t>Travel conferences are expensive, lengthy. </a:t>
            </a:r>
          </a:p>
          <a:p>
            <a:pPr lvl="2"/>
            <a:r>
              <a:rPr lang="en-US" sz="3600" dirty="0"/>
              <a:t>Require knowledge transfer afterwards.</a:t>
            </a:r>
          </a:p>
          <a:p>
            <a:pPr lvl="2"/>
            <a:r>
              <a:rPr lang="en-US" sz="3600" dirty="0"/>
              <a:t>Proof of hands-on-lab completion when sending employees off. No hands-on labs? Be skeptical. :/</a:t>
            </a:r>
          </a:p>
          <a:p>
            <a:pPr lvl="1"/>
            <a:r>
              <a:rPr lang="en-US" sz="4000" dirty="0"/>
              <a:t>Employees should take advantage of the easy free training opportunities to earn expensive paid ones </a:t>
            </a:r>
            <a:r>
              <a:rPr lang="en-US" sz="3600" dirty="0"/>
              <a:t>(Hint: This. Event. Right. Now.)</a:t>
            </a:r>
          </a:p>
          <a:p>
            <a:pPr marL="457200" lvl="1" indent="0">
              <a:buNone/>
            </a:pPr>
            <a:endParaRPr lang="en-US" sz="3600" dirty="0"/>
          </a:p>
        </p:txBody>
      </p:sp>
    </p:spTree>
    <p:extLst>
      <p:ext uri="{BB962C8B-B14F-4D97-AF65-F5344CB8AC3E}">
        <p14:creationId xmlns:p14="http://schemas.microsoft.com/office/powerpoint/2010/main" val="3697046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FC20130-A9DE-4D67-8471-8481CCE1715A}"/>
              </a:ext>
            </a:extLst>
          </p:cNvPr>
          <p:cNvPicPr>
            <a:picLocks noChangeAspect="1"/>
          </p:cNvPicPr>
          <p:nvPr/>
        </p:nvPicPr>
        <p:blipFill>
          <a:blip r:embed="rId2"/>
          <a:stretch>
            <a:fillRect/>
          </a:stretch>
        </p:blipFill>
        <p:spPr>
          <a:xfrm>
            <a:off x="5294971" y="1303349"/>
            <a:ext cx="6754762" cy="3922120"/>
          </a:xfrm>
          <a:prstGeom prst="rect">
            <a:avLst/>
          </a:prstGeom>
        </p:spPr>
      </p:pic>
      <p:sp>
        <p:nvSpPr>
          <p:cNvPr id="2" name="Title 1"/>
          <p:cNvSpPr>
            <a:spLocks noGrp="1"/>
          </p:cNvSpPr>
          <p:nvPr>
            <p:ph type="title"/>
          </p:nvPr>
        </p:nvSpPr>
        <p:spPr/>
        <p:txBody>
          <a:bodyPr/>
          <a:lstStyle/>
          <a:p>
            <a:r>
              <a:rPr lang="en-US" dirty="0"/>
              <a:t>So What Is On a Cert Exam?</a:t>
            </a:r>
          </a:p>
        </p:txBody>
      </p:sp>
      <p:sp>
        <p:nvSpPr>
          <p:cNvPr id="5" name="TextBox 4"/>
          <p:cNvSpPr txBox="1"/>
          <p:nvPr/>
        </p:nvSpPr>
        <p:spPr>
          <a:xfrm>
            <a:off x="247749" y="1023240"/>
            <a:ext cx="5189489" cy="5509200"/>
          </a:xfrm>
          <a:prstGeom prst="rect">
            <a:avLst/>
          </a:prstGeom>
          <a:noFill/>
        </p:spPr>
        <p:txBody>
          <a:bodyPr wrap="square" rtlCol="0">
            <a:spAutoFit/>
          </a:bodyPr>
          <a:lstStyle/>
          <a:p>
            <a:r>
              <a:rPr lang="en-US" sz="3200" dirty="0"/>
              <a:t>Straight from Microsoft.com, this is the “Skills Measured” section, this is the “domain”.</a:t>
            </a:r>
          </a:p>
          <a:p>
            <a:endParaRPr lang="en-US" sz="3200" dirty="0"/>
          </a:p>
          <a:p>
            <a:r>
              <a:rPr lang="en-US" sz="3200" dirty="0"/>
              <a:t>The “domain” is determined by a group of SME’s before item writing begins, validated by real-life experience.</a:t>
            </a:r>
          </a:p>
          <a:p>
            <a:endParaRPr lang="en-US" sz="3200" dirty="0"/>
          </a:p>
          <a:p>
            <a:r>
              <a:rPr lang="en-US" sz="3200" dirty="0"/>
              <a:t>The “domain” tells the item writer what write about.</a:t>
            </a:r>
          </a:p>
        </p:txBody>
      </p:sp>
      <p:sp>
        <p:nvSpPr>
          <p:cNvPr id="3" name="Oval 2"/>
          <p:cNvSpPr/>
          <p:nvPr/>
        </p:nvSpPr>
        <p:spPr>
          <a:xfrm>
            <a:off x="5100775" y="1023241"/>
            <a:ext cx="2315009" cy="2241168"/>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04721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Prepare for Cert Exams</a:t>
            </a:r>
          </a:p>
        </p:txBody>
      </p:sp>
      <p:sp>
        <p:nvSpPr>
          <p:cNvPr id="3" name="Content Placeholder 2"/>
          <p:cNvSpPr>
            <a:spLocks noGrp="1"/>
          </p:cNvSpPr>
          <p:nvPr>
            <p:ph idx="1"/>
          </p:nvPr>
        </p:nvSpPr>
        <p:spPr/>
        <p:txBody>
          <a:bodyPr>
            <a:noAutofit/>
          </a:bodyPr>
          <a:lstStyle/>
          <a:p>
            <a:r>
              <a:rPr lang="en-US" sz="4800" dirty="0"/>
              <a:t>Study by doing.</a:t>
            </a:r>
          </a:p>
          <a:p>
            <a:pPr marL="457200" lvl="1" indent="0">
              <a:buNone/>
            </a:pPr>
            <a:r>
              <a:rPr lang="en-US" sz="4400" dirty="0"/>
              <a:t>For example:</a:t>
            </a:r>
          </a:p>
          <a:p>
            <a:pPr lvl="1"/>
            <a:r>
              <a:rPr lang="en-US" sz="4000" dirty="0"/>
              <a:t>If you have a book, take a practice exam</a:t>
            </a:r>
          </a:p>
          <a:p>
            <a:pPr lvl="1"/>
            <a:r>
              <a:rPr lang="en-US" sz="4000" dirty="0"/>
              <a:t>Look at the review questions on a book, or use the syllabus, test unfamiliar features for yourself.</a:t>
            </a:r>
          </a:p>
          <a:p>
            <a:pPr lvl="1"/>
            <a:r>
              <a:rPr lang="en-US" sz="4000" dirty="0"/>
              <a:t>If something is not familiar, or if you get the practice question wrong, go and DO it.</a:t>
            </a:r>
          </a:p>
        </p:txBody>
      </p:sp>
    </p:spTree>
    <p:extLst>
      <p:ext uri="{BB962C8B-B14F-4D97-AF65-F5344CB8AC3E}">
        <p14:creationId xmlns:p14="http://schemas.microsoft.com/office/powerpoint/2010/main" val="168123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Prepare for Cert Exams</a:t>
            </a:r>
          </a:p>
        </p:txBody>
      </p:sp>
      <p:sp>
        <p:nvSpPr>
          <p:cNvPr id="3" name="Content Placeholder 2"/>
          <p:cNvSpPr>
            <a:spLocks noGrp="1"/>
          </p:cNvSpPr>
          <p:nvPr>
            <p:ph idx="1"/>
          </p:nvPr>
        </p:nvSpPr>
        <p:spPr>
          <a:xfrm>
            <a:off x="609600" y="990603"/>
            <a:ext cx="10972800" cy="5572122"/>
          </a:xfrm>
        </p:spPr>
        <p:txBody>
          <a:bodyPr>
            <a:normAutofit/>
          </a:bodyPr>
          <a:lstStyle/>
          <a:p>
            <a:r>
              <a:rPr lang="en-US" sz="4400" dirty="0"/>
              <a:t>Study by doing.</a:t>
            </a:r>
          </a:p>
          <a:p>
            <a:pPr lvl="1"/>
            <a:r>
              <a:rPr lang="en-US" sz="4000" dirty="0"/>
              <a:t>This almost certainly requires a lab environment at home or work where you can tinker, break, fix, build, tear down, and learn.</a:t>
            </a:r>
          </a:p>
          <a:p>
            <a:pPr lvl="1"/>
            <a:r>
              <a:rPr lang="en-US" sz="4000" dirty="0"/>
              <a:t>Don’t have a test lab? Build one, it’s educational.</a:t>
            </a:r>
          </a:p>
          <a:p>
            <a:pPr lvl="1"/>
            <a:r>
              <a:rPr lang="en-US" sz="4000" dirty="0"/>
              <a:t>Have a lab environment installed on your work/home PC’s, or use Azure. (Free credits out there for students, new accounts, MSDN, etc.)</a:t>
            </a:r>
          </a:p>
          <a:p>
            <a:pPr lvl="1"/>
            <a:r>
              <a:rPr lang="en-US" sz="4000" dirty="0"/>
              <a:t>No home study for your tech? Red flag.</a:t>
            </a:r>
          </a:p>
        </p:txBody>
      </p:sp>
    </p:spTree>
    <p:extLst>
      <p:ext uri="{BB962C8B-B14F-4D97-AF65-F5344CB8AC3E}">
        <p14:creationId xmlns:p14="http://schemas.microsoft.com/office/powerpoint/2010/main" val="3397736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Prepare for Cert Exams</a:t>
            </a:r>
          </a:p>
        </p:txBody>
      </p:sp>
      <p:sp>
        <p:nvSpPr>
          <p:cNvPr id="3" name="Content Placeholder 2"/>
          <p:cNvSpPr>
            <a:spLocks noGrp="1"/>
          </p:cNvSpPr>
          <p:nvPr>
            <p:ph idx="1"/>
          </p:nvPr>
        </p:nvSpPr>
        <p:spPr>
          <a:xfrm>
            <a:off x="609600" y="990603"/>
            <a:ext cx="10972800" cy="5543547"/>
          </a:xfrm>
        </p:spPr>
        <p:txBody>
          <a:bodyPr>
            <a:normAutofit/>
          </a:bodyPr>
          <a:lstStyle/>
          <a:p>
            <a:r>
              <a:rPr lang="en-US" sz="4400" dirty="0"/>
              <a:t>Do not study only by reading books/MSDN.</a:t>
            </a:r>
          </a:p>
          <a:p>
            <a:r>
              <a:rPr lang="en-US" sz="4400" dirty="0"/>
              <a:t>Memorization is rarely tested on cert exams. </a:t>
            </a:r>
          </a:p>
          <a:p>
            <a:pPr lvl="1"/>
            <a:r>
              <a:rPr lang="en-US" sz="4000" dirty="0"/>
              <a:t>Though, you must know the subject material.</a:t>
            </a:r>
          </a:p>
          <a:p>
            <a:pPr lvl="1"/>
            <a:r>
              <a:rPr lang="en-US" sz="4000" dirty="0"/>
              <a:t>Proper feature choice and solution approach are more likely to be tested.</a:t>
            </a:r>
          </a:p>
          <a:p>
            <a:pPr lvl="1"/>
            <a:r>
              <a:rPr lang="en-US" sz="4000" dirty="0"/>
              <a:t>Code sample questions are likely to test order of operations and correct tactic choice, not syntax.</a:t>
            </a:r>
          </a:p>
        </p:txBody>
      </p:sp>
    </p:spTree>
    <p:extLst>
      <p:ext uri="{BB962C8B-B14F-4D97-AF65-F5344CB8AC3E}">
        <p14:creationId xmlns:p14="http://schemas.microsoft.com/office/powerpoint/2010/main" val="3615589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Solutions Providers, Not Exam Takers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15</a:t>
            </a:fld>
            <a:endParaRPr lang="en-US" dirty="0"/>
          </a:p>
        </p:txBody>
      </p:sp>
      <p:sp>
        <p:nvSpPr>
          <p:cNvPr id="6" name="Title 4"/>
          <p:cNvSpPr txBox="1">
            <a:spLocks/>
          </p:cNvSpPr>
          <p:nvPr/>
        </p:nvSpPr>
        <p:spPr>
          <a:xfrm>
            <a:off x="381674" y="938677"/>
            <a:ext cx="10972800" cy="233859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chemeClr val="tx1"/>
                </a:solidFill>
                <a:latin typeface="+mn-lt"/>
              </a:rPr>
              <a:t>Microsoft’s recent Emphasis is on Solutions.</a:t>
            </a:r>
          </a:p>
          <a:p>
            <a:endParaRPr lang="en-US" sz="3200" b="0" dirty="0">
              <a:solidFill>
                <a:schemeClr val="tx1"/>
              </a:solidFill>
              <a:latin typeface="+mn-lt"/>
            </a:endParaRPr>
          </a:p>
          <a:p>
            <a:r>
              <a:rPr lang="en-US" sz="3200" b="0" dirty="0">
                <a:solidFill>
                  <a:schemeClr val="tx1"/>
                </a:solidFill>
                <a:latin typeface="+mn-lt"/>
              </a:rPr>
              <a:t>Example: To get an SQL MCSA, you need to know how to build end-to-end Business Intelligence, with lots of SSIS (including Data Quality Services!), SSRS, even SSAS, in addition to the expected database admin and querying. </a:t>
            </a:r>
          </a:p>
          <a:p>
            <a:endParaRPr lang="en-US" sz="3200" b="0" dirty="0">
              <a:solidFill>
                <a:schemeClr val="tx1"/>
              </a:solidFill>
              <a:latin typeface="+mn-lt"/>
            </a:endParaRPr>
          </a:p>
          <a:p>
            <a:r>
              <a:rPr lang="en-US" sz="3200" b="0" dirty="0">
                <a:solidFill>
                  <a:schemeClr val="tx1"/>
                </a:solidFill>
                <a:latin typeface="+mn-lt"/>
              </a:rPr>
              <a:t>There is no such thing as a one-dimensional certification. </a:t>
            </a:r>
          </a:p>
          <a:p>
            <a:r>
              <a:rPr lang="en-US" sz="3200" b="0" dirty="0">
                <a:solidFill>
                  <a:schemeClr val="tx1"/>
                </a:solidFill>
                <a:latin typeface="+mn-lt"/>
              </a:rPr>
              <a:t>This is intentional and raises the value of a certification – a certification should mean you have broad experience.</a:t>
            </a:r>
          </a:p>
        </p:txBody>
      </p:sp>
    </p:spTree>
    <p:extLst>
      <p:ext uri="{BB962C8B-B14F-4D97-AF65-F5344CB8AC3E}">
        <p14:creationId xmlns:p14="http://schemas.microsoft.com/office/powerpoint/2010/main" val="3208928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Item Writers are SME’s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16</a:t>
            </a:fld>
            <a:endParaRPr lang="en-US" dirty="0"/>
          </a:p>
        </p:txBody>
      </p:sp>
      <p:sp>
        <p:nvSpPr>
          <p:cNvPr id="6" name="Title 4"/>
          <p:cNvSpPr txBox="1">
            <a:spLocks/>
          </p:cNvSpPr>
          <p:nvPr/>
        </p:nvSpPr>
        <p:spPr>
          <a:xfrm>
            <a:off x="381674" y="938677"/>
            <a:ext cx="10972800" cy="570024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Microsoft subcontracts out SME’s globally. </a:t>
            </a:r>
          </a:p>
          <a:p>
            <a:r>
              <a:rPr lang="en-US" sz="3600" b="0" dirty="0">
                <a:solidFill>
                  <a:schemeClr val="tx1"/>
                </a:solidFill>
                <a:latin typeface="+mn-lt"/>
              </a:rPr>
              <a:t> </a:t>
            </a:r>
          </a:p>
          <a:p>
            <a:r>
              <a:rPr lang="en-US" sz="3600" b="0" dirty="0">
                <a:solidFill>
                  <a:schemeClr val="tx1"/>
                </a:solidFill>
                <a:latin typeface="+mn-lt"/>
              </a:rPr>
              <a:t>Focus on practicality and actual usage.</a:t>
            </a:r>
          </a:p>
          <a:p>
            <a:endParaRPr lang="en-US" sz="3600" b="0" dirty="0">
              <a:solidFill>
                <a:schemeClr val="tx1"/>
              </a:solidFill>
              <a:latin typeface="+mn-lt"/>
            </a:endParaRPr>
          </a:p>
          <a:p>
            <a:r>
              <a:rPr lang="en-US" sz="3600" b="0" dirty="0">
                <a:solidFill>
                  <a:schemeClr val="tx1"/>
                </a:solidFill>
                <a:latin typeface="+mn-lt"/>
              </a:rPr>
              <a:t>Topics are removed from the exam’s </a:t>
            </a:r>
            <a:r>
              <a:rPr lang="en-US" sz="3600" b="0" i="1" dirty="0">
                <a:solidFill>
                  <a:schemeClr val="tx1"/>
                </a:solidFill>
                <a:latin typeface="+mn-lt"/>
              </a:rPr>
              <a:t>domain </a:t>
            </a:r>
            <a:r>
              <a:rPr lang="en-US" sz="3600" b="0" dirty="0">
                <a:solidFill>
                  <a:schemeClr val="tx1"/>
                </a:solidFill>
                <a:latin typeface="+mn-lt"/>
              </a:rPr>
              <a:t>if none of the SME’s present could say they use it in real life.</a:t>
            </a:r>
          </a:p>
          <a:p>
            <a:endParaRPr lang="en-US" sz="3600" b="0" dirty="0">
              <a:solidFill>
                <a:schemeClr val="tx1"/>
              </a:solidFill>
              <a:latin typeface="+mn-lt"/>
            </a:endParaRPr>
          </a:p>
          <a:p>
            <a:r>
              <a:rPr lang="en-US" sz="3600" b="0" dirty="0">
                <a:solidFill>
                  <a:schemeClr val="tx1"/>
                </a:solidFill>
                <a:latin typeface="+mn-lt"/>
              </a:rPr>
              <a:t>Then, how </a:t>
            </a:r>
            <a:r>
              <a:rPr lang="en-US" sz="3600" b="0" i="1" dirty="0">
                <a:solidFill>
                  <a:schemeClr val="tx1"/>
                </a:solidFill>
                <a:latin typeface="+mn-lt"/>
              </a:rPr>
              <a:t>many</a:t>
            </a:r>
            <a:r>
              <a:rPr lang="en-US" sz="3600" b="0" dirty="0">
                <a:solidFill>
                  <a:schemeClr val="tx1"/>
                </a:solidFill>
                <a:latin typeface="+mn-lt"/>
              </a:rPr>
              <a:t> of each domain should be there? </a:t>
            </a:r>
          </a:p>
          <a:p>
            <a:r>
              <a:rPr lang="en-US" sz="3600" b="0" dirty="0">
                <a:solidFill>
                  <a:schemeClr val="tx1"/>
                </a:solidFill>
                <a:latin typeface="+mn-lt"/>
              </a:rPr>
              <a:t>Then, provide some sample topics for the item writers.</a:t>
            </a:r>
          </a:p>
        </p:txBody>
      </p:sp>
    </p:spTree>
    <p:extLst>
      <p:ext uri="{BB962C8B-B14F-4D97-AF65-F5344CB8AC3E}">
        <p14:creationId xmlns:p14="http://schemas.microsoft.com/office/powerpoint/2010/main" val="2448650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Item Writers are SME’s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17</a:t>
            </a:fld>
            <a:endParaRPr lang="en-US" dirty="0"/>
          </a:p>
        </p:txBody>
      </p:sp>
      <p:sp>
        <p:nvSpPr>
          <p:cNvPr id="6" name="Title 4"/>
          <p:cNvSpPr txBox="1">
            <a:spLocks/>
          </p:cNvSpPr>
          <p:nvPr/>
        </p:nvSpPr>
        <p:spPr>
          <a:xfrm>
            <a:off x="381674" y="938677"/>
            <a:ext cx="11468950" cy="570024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Item Writers are given assignments to cover a narrow domain.</a:t>
            </a:r>
          </a:p>
          <a:p>
            <a:endParaRPr lang="en-US" sz="3600" b="0" dirty="0">
              <a:solidFill>
                <a:schemeClr val="tx1"/>
              </a:solidFill>
              <a:latin typeface="+mn-lt"/>
            </a:endParaRPr>
          </a:p>
          <a:p>
            <a:r>
              <a:rPr lang="en-US" sz="3600" b="0" dirty="0">
                <a:solidFill>
                  <a:schemeClr val="tx1"/>
                </a:solidFill>
                <a:latin typeface="+mn-lt"/>
              </a:rPr>
              <a:t>Item Writer team must make sure they’re not overlapping or </a:t>
            </a:r>
          </a:p>
          <a:p>
            <a:r>
              <a:rPr lang="en-US" sz="3600" b="0" dirty="0">
                <a:solidFill>
                  <a:schemeClr val="tx1"/>
                </a:solidFill>
                <a:latin typeface="+mn-lt"/>
              </a:rPr>
              <a:t>creating nemeses that giveaway answers to other questions.</a:t>
            </a:r>
          </a:p>
          <a:p>
            <a:endParaRPr lang="en-US" sz="3600" b="0" dirty="0">
              <a:solidFill>
                <a:schemeClr val="tx1"/>
              </a:solidFill>
              <a:latin typeface="+mn-lt"/>
            </a:endParaRPr>
          </a:p>
          <a:p>
            <a:r>
              <a:rPr lang="en-US" sz="3600" b="0" dirty="0">
                <a:solidFill>
                  <a:schemeClr val="tx1"/>
                </a:solidFill>
                <a:latin typeface="+mn-lt"/>
              </a:rPr>
              <a:t>Then a review process and alpha exam process occur with yet another group of SME’s to fine tune the items.</a:t>
            </a:r>
          </a:p>
        </p:txBody>
      </p:sp>
    </p:spTree>
    <p:extLst>
      <p:ext uri="{BB962C8B-B14F-4D97-AF65-F5344CB8AC3E}">
        <p14:creationId xmlns:p14="http://schemas.microsoft.com/office/powerpoint/2010/main" val="600963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Fun With Grammar</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18</a:t>
            </a:fld>
            <a:endParaRPr lang="en-US"/>
          </a:p>
        </p:txBody>
      </p:sp>
      <p:sp>
        <p:nvSpPr>
          <p:cNvPr id="6" name="Title 4"/>
          <p:cNvSpPr txBox="1">
            <a:spLocks/>
          </p:cNvSpPr>
          <p:nvPr/>
        </p:nvSpPr>
        <p:spPr>
          <a:xfrm>
            <a:off x="381674" y="938677"/>
            <a:ext cx="10972800" cy="233859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pPr marL="514350" indent="-514350">
              <a:buFont typeface="+mj-lt"/>
              <a:buAutoNum type="arabicPeriod"/>
            </a:pPr>
            <a:r>
              <a:rPr lang="en-US" sz="3200" b="0" dirty="0">
                <a:solidFill>
                  <a:schemeClr val="tx1"/>
                </a:solidFill>
                <a:latin typeface="+mn-lt"/>
              </a:rPr>
              <a:t>What "</a:t>
            </a:r>
            <a:r>
              <a:rPr lang="en-US" sz="3200" dirty="0">
                <a:solidFill>
                  <a:schemeClr val="tx1"/>
                </a:solidFill>
                <a:latin typeface="+mn-lt"/>
              </a:rPr>
              <a:t>should</a:t>
            </a:r>
            <a:r>
              <a:rPr lang="en-US" sz="3200" b="0" dirty="0">
                <a:solidFill>
                  <a:schemeClr val="tx1"/>
                </a:solidFill>
                <a:latin typeface="+mn-lt"/>
              </a:rPr>
              <a:t> you use" not "could use" or "would use“</a:t>
            </a:r>
          </a:p>
          <a:p>
            <a:pPr marL="514350" indent="-514350">
              <a:buFont typeface="+mj-lt"/>
              <a:buAutoNum type="arabicPeriod"/>
            </a:pPr>
            <a:r>
              <a:rPr lang="en-US" sz="3200" b="0" dirty="0">
                <a:solidFill>
                  <a:schemeClr val="tx1"/>
                </a:solidFill>
              </a:rPr>
              <a:t>"</a:t>
            </a:r>
            <a:r>
              <a:rPr lang="en-US" sz="3200" b="0" dirty="0">
                <a:solidFill>
                  <a:schemeClr val="tx1"/>
                </a:solidFill>
                <a:latin typeface="+mn-lt"/>
              </a:rPr>
              <a:t>You </a:t>
            </a:r>
            <a:r>
              <a:rPr lang="en-US" sz="3200" dirty="0">
                <a:solidFill>
                  <a:schemeClr val="tx1"/>
                </a:solidFill>
                <a:latin typeface="+mn-lt"/>
              </a:rPr>
              <a:t>need </a:t>
            </a:r>
            <a:r>
              <a:rPr lang="en-US" sz="3200" b="0" dirty="0">
                <a:solidFill>
                  <a:schemeClr val="tx1"/>
                </a:solidFill>
                <a:latin typeface="+mn-lt"/>
              </a:rPr>
              <a:t>to</a:t>
            </a:r>
            <a:r>
              <a:rPr lang="en-US" sz="3200" b="0" dirty="0">
                <a:solidFill>
                  <a:schemeClr val="tx1"/>
                </a:solidFill>
              </a:rPr>
              <a:t>"</a:t>
            </a:r>
            <a:r>
              <a:rPr lang="en-US" sz="3200" b="0" dirty="0">
                <a:solidFill>
                  <a:schemeClr val="tx1"/>
                </a:solidFill>
                <a:latin typeface="+mn-lt"/>
              </a:rPr>
              <a:t> not </a:t>
            </a:r>
            <a:r>
              <a:rPr lang="en-US" sz="3200" b="0" dirty="0">
                <a:solidFill>
                  <a:schemeClr val="tx1"/>
                </a:solidFill>
              </a:rPr>
              <a:t>"</a:t>
            </a:r>
            <a:r>
              <a:rPr lang="en-US" sz="3200" b="0" dirty="0">
                <a:solidFill>
                  <a:schemeClr val="tx1"/>
                </a:solidFill>
                <a:latin typeface="+mn-lt"/>
              </a:rPr>
              <a:t>you must</a:t>
            </a:r>
            <a:r>
              <a:rPr lang="en-US" sz="3200" b="0" dirty="0">
                <a:solidFill>
                  <a:schemeClr val="tx1"/>
                </a:solidFill>
              </a:rPr>
              <a:t>“</a:t>
            </a:r>
            <a:endParaRPr lang="en-US" sz="3200" b="0" dirty="0">
              <a:solidFill>
                <a:schemeClr val="tx1"/>
              </a:solidFill>
              <a:latin typeface="+mn-lt"/>
            </a:endParaRPr>
          </a:p>
          <a:p>
            <a:pPr marL="514350" indent="-514350">
              <a:buFont typeface="+mj-lt"/>
              <a:buAutoNum type="arabicPeriod"/>
            </a:pPr>
            <a:r>
              <a:rPr lang="en-US" sz="3200" b="0" dirty="0">
                <a:solidFill>
                  <a:schemeClr val="tx1"/>
                </a:solidFill>
                <a:latin typeface="+mn-lt"/>
              </a:rPr>
              <a:t>"</a:t>
            </a:r>
            <a:r>
              <a:rPr lang="en-US" sz="3200" dirty="0">
                <a:solidFill>
                  <a:schemeClr val="tx1"/>
                </a:solidFill>
                <a:latin typeface="+mn-lt"/>
              </a:rPr>
              <a:t>By using</a:t>
            </a:r>
            <a:r>
              <a:rPr lang="en-US" sz="3200" b="0" dirty="0">
                <a:solidFill>
                  <a:schemeClr val="tx1"/>
                </a:solidFill>
                <a:latin typeface="+mn-lt"/>
              </a:rPr>
              <a:t>" not "using“</a:t>
            </a:r>
          </a:p>
          <a:p>
            <a:pPr marL="514350" indent="-514350">
              <a:buFont typeface="+mj-lt"/>
              <a:buAutoNum type="arabicPeriod"/>
            </a:pPr>
            <a:r>
              <a:rPr lang="en-US" sz="3200" b="0" dirty="0">
                <a:solidFill>
                  <a:schemeClr val="tx1"/>
                </a:solidFill>
                <a:latin typeface="+mn-lt"/>
              </a:rPr>
              <a:t>"</a:t>
            </a:r>
            <a:r>
              <a:rPr lang="en-US" sz="3200" dirty="0">
                <a:solidFill>
                  <a:schemeClr val="tx1"/>
                </a:solidFill>
                <a:latin typeface="+mn-lt"/>
              </a:rPr>
              <a:t>Named</a:t>
            </a:r>
            <a:r>
              <a:rPr lang="en-US" sz="3200" b="0" dirty="0">
                <a:solidFill>
                  <a:schemeClr val="tx1"/>
                </a:solidFill>
                <a:latin typeface="+mn-lt"/>
              </a:rPr>
              <a:t>" not "called“</a:t>
            </a:r>
          </a:p>
          <a:p>
            <a:pPr marL="514350" indent="-514350">
              <a:buFont typeface="+mj-lt"/>
              <a:buAutoNum type="arabicPeriod"/>
            </a:pPr>
            <a:r>
              <a:rPr lang="en-US" sz="3200" b="0" dirty="0">
                <a:solidFill>
                  <a:schemeClr val="tx1"/>
                </a:solidFill>
                <a:latin typeface="+mn-lt"/>
              </a:rPr>
              <a:t>"You are </a:t>
            </a:r>
            <a:r>
              <a:rPr lang="en-US" sz="3200" dirty="0">
                <a:solidFill>
                  <a:schemeClr val="tx1"/>
                </a:solidFill>
                <a:latin typeface="+mn-lt"/>
              </a:rPr>
              <a:t>developing</a:t>
            </a:r>
            <a:r>
              <a:rPr lang="en-US" sz="3200" b="0" dirty="0">
                <a:solidFill>
                  <a:schemeClr val="tx1"/>
                </a:solidFill>
                <a:latin typeface="+mn-lt"/>
              </a:rPr>
              <a:t>" not "you are working on“</a:t>
            </a:r>
          </a:p>
          <a:p>
            <a:pPr marL="514350" indent="-514350">
              <a:buFont typeface="+mj-lt"/>
              <a:buAutoNum type="arabicPeriod"/>
            </a:pPr>
            <a:r>
              <a:rPr lang="en-US" sz="3200" b="0" dirty="0">
                <a:solidFill>
                  <a:schemeClr val="tx1"/>
                </a:solidFill>
                <a:latin typeface="+mn-lt"/>
              </a:rPr>
              <a:t>"by using the </a:t>
            </a:r>
            <a:r>
              <a:rPr lang="en-US" sz="3200" dirty="0">
                <a:solidFill>
                  <a:schemeClr val="tx1"/>
                </a:solidFill>
                <a:latin typeface="+mn-lt"/>
              </a:rPr>
              <a:t>least amount of administrative effort</a:t>
            </a:r>
            <a:r>
              <a:rPr lang="en-US" sz="3200" b="0" dirty="0">
                <a:solidFill>
                  <a:schemeClr val="tx1"/>
                </a:solidFill>
                <a:latin typeface="+mn-lt"/>
              </a:rPr>
              <a:t>" not "most efficiently" or "best” or “of course you’d do it this way”</a:t>
            </a:r>
          </a:p>
          <a:p>
            <a:pPr marL="514350" indent="-514350">
              <a:buFont typeface="+mj-lt"/>
              <a:buAutoNum type="arabicPeriod"/>
            </a:pPr>
            <a:r>
              <a:rPr lang="en-US" sz="3200" b="0" dirty="0">
                <a:solidFill>
                  <a:schemeClr val="tx1"/>
                </a:solidFill>
                <a:latin typeface="+mn-lt"/>
              </a:rPr>
              <a:t>"</a:t>
            </a:r>
            <a:r>
              <a:rPr lang="en-US" sz="3200" dirty="0">
                <a:solidFill>
                  <a:schemeClr val="tx1"/>
                </a:solidFill>
                <a:latin typeface="+mn-lt"/>
              </a:rPr>
              <a:t>server that runs SQL Server</a:t>
            </a:r>
            <a:r>
              <a:rPr lang="en-US" sz="3200" b="0" dirty="0">
                <a:solidFill>
                  <a:schemeClr val="tx1"/>
                </a:solidFill>
                <a:latin typeface="+mn-lt"/>
              </a:rPr>
              <a:t>" not "running SQL“ or “SQL server”</a:t>
            </a:r>
          </a:p>
          <a:p>
            <a:pPr marL="514350" indent="-514350">
              <a:buFont typeface="+mj-lt"/>
              <a:buAutoNum type="arabicPeriod"/>
            </a:pPr>
            <a:r>
              <a:rPr lang="en-US" sz="3200" b="0" dirty="0">
                <a:solidFill>
                  <a:schemeClr val="tx1"/>
                </a:solidFill>
                <a:latin typeface="+mn-lt"/>
              </a:rPr>
              <a:t>Also, if the word/phrase doesn't translate well, don't use it.</a:t>
            </a:r>
          </a:p>
        </p:txBody>
      </p:sp>
    </p:spTree>
    <p:extLst>
      <p:ext uri="{BB962C8B-B14F-4D97-AF65-F5344CB8AC3E}">
        <p14:creationId xmlns:p14="http://schemas.microsoft.com/office/powerpoint/2010/main" val="2969975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Fun With Grammar</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19</a:t>
            </a:fld>
            <a:endParaRPr lang="en-US"/>
          </a:p>
        </p:txBody>
      </p:sp>
      <p:sp>
        <p:nvSpPr>
          <p:cNvPr id="6" name="Title 4"/>
          <p:cNvSpPr txBox="1">
            <a:spLocks/>
          </p:cNvSpPr>
          <p:nvPr/>
        </p:nvSpPr>
        <p:spPr>
          <a:xfrm>
            <a:off x="381674" y="938677"/>
            <a:ext cx="11404942" cy="233859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chemeClr val="tx1"/>
                </a:solidFill>
                <a:latin typeface="+mn-lt"/>
              </a:rPr>
              <a:t>The word "</a:t>
            </a:r>
            <a:r>
              <a:rPr lang="en-US" sz="3200" dirty="0">
                <a:solidFill>
                  <a:schemeClr val="tx1"/>
                </a:solidFill>
                <a:latin typeface="+mn-lt"/>
              </a:rPr>
              <a:t>only</a:t>
            </a:r>
            <a:r>
              <a:rPr lang="en-US" sz="3200" b="0" dirty="0">
                <a:solidFill>
                  <a:schemeClr val="tx1"/>
                </a:solidFill>
                <a:latin typeface="+mn-lt"/>
              </a:rPr>
              <a:t>" is a pain. It has to be exact. Think translation!</a:t>
            </a:r>
          </a:p>
          <a:p>
            <a:endParaRPr lang="en-US" sz="3200" b="0" dirty="0">
              <a:solidFill>
                <a:schemeClr val="tx1"/>
              </a:solidFill>
              <a:latin typeface="+mn-lt"/>
            </a:endParaRPr>
          </a:p>
          <a:p>
            <a:r>
              <a:rPr lang="en-US" sz="3200" b="0" dirty="0">
                <a:solidFill>
                  <a:schemeClr val="tx1"/>
                </a:solidFill>
                <a:latin typeface="+mn-lt"/>
              </a:rPr>
              <a:t>Tonight we are serving </a:t>
            </a:r>
            <a:r>
              <a:rPr lang="en-US" sz="3200" dirty="0">
                <a:solidFill>
                  <a:schemeClr val="tx1"/>
                </a:solidFill>
                <a:latin typeface="+mn-lt"/>
              </a:rPr>
              <a:t>enchiladas</a:t>
            </a:r>
            <a:r>
              <a:rPr lang="en-US" sz="3200" b="0" dirty="0">
                <a:solidFill>
                  <a:schemeClr val="tx1"/>
                </a:solidFill>
                <a:latin typeface="+mn-lt"/>
              </a:rPr>
              <a:t> </a:t>
            </a:r>
            <a:r>
              <a:rPr lang="en-US" sz="3200" dirty="0">
                <a:solidFill>
                  <a:schemeClr val="tx1"/>
                </a:solidFill>
                <a:latin typeface="+mn-lt"/>
              </a:rPr>
              <a:t>only</a:t>
            </a:r>
            <a:r>
              <a:rPr lang="en-US" sz="3200" b="0" dirty="0">
                <a:solidFill>
                  <a:schemeClr val="tx1"/>
                </a:solidFill>
                <a:latin typeface="+mn-lt"/>
              </a:rPr>
              <a:t>. – that’s it for the menu</a:t>
            </a:r>
          </a:p>
          <a:p>
            <a:r>
              <a:rPr lang="en-US" sz="3200" b="0" dirty="0">
                <a:solidFill>
                  <a:schemeClr val="tx1"/>
                </a:solidFill>
                <a:latin typeface="+mn-lt"/>
              </a:rPr>
              <a:t>Tonight </a:t>
            </a:r>
            <a:r>
              <a:rPr lang="en-US" sz="3200" dirty="0">
                <a:solidFill>
                  <a:schemeClr val="tx1"/>
                </a:solidFill>
                <a:latin typeface="+mn-lt"/>
              </a:rPr>
              <a:t>we only </a:t>
            </a:r>
            <a:r>
              <a:rPr lang="en-US" sz="3200" b="0" dirty="0">
                <a:solidFill>
                  <a:schemeClr val="tx1"/>
                </a:solidFill>
                <a:latin typeface="+mn-lt"/>
              </a:rPr>
              <a:t>are serving enchiladas. </a:t>
            </a:r>
            <a:r>
              <a:rPr lang="en-US" sz="3200" dirty="0">
                <a:solidFill>
                  <a:schemeClr val="tx1"/>
                </a:solidFill>
                <a:latin typeface="+mn-lt"/>
              </a:rPr>
              <a:t>–</a:t>
            </a:r>
            <a:r>
              <a:rPr lang="en-US" sz="3200" b="0" dirty="0">
                <a:solidFill>
                  <a:schemeClr val="tx1"/>
                </a:solidFill>
                <a:latin typeface="+mn-lt"/>
              </a:rPr>
              <a:t> nobody else makes </a:t>
            </a:r>
            <a:r>
              <a:rPr lang="en-US" sz="3200" b="0" dirty="0" err="1">
                <a:solidFill>
                  <a:schemeClr val="tx1"/>
                </a:solidFill>
                <a:latin typeface="+mn-lt"/>
              </a:rPr>
              <a:t>em</a:t>
            </a:r>
            <a:endParaRPr lang="en-US" sz="3200" b="0" dirty="0">
              <a:solidFill>
                <a:schemeClr val="tx1"/>
              </a:solidFill>
              <a:latin typeface="+mn-lt"/>
            </a:endParaRPr>
          </a:p>
          <a:p>
            <a:r>
              <a:rPr lang="en-US" sz="3200" dirty="0">
                <a:solidFill>
                  <a:schemeClr val="tx1"/>
                </a:solidFill>
                <a:latin typeface="+mn-lt"/>
              </a:rPr>
              <a:t>Tonight</a:t>
            </a:r>
            <a:r>
              <a:rPr lang="en-US" sz="3200" b="0" dirty="0">
                <a:solidFill>
                  <a:schemeClr val="tx1"/>
                </a:solidFill>
                <a:latin typeface="+mn-lt"/>
              </a:rPr>
              <a:t> </a:t>
            </a:r>
            <a:r>
              <a:rPr lang="en-US" sz="3200" dirty="0">
                <a:solidFill>
                  <a:schemeClr val="tx1"/>
                </a:solidFill>
                <a:latin typeface="+mn-lt"/>
              </a:rPr>
              <a:t>only</a:t>
            </a:r>
            <a:r>
              <a:rPr lang="en-US" sz="3200" b="0" dirty="0">
                <a:solidFill>
                  <a:schemeClr val="tx1"/>
                </a:solidFill>
                <a:latin typeface="+mn-lt"/>
              </a:rPr>
              <a:t> we are only serving enchiladas. – tomorrow? Nope.</a:t>
            </a:r>
            <a:br>
              <a:rPr lang="en-US" sz="3200" b="0" dirty="0">
                <a:solidFill>
                  <a:schemeClr val="tx1"/>
                </a:solidFill>
                <a:latin typeface="+mn-lt"/>
              </a:rPr>
            </a:br>
            <a:br>
              <a:rPr lang="en-US" sz="3200" b="0" dirty="0">
                <a:solidFill>
                  <a:schemeClr val="tx1"/>
                </a:solidFill>
                <a:latin typeface="+mn-lt"/>
              </a:rPr>
            </a:br>
            <a:r>
              <a:rPr lang="en-US" sz="3200" b="0" dirty="0">
                <a:solidFill>
                  <a:schemeClr val="tx1"/>
                </a:solidFill>
                <a:latin typeface="+mn-lt"/>
              </a:rPr>
              <a:t> </a:t>
            </a:r>
          </a:p>
          <a:p>
            <a:r>
              <a:rPr lang="en-US" sz="3200" b="0" dirty="0">
                <a:solidFill>
                  <a:schemeClr val="tx1"/>
                </a:solidFill>
                <a:latin typeface="+mn-lt"/>
              </a:rPr>
              <a:t>The "application </a:t>
            </a:r>
            <a:r>
              <a:rPr lang="en-US" sz="3200" dirty="0">
                <a:solidFill>
                  <a:schemeClr val="tx1"/>
                </a:solidFill>
                <a:latin typeface="+mn-lt"/>
              </a:rPr>
              <a:t>only connects </a:t>
            </a:r>
            <a:r>
              <a:rPr lang="en-US" sz="3200" b="0" dirty="0">
                <a:solidFill>
                  <a:schemeClr val="tx1"/>
                </a:solidFill>
                <a:latin typeface="+mn-lt"/>
              </a:rPr>
              <a:t>to one database" </a:t>
            </a:r>
          </a:p>
          <a:p>
            <a:r>
              <a:rPr lang="en-US" sz="3200" b="0" dirty="0">
                <a:solidFill>
                  <a:schemeClr val="tx1"/>
                </a:solidFill>
                <a:latin typeface="+mn-lt"/>
              </a:rPr>
              <a:t>vs. </a:t>
            </a:r>
          </a:p>
          <a:p>
            <a:r>
              <a:rPr lang="en-US" sz="3200" b="0" dirty="0">
                <a:solidFill>
                  <a:schemeClr val="tx1"/>
                </a:solidFill>
                <a:latin typeface="+mn-lt"/>
              </a:rPr>
              <a:t>the "application connects to </a:t>
            </a:r>
            <a:r>
              <a:rPr lang="en-US" sz="3200" dirty="0">
                <a:solidFill>
                  <a:schemeClr val="tx1"/>
                </a:solidFill>
                <a:latin typeface="+mn-lt"/>
              </a:rPr>
              <a:t>only</a:t>
            </a:r>
            <a:r>
              <a:rPr lang="en-US" sz="3200" b="0" dirty="0">
                <a:solidFill>
                  <a:schemeClr val="tx1"/>
                </a:solidFill>
                <a:latin typeface="+mn-lt"/>
              </a:rPr>
              <a:t> </a:t>
            </a:r>
            <a:r>
              <a:rPr lang="en-US" sz="3200" dirty="0">
                <a:solidFill>
                  <a:schemeClr val="tx1"/>
                </a:solidFill>
                <a:latin typeface="+mn-lt"/>
              </a:rPr>
              <a:t>one</a:t>
            </a:r>
            <a:r>
              <a:rPr lang="en-US" sz="3200" b="0" dirty="0">
                <a:solidFill>
                  <a:schemeClr val="tx1"/>
                </a:solidFill>
                <a:latin typeface="+mn-lt"/>
              </a:rPr>
              <a:t> database"</a:t>
            </a:r>
          </a:p>
        </p:txBody>
      </p:sp>
    </p:spTree>
    <p:extLst>
      <p:ext uri="{BB962C8B-B14F-4D97-AF65-F5344CB8AC3E}">
        <p14:creationId xmlns:p14="http://schemas.microsoft.com/office/powerpoint/2010/main" val="2257559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 Quiz</a:t>
            </a:r>
          </a:p>
        </p:txBody>
      </p:sp>
      <p:sp>
        <p:nvSpPr>
          <p:cNvPr id="3" name="Content Placeholder 2"/>
          <p:cNvSpPr>
            <a:spLocks noGrp="1"/>
          </p:cNvSpPr>
          <p:nvPr>
            <p:ph idx="1"/>
          </p:nvPr>
        </p:nvSpPr>
        <p:spPr/>
        <p:txBody>
          <a:bodyPr>
            <a:normAutofit fontScale="92500" lnSpcReduction="20000"/>
          </a:bodyPr>
          <a:lstStyle/>
          <a:p>
            <a:r>
              <a:rPr lang="en-US" sz="3200" dirty="0"/>
              <a:t>You are an admiral in Starfleet.</a:t>
            </a:r>
          </a:p>
          <a:p>
            <a:r>
              <a:rPr lang="en-US" sz="3200" dirty="0"/>
              <a:t>You are choosing the leader for your new flagship out of the ranks of captains throughout time.</a:t>
            </a:r>
          </a:p>
          <a:p>
            <a:r>
              <a:rPr lang="en-US" sz="3200" dirty="0"/>
              <a:t>Your choice must at least five seasons of TV experience. The new captain must have a superior hairstyle.</a:t>
            </a:r>
          </a:p>
          <a:p>
            <a:r>
              <a:rPr lang="en-US" sz="3200" dirty="0"/>
              <a:t>You need to choose a leader for your starship.</a:t>
            </a:r>
            <a:endParaRPr lang="en-US" dirty="0"/>
          </a:p>
          <a:p>
            <a:pPr marL="0" indent="0">
              <a:buNone/>
            </a:pPr>
            <a:endParaRPr lang="en-US" dirty="0"/>
          </a:p>
          <a:p>
            <a:r>
              <a:rPr lang="en-US" dirty="0"/>
              <a:t>A. 	James T Kirk</a:t>
            </a:r>
          </a:p>
          <a:p>
            <a:r>
              <a:rPr lang="en-US" dirty="0"/>
              <a:t>B. 	Jean-Luc Picard</a:t>
            </a:r>
          </a:p>
          <a:p>
            <a:r>
              <a:rPr lang="en-US" dirty="0"/>
              <a:t>C. 	Benjamin </a:t>
            </a:r>
            <a:r>
              <a:rPr lang="en-US" dirty="0" err="1"/>
              <a:t>Sisko</a:t>
            </a:r>
            <a:endParaRPr lang="en-US" dirty="0"/>
          </a:p>
          <a:p>
            <a:r>
              <a:rPr lang="en-US" dirty="0"/>
              <a:t>D. 	Kathryn </a:t>
            </a:r>
            <a:r>
              <a:rPr lang="en-US" dirty="0" err="1"/>
              <a:t>Janeway</a:t>
            </a:r>
            <a:endParaRPr lang="en-US" dirty="0"/>
          </a:p>
          <a:p>
            <a:endParaRPr lang="en-US" dirty="0"/>
          </a:p>
        </p:txBody>
      </p:sp>
      <p:sp>
        <p:nvSpPr>
          <p:cNvPr id="17" name="Arrow: Right 16"/>
          <p:cNvSpPr/>
          <p:nvPr/>
        </p:nvSpPr>
        <p:spPr>
          <a:xfrm rot="10800000">
            <a:off x="3721058" y="4160492"/>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5901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80">
                                          <p:stCondLst>
                                            <p:cond delay="0"/>
                                          </p:stCondLst>
                                        </p:cTn>
                                        <p:tgtEl>
                                          <p:spTgt spid="17"/>
                                        </p:tgtEl>
                                      </p:cBhvr>
                                    </p:animEffect>
                                    <p:anim calcmode="lin" valueType="num">
                                      <p:cBhvr>
                                        <p:cTn id="8"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13" dur="26">
                                          <p:stCondLst>
                                            <p:cond delay="650"/>
                                          </p:stCondLst>
                                        </p:cTn>
                                        <p:tgtEl>
                                          <p:spTgt spid="17"/>
                                        </p:tgtEl>
                                      </p:cBhvr>
                                      <p:to x="100000" y="60000"/>
                                    </p:animScale>
                                    <p:animScale>
                                      <p:cBhvr>
                                        <p:cTn id="14" dur="166" decel="50000">
                                          <p:stCondLst>
                                            <p:cond delay="676"/>
                                          </p:stCondLst>
                                        </p:cTn>
                                        <p:tgtEl>
                                          <p:spTgt spid="17"/>
                                        </p:tgtEl>
                                      </p:cBhvr>
                                      <p:to x="100000" y="100000"/>
                                    </p:animScale>
                                    <p:animScale>
                                      <p:cBhvr>
                                        <p:cTn id="15" dur="26">
                                          <p:stCondLst>
                                            <p:cond delay="1312"/>
                                          </p:stCondLst>
                                        </p:cTn>
                                        <p:tgtEl>
                                          <p:spTgt spid="17"/>
                                        </p:tgtEl>
                                      </p:cBhvr>
                                      <p:to x="100000" y="80000"/>
                                    </p:animScale>
                                    <p:animScale>
                                      <p:cBhvr>
                                        <p:cTn id="16" dur="166" decel="50000">
                                          <p:stCondLst>
                                            <p:cond delay="1338"/>
                                          </p:stCondLst>
                                        </p:cTn>
                                        <p:tgtEl>
                                          <p:spTgt spid="17"/>
                                        </p:tgtEl>
                                      </p:cBhvr>
                                      <p:to x="100000" y="100000"/>
                                    </p:animScale>
                                    <p:animScale>
                                      <p:cBhvr>
                                        <p:cTn id="17" dur="26">
                                          <p:stCondLst>
                                            <p:cond delay="1642"/>
                                          </p:stCondLst>
                                        </p:cTn>
                                        <p:tgtEl>
                                          <p:spTgt spid="17"/>
                                        </p:tgtEl>
                                      </p:cBhvr>
                                      <p:to x="100000" y="90000"/>
                                    </p:animScale>
                                    <p:animScale>
                                      <p:cBhvr>
                                        <p:cTn id="18" dur="166" decel="50000">
                                          <p:stCondLst>
                                            <p:cond delay="1668"/>
                                          </p:stCondLst>
                                        </p:cTn>
                                        <p:tgtEl>
                                          <p:spTgt spid="17"/>
                                        </p:tgtEl>
                                      </p:cBhvr>
                                      <p:to x="100000" y="100000"/>
                                    </p:animScale>
                                    <p:animScale>
                                      <p:cBhvr>
                                        <p:cTn id="19" dur="26">
                                          <p:stCondLst>
                                            <p:cond delay="1808"/>
                                          </p:stCondLst>
                                        </p:cTn>
                                        <p:tgtEl>
                                          <p:spTgt spid="17"/>
                                        </p:tgtEl>
                                      </p:cBhvr>
                                      <p:to x="100000" y="95000"/>
                                    </p:animScale>
                                    <p:animScale>
                                      <p:cBhvr>
                                        <p:cTn id="20"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“Best Practices”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20</a:t>
            </a:fld>
            <a:endParaRPr lang="en-US"/>
          </a:p>
        </p:txBody>
      </p:sp>
      <p:sp>
        <p:nvSpPr>
          <p:cNvPr id="6" name="Title 4"/>
          <p:cNvSpPr txBox="1">
            <a:spLocks/>
          </p:cNvSpPr>
          <p:nvPr/>
        </p:nvSpPr>
        <p:spPr>
          <a:xfrm>
            <a:off x="402939" y="938677"/>
            <a:ext cx="10972800" cy="233859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chemeClr val="tx1"/>
                </a:solidFill>
                <a:latin typeface="+mn-lt"/>
              </a:rPr>
              <a:t>Never assume a question is asking you for the “Best Practice.”</a:t>
            </a:r>
          </a:p>
          <a:p>
            <a:r>
              <a:rPr lang="en-US" sz="3200" b="0" dirty="0">
                <a:solidFill>
                  <a:schemeClr val="tx1"/>
                </a:solidFill>
                <a:latin typeface="+mn-lt"/>
              </a:rPr>
              <a:t>Something in the question will make the other answers wrong.</a:t>
            </a:r>
          </a:p>
          <a:p>
            <a:endParaRPr lang="en-US" sz="3200" b="0" dirty="0">
              <a:solidFill>
                <a:schemeClr val="tx1"/>
              </a:solidFill>
              <a:latin typeface="+mn-lt"/>
            </a:endParaRPr>
          </a:p>
          <a:p>
            <a:r>
              <a:rPr lang="en-US" sz="3200" dirty="0">
                <a:solidFill>
                  <a:schemeClr val="tx1"/>
                </a:solidFill>
                <a:latin typeface="+mn-lt"/>
              </a:rPr>
              <a:t>“Best Practices” are not testable, </a:t>
            </a:r>
            <a:r>
              <a:rPr lang="en-US" sz="3200" b="0" dirty="0">
                <a:solidFill>
                  <a:schemeClr val="tx1"/>
                </a:solidFill>
                <a:latin typeface="+mn-lt"/>
              </a:rPr>
              <a:t>but may be used as distractors. We can’t test:</a:t>
            </a:r>
          </a:p>
          <a:p>
            <a:pPr marL="457200" indent="-457200">
              <a:buFont typeface="Arial" panose="020B0604020202020204" pitchFamily="34" charset="0"/>
              <a:buChar char="•"/>
            </a:pPr>
            <a:r>
              <a:rPr lang="en-US" sz="3200" b="0" dirty="0">
                <a:solidFill>
                  <a:schemeClr val="tx1"/>
                </a:solidFill>
                <a:latin typeface="+mn-lt"/>
              </a:rPr>
              <a:t>unenforced naming conventions or </a:t>
            </a:r>
          </a:p>
          <a:p>
            <a:pPr marL="457200" indent="-457200">
              <a:buFont typeface="Arial" panose="020B0604020202020204" pitchFamily="34" charset="0"/>
              <a:buChar char="•"/>
            </a:pPr>
            <a:r>
              <a:rPr lang="en-US" sz="3200" b="0" dirty="0">
                <a:solidFill>
                  <a:schemeClr val="tx1"/>
                </a:solidFill>
                <a:latin typeface="+mn-lt"/>
              </a:rPr>
              <a:t>generally accepted standard or </a:t>
            </a:r>
          </a:p>
          <a:p>
            <a:pPr marL="457200" indent="-457200">
              <a:buFont typeface="Arial" panose="020B0604020202020204" pitchFamily="34" charset="0"/>
              <a:buChar char="•"/>
            </a:pPr>
            <a:r>
              <a:rPr lang="en-US" sz="3200" b="0" dirty="0">
                <a:solidFill>
                  <a:schemeClr val="tx1"/>
                </a:solidFill>
                <a:latin typeface="+mn-lt"/>
              </a:rPr>
              <a:t>the normal order for this or</a:t>
            </a:r>
          </a:p>
          <a:p>
            <a:pPr marL="457200" indent="-457200">
              <a:buFont typeface="Arial" panose="020B0604020202020204" pitchFamily="34" charset="0"/>
              <a:buChar char="•"/>
            </a:pPr>
            <a:r>
              <a:rPr lang="en-US" sz="3200" b="0" dirty="0">
                <a:solidFill>
                  <a:schemeClr val="tx1"/>
                </a:solidFill>
                <a:latin typeface="+mn-lt"/>
              </a:rPr>
              <a:t>how it has always been done or</a:t>
            </a:r>
          </a:p>
          <a:p>
            <a:pPr marL="457200" indent="-457200">
              <a:buFont typeface="Arial" panose="020B0604020202020204" pitchFamily="34" charset="0"/>
              <a:buChar char="•"/>
            </a:pPr>
            <a:r>
              <a:rPr lang="en-US" sz="3200" b="0" dirty="0">
                <a:solidFill>
                  <a:schemeClr val="tx1"/>
                </a:solidFill>
                <a:latin typeface="+mn-lt"/>
              </a:rPr>
              <a:t>“industry knowledge” or </a:t>
            </a:r>
          </a:p>
          <a:p>
            <a:pPr marL="457200" indent="-457200">
              <a:buFont typeface="Arial" panose="020B0604020202020204" pitchFamily="34" charset="0"/>
              <a:buChar char="•"/>
            </a:pPr>
            <a:r>
              <a:rPr lang="en-US" sz="3200" b="0" dirty="0">
                <a:solidFill>
                  <a:schemeClr val="tx1"/>
                </a:solidFill>
                <a:latin typeface="+mn-lt"/>
              </a:rPr>
              <a:t>“never use GUIDs because William told me not to”</a:t>
            </a:r>
          </a:p>
        </p:txBody>
      </p:sp>
    </p:spTree>
    <p:extLst>
      <p:ext uri="{BB962C8B-B14F-4D97-AF65-F5344CB8AC3E}">
        <p14:creationId xmlns:p14="http://schemas.microsoft.com/office/powerpoint/2010/main" val="1056921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After the exam is live</a:t>
            </a:r>
          </a:p>
        </p:txBody>
      </p:sp>
      <p:sp>
        <p:nvSpPr>
          <p:cNvPr id="3" name="Content Placeholder 2"/>
          <p:cNvSpPr>
            <a:spLocks noGrp="1"/>
          </p:cNvSpPr>
          <p:nvPr>
            <p:ph idx="1"/>
          </p:nvPr>
        </p:nvSpPr>
        <p:spPr>
          <a:xfrm>
            <a:off x="609600" y="990603"/>
            <a:ext cx="10972800" cy="5648322"/>
          </a:xfrm>
        </p:spPr>
        <p:txBody>
          <a:bodyPr>
            <a:noAutofit/>
          </a:bodyPr>
          <a:lstStyle/>
          <a:p>
            <a:r>
              <a:rPr lang="en-US" sz="3600" dirty="0"/>
              <a:t>Question success is statistically analyzed by a </a:t>
            </a:r>
            <a:r>
              <a:rPr lang="en-US" sz="3600" i="1" dirty="0"/>
              <a:t>psychometrician</a:t>
            </a:r>
          </a:p>
          <a:p>
            <a:pPr lvl="1"/>
            <a:r>
              <a:rPr lang="en-US" sz="3200" dirty="0"/>
              <a:t>Do candidates who pass get this question right? Good.</a:t>
            </a:r>
          </a:p>
          <a:p>
            <a:pPr lvl="1"/>
            <a:r>
              <a:rPr lang="en-US" sz="3200" dirty="0"/>
              <a:t>Do candidates who pass get this question wrong? Not good.</a:t>
            </a:r>
          </a:p>
          <a:p>
            <a:pPr lvl="1"/>
            <a:r>
              <a:rPr lang="en-US" sz="3200" dirty="0"/>
              <a:t>Is question success unrelated to this exam success? </a:t>
            </a:r>
            <a:br>
              <a:rPr lang="en-US" sz="3200" dirty="0"/>
            </a:br>
            <a:r>
              <a:rPr lang="en-US" sz="3200" dirty="0"/>
              <a:t>They’re guessing.</a:t>
            </a:r>
          </a:p>
          <a:p>
            <a:r>
              <a:rPr lang="en-US" sz="3600" dirty="0"/>
              <a:t>Your comments on the exam are reviewed, by name.</a:t>
            </a:r>
          </a:p>
          <a:p>
            <a:pPr lvl="1"/>
            <a:r>
              <a:rPr lang="en-US" sz="3200" dirty="0"/>
              <a:t>Be professional. </a:t>
            </a:r>
          </a:p>
          <a:p>
            <a:pPr lvl="1"/>
            <a:r>
              <a:rPr lang="en-US" sz="3200" dirty="0"/>
              <a:t>Your comments can contribute to changing/abandoning a question.</a:t>
            </a:r>
          </a:p>
          <a:p>
            <a:pPr lvl="2"/>
            <a:r>
              <a:rPr lang="en-US" sz="2800" dirty="0"/>
              <a:t>"Why are you testing this? I'd look this up!"</a:t>
            </a:r>
            <a:endParaRPr lang="en-US" sz="3600" dirty="0"/>
          </a:p>
        </p:txBody>
      </p:sp>
    </p:spTree>
    <p:extLst>
      <p:ext uri="{BB962C8B-B14F-4D97-AF65-F5344CB8AC3E}">
        <p14:creationId xmlns:p14="http://schemas.microsoft.com/office/powerpoint/2010/main" val="20777568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After the exam is live</a:t>
            </a:r>
          </a:p>
        </p:txBody>
      </p:sp>
      <p:sp>
        <p:nvSpPr>
          <p:cNvPr id="3" name="Content Placeholder 2"/>
          <p:cNvSpPr>
            <a:spLocks noGrp="1"/>
          </p:cNvSpPr>
          <p:nvPr>
            <p:ph idx="1"/>
          </p:nvPr>
        </p:nvSpPr>
        <p:spPr/>
        <p:txBody>
          <a:bodyPr>
            <a:noAutofit/>
          </a:bodyPr>
          <a:lstStyle/>
          <a:p>
            <a:r>
              <a:rPr lang="en-US" sz="4000" dirty="0"/>
              <a:t>Exams can be refreshed for new content.</a:t>
            </a:r>
          </a:p>
          <a:p>
            <a:pPr lvl="1"/>
            <a:r>
              <a:rPr lang="en-US" sz="3600" dirty="0"/>
              <a:t>For example, the SQL 2012 exams were updated with 2014 content. </a:t>
            </a:r>
          </a:p>
          <a:p>
            <a:pPr lvl="1"/>
            <a:r>
              <a:rPr lang="en-US" sz="3600" dirty="0"/>
              <a:t>The SQL 2016 exams were written from scratch, updated in 2017 for new content including Azure.</a:t>
            </a:r>
          </a:p>
          <a:p>
            <a:r>
              <a:rPr lang="en-US" sz="4000" dirty="0"/>
              <a:t>New product capabilities/features often get a special focus on exams.</a:t>
            </a:r>
          </a:p>
        </p:txBody>
      </p:sp>
    </p:spTree>
    <p:extLst>
      <p:ext uri="{BB962C8B-B14F-4D97-AF65-F5344CB8AC3E}">
        <p14:creationId xmlns:p14="http://schemas.microsoft.com/office/powerpoint/2010/main" val="2737845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23</a:t>
            </a:fld>
            <a:endParaRPr lang="en-US"/>
          </a:p>
        </p:txBody>
      </p:sp>
      <p:sp>
        <p:nvSpPr>
          <p:cNvPr id="6" name="Title 4"/>
          <p:cNvSpPr txBox="1">
            <a:spLocks/>
          </p:cNvSpPr>
          <p:nvPr/>
        </p:nvSpPr>
        <p:spPr>
          <a:xfrm>
            <a:off x="285981" y="849117"/>
            <a:ext cx="10972800" cy="2118326"/>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If two of the answers seem correct, </a:t>
            </a:r>
            <a:br>
              <a:rPr lang="en-US" sz="3600" b="0" dirty="0">
                <a:solidFill>
                  <a:schemeClr val="tx1"/>
                </a:solidFill>
                <a:latin typeface="+mn-lt"/>
              </a:rPr>
            </a:br>
            <a:r>
              <a:rPr lang="en-US" sz="3600" b="0" dirty="0">
                <a:solidFill>
                  <a:schemeClr val="tx1"/>
                </a:solidFill>
                <a:latin typeface="+mn-lt"/>
              </a:rPr>
              <a:t>there IS a differentiator somewhere in the question. </a:t>
            </a:r>
          </a:p>
          <a:p>
            <a:endParaRPr lang="en-US" sz="3600" b="0" dirty="0">
              <a:solidFill>
                <a:schemeClr val="tx1"/>
              </a:solidFill>
              <a:latin typeface="+mn-lt"/>
            </a:endParaRPr>
          </a:p>
          <a:p>
            <a:r>
              <a:rPr lang="en-US" sz="3600" b="0" dirty="0">
                <a:solidFill>
                  <a:schemeClr val="tx1"/>
                </a:solidFill>
                <a:latin typeface="+mn-lt"/>
              </a:rPr>
              <a:t>Read the question carefully, note details.</a:t>
            </a:r>
          </a:p>
          <a:p>
            <a:endParaRPr lang="en-US" sz="3600" b="0" dirty="0">
              <a:solidFill>
                <a:schemeClr val="tx1"/>
              </a:solidFill>
              <a:latin typeface="+mn-lt"/>
            </a:endParaRPr>
          </a:p>
          <a:p>
            <a:r>
              <a:rPr lang="en-US" sz="3600" b="0" dirty="0">
                <a:solidFill>
                  <a:schemeClr val="tx1"/>
                </a:solidFill>
                <a:latin typeface="+mn-lt"/>
              </a:rPr>
              <a:t>At some point, the question writer introduced a </a:t>
            </a:r>
            <a:r>
              <a:rPr lang="en-US" sz="3600" dirty="0">
                <a:solidFill>
                  <a:schemeClr val="tx1"/>
                </a:solidFill>
                <a:latin typeface="+mn-lt"/>
              </a:rPr>
              <a:t>factor</a:t>
            </a:r>
            <a:r>
              <a:rPr lang="en-US" sz="3600" b="0" dirty="0">
                <a:solidFill>
                  <a:schemeClr val="tx1"/>
                </a:solidFill>
                <a:latin typeface="+mn-lt"/>
              </a:rPr>
              <a:t> in the question to make sure there is </a:t>
            </a:r>
            <a:r>
              <a:rPr lang="en-US" sz="3600" dirty="0">
                <a:solidFill>
                  <a:schemeClr val="tx1"/>
                </a:solidFill>
                <a:latin typeface="+mn-lt"/>
              </a:rPr>
              <a:t>only one right answer </a:t>
            </a:r>
            <a:r>
              <a:rPr lang="en-US" sz="3600" b="0" dirty="0">
                <a:solidFill>
                  <a:schemeClr val="tx1"/>
                </a:solidFill>
                <a:latin typeface="+mn-lt"/>
              </a:rPr>
              <a:t>and all other options are 100% wrong.</a:t>
            </a:r>
          </a:p>
        </p:txBody>
      </p:sp>
    </p:spTree>
    <p:extLst>
      <p:ext uri="{BB962C8B-B14F-4D97-AF65-F5344CB8AC3E}">
        <p14:creationId xmlns:p14="http://schemas.microsoft.com/office/powerpoint/2010/main" val="1270570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24</a:t>
            </a:fld>
            <a:endParaRPr lang="en-US"/>
          </a:p>
        </p:txBody>
      </p:sp>
      <p:sp>
        <p:nvSpPr>
          <p:cNvPr id="6" name="Title 4"/>
          <p:cNvSpPr txBox="1">
            <a:spLocks/>
          </p:cNvSpPr>
          <p:nvPr/>
        </p:nvSpPr>
        <p:spPr>
          <a:xfrm>
            <a:off x="285980" y="839973"/>
            <a:ext cx="11658369" cy="2118326"/>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dirty="0">
                <a:solidFill>
                  <a:schemeClr val="tx1"/>
                </a:solidFill>
                <a:latin typeface="+mn-lt"/>
              </a:rPr>
              <a:t>Writing the right answer is easy, and its polar opposite is easy (though sometimes too obvious).</a:t>
            </a:r>
          </a:p>
          <a:p>
            <a:endParaRPr lang="en-US" sz="3600" b="0" dirty="0">
              <a:solidFill>
                <a:schemeClr val="tx1"/>
              </a:solidFill>
              <a:latin typeface="+mn-lt"/>
            </a:endParaRPr>
          </a:p>
          <a:p>
            <a:r>
              <a:rPr lang="en-US" sz="3600" b="0" dirty="0">
                <a:solidFill>
                  <a:schemeClr val="tx1"/>
                </a:solidFill>
                <a:latin typeface="+mn-lt"/>
              </a:rPr>
              <a:t>Writing wrong answers is more difficult than correct answers!</a:t>
            </a:r>
          </a:p>
          <a:p>
            <a:endParaRPr lang="en-US" sz="3600" b="0" dirty="0">
              <a:solidFill>
                <a:schemeClr val="tx1"/>
              </a:solidFill>
              <a:latin typeface="+mn-lt"/>
            </a:endParaRPr>
          </a:p>
          <a:p>
            <a:r>
              <a:rPr lang="en-US" sz="3600" b="0" dirty="0">
                <a:solidFill>
                  <a:schemeClr val="tx1"/>
                </a:solidFill>
                <a:latin typeface="+mn-lt"/>
              </a:rPr>
              <a:t>Creating challenging wrong answers sometimes involves introducing new variables or twists to your question, </a:t>
            </a:r>
            <a:br>
              <a:rPr lang="en-US" sz="3600" b="0" dirty="0">
                <a:solidFill>
                  <a:schemeClr val="tx1"/>
                </a:solidFill>
                <a:latin typeface="+mn-lt"/>
              </a:rPr>
            </a:br>
            <a:r>
              <a:rPr lang="en-US" sz="3600" b="0" dirty="0">
                <a:solidFill>
                  <a:schemeClr val="tx1"/>
                </a:solidFill>
                <a:latin typeface="+mn-lt"/>
              </a:rPr>
              <a:t>and it is </a:t>
            </a:r>
            <a:r>
              <a:rPr lang="en-US" sz="3600" dirty="0">
                <a:solidFill>
                  <a:schemeClr val="tx1"/>
                </a:solidFill>
                <a:latin typeface="+mn-lt"/>
              </a:rPr>
              <a:t>difficult to keep the question scenario simple</a:t>
            </a:r>
            <a:r>
              <a:rPr lang="en-US" sz="3600" b="0" dirty="0">
                <a:solidFill>
                  <a:schemeClr val="tx1"/>
                </a:solidFill>
                <a:latin typeface="+mn-lt"/>
              </a:rPr>
              <a:t>. </a:t>
            </a:r>
          </a:p>
          <a:p>
            <a:endParaRPr lang="en-US" sz="3600" b="0" dirty="0">
              <a:solidFill>
                <a:schemeClr val="tx1"/>
              </a:solidFill>
              <a:latin typeface="+mn-lt"/>
            </a:endParaRPr>
          </a:p>
        </p:txBody>
      </p:sp>
    </p:spTree>
    <p:extLst>
      <p:ext uri="{BB962C8B-B14F-4D97-AF65-F5344CB8AC3E}">
        <p14:creationId xmlns:p14="http://schemas.microsoft.com/office/powerpoint/2010/main" val="2221593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Writer - Question Drifting</a:t>
            </a:r>
          </a:p>
        </p:txBody>
      </p:sp>
      <p:sp>
        <p:nvSpPr>
          <p:cNvPr id="5" name="TextBox 4"/>
          <p:cNvSpPr txBox="1"/>
          <p:nvPr/>
        </p:nvSpPr>
        <p:spPr>
          <a:xfrm>
            <a:off x="233916" y="1073886"/>
            <a:ext cx="11292799" cy="4154984"/>
          </a:xfrm>
          <a:prstGeom prst="rect">
            <a:avLst/>
          </a:prstGeom>
          <a:noFill/>
        </p:spPr>
        <p:txBody>
          <a:bodyPr wrap="square" rtlCol="0">
            <a:spAutoFit/>
          </a:bodyPr>
          <a:lstStyle/>
          <a:p>
            <a:r>
              <a:rPr lang="en-US" sz="4400" dirty="0"/>
              <a:t>“Domain Drift” is when your question became so complicated,</a:t>
            </a:r>
          </a:p>
          <a:p>
            <a:r>
              <a:rPr lang="en-US" sz="4400" dirty="0"/>
              <a:t>you end up with a question on a different topic. </a:t>
            </a:r>
          </a:p>
          <a:p>
            <a:endParaRPr lang="en-US" sz="4400" dirty="0"/>
          </a:p>
          <a:p>
            <a:r>
              <a:rPr lang="en-US" sz="4400" dirty="0"/>
              <a:t>Now you have to beg another Item Writer to trade question assignments with you.</a:t>
            </a:r>
          </a:p>
        </p:txBody>
      </p:sp>
    </p:spTree>
    <p:extLst>
      <p:ext uri="{BB962C8B-B14F-4D97-AF65-F5344CB8AC3E}">
        <p14:creationId xmlns:p14="http://schemas.microsoft.com/office/powerpoint/2010/main" val="152876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Writer - Question Drifting</a:t>
            </a:r>
          </a:p>
        </p:txBody>
      </p:sp>
      <p:sp>
        <p:nvSpPr>
          <p:cNvPr id="5" name="TextBox 4"/>
          <p:cNvSpPr txBox="1"/>
          <p:nvPr/>
        </p:nvSpPr>
        <p:spPr>
          <a:xfrm>
            <a:off x="233916" y="1073886"/>
            <a:ext cx="11292799" cy="3477875"/>
          </a:xfrm>
          <a:prstGeom prst="rect">
            <a:avLst/>
          </a:prstGeom>
          <a:noFill/>
        </p:spPr>
        <p:txBody>
          <a:bodyPr wrap="square" rtlCol="0">
            <a:spAutoFit/>
          </a:bodyPr>
          <a:lstStyle/>
          <a:p>
            <a:r>
              <a:rPr lang="en-US" sz="4400" dirty="0"/>
              <a:t>For example, if you were supposed to ask a question about peanut butter sandwiches, and ended up asking a question about which whether utensils can spread creamy peanut butter…</a:t>
            </a:r>
          </a:p>
        </p:txBody>
      </p:sp>
    </p:spTree>
    <p:extLst>
      <p:ext uri="{BB962C8B-B14F-4D97-AF65-F5344CB8AC3E}">
        <p14:creationId xmlns:p14="http://schemas.microsoft.com/office/powerpoint/2010/main" val="2441585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Question Structure</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27</a:t>
            </a:fld>
            <a:endParaRPr lang="en-US"/>
          </a:p>
        </p:txBody>
      </p:sp>
      <p:sp>
        <p:nvSpPr>
          <p:cNvPr id="6" name="Title 4"/>
          <p:cNvSpPr txBox="1">
            <a:spLocks/>
          </p:cNvSpPr>
          <p:nvPr/>
        </p:nvSpPr>
        <p:spPr>
          <a:xfrm>
            <a:off x="296613" y="839973"/>
            <a:ext cx="454794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A question will include: </a:t>
            </a:r>
          </a:p>
          <a:p>
            <a:r>
              <a:rPr lang="en-US" sz="3600" b="0" dirty="0">
                <a:solidFill>
                  <a:schemeClr val="tx1"/>
                </a:solidFill>
                <a:latin typeface="+mn-lt"/>
              </a:rPr>
              <a:t>a Technical Scenario, </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a Problem Statement,</a:t>
            </a:r>
          </a:p>
          <a:p>
            <a:r>
              <a:rPr lang="en-US" sz="3600" b="0" dirty="0">
                <a:solidFill>
                  <a:schemeClr val="tx1"/>
                </a:solidFill>
                <a:latin typeface="+mn-lt"/>
              </a:rPr>
              <a:t> </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a Goal Statement,</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and a Question Statement.</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You must make the sandwich with peanut butter.</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You need to choose a utensil.</a:t>
            </a:r>
          </a:p>
          <a:p>
            <a:endParaRPr lang="en-US" sz="3600" b="0" dirty="0">
              <a:solidFill>
                <a:schemeClr val="tx1"/>
              </a:solidFill>
              <a:latin typeface="+mn-lt"/>
            </a:endParaRPr>
          </a:p>
          <a:p>
            <a:r>
              <a:rPr lang="en-US" sz="3600" b="0" dirty="0">
                <a:solidFill>
                  <a:schemeClr val="tx1"/>
                </a:solidFill>
                <a:latin typeface="+mn-lt"/>
              </a:rPr>
              <a:t>Which do you choose?</a:t>
            </a:r>
          </a:p>
          <a:p>
            <a:endParaRPr lang="en-US" sz="3600" b="0" dirty="0">
              <a:solidFill>
                <a:schemeClr val="tx1"/>
              </a:solidFill>
              <a:latin typeface="+mn-lt"/>
            </a:endParaRPr>
          </a:p>
        </p:txBody>
      </p:sp>
    </p:spTree>
    <p:extLst>
      <p:ext uri="{BB962C8B-B14F-4D97-AF65-F5344CB8AC3E}">
        <p14:creationId xmlns:p14="http://schemas.microsoft.com/office/powerpoint/2010/main" val="879631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P spid="7" grpId="0" build="allAtOnce"/>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28</a:t>
            </a:fld>
            <a:endParaRPr lang="en-US"/>
          </a:p>
        </p:txBody>
      </p:sp>
      <p:sp>
        <p:nvSpPr>
          <p:cNvPr id="6" name="Title 4"/>
          <p:cNvSpPr txBox="1">
            <a:spLocks/>
          </p:cNvSpPr>
          <p:nvPr/>
        </p:nvSpPr>
        <p:spPr>
          <a:xfrm>
            <a:off x="296613" y="839973"/>
            <a:ext cx="515788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So your easy multiple choice answers become:</a:t>
            </a:r>
          </a:p>
          <a:p>
            <a:endParaRPr lang="en-US" sz="3600" b="0" dirty="0">
              <a:solidFill>
                <a:srgbClr val="C00000"/>
              </a:solidFill>
              <a:latin typeface="+mn-lt"/>
            </a:endParaRPr>
          </a:p>
          <a:p>
            <a:pPr marL="742950" indent="-742950">
              <a:buAutoNum type="alphaUcPeriod"/>
            </a:pPr>
            <a:r>
              <a:rPr lang="en-US" sz="3600" b="0" dirty="0">
                <a:solidFill>
                  <a:srgbClr val="C00000"/>
                </a:solidFill>
                <a:latin typeface="+mn-lt"/>
              </a:rPr>
              <a:t>Fork.</a:t>
            </a:r>
          </a:p>
          <a:p>
            <a:pPr marL="742950" indent="-742950">
              <a:buAutoNum type="alphaUcPeriod"/>
            </a:pPr>
            <a:r>
              <a:rPr lang="en-US" sz="3600" b="0" dirty="0">
                <a:solidFill>
                  <a:srgbClr val="C00000"/>
                </a:solidFill>
                <a:latin typeface="+mn-lt"/>
              </a:rPr>
              <a:t>Spoon.</a:t>
            </a:r>
          </a:p>
          <a:p>
            <a:pPr marL="742950" indent="-742950">
              <a:buAutoNum type="alphaUcPeriod"/>
            </a:pPr>
            <a:r>
              <a:rPr lang="en-US" sz="3600" b="0" dirty="0">
                <a:solidFill>
                  <a:srgbClr val="C00000"/>
                </a:solidFill>
                <a:latin typeface="+mn-lt"/>
              </a:rPr>
              <a:t>Knife.</a:t>
            </a:r>
          </a:p>
          <a:p>
            <a:pPr marL="742950" indent="-742950">
              <a:buAutoNum type="alphaUcPeriod"/>
            </a:pPr>
            <a:r>
              <a:rPr lang="en-US" sz="3600" b="0" dirty="0">
                <a:solidFill>
                  <a:srgbClr val="C00000"/>
                </a:solidFill>
                <a:latin typeface="+mn-lt"/>
              </a:rPr>
              <a:t>Spork.</a:t>
            </a:r>
          </a:p>
          <a:p>
            <a:pPr marL="742950" indent="-742950">
              <a:buAutoNum type="alphaUcPeriod"/>
            </a:pPr>
            <a:endParaRPr lang="en-US" sz="3600" b="0" dirty="0">
              <a:solidFill>
                <a:srgbClr val="C00000"/>
              </a:solidFill>
              <a:latin typeface="+mn-lt"/>
            </a:endParaRPr>
          </a:p>
          <a:p>
            <a:r>
              <a:rPr lang="en-US" sz="3600" b="0" dirty="0">
                <a:solidFill>
                  <a:srgbClr val="C00000"/>
                </a:solidFill>
                <a:latin typeface="+mn-lt"/>
              </a:rPr>
              <a:t>And everyone knows a knife is correct, right?</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You must make the sandwich with peanut butter.</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You need to choose a utensil.</a:t>
            </a:r>
          </a:p>
          <a:p>
            <a:endParaRPr lang="en-US" sz="3600" b="0" dirty="0">
              <a:solidFill>
                <a:schemeClr val="tx1"/>
              </a:solidFill>
              <a:latin typeface="+mn-lt"/>
            </a:endParaRPr>
          </a:p>
          <a:p>
            <a:r>
              <a:rPr lang="en-US" sz="36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2985133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29</a:t>
            </a:fld>
            <a:endParaRPr lang="en-US"/>
          </a:p>
        </p:txBody>
      </p:sp>
      <p:sp>
        <p:nvSpPr>
          <p:cNvPr id="6" name="Title 4"/>
          <p:cNvSpPr txBox="1">
            <a:spLocks/>
          </p:cNvSpPr>
          <p:nvPr/>
        </p:nvSpPr>
        <p:spPr>
          <a:xfrm>
            <a:off x="296613" y="839973"/>
            <a:ext cx="515788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But you can probably spread peanut butter with any of those, if you try hard enough. You cannot test “Best Practices” or “Industry Standards” for peanut butter distribution. So you change your Goal Statement.</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600" b="0" dirty="0">
                <a:solidFill>
                  <a:schemeClr val="tx1"/>
                </a:solidFill>
                <a:latin typeface="+mn-lt"/>
              </a:rPr>
              <a:t>You must make the sandwich with peanut butter.</a:t>
            </a:r>
          </a:p>
          <a:p>
            <a:r>
              <a:rPr lang="en-US" sz="3600" b="0" dirty="0">
                <a:solidFill>
                  <a:srgbClr val="C00000"/>
                </a:solidFill>
                <a:latin typeface="+mn-lt"/>
              </a:rPr>
              <a:t>You need to choose a utensil</a:t>
            </a:r>
            <a:r>
              <a:rPr lang="en-US" sz="3600" dirty="0">
                <a:solidFill>
                  <a:srgbClr val="C00000"/>
                </a:solidFill>
                <a:latin typeface="+mn-lt"/>
              </a:rPr>
              <a:t> that will spread the peanut butter by using the least amount of administrative effort.</a:t>
            </a:r>
          </a:p>
          <a:p>
            <a:r>
              <a:rPr lang="en-US" sz="36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150575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microsoft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0833" y="4706599"/>
            <a:ext cx="5117839" cy="188434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Who exams are for</a:t>
            </a:r>
          </a:p>
          <a:p>
            <a:r>
              <a:rPr lang="en-US" dirty="0"/>
              <a:t>How Exams are Written</a:t>
            </a:r>
          </a:p>
          <a:p>
            <a:r>
              <a:rPr lang="en-US" dirty="0"/>
              <a:t>Test-taking tips</a:t>
            </a:r>
          </a:p>
          <a:p>
            <a:r>
              <a:rPr lang="en-US" dirty="0"/>
              <a:t>Deconstructing the wrong answers</a:t>
            </a:r>
          </a:p>
          <a:p>
            <a:r>
              <a:rPr lang="en-US" dirty="0"/>
              <a:t>Sample exercises</a:t>
            </a:r>
            <a:br>
              <a:rPr lang="en-US" dirty="0"/>
            </a:br>
            <a:endParaRPr lang="en-US" dirty="0"/>
          </a:p>
          <a:p>
            <a:endParaRPr lang="en-US" dirty="0"/>
          </a:p>
          <a:p>
            <a:r>
              <a:rPr lang="en-US" dirty="0"/>
              <a:t>Content is not specific to Microsoft technologies and exams, though that is where my experience lies as a consultant, as a certified pro, and as an exam item writer.</a:t>
            </a:r>
          </a:p>
        </p:txBody>
      </p:sp>
      <p:sp>
        <p:nvSpPr>
          <p:cNvPr id="5" name="Rectangle 4">
            <a:extLst>
              <a:ext uri="{FF2B5EF4-FFF2-40B4-BE49-F238E27FC236}">
                <a16:creationId xmlns:a16="http://schemas.microsoft.com/office/drawing/2014/main" id="{D75E2337-27ED-410E-A7A6-274E92DCF152}"/>
              </a:ext>
            </a:extLst>
          </p:cNvPr>
          <p:cNvSpPr/>
          <p:nvPr/>
        </p:nvSpPr>
        <p:spPr>
          <a:xfrm>
            <a:off x="6711696" y="990596"/>
            <a:ext cx="5376976" cy="3108543"/>
          </a:xfrm>
          <a:prstGeom prst="rect">
            <a:avLst/>
          </a:prstGeom>
        </p:spPr>
        <p:txBody>
          <a:bodyPr wrap="square">
            <a:spAutoFit/>
          </a:bodyPr>
          <a:lstStyle/>
          <a:p>
            <a:r>
              <a:rPr lang="en-US" sz="2800" dirty="0"/>
              <a:t>Gain exam insights, the best prep strategies, an test-taking strategies from a exam veteran and writer. Learn how to deconstruct questions and answers, how questions are written, and what certification exams are really testing for.</a:t>
            </a:r>
          </a:p>
        </p:txBody>
      </p:sp>
    </p:spTree>
    <p:extLst>
      <p:ext uri="{BB962C8B-B14F-4D97-AF65-F5344CB8AC3E}">
        <p14:creationId xmlns:p14="http://schemas.microsoft.com/office/powerpoint/2010/main" val="8109305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30</a:t>
            </a:fld>
            <a:endParaRPr lang="en-US"/>
          </a:p>
        </p:txBody>
      </p:sp>
      <p:sp>
        <p:nvSpPr>
          <p:cNvPr id="6" name="Title 4"/>
          <p:cNvSpPr txBox="1">
            <a:spLocks/>
          </p:cNvSpPr>
          <p:nvPr/>
        </p:nvSpPr>
        <p:spPr>
          <a:xfrm>
            <a:off x="296614" y="839973"/>
            <a:ext cx="4890848"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But says who?</a:t>
            </a:r>
          </a:p>
          <a:p>
            <a:r>
              <a:rPr lang="en-US" sz="3600" b="0" dirty="0">
                <a:solidFill>
                  <a:srgbClr val="C00000"/>
                </a:solidFill>
                <a:latin typeface="+mn-lt"/>
              </a:rPr>
              <a:t>Spoons and Sporks have virtually the same peanut butter delivery factors, </a:t>
            </a:r>
          </a:p>
          <a:p>
            <a:r>
              <a:rPr lang="en-US" sz="3600" b="0" dirty="0">
                <a:solidFill>
                  <a:srgbClr val="C00000"/>
                </a:solidFill>
                <a:latin typeface="+mn-lt"/>
              </a:rPr>
              <a:t>and it could be argued by some cultures that forks are the superior peanut butter-handling implements.</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600" b="0" dirty="0">
                <a:solidFill>
                  <a:schemeClr val="tx1"/>
                </a:solidFill>
                <a:latin typeface="+mn-lt"/>
              </a:rPr>
              <a:t>You must make the sandwich with peanut butter.</a:t>
            </a:r>
          </a:p>
          <a:p>
            <a:r>
              <a:rPr lang="en-US" sz="3600" b="0" dirty="0">
                <a:solidFill>
                  <a:schemeClr val="tx1"/>
                </a:solidFill>
                <a:latin typeface="+mn-lt"/>
              </a:rPr>
              <a:t>You need to choose a utensil </a:t>
            </a:r>
            <a:r>
              <a:rPr lang="en-US" sz="3600" dirty="0">
                <a:solidFill>
                  <a:schemeClr val="tx1"/>
                </a:solidFill>
                <a:latin typeface="+mn-lt"/>
              </a:rPr>
              <a:t>that will spread the peanut butter by using the least amount of administrative effort.</a:t>
            </a:r>
          </a:p>
          <a:p>
            <a:r>
              <a:rPr lang="en-US" sz="36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384214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31</a:t>
            </a:fld>
            <a:endParaRPr lang="en-US"/>
          </a:p>
        </p:txBody>
      </p:sp>
      <p:sp>
        <p:nvSpPr>
          <p:cNvPr id="6" name="Title 4"/>
          <p:cNvSpPr txBox="1">
            <a:spLocks/>
          </p:cNvSpPr>
          <p:nvPr/>
        </p:nvSpPr>
        <p:spPr>
          <a:xfrm>
            <a:off x="296613" y="839973"/>
            <a:ext cx="485567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So you complicate your question to test the exam-takers peanut butter solutions delivery experience…</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peanut butter </a:t>
            </a:r>
            <a:r>
              <a:rPr lang="en-US" sz="3200" dirty="0">
                <a:solidFill>
                  <a:srgbClr val="C00000"/>
                </a:solidFill>
                <a:latin typeface="+mn-lt"/>
              </a:rPr>
              <a:t>and cut the </a:t>
            </a:r>
            <a:br>
              <a:rPr lang="en-US" sz="3200" dirty="0">
                <a:solidFill>
                  <a:srgbClr val="C00000"/>
                </a:solidFill>
                <a:latin typeface="+mn-lt"/>
              </a:rPr>
            </a:br>
            <a:r>
              <a:rPr lang="en-US" sz="3200" dirty="0">
                <a:solidFill>
                  <a:srgbClr val="C00000"/>
                </a:solidFill>
                <a:latin typeface="+mn-lt"/>
              </a:rPr>
              <a:t>sandwich in half using the same utensil.</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1324801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allAtOnce"/>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32</a:t>
            </a:fld>
            <a:endParaRPr lang="en-US"/>
          </a:p>
        </p:txBody>
      </p:sp>
      <p:sp>
        <p:nvSpPr>
          <p:cNvPr id="6" name="Title 4"/>
          <p:cNvSpPr txBox="1">
            <a:spLocks/>
          </p:cNvSpPr>
          <p:nvPr/>
        </p:nvSpPr>
        <p:spPr>
          <a:xfrm>
            <a:off x="296613" y="839973"/>
            <a:ext cx="4732587"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300" b="0" dirty="0">
                <a:solidFill>
                  <a:srgbClr val="C00000"/>
                </a:solidFill>
                <a:latin typeface="+mn-lt"/>
              </a:rPr>
              <a:t>Now spoons are definitely out. You can’t cut bread with a spoon, it’s science.</a:t>
            </a:r>
          </a:p>
          <a:p>
            <a:r>
              <a:rPr lang="en-US" sz="3300" b="0" dirty="0">
                <a:solidFill>
                  <a:srgbClr val="C00000"/>
                </a:solidFill>
                <a:latin typeface="+mn-lt"/>
              </a:rPr>
              <a:t>But sporks and forks? Those could still get the job done, as well as a knife. </a:t>
            </a:r>
          </a:p>
          <a:p>
            <a:r>
              <a:rPr lang="en-US" sz="3300" b="0" dirty="0">
                <a:solidFill>
                  <a:srgbClr val="C00000"/>
                </a:solidFill>
                <a:latin typeface="+mn-lt"/>
              </a:rPr>
              <a:t>But spork and fork are not 100% wrong (yet)! </a:t>
            </a:r>
          </a:p>
          <a:p>
            <a:r>
              <a:rPr lang="en-US" sz="3300" b="0" dirty="0">
                <a:solidFill>
                  <a:srgbClr val="C00000"/>
                </a:solidFill>
                <a:latin typeface="+mn-lt"/>
              </a:rPr>
              <a:t>So you change your question again…</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peanut butter </a:t>
            </a:r>
            <a:r>
              <a:rPr lang="en-US" sz="3200" dirty="0">
                <a:solidFill>
                  <a:schemeClr val="tx1"/>
                </a:solidFill>
                <a:latin typeface="+mn-lt"/>
              </a:rPr>
              <a:t>and cut the </a:t>
            </a:r>
            <a:br>
              <a:rPr lang="en-US" sz="3200" dirty="0">
                <a:solidFill>
                  <a:schemeClr val="tx1"/>
                </a:solidFill>
                <a:latin typeface="+mn-lt"/>
              </a:rPr>
            </a:br>
            <a:r>
              <a:rPr lang="en-US" sz="3200" dirty="0">
                <a:solidFill>
                  <a:schemeClr val="tx1"/>
                </a:solidFill>
                <a:latin typeface="+mn-lt"/>
              </a:rPr>
              <a:t>sandwich in half using the same utensil. </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375546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33</a:t>
            </a:fld>
            <a:endParaRPr lang="en-US"/>
          </a:p>
        </p:txBody>
      </p:sp>
      <p:sp>
        <p:nvSpPr>
          <p:cNvPr id="6" name="Title 4"/>
          <p:cNvSpPr txBox="1">
            <a:spLocks/>
          </p:cNvSpPr>
          <p:nvPr/>
        </p:nvSpPr>
        <p:spPr>
          <a:xfrm>
            <a:off x="296613" y="839973"/>
            <a:ext cx="477654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300" b="0" dirty="0">
                <a:solidFill>
                  <a:schemeClr val="tx1"/>
                </a:solidFill>
                <a:latin typeface="+mn-lt"/>
              </a:rPr>
              <a:t>Now spoons are definitely out. You can’t cut bread with a spoon, it’s science.</a:t>
            </a:r>
          </a:p>
          <a:p>
            <a:r>
              <a:rPr lang="en-US" sz="3300" b="0" dirty="0">
                <a:solidFill>
                  <a:schemeClr val="tx1"/>
                </a:solidFill>
                <a:latin typeface="+mn-lt"/>
              </a:rPr>
              <a:t>But sporks and forks? Those could still get the job done, as well as a knife. </a:t>
            </a:r>
          </a:p>
          <a:p>
            <a:r>
              <a:rPr lang="en-US" sz="3300" b="0" dirty="0">
                <a:solidFill>
                  <a:schemeClr val="tx1"/>
                </a:solidFill>
                <a:latin typeface="+mn-lt"/>
              </a:rPr>
              <a:t>But spork and fork are not 100% wrong (yet)! </a:t>
            </a:r>
          </a:p>
          <a:p>
            <a:r>
              <a:rPr lang="en-US" sz="3300" b="0" dirty="0">
                <a:solidFill>
                  <a:schemeClr val="tx1"/>
                </a:solidFill>
                <a:latin typeface="+mn-lt"/>
              </a:rPr>
              <a:t>So you change your question again…</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peanut butter and cut the </a:t>
            </a:r>
            <a:br>
              <a:rPr lang="en-US" sz="3200" b="0" dirty="0">
                <a:solidFill>
                  <a:schemeClr val="tx1"/>
                </a:solidFill>
                <a:latin typeface="+mn-lt"/>
              </a:rPr>
            </a:br>
            <a:r>
              <a:rPr lang="en-US" sz="3200" b="0" dirty="0">
                <a:solidFill>
                  <a:schemeClr val="tx1"/>
                </a:solidFill>
                <a:latin typeface="+mn-lt"/>
              </a:rPr>
              <a:t>sandwich in half using the same utensil. </a:t>
            </a:r>
            <a:r>
              <a:rPr lang="en-US" sz="3200" dirty="0">
                <a:solidFill>
                  <a:srgbClr val="C00000"/>
                </a:solidFill>
                <a:latin typeface="+mn-lt"/>
              </a:rPr>
              <a:t>You do not have access to a hybrid utensil environment.</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3565326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allAtOnce"/>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34</a:t>
            </a:fld>
            <a:endParaRPr lang="en-US"/>
          </a:p>
        </p:txBody>
      </p:sp>
      <p:sp>
        <p:nvSpPr>
          <p:cNvPr id="6" name="Title 4"/>
          <p:cNvSpPr txBox="1">
            <a:spLocks/>
          </p:cNvSpPr>
          <p:nvPr/>
        </p:nvSpPr>
        <p:spPr>
          <a:xfrm>
            <a:off x="296613" y="839973"/>
            <a:ext cx="4556741"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Boom, now Sporks are CLEARLY not allowed (for no good real-life reason, only one made up for this question). </a:t>
            </a:r>
            <a:br>
              <a:rPr lang="en-US" sz="3600" b="0" dirty="0">
                <a:solidFill>
                  <a:srgbClr val="C00000"/>
                </a:solidFill>
                <a:latin typeface="+mn-lt"/>
              </a:rPr>
            </a:br>
            <a:r>
              <a:rPr lang="en-US" sz="3600" b="0" dirty="0">
                <a:solidFill>
                  <a:srgbClr val="C00000"/>
                </a:solidFill>
                <a:latin typeface="+mn-lt"/>
              </a:rPr>
              <a:t>An answer is made 100% wrong.</a:t>
            </a:r>
          </a:p>
          <a:p>
            <a:endParaRPr lang="en-US" sz="3600" b="0" dirty="0">
              <a:solidFill>
                <a:srgbClr val="C00000"/>
              </a:solidFill>
              <a:latin typeface="+mn-lt"/>
            </a:endParaRPr>
          </a:p>
          <a:p>
            <a:r>
              <a:rPr lang="en-US" sz="3600" b="0" dirty="0">
                <a:solidFill>
                  <a:srgbClr val="C00000"/>
                </a:solidFill>
                <a:latin typeface="+mn-lt"/>
              </a:rPr>
              <a:t>But forks remain a problem…</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peanut butter and cut the </a:t>
            </a:r>
            <a:br>
              <a:rPr lang="en-US" sz="3200" b="0" dirty="0">
                <a:solidFill>
                  <a:schemeClr val="tx1"/>
                </a:solidFill>
                <a:latin typeface="+mn-lt"/>
              </a:rPr>
            </a:br>
            <a:r>
              <a:rPr lang="en-US" sz="3200" b="0" dirty="0">
                <a:solidFill>
                  <a:schemeClr val="tx1"/>
                </a:solidFill>
                <a:latin typeface="+mn-lt"/>
              </a:rPr>
              <a:t>sandwich in half using the same utensil. </a:t>
            </a:r>
            <a:r>
              <a:rPr lang="en-US" sz="3200" dirty="0">
                <a:solidFill>
                  <a:schemeClr val="tx1"/>
                </a:solidFill>
                <a:latin typeface="+mn-lt"/>
              </a:rPr>
              <a:t>You do not have access to a hybrid utensil environment.</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19171634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35</a:t>
            </a:fld>
            <a:endParaRPr lang="en-US"/>
          </a:p>
        </p:txBody>
      </p:sp>
      <p:sp>
        <p:nvSpPr>
          <p:cNvPr id="6" name="Title 4"/>
          <p:cNvSpPr txBox="1">
            <a:spLocks/>
          </p:cNvSpPr>
          <p:nvPr/>
        </p:nvSpPr>
        <p:spPr>
          <a:xfrm>
            <a:off x="296613" y="839973"/>
            <a:ext cx="515788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rgbClr val="C00000"/>
                </a:solidFill>
                <a:latin typeface="+mn-lt"/>
              </a:rPr>
              <a:t>There’s no way you could spread creamy peanut butter with a fork, right?</a:t>
            </a:r>
          </a:p>
          <a:p>
            <a:endParaRPr lang="en-US" sz="3200" b="0" dirty="0">
              <a:solidFill>
                <a:srgbClr val="C00000"/>
              </a:solidFill>
              <a:latin typeface="+mn-lt"/>
            </a:endParaRPr>
          </a:p>
          <a:p>
            <a:r>
              <a:rPr lang="en-US" sz="3200" b="0" dirty="0">
                <a:solidFill>
                  <a:srgbClr val="C00000"/>
                </a:solidFill>
                <a:latin typeface="+mn-lt"/>
              </a:rPr>
              <a:t>Ta Da! </a:t>
            </a:r>
          </a:p>
          <a:p>
            <a:endParaRPr lang="en-US" sz="3200" b="0" dirty="0">
              <a:solidFill>
                <a:srgbClr val="C00000"/>
              </a:solidFill>
              <a:latin typeface="+mn-lt"/>
            </a:endParaRPr>
          </a:p>
          <a:p>
            <a:r>
              <a:rPr lang="en-US" sz="3200" dirty="0">
                <a:solidFill>
                  <a:srgbClr val="C00000"/>
                </a:solidFill>
                <a:latin typeface="+mn-lt"/>
              </a:rPr>
              <a:t>Sigh.</a:t>
            </a:r>
          </a:p>
          <a:p>
            <a:endParaRPr lang="en-US" sz="3200" b="0" dirty="0">
              <a:solidFill>
                <a:srgbClr val="C00000"/>
              </a:solidFill>
              <a:latin typeface="+mn-lt"/>
            </a:endParaRPr>
          </a:p>
          <a:p>
            <a:r>
              <a:rPr lang="en-US" sz="3200" b="0" dirty="0">
                <a:solidFill>
                  <a:srgbClr val="C00000"/>
                </a:solidFill>
                <a:latin typeface="+mn-lt"/>
              </a:rPr>
              <a:t>And </a:t>
            </a:r>
            <a:r>
              <a:rPr lang="en-US" sz="3200" dirty="0">
                <a:solidFill>
                  <a:srgbClr val="C00000"/>
                </a:solidFill>
                <a:latin typeface="+mn-lt"/>
              </a:rPr>
              <a:t>that’s</a:t>
            </a:r>
            <a:r>
              <a:rPr lang="en-US" sz="3200" b="0" dirty="0">
                <a:solidFill>
                  <a:srgbClr val="C00000"/>
                </a:solidFill>
                <a:latin typeface="+mn-lt"/>
              </a:rPr>
              <a:t> why cert exam questions take FOREVER to read.</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a:t>
            </a:r>
            <a:r>
              <a:rPr lang="en-US" sz="3200" dirty="0">
                <a:solidFill>
                  <a:srgbClr val="C00000"/>
                </a:solidFill>
                <a:latin typeface="+mn-lt"/>
              </a:rPr>
              <a:t>creamy</a:t>
            </a:r>
            <a:r>
              <a:rPr lang="en-US" sz="3200" b="0" dirty="0">
                <a:solidFill>
                  <a:schemeClr val="tx1"/>
                </a:solidFill>
                <a:latin typeface="+mn-lt"/>
              </a:rPr>
              <a:t> peanut butter and cut the sandwich in half using the same utensil. You do not have access to a hybrid utensil environment.</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281909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36</a:t>
            </a:fld>
            <a:endParaRPr lang="en-US"/>
          </a:p>
        </p:txBody>
      </p:sp>
      <p:sp>
        <p:nvSpPr>
          <p:cNvPr id="6" name="Title 4"/>
          <p:cNvSpPr txBox="1">
            <a:spLocks/>
          </p:cNvSpPr>
          <p:nvPr/>
        </p:nvSpPr>
        <p:spPr>
          <a:xfrm>
            <a:off x="296613" y="839973"/>
            <a:ext cx="515788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rgbClr val="C00000"/>
                </a:solidFill>
                <a:latin typeface="+mn-lt"/>
              </a:rPr>
              <a:t>Notice all the little details that may seem extraneous at first.</a:t>
            </a:r>
          </a:p>
          <a:p>
            <a:endParaRPr lang="en-US" sz="3200" b="0" dirty="0">
              <a:solidFill>
                <a:srgbClr val="C00000"/>
              </a:solidFill>
              <a:latin typeface="+mn-lt"/>
            </a:endParaRPr>
          </a:p>
          <a:p>
            <a:r>
              <a:rPr lang="en-US" sz="3200" b="0" dirty="0">
                <a:solidFill>
                  <a:srgbClr val="C00000"/>
                </a:solidFill>
                <a:latin typeface="+mn-lt"/>
              </a:rPr>
              <a:t>This isn’t a question about sandwiches. This isn’t really even a question about peanut butter.</a:t>
            </a:r>
          </a:p>
          <a:p>
            <a:endParaRPr lang="en-US" sz="3200" b="0" dirty="0">
              <a:solidFill>
                <a:srgbClr val="C00000"/>
              </a:solidFill>
              <a:latin typeface="+mn-lt"/>
            </a:endParaRPr>
          </a:p>
          <a:p>
            <a:r>
              <a:rPr lang="en-US" sz="3200" b="0" dirty="0">
                <a:solidFill>
                  <a:srgbClr val="C00000"/>
                </a:solidFill>
                <a:latin typeface="+mn-lt"/>
              </a:rPr>
              <a:t>It’s a question about the details of </a:t>
            </a:r>
            <a:r>
              <a:rPr lang="en-US" sz="3200" dirty="0">
                <a:solidFill>
                  <a:srgbClr val="C00000"/>
                </a:solidFill>
                <a:latin typeface="+mn-lt"/>
              </a:rPr>
              <a:t>solution selection</a:t>
            </a:r>
            <a:r>
              <a:rPr lang="en-US" sz="3200" b="0" dirty="0">
                <a:solidFill>
                  <a:srgbClr val="C00000"/>
                </a:solidFill>
                <a:latin typeface="+mn-lt"/>
              </a:rPr>
              <a:t>.</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creamy peanut butter and cut the sandwich in half using the same utensil. You do not have access to a hybrid utensil environment.</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100545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Writer - Question Drifting</a:t>
            </a:r>
          </a:p>
        </p:txBody>
      </p:sp>
      <p:sp>
        <p:nvSpPr>
          <p:cNvPr id="5" name="TextBox 4"/>
          <p:cNvSpPr txBox="1"/>
          <p:nvPr/>
        </p:nvSpPr>
        <p:spPr>
          <a:xfrm>
            <a:off x="233916" y="1073886"/>
            <a:ext cx="11292799" cy="4031873"/>
          </a:xfrm>
          <a:prstGeom prst="rect">
            <a:avLst/>
          </a:prstGeom>
          <a:noFill/>
        </p:spPr>
        <p:txBody>
          <a:bodyPr wrap="square" rtlCol="0">
            <a:spAutoFit/>
          </a:bodyPr>
          <a:lstStyle/>
          <a:p>
            <a:r>
              <a:rPr lang="en-US" sz="3200" dirty="0"/>
              <a:t>What did we start writing and answer about?</a:t>
            </a:r>
          </a:p>
          <a:p>
            <a:endParaRPr lang="en-US" sz="3200" dirty="0"/>
          </a:p>
          <a:p>
            <a:r>
              <a:rPr lang="en-US" sz="3200" dirty="0"/>
              <a:t>	Utensils</a:t>
            </a:r>
          </a:p>
          <a:p>
            <a:endParaRPr lang="en-US" sz="3200" dirty="0"/>
          </a:p>
          <a:p>
            <a:r>
              <a:rPr lang="en-US" sz="3200" dirty="0"/>
              <a:t>What did we end up writing a question about?</a:t>
            </a:r>
          </a:p>
          <a:p>
            <a:endParaRPr lang="en-US" sz="3200" dirty="0"/>
          </a:p>
          <a:p>
            <a:r>
              <a:rPr lang="en-US" sz="3200" dirty="0"/>
              <a:t>	Bread geometry, peanut butter viscosity.</a:t>
            </a:r>
          </a:p>
          <a:p>
            <a:endParaRPr lang="en-US" sz="3200" dirty="0"/>
          </a:p>
        </p:txBody>
      </p:sp>
    </p:spTree>
    <p:extLst>
      <p:ext uri="{BB962C8B-B14F-4D97-AF65-F5344CB8AC3E}">
        <p14:creationId xmlns:p14="http://schemas.microsoft.com/office/powerpoint/2010/main" val="1315544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Give it a Try</a:t>
            </a:r>
          </a:p>
        </p:txBody>
      </p:sp>
      <p:sp>
        <p:nvSpPr>
          <p:cNvPr id="5" name="TextBox 4"/>
          <p:cNvSpPr txBox="1"/>
          <p:nvPr/>
        </p:nvSpPr>
        <p:spPr>
          <a:xfrm>
            <a:off x="348216" y="1232149"/>
            <a:ext cx="9813851" cy="1015663"/>
          </a:xfrm>
          <a:prstGeom prst="rect">
            <a:avLst/>
          </a:prstGeom>
          <a:noFill/>
        </p:spPr>
        <p:txBody>
          <a:bodyPr wrap="square" rtlCol="0">
            <a:spAutoFit/>
          </a:bodyPr>
          <a:lstStyle/>
          <a:p>
            <a:r>
              <a:rPr lang="en-US" sz="6000" dirty="0"/>
              <a:t>Let’s give it a shot!</a:t>
            </a:r>
          </a:p>
        </p:txBody>
      </p:sp>
    </p:spTree>
    <p:extLst>
      <p:ext uri="{BB962C8B-B14F-4D97-AF65-F5344CB8AC3E}">
        <p14:creationId xmlns:p14="http://schemas.microsoft.com/office/powerpoint/2010/main" val="91918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Remember this?</a:t>
            </a:r>
          </a:p>
        </p:txBody>
      </p:sp>
      <p:sp>
        <p:nvSpPr>
          <p:cNvPr id="3" name="Content Placeholder 2"/>
          <p:cNvSpPr>
            <a:spLocks noGrp="1"/>
          </p:cNvSpPr>
          <p:nvPr>
            <p:ph idx="1"/>
          </p:nvPr>
        </p:nvSpPr>
        <p:spPr/>
        <p:txBody>
          <a:bodyPr>
            <a:normAutofit fontScale="92500" lnSpcReduction="20000"/>
          </a:bodyPr>
          <a:lstStyle/>
          <a:p>
            <a:r>
              <a:rPr lang="en-US" sz="3200" dirty="0"/>
              <a:t>You are an admiral in Starfleet.</a:t>
            </a:r>
          </a:p>
          <a:p>
            <a:r>
              <a:rPr lang="en-US" sz="3200" dirty="0"/>
              <a:t>You are choosing the leader for your new flagship out of the ranks of captains throughout time.</a:t>
            </a:r>
          </a:p>
          <a:p>
            <a:r>
              <a:rPr lang="en-US" sz="3200" dirty="0"/>
              <a:t>Your choice must at least five seasons of TV experience. The new captain must have a superior hairstyle.</a:t>
            </a:r>
          </a:p>
          <a:p>
            <a:r>
              <a:rPr lang="en-US" sz="3200" dirty="0"/>
              <a:t>You need to choose a leader for your starship.</a:t>
            </a:r>
            <a:endParaRPr lang="en-US" dirty="0"/>
          </a:p>
          <a:p>
            <a:pPr marL="0" indent="0">
              <a:buNone/>
            </a:pPr>
            <a:endParaRPr lang="en-US" dirty="0"/>
          </a:p>
          <a:p>
            <a:r>
              <a:rPr lang="en-US" dirty="0"/>
              <a:t>A. 	James T Kirk</a:t>
            </a:r>
          </a:p>
          <a:p>
            <a:r>
              <a:rPr lang="en-US" dirty="0"/>
              <a:t>B. 	Jean-Luc Picard</a:t>
            </a:r>
          </a:p>
          <a:p>
            <a:r>
              <a:rPr lang="en-US" dirty="0"/>
              <a:t>C. 	Benjamin </a:t>
            </a:r>
            <a:r>
              <a:rPr lang="en-US" dirty="0" err="1"/>
              <a:t>Sisko</a:t>
            </a:r>
            <a:endParaRPr lang="en-US" dirty="0"/>
          </a:p>
          <a:p>
            <a:r>
              <a:rPr lang="en-US" dirty="0"/>
              <a:t>D. 	Kathryn </a:t>
            </a:r>
            <a:r>
              <a:rPr lang="en-US" dirty="0" err="1"/>
              <a:t>Janeway</a:t>
            </a:r>
            <a:endParaRPr lang="en-US" dirty="0"/>
          </a:p>
          <a:p>
            <a:endParaRPr lang="en-US" dirty="0"/>
          </a:p>
        </p:txBody>
      </p:sp>
      <p:cxnSp>
        <p:nvCxnSpPr>
          <p:cNvPr id="5" name="Straight Connector 4"/>
          <p:cNvCxnSpPr/>
          <p:nvPr/>
        </p:nvCxnSpPr>
        <p:spPr>
          <a:xfrm flipH="1" flipV="1">
            <a:off x="1570645" y="5192264"/>
            <a:ext cx="4087390" cy="2538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p:cNvCxnSpPr/>
          <p:nvPr/>
        </p:nvCxnSpPr>
        <p:spPr>
          <a:xfrm flipH="1">
            <a:off x="1570645" y="4794579"/>
            <a:ext cx="4087390"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p:nvCxnSpPr>
        <p:spPr>
          <a:xfrm flipH="1" flipV="1">
            <a:off x="1619951" y="3978906"/>
            <a:ext cx="3988778" cy="38478"/>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a:cxnSpLocks/>
          </p:cNvCxnSpPr>
          <p:nvPr/>
        </p:nvCxnSpPr>
        <p:spPr>
          <a:xfrm flipH="1">
            <a:off x="4119716" y="2839062"/>
            <a:ext cx="2703872"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4" name="Straight Connector 13"/>
          <p:cNvCxnSpPr>
            <a:cxnSpLocks/>
          </p:cNvCxnSpPr>
          <p:nvPr/>
        </p:nvCxnSpPr>
        <p:spPr>
          <a:xfrm flipH="1">
            <a:off x="7187381" y="2527073"/>
            <a:ext cx="2153264"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a:cxnSpLocks/>
          </p:cNvCxnSpPr>
          <p:nvPr/>
        </p:nvCxnSpPr>
        <p:spPr>
          <a:xfrm flipH="1">
            <a:off x="942370" y="2107743"/>
            <a:ext cx="1702507"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7" name="Arrow: Right 16"/>
          <p:cNvSpPr/>
          <p:nvPr/>
        </p:nvSpPr>
        <p:spPr>
          <a:xfrm rot="10800000">
            <a:off x="3721058" y="4160492"/>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8315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Certified Technology Professionals</a:t>
            </a:r>
          </a:p>
        </p:txBody>
      </p:sp>
      <p:sp>
        <p:nvSpPr>
          <p:cNvPr id="3" name="Content Placeholder 2"/>
          <p:cNvSpPr>
            <a:spLocks noGrp="1"/>
          </p:cNvSpPr>
          <p:nvPr>
            <p:ph idx="1"/>
          </p:nvPr>
        </p:nvSpPr>
        <p:spPr/>
        <p:txBody>
          <a:bodyPr>
            <a:normAutofit lnSpcReduction="10000"/>
          </a:bodyPr>
          <a:lstStyle/>
          <a:p>
            <a:r>
              <a:rPr lang="en-US" dirty="0"/>
              <a:t>Certified employees are 17% more productive.</a:t>
            </a:r>
          </a:p>
          <a:p>
            <a:r>
              <a:rPr lang="en-US" dirty="0"/>
              <a:t>Certified reduce unplanned downtime when problems arise by 56%</a:t>
            </a:r>
          </a:p>
          <a:p>
            <a:r>
              <a:rPr lang="en-US" dirty="0"/>
              <a:t>Certified employees are generally more satisfied with their jobs and enjoy tenures that are 15% longer than uncertified employees.</a:t>
            </a:r>
          </a:p>
          <a:p>
            <a:r>
              <a:rPr lang="en-US" dirty="0"/>
              <a:t>72% of employers require IT certifications for certain job openings</a:t>
            </a:r>
          </a:p>
          <a:p>
            <a:r>
              <a:rPr lang="en-US" dirty="0"/>
              <a:t>60% of employers use certifications to confirm subject matter expertise.</a:t>
            </a:r>
          </a:p>
          <a:p>
            <a:pPr marL="0" indent="0">
              <a:buNone/>
            </a:pPr>
            <a:endParaRPr lang="en-US" dirty="0"/>
          </a:p>
          <a:p>
            <a:pPr marL="0" indent="0">
              <a:buNone/>
            </a:pPr>
            <a:r>
              <a:rPr lang="en-US" sz="1600" dirty="0"/>
              <a:t>Source: </a:t>
            </a:r>
            <a:br>
              <a:rPr lang="en-US" sz="1600" dirty="0"/>
            </a:br>
            <a:r>
              <a:rPr lang="en-US" sz="1600" dirty="0"/>
              <a:t>Microsoft Learning White Paper </a:t>
            </a:r>
            <a:r>
              <a:rPr lang="en-US" sz="1600" dirty="0">
                <a:hlinkClick r:id="rId2"/>
              </a:rPr>
              <a:t>http://download.microsoft.com/download/9/4/B/94B5442E-0494-4B42-A5DC-8742E4254B09/BVW-Microsoft-US40548315.pdf</a:t>
            </a:r>
            <a:endParaRPr lang="en-US" sz="1600" dirty="0"/>
          </a:p>
          <a:p>
            <a:pPr marL="0" indent="0">
              <a:buNone/>
            </a:pPr>
            <a:r>
              <a:rPr lang="en-US" sz="1600" dirty="0"/>
              <a:t>CompTIA HR Perception of IT Training and Certification Study: 2015</a:t>
            </a:r>
          </a:p>
          <a:p>
            <a:pPr marL="0" indent="0">
              <a:buNone/>
            </a:pPr>
            <a:r>
              <a:rPr lang="en-US" sz="1600" dirty="0">
                <a:hlinkClick r:id="rId3"/>
              </a:rPr>
              <a:t>https://certification.comptia.org/docs/default-source/downloadablefiles/hr-perceptions-of-it-training-and-certification.pdf</a:t>
            </a:r>
            <a:endParaRPr lang="en-US" sz="1600" dirty="0"/>
          </a:p>
          <a:p>
            <a:pPr marL="0" indent="0">
              <a:buNone/>
            </a:pPr>
            <a:endParaRPr lang="en-US" sz="1600" dirty="0"/>
          </a:p>
          <a:p>
            <a:endParaRPr lang="en-US" dirty="0"/>
          </a:p>
        </p:txBody>
      </p:sp>
    </p:spTree>
    <p:extLst>
      <p:ext uri="{BB962C8B-B14F-4D97-AF65-F5344CB8AC3E}">
        <p14:creationId xmlns:p14="http://schemas.microsoft.com/office/powerpoint/2010/main" val="32337733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a:t>
            </a:r>
          </a:p>
        </p:txBody>
      </p:sp>
      <p:cxnSp>
        <p:nvCxnSpPr>
          <p:cNvPr id="5" name="Straight Connector 4"/>
          <p:cNvCxnSpPr/>
          <p:nvPr/>
        </p:nvCxnSpPr>
        <p:spPr>
          <a:xfrm flipH="1" flipV="1">
            <a:off x="888023" y="5207716"/>
            <a:ext cx="2435469" cy="2460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p:cNvCxnSpPr/>
          <p:nvPr/>
        </p:nvCxnSpPr>
        <p:spPr>
          <a:xfrm flipH="1" flipV="1">
            <a:off x="888022" y="4381585"/>
            <a:ext cx="2435470" cy="19006"/>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p:nvCxnSpPr>
        <p:spPr>
          <a:xfrm flipH="1" flipV="1">
            <a:off x="888022" y="5616605"/>
            <a:ext cx="2435470" cy="2460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a:cxnSpLocks/>
          </p:cNvCxnSpPr>
          <p:nvPr/>
        </p:nvCxnSpPr>
        <p:spPr>
          <a:xfrm flipH="1">
            <a:off x="6544753" y="2087998"/>
            <a:ext cx="2299210"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4" name="Straight Connector 13"/>
          <p:cNvCxnSpPr>
            <a:cxnSpLocks/>
          </p:cNvCxnSpPr>
          <p:nvPr/>
        </p:nvCxnSpPr>
        <p:spPr>
          <a:xfrm flipH="1">
            <a:off x="3469343" y="2853279"/>
            <a:ext cx="1593195" cy="1568"/>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a:cxnSpLocks/>
          </p:cNvCxnSpPr>
          <p:nvPr/>
        </p:nvCxnSpPr>
        <p:spPr>
          <a:xfrm flipH="1">
            <a:off x="959739" y="2853279"/>
            <a:ext cx="2435924"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8" name="Arrow: Right 17"/>
          <p:cNvSpPr/>
          <p:nvPr/>
        </p:nvSpPr>
        <p:spPr>
          <a:xfrm rot="10800000">
            <a:off x="2913529" y="4589929"/>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 name="Content Placeholder 2"/>
          <p:cNvSpPr>
            <a:spLocks noGrp="1"/>
          </p:cNvSpPr>
          <p:nvPr>
            <p:ph idx="1"/>
          </p:nvPr>
        </p:nvSpPr>
        <p:spPr/>
        <p:txBody>
          <a:bodyPr>
            <a:normAutofit fontScale="92500" lnSpcReduction="20000"/>
          </a:bodyPr>
          <a:lstStyle/>
          <a:p>
            <a:r>
              <a:rPr lang="en-US" sz="3200" dirty="0"/>
              <a:t>You are the sports director of a small college. </a:t>
            </a:r>
          </a:p>
          <a:p>
            <a:r>
              <a:rPr lang="en-US" sz="3200" dirty="0"/>
              <a:t>The dean has instructed you to grow the athletic program. You must choose a new varsity sport that uses spherical balls.</a:t>
            </a:r>
          </a:p>
          <a:p>
            <a:r>
              <a:rPr lang="en-US" sz="3200" dirty="0"/>
              <a:t>The sport must be able to sell tickets in the university’s outdoor grass turf venue to anyone.</a:t>
            </a:r>
          </a:p>
          <a:p>
            <a:r>
              <a:rPr lang="en-US" sz="3200" dirty="0"/>
              <a:t>You need to choose a new sport program.</a:t>
            </a:r>
          </a:p>
          <a:p>
            <a:pPr marL="0" indent="0">
              <a:buNone/>
            </a:pPr>
            <a:endParaRPr lang="en-US" dirty="0"/>
          </a:p>
          <a:p>
            <a:pPr marL="0" indent="0">
              <a:buNone/>
            </a:pPr>
            <a:endParaRPr lang="en-US" dirty="0"/>
          </a:p>
          <a:p>
            <a:r>
              <a:rPr lang="en-US" dirty="0"/>
              <a:t>A. 	Basketball</a:t>
            </a:r>
          </a:p>
          <a:p>
            <a:r>
              <a:rPr lang="en-US" dirty="0"/>
              <a:t>B. 	Baseball</a:t>
            </a:r>
          </a:p>
          <a:p>
            <a:r>
              <a:rPr lang="en-US" dirty="0"/>
              <a:t>C. 	Football</a:t>
            </a:r>
          </a:p>
          <a:p>
            <a:r>
              <a:rPr lang="en-US" dirty="0"/>
              <a:t>D. 	Quidditch</a:t>
            </a:r>
          </a:p>
          <a:p>
            <a:endParaRPr lang="en-US" dirty="0"/>
          </a:p>
        </p:txBody>
      </p:sp>
    </p:spTree>
    <p:extLst>
      <p:ext uri="{BB962C8B-B14F-4D97-AF65-F5344CB8AC3E}">
        <p14:creationId xmlns:p14="http://schemas.microsoft.com/office/powerpoint/2010/main" val="3209563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p:cTn id="25" dur="1000" fill="hold"/>
                                        <p:tgtEl>
                                          <p:spTgt spid="18"/>
                                        </p:tgtEl>
                                        <p:attrNameLst>
                                          <p:attrName>ppt_w</p:attrName>
                                        </p:attrNameLst>
                                      </p:cBhvr>
                                      <p:tavLst>
                                        <p:tav tm="0">
                                          <p:val>
                                            <p:fltVal val="0"/>
                                          </p:val>
                                        </p:tav>
                                        <p:tav tm="100000">
                                          <p:val>
                                            <p:strVal val="#ppt_w"/>
                                          </p:val>
                                        </p:tav>
                                      </p:tavLst>
                                    </p:anim>
                                    <p:anim calcmode="lin" valueType="num">
                                      <p:cBhvr>
                                        <p:cTn id="26" dur="1000" fill="hold"/>
                                        <p:tgtEl>
                                          <p:spTgt spid="18"/>
                                        </p:tgtEl>
                                        <p:attrNameLst>
                                          <p:attrName>ppt_h</p:attrName>
                                        </p:attrNameLst>
                                      </p:cBhvr>
                                      <p:tavLst>
                                        <p:tav tm="0">
                                          <p:val>
                                            <p:fltVal val="0"/>
                                          </p:val>
                                        </p:tav>
                                        <p:tav tm="100000">
                                          <p:val>
                                            <p:strVal val="#ppt_h"/>
                                          </p:val>
                                        </p:tav>
                                      </p:tavLst>
                                    </p:anim>
                                    <p:anim calcmode="lin" valueType="num">
                                      <p:cBhvr>
                                        <p:cTn id="27" dur="1000" fill="hold"/>
                                        <p:tgtEl>
                                          <p:spTgt spid="18"/>
                                        </p:tgtEl>
                                        <p:attrNameLst>
                                          <p:attrName>style.rotation</p:attrName>
                                        </p:attrNameLst>
                                      </p:cBhvr>
                                      <p:tavLst>
                                        <p:tav tm="0">
                                          <p:val>
                                            <p:fltVal val="90"/>
                                          </p:val>
                                        </p:tav>
                                        <p:tav tm="100000">
                                          <p:val>
                                            <p:fltVal val="0"/>
                                          </p:val>
                                        </p:tav>
                                      </p:tavLst>
                                    </p:anim>
                                    <p:animEffect transition="in" filter="fade">
                                      <p:cBhvr>
                                        <p:cTn id="28"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a:cxnSpLocks/>
          </p:cNvCxnSpPr>
          <p:nvPr/>
        </p:nvCxnSpPr>
        <p:spPr>
          <a:xfrm flipH="1">
            <a:off x="6826554" y="2340526"/>
            <a:ext cx="3058592"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2" name="Title 1"/>
          <p:cNvSpPr>
            <a:spLocks noGrp="1"/>
          </p:cNvSpPr>
          <p:nvPr>
            <p:ph type="title"/>
          </p:nvPr>
        </p:nvSpPr>
        <p:spPr/>
        <p:txBody>
          <a:bodyPr/>
          <a:lstStyle/>
          <a:p>
            <a:r>
              <a:rPr lang="en-US" dirty="0"/>
              <a:t>Question 3</a:t>
            </a:r>
          </a:p>
        </p:txBody>
      </p:sp>
      <p:sp>
        <p:nvSpPr>
          <p:cNvPr id="3" name="Content Placeholder 2"/>
          <p:cNvSpPr>
            <a:spLocks noGrp="1"/>
          </p:cNvSpPr>
          <p:nvPr>
            <p:ph idx="1"/>
          </p:nvPr>
        </p:nvSpPr>
        <p:spPr/>
        <p:txBody>
          <a:bodyPr>
            <a:normAutofit fontScale="92500" lnSpcReduction="10000"/>
          </a:bodyPr>
          <a:lstStyle/>
          <a:p>
            <a:r>
              <a:rPr lang="en-US" sz="3200" dirty="0"/>
              <a:t>You are the reel operator of a local cinema.</a:t>
            </a:r>
          </a:p>
          <a:p>
            <a:r>
              <a:rPr lang="en-US" sz="3200" dirty="0"/>
              <a:t>You must prepare a private showing of a film for a corporate event.</a:t>
            </a:r>
          </a:p>
          <a:p>
            <a:r>
              <a:rPr lang="en-US" sz="3200" dirty="0"/>
              <a:t>The film must be a science fiction film featuring both a cat and an android. You must not choose a film that features any raccoons. </a:t>
            </a:r>
          </a:p>
          <a:p>
            <a:r>
              <a:rPr lang="en-US" sz="3200" dirty="0"/>
              <a:t>You need to choose a film for the screening.</a:t>
            </a:r>
          </a:p>
          <a:p>
            <a:pPr marL="0" indent="0">
              <a:buNone/>
            </a:pPr>
            <a:br>
              <a:rPr lang="en-US" dirty="0"/>
            </a:br>
            <a:endParaRPr lang="en-US" dirty="0"/>
          </a:p>
          <a:p>
            <a:r>
              <a:rPr lang="en-US" dirty="0"/>
              <a:t>A. 	Guardians of the Galaxy Vol 2</a:t>
            </a:r>
          </a:p>
          <a:p>
            <a:r>
              <a:rPr lang="en-US" dirty="0"/>
              <a:t>B. 	Blade Runner</a:t>
            </a:r>
          </a:p>
          <a:p>
            <a:r>
              <a:rPr lang="en-US" dirty="0"/>
              <a:t>C. 	Interstellar</a:t>
            </a:r>
          </a:p>
          <a:p>
            <a:r>
              <a:rPr lang="en-US" dirty="0"/>
              <a:t>D. 	Aliens</a:t>
            </a:r>
          </a:p>
          <a:p>
            <a:endParaRPr lang="en-US" dirty="0"/>
          </a:p>
        </p:txBody>
      </p:sp>
      <p:cxnSp>
        <p:nvCxnSpPr>
          <p:cNvPr id="5" name="Straight Connector 4"/>
          <p:cNvCxnSpPr/>
          <p:nvPr/>
        </p:nvCxnSpPr>
        <p:spPr>
          <a:xfrm flipH="1" flipV="1">
            <a:off x="1514942" y="4736128"/>
            <a:ext cx="2435469" cy="2460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p:cNvCxnSpPr/>
          <p:nvPr/>
        </p:nvCxnSpPr>
        <p:spPr>
          <a:xfrm flipH="1">
            <a:off x="1479692" y="4287977"/>
            <a:ext cx="4087390"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p:nvCxnSpPr>
        <p:spPr>
          <a:xfrm flipH="1" flipV="1">
            <a:off x="1514942" y="5184276"/>
            <a:ext cx="2435470" cy="2460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a:cxnSpLocks/>
          </p:cNvCxnSpPr>
          <p:nvPr/>
        </p:nvCxnSpPr>
        <p:spPr>
          <a:xfrm flipH="1">
            <a:off x="883451" y="2704051"/>
            <a:ext cx="1282233"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a:cxnSpLocks/>
          </p:cNvCxnSpPr>
          <p:nvPr/>
        </p:nvCxnSpPr>
        <p:spPr>
          <a:xfrm flipH="1">
            <a:off x="8593286" y="2692137"/>
            <a:ext cx="2094379"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7" name="Arrow: Right 16"/>
          <p:cNvSpPr/>
          <p:nvPr/>
        </p:nvSpPr>
        <p:spPr>
          <a:xfrm rot="10800000">
            <a:off x="2508656" y="5439684"/>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2574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down)">
                                      <p:cBhvr>
                                        <p:cTn id="25" dur="580">
                                          <p:stCondLst>
                                            <p:cond delay="0"/>
                                          </p:stCondLst>
                                        </p:cTn>
                                        <p:tgtEl>
                                          <p:spTgt spid="17"/>
                                        </p:tgtEl>
                                      </p:cBhvr>
                                    </p:animEffect>
                                    <p:anim calcmode="lin" valueType="num">
                                      <p:cBhvr>
                                        <p:cTn id="26"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31" dur="26">
                                          <p:stCondLst>
                                            <p:cond delay="650"/>
                                          </p:stCondLst>
                                        </p:cTn>
                                        <p:tgtEl>
                                          <p:spTgt spid="17"/>
                                        </p:tgtEl>
                                      </p:cBhvr>
                                      <p:to x="100000" y="60000"/>
                                    </p:animScale>
                                    <p:animScale>
                                      <p:cBhvr>
                                        <p:cTn id="32" dur="166" decel="50000">
                                          <p:stCondLst>
                                            <p:cond delay="676"/>
                                          </p:stCondLst>
                                        </p:cTn>
                                        <p:tgtEl>
                                          <p:spTgt spid="17"/>
                                        </p:tgtEl>
                                      </p:cBhvr>
                                      <p:to x="100000" y="100000"/>
                                    </p:animScale>
                                    <p:animScale>
                                      <p:cBhvr>
                                        <p:cTn id="33" dur="26">
                                          <p:stCondLst>
                                            <p:cond delay="1312"/>
                                          </p:stCondLst>
                                        </p:cTn>
                                        <p:tgtEl>
                                          <p:spTgt spid="17"/>
                                        </p:tgtEl>
                                      </p:cBhvr>
                                      <p:to x="100000" y="80000"/>
                                    </p:animScale>
                                    <p:animScale>
                                      <p:cBhvr>
                                        <p:cTn id="34" dur="166" decel="50000">
                                          <p:stCondLst>
                                            <p:cond delay="1338"/>
                                          </p:stCondLst>
                                        </p:cTn>
                                        <p:tgtEl>
                                          <p:spTgt spid="17"/>
                                        </p:tgtEl>
                                      </p:cBhvr>
                                      <p:to x="100000" y="100000"/>
                                    </p:animScale>
                                    <p:animScale>
                                      <p:cBhvr>
                                        <p:cTn id="35" dur="26">
                                          <p:stCondLst>
                                            <p:cond delay="1642"/>
                                          </p:stCondLst>
                                        </p:cTn>
                                        <p:tgtEl>
                                          <p:spTgt spid="17"/>
                                        </p:tgtEl>
                                      </p:cBhvr>
                                      <p:to x="100000" y="90000"/>
                                    </p:animScale>
                                    <p:animScale>
                                      <p:cBhvr>
                                        <p:cTn id="36" dur="166" decel="50000">
                                          <p:stCondLst>
                                            <p:cond delay="1668"/>
                                          </p:stCondLst>
                                        </p:cTn>
                                        <p:tgtEl>
                                          <p:spTgt spid="17"/>
                                        </p:tgtEl>
                                      </p:cBhvr>
                                      <p:to x="100000" y="100000"/>
                                    </p:animScale>
                                    <p:animScale>
                                      <p:cBhvr>
                                        <p:cTn id="37" dur="26">
                                          <p:stCondLst>
                                            <p:cond delay="1808"/>
                                          </p:stCondLst>
                                        </p:cTn>
                                        <p:tgtEl>
                                          <p:spTgt spid="17"/>
                                        </p:tgtEl>
                                      </p:cBhvr>
                                      <p:to x="100000" y="95000"/>
                                    </p:animScale>
                                    <p:animScale>
                                      <p:cBhvr>
                                        <p:cTn id="38"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1448" y="931611"/>
            <a:ext cx="10972800" cy="5459357"/>
          </a:xfrm>
        </p:spPr>
        <p:txBody>
          <a:bodyPr>
            <a:normAutofit fontScale="77500" lnSpcReduction="20000"/>
          </a:bodyPr>
          <a:lstStyle/>
          <a:p>
            <a:r>
              <a:rPr lang="en-US" sz="4100" dirty="0"/>
              <a:t>You are the bartender of a local fine dining establishment.</a:t>
            </a:r>
          </a:p>
          <a:p>
            <a:r>
              <a:rPr lang="en-US" sz="4100" dirty="0"/>
              <a:t>You are instructed to serve an appropriate spirit to a diner. Your establishment only serves whiskeys aged in American oak barrels.</a:t>
            </a:r>
          </a:p>
          <a:p>
            <a:r>
              <a:rPr lang="en-US" sz="4100" dirty="0"/>
              <a:t>The diner has requested a malt whiskey from outside of Tennessee. The malt must not contain corn. </a:t>
            </a:r>
          </a:p>
          <a:p>
            <a:r>
              <a:rPr lang="en-US" sz="4100" dirty="0"/>
              <a:t>You need to choose a spirit.</a:t>
            </a:r>
          </a:p>
          <a:p>
            <a:pPr marL="0" indent="0">
              <a:buNone/>
            </a:pPr>
            <a:endParaRPr lang="en-US" dirty="0"/>
          </a:p>
          <a:p>
            <a:pPr marL="0" indent="0">
              <a:buNone/>
            </a:pPr>
            <a:endParaRPr lang="en-US" dirty="0"/>
          </a:p>
          <a:p>
            <a:r>
              <a:rPr lang="en-US" sz="3300" dirty="0"/>
              <a:t>A. 	Scotch</a:t>
            </a:r>
          </a:p>
          <a:p>
            <a:r>
              <a:rPr lang="en-US" sz="3300" dirty="0"/>
              <a:t>B. 	Bourbon</a:t>
            </a:r>
          </a:p>
          <a:p>
            <a:r>
              <a:rPr lang="en-US" sz="3300" dirty="0"/>
              <a:t>C. 	Tennessee Whiskey</a:t>
            </a:r>
          </a:p>
          <a:p>
            <a:r>
              <a:rPr lang="en-US" sz="3300" dirty="0"/>
              <a:t>D. 	Cognac</a:t>
            </a:r>
          </a:p>
          <a:p>
            <a:endParaRPr lang="en-US" dirty="0"/>
          </a:p>
        </p:txBody>
      </p:sp>
      <p:sp>
        <p:nvSpPr>
          <p:cNvPr id="2" name="Title 1"/>
          <p:cNvSpPr>
            <a:spLocks noGrp="1"/>
          </p:cNvSpPr>
          <p:nvPr>
            <p:ph type="title"/>
          </p:nvPr>
        </p:nvSpPr>
        <p:spPr/>
        <p:txBody>
          <a:bodyPr/>
          <a:lstStyle/>
          <a:p>
            <a:r>
              <a:rPr lang="en-US" dirty="0"/>
              <a:t>Question 4</a:t>
            </a:r>
          </a:p>
        </p:txBody>
      </p:sp>
      <p:cxnSp>
        <p:nvCxnSpPr>
          <p:cNvPr id="5" name="Straight Connector 4"/>
          <p:cNvCxnSpPr/>
          <p:nvPr/>
        </p:nvCxnSpPr>
        <p:spPr>
          <a:xfrm flipH="1" flipV="1">
            <a:off x="1519312" y="5562793"/>
            <a:ext cx="3988778" cy="2538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p:cNvCxnSpPr/>
          <p:nvPr/>
        </p:nvCxnSpPr>
        <p:spPr>
          <a:xfrm flipH="1">
            <a:off x="1470006" y="5989695"/>
            <a:ext cx="4087390"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p:nvCxnSpPr>
        <p:spPr>
          <a:xfrm flipH="1" flipV="1">
            <a:off x="1568618" y="5120251"/>
            <a:ext cx="3988778" cy="38478"/>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a:cxnSpLocks/>
          </p:cNvCxnSpPr>
          <p:nvPr/>
        </p:nvCxnSpPr>
        <p:spPr>
          <a:xfrm flipH="1">
            <a:off x="905996" y="3246383"/>
            <a:ext cx="1845607"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4" name="Straight Connector 13"/>
          <p:cNvCxnSpPr>
            <a:cxnSpLocks/>
          </p:cNvCxnSpPr>
          <p:nvPr/>
        </p:nvCxnSpPr>
        <p:spPr>
          <a:xfrm flipH="1" flipV="1">
            <a:off x="5303104" y="3238289"/>
            <a:ext cx="2621696" cy="8094"/>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a:cxnSpLocks/>
          </p:cNvCxnSpPr>
          <p:nvPr/>
        </p:nvCxnSpPr>
        <p:spPr>
          <a:xfrm flipH="1">
            <a:off x="5192246" y="2896569"/>
            <a:ext cx="2063960"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7" name="Arrow: Right 16"/>
          <p:cNvSpPr/>
          <p:nvPr/>
        </p:nvSpPr>
        <p:spPr>
          <a:xfrm rot="10800000">
            <a:off x="2592725" y="4473589"/>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2866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anim calcmode="lin" valueType="num">
                                      <p:cBhvr>
                                        <p:cTn id="26" dur="1000" fill="hold"/>
                                        <p:tgtEl>
                                          <p:spTgt spid="17"/>
                                        </p:tgtEl>
                                        <p:attrNameLst>
                                          <p:attrName>ppt_x</p:attrName>
                                        </p:attrNameLst>
                                      </p:cBhvr>
                                      <p:tavLst>
                                        <p:tav tm="0">
                                          <p:val>
                                            <p:strVal val="#ppt_x"/>
                                          </p:val>
                                        </p:tav>
                                        <p:tav tm="100000">
                                          <p:val>
                                            <p:strVal val="#ppt_x"/>
                                          </p:val>
                                        </p:tav>
                                      </p:tavLst>
                                    </p:anim>
                                    <p:anim calcmode="lin" valueType="num">
                                      <p:cBhvr>
                                        <p:cTn id="2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sz="3200" dirty="0"/>
              <a:t>You are the social media director for a cool hip company.</a:t>
            </a:r>
          </a:p>
          <a:p>
            <a:r>
              <a:rPr lang="en-US" sz="3200" dirty="0"/>
              <a:t>Your new marketing campaign much choose a social media platform. </a:t>
            </a:r>
          </a:p>
          <a:p>
            <a:r>
              <a:rPr lang="en-US" sz="3200" dirty="0"/>
              <a:t>The social media platform must be persistent online forever. The grandmother of the CEO must not be aware of the platform. The platform be a social media platform with accelerating growth.</a:t>
            </a:r>
          </a:p>
          <a:p>
            <a:r>
              <a:rPr lang="en-US" sz="3200" dirty="0"/>
              <a:t>You need to choose a social media platform.</a:t>
            </a:r>
            <a:endParaRPr lang="en-US" dirty="0"/>
          </a:p>
          <a:p>
            <a:pPr marL="0" indent="0">
              <a:buNone/>
            </a:pPr>
            <a:endParaRPr lang="en-US" dirty="0"/>
          </a:p>
          <a:p>
            <a:r>
              <a:rPr lang="en-US" dirty="0"/>
              <a:t>A. 	Facebook</a:t>
            </a:r>
          </a:p>
          <a:p>
            <a:r>
              <a:rPr lang="en-US" dirty="0"/>
              <a:t>B. 	Twitter</a:t>
            </a:r>
          </a:p>
          <a:p>
            <a:r>
              <a:rPr lang="en-US" dirty="0"/>
              <a:t>C. 	Instagram</a:t>
            </a:r>
          </a:p>
          <a:p>
            <a:r>
              <a:rPr lang="en-US" dirty="0"/>
              <a:t>D. 	Snapchat</a:t>
            </a:r>
          </a:p>
          <a:p>
            <a:endParaRPr lang="en-US" dirty="0"/>
          </a:p>
        </p:txBody>
      </p:sp>
      <p:sp>
        <p:nvSpPr>
          <p:cNvPr id="2" name="Title 1"/>
          <p:cNvSpPr>
            <a:spLocks noGrp="1"/>
          </p:cNvSpPr>
          <p:nvPr>
            <p:ph type="title"/>
          </p:nvPr>
        </p:nvSpPr>
        <p:spPr/>
        <p:txBody>
          <a:bodyPr/>
          <a:lstStyle/>
          <a:p>
            <a:r>
              <a:rPr lang="en-US" dirty="0"/>
              <a:t>Question 5</a:t>
            </a:r>
          </a:p>
        </p:txBody>
      </p:sp>
      <p:cxnSp>
        <p:nvCxnSpPr>
          <p:cNvPr id="5" name="Straight Connector 4"/>
          <p:cNvCxnSpPr/>
          <p:nvPr/>
        </p:nvCxnSpPr>
        <p:spPr>
          <a:xfrm flipH="1" flipV="1">
            <a:off x="1578304" y="4296744"/>
            <a:ext cx="3988778" cy="2538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p:cNvCxnSpPr/>
          <p:nvPr/>
        </p:nvCxnSpPr>
        <p:spPr>
          <a:xfrm flipH="1">
            <a:off x="1528998" y="5555513"/>
            <a:ext cx="4087390"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p:nvCxnSpPr>
        <p:spPr>
          <a:xfrm flipH="1" flipV="1">
            <a:off x="1578304" y="4706193"/>
            <a:ext cx="3988778" cy="38478"/>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a:cxnSpLocks/>
          </p:cNvCxnSpPr>
          <p:nvPr/>
        </p:nvCxnSpPr>
        <p:spPr>
          <a:xfrm flipH="1">
            <a:off x="1084057" y="2817806"/>
            <a:ext cx="3476622" cy="1"/>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flipH="1">
            <a:off x="7393469" y="3173444"/>
            <a:ext cx="2969731"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flipH="1">
            <a:off x="6452131" y="2503779"/>
            <a:ext cx="3698048" cy="7613"/>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7" name="Arrow: Right 16"/>
          <p:cNvSpPr/>
          <p:nvPr/>
        </p:nvSpPr>
        <p:spPr>
          <a:xfrm rot="10800000">
            <a:off x="2962937" y="4935998"/>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2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anim calcmode="lin" valueType="num">
                                      <p:cBhvr>
                                        <p:cTn id="26" dur="1000" fill="hold"/>
                                        <p:tgtEl>
                                          <p:spTgt spid="17"/>
                                        </p:tgtEl>
                                        <p:attrNameLst>
                                          <p:attrName>ppt_x</p:attrName>
                                        </p:attrNameLst>
                                      </p:cBhvr>
                                      <p:tavLst>
                                        <p:tav tm="0">
                                          <p:val>
                                            <p:strVal val="#ppt_x"/>
                                          </p:val>
                                        </p:tav>
                                        <p:tav tm="100000">
                                          <p:val>
                                            <p:strVal val="#ppt_x"/>
                                          </p:val>
                                        </p:tav>
                                      </p:tavLst>
                                    </p:anim>
                                    <p:anim calcmode="lin" valueType="num">
                                      <p:cBhvr>
                                        <p:cTn id="2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6</a:t>
            </a:r>
          </a:p>
        </p:txBody>
      </p:sp>
      <p:sp>
        <p:nvSpPr>
          <p:cNvPr id="3" name="Content Placeholder 2"/>
          <p:cNvSpPr>
            <a:spLocks noGrp="1"/>
          </p:cNvSpPr>
          <p:nvPr>
            <p:ph idx="1"/>
          </p:nvPr>
        </p:nvSpPr>
        <p:spPr/>
        <p:txBody>
          <a:bodyPr>
            <a:normAutofit fontScale="92500" lnSpcReduction="10000"/>
          </a:bodyPr>
          <a:lstStyle/>
          <a:p>
            <a:r>
              <a:rPr lang="en-US" sz="3200" dirty="0"/>
              <a:t>You are an astronaut looking to land on a planet in this solar system.</a:t>
            </a:r>
          </a:p>
          <a:p>
            <a:r>
              <a:rPr lang="en-US" sz="3200" dirty="0"/>
              <a:t>Your new space base requires a solid surface.</a:t>
            </a:r>
          </a:p>
          <a:p>
            <a:r>
              <a:rPr lang="en-US" sz="3200" dirty="0"/>
              <a:t>Your space base is equipped with a moon roof.</a:t>
            </a:r>
          </a:p>
          <a:p>
            <a:r>
              <a:rPr lang="en-US" sz="3200" dirty="0"/>
              <a:t>You need to choose a location for your new space base.</a:t>
            </a:r>
          </a:p>
          <a:p>
            <a:pPr marL="0" indent="0">
              <a:buNone/>
            </a:pPr>
            <a:endParaRPr lang="en-US" dirty="0"/>
          </a:p>
          <a:p>
            <a:pPr marL="0" indent="0">
              <a:buNone/>
            </a:pPr>
            <a:endParaRPr lang="en-US" dirty="0"/>
          </a:p>
          <a:p>
            <a:r>
              <a:rPr lang="en-US" dirty="0"/>
              <a:t>A. 	Jupiter</a:t>
            </a:r>
          </a:p>
          <a:p>
            <a:r>
              <a:rPr lang="en-US" dirty="0"/>
              <a:t>B. 	Venus</a:t>
            </a:r>
          </a:p>
          <a:p>
            <a:r>
              <a:rPr lang="en-US" dirty="0"/>
              <a:t>C. 	Pluto</a:t>
            </a:r>
          </a:p>
          <a:p>
            <a:r>
              <a:rPr lang="en-US" dirty="0"/>
              <a:t>D. 	Mars</a:t>
            </a:r>
          </a:p>
          <a:p>
            <a:endParaRPr lang="en-US" dirty="0"/>
          </a:p>
        </p:txBody>
      </p:sp>
      <p:cxnSp>
        <p:nvCxnSpPr>
          <p:cNvPr id="5" name="Straight Connector 4"/>
          <p:cNvCxnSpPr>
            <a:cxnSpLocks/>
          </p:cNvCxnSpPr>
          <p:nvPr/>
        </p:nvCxnSpPr>
        <p:spPr>
          <a:xfrm flipH="1">
            <a:off x="1578304" y="4047387"/>
            <a:ext cx="1095046"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p:cNvCxnSpPr>
            <a:cxnSpLocks/>
          </p:cNvCxnSpPr>
          <p:nvPr/>
        </p:nvCxnSpPr>
        <p:spPr>
          <a:xfrm flipH="1">
            <a:off x="1578304" y="4931370"/>
            <a:ext cx="1145846"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p:cNvCxnSpPr>
            <a:cxnSpLocks/>
          </p:cNvCxnSpPr>
          <p:nvPr/>
        </p:nvCxnSpPr>
        <p:spPr>
          <a:xfrm flipH="1">
            <a:off x="1578304" y="4479108"/>
            <a:ext cx="1145846"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a:cxnSpLocks/>
          </p:cNvCxnSpPr>
          <p:nvPr/>
        </p:nvCxnSpPr>
        <p:spPr>
          <a:xfrm flipH="1">
            <a:off x="5871411" y="1860551"/>
            <a:ext cx="1934677" cy="1"/>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4" name="Straight Connector 13"/>
          <p:cNvCxnSpPr>
            <a:cxnSpLocks/>
          </p:cNvCxnSpPr>
          <p:nvPr/>
        </p:nvCxnSpPr>
        <p:spPr>
          <a:xfrm flipH="1">
            <a:off x="6358017" y="2339148"/>
            <a:ext cx="1763428"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a:cxnSpLocks/>
          </p:cNvCxnSpPr>
          <p:nvPr/>
        </p:nvCxnSpPr>
        <p:spPr>
          <a:xfrm flipH="1">
            <a:off x="7305944" y="1397070"/>
            <a:ext cx="1039159"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7" name="Arrow: Right 16"/>
          <p:cNvSpPr/>
          <p:nvPr/>
        </p:nvSpPr>
        <p:spPr>
          <a:xfrm rot="10800000">
            <a:off x="2350469" y="5172954"/>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7354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anim calcmode="lin" valueType="num">
                                      <p:cBhvr>
                                        <p:cTn id="26" dur="1000" fill="hold"/>
                                        <p:tgtEl>
                                          <p:spTgt spid="17"/>
                                        </p:tgtEl>
                                        <p:attrNameLst>
                                          <p:attrName>ppt_x</p:attrName>
                                        </p:attrNameLst>
                                      </p:cBhvr>
                                      <p:tavLst>
                                        <p:tav tm="0">
                                          <p:val>
                                            <p:strVal val="#ppt_x"/>
                                          </p:val>
                                        </p:tav>
                                        <p:tav tm="100000">
                                          <p:val>
                                            <p:strVal val="#ppt_x"/>
                                          </p:val>
                                        </p:tav>
                                      </p:tavLst>
                                    </p:anim>
                                    <p:anim calcmode="lin" valueType="num">
                                      <p:cBhvr>
                                        <p:cTn id="2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Helpful Links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45</a:t>
            </a:fld>
            <a:endParaRPr lang="en-US" dirty="0"/>
          </a:p>
        </p:txBody>
      </p:sp>
      <p:sp>
        <p:nvSpPr>
          <p:cNvPr id="6" name="Title 4"/>
          <p:cNvSpPr txBox="1">
            <a:spLocks/>
          </p:cNvSpPr>
          <p:nvPr/>
        </p:nvSpPr>
        <p:spPr>
          <a:xfrm>
            <a:off x="446411" y="1116702"/>
            <a:ext cx="10972800" cy="233859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pPr marL="285750" indent="-285750">
              <a:buFont typeface="Arial" panose="020B0604020202020204" pitchFamily="34" charset="0"/>
              <a:buChar char="•"/>
            </a:pPr>
            <a:r>
              <a:rPr lang="en-US" sz="2000" b="0" dirty="0">
                <a:solidFill>
                  <a:schemeClr val="tx1"/>
                </a:solidFill>
                <a:latin typeface="+mn-lt"/>
                <a:hlinkClick r:id="rId2"/>
              </a:rPr>
              <a:t>http://www.sqltact.com/2012/04/certification-exams-from-other-side.html</a:t>
            </a:r>
          </a:p>
          <a:p>
            <a:pPr marL="285750" indent="-285750">
              <a:buFont typeface="Arial" panose="020B0604020202020204" pitchFamily="34" charset="0"/>
              <a:buChar char="•"/>
            </a:pPr>
            <a:r>
              <a:rPr lang="en-US" sz="2000" b="0" dirty="0">
                <a:solidFill>
                  <a:schemeClr val="tx1"/>
                </a:solidFill>
                <a:latin typeface="+mn-lt"/>
                <a:hlinkClick r:id="rId2"/>
              </a:rPr>
              <a:t>http://www.sqltact.com/2016/07/training-to-do-list-for-new-dba.html</a:t>
            </a:r>
          </a:p>
          <a:p>
            <a:pPr marL="285750" indent="-285750">
              <a:buFont typeface="Arial" panose="020B0604020202020204" pitchFamily="34" charset="0"/>
              <a:buChar char="•"/>
            </a:pPr>
            <a:r>
              <a:rPr lang="en-US" sz="2000" b="0" dirty="0">
                <a:solidFill>
                  <a:schemeClr val="tx1"/>
                </a:solidFill>
                <a:latin typeface="+mn-lt"/>
                <a:hlinkClick r:id="rId2"/>
              </a:rPr>
              <a:t>https://borntolearn.mslearn.net/b/weblog/archive/2014/03/10/certification-update-sql-server-2014</a:t>
            </a:r>
            <a:endParaRPr lang="en-US" sz="2000" b="0" dirty="0">
              <a:solidFill>
                <a:schemeClr val="tx1"/>
              </a:solidFill>
              <a:latin typeface="+mn-lt"/>
            </a:endParaRPr>
          </a:p>
          <a:p>
            <a:pPr marL="285750" indent="-285750">
              <a:buFont typeface="Arial" panose="020B0604020202020204" pitchFamily="34" charset="0"/>
              <a:buChar char="•"/>
            </a:pPr>
            <a:endParaRPr lang="en-US" sz="2000" b="0" dirty="0">
              <a:solidFill>
                <a:schemeClr val="tx1"/>
              </a:solidFill>
              <a:latin typeface="+mn-lt"/>
              <a:hlinkClick r:id="rId3"/>
            </a:endParaRPr>
          </a:p>
          <a:p>
            <a:pPr marL="285750" indent="-285750">
              <a:buFont typeface="Arial" panose="020B0604020202020204" pitchFamily="34" charset="0"/>
              <a:buChar char="•"/>
            </a:pPr>
            <a:r>
              <a:rPr lang="en-US" sz="2000" b="0" dirty="0">
                <a:solidFill>
                  <a:schemeClr val="tx1"/>
                </a:solidFill>
                <a:latin typeface="+mn-lt"/>
                <a:hlinkClick r:id="rId3"/>
              </a:rPr>
              <a:t>https://mva.microsoft.com/</a:t>
            </a:r>
          </a:p>
          <a:p>
            <a:pPr marL="285750" indent="-285750">
              <a:buFont typeface="Arial" panose="020B0604020202020204" pitchFamily="34" charset="0"/>
              <a:buChar char="•"/>
            </a:pPr>
            <a:r>
              <a:rPr lang="en-US" sz="2000" b="0" dirty="0">
                <a:solidFill>
                  <a:schemeClr val="tx1"/>
                </a:solidFill>
                <a:latin typeface="+mn-lt"/>
                <a:hlinkClick r:id="rId3"/>
              </a:rPr>
              <a:t>https://www.microsoft.com/learning/en-us/exam-70-463.aspx</a:t>
            </a:r>
            <a:endParaRPr lang="en-US" sz="2000" b="0" dirty="0">
              <a:solidFill>
                <a:schemeClr val="tx1"/>
              </a:solidFill>
              <a:latin typeface="+mn-lt"/>
            </a:endParaRPr>
          </a:p>
          <a:p>
            <a:pPr marL="285750" indent="-285750">
              <a:buFont typeface="Arial" panose="020B0604020202020204" pitchFamily="34" charset="0"/>
              <a:buChar char="•"/>
            </a:pPr>
            <a:r>
              <a:rPr lang="en-US" sz="2000" b="0" dirty="0">
                <a:solidFill>
                  <a:schemeClr val="tx1"/>
                </a:solidFill>
                <a:latin typeface="+mn-lt"/>
                <a:hlinkClick r:id="rId4"/>
              </a:rPr>
              <a:t>https://www.microsoft.com/en-ca/learning/sql-certification.aspx</a:t>
            </a:r>
            <a:endParaRPr lang="en-US" sz="2000" b="0" dirty="0">
              <a:solidFill>
                <a:schemeClr val="tx1"/>
              </a:solidFill>
              <a:latin typeface="+mn-lt"/>
            </a:endParaRPr>
          </a:p>
          <a:p>
            <a:pPr marL="285750" indent="-285750">
              <a:buFont typeface="Arial" panose="020B0604020202020204" pitchFamily="34" charset="0"/>
              <a:buChar char="•"/>
            </a:pPr>
            <a:endParaRPr lang="en-US" sz="2000" b="0" dirty="0">
              <a:solidFill>
                <a:schemeClr val="tx1"/>
              </a:solidFill>
              <a:latin typeface="+mn-lt"/>
            </a:endParaRPr>
          </a:p>
          <a:p>
            <a:pPr marL="285750" indent="-285750">
              <a:buFont typeface="Arial" panose="020B0604020202020204" pitchFamily="34" charset="0"/>
              <a:buChar char="•"/>
            </a:pPr>
            <a:endParaRPr lang="en-US" sz="2000" b="0" dirty="0">
              <a:solidFill>
                <a:schemeClr val="tx1"/>
              </a:solidFill>
              <a:latin typeface="+mn-lt"/>
            </a:endParaRPr>
          </a:p>
          <a:p>
            <a:pPr marL="285750" indent="-285750">
              <a:buFont typeface="Arial" panose="020B0604020202020204" pitchFamily="34" charset="0"/>
              <a:buChar char="•"/>
            </a:pPr>
            <a:endParaRPr lang="en-US" sz="2000" b="0" dirty="0">
              <a:solidFill>
                <a:schemeClr val="tx1"/>
              </a:solidFill>
              <a:latin typeface="+mn-lt"/>
            </a:endParaRPr>
          </a:p>
          <a:p>
            <a:pPr marL="285750" indent="-285750">
              <a:buFont typeface="Arial" panose="020B0604020202020204" pitchFamily="34" charset="0"/>
              <a:buChar char="•"/>
            </a:pPr>
            <a:endParaRPr lang="en-US" sz="2000" b="0" dirty="0">
              <a:solidFill>
                <a:schemeClr val="tx1"/>
              </a:solidFill>
              <a:latin typeface="+mn-lt"/>
            </a:endParaRPr>
          </a:p>
          <a:p>
            <a:pPr marL="285750" indent="-285750">
              <a:buFont typeface="Arial" panose="020B0604020202020204" pitchFamily="34" charset="0"/>
              <a:buChar char="•"/>
            </a:pPr>
            <a:endParaRPr lang="en-US" sz="2000" b="0" dirty="0">
              <a:solidFill>
                <a:schemeClr val="tx1"/>
              </a:solidFill>
              <a:latin typeface="+mn-lt"/>
            </a:endParaRPr>
          </a:p>
        </p:txBody>
      </p:sp>
    </p:spTree>
    <p:extLst>
      <p:ext uri="{BB962C8B-B14F-4D97-AF65-F5344CB8AC3E}">
        <p14:creationId xmlns:p14="http://schemas.microsoft.com/office/powerpoint/2010/main" val="33069133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pic>
        <p:nvPicPr>
          <p:cNvPr id="1026" name="Picture 2" descr="SQL Server 2017 Administration Inside Out"/>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19034" y="329200"/>
            <a:ext cx="5080548" cy="6201842"/>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802943" y="3690072"/>
            <a:ext cx="5554662" cy="615553"/>
          </a:xfrm>
          <a:prstGeom prst="rect">
            <a:avLst/>
          </a:prstGeom>
          <a:noFill/>
        </p:spPr>
        <p:txBody>
          <a:bodyPr wrap="none" rtlCol="0">
            <a:spAutoFit/>
          </a:bodyPr>
          <a:lstStyle/>
          <a:p>
            <a:pPr defTabSz="914389"/>
            <a:r>
              <a:rPr lang="en-US" sz="3400" dirty="0">
                <a:solidFill>
                  <a:prstClr val="white"/>
                </a:solidFill>
                <a:latin typeface="Segoe UI Light" panose="020B0502040204020203" pitchFamily="34" charset="0"/>
              </a:rPr>
              <a:t>www.microsoftpressstore.com</a:t>
            </a:r>
          </a:p>
        </p:txBody>
      </p:sp>
    </p:spTree>
    <p:extLst>
      <p:ext uri="{BB962C8B-B14F-4D97-AF65-F5344CB8AC3E}">
        <p14:creationId xmlns:p14="http://schemas.microsoft.com/office/powerpoint/2010/main" val="5306621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66067" y="304800"/>
            <a:ext cx="4859866" cy="6248400"/>
          </a:xfrm>
        </p:spPr>
      </p:pic>
    </p:spTree>
    <p:extLst>
      <p:ext uri="{BB962C8B-B14F-4D97-AF65-F5344CB8AC3E}">
        <p14:creationId xmlns:p14="http://schemas.microsoft.com/office/powerpoint/2010/main" val="3613945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3" y="5040607"/>
            <a:ext cx="8717147" cy="1966117"/>
          </a:xfrm>
        </p:spPr>
        <p:txBody>
          <a:bodyPr>
            <a:normAutofit/>
          </a:bodyPr>
          <a:lstStyle/>
          <a:p>
            <a:pPr marL="0" indent="0" algn="ctr">
              <a:buNone/>
            </a:pPr>
            <a:r>
              <a:rPr lang="en-US" sz="5399" dirty="0"/>
              <a:t>See you August 17 at</a:t>
            </a:r>
          </a:p>
          <a:p>
            <a:pPr marL="0" indent="0" algn="ctr">
              <a:buNone/>
            </a:pPr>
            <a:r>
              <a:rPr lang="en-US" sz="6600" b="1" dirty="0">
                <a:hlinkClick r:id="rId2"/>
              </a:rPr>
              <a:t>SQLSatBR.com</a:t>
            </a:r>
            <a:endParaRPr lang="en-US" sz="6600" b="1" dirty="0"/>
          </a:p>
          <a:p>
            <a:endParaRPr lang="en-US" sz="4800" dirty="0"/>
          </a:p>
          <a:p>
            <a:endParaRPr lang="en-US" sz="4800" dirty="0"/>
          </a:p>
        </p:txBody>
      </p:sp>
      <p:pic>
        <p:nvPicPr>
          <p:cNvPr id="6" name="Picture 5">
            <a:extLst>
              <a:ext uri="{FF2B5EF4-FFF2-40B4-BE49-F238E27FC236}">
                <a16:creationId xmlns:a16="http://schemas.microsoft.com/office/drawing/2014/main" id="{352A625D-D974-4A41-BBDA-F8A6601B8E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73" y="0"/>
            <a:ext cx="7864470" cy="1966117"/>
          </a:xfrm>
          <a:prstGeom prst="rect">
            <a:avLst/>
          </a:prstGeom>
        </p:spPr>
      </p:pic>
      <p:sp>
        <p:nvSpPr>
          <p:cNvPr id="7" name="TextBox 6">
            <a:extLst>
              <a:ext uri="{FF2B5EF4-FFF2-40B4-BE49-F238E27FC236}">
                <a16:creationId xmlns:a16="http://schemas.microsoft.com/office/drawing/2014/main" id="{05891812-8180-484D-ADAF-F96E98CC00E3}"/>
              </a:ext>
            </a:extLst>
          </p:cNvPr>
          <p:cNvSpPr txBox="1"/>
          <p:nvPr/>
        </p:nvSpPr>
        <p:spPr>
          <a:xfrm>
            <a:off x="96" y="1560974"/>
            <a:ext cx="8714025" cy="3785652"/>
          </a:xfrm>
          <a:prstGeom prst="rect">
            <a:avLst/>
          </a:prstGeom>
          <a:noFill/>
        </p:spPr>
        <p:txBody>
          <a:bodyPr wrap="square" rtlCol="0">
            <a:spAutoFit/>
          </a:bodyPr>
          <a:lstStyle/>
          <a:p>
            <a:pPr algn="ctr" defTabSz="914389">
              <a:defRPr/>
            </a:pPr>
            <a:r>
              <a:rPr lang="en-US" sz="3200" dirty="0">
                <a:solidFill>
                  <a:srgbClr val="101820"/>
                </a:solidFill>
                <a:latin typeface="Segoe UI"/>
              </a:rPr>
              <a:t>Free SQL Server, .NET, Business Intelligence training and more! </a:t>
            </a:r>
          </a:p>
          <a:p>
            <a:pPr algn="ctr" defTabSz="914389">
              <a:defRPr/>
            </a:pPr>
            <a:endParaRPr lang="en-US" sz="2800" dirty="0">
              <a:solidFill>
                <a:srgbClr val="101820"/>
              </a:solidFill>
              <a:latin typeface="Segoe UI"/>
            </a:endParaRPr>
          </a:p>
          <a:p>
            <a:pPr algn="ctr" defTabSz="914389">
              <a:defRPr/>
            </a:pPr>
            <a:r>
              <a:rPr lang="en-US" sz="2400" dirty="0">
                <a:solidFill>
                  <a:srgbClr val="101820"/>
                </a:solidFill>
                <a:latin typeface="Segoe UI"/>
              </a:rPr>
              <a:t>An all day FREE training event with SQL Server and Development related sessions spread out over multiple tracks of Business Intelligence, SQL Development, </a:t>
            </a:r>
          </a:p>
          <a:p>
            <a:pPr algn="ctr" defTabSz="914389">
              <a:defRPr/>
            </a:pPr>
            <a:r>
              <a:rPr lang="en-US" sz="2400" dirty="0">
                <a:solidFill>
                  <a:srgbClr val="101820"/>
                </a:solidFill>
                <a:latin typeface="Segoe UI"/>
              </a:rPr>
              <a:t>Database Administration, IT Pro, .NET,</a:t>
            </a:r>
          </a:p>
          <a:p>
            <a:pPr algn="ctr" defTabSz="914389">
              <a:defRPr/>
            </a:pPr>
            <a:r>
              <a:rPr lang="en-US" sz="2400" dirty="0">
                <a:solidFill>
                  <a:srgbClr val="101820"/>
                </a:solidFill>
                <a:latin typeface="Segoe UI"/>
              </a:rPr>
              <a:t>Career Development, and CIO/IT Management</a:t>
            </a:r>
            <a:endParaRPr lang="en-US" sz="3600" dirty="0">
              <a:solidFill>
                <a:srgbClr val="101820"/>
              </a:solidFill>
              <a:latin typeface="Segoe UI"/>
            </a:endParaRPr>
          </a:p>
          <a:p>
            <a:pPr algn="ctr" defTabSz="914389">
              <a:defRPr/>
            </a:pPr>
            <a:endParaRPr lang="en-US" sz="2800" dirty="0">
              <a:solidFill>
                <a:srgbClr val="101820"/>
              </a:solidFill>
              <a:latin typeface="Segoe UI"/>
            </a:endParaRPr>
          </a:p>
        </p:txBody>
      </p:sp>
      <p:pic>
        <p:nvPicPr>
          <p:cNvPr id="8" name="Picture 7">
            <a:extLst>
              <a:ext uri="{FF2B5EF4-FFF2-40B4-BE49-F238E27FC236}">
                <a16:creationId xmlns:a16="http://schemas.microsoft.com/office/drawing/2014/main" id="{B8801B29-8D40-45B3-9656-7C186A45D569}"/>
              </a:ext>
            </a:extLst>
          </p:cNvPr>
          <p:cNvPicPr/>
          <p:nvPr/>
        </p:nvPicPr>
        <p:blipFill rotWithShape="1">
          <a:blip r:embed="rId4" cstate="email">
            <a:extLst>
              <a:ext uri="{28A0092B-C50C-407E-A947-70E740481C1C}">
                <a14:useLocalDpi xmlns:a14="http://schemas.microsoft.com/office/drawing/2010/main"/>
              </a:ext>
            </a:extLst>
          </a:blip>
          <a:srcRect/>
          <a:stretch/>
        </p:blipFill>
        <p:spPr bwMode="auto">
          <a:xfrm>
            <a:off x="8717240" y="53"/>
            <a:ext cx="3474666" cy="1449667"/>
          </a:xfrm>
          <a:prstGeom prst="rect">
            <a:avLst/>
          </a:prstGeom>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F940FAFE-1C5D-41AC-ABFE-23B62BFF3481}"/>
              </a:ext>
            </a:extLst>
          </p:cNvPr>
          <p:cNvPicPr/>
          <p:nvPr/>
        </p:nvPicPr>
        <p:blipFill rotWithShape="1">
          <a:blip r:embed="rId5" cstate="email">
            <a:extLst>
              <a:ext uri="{28A0092B-C50C-407E-A947-70E740481C1C}">
                <a14:useLocalDpi xmlns:a14="http://schemas.microsoft.com/office/drawing/2010/main"/>
              </a:ext>
            </a:extLst>
          </a:blip>
          <a:srcRect/>
          <a:stretch/>
        </p:blipFill>
        <p:spPr bwMode="auto">
          <a:xfrm>
            <a:off x="8717241" y="1443060"/>
            <a:ext cx="3474667" cy="1802102"/>
          </a:xfrm>
          <a:prstGeom prst="rect">
            <a:avLst/>
          </a:prstGeom>
          <a:noFill/>
          <a:ln>
            <a:noFill/>
          </a:ln>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A46ABE1B-7E44-42F0-AE12-CE8CD50BC023}"/>
              </a:ext>
            </a:extLst>
          </p:cNvPr>
          <p:cNvPicPr/>
          <p:nvPr/>
        </p:nvPicPr>
        <p:blipFill rotWithShape="1">
          <a:blip r:embed="rId6" cstate="email">
            <a:extLst>
              <a:ext uri="{28A0092B-C50C-407E-A947-70E740481C1C}">
                <a14:useLocalDpi xmlns:a14="http://schemas.microsoft.com/office/drawing/2010/main"/>
              </a:ext>
            </a:extLst>
          </a:blip>
          <a:srcRect/>
          <a:stretch/>
        </p:blipFill>
        <p:spPr bwMode="auto">
          <a:xfrm>
            <a:off x="8717876" y="3214879"/>
            <a:ext cx="3474032" cy="1714474"/>
          </a:xfrm>
          <a:prstGeom prst="rect">
            <a:avLst/>
          </a:prstGeom>
          <a:ln>
            <a:noFill/>
          </a:ln>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id="{77EE5D88-FD88-4651-8D73-5214218F6D29}"/>
              </a:ext>
            </a:extLst>
          </p:cNvPr>
          <p:cNvPicPr/>
          <p:nvPr/>
        </p:nvPicPr>
        <p:blipFill rotWithShape="1">
          <a:blip r:embed="rId7" cstate="email">
            <a:extLst>
              <a:ext uri="{28A0092B-C50C-407E-A947-70E740481C1C}">
                <a14:useLocalDpi xmlns:a14="http://schemas.microsoft.com/office/drawing/2010/main"/>
              </a:ext>
            </a:extLst>
          </a:blip>
          <a:srcRect/>
          <a:stretch/>
        </p:blipFill>
        <p:spPr bwMode="auto">
          <a:xfrm>
            <a:off x="8716316" y="4712608"/>
            <a:ext cx="3473397" cy="214182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655064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987797"/>
            <a:ext cx="12192000" cy="2679659"/>
          </a:xfrm>
        </p:spPr>
        <p:txBody>
          <a:bodyPr>
            <a:normAutofit/>
          </a:bodyPr>
          <a:lstStyle/>
          <a:p>
            <a:pPr marL="0" indent="0" algn="ctr">
              <a:buNone/>
            </a:pPr>
            <a:r>
              <a:rPr lang="en-US" sz="4000" dirty="0"/>
              <a:t>This presentation, including all source code, available at this </a:t>
            </a:r>
            <a:r>
              <a:rPr lang="en-US" sz="4000" dirty="0" err="1"/>
              <a:t>SQLSaturday’s</a:t>
            </a:r>
            <a:r>
              <a:rPr lang="en-US" sz="4000" dirty="0"/>
              <a:t> schedule page and at my blog:</a:t>
            </a:r>
          </a:p>
          <a:p>
            <a:pPr marL="0" indent="0" algn="ctr">
              <a:buNone/>
            </a:pPr>
            <a:r>
              <a:rPr lang="en-US" sz="6000" b="1" dirty="0">
                <a:hlinkClick r:id="rId2"/>
              </a:rPr>
              <a:t>SQLTact.com</a:t>
            </a:r>
            <a:endParaRPr lang="en-US" sz="6000" b="1" dirty="0"/>
          </a:p>
          <a:p>
            <a:endParaRPr lang="en-US" sz="4800" dirty="0"/>
          </a:p>
          <a:p>
            <a:endParaRPr lang="en-US" sz="4800" dirty="0"/>
          </a:p>
        </p:txBody>
      </p:sp>
      <p:sp>
        <p:nvSpPr>
          <p:cNvPr id="4" name="Subtitle 2"/>
          <p:cNvSpPr txBox="1">
            <a:spLocks/>
          </p:cNvSpPr>
          <p:nvPr/>
        </p:nvSpPr>
        <p:spPr>
          <a:xfrm>
            <a:off x="692459" y="877224"/>
            <a:ext cx="9061142" cy="2995390"/>
          </a:xfrm>
          <a:prstGeom prst="rect">
            <a:avLst/>
          </a:prstGeom>
        </p:spPr>
        <p:txBody>
          <a:bodyPr vert="horz" lIns="91438" tIns="45719" rIns="91438" bIns="45719"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62891" marR="0" lvl="0" indent="-362891" algn="l" defTabSz="967710" rtl="0" eaLnBrk="1" fontAlgn="auto" latinLnBrk="0" hangingPunct="1">
              <a:lnSpc>
                <a:spcPct val="100000"/>
              </a:lnSpc>
              <a:spcBef>
                <a:spcPct val="20000"/>
              </a:spcBef>
              <a:spcAft>
                <a:spcPts val="0"/>
              </a:spcAft>
              <a:buClrTx/>
              <a:buSzTx/>
              <a:buFont typeface="Arial" pitchFamily="34" charset="0"/>
              <a:buChar char="•"/>
              <a:tabLst/>
              <a:defRPr/>
            </a:pPr>
            <a:r>
              <a:rPr kumimoji="0" lang="en-US" sz="3300" b="0" i="0" u="none" strike="noStrike" kern="1200" cap="none" spc="0" normalizeH="0" baseline="0" noProof="0" dirty="0">
                <a:ln>
                  <a:noFill/>
                </a:ln>
                <a:solidFill>
                  <a:srgbClr val="101820"/>
                </a:solidFill>
                <a:effectLst/>
                <a:uLnTx/>
                <a:uFillTx/>
                <a:latin typeface="Segoe UI"/>
                <a:ea typeface="+mn-ea"/>
                <a:cs typeface="+mn-cs"/>
              </a:rPr>
              <a:t>William D Assaf, MCSE</a:t>
            </a:r>
          </a:p>
          <a:p>
            <a:pPr marL="362891" marR="0" lvl="0" indent="-362891" algn="l" defTabSz="967710" rtl="0" eaLnBrk="1" fontAlgn="auto" latinLnBrk="0" hangingPunct="1">
              <a:lnSpc>
                <a:spcPct val="100000"/>
              </a:lnSpc>
              <a:spcBef>
                <a:spcPct val="20000"/>
              </a:spcBef>
              <a:spcAft>
                <a:spcPts val="0"/>
              </a:spcAft>
              <a:buClrTx/>
              <a:buSzTx/>
              <a:buFont typeface="Arial" pitchFamily="34" charset="0"/>
              <a:buChar char="•"/>
              <a:tabLst/>
              <a:defRPr/>
            </a:pPr>
            <a:r>
              <a:rPr kumimoji="0" lang="en-US" sz="3300" b="0" i="0" u="none" strike="noStrike" kern="1200" cap="none" spc="0" normalizeH="0" baseline="0" noProof="0" dirty="0">
                <a:ln>
                  <a:noFill/>
                </a:ln>
                <a:solidFill>
                  <a:srgbClr val="101820"/>
                </a:solidFill>
                <a:effectLst/>
                <a:uLnTx/>
                <a:uFillTx/>
                <a:latin typeface="Segoe UI"/>
                <a:ea typeface="+mn-ea"/>
                <a:cs typeface="+mn-cs"/>
              </a:rPr>
              <a:t>Baton Rouge SQL Server UG board and </a:t>
            </a:r>
            <a:r>
              <a:rPr kumimoji="0" lang="en-US" sz="3300" b="0" i="0" u="none" strike="noStrike" kern="1200" cap="none" spc="0" normalizeH="0" baseline="0" noProof="0" dirty="0" err="1">
                <a:ln>
                  <a:noFill/>
                </a:ln>
                <a:solidFill>
                  <a:srgbClr val="101820"/>
                </a:solidFill>
                <a:effectLst/>
                <a:uLnTx/>
                <a:uFillTx/>
                <a:latin typeface="Segoe UI"/>
                <a:ea typeface="+mn-ea"/>
                <a:cs typeface="+mn-cs"/>
              </a:rPr>
              <a:t>SQLSat</a:t>
            </a:r>
            <a:r>
              <a:rPr kumimoji="0" lang="en-US" sz="3300" b="0" i="0" u="none" strike="noStrike" kern="1200" cap="none" spc="0" normalizeH="0" baseline="0" noProof="0" dirty="0">
                <a:ln>
                  <a:noFill/>
                </a:ln>
                <a:solidFill>
                  <a:srgbClr val="101820"/>
                </a:solidFill>
                <a:effectLst/>
                <a:uLnTx/>
                <a:uFillTx/>
                <a:latin typeface="Segoe UI"/>
                <a:ea typeface="+mn-ea"/>
                <a:cs typeface="+mn-cs"/>
              </a:rPr>
              <a:t> chair</a:t>
            </a:r>
          </a:p>
          <a:p>
            <a:pPr marL="362891" marR="0" lvl="0" indent="-362891" algn="l" defTabSz="967710" rtl="0" eaLnBrk="1" fontAlgn="auto" latinLnBrk="0" hangingPunct="1">
              <a:lnSpc>
                <a:spcPct val="100000"/>
              </a:lnSpc>
              <a:spcBef>
                <a:spcPct val="20000"/>
              </a:spcBef>
              <a:spcAft>
                <a:spcPts val="0"/>
              </a:spcAft>
              <a:buClrTx/>
              <a:buSzTx/>
              <a:buFont typeface="Arial" pitchFamily="34" charset="0"/>
              <a:buChar char="•"/>
              <a:tabLst/>
              <a:defRPr/>
            </a:pPr>
            <a:r>
              <a:rPr kumimoji="0" lang="en-US" sz="3300" b="0" i="0" u="none" strike="noStrike" kern="1200" cap="none" spc="0" normalizeH="0" baseline="0" noProof="0" dirty="0">
                <a:ln>
                  <a:noFill/>
                </a:ln>
                <a:solidFill>
                  <a:srgbClr val="101820"/>
                </a:solidFill>
                <a:effectLst/>
                <a:uLnTx/>
                <a:uFillTx/>
                <a:latin typeface="Segoe UI"/>
                <a:ea typeface="+mn-ea"/>
                <a:cs typeface="+mn-cs"/>
              </a:rPr>
              <a:t>Principal Consultant, Manager – DBA Team at</a:t>
            </a:r>
          </a:p>
          <a:p>
            <a:pPr marL="0" marR="0" lvl="0" indent="0" algn="l" defTabSz="967710" rtl="0" eaLnBrk="1" fontAlgn="auto" latinLnBrk="0" hangingPunct="1">
              <a:lnSpc>
                <a:spcPct val="100000"/>
              </a:lnSpc>
              <a:spcBef>
                <a:spcPct val="20000"/>
              </a:spcBef>
              <a:spcAft>
                <a:spcPts val="0"/>
              </a:spcAft>
              <a:buClrTx/>
              <a:buSzTx/>
              <a:buFont typeface="Arial" pitchFamily="34" charset="0"/>
              <a:buNone/>
              <a:tabLst/>
              <a:defRPr/>
            </a:pPr>
            <a:r>
              <a:rPr kumimoji="0" lang="en-US" sz="3300" b="0" i="0" u="none" strike="noStrike" kern="1200" cap="none" spc="0" normalizeH="0" baseline="0" noProof="0" dirty="0">
                <a:ln>
                  <a:noFill/>
                </a:ln>
                <a:solidFill>
                  <a:srgbClr val="101820"/>
                </a:solidFill>
                <a:effectLst/>
                <a:uLnTx/>
                <a:uFillTx/>
                <a:latin typeface="Segoe UI"/>
                <a:ea typeface="+mn-ea"/>
                <a:cs typeface="+mn-cs"/>
              </a:rPr>
              <a:t>	Sparkhound Inc.  </a:t>
            </a:r>
          </a:p>
          <a:p>
            <a:pPr marL="362891" marR="0" lvl="0" indent="-362891" algn="l" defTabSz="967710" rtl="0" eaLnBrk="1" fontAlgn="auto" latinLnBrk="0" hangingPunct="1">
              <a:lnSpc>
                <a:spcPct val="100000"/>
              </a:lnSpc>
              <a:spcBef>
                <a:spcPct val="20000"/>
              </a:spcBef>
              <a:spcAft>
                <a:spcPts val="0"/>
              </a:spcAft>
              <a:buClrTx/>
              <a:buSzTx/>
              <a:buFont typeface="Arial" pitchFamily="34" charset="0"/>
              <a:buChar char="•"/>
              <a:tabLst/>
              <a:defRPr/>
            </a:pPr>
            <a:r>
              <a:rPr kumimoji="0" lang="en-US" sz="3300" b="0" i="0" u="none" strike="noStrike" kern="1200" cap="none" spc="0" normalizeH="0" baseline="0" noProof="0" dirty="0">
                <a:ln>
                  <a:noFill/>
                </a:ln>
                <a:solidFill>
                  <a:srgbClr val="101820"/>
                </a:solidFill>
                <a:effectLst/>
                <a:uLnTx/>
                <a:uFillTx/>
                <a:latin typeface="Segoe UI"/>
                <a:ea typeface="+mn-ea"/>
                <a:cs typeface="+mn-cs"/>
                <a:hlinkClick r:id="rId3"/>
              </a:rPr>
              <a:t>William.Assaf@sparkhound.com</a:t>
            </a:r>
            <a:endParaRPr kumimoji="0" lang="en-US" sz="3300" b="0" i="0" u="none" strike="noStrike" kern="1200" cap="none" spc="0" normalizeH="0" baseline="0" noProof="0" dirty="0">
              <a:ln>
                <a:noFill/>
              </a:ln>
              <a:solidFill>
                <a:srgbClr val="101820"/>
              </a:solidFill>
              <a:effectLst/>
              <a:uLnTx/>
              <a:uFillTx/>
              <a:latin typeface="Segoe UI"/>
              <a:ea typeface="+mn-ea"/>
              <a:cs typeface="+mn-cs"/>
            </a:endParaRPr>
          </a:p>
          <a:p>
            <a:pPr marL="362891" marR="0" lvl="0" indent="-362891" algn="l" defTabSz="967710" rtl="0" eaLnBrk="1" fontAlgn="auto" latinLnBrk="0" hangingPunct="1">
              <a:lnSpc>
                <a:spcPct val="100000"/>
              </a:lnSpc>
              <a:spcBef>
                <a:spcPct val="20000"/>
              </a:spcBef>
              <a:spcAft>
                <a:spcPts val="0"/>
              </a:spcAft>
              <a:buClrTx/>
              <a:buSzTx/>
              <a:buFont typeface="Arial" pitchFamily="34" charset="0"/>
              <a:buChar char="•"/>
              <a:tabLst/>
              <a:defRPr/>
            </a:pPr>
            <a:r>
              <a:rPr kumimoji="0" lang="en-US" sz="3300" b="0" i="0" u="none" strike="noStrike" kern="1200" cap="none" spc="0" normalizeH="0" baseline="0" noProof="0" dirty="0">
                <a:ln>
                  <a:noFill/>
                </a:ln>
                <a:solidFill>
                  <a:srgbClr val="101820"/>
                </a:solidFill>
                <a:effectLst/>
                <a:uLnTx/>
                <a:uFillTx/>
                <a:latin typeface="Segoe UI"/>
                <a:ea typeface="+mn-ea"/>
                <a:cs typeface="+mn-cs"/>
              </a:rPr>
              <a:t>Twitter: @</a:t>
            </a:r>
            <a:r>
              <a:rPr kumimoji="0" lang="en-US" sz="3300" b="0" i="0" u="none" strike="noStrike" kern="1200" cap="none" spc="0" normalizeH="0" baseline="0" noProof="0" dirty="0" err="1">
                <a:ln>
                  <a:noFill/>
                </a:ln>
                <a:solidFill>
                  <a:srgbClr val="101820"/>
                </a:solidFill>
                <a:effectLst/>
                <a:uLnTx/>
                <a:uFillTx/>
                <a:latin typeface="Segoe UI"/>
                <a:ea typeface="+mn-ea"/>
                <a:cs typeface="+mn-cs"/>
              </a:rPr>
              <a:t>william_a_dba</a:t>
            </a:r>
            <a:endParaRPr kumimoji="0" lang="en-US" sz="3300" b="0" i="0" u="none" strike="noStrike" kern="1200" cap="none" spc="0" normalizeH="0" baseline="0" noProof="0" dirty="0">
              <a:ln>
                <a:noFill/>
              </a:ln>
              <a:solidFill>
                <a:srgbClr val="101820"/>
              </a:solidFill>
              <a:effectLst/>
              <a:uLnTx/>
              <a:uFillTx/>
              <a:latin typeface="Segoe UI"/>
              <a:ea typeface="+mn-ea"/>
              <a:cs typeface="+mn-cs"/>
            </a:endParaRPr>
          </a:p>
          <a:p>
            <a:pPr marL="362891" marR="0" lvl="0" indent="-362891" algn="l" defTabSz="96771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rgbClr val="101820"/>
              </a:solidFill>
              <a:effectLst/>
              <a:uLnTx/>
              <a:uFillTx/>
              <a:latin typeface="Segoe UI"/>
              <a:ea typeface="+mn-ea"/>
              <a:cs typeface="+mn-cs"/>
            </a:endParaRPr>
          </a:p>
          <a:p>
            <a:pPr marL="0" marR="0" lvl="0" indent="0" algn="l" defTabSz="96771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a:ln>
                <a:noFill/>
              </a:ln>
              <a:solidFill>
                <a:srgbClr val="101820"/>
              </a:solidFill>
              <a:effectLst/>
              <a:uLnTx/>
              <a:uFillTx/>
              <a:latin typeface="Segoe UI"/>
              <a:ea typeface="+mn-ea"/>
              <a:cs typeface="+mn-cs"/>
            </a:endParaRPr>
          </a:p>
        </p:txBody>
      </p:sp>
      <p:sp>
        <p:nvSpPr>
          <p:cNvPr id="5" name="Text Placeholder 2"/>
          <p:cNvSpPr txBox="1">
            <a:spLocks/>
          </p:cNvSpPr>
          <p:nvPr/>
        </p:nvSpPr>
        <p:spPr>
          <a:xfrm>
            <a:off x="0" y="53"/>
            <a:ext cx="12191999" cy="761988"/>
          </a:xfrm>
          <a:prstGeom prst="rect">
            <a:avLst/>
          </a:prstGeom>
        </p:spPr>
        <p:txBody>
          <a:bodyPr vert="horz" lIns="91438" tIns="45719" rIns="91438" bIns="45719" rtlCol="0">
            <a:normAutofit/>
          </a:bodyPr>
          <a:lstStyle>
            <a:lvl1pPr marL="342900" indent="-342900" algn="l" defTabSz="457200" rtl="0" eaLnBrk="1" latinLnBrk="0" hangingPunct="1">
              <a:spcBef>
                <a:spcPct val="20000"/>
              </a:spcBef>
              <a:buFont typeface="Wingdings" charset="2"/>
              <a:buChar char="§"/>
              <a:defRPr sz="3000" kern="1200">
                <a:solidFill>
                  <a:schemeClr val="tx2"/>
                </a:solidFill>
                <a:latin typeface="+mn-lt"/>
                <a:ea typeface="+mn-ea"/>
                <a:cs typeface="+mn-cs"/>
              </a:defRPr>
            </a:lvl1pPr>
            <a:lvl2pPr marL="742950" indent="-285750" algn="l" defTabSz="457200" rtl="0" eaLnBrk="1" latinLnBrk="0" hangingPunct="1">
              <a:spcBef>
                <a:spcPct val="20000"/>
              </a:spcBef>
              <a:buFont typeface="Wingdings" charset="2"/>
              <a:buChar char="§"/>
              <a:defRPr sz="2600" kern="1200">
                <a:solidFill>
                  <a:schemeClr val="tx2"/>
                </a:solidFill>
                <a:latin typeface="+mn-lt"/>
                <a:ea typeface="+mn-ea"/>
                <a:cs typeface="+mn-cs"/>
              </a:defRPr>
            </a:lvl2pPr>
            <a:lvl3pPr marL="1143000" indent="-228600" algn="l" defTabSz="457200" rtl="0" eaLnBrk="1" latinLnBrk="0" hangingPunct="1">
              <a:spcBef>
                <a:spcPct val="20000"/>
              </a:spcBef>
              <a:buFont typeface="Wingdings" charset="2"/>
              <a:buChar char="§"/>
              <a:defRPr sz="2200" kern="1200">
                <a:solidFill>
                  <a:schemeClr val="tx2"/>
                </a:solidFill>
                <a:latin typeface="+mn-lt"/>
                <a:ea typeface="+mn-ea"/>
                <a:cs typeface="+mn-cs"/>
              </a:defRPr>
            </a:lvl3pPr>
            <a:lvl4pPr marL="1600200" indent="-228600" algn="l" defTabSz="457200" rtl="0" eaLnBrk="1" latinLnBrk="0" hangingPunct="1">
              <a:spcBef>
                <a:spcPct val="20000"/>
              </a:spcBef>
              <a:buFont typeface="Wingdings" charset="2"/>
              <a:buChar char="§"/>
              <a:defRPr sz="2000" kern="1200">
                <a:solidFill>
                  <a:schemeClr val="tx2"/>
                </a:solidFill>
                <a:latin typeface="+mn-lt"/>
                <a:ea typeface="+mn-ea"/>
                <a:cs typeface="+mn-cs"/>
              </a:defRPr>
            </a:lvl4pPr>
            <a:lvl5pPr marL="2057400" indent="-228600" algn="l" defTabSz="457200" rtl="0" eaLnBrk="1" latinLnBrk="0" hangingPunct="1">
              <a:spcBef>
                <a:spcPct val="20000"/>
              </a:spcBef>
              <a:buFont typeface="Wingdings" charset="2"/>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ctr" defTabSz="483855" rtl="0" eaLnBrk="1" fontAlgn="auto" latinLnBrk="0" hangingPunct="1">
              <a:lnSpc>
                <a:spcPct val="100000"/>
              </a:lnSpc>
              <a:spcBef>
                <a:spcPct val="20000"/>
              </a:spcBef>
              <a:spcAft>
                <a:spcPts val="0"/>
              </a:spcAft>
              <a:buClrTx/>
              <a:buSzTx/>
              <a:buFont typeface="Wingdings" charset="2"/>
              <a:buNone/>
              <a:tabLst/>
              <a:defRPr/>
            </a:pPr>
            <a:r>
              <a:rPr kumimoji="0" lang="en-US" sz="4000" b="1" i="0" u="none" strike="noStrike" kern="1200" cap="all" spc="0" normalizeH="0" baseline="0" noProof="0" dirty="0">
                <a:ln>
                  <a:noFill/>
                </a:ln>
                <a:solidFill>
                  <a:srgbClr val="3D156F"/>
                </a:solidFill>
                <a:effectLst/>
                <a:uLnTx/>
                <a:uFillTx/>
                <a:latin typeface="Segoe UI"/>
                <a:ea typeface="+mn-ea"/>
                <a:cs typeface="+mn-cs"/>
              </a:rPr>
              <a:t>Bio and contact</a:t>
            </a:r>
          </a:p>
        </p:txBody>
      </p:sp>
      <p:pic>
        <p:nvPicPr>
          <p:cNvPr id="6" name="Picture 2" descr="William Assaf">
            <a:extLst>
              <a:ext uri="{FF2B5EF4-FFF2-40B4-BE49-F238E27FC236}">
                <a16:creationId xmlns:a16="http://schemas.microsoft.com/office/drawing/2014/main" id="{2BAE5041-34BB-4C0C-A938-11DDAAA023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82200" y="762041"/>
            <a:ext cx="1981200"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5489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Test-taking insight</a:t>
            </a:r>
          </a:p>
        </p:txBody>
      </p:sp>
      <p:sp>
        <p:nvSpPr>
          <p:cNvPr id="3" name="Content Placeholder 2"/>
          <p:cNvSpPr>
            <a:spLocks noGrp="1"/>
          </p:cNvSpPr>
          <p:nvPr>
            <p:ph idx="1"/>
          </p:nvPr>
        </p:nvSpPr>
        <p:spPr>
          <a:xfrm>
            <a:off x="609600" y="990603"/>
            <a:ext cx="10972800" cy="5572122"/>
          </a:xfrm>
        </p:spPr>
        <p:txBody>
          <a:bodyPr>
            <a:noAutofit/>
          </a:bodyPr>
          <a:lstStyle/>
          <a:p>
            <a:r>
              <a:rPr lang="en-US" sz="4000" dirty="0"/>
              <a:t>When deciding on exam content, SME’s are asked:</a:t>
            </a:r>
            <a:br>
              <a:rPr lang="en-US" sz="4000" dirty="0"/>
            </a:br>
            <a:r>
              <a:rPr lang="en-US" sz="4000" dirty="0"/>
              <a:t>“Is this a skillset that you do regularly?” </a:t>
            </a:r>
            <a:br>
              <a:rPr lang="en-US" sz="4000" dirty="0"/>
            </a:br>
            <a:r>
              <a:rPr lang="en-US" sz="4000" dirty="0"/>
              <a:t>or</a:t>
            </a:r>
            <a:br>
              <a:rPr lang="en-US" sz="4000" dirty="0"/>
            </a:br>
            <a:r>
              <a:rPr lang="en-US" sz="4000" dirty="0"/>
              <a:t>“Is this a skillset you would ask about when hiring?”</a:t>
            </a:r>
          </a:p>
          <a:p>
            <a:r>
              <a:rPr lang="en-US" sz="4000" dirty="0"/>
              <a:t>If a worldwide group of 10 SME’s do not think a feature is important, it’s not on the exam.</a:t>
            </a:r>
          </a:p>
          <a:p>
            <a:r>
              <a:rPr lang="en-US" sz="4000" dirty="0"/>
              <a:t>New features are likely to be included on the exam, to certify people working in the newest version(s).</a:t>
            </a:r>
          </a:p>
        </p:txBody>
      </p:sp>
    </p:spTree>
    <p:extLst>
      <p:ext uri="{BB962C8B-B14F-4D97-AF65-F5344CB8AC3E}">
        <p14:creationId xmlns:p14="http://schemas.microsoft.com/office/powerpoint/2010/main" val="3090163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F33D2-C99C-40D1-89F1-A81B1F85D202}"/>
              </a:ext>
            </a:extLst>
          </p:cNvPr>
          <p:cNvSpPr>
            <a:spLocks noGrp="1"/>
          </p:cNvSpPr>
          <p:nvPr>
            <p:ph type="title"/>
          </p:nvPr>
        </p:nvSpPr>
        <p:spPr/>
        <p:txBody>
          <a:bodyPr/>
          <a:lstStyle/>
          <a:p>
            <a:r>
              <a:rPr lang="en-US" dirty="0"/>
              <a:t>Who Should Take Cert Exams</a:t>
            </a:r>
          </a:p>
        </p:txBody>
      </p:sp>
      <p:sp>
        <p:nvSpPr>
          <p:cNvPr id="3" name="Content Placeholder 2">
            <a:extLst>
              <a:ext uri="{FF2B5EF4-FFF2-40B4-BE49-F238E27FC236}">
                <a16:creationId xmlns:a16="http://schemas.microsoft.com/office/drawing/2014/main" id="{FDC8B2BB-F0F2-481C-8DA0-098CADBB7296}"/>
              </a:ext>
            </a:extLst>
          </p:cNvPr>
          <p:cNvSpPr>
            <a:spLocks noGrp="1"/>
          </p:cNvSpPr>
          <p:nvPr>
            <p:ph idx="1"/>
          </p:nvPr>
        </p:nvSpPr>
        <p:spPr>
          <a:xfrm>
            <a:off x="609600" y="990603"/>
            <a:ext cx="10972800" cy="5657847"/>
          </a:xfrm>
        </p:spPr>
        <p:txBody>
          <a:bodyPr>
            <a:normAutofit fontScale="92500" lnSpcReduction="10000"/>
          </a:bodyPr>
          <a:lstStyle/>
          <a:p>
            <a:r>
              <a:rPr lang="en-US" sz="4000" dirty="0"/>
              <a:t>The exams are highly situational.</a:t>
            </a:r>
          </a:p>
          <a:p>
            <a:r>
              <a:rPr lang="en-US" sz="4000" dirty="0"/>
              <a:t>So instead of asking "What is the difference between x and y." </a:t>
            </a:r>
          </a:p>
          <a:p>
            <a:r>
              <a:rPr lang="en-US" sz="4000" dirty="0"/>
              <a:t>The question will be:</a:t>
            </a:r>
            <a:br>
              <a:rPr lang="en-US" sz="4000" dirty="0"/>
            </a:br>
            <a:br>
              <a:rPr lang="en-US" sz="4000" dirty="0"/>
            </a:br>
            <a:r>
              <a:rPr lang="en-US" sz="4000" dirty="0"/>
              <a:t>You are doing this with these conditions and variables. What should you choose. </a:t>
            </a:r>
            <a:br>
              <a:rPr lang="en-US" sz="4000" dirty="0"/>
            </a:br>
            <a:r>
              <a:rPr lang="en-US" sz="4000" dirty="0"/>
              <a:t>a. X  </a:t>
            </a:r>
            <a:br>
              <a:rPr lang="en-US" sz="4000" dirty="0"/>
            </a:br>
            <a:r>
              <a:rPr lang="en-US" sz="4000" dirty="0"/>
              <a:t>b. Y  </a:t>
            </a:r>
            <a:br>
              <a:rPr lang="en-US" sz="4000" dirty="0"/>
            </a:br>
            <a:r>
              <a:rPr lang="en-US" sz="4000" dirty="0"/>
              <a:t>c. Z  </a:t>
            </a:r>
            <a:br>
              <a:rPr lang="en-US" sz="4000" dirty="0"/>
            </a:br>
            <a:r>
              <a:rPr lang="en-US" sz="4000" dirty="0"/>
              <a:t>d. Q</a:t>
            </a:r>
          </a:p>
        </p:txBody>
      </p:sp>
    </p:spTree>
    <p:extLst>
      <p:ext uri="{BB962C8B-B14F-4D97-AF65-F5344CB8AC3E}">
        <p14:creationId xmlns:p14="http://schemas.microsoft.com/office/powerpoint/2010/main" val="3924733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Real Answer Options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7</a:t>
            </a:fld>
            <a:endParaRPr lang="en-US"/>
          </a:p>
        </p:txBody>
      </p:sp>
      <p:sp>
        <p:nvSpPr>
          <p:cNvPr id="6" name="Title 4"/>
          <p:cNvSpPr txBox="1">
            <a:spLocks/>
          </p:cNvSpPr>
          <p:nvPr/>
        </p:nvSpPr>
        <p:spPr>
          <a:xfrm>
            <a:off x="285981" y="839972"/>
            <a:ext cx="10972800" cy="5637027"/>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b="0" dirty="0">
                <a:solidFill>
                  <a:schemeClr val="tx1"/>
                </a:solidFill>
                <a:latin typeface="+mn-lt"/>
              </a:rPr>
              <a:t>The correct answer has to be 100% correct.  </a:t>
            </a:r>
            <a:br>
              <a:rPr lang="en-US" b="0" dirty="0">
                <a:solidFill>
                  <a:schemeClr val="tx1"/>
                </a:solidFill>
                <a:latin typeface="+mn-lt"/>
              </a:rPr>
            </a:br>
            <a:r>
              <a:rPr lang="en-US" b="0" dirty="0">
                <a:solidFill>
                  <a:schemeClr val="tx1"/>
                </a:solidFill>
                <a:latin typeface="+mn-lt"/>
              </a:rPr>
              <a:t>The "distractors" have to be plausible, but 100% wrong.</a:t>
            </a:r>
          </a:p>
          <a:p>
            <a:endParaRPr lang="en-US" b="0" dirty="0">
              <a:solidFill>
                <a:schemeClr val="tx1"/>
              </a:solidFill>
              <a:latin typeface="+mn-lt"/>
            </a:endParaRPr>
          </a:p>
          <a:p>
            <a:r>
              <a:rPr lang="en-US" b="0" i="1" dirty="0">
                <a:solidFill>
                  <a:schemeClr val="tx1"/>
                </a:solidFill>
                <a:latin typeface="+mn-lt"/>
              </a:rPr>
              <a:t>But we can't make stuff up.</a:t>
            </a:r>
            <a:r>
              <a:rPr lang="en-US" b="0" dirty="0">
                <a:solidFill>
                  <a:schemeClr val="tx1"/>
                </a:solidFill>
                <a:latin typeface="+mn-lt"/>
              </a:rPr>
              <a:t> Every answer you see is something real. We write plausible real wrong answers.</a:t>
            </a:r>
          </a:p>
          <a:p>
            <a:r>
              <a:rPr lang="en-US" b="0" dirty="0">
                <a:solidFill>
                  <a:schemeClr val="tx1"/>
                </a:solidFill>
                <a:latin typeface="+mn-lt"/>
              </a:rPr>
              <a:t>In SQL Server, there is no “CHECKSUM Recovery Model” so you won’t see it on an exam.</a:t>
            </a:r>
          </a:p>
          <a:p>
            <a:endParaRPr lang="en-US" b="0" dirty="0">
              <a:solidFill>
                <a:schemeClr val="tx1"/>
              </a:solidFill>
              <a:latin typeface="+mn-lt"/>
            </a:endParaRPr>
          </a:p>
        </p:txBody>
      </p:sp>
    </p:spTree>
    <p:extLst>
      <p:ext uri="{BB962C8B-B14F-4D97-AF65-F5344CB8AC3E}">
        <p14:creationId xmlns:p14="http://schemas.microsoft.com/office/powerpoint/2010/main" val="3816552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F33D2-C99C-40D1-89F1-A81B1F85D202}"/>
              </a:ext>
            </a:extLst>
          </p:cNvPr>
          <p:cNvSpPr>
            <a:spLocks noGrp="1"/>
          </p:cNvSpPr>
          <p:nvPr>
            <p:ph type="title"/>
          </p:nvPr>
        </p:nvSpPr>
        <p:spPr/>
        <p:txBody>
          <a:bodyPr/>
          <a:lstStyle/>
          <a:p>
            <a:r>
              <a:rPr lang="en-US" dirty="0"/>
              <a:t>Guidance for Employers</a:t>
            </a:r>
          </a:p>
        </p:txBody>
      </p:sp>
      <p:sp>
        <p:nvSpPr>
          <p:cNvPr id="3" name="Content Placeholder 2">
            <a:extLst>
              <a:ext uri="{FF2B5EF4-FFF2-40B4-BE49-F238E27FC236}">
                <a16:creationId xmlns:a16="http://schemas.microsoft.com/office/drawing/2014/main" id="{FDC8B2BB-F0F2-481C-8DA0-098CADBB7296}"/>
              </a:ext>
            </a:extLst>
          </p:cNvPr>
          <p:cNvSpPr>
            <a:spLocks noGrp="1"/>
          </p:cNvSpPr>
          <p:nvPr>
            <p:ph idx="1"/>
          </p:nvPr>
        </p:nvSpPr>
        <p:spPr>
          <a:xfrm>
            <a:off x="609600" y="990603"/>
            <a:ext cx="10972800" cy="5657847"/>
          </a:xfrm>
        </p:spPr>
        <p:txBody>
          <a:bodyPr>
            <a:normAutofit lnSpcReduction="10000"/>
          </a:bodyPr>
          <a:lstStyle/>
          <a:p>
            <a:r>
              <a:rPr lang="en-US" sz="4000" dirty="0"/>
              <a:t>Microsoft exams are designed to test experience, not book knowledge.</a:t>
            </a:r>
          </a:p>
          <a:p>
            <a:r>
              <a:rPr lang="en-US" sz="4000" dirty="0"/>
              <a:t>So asking a kid out of college or an entry-level employee to take a cert exam is not something I advise. It leads to one of three outcomes:</a:t>
            </a:r>
          </a:p>
          <a:p>
            <a:pPr lvl="1"/>
            <a:r>
              <a:rPr lang="en-US" sz="3600" dirty="0"/>
              <a:t>They pass the exam. (Least likely)</a:t>
            </a:r>
          </a:p>
          <a:p>
            <a:pPr marL="457200" lvl="1" indent="0">
              <a:buNone/>
            </a:pPr>
            <a:r>
              <a:rPr lang="en-US" sz="3600" dirty="0"/>
              <a:t>More likely:</a:t>
            </a:r>
          </a:p>
          <a:p>
            <a:pPr lvl="1"/>
            <a:r>
              <a:rPr lang="en-US" sz="3600" dirty="0"/>
              <a:t>They fail the exam, possibly multiple times, resulting in frustration/disillusionment, even career derailment.</a:t>
            </a:r>
          </a:p>
          <a:p>
            <a:pPr lvl="1"/>
            <a:r>
              <a:rPr lang="en-US" sz="3600" dirty="0"/>
              <a:t>They try to cheat. Outcomes dubious.</a:t>
            </a:r>
          </a:p>
        </p:txBody>
      </p:sp>
    </p:spTree>
    <p:extLst>
      <p:ext uri="{BB962C8B-B14F-4D97-AF65-F5344CB8AC3E}">
        <p14:creationId xmlns:p14="http://schemas.microsoft.com/office/powerpoint/2010/main" val="4255154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Certs and Your Employees</a:t>
            </a:r>
          </a:p>
        </p:txBody>
      </p:sp>
      <p:sp>
        <p:nvSpPr>
          <p:cNvPr id="3" name="Content Placeholder 2"/>
          <p:cNvSpPr>
            <a:spLocks noGrp="1"/>
          </p:cNvSpPr>
          <p:nvPr>
            <p:ph idx="1"/>
          </p:nvPr>
        </p:nvSpPr>
        <p:spPr>
          <a:xfrm>
            <a:off x="95251" y="990604"/>
            <a:ext cx="12096750" cy="5381622"/>
          </a:xfrm>
        </p:spPr>
        <p:txBody>
          <a:bodyPr>
            <a:noAutofit/>
          </a:bodyPr>
          <a:lstStyle/>
          <a:p>
            <a:r>
              <a:rPr lang="en-US" sz="3500" dirty="0"/>
              <a:t>Employers: </a:t>
            </a:r>
          </a:p>
          <a:p>
            <a:pPr lvl="1"/>
            <a:r>
              <a:rPr lang="en-US" sz="3500" dirty="0"/>
              <a:t>Exams are targeting people with at least 2+yrs real experience</a:t>
            </a:r>
          </a:p>
          <a:p>
            <a:pPr lvl="1"/>
            <a:r>
              <a:rPr lang="en-US" sz="3600" dirty="0"/>
              <a:t>Don’t have unrealistic expectations of entry-level employees</a:t>
            </a:r>
          </a:p>
          <a:p>
            <a:pPr lvl="1"/>
            <a:r>
              <a:rPr lang="en-US" sz="3600" dirty="0"/>
              <a:t>Put cash bounties on exams, but with no time limit.</a:t>
            </a:r>
          </a:p>
          <a:p>
            <a:pPr lvl="1"/>
            <a:r>
              <a:rPr lang="en-US" sz="3600" dirty="0"/>
              <a:t>Pay the exam fees. Even when they fail. Every time.</a:t>
            </a:r>
          </a:p>
          <a:p>
            <a:pPr lvl="1"/>
            <a:r>
              <a:rPr lang="en-US" sz="3600" dirty="0"/>
              <a:t>Incentivize your employees to take exams for right reasons</a:t>
            </a:r>
          </a:p>
          <a:p>
            <a:pPr lvl="1"/>
            <a:r>
              <a:rPr lang="en-US" sz="3600" dirty="0"/>
              <a:t>Reward success but not to excess. Career progress should also occur outside of exams</a:t>
            </a:r>
          </a:p>
          <a:p>
            <a:pPr lvl="1"/>
            <a:endParaRPr lang="en-US" sz="3500" dirty="0"/>
          </a:p>
        </p:txBody>
      </p:sp>
    </p:spTree>
    <p:extLst>
      <p:ext uri="{BB962C8B-B14F-4D97-AF65-F5344CB8AC3E}">
        <p14:creationId xmlns:p14="http://schemas.microsoft.com/office/powerpoint/2010/main" val="463001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SQL Server Security for Database Migrations Upgrades">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SQL Server Security for Database Migrations Upgrades</Template>
  <TotalTime>2519</TotalTime>
  <Words>2751</Words>
  <Application>Microsoft Office PowerPoint</Application>
  <PresentationFormat>Widescreen</PresentationFormat>
  <Paragraphs>416</Paragraphs>
  <Slides>49</Slides>
  <Notes>2</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49</vt:i4>
      </vt:variant>
    </vt:vector>
  </HeadingPairs>
  <TitlesOfParts>
    <vt:vector size="60" baseType="lpstr">
      <vt:lpstr>Arial</vt:lpstr>
      <vt:lpstr>Calibri</vt:lpstr>
      <vt:lpstr>Calibri Light</vt:lpstr>
      <vt:lpstr>Panton Black</vt:lpstr>
      <vt:lpstr>Segoe UI</vt:lpstr>
      <vt:lpstr>Segoe UI Light</vt:lpstr>
      <vt:lpstr>Wingdings</vt:lpstr>
      <vt:lpstr>SQL Server Security for Database Migrations Upgrades</vt:lpstr>
      <vt:lpstr>1_Office Theme</vt:lpstr>
      <vt:lpstr>2_Office Theme</vt:lpstr>
      <vt:lpstr>Office Theme</vt:lpstr>
      <vt:lpstr>Think Like a Certification Exam </vt:lpstr>
      <vt:lpstr>Pop Quiz</vt:lpstr>
      <vt:lpstr>Summary</vt:lpstr>
      <vt:lpstr>Certified Technology Professionals</vt:lpstr>
      <vt:lpstr>Test-taking insight</vt:lpstr>
      <vt:lpstr>Who Should Take Cert Exams</vt:lpstr>
      <vt:lpstr>Real Answer Options</vt:lpstr>
      <vt:lpstr>Guidance for Employers</vt:lpstr>
      <vt:lpstr>Certs and Your Employees</vt:lpstr>
      <vt:lpstr>How to Train an Employee</vt:lpstr>
      <vt:lpstr>So What Is On a Cert Exam?</vt:lpstr>
      <vt:lpstr>How To Prepare for Cert Exams</vt:lpstr>
      <vt:lpstr>How To Prepare for Cert Exams</vt:lpstr>
      <vt:lpstr>How To Prepare for Cert Exams</vt:lpstr>
      <vt:lpstr>Solutions Providers, Not Exam Takers</vt:lpstr>
      <vt:lpstr>Item Writers are SME’s</vt:lpstr>
      <vt:lpstr>Item Writers are SME’s</vt:lpstr>
      <vt:lpstr>Fun With Grammar</vt:lpstr>
      <vt:lpstr>Fun With Grammar</vt:lpstr>
      <vt:lpstr>“Best Practices”</vt:lpstr>
      <vt:lpstr>After the exam is live</vt:lpstr>
      <vt:lpstr>After the exam is live</vt:lpstr>
      <vt:lpstr>Writing the Wrong Answers Is Most Difficult</vt:lpstr>
      <vt:lpstr>Writing the Wrong Answers Is Most Difficult</vt:lpstr>
      <vt:lpstr>Item Writer - Question Drifting</vt:lpstr>
      <vt:lpstr>Item Writer - Question Drifting</vt:lpstr>
      <vt:lpstr>Question Structure</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Item Writer - Question Drifting</vt:lpstr>
      <vt:lpstr>Give it a Try</vt:lpstr>
      <vt:lpstr>Remember this?</vt:lpstr>
      <vt:lpstr>Question 2</vt:lpstr>
      <vt:lpstr>Question 3</vt:lpstr>
      <vt:lpstr>Question 4</vt:lpstr>
      <vt:lpstr>Question 5</vt:lpstr>
      <vt:lpstr>Question 6</vt:lpstr>
      <vt:lpstr>Helpful Links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Think Like a Certification Exam</dc:title>
  <dc:creator>william a</dc:creator>
  <cp:lastModifiedBy>William Assaf</cp:lastModifiedBy>
  <cp:revision>72</cp:revision>
  <dcterms:created xsi:type="dcterms:W3CDTF">2015-09-09T01:48:28Z</dcterms:created>
  <dcterms:modified xsi:type="dcterms:W3CDTF">2019-07-31T19:19:46Z</dcterms:modified>
</cp:coreProperties>
</file>