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51" r:id="rId4"/>
  </p:sldMasterIdLst>
  <p:notesMasterIdLst>
    <p:notesMasterId r:id="rId60"/>
  </p:notesMasterIdLst>
  <p:sldIdLst>
    <p:sldId id="256"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5" r:id="rId44"/>
    <p:sldId id="276" r:id="rId45"/>
    <p:sldId id="277" r:id="rId46"/>
    <p:sldId id="278" r:id="rId47"/>
    <p:sldId id="302" r:id="rId48"/>
    <p:sldId id="303" r:id="rId49"/>
    <p:sldId id="304" r:id="rId50"/>
    <p:sldId id="305" r:id="rId51"/>
    <p:sldId id="306" r:id="rId52"/>
    <p:sldId id="307" r:id="rId53"/>
    <p:sldId id="308" r:id="rId54"/>
    <p:sldId id="309" r:id="rId55"/>
    <p:sldId id="310" r:id="rId56"/>
    <p:sldId id="274" r:id="rId57"/>
    <p:sldId id="257" r:id="rId58"/>
    <p:sldId id="25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4" autoAdjust="0"/>
  </p:normalViewPr>
  <p:slideViewPr>
    <p:cSldViewPr snapToGrid="0">
      <p:cViewPr varScale="1">
        <p:scale>
          <a:sx n="97" d="100"/>
          <a:sy n="97" d="100"/>
        </p:scale>
        <p:origin x="20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FB853-BCB6-4BA4-95E2-77992AD04796}" type="datetimeFigureOut">
              <a:rPr lang="en-US" smtClean="0"/>
              <a:t>9/24/2015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7A55A-36B0-4E40-83EC-B12EF45E6EF9}" type="slidenum">
              <a:rPr lang="en-US" smtClean="0"/>
              <a:t>‹#›</a:t>
            </a:fld>
            <a:endParaRPr lang="en-US"/>
          </a:p>
        </p:txBody>
      </p:sp>
    </p:spTree>
    <p:extLst>
      <p:ext uri="{BB962C8B-B14F-4D97-AF65-F5344CB8AC3E}">
        <p14:creationId xmlns:p14="http://schemas.microsoft.com/office/powerpoint/2010/main" val="115383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a:p>
            <a:pPr>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2</a:t>
            </a:fld>
            <a:endParaRPr lang="en-US" altLang="en-US"/>
          </a:p>
        </p:txBody>
      </p:sp>
    </p:spTree>
    <p:extLst>
      <p:ext uri="{BB962C8B-B14F-4D97-AF65-F5344CB8AC3E}">
        <p14:creationId xmlns:p14="http://schemas.microsoft.com/office/powerpoint/2010/main" val="274903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11</a:t>
            </a:fld>
            <a:endParaRPr lang="en-US" altLang="en-US"/>
          </a:p>
        </p:txBody>
      </p:sp>
    </p:spTree>
    <p:extLst>
      <p:ext uri="{BB962C8B-B14F-4D97-AF65-F5344CB8AC3E}">
        <p14:creationId xmlns:p14="http://schemas.microsoft.com/office/powerpoint/2010/main" val="368115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12</a:t>
            </a:fld>
            <a:endParaRPr lang="en-US" altLang="en-US"/>
          </a:p>
        </p:txBody>
      </p:sp>
    </p:spTree>
    <p:extLst>
      <p:ext uri="{BB962C8B-B14F-4D97-AF65-F5344CB8AC3E}">
        <p14:creationId xmlns:p14="http://schemas.microsoft.com/office/powerpoint/2010/main" val="44350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13</a:t>
            </a:fld>
            <a:endParaRPr lang="en-US" altLang="en-US"/>
          </a:p>
        </p:txBody>
      </p:sp>
    </p:spTree>
    <p:extLst>
      <p:ext uri="{BB962C8B-B14F-4D97-AF65-F5344CB8AC3E}">
        <p14:creationId xmlns:p14="http://schemas.microsoft.com/office/powerpoint/2010/main" val="253043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14</a:t>
            </a:fld>
            <a:endParaRPr lang="en-US" altLang="en-US"/>
          </a:p>
        </p:txBody>
      </p:sp>
    </p:spTree>
    <p:extLst>
      <p:ext uri="{BB962C8B-B14F-4D97-AF65-F5344CB8AC3E}">
        <p14:creationId xmlns:p14="http://schemas.microsoft.com/office/powerpoint/2010/main" val="48534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15</a:t>
            </a:fld>
            <a:endParaRPr lang="en-US" altLang="en-US"/>
          </a:p>
        </p:txBody>
      </p:sp>
    </p:spTree>
    <p:extLst>
      <p:ext uri="{BB962C8B-B14F-4D97-AF65-F5344CB8AC3E}">
        <p14:creationId xmlns:p14="http://schemas.microsoft.com/office/powerpoint/2010/main" val="71343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16</a:t>
            </a:fld>
            <a:endParaRPr lang="en-US" altLang="en-US"/>
          </a:p>
        </p:txBody>
      </p:sp>
    </p:spTree>
    <p:extLst>
      <p:ext uri="{BB962C8B-B14F-4D97-AF65-F5344CB8AC3E}">
        <p14:creationId xmlns:p14="http://schemas.microsoft.com/office/powerpoint/2010/main" val="1039977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17</a:t>
            </a:fld>
            <a:endParaRPr lang="en-US" altLang="en-US"/>
          </a:p>
        </p:txBody>
      </p:sp>
    </p:spTree>
    <p:extLst>
      <p:ext uri="{BB962C8B-B14F-4D97-AF65-F5344CB8AC3E}">
        <p14:creationId xmlns:p14="http://schemas.microsoft.com/office/powerpoint/2010/main" val="3347319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18</a:t>
            </a:fld>
            <a:endParaRPr lang="en-US" altLang="en-US"/>
          </a:p>
        </p:txBody>
      </p:sp>
    </p:spTree>
    <p:extLst>
      <p:ext uri="{BB962C8B-B14F-4D97-AF65-F5344CB8AC3E}">
        <p14:creationId xmlns:p14="http://schemas.microsoft.com/office/powerpoint/2010/main" val="3150887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C105F5-BEAE-446F-81D1-5A2F357E91EA}"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137641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C105F5-BEAE-446F-81D1-5A2F357E91EA}"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0418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3</a:t>
            </a:fld>
            <a:endParaRPr lang="en-US" altLang="en-US"/>
          </a:p>
        </p:txBody>
      </p:sp>
    </p:spTree>
    <p:extLst>
      <p:ext uri="{BB962C8B-B14F-4D97-AF65-F5344CB8AC3E}">
        <p14:creationId xmlns:p14="http://schemas.microsoft.com/office/powerpoint/2010/main" val="101078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21</a:t>
            </a:fld>
            <a:endParaRPr lang="en-US" altLang="en-US"/>
          </a:p>
        </p:txBody>
      </p:sp>
    </p:spTree>
    <p:extLst>
      <p:ext uri="{BB962C8B-B14F-4D97-AF65-F5344CB8AC3E}">
        <p14:creationId xmlns:p14="http://schemas.microsoft.com/office/powerpoint/2010/main" val="966754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C105F5-BEAE-446F-81D1-5A2F357E91EA}"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64242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C105F5-BEAE-446F-81D1-5A2F357E91EA}"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55309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rtl="0" fontAlgn="ctr"/>
            <a:r>
              <a:rPr lang="en-US" sz="1200" kern="1200" dirty="0" smtClean="0">
                <a:solidFill>
                  <a:schemeClr val="tx1"/>
                </a:solidFill>
                <a:effectLst/>
                <a:latin typeface="+mn-lt"/>
                <a:ea typeface="+mn-ea"/>
                <a:cs typeface="+mn-cs"/>
              </a:rPr>
              <a:t>Could you write Twitter in MS SQL Server? Yes. Would it scale? No.</a:t>
            </a:r>
            <a:endParaRPr lang="en-US" sz="105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Cassandra is not ACID compliant. Is that a bad thing? No.</a:t>
            </a:r>
            <a:endParaRPr lang="en-US" sz="1050" kern="1200" dirty="0" smtClean="0">
              <a:solidFill>
                <a:schemeClr val="tx1"/>
              </a:solidFill>
              <a:effectLst/>
              <a:latin typeface="+mn-lt"/>
              <a:ea typeface="+mn-ea"/>
              <a:cs typeface="+mn-cs"/>
            </a:endParaRPr>
          </a:p>
          <a:p>
            <a:pPr lvl="2" rtl="0" fontAlgn="ctr"/>
            <a:r>
              <a:rPr lang="en-US" sz="1200" kern="1200" dirty="0" smtClean="0">
                <a:solidFill>
                  <a:schemeClr val="tx1"/>
                </a:solidFill>
                <a:effectLst/>
                <a:latin typeface="+mn-lt"/>
                <a:ea typeface="+mn-ea"/>
                <a:cs typeface="+mn-cs"/>
              </a:rPr>
              <a:t>Promises "Eventual" consistency by quorum</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C7A55A-36B0-4E40-83EC-B12EF45E6EF9}" type="slidenum">
              <a:rPr lang="en-US" smtClean="0"/>
              <a:t>30</a:t>
            </a:fld>
            <a:endParaRPr lang="en-US"/>
          </a:p>
        </p:txBody>
      </p:sp>
    </p:spTree>
    <p:extLst>
      <p:ext uri="{BB962C8B-B14F-4D97-AF65-F5344CB8AC3E}">
        <p14:creationId xmlns:p14="http://schemas.microsoft.com/office/powerpoint/2010/main" val="2369876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sz="2800" dirty="0" smtClean="0"/>
              <a:t>NASDAQ</a:t>
            </a:r>
            <a:r>
              <a:rPr lang="en-US" sz="2800" baseline="0" dirty="0" smtClean="0"/>
              <a:t> </a:t>
            </a:r>
            <a:r>
              <a:rPr lang="en-US" sz="2800" dirty="0" smtClean="0"/>
              <a:t>outage caused by SQL injection</a:t>
            </a:r>
            <a:endParaRPr lang="en-US" sz="2800" dirty="0"/>
          </a:p>
        </p:txBody>
      </p:sp>
      <p:sp>
        <p:nvSpPr>
          <p:cNvPr id="4" name="Slide Number Placeholder 3"/>
          <p:cNvSpPr>
            <a:spLocks noGrp="1"/>
          </p:cNvSpPr>
          <p:nvPr>
            <p:ph type="sldNum" sz="quarter" idx="10"/>
          </p:nvPr>
        </p:nvSpPr>
        <p:spPr/>
        <p:txBody>
          <a:bodyPr/>
          <a:lstStyle/>
          <a:p>
            <a:fld id="{8EC7A55A-36B0-4E40-83EC-B12EF45E6EF9}" type="slidenum">
              <a:rPr lang="en-US" smtClean="0"/>
              <a:t>31</a:t>
            </a:fld>
            <a:endParaRPr lang="en-US"/>
          </a:p>
        </p:txBody>
      </p:sp>
    </p:spTree>
    <p:extLst>
      <p:ext uri="{BB962C8B-B14F-4D97-AF65-F5344CB8AC3E}">
        <p14:creationId xmlns:p14="http://schemas.microsoft.com/office/powerpoint/2010/main" val="424752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4</a:t>
            </a:fld>
            <a:endParaRPr lang="en-US" altLang="en-US"/>
          </a:p>
        </p:txBody>
      </p:sp>
    </p:spTree>
    <p:extLst>
      <p:ext uri="{BB962C8B-B14F-4D97-AF65-F5344CB8AC3E}">
        <p14:creationId xmlns:p14="http://schemas.microsoft.com/office/powerpoint/2010/main" val="363653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5</a:t>
            </a:fld>
            <a:endParaRPr lang="en-US" altLang="en-US"/>
          </a:p>
        </p:txBody>
      </p:sp>
    </p:spTree>
    <p:extLst>
      <p:ext uri="{BB962C8B-B14F-4D97-AF65-F5344CB8AC3E}">
        <p14:creationId xmlns:p14="http://schemas.microsoft.com/office/powerpoint/2010/main" val="302890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6</a:t>
            </a:fld>
            <a:endParaRPr lang="en-US" altLang="en-US"/>
          </a:p>
        </p:txBody>
      </p:sp>
    </p:spTree>
    <p:extLst>
      <p:ext uri="{BB962C8B-B14F-4D97-AF65-F5344CB8AC3E}">
        <p14:creationId xmlns:p14="http://schemas.microsoft.com/office/powerpoint/2010/main" val="3946304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7</a:t>
            </a:fld>
            <a:endParaRPr lang="en-US" altLang="en-US"/>
          </a:p>
        </p:txBody>
      </p:sp>
    </p:spTree>
    <p:extLst>
      <p:ext uri="{BB962C8B-B14F-4D97-AF65-F5344CB8AC3E}">
        <p14:creationId xmlns:p14="http://schemas.microsoft.com/office/powerpoint/2010/main" val="109327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8</a:t>
            </a:fld>
            <a:endParaRPr lang="en-US" altLang="en-US"/>
          </a:p>
        </p:txBody>
      </p:sp>
    </p:spTree>
    <p:extLst>
      <p:ext uri="{BB962C8B-B14F-4D97-AF65-F5344CB8AC3E}">
        <p14:creationId xmlns:p14="http://schemas.microsoft.com/office/powerpoint/2010/main" val="1729369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9</a:t>
            </a:fld>
            <a:endParaRPr lang="en-US" altLang="en-US"/>
          </a:p>
        </p:txBody>
      </p:sp>
    </p:spTree>
    <p:extLst>
      <p:ext uri="{BB962C8B-B14F-4D97-AF65-F5344CB8AC3E}">
        <p14:creationId xmlns:p14="http://schemas.microsoft.com/office/powerpoint/2010/main" val="4204753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SLIDE PURPOSE: </a:t>
            </a:r>
            <a:r>
              <a:rPr lang="en-US" altLang="en-US" smtClean="0"/>
              <a:t>This is where everything starts – us defining with our customers how we can make an impact in their business regardless of the technology!</a:t>
            </a:r>
          </a:p>
          <a:p>
            <a:pPr>
              <a:spcBef>
                <a:spcPct val="0"/>
              </a:spcBef>
            </a:pPr>
            <a:endParaRPr lang="en-US" altLang="en-US" smtClean="0"/>
          </a:p>
          <a:p>
            <a:pPr>
              <a:spcBef>
                <a:spcPct val="0"/>
              </a:spcBef>
            </a:pPr>
            <a:r>
              <a:rPr lang="en-US" altLang="en-US" b="1" smtClean="0"/>
              <a:t>SPIEL: </a:t>
            </a:r>
            <a:r>
              <a:rPr lang="en-US" altLang="en-US" b="1" i="1" smtClean="0"/>
              <a:t>Technology should be transformative, not a to-do list. Because, really, just about any firm can change the way your IT works. Our mission is for IT to change the way your business works. The difference is a game-changer.</a:t>
            </a:r>
          </a:p>
          <a:p>
            <a:pPr>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10</a:t>
            </a:fld>
            <a:endParaRPr lang="en-US" altLang="en-US"/>
          </a:p>
        </p:txBody>
      </p:sp>
    </p:spTree>
    <p:extLst>
      <p:ext uri="{BB962C8B-B14F-4D97-AF65-F5344CB8AC3E}">
        <p14:creationId xmlns:p14="http://schemas.microsoft.com/office/powerpoint/2010/main" val="209115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r>
              <a:rPr lang="en-US" dirty="0" smtClean="0"/>
              <a:t/>
            </a:r>
            <a:br>
              <a:rPr lang="en-US" dirty="0" smtClean="0"/>
            </a:br>
            <a:r>
              <a:rPr lang="en-US" dirty="0" smtClean="0"/>
              <a:t>CLICK TO EDIT MASTER TITLE SLIDE</a:t>
            </a:r>
            <a:br>
              <a:rPr lang="en-US" dirty="0" smtClean="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4C6FB-D328-4022-BDF2-D4C8288275A0}" type="slidenum">
              <a:rPr lang="en-US" smtClean="0"/>
              <a:t>‹#›</a:t>
            </a:fld>
            <a:endParaRPr lang="en-US"/>
          </a:p>
        </p:txBody>
      </p:sp>
    </p:spTree>
    <p:extLst>
      <p:ext uri="{BB962C8B-B14F-4D97-AF65-F5344CB8AC3E}">
        <p14:creationId xmlns:p14="http://schemas.microsoft.com/office/powerpoint/2010/main" val="1692178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36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59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4742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278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0762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415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104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91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120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062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2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253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987552"/>
            <a:ext cx="8229600" cy="579438"/>
          </a:xfrm>
          <a:prstGeom prst="rect">
            <a:avLst/>
          </a:prstGeom>
        </p:spPr>
        <p:txBody>
          <a:bodyPr vert="horz" lIns="91440" tIns="45720" rIns="91440" bIns="45720" rtlCol="0" anchor="ctr">
            <a:normAutofit/>
          </a:bodyPr>
          <a:lstStyle/>
          <a:p>
            <a:r>
              <a:rPr lang="en-US" dirty="0" smtClean="0"/>
              <a:t/>
            </a:r>
            <a:br>
              <a:rPr lang="en-US" dirty="0" smtClean="0"/>
            </a:br>
            <a:r>
              <a:rPr lang="en-US" dirty="0" smtClean="0"/>
              <a:t>CLICK TO EDIT MASTER TITLESTYLE</a:t>
            </a:r>
            <a:br>
              <a:rPr lang="en-US" dirty="0" smtClean="0"/>
            </a:br>
            <a:endParaRPr lang="en-US" dirty="0"/>
          </a:p>
        </p:txBody>
      </p:sp>
      <p:sp>
        <p:nvSpPr>
          <p:cNvPr id="3" name="Text Placeholder 2"/>
          <p:cNvSpPr>
            <a:spLocks noGrp="1"/>
          </p:cNvSpPr>
          <p:nvPr>
            <p:ph type="body" idx="1"/>
          </p:nvPr>
        </p:nvSpPr>
        <p:spPr>
          <a:xfrm>
            <a:off x="457200" y="185623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endParaRPr lang="en-US" dirty="0"/>
          </a:p>
        </p:txBody>
      </p:sp>
    </p:spTree>
    <p:extLst>
      <p:ext uri="{BB962C8B-B14F-4D97-AF65-F5344CB8AC3E}">
        <p14:creationId xmlns:p14="http://schemas.microsoft.com/office/powerpoint/2010/main" val="3157831347"/>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478A2-1E25-42A9-A009-0F345C4A9275}" type="datetimeFigureOut">
              <a:rPr lang="en-US" smtClean="0">
                <a:solidFill>
                  <a:prstClr val="black">
                    <a:tint val="75000"/>
                  </a:prstClr>
                </a:solidFill>
              </a:rPr>
              <a:pPr/>
              <a:t>9/24/2015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32849-F76F-469D-9FB3-0AB3E11DDC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987050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brdnug.org/" TargetMode="External"/><Relationship Id="rId2" Type="http://schemas.openxmlformats.org/officeDocument/2006/relationships/hyperlink" Target="http://slunug.azurewebsites.net/" TargetMode="External"/><Relationship Id="rId1" Type="http://schemas.openxmlformats.org/officeDocument/2006/relationships/slideLayout" Target="../slideLayouts/slideLayout2.xml"/><Relationship Id="rId4" Type="http://schemas.openxmlformats.org/officeDocument/2006/relationships/hyperlink" Target="http://www.brssug.org/"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4C6FB-D328-4022-BDF2-D4C8288275A0}" type="slidenum">
              <a:rPr lang="en-US" smtClean="0"/>
              <a:t>1</a:t>
            </a:fld>
            <a:endParaRPr lang="en-US"/>
          </a:p>
        </p:txBody>
      </p:sp>
      <p:sp>
        <p:nvSpPr>
          <p:cNvPr id="15" name="Title 1"/>
          <p:cNvSpPr>
            <a:spLocks noGrp="1"/>
          </p:cNvSpPr>
          <p:nvPr>
            <p:ph type="title"/>
          </p:nvPr>
        </p:nvSpPr>
        <p:spPr>
          <a:xfrm>
            <a:off x="457200" y="1663688"/>
            <a:ext cx="8229600" cy="2919548"/>
          </a:xfrm>
        </p:spPr>
        <p:txBody>
          <a:bodyPr>
            <a:normAutofit fontScale="90000"/>
          </a:bodyPr>
          <a:lstStyle/>
          <a:p>
            <a:r>
              <a:rPr lang="en-US" sz="5400" dirty="0" smtClean="0"/>
              <a:t>SQL Server</a:t>
            </a:r>
            <a:br>
              <a:rPr lang="en-US" sz="5400" dirty="0" smtClean="0"/>
            </a:br>
            <a:r>
              <a:rPr lang="en-US" sz="5400" dirty="0" smtClean="0"/>
              <a:t>Bolts to Buzzwords</a:t>
            </a:r>
            <a:br>
              <a:rPr lang="en-US" sz="5400" dirty="0" smtClean="0"/>
            </a:br>
            <a:r>
              <a:rPr lang="en-US" sz="5400" dirty="0"/>
              <a:t/>
            </a:r>
            <a:br>
              <a:rPr lang="en-US" sz="5400" dirty="0"/>
            </a:br>
            <a:r>
              <a:rPr lang="en-US" dirty="0" smtClean="0"/>
              <a:t>William Assaf</a:t>
            </a:r>
            <a:br>
              <a:rPr lang="en-US" dirty="0" smtClean="0"/>
            </a:br>
            <a:r>
              <a:rPr lang="en-US" dirty="0" smtClean="0"/>
              <a:t>Principal Consultant, Sparkhound</a:t>
            </a:r>
            <a:endParaRPr lang="en-US" dirty="0"/>
          </a:p>
        </p:txBody>
      </p:sp>
      <p:sp>
        <p:nvSpPr>
          <p:cNvPr id="2" name="TextBox 1"/>
          <p:cNvSpPr txBox="1"/>
          <p:nvPr/>
        </p:nvSpPr>
        <p:spPr>
          <a:xfrm>
            <a:off x="658761" y="5112774"/>
            <a:ext cx="2467897" cy="369332"/>
          </a:xfrm>
          <a:prstGeom prst="rect">
            <a:avLst/>
          </a:prstGeom>
          <a:noFill/>
        </p:spPr>
        <p:txBody>
          <a:bodyPr wrap="square" rtlCol="0">
            <a:spAutoFit/>
          </a:bodyPr>
          <a:lstStyle/>
          <a:p>
            <a:r>
              <a:rPr lang="en-US" dirty="0"/>
              <a:t>@</a:t>
            </a:r>
            <a:r>
              <a:rPr lang="en-US" dirty="0" err="1"/>
              <a:t>william_a_dba</a:t>
            </a:r>
            <a:endParaRPr lang="en-US" dirty="0"/>
          </a:p>
        </p:txBody>
      </p:sp>
      <p:pic>
        <p:nvPicPr>
          <p:cNvPr id="1026" name="Picture 2" descr="https://lh3.ggpht.com/lSLM0xhCA1RZOwaQcjhlwmsvaIQYaP3c5qbDKCgLALhydrgExnaSKZdGa8S3YtRuVA=w3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837" y="5186516"/>
            <a:ext cx="221848" cy="22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727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914400"/>
            <a:ext cx="8382000" cy="1600200"/>
          </a:xfrm>
        </p:spPr>
        <p:txBody>
          <a:bodyPr rIns="132080">
            <a:noAutofit/>
          </a:bodyPr>
          <a:lstStyle/>
          <a:p>
            <a:pPr marL="0" indent="0" eaLnBrk="1" hangingPunct="1">
              <a:buNone/>
            </a:pPr>
            <a:r>
              <a:rPr lang="en-US" altLang="en-US" sz="4200" dirty="0" smtClean="0"/>
              <a:t>In your career, sometimes we find </a:t>
            </a:r>
          </a:p>
          <a:p>
            <a:pPr marL="0" indent="0" eaLnBrk="1" hangingPunct="1">
              <a:buNone/>
            </a:pPr>
            <a:r>
              <a:rPr lang="en-US" altLang="en-US" sz="4200" dirty="0" smtClean="0"/>
              <a:t>that what we want to be</a:t>
            </a:r>
          </a:p>
          <a:p>
            <a:pPr marL="0" indent="0" algn="r">
              <a:buNone/>
            </a:pPr>
            <a:r>
              <a:rPr lang="en-US" altLang="en-US" sz="4200" dirty="0" smtClean="0"/>
              <a:t>and what we do every day</a:t>
            </a:r>
            <a:r>
              <a:rPr lang="en-US" altLang="en-US" sz="4800" dirty="0" smtClean="0"/>
              <a:t/>
            </a:r>
            <a:br>
              <a:rPr lang="en-US" altLang="en-US" sz="4800" dirty="0" smtClean="0"/>
            </a:br>
            <a:r>
              <a:rPr lang="en-US" altLang="en-US" sz="4800" dirty="0" smtClean="0"/>
              <a:t>aren’t the same thing.</a:t>
            </a:r>
          </a:p>
          <a:p>
            <a:pPr marL="0" indent="0" algn="r">
              <a:buNone/>
            </a:pPr>
            <a:endParaRPr lang="en-US" altLang="en-US" sz="4800" dirty="0" smtClean="0"/>
          </a:p>
          <a:p>
            <a:pPr marL="0" indent="0" eaLnBrk="1" hangingPunct="1">
              <a:buNone/>
            </a:pPr>
            <a:r>
              <a:rPr lang="en-US" altLang="en-US" sz="6000" dirty="0" smtClean="0"/>
              <a:t>Who’s problem is that?</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10</a:t>
            </a:fld>
            <a:endParaRPr lang="en-US" altLang="en-US" dirty="0">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8888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11</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55600"/>
            <a:ext cx="8001000" cy="6000750"/>
          </a:xfrm>
          <a:prstGeom prst="rect">
            <a:avLst/>
          </a:prstGeom>
        </p:spPr>
      </p:pic>
    </p:spTree>
    <p:extLst>
      <p:ext uri="{BB962C8B-B14F-4D97-AF65-F5344CB8AC3E}">
        <p14:creationId xmlns:p14="http://schemas.microsoft.com/office/powerpoint/2010/main" val="335728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152400"/>
            <a:ext cx="8534400" cy="5973763"/>
          </a:xfrm>
        </p:spPr>
        <p:txBody>
          <a:bodyPr rIns="132080">
            <a:normAutofit fontScale="77500" lnSpcReduction="20000"/>
          </a:bodyPr>
          <a:lstStyle/>
          <a:p>
            <a:pPr marL="0" indent="0" eaLnBrk="1" hangingPunct="1">
              <a:buNone/>
            </a:pPr>
            <a:r>
              <a:rPr lang="en-US" altLang="en-US" sz="5400" dirty="0" smtClean="0"/>
              <a:t>So I started studying.</a:t>
            </a:r>
          </a:p>
          <a:p>
            <a:pPr marL="0" indent="0" eaLnBrk="1" hangingPunct="1">
              <a:buNone/>
            </a:pPr>
            <a:r>
              <a:rPr lang="en-US" altLang="en-US" sz="5400" dirty="0" smtClean="0"/>
              <a:t>Showed interest, paid more attention, did more than the minimum.</a:t>
            </a:r>
          </a:p>
          <a:p>
            <a:pPr marL="0" indent="0" eaLnBrk="1" hangingPunct="1">
              <a:buNone/>
            </a:pPr>
            <a:r>
              <a:rPr lang="en-US" altLang="en-US" sz="5400" dirty="0" smtClean="0"/>
              <a:t>Found myself some side projects to work on. I kept busy. </a:t>
            </a:r>
          </a:p>
          <a:p>
            <a:pPr marL="0" indent="0" eaLnBrk="1" hangingPunct="1">
              <a:buNone/>
            </a:pPr>
            <a:r>
              <a:rPr lang="en-US" altLang="en-US" sz="5400" dirty="0" smtClean="0"/>
              <a:t>Studied. Passed a certification exam.</a:t>
            </a:r>
          </a:p>
          <a:p>
            <a:pPr marL="0" indent="0" eaLnBrk="1" hangingPunct="1">
              <a:buNone/>
            </a:pPr>
            <a:r>
              <a:rPr lang="en-US" altLang="en-US" sz="5400" dirty="0" smtClean="0"/>
              <a:t>And THEN an opportunity for a good work situation came up, and I surrounded myself with experience.</a:t>
            </a:r>
          </a:p>
          <a:p>
            <a:pPr marL="0" indent="0" eaLnBrk="1" hangingPunct="1">
              <a:buNone/>
            </a:pPr>
            <a:r>
              <a:rPr lang="en-US" altLang="en-US" sz="5400" dirty="0" smtClean="0"/>
              <a:t>THAT is when my career took off.</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12</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1359372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13</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050" name="Picture 2" descr="http://klyker.com/wp-content/uploads/2014/03/construction-fai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165"/>
            <a:ext cx="5181600" cy="690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5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685800" y="914400"/>
            <a:ext cx="7620000" cy="3581400"/>
          </a:xfrm>
        </p:spPr>
        <p:txBody>
          <a:bodyPr rIns="132080">
            <a:noAutofit/>
          </a:bodyPr>
          <a:lstStyle/>
          <a:p>
            <a:pPr marL="0" indent="0" eaLnBrk="1" hangingPunct="1">
              <a:buNone/>
            </a:pPr>
            <a:r>
              <a:rPr lang="en-US" altLang="en-US" sz="3600" dirty="0" smtClean="0"/>
              <a:t>I had started learning again, which I forgot how to do at some point during my senior year of college.</a:t>
            </a:r>
          </a:p>
          <a:p>
            <a:pPr marL="0" indent="0" eaLnBrk="1" hangingPunct="1">
              <a:buNone/>
            </a:pPr>
            <a:r>
              <a:rPr lang="en-US" altLang="en-US" sz="5400" dirty="0" smtClean="0"/>
              <a:t>Did I still make mistakes at work? </a:t>
            </a:r>
          </a:p>
          <a:p>
            <a:pPr marL="0" indent="0" eaLnBrk="1" hangingPunct="1">
              <a:buNone/>
            </a:pPr>
            <a:r>
              <a:rPr lang="en-US" altLang="en-US" sz="5400" dirty="0" smtClean="0"/>
              <a:t>Sure.</a:t>
            </a:r>
          </a:p>
          <a:p>
            <a:pPr marL="0" indent="0" eaLnBrk="1" hangingPunct="1">
              <a:buNone/>
            </a:pPr>
            <a:r>
              <a:rPr lang="en-US" altLang="en-US" sz="5400" dirty="0" smtClean="0"/>
              <a:t>But I was on the path.</a:t>
            </a:r>
          </a:p>
          <a:p>
            <a:pPr marL="0" indent="0" eaLnBrk="1" hangingPunct="1">
              <a:buNone/>
            </a:pPr>
            <a:endParaRPr lang="en-US" altLang="en-US" sz="5400" dirty="0" smtClean="0"/>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14</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58002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15</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2" descr="http://4.bp.blogspot.com/-MrXCDFTpOkY/UKet64mtERI/AAAAAAAAHmk/UlHv_cyjML0/s1600/a331_c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6361"/>
            <a:ext cx="9051153" cy="59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7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78542" y="432620"/>
            <a:ext cx="8458200" cy="5516563"/>
          </a:xfrm>
        </p:spPr>
        <p:txBody>
          <a:bodyPr rIns="132080">
            <a:noAutofit/>
          </a:bodyPr>
          <a:lstStyle/>
          <a:p>
            <a:pPr marL="0" indent="0">
              <a:buNone/>
            </a:pPr>
            <a:r>
              <a:rPr lang="en-US" altLang="en-US" sz="4600" dirty="0" smtClean="0"/>
              <a:t>You are not a very good </a:t>
            </a:r>
            <a:r>
              <a:rPr lang="en-US" altLang="en-US" sz="4600" dirty="0" smtClean="0"/>
              <a:t>carpenter, </a:t>
            </a:r>
            <a:endParaRPr lang="en-US" altLang="en-US" sz="4600" dirty="0" smtClean="0"/>
          </a:p>
          <a:p>
            <a:pPr marL="0" indent="0">
              <a:buNone/>
            </a:pPr>
            <a:r>
              <a:rPr lang="en-US" altLang="en-US" sz="4600" dirty="0" smtClean="0"/>
              <a:t>if your own house isn’t full of the tools of your trade and your own projects.</a:t>
            </a:r>
            <a:br>
              <a:rPr lang="en-US" altLang="en-US" sz="4600" dirty="0" smtClean="0"/>
            </a:br>
            <a:r>
              <a:rPr lang="en-US" altLang="en-US" sz="4600" dirty="0" smtClean="0"/>
              <a:t>The only way to learn is to do.</a:t>
            </a:r>
          </a:p>
          <a:p>
            <a:pPr marL="0" indent="0">
              <a:buNone/>
            </a:pPr>
            <a:r>
              <a:rPr lang="en-US" altLang="en-US" sz="4600" dirty="0" smtClean="0"/>
              <a:t>Don’t expect to learn everything from your job.</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16</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427660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17</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07"/>
            <a:ext cx="9144000" cy="6857385"/>
          </a:xfrm>
          <a:prstGeom prst="rect">
            <a:avLst/>
          </a:prstGeom>
        </p:spPr>
      </p:pic>
    </p:spTree>
    <p:extLst>
      <p:ext uri="{BB962C8B-B14F-4D97-AF65-F5344CB8AC3E}">
        <p14:creationId xmlns:p14="http://schemas.microsoft.com/office/powerpoint/2010/main" val="1569289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609600"/>
            <a:ext cx="8458200" cy="5516563"/>
          </a:xfrm>
        </p:spPr>
        <p:txBody>
          <a:bodyPr rIns="132080">
            <a:noAutofit/>
          </a:bodyPr>
          <a:lstStyle/>
          <a:p>
            <a:pPr marL="0" indent="0" algn="ctr">
              <a:buNone/>
            </a:pPr>
            <a:r>
              <a:rPr lang="en-US" altLang="en-US" sz="7200" dirty="0" smtClean="0"/>
              <a:t>“So what do I do?”</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18</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4098" name="Picture 2" descr="http://www.brssug.org/_/rsrc/1405000477855/home/IMAG1961_1.jpg?height=188&amp;width=8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21" y="2472530"/>
            <a:ext cx="8606897" cy="204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834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solidFill>
                  <a:prstClr val="black">
                    <a:tint val="75000"/>
                  </a:prstClr>
                </a:solidFill>
              </a:rPr>
              <a:pPr>
                <a:defRPr/>
              </a:pPr>
              <a:t>19</a:t>
            </a:fld>
            <a:endParaRPr lang="en-US" altLang="en-US" dirty="0">
              <a:solidFill>
                <a:prstClr val="black">
                  <a:tint val="75000"/>
                </a:prstClr>
              </a:solidFill>
            </a:endParaRPr>
          </a:p>
        </p:txBody>
      </p:sp>
      <p:sp>
        <p:nvSpPr>
          <p:cNvPr id="6" name="Content Placeholder 2"/>
          <p:cNvSpPr txBox="1">
            <a:spLocks/>
          </p:cNvSpPr>
          <p:nvPr/>
        </p:nvSpPr>
        <p:spPr bwMode="auto">
          <a:xfrm>
            <a:off x="243640" y="152400"/>
            <a:ext cx="8747959"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Join SQL PASS (sqlpass.org) or other tech organization for your field</a:t>
            </a:r>
          </a:p>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Attend your local User Group, </a:t>
            </a:r>
            <a:r>
              <a:rPr lang="en-US" sz="3200" kern="0" dirty="0" smtClean="0">
                <a:latin typeface="Arial" panose="020B0604020202020204" pitchFamily="34" charset="0"/>
                <a:cs typeface="Arial" panose="020B0604020202020204" pitchFamily="34" charset="0"/>
              </a:rPr>
              <a:t>like this one</a:t>
            </a:r>
            <a:r>
              <a:rPr lang="en-US" sz="3600" kern="0" dirty="0" smtClean="0">
                <a:latin typeface="Arial" panose="020B0604020202020204" pitchFamily="34" charset="0"/>
                <a:cs typeface="Arial" panose="020B0604020202020204" pitchFamily="34" charset="0"/>
              </a:rPr>
              <a:t>	(BRSSUG.org has links in the region)</a:t>
            </a:r>
          </a:p>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Join a Virtual User Groups</a:t>
            </a:r>
          </a:p>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Go to SQL Saturdays (around the world!) </a:t>
            </a:r>
          </a:p>
          <a:p>
            <a:pPr marL="671513" lvl="1" indent="-227013">
              <a:buFont typeface="Arial" panose="020B0604020202020204" pitchFamily="34" charset="0"/>
              <a:buChar char="•"/>
            </a:pPr>
            <a:r>
              <a:rPr lang="en-US" sz="3200" kern="0" dirty="0" smtClean="0">
                <a:latin typeface="Arial" panose="020B0604020202020204" pitchFamily="34" charset="0"/>
                <a:cs typeface="Arial" panose="020B0604020202020204" pitchFamily="34" charset="0"/>
              </a:rPr>
              <a:t>SQLSaturday.com</a:t>
            </a:r>
          </a:p>
          <a:p>
            <a:pPr marL="671513" lvl="1" indent="-227013">
              <a:buFont typeface="Arial" panose="020B0604020202020204" pitchFamily="34" charset="0"/>
              <a:buChar char="•"/>
            </a:pPr>
            <a:r>
              <a:rPr lang="en-US" sz="3200" kern="0" dirty="0" smtClean="0">
                <a:latin typeface="Arial" panose="020B0604020202020204" pitchFamily="34" charset="0"/>
                <a:cs typeface="Arial" panose="020B0604020202020204" pitchFamily="34" charset="0"/>
              </a:rPr>
              <a:t>Every August in Baton Rouge</a:t>
            </a:r>
          </a:p>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Volunteer for SQL Saturday</a:t>
            </a:r>
          </a:p>
          <a:p>
            <a:pPr marL="227013" indent="-227013">
              <a:buFont typeface="Arial" panose="020B0604020202020204" pitchFamily="34" charset="0"/>
              <a:buChar char="•"/>
            </a:pPr>
            <a:r>
              <a:rPr lang="en-US" sz="3600" kern="0" dirty="0" smtClean="0">
                <a:latin typeface="Arial" panose="020B0604020202020204" pitchFamily="34" charset="0"/>
                <a:cs typeface="Arial" panose="020B0604020202020204" pitchFamily="34" charset="0"/>
              </a:rPr>
              <a:t>All this stuff is really good for your professional networking!</a:t>
            </a:r>
            <a:endParaRPr lang="en-US" sz="36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4662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304800"/>
            <a:ext cx="8229600" cy="5821363"/>
          </a:xfrm>
        </p:spPr>
        <p:txBody>
          <a:bodyPr rIns="132080">
            <a:normAutofit/>
          </a:bodyPr>
          <a:lstStyle/>
          <a:p>
            <a:pPr marL="0" indent="0" eaLnBrk="1" hangingPunct="1">
              <a:buNone/>
            </a:pPr>
            <a:r>
              <a:rPr lang="en-US" altLang="en-US" sz="6000" dirty="0" smtClean="0"/>
              <a:t>I Was Once</a:t>
            </a:r>
          </a:p>
          <a:p>
            <a:pPr marL="0" indent="0" eaLnBrk="1" hangingPunct="1">
              <a:buNone/>
            </a:pPr>
            <a:r>
              <a:rPr lang="en-US" altLang="en-US" sz="6000" dirty="0" smtClean="0"/>
              <a:t>A Very </a:t>
            </a:r>
          </a:p>
          <a:p>
            <a:pPr marL="0" indent="0" eaLnBrk="1" hangingPunct="1">
              <a:buNone/>
            </a:pPr>
            <a:r>
              <a:rPr lang="en-US" altLang="en-US" sz="6000" dirty="0" smtClean="0"/>
              <a:t>Crappy</a:t>
            </a:r>
          </a:p>
          <a:p>
            <a:pPr marL="0" indent="0" eaLnBrk="1" hangingPunct="1">
              <a:buNone/>
            </a:pPr>
            <a:r>
              <a:rPr lang="en-US" altLang="en-US" sz="6000" dirty="0" smtClean="0"/>
              <a:t>Carpenter</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2</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53845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solidFill>
                  <a:prstClr val="black">
                    <a:tint val="75000"/>
                  </a:prstClr>
                </a:solidFill>
              </a:rPr>
              <a:pPr>
                <a:defRPr/>
              </a:pPr>
              <a:t>20</a:t>
            </a:fld>
            <a:endParaRPr lang="en-US" altLang="en-US" dirty="0">
              <a:solidFill>
                <a:prstClr val="black">
                  <a:tint val="75000"/>
                </a:prstClr>
              </a:solidFill>
            </a:endParaRPr>
          </a:p>
        </p:txBody>
      </p:sp>
      <p:sp>
        <p:nvSpPr>
          <p:cNvPr id="6" name="Content Placeholder 2"/>
          <p:cNvSpPr txBox="1">
            <a:spLocks/>
          </p:cNvSpPr>
          <p:nvPr/>
        </p:nvSpPr>
        <p:spPr bwMode="auto">
          <a:xfrm>
            <a:off x="228600" y="228600"/>
            <a:ext cx="87630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pPr marL="227013" indent="-227013">
              <a:buFont typeface="Arial" panose="020B0604020202020204" pitchFamily="34" charset="0"/>
              <a:buChar char="•"/>
            </a:pPr>
            <a:r>
              <a:rPr lang="en-US" sz="3200" kern="0" dirty="0">
                <a:latin typeface="Arial" panose="020B0604020202020204" pitchFamily="34" charset="0"/>
                <a:cs typeface="Arial" panose="020B0604020202020204" pitchFamily="34" charset="0"/>
              </a:rPr>
              <a:t>Write a blog post explaining a topic in your field</a:t>
            </a:r>
          </a:p>
          <a:p>
            <a:pPr marL="227013" indent="-227013">
              <a:buFont typeface="Arial" panose="020B0604020202020204" pitchFamily="34" charset="0"/>
              <a:buChar char="•"/>
            </a:pPr>
            <a:r>
              <a:rPr lang="en-US" sz="3200" kern="0" dirty="0" smtClean="0">
                <a:latin typeface="Arial" panose="020B0604020202020204" pitchFamily="34" charset="0"/>
                <a:cs typeface="Arial" panose="020B0604020202020204" pitchFamily="34" charset="0"/>
              </a:rPr>
              <a:t>Give </a:t>
            </a:r>
            <a:r>
              <a:rPr lang="en-US" sz="3200" kern="0" dirty="0">
                <a:latin typeface="Arial" panose="020B0604020202020204" pitchFamily="34" charset="0"/>
                <a:cs typeface="Arial" panose="020B0604020202020204" pitchFamily="34" charset="0"/>
              </a:rPr>
              <a:t>a lunch and learn at your office</a:t>
            </a:r>
          </a:p>
          <a:p>
            <a:pPr marL="227013" indent="-227013">
              <a:buFont typeface="Arial" panose="020B0604020202020204" pitchFamily="34" charset="0"/>
              <a:buChar char="•"/>
            </a:pPr>
            <a:r>
              <a:rPr lang="en-US" sz="3200" kern="0" dirty="0">
                <a:latin typeface="Arial" panose="020B0604020202020204" pitchFamily="34" charset="0"/>
                <a:cs typeface="Arial" panose="020B0604020202020204" pitchFamily="34" charset="0"/>
              </a:rPr>
              <a:t>Give a Lightning Round talk to BRSSUG</a:t>
            </a:r>
          </a:p>
          <a:p>
            <a:pPr marL="227013" indent="-227013">
              <a:buFont typeface="Arial" panose="020B0604020202020204" pitchFamily="34" charset="0"/>
              <a:buChar char="•"/>
            </a:pPr>
            <a:r>
              <a:rPr lang="en-US" sz="3200" kern="0" dirty="0">
                <a:latin typeface="Arial" panose="020B0604020202020204" pitchFamily="34" charset="0"/>
                <a:cs typeface="Arial" panose="020B0604020202020204" pitchFamily="34" charset="0"/>
              </a:rPr>
              <a:t>Give a </a:t>
            </a:r>
            <a:r>
              <a:rPr lang="en-US" sz="3200" kern="0" dirty="0" smtClean="0">
                <a:latin typeface="Arial" panose="020B0604020202020204" pitchFamily="34" charset="0"/>
                <a:cs typeface="Arial" panose="020B0604020202020204" pitchFamily="34" charset="0"/>
              </a:rPr>
              <a:t>presentation </a:t>
            </a:r>
            <a:r>
              <a:rPr lang="en-US" sz="3200" kern="0" dirty="0">
                <a:latin typeface="Arial" panose="020B0604020202020204" pitchFamily="34" charset="0"/>
                <a:cs typeface="Arial" panose="020B0604020202020204" pitchFamily="34" charset="0"/>
              </a:rPr>
              <a:t>to </a:t>
            </a:r>
            <a:r>
              <a:rPr lang="en-US" sz="3200" kern="0" dirty="0" smtClean="0">
                <a:latin typeface="Arial" panose="020B0604020202020204" pitchFamily="34" charset="0"/>
                <a:cs typeface="Arial" panose="020B0604020202020204" pitchFamily="34" charset="0"/>
              </a:rPr>
              <a:t>BRSSUG</a:t>
            </a:r>
          </a:p>
          <a:p>
            <a:pPr marL="227013" indent="-227013">
              <a:buFont typeface="Arial" panose="020B0604020202020204" pitchFamily="34" charset="0"/>
              <a:buChar char="•"/>
            </a:pPr>
            <a:r>
              <a:rPr lang="en-US" sz="3200" kern="0" dirty="0" smtClean="0">
                <a:latin typeface="Arial" panose="020B0604020202020204" pitchFamily="34" charset="0"/>
                <a:cs typeface="Arial" panose="020B0604020202020204" pitchFamily="34" charset="0"/>
              </a:rPr>
              <a:t>Give a presentation at SQL Saturday</a:t>
            </a:r>
          </a:p>
          <a:p>
            <a:pPr marL="227013" indent="-227013">
              <a:buFont typeface="Arial" panose="020B0604020202020204" pitchFamily="34" charset="0"/>
              <a:buChar char="•"/>
            </a:pPr>
            <a:r>
              <a:rPr lang="en-US" sz="3200" kern="0" dirty="0" smtClean="0">
                <a:latin typeface="Arial" panose="020B0604020202020204" pitchFamily="34" charset="0"/>
                <a:cs typeface="Arial" panose="020B0604020202020204" pitchFamily="34" charset="0"/>
              </a:rPr>
              <a:t>Share your experience and knowledge with your community, where ever it ends up being, because the more skilled professionals doing good IT work there are in your city, the more good IT work for us to do</a:t>
            </a:r>
          </a:p>
          <a:p>
            <a:pPr marL="227013" indent="-227013">
              <a:buFont typeface="Arial" panose="020B0604020202020204" pitchFamily="34" charset="0"/>
              <a:buChar char="•"/>
            </a:pPr>
            <a:endParaRPr lang="en-US" sz="3200" kern="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165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79400" y="304800"/>
            <a:ext cx="8229600" cy="5516563"/>
          </a:xfrm>
        </p:spPr>
        <p:txBody>
          <a:bodyPr rIns="132080">
            <a:noAutofit/>
          </a:bodyPr>
          <a:lstStyle/>
          <a:p>
            <a:pPr marL="0" indent="0">
              <a:buNone/>
            </a:pPr>
            <a:r>
              <a:rPr lang="en-US" altLang="en-US" sz="6000" dirty="0" smtClean="0"/>
              <a:t>It is </a:t>
            </a:r>
            <a:r>
              <a:rPr lang="en-US" altLang="en-US" sz="6000" dirty="0" smtClean="0"/>
              <a:t>true that </a:t>
            </a:r>
            <a:r>
              <a:rPr lang="en-US" altLang="en-US" sz="6000" dirty="0" smtClean="0"/>
              <a:t>you will </a:t>
            </a:r>
            <a:r>
              <a:rPr lang="en-US" altLang="en-US" sz="2800" i="1" dirty="0" smtClean="0"/>
              <a:t>almost </a:t>
            </a:r>
            <a:br>
              <a:rPr lang="en-US" altLang="en-US" sz="2800" i="1" dirty="0" smtClean="0"/>
            </a:br>
            <a:r>
              <a:rPr lang="en-US" altLang="en-US" sz="6000" dirty="0" smtClean="0"/>
              <a:t>never get a good job </a:t>
            </a:r>
          </a:p>
          <a:p>
            <a:pPr marL="0" indent="0">
              <a:buNone/>
            </a:pPr>
            <a:r>
              <a:rPr lang="en-US" altLang="en-US" sz="6000" dirty="0" smtClean="0"/>
              <a:t>where </a:t>
            </a:r>
            <a:r>
              <a:rPr lang="en-US" altLang="en-US" sz="6000" dirty="0" smtClean="0"/>
              <a:t>someone inside </a:t>
            </a:r>
          </a:p>
          <a:p>
            <a:pPr marL="0" indent="0">
              <a:buNone/>
            </a:pPr>
            <a:r>
              <a:rPr lang="en-US" altLang="en-US" sz="6000" dirty="0" smtClean="0"/>
              <a:t>didn’t already know about you.</a:t>
            </a:r>
            <a:endParaRPr lang="en-US" altLang="en-US" sz="6000" dirty="0" smtClean="0"/>
          </a:p>
          <a:p>
            <a:pPr marL="0" indent="0">
              <a:buNone/>
            </a:pPr>
            <a:endParaRPr lang="en-US" altLang="en-US" sz="6000" dirty="0" smtClean="0"/>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21</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305702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8119" y="0"/>
            <a:ext cx="8229600" cy="1003300"/>
          </a:xfrm>
        </p:spPr>
        <p:txBody>
          <a:bodyPr/>
          <a:lstStyle/>
          <a:p>
            <a:r>
              <a:rPr lang="en-US" sz="3600" dirty="0" smtClean="0"/>
              <a:t>Also:</a:t>
            </a:r>
            <a:endParaRPr lang="en-US" sz="3600" dirty="0"/>
          </a:p>
        </p:txBody>
      </p:sp>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solidFill>
                  <a:prstClr val="black">
                    <a:tint val="75000"/>
                  </a:prstClr>
                </a:solidFill>
              </a:rPr>
              <a:pPr>
                <a:defRPr/>
              </a:pPr>
              <a:t>22</a:t>
            </a:fld>
            <a:endParaRPr lang="en-US" altLang="en-US" dirty="0">
              <a:solidFill>
                <a:prstClr val="black">
                  <a:tint val="75000"/>
                </a:prstClr>
              </a:solidFill>
            </a:endParaRPr>
          </a:p>
        </p:txBody>
      </p:sp>
      <p:sp>
        <p:nvSpPr>
          <p:cNvPr id="3" name="TextBox 2"/>
          <p:cNvSpPr txBox="1"/>
          <p:nvPr/>
        </p:nvSpPr>
        <p:spPr>
          <a:xfrm>
            <a:off x="244192" y="685800"/>
            <a:ext cx="8538927" cy="5693866"/>
          </a:xfrm>
          <a:prstGeom prst="rect">
            <a:avLst/>
          </a:prstGeom>
          <a:noFill/>
        </p:spPr>
        <p:txBody>
          <a:bodyPr wrap="square" rtlCol="0">
            <a:spAutoFit/>
          </a:bodyPr>
          <a:lstStyle/>
          <a:p>
            <a:pPr marL="457200" indent="-457200">
              <a:buFont typeface="+mj-lt"/>
              <a:buAutoNum type="arabicPeriod"/>
            </a:pPr>
            <a:r>
              <a:rPr lang="en-US" sz="2800" kern="0" dirty="0">
                <a:solidFill>
                  <a:prstClr val="black"/>
                </a:solidFill>
                <a:latin typeface="Arial" panose="020B0604020202020204" pitchFamily="34" charset="0"/>
                <a:cs typeface="Arial" panose="020B0604020202020204" pitchFamily="34" charset="0"/>
              </a:rPr>
              <a:t>Get organized. </a:t>
            </a:r>
            <a:r>
              <a:rPr lang="en-US" sz="2800" kern="0" dirty="0" smtClean="0">
                <a:solidFill>
                  <a:prstClr val="black"/>
                </a:solidFill>
                <a:latin typeface="Arial" panose="020B0604020202020204" pitchFamily="34" charset="0"/>
                <a:cs typeface="Arial" panose="020B0604020202020204" pitchFamily="34" charset="0"/>
              </a:rPr>
              <a:t>Get a task list, keep a calendar.</a:t>
            </a:r>
            <a:endParaRPr lang="en-US" sz="2800" kern="0" dirty="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kern="0" dirty="0">
                <a:solidFill>
                  <a:prstClr val="black"/>
                </a:solidFill>
                <a:latin typeface="Arial" panose="020B0604020202020204" pitchFamily="34" charset="0"/>
                <a:cs typeface="Arial" panose="020B0604020202020204" pitchFamily="34" charset="0"/>
              </a:rPr>
              <a:t>The method and idea </a:t>
            </a:r>
            <a:r>
              <a:rPr lang="en-US" sz="2800" kern="0" dirty="0" smtClean="0">
                <a:solidFill>
                  <a:prstClr val="black"/>
                </a:solidFill>
                <a:latin typeface="Arial" panose="020B0604020202020204" pitchFamily="34" charset="0"/>
                <a:cs typeface="Arial" panose="020B0604020202020204" pitchFamily="34" charset="0"/>
              </a:rPr>
              <a:t>needs </a:t>
            </a:r>
            <a:r>
              <a:rPr lang="en-US" sz="2800" kern="0" dirty="0">
                <a:solidFill>
                  <a:prstClr val="black"/>
                </a:solidFill>
                <a:latin typeface="Arial" panose="020B0604020202020204" pitchFamily="34" charset="0"/>
                <a:cs typeface="Arial" panose="020B0604020202020204" pitchFamily="34" charset="0"/>
              </a:rPr>
              <a:t>to be </a:t>
            </a:r>
            <a:r>
              <a:rPr lang="en-US" sz="2800" kern="0" dirty="0" smtClean="0">
                <a:solidFill>
                  <a:prstClr val="black"/>
                </a:solidFill>
                <a:latin typeface="Arial" panose="020B0604020202020204" pitchFamily="34" charset="0"/>
                <a:cs typeface="Arial" panose="020B0604020202020204" pitchFamily="34" charset="0"/>
              </a:rPr>
              <a:t>YOURS.</a:t>
            </a:r>
          </a:p>
          <a:p>
            <a:pPr marL="914400" lvl="1" indent="-457200">
              <a:buFont typeface="Arial" panose="020B0604020202020204" pitchFamily="34" charset="0"/>
              <a:buChar char="•"/>
            </a:pPr>
            <a:r>
              <a:rPr lang="en-US" sz="2800" kern="0" dirty="0" smtClean="0">
                <a:solidFill>
                  <a:prstClr val="black"/>
                </a:solidFill>
                <a:latin typeface="Arial" panose="020B0604020202020204" pitchFamily="34" charset="0"/>
                <a:cs typeface="Arial" panose="020B0604020202020204" pitchFamily="34" charset="0"/>
              </a:rPr>
              <a:t>Who doesn’t view threaded emails?</a:t>
            </a:r>
          </a:p>
          <a:p>
            <a:pPr marL="457200" indent="-457200">
              <a:buFont typeface="+mj-lt"/>
              <a:buAutoNum type="arabicPeriod"/>
            </a:pPr>
            <a:r>
              <a:rPr lang="en-US" sz="2800" kern="0" dirty="0" smtClean="0">
                <a:solidFill>
                  <a:prstClr val="black"/>
                </a:solidFill>
                <a:latin typeface="Arial" panose="020B0604020202020204" pitchFamily="34" charset="0"/>
                <a:cs typeface="Arial" panose="020B0604020202020204" pitchFamily="34" charset="0"/>
              </a:rPr>
              <a:t>Stop fearing being wrong, start fearing becoming obsolete. Stay technical!</a:t>
            </a:r>
          </a:p>
          <a:p>
            <a:pPr marL="914400" lvl="1" indent="-457200">
              <a:buFont typeface="Arial" panose="020B0604020202020204" pitchFamily="34" charset="0"/>
              <a:buChar char="•"/>
            </a:pPr>
            <a:r>
              <a:rPr lang="en-US" sz="2800" kern="0" dirty="0" smtClean="0">
                <a:solidFill>
                  <a:prstClr val="black"/>
                </a:solidFill>
                <a:latin typeface="Arial" panose="020B0604020202020204" pitchFamily="34" charset="0"/>
                <a:cs typeface="Arial" panose="020B0604020202020204" pitchFamily="34" charset="0"/>
              </a:rPr>
              <a:t>Learn to admit when you’re wrong, </a:t>
            </a:r>
            <a:br>
              <a:rPr lang="en-US" sz="2800" kern="0" dirty="0" smtClean="0">
                <a:solidFill>
                  <a:prstClr val="black"/>
                </a:solidFill>
                <a:latin typeface="Arial" panose="020B0604020202020204" pitchFamily="34" charset="0"/>
                <a:cs typeface="Arial" panose="020B0604020202020204" pitchFamily="34" charset="0"/>
              </a:rPr>
            </a:br>
            <a:r>
              <a:rPr lang="en-US" sz="2800" kern="0" dirty="0" smtClean="0">
                <a:solidFill>
                  <a:prstClr val="black"/>
                </a:solidFill>
                <a:latin typeface="Arial" panose="020B0604020202020204" pitchFamily="34" charset="0"/>
                <a:cs typeface="Arial" panose="020B0604020202020204" pitchFamily="34" charset="0"/>
              </a:rPr>
              <a:t>and stop wasting time covering it up.</a:t>
            </a:r>
          </a:p>
          <a:p>
            <a:pPr marL="457200" indent="-457200">
              <a:buFont typeface="+mj-lt"/>
              <a:buAutoNum type="arabicPeriod"/>
            </a:pPr>
            <a:r>
              <a:rPr lang="en-US" sz="2800" kern="0" dirty="0" smtClean="0">
                <a:solidFill>
                  <a:prstClr val="black"/>
                </a:solidFill>
                <a:latin typeface="Arial" panose="020B0604020202020204" pitchFamily="34" charset="0"/>
                <a:cs typeface="Arial" panose="020B0604020202020204" pitchFamily="34" charset="0"/>
              </a:rPr>
              <a:t>Think you understand something? Find out for real. Try blogging about it, or speaking about it. </a:t>
            </a:r>
          </a:p>
          <a:p>
            <a:pPr marL="457200" indent="-457200">
              <a:buFont typeface="+mj-lt"/>
              <a:buAutoNum type="arabicPeriod"/>
            </a:pPr>
            <a:r>
              <a:rPr lang="en-US" sz="2800" kern="0" dirty="0" smtClean="0">
                <a:solidFill>
                  <a:prstClr val="black"/>
                </a:solidFill>
                <a:latin typeface="Arial" panose="020B0604020202020204" pitchFamily="34" charset="0"/>
                <a:cs typeface="Arial" panose="020B0604020202020204" pitchFamily="34" charset="0"/>
              </a:rPr>
              <a:t>Have a can-do attitude. </a:t>
            </a:r>
          </a:p>
          <a:p>
            <a:pPr marL="914400" lvl="1" indent="-457200">
              <a:buFont typeface="Arial" panose="020B0604020202020204" pitchFamily="34" charset="0"/>
              <a:buChar char="•"/>
            </a:pPr>
            <a:r>
              <a:rPr lang="en-US" sz="2800" kern="0" dirty="0" smtClean="0">
                <a:solidFill>
                  <a:prstClr val="black"/>
                </a:solidFill>
                <a:latin typeface="Arial" panose="020B0604020202020204" pitchFamily="34" charset="0"/>
                <a:cs typeface="Arial" panose="020B0604020202020204" pitchFamily="34" charset="0"/>
              </a:rPr>
              <a:t>Don’t be a fault-finder or flaw-seeker</a:t>
            </a:r>
          </a:p>
          <a:p>
            <a:pPr marL="914400" lvl="1" indent="-457200">
              <a:buFont typeface="Arial" panose="020B0604020202020204" pitchFamily="34" charset="0"/>
              <a:buChar char="•"/>
            </a:pPr>
            <a:r>
              <a:rPr lang="en-US" sz="2800" kern="0" dirty="0" smtClean="0">
                <a:solidFill>
                  <a:prstClr val="black"/>
                </a:solidFill>
                <a:latin typeface="Arial" panose="020B0604020202020204" pitchFamily="34" charset="0"/>
                <a:cs typeface="Arial" panose="020B0604020202020204" pitchFamily="34" charset="0"/>
              </a:rPr>
              <a:t>Don’t think of roadblocks as a default method of contributing to discussion.</a:t>
            </a:r>
          </a:p>
        </p:txBody>
      </p:sp>
    </p:spTree>
    <p:extLst>
      <p:ext uri="{BB962C8B-B14F-4D97-AF65-F5344CB8AC3E}">
        <p14:creationId xmlns:p14="http://schemas.microsoft.com/office/powerpoint/2010/main" val="12763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solidFill>
                  <a:prstClr val="black">
                    <a:tint val="75000"/>
                  </a:prstClr>
                </a:solidFill>
              </a:rPr>
              <a:pPr>
                <a:defRPr/>
              </a:pPr>
              <a:t>23</a:t>
            </a:fld>
            <a:endParaRPr lang="en-US" altLang="en-US" dirty="0">
              <a:solidFill>
                <a:prstClr val="black">
                  <a:tint val="75000"/>
                </a:prstClr>
              </a:solidFill>
            </a:endParaRPr>
          </a:p>
        </p:txBody>
      </p:sp>
      <p:sp>
        <p:nvSpPr>
          <p:cNvPr id="3" name="TextBox 2"/>
          <p:cNvSpPr txBox="1"/>
          <p:nvPr/>
        </p:nvSpPr>
        <p:spPr>
          <a:xfrm>
            <a:off x="304800" y="304800"/>
            <a:ext cx="8538927" cy="5509200"/>
          </a:xfrm>
          <a:prstGeom prst="rect">
            <a:avLst/>
          </a:prstGeom>
          <a:noFill/>
        </p:spPr>
        <p:txBody>
          <a:bodyPr wrap="square" rtlCol="0">
            <a:spAutoFit/>
          </a:bodyPr>
          <a:lstStyle/>
          <a:p>
            <a:pPr marL="457200" indent="-457200">
              <a:buFont typeface="+mj-lt"/>
              <a:buAutoNum type="arabicPeriod" startAt="5"/>
            </a:pPr>
            <a:r>
              <a:rPr lang="en-US" sz="3200" kern="0" dirty="0" smtClean="0">
                <a:solidFill>
                  <a:prstClr val="black"/>
                </a:solidFill>
                <a:latin typeface="Arial" panose="020B0604020202020204" pitchFamily="34" charset="0"/>
                <a:cs typeface="Arial" panose="020B0604020202020204" pitchFamily="34" charset="0"/>
              </a:rPr>
              <a:t>Start treating your coworkers and colleagues in the community like friends, not like coworkers and colleagues.</a:t>
            </a:r>
          </a:p>
          <a:p>
            <a:pPr marL="457200" indent="-457200">
              <a:buFont typeface="+mj-lt"/>
              <a:buAutoNum type="arabicPeriod" startAt="5"/>
            </a:pPr>
            <a:r>
              <a:rPr lang="en-US" sz="3200" kern="0" dirty="0">
                <a:solidFill>
                  <a:prstClr val="black"/>
                </a:solidFill>
                <a:latin typeface="Arial" panose="020B0604020202020204" pitchFamily="34" charset="0"/>
                <a:cs typeface="Arial" panose="020B0604020202020204" pitchFamily="34" charset="0"/>
              </a:rPr>
              <a:t>Never pass up an opportunity to give </a:t>
            </a:r>
            <a:r>
              <a:rPr lang="en-US" sz="3200" kern="0" dirty="0" smtClean="0">
                <a:solidFill>
                  <a:prstClr val="black"/>
                </a:solidFill>
                <a:latin typeface="Arial" panose="020B0604020202020204" pitchFamily="34" charset="0"/>
                <a:cs typeface="Arial" panose="020B0604020202020204" pitchFamily="34" charset="0"/>
              </a:rPr>
              <a:t>someone a sincere "Great </a:t>
            </a:r>
            <a:r>
              <a:rPr lang="en-US" sz="3200" kern="0" dirty="0">
                <a:solidFill>
                  <a:prstClr val="black"/>
                </a:solidFill>
                <a:latin typeface="Arial" panose="020B0604020202020204" pitchFamily="34" charset="0"/>
                <a:cs typeface="Arial" panose="020B0604020202020204" pitchFamily="34" charset="0"/>
              </a:rPr>
              <a:t>job!"</a:t>
            </a:r>
          </a:p>
          <a:p>
            <a:pPr marL="457200" indent="-457200">
              <a:buFont typeface="+mj-lt"/>
              <a:buAutoNum type="arabicPeriod" startAt="5"/>
            </a:pPr>
            <a:r>
              <a:rPr lang="en-US" sz="3200" kern="0" dirty="0" smtClean="0">
                <a:solidFill>
                  <a:prstClr val="black"/>
                </a:solidFill>
                <a:latin typeface="Arial" panose="020B0604020202020204" pitchFamily="34" charset="0"/>
                <a:cs typeface="Arial" panose="020B0604020202020204" pitchFamily="34" charset="0"/>
              </a:rPr>
              <a:t>Don’t ever ask a woman if she is </a:t>
            </a:r>
            <a:br>
              <a:rPr lang="en-US" sz="3200" kern="0" dirty="0" smtClean="0">
                <a:solidFill>
                  <a:prstClr val="black"/>
                </a:solidFill>
                <a:latin typeface="Arial" panose="020B0604020202020204" pitchFamily="34" charset="0"/>
                <a:cs typeface="Arial" panose="020B0604020202020204" pitchFamily="34" charset="0"/>
              </a:rPr>
            </a:br>
            <a:r>
              <a:rPr lang="en-US" sz="3200" kern="0" dirty="0" smtClean="0">
                <a:solidFill>
                  <a:prstClr val="black"/>
                </a:solidFill>
                <a:latin typeface="Arial" panose="020B0604020202020204" pitchFamily="34" charset="0"/>
                <a:cs typeface="Arial" panose="020B0604020202020204" pitchFamily="34" charset="0"/>
              </a:rPr>
              <a:t>pregnant.</a:t>
            </a:r>
          </a:p>
          <a:p>
            <a:pPr marL="457200" indent="-457200">
              <a:buFont typeface="+mj-lt"/>
              <a:buAutoNum type="arabicPeriod" startAt="5"/>
            </a:pPr>
            <a:r>
              <a:rPr lang="en-US" sz="3200" kern="0" dirty="0" smtClean="0">
                <a:solidFill>
                  <a:prstClr val="black"/>
                </a:solidFill>
                <a:latin typeface="Arial" panose="020B0604020202020204" pitchFamily="34" charset="0"/>
                <a:cs typeface="Arial" panose="020B0604020202020204" pitchFamily="34" charset="0"/>
              </a:rPr>
              <a:t>Don’t ever ask a woman if she is a </a:t>
            </a:r>
            <a:br>
              <a:rPr lang="en-US" sz="3200" kern="0" dirty="0" smtClean="0">
                <a:solidFill>
                  <a:prstClr val="black"/>
                </a:solidFill>
                <a:latin typeface="Arial" panose="020B0604020202020204" pitchFamily="34" charset="0"/>
                <a:cs typeface="Arial" panose="020B0604020202020204" pitchFamily="34" charset="0"/>
              </a:rPr>
            </a:br>
            <a:r>
              <a:rPr lang="en-US" sz="3200" kern="0" dirty="0" smtClean="0">
                <a:solidFill>
                  <a:prstClr val="black"/>
                </a:solidFill>
                <a:latin typeface="Arial" panose="020B0604020202020204" pitchFamily="34" charset="0"/>
                <a:cs typeface="Arial" panose="020B0604020202020204" pitchFamily="34" charset="0"/>
              </a:rPr>
              <a:t>“booth babe”. OMGWTFBBQ</a:t>
            </a:r>
          </a:p>
          <a:p>
            <a:pPr marL="457200" indent="-457200">
              <a:buFont typeface="+mj-lt"/>
              <a:buAutoNum type="arabicPeriod" startAt="5"/>
            </a:pPr>
            <a:r>
              <a:rPr lang="en-US" sz="3200" kern="0" dirty="0" smtClean="0">
                <a:solidFill>
                  <a:prstClr val="black"/>
                </a:solidFill>
                <a:latin typeface="Arial" panose="020B0604020202020204" pitchFamily="34" charset="0"/>
                <a:cs typeface="Arial" panose="020B0604020202020204" pitchFamily="34" charset="0"/>
              </a:rPr>
              <a:t>Don’t hate. </a:t>
            </a:r>
          </a:p>
          <a:p>
            <a:pPr marL="457200" indent="-457200">
              <a:buFont typeface="+mj-lt"/>
              <a:buAutoNum type="arabicPeriod" startAt="5"/>
            </a:pPr>
            <a:r>
              <a:rPr lang="en-US" sz="3200" kern="0" dirty="0" smtClean="0">
                <a:solidFill>
                  <a:prstClr val="black"/>
                </a:solidFill>
                <a:latin typeface="Arial" panose="020B0604020202020204" pitchFamily="34" charset="0"/>
                <a:cs typeface="Arial" panose="020B0604020202020204" pitchFamily="34" charset="0"/>
              </a:rPr>
              <a:t>Caffeinate. </a:t>
            </a:r>
          </a:p>
        </p:txBody>
      </p:sp>
    </p:spTree>
    <p:extLst>
      <p:ext uri="{BB962C8B-B14F-4D97-AF65-F5344CB8AC3E}">
        <p14:creationId xmlns:p14="http://schemas.microsoft.com/office/powerpoint/2010/main" val="128006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4C6FB-D328-4022-BDF2-D4C8288275A0}" type="slidenum">
              <a:rPr lang="en-US" smtClean="0">
                <a:solidFill>
                  <a:prstClr val="black">
                    <a:tint val="75000"/>
                  </a:prstClr>
                </a:solidFill>
              </a:rPr>
              <a:pPr/>
              <a:t>24</a:t>
            </a:fld>
            <a:endParaRPr lang="en-US">
              <a:solidFill>
                <a:prstClr val="black">
                  <a:tint val="75000"/>
                </a:prstClr>
              </a:solidFill>
            </a:endParaRPr>
          </a:p>
        </p:txBody>
      </p:sp>
      <p:sp>
        <p:nvSpPr>
          <p:cNvPr id="15" name="Title 1"/>
          <p:cNvSpPr>
            <a:spLocks noGrp="1"/>
          </p:cNvSpPr>
          <p:nvPr>
            <p:ph type="title"/>
          </p:nvPr>
        </p:nvSpPr>
        <p:spPr>
          <a:xfrm>
            <a:off x="457200" y="1663688"/>
            <a:ext cx="8229600" cy="2919548"/>
          </a:xfrm>
        </p:spPr>
        <p:txBody>
          <a:bodyPr>
            <a:normAutofit fontScale="90000"/>
          </a:bodyPr>
          <a:lstStyle/>
          <a:p>
            <a:r>
              <a:rPr lang="en-US" sz="5400" dirty="0" smtClean="0"/>
              <a:t>SQL Server</a:t>
            </a:r>
            <a:br>
              <a:rPr lang="en-US" sz="5400" dirty="0" smtClean="0"/>
            </a:br>
            <a:r>
              <a:rPr lang="en-US" sz="5400" dirty="0" smtClean="0"/>
              <a:t>Bolts to Buzzwords</a:t>
            </a:r>
            <a:br>
              <a:rPr lang="en-US" sz="5400" dirty="0" smtClean="0"/>
            </a:br>
            <a:r>
              <a:rPr lang="en-US" sz="5400" dirty="0"/>
              <a:t/>
            </a:r>
            <a:br>
              <a:rPr lang="en-US" sz="5400" dirty="0"/>
            </a:br>
            <a:r>
              <a:rPr lang="en-US" dirty="0" smtClean="0"/>
              <a:t>William Assaf</a:t>
            </a:r>
            <a:br>
              <a:rPr lang="en-US" dirty="0" smtClean="0"/>
            </a:br>
            <a:r>
              <a:rPr lang="en-US" dirty="0" smtClean="0"/>
              <a:t>Principal Consultant, Sparkhound</a:t>
            </a:r>
            <a:endParaRPr lang="en-US" dirty="0"/>
          </a:p>
        </p:txBody>
      </p:sp>
    </p:spTree>
    <p:extLst>
      <p:ext uri="{BB962C8B-B14F-4D97-AF65-F5344CB8AC3E}">
        <p14:creationId xmlns:p14="http://schemas.microsoft.com/office/powerpoint/2010/main" val="1485587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9566"/>
            <a:ext cx="9144000" cy="4524315"/>
          </a:xfrm>
          <a:prstGeom prst="rect">
            <a:avLst/>
          </a:prstGeom>
        </p:spPr>
        <p:txBody>
          <a:bodyPr wrap="square">
            <a:spAutoFit/>
          </a:bodyPr>
          <a:lstStyle/>
          <a:p>
            <a:pPr marL="685800" marR="0">
              <a:spcBef>
                <a:spcPts val="0"/>
              </a:spcBef>
              <a:spcAft>
                <a:spcPts val="0"/>
              </a:spcAft>
            </a:pPr>
            <a:r>
              <a:rPr lang="en-US" sz="3200" dirty="0">
                <a:solidFill>
                  <a:srgbClr val="000000"/>
                </a:solidFill>
                <a:latin typeface="Calibri" panose="020F0502020204030204" pitchFamily="34" charset="0"/>
              </a:rPr>
              <a:t> </a:t>
            </a:r>
          </a:p>
          <a:p>
            <a:pPr marL="1143000" indent="-457200" fontAlgn="ctr">
              <a:buFont typeface="Arial" panose="020B0604020202020204" pitchFamily="34" charset="0"/>
              <a:buChar char="•"/>
            </a:pPr>
            <a:r>
              <a:rPr lang="en-US" sz="3200" dirty="0">
                <a:solidFill>
                  <a:srgbClr val="000000"/>
                </a:solidFill>
                <a:latin typeface="Calibri" panose="020F0502020204030204" pitchFamily="34" charset="0"/>
              </a:rPr>
              <a:t>SQL - pronounced "sequel", not ESS KEW ELL</a:t>
            </a:r>
          </a:p>
          <a:p>
            <a:pPr marL="1143000" indent="-457200" fontAlgn="ctr">
              <a:buFont typeface="Arial" panose="020B0604020202020204" pitchFamily="34" charset="0"/>
              <a:buChar char="•"/>
            </a:pPr>
            <a:r>
              <a:rPr lang="en-US" sz="3200" dirty="0" smtClean="0">
                <a:solidFill>
                  <a:srgbClr val="000000"/>
                </a:solidFill>
                <a:latin typeface="Calibri" panose="020F0502020204030204" pitchFamily="34" charset="0"/>
              </a:rPr>
              <a:t>ANSI SQL </a:t>
            </a:r>
            <a:r>
              <a:rPr lang="en-US" sz="3200" dirty="0">
                <a:solidFill>
                  <a:srgbClr val="000000"/>
                </a:solidFill>
                <a:latin typeface="Calibri" panose="020F0502020204030204" pitchFamily="34" charset="0"/>
              </a:rPr>
              <a:t>is an international standard for Structured Query Languages.</a:t>
            </a:r>
          </a:p>
          <a:p>
            <a:pPr marL="1143000" indent="-457200" fontAlgn="ctr">
              <a:buFont typeface="Arial" panose="020B0604020202020204" pitchFamily="34" charset="0"/>
              <a:buChar char="•"/>
            </a:pPr>
            <a:r>
              <a:rPr lang="en-US" sz="3200" dirty="0">
                <a:solidFill>
                  <a:srgbClr val="000000"/>
                </a:solidFill>
                <a:latin typeface="Calibri" panose="020F0502020204030204" pitchFamily="34" charset="0"/>
              </a:rPr>
              <a:t>Microsoft's database platform that is aligned with the SQL Standard is "SQL Server</a:t>
            </a:r>
            <a:r>
              <a:rPr lang="en-US" sz="3200" dirty="0" smtClean="0">
                <a:solidFill>
                  <a:srgbClr val="000000"/>
                </a:solidFill>
                <a:latin typeface="Calibri" panose="020F0502020204030204" pitchFamily="34" charset="0"/>
              </a:rPr>
              <a:t>"</a:t>
            </a:r>
          </a:p>
          <a:p>
            <a:pPr marL="1600200" lvl="1" indent="-457200" fontAlgn="ctr">
              <a:buFont typeface="Arial" panose="020B0604020202020204" pitchFamily="34" charset="0"/>
              <a:buChar char="•"/>
            </a:pPr>
            <a:r>
              <a:rPr lang="en-US" sz="3200" dirty="0" smtClean="0">
                <a:solidFill>
                  <a:srgbClr val="000000"/>
                </a:solidFill>
                <a:latin typeface="Calibri" panose="020F0502020204030204" pitchFamily="34" charset="0"/>
              </a:rPr>
              <a:t>Oracle's </a:t>
            </a:r>
            <a:r>
              <a:rPr lang="en-US" sz="3200" dirty="0">
                <a:solidFill>
                  <a:srgbClr val="000000"/>
                </a:solidFill>
                <a:latin typeface="Calibri" panose="020F0502020204030204" pitchFamily="34" charset="0"/>
              </a:rPr>
              <a:t>is called "Oracle</a:t>
            </a:r>
            <a:r>
              <a:rPr lang="en-US" sz="3200" dirty="0" smtClean="0">
                <a:solidFill>
                  <a:srgbClr val="000000"/>
                </a:solidFill>
                <a:latin typeface="Calibri" panose="020F0502020204030204" pitchFamily="34" charset="0"/>
              </a:rPr>
              <a:t>"</a:t>
            </a:r>
          </a:p>
          <a:p>
            <a:pPr marL="1600200" lvl="1" indent="-457200" fontAlgn="ctr">
              <a:buFont typeface="Arial" panose="020B0604020202020204" pitchFamily="34" charset="0"/>
              <a:buChar char="•"/>
            </a:pPr>
            <a:r>
              <a:rPr lang="en-US" sz="3200" dirty="0" smtClean="0">
                <a:solidFill>
                  <a:srgbClr val="000000"/>
                </a:solidFill>
                <a:latin typeface="Calibri" panose="020F0502020204030204" pitchFamily="34" charset="0"/>
              </a:rPr>
              <a:t>IBM's </a:t>
            </a:r>
            <a:r>
              <a:rPr lang="en-US" sz="3200" dirty="0">
                <a:solidFill>
                  <a:srgbClr val="000000"/>
                </a:solidFill>
                <a:latin typeface="Calibri" panose="020F0502020204030204" pitchFamily="34" charset="0"/>
              </a:rPr>
              <a:t>is called "</a:t>
            </a:r>
            <a:r>
              <a:rPr lang="en-US" sz="3200" dirty="0" smtClean="0">
                <a:solidFill>
                  <a:srgbClr val="000000"/>
                </a:solidFill>
                <a:latin typeface="Calibri" panose="020F0502020204030204" pitchFamily="34" charset="0"/>
              </a:rPr>
              <a:t>DB2“</a:t>
            </a:r>
          </a:p>
          <a:p>
            <a:pPr marL="1600200" lvl="1" indent="-457200" fontAlgn="ctr">
              <a:buFont typeface="Arial" panose="020B0604020202020204" pitchFamily="34" charset="0"/>
              <a:buChar char="•"/>
            </a:pPr>
            <a:r>
              <a:rPr lang="en-US" sz="3200" dirty="0" smtClean="0">
                <a:solidFill>
                  <a:srgbClr val="000000"/>
                </a:solidFill>
                <a:latin typeface="Calibri" panose="020F0502020204030204" pitchFamily="34" charset="0"/>
              </a:rPr>
              <a:t>Others</a:t>
            </a:r>
            <a:r>
              <a:rPr lang="en-US" sz="3200" dirty="0">
                <a:solidFill>
                  <a:srgbClr val="000000"/>
                </a:solidFill>
                <a:latin typeface="Calibri" panose="020F0502020204030204" pitchFamily="34" charset="0"/>
              </a:rPr>
              <a:t>: MySQL, </a:t>
            </a:r>
            <a:r>
              <a:rPr lang="en-US" sz="3200" dirty="0" err="1">
                <a:solidFill>
                  <a:srgbClr val="000000"/>
                </a:solidFill>
                <a:latin typeface="Calibri" panose="020F0502020204030204" pitchFamily="34" charset="0"/>
              </a:rPr>
              <a:t>PostgreSQL</a:t>
            </a:r>
            <a:r>
              <a:rPr lang="en-US" sz="3200" dirty="0">
                <a:solidFill>
                  <a:srgbClr val="000000"/>
                </a:solidFill>
                <a:latin typeface="Calibri" panose="020F0502020204030204" pitchFamily="34" charset="0"/>
              </a:rPr>
              <a:t>.</a:t>
            </a:r>
            <a:endParaRPr lang="en-US" sz="3200" dirty="0">
              <a:solidFill>
                <a:srgbClr val="000000"/>
              </a:solidFill>
              <a:effectLst/>
              <a:latin typeface="Calibri" panose="020F0502020204030204" pitchFamily="34" charset="0"/>
            </a:endParaRPr>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4152567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9566"/>
            <a:ext cx="8908869" cy="4893647"/>
          </a:xfrm>
          <a:prstGeom prst="rect">
            <a:avLst/>
          </a:prstGeom>
        </p:spPr>
        <p:txBody>
          <a:bodyPr wrap="square">
            <a:spAutoFit/>
          </a:bodyPr>
          <a:lstStyle/>
          <a:p>
            <a:pPr marL="685800" marR="0">
              <a:spcBef>
                <a:spcPts val="0"/>
              </a:spcBef>
              <a:spcAft>
                <a:spcPts val="0"/>
              </a:spcAft>
            </a:pPr>
            <a:r>
              <a:rPr lang="en-US" sz="3200" dirty="0" smtClean="0">
                <a:solidFill>
                  <a:srgbClr val="000000"/>
                </a:solidFill>
                <a:latin typeface="Calibri" panose="020F0502020204030204" pitchFamily="34" charset="0"/>
              </a:rPr>
              <a:t>Database platforms provide </a:t>
            </a:r>
            <a:r>
              <a:rPr lang="en-US" sz="3200" dirty="0">
                <a:solidFill>
                  <a:srgbClr val="000000"/>
                </a:solidFill>
                <a:latin typeface="Calibri" panose="020F0502020204030204" pitchFamily="34" charset="0"/>
              </a:rPr>
              <a:t>ACID transactions:</a:t>
            </a:r>
          </a:p>
          <a:p>
            <a:pPr marL="1143000" marR="0" indent="-457200">
              <a:spcBef>
                <a:spcPts val="0"/>
              </a:spcBef>
              <a:spcAft>
                <a:spcPts val="0"/>
              </a:spcAft>
              <a:buFont typeface="+mj-lt"/>
              <a:buAutoNum type="arabicPeriod"/>
            </a:pPr>
            <a:r>
              <a:rPr lang="en-US" sz="2800" dirty="0" smtClean="0">
                <a:solidFill>
                  <a:srgbClr val="000000"/>
                </a:solidFill>
                <a:latin typeface="Calibri" panose="020F0502020204030204" pitchFamily="34" charset="0"/>
              </a:rPr>
              <a:t>Atomicity </a:t>
            </a:r>
            <a:r>
              <a:rPr lang="en-US" sz="2800" dirty="0">
                <a:solidFill>
                  <a:srgbClr val="000000"/>
                </a:solidFill>
                <a:latin typeface="Calibri" panose="020F0502020204030204" pitchFamily="34" charset="0"/>
              </a:rPr>
              <a:t>- transactions commit and roll back as a whole.</a:t>
            </a:r>
          </a:p>
          <a:p>
            <a:pPr marL="1143000" marR="0" indent="-457200">
              <a:spcBef>
                <a:spcPts val="0"/>
              </a:spcBef>
              <a:spcAft>
                <a:spcPts val="0"/>
              </a:spcAft>
              <a:buFont typeface="+mj-lt"/>
              <a:buAutoNum type="arabicPeriod"/>
            </a:pPr>
            <a:r>
              <a:rPr lang="en-US" sz="2800" dirty="0" smtClean="0">
                <a:solidFill>
                  <a:srgbClr val="000000"/>
                </a:solidFill>
                <a:latin typeface="Calibri" panose="020F0502020204030204" pitchFamily="34" charset="0"/>
              </a:rPr>
              <a:t>Consistency </a:t>
            </a:r>
            <a:r>
              <a:rPr lang="en-US" sz="2800" dirty="0">
                <a:solidFill>
                  <a:srgbClr val="000000"/>
                </a:solidFill>
                <a:latin typeface="Calibri" panose="020F0502020204030204" pitchFamily="34" charset="0"/>
              </a:rPr>
              <a:t>- series of rules and constraints are enforced, such as data typing, relational integrity, constraints, triggers.</a:t>
            </a:r>
          </a:p>
          <a:p>
            <a:pPr marL="1143000" marR="0" indent="-457200">
              <a:spcBef>
                <a:spcPts val="0"/>
              </a:spcBef>
              <a:spcAft>
                <a:spcPts val="0"/>
              </a:spcAft>
              <a:buFont typeface="+mj-lt"/>
              <a:buAutoNum type="arabicPeriod"/>
            </a:pPr>
            <a:r>
              <a:rPr lang="en-US" sz="2800" dirty="0" smtClean="0">
                <a:solidFill>
                  <a:srgbClr val="000000"/>
                </a:solidFill>
                <a:latin typeface="Calibri" panose="020F0502020204030204" pitchFamily="34" charset="0"/>
              </a:rPr>
              <a:t>Isolation </a:t>
            </a:r>
            <a:r>
              <a:rPr lang="en-US" sz="2800" dirty="0">
                <a:solidFill>
                  <a:srgbClr val="000000"/>
                </a:solidFill>
                <a:latin typeface="Calibri" panose="020F0502020204030204" pitchFamily="34" charset="0"/>
              </a:rPr>
              <a:t>- concurrent transactions occur serially.</a:t>
            </a:r>
          </a:p>
          <a:p>
            <a:pPr marL="1143000" marR="0" indent="-457200">
              <a:spcBef>
                <a:spcPts val="0"/>
              </a:spcBef>
              <a:spcAft>
                <a:spcPts val="0"/>
              </a:spcAft>
              <a:buFont typeface="+mj-lt"/>
              <a:buAutoNum type="arabicPeriod"/>
            </a:pPr>
            <a:r>
              <a:rPr lang="en-US" sz="2800" dirty="0" smtClean="0">
                <a:solidFill>
                  <a:srgbClr val="000000"/>
                </a:solidFill>
                <a:latin typeface="Calibri" panose="020F0502020204030204" pitchFamily="34" charset="0"/>
              </a:rPr>
              <a:t>Durability </a:t>
            </a:r>
            <a:r>
              <a:rPr lang="en-US" sz="2800" dirty="0">
                <a:solidFill>
                  <a:srgbClr val="000000"/>
                </a:solidFill>
                <a:latin typeface="Calibri" panose="020F0502020204030204" pitchFamily="34" charset="0"/>
              </a:rPr>
              <a:t>- transactions commit to non-volatile storage and once committed, can be recovered in the event of a power loss.</a:t>
            </a:r>
          </a:p>
          <a:p>
            <a:pPr marL="685800" marR="0">
              <a:spcBef>
                <a:spcPts val="0"/>
              </a:spcBef>
              <a:spcAft>
                <a:spcPts val="0"/>
              </a:spcAft>
            </a:pPr>
            <a:endParaRPr lang="en-US" sz="2800" dirty="0">
              <a:solidFill>
                <a:srgbClr val="000000"/>
              </a:solidFill>
              <a:latin typeface="Calibri" panose="020F0502020204030204" pitchFamily="34" charset="0"/>
            </a:endParaRPr>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323672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 y="1767841"/>
            <a:ext cx="8752114" cy="2554545"/>
          </a:xfrm>
          <a:prstGeom prst="rect">
            <a:avLst/>
          </a:prstGeom>
        </p:spPr>
        <p:txBody>
          <a:bodyPr wrap="square">
            <a:spAutoFit/>
          </a:bodyPr>
          <a:lstStyle/>
          <a:p>
            <a:pPr fontAlgn="ctr"/>
            <a:r>
              <a:rPr lang="en-US" sz="3200" dirty="0"/>
              <a:t>Big Data: "</a:t>
            </a:r>
            <a:r>
              <a:rPr lang="en-US" sz="3200" dirty="0" err="1"/>
              <a:t>NoSQL</a:t>
            </a:r>
            <a:r>
              <a:rPr lang="en-US" sz="3200" dirty="0"/>
              <a:t>" database platforms are emerging for extremely large or </a:t>
            </a:r>
            <a:r>
              <a:rPr lang="en-US" sz="3200" dirty="0" err="1"/>
              <a:t>sharded</a:t>
            </a:r>
            <a:r>
              <a:rPr lang="en-US" sz="3200" dirty="0"/>
              <a:t> datasets, for </a:t>
            </a:r>
            <a:r>
              <a:rPr lang="en-US" sz="3200" dirty="0" smtClean="0"/>
              <a:t>example:</a:t>
            </a:r>
          </a:p>
          <a:p>
            <a:pPr marL="457200" indent="-457200" fontAlgn="ctr">
              <a:buFont typeface="Arial" panose="020B0604020202020204" pitchFamily="34" charset="0"/>
              <a:buChar char="•"/>
            </a:pPr>
            <a:r>
              <a:rPr lang="en-US" sz="3200" dirty="0" smtClean="0"/>
              <a:t>Cassandra </a:t>
            </a:r>
            <a:r>
              <a:rPr lang="en-US" sz="3200" dirty="0"/>
              <a:t>is the database engine that runs Twitter. </a:t>
            </a:r>
            <a:endParaRPr lang="en-US" sz="3200" dirty="0" smtClean="0"/>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1667827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5030"/>
            <a:ext cx="8978537" cy="3046988"/>
          </a:xfrm>
          <a:prstGeom prst="rect">
            <a:avLst/>
          </a:prstGeom>
        </p:spPr>
        <p:txBody>
          <a:bodyPr wrap="square">
            <a:spAutoFit/>
          </a:bodyPr>
          <a:lstStyle/>
          <a:p>
            <a:pPr marL="457200" indent="-457200" fontAlgn="ctr">
              <a:buFont typeface="Arial" panose="020B0604020202020204" pitchFamily="34" charset="0"/>
              <a:buChar char="•"/>
            </a:pPr>
            <a:r>
              <a:rPr lang="en-US" sz="3200" dirty="0"/>
              <a:t>Apache </a:t>
            </a:r>
            <a:r>
              <a:rPr lang="en-US" sz="3200" dirty="0" err="1"/>
              <a:t>Hadoop</a:t>
            </a:r>
            <a:r>
              <a:rPr lang="en-US" sz="3200" dirty="0"/>
              <a:t> is an open-source data file clustering platform. Apache Hive is a Data Warehousing platform for Big Data (developed by Facebook) that runs on </a:t>
            </a:r>
            <a:r>
              <a:rPr lang="en-US" sz="3200" dirty="0" err="1"/>
              <a:t>Hadoop</a:t>
            </a:r>
            <a:r>
              <a:rPr lang="en-US" sz="3200" dirty="0"/>
              <a:t>.  </a:t>
            </a:r>
          </a:p>
          <a:p>
            <a:pPr marL="457200" indent="-457200" fontAlgn="ctr">
              <a:buFont typeface="Arial" panose="020B0604020202020204" pitchFamily="34" charset="0"/>
              <a:buChar char="•"/>
            </a:pPr>
            <a:r>
              <a:rPr lang="en-US" sz="3200" dirty="0"/>
              <a:t>SQL Server has a distribution for </a:t>
            </a:r>
            <a:r>
              <a:rPr lang="en-US" sz="3200" dirty="0" err="1"/>
              <a:t>Hadoop</a:t>
            </a:r>
            <a:r>
              <a:rPr lang="en-US" sz="3200" dirty="0"/>
              <a:t> called </a:t>
            </a:r>
            <a:r>
              <a:rPr lang="en-US" sz="3200" dirty="0" err="1"/>
              <a:t>HDInsight</a:t>
            </a:r>
            <a:r>
              <a:rPr lang="en-US" sz="3200" dirty="0"/>
              <a:t>. </a:t>
            </a:r>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2980228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5030"/>
            <a:ext cx="8978537" cy="2062103"/>
          </a:xfrm>
          <a:prstGeom prst="rect">
            <a:avLst/>
          </a:prstGeom>
        </p:spPr>
        <p:txBody>
          <a:bodyPr wrap="square">
            <a:spAutoFit/>
          </a:bodyPr>
          <a:lstStyle/>
          <a:p>
            <a:pPr marL="457200" indent="-457200" fontAlgn="ctr">
              <a:buFont typeface="Arial" panose="020B0604020202020204" pitchFamily="34" charset="0"/>
              <a:buChar char="•"/>
            </a:pPr>
            <a:r>
              <a:rPr lang="en-US" sz="3200" dirty="0"/>
              <a:t>The latest movements in Big Data are to provide SQL-like programming environments, so that today's developers can be tomorrow's </a:t>
            </a:r>
            <a:r>
              <a:rPr lang="en-US" sz="3200" dirty="0" err="1"/>
              <a:t>BigData</a:t>
            </a:r>
            <a:r>
              <a:rPr lang="en-US" sz="3200" dirty="0"/>
              <a:t> developers using a similar language platform.</a:t>
            </a:r>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3246955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3</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2159000"/>
            <a:ext cx="6762750" cy="9017000"/>
          </a:xfrm>
          <a:prstGeom prst="rect">
            <a:avLst/>
          </a:prstGeom>
        </p:spPr>
      </p:pic>
    </p:spTree>
    <p:extLst>
      <p:ext uri="{BB962C8B-B14F-4D97-AF65-F5344CB8AC3E}">
        <p14:creationId xmlns:p14="http://schemas.microsoft.com/office/powerpoint/2010/main" val="406443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5030"/>
            <a:ext cx="8978537" cy="5509200"/>
          </a:xfrm>
          <a:prstGeom prst="rect">
            <a:avLst/>
          </a:prstGeom>
        </p:spPr>
        <p:txBody>
          <a:bodyPr wrap="square">
            <a:spAutoFit/>
          </a:bodyPr>
          <a:lstStyle/>
          <a:p>
            <a:pPr fontAlgn="ctr"/>
            <a:r>
              <a:rPr lang="en-US" sz="3200" dirty="0" smtClean="0"/>
              <a:t>The </a:t>
            </a:r>
            <a:r>
              <a:rPr lang="en-US" sz="3200" dirty="0"/>
              <a:t>term "Polyglot Programming" describes the principles that for applications of large enough size, a mix of different technologies will be needed to accomplish all the tasks, not just one. </a:t>
            </a:r>
            <a:endParaRPr lang="en-US" sz="3200" dirty="0" smtClean="0"/>
          </a:p>
          <a:p>
            <a:pPr fontAlgn="ctr"/>
            <a:endParaRPr lang="en-US" sz="3200" dirty="0"/>
          </a:p>
          <a:p>
            <a:pPr fontAlgn="ctr"/>
            <a:r>
              <a:rPr lang="en-US" sz="3200" dirty="0" smtClean="0"/>
              <a:t>"</a:t>
            </a:r>
            <a:r>
              <a:rPr lang="en-US" sz="3200" dirty="0" err="1"/>
              <a:t>NoSQL</a:t>
            </a:r>
            <a:r>
              <a:rPr lang="en-US" sz="3200" dirty="0"/>
              <a:t>" databases will never replace relational databases, but they have new and emerging uses in the Information Era that relational databases struggle to meet with performance.</a:t>
            </a:r>
          </a:p>
          <a:p>
            <a:pPr fontAlgn="ctr"/>
            <a:endParaRPr lang="en-US" sz="3200" dirty="0"/>
          </a:p>
          <a:p>
            <a:pPr fontAlgn="ctr"/>
            <a:endParaRPr lang="en-US" sz="3200" dirty="0"/>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2882324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5030"/>
            <a:ext cx="8978537" cy="4401205"/>
          </a:xfrm>
          <a:prstGeom prst="rect">
            <a:avLst/>
          </a:prstGeom>
        </p:spPr>
        <p:txBody>
          <a:bodyPr wrap="square">
            <a:spAutoFit/>
          </a:bodyPr>
          <a:lstStyle/>
          <a:p>
            <a:pPr fontAlgn="ctr"/>
            <a:r>
              <a:rPr lang="en-US" sz="2800" dirty="0" smtClean="0"/>
              <a:t>Big </a:t>
            </a:r>
            <a:r>
              <a:rPr lang="en-US" sz="2800" dirty="0"/>
              <a:t>clients for SQL Server:</a:t>
            </a:r>
          </a:p>
          <a:p>
            <a:pPr marL="342900" indent="-342900" fontAlgn="ctr">
              <a:buFont typeface="Arial" panose="020B0604020202020204" pitchFamily="34" charset="0"/>
              <a:buChar char="•"/>
            </a:pPr>
            <a:r>
              <a:rPr lang="en-US" sz="2800" dirty="0" err="1" smtClean="0"/>
              <a:t>MySpace</a:t>
            </a:r>
            <a:r>
              <a:rPr lang="en-US" sz="2800" dirty="0" smtClean="0"/>
              <a:t> </a:t>
            </a:r>
            <a:r>
              <a:rPr lang="en-US" sz="2800" dirty="0"/>
              <a:t>(1.5 billion page views per day at peak)</a:t>
            </a:r>
          </a:p>
          <a:p>
            <a:pPr marL="342900" indent="-342900" fontAlgn="ctr">
              <a:buFont typeface="Arial" panose="020B0604020202020204" pitchFamily="34" charset="0"/>
              <a:buChar char="•"/>
            </a:pPr>
            <a:r>
              <a:rPr lang="en-US" sz="2800" dirty="0" err="1" smtClean="0"/>
              <a:t>GoDaddy</a:t>
            </a:r>
            <a:r>
              <a:rPr lang="en-US" sz="2800" dirty="0" smtClean="0"/>
              <a:t> </a:t>
            </a:r>
            <a:r>
              <a:rPr lang="en-US" sz="2800" dirty="0"/>
              <a:t>(27k transactions per second)</a:t>
            </a:r>
          </a:p>
          <a:p>
            <a:pPr marL="342900" indent="-342900" fontAlgn="ctr">
              <a:buFont typeface="Arial" panose="020B0604020202020204" pitchFamily="34" charset="0"/>
              <a:buChar char="•"/>
            </a:pPr>
            <a:r>
              <a:rPr lang="en-US" sz="2800" dirty="0" err="1" smtClean="0"/>
              <a:t>Bwin</a:t>
            </a:r>
            <a:r>
              <a:rPr lang="en-US" sz="2800" dirty="0" smtClean="0"/>
              <a:t> </a:t>
            </a:r>
            <a:r>
              <a:rPr lang="en-US" sz="2800" dirty="0"/>
              <a:t>(30k transactions per second)</a:t>
            </a:r>
          </a:p>
          <a:p>
            <a:pPr marL="342900" indent="-342900" fontAlgn="ctr">
              <a:buFont typeface="Arial" panose="020B0604020202020204" pitchFamily="34" charset="0"/>
              <a:buChar char="•"/>
            </a:pPr>
            <a:r>
              <a:rPr lang="en-US" sz="2800" dirty="0" smtClean="0"/>
              <a:t>Cintas </a:t>
            </a:r>
            <a:r>
              <a:rPr lang="en-US" sz="2800" dirty="0"/>
              <a:t>(3k </a:t>
            </a:r>
            <a:r>
              <a:rPr lang="en-US" sz="2800" dirty="0" smtClean="0"/>
              <a:t>image </a:t>
            </a:r>
            <a:r>
              <a:rPr lang="en-US" sz="2800" dirty="0"/>
              <a:t>transactions per second replicated over WAN)</a:t>
            </a:r>
          </a:p>
          <a:p>
            <a:pPr marL="342900" indent="-342900" fontAlgn="ctr">
              <a:buFont typeface="Arial" panose="020B0604020202020204" pitchFamily="34" charset="0"/>
              <a:buChar char="•"/>
            </a:pPr>
            <a:r>
              <a:rPr lang="en-US" sz="2800" dirty="0" err="1" smtClean="0"/>
              <a:t>Klout</a:t>
            </a:r>
            <a:r>
              <a:rPr lang="en-US" sz="2800" dirty="0" smtClean="0"/>
              <a:t> </a:t>
            </a:r>
            <a:r>
              <a:rPr lang="en-US" sz="2800" dirty="0"/>
              <a:t>(Apache </a:t>
            </a:r>
            <a:r>
              <a:rPr lang="en-US" sz="2800" dirty="0" err="1"/>
              <a:t>Hadoop</a:t>
            </a:r>
            <a:r>
              <a:rPr lang="en-US" sz="2800" dirty="0"/>
              <a:t> adapter for BI processes 350mil new rows/day)</a:t>
            </a:r>
          </a:p>
          <a:p>
            <a:pPr marL="342900" indent="-342900" fontAlgn="ctr">
              <a:buFont typeface="Arial" panose="020B0604020202020204" pitchFamily="34" charset="0"/>
              <a:buChar char="•"/>
            </a:pPr>
            <a:r>
              <a:rPr lang="en-US" sz="2800" dirty="0" smtClean="0"/>
              <a:t>Trend </a:t>
            </a:r>
            <a:r>
              <a:rPr lang="en-US" sz="2800" dirty="0"/>
              <a:t>Micro (55TB and growing)</a:t>
            </a:r>
          </a:p>
          <a:p>
            <a:pPr marL="342900" indent="-342900" fontAlgn="ctr">
              <a:buFont typeface="Arial" panose="020B0604020202020204" pitchFamily="34" charset="0"/>
              <a:buChar char="•"/>
            </a:pPr>
            <a:r>
              <a:rPr lang="en-US" sz="2800" dirty="0" smtClean="0"/>
              <a:t>NASDAQ </a:t>
            </a:r>
            <a:r>
              <a:rPr lang="en-US" sz="2800" dirty="0"/>
              <a:t>(all trading history) 	</a:t>
            </a:r>
          </a:p>
        </p:txBody>
      </p:sp>
      <p:sp>
        <p:nvSpPr>
          <p:cNvPr id="4"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Database Server Terminology</a:t>
            </a:r>
          </a:p>
        </p:txBody>
      </p:sp>
    </p:spTree>
    <p:extLst>
      <p:ext uri="{BB962C8B-B14F-4D97-AF65-F5344CB8AC3E}">
        <p14:creationId xmlns:p14="http://schemas.microsoft.com/office/powerpoint/2010/main" val="27796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Microsoft SQL Server</a:t>
            </a:r>
            <a:endParaRPr lang="en-US" dirty="0"/>
          </a:p>
        </p:txBody>
      </p:sp>
      <p:sp>
        <p:nvSpPr>
          <p:cNvPr id="3" name="TextBox 2"/>
          <p:cNvSpPr txBox="1"/>
          <p:nvPr/>
        </p:nvSpPr>
        <p:spPr>
          <a:xfrm>
            <a:off x="0" y="904461"/>
            <a:ext cx="8915400" cy="5016758"/>
          </a:xfrm>
          <a:prstGeom prst="rect">
            <a:avLst/>
          </a:prstGeom>
          <a:noFill/>
        </p:spPr>
        <p:txBody>
          <a:bodyPr wrap="square" rtlCol="0">
            <a:spAutoFit/>
          </a:bodyPr>
          <a:lstStyle/>
          <a:p>
            <a:pPr marL="342900" indent="-342900" fontAlgn="ctr">
              <a:buFont typeface="+mj-lt"/>
              <a:buAutoNum type="arabicPeriod"/>
            </a:pPr>
            <a:r>
              <a:rPr lang="en-US" sz="2800" dirty="0"/>
              <a:t>Microsoft SQL Server </a:t>
            </a:r>
            <a:r>
              <a:rPr lang="en-US" sz="2800" b="1" dirty="0"/>
              <a:t>Version</a:t>
            </a:r>
            <a:r>
              <a:rPr lang="en-US" sz="2800" dirty="0"/>
              <a:t>s: SQL </a:t>
            </a:r>
            <a:r>
              <a:rPr lang="en-US" sz="2800" dirty="0" smtClean="0"/>
              <a:t>6.5, 7, 2000</a:t>
            </a:r>
            <a:r>
              <a:rPr lang="en-US" sz="2800" dirty="0"/>
              <a:t>, 2005, 2008, 2008 R2, 2012, </a:t>
            </a:r>
            <a:r>
              <a:rPr lang="en-US" sz="2800" dirty="0" smtClean="0"/>
              <a:t>2014, 2016 (currently in preview)</a:t>
            </a:r>
          </a:p>
          <a:p>
            <a:pPr marL="342900" indent="-342900" fontAlgn="ctr">
              <a:buFont typeface="+mj-lt"/>
              <a:buAutoNum type="arabicPeriod"/>
            </a:pPr>
            <a:endParaRPr lang="en-US" sz="2000" dirty="0"/>
          </a:p>
          <a:p>
            <a:pPr marL="342900" indent="-342900" fontAlgn="ctr">
              <a:buFont typeface="+mj-lt"/>
              <a:buAutoNum type="arabicPeriod"/>
            </a:pPr>
            <a:r>
              <a:rPr lang="en-US" sz="2800" dirty="0"/>
              <a:t>Microsoft SQL Server </a:t>
            </a:r>
            <a:r>
              <a:rPr lang="en-US" sz="2800" b="1" dirty="0"/>
              <a:t>Edition</a:t>
            </a:r>
            <a:r>
              <a:rPr lang="en-US" sz="2800" dirty="0"/>
              <a:t>s: Licensing </a:t>
            </a:r>
            <a:endParaRPr lang="en-US" sz="2800" dirty="0" smtClean="0"/>
          </a:p>
          <a:p>
            <a:pPr marL="342900" indent="-342900" fontAlgn="ctr">
              <a:buFont typeface="+mj-lt"/>
              <a:buAutoNum type="arabicPeriod"/>
            </a:pPr>
            <a:endParaRPr lang="en-US" sz="2000" dirty="0"/>
          </a:p>
          <a:p>
            <a:pPr marL="914400" lvl="1" indent="-457200" fontAlgn="ctr">
              <a:buFont typeface="Arial" panose="020B0604020202020204" pitchFamily="34" charset="0"/>
              <a:buChar char="•"/>
            </a:pPr>
            <a:r>
              <a:rPr lang="en-US" sz="2800" dirty="0"/>
              <a:t>Express (free), Standard ($hundreds), Business Intelligence (</a:t>
            </a:r>
            <a:r>
              <a:rPr lang="en-US" sz="2800" dirty="0" smtClean="0"/>
              <a:t>2012+) </a:t>
            </a:r>
            <a:r>
              <a:rPr lang="en-US" sz="2800" dirty="0"/>
              <a:t>($$thousands), Enterprise ($$$thousands)</a:t>
            </a:r>
            <a:endParaRPr lang="en-US" sz="2000" dirty="0"/>
          </a:p>
          <a:p>
            <a:pPr marL="914400" lvl="1" indent="-457200" fontAlgn="ctr">
              <a:buFont typeface="Arial" panose="020B0604020202020204" pitchFamily="34" charset="0"/>
              <a:buChar char="•"/>
            </a:pPr>
            <a:r>
              <a:rPr lang="en-US" sz="2800" dirty="0"/>
              <a:t>Why Enterprise?  For larger data sets, it comes with features like compression, military-level auditing, data partitioning, encryption, and the new Tabular Mode for SSAS (more on that later)</a:t>
            </a:r>
            <a:endParaRPr lang="en-US" sz="2000" dirty="0"/>
          </a:p>
        </p:txBody>
      </p:sp>
    </p:spTree>
    <p:extLst>
      <p:ext uri="{BB962C8B-B14F-4D97-AF65-F5344CB8AC3E}">
        <p14:creationId xmlns:p14="http://schemas.microsoft.com/office/powerpoint/2010/main" val="33967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OLTP vs OLAP</a:t>
            </a:r>
            <a:endParaRPr lang="en-US" dirty="0"/>
          </a:p>
        </p:txBody>
      </p:sp>
      <p:sp>
        <p:nvSpPr>
          <p:cNvPr id="3" name="TextBox 2"/>
          <p:cNvSpPr txBox="1"/>
          <p:nvPr/>
        </p:nvSpPr>
        <p:spPr>
          <a:xfrm>
            <a:off x="0" y="904461"/>
            <a:ext cx="8915400" cy="3416320"/>
          </a:xfrm>
          <a:prstGeom prst="rect">
            <a:avLst/>
          </a:prstGeom>
          <a:noFill/>
        </p:spPr>
        <p:txBody>
          <a:bodyPr wrap="square" rtlCol="0">
            <a:spAutoFit/>
          </a:bodyPr>
          <a:lstStyle/>
          <a:p>
            <a:pPr fontAlgn="ctr"/>
            <a:r>
              <a:rPr lang="en-US" sz="2800" dirty="0"/>
              <a:t>Transactional </a:t>
            </a:r>
            <a:r>
              <a:rPr lang="en-US" sz="2800" dirty="0" smtClean="0"/>
              <a:t>Read/Write Database (OLTP):</a:t>
            </a:r>
          </a:p>
          <a:p>
            <a:pPr marL="342900" indent="-342900" fontAlgn="ctr">
              <a:buFont typeface="+mj-lt"/>
              <a:buAutoNum type="arabicPeriod"/>
            </a:pPr>
            <a:endParaRPr lang="en-US" sz="2800" dirty="0"/>
          </a:p>
          <a:p>
            <a:pPr marL="800100" lvl="1" indent="-342900" fontAlgn="ctr">
              <a:buFont typeface="+mj-lt"/>
              <a:buAutoNum type="arabicPeriod"/>
            </a:pPr>
            <a:r>
              <a:rPr lang="en-US" sz="2800" dirty="0"/>
              <a:t>A database that is designed for read-write queries to keep a business system accurate.</a:t>
            </a:r>
          </a:p>
          <a:p>
            <a:pPr marL="800100" lvl="1" indent="-342900" fontAlgn="ctr">
              <a:buFont typeface="+mj-lt"/>
              <a:buAutoNum type="arabicPeriod"/>
            </a:pPr>
            <a:r>
              <a:rPr lang="en-US" sz="2800" dirty="0"/>
              <a:t>It usually contains historical data, but in transactional ("line item" or "ledger") format, not aggregated.</a:t>
            </a:r>
          </a:p>
          <a:p>
            <a:pPr marL="800100" lvl="1" indent="-342900" fontAlgn="ctr">
              <a:buFont typeface="+mj-lt"/>
              <a:buAutoNum type="arabicPeriod"/>
            </a:pPr>
            <a:r>
              <a:rPr lang="en-US" sz="2800" dirty="0"/>
              <a:t>Traditional "normalized" application database. </a:t>
            </a:r>
          </a:p>
          <a:p>
            <a:pPr marL="457200" indent="-457200" fontAlgn="ctr">
              <a:buFont typeface="+mj-lt"/>
              <a:buAutoNum type="arabicPeriod"/>
            </a:pPr>
            <a:endParaRPr lang="en-US" sz="2000" dirty="0"/>
          </a:p>
        </p:txBody>
      </p:sp>
    </p:spTree>
    <p:extLst>
      <p:ext uri="{BB962C8B-B14F-4D97-AF65-F5344CB8AC3E}">
        <p14:creationId xmlns:p14="http://schemas.microsoft.com/office/powerpoint/2010/main" val="37389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a:t>OLTP vs OLAP</a:t>
            </a:r>
          </a:p>
        </p:txBody>
      </p:sp>
      <p:sp>
        <p:nvSpPr>
          <p:cNvPr id="4" name="TextBox 3"/>
          <p:cNvSpPr txBox="1"/>
          <p:nvPr/>
        </p:nvSpPr>
        <p:spPr>
          <a:xfrm>
            <a:off x="0" y="1003852"/>
            <a:ext cx="8915400" cy="4431983"/>
          </a:xfrm>
          <a:prstGeom prst="rect">
            <a:avLst/>
          </a:prstGeom>
          <a:noFill/>
        </p:spPr>
        <p:txBody>
          <a:bodyPr wrap="square" rtlCol="0">
            <a:spAutoFit/>
          </a:bodyPr>
          <a:lstStyle/>
          <a:p>
            <a:pPr fontAlgn="ctr"/>
            <a:r>
              <a:rPr lang="en-US" sz="2400" dirty="0"/>
              <a:t>Data </a:t>
            </a:r>
            <a:r>
              <a:rPr lang="en-US" sz="2400" dirty="0" smtClean="0"/>
              <a:t>Warehouse (OLAP):</a:t>
            </a:r>
          </a:p>
          <a:p>
            <a:pPr fontAlgn="ctr"/>
            <a:endParaRPr lang="en-US" dirty="0"/>
          </a:p>
          <a:p>
            <a:pPr marL="800100" lvl="1" indent="-342900" fontAlgn="ctr">
              <a:buFont typeface="+mj-lt"/>
              <a:buAutoNum type="arabicPeriod"/>
            </a:pPr>
            <a:r>
              <a:rPr lang="en-US" sz="2400" dirty="0"/>
              <a:t>A database that is designed for querying and analysis rather than for transaction processing. </a:t>
            </a:r>
            <a:endParaRPr lang="en-US" dirty="0"/>
          </a:p>
          <a:p>
            <a:pPr marL="800100" lvl="1" indent="-342900" fontAlgn="ctr">
              <a:buFont typeface="+mj-lt"/>
              <a:buAutoNum type="arabicPeriod"/>
            </a:pPr>
            <a:r>
              <a:rPr lang="en-US" sz="2400" dirty="0"/>
              <a:t>It is optimized for read-only queries.  It is written on regular intervals (nightly, hourly).</a:t>
            </a:r>
            <a:endParaRPr lang="en-US" dirty="0"/>
          </a:p>
          <a:p>
            <a:pPr marL="800100" lvl="1" indent="-342900" fontAlgn="ctr">
              <a:buFont typeface="+mj-lt"/>
              <a:buAutoNum type="arabicPeriod"/>
            </a:pPr>
            <a:r>
              <a:rPr lang="en-US" sz="2400" dirty="0"/>
              <a:t>It usually contains historical data derived from Transactional data (see above), but it can include data from other sources.  </a:t>
            </a:r>
            <a:endParaRPr lang="en-US" dirty="0"/>
          </a:p>
          <a:p>
            <a:pPr marL="800100" lvl="1" indent="-342900" fontAlgn="ctr">
              <a:buFont typeface="+mj-lt"/>
              <a:buAutoNum type="arabicPeriod"/>
            </a:pPr>
            <a:r>
              <a:rPr lang="en-US" sz="2400" dirty="0"/>
              <a:t>The data is aggregated for easy consumption by Business Intelligence.</a:t>
            </a:r>
            <a:endParaRPr lang="en-US" dirty="0"/>
          </a:p>
          <a:p>
            <a:pPr marL="800100" lvl="1" indent="-342900" fontAlgn="ctr">
              <a:buFont typeface="+mj-lt"/>
              <a:buAutoNum type="arabicPeriod"/>
            </a:pPr>
            <a:r>
              <a:rPr lang="en-US" sz="2400" dirty="0"/>
              <a:t>Design is "flattened", de-normalized, includes redundant data across multiple tables</a:t>
            </a:r>
            <a:r>
              <a:rPr lang="en-US" sz="2400" dirty="0" smtClean="0"/>
              <a:t>.</a:t>
            </a:r>
            <a:endParaRPr lang="en-US" dirty="0"/>
          </a:p>
        </p:txBody>
      </p:sp>
    </p:spTree>
    <p:extLst>
      <p:ext uri="{BB962C8B-B14F-4D97-AF65-F5344CB8AC3E}">
        <p14:creationId xmlns:p14="http://schemas.microsoft.com/office/powerpoint/2010/main" val="1394145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More on OLAP</a:t>
            </a:r>
            <a:endParaRPr lang="en-US" dirty="0"/>
          </a:p>
        </p:txBody>
      </p:sp>
      <p:sp>
        <p:nvSpPr>
          <p:cNvPr id="4" name="TextBox 3"/>
          <p:cNvSpPr txBox="1"/>
          <p:nvPr/>
        </p:nvSpPr>
        <p:spPr>
          <a:xfrm>
            <a:off x="0" y="1003852"/>
            <a:ext cx="8915400" cy="5047536"/>
          </a:xfrm>
          <a:prstGeom prst="rect">
            <a:avLst/>
          </a:prstGeom>
          <a:noFill/>
        </p:spPr>
        <p:txBody>
          <a:bodyPr wrap="square" rtlCol="0">
            <a:spAutoFit/>
          </a:bodyPr>
          <a:lstStyle/>
          <a:p>
            <a:pPr fontAlgn="ctr"/>
            <a:r>
              <a:rPr lang="en-US" sz="2300" dirty="0"/>
              <a:t>Data Cube</a:t>
            </a:r>
            <a:r>
              <a:rPr lang="en-US" sz="2300" dirty="0" smtClean="0"/>
              <a:t>:</a:t>
            </a:r>
          </a:p>
          <a:p>
            <a:pPr fontAlgn="ctr"/>
            <a:endParaRPr lang="en-US" sz="2300" dirty="0"/>
          </a:p>
          <a:p>
            <a:pPr marL="914400" lvl="1" indent="-457200" fontAlgn="ctr">
              <a:buFont typeface="+mj-lt"/>
              <a:buAutoNum type="arabicPeriod"/>
            </a:pPr>
            <a:r>
              <a:rPr lang="en-US" sz="2300" dirty="0"/>
              <a:t>Proprietary, specialized data storage that on top of a Data Warehouse.</a:t>
            </a:r>
          </a:p>
          <a:p>
            <a:pPr marL="914400" lvl="1" indent="-457200" fontAlgn="ctr">
              <a:buFont typeface="+mj-lt"/>
              <a:buAutoNum type="arabicPeriod"/>
            </a:pPr>
            <a:r>
              <a:rPr lang="en-US" sz="2300" dirty="0"/>
              <a:t>A cube is a (usually) read-only structure that stores aggregated calculations, for fast and easy presentation.</a:t>
            </a:r>
          </a:p>
          <a:p>
            <a:pPr marL="914400" lvl="1" indent="-457200" fontAlgn="ctr">
              <a:buFont typeface="+mj-lt"/>
              <a:buAutoNum type="arabicPeriod"/>
            </a:pPr>
            <a:r>
              <a:rPr lang="en-US" sz="2300" dirty="0"/>
              <a:t>"Measures" are pre-aggregated by many "dimensions". A number is averaged for many different describers and filters. </a:t>
            </a:r>
          </a:p>
          <a:p>
            <a:pPr lvl="2" fontAlgn="ctr"/>
            <a:r>
              <a:rPr lang="en-US" sz="2300" dirty="0" smtClean="0"/>
              <a:t>	For </a:t>
            </a:r>
            <a:r>
              <a:rPr lang="en-US" sz="2300" dirty="0"/>
              <a:t>example: Sales by region by salesperson by product </a:t>
            </a:r>
            <a:r>
              <a:rPr lang="en-US" sz="2300" dirty="0" smtClean="0"/>
              <a:t>	type</a:t>
            </a:r>
            <a:r>
              <a:rPr lang="en-US" sz="2300" dirty="0"/>
              <a:t>, from last year to now</a:t>
            </a:r>
          </a:p>
          <a:p>
            <a:pPr marL="914400" lvl="1" indent="-457200" fontAlgn="ctr">
              <a:buFont typeface="+mj-lt"/>
              <a:buAutoNum type="arabicPeriod"/>
            </a:pPr>
            <a:r>
              <a:rPr lang="en-US" sz="2300" dirty="0"/>
              <a:t>Decision makers perform their analysis against selected cubes to monitor and forecast business trends.</a:t>
            </a:r>
          </a:p>
          <a:p>
            <a:pPr marL="914400" lvl="1" indent="-457200" fontAlgn="ctr">
              <a:buFont typeface="+mj-lt"/>
              <a:buAutoNum type="arabicPeriod"/>
            </a:pPr>
            <a:r>
              <a:rPr lang="en-US" sz="2300" dirty="0" smtClean="0"/>
              <a:t>Microsoft SQL </a:t>
            </a:r>
            <a:r>
              <a:rPr lang="en-US" sz="2300" dirty="0"/>
              <a:t>Server's "data cube" product is SQL Server Analysis Services (SSAS).</a:t>
            </a:r>
          </a:p>
        </p:txBody>
      </p:sp>
    </p:spTree>
    <p:extLst>
      <p:ext uri="{BB962C8B-B14F-4D97-AF65-F5344CB8AC3E}">
        <p14:creationId xmlns:p14="http://schemas.microsoft.com/office/powerpoint/2010/main" val="433193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Database Concepts</a:t>
            </a:r>
            <a:endParaRPr lang="en-US" dirty="0"/>
          </a:p>
        </p:txBody>
      </p:sp>
      <p:sp>
        <p:nvSpPr>
          <p:cNvPr id="4" name="TextBox 3"/>
          <p:cNvSpPr txBox="1"/>
          <p:nvPr/>
        </p:nvSpPr>
        <p:spPr>
          <a:xfrm>
            <a:off x="114300" y="964096"/>
            <a:ext cx="8915400" cy="4278094"/>
          </a:xfrm>
          <a:prstGeom prst="rect">
            <a:avLst/>
          </a:prstGeom>
          <a:noFill/>
        </p:spPr>
        <p:txBody>
          <a:bodyPr wrap="square" rtlCol="0">
            <a:spAutoFit/>
          </a:bodyPr>
          <a:lstStyle/>
          <a:p>
            <a:pPr fontAlgn="ctr"/>
            <a:r>
              <a:rPr lang="en-US" sz="3200" dirty="0" smtClean="0"/>
              <a:t>ETL (</a:t>
            </a:r>
            <a:r>
              <a:rPr lang="en-US" sz="3200" dirty="0"/>
              <a:t>Extract, Transform and </a:t>
            </a:r>
            <a:r>
              <a:rPr lang="en-US" sz="3200" dirty="0" smtClean="0"/>
              <a:t>Load)</a:t>
            </a:r>
          </a:p>
          <a:p>
            <a:pPr fontAlgn="ctr"/>
            <a:endParaRPr lang="en-US" sz="2400" dirty="0"/>
          </a:p>
          <a:p>
            <a:pPr marL="457200" indent="-457200" fontAlgn="ctr">
              <a:buFont typeface="+mj-lt"/>
              <a:buAutoNum type="arabicPeriod"/>
            </a:pPr>
            <a:r>
              <a:rPr lang="en-US" sz="2400" dirty="0" smtClean="0"/>
              <a:t>The </a:t>
            </a:r>
            <a:r>
              <a:rPr lang="en-US" sz="2400" dirty="0"/>
              <a:t>first part of an ETL process is to extract the data from the heterogeneous raw source systems (other database engines (DB2, Oracle), flat files, excel files)</a:t>
            </a:r>
          </a:p>
          <a:p>
            <a:pPr marL="457200" indent="-457200" fontAlgn="ctr">
              <a:buFont typeface="+mj-lt"/>
              <a:buAutoNum type="arabicPeriod"/>
            </a:pPr>
            <a:r>
              <a:rPr lang="en-US" sz="2400" dirty="0"/>
              <a:t>An ETL process merges and compiles data into the new database design.</a:t>
            </a:r>
          </a:p>
          <a:p>
            <a:pPr marL="457200" indent="-457200" fontAlgn="ctr">
              <a:buFont typeface="+mj-lt"/>
              <a:buAutoNum type="arabicPeriod"/>
            </a:pPr>
            <a:r>
              <a:rPr lang="en-US" sz="2400" dirty="0"/>
              <a:t>Multiple ETL's can be used to take data from heterogeneous raw Source -&gt; Transactional System -&gt; Data Warehouse.</a:t>
            </a:r>
          </a:p>
          <a:p>
            <a:pPr marL="457200" indent="-457200" fontAlgn="ctr">
              <a:buFont typeface="+mj-lt"/>
              <a:buAutoNum type="arabicPeriod"/>
            </a:pPr>
            <a:r>
              <a:rPr lang="en-US" sz="2400" dirty="0"/>
              <a:t>SQL Server's "ETL" product is called Integration Services (SSIS).</a:t>
            </a:r>
          </a:p>
          <a:p>
            <a:pPr marL="457200" indent="-457200" fontAlgn="ctr">
              <a:buFont typeface="+mj-lt"/>
              <a:buAutoNum type="arabicPeriod"/>
            </a:pPr>
            <a:r>
              <a:rPr lang="en-US" sz="2400" dirty="0"/>
              <a:t>Used to be called "DTS" in SQL 2000.</a:t>
            </a:r>
          </a:p>
        </p:txBody>
      </p:sp>
    </p:spTree>
    <p:extLst>
      <p:ext uri="{BB962C8B-B14F-4D97-AF65-F5344CB8AC3E}">
        <p14:creationId xmlns:p14="http://schemas.microsoft.com/office/powerpoint/2010/main" val="1561710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 y="964096"/>
            <a:ext cx="8915400" cy="4401205"/>
          </a:xfrm>
          <a:prstGeom prst="rect">
            <a:avLst/>
          </a:prstGeom>
          <a:noFill/>
        </p:spPr>
        <p:txBody>
          <a:bodyPr wrap="square" rtlCol="0">
            <a:spAutoFit/>
          </a:bodyPr>
          <a:lstStyle/>
          <a:p>
            <a:pPr marL="457200" indent="-457200" fontAlgn="ctr">
              <a:buFont typeface="+mj-lt"/>
              <a:buAutoNum type="arabicPeriod"/>
            </a:pPr>
            <a:r>
              <a:rPr lang="en-US" sz="4000" dirty="0" smtClean="0"/>
              <a:t>Database </a:t>
            </a:r>
            <a:r>
              <a:rPr lang="en-US" sz="4000" dirty="0"/>
              <a:t>Component (SQL Server) - store data</a:t>
            </a:r>
          </a:p>
          <a:p>
            <a:pPr marL="457200" indent="-457200">
              <a:buFont typeface="+mj-lt"/>
              <a:buAutoNum type="arabicPeriod"/>
            </a:pPr>
            <a:r>
              <a:rPr lang="en-US" sz="4000" dirty="0"/>
              <a:t>Integration Services (SSIS)  - move data</a:t>
            </a:r>
          </a:p>
          <a:p>
            <a:pPr marL="457200" indent="-457200" fontAlgn="ctr">
              <a:buFont typeface="+mj-lt"/>
              <a:buAutoNum type="arabicPeriod"/>
            </a:pPr>
            <a:r>
              <a:rPr lang="en-US" sz="4000" dirty="0" smtClean="0"/>
              <a:t>Reporting </a:t>
            </a:r>
            <a:r>
              <a:rPr lang="en-US" sz="4000" dirty="0"/>
              <a:t>Services (SSRS) - show </a:t>
            </a:r>
            <a:r>
              <a:rPr lang="en-US" sz="4000" dirty="0" smtClean="0"/>
              <a:t>data </a:t>
            </a:r>
          </a:p>
          <a:p>
            <a:pPr marL="914400" lvl="1" indent="-457200" fontAlgn="ctr">
              <a:buFont typeface="Arial" panose="020B0604020202020204" pitchFamily="34" charset="0"/>
              <a:buChar char="•"/>
            </a:pPr>
            <a:r>
              <a:rPr lang="en-US" sz="4000" dirty="0" smtClean="0"/>
              <a:t>Native </a:t>
            </a:r>
            <a:r>
              <a:rPr lang="en-US" sz="4000" dirty="0"/>
              <a:t>or SharePoint integrated mode</a:t>
            </a:r>
          </a:p>
          <a:p>
            <a:pPr marL="457200" indent="-457200" fontAlgn="ctr">
              <a:buFont typeface="+mj-lt"/>
              <a:buAutoNum type="arabicPeriod"/>
            </a:pPr>
            <a:r>
              <a:rPr lang="en-US" sz="4000" dirty="0" smtClean="0"/>
              <a:t>Analysis </a:t>
            </a:r>
            <a:r>
              <a:rPr lang="en-US" sz="4000" dirty="0"/>
              <a:t>Services (SSAS) - sum </a:t>
            </a:r>
            <a:r>
              <a:rPr lang="en-US" sz="4000" dirty="0" smtClean="0"/>
              <a:t>data</a:t>
            </a:r>
          </a:p>
          <a:p>
            <a:pPr marL="457200" indent="-457200" fontAlgn="ctr">
              <a:buFont typeface="+mj-lt"/>
              <a:buAutoNum type="arabicPeriod"/>
            </a:pPr>
            <a:r>
              <a:rPr lang="en-US" sz="4000" dirty="0" smtClean="0"/>
              <a:t>Bunch of other little stuff in the license</a:t>
            </a:r>
            <a:endParaRPr lang="en-US" sz="4000" dirty="0"/>
          </a:p>
        </p:txBody>
      </p:sp>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SQL Server Components</a:t>
            </a:r>
            <a:endParaRPr lang="en-US" dirty="0"/>
          </a:p>
        </p:txBody>
      </p:sp>
    </p:spTree>
    <p:extLst>
      <p:ext uri="{BB962C8B-B14F-4D97-AF65-F5344CB8AC3E}">
        <p14:creationId xmlns:p14="http://schemas.microsoft.com/office/powerpoint/2010/main" val="4069025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 y="964096"/>
            <a:ext cx="8915400" cy="3539430"/>
          </a:xfrm>
          <a:prstGeom prst="rect">
            <a:avLst/>
          </a:prstGeom>
          <a:noFill/>
        </p:spPr>
        <p:txBody>
          <a:bodyPr wrap="square" rtlCol="0">
            <a:spAutoFit/>
          </a:bodyPr>
          <a:lstStyle/>
          <a:p>
            <a:pPr fontAlgn="ctr"/>
            <a:r>
              <a:rPr lang="en-US" sz="3200" dirty="0" smtClean="0"/>
              <a:t>Microsoft </a:t>
            </a:r>
            <a:r>
              <a:rPr lang="en-US" sz="3200" dirty="0"/>
              <a:t>SQL Server Business Intelligence related applications:</a:t>
            </a:r>
          </a:p>
          <a:p>
            <a:pPr marL="742950" indent="-742950" fontAlgn="ctr">
              <a:buFont typeface="+mj-lt"/>
              <a:buAutoNum type="arabicPeriod"/>
            </a:pPr>
            <a:r>
              <a:rPr lang="en-US" sz="3200" dirty="0"/>
              <a:t>Excel</a:t>
            </a:r>
          </a:p>
          <a:p>
            <a:pPr marL="742950" indent="-742950" fontAlgn="ctr">
              <a:buFont typeface="+mj-lt"/>
              <a:buAutoNum type="arabicPeriod"/>
            </a:pPr>
            <a:r>
              <a:rPr lang="en-US" sz="3200" dirty="0"/>
              <a:t>Excel PowerPivot</a:t>
            </a:r>
          </a:p>
          <a:p>
            <a:pPr marL="742950" indent="-742950" fontAlgn="ctr">
              <a:buFont typeface="+mj-lt"/>
              <a:buAutoNum type="arabicPeriod"/>
            </a:pPr>
            <a:r>
              <a:rPr lang="en-US" sz="3200" dirty="0"/>
              <a:t>PerformancePoint (exists inside SharePoint)</a:t>
            </a:r>
          </a:p>
          <a:p>
            <a:pPr marL="742950" indent="-742950" fontAlgn="ctr">
              <a:buFont typeface="+mj-lt"/>
              <a:buAutoNum type="arabicPeriod"/>
            </a:pPr>
            <a:r>
              <a:rPr lang="en-US" sz="3200" dirty="0" err="1"/>
              <a:t>PowerView</a:t>
            </a:r>
            <a:endParaRPr lang="en-US" sz="3200" dirty="0"/>
          </a:p>
          <a:p>
            <a:pPr marL="742950" indent="-742950" fontAlgn="ctr">
              <a:buFont typeface="+mj-lt"/>
              <a:buAutoNum type="arabicPeriod"/>
            </a:pPr>
            <a:r>
              <a:rPr lang="en-US" sz="3200" dirty="0"/>
              <a:t>Report Builder</a:t>
            </a:r>
          </a:p>
        </p:txBody>
      </p:sp>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a:r>
              <a:rPr lang="en-US" dirty="0" smtClean="0"/>
              <a:t>Relational Database Concepts</a:t>
            </a:r>
            <a:endParaRPr lang="en-US" dirty="0"/>
          </a:p>
        </p:txBody>
      </p:sp>
    </p:spTree>
    <p:extLst>
      <p:ext uri="{BB962C8B-B14F-4D97-AF65-F5344CB8AC3E}">
        <p14:creationId xmlns:p14="http://schemas.microsoft.com/office/powerpoint/2010/main" val="36085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Disaster Recovery</a:t>
            </a:r>
            <a:endParaRPr lang="en-US" b="0" dirty="0"/>
          </a:p>
        </p:txBody>
      </p:sp>
      <p:sp>
        <p:nvSpPr>
          <p:cNvPr id="3" name="TextBox 2"/>
          <p:cNvSpPr txBox="1"/>
          <p:nvPr/>
        </p:nvSpPr>
        <p:spPr>
          <a:xfrm>
            <a:off x="168965" y="1023730"/>
            <a:ext cx="8140148" cy="2677656"/>
          </a:xfrm>
          <a:prstGeom prst="rect">
            <a:avLst/>
          </a:prstGeom>
          <a:noFill/>
        </p:spPr>
        <p:txBody>
          <a:bodyPr wrap="square" rtlCol="0">
            <a:spAutoFit/>
          </a:bodyPr>
          <a:lstStyle/>
          <a:p>
            <a:pPr fontAlgn="ctr"/>
            <a:r>
              <a:rPr lang="en-US" sz="2400" dirty="0"/>
              <a:t>Rule #1 of SQL Disaster Recovery: </a:t>
            </a:r>
            <a:r>
              <a:rPr lang="en-US" sz="2400" dirty="0" smtClean="0"/>
              <a:t>SQL </a:t>
            </a:r>
            <a:r>
              <a:rPr lang="en-US" sz="2400" dirty="0"/>
              <a:t>must back up SQL</a:t>
            </a:r>
            <a:r>
              <a:rPr lang="en-US" sz="2400" dirty="0" smtClean="0"/>
              <a:t>.</a:t>
            </a:r>
          </a:p>
          <a:p>
            <a:pPr fontAlgn="ctr"/>
            <a:endParaRPr lang="en-US" sz="2400" dirty="0"/>
          </a:p>
          <a:p>
            <a:pPr marL="457200" indent="-457200" fontAlgn="ctr">
              <a:buFont typeface="Arial" panose="020B0604020202020204" pitchFamily="34" charset="0"/>
              <a:buChar char="•"/>
            </a:pPr>
            <a:r>
              <a:rPr lang="en-US" sz="2400" dirty="0"/>
              <a:t>SQL is an enterprise-ready tool that comes with everything you need to back it up</a:t>
            </a:r>
            <a:r>
              <a:rPr lang="en-US" sz="2400" dirty="0" smtClean="0"/>
              <a:t>.</a:t>
            </a:r>
          </a:p>
          <a:p>
            <a:pPr marL="457200" indent="-457200" fontAlgn="ctr">
              <a:buFont typeface="Arial" panose="020B0604020202020204" pitchFamily="34" charset="0"/>
              <a:buChar char="•"/>
            </a:pPr>
            <a:r>
              <a:rPr lang="en-US" sz="2400" dirty="0" smtClean="0"/>
              <a:t>Third-party Enterprise level backup software (</a:t>
            </a:r>
            <a:r>
              <a:rPr lang="en-US" sz="2400" dirty="0" err="1" smtClean="0"/>
              <a:t>BackupEXEC</a:t>
            </a:r>
            <a:r>
              <a:rPr lang="en-US" sz="2400" dirty="0" smtClean="0"/>
              <a:t>, </a:t>
            </a:r>
            <a:r>
              <a:rPr lang="en-US" sz="2400" dirty="0" err="1" smtClean="0"/>
              <a:t>Avamar</a:t>
            </a:r>
            <a:r>
              <a:rPr lang="en-US" sz="2400" dirty="0" smtClean="0"/>
              <a:t>) can also handle SQL backup scenarios too, but by calling SQL Server via an API.</a:t>
            </a:r>
            <a:endParaRPr lang="en-US" sz="2400" dirty="0"/>
          </a:p>
        </p:txBody>
      </p:sp>
    </p:spTree>
    <p:extLst>
      <p:ext uri="{BB962C8B-B14F-4D97-AF65-F5344CB8AC3E}">
        <p14:creationId xmlns:p14="http://schemas.microsoft.com/office/powerpoint/2010/main" val="3263960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685800" y="914400"/>
            <a:ext cx="7620000" cy="1600200"/>
          </a:xfrm>
        </p:spPr>
        <p:txBody>
          <a:bodyPr rIns="132080">
            <a:noAutofit/>
          </a:bodyPr>
          <a:lstStyle/>
          <a:p>
            <a:pPr marL="0" indent="0" eaLnBrk="1" hangingPunct="1">
              <a:buNone/>
            </a:pPr>
            <a:r>
              <a:rPr lang="en-US" altLang="en-US" sz="5400" dirty="0" smtClean="0"/>
              <a:t>Side projects?</a:t>
            </a:r>
          </a:p>
          <a:p>
            <a:pPr marL="0" indent="0" eaLnBrk="1" hangingPunct="1">
              <a:buNone/>
            </a:pPr>
            <a:r>
              <a:rPr lang="en-US" altLang="en-US" sz="5400" dirty="0" smtClean="0"/>
              <a:t>Outside interest? </a:t>
            </a:r>
          </a:p>
          <a:p>
            <a:pPr marL="0" indent="0" eaLnBrk="1" hangingPunct="1">
              <a:buNone/>
            </a:pPr>
            <a:r>
              <a:rPr lang="en-US" altLang="en-US" sz="5400" dirty="0" smtClean="0"/>
              <a:t>Certification exams?</a:t>
            </a:r>
          </a:p>
          <a:p>
            <a:pPr marL="0" indent="0" eaLnBrk="1" hangingPunct="1">
              <a:buNone/>
            </a:pPr>
            <a:r>
              <a:rPr lang="en-US" altLang="en-US" sz="5400" dirty="0" smtClean="0"/>
              <a:t>User Groups?</a:t>
            </a:r>
          </a:p>
          <a:p>
            <a:pPr marL="0" indent="0" eaLnBrk="1" hangingPunct="1">
              <a:buNone/>
            </a:pPr>
            <a:r>
              <a:rPr lang="en-US" altLang="en-US" sz="5400" dirty="0" smtClean="0"/>
              <a:t>Nope. </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4</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410820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Disaster Recovery</a:t>
            </a:r>
            <a:endParaRPr lang="en-US" b="0" dirty="0"/>
          </a:p>
        </p:txBody>
      </p:sp>
      <p:sp>
        <p:nvSpPr>
          <p:cNvPr id="3" name="TextBox 2"/>
          <p:cNvSpPr txBox="1"/>
          <p:nvPr/>
        </p:nvSpPr>
        <p:spPr>
          <a:xfrm>
            <a:off x="208721" y="1003851"/>
            <a:ext cx="8398565" cy="5324535"/>
          </a:xfrm>
          <a:prstGeom prst="rect">
            <a:avLst/>
          </a:prstGeom>
          <a:noFill/>
        </p:spPr>
        <p:txBody>
          <a:bodyPr wrap="square" rtlCol="0">
            <a:spAutoFit/>
          </a:bodyPr>
          <a:lstStyle/>
          <a:p>
            <a:pPr fontAlgn="ctr"/>
            <a:r>
              <a:rPr lang="en-US" sz="2800" dirty="0"/>
              <a:t>Rule #2: The transaction log is important and must be backed up.</a:t>
            </a:r>
          </a:p>
          <a:p>
            <a:pPr marL="342900" indent="-342900" fontAlgn="ctr">
              <a:buFont typeface="Arial" panose="020B0604020202020204" pitchFamily="34" charset="0"/>
              <a:buChar char="•"/>
            </a:pPr>
            <a:r>
              <a:rPr lang="en-US" sz="2800" dirty="0"/>
              <a:t>This is the #1 problem.  "Transaction log file filled up my drive!"</a:t>
            </a:r>
          </a:p>
          <a:p>
            <a:pPr marL="342900" indent="-342900" fontAlgn="ctr">
              <a:buFont typeface="Arial" panose="020B0604020202020204" pitchFamily="34" charset="0"/>
              <a:buChar char="•"/>
            </a:pPr>
            <a:r>
              <a:rPr lang="en-US" sz="2800" dirty="0"/>
              <a:t>Must be backed up regularly. (10-60 min is typical) (RPO)</a:t>
            </a:r>
          </a:p>
          <a:p>
            <a:pPr marL="342900" indent="-342900" fontAlgn="ctr">
              <a:buFont typeface="Arial" panose="020B0604020202020204" pitchFamily="34" charset="0"/>
              <a:buChar char="•"/>
            </a:pPr>
            <a:r>
              <a:rPr lang="en-US" sz="2800" dirty="0"/>
              <a:t>The transaction log is </a:t>
            </a:r>
            <a:r>
              <a:rPr lang="en-US" sz="2800" dirty="0" smtClean="0"/>
              <a:t>backed </a:t>
            </a:r>
            <a:r>
              <a:rPr lang="en-US" sz="2800" dirty="0"/>
              <a:t>up to achieve Point in Time </a:t>
            </a:r>
            <a:r>
              <a:rPr lang="en-US" sz="2800" dirty="0" smtClean="0"/>
              <a:t>Recovery. </a:t>
            </a:r>
          </a:p>
          <a:p>
            <a:pPr marL="342900" indent="-342900" fontAlgn="ctr">
              <a:buFont typeface="Arial" panose="020B0604020202020204" pitchFamily="34" charset="0"/>
              <a:buChar char="•"/>
            </a:pPr>
            <a:r>
              <a:rPr lang="en-US" sz="2800" dirty="0" smtClean="0"/>
              <a:t>If you don’t want Point in Time Recovery, place the database in SIMPLE recovery mode, instead of FULL (default).</a:t>
            </a:r>
            <a:endParaRPr lang="en-US" sz="2800" dirty="0"/>
          </a:p>
          <a:p>
            <a:pPr lvl="1" fontAlgn="ctr"/>
            <a:endParaRPr lang="en-US" sz="1600" dirty="0"/>
          </a:p>
          <a:p>
            <a:pPr lvl="1" fontAlgn="ctr"/>
            <a:endParaRPr lang="en-US" sz="1600" dirty="0"/>
          </a:p>
        </p:txBody>
      </p:sp>
    </p:spTree>
    <p:extLst>
      <p:ext uri="{BB962C8B-B14F-4D97-AF65-F5344CB8AC3E}">
        <p14:creationId xmlns:p14="http://schemas.microsoft.com/office/powerpoint/2010/main" val="1291734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Disaster Recovery</a:t>
            </a:r>
            <a:endParaRPr lang="en-US" b="0" dirty="0"/>
          </a:p>
        </p:txBody>
      </p:sp>
      <p:sp>
        <p:nvSpPr>
          <p:cNvPr id="3" name="TextBox 2"/>
          <p:cNvSpPr txBox="1"/>
          <p:nvPr/>
        </p:nvSpPr>
        <p:spPr>
          <a:xfrm>
            <a:off x="208721" y="1003851"/>
            <a:ext cx="8398565" cy="5324535"/>
          </a:xfrm>
          <a:prstGeom prst="rect">
            <a:avLst/>
          </a:prstGeom>
          <a:noFill/>
        </p:spPr>
        <p:txBody>
          <a:bodyPr wrap="square" rtlCol="0">
            <a:spAutoFit/>
          </a:bodyPr>
          <a:lstStyle/>
          <a:p>
            <a:pPr fontAlgn="ctr"/>
            <a:r>
              <a:rPr lang="en-US" sz="2800" dirty="0"/>
              <a:t>Rule #2: The transaction log is important and must be backed up.</a:t>
            </a:r>
          </a:p>
          <a:p>
            <a:pPr marL="342900" indent="-342900" fontAlgn="ctr">
              <a:buFont typeface="Arial" panose="020B0604020202020204" pitchFamily="34" charset="0"/>
              <a:buChar char="•"/>
            </a:pPr>
            <a:r>
              <a:rPr lang="en-US" sz="2800" dirty="0"/>
              <a:t>This is the #1 problem.  "Transaction log file filled up my drive!"</a:t>
            </a:r>
          </a:p>
          <a:p>
            <a:pPr marL="342900" indent="-342900" fontAlgn="ctr">
              <a:buFont typeface="Arial" panose="020B0604020202020204" pitchFamily="34" charset="0"/>
              <a:buChar char="•"/>
            </a:pPr>
            <a:r>
              <a:rPr lang="en-US" sz="2800" dirty="0"/>
              <a:t>Must be backed up regularly. (10-60 min is typical) (RPO)</a:t>
            </a:r>
          </a:p>
          <a:p>
            <a:pPr marL="342900" indent="-342900" fontAlgn="ctr">
              <a:buFont typeface="Arial" panose="020B0604020202020204" pitchFamily="34" charset="0"/>
              <a:buChar char="•"/>
            </a:pPr>
            <a:r>
              <a:rPr lang="en-US" sz="2800" dirty="0"/>
              <a:t>The transaction log is </a:t>
            </a:r>
            <a:r>
              <a:rPr lang="en-US" sz="2800" dirty="0" smtClean="0"/>
              <a:t>backed </a:t>
            </a:r>
            <a:r>
              <a:rPr lang="en-US" sz="2800" dirty="0"/>
              <a:t>up to achieve Point in Time </a:t>
            </a:r>
            <a:r>
              <a:rPr lang="en-US" sz="2800" dirty="0" smtClean="0"/>
              <a:t>Recovery. </a:t>
            </a:r>
          </a:p>
          <a:p>
            <a:pPr marL="342900" indent="-342900" fontAlgn="ctr">
              <a:buFont typeface="Arial" panose="020B0604020202020204" pitchFamily="34" charset="0"/>
              <a:buChar char="•"/>
            </a:pPr>
            <a:r>
              <a:rPr lang="en-US" sz="2800" dirty="0" smtClean="0"/>
              <a:t>If you don’t want Point in Time Recovery, place the database in SIMPLE recovery mode, instead of FULL (default).</a:t>
            </a:r>
            <a:endParaRPr lang="en-US" sz="2800" dirty="0"/>
          </a:p>
          <a:p>
            <a:pPr lvl="1" fontAlgn="ctr"/>
            <a:endParaRPr lang="en-US" sz="1600" dirty="0"/>
          </a:p>
          <a:p>
            <a:pPr lvl="1" fontAlgn="ctr"/>
            <a:endParaRPr lang="en-US" sz="1600" dirty="0"/>
          </a:p>
        </p:txBody>
      </p:sp>
    </p:spTree>
    <p:extLst>
      <p:ext uri="{BB962C8B-B14F-4D97-AF65-F5344CB8AC3E}">
        <p14:creationId xmlns:p14="http://schemas.microsoft.com/office/powerpoint/2010/main" val="808494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Disaster Recovery</a:t>
            </a:r>
            <a:endParaRPr lang="en-US" b="0" dirty="0"/>
          </a:p>
        </p:txBody>
      </p:sp>
      <p:sp>
        <p:nvSpPr>
          <p:cNvPr id="3" name="TextBox 2"/>
          <p:cNvSpPr txBox="1"/>
          <p:nvPr/>
        </p:nvSpPr>
        <p:spPr>
          <a:xfrm>
            <a:off x="208721" y="1003851"/>
            <a:ext cx="8398565" cy="3600986"/>
          </a:xfrm>
          <a:prstGeom prst="rect">
            <a:avLst/>
          </a:prstGeom>
          <a:noFill/>
        </p:spPr>
        <p:txBody>
          <a:bodyPr wrap="square" rtlCol="0">
            <a:spAutoFit/>
          </a:bodyPr>
          <a:lstStyle/>
          <a:p>
            <a:pPr fontAlgn="ctr"/>
            <a:r>
              <a:rPr lang="en-US" sz="3200" dirty="0"/>
              <a:t>Point in Time Recovery</a:t>
            </a:r>
          </a:p>
          <a:p>
            <a:pPr marL="457200" indent="-457200" fontAlgn="ctr">
              <a:buFont typeface="Arial" panose="020B0604020202020204" pitchFamily="34" charset="0"/>
              <a:buChar char="•"/>
            </a:pPr>
            <a:r>
              <a:rPr lang="en-US" sz="3200" dirty="0"/>
              <a:t>If a disaster happens (lose the disks) at 3:05pm and I took a transaction log backup at 3:00pm, I lost only 5 min of data</a:t>
            </a:r>
          </a:p>
          <a:p>
            <a:pPr marL="457200" indent="-457200" fontAlgn="ctr">
              <a:buFont typeface="Arial" panose="020B0604020202020204" pitchFamily="34" charset="0"/>
              <a:buChar char="•"/>
            </a:pPr>
            <a:r>
              <a:rPr lang="en-US" sz="3200" dirty="0" smtClean="0"/>
              <a:t>If </a:t>
            </a:r>
            <a:r>
              <a:rPr lang="en-US" sz="3200" dirty="0" err="1" smtClean="0"/>
              <a:t>doofus</a:t>
            </a:r>
            <a:r>
              <a:rPr lang="en-US" sz="3200" dirty="0" smtClean="0"/>
              <a:t> </a:t>
            </a:r>
            <a:r>
              <a:rPr lang="en-US" sz="3200" dirty="0"/>
              <a:t>dropped a table at 2:55pm, I can restore the database up to 2:54:59.</a:t>
            </a:r>
          </a:p>
          <a:p>
            <a:pPr lvl="1" fontAlgn="ctr"/>
            <a:endParaRPr lang="en-US" dirty="0"/>
          </a:p>
          <a:p>
            <a:pPr lvl="1" fontAlgn="ctr"/>
            <a:endParaRPr lang="en-US" dirty="0"/>
          </a:p>
        </p:txBody>
      </p:sp>
    </p:spTree>
    <p:extLst>
      <p:ext uri="{BB962C8B-B14F-4D97-AF65-F5344CB8AC3E}">
        <p14:creationId xmlns:p14="http://schemas.microsoft.com/office/powerpoint/2010/main" val="1027182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Disaster Recovery</a:t>
            </a:r>
            <a:endParaRPr lang="en-US" b="0" dirty="0"/>
          </a:p>
        </p:txBody>
      </p:sp>
      <p:sp>
        <p:nvSpPr>
          <p:cNvPr id="3" name="TextBox 2"/>
          <p:cNvSpPr txBox="1"/>
          <p:nvPr/>
        </p:nvSpPr>
        <p:spPr>
          <a:xfrm>
            <a:off x="208721" y="1003851"/>
            <a:ext cx="8398565" cy="4832092"/>
          </a:xfrm>
          <a:prstGeom prst="rect">
            <a:avLst/>
          </a:prstGeom>
          <a:noFill/>
        </p:spPr>
        <p:txBody>
          <a:bodyPr wrap="square" rtlCol="0">
            <a:spAutoFit/>
          </a:bodyPr>
          <a:lstStyle/>
          <a:p>
            <a:pPr fontAlgn="ctr"/>
            <a:r>
              <a:rPr lang="en-US" sz="2800" dirty="0" smtClean="0"/>
              <a:t>RPO - Recovery Point Objective </a:t>
            </a:r>
            <a:endParaRPr lang="en-US" sz="2800" dirty="0"/>
          </a:p>
          <a:p>
            <a:pPr marL="457200" indent="-457200" fontAlgn="ctr">
              <a:buFont typeface="Arial" panose="020B0604020202020204" pitchFamily="34" charset="0"/>
              <a:buChar char="•"/>
            </a:pPr>
            <a:r>
              <a:rPr lang="en-US" sz="2800" dirty="0" smtClean="0"/>
              <a:t>“Data </a:t>
            </a:r>
            <a:r>
              <a:rPr lang="en-US" sz="2800" dirty="0"/>
              <a:t>Loss </a:t>
            </a:r>
            <a:r>
              <a:rPr lang="en-US" sz="2800" dirty="0" smtClean="0"/>
              <a:t>Tolerance“</a:t>
            </a:r>
          </a:p>
          <a:p>
            <a:pPr marL="457200" indent="-457200" fontAlgn="ctr">
              <a:buFont typeface="Arial" panose="020B0604020202020204" pitchFamily="34" charset="0"/>
              <a:buChar char="•"/>
            </a:pPr>
            <a:r>
              <a:rPr lang="en-US" sz="2800" dirty="0" smtClean="0"/>
              <a:t>For values &gt;=5min, Transaction Log backups</a:t>
            </a:r>
          </a:p>
          <a:p>
            <a:pPr marL="457200" indent="-457200" fontAlgn="ctr">
              <a:buFont typeface="Arial" panose="020B0604020202020204" pitchFamily="34" charset="0"/>
              <a:buChar char="•"/>
            </a:pPr>
            <a:r>
              <a:rPr lang="en-US" sz="2800" dirty="0" smtClean="0"/>
              <a:t>For values &lt;5min, Mirroring or new SQL 2012 feature Availability Groups or "</a:t>
            </a:r>
            <a:r>
              <a:rPr lang="en-US" sz="2800" dirty="0" err="1" smtClean="0"/>
              <a:t>AlwaysOn</a:t>
            </a:r>
            <a:r>
              <a:rPr lang="en-US" sz="2800" dirty="0" smtClean="0"/>
              <a:t>"</a:t>
            </a:r>
          </a:p>
          <a:p>
            <a:pPr marL="914400" lvl="1" indent="-457200" fontAlgn="ctr">
              <a:buFont typeface="Arial" panose="020B0604020202020204" pitchFamily="34" charset="0"/>
              <a:buChar char="•"/>
            </a:pPr>
            <a:r>
              <a:rPr lang="en-US" sz="2800" dirty="0" smtClean="0"/>
              <a:t>HADRON High Availability Disaster Recovery Online</a:t>
            </a:r>
          </a:p>
          <a:p>
            <a:pPr marL="914400" lvl="1" indent="-457200" fontAlgn="ctr">
              <a:buFont typeface="Arial" panose="020B0604020202020204" pitchFamily="34" charset="0"/>
              <a:buChar char="•"/>
            </a:pPr>
            <a:endParaRPr lang="en-US" sz="2800" dirty="0" smtClean="0"/>
          </a:p>
          <a:p>
            <a:pPr fontAlgn="ctr"/>
            <a:r>
              <a:rPr lang="en-US" sz="2800" dirty="0" smtClean="0"/>
              <a:t>RTO - Recovery Time Objective</a:t>
            </a:r>
          </a:p>
          <a:p>
            <a:pPr marL="457200" indent="-457200" fontAlgn="ctr">
              <a:buFont typeface="Arial" panose="020B0604020202020204" pitchFamily="34" charset="0"/>
              <a:buChar char="•"/>
            </a:pPr>
            <a:r>
              <a:rPr lang="en-US" sz="2800" dirty="0" smtClean="0"/>
              <a:t>Prioritize applications and systems for recovery after a disaster</a:t>
            </a:r>
            <a:endParaRPr lang="en-US" sz="2800" dirty="0"/>
          </a:p>
        </p:txBody>
      </p:sp>
    </p:spTree>
    <p:extLst>
      <p:ext uri="{BB962C8B-B14F-4D97-AF65-F5344CB8AC3E}">
        <p14:creationId xmlns:p14="http://schemas.microsoft.com/office/powerpoint/2010/main" val="2350581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Numbers - Integers</a:t>
            </a:r>
          </a:p>
        </p:txBody>
      </p:sp>
      <p:graphicFrame>
        <p:nvGraphicFramePr>
          <p:cNvPr id="2" name="Table 1"/>
          <p:cNvGraphicFramePr>
            <a:graphicFrameLocks noGrp="1"/>
          </p:cNvGraphicFramePr>
          <p:nvPr>
            <p:extLst>
              <p:ext uri="{D42A27DB-BD31-4B8C-83A1-F6EECF244321}">
                <p14:modId xmlns:p14="http://schemas.microsoft.com/office/powerpoint/2010/main" val="248871472"/>
              </p:ext>
            </p:extLst>
          </p:nvPr>
        </p:nvGraphicFramePr>
        <p:xfrm>
          <a:off x="412956" y="1768921"/>
          <a:ext cx="8194329" cy="4140267"/>
        </p:xfrm>
        <a:graphic>
          <a:graphicData uri="http://schemas.openxmlformats.org/drawingml/2006/table">
            <a:tbl>
              <a:tblPr/>
              <a:tblGrid>
                <a:gridCol w="1455173"/>
                <a:gridCol w="4007713"/>
                <a:gridCol w="2731443"/>
              </a:tblGrid>
              <a:tr h="484753">
                <a:tc>
                  <a:txBody>
                    <a:bodyPr/>
                    <a:lstStyle/>
                    <a:p>
                      <a:pPr algn="l"/>
                      <a:r>
                        <a:rPr lang="en-US" dirty="0">
                          <a:solidFill>
                            <a:srgbClr val="2A2A2A"/>
                          </a:solidFill>
                          <a:effectLst/>
                        </a:rPr>
                        <a:t>Data type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2A2A2A"/>
                          </a:solidFill>
                          <a:effectLst/>
                        </a:rPr>
                        <a:t>Range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2A2A2A"/>
                          </a:solidFill>
                          <a:effectLst/>
                        </a:rPr>
                        <a:t>Storage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1629087">
                <a:tc>
                  <a:txBody>
                    <a:bodyPr/>
                    <a:lstStyle/>
                    <a:p>
                      <a:pPr fontAlgn="t"/>
                      <a:r>
                        <a:rPr lang="en-US" b="1" dirty="0" err="1">
                          <a:solidFill>
                            <a:srgbClr val="2A2A2A"/>
                          </a:solidFill>
                          <a:effectLst/>
                        </a:rPr>
                        <a:t>bigint</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-2^63 (-9,223,372,036,854,775,808) to 2^63-1 (9,223,372,036,854,775,807)</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8 Bytes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70837">
                <a:tc>
                  <a:txBody>
                    <a:bodyPr/>
                    <a:lstStyle/>
                    <a:p>
                      <a:pPr fontAlgn="t"/>
                      <a:r>
                        <a:rPr lang="en-US" b="1">
                          <a:solidFill>
                            <a:srgbClr val="2A2A2A"/>
                          </a:solidFill>
                          <a:effectLst/>
                        </a:rPr>
                        <a:t>int</a:t>
                      </a:r>
                      <a:endParaRPr lang="en-US">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-2^31 (-2,147,483,648) to 2^31-1 (2,147,483,647)</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4 Bytes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70837">
                <a:tc>
                  <a:txBody>
                    <a:bodyPr/>
                    <a:lstStyle/>
                    <a:p>
                      <a:pPr fontAlgn="t"/>
                      <a:r>
                        <a:rPr lang="en-US" b="1">
                          <a:solidFill>
                            <a:srgbClr val="2A2A2A"/>
                          </a:solidFill>
                          <a:effectLst/>
                        </a:rPr>
                        <a:t>smallint</a:t>
                      </a:r>
                      <a:endParaRPr lang="en-US">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-2^15 (-32,768) to 2^15-1 (32,767)</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2 Bytes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84753">
                <a:tc>
                  <a:txBody>
                    <a:bodyPr/>
                    <a:lstStyle/>
                    <a:p>
                      <a:pPr fontAlgn="t"/>
                      <a:r>
                        <a:rPr lang="en-US" b="1" dirty="0" err="1">
                          <a:solidFill>
                            <a:srgbClr val="2A2A2A"/>
                          </a:solidFill>
                          <a:effectLst/>
                        </a:rPr>
                        <a:t>tinyint</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0 to 255</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1 Byte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3509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Numbers - Decimal (precision, scale)</a:t>
            </a:r>
          </a:p>
        </p:txBody>
      </p:sp>
      <p:graphicFrame>
        <p:nvGraphicFramePr>
          <p:cNvPr id="4" name="Table 3"/>
          <p:cNvGraphicFramePr>
            <a:graphicFrameLocks noGrp="1"/>
          </p:cNvGraphicFramePr>
          <p:nvPr>
            <p:extLst>
              <p:ext uri="{D42A27DB-BD31-4B8C-83A1-F6EECF244321}">
                <p14:modId xmlns:p14="http://schemas.microsoft.com/office/powerpoint/2010/main" val="1739989864"/>
              </p:ext>
            </p:extLst>
          </p:nvPr>
        </p:nvGraphicFramePr>
        <p:xfrm>
          <a:off x="457200" y="1855788"/>
          <a:ext cx="8194329" cy="2113840"/>
        </p:xfrm>
        <a:graphic>
          <a:graphicData uri="http://schemas.openxmlformats.org/drawingml/2006/table">
            <a:tbl>
              <a:tblPr/>
              <a:tblGrid>
                <a:gridCol w="1455173"/>
                <a:gridCol w="4007713"/>
                <a:gridCol w="2731443"/>
              </a:tblGrid>
              <a:tr h="484753">
                <a:tc>
                  <a:txBody>
                    <a:bodyPr/>
                    <a:lstStyle/>
                    <a:p>
                      <a:pPr algn="l"/>
                      <a:r>
                        <a:rPr lang="en-US" dirty="0" smtClean="0">
                          <a:solidFill>
                            <a:srgbClr val="2A2A2A"/>
                          </a:solidFill>
                          <a:effectLst/>
                        </a:rPr>
                        <a:t>Data type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2A2A2A"/>
                          </a:solidFill>
                          <a:effectLst/>
                        </a:rPr>
                        <a:t>Range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2A2A2A"/>
                          </a:solidFill>
                          <a:effectLst/>
                        </a:rPr>
                        <a:t>Storage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1629087">
                <a:tc>
                  <a:txBody>
                    <a:bodyPr/>
                    <a:lstStyle/>
                    <a:p>
                      <a:pPr fontAlgn="t"/>
                      <a:r>
                        <a:rPr lang="en-US" b="1" dirty="0" smtClean="0">
                          <a:solidFill>
                            <a:srgbClr val="2A2A2A"/>
                          </a:solidFill>
                          <a:effectLst/>
                        </a:rPr>
                        <a:t>Decimal</a:t>
                      </a:r>
                      <a:r>
                        <a:rPr lang="en-US" b="1" baseline="0" dirty="0" smtClean="0">
                          <a:solidFill>
                            <a:srgbClr val="2A2A2A"/>
                          </a:solidFill>
                          <a:effectLst/>
                        </a:rPr>
                        <a:t> (or numeric)</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- 10^38 +1 through 10^38 - 1.</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mtClean="0">
                          <a:solidFill>
                            <a:srgbClr val="2A2A2A"/>
                          </a:solidFill>
                          <a:effectLst/>
                        </a:rPr>
                        <a:t>Precision,</a:t>
                      </a:r>
                      <a:r>
                        <a:rPr lang="en-US" baseline="0" smtClean="0">
                          <a:solidFill>
                            <a:srgbClr val="2A2A2A"/>
                          </a:solidFill>
                          <a:effectLst/>
                        </a:rPr>
                        <a:t> </a:t>
                      </a:r>
                      <a:r>
                        <a:rPr lang="en-US" smtClean="0">
                          <a:solidFill>
                            <a:srgbClr val="2A2A2A"/>
                          </a:solidFill>
                          <a:effectLst/>
                        </a:rPr>
                        <a:t>bytes</a:t>
                      </a:r>
                    </a:p>
                    <a:p>
                      <a:pPr fontAlgn="t"/>
                      <a:r>
                        <a:rPr lang="en-US" smtClean="0">
                          <a:solidFill>
                            <a:srgbClr val="2A2A2A"/>
                          </a:solidFill>
                          <a:effectLst/>
                        </a:rPr>
                        <a:t>1 – 9, 5</a:t>
                      </a:r>
                    </a:p>
                    <a:p>
                      <a:pPr fontAlgn="t"/>
                      <a:r>
                        <a:rPr lang="en-US" smtClean="0">
                          <a:solidFill>
                            <a:srgbClr val="2A2A2A"/>
                          </a:solidFill>
                          <a:effectLst/>
                        </a:rPr>
                        <a:t>10-19, 9</a:t>
                      </a:r>
                    </a:p>
                    <a:p>
                      <a:pPr fontAlgn="t"/>
                      <a:r>
                        <a:rPr lang="en-US" smtClean="0">
                          <a:solidFill>
                            <a:srgbClr val="2A2A2A"/>
                          </a:solidFill>
                          <a:effectLst/>
                        </a:rPr>
                        <a:t>20-28, 13</a:t>
                      </a:r>
                    </a:p>
                    <a:p>
                      <a:pPr fontAlgn="t"/>
                      <a:r>
                        <a:rPr lang="en-US" smtClean="0">
                          <a:solidFill>
                            <a:srgbClr val="2A2A2A"/>
                          </a:solidFill>
                          <a:effectLst/>
                        </a:rPr>
                        <a:t>29-38, 17</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6" name="TextBox 5"/>
          <p:cNvSpPr txBox="1"/>
          <p:nvPr/>
        </p:nvSpPr>
        <p:spPr>
          <a:xfrm>
            <a:off x="414984" y="4505678"/>
            <a:ext cx="1767777" cy="1477328"/>
          </a:xfrm>
          <a:prstGeom prst="rect">
            <a:avLst/>
          </a:prstGeom>
          <a:noFill/>
        </p:spPr>
        <p:txBody>
          <a:bodyPr wrap="square" rtlCol="0">
            <a:spAutoFit/>
          </a:bodyPr>
          <a:lstStyle/>
          <a:p>
            <a:r>
              <a:rPr lang="en-US" dirty="0" smtClean="0"/>
              <a:t>Always use</a:t>
            </a:r>
          </a:p>
          <a:p>
            <a:r>
              <a:rPr lang="en-US" dirty="0" smtClean="0"/>
              <a:t>Decimal (9,2)</a:t>
            </a:r>
          </a:p>
          <a:p>
            <a:r>
              <a:rPr lang="en-US" dirty="0"/>
              <a:t>Decimal </a:t>
            </a:r>
            <a:r>
              <a:rPr lang="en-US" dirty="0" smtClean="0"/>
              <a:t>(19,2</a:t>
            </a:r>
            <a:r>
              <a:rPr lang="en-US" dirty="0"/>
              <a:t>)</a:t>
            </a:r>
          </a:p>
          <a:p>
            <a:r>
              <a:rPr lang="en-US" dirty="0"/>
              <a:t>Decimal </a:t>
            </a:r>
            <a:r>
              <a:rPr lang="en-US" dirty="0" smtClean="0"/>
              <a:t>(28,2</a:t>
            </a:r>
            <a:r>
              <a:rPr lang="en-US" dirty="0"/>
              <a:t>)</a:t>
            </a:r>
          </a:p>
          <a:p>
            <a:endParaRPr lang="en-US" dirty="0"/>
          </a:p>
        </p:txBody>
      </p:sp>
      <p:sp>
        <p:nvSpPr>
          <p:cNvPr id="7" name="TextBox 6"/>
          <p:cNvSpPr txBox="1"/>
          <p:nvPr/>
        </p:nvSpPr>
        <p:spPr>
          <a:xfrm>
            <a:off x="3187680" y="4875010"/>
            <a:ext cx="5012422" cy="369332"/>
          </a:xfrm>
          <a:prstGeom prst="rect">
            <a:avLst/>
          </a:prstGeom>
          <a:noFill/>
        </p:spPr>
        <p:txBody>
          <a:bodyPr wrap="square" rtlCol="0">
            <a:spAutoFit/>
          </a:bodyPr>
          <a:lstStyle/>
          <a:p>
            <a:r>
              <a:rPr lang="en-US" dirty="0" smtClean="0"/>
              <a:t>Declare @</a:t>
            </a:r>
            <a:r>
              <a:rPr lang="en-US" dirty="0" err="1" smtClean="0"/>
              <a:t>mynumber</a:t>
            </a:r>
            <a:r>
              <a:rPr lang="en-US" dirty="0" smtClean="0"/>
              <a:t> Decimal(19, 4)</a:t>
            </a:r>
            <a:endParaRPr lang="en-US" dirty="0"/>
          </a:p>
        </p:txBody>
      </p:sp>
    </p:spTree>
    <p:extLst>
      <p:ext uri="{BB962C8B-B14F-4D97-AF65-F5344CB8AC3E}">
        <p14:creationId xmlns:p14="http://schemas.microsoft.com/office/powerpoint/2010/main" val="19742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2" name="TextBox 1"/>
          <p:cNvSpPr txBox="1"/>
          <p:nvPr/>
        </p:nvSpPr>
        <p:spPr>
          <a:xfrm>
            <a:off x="147485" y="894735"/>
            <a:ext cx="8190270" cy="4647426"/>
          </a:xfrm>
          <a:prstGeom prst="rect">
            <a:avLst/>
          </a:prstGeom>
          <a:noFill/>
        </p:spPr>
        <p:txBody>
          <a:bodyPr wrap="square" rtlCol="0">
            <a:spAutoFit/>
          </a:bodyPr>
          <a:lstStyle/>
          <a:p>
            <a:r>
              <a:rPr lang="en-US" sz="7200" dirty="0" smtClean="0"/>
              <a:t>POP QUIZ</a:t>
            </a:r>
          </a:p>
          <a:p>
            <a:endParaRPr lang="en-US" sz="2800" dirty="0"/>
          </a:p>
          <a:p>
            <a:r>
              <a:rPr lang="en-US" sz="2800" dirty="0" smtClean="0"/>
              <a:t>When should you use the </a:t>
            </a:r>
            <a:r>
              <a:rPr lang="en-US" sz="2800" b="1" dirty="0" smtClean="0"/>
              <a:t>float</a:t>
            </a:r>
            <a:r>
              <a:rPr lang="en-US" sz="2800" dirty="0" smtClean="0"/>
              <a:t> or </a:t>
            </a:r>
            <a:r>
              <a:rPr lang="en-US" sz="2800" b="1" dirty="0" smtClean="0"/>
              <a:t>real</a:t>
            </a:r>
            <a:r>
              <a:rPr lang="en-US" sz="2800" dirty="0" smtClean="0"/>
              <a:t> data types?</a:t>
            </a:r>
          </a:p>
          <a:p>
            <a:endParaRPr lang="en-US" sz="2800" dirty="0"/>
          </a:p>
          <a:p>
            <a:pPr marL="514350" indent="-514350">
              <a:buAutoNum type="alphaUcPeriod"/>
            </a:pPr>
            <a:r>
              <a:rPr lang="en-US" sz="2800" dirty="0" smtClean="0"/>
              <a:t>Never</a:t>
            </a:r>
          </a:p>
          <a:p>
            <a:pPr marL="514350" indent="-514350">
              <a:buAutoNum type="alphaUcPeriod"/>
            </a:pPr>
            <a:r>
              <a:rPr lang="en-US" sz="2800" dirty="0" smtClean="0"/>
              <a:t>Never ever</a:t>
            </a:r>
          </a:p>
          <a:p>
            <a:pPr marL="514350" indent="-514350">
              <a:buAutoNum type="alphaUcPeriod"/>
            </a:pPr>
            <a:r>
              <a:rPr lang="en-US" sz="2800" dirty="0" smtClean="0"/>
              <a:t>Never ever ever never</a:t>
            </a:r>
          </a:p>
          <a:p>
            <a:pPr marL="514350" indent="-514350">
              <a:buAutoNum type="alphaUcPeriod"/>
            </a:pPr>
            <a:r>
              <a:rPr lang="en-US" sz="2800" dirty="0" smtClean="0"/>
              <a:t>Never </a:t>
            </a:r>
            <a:r>
              <a:rPr lang="en-US" sz="2800" dirty="0" err="1" smtClean="0"/>
              <a:t>never</a:t>
            </a:r>
            <a:r>
              <a:rPr lang="en-US" sz="2800" dirty="0" smtClean="0"/>
              <a:t> </a:t>
            </a:r>
            <a:r>
              <a:rPr lang="en-US" sz="2800" dirty="0" err="1" smtClean="0"/>
              <a:t>never</a:t>
            </a:r>
            <a:r>
              <a:rPr lang="en-US" sz="2800" dirty="0" smtClean="0"/>
              <a:t> </a:t>
            </a:r>
            <a:r>
              <a:rPr lang="en-US" sz="2800" dirty="0" err="1" smtClean="0"/>
              <a:t>never</a:t>
            </a:r>
            <a:r>
              <a:rPr lang="en-US" sz="2800" dirty="0" smtClean="0"/>
              <a:t> </a:t>
            </a:r>
            <a:r>
              <a:rPr lang="en-US" sz="2800" dirty="0" err="1" smtClean="0"/>
              <a:t>never</a:t>
            </a:r>
            <a:r>
              <a:rPr lang="en-US" sz="2800" dirty="0" smtClean="0"/>
              <a:t> </a:t>
            </a:r>
            <a:r>
              <a:rPr lang="en-US" sz="2800" dirty="0" err="1" smtClean="0"/>
              <a:t>everneverland</a:t>
            </a:r>
            <a:endParaRPr lang="en-US" sz="2800" dirty="0" smtClean="0"/>
          </a:p>
          <a:p>
            <a:pPr marL="514350" indent="-514350">
              <a:buAutoNum type="alphaUcPeriod"/>
            </a:pPr>
            <a:r>
              <a:rPr lang="en-US" sz="2800" dirty="0" smtClean="0"/>
              <a:t>Well, </a:t>
            </a:r>
            <a:r>
              <a:rPr lang="en-US" sz="2800" strike="sngStrike" dirty="0"/>
              <a:t>s</a:t>
            </a:r>
            <a:r>
              <a:rPr lang="en-US" sz="2800" strike="sngStrike" dirty="0" smtClean="0"/>
              <a:t>ometimes</a:t>
            </a:r>
            <a:r>
              <a:rPr lang="en-US" sz="2800" dirty="0" smtClean="0"/>
              <a:t>? Nope. Never.</a:t>
            </a:r>
            <a:endParaRPr lang="en-US" sz="2800" dirty="0"/>
          </a:p>
        </p:txBody>
      </p:sp>
    </p:spTree>
    <p:extLst>
      <p:ext uri="{BB962C8B-B14F-4D97-AF65-F5344CB8AC3E}">
        <p14:creationId xmlns:p14="http://schemas.microsoft.com/office/powerpoint/2010/main" val="244757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Words – varchar and char</a:t>
            </a:r>
          </a:p>
        </p:txBody>
      </p:sp>
      <p:graphicFrame>
        <p:nvGraphicFramePr>
          <p:cNvPr id="4" name="Table 3"/>
          <p:cNvGraphicFramePr>
            <a:graphicFrameLocks noGrp="1"/>
          </p:cNvGraphicFramePr>
          <p:nvPr>
            <p:extLst>
              <p:ext uri="{D42A27DB-BD31-4B8C-83A1-F6EECF244321}">
                <p14:modId xmlns:p14="http://schemas.microsoft.com/office/powerpoint/2010/main" val="1296965085"/>
              </p:ext>
            </p:extLst>
          </p:nvPr>
        </p:nvGraphicFramePr>
        <p:xfrm>
          <a:off x="457200" y="1855788"/>
          <a:ext cx="8194329" cy="3742927"/>
        </p:xfrm>
        <a:graphic>
          <a:graphicData uri="http://schemas.openxmlformats.org/drawingml/2006/table">
            <a:tbl>
              <a:tblPr/>
              <a:tblGrid>
                <a:gridCol w="1455173"/>
                <a:gridCol w="4007713"/>
                <a:gridCol w="2731443"/>
              </a:tblGrid>
              <a:tr h="484753">
                <a:tc>
                  <a:txBody>
                    <a:bodyPr/>
                    <a:lstStyle/>
                    <a:p>
                      <a:pPr algn="l"/>
                      <a:r>
                        <a:rPr lang="en-US" dirty="0" smtClean="0">
                          <a:solidFill>
                            <a:srgbClr val="2A2A2A"/>
                          </a:solidFill>
                          <a:effectLst/>
                        </a:rPr>
                        <a:t>Data type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2A2A2A"/>
                          </a:solidFill>
                          <a:effectLst/>
                        </a:rPr>
                        <a:t>Range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a:solidFill>
                            <a:srgbClr val="2A2A2A"/>
                          </a:solidFill>
                          <a:effectLst/>
                        </a:rPr>
                        <a:t>Storage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1629087">
                <a:tc>
                  <a:txBody>
                    <a:bodyPr/>
                    <a:lstStyle/>
                    <a:p>
                      <a:pPr fontAlgn="t"/>
                      <a:r>
                        <a:rPr lang="en-US" b="1" dirty="0" smtClean="0">
                          <a:solidFill>
                            <a:srgbClr val="2A2A2A"/>
                          </a:solidFill>
                          <a:effectLst/>
                        </a:rPr>
                        <a:t>Varchar</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Just about every letter you know from Western languages, even the funny looking ones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ALWAYS provide a length</a:t>
                      </a:r>
                      <a:r>
                        <a:rPr lang="en-US" baseline="0" dirty="0" smtClean="0">
                          <a:solidFill>
                            <a:srgbClr val="2A2A2A"/>
                          </a:solidFill>
                          <a:effectLst/>
                        </a:rPr>
                        <a:t> </a:t>
                      </a:r>
                    </a:p>
                    <a:p>
                      <a:pPr fontAlgn="t"/>
                      <a:endParaRPr lang="en-US" baseline="0" dirty="0" smtClean="0">
                        <a:solidFill>
                          <a:srgbClr val="2A2A2A"/>
                        </a:solidFill>
                        <a:effectLst/>
                      </a:endParaRPr>
                    </a:p>
                    <a:p>
                      <a:pPr fontAlgn="t"/>
                      <a:r>
                        <a:rPr lang="en-US" baseline="0" dirty="0" smtClean="0">
                          <a:solidFill>
                            <a:srgbClr val="2A2A2A"/>
                          </a:solidFill>
                          <a:effectLst/>
                        </a:rPr>
                        <a:t>Actual data + 2 bytes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629087">
                <a:tc>
                  <a:txBody>
                    <a:bodyPr/>
                    <a:lstStyle/>
                    <a:p>
                      <a:pPr fontAlgn="t"/>
                      <a:r>
                        <a:rPr lang="en-US" b="1" dirty="0" smtClean="0">
                          <a:solidFill>
                            <a:srgbClr val="2A2A2A"/>
                          </a:solidFill>
                          <a:effectLst/>
                        </a:rPr>
                        <a:t>Char</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Just about every letter you know from Western languages, even the funny looking ones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ALWAYS provide a length</a:t>
                      </a:r>
                    </a:p>
                    <a:p>
                      <a:pPr fontAlgn="t"/>
                      <a:endParaRPr lang="en-US" baseline="0" dirty="0" smtClean="0">
                        <a:solidFill>
                          <a:srgbClr val="2A2A2A"/>
                        </a:solidFill>
                        <a:effectLst/>
                      </a:endParaRPr>
                    </a:p>
                    <a:p>
                      <a:pPr fontAlgn="t"/>
                      <a:r>
                        <a:rPr lang="en-US" baseline="0" dirty="0" smtClean="0">
                          <a:solidFill>
                            <a:srgbClr val="2A2A2A"/>
                          </a:solidFill>
                          <a:effectLst/>
                        </a:rPr>
                        <a:t>Actual data  bytes</a:t>
                      </a:r>
                      <a:endParaRPr lang="en-US" dirty="0" smtClean="0">
                        <a:solidFill>
                          <a:srgbClr val="2A2A2A"/>
                        </a:solidFill>
                        <a:effectLst/>
                      </a:endParaRPr>
                    </a:p>
                    <a:p>
                      <a:pPr fontAlgn="t"/>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669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Words – </a:t>
            </a:r>
            <a:r>
              <a:rPr lang="en-US" sz="2800" b="1" dirty="0" err="1" smtClean="0"/>
              <a:t>n</a:t>
            </a:r>
            <a:r>
              <a:rPr lang="en-US" sz="2800" dirty="0" err="1" smtClean="0"/>
              <a:t>varchar</a:t>
            </a:r>
            <a:r>
              <a:rPr lang="en-US" sz="2800" dirty="0" smtClean="0"/>
              <a:t> and </a:t>
            </a:r>
            <a:r>
              <a:rPr lang="en-US" sz="2800" b="1" dirty="0" err="1" smtClean="0"/>
              <a:t>n</a:t>
            </a:r>
            <a:r>
              <a:rPr lang="en-US" sz="2800" dirty="0" err="1" smtClean="0"/>
              <a:t>char</a:t>
            </a: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7708142"/>
              </p:ext>
            </p:extLst>
          </p:nvPr>
        </p:nvGraphicFramePr>
        <p:xfrm>
          <a:off x="457200" y="1855788"/>
          <a:ext cx="8194329" cy="3742927"/>
        </p:xfrm>
        <a:graphic>
          <a:graphicData uri="http://schemas.openxmlformats.org/drawingml/2006/table">
            <a:tbl>
              <a:tblPr/>
              <a:tblGrid>
                <a:gridCol w="1455173"/>
                <a:gridCol w="4007713"/>
                <a:gridCol w="2731443"/>
              </a:tblGrid>
              <a:tr h="484753">
                <a:tc>
                  <a:txBody>
                    <a:bodyPr/>
                    <a:lstStyle/>
                    <a:p>
                      <a:pPr algn="l"/>
                      <a:r>
                        <a:rPr lang="en-US" dirty="0" smtClean="0">
                          <a:solidFill>
                            <a:srgbClr val="2A2A2A"/>
                          </a:solidFill>
                          <a:effectLst/>
                        </a:rPr>
                        <a:t>Data type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smtClean="0">
                          <a:solidFill>
                            <a:srgbClr val="2A2A2A"/>
                          </a:solidFill>
                          <a:effectLst/>
                        </a:rPr>
                        <a:t>Usage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a:solidFill>
                            <a:srgbClr val="2A2A2A"/>
                          </a:solidFill>
                          <a:effectLst/>
                        </a:rPr>
                        <a:t>Storage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1629087">
                <a:tc>
                  <a:txBody>
                    <a:bodyPr/>
                    <a:lstStyle/>
                    <a:p>
                      <a:pPr fontAlgn="t"/>
                      <a:r>
                        <a:rPr lang="en-US" b="1" dirty="0" err="1" smtClean="0">
                          <a:solidFill>
                            <a:srgbClr val="2A2A2A"/>
                          </a:solidFill>
                          <a:effectLst/>
                        </a:rPr>
                        <a:t>Nvarchar</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All languages</a:t>
                      </a:r>
                      <a:r>
                        <a:rPr lang="en-US" sz="1800" b="0" i="0" kern="1200" baseline="0" dirty="0" smtClean="0">
                          <a:solidFill>
                            <a:schemeClr val="tx1"/>
                          </a:solidFill>
                          <a:effectLst/>
                          <a:latin typeface="+mn-lt"/>
                          <a:ea typeface="+mn-ea"/>
                          <a:cs typeface="+mn-cs"/>
                        </a:rPr>
                        <a:t>, plus internal SQL Server values/strings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ALWAYS provide a length</a:t>
                      </a:r>
                      <a:r>
                        <a:rPr lang="en-US" baseline="0" dirty="0" smtClean="0">
                          <a:solidFill>
                            <a:srgbClr val="2A2A2A"/>
                          </a:solidFill>
                          <a:effectLst/>
                        </a:rPr>
                        <a:t>  </a:t>
                      </a:r>
                    </a:p>
                    <a:p>
                      <a:pPr fontAlgn="t"/>
                      <a:endParaRPr lang="en-US" baseline="0" dirty="0" smtClean="0">
                        <a:solidFill>
                          <a:srgbClr val="2A2A2A"/>
                        </a:solidFill>
                        <a:effectLst/>
                      </a:endParaRPr>
                    </a:p>
                    <a:p>
                      <a:pPr fontAlgn="t"/>
                      <a:r>
                        <a:rPr lang="en-US" baseline="0" dirty="0" smtClean="0">
                          <a:solidFill>
                            <a:srgbClr val="2A2A2A"/>
                          </a:solidFill>
                          <a:effectLst/>
                        </a:rPr>
                        <a:t>(Actual data * 2) + 2 bytes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629087">
                <a:tc>
                  <a:txBody>
                    <a:bodyPr/>
                    <a:lstStyle/>
                    <a:p>
                      <a:pPr fontAlgn="t"/>
                      <a:r>
                        <a:rPr lang="en-US" b="1" dirty="0" err="1" smtClean="0">
                          <a:solidFill>
                            <a:srgbClr val="2A2A2A"/>
                          </a:solidFill>
                          <a:effectLst/>
                        </a:rPr>
                        <a:t>Nchar</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All languages</a:t>
                      </a:r>
                      <a:r>
                        <a:rPr lang="en-US" sz="1800" b="0" i="0" kern="1200" baseline="0" dirty="0" smtClean="0">
                          <a:solidFill>
                            <a:schemeClr val="tx1"/>
                          </a:solidFill>
                          <a:effectLst/>
                          <a:latin typeface="+mn-lt"/>
                          <a:ea typeface="+mn-ea"/>
                          <a:cs typeface="+mn-cs"/>
                        </a:rPr>
                        <a:t>, plus internal SQL Server values/strings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ALWAYS provide a length</a:t>
                      </a:r>
                      <a:endParaRPr lang="en-US" baseline="0" dirty="0" smtClean="0">
                        <a:solidFill>
                          <a:srgbClr val="2A2A2A"/>
                        </a:solidFill>
                        <a:effectLst/>
                      </a:endParaRPr>
                    </a:p>
                    <a:p>
                      <a:pPr fontAlgn="t"/>
                      <a:endParaRPr lang="en-US" baseline="0" dirty="0" smtClean="0">
                        <a:solidFill>
                          <a:srgbClr val="2A2A2A"/>
                        </a:solidFill>
                        <a:effectLst/>
                      </a:endParaRPr>
                    </a:p>
                    <a:p>
                      <a:pPr fontAlgn="t"/>
                      <a:r>
                        <a:rPr lang="en-US" baseline="0" dirty="0" smtClean="0">
                          <a:solidFill>
                            <a:srgbClr val="2A2A2A"/>
                          </a:solidFill>
                          <a:effectLst/>
                        </a:rPr>
                        <a:t>Actual data bytes * 2</a:t>
                      </a:r>
                      <a:endParaRPr lang="en-US" dirty="0" smtClean="0">
                        <a:solidFill>
                          <a:srgbClr val="2A2A2A"/>
                        </a:solidFill>
                        <a:effectLst/>
                      </a:endParaRPr>
                    </a:p>
                    <a:p>
                      <a:pPr fontAlgn="t"/>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5020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Words – text and</a:t>
            </a:r>
            <a:r>
              <a:rPr lang="en-US" sz="2800" b="1" dirty="0" smtClean="0"/>
              <a:t> </a:t>
            </a:r>
            <a:r>
              <a:rPr lang="en-US" sz="2800" b="1" dirty="0" err="1" smtClean="0"/>
              <a:t>n</a:t>
            </a:r>
            <a:r>
              <a:rPr lang="en-US" sz="2800" dirty="0" err="1" smtClean="0"/>
              <a:t>text</a:t>
            </a:r>
            <a:endParaRPr lang="en-US" sz="2800" dirty="0" smtClean="0"/>
          </a:p>
        </p:txBody>
      </p:sp>
      <p:sp>
        <p:nvSpPr>
          <p:cNvPr id="2" name="TextBox 1"/>
          <p:cNvSpPr txBox="1"/>
          <p:nvPr/>
        </p:nvSpPr>
        <p:spPr>
          <a:xfrm>
            <a:off x="208721" y="2566220"/>
            <a:ext cx="2694039"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64715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5</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24298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523220"/>
          </a:xfrm>
          <a:prstGeom prst="rect">
            <a:avLst/>
          </a:prstGeom>
          <a:noFill/>
        </p:spPr>
        <p:txBody>
          <a:bodyPr wrap="square" rtlCol="0">
            <a:spAutoFit/>
          </a:bodyPr>
          <a:lstStyle/>
          <a:p>
            <a:pPr fontAlgn="ctr"/>
            <a:r>
              <a:rPr lang="en-US" sz="2800" dirty="0" smtClean="0"/>
              <a:t>Words – </a:t>
            </a:r>
            <a:r>
              <a:rPr lang="en-US" sz="2800" b="1" dirty="0" err="1" smtClean="0"/>
              <a:t>n</a:t>
            </a:r>
            <a:r>
              <a:rPr lang="en-US" sz="2800" dirty="0" err="1" smtClean="0"/>
              <a:t>varchar</a:t>
            </a:r>
            <a:r>
              <a:rPr lang="en-US" sz="2800" dirty="0" smtClean="0"/>
              <a:t>(max) and </a:t>
            </a:r>
            <a:r>
              <a:rPr lang="en-US" sz="2800" b="1" dirty="0" err="1" smtClean="0"/>
              <a:t>n</a:t>
            </a:r>
            <a:r>
              <a:rPr lang="en-US" sz="2800" dirty="0" err="1" smtClean="0"/>
              <a:t>char</a:t>
            </a:r>
            <a:r>
              <a:rPr lang="en-US" sz="2800" dirty="0" smtClean="0"/>
              <a:t>(max)</a:t>
            </a:r>
          </a:p>
        </p:txBody>
      </p:sp>
      <p:graphicFrame>
        <p:nvGraphicFramePr>
          <p:cNvPr id="4" name="Table 3"/>
          <p:cNvGraphicFramePr>
            <a:graphicFrameLocks noGrp="1"/>
          </p:cNvGraphicFramePr>
          <p:nvPr>
            <p:extLst>
              <p:ext uri="{D42A27DB-BD31-4B8C-83A1-F6EECF244321}">
                <p14:modId xmlns:p14="http://schemas.microsoft.com/office/powerpoint/2010/main" val="3608617852"/>
              </p:ext>
            </p:extLst>
          </p:nvPr>
        </p:nvGraphicFramePr>
        <p:xfrm>
          <a:off x="457200" y="1855788"/>
          <a:ext cx="8194329" cy="3115354"/>
        </p:xfrm>
        <a:graphic>
          <a:graphicData uri="http://schemas.openxmlformats.org/drawingml/2006/table">
            <a:tbl>
              <a:tblPr/>
              <a:tblGrid>
                <a:gridCol w="1833716"/>
                <a:gridCol w="3629170"/>
                <a:gridCol w="2731443"/>
              </a:tblGrid>
              <a:tr h="409807">
                <a:tc>
                  <a:txBody>
                    <a:bodyPr/>
                    <a:lstStyle/>
                    <a:p>
                      <a:pPr algn="l"/>
                      <a:r>
                        <a:rPr lang="en-US" dirty="0" smtClean="0">
                          <a:solidFill>
                            <a:srgbClr val="2A2A2A"/>
                          </a:solidFill>
                          <a:effectLst/>
                        </a:rPr>
                        <a:t>Data type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smtClean="0">
                          <a:solidFill>
                            <a:srgbClr val="2A2A2A"/>
                          </a:solidFill>
                          <a:effectLst/>
                        </a:rPr>
                        <a:t>Usage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a:solidFill>
                            <a:srgbClr val="2A2A2A"/>
                          </a:solidFill>
                          <a:effectLst/>
                        </a:rPr>
                        <a:t>Storage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1325267">
                <a:tc>
                  <a:txBody>
                    <a:bodyPr/>
                    <a:lstStyle/>
                    <a:p>
                      <a:pPr fontAlgn="t"/>
                      <a:r>
                        <a:rPr lang="en-US" b="1" dirty="0" smtClean="0">
                          <a:solidFill>
                            <a:srgbClr val="2A2A2A"/>
                          </a:solidFill>
                          <a:effectLst/>
                        </a:rPr>
                        <a:t>varchar(max)</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When you want to piss off</a:t>
                      </a:r>
                      <a:r>
                        <a:rPr lang="en-US" sz="1800" b="0" i="0" kern="1200" baseline="0" dirty="0" smtClean="0">
                          <a:solidFill>
                            <a:schemeClr val="tx1"/>
                          </a:solidFill>
                          <a:effectLst/>
                          <a:latin typeface="+mn-lt"/>
                          <a:ea typeface="+mn-ea"/>
                          <a:cs typeface="+mn-cs"/>
                        </a:rPr>
                        <a:t> your DBA</a:t>
                      </a:r>
                    </a:p>
                    <a:p>
                      <a:pPr fontAlgn="t"/>
                      <a:r>
                        <a:rPr lang="en-US" sz="1800" b="0" i="0" kern="1200" baseline="0" dirty="0" smtClean="0">
                          <a:solidFill>
                            <a:schemeClr val="tx1"/>
                          </a:solidFill>
                          <a:effectLst/>
                          <a:latin typeface="+mn-lt"/>
                          <a:ea typeface="+mn-ea"/>
                          <a:cs typeface="+mn-cs"/>
                        </a:rPr>
                        <a:t>Or </a:t>
                      </a:r>
                    </a:p>
                    <a:p>
                      <a:pPr fontAlgn="t"/>
                      <a:r>
                        <a:rPr lang="en-US" sz="1800" b="0" i="0" kern="1200" baseline="0" dirty="0" smtClean="0">
                          <a:solidFill>
                            <a:schemeClr val="tx1"/>
                          </a:solidFill>
                          <a:effectLst/>
                          <a:latin typeface="+mn-lt"/>
                          <a:ea typeface="+mn-ea"/>
                          <a:cs typeface="+mn-cs"/>
                        </a:rPr>
                        <a:t>Store &gt;8000 characters up to 2gb of text </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baseline="0" dirty="0" smtClean="0">
                          <a:solidFill>
                            <a:srgbClr val="2A2A2A"/>
                          </a:solidFill>
                          <a:effectLst/>
                        </a:rPr>
                        <a:t>Actual data + 2 bytes</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325267">
                <a:tc>
                  <a:txBody>
                    <a:bodyPr/>
                    <a:lstStyle/>
                    <a:p>
                      <a:pPr fontAlgn="t"/>
                      <a:r>
                        <a:rPr lang="en-US" b="1" dirty="0" err="1" smtClean="0">
                          <a:solidFill>
                            <a:srgbClr val="2A2A2A"/>
                          </a:solidFill>
                          <a:effectLst/>
                        </a:rPr>
                        <a:t>nvarchar</a:t>
                      </a:r>
                      <a:r>
                        <a:rPr lang="en-US" b="1" dirty="0" smtClean="0">
                          <a:solidFill>
                            <a:srgbClr val="2A2A2A"/>
                          </a:solidFill>
                          <a:effectLst/>
                        </a:rPr>
                        <a:t>(max)</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When you want to piss off</a:t>
                      </a:r>
                      <a:r>
                        <a:rPr lang="en-US" sz="1800" b="0" i="0" kern="1200" baseline="0" dirty="0" smtClean="0">
                          <a:solidFill>
                            <a:schemeClr val="tx1"/>
                          </a:solidFill>
                          <a:effectLst/>
                          <a:latin typeface="+mn-lt"/>
                          <a:ea typeface="+mn-ea"/>
                          <a:cs typeface="+mn-cs"/>
                        </a:rPr>
                        <a:t> your DBA</a:t>
                      </a:r>
                    </a:p>
                    <a:p>
                      <a:pPr fontAlgn="t"/>
                      <a:r>
                        <a:rPr lang="en-US" sz="1800" b="0" i="0" kern="1200" baseline="0" dirty="0" smtClean="0">
                          <a:solidFill>
                            <a:schemeClr val="tx1"/>
                          </a:solidFill>
                          <a:effectLst/>
                          <a:latin typeface="+mn-lt"/>
                          <a:ea typeface="+mn-ea"/>
                          <a:cs typeface="+mn-cs"/>
                        </a:rPr>
                        <a:t>Or </a:t>
                      </a:r>
                    </a:p>
                    <a:p>
                      <a:pPr fontAlgn="t"/>
                      <a:r>
                        <a:rPr lang="en-US" sz="1800" b="0" i="0" kern="1200" baseline="0" dirty="0" smtClean="0">
                          <a:solidFill>
                            <a:schemeClr val="tx1"/>
                          </a:solidFill>
                          <a:effectLst/>
                          <a:latin typeface="+mn-lt"/>
                          <a:ea typeface="+mn-ea"/>
                          <a:cs typeface="+mn-cs"/>
                        </a:rPr>
                        <a:t>Store &gt;8000 characters up to 2gb of UNICODE text </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baseline="0" dirty="0" smtClean="0">
                          <a:solidFill>
                            <a:srgbClr val="2A2A2A"/>
                          </a:solidFill>
                          <a:effectLst/>
                        </a:rPr>
                        <a:t>(Actual data * 2) + 2 bytes</a:t>
                      </a:r>
                      <a:endParaRPr lang="en-US" dirty="0" smtClean="0">
                        <a:solidFill>
                          <a:srgbClr val="2A2A2A"/>
                        </a:solidFill>
                        <a:effectLst/>
                      </a:endParaRPr>
                    </a:p>
                    <a:p>
                      <a:pPr fontAlgn="t"/>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6" name="TextBox 5"/>
          <p:cNvSpPr txBox="1"/>
          <p:nvPr/>
        </p:nvSpPr>
        <p:spPr>
          <a:xfrm>
            <a:off x="457200" y="5299859"/>
            <a:ext cx="2694039"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211388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1384995"/>
          </a:xfrm>
          <a:prstGeom prst="rect">
            <a:avLst/>
          </a:prstGeom>
          <a:noFill/>
        </p:spPr>
        <p:txBody>
          <a:bodyPr wrap="square" rtlCol="0">
            <a:spAutoFit/>
          </a:bodyPr>
          <a:lstStyle/>
          <a:p>
            <a:pPr fontAlgn="t"/>
            <a:r>
              <a:rPr lang="en-US" sz="2800" dirty="0" smtClean="0"/>
              <a:t>Dates </a:t>
            </a:r>
            <a:r>
              <a:rPr lang="en-US" sz="2800" b="1" dirty="0" smtClean="0">
                <a:solidFill>
                  <a:srgbClr val="2A2A2A"/>
                </a:solidFill>
              </a:rPr>
              <a:t>date, </a:t>
            </a:r>
            <a:r>
              <a:rPr lang="en-US" sz="2800" b="1" dirty="0" err="1" smtClean="0">
                <a:solidFill>
                  <a:srgbClr val="2A2A2A"/>
                </a:solidFill>
              </a:rPr>
              <a:t>datetime</a:t>
            </a:r>
            <a:r>
              <a:rPr lang="en-US" sz="2800" b="1" dirty="0" smtClean="0">
                <a:solidFill>
                  <a:srgbClr val="2A2A2A"/>
                </a:solidFill>
              </a:rPr>
              <a:t>, datetime2, </a:t>
            </a:r>
            <a:r>
              <a:rPr lang="en-US" sz="2800" b="1" dirty="0" err="1" smtClean="0">
                <a:solidFill>
                  <a:srgbClr val="2A2A2A"/>
                </a:solidFill>
              </a:rPr>
              <a:t>datetimeoffset</a:t>
            </a:r>
            <a:r>
              <a:rPr lang="en-US" sz="2800" b="1" dirty="0" smtClean="0">
                <a:solidFill>
                  <a:srgbClr val="2A2A2A"/>
                </a:solidFill>
              </a:rPr>
              <a:t>, </a:t>
            </a:r>
            <a:r>
              <a:rPr lang="en-US" sz="2800" b="1" dirty="0" err="1" smtClean="0">
                <a:solidFill>
                  <a:srgbClr val="2A2A2A"/>
                </a:solidFill>
              </a:rPr>
              <a:t>smalldatetime</a:t>
            </a:r>
            <a:r>
              <a:rPr lang="en-US" sz="2800" b="1" dirty="0" smtClean="0">
                <a:solidFill>
                  <a:srgbClr val="2A2A2A"/>
                </a:solidFill>
              </a:rPr>
              <a:t>, Time</a:t>
            </a:r>
            <a:endParaRPr lang="en-US" sz="2800" b="1" dirty="0">
              <a:solidFill>
                <a:srgbClr val="2A2A2A"/>
              </a:solidFill>
            </a:endParaRPr>
          </a:p>
          <a:p>
            <a:pPr font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3180357146"/>
              </p:ext>
            </p:extLst>
          </p:nvPr>
        </p:nvGraphicFramePr>
        <p:xfrm>
          <a:off x="474834" y="2003273"/>
          <a:ext cx="8132451" cy="3893394"/>
        </p:xfrm>
        <a:graphic>
          <a:graphicData uri="http://schemas.openxmlformats.org/drawingml/2006/table">
            <a:tbl>
              <a:tblPr/>
              <a:tblGrid>
                <a:gridCol w="2729804"/>
                <a:gridCol w="5402647"/>
              </a:tblGrid>
              <a:tr h="359352">
                <a:tc>
                  <a:txBody>
                    <a:bodyPr/>
                    <a:lstStyle/>
                    <a:p>
                      <a:pPr algn="l"/>
                      <a:r>
                        <a:rPr lang="en-US" dirty="0" smtClean="0">
                          <a:solidFill>
                            <a:srgbClr val="2A2A2A"/>
                          </a:solidFill>
                          <a:effectLst/>
                        </a:rPr>
                        <a:t>Data type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dirty="0" smtClean="0">
                          <a:solidFill>
                            <a:srgbClr val="2A2A2A"/>
                          </a:solidFill>
                          <a:effectLst/>
                        </a:rPr>
                        <a:t>Usage</a:t>
                      </a:r>
                      <a:endParaRPr lang="en-US" dirty="0">
                        <a:solidFill>
                          <a:srgbClr val="2A2A2A"/>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571429">
                <a:tc>
                  <a:txBody>
                    <a:bodyPr/>
                    <a:lstStyle/>
                    <a:p>
                      <a:pPr fontAlgn="t"/>
                      <a:r>
                        <a:rPr lang="en-US" b="1" dirty="0" smtClean="0">
                          <a:solidFill>
                            <a:srgbClr val="2A2A2A"/>
                          </a:solidFill>
                          <a:effectLst/>
                        </a:rPr>
                        <a:t>date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0" i="0" kern="1200" dirty="0" smtClean="0">
                          <a:solidFill>
                            <a:schemeClr val="tx1"/>
                          </a:solidFill>
                          <a:effectLst/>
                          <a:latin typeface="+mn-lt"/>
                          <a:ea typeface="+mn-ea"/>
                          <a:cs typeface="+mn-cs"/>
                        </a:rPr>
                        <a:t>MM/DD/YYYY</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71429">
                <a:tc>
                  <a:txBody>
                    <a:bodyPr/>
                    <a:lstStyle/>
                    <a:p>
                      <a:pPr fontAlgn="t"/>
                      <a:r>
                        <a:rPr lang="en-US" b="1" dirty="0" smtClean="0">
                          <a:solidFill>
                            <a:srgbClr val="2A2A2A"/>
                          </a:solidFill>
                          <a:effectLst/>
                        </a:rPr>
                        <a:t>Datetime2(n)</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MM/DD/YYYY HH:MM</a:t>
                      </a:r>
                      <a:r>
                        <a:rPr lang="en-US" dirty="0" smtClean="0">
                          <a:solidFill>
                            <a:srgbClr val="2A2A2A"/>
                          </a:solidFill>
                          <a:effectLst/>
                          <a:sym typeface="Wingdings" panose="05000000000000000000" pitchFamily="2" charset="2"/>
                        </a:rPr>
                        <a:t>:</a:t>
                      </a:r>
                      <a:r>
                        <a:rPr lang="en-US" baseline="0" dirty="0" smtClean="0">
                          <a:solidFill>
                            <a:srgbClr val="2A2A2A"/>
                          </a:solidFill>
                          <a:effectLst/>
                          <a:sym typeface="Wingdings" panose="05000000000000000000" pitchFamily="2" charset="2"/>
                        </a:rPr>
                        <a:t>(n </a:t>
                      </a:r>
                      <a:r>
                        <a:rPr lang="en-US" sz="1800" b="0" i="0" kern="1200" dirty="0" smtClean="0">
                          <a:solidFill>
                            <a:schemeClr val="tx1"/>
                          </a:solidFill>
                          <a:effectLst/>
                          <a:latin typeface="+mn-lt"/>
                          <a:ea typeface="+mn-ea"/>
                          <a:cs typeface="+mn-cs"/>
                        </a:rPr>
                        <a:t>fractional seconds</a:t>
                      </a:r>
                      <a:r>
                        <a:rPr lang="en-US" baseline="0" dirty="0" smtClean="0">
                          <a:solidFill>
                            <a:srgbClr val="2A2A2A"/>
                          </a:solidFill>
                          <a:effectLst/>
                          <a:sym typeface="Wingdings" panose="05000000000000000000" pitchFamily="2" charset="2"/>
                        </a:rPr>
                        <a:t>)</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71429">
                <a:tc>
                  <a:txBody>
                    <a:bodyPr/>
                    <a:lstStyle/>
                    <a:p>
                      <a:pPr fontAlgn="t"/>
                      <a:r>
                        <a:rPr lang="en-US" b="1" dirty="0" err="1" smtClean="0">
                          <a:solidFill>
                            <a:srgbClr val="2A2A2A"/>
                          </a:solidFill>
                          <a:effectLst/>
                        </a:rPr>
                        <a:t>datetimeoffset</a:t>
                      </a:r>
                      <a:r>
                        <a:rPr lang="en-US" b="1" dirty="0" smtClean="0">
                          <a:solidFill>
                            <a:srgbClr val="2A2A2A"/>
                          </a:solidFill>
                          <a:effectLst/>
                        </a:rPr>
                        <a:t>(n)</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A2A2A"/>
                          </a:solidFill>
                          <a:effectLst/>
                        </a:rPr>
                        <a:t>MM/DD/YYYY HH:MM</a:t>
                      </a:r>
                      <a:r>
                        <a:rPr lang="en-US" dirty="0" smtClean="0">
                          <a:solidFill>
                            <a:srgbClr val="2A2A2A"/>
                          </a:solidFill>
                          <a:effectLst/>
                          <a:sym typeface="Wingdings" panose="05000000000000000000" pitchFamily="2" charset="2"/>
                        </a:rPr>
                        <a:t>:</a:t>
                      </a:r>
                      <a:r>
                        <a:rPr lang="en-US" baseline="0" dirty="0" smtClean="0">
                          <a:solidFill>
                            <a:srgbClr val="2A2A2A"/>
                          </a:solidFill>
                          <a:effectLst/>
                          <a:sym typeface="Wingdings" panose="05000000000000000000" pitchFamily="2" charset="2"/>
                        </a:rPr>
                        <a:t>(n </a:t>
                      </a:r>
                      <a:r>
                        <a:rPr lang="en-US" sz="1800" b="0" i="0" kern="1200" dirty="0" smtClean="0">
                          <a:solidFill>
                            <a:schemeClr val="tx1"/>
                          </a:solidFill>
                          <a:effectLst/>
                          <a:latin typeface="+mn-lt"/>
                          <a:ea typeface="+mn-ea"/>
                          <a:cs typeface="+mn-cs"/>
                        </a:rPr>
                        <a:t>fractional seconds</a:t>
                      </a:r>
                      <a:r>
                        <a:rPr lang="en-US" baseline="0" dirty="0" smtClean="0">
                          <a:solidFill>
                            <a:srgbClr val="2A2A2A"/>
                          </a:solidFill>
                          <a:effectLst/>
                          <a:sym typeface="Wingdings" panose="05000000000000000000" pitchFamily="2" charset="2"/>
                        </a:rPr>
                        <a:t>) +-Hours</a:t>
                      </a:r>
                      <a:endParaRPr lang="en-US" dirty="0" smtClean="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71429">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dirty="0" smtClean="0">
                          <a:solidFill>
                            <a:srgbClr val="2A2A2A"/>
                          </a:solidFill>
                          <a:effectLst/>
                        </a:rPr>
                        <a:t>Time(n)</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HH:MM</a:t>
                      </a:r>
                      <a:r>
                        <a:rPr lang="en-US" dirty="0" smtClean="0">
                          <a:solidFill>
                            <a:srgbClr val="2A2A2A"/>
                          </a:solidFill>
                          <a:effectLst/>
                          <a:sym typeface="Wingdings" panose="05000000000000000000" pitchFamily="2" charset="2"/>
                        </a:rPr>
                        <a:t>:</a:t>
                      </a:r>
                      <a:r>
                        <a:rPr lang="en-US" baseline="0" dirty="0" smtClean="0">
                          <a:solidFill>
                            <a:srgbClr val="2A2A2A"/>
                          </a:solidFill>
                          <a:effectLst/>
                          <a:sym typeface="Wingdings" panose="05000000000000000000" pitchFamily="2" charset="2"/>
                        </a:rPr>
                        <a:t>(n </a:t>
                      </a:r>
                      <a:r>
                        <a:rPr lang="en-US" sz="1800" b="0" i="0" kern="1200" dirty="0" smtClean="0">
                          <a:solidFill>
                            <a:schemeClr val="tx1"/>
                          </a:solidFill>
                          <a:effectLst/>
                          <a:latin typeface="+mn-lt"/>
                          <a:ea typeface="+mn-ea"/>
                          <a:cs typeface="+mn-cs"/>
                        </a:rPr>
                        <a:t>fractional seconds</a:t>
                      </a:r>
                      <a:r>
                        <a:rPr lang="en-US" baseline="0" dirty="0" smtClean="0">
                          <a:solidFill>
                            <a:srgbClr val="2A2A2A"/>
                          </a:solidFill>
                          <a:effectLst/>
                          <a:sym typeface="Wingdings" panose="05000000000000000000" pitchFamily="2" charset="2"/>
                        </a:rPr>
                        <a:t>)</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71429">
                <a:tc>
                  <a:txBody>
                    <a:bodyPr/>
                    <a:lstStyle/>
                    <a:p>
                      <a:pPr fontAlgn="t"/>
                      <a:r>
                        <a:rPr lang="en-US" b="1" dirty="0" err="1" smtClean="0">
                          <a:solidFill>
                            <a:srgbClr val="2A2A2A"/>
                          </a:solidFill>
                          <a:effectLst/>
                        </a:rPr>
                        <a:t>datetime</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smtClean="0">
                          <a:solidFill>
                            <a:srgbClr val="2A2A2A"/>
                          </a:solidFill>
                          <a:effectLst/>
                        </a:rPr>
                        <a:t>Deprecated</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71429">
                <a:tc>
                  <a:txBody>
                    <a:bodyPr/>
                    <a:lstStyle/>
                    <a:p>
                      <a:pPr fontAlgn="t"/>
                      <a:r>
                        <a:rPr lang="en-US" b="1" dirty="0" err="1" smtClean="0">
                          <a:solidFill>
                            <a:srgbClr val="2A2A2A"/>
                          </a:solidFill>
                          <a:effectLst/>
                        </a:rPr>
                        <a:t>smalldatetime</a:t>
                      </a:r>
                      <a:endParaRPr lang="en-US" b="1"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A2A2A"/>
                          </a:solidFill>
                          <a:effectLst/>
                        </a:rPr>
                        <a:t>Deprecated</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6350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SQL Server Data Types 101</a:t>
            </a:r>
            <a:endParaRPr lang="en-US" b="0" dirty="0"/>
          </a:p>
        </p:txBody>
      </p:sp>
      <p:sp>
        <p:nvSpPr>
          <p:cNvPr id="3" name="TextBox 2"/>
          <p:cNvSpPr txBox="1"/>
          <p:nvPr/>
        </p:nvSpPr>
        <p:spPr>
          <a:xfrm>
            <a:off x="208721" y="1003851"/>
            <a:ext cx="8398565" cy="3108543"/>
          </a:xfrm>
          <a:prstGeom prst="rect">
            <a:avLst/>
          </a:prstGeom>
          <a:noFill/>
        </p:spPr>
        <p:txBody>
          <a:bodyPr wrap="square" rtlCol="0">
            <a:spAutoFit/>
          </a:bodyPr>
          <a:lstStyle/>
          <a:p>
            <a:pPr fontAlgn="t"/>
            <a:r>
              <a:rPr lang="en-US" sz="2800" dirty="0" smtClean="0"/>
              <a:t>There is also:</a:t>
            </a:r>
          </a:p>
          <a:p>
            <a:pPr fontAlgn="t"/>
            <a:endParaRPr lang="en-US" sz="2800" dirty="0" smtClean="0"/>
          </a:p>
          <a:p>
            <a:pPr fontAlgn="t"/>
            <a:r>
              <a:rPr lang="en-US" sz="2800" dirty="0" smtClean="0"/>
              <a:t>Spatial</a:t>
            </a:r>
          </a:p>
          <a:p>
            <a:pPr fontAlgn="t"/>
            <a:r>
              <a:rPr lang="en-US" sz="2800" dirty="0" smtClean="0"/>
              <a:t>XML</a:t>
            </a:r>
          </a:p>
          <a:p>
            <a:pPr fontAlgn="t"/>
            <a:r>
              <a:rPr lang="en-US" sz="2800" dirty="0" smtClean="0"/>
              <a:t>Bit (NOT THE SAME as .NET’s Boolean) </a:t>
            </a:r>
          </a:p>
          <a:p>
            <a:pPr fontAlgn="t"/>
            <a:r>
              <a:rPr lang="en-US" sz="2800" dirty="0" err="1" smtClean="0"/>
              <a:t>Sql_variant</a:t>
            </a:r>
            <a:endParaRPr lang="en-US" sz="2800" dirty="0" smtClean="0"/>
          </a:p>
          <a:p>
            <a:pPr fontAlgn="t"/>
            <a:r>
              <a:rPr lang="en-US" sz="2800" dirty="0" err="1" smtClean="0"/>
              <a:t>Uniqueidentifier</a:t>
            </a:r>
            <a:r>
              <a:rPr lang="en-US" sz="2800" dirty="0" smtClean="0"/>
              <a:t> (GUID, avoid)</a:t>
            </a:r>
          </a:p>
        </p:txBody>
      </p:sp>
    </p:spTree>
    <p:extLst>
      <p:ext uri="{BB962C8B-B14F-4D97-AF65-F5344CB8AC3E}">
        <p14:creationId xmlns:p14="http://schemas.microsoft.com/office/powerpoint/2010/main" val="2136231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0"/>
            <a:ext cx="91440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algn="ctr" fontAlgn="ctr"/>
            <a:r>
              <a:rPr lang="en-US" b="0" dirty="0" smtClean="0"/>
              <a:t>LA DOTD ARRA Project Model</a:t>
            </a:r>
            <a:endParaRPr lang="en-US" b="0" dirty="0"/>
          </a:p>
        </p:txBody>
      </p:sp>
      <p:sp>
        <p:nvSpPr>
          <p:cNvPr id="2" name="TextBox 1"/>
          <p:cNvSpPr txBox="1"/>
          <p:nvPr/>
        </p:nvSpPr>
        <p:spPr>
          <a:xfrm>
            <a:off x="2054942" y="2045110"/>
            <a:ext cx="2969342" cy="369332"/>
          </a:xfrm>
          <a:prstGeom prst="rect">
            <a:avLst/>
          </a:prstGeom>
          <a:noFill/>
        </p:spPr>
        <p:txBody>
          <a:bodyPr wrap="square" rtlCol="0">
            <a:spAutoFit/>
          </a:bodyPr>
          <a:lstStyle/>
          <a:p>
            <a:r>
              <a:rPr lang="en-US" dirty="0" smtClean="0"/>
              <a:t>Time Permitting?</a:t>
            </a:r>
            <a:endParaRPr lang="en-US" dirty="0"/>
          </a:p>
        </p:txBody>
      </p:sp>
    </p:spTree>
    <p:extLst>
      <p:ext uri="{BB962C8B-B14F-4D97-AF65-F5344CB8AC3E}">
        <p14:creationId xmlns:p14="http://schemas.microsoft.com/office/powerpoint/2010/main" val="19699502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286500"/>
            <a:ext cx="527050" cy="365125"/>
          </a:xfrm>
          <a:prstGeom prst="rect">
            <a:avLst/>
          </a:prstGeom>
        </p:spPr>
        <p:txBody>
          <a:bodyPr/>
          <a:lstStyle/>
          <a:p>
            <a:fld id="{B33938D9-6682-4BB5-AE7E-A07F086A6D58}" type="slidenum">
              <a:rPr lang="en-US" smtClean="0"/>
              <a:pPr/>
              <a:t>54</a:t>
            </a:fld>
            <a:endParaRPr lang="en-US"/>
          </a:p>
        </p:txBody>
      </p:sp>
      <p:sp>
        <p:nvSpPr>
          <p:cNvPr id="3" name="Title 2"/>
          <p:cNvSpPr>
            <a:spLocks noGrp="1"/>
          </p:cNvSpPr>
          <p:nvPr>
            <p:ph type="title" idx="4294967295"/>
          </p:nvPr>
        </p:nvSpPr>
        <p:spPr>
          <a:xfrm>
            <a:off x="0" y="0"/>
            <a:ext cx="9144000" cy="762000"/>
          </a:xfrm>
        </p:spPr>
        <p:txBody>
          <a:bodyPr/>
          <a:lstStyle/>
          <a:p>
            <a:pPr algn="ctr"/>
            <a:r>
              <a:rPr lang="en-US" dirty="0" smtClean="0"/>
              <a:t>User Groups</a:t>
            </a:r>
            <a:endParaRPr lang="en-US" dirty="0"/>
          </a:p>
        </p:txBody>
      </p:sp>
      <p:sp>
        <p:nvSpPr>
          <p:cNvPr id="2" name="Content Placeholder 1"/>
          <p:cNvSpPr>
            <a:spLocks noGrp="1"/>
          </p:cNvSpPr>
          <p:nvPr>
            <p:ph idx="4294967295"/>
          </p:nvPr>
        </p:nvSpPr>
        <p:spPr>
          <a:xfrm>
            <a:off x="0" y="838200"/>
            <a:ext cx="8839200" cy="5334000"/>
          </a:xfrm>
        </p:spPr>
        <p:txBody>
          <a:bodyPr>
            <a:normAutofit fontScale="92500" lnSpcReduction="10000"/>
          </a:bodyPr>
          <a:lstStyle/>
          <a:p>
            <a:r>
              <a:rPr lang="en-US" sz="3600" dirty="0" smtClean="0"/>
              <a:t>Hammond .NET </a:t>
            </a:r>
            <a:r>
              <a:rPr lang="en-US" sz="3600" dirty="0"/>
              <a:t>User Group</a:t>
            </a:r>
          </a:p>
          <a:p>
            <a:pPr lvl="1"/>
            <a:r>
              <a:rPr lang="en-US" sz="3200" dirty="0">
                <a:hlinkClick r:id="rId2"/>
              </a:rPr>
              <a:t>http</a:t>
            </a:r>
            <a:r>
              <a:rPr lang="en-US" sz="3200" dirty="0" smtClean="0">
                <a:hlinkClick r:id="rId2"/>
              </a:rPr>
              <a:t>://SLUnug.azurewebsites.net/</a:t>
            </a:r>
            <a:endParaRPr lang="en-US" sz="3200" dirty="0" smtClean="0"/>
          </a:p>
          <a:p>
            <a:pPr lvl="1"/>
            <a:endParaRPr lang="en-US" sz="3600" dirty="0" smtClean="0"/>
          </a:p>
          <a:p>
            <a:r>
              <a:rPr lang="en-US" sz="3600" dirty="0" smtClean="0"/>
              <a:t>Baton Rouge .NET User Group</a:t>
            </a:r>
          </a:p>
          <a:p>
            <a:pPr lvl="1"/>
            <a:r>
              <a:rPr lang="en-US" sz="3200" dirty="0" smtClean="0">
                <a:hlinkClick r:id="rId3"/>
              </a:rPr>
              <a:t>brdnug.org</a:t>
            </a:r>
            <a:endParaRPr lang="en-US" sz="3200" dirty="0"/>
          </a:p>
          <a:p>
            <a:pPr lvl="1"/>
            <a:r>
              <a:rPr lang="en-US" sz="3600" dirty="0" smtClean="0"/>
              <a:t>Next meeting: October 14</a:t>
            </a:r>
          </a:p>
          <a:p>
            <a:pPr lvl="1"/>
            <a:r>
              <a:rPr lang="en-US" sz="3200" dirty="0"/>
              <a:t>Every second </a:t>
            </a:r>
            <a:r>
              <a:rPr lang="en-US" sz="3200" dirty="0" smtClean="0"/>
              <a:t>Wednesday</a:t>
            </a:r>
          </a:p>
          <a:p>
            <a:pPr lvl="1"/>
            <a:endParaRPr lang="en-US" sz="3200" dirty="0"/>
          </a:p>
          <a:p>
            <a:r>
              <a:rPr lang="en-US" sz="3600" dirty="0"/>
              <a:t>Baton Rouge SQL Server User Group</a:t>
            </a:r>
          </a:p>
          <a:p>
            <a:pPr lvl="1"/>
            <a:r>
              <a:rPr lang="en-US" sz="3200" dirty="0">
                <a:hlinkClick r:id="rId4"/>
              </a:rPr>
              <a:t>brssug.org</a:t>
            </a:r>
            <a:endParaRPr lang="en-US" sz="3200" dirty="0"/>
          </a:p>
          <a:p>
            <a:pPr lvl="1"/>
            <a:endParaRPr lang="en-US" sz="3200" dirty="0"/>
          </a:p>
          <a:p>
            <a:endParaRPr lang="en-US" sz="3200" dirty="0">
              <a:solidFill>
                <a:srgbClr val="3D156F"/>
              </a:solidFill>
            </a:endParaRPr>
          </a:p>
        </p:txBody>
      </p:sp>
    </p:spTree>
    <p:extLst>
      <p:ext uri="{BB962C8B-B14F-4D97-AF65-F5344CB8AC3E}">
        <p14:creationId xmlns:p14="http://schemas.microsoft.com/office/powerpoint/2010/main" val="148229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1484" y="-65088"/>
            <a:ext cx="7015316" cy="903288"/>
          </a:xfrm>
        </p:spPr>
        <p:txBody>
          <a:bodyPr>
            <a:normAutofit/>
          </a:bodyPr>
          <a:lstStyle/>
          <a:p>
            <a:r>
              <a:rPr lang="en-US" sz="4400" dirty="0"/>
              <a:t>Bio and </a:t>
            </a:r>
            <a:r>
              <a:rPr lang="en-US" sz="4400" dirty="0" smtClean="0"/>
              <a:t>Contact</a:t>
            </a:r>
            <a:endParaRPr lang="en-US" sz="4400" dirty="0"/>
          </a:p>
        </p:txBody>
      </p:sp>
      <p:sp>
        <p:nvSpPr>
          <p:cNvPr id="3" name="Content Placeholder 2"/>
          <p:cNvSpPr>
            <a:spLocks noGrp="1"/>
          </p:cNvSpPr>
          <p:nvPr>
            <p:ph idx="4294967295"/>
          </p:nvPr>
        </p:nvSpPr>
        <p:spPr>
          <a:xfrm>
            <a:off x="0" y="3200400"/>
            <a:ext cx="8229600" cy="2895600"/>
          </a:xfrm>
        </p:spPr>
        <p:txBody>
          <a:bodyPr>
            <a:normAutofit/>
          </a:bodyPr>
          <a:lstStyle/>
          <a:p>
            <a:pPr marL="109537" indent="0" algn="ctr">
              <a:buNone/>
            </a:pPr>
            <a:endParaRPr lang="en-US" sz="2800" dirty="0" smtClean="0"/>
          </a:p>
          <a:p>
            <a:pPr marL="109537" indent="0" algn="ctr">
              <a:buNone/>
            </a:pPr>
            <a:r>
              <a:rPr lang="en-US" sz="2800" dirty="0" smtClean="0"/>
              <a:t>This </a:t>
            </a:r>
            <a:r>
              <a:rPr lang="en-US" sz="2800" dirty="0" smtClean="0"/>
              <a:t>presentation, including all source code and this slide deck, will be posted at my blog:</a:t>
            </a:r>
          </a:p>
          <a:p>
            <a:pPr marL="0" indent="0" algn="ctr">
              <a:buNone/>
            </a:pPr>
            <a:r>
              <a:rPr lang="en-US" sz="4800" b="1" dirty="0" smtClean="0">
                <a:hlinkClick r:id="rId2"/>
              </a:rPr>
              <a:t>SQLTact.com</a:t>
            </a:r>
            <a:endParaRPr lang="en-US" sz="4800" b="1" dirty="0" smtClean="0"/>
          </a:p>
          <a:p>
            <a:endParaRPr lang="en-US" dirty="0"/>
          </a:p>
          <a:p>
            <a:endParaRPr lang="en-US" dirty="0"/>
          </a:p>
        </p:txBody>
      </p:sp>
      <p:sp>
        <p:nvSpPr>
          <p:cNvPr id="4" name="Subtitle 2"/>
          <p:cNvSpPr txBox="1">
            <a:spLocks/>
          </p:cNvSpPr>
          <p:nvPr/>
        </p:nvSpPr>
        <p:spPr>
          <a:xfrm>
            <a:off x="269005" y="838200"/>
            <a:ext cx="8339138"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t>William D Assaf, MCSE</a:t>
            </a:r>
          </a:p>
          <a:p>
            <a:r>
              <a:rPr lang="en-US" sz="2600" dirty="0" smtClean="0"/>
              <a:t>Vice President</a:t>
            </a:r>
            <a:r>
              <a:rPr lang="en-US" sz="2600" dirty="0"/>
              <a:t>, Baton Rouge SQL Server User Group</a:t>
            </a:r>
          </a:p>
          <a:p>
            <a:r>
              <a:rPr lang="en-US" sz="2600" dirty="0" smtClean="0"/>
              <a:t>Principal Consultant, Team Lead</a:t>
            </a:r>
          </a:p>
          <a:p>
            <a:r>
              <a:rPr lang="en-US" sz="2600" dirty="0" smtClean="0"/>
              <a:t>Sparkhound Inc., </a:t>
            </a:r>
            <a:r>
              <a:rPr lang="en-US" sz="2000" dirty="0" smtClean="0">
                <a:hlinkClick r:id="rId3"/>
              </a:rPr>
              <a:t>William.Assaf@sparkhound.com</a:t>
            </a:r>
            <a:endParaRPr lang="en-US" sz="2000" dirty="0" smtClean="0"/>
          </a:p>
          <a:p>
            <a:endParaRPr lang="en-US" sz="2000" dirty="0" smtClean="0"/>
          </a:p>
          <a:p>
            <a:pPr marL="0" indent="0">
              <a:buNone/>
            </a:pPr>
            <a:endParaRPr lang="en-US" sz="2000" dirty="0"/>
          </a:p>
        </p:txBody>
      </p:sp>
      <p:pic>
        <p:nvPicPr>
          <p:cNvPr id="5" name="Picture 2" descr="F:\My Stuff\sparkhound120.gif"/>
          <p:cNvPicPr>
            <a:picLocks noChangeAspect="1" noChangeArrowheads="1"/>
          </p:cNvPicPr>
          <p:nvPr/>
        </p:nvPicPr>
        <p:blipFill>
          <a:blip r:embed="rId4" cstate="print"/>
          <a:srcRect/>
          <a:stretch>
            <a:fillRect/>
          </a:stretch>
        </p:blipFill>
        <p:spPr bwMode="auto">
          <a:xfrm>
            <a:off x="7205663" y="820434"/>
            <a:ext cx="1481137" cy="1752680"/>
          </a:xfrm>
          <a:prstGeom prst="rect">
            <a:avLst/>
          </a:prstGeom>
          <a:noFill/>
        </p:spPr>
      </p:pic>
      <p:sp>
        <p:nvSpPr>
          <p:cNvPr id="6" name="TextBox 5"/>
          <p:cNvSpPr txBox="1"/>
          <p:nvPr/>
        </p:nvSpPr>
        <p:spPr>
          <a:xfrm>
            <a:off x="548459" y="2773233"/>
            <a:ext cx="2467897" cy="461665"/>
          </a:xfrm>
          <a:prstGeom prst="rect">
            <a:avLst/>
          </a:prstGeom>
          <a:noFill/>
        </p:spPr>
        <p:txBody>
          <a:bodyPr wrap="square" rtlCol="0">
            <a:spAutoFit/>
          </a:bodyPr>
          <a:lstStyle/>
          <a:p>
            <a:r>
              <a:rPr lang="en-US" sz="2400" dirty="0"/>
              <a:t>@</a:t>
            </a:r>
            <a:r>
              <a:rPr lang="en-US" sz="2400" dirty="0" err="1"/>
              <a:t>william_a_dba</a:t>
            </a:r>
            <a:endParaRPr lang="en-US" sz="2400" dirty="0"/>
          </a:p>
        </p:txBody>
      </p:sp>
      <p:pic>
        <p:nvPicPr>
          <p:cNvPr id="7" name="Picture 2" descr="https://lh3.ggpht.com/lSLM0xhCA1RZOwaQcjhlwmsvaIQYaP3c5qbDKCgLALhydrgExnaSKZdGa8S3YtRuVA=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611" y="2893142"/>
            <a:ext cx="221848" cy="22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2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685800" y="914400"/>
            <a:ext cx="7620000" cy="1600200"/>
          </a:xfrm>
        </p:spPr>
        <p:txBody>
          <a:bodyPr rIns="132080">
            <a:noAutofit/>
          </a:bodyPr>
          <a:lstStyle/>
          <a:p>
            <a:pPr marL="0" indent="0" eaLnBrk="1" hangingPunct="1">
              <a:buNone/>
            </a:pPr>
            <a:r>
              <a:rPr lang="en-US" altLang="en-US" sz="4800" dirty="0" smtClean="0"/>
              <a:t>I just did what I was told. I didn’t really try to expand my skillset.</a:t>
            </a:r>
          </a:p>
          <a:p>
            <a:pPr marL="0" indent="0" eaLnBrk="1" hangingPunct="1">
              <a:buNone/>
            </a:pPr>
            <a:r>
              <a:rPr lang="en-US" altLang="en-US" sz="4800" dirty="0" smtClean="0"/>
              <a:t>Was just doing the job.</a:t>
            </a:r>
          </a:p>
          <a:p>
            <a:pPr marL="0" indent="0" eaLnBrk="1" hangingPunct="1">
              <a:buNone/>
            </a:pPr>
            <a:r>
              <a:rPr lang="en-US" altLang="en-US" sz="4800" dirty="0" smtClean="0"/>
              <a:t>And I made little goofs all the time because it was just a job.</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6</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79371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7</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1030" name="Picture 6" descr="http://cdn2.hubspot.net/hub/91252/file-15930575-jpg/images/measure_twice-resize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070"/>
            <a:ext cx="4343400" cy="32408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chilloutpoint.com/images/2009/12/the-most-incredible-construction-mistakes/funniest-construction-mistakes-2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0" y="1219693"/>
            <a:ext cx="5572125"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38.media.tumblr.com/7e4151efc7318d6b4b538f0a26f28be3/tumblr_inline_n4qvsq5T5s1sxcop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500" y="2336932"/>
            <a:ext cx="4762500" cy="4524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archh.com/m/ekaterina/data/projects/main/1345132113133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039" y="1"/>
            <a:ext cx="4925961" cy="32755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media-cache-ak0.pinimg.com/236x/4b/6f/21/4b6f21be9cc300a5c7ab418345830ece.jpg"/>
          <p:cNvPicPr>
            <a:picLocks noChangeAspect="1" noChangeArrowheads="1"/>
          </p:cNvPicPr>
          <p:nvPr/>
        </p:nvPicPr>
        <p:blipFill rotWithShape="1">
          <a:blip r:embed="rId8">
            <a:extLst>
              <a:ext uri="{28A0092B-C50C-407E-A947-70E740481C1C}">
                <a14:useLocalDpi xmlns:a14="http://schemas.microsoft.com/office/drawing/2010/main" val="0"/>
              </a:ext>
            </a:extLst>
          </a:blip>
          <a:srcRect t="5953" b="9698"/>
          <a:stretch/>
        </p:blipFill>
        <p:spPr bwMode="auto">
          <a:xfrm>
            <a:off x="0" y="1946787"/>
            <a:ext cx="4381500" cy="49172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daprank.com/wp-content/uploads/2012/12/construction-mistakes-fail-funny-1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863"/>
            <a:ext cx="4762500" cy="35623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zimmo.be/blog/wp-content/uploads/architect_blunder_05.jpg?w=242&amp;h=3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535646"/>
            <a:ext cx="4743662" cy="63223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s-media-cache-ak0.pinimg.com/736x/52/6b/f8/526bf87ab6e54ae9149a35199c5fb78f.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113934"/>
            <a:ext cx="4890629" cy="474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75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685800" y="292102"/>
            <a:ext cx="7620000" cy="1600200"/>
          </a:xfrm>
        </p:spPr>
        <p:txBody>
          <a:bodyPr rIns="132080">
            <a:noAutofit/>
          </a:bodyPr>
          <a:lstStyle/>
          <a:p>
            <a:pPr marL="0" indent="0" eaLnBrk="1" hangingPunct="1">
              <a:buNone/>
            </a:pPr>
            <a:r>
              <a:rPr lang="en-US" altLang="en-US" sz="4400" dirty="0" smtClean="0"/>
              <a:t>I wasn’t a very good carpenter.</a:t>
            </a:r>
            <a:endParaRPr lang="en-US" altLang="en-US" sz="5400" dirty="0" smtClean="0"/>
          </a:p>
          <a:p>
            <a:pPr marL="0" indent="0" eaLnBrk="1" hangingPunct="1">
              <a:buNone/>
            </a:pPr>
            <a:r>
              <a:rPr lang="en-US" altLang="en-US" sz="4800" dirty="0" smtClean="0"/>
              <a:t>I wanted be a better carpenter, but couldn’t find time to make myself into one.</a:t>
            </a:r>
          </a:p>
          <a:p>
            <a:pPr marL="0" indent="0" eaLnBrk="1" hangingPunct="1">
              <a:buNone/>
            </a:pPr>
            <a:r>
              <a:rPr lang="en-US" altLang="en-US" sz="5400" dirty="0" smtClean="0"/>
              <a:t>That was my employer’s responsibility... </a:t>
            </a:r>
          </a:p>
          <a:p>
            <a:pPr marL="0" indent="0" eaLnBrk="1" hangingPunct="1">
              <a:buNone/>
            </a:pPr>
            <a:r>
              <a:rPr lang="en-US" altLang="en-US" sz="6600" dirty="0" smtClean="0"/>
              <a:t>…right?</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8</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40980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Lucida Sans Unicode" charset="0"/>
                <a:ea typeface="Lucida Sans Unicode" charset="0"/>
                <a:cs typeface="Lucida Sans Unicode" charset="0"/>
                <a:sym typeface="Lucida Sans Unicode" charset="0"/>
              </a:rPr>
              <a:pPr eaLnBrk="1" hangingPunct="1"/>
              <a:t>9</a:t>
            </a:fld>
            <a:endParaRPr lang="en-US" altLang="en-US">
              <a:solidFill>
                <a:srgbClr val="3B3C3B"/>
              </a:solidFill>
              <a:latin typeface="Lucida Sans Unicode" charset="0"/>
              <a:ea typeface="Lucida Sans Unicode"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Tree>
    <p:extLst>
      <p:ext uri="{BB962C8B-B14F-4D97-AF65-F5344CB8AC3E}">
        <p14:creationId xmlns:p14="http://schemas.microsoft.com/office/powerpoint/2010/main" val="97887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Slide" ma:contentTypeID="0x010100A22E315B1F3C42B49A0E90D2F9AB5AB100E0673AFB3BD4F448937BC854D859FC51" ma:contentTypeVersion="1" ma:contentTypeDescription="Microsoft PowerPoint Slide" ma:contentTypeScope="" ma:versionID="28c4c839ffd965b947e7a46bc609bd40">
  <xsd:schema xmlns:xsd="http://www.w3.org/2001/XMLSchema" xmlns:xs="http://www.w3.org/2001/XMLSchema" xmlns:p="http://schemas.microsoft.com/office/2006/metadata/properties" xmlns:ns2="http://schemas.microsoft.com/sharepoint/v3" xmlns:ns3="6da63d71-a5e0-412d-9967-dfc5d9f1a9ad" targetNamespace="http://schemas.microsoft.com/office/2006/metadata/properties" ma:root="true" ma:fieldsID="aec79f4ca0cbfeeb6eb1d7cb54a61175" ns2:_="" ns3:_="">
    <xsd:import namespace="http://schemas.microsoft.com/sharepoint/v3"/>
    <xsd:import namespace="6da63d71-a5e0-412d-9967-dfc5d9f1a9ad"/>
    <xsd:element name="properties">
      <xsd:complexType>
        <xsd:sequence>
          <xsd:element name="documentManagement">
            <xsd:complexType>
              <xsd:all>
                <xsd:element ref="ns2:Presentation" minOccurs="0"/>
                <xsd:element ref="ns2:SlideDescription" minOccurs="0"/>
                <xsd:element ref="ns3: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resentation" ma:index="1" nillable="true" ma:displayName="Presentation" ma:internalName="Presentation">
      <xsd:simpleType>
        <xsd:restriction base="dms:Text"/>
      </xsd:simpleType>
    </xsd:element>
    <xsd:element name="SlideDescription" ma:index="2" nillable="true" ma:displayName="Description" ma:internalName="SlideDescrip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a63d71-a5e0-412d-9967-dfc5d9f1a9ad" elementFormDefault="qualified">
    <xsd:import namespace="http://schemas.microsoft.com/office/2006/documentManagement/types"/>
    <xsd:import namespace="http://schemas.microsoft.com/office/infopath/2007/PartnerControls"/>
    <xsd:element name="Category" ma:index="7" nillable="true" ma:displayName="Category" ma:default="Sales" ma:format="Dropdown" ma:internalName="Category">
      <xsd:simpleType>
        <xsd:restriction base="dms:Choice">
          <xsd:enumeration value="Sales"/>
          <xsd:enumeration value="Consulting"/>
          <xsd:enumeration value="App Dev"/>
          <xsd:enumeration value="Enterprise Apps"/>
          <xsd:enumeration value="Support Services"/>
          <xsd:enumeration value="Core Infrastructur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lideDescription xmlns="http://schemas.microsoft.com/sharepoint/v3">CONTACT US TO LEARN MORE:</SlideDescription>
    <Presentation xmlns="http://schemas.microsoft.com/sharepoint/v3">Master PowerPoint Template - ML Updates R1</Presentation>
    <Category xmlns="6da63d71-a5e0-412d-9967-dfc5d9f1a9ad">Sales</Category>
  </documentManagement>
</p:properties>
</file>

<file path=customXml/itemProps1.xml><?xml version="1.0" encoding="utf-8"?>
<ds:datastoreItem xmlns:ds="http://schemas.openxmlformats.org/officeDocument/2006/customXml" ds:itemID="{FC2DFF16-22A5-42E0-B8D1-589BD2354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a63d71-a5e0-412d-9967-dfc5d9f1a9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56B0B6-CAA3-456A-82EB-480DFBCBB6AF}">
  <ds:schemaRefs>
    <ds:schemaRef ds:uri="http://schemas.microsoft.com/sharepoint/v3"/>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metadata/properties"/>
    <ds:schemaRef ds:uri="6da63d71-a5e0-412d-9967-dfc5d9f1a9a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7437</TotalTime>
  <Words>3331</Words>
  <Application>Microsoft Office PowerPoint</Application>
  <PresentationFormat>On-screen Show (4:3)</PresentationFormat>
  <Paragraphs>425</Paragraphs>
  <Slides>55</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Calibri</vt:lpstr>
      <vt:lpstr>DaxOT-Regular</vt:lpstr>
      <vt:lpstr>Lucida Sans Unicode</vt:lpstr>
      <vt:lpstr>Wingdings</vt:lpstr>
      <vt:lpstr>ヒラギノ角ゴ ProN W3</vt:lpstr>
      <vt:lpstr>Office Theme</vt:lpstr>
      <vt:lpstr>1_Office Theme</vt:lpstr>
      <vt:lpstr>SQL Server Bolts to Buzzwords  William Assaf Principal Consultant, Sparkhound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Also:</vt:lpstr>
      <vt:lpstr>PowerPoint Presentation</vt:lpstr>
      <vt:lpstr>SQL Server Bolts to Buzzwords  William Assaf Principal Consultant, Sparkhound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Groups</vt:lpstr>
      <vt:lpstr>Bio and 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PowerPoint Template - ML Updates R1</dc:title>
  <dc:creator>Richelle Saluga</dc:creator>
  <dc:description>CONTACT US TO LEARN MORE:</dc:description>
  <cp:lastModifiedBy>William Assaf</cp:lastModifiedBy>
  <cp:revision>59</cp:revision>
  <dcterms:created xsi:type="dcterms:W3CDTF">2013-04-24T18:18:09Z</dcterms:created>
  <dcterms:modified xsi:type="dcterms:W3CDTF">2015-09-24T19:24:38Z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0x010100A22E315B1F3C42B49A0E90D2F9AB5AB100E0673AFB3BD4F448937BC854D859FC51</vt:lpwstr>
  </property>
  <property fmtid="{D5CDD505-2E9C-101B-9397-08002B2CF9AE}" pid="3" name="ContentType">
    <vt:lpwstr>Slide</vt:lpwstr>
  </property>
  <property fmtid="{D5CDD505-2E9C-101B-9397-08002B2CF9AE}" pid="4" name="Presentation">
    <vt:lpwstr>Master PowerPoint Template - ML Updates R1</vt:lpwstr>
  </property>
  <property fmtid="{D5CDD505-2E9C-101B-9397-08002B2CF9AE}" pid="5" name="SlideDescription">
    <vt:lpwstr>CONTACT US TO LEARN MORE:</vt:lpwstr>
  </property>
  <property fmtid="{D5CDD505-2E9C-101B-9397-08002B2CF9AE}" pid="6" name="Order">
    <vt:r8>2700</vt:r8>
  </property>
</Properties>
</file>