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9" r:id="rId3"/>
    <p:sldId id="275" r:id="rId4"/>
    <p:sldId id="277" r:id="rId5"/>
    <p:sldId id="300" r:id="rId6"/>
    <p:sldId id="301" r:id="rId7"/>
    <p:sldId id="285" r:id="rId8"/>
    <p:sldId id="287" r:id="rId9"/>
    <p:sldId id="296" r:id="rId10"/>
    <p:sldId id="302" r:id="rId11"/>
    <p:sldId id="363" r:id="rId12"/>
    <p:sldId id="264" r:id="rId13"/>
    <p:sldId id="303" r:id="rId14"/>
    <p:sldId id="266" r:id="rId15"/>
    <p:sldId id="267" r:id="rId16"/>
    <p:sldId id="268" r:id="rId17"/>
    <p:sldId id="304" r:id="rId18"/>
    <p:sldId id="355" r:id="rId19"/>
    <p:sldId id="357" r:id="rId20"/>
    <p:sldId id="358" r:id="rId21"/>
    <p:sldId id="343" r:id="rId22"/>
    <p:sldId id="352" r:id="rId23"/>
    <p:sldId id="347" r:id="rId24"/>
    <p:sldId id="359" r:id="rId25"/>
    <p:sldId id="360" r:id="rId26"/>
    <p:sldId id="362" r:id="rId27"/>
    <p:sldId id="3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1A838D-D9A7-4411-AAE5-75BD4556004C}">
          <p14:sldIdLst>
            <p14:sldId id="256"/>
          </p14:sldIdLst>
        </p14:section>
        <p14:section name="carpenter" id="{C595746E-4934-46C6-A078-CC03AED82EF0}">
          <p14:sldIdLst>
            <p14:sldId id="299"/>
            <p14:sldId id="275"/>
            <p14:sldId id="277"/>
            <p14:sldId id="300"/>
            <p14:sldId id="301"/>
            <p14:sldId id="285"/>
            <p14:sldId id="287"/>
            <p14:sldId id="296"/>
            <p14:sldId id="302"/>
            <p14:sldId id="363"/>
          </p14:sldIdLst>
        </p14:section>
        <p14:section name="sql" id="{30B9162B-BA8F-4932-A94E-9D373947A71D}">
          <p14:sldIdLst>
            <p14:sldId id="264"/>
            <p14:sldId id="303"/>
            <p14:sldId id="266"/>
            <p14:sldId id="267"/>
            <p14:sldId id="268"/>
            <p14:sldId id="304"/>
            <p14:sldId id="355"/>
            <p14:sldId id="357"/>
            <p14:sldId id="358"/>
            <p14:sldId id="343"/>
            <p14:sldId id="352"/>
            <p14:sldId id="347"/>
            <p14:sldId id="359"/>
            <p14:sldId id="360"/>
            <p14:sldId id="362"/>
            <p14:sldId id="3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a" initials="wa" lastIdx="1" clrIdx="0">
    <p:extLst>
      <p:ext uri="{19B8F6BF-5375-455C-9EA6-DF929625EA0E}">
        <p15:presenceInfo xmlns:p15="http://schemas.microsoft.com/office/powerpoint/2012/main" userId="c66c7249b60d4a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995" autoAdjust="0"/>
  </p:normalViewPr>
  <p:slideViewPr>
    <p:cSldViewPr snapToGrid="0">
      <p:cViewPr varScale="1">
        <p:scale>
          <a:sx n="74" d="100"/>
          <a:sy n="74" d="100"/>
        </p:scale>
        <p:origin x="10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E1E51-D7E8-40C2-9B04-5B1665BDC7D3}"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7D62D-AE5C-4080-B287-0EB5735EC703}" type="slidenum">
              <a:rPr lang="en-US" smtClean="0"/>
              <a:t>‹#›</a:t>
            </a:fld>
            <a:endParaRPr lang="en-US"/>
          </a:p>
        </p:txBody>
      </p:sp>
    </p:spTree>
    <p:extLst>
      <p:ext uri="{BB962C8B-B14F-4D97-AF65-F5344CB8AC3E}">
        <p14:creationId xmlns:p14="http://schemas.microsoft.com/office/powerpoint/2010/main" val="338361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Bonnie, it’s a pleasure to speak to you all again. I’ve spoken to audiences of Southeastern students for a few years and in a variety of capacities. </a:t>
            </a:r>
          </a:p>
          <a:p>
            <a:endParaRPr lang="en-US" dirty="0"/>
          </a:p>
          <a:p>
            <a:r>
              <a:rPr lang="en-US" dirty="0"/>
              <a:t>At the end I’ll explain why I do all this but for now, know that I’m honored to be asked to speak here and I’m enthusiastic about what I do. </a:t>
            </a:r>
          </a:p>
          <a:p>
            <a:endParaRPr lang="en-US" dirty="0"/>
          </a:p>
          <a:p>
            <a:r>
              <a:rPr lang="en-US" dirty="0"/>
              <a:t>So first, let me get started with a fun little story.</a:t>
            </a:r>
          </a:p>
        </p:txBody>
      </p:sp>
      <p:sp>
        <p:nvSpPr>
          <p:cNvPr id="4" name="Slide Number Placeholder 3"/>
          <p:cNvSpPr>
            <a:spLocks noGrp="1"/>
          </p:cNvSpPr>
          <p:nvPr>
            <p:ph type="sldNum" sz="quarter" idx="5"/>
          </p:nvPr>
        </p:nvSpPr>
        <p:spPr/>
        <p:txBody>
          <a:bodyPr/>
          <a:lstStyle/>
          <a:p>
            <a:fld id="{3AC7D62D-AE5C-4080-B287-0EB5735EC703}" type="slidenum">
              <a:rPr lang="en-US" smtClean="0"/>
              <a:t>1</a:t>
            </a:fld>
            <a:endParaRPr lang="en-US"/>
          </a:p>
        </p:txBody>
      </p:sp>
    </p:spTree>
    <p:extLst>
      <p:ext uri="{BB962C8B-B14F-4D97-AF65-F5344CB8AC3E}">
        <p14:creationId xmlns:p14="http://schemas.microsoft.com/office/powerpoint/2010/main" val="1913895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summary, </a:t>
            </a:r>
          </a:p>
          <a:p>
            <a:r>
              <a:rPr lang="en-US" dirty="0"/>
              <a:t>&lt;read slide&gt;</a:t>
            </a:r>
          </a:p>
        </p:txBody>
      </p:sp>
      <p:sp>
        <p:nvSpPr>
          <p:cNvPr id="4" name="Slide Number Placeholder 3"/>
          <p:cNvSpPr>
            <a:spLocks noGrp="1"/>
          </p:cNvSpPr>
          <p:nvPr>
            <p:ph type="sldNum" sz="quarter" idx="5"/>
          </p:nvPr>
        </p:nvSpPr>
        <p:spPr/>
        <p:txBody>
          <a:bodyPr/>
          <a:lstStyle/>
          <a:p>
            <a:fld id="{3AC7D62D-AE5C-4080-B287-0EB5735EC703}" type="slidenum">
              <a:rPr lang="en-US" smtClean="0"/>
              <a:t>10</a:t>
            </a:fld>
            <a:endParaRPr lang="en-US"/>
          </a:p>
        </p:txBody>
      </p:sp>
    </p:spTree>
    <p:extLst>
      <p:ext uri="{BB962C8B-B14F-4D97-AF65-F5344CB8AC3E}">
        <p14:creationId xmlns:p14="http://schemas.microsoft.com/office/powerpoint/2010/main" val="3024341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Now, let’s get started with today’s talk. I was asked to talk about what I do, which is to develop solutions in the Microsoft data platform specifically, and in databases and data structures generally. I’ll save time for questions at the end.</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11</a:t>
            </a:fld>
            <a:endParaRPr lang="en-US" altLang="en-US"/>
          </a:p>
        </p:txBody>
      </p:sp>
    </p:spTree>
    <p:extLst>
      <p:ext uri="{BB962C8B-B14F-4D97-AF65-F5344CB8AC3E}">
        <p14:creationId xmlns:p14="http://schemas.microsoft.com/office/powerpoint/2010/main" val="2917498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ctr"/>
            <a:r>
              <a:rPr lang="en-US" dirty="0"/>
              <a:t>&lt;slide first, all animations&gt;</a:t>
            </a:r>
          </a:p>
          <a:p>
            <a:pPr lvl="1" fontAlgn="ctr"/>
            <a:endParaRPr lang="en-US" dirty="0"/>
          </a:p>
          <a:p>
            <a:pPr lvl="1" fontAlgn="ctr"/>
            <a:r>
              <a:rPr lang="en-US" dirty="0"/>
              <a:t>There are dangers of "</a:t>
            </a:r>
            <a:r>
              <a:rPr lang="en-US" dirty="0" err="1"/>
              <a:t>silo'ing</a:t>
            </a:r>
            <a:r>
              <a:rPr lang="en-US" dirty="0"/>
              <a:t>" data in the Access, in Excel and spreadsheets in general, </a:t>
            </a:r>
            <a:r>
              <a:rPr lang="en-US" dirty="0" err="1"/>
              <a:t>PowerBI</a:t>
            </a:r>
            <a:r>
              <a:rPr lang="en-US" dirty="0"/>
              <a:t>, Tableau, or any data visualization tool.</a:t>
            </a:r>
          </a:p>
          <a:p>
            <a:pPr lvl="1" fontAlgn="ctr"/>
            <a:r>
              <a:rPr lang="en-US" dirty="0"/>
              <a:t>Though, valuable tools for self-service business intelligence, those Microsoft Office tools are not a database! That’s not where the data should live, but they’re fine for data analysis.</a:t>
            </a:r>
          </a:p>
          <a:p>
            <a:pPr lvl="1" fontAlgn="ctr"/>
            <a:endParaRPr lang="en-US" dirty="0"/>
          </a:p>
          <a:p>
            <a:pPr lvl="1" fontAlgn="ctr"/>
            <a:r>
              <a:rPr lang="en-US" dirty="0"/>
              <a:t>In fact, none of these options should be the primary data store of data, because none of these technologies have been designed with some key database features in mind. </a:t>
            </a:r>
          </a:p>
          <a:p>
            <a:pPr lvl="1" fontAlgn="ctr"/>
            <a:r>
              <a:rPr lang="en-US" dirty="0"/>
              <a:t>Let’s talk about those features.</a:t>
            </a:r>
          </a:p>
        </p:txBody>
      </p:sp>
      <p:sp>
        <p:nvSpPr>
          <p:cNvPr id="4" name="Slide Number Placeholder 3"/>
          <p:cNvSpPr>
            <a:spLocks noGrp="1"/>
          </p:cNvSpPr>
          <p:nvPr>
            <p:ph type="sldNum" sz="quarter" idx="5"/>
          </p:nvPr>
        </p:nvSpPr>
        <p:spPr/>
        <p:txBody>
          <a:bodyPr/>
          <a:lstStyle/>
          <a:p>
            <a:fld id="{3AC7D62D-AE5C-4080-B287-0EB5735EC703}" type="slidenum">
              <a:rPr lang="en-US" smtClean="0"/>
              <a:t>12</a:t>
            </a:fld>
            <a:endParaRPr lang="en-US"/>
          </a:p>
        </p:txBody>
      </p:sp>
    </p:spTree>
    <p:extLst>
      <p:ext uri="{BB962C8B-B14F-4D97-AF65-F5344CB8AC3E}">
        <p14:creationId xmlns:p14="http://schemas.microsoft.com/office/powerpoint/2010/main" val="2935399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Disaster recovery</a:t>
            </a:r>
          </a:p>
          <a:p>
            <a:endParaRPr lang="en-US" dirty="0"/>
          </a:p>
          <a:p>
            <a:r>
              <a:rPr lang="en-US" dirty="0"/>
              <a:t>You take for granted the ability to backup and restore files, but to accomplish this you often need to involve other tools or platforms. </a:t>
            </a:r>
          </a:p>
          <a:p>
            <a:r>
              <a:rPr lang="en-US" dirty="0"/>
              <a:t>Given adequate levels of activity, we’ll need to be able to do backups and restores incrementally, to achieve point in time restores leveraging a chain of transactions, as opposed to haphazardly-taken copies of the whole file. A mature database platform does this, out of the box.</a:t>
            </a:r>
          </a:p>
          <a:p>
            <a:endParaRPr lang="en-US" dirty="0"/>
          </a:p>
          <a:p>
            <a:r>
              <a:rPr lang="en-US" dirty="0"/>
              <a:t>&lt;click&gt;</a:t>
            </a:r>
          </a:p>
          <a:p>
            <a:endParaRPr lang="en-US" dirty="0"/>
          </a:p>
          <a:p>
            <a:r>
              <a:rPr lang="en-US" dirty="0"/>
              <a:t>High Availability</a:t>
            </a:r>
          </a:p>
          <a:p>
            <a:endParaRPr lang="en-US" dirty="0"/>
          </a:p>
          <a:p>
            <a:r>
              <a:rPr lang="en-US" dirty="0"/>
              <a:t>We’re talking about the ability for the source to be resilient to server or site failure, to actively replicate from one site to another, and potentially, to leverage that secondary replica for read-only queries for analytics and reporting. A mature database platform does this, out of the box.</a:t>
            </a:r>
          </a:p>
          <a:p>
            <a:endParaRPr lang="en-US" dirty="0"/>
          </a:p>
          <a:p>
            <a:r>
              <a:rPr lang="en-US" dirty="0"/>
              <a:t>&lt;click&gt;</a:t>
            </a:r>
          </a:p>
          <a:p>
            <a:endParaRPr lang="en-US" dirty="0"/>
          </a:p>
          <a:p>
            <a:r>
              <a:rPr lang="en-US" dirty="0"/>
              <a:t>Transaction Support</a:t>
            </a:r>
          </a:p>
          <a:p>
            <a:endParaRPr lang="en-US" dirty="0"/>
          </a:p>
          <a:p>
            <a:r>
              <a:rPr lang="en-US" dirty="0"/>
              <a:t>Imagine you want to insert 3 rows. But something goes wrong midway through. As a developer, what scenario would you rather have, one and a half records inserted in an incomplete state, or none of them? Now, imagine it’s not 3 rows, but 3 thousand. Any mature database platform has transaction support, and even lots of new nonrelational database platforms aggressively market themselves as having “full application support”, because developers know, this is important! Nobody wants a database state to be left in an incomplete state that can’t be fully committed or rolled back. Proper transactions allow you to do all or nothing writes that commit fully or rollback fully.</a:t>
            </a:r>
          </a:p>
          <a:p>
            <a:endParaRPr lang="en-US" dirty="0"/>
          </a:p>
          <a:p>
            <a:r>
              <a:rPr lang="en-US" dirty="0"/>
              <a:t>&lt;click&gt;</a:t>
            </a:r>
          </a:p>
          <a:p>
            <a:endParaRPr lang="en-US" dirty="0"/>
          </a:p>
          <a:p>
            <a:r>
              <a:rPr lang="en-US" dirty="0"/>
              <a:t>Concurrency</a:t>
            </a:r>
          </a:p>
          <a:p>
            <a:endParaRPr lang="en-US" dirty="0"/>
          </a:p>
          <a:p>
            <a:r>
              <a:rPr lang="en-US" dirty="0"/>
              <a:t>And as important as those three things sound, this is the most important one that developers take for granted. Just like a lot of student projects fall apart as soon as Alkadi looks at them, a lot of oversimple, immature data storage layers fall apart when two users try to, say, insert data at the same time. I promise you, this isn’t a small thing to handle on your own. Don’t recreate this wheel. Databases have sophisticated internal consistency and isolation layers, that we’ll talk about, that are scalable for - up - to – millions  of concurrent users. This is the only way you’d be able to handle a website that, say, handles betting during the UEFA World Cup, or trading in a stock market. </a:t>
            </a:r>
          </a:p>
          <a:p>
            <a:endParaRPr lang="en-US" dirty="0"/>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13</a:t>
            </a:fld>
            <a:endParaRPr lang="en-US"/>
          </a:p>
        </p:txBody>
      </p:sp>
    </p:spTree>
    <p:extLst>
      <p:ext uri="{BB962C8B-B14F-4D97-AF65-F5344CB8AC3E}">
        <p14:creationId xmlns:p14="http://schemas.microsoft.com/office/powerpoint/2010/main" val="2903406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talk about this because it’s a popular office application, it’s great for RAD, or rapid application development. My first exposure as a student to databases was with Microsoft Office 97, and even then, my underpaid, underappreciated state university instructor assured us that Access wasn’t a </a:t>
            </a:r>
            <a:r>
              <a:rPr lang="en-US" i="1" dirty="0"/>
              <a:t>real</a:t>
            </a:r>
            <a:r>
              <a:rPr lang="en-US" i="0" dirty="0"/>
              <a:t> database, it was more like a database </a:t>
            </a:r>
            <a:r>
              <a:rPr lang="en-US" i="1" dirty="0"/>
              <a:t>simulator.</a:t>
            </a:r>
          </a:p>
          <a:p>
            <a:endParaRPr lang="en-US" i="1" dirty="0"/>
          </a:p>
          <a:p>
            <a:r>
              <a:rPr lang="en-US" i="0" dirty="0"/>
              <a:t>I didn’t really understand it then, I thought, hey, I’ve got tables. I can write SELECT statements. I can set data types. This has got to be the pinnacle of database technology!</a:t>
            </a:r>
          </a:p>
          <a:p>
            <a:endParaRPr lang="en-US" i="0" dirty="0"/>
          </a:p>
          <a:p>
            <a:r>
              <a:rPr lang="en-US" i="0" dirty="0"/>
              <a:t>It wasn’t until I entered consulting and had exposure to nightmare IT scenarios involving Access. Problems with corrupted data. Access databases on someone’s desktop that were lost to a spilled cup of coffee. Issues with integrations with other data. </a:t>
            </a:r>
          </a:p>
          <a:p>
            <a:endParaRPr lang="en-US" i="0" dirty="0"/>
          </a:p>
          <a:p>
            <a:r>
              <a:rPr lang="en-US" i="0" dirty="0"/>
              <a:t>Access is great for students, but thanks to your modern </a:t>
            </a:r>
            <a:r>
              <a:rPr lang="en-US" dirty="0"/>
              <a:t>underpaid, underappreciated state university faculty, I know your projects are already on modern, real, grown-up data platforms like Microsoft SQL Server or MySQL, so you’ve bypassed the phase in your career where it occurs to you, “Hey, putting my entire enterprise’s operational systems, including time entry, accounts payable and receivable, and payroll in Microsoft Access, essentially a student-level database simulator, is actually a bad idea!”</a:t>
            </a:r>
          </a:p>
          <a:p>
            <a:endParaRPr lang="en-US" i="0" dirty="0"/>
          </a:p>
          <a:p>
            <a:r>
              <a:rPr lang="en-US" i="0" dirty="0"/>
              <a:t>But why is it is a bad idea? You need only read Microsoft’s documentation.</a:t>
            </a:r>
          </a:p>
          <a:p>
            <a:r>
              <a:rPr lang="en-US" i="0" dirty="0"/>
              <a:t>&lt;next&gt;</a:t>
            </a:r>
          </a:p>
          <a:p>
            <a:r>
              <a:rPr lang="en-US" i="0" dirty="0"/>
              <a:t>The 32-bit – that’s right it’s 32 bit, not 64 bit – Jet engine can only handle a limited number of sessions. How limited?</a:t>
            </a:r>
          </a:p>
          <a:p>
            <a:r>
              <a:rPr lang="en-US" i="0" dirty="0"/>
              <a:t>&lt;next&gt;</a:t>
            </a:r>
          </a:p>
          <a:p>
            <a:r>
              <a:rPr lang="en-US" i="0" dirty="0"/>
              <a:t>Multiple. So, uh, two.</a:t>
            </a:r>
          </a:p>
          <a:p>
            <a:r>
              <a:rPr lang="en-US" i="0" dirty="0"/>
              <a:t>&lt;next&gt;</a:t>
            </a:r>
          </a:p>
          <a:p>
            <a:r>
              <a:rPr lang="en-US" i="0" dirty="0"/>
              <a:t>Not intended for high stress performance is jargon for, “will not scale.” If you’ve ever been given feedback that your code works, but won’t scale, this is the code behind Microsoft Access.</a:t>
            </a:r>
          </a:p>
          <a:p>
            <a:r>
              <a:rPr lang="en-US" i="0" dirty="0"/>
              <a:t>&lt;next&gt;</a:t>
            </a:r>
          </a:p>
          <a:p>
            <a:r>
              <a:rPr lang="en-US" i="0" dirty="0"/>
              <a:t>Access is great for rapid development for small or single teams, for data entry forms and integrated reports, but as soon as people’s jobs or payroll start depending on this data, it’s time to get that data into a real platform. </a:t>
            </a:r>
          </a:p>
          <a:p>
            <a:r>
              <a:rPr lang="en-US" i="0" dirty="0"/>
              <a:t>And by the way, all of these same arguments apply to Microsoft Excel, or Google Sheets, both of which have become high programmatic and core to many large business functions that I’ve seen. Spreadsheets are not databases. Spreadsheets are not an Enterprise data management tool! They are an analysis and presentation tool, but it’s not where the data should live.</a:t>
            </a:r>
          </a:p>
          <a:p>
            <a:endParaRPr lang="en-US" i="0" dirty="0"/>
          </a:p>
        </p:txBody>
      </p:sp>
      <p:sp>
        <p:nvSpPr>
          <p:cNvPr id="4" name="Slide Number Placeholder 3"/>
          <p:cNvSpPr>
            <a:spLocks noGrp="1"/>
          </p:cNvSpPr>
          <p:nvPr>
            <p:ph type="sldNum" sz="quarter" idx="5"/>
          </p:nvPr>
        </p:nvSpPr>
        <p:spPr/>
        <p:txBody>
          <a:bodyPr/>
          <a:lstStyle/>
          <a:p>
            <a:fld id="{3AC7D62D-AE5C-4080-B287-0EB5735EC703}" type="slidenum">
              <a:rPr lang="en-US" smtClean="0"/>
              <a:t>14</a:t>
            </a:fld>
            <a:endParaRPr lang="en-US"/>
          </a:p>
        </p:txBody>
      </p:sp>
    </p:spTree>
    <p:extLst>
      <p:ext uri="{BB962C8B-B14F-4D97-AF65-F5344CB8AC3E}">
        <p14:creationId xmlns:p14="http://schemas.microsoft.com/office/powerpoint/2010/main" val="76354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&lt;read notes&gt;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a database? Really, it’s the only thing you should consider using to store important data, enterprise data, even game data, market data, social data, where the integrity and consistency of data is paramount. That doesn’t mean you can’t scale up, that doesn’t mean you can’t have high performance. We’ll talk more about those arguments.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fontAlgn="ctr">
              <a:lnSpc>
                <a:spcPct val="110000"/>
              </a:lnSpc>
            </a:pPr>
            <a:r>
              <a:rPr lang="en-US" sz="1200" dirty="0"/>
              <a:t>All databases follow some implementation of a universally accepted ANSI standard for querying language, where the basic fundamentals of the language are the same throughout. Learn SQL, and you’ve learned the basics of a lot of different enterprise platforms.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basics of SQL, pronounced sequel and not “</a:t>
            </a:r>
            <a:r>
              <a:rPr lang="en-US" sz="1200" dirty="0" err="1"/>
              <a:t>ess</a:t>
            </a:r>
            <a:r>
              <a:rPr lang="en-US" sz="1200" dirty="0"/>
              <a:t> que ell”, are universal, but many important </a:t>
            </a:r>
            <a:r>
              <a:rPr lang="en-US" sz="1200" b="1" dirty="0"/>
              <a:t>vendor-specific features</a:t>
            </a:r>
            <a:r>
              <a:rPr lang="en-US" sz="1200" dirty="0"/>
              <a:t> are nonstandard, not interchangeable, require cross-training. For example, from Microsoft SQL server, to Oracle, to IBM’s DB2.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Even the creation of tables and indexes or taking backups is going to vary drastically from platform to platform, even if the underlying language remains more or less adherent to a standard.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15</a:t>
            </a:fld>
            <a:endParaRPr lang="en-US"/>
          </a:p>
        </p:txBody>
      </p:sp>
    </p:spTree>
    <p:extLst>
      <p:ext uri="{BB962C8B-B14F-4D97-AF65-F5344CB8AC3E}">
        <p14:creationId xmlns:p14="http://schemas.microsoft.com/office/powerpoint/2010/main" val="1505432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notes first&gt;</a:t>
            </a:r>
          </a:p>
          <a:p>
            <a:r>
              <a:rPr lang="en-US" dirty="0"/>
              <a:t>Ok, let’s talk more specifically, and perhaps more academically, of what actually defines a database, and the industry term, ACID-compliant database.</a:t>
            </a:r>
          </a:p>
          <a:p>
            <a:endParaRPr lang="en-US" dirty="0"/>
          </a:p>
          <a:p>
            <a:r>
              <a:rPr lang="en-US" dirty="0"/>
              <a:t>Why is it called ACID, not CAID, or Cadi, or </a:t>
            </a:r>
            <a:r>
              <a:rPr lang="en-US" dirty="0" err="1"/>
              <a:t>Cida</a:t>
            </a:r>
            <a:r>
              <a:rPr lang="en-US" dirty="0"/>
              <a:t>, or </a:t>
            </a:r>
            <a:r>
              <a:rPr lang="en-US" dirty="0" err="1"/>
              <a:t>Dacy</a:t>
            </a:r>
            <a:r>
              <a:rPr lang="en-US" dirty="0"/>
              <a:t>? I </a:t>
            </a:r>
            <a:r>
              <a:rPr lang="en-US" dirty="0" err="1"/>
              <a:t>dunno</a:t>
            </a:r>
            <a:r>
              <a:rPr lang="en-US" dirty="0"/>
              <a:t>, it’s probably because all of this database stuff was invented in the 70s. </a:t>
            </a:r>
          </a:p>
          <a:p>
            <a:r>
              <a:rPr lang="en-US" dirty="0"/>
              <a:t>&lt;next&gt;</a:t>
            </a:r>
          </a:p>
          <a:p>
            <a:r>
              <a:rPr lang="en-US" dirty="0"/>
              <a:t>Atomic</a:t>
            </a:r>
          </a:p>
          <a:p>
            <a:endParaRPr lang="en-US" dirty="0"/>
          </a:p>
          <a:p>
            <a:r>
              <a:rPr lang="en-US" dirty="0"/>
              <a:t>We talked about this earlier as something that developers take for granted. A transaction is committed or rolled back entirely. The database can’t be left in a partially committed state by any sort of failure, software or hardware.</a:t>
            </a:r>
          </a:p>
          <a:p>
            <a:r>
              <a:rPr lang="en-US" dirty="0"/>
              <a:t>&lt;next&gt;</a:t>
            </a:r>
          </a:p>
          <a:p>
            <a:r>
              <a:rPr lang="en-US" dirty="0"/>
              <a:t>Consistent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Transaction brings the entire database from one state to another - not just a single part of the database, not just the part of the database the user was accessing. This affects both how users interact with the same database, but also, how partitions or shards of the database behave together. While many databases have a single primary node, there are architectures that allow for multi-primary database nodes, that can accept transactions regionally, for example, and merge their changes together.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inevitably involves something like eventual consistency. Eventually consistent databases can’t claim to be ACID compliant, but that can be useful - Cassandra, MongoDB, Redis, or the database platform that Twitter wrote for itself, Manhattan. </a:t>
            </a:r>
            <a:r>
              <a:rPr lang="en-US" sz="4000" dirty="0"/>
              <a:t>Twitter cannot commit a transaction globally, consistently, synchronously.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t>Your hot </a:t>
            </a:r>
            <a:r>
              <a:rPr lang="en-US" sz="4000" b="1" dirty="0" err="1"/>
              <a:t>taek</a:t>
            </a:r>
            <a:r>
              <a:rPr lang="en-US" sz="4000" b="1" dirty="0"/>
              <a:t> tweet takes some time to globally propagate through the distributed system.</a:t>
            </a:r>
            <a:endParaRPr lang="en-US" sz="40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dirty="0"/>
              <a:t>&lt;next&gt;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dirty="0"/>
              <a:t>Isolated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dirty="0"/>
              <a:t>Isolation and various isolation levels are crucial to understanding database access and the basics of how rows become locked, and various types of locks. It means transactions line up, and potentially block </a:t>
            </a:r>
            <a:r>
              <a:rPr lang="en-US" sz="4000" b="0" dirty="0" err="1"/>
              <a:t>eachother</a:t>
            </a:r>
            <a:r>
              <a:rPr lang="en-US" sz="4000" b="0" dirty="0"/>
              <a:t>, so that they can each do their thing to the database sequentially, independently. By default, most ACID compliant databases operate with a pessimistic locking strategy, assuming that we need to protect multiple requests from </a:t>
            </a:r>
            <a:r>
              <a:rPr lang="en-US" sz="4000" b="0" dirty="0" err="1"/>
              <a:t>eachother</a:t>
            </a:r>
            <a:r>
              <a:rPr lang="en-US" sz="4000" b="0" dirty="0"/>
              <a:t>. Reads lock writes while they’re reading, and writes lock reads while they’re writing. This is part of very basic functionality around the concept of committed data, and only wanting to read data that has been committed to the database, as opposed to data that has </a:t>
            </a:r>
            <a:r>
              <a:rPr lang="en-US" sz="4000" b="0" i="1" dirty="0"/>
              <a:t>yet to be committed.</a:t>
            </a:r>
            <a:r>
              <a:rPr lang="en-US" sz="4000" b="0" i="0" dirty="0"/>
              <a:t> Incomplete transactions should not be visible.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&lt;next&gt;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And finally, Durability, which seems pretty obvious, but this was very crucial back in the day when nonvolatile storage wasn’t cheap but volatile storage was even more expensive.  This is still the case today. Even if your nonvolatile memory isn’t on spinning disks but on flash or </a:t>
            </a:r>
            <a:r>
              <a:rPr lang="en-US" sz="4000" dirty="0" err="1"/>
              <a:t>ssd</a:t>
            </a:r>
            <a:r>
              <a:rPr lang="en-US" sz="4000" dirty="0"/>
              <a:t> storage, the availability of volatile memory is still crucial to the performance of your database. Databases could all run much, much faster if we promised to never turn them off. But eventually, data must be hardened to nonvolatile memory, and that takes time. And that hardening to nonvolatile memory is what makes your data survivable.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All of these aspects of ACID may be violated in name of performance. Most database platforms have advanced features to allow a developer to violate them, especially consistency and durability. As long as the </a:t>
            </a:r>
            <a:r>
              <a:rPr lang="en-US" sz="4000" dirty="0" err="1"/>
              <a:t>devs</a:t>
            </a:r>
            <a:r>
              <a:rPr lang="en-US" sz="4000" dirty="0"/>
              <a:t> are aware of what they’re doing, it’s probably ok. But again, that JSON file you’re using for your entire data layer doesn’t promise you really any of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16</a:t>
            </a:fld>
            <a:endParaRPr lang="en-US"/>
          </a:p>
        </p:txBody>
      </p:sp>
    </p:spTree>
    <p:extLst>
      <p:ext uri="{BB962C8B-B14F-4D97-AF65-F5344CB8AC3E}">
        <p14:creationId xmlns:p14="http://schemas.microsoft.com/office/powerpoint/2010/main" val="4038367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spend a ton of time here, but key here really is about updates. Inserts and deletes and how they interact with selects are easy enough, but updates… that’s the tricky part.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Pessimistic transactions would rather your update wait for exclusive access to data than try to update data that’s already changed, or changing. If you can’t guarantee your update will be isolated, then wait. It assumes more than one cook in the kitchen, and that’s safer.</a:t>
            </a:r>
          </a:p>
          <a:p>
            <a:endParaRPr lang="en-US" dirty="0"/>
          </a:p>
          <a:p>
            <a:r>
              <a:rPr lang="en-US" dirty="0"/>
              <a:t>Optimistic transactions assume nobody else will be trying to change the ingredients, but if they do, somebody’s going to get burnt. And that’s ok, because they’ll just have to try again. And that’s as far as my tortured metaphor takes it, but optimistic transactions require the application, perhaps independently of the database, to quickly solve transaction conflicts, resolve merged data, pick winners, and cause losing transactions to fail. Optimistic transactions fail when you go to delete or update rows, and they’re not there any more, or you go to read or update rows, and the rows or </a:t>
            </a:r>
            <a:r>
              <a:rPr lang="en-US" dirty="0" err="1"/>
              <a:t>rowcounts</a:t>
            </a:r>
            <a:r>
              <a:rPr lang="en-US" dirty="0"/>
              <a:t> have changed. It can become a real tangle, and the database and application need to be more sophisticated about transaction management, tiebreaking, and retry logic.</a:t>
            </a:r>
          </a:p>
          <a:p>
            <a:endParaRPr lang="en-US" dirty="0"/>
          </a:p>
          <a:p>
            <a:r>
              <a:rPr lang="en-US" dirty="0"/>
              <a:t>If you’re not sure what to decide, review your system’s business requirements. A stock market where everyone must have access to the same price at the same time, and the price changes? Pessimistic concurrency is needed, or the market won’t be fair or trusted.</a:t>
            </a:r>
          </a:p>
          <a:p>
            <a:r>
              <a:rPr lang="en-US" dirty="0"/>
              <a:t>Creating the next global social media app? Optimistic concurrency allows for globally distributed data that inserts well and scales for reads infinitely, but boy are updates a pain, and who cares if my tweet doesn’t show up in Egypt right away.</a:t>
            </a:r>
          </a:p>
          <a:p>
            <a:r>
              <a:rPr lang="en-US" dirty="0"/>
              <a:t>Something in between? I’d recommend starting with safety, and violating ACID principles only on demand, but not by design.</a:t>
            </a:r>
          </a:p>
        </p:txBody>
      </p:sp>
      <p:sp>
        <p:nvSpPr>
          <p:cNvPr id="4" name="Slide Number Placeholder 3"/>
          <p:cNvSpPr>
            <a:spLocks noGrp="1"/>
          </p:cNvSpPr>
          <p:nvPr>
            <p:ph type="sldNum" sz="quarter" idx="5"/>
          </p:nvPr>
        </p:nvSpPr>
        <p:spPr/>
        <p:txBody>
          <a:bodyPr/>
          <a:lstStyle/>
          <a:p>
            <a:fld id="{3AC7D62D-AE5C-4080-B287-0EB5735EC703}" type="slidenum">
              <a:rPr lang="en-US" smtClean="0"/>
              <a:t>17</a:t>
            </a:fld>
            <a:endParaRPr lang="en-US"/>
          </a:p>
        </p:txBody>
      </p:sp>
    </p:spTree>
    <p:extLst>
      <p:ext uri="{BB962C8B-B14F-4D97-AF65-F5344CB8AC3E}">
        <p14:creationId xmlns:p14="http://schemas.microsoft.com/office/powerpoint/2010/main" val="279437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notes instead&gt;</a:t>
            </a:r>
          </a:p>
          <a:p>
            <a:r>
              <a:rPr lang="en-US" dirty="0"/>
              <a:t>Relational databases or as you might see, RDBMS, relational database management system.</a:t>
            </a:r>
          </a:p>
          <a:p>
            <a:r>
              <a:rPr lang="en-US" dirty="0"/>
              <a:t>NASDAQ runs on SQL Server, a relational database engine.</a:t>
            </a:r>
          </a:p>
          <a:p>
            <a:r>
              <a:rPr lang="en-US" dirty="0"/>
              <a:t>The database behind </a:t>
            </a:r>
            <a:r>
              <a:rPr lang="en-US" dirty="0" err="1"/>
              <a:t>bwin</a:t>
            </a:r>
            <a:r>
              <a:rPr lang="en-US" dirty="0"/>
              <a:t>, the largest sports gambling site in Europe, runs on Microsoft SQL Server. </a:t>
            </a:r>
          </a:p>
          <a:p>
            <a:r>
              <a:rPr lang="en-US" dirty="0" err="1"/>
              <a:t>StackOverflow</a:t>
            </a:r>
            <a:r>
              <a:rPr lang="en-US" dirty="0"/>
              <a:t>, the website where much of your homework comes from, Dell.com, the FOX Sports Mobile App, all run on Microsoft SQL Server.</a:t>
            </a:r>
          </a:p>
          <a:p>
            <a:r>
              <a:rPr lang="en-US" dirty="0"/>
              <a:t>These workloads need to process millions of transactions per second while also processing them with integrity, with reliability, and without high rates of transaction failures. </a:t>
            </a:r>
          </a:p>
          <a:p>
            <a:r>
              <a:rPr lang="en-US" dirty="0"/>
              <a:t>Key enforcement, between tables and uniqueness within tables, is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Relational database solutions were generally designed for single-server architectures, but this is not the rule. Sharded or partitioned architectures are possible, but are not as easy or simple.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Finally, relational database systems allow for analytical-style queries that joins data across many tables. This gets tricky without enforced data integrity across common keys, for example.</a:t>
            </a:r>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18</a:t>
            </a:fld>
            <a:endParaRPr lang="en-US"/>
          </a:p>
        </p:txBody>
      </p:sp>
    </p:spTree>
    <p:extLst>
      <p:ext uri="{BB962C8B-B14F-4D97-AF65-F5344CB8AC3E}">
        <p14:creationId xmlns:p14="http://schemas.microsoft.com/office/powerpoint/2010/main" val="1058741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lnSpc>
                <a:spcPct val="120000"/>
              </a:lnSpc>
            </a:pPr>
            <a:r>
              <a:rPr lang="en-US" sz="1200" dirty="0"/>
              <a:t>&lt;read notes instead&gt;</a:t>
            </a:r>
          </a:p>
          <a:p>
            <a:pPr fontAlgn="ctr">
              <a:lnSpc>
                <a:spcPct val="120000"/>
              </a:lnSpc>
            </a:pPr>
            <a:r>
              <a:rPr lang="en-US" sz="1200" dirty="0"/>
              <a:t>NOSQL databases are a category of database platforms that are designed intentionally and specifically around a different data structure or to specifically break ACID compliant rules.</a:t>
            </a:r>
          </a:p>
          <a:p>
            <a:pPr fontAlgn="ctr">
              <a:lnSpc>
                <a:spcPct val="120000"/>
              </a:lnSpc>
            </a:pPr>
            <a:endParaRPr lang="en-US" sz="1200" dirty="0"/>
          </a:p>
          <a:p>
            <a:pPr fontAlgn="ctr">
              <a:lnSpc>
                <a:spcPct val="120000"/>
              </a:lnSpc>
            </a:pPr>
            <a:r>
              <a:rPr lang="en-US" sz="1200" dirty="0"/>
              <a:t>NoSQL databases are more defined by how the store data than anything. Although many early NoSQL databases were open source, that’s not a defining feature, there are many open source relational databases, like MySQL or MariaDB, and there are many proprietary NoSQL databases commercially available as well, from all the major technology vendors like Microsoft, Oracle, and AWS.</a:t>
            </a:r>
          </a:p>
          <a:p>
            <a:pPr fontAlgn="ctr">
              <a:lnSpc>
                <a:spcPct val="120000"/>
              </a:lnSpc>
            </a:pPr>
            <a:endParaRPr lang="en-US" sz="1200" dirty="0"/>
          </a:p>
          <a:p>
            <a:pPr fontAlgn="ctr">
              <a:lnSpc>
                <a:spcPct val="120000"/>
              </a:lnSpc>
            </a:pPr>
            <a:r>
              <a:rPr lang="en-US" sz="1200" dirty="0"/>
              <a:t>Non-relational data is less concerned about foreign key enforcement, uniqueness enforcement, or the ability to join data together, and more about the speed and scale of data retrieval and data writes. NoSQL databases may store data in documents, or in key value pairs, or in graph nodes, each specifically designed for that model of data. As a result, analytical-style queries across large swaths of joined data are difficult. </a:t>
            </a:r>
          </a:p>
          <a:p>
            <a:pPr fontAlgn="ctr">
              <a:lnSpc>
                <a:spcPct val="120000"/>
              </a:lnSpc>
            </a:pPr>
            <a:endParaRPr lang="en-US" sz="1200" dirty="0"/>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Many will argue that NoSQL isn’t a database, but just fancier doc storage with an API on top, and there’s both an oversimplification and a hint of truth in that. </a:t>
            </a:r>
          </a:p>
          <a:p>
            <a:pPr fontAlgn="ctr">
              <a:lnSpc>
                <a:spcPct val="120000"/>
              </a:lnSpc>
            </a:pPr>
            <a:endParaRPr lang="en-US" sz="1200" dirty="0"/>
          </a:p>
          <a:p>
            <a:pPr algn="r" fontAlgn="ctr">
              <a:lnSpc>
                <a:spcPct val="120000"/>
              </a:lnSpc>
            </a:pPr>
            <a:endParaRPr lang="en-US" sz="1200" dirty="0"/>
          </a:p>
        </p:txBody>
      </p:sp>
      <p:sp>
        <p:nvSpPr>
          <p:cNvPr id="4" name="Slide Number Placeholder 3"/>
          <p:cNvSpPr>
            <a:spLocks noGrp="1"/>
          </p:cNvSpPr>
          <p:nvPr>
            <p:ph type="sldNum" sz="quarter" idx="5"/>
          </p:nvPr>
        </p:nvSpPr>
        <p:spPr/>
        <p:txBody>
          <a:bodyPr/>
          <a:lstStyle/>
          <a:p>
            <a:fld id="{3AC7D62D-AE5C-4080-B287-0EB5735EC703}" type="slidenum">
              <a:rPr lang="en-US" smtClean="0"/>
              <a:t>19</a:t>
            </a:fld>
            <a:endParaRPr lang="en-US"/>
          </a:p>
        </p:txBody>
      </p:sp>
    </p:spTree>
    <p:extLst>
      <p:ext uri="{BB962C8B-B14F-4D97-AF65-F5344CB8AC3E}">
        <p14:creationId xmlns:p14="http://schemas.microsoft.com/office/powerpoint/2010/main" val="11736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A little story I like to call, </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2</a:t>
            </a:fld>
            <a:endParaRPr lang="en-US" altLang="en-US" dirty="0"/>
          </a:p>
        </p:txBody>
      </p:sp>
    </p:spTree>
    <p:extLst>
      <p:ext uri="{BB962C8B-B14F-4D97-AF65-F5344CB8AC3E}">
        <p14:creationId xmlns:p14="http://schemas.microsoft.com/office/powerpoint/2010/main" val="1145937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&lt;read slide&gt;</a:t>
            </a:r>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&lt;read comments&gt;</a:t>
            </a:r>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This is a common SQL Server pattern for </a:t>
            </a:r>
            <a:r>
              <a:rPr lang="en-US" sz="1200" b="1" dirty="0"/>
              <a:t>health care data (HL7) </a:t>
            </a:r>
            <a:r>
              <a:rPr lang="en-US" sz="1200" dirty="0"/>
              <a:t>and</a:t>
            </a:r>
            <a:r>
              <a:rPr lang="en-US" sz="1200" b="1" dirty="0"/>
              <a:t> credit reports</a:t>
            </a:r>
            <a:r>
              <a:rPr lang="en-US" sz="1200" dirty="0"/>
              <a:t>, for example, which have a vast complex schema, only a small portion of possible values are ever populated in any given set for a patient or a borrower. These complex data documents often don’t make sense to break out into a normalized table design with tables and columns for each possible value. </a:t>
            </a:r>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&lt;next, read comments&gt;</a:t>
            </a:r>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NoSQL databases typically violate ACID compliance by default, especially the C for consistency, allowing for that eventual consistency we talked about earlier. NoSQL databases are designed for sharded data, stretched over geographies between data centers. NoSQL partitioned architectures can have multi-primary or regionally-primary databases, by design. For example, Microsoft Azure </a:t>
            </a:r>
            <a:r>
              <a:rPr lang="en-US" sz="1200" dirty="0" err="1"/>
              <a:t>CosmosDB</a:t>
            </a:r>
            <a:r>
              <a:rPr lang="en-US" sz="1200" dirty="0"/>
              <a:t> can create multi-primary partitions at any Azure Datacenter in the world with the click of a button in a web browser. </a:t>
            </a:r>
          </a:p>
          <a:p>
            <a:pPr marL="0" marR="0" lvl="0" indent="0" algn="l" defTabSz="914400" rtl="0" eaLnBrk="1" fontAlgn="ctr" latinLnBrk="0" hangingPunct="1">
              <a:lnSpc>
                <a:spcPct val="120000"/>
              </a:lnSpc>
              <a:spcBef>
                <a:spcPts val="0"/>
              </a:spcBef>
              <a:spcAft>
                <a:spcPts val="0"/>
              </a:spcAft>
              <a:buClrTx/>
              <a:buSzTx/>
              <a:buFontTx/>
              <a:buNone/>
              <a:tabLst/>
              <a:defRPr/>
            </a:pPr>
            <a:endParaRPr lang="en-US" sz="1200" dirty="0"/>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Rapid horizontal scaling with SQL solutions can be more complex than with NoSQL solutions. </a:t>
            </a:r>
          </a:p>
          <a:p>
            <a:pPr marL="0" marR="0" lvl="0" indent="0" algn="l" defTabSz="914400" rtl="0" eaLnBrk="1" fontAlgn="ctr" latinLnBrk="0" hangingPunct="1">
              <a:lnSpc>
                <a:spcPct val="120000"/>
              </a:lnSpc>
              <a:spcBef>
                <a:spcPts val="0"/>
              </a:spcBef>
              <a:spcAft>
                <a:spcPts val="0"/>
              </a:spcAft>
              <a:buClrTx/>
              <a:buSzTx/>
              <a:buFontTx/>
              <a:buNone/>
              <a:tabLst/>
              <a:defRPr/>
            </a:pPr>
            <a:endParaRPr lang="en-US" sz="1200" dirty="0"/>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Vertical scaling, by the way, means having a bigger, faster server with more CPU, more memory.  Pretty simple.</a:t>
            </a:r>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Horizontal scaling means having more servers hosting the same data. They can be distributed across various data centers, on various continents, even. This is more complex, but lots of NoSQL database platforms are designed for this, they have transaction coordinators and bidirectional synchronization built in, making it easy for developers.</a:t>
            </a:r>
          </a:p>
          <a:p>
            <a:pPr marL="0" marR="0" lvl="0" indent="0" algn="l" defTabSz="914400" rtl="0" eaLnBrk="1" fontAlgn="ctr" latinLnBrk="0" hangingPunct="1">
              <a:lnSpc>
                <a:spcPct val="12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3AC7D62D-AE5C-4080-B287-0EB5735EC703}" type="slidenum">
              <a:rPr lang="en-US" smtClean="0"/>
              <a:t>20</a:t>
            </a:fld>
            <a:endParaRPr lang="en-US"/>
          </a:p>
        </p:txBody>
      </p:sp>
    </p:spTree>
    <p:extLst>
      <p:ext uri="{BB962C8B-B14F-4D97-AF65-F5344CB8AC3E}">
        <p14:creationId xmlns:p14="http://schemas.microsoft.com/office/powerpoint/2010/main" val="2474472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Roboto" panose="02000000000000000000" pitchFamily="2" charset="0"/>
                <a:ea typeface="Roboto" panose="02000000000000000000" pitchFamily="2" charset="0"/>
              </a:rPr>
              <a:t>&lt;read notes&gt;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Roboto" panose="02000000000000000000" pitchFamily="2" charset="0"/>
                <a:ea typeface="Roboto" panose="02000000000000000000" pitchFamily="2" charset="0"/>
              </a:rPr>
              <a:t>A quick story here about the evolution of NoSQL databases.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Roboto" panose="02000000000000000000" pitchFamily="2" charset="0"/>
                <a:ea typeface="Roboto" panose="02000000000000000000" pitchFamily="2" charset="0"/>
              </a:rPr>
              <a:t>&lt;read tweet&gt;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Roboto" panose="02000000000000000000" pitchFamily="2" charset="0"/>
                <a:ea typeface="Roboto" panose="02000000000000000000" pitchFamily="2" charset="0"/>
              </a:rPr>
              <a:t>To search, analyze, calculate, aggregate across ranges of rows in a NoSQL platform, it often must be extracted from documents and transformed (even if this is done behind the scenes).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latin typeface="Roboto" panose="02000000000000000000" pitchFamily="2" charset="0"/>
              <a:ea typeface="Roboto" panose="02000000000000000000" pitchFamily="2" charset="0"/>
            </a:endParaRPr>
          </a:p>
          <a:p>
            <a:pPr>
              <a:lnSpc>
                <a:spcPct val="110000"/>
              </a:lnSpc>
            </a:pPr>
            <a:r>
              <a:rPr lang="en-US" sz="3600" dirty="0"/>
              <a:t>Don’t decide to use a NoSQL platform just based on your desired write functionality. You need to consider your eventual analytical read functionality, as well as integration with other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latin typeface="Roboto" panose="02000000000000000000" pitchFamily="2" charset="0"/>
              <a:ea typeface="Roboto" panose="02000000000000000000" pitchFamily="2" charset="0"/>
            </a:endParaRPr>
          </a:p>
          <a:p>
            <a:r>
              <a:rPr lang="en-US" sz="3600" dirty="0"/>
              <a:t>NoSQL solutions often must be packaged with a separate product for analytical/aggregate reporting consumption. For example, MongoDB’s Enterprise BI connector serves up data for business intelligence… via a MySQL database… they had to build a</a:t>
            </a:r>
            <a:r>
              <a:rPr lang="en-US" sz="3600" b="1" dirty="0"/>
              <a:t> SQL solution into their NoSQL platform </a:t>
            </a:r>
            <a:r>
              <a:rPr lang="en-US" sz="3600" b="0" dirty="0"/>
              <a:t>just to provide reports!</a:t>
            </a:r>
            <a:endParaRPr lang="en-US" sz="3600" b="1" dirty="0"/>
          </a:p>
        </p:txBody>
      </p:sp>
      <p:sp>
        <p:nvSpPr>
          <p:cNvPr id="4" name="Slide Number Placeholder 3"/>
          <p:cNvSpPr>
            <a:spLocks noGrp="1"/>
          </p:cNvSpPr>
          <p:nvPr>
            <p:ph type="sldNum" sz="quarter" idx="5"/>
          </p:nvPr>
        </p:nvSpPr>
        <p:spPr/>
        <p:txBody>
          <a:bodyPr/>
          <a:lstStyle/>
          <a:p>
            <a:fld id="{3AC7D62D-AE5C-4080-B287-0EB5735EC703}" type="slidenum">
              <a:rPr lang="en-US" smtClean="0"/>
              <a:t>21</a:t>
            </a:fld>
            <a:endParaRPr lang="en-US"/>
          </a:p>
        </p:txBody>
      </p:sp>
    </p:spTree>
    <p:extLst>
      <p:ext uri="{BB962C8B-B14F-4D97-AF65-F5344CB8AC3E}">
        <p14:creationId xmlns:p14="http://schemas.microsoft.com/office/powerpoint/2010/main" val="3426885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&lt;next&gt;</a:t>
            </a:r>
          </a:p>
          <a:p>
            <a:r>
              <a:rPr lang="en-US" dirty="0"/>
              <a:t>Don’t ever do something just because it sounds more “open source” or “agile”. That’s more of an ideology than a technology decision.</a:t>
            </a:r>
          </a:p>
          <a:p>
            <a:r>
              <a:rPr lang="en-US" dirty="0"/>
              <a:t>&lt;next&gt;</a:t>
            </a:r>
          </a:p>
          <a:p>
            <a:r>
              <a:rPr lang="en-US" dirty="0"/>
              <a:t>That last one is key. NoSQL doesn’t necessarily make feature growth or data expansion easier. That’s already difficult enough to manage. </a:t>
            </a:r>
          </a:p>
        </p:txBody>
      </p:sp>
      <p:sp>
        <p:nvSpPr>
          <p:cNvPr id="4" name="Slide Number Placeholder 3"/>
          <p:cNvSpPr>
            <a:spLocks noGrp="1"/>
          </p:cNvSpPr>
          <p:nvPr>
            <p:ph type="sldNum" sz="quarter" idx="5"/>
          </p:nvPr>
        </p:nvSpPr>
        <p:spPr/>
        <p:txBody>
          <a:bodyPr/>
          <a:lstStyle/>
          <a:p>
            <a:fld id="{3AC7D62D-AE5C-4080-B287-0EB5735EC703}" type="slidenum">
              <a:rPr lang="en-US" smtClean="0"/>
              <a:t>22</a:t>
            </a:fld>
            <a:endParaRPr lang="en-US"/>
          </a:p>
        </p:txBody>
      </p:sp>
    </p:spTree>
    <p:extLst>
      <p:ext uri="{BB962C8B-B14F-4D97-AF65-F5344CB8AC3E}">
        <p14:creationId xmlns:p14="http://schemas.microsoft.com/office/powerpoint/2010/main" val="3239910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3600" dirty="0"/>
              <a:t>&lt;read notes&gt; </a:t>
            </a:r>
          </a:p>
          <a:p>
            <a:pPr fontAlgn="ctr"/>
            <a:r>
              <a:rPr lang="en-US" sz="3600" dirty="0"/>
              <a:t>In reality, in your future business environment, there could be good use cases for </a:t>
            </a:r>
            <a:r>
              <a:rPr lang="en-US" sz="3600" b="1" dirty="0"/>
              <a:t>both SQL and NoSQL </a:t>
            </a:r>
            <a:r>
              <a:rPr lang="en-US" sz="3600" dirty="0"/>
              <a:t>platforms that properly use </a:t>
            </a:r>
            <a:r>
              <a:rPr lang="en-US" sz="3600" b="1" dirty="0"/>
              <a:t>the strengths of each</a:t>
            </a:r>
            <a:r>
              <a:rPr lang="en-US" sz="3600" dirty="0"/>
              <a:t>.</a:t>
            </a:r>
          </a:p>
          <a:p>
            <a:pPr fontAlgn="ctr"/>
            <a:endParaRPr lang="en-US" sz="3600" dirty="0"/>
          </a:p>
          <a:p>
            <a:pPr marL="0" marR="0" lvl="0" indent="0" algn="l" defTabSz="914400" rtl="0" eaLnBrk="1" fontAlgn="ctr" latinLnBrk="0" hangingPunct="1">
              <a:lnSpc>
                <a:spcPct val="100000"/>
              </a:lnSpc>
              <a:spcBef>
                <a:spcPts val="0"/>
              </a:spcBef>
              <a:spcAft>
                <a:spcPts val="0"/>
              </a:spcAft>
              <a:buClrTx/>
              <a:buSzTx/>
              <a:buFontTx/>
              <a:buNone/>
              <a:tabLst/>
              <a:defRPr/>
            </a:pPr>
            <a:r>
              <a:rPr lang="en-US" sz="3600" dirty="0"/>
              <a:t>Many large platforms will feature both a relational database for transactional data and a NoSQL database, especially an in-memory or cached database, for responding to search requests. </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ctr" latinLnBrk="0" hangingPunct="1">
              <a:lnSpc>
                <a:spcPct val="100000"/>
              </a:lnSpc>
              <a:spcBef>
                <a:spcPts val="0"/>
              </a:spcBef>
              <a:spcAft>
                <a:spcPts val="0"/>
              </a:spcAft>
              <a:buClrTx/>
              <a:buSzTx/>
              <a:buFontTx/>
              <a:buNone/>
              <a:tabLst/>
              <a:defRPr/>
            </a:pPr>
            <a:r>
              <a:rPr lang="en-US" sz="3600" dirty="0"/>
              <a:t>I worked with a large southern bank with SQL Server its backend core processing, but a vendor-supplied Mongo DB for its website usage analytics. </a:t>
            </a:r>
          </a:p>
          <a:p>
            <a:pPr fontAlgn="ctr"/>
            <a:endParaRPr lang="en-US" sz="3600" dirty="0"/>
          </a:p>
          <a:p>
            <a:pPr fontAlgn="ctr"/>
            <a:r>
              <a:rPr lang="en-US" sz="3600" dirty="0"/>
              <a:t>The website Reddit.com, uses both </a:t>
            </a:r>
            <a:r>
              <a:rPr lang="en-US" sz="3600" dirty="0" err="1"/>
              <a:t>PostGres</a:t>
            </a:r>
            <a:r>
              <a:rPr lang="en-US" sz="3600" dirty="0"/>
              <a:t>, a relational database platform, and Cassandra, a NoSQL database platform, for different features. </a:t>
            </a:r>
          </a:p>
          <a:p>
            <a:pPr fontAlgn="ctr"/>
            <a:endParaRPr lang="en-US" sz="3600" dirty="0"/>
          </a:p>
          <a:p>
            <a:pPr fontAlgn="ctr"/>
            <a:r>
              <a:rPr lang="en-US" sz="3600" dirty="0"/>
              <a:t>Facebook was initially designed with both a MySQL relational database backend, as well as a Memcached front end to serve up quick web results.</a:t>
            </a:r>
          </a:p>
          <a:p>
            <a:pPr fontAlgn="ctr"/>
            <a:endParaRPr lang="en-US" sz="3600" dirty="0"/>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23</a:t>
            </a:fld>
            <a:endParaRPr lang="en-US"/>
          </a:p>
        </p:txBody>
      </p:sp>
    </p:spTree>
    <p:extLst>
      <p:ext uri="{BB962C8B-B14F-4D97-AF65-F5344CB8AC3E}">
        <p14:creationId xmlns:p14="http://schemas.microsoft.com/office/powerpoint/2010/main" val="2066255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dirty="0"/>
              <a:t>In a recent survey, 58% of companies already use both SQL and NoSQL in their enterprise for use with Big Data, side by side. </a:t>
            </a:r>
          </a:p>
          <a:p>
            <a:endParaRPr lang="en-US" dirty="0"/>
          </a:p>
          <a:p>
            <a:r>
              <a:rPr lang="en-US" sz="1200" dirty="0"/>
              <a:t>As platforms vie to take serve modern demands for the strengths of both SQL and NoSQL, understand that this decision really comes down to understanding your database’s workload and your business’ requirements. NoSQL will never kill SQL, and vice versa. </a:t>
            </a:r>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24</a:t>
            </a:fld>
            <a:endParaRPr lang="en-US"/>
          </a:p>
        </p:txBody>
      </p:sp>
    </p:spTree>
    <p:extLst>
      <p:ext uri="{BB962C8B-B14F-4D97-AF65-F5344CB8AC3E}">
        <p14:creationId xmlns:p14="http://schemas.microsoft.com/office/powerpoint/2010/main" val="2645242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dirty="0"/>
              <a:t>&lt;read notes instead&gt;</a:t>
            </a:r>
          </a:p>
          <a:p>
            <a:pPr fontAlgn="ctr"/>
            <a:r>
              <a:rPr lang="en-US" sz="1200" dirty="0"/>
              <a:t>The big relational database platforms really can provide capability to serve existing workloads in a variety of ways. But new database platforms are emerging to meet modern, planet-scale workload demands. New, specialized database design patterns emerge because there is demand for them. </a:t>
            </a:r>
          </a:p>
          <a:p>
            <a:pPr fontAlgn="ctr"/>
            <a:r>
              <a:rPr lang="en-US" sz="1200" dirty="0"/>
              <a:t>&lt;next&gt;</a:t>
            </a:r>
          </a:p>
          <a:p>
            <a:pPr fontAlgn="ctr"/>
            <a:r>
              <a:rPr lang="en-US" sz="1200" dirty="0"/>
              <a:t>For example, Azure Cosmos DB is a recent major commercial product to take this approach, a new platform providing API’s that make Cosmos DB walk and talk like leading NoSQL, key-value, document, and graph database platforms, making an effort to unify various narrowly specialized NoSQL databases into a single, global-scale platform backed by Microsoft’s global array of Azure datacenters. If you were to write the next Twitter in Microsoft tech, you’d base it on Azure Cosmos DB.</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dirty="0"/>
              <a:t>&lt;next&gt;</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dirty="0"/>
              <a:t>The newest emerging database platforms are seeking to merge the flexibility and integrity of SQL database with the scalability of NoSQL databases, and a new phrase: NewSQL. </a:t>
            </a:r>
          </a:p>
          <a:p>
            <a:pPr fontAlgn="ctr"/>
            <a:endParaRPr lang="en-US" sz="1200" dirty="0"/>
          </a:p>
          <a:p>
            <a:pPr fontAlgn="ctr"/>
            <a:r>
              <a:rPr lang="en-US" sz="1200" dirty="0"/>
              <a:t>So-called NewSQL platforms are emerging trying to provide globally-consistent databases. Both Facebook and Google now operate on their own home-grown platforms, TAO and Spanner, that try to provide database consistency, safe transactional processing and limitless horizontal scale. These new database platforms are built specifically for massive cloud clusters, and require the development of sophisticated distributed transaction managers. Google’s Spanner has been made open source, and is the foundation of </a:t>
            </a:r>
            <a:r>
              <a:rPr lang="en-US" sz="1200" dirty="0" err="1"/>
              <a:t>YugaByteDB</a:t>
            </a:r>
            <a:r>
              <a:rPr lang="en-US" sz="1200" dirty="0"/>
              <a:t>, an emerging NewSQL data platform that uses Spanner on top of </a:t>
            </a:r>
            <a:r>
              <a:rPr lang="en-US" sz="1200" dirty="0" err="1"/>
              <a:t>PostGres</a:t>
            </a:r>
            <a:r>
              <a:rPr lang="en-US" sz="1200" dirty="0"/>
              <a:t>. </a:t>
            </a:r>
          </a:p>
          <a:p>
            <a:pPr fontAlgn="ctr"/>
            <a:endParaRPr lang="en-US" sz="1200" dirty="0"/>
          </a:p>
          <a:p>
            <a:pPr fontAlgn="ctr"/>
            <a:endParaRPr lang="en-US" sz="1200" dirty="0"/>
          </a:p>
          <a:p>
            <a:pPr fontAlgn="ctr"/>
            <a:endParaRPr lang="en-US" sz="1200" dirty="0"/>
          </a:p>
          <a:p>
            <a:pPr fontAlgn="ctr"/>
            <a:endParaRPr lang="en-US" sz="1200" dirty="0"/>
          </a:p>
        </p:txBody>
      </p:sp>
      <p:sp>
        <p:nvSpPr>
          <p:cNvPr id="4" name="Slide Number Placeholder 3"/>
          <p:cNvSpPr>
            <a:spLocks noGrp="1"/>
          </p:cNvSpPr>
          <p:nvPr>
            <p:ph type="sldNum" sz="quarter" idx="5"/>
          </p:nvPr>
        </p:nvSpPr>
        <p:spPr/>
        <p:txBody>
          <a:bodyPr/>
          <a:lstStyle/>
          <a:p>
            <a:fld id="{3AC7D62D-AE5C-4080-B287-0EB5735EC703}" type="slidenum">
              <a:rPr lang="en-US" smtClean="0"/>
              <a:t>25</a:t>
            </a:fld>
            <a:endParaRPr lang="en-US"/>
          </a:p>
        </p:txBody>
      </p:sp>
    </p:spTree>
    <p:extLst>
      <p:ext uri="{BB962C8B-B14F-4D97-AF65-F5344CB8AC3E}">
        <p14:creationId xmlns:p14="http://schemas.microsoft.com/office/powerpoint/2010/main" val="575401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Databases good. Don’t be scared of them. Don’t scoff at that layer of work. It was being assigned the database layer in my senior software project that really helped me start understanding and appreciating the data layer. Don’t shy away from that work in future team projects. </a:t>
            </a:r>
          </a:p>
          <a:p>
            <a:pPr lvl="1"/>
            <a:r>
              <a:rPr lang="en-US" dirty="0"/>
              <a:t>Hug a database today. Hug a DBA only with permission.</a:t>
            </a:r>
          </a:p>
          <a:p>
            <a:pPr lvl="1"/>
            <a:r>
              <a:rPr lang="en-US" dirty="0"/>
              <a:t>And remember, a flat file by any other name is still a flat file, I’m looking at you, JSON.</a:t>
            </a:r>
          </a:p>
          <a:p>
            <a:pPr lvl="1"/>
            <a:r>
              <a:rPr lang="en-US" dirty="0"/>
              <a:t>&lt;next&gt;</a:t>
            </a:r>
          </a:p>
          <a:p>
            <a:r>
              <a:rPr lang="en-US" dirty="0"/>
              <a:t>When it doubt, choose SQL, scale up. Relational platforms Microsoft SQL Server provide the most features, versatility, integrity, and integration out of the both. You can do many NoSQL patterns from within a SQL Server. Monolith </a:t>
            </a:r>
            <a:r>
              <a:rPr lang="en-US" dirty="0" err="1"/>
              <a:t>shmonolith</a:t>
            </a:r>
            <a:r>
              <a:rPr lang="en-US" dirty="0"/>
              <a:t>, relational systems are actually the most versatile.</a:t>
            </a:r>
          </a:p>
          <a:p>
            <a:r>
              <a:rPr lang="en-US" dirty="0"/>
              <a:t>&lt;next&gt;</a:t>
            </a:r>
          </a:p>
          <a:p>
            <a:r>
              <a:rPr lang="en-US" dirty="0"/>
              <a:t>Scale out if geographically necessary with NoSQL.</a:t>
            </a:r>
          </a:p>
          <a:p>
            <a:pPr lvl="1"/>
            <a:r>
              <a:rPr lang="en-US" dirty="0"/>
              <a:t>Look for specific advantages, not buzzwords. Test it out. Man there are a lot of databases out there, just waiting to be the boat anchors of future startups. Consider platform capability wisely.</a:t>
            </a:r>
          </a:p>
          <a:p>
            <a:pPr lvl="1"/>
            <a:r>
              <a:rPr lang="en-US" dirty="0"/>
              <a:t>Keep in mind, you’re probably not special. Your data can probably be adapted to a platform that doesn’t force you to recreate the wheel and engineer your way out of an overspecialized, too narrow database platform.</a:t>
            </a:r>
          </a:p>
          <a:p>
            <a:r>
              <a:rPr lang="en-US" dirty="0"/>
              <a:t>The future is exciting</a:t>
            </a:r>
            <a:r>
              <a:rPr lang="en-US" sz="1200" dirty="0"/>
              <a:t>. </a:t>
            </a:r>
          </a:p>
          <a:p>
            <a:r>
              <a:rPr lang="en-US" sz="1200" dirty="0"/>
              <a:t>	Please, you are the youth. If you’re not optimistic about the future of databases and everything else right now, who will be? Please use your energy and enthusiasm to better the world for everybody, please use your powers of programming for good and your data ethically, and please give back to the generation that follows you, even if you don’t understand their music, even if it isn’t your alma mater.</a:t>
            </a:r>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26</a:t>
            </a:fld>
            <a:endParaRPr lang="en-US"/>
          </a:p>
        </p:txBody>
      </p:sp>
    </p:spTree>
    <p:extLst>
      <p:ext uri="{BB962C8B-B14F-4D97-AF65-F5344CB8AC3E}">
        <p14:creationId xmlns:p14="http://schemas.microsoft.com/office/powerpoint/2010/main" val="2238566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dirty="0"/>
              <a:t>Thank you</a:t>
            </a:r>
          </a:p>
        </p:txBody>
      </p:sp>
      <p:sp>
        <p:nvSpPr>
          <p:cNvPr id="4" name="Slide Number Placeholder 3"/>
          <p:cNvSpPr>
            <a:spLocks noGrp="1"/>
          </p:cNvSpPr>
          <p:nvPr>
            <p:ph type="sldNum" sz="quarter" idx="5"/>
          </p:nvPr>
        </p:nvSpPr>
        <p:spPr/>
        <p:txBody>
          <a:bodyPr/>
          <a:lstStyle/>
          <a:p>
            <a:fld id="{3AC7D62D-AE5C-4080-B287-0EB5735EC703}" type="slidenum">
              <a:rPr lang="en-US" smtClean="0"/>
              <a:t>27</a:t>
            </a:fld>
            <a:endParaRPr lang="en-US"/>
          </a:p>
        </p:txBody>
      </p:sp>
    </p:spTree>
    <p:extLst>
      <p:ext uri="{BB962C8B-B14F-4D97-AF65-F5344CB8AC3E}">
        <p14:creationId xmlns:p14="http://schemas.microsoft.com/office/powerpoint/2010/main" val="119004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3</a:t>
            </a:fld>
            <a:endParaRPr lang="en-US" altLang="en-US" dirty="0"/>
          </a:p>
        </p:txBody>
      </p:sp>
    </p:spTree>
    <p:extLst>
      <p:ext uri="{BB962C8B-B14F-4D97-AF65-F5344CB8AC3E}">
        <p14:creationId xmlns:p14="http://schemas.microsoft.com/office/powerpoint/2010/main" val="830554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4</a:t>
            </a:fld>
            <a:endParaRPr lang="en-US" altLang="en-US"/>
          </a:p>
        </p:txBody>
      </p:sp>
    </p:spTree>
    <p:extLst>
      <p:ext uri="{BB962C8B-B14F-4D97-AF65-F5344CB8AC3E}">
        <p14:creationId xmlns:p14="http://schemas.microsoft.com/office/powerpoint/2010/main" val="2149622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5</a:t>
            </a:fld>
            <a:endParaRPr lang="en-US" altLang="en-US"/>
          </a:p>
        </p:txBody>
      </p:sp>
    </p:spTree>
    <p:extLst>
      <p:ext uri="{BB962C8B-B14F-4D97-AF65-F5344CB8AC3E}">
        <p14:creationId xmlns:p14="http://schemas.microsoft.com/office/powerpoint/2010/main" val="241881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6</a:t>
            </a:fld>
            <a:endParaRPr lang="en-US" altLang="en-US"/>
          </a:p>
        </p:txBody>
      </p:sp>
    </p:spTree>
    <p:extLst>
      <p:ext uri="{BB962C8B-B14F-4D97-AF65-F5344CB8AC3E}">
        <p14:creationId xmlns:p14="http://schemas.microsoft.com/office/powerpoint/2010/main" val="61537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altLang="en-US" sz="1200" dirty="0">
                <a:latin typeface="Roboto" panose="02000000000000000000" pitchFamily="2" charset="0"/>
                <a:ea typeface="Roboto" panose="02000000000000000000" pitchFamily="2" charset="0"/>
              </a:rPr>
              <a:t>&lt;read notes first&gt;</a:t>
            </a:r>
          </a:p>
          <a:p>
            <a:pPr marL="0" indent="0">
              <a:buNone/>
            </a:pPr>
            <a:r>
              <a:rPr lang="en-US" altLang="en-US" sz="1200" dirty="0">
                <a:latin typeface="Roboto" panose="02000000000000000000" pitchFamily="2" charset="0"/>
                <a:ea typeface="Roboto" panose="02000000000000000000" pitchFamily="2" charset="0"/>
              </a:rPr>
              <a:t>So I started studying on my own time.</a:t>
            </a:r>
          </a:p>
          <a:p>
            <a:pPr marL="0" indent="0">
              <a:buNone/>
            </a:pPr>
            <a:r>
              <a:rPr lang="en-US" altLang="en-US" sz="1200" dirty="0">
                <a:latin typeface="Roboto" panose="02000000000000000000" pitchFamily="2" charset="0"/>
                <a:ea typeface="Roboto" panose="02000000000000000000" pitchFamily="2" charset="0"/>
              </a:rPr>
              <a:t>I showed interest, paid more attention.</a:t>
            </a:r>
          </a:p>
          <a:p>
            <a:pPr marL="0" indent="0">
              <a:buNone/>
            </a:pPr>
            <a:r>
              <a:rPr lang="en-US" altLang="en-US" sz="1200" dirty="0">
                <a:latin typeface="Roboto" panose="02000000000000000000" pitchFamily="2" charset="0"/>
                <a:ea typeface="Roboto" panose="02000000000000000000" pitchFamily="2" charset="0"/>
              </a:rPr>
              <a:t>I stopped pointing out roadblocks, </a:t>
            </a:r>
            <a:br>
              <a:rPr lang="en-US" altLang="en-US" sz="1200" dirty="0">
                <a:latin typeface="Roboto" panose="02000000000000000000" pitchFamily="2" charset="0"/>
                <a:ea typeface="Roboto" panose="02000000000000000000" pitchFamily="2" charset="0"/>
              </a:rPr>
            </a:br>
            <a:r>
              <a:rPr lang="en-US" altLang="en-US" sz="1200" dirty="0">
                <a:latin typeface="Roboto" panose="02000000000000000000" pitchFamily="2" charset="0"/>
                <a:ea typeface="Roboto" panose="02000000000000000000" pitchFamily="2" charset="0"/>
              </a:rPr>
              <a:t>and started developing solutions.</a:t>
            </a:r>
          </a:p>
          <a:p>
            <a:pPr marL="0" indent="0">
              <a:buNone/>
            </a:pPr>
            <a:endParaRPr lang="en-US" altLang="en-US" sz="1200" dirty="0">
              <a:latin typeface="Roboto" panose="02000000000000000000" pitchFamily="2" charset="0"/>
              <a:ea typeface="Roboto" panose="02000000000000000000" pitchFamily="2" charset="0"/>
            </a:endParaRPr>
          </a:p>
          <a:p>
            <a:pPr marL="0" indent="0">
              <a:buNone/>
            </a:pPr>
            <a:r>
              <a:rPr lang="en-US" altLang="en-US" sz="1200" dirty="0">
                <a:latin typeface="Roboto" panose="02000000000000000000" pitchFamily="2" charset="0"/>
                <a:ea typeface="Roboto" panose="02000000000000000000" pitchFamily="2" charset="0"/>
              </a:rPr>
              <a:t>I started attending local User Group events.</a:t>
            </a:r>
          </a:p>
          <a:p>
            <a:pPr marL="0" indent="0">
              <a:buNone/>
            </a:pPr>
            <a:r>
              <a:rPr lang="en-US" altLang="en-US" sz="1200" dirty="0">
                <a:latin typeface="Roboto" panose="02000000000000000000" pitchFamily="2" charset="0"/>
                <a:ea typeface="Roboto" panose="02000000000000000000" pitchFamily="2" charset="0"/>
              </a:rPr>
              <a:t>I created my own related side projects, even if no one ever knew about them.</a:t>
            </a:r>
          </a:p>
          <a:p>
            <a:pPr marL="0" indent="0">
              <a:buNone/>
            </a:pPr>
            <a:endParaRPr lang="en-US" altLang="en-US" sz="1200" dirty="0">
              <a:latin typeface="Roboto" panose="02000000000000000000" pitchFamily="2" charset="0"/>
              <a:ea typeface="Roboto" panose="02000000000000000000" pitchFamily="2" charset="0"/>
            </a:endParaRPr>
          </a:p>
          <a:p>
            <a:pPr marL="0" indent="0">
              <a:buNone/>
            </a:pPr>
            <a:r>
              <a:rPr lang="en-US" altLang="en-US" sz="1200" dirty="0">
                <a:latin typeface="Roboto" panose="02000000000000000000" pitchFamily="2" charset="0"/>
                <a:ea typeface="Roboto" panose="02000000000000000000" pitchFamily="2" charset="0"/>
              </a:rPr>
              <a:t>And THEN my work started improving.</a:t>
            </a:r>
          </a:p>
          <a:p>
            <a:pPr>
              <a:spcBef>
                <a:spcPct val="0"/>
              </a:spcBef>
            </a:pPr>
            <a:endParaRPr lang="en-US" altLang="en-US" dirty="0"/>
          </a:p>
          <a:p>
            <a:pPr>
              <a:spcBef>
                <a:spcPct val="0"/>
              </a:spcBef>
            </a:pPr>
            <a:r>
              <a:rPr lang="en-US" altLang="en-US" dirty="0"/>
              <a:t>Turns out, what I was developing, were better habits around improving.</a:t>
            </a:r>
          </a:p>
          <a:p>
            <a:pPr>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7</a:t>
            </a:fld>
            <a:endParaRPr lang="en-US" altLang="en-US"/>
          </a:p>
        </p:txBody>
      </p:sp>
    </p:spTree>
    <p:extLst>
      <p:ext uri="{BB962C8B-B14F-4D97-AF65-F5344CB8AC3E}">
        <p14:creationId xmlns:p14="http://schemas.microsoft.com/office/powerpoint/2010/main" val="3431870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0" dirty="0"/>
              <a:t>&lt;read slide first&gt;</a:t>
            </a:r>
          </a:p>
          <a:p>
            <a:pPr>
              <a:spcBef>
                <a:spcPct val="0"/>
              </a:spcBef>
            </a:pPr>
            <a:endParaRPr lang="en-US" altLang="en-US" b="0" dirty="0"/>
          </a:p>
          <a:p>
            <a:pPr>
              <a:spcBef>
                <a:spcPct val="0"/>
              </a:spcBef>
            </a:pPr>
            <a:endParaRPr lang="en-US" altLang="en-US" b="0" dirty="0"/>
          </a:p>
          <a:p>
            <a:pPr>
              <a:spcBef>
                <a:spcPct val="0"/>
              </a:spcBef>
            </a:pPr>
            <a:r>
              <a:rPr lang="en-US" altLang="en-US" b="0" dirty="0"/>
              <a:t>By all means, get the degree, and make a note of every project you complete for Alkadi because every project belongs on your resume.</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8</a:t>
            </a:fld>
            <a:endParaRPr lang="en-US" altLang="en-US"/>
          </a:p>
        </p:txBody>
      </p:sp>
    </p:spTree>
    <p:extLst>
      <p:ext uri="{BB962C8B-B14F-4D97-AF65-F5344CB8AC3E}">
        <p14:creationId xmlns:p14="http://schemas.microsoft.com/office/powerpoint/2010/main" val="3151474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first&gt;</a:t>
            </a:r>
          </a:p>
          <a:p>
            <a:r>
              <a:rPr lang="en-US" dirty="0"/>
              <a:t>But I have done a Habitat For Humanity build, that was pretty fun, but carpentry is a nobler profession than the havoc I see wreaked on my databases by developers.</a:t>
            </a:r>
          </a:p>
          <a:p>
            <a:endParaRPr lang="en-US" dirty="0"/>
          </a:p>
          <a:p>
            <a:r>
              <a:rPr lang="en-US" dirty="0"/>
              <a:t>But better habits, including my priorities in my personal time, make us better.</a:t>
            </a:r>
          </a:p>
        </p:txBody>
      </p:sp>
      <p:sp>
        <p:nvSpPr>
          <p:cNvPr id="4" name="Slide Number Placeholder 3"/>
          <p:cNvSpPr>
            <a:spLocks noGrp="1"/>
          </p:cNvSpPr>
          <p:nvPr>
            <p:ph type="sldNum" sz="quarter" idx="10"/>
          </p:nvPr>
        </p:nvSpPr>
        <p:spPr/>
        <p:txBody>
          <a:bodyPr/>
          <a:lstStyle/>
          <a:p>
            <a:fld id="{F9C105F5-BEAE-446F-81D1-5A2F357E91EA}" type="slidenum">
              <a:rPr lang="en-US" smtClean="0"/>
              <a:t>9</a:t>
            </a:fld>
            <a:endParaRPr lang="en-US"/>
          </a:p>
        </p:txBody>
      </p:sp>
    </p:spTree>
    <p:extLst>
      <p:ext uri="{BB962C8B-B14F-4D97-AF65-F5344CB8AC3E}">
        <p14:creationId xmlns:p14="http://schemas.microsoft.com/office/powerpoint/2010/main" val="215348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1E9E-5CF2-487F-AEB8-105BA1FF2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FCB213-AFE7-4256-B1A2-64CE5E11B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22237A-F2BB-47AE-94E1-50B834677693}"/>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5" name="Footer Placeholder 4">
            <a:extLst>
              <a:ext uri="{FF2B5EF4-FFF2-40B4-BE49-F238E27FC236}">
                <a16:creationId xmlns:a16="http://schemas.microsoft.com/office/drawing/2014/main" id="{D1C9F749-ED10-47C9-8244-EE6133250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9EAA8-C651-4710-A75D-5D0787B016EB}"/>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261070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4A63-6A88-40A1-B36B-47BD723FA4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D44B3-4735-46FA-9DBE-5F653B644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59F21-0028-48A1-892E-57803A67BBB8}"/>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5" name="Footer Placeholder 4">
            <a:extLst>
              <a:ext uri="{FF2B5EF4-FFF2-40B4-BE49-F238E27FC236}">
                <a16:creationId xmlns:a16="http://schemas.microsoft.com/office/drawing/2014/main" id="{86546BC0-AF25-4ADE-B1A9-73E9621FD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2B2CA-9331-4D1C-8569-2151A1D32A7D}"/>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68758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0E08F-CD67-4174-92D8-9156E56006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DC302E-07B3-4E5D-932E-B19D93D505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C9FFA-71CD-4100-96D3-9ED6BED10384}"/>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5" name="Footer Placeholder 4">
            <a:extLst>
              <a:ext uri="{FF2B5EF4-FFF2-40B4-BE49-F238E27FC236}">
                <a16:creationId xmlns:a16="http://schemas.microsoft.com/office/drawing/2014/main" id="{49A64BE2-1F45-45C4-A4D4-C5F66A41A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D2520-CE16-4744-9D39-659F6BBC9A41}"/>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49758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663E-A3CF-4A1E-8A45-531D7A154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BDF1F-E150-40CC-B98B-6D8F7261C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2A28B-CD79-4FB4-9CFC-4C3C1873F544}"/>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5" name="Footer Placeholder 4">
            <a:extLst>
              <a:ext uri="{FF2B5EF4-FFF2-40B4-BE49-F238E27FC236}">
                <a16:creationId xmlns:a16="http://schemas.microsoft.com/office/drawing/2014/main" id="{DCE96DE3-1BD3-41F6-A676-7BE0E476C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36C8A-ACE7-4514-98D2-F4AE2E037B8D}"/>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1667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0C58-9C76-4CD7-A1FD-25814EB02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B86E5-F997-4E95-9713-FB129B972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D6F23-89D3-4877-A7BC-69EB639644B4}"/>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5" name="Footer Placeholder 4">
            <a:extLst>
              <a:ext uri="{FF2B5EF4-FFF2-40B4-BE49-F238E27FC236}">
                <a16:creationId xmlns:a16="http://schemas.microsoft.com/office/drawing/2014/main" id="{D884AE1D-2F03-4BF7-A1A8-07FF83068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4A765-06C4-4EE7-A891-BD1FABB08AA3}"/>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21506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22ED-DE23-495A-831B-05687CA40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D16F9-AEEB-4C50-AF14-C46C9BD661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D75779-554B-4CA4-91AC-62423DD3E8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2F1C8E-C1A6-43AD-8366-8ED3280A652F}"/>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6" name="Footer Placeholder 5">
            <a:extLst>
              <a:ext uri="{FF2B5EF4-FFF2-40B4-BE49-F238E27FC236}">
                <a16:creationId xmlns:a16="http://schemas.microsoft.com/office/drawing/2014/main" id="{54A6D780-CB59-4361-ABD9-BAD07F6BF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EADAB-F6DB-4EEB-A73A-6BCD780A7AE7}"/>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5866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2631-1C7B-4FCA-99A2-A1ECD50709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63728-06FE-4D96-8671-27EB92A9F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DB1C3-4551-4C12-ACF2-DB3AD8BA2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12E61A-E1E5-4DB0-B681-CA872D88E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B2611D-6E55-442A-BA26-8CB2C0E19A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962EAE-E419-45D6-B191-40DAB98DFC12}"/>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8" name="Footer Placeholder 7">
            <a:extLst>
              <a:ext uri="{FF2B5EF4-FFF2-40B4-BE49-F238E27FC236}">
                <a16:creationId xmlns:a16="http://schemas.microsoft.com/office/drawing/2014/main" id="{F24BD5EA-9A31-46DC-BDFD-AC3BB7DAB2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E5967-B51F-4152-AED8-A09BAADB88A1}"/>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23272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F181-2A66-4FCE-AD78-3EB998300B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FA3DC1-64C9-4C02-AC6E-B2D6317BE908}"/>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4" name="Footer Placeholder 3">
            <a:extLst>
              <a:ext uri="{FF2B5EF4-FFF2-40B4-BE49-F238E27FC236}">
                <a16:creationId xmlns:a16="http://schemas.microsoft.com/office/drawing/2014/main" id="{D53CC98F-B6C9-4C30-A87B-33CA610F4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64451E-76D5-42DE-A8E5-61189319F379}"/>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162448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1A716-2ED4-4AA8-A57E-D777F1D786CF}"/>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3" name="Footer Placeholder 2">
            <a:extLst>
              <a:ext uri="{FF2B5EF4-FFF2-40B4-BE49-F238E27FC236}">
                <a16:creationId xmlns:a16="http://schemas.microsoft.com/office/drawing/2014/main" id="{7A6DAA79-A951-4DD6-AABC-59F1D6964C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850BA-F16E-49CE-8AF3-DF109DF277D4}"/>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277354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0DE0-AB57-42CC-826D-3D981B5D7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F93656-A396-4D73-A031-A4496D373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FD154-EA22-4169-8C72-01827E85C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CB260-7D15-4FE2-A5A9-217D752FF39F}"/>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6" name="Footer Placeholder 5">
            <a:extLst>
              <a:ext uri="{FF2B5EF4-FFF2-40B4-BE49-F238E27FC236}">
                <a16:creationId xmlns:a16="http://schemas.microsoft.com/office/drawing/2014/main" id="{BCF29299-5B04-4504-9D7A-5879FEA34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10D50-CE56-4251-8306-95B670C6231C}"/>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27733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CDCF-5E40-4A04-94BF-692440C99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ABBB43-23A7-4C54-8671-1C2368F01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715C9-F1B8-4A79-8661-6349C449D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1AD04-1DFB-47E0-8EBF-B473FEF6F111}"/>
              </a:ext>
            </a:extLst>
          </p:cNvPr>
          <p:cNvSpPr>
            <a:spLocks noGrp="1"/>
          </p:cNvSpPr>
          <p:nvPr>
            <p:ph type="dt" sz="half" idx="10"/>
          </p:nvPr>
        </p:nvSpPr>
        <p:spPr/>
        <p:txBody>
          <a:bodyPr/>
          <a:lstStyle/>
          <a:p>
            <a:fld id="{FF797BD6-88EB-433B-A3D2-2B3B3AABDC4E}" type="datetimeFigureOut">
              <a:rPr lang="en-US" smtClean="0"/>
              <a:t>9/17/2020</a:t>
            </a:fld>
            <a:endParaRPr lang="en-US"/>
          </a:p>
        </p:txBody>
      </p:sp>
      <p:sp>
        <p:nvSpPr>
          <p:cNvPr id="6" name="Footer Placeholder 5">
            <a:extLst>
              <a:ext uri="{FF2B5EF4-FFF2-40B4-BE49-F238E27FC236}">
                <a16:creationId xmlns:a16="http://schemas.microsoft.com/office/drawing/2014/main" id="{CE33D720-A659-46A8-A7F0-03ADA24B1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17B28-4D42-4CA9-AE9F-46C587464438}"/>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14844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33CEF7-DB26-4E9D-B769-237FF0F3A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5CC382-2021-4E4F-A005-EF7843EDBB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04585-322B-4F21-A802-BBA07337E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defRPr>
            </a:lvl1pPr>
          </a:lstStyle>
          <a:p>
            <a:fld id="{FF797BD6-88EB-433B-A3D2-2B3B3AABDC4E}" type="datetimeFigureOut">
              <a:rPr lang="en-US" smtClean="0"/>
              <a:pPr/>
              <a:t>9/17/2020</a:t>
            </a:fld>
            <a:endParaRPr lang="en-US"/>
          </a:p>
        </p:txBody>
      </p:sp>
      <p:sp>
        <p:nvSpPr>
          <p:cNvPr id="5" name="Footer Placeholder 4">
            <a:extLst>
              <a:ext uri="{FF2B5EF4-FFF2-40B4-BE49-F238E27FC236}">
                <a16:creationId xmlns:a16="http://schemas.microsoft.com/office/drawing/2014/main" id="{19F914AF-2595-4D0F-9B6B-E64ACBD0F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defRPr>
            </a:lvl1pPr>
          </a:lstStyle>
          <a:p>
            <a:endParaRPr lang="en-US"/>
          </a:p>
        </p:txBody>
      </p:sp>
      <p:sp>
        <p:nvSpPr>
          <p:cNvPr id="6" name="Slide Number Placeholder 5">
            <a:extLst>
              <a:ext uri="{FF2B5EF4-FFF2-40B4-BE49-F238E27FC236}">
                <a16:creationId xmlns:a16="http://schemas.microsoft.com/office/drawing/2014/main" id="{7B2373A2-D4DE-42A0-A4D7-FCB4C2380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defRPr>
            </a:lvl1pPr>
          </a:lstStyle>
          <a:p>
            <a:fld id="{48517C47-0E82-44FF-A751-B11BDDFC5E74}" type="slidenum">
              <a:rPr lang="en-US" smtClean="0"/>
              <a:pPr/>
              <a:t>‹#›</a:t>
            </a:fld>
            <a:endParaRPr lang="en-US"/>
          </a:p>
        </p:txBody>
      </p:sp>
    </p:spTree>
    <p:extLst>
      <p:ext uri="{BB962C8B-B14F-4D97-AF65-F5344CB8AC3E}">
        <p14:creationId xmlns:p14="http://schemas.microsoft.com/office/powerpoint/2010/main" val="2871042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pport.microsoft.com/default.aspx/kb/225048"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upport.microsoft.com/default.aspx/kb/222135" TargetMode="External"/><Relationship Id="rId4" Type="http://schemas.openxmlformats.org/officeDocument/2006/relationships/hyperlink" Target="http://support.microsoft.com/kb/29997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5AAA37-A0FF-40FC-AD8E-96851A4C6860}"/>
              </a:ext>
            </a:extLst>
          </p:cNvPr>
          <p:cNvSpPr>
            <a:spLocks noGrp="1"/>
          </p:cNvSpPr>
          <p:nvPr>
            <p:ph type="ctrTitle"/>
          </p:nvPr>
        </p:nvSpPr>
        <p:spPr>
          <a:xfrm>
            <a:off x="1524000" y="2046986"/>
            <a:ext cx="9144000" cy="2764028"/>
          </a:xfrm>
        </p:spPr>
        <p:txBody>
          <a:bodyPr anchor="ctr">
            <a:normAutofit/>
          </a:bodyPr>
          <a:lstStyle/>
          <a:p>
            <a:r>
              <a:rPr lang="en-US" sz="7200" dirty="0">
                <a:latin typeface="Roboto" panose="02000000000000000000" pitchFamily="2" charset="0"/>
                <a:ea typeface="Roboto" panose="02000000000000000000" pitchFamily="2" charset="0"/>
              </a:rPr>
              <a:t>Databases for the Aspiring App Dev</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235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Better</a:t>
            </a:r>
          </a:p>
        </p:txBody>
      </p:sp>
      <p:sp>
        <p:nvSpPr>
          <p:cNvPr id="3" name="Content Placeholder 2"/>
          <p:cNvSpPr>
            <a:spLocks noGrp="1"/>
          </p:cNvSpPr>
          <p:nvPr>
            <p:ph idx="1"/>
          </p:nvPr>
        </p:nvSpPr>
        <p:spPr/>
        <p:txBody>
          <a:bodyPr>
            <a:noAutofit/>
          </a:bodyPr>
          <a:lstStyle/>
          <a:p>
            <a:r>
              <a:rPr lang="en-US" sz="3400" dirty="0">
                <a:latin typeface="Roboto" panose="02000000000000000000" pitchFamily="2" charset="0"/>
                <a:ea typeface="Roboto" panose="02000000000000000000" pitchFamily="2" charset="0"/>
              </a:rPr>
              <a:t>New habits are like going bald.</a:t>
            </a:r>
          </a:p>
          <a:p>
            <a:pPr lvl="1"/>
            <a:r>
              <a:rPr lang="en-US" sz="3400" dirty="0">
                <a:latin typeface="Roboto" panose="02000000000000000000" pitchFamily="2" charset="0"/>
                <a:ea typeface="Roboto" panose="02000000000000000000" pitchFamily="2" charset="0"/>
              </a:rPr>
              <a:t>Knew I needed to</a:t>
            </a:r>
          </a:p>
          <a:p>
            <a:pPr lvl="1"/>
            <a:r>
              <a:rPr lang="en-US" sz="3400" dirty="0">
                <a:latin typeface="Roboto" panose="02000000000000000000" pitchFamily="2" charset="0"/>
                <a:ea typeface="Roboto" panose="02000000000000000000" pitchFamily="2" charset="0"/>
              </a:rPr>
              <a:t>Finally decided to </a:t>
            </a:r>
            <a:r>
              <a:rPr lang="en-US" sz="3400">
                <a:latin typeface="Roboto" panose="02000000000000000000" pitchFamily="2" charset="0"/>
                <a:ea typeface="Roboto" panose="02000000000000000000" pitchFamily="2" charset="0"/>
              </a:rPr>
              <a:t>shave it</a:t>
            </a:r>
            <a:endParaRPr lang="en-US" sz="3400" dirty="0">
              <a:latin typeface="Roboto" panose="02000000000000000000" pitchFamily="2" charset="0"/>
              <a:ea typeface="Roboto" panose="02000000000000000000" pitchFamily="2" charset="0"/>
            </a:endParaRPr>
          </a:p>
          <a:p>
            <a:pPr lvl="1"/>
            <a:r>
              <a:rPr lang="en-US" sz="3400" dirty="0">
                <a:latin typeface="Roboto" panose="02000000000000000000" pitchFamily="2" charset="0"/>
                <a:ea typeface="Roboto" panose="02000000000000000000" pitchFamily="2" charset="0"/>
              </a:rPr>
              <a:t>Was a shock initially, not just to me but everyone</a:t>
            </a:r>
          </a:p>
          <a:p>
            <a:pPr lvl="1"/>
            <a:r>
              <a:rPr lang="en-US" sz="3400" dirty="0">
                <a:latin typeface="Roboto" panose="02000000000000000000" pitchFamily="2" charset="0"/>
                <a:ea typeface="Roboto" panose="02000000000000000000" pitchFamily="2" charset="0"/>
              </a:rPr>
              <a:t>Not everyone liked it, but they got over it</a:t>
            </a:r>
          </a:p>
          <a:p>
            <a:pPr lvl="1"/>
            <a:r>
              <a:rPr lang="en-US" sz="3400" dirty="0">
                <a:latin typeface="Roboto" panose="02000000000000000000" pitchFamily="2" charset="0"/>
                <a:ea typeface="Roboto" panose="02000000000000000000" pitchFamily="2" charset="0"/>
              </a:rPr>
              <a:t>Soon, I couldn’t imagine ever liking having hair</a:t>
            </a:r>
          </a:p>
          <a:p>
            <a:r>
              <a:rPr lang="en-US" sz="3400" dirty="0">
                <a:latin typeface="Roboto" panose="02000000000000000000" pitchFamily="2" charset="0"/>
                <a:ea typeface="Roboto" panose="02000000000000000000" pitchFamily="2" charset="0"/>
              </a:rPr>
              <a:t>I encourage you to follow up on your desired habits.  </a:t>
            </a:r>
          </a:p>
          <a:p>
            <a:r>
              <a:rPr lang="en-US" sz="3400" dirty="0">
                <a:latin typeface="Roboto" panose="02000000000000000000" pitchFamily="2" charset="0"/>
                <a:ea typeface="Roboto" panose="02000000000000000000" pitchFamily="2" charset="0"/>
              </a:rPr>
              <a:t>“Those who do the things, do the things.” –my wife</a:t>
            </a:r>
          </a:p>
        </p:txBody>
      </p:sp>
    </p:spTree>
    <p:extLst>
      <p:ext uri="{BB962C8B-B14F-4D97-AF65-F5344CB8AC3E}">
        <p14:creationId xmlns:p14="http://schemas.microsoft.com/office/powerpoint/2010/main" val="52650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93222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sz="5400" dirty="0">
                <a:latin typeface="Roboto" panose="02000000000000000000" pitchFamily="2" charset="0"/>
                <a:ea typeface="Roboto" panose="02000000000000000000" pitchFamily="2" charset="0"/>
              </a:rPr>
              <a:t>What Is Not A Database</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838200" y="1512277"/>
            <a:ext cx="10515600" cy="4664686"/>
          </a:xfrm>
        </p:spPr>
        <p:txBody>
          <a:bodyPr>
            <a:noAutofit/>
          </a:bodyPr>
          <a:lstStyle/>
          <a:p>
            <a:pPr fontAlgn="ctr"/>
            <a:r>
              <a:rPr lang="en-US" sz="3600" dirty="0">
                <a:latin typeface="Roboto" panose="02000000000000000000" pitchFamily="2" charset="0"/>
                <a:ea typeface="Roboto" panose="02000000000000000000" pitchFamily="2" charset="0"/>
              </a:rPr>
              <a:t>Flat files </a:t>
            </a:r>
          </a:p>
          <a:p>
            <a:pPr lvl="1" fontAlgn="ctr"/>
            <a:r>
              <a:rPr lang="en-US" sz="3200" dirty="0">
                <a:latin typeface="Roboto" panose="02000000000000000000" pitchFamily="2" charset="0"/>
                <a:ea typeface="Roboto" panose="02000000000000000000" pitchFamily="2" charset="0"/>
              </a:rPr>
              <a:t>Comma-separated values (.csv), JSON, and XML</a:t>
            </a:r>
          </a:p>
          <a:p>
            <a:pPr lvl="1" fontAlgn="ctr"/>
            <a:r>
              <a:rPr lang="en-US" sz="3200" dirty="0">
                <a:latin typeface="Roboto" panose="02000000000000000000" pitchFamily="2" charset="0"/>
                <a:ea typeface="Roboto" panose="02000000000000000000" pitchFamily="2" charset="0"/>
              </a:rPr>
              <a:t>Columnar data files like Hadoop Parquet </a:t>
            </a:r>
          </a:p>
          <a:p>
            <a:pPr fontAlgn="ctr"/>
            <a:r>
              <a:rPr lang="en-US" sz="3600" dirty="0">
                <a:latin typeface="Roboto" panose="02000000000000000000" pitchFamily="2" charset="0"/>
                <a:ea typeface="Roboto" panose="02000000000000000000" pitchFamily="2" charset="0"/>
              </a:rPr>
              <a:t>Azure Table storage or similar </a:t>
            </a:r>
          </a:p>
          <a:p>
            <a:pPr fontAlgn="ctr"/>
            <a:r>
              <a:rPr lang="en-US" sz="3600" dirty="0">
                <a:latin typeface="Roboto" panose="02000000000000000000" pitchFamily="2" charset="0"/>
                <a:ea typeface="Roboto" panose="02000000000000000000" pitchFamily="2" charset="0"/>
              </a:rPr>
              <a:t>Microsoft Access databases </a:t>
            </a:r>
          </a:p>
          <a:p>
            <a:pPr fontAlgn="ctr"/>
            <a:r>
              <a:rPr lang="en-US" sz="3600" dirty="0">
                <a:latin typeface="Roboto" panose="02000000000000000000" pitchFamily="2" charset="0"/>
                <a:ea typeface="Roboto" panose="02000000000000000000" pitchFamily="2" charset="0"/>
              </a:rPr>
              <a:t>Excel - most popular BI tool in the world</a:t>
            </a:r>
          </a:p>
          <a:p>
            <a:endParaRPr lang="en-US" sz="3600" dirty="0">
              <a:latin typeface="Roboto" panose="02000000000000000000" pitchFamily="2" charset="0"/>
              <a:ea typeface="Roboto" panose="02000000000000000000" pitchFamily="2" charset="0"/>
            </a:endParaRPr>
          </a:p>
        </p:txBody>
      </p:sp>
      <p:pic>
        <p:nvPicPr>
          <p:cNvPr id="1026" name="Picture 2" descr="Image result">
            <a:extLst>
              <a:ext uri="{FF2B5EF4-FFF2-40B4-BE49-F238E27FC236}">
                <a16:creationId xmlns:a16="http://schemas.microsoft.com/office/drawing/2014/main" id="{1352218F-4BFE-4A8A-9200-4CCC85A0F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457" y="3770356"/>
            <a:ext cx="535354" cy="5256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zure table storage">
            <a:extLst>
              <a:ext uri="{FF2B5EF4-FFF2-40B4-BE49-F238E27FC236}">
                <a16:creationId xmlns:a16="http://schemas.microsoft.com/office/drawing/2014/main" id="{0EA81F03-3E66-4471-8DB6-0AC8823C1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634" y="3101044"/>
            <a:ext cx="1143000" cy="5495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26E2E60-5413-4557-9C10-44A6E734C121}"/>
              </a:ext>
            </a:extLst>
          </p:cNvPr>
          <p:cNvPicPr>
            <a:picLocks noChangeAspect="1"/>
          </p:cNvPicPr>
          <p:nvPr/>
        </p:nvPicPr>
        <p:blipFill>
          <a:blip r:embed="rId5"/>
          <a:stretch>
            <a:fillRect/>
          </a:stretch>
        </p:blipFill>
        <p:spPr>
          <a:xfrm>
            <a:off x="7640626" y="1512726"/>
            <a:ext cx="511912" cy="511912"/>
          </a:xfrm>
          <a:prstGeom prst="rect">
            <a:avLst/>
          </a:prstGeom>
        </p:spPr>
      </p:pic>
      <p:pic>
        <p:nvPicPr>
          <p:cNvPr id="1036" name="Picture 12" descr="Image result for xml">
            <a:extLst>
              <a:ext uri="{FF2B5EF4-FFF2-40B4-BE49-F238E27FC236}">
                <a16:creationId xmlns:a16="http://schemas.microsoft.com/office/drawing/2014/main" id="{DB0F2110-5B5B-4C6C-B3DF-2B814B5B54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9085" y="1474139"/>
            <a:ext cx="589085" cy="58908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powerpivot">
            <a:extLst>
              <a:ext uri="{FF2B5EF4-FFF2-40B4-BE49-F238E27FC236}">
                <a16:creationId xmlns:a16="http://schemas.microsoft.com/office/drawing/2014/main" id="{E0953748-61D7-43C1-8EDF-94AC9966592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897" t="20981" b="39500"/>
          <a:stretch/>
        </p:blipFill>
        <p:spPr bwMode="auto">
          <a:xfrm>
            <a:off x="9497648" y="4392743"/>
            <a:ext cx="1951893" cy="5040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Structure Of Parquet File Format - Ellicium Solutions">
            <a:extLst>
              <a:ext uri="{FF2B5EF4-FFF2-40B4-BE49-F238E27FC236}">
                <a16:creationId xmlns:a16="http://schemas.microsoft.com/office/drawing/2014/main" id="{D7C0EAE4-9E70-455A-A93A-8D83715CB7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4126" y="2571954"/>
            <a:ext cx="705453" cy="52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19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normAutofit fontScale="90000"/>
          </a:bodyPr>
          <a:lstStyle/>
          <a:p>
            <a:r>
              <a:rPr lang="en-US" sz="5400" dirty="0">
                <a:latin typeface="Roboto" panose="02000000000000000000" pitchFamily="2" charset="0"/>
                <a:ea typeface="Roboto" panose="02000000000000000000" pitchFamily="2" charset="0"/>
              </a:rPr>
              <a:t>Key Features You Take for Granted</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838200" y="1512277"/>
            <a:ext cx="10515600" cy="4664686"/>
          </a:xfrm>
        </p:spPr>
        <p:txBody>
          <a:bodyPr>
            <a:noAutofit/>
          </a:bodyPr>
          <a:lstStyle/>
          <a:p>
            <a:pPr fontAlgn="ctr"/>
            <a:r>
              <a:rPr lang="en-US" sz="3600" dirty="0">
                <a:latin typeface="Roboto" panose="02000000000000000000" pitchFamily="2" charset="0"/>
                <a:ea typeface="Roboto" panose="02000000000000000000" pitchFamily="2" charset="0"/>
              </a:rPr>
              <a:t>Disaster Recovery</a:t>
            </a:r>
          </a:p>
          <a:p>
            <a:pPr lvl="1" fontAlgn="ctr"/>
            <a:r>
              <a:rPr lang="en-US" sz="3200" dirty="0">
                <a:latin typeface="Roboto" panose="02000000000000000000" pitchFamily="2" charset="0"/>
                <a:ea typeface="Roboto" panose="02000000000000000000" pitchFamily="2" charset="0"/>
              </a:rPr>
              <a:t>Ex: Ability to take and restore point in time backups</a:t>
            </a:r>
          </a:p>
          <a:p>
            <a:pPr fontAlgn="ctr"/>
            <a:r>
              <a:rPr lang="en-US" sz="3600" dirty="0">
                <a:latin typeface="Roboto" panose="02000000000000000000" pitchFamily="2" charset="0"/>
                <a:ea typeface="Roboto" panose="02000000000000000000" pitchFamily="2" charset="0"/>
              </a:rPr>
              <a:t>High Availability</a:t>
            </a:r>
          </a:p>
          <a:p>
            <a:pPr lvl="1" fontAlgn="ctr"/>
            <a:r>
              <a:rPr lang="en-US" sz="3200" dirty="0">
                <a:latin typeface="Roboto" panose="02000000000000000000" pitchFamily="2" charset="0"/>
                <a:ea typeface="Roboto" panose="02000000000000000000" pitchFamily="2" charset="0"/>
              </a:rPr>
              <a:t>Ex: Synchronous copies, failover source to source</a:t>
            </a:r>
          </a:p>
          <a:p>
            <a:pPr fontAlgn="ctr"/>
            <a:r>
              <a:rPr lang="en-US" sz="3600" dirty="0"/>
              <a:t>Transaction support</a:t>
            </a:r>
          </a:p>
          <a:p>
            <a:pPr lvl="1" fontAlgn="ctr"/>
            <a:r>
              <a:rPr lang="en-US" sz="3200" dirty="0"/>
              <a:t>Ex: All-or-nothing writes that obey rollback/commit</a:t>
            </a:r>
          </a:p>
          <a:p>
            <a:pPr fontAlgn="ctr"/>
            <a:r>
              <a:rPr lang="en-US" sz="3600" dirty="0">
                <a:latin typeface="Roboto" panose="02000000000000000000" pitchFamily="2" charset="0"/>
                <a:ea typeface="Roboto" panose="02000000000000000000" pitchFamily="2" charset="0"/>
              </a:rPr>
              <a:t>Concurrency</a:t>
            </a:r>
          </a:p>
          <a:p>
            <a:pPr lvl="1" fontAlgn="ctr"/>
            <a:r>
              <a:rPr lang="en-US" sz="3200" dirty="0">
                <a:latin typeface="Roboto" panose="02000000000000000000" pitchFamily="2" charset="0"/>
                <a:ea typeface="Roboto" panose="02000000000000000000" pitchFamily="2" charset="0"/>
              </a:rPr>
              <a:t>Ex: More than 1 person working in the file at a time</a:t>
            </a:r>
          </a:p>
        </p:txBody>
      </p:sp>
    </p:spTree>
    <p:extLst>
      <p:ext uri="{BB962C8B-B14F-4D97-AF65-F5344CB8AC3E}">
        <p14:creationId xmlns:p14="http://schemas.microsoft.com/office/powerpoint/2010/main" val="134965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MS Access is a “Database Simulator”</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479394" y="1547445"/>
            <a:ext cx="11239130" cy="4629517"/>
          </a:xfrm>
        </p:spPr>
        <p:txBody>
          <a:bodyPr>
            <a:noAutofit/>
          </a:bodyPr>
          <a:lstStyle/>
          <a:p>
            <a:pPr marL="0" indent="0" fontAlgn="ctr">
              <a:buNone/>
            </a:pPr>
            <a:r>
              <a:rPr lang="en-US" sz="3400" dirty="0"/>
              <a:t>Microsoft Access documentation is full of caveats about the lack of concurrency and scalability for Access.</a:t>
            </a:r>
          </a:p>
          <a:p>
            <a:r>
              <a:rPr lang="en-US" sz="3400" dirty="0"/>
              <a:t>The 32-bit "Microsoft Jet [the database engine inside Access] can only handle a </a:t>
            </a:r>
            <a:r>
              <a:rPr lang="en-US" sz="3400" dirty="0">
                <a:hlinkClick r:id="rId3"/>
              </a:rPr>
              <a:t>limited number of sessions</a:t>
            </a:r>
            <a:r>
              <a:rPr lang="en-US" sz="3400" dirty="0"/>
              <a:t>."</a:t>
            </a:r>
          </a:p>
          <a:p>
            <a:r>
              <a:rPr lang="en-US" sz="3400" dirty="0"/>
              <a:t>"...when </a:t>
            </a:r>
            <a:r>
              <a:rPr lang="en-US" sz="3400" b="1" dirty="0"/>
              <a:t>multiple concurrent users </a:t>
            </a:r>
            <a:r>
              <a:rPr lang="en-US" sz="3400" dirty="0"/>
              <a:t>make requests of a Microsoft Access database, </a:t>
            </a:r>
            <a:r>
              <a:rPr lang="en-US" sz="3400" dirty="0">
                <a:hlinkClick r:id="rId4"/>
              </a:rPr>
              <a:t>unpredictable results may occur</a:t>
            </a:r>
            <a:r>
              <a:rPr lang="en-US" sz="3400" dirty="0"/>
              <a:t>."</a:t>
            </a:r>
          </a:p>
          <a:p>
            <a:r>
              <a:rPr lang="en-US" sz="3400" dirty="0"/>
              <a:t>"...it was not intended (or architected) for </a:t>
            </a:r>
            <a:r>
              <a:rPr lang="en-US" sz="3400" dirty="0">
                <a:hlinkClick r:id="rId5"/>
              </a:rPr>
              <a:t>high-stress performance</a:t>
            </a:r>
            <a:r>
              <a:rPr lang="en-US" sz="3400" dirty="0"/>
              <a:t>..." </a:t>
            </a:r>
          </a:p>
          <a:p>
            <a:r>
              <a:rPr lang="en-US" sz="3400" dirty="0"/>
              <a:t>Appropriate as a front end ONLY. Store data in a DB!</a:t>
            </a:r>
          </a:p>
        </p:txBody>
      </p:sp>
      <p:pic>
        <p:nvPicPr>
          <p:cNvPr id="4098" name="Picture 2" descr="Image result for microsoft access logo">
            <a:extLst>
              <a:ext uri="{FF2B5EF4-FFF2-40B4-BE49-F238E27FC236}">
                <a16:creationId xmlns:a16="http://schemas.microsoft.com/office/drawing/2014/main" id="{DD36AFE5-6F89-49DE-AE61-C8D05FEA47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46429" y="59113"/>
            <a:ext cx="1475232" cy="1396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37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normAutofit/>
          </a:bodyPr>
          <a:lstStyle/>
          <a:p>
            <a:r>
              <a:rPr lang="en-US" sz="5400" dirty="0"/>
              <a:t>What </a:t>
            </a:r>
            <a:r>
              <a:rPr lang="en-US" sz="5400" u="sng" dirty="0"/>
              <a:t>Is</a:t>
            </a:r>
            <a:r>
              <a:rPr lang="en-US" sz="5400" dirty="0"/>
              <a:t> A Database</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838200" y="1354015"/>
            <a:ext cx="10925908" cy="5407270"/>
          </a:xfrm>
        </p:spPr>
        <p:txBody>
          <a:bodyPr>
            <a:normAutofit/>
          </a:bodyPr>
          <a:lstStyle/>
          <a:p>
            <a:pPr fontAlgn="ctr">
              <a:lnSpc>
                <a:spcPct val="110000"/>
              </a:lnSpc>
            </a:pPr>
            <a:r>
              <a:rPr lang="en-US" sz="3600" dirty="0"/>
              <a:t>High concurrency, high integrity, high recoverability.</a:t>
            </a:r>
          </a:p>
          <a:p>
            <a:pPr fontAlgn="ctr">
              <a:lnSpc>
                <a:spcPct val="110000"/>
              </a:lnSpc>
            </a:pPr>
            <a:r>
              <a:rPr lang="en-US" sz="3600" dirty="0"/>
              <a:t>All follow some implementation of a universally accepted ANSI standard for querying language:</a:t>
            </a:r>
          </a:p>
          <a:p>
            <a:pPr lvl="1" fontAlgn="ctr">
              <a:lnSpc>
                <a:spcPct val="110000"/>
              </a:lnSpc>
            </a:pPr>
            <a:r>
              <a:rPr lang="en-US" sz="3200" dirty="0"/>
              <a:t>SQL – “Structured Query Language”</a:t>
            </a:r>
          </a:p>
          <a:p>
            <a:pPr lvl="2" fontAlgn="ctr">
              <a:lnSpc>
                <a:spcPct val="110000"/>
              </a:lnSpc>
            </a:pPr>
            <a:r>
              <a:rPr lang="en-US" sz="2800" dirty="0"/>
              <a:t>SELECT … FROM … WHERE …</a:t>
            </a:r>
          </a:p>
          <a:p>
            <a:pPr lvl="1" fontAlgn="ctr">
              <a:lnSpc>
                <a:spcPct val="110000"/>
              </a:lnSpc>
            </a:pPr>
            <a:r>
              <a:rPr lang="en-US" sz="3200" dirty="0"/>
              <a:t>Microsoft’s implementation = TSQL</a:t>
            </a:r>
          </a:p>
          <a:p>
            <a:pPr lvl="1" fontAlgn="ctr">
              <a:lnSpc>
                <a:spcPct val="110000"/>
              </a:lnSpc>
            </a:pPr>
            <a:r>
              <a:rPr lang="en-US" sz="3200" dirty="0"/>
              <a:t>Oracle’s implementation = PLSQL</a:t>
            </a:r>
          </a:p>
          <a:p>
            <a:pPr lvl="1" fontAlgn="ctr">
              <a:lnSpc>
                <a:spcPct val="110000"/>
              </a:lnSpc>
            </a:pPr>
            <a:r>
              <a:rPr lang="en-US" sz="3200" dirty="0"/>
              <a:t>IBM’s implementation = SQL</a:t>
            </a:r>
          </a:p>
        </p:txBody>
      </p:sp>
    </p:spTree>
    <p:extLst>
      <p:ext uri="{BB962C8B-B14F-4D97-AF65-F5344CB8AC3E}">
        <p14:creationId xmlns:p14="http://schemas.microsoft.com/office/powerpoint/2010/main" val="382144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ACID Compliant Databases</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838199" y="1424353"/>
            <a:ext cx="11066585" cy="5336931"/>
          </a:xfrm>
        </p:spPr>
        <p:txBody>
          <a:bodyPr>
            <a:normAutofit fontScale="92500"/>
          </a:bodyPr>
          <a:lstStyle/>
          <a:p>
            <a:pPr fontAlgn="ctr"/>
            <a:r>
              <a:rPr lang="en-US" sz="3200" u="sng" dirty="0"/>
              <a:t>A</a:t>
            </a:r>
            <a:r>
              <a:rPr lang="en-US" sz="3200" dirty="0"/>
              <a:t>tomic</a:t>
            </a:r>
          </a:p>
          <a:p>
            <a:pPr lvl="1" fontAlgn="ctr"/>
            <a:r>
              <a:rPr lang="en-US" sz="2800" dirty="0"/>
              <a:t>A transaction is all or nothing, must commit or rollback completely.</a:t>
            </a:r>
          </a:p>
          <a:p>
            <a:pPr fontAlgn="ctr"/>
            <a:r>
              <a:rPr lang="en-US" sz="3200" u="sng" dirty="0"/>
              <a:t>C</a:t>
            </a:r>
            <a:r>
              <a:rPr lang="en-US" sz="3200" dirty="0"/>
              <a:t>onsistent</a:t>
            </a:r>
          </a:p>
          <a:p>
            <a:pPr lvl="1" fontAlgn="ctr"/>
            <a:r>
              <a:rPr lang="en-US" sz="2800" dirty="0"/>
              <a:t>Transaction brings the entire database from one state to another.</a:t>
            </a:r>
          </a:p>
          <a:p>
            <a:pPr fontAlgn="ctr"/>
            <a:r>
              <a:rPr lang="en-US" sz="3200" u="sng" dirty="0"/>
              <a:t>I</a:t>
            </a:r>
            <a:r>
              <a:rPr lang="en-US" sz="3200" dirty="0"/>
              <a:t>solated</a:t>
            </a:r>
          </a:p>
          <a:p>
            <a:pPr lvl="1" fontAlgn="ctr"/>
            <a:r>
              <a:rPr lang="en-US" sz="2800" dirty="0"/>
              <a:t>Transactions, though handled concurrently, are still processed sequentially and independently.</a:t>
            </a:r>
          </a:p>
          <a:p>
            <a:pPr lvl="1" fontAlgn="ctr"/>
            <a:r>
              <a:rPr lang="en-US" sz="2800" dirty="0"/>
              <a:t>Incomplete transactions should not be visible to other transactions.</a:t>
            </a:r>
          </a:p>
          <a:p>
            <a:pPr fontAlgn="ctr"/>
            <a:r>
              <a:rPr lang="en-US" sz="3200" u="sng" dirty="0"/>
              <a:t>D</a:t>
            </a:r>
            <a:r>
              <a:rPr lang="en-US" sz="3200" dirty="0"/>
              <a:t>urable</a:t>
            </a:r>
          </a:p>
          <a:p>
            <a:pPr lvl="1" fontAlgn="ctr"/>
            <a:r>
              <a:rPr lang="en-US" sz="2800" dirty="0"/>
              <a:t>If the power goes off, the data is still there. It's not in volatile memory.</a:t>
            </a:r>
          </a:p>
        </p:txBody>
      </p:sp>
    </p:spTree>
    <p:extLst>
      <p:ext uri="{BB962C8B-B14F-4D97-AF65-F5344CB8AC3E}">
        <p14:creationId xmlns:p14="http://schemas.microsoft.com/office/powerpoint/2010/main" val="15612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Pessimistic vs Optimistic Locking</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838199" y="1424353"/>
            <a:ext cx="11066585" cy="5336931"/>
          </a:xfrm>
        </p:spPr>
        <p:txBody>
          <a:bodyPr>
            <a:noAutofit/>
          </a:bodyPr>
          <a:lstStyle/>
          <a:p>
            <a:pPr fontAlgn="ctr"/>
            <a:r>
              <a:rPr lang="en-US" sz="3200" u="sng" dirty="0"/>
              <a:t>Pessimistic Concurrency</a:t>
            </a:r>
          </a:p>
          <a:p>
            <a:pPr lvl="1" fontAlgn="ctr"/>
            <a:r>
              <a:rPr lang="en-US" sz="2800" dirty="0"/>
              <a:t>I would rather you </a:t>
            </a:r>
            <a:r>
              <a:rPr lang="en-US" sz="2800" b="1" dirty="0"/>
              <a:t>wait</a:t>
            </a:r>
            <a:r>
              <a:rPr lang="en-US" sz="2800" dirty="0"/>
              <a:t> than </a:t>
            </a:r>
            <a:r>
              <a:rPr lang="en-US" sz="2800" b="1" dirty="0"/>
              <a:t>fail</a:t>
            </a:r>
            <a:r>
              <a:rPr lang="en-US" sz="2800" dirty="0"/>
              <a:t>.</a:t>
            </a:r>
          </a:p>
          <a:p>
            <a:pPr lvl="1" fontAlgn="ctr"/>
            <a:r>
              <a:rPr lang="en-US" sz="2800" dirty="0"/>
              <a:t>Block other transactions from reading the data I’m writing, vv.</a:t>
            </a:r>
          </a:p>
          <a:p>
            <a:pPr lvl="1" fontAlgn="ctr"/>
            <a:r>
              <a:rPr lang="en-US" sz="2800" dirty="0"/>
              <a:t>Most data integrity, consistency. </a:t>
            </a:r>
          </a:p>
          <a:p>
            <a:pPr fontAlgn="ctr"/>
            <a:r>
              <a:rPr lang="en-US" sz="3200" u="sng" dirty="0"/>
              <a:t>Optimistic Concurrency</a:t>
            </a:r>
          </a:p>
          <a:p>
            <a:pPr lvl="1" fontAlgn="ctr"/>
            <a:r>
              <a:rPr lang="en-US" sz="2800" dirty="0"/>
              <a:t>I would rather you </a:t>
            </a:r>
            <a:r>
              <a:rPr lang="en-US" sz="2800" b="1" dirty="0"/>
              <a:t>fail</a:t>
            </a:r>
            <a:r>
              <a:rPr lang="en-US" sz="2800" dirty="0"/>
              <a:t> than </a:t>
            </a:r>
            <a:r>
              <a:rPr lang="en-US" sz="2800" b="1" dirty="0"/>
              <a:t>wait</a:t>
            </a:r>
            <a:r>
              <a:rPr lang="en-US" sz="2800" dirty="0"/>
              <a:t>.</a:t>
            </a:r>
          </a:p>
          <a:p>
            <a:pPr lvl="1" fontAlgn="ctr"/>
            <a:r>
              <a:rPr lang="en-US" sz="2800" dirty="0"/>
              <a:t>High transaction failure rates demand sophisticated retry logic.</a:t>
            </a:r>
          </a:p>
          <a:p>
            <a:pPr lvl="1" fontAlgn="ctr"/>
            <a:r>
              <a:rPr lang="en-US" sz="2800" dirty="0"/>
              <a:t>Need to automatically, quickly solve transaction conflicts.</a:t>
            </a:r>
          </a:p>
          <a:p>
            <a:pPr lvl="1" fontAlgn="ctr"/>
            <a:r>
              <a:rPr lang="en-US" sz="2800" dirty="0"/>
              <a:t>All but required for multi-primary database clusters. </a:t>
            </a:r>
          </a:p>
          <a:p>
            <a:pPr lvl="1" fontAlgn="ctr"/>
            <a:endParaRPr lang="en-US" sz="2800" dirty="0"/>
          </a:p>
          <a:p>
            <a:pPr lvl="1" fontAlgn="ctr"/>
            <a:endParaRPr lang="en-US" sz="2800" dirty="0"/>
          </a:p>
          <a:p>
            <a:pPr lvl="1" fontAlgn="ctr"/>
            <a:endParaRPr lang="en-US" sz="2800" dirty="0"/>
          </a:p>
        </p:txBody>
      </p:sp>
    </p:spTree>
    <p:extLst>
      <p:ext uri="{BB962C8B-B14F-4D97-AF65-F5344CB8AC3E}">
        <p14:creationId xmlns:p14="http://schemas.microsoft.com/office/powerpoint/2010/main" val="226518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normAutofit/>
          </a:bodyPr>
          <a:lstStyle/>
          <a:p>
            <a:r>
              <a:rPr lang="en-US" sz="5400" dirty="0"/>
              <a:t>Relational (RDBMS) or SQL DBs</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503853" y="1565031"/>
            <a:ext cx="11152527" cy="4826438"/>
          </a:xfrm>
        </p:spPr>
        <p:txBody>
          <a:bodyPr>
            <a:noAutofit/>
          </a:bodyPr>
          <a:lstStyle/>
          <a:p>
            <a:pPr fontAlgn="ctr">
              <a:lnSpc>
                <a:spcPct val="120000"/>
              </a:lnSpc>
            </a:pPr>
            <a:r>
              <a:rPr lang="en-US" sz="3200" dirty="0"/>
              <a:t>Typically use tables, columns. </a:t>
            </a:r>
          </a:p>
          <a:p>
            <a:pPr fontAlgn="ctr">
              <a:lnSpc>
                <a:spcPct val="120000"/>
              </a:lnSpc>
            </a:pPr>
            <a:r>
              <a:rPr lang="en-US" sz="3200" dirty="0"/>
              <a:t>ACID compliant by default, especially strong around transactions. Good for high-integrity, highly-concurrency.</a:t>
            </a:r>
          </a:p>
          <a:p>
            <a:pPr fontAlgn="ctr">
              <a:lnSpc>
                <a:spcPct val="120000"/>
              </a:lnSpc>
            </a:pPr>
            <a:r>
              <a:rPr lang="en-US" sz="3200" dirty="0"/>
              <a:t>Key enforcement, between tables and uniqueness within tables, is important.</a:t>
            </a:r>
          </a:p>
          <a:p>
            <a:pPr fontAlgn="ctr">
              <a:lnSpc>
                <a:spcPct val="120000"/>
              </a:lnSpc>
            </a:pPr>
            <a:r>
              <a:rPr lang="en-US" sz="3200" dirty="0"/>
              <a:t>Reporting and analysis is easy.</a:t>
            </a:r>
          </a:p>
          <a:p>
            <a:pPr fontAlgn="ctr">
              <a:lnSpc>
                <a:spcPct val="110000"/>
              </a:lnSpc>
            </a:pPr>
            <a:r>
              <a:rPr lang="en-US" dirty="0"/>
              <a:t>Microsoft SQL Server, Oracle Database, MySQL, IBM DB2, SQLite, PostgreSQL, MariaDB, Teradata</a:t>
            </a:r>
          </a:p>
          <a:p>
            <a:pPr algn="r" fontAlgn="ctr">
              <a:lnSpc>
                <a:spcPct val="120000"/>
              </a:lnSpc>
            </a:pPr>
            <a:endParaRPr lang="en-US" sz="4000" dirty="0"/>
          </a:p>
        </p:txBody>
      </p:sp>
    </p:spTree>
    <p:extLst>
      <p:ext uri="{BB962C8B-B14F-4D97-AF65-F5344CB8AC3E}">
        <p14:creationId xmlns:p14="http://schemas.microsoft.com/office/powerpoint/2010/main" val="2129375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normAutofit/>
          </a:bodyPr>
          <a:lstStyle/>
          <a:p>
            <a:r>
              <a:rPr lang="en-US" sz="5400" dirty="0"/>
              <a:t>NoSQL DBs</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503853" y="1565031"/>
            <a:ext cx="11152527" cy="4826438"/>
          </a:xfrm>
        </p:spPr>
        <p:txBody>
          <a:bodyPr>
            <a:noAutofit/>
          </a:bodyPr>
          <a:lstStyle/>
          <a:p>
            <a:pPr fontAlgn="ctr">
              <a:lnSpc>
                <a:spcPct val="120000"/>
              </a:lnSpc>
            </a:pPr>
            <a:r>
              <a:rPr lang="en-US" sz="3600" dirty="0"/>
              <a:t>Not a product, but a category of specialized </a:t>
            </a:r>
            <a:r>
              <a:rPr lang="en-US" sz="3600" dirty="0" err="1"/>
              <a:t>DBs.</a:t>
            </a:r>
            <a:endParaRPr lang="en-US" sz="3600" dirty="0"/>
          </a:p>
          <a:p>
            <a:pPr fontAlgn="ctr">
              <a:lnSpc>
                <a:spcPct val="120000"/>
              </a:lnSpc>
            </a:pPr>
            <a:r>
              <a:rPr lang="en-US" sz="3600" dirty="0"/>
              <a:t>Non-relational. Different than table/row/column.</a:t>
            </a:r>
          </a:p>
          <a:p>
            <a:pPr fontAlgn="ctr">
              <a:lnSpc>
                <a:spcPct val="120000"/>
              </a:lnSpc>
            </a:pPr>
            <a:r>
              <a:rPr lang="en-US" sz="3600" dirty="0"/>
              <a:t>Often designed for sharded, partitioned architectures with multi-primary or regionally-primary </a:t>
            </a:r>
            <a:r>
              <a:rPr lang="en-US" sz="3600" dirty="0" err="1"/>
              <a:t>DBs.</a:t>
            </a:r>
            <a:endParaRPr lang="en-US" sz="3600" dirty="0"/>
          </a:p>
          <a:p>
            <a:pPr fontAlgn="ctr">
              <a:lnSpc>
                <a:spcPct val="120000"/>
              </a:lnSpc>
            </a:pPr>
            <a:r>
              <a:rPr lang="en-US" sz="3600" dirty="0"/>
              <a:t>Reporting and analysis difficult, must transform.</a:t>
            </a:r>
          </a:p>
          <a:p>
            <a:pPr fontAlgn="ctr">
              <a:lnSpc>
                <a:spcPct val="120000"/>
              </a:lnSpc>
            </a:pPr>
            <a:r>
              <a:rPr lang="en-US" dirty="0"/>
              <a:t>Azure Cosmos DB, Amazon DynamoDB, Amazon Simple DB, </a:t>
            </a:r>
            <a:br>
              <a:rPr lang="en-US" dirty="0"/>
            </a:br>
            <a:r>
              <a:rPr lang="en-US" dirty="0"/>
              <a:t>Mongo DB, Cassandra, Redis</a:t>
            </a:r>
          </a:p>
          <a:p>
            <a:pPr algn="r" fontAlgn="ctr">
              <a:lnSpc>
                <a:spcPct val="120000"/>
              </a:lnSpc>
            </a:pPr>
            <a:endParaRPr lang="en-US" sz="4000" dirty="0"/>
          </a:p>
        </p:txBody>
      </p:sp>
    </p:spTree>
    <p:extLst>
      <p:ext uri="{BB962C8B-B14F-4D97-AF65-F5344CB8AC3E}">
        <p14:creationId xmlns:p14="http://schemas.microsoft.com/office/powerpoint/2010/main" val="423379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1981200" y="304801"/>
            <a:ext cx="8229600" cy="5821363"/>
          </a:xfrm>
        </p:spPr>
        <p:txBody>
          <a:bodyPr vert="horz" lIns="91440" tIns="45720" rIns="132080" bIns="45720" rtlCol="0">
            <a:normAutofit/>
          </a:bodyPr>
          <a:lstStyle/>
          <a:p>
            <a:pPr marL="0" indent="0">
              <a:buNone/>
            </a:pPr>
            <a:r>
              <a:rPr lang="en-US" altLang="en-US" sz="6000" dirty="0">
                <a:latin typeface="Roboto" panose="02000000000000000000" pitchFamily="2" charset="0"/>
                <a:ea typeface="Roboto" panose="02000000000000000000" pitchFamily="2" charset="0"/>
              </a:rPr>
              <a:t>I Was Once</a:t>
            </a:r>
          </a:p>
          <a:p>
            <a:pPr marL="0" indent="0">
              <a:buNone/>
            </a:pPr>
            <a:r>
              <a:rPr lang="en-US" altLang="en-US" sz="6000" dirty="0">
                <a:latin typeface="Roboto" panose="02000000000000000000" pitchFamily="2" charset="0"/>
                <a:ea typeface="Roboto" panose="02000000000000000000" pitchFamily="2" charset="0"/>
              </a:rPr>
              <a:t>A Very </a:t>
            </a:r>
          </a:p>
          <a:p>
            <a:pPr marL="0" indent="0">
              <a:buNone/>
            </a:pPr>
            <a:r>
              <a:rPr lang="en-US" altLang="en-US" sz="6000" dirty="0">
                <a:latin typeface="Roboto" panose="02000000000000000000" pitchFamily="2" charset="0"/>
                <a:ea typeface="Roboto" panose="02000000000000000000" pitchFamily="2" charset="0"/>
              </a:rPr>
              <a:t>Lousy</a:t>
            </a:r>
          </a:p>
          <a:p>
            <a:pPr marL="0" indent="0">
              <a:buNone/>
            </a:pPr>
            <a:r>
              <a:rPr lang="en-US" altLang="en-US" sz="6000" dirty="0">
                <a:latin typeface="Roboto" panose="02000000000000000000" pitchFamily="2" charset="0"/>
                <a:ea typeface="Roboto" panose="02000000000000000000" pitchFamily="2" charset="0"/>
              </a:rPr>
              <a:t>Carpenter</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2</a:t>
            </a:fld>
            <a:endParaRPr lang="en-US" altLang="en-US" dirty="0">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5" name="Picture 4">
            <a:extLst>
              <a:ext uri="{FF2B5EF4-FFF2-40B4-BE49-F238E27FC236}">
                <a16:creationId xmlns:a16="http://schemas.microsoft.com/office/drawing/2014/main" id="{25D5DDAC-1991-4EA9-B3BE-F51DDBA81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7646" y="-402336"/>
            <a:ext cx="5445252" cy="7260336"/>
          </a:xfrm>
          <a:prstGeom prst="rect">
            <a:avLst/>
          </a:prstGeom>
        </p:spPr>
      </p:pic>
    </p:spTree>
    <p:extLst>
      <p:ext uri="{BB962C8B-B14F-4D97-AF65-F5344CB8AC3E}">
        <p14:creationId xmlns:p14="http://schemas.microsoft.com/office/powerpoint/2010/main" val="239832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normAutofit/>
          </a:bodyPr>
          <a:lstStyle/>
          <a:p>
            <a:r>
              <a:rPr lang="en-US" sz="5400" dirty="0"/>
              <a:t>SQL or NoSQL?</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503853" y="1565031"/>
            <a:ext cx="11152527" cy="4826438"/>
          </a:xfrm>
        </p:spPr>
        <p:txBody>
          <a:bodyPr>
            <a:noAutofit/>
          </a:bodyPr>
          <a:lstStyle/>
          <a:p>
            <a:r>
              <a:rPr lang="en-US" sz="3600" dirty="0"/>
              <a:t>Unstructured data is a common use case for NoSQL, but you can accomplish this storage with a SQL DB. </a:t>
            </a:r>
          </a:p>
          <a:p>
            <a:r>
              <a:rPr lang="en-US" sz="3600" dirty="0"/>
              <a:t>SQL databases can store blobs, json documents, xml documents natively, in-row with other relational data.</a:t>
            </a:r>
          </a:p>
          <a:p>
            <a:r>
              <a:rPr lang="en-US" sz="3600" dirty="0"/>
              <a:t>SQL sharded architectures are possible but not easy.</a:t>
            </a:r>
          </a:p>
          <a:p>
            <a:r>
              <a:rPr lang="en-US" sz="3600" dirty="0"/>
              <a:t>NoSQL violates ACID compliance by default, especially the C for consistency. Shards are easy.</a:t>
            </a:r>
          </a:p>
          <a:p>
            <a:r>
              <a:rPr lang="en-US" sz="3600" dirty="0"/>
              <a:t>Rapid, horizontal scaling with SQL solutions can be more complex than with NoSQL solutions. </a:t>
            </a:r>
          </a:p>
          <a:p>
            <a:pPr marL="0" indent="0">
              <a:buNone/>
            </a:pPr>
            <a:endParaRPr lang="en-US" sz="3600" dirty="0"/>
          </a:p>
        </p:txBody>
      </p:sp>
    </p:spTree>
    <p:extLst>
      <p:ext uri="{BB962C8B-B14F-4D97-AF65-F5344CB8AC3E}">
        <p14:creationId xmlns:p14="http://schemas.microsoft.com/office/powerpoint/2010/main" val="55211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46547E-48C1-4F7C-9664-D644F530FFA2}"/>
              </a:ext>
            </a:extLst>
          </p:cNvPr>
          <p:cNvPicPr>
            <a:picLocks noChangeAspect="1"/>
          </p:cNvPicPr>
          <p:nvPr/>
        </p:nvPicPr>
        <p:blipFill>
          <a:blip r:embed="rId3"/>
          <a:stretch>
            <a:fillRect/>
          </a:stretch>
        </p:blipFill>
        <p:spPr>
          <a:xfrm>
            <a:off x="2137955" y="1213341"/>
            <a:ext cx="7916089" cy="5602946"/>
          </a:xfrm>
          <a:prstGeom prst="rect">
            <a:avLst/>
          </a:prstGeom>
        </p:spPr>
      </p:pic>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When not to use NoSQL?</a:t>
            </a:r>
          </a:p>
        </p:txBody>
      </p:sp>
    </p:spTree>
    <p:extLst>
      <p:ext uri="{BB962C8B-B14F-4D97-AF65-F5344CB8AC3E}">
        <p14:creationId xmlns:p14="http://schemas.microsoft.com/office/powerpoint/2010/main" val="1430678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When not to use NoSQL?</a:t>
            </a:r>
          </a:p>
        </p:txBody>
      </p:sp>
      <p:sp>
        <p:nvSpPr>
          <p:cNvPr id="3" name="Content Placeholder 2">
            <a:extLst>
              <a:ext uri="{FF2B5EF4-FFF2-40B4-BE49-F238E27FC236}">
                <a16:creationId xmlns:a16="http://schemas.microsoft.com/office/drawing/2014/main" id="{840C747B-8415-41B1-9814-9DB72F21977C}"/>
              </a:ext>
            </a:extLst>
          </p:cNvPr>
          <p:cNvSpPr>
            <a:spLocks noGrp="1"/>
          </p:cNvSpPr>
          <p:nvPr>
            <p:ph idx="1"/>
          </p:nvPr>
        </p:nvSpPr>
        <p:spPr>
          <a:xfrm>
            <a:off x="609601" y="1477108"/>
            <a:ext cx="10972798" cy="5145471"/>
          </a:xfrm>
        </p:spPr>
        <p:txBody>
          <a:bodyPr>
            <a:normAutofit/>
          </a:bodyPr>
          <a:lstStyle/>
          <a:p>
            <a:pPr>
              <a:lnSpc>
                <a:spcPct val="110000"/>
              </a:lnSpc>
            </a:pPr>
            <a:r>
              <a:rPr lang="en-US" sz="3600" dirty="0"/>
              <a:t>Don’t use NoSQL as your primary data platform just to avoid things like data types, foreign keys, constraints, etc. That stuff isn’t so bad.</a:t>
            </a:r>
          </a:p>
          <a:p>
            <a:pPr>
              <a:lnSpc>
                <a:spcPct val="110000"/>
              </a:lnSpc>
            </a:pPr>
            <a:r>
              <a:rPr lang="en-US" sz="3600" dirty="0"/>
              <a:t>Don’t use NoSQL just because you’re “open source”. </a:t>
            </a:r>
          </a:p>
          <a:p>
            <a:pPr>
              <a:lnSpc>
                <a:spcPct val="110000"/>
              </a:lnSpc>
            </a:pPr>
            <a:r>
              <a:rPr lang="en-US" sz="3600" dirty="0"/>
              <a:t>Don’t use NoSQL just to be “agile”.</a:t>
            </a:r>
          </a:p>
          <a:p>
            <a:pPr>
              <a:lnSpc>
                <a:spcPct val="110000"/>
              </a:lnSpc>
            </a:pPr>
            <a:r>
              <a:rPr lang="en-US" sz="3600" dirty="0"/>
              <a:t>Don’t use NoSQL just because you don’t know what your data looks like yet.</a:t>
            </a:r>
          </a:p>
        </p:txBody>
      </p:sp>
    </p:spTree>
    <p:extLst>
      <p:ext uri="{BB962C8B-B14F-4D97-AF65-F5344CB8AC3E}">
        <p14:creationId xmlns:p14="http://schemas.microsoft.com/office/powerpoint/2010/main" val="84427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Like Peanut Butter and Jelly</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495299" y="1690687"/>
            <a:ext cx="11516187" cy="5026635"/>
          </a:xfrm>
        </p:spPr>
        <p:txBody>
          <a:bodyPr>
            <a:normAutofit fontScale="92500"/>
          </a:bodyPr>
          <a:lstStyle/>
          <a:p>
            <a:pPr fontAlgn="ctr"/>
            <a:r>
              <a:rPr lang="en-US" sz="3200" dirty="0"/>
              <a:t>In reality, in your application environment, there could be good use cases for </a:t>
            </a:r>
            <a:r>
              <a:rPr lang="en-US" sz="3200" b="1" dirty="0"/>
              <a:t>both SQL and NoSQL </a:t>
            </a:r>
            <a:r>
              <a:rPr lang="en-US" sz="3200" dirty="0"/>
              <a:t>platforms that properly use </a:t>
            </a:r>
            <a:r>
              <a:rPr lang="en-US" sz="3200" b="1" dirty="0"/>
              <a:t>the strengths of each</a:t>
            </a:r>
            <a:r>
              <a:rPr lang="en-US" sz="3200" dirty="0"/>
              <a:t>.</a:t>
            </a:r>
          </a:p>
          <a:p>
            <a:pPr fontAlgn="ctr"/>
            <a:r>
              <a:rPr lang="en-US" sz="3200" dirty="0"/>
              <a:t>SQL database</a:t>
            </a:r>
          </a:p>
          <a:p>
            <a:pPr lvl="1" fontAlgn="ctr"/>
            <a:r>
              <a:rPr lang="en-US" sz="2800" dirty="0" err="1"/>
              <a:t>OnLine</a:t>
            </a:r>
            <a:r>
              <a:rPr lang="en-US" sz="2800" dirty="0"/>
              <a:t> Transactional processing (OLTP) of data, complex transactions</a:t>
            </a:r>
          </a:p>
          <a:p>
            <a:pPr lvl="1" fontAlgn="ctr"/>
            <a:r>
              <a:rPr lang="en-US" sz="2800" dirty="0"/>
              <a:t>Master data management, reference for external integration API’s</a:t>
            </a:r>
          </a:p>
          <a:p>
            <a:pPr lvl="1" fontAlgn="ctr"/>
            <a:r>
              <a:rPr lang="en-US" sz="2800" dirty="0"/>
              <a:t>Reporting, foundation for other analytical systems (OLAP)</a:t>
            </a:r>
          </a:p>
          <a:p>
            <a:pPr fontAlgn="ctr"/>
            <a:r>
              <a:rPr lang="en-US" sz="3200" dirty="0"/>
              <a:t>NoSQL platform</a:t>
            </a:r>
          </a:p>
          <a:p>
            <a:pPr lvl="1" fontAlgn="ctr"/>
            <a:r>
              <a:rPr lang="en-US" sz="2800" dirty="0"/>
              <a:t>Imports from rapidly-changing or complex external data </a:t>
            </a:r>
          </a:p>
          <a:p>
            <a:pPr lvl="1" fontAlgn="ctr"/>
            <a:r>
              <a:rPr lang="en-US" sz="2800" dirty="0"/>
              <a:t>IoT or streamed data massive-scale writes (aka a Data Lake)</a:t>
            </a:r>
          </a:p>
          <a:p>
            <a:pPr lvl="1" fontAlgn="ctr"/>
            <a:r>
              <a:rPr lang="en-US" sz="2800" dirty="0"/>
              <a:t>Continuously, procedurally-modified schemas</a:t>
            </a:r>
          </a:p>
          <a:p>
            <a:pPr marL="0" indent="0" fontAlgn="ctr">
              <a:buNone/>
            </a:pPr>
            <a:endParaRPr lang="en-US" sz="3200" dirty="0"/>
          </a:p>
          <a:p>
            <a:pPr fontAlgn="ctr"/>
            <a:endParaRPr lang="en-US" sz="3200" dirty="0"/>
          </a:p>
        </p:txBody>
      </p:sp>
    </p:spTree>
    <p:extLst>
      <p:ext uri="{BB962C8B-B14F-4D97-AF65-F5344CB8AC3E}">
        <p14:creationId xmlns:p14="http://schemas.microsoft.com/office/powerpoint/2010/main" val="109655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NoSQL + SQL</a:t>
            </a:r>
          </a:p>
        </p:txBody>
      </p:sp>
      <p:pic>
        <p:nvPicPr>
          <p:cNvPr id="4098" name="Picture 2" descr="Data type for usage">
            <a:extLst>
              <a:ext uri="{FF2B5EF4-FFF2-40B4-BE49-F238E27FC236}">
                <a16:creationId xmlns:a16="http://schemas.microsoft.com/office/drawing/2014/main" id="{F265D0E8-9167-469C-A197-6E5CCCFD7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409" y="1467401"/>
            <a:ext cx="8399182" cy="53807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FA0CE26-3328-4288-B441-019CAD42BE44}"/>
              </a:ext>
            </a:extLst>
          </p:cNvPr>
          <p:cNvSpPr/>
          <p:nvPr/>
        </p:nvSpPr>
        <p:spPr>
          <a:xfrm>
            <a:off x="7231944" y="6586517"/>
            <a:ext cx="6096000" cy="261610"/>
          </a:xfrm>
          <a:prstGeom prst="rect">
            <a:avLst/>
          </a:prstGeom>
        </p:spPr>
        <p:txBody>
          <a:bodyPr>
            <a:spAutoFit/>
          </a:bodyPr>
          <a:lstStyle/>
          <a:p>
            <a:r>
              <a:rPr lang="en-US" sz="1050" dirty="0"/>
              <a:t>Image: https://dzone.com/articles/nosql-vs-newsql-vs-distributed-sql-dzones-2020-tre</a:t>
            </a:r>
          </a:p>
        </p:txBody>
      </p:sp>
    </p:spTree>
    <p:extLst>
      <p:ext uri="{BB962C8B-B14F-4D97-AF65-F5344CB8AC3E}">
        <p14:creationId xmlns:p14="http://schemas.microsoft.com/office/powerpoint/2010/main" val="36772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Emerging</a:t>
            </a:r>
          </a:p>
        </p:txBody>
      </p:sp>
      <p:sp>
        <p:nvSpPr>
          <p:cNvPr id="5" name="Content Placeholder 4">
            <a:extLst>
              <a:ext uri="{FF2B5EF4-FFF2-40B4-BE49-F238E27FC236}">
                <a16:creationId xmlns:a16="http://schemas.microsoft.com/office/drawing/2014/main" id="{05E0CC46-B24F-4E5D-B9BC-2102A4A15A82}"/>
              </a:ext>
            </a:extLst>
          </p:cNvPr>
          <p:cNvSpPr>
            <a:spLocks noGrp="1"/>
          </p:cNvSpPr>
          <p:nvPr>
            <p:ph idx="1"/>
          </p:nvPr>
        </p:nvSpPr>
        <p:spPr>
          <a:xfrm>
            <a:off x="495299" y="1690687"/>
            <a:ext cx="11516187" cy="5026635"/>
          </a:xfrm>
        </p:spPr>
        <p:txBody>
          <a:bodyPr>
            <a:normAutofit/>
          </a:bodyPr>
          <a:lstStyle/>
          <a:p>
            <a:pPr fontAlgn="ctr"/>
            <a:r>
              <a:rPr lang="en-US" sz="3600" dirty="0"/>
              <a:t>Unified database platform with API-driven versatility</a:t>
            </a:r>
          </a:p>
          <a:p>
            <a:pPr lvl="1" fontAlgn="ctr"/>
            <a:r>
              <a:rPr lang="en-US" sz="3200" dirty="0"/>
              <a:t>Azure Cosmos DB – unify NoSQL specializations</a:t>
            </a:r>
          </a:p>
          <a:p>
            <a:pPr fontAlgn="ctr"/>
            <a:r>
              <a:rPr lang="en-US" sz="3600" dirty="0" err="1"/>
              <a:t>SQL+NoSQL</a:t>
            </a:r>
            <a:r>
              <a:rPr lang="en-US" sz="3600" dirty="0"/>
              <a:t> via “distributed SQL” or NewSQL</a:t>
            </a:r>
          </a:p>
          <a:p>
            <a:pPr lvl="1" fontAlgn="ctr"/>
            <a:r>
              <a:rPr lang="en-US" sz="2800" dirty="0"/>
              <a:t>The magic is in sophisticated distributed transaction managers</a:t>
            </a:r>
          </a:p>
          <a:p>
            <a:pPr lvl="1" fontAlgn="ctr"/>
            <a:r>
              <a:rPr lang="en-US" sz="2800" dirty="0"/>
              <a:t>TAO, Spanner, </a:t>
            </a:r>
            <a:r>
              <a:rPr lang="en-US" sz="2800" dirty="0" err="1"/>
              <a:t>YugabyteDB</a:t>
            </a:r>
            <a:r>
              <a:rPr lang="en-US" sz="2800" dirty="0"/>
              <a:t>, </a:t>
            </a:r>
            <a:r>
              <a:rPr lang="en-US" sz="2800" dirty="0" err="1"/>
              <a:t>CockroachDB</a:t>
            </a:r>
            <a:endParaRPr lang="en-US" sz="2800" dirty="0"/>
          </a:p>
          <a:p>
            <a:pPr lvl="1" fontAlgn="ctr"/>
            <a:endParaRPr lang="en-US" sz="2800" dirty="0"/>
          </a:p>
          <a:p>
            <a:pPr lvl="1" fontAlgn="ctr"/>
            <a:endParaRPr lang="en-US" sz="3200" dirty="0"/>
          </a:p>
        </p:txBody>
      </p:sp>
      <p:pic>
        <p:nvPicPr>
          <p:cNvPr id="6146" name="Picture 2">
            <a:extLst>
              <a:ext uri="{FF2B5EF4-FFF2-40B4-BE49-F238E27FC236}">
                <a16:creationId xmlns:a16="http://schemas.microsoft.com/office/drawing/2014/main" id="{D76C28B2-980E-4239-82D8-3DA3B5234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3827" y="4265893"/>
            <a:ext cx="4944345" cy="25330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B595749-8FB9-4476-9C91-A5B9D2138933}"/>
              </a:ext>
            </a:extLst>
          </p:cNvPr>
          <p:cNvSpPr/>
          <p:nvPr/>
        </p:nvSpPr>
        <p:spPr>
          <a:xfrm>
            <a:off x="7462932" y="6609600"/>
            <a:ext cx="6096000" cy="215444"/>
          </a:xfrm>
          <a:prstGeom prst="rect">
            <a:avLst/>
          </a:prstGeom>
        </p:spPr>
        <p:txBody>
          <a:bodyPr>
            <a:spAutoFit/>
          </a:bodyPr>
          <a:lstStyle/>
          <a:p>
            <a:r>
              <a:rPr lang="en-US" sz="800" dirty="0"/>
              <a:t>https://blog.yugabyte.com/distributed-postgresql-on-a-google-spanner-architecture-storage-layer/</a:t>
            </a:r>
          </a:p>
        </p:txBody>
      </p:sp>
    </p:spTree>
    <p:extLst>
      <p:ext uri="{BB962C8B-B14F-4D97-AF65-F5344CB8AC3E}">
        <p14:creationId xmlns:p14="http://schemas.microsoft.com/office/powerpoint/2010/main" val="186124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298072D3-7E77-4FC9-B05C-889E401ADCBC}"/>
              </a:ext>
            </a:extLst>
          </p:cNvPr>
          <p:cNvSpPr>
            <a:spLocks noGrp="1"/>
          </p:cNvSpPr>
          <p:nvPr>
            <p:ph idx="1"/>
          </p:nvPr>
        </p:nvSpPr>
        <p:spPr/>
        <p:txBody>
          <a:bodyPr>
            <a:normAutofit lnSpcReduction="10000"/>
          </a:bodyPr>
          <a:lstStyle/>
          <a:p>
            <a:r>
              <a:rPr lang="en-US" dirty="0"/>
              <a:t>Databases good.</a:t>
            </a:r>
          </a:p>
          <a:p>
            <a:pPr lvl="1"/>
            <a:r>
              <a:rPr lang="en-US" dirty="0"/>
              <a:t>Hug a database today. Hug a DBA only with permission.</a:t>
            </a:r>
          </a:p>
          <a:p>
            <a:pPr lvl="1"/>
            <a:r>
              <a:rPr lang="en-US" dirty="0"/>
              <a:t>A flat file by any other name is still a flat file.</a:t>
            </a:r>
          </a:p>
          <a:p>
            <a:r>
              <a:rPr lang="en-US" dirty="0"/>
              <a:t>When it doubt, choose SQL, scale up. </a:t>
            </a:r>
          </a:p>
          <a:p>
            <a:pPr lvl="1"/>
            <a:r>
              <a:rPr lang="en-US" dirty="0"/>
              <a:t>Most features, versatility, integrity. </a:t>
            </a:r>
          </a:p>
          <a:p>
            <a:pPr lvl="1"/>
            <a:r>
              <a:rPr lang="en-US" dirty="0"/>
              <a:t>Monolith </a:t>
            </a:r>
            <a:r>
              <a:rPr lang="en-US" dirty="0" err="1"/>
              <a:t>shmonolith</a:t>
            </a:r>
            <a:r>
              <a:rPr lang="en-US" dirty="0"/>
              <a:t>.</a:t>
            </a:r>
          </a:p>
          <a:p>
            <a:r>
              <a:rPr lang="en-US" dirty="0"/>
              <a:t>Scale out if geographically necessary with NoSQL.</a:t>
            </a:r>
          </a:p>
          <a:p>
            <a:pPr lvl="1"/>
            <a:r>
              <a:rPr lang="en-US" dirty="0"/>
              <a:t>Look for specific advantages, not buzzwords. Test it out.</a:t>
            </a:r>
          </a:p>
          <a:p>
            <a:pPr lvl="1"/>
            <a:r>
              <a:rPr lang="en-US" dirty="0"/>
              <a:t>Keep in mind, you’re probably not special.</a:t>
            </a:r>
          </a:p>
          <a:p>
            <a:r>
              <a:rPr lang="en-US" dirty="0"/>
              <a:t>The future is exciting!</a:t>
            </a:r>
          </a:p>
          <a:p>
            <a:pPr lvl="1"/>
            <a:r>
              <a:rPr lang="en-US" dirty="0"/>
              <a:t>A republic, if you can keep it.</a:t>
            </a:r>
          </a:p>
        </p:txBody>
      </p:sp>
    </p:spTree>
    <p:extLst>
      <p:ext uri="{BB962C8B-B14F-4D97-AF65-F5344CB8AC3E}">
        <p14:creationId xmlns:p14="http://schemas.microsoft.com/office/powerpoint/2010/main" val="7334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Questions?</a:t>
            </a:r>
          </a:p>
        </p:txBody>
      </p:sp>
      <p:sp>
        <p:nvSpPr>
          <p:cNvPr id="2" name="Content Placeholder 1">
            <a:extLst>
              <a:ext uri="{FF2B5EF4-FFF2-40B4-BE49-F238E27FC236}">
                <a16:creationId xmlns:a16="http://schemas.microsoft.com/office/drawing/2014/main" id="{298072D3-7E77-4FC9-B05C-889E401ADCB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5041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1952255" y="717907"/>
            <a:ext cx="9943123" cy="1600200"/>
          </a:xfrm>
        </p:spPr>
        <p:txBody>
          <a:bodyPr vert="horz" lIns="91440" tIns="45720" rIns="132080" bIns="45720" rtlCol="0">
            <a:noAutofit/>
          </a:bodyPr>
          <a:lstStyle/>
          <a:p>
            <a:pPr marL="0" indent="0">
              <a:buNone/>
            </a:pPr>
            <a:r>
              <a:rPr lang="en-US" altLang="en-US" sz="4400" dirty="0">
                <a:latin typeface="Roboto" panose="02000000000000000000" pitchFamily="2" charset="0"/>
                <a:ea typeface="Roboto" panose="02000000000000000000" pitchFamily="2" charset="0"/>
              </a:rPr>
              <a:t>Side projects?</a:t>
            </a:r>
          </a:p>
          <a:p>
            <a:pPr marL="0" indent="0">
              <a:buNone/>
            </a:pPr>
            <a:r>
              <a:rPr lang="en-US" altLang="en-US" sz="4400" dirty="0">
                <a:latin typeface="Roboto" panose="02000000000000000000" pitchFamily="2" charset="0"/>
                <a:ea typeface="Roboto" panose="02000000000000000000" pitchFamily="2" charset="0"/>
              </a:rPr>
              <a:t>Interest in my work outside? </a:t>
            </a:r>
          </a:p>
          <a:p>
            <a:pPr marL="0" indent="0">
              <a:buNone/>
            </a:pPr>
            <a:r>
              <a:rPr lang="en-US" altLang="en-US" sz="4400" dirty="0">
                <a:latin typeface="Roboto" panose="02000000000000000000" pitchFamily="2" charset="0"/>
                <a:ea typeface="Roboto" panose="02000000000000000000" pitchFamily="2" charset="0"/>
              </a:rPr>
              <a:t>Certification exams?</a:t>
            </a:r>
          </a:p>
          <a:p>
            <a:pPr marL="0" indent="0">
              <a:buNone/>
            </a:pPr>
            <a:r>
              <a:rPr lang="en-US" altLang="en-US" sz="4400" dirty="0">
                <a:latin typeface="Roboto" panose="02000000000000000000" pitchFamily="2" charset="0"/>
                <a:ea typeface="Roboto" panose="02000000000000000000" pitchFamily="2" charset="0"/>
              </a:rPr>
              <a:t>User Groups and Tech Community?</a:t>
            </a:r>
          </a:p>
          <a:p>
            <a:pPr marL="0" indent="0">
              <a:buNone/>
            </a:pPr>
            <a:r>
              <a:rPr lang="en-US" altLang="en-US" sz="4400" dirty="0">
                <a:latin typeface="Roboto" panose="02000000000000000000" pitchFamily="2" charset="0"/>
                <a:ea typeface="Roboto" panose="02000000000000000000" pitchFamily="2" charset="0"/>
              </a:rPr>
              <a:t>Nope.</a:t>
            </a:r>
          </a:p>
          <a:p>
            <a:pPr marL="0" indent="0">
              <a:buNone/>
            </a:pPr>
            <a:endParaRPr lang="en-US" altLang="en-US" sz="4400" dirty="0">
              <a:latin typeface="Roboto" panose="02000000000000000000" pitchFamily="2" charset="0"/>
              <a:ea typeface="Roboto" panose="02000000000000000000" pitchFamily="2" charset="0"/>
            </a:endParaRPr>
          </a:p>
          <a:p>
            <a:pPr marL="0" indent="0">
              <a:buNone/>
            </a:pPr>
            <a:r>
              <a:rPr lang="en-US" altLang="en-US" sz="4400" dirty="0">
                <a:latin typeface="Roboto" panose="02000000000000000000" pitchFamily="2" charset="0"/>
                <a:ea typeface="Roboto" panose="02000000000000000000" pitchFamily="2" charset="0"/>
              </a:rPr>
              <a:t>Minimum effort? Yep. </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3</a:t>
            </a:fld>
            <a:endParaRPr lang="en-US" altLang="en-US" dirty="0">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6" name="Picture 5">
            <a:extLst>
              <a:ext uri="{FF2B5EF4-FFF2-40B4-BE49-F238E27FC236}">
                <a16:creationId xmlns:a16="http://schemas.microsoft.com/office/drawing/2014/main" id="{15BB4B88-DEE8-4EA1-ACD7-05B3CE8192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6525"/>
            <a:ext cx="8632071" cy="4855540"/>
          </a:xfrm>
          <a:prstGeom prst="rect">
            <a:avLst/>
          </a:prstGeom>
        </p:spPr>
      </p:pic>
      <p:pic>
        <p:nvPicPr>
          <p:cNvPr id="5" name="Picture 2">
            <a:extLst>
              <a:ext uri="{FF2B5EF4-FFF2-40B4-BE49-F238E27FC236}">
                <a16:creationId xmlns:a16="http://schemas.microsoft.com/office/drawing/2014/main" id="{77E8B331-A54C-49D0-8B76-47B4E1591E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121" y="-107705"/>
            <a:ext cx="5041900" cy="67225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ABE29A8-4139-42BA-B68D-1D37DE2DC4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6667" b="13038"/>
          <a:stretch/>
        </p:blipFill>
        <p:spPr bwMode="auto">
          <a:xfrm>
            <a:off x="4556880" y="0"/>
            <a:ext cx="3830242" cy="256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6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1000"/>
                                  </p:stCondLst>
                                  <p:childTnLst>
                                    <p:set>
                                      <p:cBhvr>
                                        <p:cTn id="29" dur="1" fill="hold">
                                          <p:stCondLst>
                                            <p:cond delay="0"/>
                                          </p:stCondLst>
                                        </p:cTn>
                                        <p:tgtEl>
                                          <p:spTgt spid="6"/>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nodeType="afterEffect">
                                  <p:stCondLst>
                                    <p:cond delay="1000"/>
                                  </p:stCondLst>
                                  <p:childTnLst>
                                    <p:set>
                                      <p:cBhvr>
                                        <p:cTn id="32" dur="1" fill="hold">
                                          <p:stCondLst>
                                            <p:cond delay="0"/>
                                          </p:stCondLst>
                                        </p:cTn>
                                        <p:tgtEl>
                                          <p:spTgt spid="5"/>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nodeType="afterEffect">
                                  <p:stCondLst>
                                    <p:cond delay="1000"/>
                                  </p:stCondLst>
                                  <p:childTnLst>
                                    <p:set>
                                      <p:cBhvr>
                                        <p:cTn id="35"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2054894" y="65555"/>
            <a:ext cx="9215618" cy="1600200"/>
          </a:xfrm>
        </p:spPr>
        <p:txBody>
          <a:bodyPr vert="horz" lIns="91440" tIns="45720" rIns="132080" bIns="45720" rtlCol="0">
            <a:noAutofit/>
          </a:bodyPr>
          <a:lstStyle/>
          <a:p>
            <a:pPr marL="0" indent="0">
              <a:buNone/>
            </a:pPr>
            <a:r>
              <a:rPr lang="en-US" altLang="en-US" sz="4800" dirty="0">
                <a:latin typeface="Roboto" panose="02000000000000000000" pitchFamily="2" charset="0"/>
                <a:ea typeface="Roboto" panose="02000000000000000000" pitchFamily="2" charset="0"/>
              </a:rPr>
              <a:t>I did what I was told. </a:t>
            </a:r>
            <a:br>
              <a:rPr lang="en-US" altLang="en-US" sz="4800" dirty="0">
                <a:latin typeface="Roboto" panose="02000000000000000000" pitchFamily="2" charset="0"/>
                <a:ea typeface="Roboto" panose="02000000000000000000" pitchFamily="2" charset="0"/>
              </a:rPr>
            </a:br>
            <a:r>
              <a:rPr lang="en-US" altLang="en-US" sz="4800" dirty="0">
                <a:latin typeface="Roboto" panose="02000000000000000000" pitchFamily="2" charset="0"/>
                <a:ea typeface="Roboto" panose="02000000000000000000" pitchFamily="2" charset="0"/>
              </a:rPr>
              <a:t>I didn’t try to expand my skillset. </a:t>
            </a:r>
          </a:p>
          <a:p>
            <a:pPr marL="0" indent="0">
              <a:buNone/>
            </a:pPr>
            <a:r>
              <a:rPr lang="en-US" altLang="en-US" sz="4800" dirty="0">
                <a:latin typeface="Roboto" panose="02000000000000000000" pitchFamily="2" charset="0"/>
                <a:ea typeface="Roboto" panose="02000000000000000000" pitchFamily="2" charset="0"/>
              </a:rPr>
              <a:t>Video games weren’t going to play themselves, </a:t>
            </a:r>
            <a:r>
              <a:rPr lang="en-US" altLang="en-US" sz="4800" dirty="0" err="1">
                <a:latin typeface="Roboto" panose="02000000000000000000" pitchFamily="2" charset="0"/>
                <a:ea typeface="Roboto" panose="02000000000000000000" pitchFamily="2" charset="0"/>
              </a:rPr>
              <a:t>amiright</a:t>
            </a:r>
            <a:r>
              <a:rPr lang="en-US" altLang="en-US" sz="4800" dirty="0">
                <a:latin typeface="Roboto" panose="02000000000000000000" pitchFamily="2" charset="0"/>
                <a:ea typeface="Roboto" panose="02000000000000000000" pitchFamily="2" charset="0"/>
              </a:rPr>
              <a:t>?</a:t>
            </a:r>
          </a:p>
          <a:p>
            <a:pPr marL="0" indent="0">
              <a:buNone/>
            </a:pPr>
            <a:br>
              <a:rPr lang="en-US" altLang="en-US" sz="4800" dirty="0">
                <a:latin typeface="Roboto" panose="02000000000000000000" pitchFamily="2" charset="0"/>
                <a:ea typeface="Roboto" panose="02000000000000000000" pitchFamily="2" charset="0"/>
              </a:rPr>
            </a:br>
            <a:r>
              <a:rPr lang="en-US" altLang="en-US" sz="4800" dirty="0">
                <a:latin typeface="Roboto" panose="02000000000000000000" pitchFamily="2" charset="0"/>
                <a:ea typeface="Roboto" panose="02000000000000000000" pitchFamily="2" charset="0"/>
              </a:rPr>
              <a:t>I was just doing the job.</a:t>
            </a:r>
          </a:p>
          <a:p>
            <a:pPr marL="0" indent="0">
              <a:buNone/>
            </a:pPr>
            <a:endParaRPr lang="en-US" altLang="en-US" sz="4800" dirty="0">
              <a:latin typeface="Roboto" panose="02000000000000000000" pitchFamily="2" charset="0"/>
              <a:ea typeface="Roboto" panose="02000000000000000000" pitchFamily="2" charset="0"/>
            </a:endParaRPr>
          </a:p>
          <a:p>
            <a:pPr marL="0" indent="0">
              <a:buNone/>
            </a:pPr>
            <a:r>
              <a:rPr lang="en-US" altLang="en-US" sz="4800" dirty="0">
                <a:latin typeface="Roboto" panose="02000000000000000000" pitchFamily="2" charset="0"/>
                <a:ea typeface="Roboto" panose="02000000000000000000" pitchFamily="2" charset="0"/>
              </a:rPr>
              <a:t>And I made goofs all the time </a:t>
            </a:r>
          </a:p>
          <a:p>
            <a:pPr marL="0" indent="0">
              <a:buNone/>
            </a:pPr>
            <a:r>
              <a:rPr lang="en-US" altLang="en-US" sz="4800" dirty="0">
                <a:latin typeface="Roboto" panose="02000000000000000000" pitchFamily="2" charset="0"/>
                <a:ea typeface="Roboto" panose="02000000000000000000" pitchFamily="2" charset="0"/>
              </a:rPr>
              <a:t>because it was just a job.</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4</a:t>
            </a:fld>
            <a:endPar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5" name="Picture 6" descr="http://cdn2.hubspot.net/hub/91252/file-15930575-jpg/images/measure_twice-resized-600.jpg">
            <a:extLst>
              <a:ext uri="{FF2B5EF4-FFF2-40B4-BE49-F238E27FC236}">
                <a16:creationId xmlns:a16="http://schemas.microsoft.com/office/drawing/2014/main" id="{D06EEF53-A654-4C2F-A2AE-07BE1F7E9B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068" y="0"/>
            <a:ext cx="7429500" cy="554355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A87133AF-4A8D-42A0-8A18-3A715624C3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482" y="3276283"/>
            <a:ext cx="4709753" cy="26453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160CA54-F5CE-4798-9720-43C49FBF9E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4235" y="-90152"/>
            <a:ext cx="4529565" cy="6019288"/>
          </a:xfrm>
          <a:prstGeom prst="rect">
            <a:avLst/>
          </a:prstGeom>
        </p:spPr>
      </p:pic>
    </p:spTree>
    <p:extLst>
      <p:ext uri="{BB962C8B-B14F-4D97-AF65-F5344CB8AC3E}">
        <p14:creationId xmlns:p14="http://schemas.microsoft.com/office/powerpoint/2010/main" val="77926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1">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1000"/>
                                  </p:stCondLst>
                                  <p:childTnLst>
                                    <p:set>
                                      <p:cBhvr>
                                        <p:cTn id="23" dur="1" fill="hold">
                                          <p:stCondLst>
                                            <p:cond delay="0"/>
                                          </p:stCondLst>
                                        </p:cTn>
                                        <p:tgtEl>
                                          <p:spTgt spid="5"/>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1000"/>
                                  </p:stCondLst>
                                  <p:childTnLst>
                                    <p:set>
                                      <p:cBhvr>
                                        <p:cTn id="26" dur="1" fill="hold">
                                          <p:stCondLst>
                                            <p:cond delay="0"/>
                                          </p:stCondLst>
                                        </p:cTn>
                                        <p:tgtEl>
                                          <p:spTgt spid="4098"/>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100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2209800" y="292102"/>
            <a:ext cx="8001000" cy="1600200"/>
          </a:xfrm>
        </p:spPr>
        <p:txBody>
          <a:bodyPr vert="horz" lIns="91440" tIns="45720" rIns="132080" bIns="45720" rtlCol="0">
            <a:noAutofit/>
          </a:bodyPr>
          <a:lstStyle/>
          <a:p>
            <a:pPr marL="0" indent="0">
              <a:buNone/>
            </a:pPr>
            <a:r>
              <a:rPr lang="en-US" altLang="en-US" sz="4800" dirty="0">
                <a:latin typeface="Roboto" panose="02000000000000000000" pitchFamily="2" charset="0"/>
                <a:ea typeface="Roboto" panose="02000000000000000000" pitchFamily="2" charset="0"/>
              </a:rPr>
              <a:t>I just wasn’t very good.</a:t>
            </a:r>
          </a:p>
          <a:p>
            <a:pPr marL="0" indent="0">
              <a:buNone/>
            </a:pPr>
            <a:r>
              <a:rPr lang="en-US" altLang="en-US" sz="4800" dirty="0">
                <a:latin typeface="Roboto" panose="02000000000000000000" pitchFamily="2" charset="0"/>
                <a:ea typeface="Roboto" panose="02000000000000000000" pitchFamily="2" charset="0"/>
              </a:rPr>
              <a:t>I wanted be a better carpenter, I really did…</a:t>
            </a:r>
          </a:p>
          <a:p>
            <a:pPr marL="0" indent="0">
              <a:buNone/>
            </a:pPr>
            <a:r>
              <a:rPr lang="en-US" altLang="en-US" sz="4800" dirty="0">
                <a:latin typeface="Roboto" panose="02000000000000000000" pitchFamily="2" charset="0"/>
                <a:ea typeface="Roboto" panose="02000000000000000000" pitchFamily="2" charset="0"/>
              </a:rPr>
              <a:t>but couldn’t find time to make myself into one.</a:t>
            </a:r>
          </a:p>
          <a:p>
            <a:pPr marL="0" indent="0">
              <a:buNone/>
            </a:pPr>
            <a:r>
              <a:rPr lang="en-US" altLang="en-US" sz="4800" dirty="0">
                <a:latin typeface="Roboto" panose="02000000000000000000" pitchFamily="2" charset="0"/>
                <a:ea typeface="Roboto" panose="02000000000000000000" pitchFamily="2" charset="0"/>
              </a:rPr>
              <a:t>That was my employer’s responsibility... </a:t>
            </a:r>
          </a:p>
          <a:p>
            <a:pPr marL="0" indent="0">
              <a:buNone/>
            </a:pPr>
            <a:r>
              <a:rPr lang="en-US" altLang="en-US" sz="4800" dirty="0">
                <a:latin typeface="Roboto" panose="02000000000000000000" pitchFamily="2" charset="0"/>
                <a:ea typeface="Roboto" panose="02000000000000000000" pitchFamily="2" charset="0"/>
              </a:rPr>
              <a:t>…right?</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5</a:t>
            </a:fld>
            <a:endPar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5" name="Picture 4">
            <a:extLst>
              <a:ext uri="{FF2B5EF4-FFF2-40B4-BE49-F238E27FC236}">
                <a16:creationId xmlns:a16="http://schemas.microsoft.com/office/drawing/2014/main" id="{E2B46168-62F5-402A-932E-52F9DB8159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138" y="90152"/>
            <a:ext cx="4026161" cy="5368215"/>
          </a:xfrm>
          <a:prstGeom prst="rect">
            <a:avLst/>
          </a:prstGeom>
        </p:spPr>
      </p:pic>
      <p:pic>
        <p:nvPicPr>
          <p:cNvPr id="6" name="Picture 2" descr="https://thechive.files.wordpress.com/2013/10/horrible-construction-mistakes-14.jpg?quality=85&amp;strip=info&amp;w=500">
            <a:extLst>
              <a:ext uri="{FF2B5EF4-FFF2-40B4-BE49-F238E27FC236}">
                <a16:creationId xmlns:a16="http://schemas.microsoft.com/office/drawing/2014/main" id="{27FA84C5-C609-418A-A715-4532F10273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4336" y="0"/>
            <a:ext cx="3066526" cy="51333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thechive.files.wordpress.com/2013/10/horrible-construction-mistakes-42.jpg?quality=85&amp;strip=info&amp;w=500">
            <a:extLst>
              <a:ext uri="{FF2B5EF4-FFF2-40B4-BE49-F238E27FC236}">
                <a16:creationId xmlns:a16="http://schemas.microsoft.com/office/drawing/2014/main" id="{1BAF41E3-B640-4826-B1A8-1ACA6DCFB1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299" y="3293286"/>
            <a:ext cx="6210300" cy="356471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AF3DCD4F-683B-4556-9DDD-CD5BC00039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7299" y="-202591"/>
            <a:ext cx="5179077" cy="349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30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1000"/>
                                  </p:stCondLst>
                                  <p:childTnLst>
                                    <p:set>
                                      <p:cBhvr>
                                        <p:cTn id="25" dur="1" fill="hold">
                                          <p:stCondLst>
                                            <p:cond delay="0"/>
                                          </p:stCondLst>
                                        </p:cTn>
                                        <p:tgtEl>
                                          <p:spTgt spid="5"/>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nodeType="afterEffect">
                                  <p:stCondLst>
                                    <p:cond delay="1000"/>
                                  </p:stCondLst>
                                  <p:childTnLst>
                                    <p:set>
                                      <p:cBhvr>
                                        <p:cTn id="28" dur="1" fill="hold">
                                          <p:stCondLst>
                                            <p:cond delay="0"/>
                                          </p:stCondLst>
                                        </p:cTn>
                                        <p:tgtEl>
                                          <p:spTgt spid="6"/>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nodeType="afterEffect">
                                  <p:stCondLst>
                                    <p:cond delay="1000"/>
                                  </p:stCondLst>
                                  <p:childTnLst>
                                    <p:set>
                                      <p:cBhvr>
                                        <p:cTn id="31" dur="1" fill="hold">
                                          <p:stCondLst>
                                            <p:cond delay="0"/>
                                          </p:stCondLst>
                                        </p:cTn>
                                        <p:tgtEl>
                                          <p:spTgt spid="3074"/>
                                        </p:tgtEl>
                                        <p:attrNameLst>
                                          <p:attrName>style.visibility</p:attrName>
                                        </p:attrNameLst>
                                      </p:cBhvr>
                                      <p:to>
                                        <p:strVal val="visible"/>
                                      </p:to>
                                    </p:set>
                                  </p:childTnLst>
                                </p:cTn>
                              </p:par>
                            </p:childTnLst>
                          </p:cTn>
                        </p:par>
                        <p:par>
                          <p:cTn id="32" fill="hold">
                            <p:stCondLst>
                              <p:cond delay="3000"/>
                            </p:stCondLst>
                            <p:childTnLst>
                              <p:par>
                                <p:cTn id="33" presetID="1" presetClass="entr" presetSubtype="0" fill="hold" nodeType="afterEffect">
                                  <p:stCondLst>
                                    <p:cond delay="100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2003942" y="1096963"/>
            <a:ext cx="8993372" cy="1600200"/>
          </a:xfrm>
        </p:spPr>
        <p:txBody>
          <a:bodyPr vert="horz" lIns="91440" tIns="45720" rIns="132080" bIns="45720" rtlCol="0">
            <a:noAutofit/>
          </a:bodyPr>
          <a:lstStyle/>
          <a:p>
            <a:pPr marL="0" indent="0">
              <a:buNone/>
            </a:pPr>
            <a:r>
              <a:rPr lang="en-US" altLang="en-US" sz="4400" dirty="0">
                <a:latin typeface="Roboto" panose="02000000000000000000" pitchFamily="2" charset="0"/>
                <a:ea typeface="Roboto" panose="02000000000000000000" pitchFamily="2" charset="0"/>
              </a:rPr>
              <a:t>Sometimes what we want to be</a:t>
            </a:r>
          </a:p>
          <a:p>
            <a:pPr marL="0" indent="0" algn="r">
              <a:buNone/>
            </a:pPr>
            <a:br>
              <a:rPr lang="en-US" altLang="en-US" sz="4400" dirty="0">
                <a:latin typeface="Roboto" panose="02000000000000000000" pitchFamily="2" charset="0"/>
                <a:ea typeface="Roboto" panose="02000000000000000000" pitchFamily="2" charset="0"/>
              </a:rPr>
            </a:br>
            <a:r>
              <a:rPr lang="en-US" altLang="en-US" sz="4400" dirty="0">
                <a:latin typeface="Roboto" panose="02000000000000000000" pitchFamily="2" charset="0"/>
                <a:ea typeface="Roboto" panose="02000000000000000000" pitchFamily="2" charset="0"/>
              </a:rPr>
              <a:t>and what we do every day</a:t>
            </a:r>
          </a:p>
          <a:p>
            <a:pPr marL="0" indent="0">
              <a:buNone/>
            </a:pPr>
            <a:br>
              <a:rPr lang="en-US" altLang="en-US" sz="5400" dirty="0">
                <a:latin typeface="Roboto" panose="02000000000000000000" pitchFamily="2" charset="0"/>
                <a:ea typeface="Roboto" panose="02000000000000000000" pitchFamily="2" charset="0"/>
              </a:rPr>
            </a:br>
            <a:r>
              <a:rPr lang="en-US" altLang="en-US" sz="5400" dirty="0">
                <a:latin typeface="Roboto" panose="02000000000000000000" pitchFamily="2" charset="0"/>
                <a:ea typeface="Roboto" panose="02000000000000000000" pitchFamily="2" charset="0"/>
              </a:rPr>
              <a:t>aren’t the same thing.</a:t>
            </a:r>
          </a:p>
          <a:p>
            <a:pPr marL="0" indent="0">
              <a:buNone/>
            </a:pPr>
            <a:r>
              <a:rPr lang="en-US" altLang="en-US" sz="6600" dirty="0">
                <a:latin typeface="Roboto" panose="02000000000000000000" pitchFamily="2" charset="0"/>
                <a:ea typeface="Roboto" panose="02000000000000000000" pitchFamily="2" charset="0"/>
              </a:rPr>
              <a:t>Whose problem is that?</a:t>
            </a:r>
          </a:p>
        </p:txBody>
      </p:sp>
      <p:pic>
        <p:nvPicPr>
          <p:cNvPr id="7" name="Picture 2" descr="https://thechive.files.wordpress.com/2013/10/horrible-construction-mistakes-5.jpg?quality=85&amp;strip=info&amp;w=500">
            <a:extLst>
              <a:ext uri="{FF2B5EF4-FFF2-40B4-BE49-F238E27FC236}">
                <a16:creationId xmlns:a16="http://schemas.microsoft.com/office/drawing/2014/main" id="{07B28CCD-E8A4-4FB0-A9A7-207225D4BE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735"/>
          <a:stretch/>
        </p:blipFill>
        <p:spPr bwMode="auto">
          <a:xfrm>
            <a:off x="3206546" y="682589"/>
            <a:ext cx="6981512" cy="4045705"/>
          </a:xfrm>
          <a:prstGeom prst="rect">
            <a:avLst/>
          </a:prstGeom>
          <a:noFill/>
          <a:extLst>
            <a:ext uri="{909E8E84-426E-40DD-AFC4-6F175D3DCCD1}">
              <a14:hiddenFill xmlns:a14="http://schemas.microsoft.com/office/drawing/2010/main">
                <a:solidFill>
                  <a:srgbClr val="FFFFFF"/>
                </a:solidFill>
              </a14:hiddenFill>
            </a:ext>
          </a:extLst>
        </p:spPr>
      </p:pic>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6</a:t>
            </a:fld>
            <a:endParaRPr lang="en-US" altLang="en-US" dirty="0">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1028" name="Picture 4">
            <a:extLst>
              <a:ext uri="{FF2B5EF4-FFF2-40B4-BE49-F238E27FC236}">
                <a16:creationId xmlns:a16="http://schemas.microsoft.com/office/drawing/2014/main" id="{32C50C8A-F4D3-44B9-A541-8805B91AD7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666"/>
          <a:stretch/>
        </p:blipFill>
        <p:spPr bwMode="auto">
          <a:xfrm>
            <a:off x="8089552" y="2030819"/>
            <a:ext cx="4474316" cy="48271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615C3D-0897-453B-B4A4-67965B7FF4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74310"/>
            <a:ext cx="5394273" cy="4045705"/>
          </a:xfrm>
          <a:prstGeom prst="rect">
            <a:avLst/>
          </a:prstGeom>
        </p:spPr>
      </p:pic>
      <p:pic>
        <p:nvPicPr>
          <p:cNvPr id="8" name="Picture 7">
            <a:extLst>
              <a:ext uri="{FF2B5EF4-FFF2-40B4-BE49-F238E27FC236}">
                <a16:creationId xmlns:a16="http://schemas.microsoft.com/office/drawing/2014/main" id="{D12512C9-BC2E-4A59-AC0C-B94934BB38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71362" y="160316"/>
            <a:ext cx="3730580" cy="3037107"/>
          </a:xfrm>
          <a:prstGeom prst="rect">
            <a:avLst/>
          </a:prstGeom>
        </p:spPr>
      </p:pic>
    </p:spTree>
    <p:extLst>
      <p:ext uri="{BB962C8B-B14F-4D97-AF65-F5344CB8AC3E}">
        <p14:creationId xmlns:p14="http://schemas.microsoft.com/office/powerpoint/2010/main" val="24552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10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100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1000"/>
                                  </p:stCondLst>
                                  <p:childTnLst>
                                    <p:set>
                                      <p:cBhvr>
                                        <p:cTn id="27" dur="1" fill="hold">
                                          <p:stCondLst>
                                            <p:cond delay="0"/>
                                          </p:stCondLst>
                                        </p:cTn>
                                        <p:tgtEl>
                                          <p:spTgt spid="1028"/>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nodeType="afterEffect">
                                  <p:stCondLst>
                                    <p:cond delay="100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1960626" y="1021765"/>
            <a:ext cx="9281532" cy="3832698"/>
          </a:xfrm>
        </p:spPr>
        <p:txBody>
          <a:bodyPr vert="horz" lIns="91440" tIns="45720" rIns="132080" bIns="45720" rtlCol="0">
            <a:noAutofit/>
          </a:bodyPr>
          <a:lstStyle/>
          <a:p>
            <a:pPr marL="0" indent="0">
              <a:buNone/>
            </a:pPr>
            <a:r>
              <a:rPr lang="en-US" altLang="en-US" sz="6000" dirty="0">
                <a:latin typeface="Roboto" panose="02000000000000000000" pitchFamily="2" charset="0"/>
                <a:ea typeface="Roboto" panose="02000000000000000000" pitchFamily="2" charset="0"/>
              </a:rPr>
              <a:t>I started intentionally </a:t>
            </a:r>
          </a:p>
          <a:p>
            <a:pPr marL="0" indent="0">
              <a:buNone/>
            </a:pPr>
            <a:r>
              <a:rPr lang="en-US" altLang="en-US" sz="6000" dirty="0">
                <a:latin typeface="Roboto" panose="02000000000000000000" pitchFamily="2" charset="0"/>
                <a:ea typeface="Roboto" panose="02000000000000000000" pitchFamily="2" charset="0"/>
              </a:rPr>
              <a:t>learning again.</a:t>
            </a:r>
          </a:p>
          <a:p>
            <a:pPr marL="0" indent="0">
              <a:buNone/>
            </a:pPr>
            <a:r>
              <a:rPr lang="en-US" altLang="en-US" sz="6000" dirty="0">
                <a:latin typeface="Roboto" panose="02000000000000000000" pitchFamily="2" charset="0"/>
                <a:ea typeface="Roboto" panose="02000000000000000000" pitchFamily="2" charset="0"/>
              </a:rPr>
              <a:t>Did I make mistakes?</a:t>
            </a:r>
          </a:p>
          <a:p>
            <a:pPr marL="0" indent="0">
              <a:buNone/>
            </a:pPr>
            <a:endParaRPr lang="en-US" altLang="en-US" sz="6000" dirty="0">
              <a:latin typeface="Roboto" panose="02000000000000000000" pitchFamily="2" charset="0"/>
              <a:ea typeface="Roboto" panose="02000000000000000000" pitchFamily="2" charset="0"/>
            </a:endParaRPr>
          </a:p>
          <a:p>
            <a:pPr marL="0" indent="0">
              <a:buNone/>
            </a:pPr>
            <a:r>
              <a:rPr lang="en-US" altLang="en-US" sz="6000" dirty="0">
                <a:latin typeface="Roboto" panose="02000000000000000000" pitchFamily="2" charset="0"/>
                <a:ea typeface="Roboto" panose="02000000000000000000" pitchFamily="2" charset="0"/>
              </a:rPr>
              <a:t>                 Sure. But,</a:t>
            </a:r>
          </a:p>
          <a:p>
            <a:pPr marL="0" indent="0">
              <a:buNone/>
            </a:pPr>
            <a:r>
              <a:rPr lang="en-US" altLang="en-US" sz="6000" dirty="0">
                <a:latin typeface="Roboto" panose="02000000000000000000" pitchFamily="2" charset="0"/>
                <a:ea typeface="Roboto" panose="02000000000000000000" pitchFamily="2" charset="0"/>
              </a:rPr>
              <a:t>I was on the path.</a:t>
            </a:r>
          </a:p>
          <a:p>
            <a:pPr marL="0" indent="0">
              <a:buNone/>
            </a:pPr>
            <a:endParaRPr lang="en-US" altLang="en-US" sz="6000" dirty="0">
              <a:latin typeface="Roboto" panose="02000000000000000000" pitchFamily="2" charset="0"/>
              <a:ea typeface="Roboto" panose="02000000000000000000" pitchFamily="2" charset="0"/>
            </a:endParaRP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7</a:t>
            </a:fld>
            <a:endPar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260496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1353671" y="609601"/>
            <a:ext cx="10659035" cy="5516563"/>
          </a:xfrm>
        </p:spPr>
        <p:txBody>
          <a:bodyPr vert="horz" lIns="91440" tIns="45720" rIns="132080" bIns="45720" rtlCol="0">
            <a:noAutofit/>
          </a:bodyPr>
          <a:lstStyle/>
          <a:p>
            <a:pPr marL="0" indent="0">
              <a:buNone/>
            </a:pPr>
            <a:r>
              <a:rPr lang="en-US" altLang="en-US" sz="4600" dirty="0">
                <a:latin typeface="Roboto" panose="02000000000000000000" pitchFamily="2" charset="0"/>
                <a:ea typeface="Roboto" panose="02000000000000000000" pitchFamily="2" charset="0"/>
              </a:rPr>
              <a:t>You are not [going to be] a </a:t>
            </a:r>
            <a:br>
              <a:rPr lang="en-US" altLang="en-US" sz="4600" dirty="0">
                <a:latin typeface="Roboto" panose="02000000000000000000" pitchFamily="2" charset="0"/>
                <a:ea typeface="Roboto" panose="02000000000000000000" pitchFamily="2" charset="0"/>
              </a:rPr>
            </a:br>
            <a:r>
              <a:rPr lang="en-US" altLang="en-US" sz="4600" dirty="0">
                <a:latin typeface="Roboto" panose="02000000000000000000" pitchFamily="2" charset="0"/>
                <a:ea typeface="Roboto" panose="02000000000000000000" pitchFamily="2" charset="0"/>
              </a:rPr>
              <a:t>very good “carpenter”</a:t>
            </a:r>
          </a:p>
          <a:p>
            <a:pPr marL="0" indent="0">
              <a:buNone/>
            </a:pPr>
            <a:r>
              <a:rPr lang="en-US" altLang="en-US" sz="4600" dirty="0">
                <a:latin typeface="Roboto" panose="02000000000000000000" pitchFamily="2" charset="0"/>
                <a:ea typeface="Roboto" panose="02000000000000000000" pitchFamily="2" charset="0"/>
              </a:rPr>
              <a:t>if your own house isn’t full </a:t>
            </a:r>
            <a:br>
              <a:rPr lang="en-US" altLang="en-US" sz="4600" dirty="0">
                <a:latin typeface="Roboto" panose="02000000000000000000" pitchFamily="2" charset="0"/>
                <a:ea typeface="Roboto" panose="02000000000000000000" pitchFamily="2" charset="0"/>
              </a:rPr>
            </a:br>
            <a:r>
              <a:rPr lang="en-US" altLang="en-US" sz="4600" dirty="0">
                <a:latin typeface="Roboto" panose="02000000000000000000" pitchFamily="2" charset="0"/>
                <a:ea typeface="Roboto" panose="02000000000000000000" pitchFamily="2" charset="0"/>
              </a:rPr>
              <a:t>of your own projects.</a:t>
            </a:r>
          </a:p>
          <a:p>
            <a:pPr marL="0" indent="0">
              <a:buNone/>
            </a:pPr>
            <a:endParaRPr lang="en-US" altLang="en-US" sz="4600" dirty="0">
              <a:latin typeface="Roboto" panose="02000000000000000000" pitchFamily="2" charset="0"/>
              <a:ea typeface="Roboto" panose="02000000000000000000" pitchFamily="2" charset="0"/>
            </a:endParaRPr>
          </a:p>
          <a:p>
            <a:pPr marL="0" indent="0">
              <a:buNone/>
            </a:pPr>
            <a:r>
              <a:rPr lang="en-US" altLang="en-US" sz="4600" dirty="0">
                <a:latin typeface="Roboto" panose="02000000000000000000" pitchFamily="2" charset="0"/>
                <a:ea typeface="Roboto" panose="02000000000000000000" pitchFamily="2" charset="0"/>
              </a:rPr>
              <a:t>The only way to learn is to do.</a:t>
            </a:r>
          </a:p>
          <a:p>
            <a:pPr marL="0" indent="0">
              <a:buNone/>
            </a:pPr>
            <a:r>
              <a:rPr lang="en-US" altLang="en-US" sz="4600" dirty="0">
                <a:latin typeface="Roboto" panose="02000000000000000000" pitchFamily="2" charset="0"/>
                <a:ea typeface="Roboto" panose="02000000000000000000" pitchFamily="2" charset="0"/>
              </a:rPr>
              <a:t>Don’t expect to learn everything from your school or employer.</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8</a:t>
            </a:fld>
            <a:endPar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65" y="1290173"/>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298055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5D4CBDA-0644-4A9F-9C3D-181716F261AC}" type="slidenum">
              <a:rPr lang="en-US" altLang="en-US" smtClean="0">
                <a:latin typeface="Roboto" panose="02000000000000000000" pitchFamily="2" charset="0"/>
                <a:ea typeface="Roboto" panose="02000000000000000000" pitchFamily="2" charset="0"/>
              </a:rPr>
              <a:pPr>
                <a:defRPr/>
              </a:pPr>
              <a:t>9</a:t>
            </a:fld>
            <a:endParaRPr lang="en-US" altLang="en-US" dirty="0">
              <a:latin typeface="Roboto" panose="02000000000000000000" pitchFamily="2" charset="0"/>
              <a:ea typeface="Roboto" panose="02000000000000000000" pitchFamily="2" charset="0"/>
            </a:endParaRPr>
          </a:p>
        </p:txBody>
      </p:sp>
      <p:sp>
        <p:nvSpPr>
          <p:cNvPr id="3" name="TextBox 2"/>
          <p:cNvSpPr txBox="1"/>
          <p:nvPr/>
        </p:nvSpPr>
        <p:spPr>
          <a:xfrm>
            <a:off x="492369" y="1120588"/>
            <a:ext cx="11482753" cy="707886"/>
          </a:xfrm>
          <a:prstGeom prst="rect">
            <a:avLst/>
          </a:prstGeom>
          <a:noFill/>
        </p:spPr>
        <p:txBody>
          <a:bodyPr wrap="square" rtlCol="0">
            <a:spAutoFit/>
          </a:bodyPr>
          <a:lstStyle/>
          <a:p>
            <a:r>
              <a:rPr lang="en-US" sz="4000" kern="0" dirty="0">
                <a:latin typeface="Roboto" panose="02000000000000000000" pitchFamily="2" charset="0"/>
                <a:ea typeface="Roboto" panose="02000000000000000000" pitchFamily="2" charset="0"/>
                <a:cs typeface="Arial" panose="020B0604020202020204" pitchFamily="34" charset="0"/>
              </a:rPr>
              <a:t>I’ve never actually been a carpenter. </a:t>
            </a:r>
          </a:p>
        </p:txBody>
      </p:sp>
      <p:sp>
        <p:nvSpPr>
          <p:cNvPr id="5" name="Title 1">
            <a:extLst>
              <a:ext uri="{FF2B5EF4-FFF2-40B4-BE49-F238E27FC236}">
                <a16:creationId xmlns:a16="http://schemas.microsoft.com/office/drawing/2014/main" id="{078BA39C-9765-4E97-981E-56CA0F58B12B}"/>
              </a:ext>
            </a:extLst>
          </p:cNvPr>
          <p:cNvSpPr txBox="1">
            <a:spLocks/>
          </p:cNvSpPr>
          <p:nvPr/>
        </p:nvSpPr>
        <p:spPr>
          <a:xfrm>
            <a:off x="2052119" y="0"/>
            <a:ext cx="8229600" cy="10033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Roboto" panose="02000000000000000000" pitchFamily="2" charset="0"/>
                <a:ea typeface="Roboto" panose="02000000000000000000" pitchFamily="2" charset="0"/>
              </a:rPr>
              <a:t>Confession Time</a:t>
            </a:r>
          </a:p>
        </p:txBody>
      </p:sp>
      <p:pic>
        <p:nvPicPr>
          <p:cNvPr id="5122" name="Picture 2">
            <a:extLst>
              <a:ext uri="{FF2B5EF4-FFF2-40B4-BE49-F238E27FC236}">
                <a16:creationId xmlns:a16="http://schemas.microsoft.com/office/drawing/2014/main" id="{578486D3-3269-46AB-833C-70412A6D8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474" y="2435622"/>
            <a:ext cx="5897526" cy="44223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spongebob metaphor">
            <a:extLst>
              <a:ext uri="{FF2B5EF4-FFF2-40B4-BE49-F238E27FC236}">
                <a16:creationId xmlns:a16="http://schemas.microsoft.com/office/drawing/2014/main" id="{15EB7AB8-7210-4C64-BFB1-2E3F4677E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69" y="2594344"/>
            <a:ext cx="4742980" cy="3917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5337</Words>
  <Application>Microsoft Office PowerPoint</Application>
  <PresentationFormat>Widescreen</PresentationFormat>
  <Paragraphs>384</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Roboto</vt:lpstr>
      <vt:lpstr>Office Theme</vt:lpstr>
      <vt:lpstr>Databases for the Aspiring App Dev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Better</vt:lpstr>
      <vt:lpstr>PowerPoint Presentation</vt:lpstr>
      <vt:lpstr>What Is Not A Database</vt:lpstr>
      <vt:lpstr>Key Features You Take for Granted</vt:lpstr>
      <vt:lpstr>MS Access is a “Database Simulator”</vt:lpstr>
      <vt:lpstr>What Is A Database</vt:lpstr>
      <vt:lpstr>ACID Compliant Databases</vt:lpstr>
      <vt:lpstr>Pessimistic vs Optimistic Locking</vt:lpstr>
      <vt:lpstr>Relational (RDBMS) or SQL DBs</vt:lpstr>
      <vt:lpstr>NoSQL DBs</vt:lpstr>
      <vt:lpstr>SQL or NoSQL?</vt:lpstr>
      <vt:lpstr>When not to use NoSQL?</vt:lpstr>
      <vt:lpstr>When not to use NoSQL?</vt:lpstr>
      <vt:lpstr>Like Peanut Butter and Jelly</vt:lpstr>
      <vt:lpstr>NoSQL + SQL</vt:lpstr>
      <vt:lpstr>Emerging</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101 for the Aspiring App Dev</dc:title>
  <dc:creator>william a</dc:creator>
  <cp:lastModifiedBy>william a</cp:lastModifiedBy>
  <cp:revision>48</cp:revision>
  <dcterms:created xsi:type="dcterms:W3CDTF">2020-09-16T23:27:38Z</dcterms:created>
  <dcterms:modified xsi:type="dcterms:W3CDTF">2020-09-17T22:19:18Z</dcterms:modified>
</cp:coreProperties>
</file>