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  <p:sldMasterId id="2147483704" r:id="rId2"/>
  </p:sldMasterIdLst>
  <p:notesMasterIdLst>
    <p:notesMasterId r:id="rId62"/>
  </p:notesMasterIdLst>
  <p:handoutMasterIdLst>
    <p:handoutMasterId r:id="rId63"/>
  </p:handoutMasterIdLst>
  <p:sldIdLst>
    <p:sldId id="451" r:id="rId3"/>
    <p:sldId id="326" r:id="rId4"/>
    <p:sldId id="339" r:id="rId5"/>
    <p:sldId id="258" r:id="rId6"/>
    <p:sldId id="257" r:id="rId7"/>
    <p:sldId id="265" r:id="rId8"/>
    <p:sldId id="328" r:id="rId9"/>
    <p:sldId id="440" r:id="rId10"/>
    <p:sldId id="448" r:id="rId11"/>
    <p:sldId id="327" r:id="rId12"/>
    <p:sldId id="308" r:id="rId13"/>
    <p:sldId id="429" r:id="rId14"/>
    <p:sldId id="452" r:id="rId15"/>
    <p:sldId id="270" r:id="rId16"/>
    <p:sldId id="276" r:id="rId17"/>
    <p:sldId id="341" r:id="rId18"/>
    <p:sldId id="455" r:id="rId19"/>
    <p:sldId id="430" r:id="rId20"/>
    <p:sldId id="289" r:id="rId21"/>
    <p:sldId id="456" r:id="rId22"/>
    <p:sldId id="288" r:id="rId23"/>
    <p:sldId id="418" r:id="rId24"/>
    <p:sldId id="286" r:id="rId25"/>
    <p:sldId id="291" r:id="rId26"/>
    <p:sldId id="292" r:id="rId27"/>
    <p:sldId id="293" r:id="rId28"/>
    <p:sldId id="331" r:id="rId29"/>
    <p:sldId id="432" r:id="rId30"/>
    <p:sldId id="443" r:id="rId31"/>
    <p:sldId id="444" r:id="rId32"/>
    <p:sldId id="445" r:id="rId33"/>
    <p:sldId id="427" r:id="rId34"/>
    <p:sldId id="449" r:id="rId35"/>
    <p:sldId id="450" r:id="rId36"/>
    <p:sldId id="428" r:id="rId37"/>
    <p:sldId id="426" r:id="rId38"/>
    <p:sldId id="457" r:id="rId39"/>
    <p:sldId id="453" r:id="rId40"/>
    <p:sldId id="417" r:id="rId41"/>
    <p:sldId id="415" r:id="rId42"/>
    <p:sldId id="416" r:id="rId43"/>
    <p:sldId id="441" r:id="rId44"/>
    <p:sldId id="442" r:id="rId45"/>
    <p:sldId id="342" r:id="rId46"/>
    <p:sldId id="422" r:id="rId47"/>
    <p:sldId id="423" r:id="rId48"/>
    <p:sldId id="424" r:id="rId49"/>
    <p:sldId id="420" r:id="rId50"/>
    <p:sldId id="447" r:id="rId51"/>
    <p:sldId id="454" r:id="rId52"/>
    <p:sldId id="419" r:id="rId53"/>
    <p:sldId id="421" r:id="rId54"/>
    <p:sldId id="446" r:id="rId55"/>
    <p:sldId id="337" r:id="rId56"/>
    <p:sldId id="334" r:id="rId57"/>
    <p:sldId id="336" r:id="rId58"/>
    <p:sldId id="439" r:id="rId59"/>
    <p:sldId id="414" r:id="rId60"/>
    <p:sldId id="413" r:id="rId61"/>
  </p:sldIdLst>
  <p:sldSz cx="11520488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362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92" autoAdjust="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630" y="96"/>
      </p:cViewPr>
      <p:guideLst>
        <p:guide orient="horz" pos="2041"/>
        <p:guide pos="362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-25530"/>
    </p:cViewPr>
  </p:sorterViewPr>
  <p:notesViewPr>
    <p:cSldViewPr snapToGrid="0" snapToObjects="1">
      <p:cViewPr varScale="1">
        <p:scale>
          <a:sx n="83" d="100"/>
          <a:sy n="83" d="100"/>
        </p:scale>
        <p:origin x="307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A0A825A-D99C-4189-9079-C1724CD9A2F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C85F39-FBE0-4308-AEB4-41F5556E922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AB19A-044A-4188-95F7-FE3CC087FFBA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63C11C-94DD-4E9A-9501-B96004F104F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7D433C-E053-4B66-9C4A-29AA74B6F1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26CACC-4A9E-4C3A-AFE6-7FDCFBD2F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3276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12807D-DF51-4782-A6A0-E53C53F8DBAA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5C2AB-72C2-4F1F-8100-3B56372C9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975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5C2AB-72C2-4F1F-8100-3B56372C9376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598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5C2AB-72C2-4F1F-8100-3B56372C9376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194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5C2AB-72C2-4F1F-8100-3B56372C9376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1975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5C2AB-72C2-4F1F-8100-3B56372C9376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233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A5C2AB-72C2-4F1F-8100-3B56372C937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8163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A5C2AB-72C2-4F1F-8100-3B56372C937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1585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69F59F-0EB0-7641-AD82-6C091FC4275B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2409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69F59F-0EB0-7641-AD82-6C091FC4275B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7118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69F59F-0EB0-7641-AD82-6C091FC4275B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859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5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5.png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tiff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12" Type="http://schemas.openxmlformats.org/officeDocument/2006/relationships/image" Target="../media/image14.tif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11" Type="http://schemas.openxmlformats.org/officeDocument/2006/relationships/image" Target="../media/image13.tiff"/><Relationship Id="rId5" Type="http://schemas.openxmlformats.org/officeDocument/2006/relationships/image" Target="../media/image7.png"/><Relationship Id="rId10" Type="http://schemas.openxmlformats.org/officeDocument/2006/relationships/image" Target="../media/image12.tiff"/><Relationship Id="rId4" Type="http://schemas.microsoft.com/office/2007/relationships/hdphoto" Target="../media/hdphoto1.wdp"/><Relationship Id="rId9" Type="http://schemas.openxmlformats.org/officeDocument/2006/relationships/image" Target="../media/image11.png"/><Relationship Id="rId14" Type="http://schemas.openxmlformats.org/officeDocument/2006/relationships/image" Target="../media/image16.tiff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K - 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B7F15-C641-2F42-921B-4659DEC394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3009" y="1060529"/>
            <a:ext cx="9067419" cy="2256061"/>
          </a:xfrm>
        </p:spPr>
        <p:txBody>
          <a:bodyPr anchor="b"/>
          <a:lstStyle>
            <a:lvl1pPr algn="l">
              <a:defRPr sz="5669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02858F-4C66-7A4F-9114-E70314CCFE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3009" y="3403592"/>
            <a:ext cx="9067419" cy="156454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68">
                <a:solidFill>
                  <a:schemeClr val="bg1"/>
                </a:solidFill>
              </a:defRPr>
            </a:lvl1pPr>
            <a:lvl2pPr marL="432008" indent="0" algn="ctr">
              <a:buNone/>
              <a:defRPr sz="1890"/>
            </a:lvl2pPr>
            <a:lvl3pPr marL="864017" indent="0" algn="ctr">
              <a:buNone/>
              <a:defRPr sz="1701"/>
            </a:lvl3pPr>
            <a:lvl4pPr marL="1296025" indent="0" algn="ctr">
              <a:buNone/>
              <a:defRPr sz="1512"/>
            </a:lvl4pPr>
            <a:lvl5pPr marL="1728033" indent="0" algn="ctr">
              <a:buNone/>
              <a:defRPr sz="1512"/>
            </a:lvl5pPr>
            <a:lvl6pPr marL="2160041" indent="0" algn="ctr">
              <a:buNone/>
              <a:defRPr sz="1512"/>
            </a:lvl6pPr>
            <a:lvl7pPr marL="2592050" indent="0" algn="ctr">
              <a:buNone/>
              <a:defRPr sz="1512"/>
            </a:lvl7pPr>
            <a:lvl8pPr marL="3024058" indent="0" algn="ctr">
              <a:buNone/>
              <a:defRPr sz="1512"/>
            </a:lvl8pPr>
            <a:lvl9pPr marL="3456066" indent="0" algn="ctr">
              <a:buNone/>
              <a:defRPr sz="1512"/>
            </a:lvl9pPr>
          </a:lstStyle>
          <a:p>
            <a:r>
              <a:rPr lang="en-US"/>
              <a:t>Click to edit Master subtitle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BD3091-9A6E-0940-B7D3-05D86BF22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F04D-CF8C-FA49-B256-3C6C7BE473B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1B696B0-9B42-454D-8E9A-A9C96244358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07327" y="5419646"/>
            <a:ext cx="3021128" cy="43951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1134">
                <a:latin typeface="+mj-lt"/>
              </a:defRPr>
            </a:lvl1pPr>
          </a:lstStyle>
          <a:p>
            <a:pPr lvl="0"/>
            <a:r>
              <a:rPr lang="en-US"/>
              <a:t>Enter presenter here if necessary</a:t>
            </a:r>
            <a:br>
              <a:rPr lang="en-US"/>
            </a:br>
            <a:r>
              <a:rPr lang="en-US"/>
              <a:t>Enter date here</a:t>
            </a:r>
          </a:p>
        </p:txBody>
      </p:sp>
    </p:spTree>
    <p:extLst>
      <p:ext uri="{BB962C8B-B14F-4D97-AF65-F5344CB8AC3E}">
        <p14:creationId xmlns:p14="http://schemas.microsoft.com/office/powerpoint/2010/main" val="2678261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emphasis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289F77-3C2B-C94C-8D3E-929A2F0CD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F04D-CF8C-FA49-B256-3C6C7BE473BD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408E6EBD-45A8-6546-9DF4-96C80205C0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8513" y="6041643"/>
            <a:ext cx="1197775" cy="274047"/>
          </a:xfrm>
          <a:prstGeom prst="rect">
            <a:avLst/>
          </a:prstGeo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3F26383-0BD0-714C-8382-B65ABF2608E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99660" y="738020"/>
            <a:ext cx="6877176" cy="5895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780">
                <a:latin typeface="+mn-lt"/>
              </a:defRPr>
            </a:lvl1pPr>
          </a:lstStyle>
          <a:p>
            <a:pPr lvl="0"/>
            <a:r>
              <a:rPr lang="en-US"/>
              <a:t>Title Here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17077F88-2CA9-FF4B-8C3B-DADE06AAC48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9661" y="414726"/>
            <a:ext cx="6535776" cy="58955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701" b="1">
                <a:solidFill>
                  <a:srgbClr val="81BE41"/>
                </a:solidFill>
                <a:latin typeface="+mn-lt"/>
              </a:defRPr>
            </a:lvl1pPr>
          </a:lstStyle>
          <a:p>
            <a:pPr lvl="0"/>
            <a:r>
              <a:rPr lang="en-US"/>
              <a:t>SECTION TITLE HERE ALL CAPS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E9B9F3B-3665-4147-9890-0FC4F8DA237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9534" y="1327536"/>
            <a:ext cx="6867795" cy="4554123"/>
          </a:xfrm>
          <a:prstGeom prst="rect">
            <a:avLst/>
          </a:prstGeom>
        </p:spPr>
        <p:txBody>
          <a:bodyPr/>
          <a:lstStyle>
            <a:lvl1pPr marL="270005" indent="-270005">
              <a:lnSpc>
                <a:spcPct val="120000"/>
              </a:lnSpc>
              <a:spcBef>
                <a:spcPts val="250"/>
              </a:spcBef>
              <a:buClr>
                <a:srgbClr val="CC0000"/>
              </a:buClr>
              <a:buSzPct val="110000"/>
              <a:buBlip>
                <a:blip r:embed="rId3"/>
              </a:buBlip>
              <a:defRPr lang="en-US" sz="2268" smtClean="0"/>
            </a:lvl1pPr>
          </a:lstStyle>
          <a:p>
            <a:pPr marL="285750" indent="-285750">
              <a:lnSpc>
                <a:spcPct val="120000"/>
              </a:lnSpc>
              <a:spcBef>
                <a:spcPts val="265"/>
              </a:spcBef>
              <a:buClr>
                <a:srgbClr val="CC0000"/>
              </a:buClr>
              <a:buSzPct val="110000"/>
              <a:buBlip>
                <a:blip r:embed="rId3"/>
              </a:buBlip>
            </a:pPr>
            <a:r>
              <a:rPr lang="en-US" sz="2268">
                <a:latin typeface="+mj-lt"/>
              </a:rPr>
              <a:t>Content here</a:t>
            </a:r>
          </a:p>
          <a:p>
            <a:pPr marL="285750" indent="-285750">
              <a:lnSpc>
                <a:spcPct val="120000"/>
              </a:lnSpc>
              <a:spcBef>
                <a:spcPts val="265"/>
              </a:spcBef>
              <a:buClr>
                <a:srgbClr val="CC0000"/>
              </a:buClr>
              <a:buSzPct val="110000"/>
              <a:buBlip>
                <a:blip r:embed="rId3"/>
              </a:buBlip>
            </a:pPr>
            <a:r>
              <a:rPr lang="en-US" sz="2268">
                <a:latin typeface="+mj-lt"/>
              </a:rPr>
              <a:t>Content here</a:t>
            </a:r>
          </a:p>
          <a:p>
            <a:pPr marL="285750" indent="-285750">
              <a:lnSpc>
                <a:spcPct val="120000"/>
              </a:lnSpc>
              <a:spcBef>
                <a:spcPts val="265"/>
              </a:spcBef>
              <a:buClr>
                <a:srgbClr val="CC0000"/>
              </a:buClr>
              <a:buSzPct val="110000"/>
              <a:buBlip>
                <a:blip r:embed="rId3"/>
              </a:buBlip>
            </a:pPr>
            <a:r>
              <a:rPr lang="en-US" sz="2268">
                <a:latin typeface="+mj-lt"/>
              </a:rPr>
              <a:t>Content here</a:t>
            </a:r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49BD77-1D4E-E841-AB35-AC00C522B538}"/>
              </a:ext>
            </a:extLst>
          </p:cNvPr>
          <p:cNvSpPr/>
          <p:nvPr userDrawn="1"/>
        </p:nvSpPr>
        <p:spPr>
          <a:xfrm>
            <a:off x="7913524" y="0"/>
            <a:ext cx="3187752" cy="58840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1"/>
          </a:p>
        </p:txBody>
      </p:sp>
      <p:sp>
        <p:nvSpPr>
          <p:cNvPr id="15" name="Triangle 14">
            <a:extLst>
              <a:ext uri="{FF2B5EF4-FFF2-40B4-BE49-F238E27FC236}">
                <a16:creationId xmlns:a16="http://schemas.microsoft.com/office/drawing/2014/main" id="{1FD70377-2564-0542-B301-6F0487632F3B}"/>
              </a:ext>
            </a:extLst>
          </p:cNvPr>
          <p:cNvSpPr/>
          <p:nvPr userDrawn="1"/>
        </p:nvSpPr>
        <p:spPr>
          <a:xfrm rot="5400000">
            <a:off x="7848766" y="646484"/>
            <a:ext cx="310032" cy="26727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1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7CC0B83-2E23-4F41-9ADF-8E5177C4B0F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137419" y="568219"/>
            <a:ext cx="2844208" cy="75931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68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Title here that can go to two lines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EE99B71-9E71-6B4C-BD2F-405351D0552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37419" y="1327536"/>
            <a:ext cx="2844208" cy="44146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701">
                <a:solidFill>
                  <a:srgbClr val="81BE41"/>
                </a:solidFill>
              </a:defRPr>
            </a:lvl1pPr>
          </a:lstStyle>
          <a:p>
            <a:pPr lvl="0"/>
            <a:r>
              <a:rPr lang="en-US"/>
              <a:t>Text here paragraph here</a:t>
            </a:r>
          </a:p>
        </p:txBody>
      </p:sp>
    </p:spTree>
    <p:extLst>
      <p:ext uri="{BB962C8B-B14F-4D97-AF65-F5344CB8AC3E}">
        <p14:creationId xmlns:p14="http://schemas.microsoft.com/office/powerpoint/2010/main" val="978385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explainer para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289F77-3C2B-C94C-8D3E-929A2F0CD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F04D-CF8C-FA49-B256-3C6C7BE473BD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408E6EBD-45A8-6546-9DF4-96C80205C0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8513" y="6041643"/>
            <a:ext cx="1197775" cy="274047"/>
          </a:xfrm>
          <a:prstGeom prst="rect">
            <a:avLst/>
          </a:prstGeo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3F26383-0BD0-714C-8382-B65ABF2608E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99660" y="738020"/>
            <a:ext cx="6877176" cy="5895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780">
                <a:latin typeface="+mn-lt"/>
              </a:defRPr>
            </a:lvl1pPr>
          </a:lstStyle>
          <a:p>
            <a:pPr lvl="0"/>
            <a:r>
              <a:rPr lang="en-US"/>
              <a:t>Title Here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17077F88-2CA9-FF4B-8C3B-DADE06AAC48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9661" y="414726"/>
            <a:ext cx="6535776" cy="58955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701" b="1">
                <a:solidFill>
                  <a:srgbClr val="81BE41"/>
                </a:solidFill>
                <a:latin typeface="+mn-lt"/>
              </a:defRPr>
            </a:lvl1pPr>
          </a:lstStyle>
          <a:p>
            <a:pPr lvl="0"/>
            <a:r>
              <a:rPr lang="en-US"/>
              <a:t>SECTION TITLE HERE ALL CAPS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E9B9F3B-3665-4147-9890-0FC4F8DA237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9534" y="2313352"/>
            <a:ext cx="6867795" cy="3568307"/>
          </a:xfrm>
          <a:prstGeom prst="rect">
            <a:avLst/>
          </a:prstGeom>
        </p:spPr>
        <p:txBody>
          <a:bodyPr/>
          <a:lstStyle>
            <a:lvl1pPr marL="270005" indent="-270005">
              <a:lnSpc>
                <a:spcPct val="120000"/>
              </a:lnSpc>
              <a:spcBef>
                <a:spcPts val="250"/>
              </a:spcBef>
              <a:buClr>
                <a:srgbClr val="CC0000"/>
              </a:buClr>
              <a:buSzPct val="110000"/>
              <a:buBlip>
                <a:blip r:embed="rId3"/>
              </a:buBlip>
              <a:defRPr lang="en-US" sz="2268" smtClean="0"/>
            </a:lvl1pPr>
          </a:lstStyle>
          <a:p>
            <a:pPr marL="285750" indent="-285750">
              <a:lnSpc>
                <a:spcPct val="120000"/>
              </a:lnSpc>
              <a:spcBef>
                <a:spcPts val="265"/>
              </a:spcBef>
              <a:buClr>
                <a:srgbClr val="CC0000"/>
              </a:buClr>
              <a:buSzPct val="110000"/>
              <a:buBlip>
                <a:blip r:embed="rId3"/>
              </a:buBlip>
            </a:pPr>
            <a:r>
              <a:rPr lang="en-US" sz="2268">
                <a:latin typeface="+mj-lt"/>
              </a:rPr>
              <a:t>Content here</a:t>
            </a:r>
          </a:p>
          <a:p>
            <a:pPr marL="285750" indent="-285750">
              <a:lnSpc>
                <a:spcPct val="120000"/>
              </a:lnSpc>
              <a:spcBef>
                <a:spcPts val="265"/>
              </a:spcBef>
              <a:buClr>
                <a:srgbClr val="CC0000"/>
              </a:buClr>
              <a:buSzPct val="110000"/>
              <a:buBlip>
                <a:blip r:embed="rId3"/>
              </a:buBlip>
            </a:pPr>
            <a:r>
              <a:rPr lang="en-US" sz="2268">
                <a:latin typeface="+mj-lt"/>
              </a:rPr>
              <a:t>Content here</a:t>
            </a:r>
          </a:p>
          <a:p>
            <a:pPr marL="285750" indent="-285750">
              <a:lnSpc>
                <a:spcPct val="120000"/>
              </a:lnSpc>
              <a:spcBef>
                <a:spcPts val="265"/>
              </a:spcBef>
              <a:buClr>
                <a:srgbClr val="CC0000"/>
              </a:buClr>
              <a:buSzPct val="110000"/>
              <a:buBlip>
                <a:blip r:embed="rId3"/>
              </a:buBlip>
            </a:pPr>
            <a:r>
              <a:rPr lang="en-US" sz="2268">
                <a:latin typeface="+mj-lt"/>
              </a:rPr>
              <a:t>Content here</a:t>
            </a:r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49BD77-1D4E-E841-AB35-AC00C522B538}"/>
              </a:ext>
            </a:extLst>
          </p:cNvPr>
          <p:cNvSpPr/>
          <p:nvPr userDrawn="1"/>
        </p:nvSpPr>
        <p:spPr>
          <a:xfrm>
            <a:off x="7913524" y="0"/>
            <a:ext cx="3187752" cy="58840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1"/>
          </a:p>
        </p:txBody>
      </p:sp>
      <p:sp>
        <p:nvSpPr>
          <p:cNvPr id="15" name="Triangle 14">
            <a:extLst>
              <a:ext uri="{FF2B5EF4-FFF2-40B4-BE49-F238E27FC236}">
                <a16:creationId xmlns:a16="http://schemas.microsoft.com/office/drawing/2014/main" id="{1FD70377-2564-0542-B301-6F0487632F3B}"/>
              </a:ext>
            </a:extLst>
          </p:cNvPr>
          <p:cNvSpPr/>
          <p:nvPr userDrawn="1"/>
        </p:nvSpPr>
        <p:spPr>
          <a:xfrm rot="5400000">
            <a:off x="7848766" y="646484"/>
            <a:ext cx="310032" cy="26727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1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7CC0B83-2E23-4F41-9ADF-8E5177C4B0F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137419" y="568219"/>
            <a:ext cx="2844208" cy="75931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68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Title here that can go to two lines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EE99B71-9E71-6B4C-BD2F-405351D0552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37419" y="1327536"/>
            <a:ext cx="2844208" cy="44146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701">
                <a:solidFill>
                  <a:srgbClr val="81BE41"/>
                </a:solidFill>
              </a:defRPr>
            </a:lvl1pPr>
          </a:lstStyle>
          <a:p>
            <a:pPr lvl="0"/>
            <a:r>
              <a:rPr lang="en-US"/>
              <a:t>Text here paragraph here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E22E90BD-B590-BA45-A263-E6D35B08123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99660" y="1659462"/>
            <a:ext cx="6877176" cy="589558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864017" rtl="0" eaLnBrk="1" fontAlgn="auto" latinLnBrk="0" hangingPunct="1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12">
                <a:latin typeface="+mj-lt"/>
              </a:defRPr>
            </a:lvl1pPr>
          </a:lstStyle>
          <a:p>
            <a:pPr marL="0" marR="0" lvl="0" indent="0" algn="l" defTabSz="864017" rtl="0" eaLnBrk="1" fontAlgn="auto" latinLnBrk="0" hangingPunct="1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Multi-line short paragraph here Multi-line short paragraph here Multi-line short paragraph here Multi-line short paragraph here </a:t>
            </a:r>
          </a:p>
          <a:p>
            <a:pPr lvl="0"/>
            <a:endParaRPr lang="en-US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4221776-AB03-A749-B37C-31F977F8E06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99661" y="1393586"/>
            <a:ext cx="6535776" cy="26587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512" b="1">
                <a:solidFill>
                  <a:srgbClr val="81BE41"/>
                </a:solidFill>
                <a:latin typeface="+mn-lt"/>
              </a:defRPr>
            </a:lvl1pPr>
          </a:lstStyle>
          <a:p>
            <a:pPr lvl="0"/>
            <a:r>
              <a:rPr lang="en-US"/>
              <a:t>WHAT WE DO OR OTHER HEADING HERE:</a:t>
            </a:r>
          </a:p>
        </p:txBody>
      </p:sp>
    </p:spTree>
    <p:extLst>
      <p:ext uri="{BB962C8B-B14F-4D97-AF65-F5344CB8AC3E}">
        <p14:creationId xmlns:p14="http://schemas.microsoft.com/office/powerpoint/2010/main" val="3111966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bleed of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6AE6E72-51AA-2341-A1C5-346EDCBA939E}"/>
              </a:ext>
            </a:extLst>
          </p:cNvPr>
          <p:cNvSpPr/>
          <p:nvPr userDrawn="1"/>
        </p:nvSpPr>
        <p:spPr>
          <a:xfrm>
            <a:off x="8213431" y="1"/>
            <a:ext cx="3307048" cy="583665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1"/>
          </a:p>
        </p:txBody>
      </p:sp>
      <p:sp>
        <p:nvSpPr>
          <p:cNvPr id="15" name="Content Placeholder 8">
            <a:extLst>
              <a:ext uri="{FF2B5EF4-FFF2-40B4-BE49-F238E27FC236}">
                <a16:creationId xmlns:a16="http://schemas.microsoft.com/office/drawing/2014/main" id="{63C8C71E-5F94-4374-9204-5D2BD2FA21F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386237" y="345010"/>
            <a:ext cx="2795413" cy="5491648"/>
          </a:xfrm>
          <a:prstGeom prst="rect">
            <a:avLst/>
          </a:prstGeom>
        </p:spPr>
        <p:txBody>
          <a:bodyPr>
            <a:normAutofit/>
          </a:bodyPr>
          <a:lstStyle>
            <a:lvl1pPr marL="216004" indent="-216004">
              <a:buFontTx/>
              <a:buBlip>
                <a:blip r:embed="rId2"/>
              </a:buBlip>
              <a:defRPr sz="1890">
                <a:latin typeface="+mj-lt"/>
              </a:defRPr>
            </a:lvl1pPr>
            <a:lvl2pPr marL="648012" indent="-216004">
              <a:buClr>
                <a:schemeClr val="accent4"/>
              </a:buClr>
              <a:buFont typeface="Arial" panose="020B0604020202020204" pitchFamily="34" charset="0"/>
              <a:buChar char="•"/>
              <a:defRPr sz="1701">
                <a:latin typeface="+mj-lt"/>
              </a:defRPr>
            </a:lvl2pPr>
            <a:lvl3pPr marL="1080021" indent="-216004">
              <a:buClr>
                <a:srgbClr val="FFC000"/>
              </a:buClr>
              <a:buFont typeface="Courier New" panose="02070309020205020404" pitchFamily="49" charset="0"/>
              <a:buChar char="o"/>
              <a:defRPr sz="1701">
                <a:latin typeface="+mj-lt"/>
              </a:defRPr>
            </a:lvl3pPr>
            <a:lvl4pPr marL="1512029" indent="-216004">
              <a:buClr>
                <a:schemeClr val="accent4"/>
              </a:buClr>
              <a:buFont typeface="Wingdings" panose="05000000000000000000" pitchFamily="2" charset="2"/>
              <a:buChar char="§"/>
              <a:defRPr sz="1701">
                <a:latin typeface="+mj-lt"/>
              </a:defRPr>
            </a:lvl4pPr>
            <a:lvl5pPr marL="1944037" indent="-216004">
              <a:buClr>
                <a:srgbClr val="FFC000"/>
              </a:buClr>
              <a:buFont typeface="Arial" panose="020B0604020202020204" pitchFamily="34" charset="0"/>
              <a:buChar char="•"/>
              <a:defRPr sz="170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5502B0-7B78-9847-A1D0-9F5C8D768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033" y="345010"/>
            <a:ext cx="7309580" cy="76051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9C72C203-DC0C-7746-8455-E1C54520E0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59193" y="6006163"/>
            <a:ext cx="469261" cy="345009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3F38F04D-CF8C-FA49-B256-3C6C7BE473B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1160B769-1428-144B-B261-0D765535B2F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8513" y="6041643"/>
            <a:ext cx="1197775" cy="274047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F3633A3-AAAD-1B47-8FE9-36136D645A7A}"/>
              </a:ext>
            </a:extLst>
          </p:cNvPr>
          <p:cNvCxnSpPr/>
          <p:nvPr userDrawn="1"/>
        </p:nvCxnSpPr>
        <p:spPr>
          <a:xfrm>
            <a:off x="10728454" y="6006163"/>
            <a:ext cx="0" cy="34500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422903DF-6DE1-4E02-96C6-863EB609560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72534" y="1207485"/>
            <a:ext cx="7329080" cy="4629172"/>
          </a:xfrm>
          <a:prstGeom prst="rect">
            <a:avLst/>
          </a:prstGeom>
        </p:spPr>
        <p:txBody>
          <a:bodyPr/>
          <a:lstStyle>
            <a:lvl1pPr marL="216004" indent="-216004">
              <a:buFontTx/>
              <a:buBlip>
                <a:blip r:embed="rId2"/>
              </a:buBlip>
              <a:defRPr>
                <a:latin typeface="+mj-lt"/>
              </a:defRPr>
            </a:lvl1pPr>
            <a:lvl2pPr marL="648012" indent="-216004">
              <a:buClr>
                <a:schemeClr val="accent4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2pPr>
            <a:lvl3pPr marL="1080021" indent="-216004">
              <a:buClr>
                <a:srgbClr val="FFC000"/>
              </a:buClr>
              <a:buFont typeface="Courier New" panose="02070309020205020404" pitchFamily="49" charset="0"/>
              <a:buChar char="o"/>
              <a:defRPr sz="1890">
                <a:latin typeface="+mj-lt"/>
              </a:defRPr>
            </a:lvl3pPr>
            <a:lvl4pPr marL="1512029" indent="-216004">
              <a:buClr>
                <a:schemeClr val="accent4"/>
              </a:buClr>
              <a:buFont typeface="Wingdings" panose="05000000000000000000" pitchFamily="2" charset="2"/>
              <a:buChar char="§"/>
              <a:defRPr sz="1890">
                <a:latin typeface="+mj-lt"/>
              </a:defRPr>
            </a:lvl4pPr>
            <a:lvl5pPr marL="1944037" indent="-216004">
              <a:buClr>
                <a:srgbClr val="FFC000"/>
              </a:buClr>
              <a:buFont typeface="Arial" panose="020B0604020202020204" pitchFamily="34" charset="0"/>
              <a:buChar char="•"/>
              <a:defRPr sz="189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759062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289F77-3C2B-C94C-8D3E-929A2F0CD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F04D-CF8C-FA49-B256-3C6C7BE473BD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408E6EBD-45A8-6546-9DF4-96C80205C0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8513" y="6041643"/>
            <a:ext cx="1197775" cy="27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71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keaway poin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E87CB9-17F7-714C-89D2-132E82EDA388}"/>
              </a:ext>
            </a:extLst>
          </p:cNvPr>
          <p:cNvSpPr/>
          <p:nvPr userDrawn="1"/>
        </p:nvSpPr>
        <p:spPr>
          <a:xfrm>
            <a:off x="373951" y="383240"/>
            <a:ext cx="10772586" cy="5518600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289F77-3C2B-C94C-8D3E-929A2F0CD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F04D-CF8C-FA49-B256-3C6C7BE473BD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408E6EBD-45A8-6546-9DF4-96C80205C0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8513" y="6041643"/>
            <a:ext cx="1197775" cy="27404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5F180EDB-F294-5741-8E8A-6B58690525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2034" y="715678"/>
            <a:ext cx="3301899" cy="4658626"/>
          </a:xfrm>
        </p:spPr>
        <p:txBody>
          <a:bodyPr>
            <a:normAutofit/>
          </a:bodyPr>
          <a:lstStyle>
            <a:lvl1pPr>
              <a:defRPr>
                <a:solidFill>
                  <a:srgbClr val="083A31"/>
                </a:solidFill>
              </a:defRPr>
            </a:lvl1pPr>
          </a:lstStyle>
          <a:p>
            <a:pPr algn="r"/>
            <a:r>
              <a:rPr lang="en-US">
                <a:solidFill>
                  <a:schemeClr val="accent1"/>
                </a:solidFill>
              </a:rPr>
              <a:t>Key takeaway points slide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FE6AC03-0E48-E04E-AC95-0D9599A82E5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701961" y="715678"/>
            <a:ext cx="6026494" cy="465862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16004" indent="-216004">
              <a:buFontTx/>
              <a:buBlip>
                <a:blip r:embed="rId3"/>
              </a:buBlip>
              <a:defRPr>
                <a:solidFill>
                  <a:schemeClr val="tx1"/>
                </a:solidFill>
              </a:defRPr>
            </a:lvl1pPr>
          </a:lstStyle>
          <a:p>
            <a:r>
              <a:rPr lang="en-US" sz="2268"/>
              <a:t>Point number 1</a:t>
            </a:r>
          </a:p>
          <a:p>
            <a:r>
              <a:rPr lang="en-US" sz="2268"/>
              <a:t>Point number 2</a:t>
            </a:r>
          </a:p>
          <a:p>
            <a:r>
              <a:rPr lang="en-US" sz="2268"/>
              <a:t>Point number 3 - if you need it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D96BAC9-640B-D442-8845-E48E852FD89F}"/>
              </a:ext>
            </a:extLst>
          </p:cNvPr>
          <p:cNvCxnSpPr/>
          <p:nvPr userDrawn="1"/>
        </p:nvCxnSpPr>
        <p:spPr>
          <a:xfrm>
            <a:off x="4404488" y="1491143"/>
            <a:ext cx="0" cy="306588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53270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akeaway poin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E87CB9-17F7-714C-89D2-132E82EDA388}"/>
              </a:ext>
            </a:extLst>
          </p:cNvPr>
          <p:cNvSpPr/>
          <p:nvPr userDrawn="1"/>
        </p:nvSpPr>
        <p:spPr>
          <a:xfrm>
            <a:off x="373951" y="383240"/>
            <a:ext cx="10772586" cy="5518600"/>
          </a:xfrm>
          <a:prstGeom prst="rect">
            <a:avLst/>
          </a:prstGeom>
          <a:solidFill>
            <a:schemeClr val="tx2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289F77-3C2B-C94C-8D3E-929A2F0CD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F04D-CF8C-FA49-B256-3C6C7BE473BD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408E6EBD-45A8-6546-9DF4-96C80205C0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8513" y="6041643"/>
            <a:ext cx="1197775" cy="27404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5F180EDB-F294-5741-8E8A-6B58690525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2034" y="715678"/>
            <a:ext cx="3301899" cy="4658626"/>
          </a:xfrm>
        </p:spPr>
        <p:txBody>
          <a:bodyPr>
            <a:normAutofit/>
          </a:bodyPr>
          <a:lstStyle>
            <a:lvl1pPr>
              <a:defRPr>
                <a:solidFill>
                  <a:srgbClr val="083A31"/>
                </a:solidFill>
              </a:defRPr>
            </a:lvl1pPr>
          </a:lstStyle>
          <a:p>
            <a:pPr algn="r"/>
            <a:r>
              <a:rPr lang="en-US">
                <a:solidFill>
                  <a:schemeClr val="accent1"/>
                </a:solidFill>
              </a:rPr>
              <a:t>Key takeaway points slide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FE6AC03-0E48-E04E-AC95-0D9599A82E5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701961" y="715678"/>
            <a:ext cx="6026494" cy="465862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16004" indent="-216004">
              <a:buFontTx/>
              <a:buBlip>
                <a:blip r:embed="rId3"/>
              </a:buBlip>
              <a:defRPr>
                <a:solidFill>
                  <a:schemeClr val="tx1"/>
                </a:solidFill>
              </a:defRPr>
            </a:lvl1pPr>
          </a:lstStyle>
          <a:p>
            <a:r>
              <a:rPr lang="en-US" sz="2268"/>
              <a:t>Point number 1</a:t>
            </a:r>
          </a:p>
          <a:p>
            <a:r>
              <a:rPr lang="en-US" sz="2268"/>
              <a:t>Point number 2</a:t>
            </a:r>
          </a:p>
          <a:p>
            <a:r>
              <a:rPr lang="en-US" sz="2268"/>
              <a:t>Point number 3 - if you need it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D96BAC9-640B-D442-8845-E48E852FD89F}"/>
              </a:ext>
            </a:extLst>
          </p:cNvPr>
          <p:cNvCxnSpPr/>
          <p:nvPr userDrawn="1"/>
        </p:nvCxnSpPr>
        <p:spPr>
          <a:xfrm>
            <a:off x="4404488" y="1491143"/>
            <a:ext cx="0" cy="306588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12910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Accent Lin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C3C7FE11-FF19-4E6D-B0BC-D7A79C24A4E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12749" y="1284132"/>
            <a:ext cx="4915706" cy="4518039"/>
          </a:xfrm>
          <a:prstGeom prst="rect">
            <a:avLst/>
          </a:prstGeom>
        </p:spPr>
        <p:txBody>
          <a:bodyPr/>
          <a:lstStyle>
            <a:lvl1pPr marL="216004" indent="-216004">
              <a:buFontTx/>
              <a:buBlip>
                <a:blip r:embed="rId3"/>
              </a:buBlip>
              <a:defRPr>
                <a:latin typeface="+mj-lt"/>
              </a:defRPr>
            </a:lvl1pPr>
            <a:lvl2pPr marL="648012" indent="-216004">
              <a:buClr>
                <a:schemeClr val="accent4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2pPr>
            <a:lvl3pPr marL="1080021" indent="-216004">
              <a:buClr>
                <a:srgbClr val="FFC000"/>
              </a:buClr>
              <a:buFont typeface="Courier New" panose="02070309020205020404" pitchFamily="49" charset="0"/>
              <a:buChar char="o"/>
              <a:defRPr>
                <a:latin typeface="+mj-lt"/>
              </a:defRPr>
            </a:lvl3pPr>
            <a:lvl4pPr marL="1512029" indent="-216004">
              <a:buClr>
                <a:schemeClr val="accent4"/>
              </a:buClr>
              <a:buFont typeface="Wingdings" panose="05000000000000000000" pitchFamily="2" charset="2"/>
              <a:buChar char="§"/>
              <a:defRPr>
                <a:latin typeface="+mj-lt"/>
              </a:defRPr>
            </a:lvl4pPr>
            <a:lvl5pPr marL="1944037" indent="-216004">
              <a:buClr>
                <a:srgbClr val="FFC000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B68D09A-E53F-458F-86A4-DDC096A39F0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72534" y="1279618"/>
            <a:ext cx="4915706" cy="4518039"/>
          </a:xfrm>
          <a:prstGeom prst="rect">
            <a:avLst/>
          </a:prstGeom>
        </p:spPr>
        <p:txBody>
          <a:bodyPr/>
          <a:lstStyle>
            <a:lvl1pPr marL="216004" indent="-216004">
              <a:buFontTx/>
              <a:buBlip>
                <a:blip r:embed="rId3"/>
              </a:buBlip>
              <a:defRPr>
                <a:latin typeface="+mj-lt"/>
              </a:defRPr>
            </a:lvl1pPr>
            <a:lvl2pPr marL="648012" indent="-216004">
              <a:buClr>
                <a:schemeClr val="accent4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2pPr>
            <a:lvl3pPr marL="1080021" indent="-216004">
              <a:buClr>
                <a:srgbClr val="FFC000"/>
              </a:buClr>
              <a:buFont typeface="Courier New" panose="02070309020205020404" pitchFamily="49" charset="0"/>
              <a:buChar char="o"/>
              <a:defRPr>
                <a:latin typeface="+mj-lt"/>
              </a:defRPr>
            </a:lvl3pPr>
            <a:lvl4pPr marL="1512029" indent="-216004">
              <a:buClr>
                <a:schemeClr val="accent4"/>
              </a:buClr>
              <a:buFont typeface="Wingdings" panose="05000000000000000000" pitchFamily="2" charset="2"/>
              <a:buChar char="§"/>
              <a:defRPr>
                <a:latin typeface="+mj-lt"/>
              </a:defRPr>
            </a:lvl4pPr>
            <a:lvl5pPr marL="1944037" indent="-216004">
              <a:buClr>
                <a:srgbClr val="FFC000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5502B0-7B78-9847-A1D0-9F5C8D768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B5C8AC-2B72-DF45-AD9C-472905F76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F04D-CF8C-FA49-B256-3C6C7BE473BD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008B0637-88E6-FE48-BF67-54B5E1F457E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8513" y="6041643"/>
            <a:ext cx="1197775" cy="274047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7A53FD1-29F8-4EA3-B73F-3F7DB08E103A}"/>
              </a:ext>
            </a:extLst>
          </p:cNvPr>
          <p:cNvCxnSpPr>
            <a:cxnSpLocks/>
          </p:cNvCxnSpPr>
          <p:nvPr userDrawn="1"/>
        </p:nvCxnSpPr>
        <p:spPr>
          <a:xfrm>
            <a:off x="772804" y="1103290"/>
            <a:ext cx="1074768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86629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C3C7FE11-FF19-4E6D-B0BC-D7A79C24A4E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12749" y="1284132"/>
            <a:ext cx="4915706" cy="4518039"/>
          </a:xfrm>
          <a:prstGeom prst="rect">
            <a:avLst/>
          </a:prstGeom>
        </p:spPr>
        <p:txBody>
          <a:bodyPr/>
          <a:lstStyle>
            <a:lvl1pPr marL="216004" indent="-216004">
              <a:buFontTx/>
              <a:buBlip>
                <a:blip r:embed="rId3"/>
              </a:buBlip>
              <a:defRPr>
                <a:latin typeface="+mj-lt"/>
              </a:defRPr>
            </a:lvl1pPr>
            <a:lvl2pPr marL="648012" indent="-216004">
              <a:buClr>
                <a:schemeClr val="accent4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2pPr>
            <a:lvl3pPr marL="1080021" indent="-216004">
              <a:buClr>
                <a:srgbClr val="FFC000"/>
              </a:buClr>
              <a:buFont typeface="Courier New" panose="02070309020205020404" pitchFamily="49" charset="0"/>
              <a:buChar char="o"/>
              <a:defRPr>
                <a:latin typeface="+mj-lt"/>
              </a:defRPr>
            </a:lvl3pPr>
            <a:lvl4pPr marL="1512029" indent="-216004">
              <a:buClr>
                <a:schemeClr val="accent4"/>
              </a:buClr>
              <a:buFont typeface="Wingdings" panose="05000000000000000000" pitchFamily="2" charset="2"/>
              <a:buChar char="§"/>
              <a:defRPr>
                <a:latin typeface="+mj-lt"/>
              </a:defRPr>
            </a:lvl4pPr>
            <a:lvl5pPr marL="1944037" indent="-216004">
              <a:buClr>
                <a:srgbClr val="FFC000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B68D09A-E53F-458F-86A4-DDC096A39F0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72534" y="1279618"/>
            <a:ext cx="4915706" cy="4518039"/>
          </a:xfrm>
          <a:prstGeom prst="rect">
            <a:avLst/>
          </a:prstGeom>
        </p:spPr>
        <p:txBody>
          <a:bodyPr/>
          <a:lstStyle>
            <a:lvl1pPr marL="216004" indent="-216004">
              <a:buFontTx/>
              <a:buBlip>
                <a:blip r:embed="rId3"/>
              </a:buBlip>
              <a:defRPr>
                <a:latin typeface="+mj-lt"/>
              </a:defRPr>
            </a:lvl1pPr>
            <a:lvl2pPr marL="648012" indent="-216004">
              <a:buClr>
                <a:schemeClr val="accent4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2pPr>
            <a:lvl3pPr marL="1080021" indent="-216004">
              <a:buClr>
                <a:srgbClr val="FFC000"/>
              </a:buClr>
              <a:buFont typeface="Courier New" panose="02070309020205020404" pitchFamily="49" charset="0"/>
              <a:buChar char="o"/>
              <a:defRPr>
                <a:latin typeface="+mj-lt"/>
              </a:defRPr>
            </a:lvl3pPr>
            <a:lvl4pPr marL="1512029" indent="-216004">
              <a:buClr>
                <a:schemeClr val="accent4"/>
              </a:buClr>
              <a:buFont typeface="Wingdings" panose="05000000000000000000" pitchFamily="2" charset="2"/>
              <a:buChar char="§"/>
              <a:defRPr>
                <a:latin typeface="+mj-lt"/>
              </a:defRPr>
            </a:lvl4pPr>
            <a:lvl5pPr marL="1944037" indent="-216004">
              <a:buClr>
                <a:srgbClr val="FFC000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5502B0-7B78-9847-A1D0-9F5C8D768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B5C8AC-2B72-DF45-AD9C-472905F76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F04D-CF8C-FA49-B256-3C6C7BE473BD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008B0637-88E6-FE48-BF67-54B5E1F457E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8513" y="6041643"/>
            <a:ext cx="1197775" cy="27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6208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5E42B-F7C5-B04C-9163-EEBCA05E8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535" y="432012"/>
            <a:ext cx="3715657" cy="1049171"/>
          </a:xfrm>
        </p:spPr>
        <p:txBody>
          <a:bodyPr anchor="b">
            <a:noAutofit/>
          </a:bodyPr>
          <a:lstStyle>
            <a:lvl1pPr>
              <a:defRPr sz="3402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154195-A561-C840-8440-1CDC013291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897708" y="933026"/>
            <a:ext cx="5832247" cy="49004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24"/>
            </a:lvl1pPr>
            <a:lvl2pPr marL="432008" indent="0">
              <a:buNone/>
              <a:defRPr sz="2646"/>
            </a:lvl2pPr>
            <a:lvl3pPr marL="864017" indent="0">
              <a:buNone/>
              <a:defRPr sz="2268"/>
            </a:lvl3pPr>
            <a:lvl4pPr marL="1296025" indent="0">
              <a:buNone/>
              <a:defRPr sz="1890"/>
            </a:lvl4pPr>
            <a:lvl5pPr marL="1728033" indent="0">
              <a:buNone/>
              <a:defRPr sz="1890"/>
            </a:lvl5pPr>
            <a:lvl6pPr marL="2160041" indent="0">
              <a:buNone/>
              <a:defRPr sz="1890"/>
            </a:lvl6pPr>
            <a:lvl7pPr marL="2592050" indent="0">
              <a:buNone/>
              <a:defRPr sz="1890"/>
            </a:lvl7pPr>
            <a:lvl8pPr marL="3024058" indent="0">
              <a:buNone/>
              <a:defRPr sz="1890"/>
            </a:lvl8pPr>
            <a:lvl9pPr marL="3456066" indent="0">
              <a:buNone/>
              <a:defRPr sz="189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2B44A7-B782-B54E-B1D0-9E7841F483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3535" y="1620714"/>
            <a:ext cx="3715657" cy="4176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12">
                <a:latin typeface="+mj-lt"/>
              </a:defRPr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4F695C48-C746-EC4F-A78F-49C15DB4624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59193" y="6006163"/>
            <a:ext cx="469261" cy="345009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3F38F04D-CF8C-FA49-B256-3C6C7BE473B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4D24C226-9AB9-8C4F-A0C6-324E6FFEAE9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8513" y="6041643"/>
            <a:ext cx="1197775" cy="27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1494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3E8E58-49BD-7B4C-BB85-A6CDE3E68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F04D-CF8C-FA49-B256-3C6C7BE473B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970D54F5-B3E0-BD47-A015-9C3C01C3732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8513" y="6041643"/>
            <a:ext cx="1197775" cy="274047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8F193F4E-14AB-47DD-8401-B72821EAB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535" y="432012"/>
            <a:ext cx="3715657" cy="1049171"/>
          </a:xfrm>
        </p:spPr>
        <p:txBody>
          <a:bodyPr anchor="b">
            <a:normAutofit/>
          </a:bodyPr>
          <a:lstStyle>
            <a:lvl1pPr>
              <a:defRPr sz="3402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02CCE92F-869F-4FB8-AF92-35C8EA0097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3535" y="1620714"/>
            <a:ext cx="3715657" cy="4176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8">
            <a:extLst>
              <a:ext uri="{FF2B5EF4-FFF2-40B4-BE49-F238E27FC236}">
                <a16:creationId xmlns:a16="http://schemas.microsoft.com/office/drawing/2014/main" id="{026CB95A-DFAE-4582-B180-B372B67D750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897708" y="933025"/>
            <a:ext cx="5829246" cy="4864350"/>
          </a:xfrm>
          <a:prstGeom prst="rect">
            <a:avLst/>
          </a:prstGeom>
        </p:spPr>
        <p:txBody>
          <a:bodyPr/>
          <a:lstStyle>
            <a:lvl1pPr marL="216004" indent="-216004">
              <a:buFontTx/>
              <a:buBlip>
                <a:blip r:embed="rId3"/>
              </a:buBlip>
              <a:defRPr>
                <a:latin typeface="+mj-lt"/>
              </a:defRPr>
            </a:lvl1pPr>
            <a:lvl2pPr marL="648012" indent="-216004">
              <a:buClr>
                <a:schemeClr val="accent4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2pPr>
            <a:lvl3pPr marL="1080021" indent="-216004">
              <a:buClr>
                <a:srgbClr val="FFC000"/>
              </a:buClr>
              <a:buFont typeface="Courier New" panose="02070309020205020404" pitchFamily="49" charset="0"/>
              <a:buChar char="o"/>
              <a:defRPr>
                <a:latin typeface="+mj-lt"/>
              </a:defRPr>
            </a:lvl3pPr>
            <a:lvl4pPr marL="1512029" indent="-216004">
              <a:buClr>
                <a:schemeClr val="accent4"/>
              </a:buClr>
              <a:buFont typeface="Wingdings" panose="05000000000000000000" pitchFamily="2" charset="2"/>
              <a:buChar char="§"/>
              <a:defRPr>
                <a:latin typeface="+mj-lt"/>
              </a:defRPr>
            </a:lvl4pPr>
            <a:lvl5pPr marL="1944037" indent="-216004">
              <a:buClr>
                <a:srgbClr val="FFC000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17453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K - Title Slide (dark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B7F15-C641-2F42-921B-4659DEC394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3009" y="1060529"/>
            <a:ext cx="9067419" cy="2256061"/>
          </a:xfrm>
        </p:spPr>
        <p:txBody>
          <a:bodyPr anchor="b"/>
          <a:lstStyle>
            <a:lvl1pPr algn="l">
              <a:defRPr sz="5669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02858F-4C66-7A4F-9114-E70314CCFE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3009" y="3403592"/>
            <a:ext cx="9067419" cy="156454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68">
                <a:solidFill>
                  <a:schemeClr val="bg1"/>
                </a:solidFill>
              </a:defRPr>
            </a:lvl1pPr>
            <a:lvl2pPr marL="432008" indent="0" algn="ctr">
              <a:buNone/>
              <a:defRPr sz="1890"/>
            </a:lvl2pPr>
            <a:lvl3pPr marL="864017" indent="0" algn="ctr">
              <a:buNone/>
              <a:defRPr sz="1701"/>
            </a:lvl3pPr>
            <a:lvl4pPr marL="1296025" indent="0" algn="ctr">
              <a:buNone/>
              <a:defRPr sz="1512"/>
            </a:lvl4pPr>
            <a:lvl5pPr marL="1728033" indent="0" algn="ctr">
              <a:buNone/>
              <a:defRPr sz="1512"/>
            </a:lvl5pPr>
            <a:lvl6pPr marL="2160041" indent="0" algn="ctr">
              <a:buNone/>
              <a:defRPr sz="1512"/>
            </a:lvl6pPr>
            <a:lvl7pPr marL="2592050" indent="0" algn="ctr">
              <a:buNone/>
              <a:defRPr sz="1512"/>
            </a:lvl7pPr>
            <a:lvl8pPr marL="3024058" indent="0" algn="ctr">
              <a:buNone/>
              <a:defRPr sz="1512"/>
            </a:lvl8pPr>
            <a:lvl9pPr marL="3456066" indent="0" algn="ctr">
              <a:buNone/>
              <a:defRPr sz="1512"/>
            </a:lvl9pPr>
          </a:lstStyle>
          <a:p>
            <a:r>
              <a:rPr lang="en-US"/>
              <a:t>Click to edit Master subtitle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BD3091-9A6E-0940-B7D3-05D86BF22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F04D-CF8C-FA49-B256-3C6C7BE473B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1B696B0-9B42-454D-8E9A-A9C96244358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07327" y="5419646"/>
            <a:ext cx="3021128" cy="43951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1134">
                <a:latin typeface="+mj-lt"/>
              </a:defRPr>
            </a:lvl1pPr>
          </a:lstStyle>
          <a:p>
            <a:pPr lvl="0"/>
            <a:r>
              <a:rPr lang="en-US"/>
              <a:t>Enter presenter here if necessary</a:t>
            </a:r>
            <a:br>
              <a:rPr lang="en-US"/>
            </a:br>
            <a:r>
              <a:rPr lang="en-US"/>
              <a:t>Enter date here</a:t>
            </a:r>
          </a:p>
        </p:txBody>
      </p:sp>
    </p:spTree>
    <p:extLst>
      <p:ext uri="{BB962C8B-B14F-4D97-AF65-F5344CB8AC3E}">
        <p14:creationId xmlns:p14="http://schemas.microsoft.com/office/powerpoint/2010/main" val="32108029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parkh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78A98-50BB-FF4D-8DB7-627506F42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F04D-CF8C-FA49-B256-3C6C7BE473B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CC2FC380-016D-0746-A1D5-FD6D75BFF7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8513" y="6041643"/>
            <a:ext cx="1197775" cy="274047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01F1664-FB4B-4346-82CC-10384DD00834}"/>
              </a:ext>
            </a:extLst>
          </p:cNvPr>
          <p:cNvCxnSpPr/>
          <p:nvPr userDrawn="1"/>
        </p:nvCxnSpPr>
        <p:spPr>
          <a:xfrm>
            <a:off x="10728454" y="6006163"/>
            <a:ext cx="0" cy="34500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1B5251FB-D2E2-D94F-92CE-231B83196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" y="6006163"/>
            <a:ext cx="3888165" cy="345009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3FFA1A1-1E3A-D848-8965-8866B0D52806}"/>
              </a:ext>
            </a:extLst>
          </p:cNvPr>
          <p:cNvSpPr/>
          <p:nvPr userDrawn="1"/>
        </p:nvSpPr>
        <p:spPr>
          <a:xfrm>
            <a:off x="3" y="0"/>
            <a:ext cx="3888165" cy="64801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1"/>
          </a:p>
        </p:txBody>
      </p:sp>
      <p:pic>
        <p:nvPicPr>
          <p:cNvPr id="23" name="Picture 22" descr="A person standing in front of a window&#10;&#10;Description automatically generated">
            <a:extLst>
              <a:ext uri="{FF2B5EF4-FFF2-40B4-BE49-F238E27FC236}">
                <a16:creationId xmlns:a16="http://schemas.microsoft.com/office/drawing/2014/main" id="{1788F7AD-2A75-8E46-85D6-2CCE1257401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duotone>
              <a:prstClr val="black"/>
              <a:schemeClr val="accent5">
                <a:tint val="45000"/>
                <a:satMod val="400000"/>
              </a:schemeClr>
            </a:duotone>
            <a:alphaModFix amt="2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3888166" cy="6480175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AA2CC1FA-B549-DD4F-9404-EF2C3DDD0C5F}"/>
              </a:ext>
            </a:extLst>
          </p:cNvPr>
          <p:cNvSpPr txBox="1"/>
          <p:nvPr userDrawn="1"/>
        </p:nvSpPr>
        <p:spPr>
          <a:xfrm>
            <a:off x="453199" y="597193"/>
            <a:ext cx="3036834" cy="5209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4536">
                <a:solidFill>
                  <a:schemeClr val="bg1"/>
                </a:solidFill>
                <a:latin typeface="+mj-lt"/>
              </a:rPr>
              <a:t>20+</a:t>
            </a:r>
            <a:r>
              <a:rPr lang="en-US" sz="1701">
                <a:solidFill>
                  <a:schemeClr val="bg1"/>
                </a:solidFill>
                <a:latin typeface="+mj-lt"/>
              </a:rPr>
              <a:t> </a:t>
            </a:r>
            <a:br>
              <a:rPr lang="en-US" sz="1701">
                <a:solidFill>
                  <a:schemeClr val="bg1"/>
                </a:solidFill>
                <a:latin typeface="+mj-lt"/>
              </a:rPr>
            </a:br>
            <a:r>
              <a:rPr lang="en-US" sz="1701">
                <a:solidFill>
                  <a:schemeClr val="bg1"/>
                </a:solidFill>
                <a:latin typeface="+mj-lt"/>
              </a:rPr>
              <a:t>years in, and we still have </a:t>
            </a:r>
            <a:br>
              <a:rPr lang="en-US" sz="1701">
                <a:solidFill>
                  <a:schemeClr val="bg1"/>
                </a:solidFill>
                <a:latin typeface="+mj-lt"/>
              </a:rPr>
            </a:br>
            <a:r>
              <a:rPr lang="en-US" sz="1701">
                <a:solidFill>
                  <a:schemeClr val="bg1"/>
                </a:solidFill>
                <a:latin typeface="+mj-lt"/>
              </a:rPr>
              <a:t>that startup energy</a:t>
            </a:r>
          </a:p>
          <a:p>
            <a:pPr algn="ctr">
              <a:spcAft>
                <a:spcPts val="567"/>
              </a:spcAft>
            </a:pPr>
            <a:endParaRPr lang="en-US" sz="1701">
              <a:solidFill>
                <a:schemeClr val="bg1"/>
              </a:solidFill>
              <a:latin typeface="+mj-lt"/>
            </a:endParaRPr>
          </a:p>
          <a:p>
            <a:pPr algn="ctr">
              <a:spcAft>
                <a:spcPts val="0"/>
              </a:spcAft>
            </a:pPr>
            <a:r>
              <a:rPr lang="en-US" sz="4536">
                <a:solidFill>
                  <a:schemeClr val="bg1"/>
                </a:solidFill>
                <a:latin typeface="+mj-lt"/>
              </a:rPr>
              <a:t>4</a:t>
            </a:r>
            <a:br>
              <a:rPr lang="en-US" sz="4536">
                <a:solidFill>
                  <a:schemeClr val="bg1"/>
                </a:solidFill>
                <a:latin typeface="+mj-lt"/>
              </a:rPr>
            </a:br>
            <a:r>
              <a:rPr lang="en-US" sz="1701">
                <a:solidFill>
                  <a:schemeClr val="bg1"/>
                </a:solidFill>
                <a:latin typeface="+mj-lt"/>
              </a:rPr>
              <a:t>region offices</a:t>
            </a:r>
          </a:p>
          <a:p>
            <a:pPr algn="ctr">
              <a:spcAft>
                <a:spcPts val="567"/>
              </a:spcAft>
            </a:pPr>
            <a:endParaRPr lang="en-US" sz="1701">
              <a:solidFill>
                <a:schemeClr val="bg1"/>
              </a:solidFill>
              <a:latin typeface="+mj-lt"/>
            </a:endParaRPr>
          </a:p>
          <a:p>
            <a:pPr algn="ctr">
              <a:spcAft>
                <a:spcPts val="0"/>
              </a:spcAft>
            </a:pPr>
            <a:r>
              <a:rPr lang="en-US" sz="4536">
                <a:solidFill>
                  <a:schemeClr val="bg1"/>
                </a:solidFill>
                <a:latin typeface="+mj-lt"/>
              </a:rPr>
              <a:t>250+</a:t>
            </a:r>
            <a:br>
              <a:rPr lang="en-US" sz="4536">
                <a:solidFill>
                  <a:schemeClr val="bg1"/>
                </a:solidFill>
                <a:latin typeface="+mj-lt"/>
              </a:rPr>
            </a:br>
            <a:r>
              <a:rPr lang="en-US" sz="1701" err="1">
                <a:solidFill>
                  <a:schemeClr val="bg1"/>
                </a:solidFill>
                <a:latin typeface="+mj-lt"/>
              </a:rPr>
              <a:t>sparkies</a:t>
            </a:r>
            <a:r>
              <a:rPr lang="en-US" sz="1701">
                <a:solidFill>
                  <a:schemeClr val="bg1"/>
                </a:solidFill>
                <a:latin typeface="+mj-lt"/>
              </a:rPr>
              <a:t> and growing</a:t>
            </a:r>
          </a:p>
          <a:p>
            <a:pPr algn="ctr">
              <a:spcAft>
                <a:spcPts val="567"/>
              </a:spcAft>
            </a:pPr>
            <a:endParaRPr lang="en-US" sz="1701">
              <a:solidFill>
                <a:schemeClr val="bg1"/>
              </a:solidFill>
              <a:latin typeface="+mj-lt"/>
            </a:endParaRPr>
          </a:p>
          <a:p>
            <a:pPr algn="ctr">
              <a:spcAft>
                <a:spcPts val="0"/>
              </a:spcAft>
            </a:pPr>
            <a:r>
              <a:rPr lang="en-US" sz="4536">
                <a:solidFill>
                  <a:schemeClr val="bg1"/>
                </a:solidFill>
                <a:latin typeface="+mj-lt"/>
              </a:rPr>
              <a:t>300+</a:t>
            </a:r>
          </a:p>
          <a:p>
            <a:pPr algn="ctr">
              <a:spcAft>
                <a:spcPts val="0"/>
              </a:spcAft>
            </a:pPr>
            <a:r>
              <a:rPr lang="en-US" sz="1701">
                <a:solidFill>
                  <a:schemeClr val="bg1"/>
                </a:solidFill>
                <a:latin typeface="+mj-lt"/>
              </a:rPr>
              <a:t>clients served</a:t>
            </a:r>
          </a:p>
        </p:txBody>
      </p:sp>
      <p:pic>
        <p:nvPicPr>
          <p:cNvPr id="18" name="Picture 17" descr="A picture containing clipart&#10;&#10;Description automatically generated">
            <a:extLst>
              <a:ext uri="{FF2B5EF4-FFF2-40B4-BE49-F238E27FC236}">
                <a16:creationId xmlns:a16="http://schemas.microsoft.com/office/drawing/2014/main" id="{2AE4AD1B-A151-FB4E-8C39-944CA8E5346E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407697" y="4150813"/>
            <a:ext cx="384016" cy="32400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BABCF9F-3262-2243-B806-C5EA2E48E460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752458" y="4130747"/>
            <a:ext cx="456019" cy="38401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6F3B5F0-A789-D54D-9306-5456441BFC8F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4395697" y="1991426"/>
            <a:ext cx="408017" cy="40801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537C5E1-2741-B34D-A078-CCD7C93B3C4D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7812460" y="1961425"/>
            <a:ext cx="336014" cy="46801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053E2F6-47AE-A74A-B262-B662D989416E}"/>
              </a:ext>
            </a:extLst>
          </p:cNvPr>
          <p:cNvSpPr txBox="1"/>
          <p:nvPr userDrawn="1"/>
        </p:nvSpPr>
        <p:spPr>
          <a:xfrm>
            <a:off x="4803713" y="2020940"/>
            <a:ext cx="2910759" cy="1880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1" b="1" i="0" u="none" strike="noStrike" kern="0" cap="none" spc="0" normalizeH="0" baseline="0" noProof="0">
                <a:ln>
                  <a:noFill/>
                </a:ln>
                <a:solidFill>
                  <a:srgbClr val="003830"/>
                </a:solidFill>
                <a:effectLst/>
                <a:uLnTx/>
                <a:uFillTx/>
              </a:rPr>
              <a:t>Strategy</a:t>
            </a:r>
          </a:p>
          <a:p>
            <a:pPr marL="270005" marR="0" lvl="0" indent="-270005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kumimoji="0" lang="en-US" sz="1417" b="0" i="0" u="none" strike="noStrike" kern="0" cap="none" spc="0" normalizeH="0" baseline="0" noProof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</a:rPr>
              <a:t>Demand &amp; Portfolio Planning</a:t>
            </a:r>
          </a:p>
          <a:p>
            <a:pPr marL="270005" marR="0" lvl="0" indent="-270005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kumimoji="0" lang="en-US" sz="1417" b="0" i="0" u="none" strike="noStrike" kern="0" cap="none" spc="0" normalizeH="0" baseline="0" noProof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</a:rPr>
              <a:t>Business Operating Model Design </a:t>
            </a:r>
          </a:p>
          <a:p>
            <a:pPr marL="270005" marR="0" lvl="0" indent="-270005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kumimoji="0" lang="en-US" sz="1417" b="0" i="0" u="none" strike="noStrike" kern="0" cap="none" spc="0" normalizeH="0" baseline="0" noProof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</a:rPr>
              <a:t>Growth Strategy</a:t>
            </a:r>
          </a:p>
          <a:p>
            <a:pPr marL="270005" marR="0" lvl="0" indent="-270005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kumimoji="0" lang="en-US" sz="1417" b="0" i="0" u="none" strike="noStrike" kern="0" cap="none" spc="0" normalizeH="0" baseline="0" noProof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</a:rPr>
              <a:t>Insight Driven Enterprise</a:t>
            </a:r>
          </a:p>
          <a:p>
            <a:pPr marL="270005" marR="0" lvl="0" indent="-270005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kumimoji="0" lang="en-US" sz="1417" b="0" i="0" u="none" strike="noStrike" kern="0" cap="none" spc="0" normalizeH="0" baseline="0" noProof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</a:rPr>
              <a:t>Project Services</a:t>
            </a:r>
          </a:p>
          <a:p>
            <a:pPr marL="270005" marR="0" lvl="0" indent="-270005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kumimoji="0" lang="en-US" sz="1417" b="0" i="0" u="none" strike="noStrike" kern="0" cap="none" spc="0" normalizeH="0" baseline="0" noProof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</a:rPr>
              <a:t>Organizational Change Management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F58B8C8-5A9E-0B4D-BE23-68DEC1CDB9B9}"/>
              </a:ext>
            </a:extLst>
          </p:cNvPr>
          <p:cNvSpPr txBox="1"/>
          <p:nvPr userDrawn="1"/>
        </p:nvSpPr>
        <p:spPr>
          <a:xfrm>
            <a:off x="4803713" y="4138325"/>
            <a:ext cx="2828607" cy="1662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1" b="1" i="0" u="none" strike="noStrike" kern="0" cap="none" spc="0" normalizeH="0" baseline="0" noProof="0">
                <a:ln>
                  <a:noFill/>
                </a:ln>
                <a:solidFill>
                  <a:srgbClr val="003830"/>
                </a:solidFill>
                <a:effectLst/>
                <a:uLnTx/>
                <a:uFillTx/>
              </a:rPr>
              <a:t>Data and Analytics</a:t>
            </a:r>
          </a:p>
          <a:p>
            <a:pPr marL="270005" marR="0" lvl="0" indent="-270005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kumimoji="0" lang="en-US" sz="1417" b="0" i="0" u="none" strike="noStrike" kern="0" cap="none" spc="0" normalizeH="0" baseline="0" noProof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</a:rPr>
              <a:t>Business Intelligence</a:t>
            </a:r>
          </a:p>
          <a:p>
            <a:pPr marL="270005" marR="0" lvl="0" indent="-270005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kumimoji="0" lang="en-US" sz="1417" b="0" i="0" u="none" strike="noStrike" kern="0" cap="none" spc="0" normalizeH="0" baseline="0" noProof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</a:rPr>
              <a:t>Data Visualization</a:t>
            </a:r>
          </a:p>
          <a:p>
            <a:pPr marL="270005" marR="0" lvl="0" indent="-270005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kumimoji="0" lang="en-US" sz="1417" b="0" i="0" u="none" strike="noStrike" kern="0" cap="none" spc="0" normalizeH="0" baseline="0" noProof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</a:rPr>
              <a:t>Predictive Modeling</a:t>
            </a:r>
          </a:p>
          <a:p>
            <a:pPr marL="270005" marR="0" lvl="0" indent="-270005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kumimoji="0" lang="en-US" sz="1417" b="0" i="0" u="none" strike="noStrike" kern="0" cap="none" spc="0" normalizeH="0" baseline="0" noProof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</a:rPr>
              <a:t>Machine Learning</a:t>
            </a:r>
          </a:p>
          <a:p>
            <a:pPr marL="270005" marR="0" lvl="0" indent="-270005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kumimoji="0" lang="en-US" sz="1417" b="0" i="0" u="none" strike="noStrike" kern="0" cap="none" spc="0" normalizeH="0" baseline="0" noProof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</a:rPr>
              <a:t>Data Migration &amp; Management</a:t>
            </a:r>
          </a:p>
          <a:p>
            <a:pPr marL="270005" marR="0" lvl="0" indent="-270005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kumimoji="0" lang="en-US" sz="1417" b="0" i="0" u="none" strike="noStrike" kern="0" cap="none" spc="0" normalizeH="0" baseline="0" noProof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</a:rPr>
              <a:t>Master Data Management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7453154-B7A2-B94D-8E00-9D2B6BEF8AE7}"/>
              </a:ext>
            </a:extLst>
          </p:cNvPr>
          <p:cNvSpPr txBox="1"/>
          <p:nvPr userDrawn="1"/>
        </p:nvSpPr>
        <p:spPr>
          <a:xfrm>
            <a:off x="8224853" y="2020940"/>
            <a:ext cx="3136261" cy="1880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1" b="1" i="0" u="none" strike="noStrike" kern="0" cap="none" spc="0" normalizeH="0" baseline="0" noProof="0">
                <a:ln>
                  <a:noFill/>
                </a:ln>
                <a:solidFill>
                  <a:srgbClr val="003830"/>
                </a:solidFill>
                <a:effectLst/>
                <a:uLnTx/>
                <a:uFillTx/>
              </a:rPr>
              <a:t>Digital Enablement</a:t>
            </a:r>
          </a:p>
          <a:p>
            <a:pPr marL="270005" marR="0" lvl="0" indent="-270005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kumimoji="0" lang="en-US" sz="1417" b="0" i="0" u="none" strike="noStrike" kern="0" cap="none" spc="0" normalizeH="0" baseline="0" noProof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</a:rPr>
              <a:t>Cloud </a:t>
            </a:r>
          </a:p>
          <a:p>
            <a:pPr marL="270005" marR="0" lvl="0" indent="-270005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kumimoji="0" lang="en-US" sz="1417" b="0" i="0" u="none" strike="noStrike" kern="0" cap="none" spc="0" normalizeH="0" baseline="0" noProof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</a:rPr>
              <a:t>Platform as a Service</a:t>
            </a:r>
          </a:p>
          <a:p>
            <a:pPr marL="270005" marR="0" lvl="0" indent="-270005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kumimoji="0" lang="en-US" sz="1417" b="0" i="0" u="none" strike="noStrike" kern="0" cap="none" spc="0" normalizeH="0" baseline="0" noProof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</a:rPr>
              <a:t>Agile Software Engineering </a:t>
            </a:r>
          </a:p>
          <a:p>
            <a:pPr marL="270005" marR="0" lvl="0" indent="-270005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kumimoji="0" lang="en-US" sz="1417" b="0" i="0" u="none" strike="noStrike" kern="0" cap="none" spc="0" normalizeH="0" baseline="0" noProof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</a:rPr>
              <a:t>DevOps</a:t>
            </a:r>
          </a:p>
          <a:p>
            <a:pPr marL="270005" marR="0" lvl="0" indent="-270005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kumimoji="0" lang="en-US" sz="1417" b="0" i="0" u="none" strike="noStrike" kern="0" cap="none" spc="0" normalizeH="0" baseline="0" noProof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</a:rPr>
              <a:t>UI / UX </a:t>
            </a:r>
          </a:p>
          <a:p>
            <a:pPr marL="270005" marR="0" lvl="0" indent="-270005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kumimoji="0" lang="en-US" sz="1417" b="0" i="0" u="none" strike="noStrike" kern="0" cap="none" spc="0" normalizeH="0" baseline="0" noProof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</a:rPr>
              <a:t>Workflow Automation</a:t>
            </a:r>
          </a:p>
          <a:p>
            <a:pPr marL="270005" marR="0" lvl="0" indent="-270005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kumimoji="0" lang="en-US" sz="1417" b="0" i="0" u="none" strike="noStrike" kern="0" cap="none" spc="0" normalizeH="0" baseline="0" noProof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</a:rPr>
              <a:t>Enterprise Content Management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1717AFD-C4BA-A947-8B21-39436F359301}"/>
              </a:ext>
            </a:extLst>
          </p:cNvPr>
          <p:cNvSpPr txBox="1"/>
          <p:nvPr userDrawn="1"/>
        </p:nvSpPr>
        <p:spPr>
          <a:xfrm>
            <a:off x="8224854" y="4148260"/>
            <a:ext cx="2533343" cy="1662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1" b="1" i="0" u="none" strike="noStrike" kern="0" cap="none" spc="0" normalizeH="0" baseline="0" noProof="0">
                <a:ln>
                  <a:noFill/>
                </a:ln>
                <a:solidFill>
                  <a:srgbClr val="003830"/>
                </a:solidFill>
                <a:effectLst/>
                <a:uLnTx/>
                <a:uFillTx/>
              </a:rPr>
              <a:t>Managed Services</a:t>
            </a:r>
          </a:p>
          <a:p>
            <a:pPr marL="270005" marR="0" lvl="0" indent="-270005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kumimoji="0" lang="en-US" sz="1417" b="0" i="0" u="none" strike="noStrike" kern="0" cap="none" spc="0" normalizeH="0" baseline="0" noProof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</a:rPr>
              <a:t>Help Desk</a:t>
            </a:r>
          </a:p>
          <a:p>
            <a:pPr marL="270005" marR="0" lvl="0" indent="-270005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kumimoji="0" lang="en-US" sz="1417" b="0" i="0" u="none" strike="noStrike" kern="0" cap="none" spc="0" normalizeH="0" baseline="0" noProof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</a:rPr>
              <a:t>Customer Service Center</a:t>
            </a:r>
          </a:p>
          <a:p>
            <a:pPr marL="270005" marR="0" lvl="0" indent="-270005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kumimoji="0" lang="en-US" sz="1417" b="0" i="0" u="none" strike="noStrike" kern="0" cap="none" spc="0" normalizeH="0" baseline="0" noProof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</a:rPr>
              <a:t>Post Go-Live Support</a:t>
            </a:r>
          </a:p>
          <a:p>
            <a:pPr marL="270005" marR="0" lvl="0" indent="-270005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kumimoji="0" lang="en-US" sz="1417" b="0" i="0" u="none" strike="noStrike" kern="0" cap="none" spc="0" normalizeH="0" baseline="0" noProof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</a:rPr>
              <a:t>Managed Cloud &amp; Platform</a:t>
            </a:r>
          </a:p>
          <a:p>
            <a:pPr marL="270005" marR="0" lvl="0" indent="-270005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kumimoji="0" lang="en-US" sz="1417" b="0" i="0" u="none" strike="noStrike" kern="0" cap="none" spc="0" normalizeH="0" baseline="0" noProof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</a:rPr>
              <a:t>Managed Infrastructure</a:t>
            </a:r>
          </a:p>
          <a:p>
            <a:pPr marL="270005" marR="0" lvl="0" indent="-270005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kumimoji="0" lang="en-US" sz="1417" b="0" i="0" u="none" strike="noStrike" kern="0" cap="none" spc="0" normalizeH="0" baseline="0" noProof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</a:rPr>
              <a:t>Managed Collaboration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B062FD4-578F-CE40-9D0D-89E14A7529B8}"/>
              </a:ext>
            </a:extLst>
          </p:cNvPr>
          <p:cNvSpPr txBox="1"/>
          <p:nvPr userDrawn="1"/>
        </p:nvSpPr>
        <p:spPr>
          <a:xfrm>
            <a:off x="4336110" y="322156"/>
            <a:ext cx="6410546" cy="1488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36">
                <a:solidFill>
                  <a:srgbClr val="003830"/>
                </a:solidFill>
                <a:latin typeface="Calibri Light" panose="020F0302020204030204"/>
              </a:rPr>
              <a:t>Engaged throughout</a:t>
            </a:r>
          </a:p>
          <a:p>
            <a:r>
              <a:rPr lang="en-US" sz="4536">
                <a:solidFill>
                  <a:srgbClr val="003830"/>
                </a:solidFill>
                <a:latin typeface="Calibri Light" panose="020F0302020204030204"/>
              </a:rPr>
              <a:t>the </a:t>
            </a:r>
            <a:r>
              <a:rPr lang="en-US" sz="4536">
                <a:solidFill>
                  <a:srgbClr val="81BE41"/>
                </a:solidFill>
                <a:latin typeface="Calibri Light" panose="020F0302020204030204"/>
              </a:rPr>
              <a:t>digital value chain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CA065C1D-27AF-0643-A8C6-9D28BDE33ED5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76595" y="5956581"/>
            <a:ext cx="896717" cy="401275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4813749D-E8E8-A141-86C2-28E7DB112433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39695" y="6039570"/>
            <a:ext cx="657171" cy="345009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6E0C32BF-7EC5-C34B-B243-90CC34140AFF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48394" y="6116851"/>
            <a:ext cx="778084" cy="11671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0F188F8F-5575-EC40-882A-170450109B88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11960" y="6023346"/>
            <a:ext cx="558971" cy="324009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819C9371-634D-554C-AFE7-258E8970CD3A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75542" y="6057904"/>
            <a:ext cx="727283" cy="254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7171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Or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A8D644-C35A-DE45-81B5-7E8547624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3F38F04D-CF8C-FA49-B256-3C6C7BE473B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937F052D-D796-2342-9A19-92427A01EE0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8513" y="6041643"/>
            <a:ext cx="1197775" cy="2740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EDB1750-C91A-0740-A4EA-7B44437C4F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25419"/>
            <a:ext cx="11520488" cy="533592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C141E8B-3AEB-BE49-AAE0-73BB7481647A}"/>
              </a:ext>
            </a:extLst>
          </p:cNvPr>
          <p:cNvSpPr/>
          <p:nvPr userDrawn="1"/>
        </p:nvSpPr>
        <p:spPr bwMode="blackGray">
          <a:xfrm>
            <a:off x="6701863" y="2299827"/>
            <a:ext cx="1728073" cy="1728047"/>
          </a:xfrm>
          <a:prstGeom prst="rect">
            <a:avLst/>
          </a:prstGeom>
          <a:solidFill>
            <a:schemeClr val="tx2">
              <a:alpha val="3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2805" tIns="172805" rIns="172805" bIns="57601" numCol="1" rtlCol="0" anchor="t" anchorCtr="0" compatLnSpc="1">
            <a:prstTxWarp prst="textNoShape">
              <a:avLst/>
            </a:prstTxWarp>
          </a:bodyPr>
          <a:lstStyle/>
          <a:p>
            <a:pPr algn="l" defTabSz="1151918">
              <a:lnSpc>
                <a:spcPct val="90000"/>
              </a:lnSpc>
            </a:pPr>
            <a:r>
              <a:rPr lang="en-US" sz="1701" kern="0" spc="-39">
                <a:solidFill>
                  <a:schemeClr val="bg1">
                    <a:lumMod val="95000"/>
                  </a:schemeClr>
                </a:solidFill>
                <a:latin typeface="+mj-lt"/>
                <a:ea typeface="Apex New Light" pitchFamily="50" charset="0"/>
                <a:cs typeface="Segoe UI Semilight" panose="020B0402040204020203" pitchFamily="34" charset="0"/>
              </a:rPr>
              <a:t>WHY</a:t>
            </a:r>
            <a:br>
              <a:rPr lang="en-US" sz="1701" kern="0" spc="-39">
                <a:solidFill>
                  <a:schemeClr val="bg1">
                    <a:lumMod val="95000"/>
                  </a:schemeClr>
                </a:solidFill>
                <a:latin typeface="+mj-lt"/>
                <a:ea typeface="Apex New Light" pitchFamily="50" charset="0"/>
                <a:cs typeface="Segoe UI Semilight" panose="020B0402040204020203" pitchFamily="34" charset="0"/>
              </a:rPr>
            </a:br>
            <a:r>
              <a:rPr lang="en-US" sz="1701" kern="0" spc="-39">
                <a:solidFill>
                  <a:schemeClr val="bg1">
                    <a:lumMod val="95000"/>
                  </a:schemeClr>
                </a:solidFill>
                <a:latin typeface="+mj-lt"/>
                <a:ea typeface="Apex New Light" pitchFamily="50" charset="0"/>
                <a:cs typeface="Segoe UI Semilight" panose="020B0402040204020203" pitchFamily="34" charset="0"/>
              </a:rPr>
              <a:t>SPARKHOUND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03CD72-4A61-D649-A0B6-02201AE892EF}"/>
              </a:ext>
            </a:extLst>
          </p:cNvPr>
          <p:cNvSpPr/>
          <p:nvPr userDrawn="1"/>
        </p:nvSpPr>
        <p:spPr bwMode="gray">
          <a:xfrm>
            <a:off x="1284897" y="2299827"/>
            <a:ext cx="1728073" cy="172804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2805" tIns="172805" rIns="172805" bIns="57601" numCol="1" rtlCol="0" anchor="t" anchorCtr="0" compatLnSpc="1">
            <a:prstTxWarp prst="textNoShape">
              <a:avLst/>
            </a:prstTxWarp>
          </a:bodyPr>
          <a:lstStyle/>
          <a:p>
            <a:pPr algn="l" defTabSz="1151918">
              <a:lnSpc>
                <a:spcPct val="90000"/>
              </a:lnSpc>
            </a:pPr>
            <a:r>
              <a:rPr lang="en-US" sz="1701" kern="0" spc="-39">
                <a:solidFill>
                  <a:schemeClr val="tx1"/>
                </a:solidFill>
                <a:latin typeface="+mj-lt"/>
                <a:cs typeface="Segoe UI Semilight" panose="020B0402040204020203" pitchFamily="34" charset="0"/>
              </a:rPr>
              <a:t>OUR </a:t>
            </a:r>
            <a:r>
              <a:rPr lang="en-US" sz="1512" kern="0" spc="-39">
                <a:solidFill>
                  <a:schemeClr val="tx1"/>
                </a:solidFill>
                <a:latin typeface="+mj-lt"/>
                <a:cs typeface="Segoe UI Semilight" panose="020B0402040204020203" pitchFamily="34" charset="0"/>
              </a:rPr>
              <a:t>UNDERSTANDING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04C9DF0-AD7C-D64B-9454-24CC09699F46}"/>
              </a:ext>
            </a:extLst>
          </p:cNvPr>
          <p:cNvSpPr/>
          <p:nvPr userDrawn="1"/>
        </p:nvSpPr>
        <p:spPr bwMode="blackGray">
          <a:xfrm>
            <a:off x="3090552" y="2299827"/>
            <a:ext cx="1728073" cy="1728047"/>
          </a:xfrm>
          <a:prstGeom prst="rect">
            <a:avLst/>
          </a:prstGeom>
          <a:solidFill>
            <a:schemeClr val="tx2">
              <a:alpha val="3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2805" tIns="172805" rIns="172805" bIns="57601" numCol="1" rtlCol="0" anchor="t" anchorCtr="0" compatLnSpc="1">
            <a:prstTxWarp prst="textNoShape">
              <a:avLst/>
            </a:prstTxWarp>
          </a:bodyPr>
          <a:lstStyle/>
          <a:p>
            <a:pPr algn="l" defTabSz="1151918">
              <a:lnSpc>
                <a:spcPct val="90000"/>
              </a:lnSpc>
            </a:pPr>
            <a:r>
              <a:rPr lang="en-US" sz="1701" kern="0" spc="-39">
                <a:gradFill>
                  <a:gsLst>
                    <a:gs pos="15000">
                      <a:srgbClr val="FFFFFF"/>
                    </a:gs>
                    <a:gs pos="28333">
                      <a:srgbClr val="FFFFFF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rPr>
              <a:t>SOLUTION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38C528-2012-C14A-B070-B0B176D137E0}"/>
              </a:ext>
            </a:extLst>
          </p:cNvPr>
          <p:cNvSpPr/>
          <p:nvPr userDrawn="1"/>
        </p:nvSpPr>
        <p:spPr bwMode="blackGray">
          <a:xfrm>
            <a:off x="4896208" y="2299827"/>
            <a:ext cx="1728073" cy="1728047"/>
          </a:xfrm>
          <a:prstGeom prst="rect">
            <a:avLst/>
          </a:prstGeom>
          <a:solidFill>
            <a:schemeClr val="tx2">
              <a:alpha val="3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2805" tIns="172805" rIns="172805" bIns="57601" numCol="1" rtlCol="0" anchor="t" anchorCtr="0" compatLnSpc="1">
            <a:prstTxWarp prst="textNoShape">
              <a:avLst/>
            </a:prstTxWarp>
          </a:bodyPr>
          <a:lstStyle/>
          <a:p>
            <a:pPr algn="l" defTabSz="1151918">
              <a:lnSpc>
                <a:spcPct val="90000"/>
              </a:lnSpc>
            </a:pPr>
            <a:r>
              <a:rPr lang="en-US" sz="1701" kern="0" spc="-39">
                <a:solidFill>
                  <a:schemeClr val="bg1">
                    <a:lumMod val="95000"/>
                  </a:schemeClr>
                </a:solidFill>
                <a:latin typeface="+mj-lt"/>
                <a:ea typeface="Apex New Light" pitchFamily="50" charset="0"/>
                <a:cs typeface="Segoe UI Semilight" panose="020B0402040204020203" pitchFamily="34" charset="0"/>
              </a:rPr>
              <a:t>APPROACH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933D6F-581C-564F-AEEE-DF4CB8963DE0}"/>
              </a:ext>
            </a:extLst>
          </p:cNvPr>
          <p:cNvSpPr/>
          <p:nvPr userDrawn="1"/>
        </p:nvSpPr>
        <p:spPr bwMode="blackGray">
          <a:xfrm>
            <a:off x="8507518" y="2299827"/>
            <a:ext cx="1728073" cy="1728047"/>
          </a:xfrm>
          <a:prstGeom prst="rect">
            <a:avLst/>
          </a:prstGeom>
          <a:solidFill>
            <a:schemeClr val="tx2">
              <a:alpha val="3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2805" tIns="172805" rIns="172805" bIns="57601" numCol="1" rtlCol="0" anchor="t" anchorCtr="0" compatLnSpc="1">
            <a:prstTxWarp prst="textNoShape">
              <a:avLst/>
            </a:prstTxWarp>
          </a:bodyPr>
          <a:lstStyle/>
          <a:p>
            <a:pPr algn="l" defTabSz="1151918">
              <a:lnSpc>
                <a:spcPct val="90000"/>
              </a:lnSpc>
            </a:pPr>
            <a:r>
              <a:rPr lang="en-US" sz="1701" kern="0" spc="-39">
                <a:solidFill>
                  <a:schemeClr val="bg1">
                    <a:lumMod val="95000"/>
                  </a:schemeClr>
                </a:solidFill>
                <a:latin typeface="+mj-lt"/>
                <a:ea typeface="Apex New Light" pitchFamily="50" charset="0"/>
                <a:cs typeface="Segoe UI Semilight" panose="020B0402040204020203" pitchFamily="34" charset="0"/>
              </a:rPr>
              <a:t>STRUCTURE &amp; PRICING</a:t>
            </a:r>
          </a:p>
        </p:txBody>
      </p:sp>
      <p:sp>
        <p:nvSpPr>
          <p:cNvPr id="15" name="Triangle 14">
            <a:extLst>
              <a:ext uri="{FF2B5EF4-FFF2-40B4-BE49-F238E27FC236}">
                <a16:creationId xmlns:a16="http://schemas.microsoft.com/office/drawing/2014/main" id="{574F5EB6-3237-0F4E-8480-761783AA75CD}"/>
              </a:ext>
            </a:extLst>
          </p:cNvPr>
          <p:cNvSpPr/>
          <p:nvPr userDrawn="1"/>
        </p:nvSpPr>
        <p:spPr>
          <a:xfrm rot="5400000">
            <a:off x="2991591" y="3030214"/>
            <a:ext cx="310032" cy="26727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1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1B035E8-F1A7-F847-9D72-A257D48225EB}"/>
              </a:ext>
            </a:extLst>
          </p:cNvPr>
          <p:cNvCxnSpPr/>
          <p:nvPr userDrawn="1"/>
        </p:nvCxnSpPr>
        <p:spPr>
          <a:xfrm>
            <a:off x="10728454" y="6006163"/>
            <a:ext cx="0" cy="34500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29160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Or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A8D644-C35A-DE45-81B5-7E8547624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3F38F04D-CF8C-FA49-B256-3C6C7BE473B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937F052D-D796-2342-9A19-92427A01EE0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8513" y="6041643"/>
            <a:ext cx="1197775" cy="2740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EDB1750-C91A-0740-A4EA-7B44437C4F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075794"/>
            <a:ext cx="11520488" cy="407392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C141E8B-3AEB-BE49-AAE0-73BB7481647A}"/>
              </a:ext>
            </a:extLst>
          </p:cNvPr>
          <p:cNvSpPr/>
          <p:nvPr userDrawn="1"/>
        </p:nvSpPr>
        <p:spPr bwMode="blackGray">
          <a:xfrm>
            <a:off x="6701863" y="2299827"/>
            <a:ext cx="1728073" cy="1728047"/>
          </a:xfrm>
          <a:prstGeom prst="rect">
            <a:avLst/>
          </a:prstGeom>
          <a:solidFill>
            <a:schemeClr val="tx2">
              <a:alpha val="3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2805" tIns="172805" rIns="172805" bIns="57601" numCol="1" rtlCol="0" anchor="t" anchorCtr="0" compatLnSpc="1">
            <a:prstTxWarp prst="textNoShape">
              <a:avLst/>
            </a:prstTxWarp>
          </a:bodyPr>
          <a:lstStyle/>
          <a:p>
            <a:pPr algn="l" defTabSz="1151918">
              <a:lnSpc>
                <a:spcPct val="90000"/>
              </a:lnSpc>
            </a:pPr>
            <a:r>
              <a:rPr lang="en-US" sz="1701" kern="0" spc="-39">
                <a:solidFill>
                  <a:schemeClr val="bg1">
                    <a:lumMod val="95000"/>
                  </a:schemeClr>
                </a:solidFill>
                <a:latin typeface="+mj-lt"/>
                <a:ea typeface="Apex New Light" pitchFamily="50" charset="0"/>
                <a:cs typeface="Segoe UI Semilight" panose="020B0402040204020203" pitchFamily="34" charset="0"/>
              </a:rPr>
              <a:t>WHY</a:t>
            </a:r>
            <a:br>
              <a:rPr lang="en-US" sz="1701" kern="0" spc="-39">
                <a:solidFill>
                  <a:schemeClr val="bg1">
                    <a:lumMod val="95000"/>
                  </a:schemeClr>
                </a:solidFill>
                <a:latin typeface="+mj-lt"/>
                <a:ea typeface="Apex New Light" pitchFamily="50" charset="0"/>
                <a:cs typeface="Segoe UI Semilight" panose="020B0402040204020203" pitchFamily="34" charset="0"/>
              </a:rPr>
            </a:br>
            <a:r>
              <a:rPr lang="en-US" sz="1701" kern="0" spc="-39">
                <a:solidFill>
                  <a:schemeClr val="bg1">
                    <a:lumMod val="95000"/>
                  </a:schemeClr>
                </a:solidFill>
                <a:latin typeface="+mj-lt"/>
                <a:ea typeface="Apex New Light" pitchFamily="50" charset="0"/>
                <a:cs typeface="Segoe UI Semilight" panose="020B0402040204020203" pitchFamily="34" charset="0"/>
              </a:rPr>
              <a:t>SPARKHOUND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03CD72-4A61-D649-A0B6-02201AE892EF}"/>
              </a:ext>
            </a:extLst>
          </p:cNvPr>
          <p:cNvSpPr/>
          <p:nvPr userDrawn="1"/>
        </p:nvSpPr>
        <p:spPr bwMode="gray">
          <a:xfrm>
            <a:off x="1284897" y="2299827"/>
            <a:ext cx="1728073" cy="1728047"/>
          </a:xfrm>
          <a:prstGeom prst="rect">
            <a:avLst/>
          </a:prstGeom>
          <a:solidFill>
            <a:schemeClr val="tx2">
              <a:alpha val="3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2805" tIns="172805" rIns="172805" bIns="57601" numCol="1" rtlCol="0" anchor="t" anchorCtr="0" compatLnSpc="1">
            <a:prstTxWarp prst="textNoShape">
              <a:avLst/>
            </a:prstTxWarp>
          </a:bodyPr>
          <a:lstStyle/>
          <a:p>
            <a:pPr algn="l" defTabSz="1151918">
              <a:lnSpc>
                <a:spcPct val="90000"/>
              </a:lnSpc>
            </a:pPr>
            <a:r>
              <a:rPr lang="en-US" sz="1701" kern="0" spc="-39">
                <a:solidFill>
                  <a:schemeClr val="bg1"/>
                </a:solidFill>
                <a:latin typeface="+mj-lt"/>
                <a:cs typeface="Segoe UI Semilight" panose="020B0402040204020203" pitchFamily="34" charset="0"/>
              </a:rPr>
              <a:t>OUR </a:t>
            </a:r>
            <a:r>
              <a:rPr lang="en-US" sz="1512" kern="0" spc="-39">
                <a:solidFill>
                  <a:schemeClr val="bg1"/>
                </a:solidFill>
                <a:latin typeface="+mj-lt"/>
                <a:cs typeface="Segoe UI Semilight" panose="020B0402040204020203" pitchFamily="34" charset="0"/>
              </a:rPr>
              <a:t>UNDERSTANDING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04C9DF0-AD7C-D64B-9454-24CC09699F46}"/>
              </a:ext>
            </a:extLst>
          </p:cNvPr>
          <p:cNvSpPr/>
          <p:nvPr userDrawn="1"/>
        </p:nvSpPr>
        <p:spPr bwMode="blackGray">
          <a:xfrm>
            <a:off x="3090552" y="2299827"/>
            <a:ext cx="1728073" cy="172804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2805" tIns="172805" rIns="172805" bIns="57601" numCol="1" rtlCol="0" anchor="t" anchorCtr="0" compatLnSpc="1">
            <a:prstTxWarp prst="textNoShape">
              <a:avLst/>
            </a:prstTxWarp>
          </a:bodyPr>
          <a:lstStyle/>
          <a:p>
            <a:pPr algn="l" defTabSz="1151918">
              <a:lnSpc>
                <a:spcPct val="90000"/>
              </a:lnSpc>
            </a:pPr>
            <a:r>
              <a:rPr lang="en-US" sz="1701" kern="0" spc="-39">
                <a:solidFill>
                  <a:schemeClr val="tx1"/>
                </a:solidFill>
                <a:latin typeface="+mj-lt"/>
                <a:cs typeface="Segoe UI Semilight" panose="020B0402040204020203" pitchFamily="34" charset="0"/>
              </a:rPr>
              <a:t>SOLUTION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38C528-2012-C14A-B070-B0B176D137E0}"/>
              </a:ext>
            </a:extLst>
          </p:cNvPr>
          <p:cNvSpPr/>
          <p:nvPr userDrawn="1"/>
        </p:nvSpPr>
        <p:spPr bwMode="blackGray">
          <a:xfrm>
            <a:off x="4896208" y="2299827"/>
            <a:ext cx="1728073" cy="1728047"/>
          </a:xfrm>
          <a:prstGeom prst="rect">
            <a:avLst/>
          </a:prstGeom>
          <a:solidFill>
            <a:schemeClr val="tx2">
              <a:alpha val="3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2805" tIns="172805" rIns="172805" bIns="57601" numCol="1" rtlCol="0" anchor="t" anchorCtr="0" compatLnSpc="1">
            <a:prstTxWarp prst="textNoShape">
              <a:avLst/>
            </a:prstTxWarp>
          </a:bodyPr>
          <a:lstStyle/>
          <a:p>
            <a:pPr algn="l" defTabSz="1151918">
              <a:lnSpc>
                <a:spcPct val="90000"/>
              </a:lnSpc>
            </a:pPr>
            <a:r>
              <a:rPr lang="en-US" sz="1701" kern="0" spc="-39">
                <a:solidFill>
                  <a:schemeClr val="bg1">
                    <a:lumMod val="95000"/>
                  </a:schemeClr>
                </a:solidFill>
                <a:latin typeface="+mj-lt"/>
                <a:ea typeface="Apex New Light" pitchFamily="50" charset="0"/>
                <a:cs typeface="Segoe UI Semilight" panose="020B0402040204020203" pitchFamily="34" charset="0"/>
              </a:rPr>
              <a:t>APPROACH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933D6F-581C-564F-AEEE-DF4CB8963DE0}"/>
              </a:ext>
            </a:extLst>
          </p:cNvPr>
          <p:cNvSpPr/>
          <p:nvPr userDrawn="1"/>
        </p:nvSpPr>
        <p:spPr bwMode="blackGray">
          <a:xfrm>
            <a:off x="8507518" y="2299827"/>
            <a:ext cx="1728073" cy="1728047"/>
          </a:xfrm>
          <a:prstGeom prst="rect">
            <a:avLst/>
          </a:prstGeom>
          <a:solidFill>
            <a:schemeClr val="tx2">
              <a:alpha val="3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2805" tIns="172805" rIns="172805" bIns="57601" numCol="1" rtlCol="0" anchor="t" anchorCtr="0" compatLnSpc="1">
            <a:prstTxWarp prst="textNoShape">
              <a:avLst/>
            </a:prstTxWarp>
          </a:bodyPr>
          <a:lstStyle/>
          <a:p>
            <a:pPr algn="l" defTabSz="1151918">
              <a:lnSpc>
                <a:spcPct val="90000"/>
              </a:lnSpc>
            </a:pPr>
            <a:r>
              <a:rPr lang="en-US" sz="1701" kern="0" spc="-39">
                <a:solidFill>
                  <a:schemeClr val="bg1">
                    <a:lumMod val="95000"/>
                  </a:schemeClr>
                </a:solidFill>
                <a:latin typeface="+mj-lt"/>
                <a:ea typeface="Apex New Light" pitchFamily="50" charset="0"/>
                <a:cs typeface="Segoe UI Semilight" panose="020B0402040204020203" pitchFamily="34" charset="0"/>
              </a:rPr>
              <a:t>STRUCTURE &amp; PRICING</a:t>
            </a:r>
          </a:p>
        </p:txBody>
      </p:sp>
      <p:sp>
        <p:nvSpPr>
          <p:cNvPr id="15" name="Triangle 14">
            <a:extLst>
              <a:ext uri="{FF2B5EF4-FFF2-40B4-BE49-F238E27FC236}">
                <a16:creationId xmlns:a16="http://schemas.microsoft.com/office/drawing/2014/main" id="{574F5EB6-3237-0F4E-8480-761783AA75CD}"/>
              </a:ext>
            </a:extLst>
          </p:cNvPr>
          <p:cNvSpPr/>
          <p:nvPr userDrawn="1"/>
        </p:nvSpPr>
        <p:spPr>
          <a:xfrm rot="5400000">
            <a:off x="4795899" y="3030214"/>
            <a:ext cx="310032" cy="26727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1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E31A153-B179-C147-B163-5520BD4A6053}"/>
              </a:ext>
            </a:extLst>
          </p:cNvPr>
          <p:cNvCxnSpPr/>
          <p:nvPr userDrawn="1"/>
        </p:nvCxnSpPr>
        <p:spPr>
          <a:xfrm>
            <a:off x="10728454" y="6006163"/>
            <a:ext cx="0" cy="34500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692096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Or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A8D644-C35A-DE45-81B5-7E8547624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3F38F04D-CF8C-FA49-B256-3C6C7BE473B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937F052D-D796-2342-9A19-92427A01EE0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8513" y="6041643"/>
            <a:ext cx="1197775" cy="2740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EDB1750-C91A-0740-A4EA-7B44437C4F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075794"/>
            <a:ext cx="11520488" cy="407392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C141E8B-3AEB-BE49-AAE0-73BB7481647A}"/>
              </a:ext>
            </a:extLst>
          </p:cNvPr>
          <p:cNvSpPr/>
          <p:nvPr userDrawn="1"/>
        </p:nvSpPr>
        <p:spPr bwMode="blackGray">
          <a:xfrm>
            <a:off x="6701863" y="2299827"/>
            <a:ext cx="1728073" cy="1728047"/>
          </a:xfrm>
          <a:prstGeom prst="rect">
            <a:avLst/>
          </a:prstGeom>
          <a:solidFill>
            <a:schemeClr val="tx2">
              <a:alpha val="3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2805" tIns="172805" rIns="172805" bIns="57601" numCol="1" rtlCol="0" anchor="t" anchorCtr="0" compatLnSpc="1">
            <a:prstTxWarp prst="textNoShape">
              <a:avLst/>
            </a:prstTxWarp>
          </a:bodyPr>
          <a:lstStyle/>
          <a:p>
            <a:pPr algn="l" defTabSz="1151918">
              <a:lnSpc>
                <a:spcPct val="90000"/>
              </a:lnSpc>
            </a:pPr>
            <a:r>
              <a:rPr lang="en-US" sz="1701" kern="0" spc="-39">
                <a:solidFill>
                  <a:schemeClr val="bg1">
                    <a:lumMod val="95000"/>
                  </a:schemeClr>
                </a:solidFill>
                <a:latin typeface="+mj-lt"/>
                <a:ea typeface="Apex New Light" pitchFamily="50" charset="0"/>
                <a:cs typeface="Segoe UI Semilight" panose="020B0402040204020203" pitchFamily="34" charset="0"/>
              </a:rPr>
              <a:t>WHY</a:t>
            </a:r>
            <a:br>
              <a:rPr lang="en-US" sz="1701" kern="0" spc="-39">
                <a:solidFill>
                  <a:schemeClr val="bg1">
                    <a:lumMod val="95000"/>
                  </a:schemeClr>
                </a:solidFill>
                <a:latin typeface="+mj-lt"/>
                <a:ea typeface="Apex New Light" pitchFamily="50" charset="0"/>
                <a:cs typeface="Segoe UI Semilight" panose="020B0402040204020203" pitchFamily="34" charset="0"/>
              </a:rPr>
            </a:br>
            <a:r>
              <a:rPr lang="en-US" sz="1701" kern="0" spc="-39">
                <a:solidFill>
                  <a:schemeClr val="bg1">
                    <a:lumMod val="95000"/>
                  </a:schemeClr>
                </a:solidFill>
                <a:latin typeface="+mj-lt"/>
                <a:ea typeface="Apex New Light" pitchFamily="50" charset="0"/>
                <a:cs typeface="Segoe UI Semilight" panose="020B0402040204020203" pitchFamily="34" charset="0"/>
              </a:rPr>
              <a:t>SPARKHOUND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03CD72-4A61-D649-A0B6-02201AE892EF}"/>
              </a:ext>
            </a:extLst>
          </p:cNvPr>
          <p:cNvSpPr/>
          <p:nvPr userDrawn="1"/>
        </p:nvSpPr>
        <p:spPr bwMode="gray">
          <a:xfrm>
            <a:off x="1284897" y="2299827"/>
            <a:ext cx="1728073" cy="1728047"/>
          </a:xfrm>
          <a:prstGeom prst="rect">
            <a:avLst/>
          </a:prstGeom>
          <a:solidFill>
            <a:schemeClr val="tx2">
              <a:alpha val="3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2805" tIns="172805" rIns="172805" bIns="57601" numCol="1" rtlCol="0" anchor="t" anchorCtr="0" compatLnSpc="1">
            <a:prstTxWarp prst="textNoShape">
              <a:avLst/>
            </a:prstTxWarp>
          </a:bodyPr>
          <a:lstStyle/>
          <a:p>
            <a:pPr algn="l" defTabSz="1151918">
              <a:lnSpc>
                <a:spcPct val="90000"/>
              </a:lnSpc>
            </a:pPr>
            <a:r>
              <a:rPr lang="en-US" sz="1701" kern="0" spc="-39">
                <a:solidFill>
                  <a:schemeClr val="bg1"/>
                </a:solidFill>
                <a:latin typeface="+mj-lt"/>
                <a:cs typeface="Segoe UI Semilight" panose="020B0402040204020203" pitchFamily="34" charset="0"/>
              </a:rPr>
              <a:t>OUR </a:t>
            </a:r>
            <a:r>
              <a:rPr lang="en-US" sz="1512" kern="0" spc="-39">
                <a:solidFill>
                  <a:schemeClr val="bg1"/>
                </a:solidFill>
                <a:latin typeface="+mj-lt"/>
                <a:cs typeface="Segoe UI Semilight" panose="020B0402040204020203" pitchFamily="34" charset="0"/>
              </a:rPr>
              <a:t>UNDERSTANDING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04C9DF0-AD7C-D64B-9454-24CC09699F46}"/>
              </a:ext>
            </a:extLst>
          </p:cNvPr>
          <p:cNvSpPr/>
          <p:nvPr userDrawn="1"/>
        </p:nvSpPr>
        <p:spPr bwMode="blackGray">
          <a:xfrm>
            <a:off x="3090552" y="2299827"/>
            <a:ext cx="1728073" cy="1728047"/>
          </a:xfrm>
          <a:prstGeom prst="rect">
            <a:avLst/>
          </a:prstGeom>
          <a:solidFill>
            <a:schemeClr val="tx2">
              <a:alpha val="3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2805" tIns="172805" rIns="172805" bIns="57601" numCol="1" rtlCol="0" anchor="t" anchorCtr="0" compatLnSpc="1">
            <a:prstTxWarp prst="textNoShape">
              <a:avLst/>
            </a:prstTxWarp>
          </a:bodyPr>
          <a:lstStyle/>
          <a:p>
            <a:pPr algn="l" defTabSz="1151918">
              <a:lnSpc>
                <a:spcPct val="90000"/>
              </a:lnSpc>
            </a:pPr>
            <a:r>
              <a:rPr lang="en-US" sz="1701" kern="0" spc="-39">
                <a:solidFill>
                  <a:schemeClr val="bg1"/>
                </a:solidFill>
                <a:latin typeface="+mj-lt"/>
                <a:cs typeface="Segoe UI Semilight" panose="020B0402040204020203" pitchFamily="34" charset="0"/>
              </a:rPr>
              <a:t>SOLUTION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38C528-2012-C14A-B070-B0B176D137E0}"/>
              </a:ext>
            </a:extLst>
          </p:cNvPr>
          <p:cNvSpPr/>
          <p:nvPr userDrawn="1"/>
        </p:nvSpPr>
        <p:spPr bwMode="blackGray">
          <a:xfrm>
            <a:off x="4896208" y="2299827"/>
            <a:ext cx="1728073" cy="172804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2805" tIns="172805" rIns="172805" bIns="57601" numCol="1" rtlCol="0" anchor="t" anchorCtr="0" compatLnSpc="1">
            <a:prstTxWarp prst="textNoShape">
              <a:avLst/>
            </a:prstTxWarp>
          </a:bodyPr>
          <a:lstStyle/>
          <a:p>
            <a:pPr algn="l" defTabSz="1151918">
              <a:lnSpc>
                <a:spcPct val="90000"/>
              </a:lnSpc>
            </a:pPr>
            <a:r>
              <a:rPr lang="en-US" sz="1701" kern="0" spc="-39">
                <a:solidFill>
                  <a:schemeClr val="tx1"/>
                </a:solidFill>
                <a:latin typeface="+mj-lt"/>
                <a:ea typeface="Apex New Light" pitchFamily="50" charset="0"/>
                <a:cs typeface="Segoe UI Semilight" panose="020B0402040204020203" pitchFamily="34" charset="0"/>
              </a:rPr>
              <a:t>APPROACH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933D6F-581C-564F-AEEE-DF4CB8963DE0}"/>
              </a:ext>
            </a:extLst>
          </p:cNvPr>
          <p:cNvSpPr/>
          <p:nvPr userDrawn="1"/>
        </p:nvSpPr>
        <p:spPr bwMode="blackGray">
          <a:xfrm>
            <a:off x="8507518" y="2299827"/>
            <a:ext cx="1728073" cy="1728047"/>
          </a:xfrm>
          <a:prstGeom prst="rect">
            <a:avLst/>
          </a:prstGeom>
          <a:solidFill>
            <a:schemeClr val="tx2">
              <a:alpha val="3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2805" tIns="172805" rIns="172805" bIns="57601" numCol="1" rtlCol="0" anchor="t" anchorCtr="0" compatLnSpc="1">
            <a:prstTxWarp prst="textNoShape">
              <a:avLst/>
            </a:prstTxWarp>
          </a:bodyPr>
          <a:lstStyle/>
          <a:p>
            <a:pPr algn="l" defTabSz="1151918">
              <a:lnSpc>
                <a:spcPct val="90000"/>
              </a:lnSpc>
            </a:pPr>
            <a:r>
              <a:rPr lang="en-US" sz="1701" kern="0" spc="-39">
                <a:solidFill>
                  <a:schemeClr val="bg1">
                    <a:lumMod val="95000"/>
                  </a:schemeClr>
                </a:solidFill>
                <a:latin typeface="+mj-lt"/>
                <a:ea typeface="Apex New Light" pitchFamily="50" charset="0"/>
                <a:cs typeface="Segoe UI Semilight" panose="020B0402040204020203" pitchFamily="34" charset="0"/>
              </a:rPr>
              <a:t>STRUCTURE &amp; PRICING</a:t>
            </a:r>
          </a:p>
        </p:txBody>
      </p:sp>
      <p:sp>
        <p:nvSpPr>
          <p:cNvPr id="15" name="Triangle 14">
            <a:extLst>
              <a:ext uri="{FF2B5EF4-FFF2-40B4-BE49-F238E27FC236}">
                <a16:creationId xmlns:a16="http://schemas.microsoft.com/office/drawing/2014/main" id="{574F5EB6-3237-0F4E-8480-761783AA75CD}"/>
              </a:ext>
            </a:extLst>
          </p:cNvPr>
          <p:cNvSpPr/>
          <p:nvPr userDrawn="1"/>
        </p:nvSpPr>
        <p:spPr>
          <a:xfrm rot="5400000">
            <a:off x="6600204" y="3030214"/>
            <a:ext cx="310032" cy="26727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1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7F175AB-1B8F-0445-8E0C-E208723170FA}"/>
              </a:ext>
            </a:extLst>
          </p:cNvPr>
          <p:cNvCxnSpPr/>
          <p:nvPr userDrawn="1"/>
        </p:nvCxnSpPr>
        <p:spPr>
          <a:xfrm>
            <a:off x="10728454" y="6006163"/>
            <a:ext cx="0" cy="34500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97030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Ord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A8D644-C35A-DE45-81B5-7E8547624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3F38F04D-CF8C-FA49-B256-3C6C7BE473B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937F052D-D796-2342-9A19-92427A01EE0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8513" y="6041643"/>
            <a:ext cx="1197775" cy="2740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EDB1750-C91A-0740-A4EA-7B44437C4F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075794"/>
            <a:ext cx="11520488" cy="407392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C141E8B-3AEB-BE49-AAE0-73BB7481647A}"/>
              </a:ext>
            </a:extLst>
          </p:cNvPr>
          <p:cNvSpPr/>
          <p:nvPr userDrawn="1"/>
        </p:nvSpPr>
        <p:spPr bwMode="blackGray">
          <a:xfrm>
            <a:off x="6701863" y="2299827"/>
            <a:ext cx="1728073" cy="172804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2805" tIns="172805" rIns="172805" bIns="57601" numCol="1" rtlCol="0" anchor="t" anchorCtr="0" compatLnSpc="1">
            <a:prstTxWarp prst="textNoShape">
              <a:avLst/>
            </a:prstTxWarp>
          </a:bodyPr>
          <a:lstStyle/>
          <a:p>
            <a:pPr algn="l" defTabSz="1151918">
              <a:lnSpc>
                <a:spcPct val="90000"/>
              </a:lnSpc>
            </a:pPr>
            <a:r>
              <a:rPr lang="en-US" sz="1701" kern="0" spc="-39">
                <a:solidFill>
                  <a:schemeClr val="tx1"/>
                </a:solidFill>
                <a:latin typeface="+mj-lt"/>
                <a:ea typeface="Apex New Light" pitchFamily="50" charset="0"/>
                <a:cs typeface="Segoe UI Semilight" panose="020B0402040204020203" pitchFamily="34" charset="0"/>
              </a:rPr>
              <a:t>WHY</a:t>
            </a:r>
            <a:br>
              <a:rPr lang="en-US" sz="1701" kern="0" spc="-39">
                <a:solidFill>
                  <a:schemeClr val="tx1"/>
                </a:solidFill>
                <a:latin typeface="+mj-lt"/>
                <a:ea typeface="Apex New Light" pitchFamily="50" charset="0"/>
                <a:cs typeface="Segoe UI Semilight" panose="020B0402040204020203" pitchFamily="34" charset="0"/>
              </a:rPr>
            </a:br>
            <a:r>
              <a:rPr lang="en-US" sz="1701" kern="0" spc="-39">
                <a:solidFill>
                  <a:schemeClr val="tx1"/>
                </a:solidFill>
                <a:latin typeface="+mj-lt"/>
                <a:ea typeface="Apex New Light" pitchFamily="50" charset="0"/>
                <a:cs typeface="Segoe UI Semilight" panose="020B0402040204020203" pitchFamily="34" charset="0"/>
              </a:rPr>
              <a:t>SPARKHOUND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03CD72-4A61-D649-A0B6-02201AE892EF}"/>
              </a:ext>
            </a:extLst>
          </p:cNvPr>
          <p:cNvSpPr/>
          <p:nvPr userDrawn="1"/>
        </p:nvSpPr>
        <p:spPr bwMode="gray">
          <a:xfrm>
            <a:off x="1284897" y="2299827"/>
            <a:ext cx="1728073" cy="1728047"/>
          </a:xfrm>
          <a:prstGeom prst="rect">
            <a:avLst/>
          </a:prstGeom>
          <a:solidFill>
            <a:schemeClr val="tx2">
              <a:alpha val="3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2805" tIns="172805" rIns="172805" bIns="57601" numCol="1" rtlCol="0" anchor="t" anchorCtr="0" compatLnSpc="1">
            <a:prstTxWarp prst="textNoShape">
              <a:avLst/>
            </a:prstTxWarp>
          </a:bodyPr>
          <a:lstStyle/>
          <a:p>
            <a:pPr algn="l" defTabSz="1151918">
              <a:lnSpc>
                <a:spcPct val="90000"/>
              </a:lnSpc>
            </a:pPr>
            <a:r>
              <a:rPr lang="en-US" sz="1701" kern="0" spc="-39">
                <a:solidFill>
                  <a:schemeClr val="bg1"/>
                </a:solidFill>
                <a:latin typeface="+mj-lt"/>
                <a:cs typeface="Segoe UI Semilight" panose="020B0402040204020203" pitchFamily="34" charset="0"/>
              </a:rPr>
              <a:t>OUR </a:t>
            </a:r>
            <a:r>
              <a:rPr lang="en-US" sz="1512" kern="0" spc="-39">
                <a:solidFill>
                  <a:schemeClr val="bg1"/>
                </a:solidFill>
                <a:latin typeface="+mj-lt"/>
                <a:cs typeface="Segoe UI Semilight" panose="020B0402040204020203" pitchFamily="34" charset="0"/>
              </a:rPr>
              <a:t>UNDERSTANDING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04C9DF0-AD7C-D64B-9454-24CC09699F46}"/>
              </a:ext>
            </a:extLst>
          </p:cNvPr>
          <p:cNvSpPr/>
          <p:nvPr userDrawn="1"/>
        </p:nvSpPr>
        <p:spPr bwMode="blackGray">
          <a:xfrm>
            <a:off x="3090552" y="2299827"/>
            <a:ext cx="1728073" cy="1728047"/>
          </a:xfrm>
          <a:prstGeom prst="rect">
            <a:avLst/>
          </a:prstGeom>
          <a:solidFill>
            <a:schemeClr val="tx2">
              <a:alpha val="3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2805" tIns="172805" rIns="172805" bIns="57601" numCol="1" rtlCol="0" anchor="t" anchorCtr="0" compatLnSpc="1">
            <a:prstTxWarp prst="textNoShape">
              <a:avLst/>
            </a:prstTxWarp>
          </a:bodyPr>
          <a:lstStyle/>
          <a:p>
            <a:pPr algn="l" defTabSz="1151918">
              <a:lnSpc>
                <a:spcPct val="90000"/>
              </a:lnSpc>
            </a:pPr>
            <a:r>
              <a:rPr lang="en-US" sz="1701" kern="0" spc="-39">
                <a:solidFill>
                  <a:schemeClr val="bg1"/>
                </a:solidFill>
                <a:latin typeface="+mj-lt"/>
                <a:cs typeface="Segoe UI Semilight" panose="020B0402040204020203" pitchFamily="34" charset="0"/>
              </a:rPr>
              <a:t>SOLUTION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38C528-2012-C14A-B070-B0B176D137E0}"/>
              </a:ext>
            </a:extLst>
          </p:cNvPr>
          <p:cNvSpPr/>
          <p:nvPr userDrawn="1"/>
        </p:nvSpPr>
        <p:spPr bwMode="blackGray">
          <a:xfrm>
            <a:off x="4896208" y="2299827"/>
            <a:ext cx="1728073" cy="1728047"/>
          </a:xfrm>
          <a:prstGeom prst="rect">
            <a:avLst/>
          </a:prstGeom>
          <a:solidFill>
            <a:schemeClr val="tx2">
              <a:alpha val="3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2805" tIns="172805" rIns="172805" bIns="57601" numCol="1" rtlCol="0" anchor="t" anchorCtr="0" compatLnSpc="1">
            <a:prstTxWarp prst="textNoShape">
              <a:avLst/>
            </a:prstTxWarp>
          </a:bodyPr>
          <a:lstStyle/>
          <a:p>
            <a:pPr algn="l" defTabSz="1151918">
              <a:lnSpc>
                <a:spcPct val="90000"/>
              </a:lnSpc>
            </a:pPr>
            <a:r>
              <a:rPr lang="en-US" sz="1701" kern="0" spc="-39">
                <a:solidFill>
                  <a:schemeClr val="bg1"/>
                </a:solidFill>
                <a:latin typeface="+mj-lt"/>
                <a:ea typeface="Apex New Light" pitchFamily="50" charset="0"/>
                <a:cs typeface="Segoe UI Semilight" panose="020B0402040204020203" pitchFamily="34" charset="0"/>
              </a:rPr>
              <a:t>APPROACH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933D6F-581C-564F-AEEE-DF4CB8963DE0}"/>
              </a:ext>
            </a:extLst>
          </p:cNvPr>
          <p:cNvSpPr/>
          <p:nvPr userDrawn="1"/>
        </p:nvSpPr>
        <p:spPr bwMode="blackGray">
          <a:xfrm>
            <a:off x="8507518" y="2299827"/>
            <a:ext cx="1728073" cy="1728047"/>
          </a:xfrm>
          <a:prstGeom prst="rect">
            <a:avLst/>
          </a:prstGeom>
          <a:solidFill>
            <a:schemeClr val="tx2">
              <a:alpha val="3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2805" tIns="172805" rIns="172805" bIns="57601" numCol="1" rtlCol="0" anchor="t" anchorCtr="0" compatLnSpc="1">
            <a:prstTxWarp prst="textNoShape">
              <a:avLst/>
            </a:prstTxWarp>
          </a:bodyPr>
          <a:lstStyle/>
          <a:p>
            <a:pPr algn="l" defTabSz="1151918">
              <a:lnSpc>
                <a:spcPct val="90000"/>
              </a:lnSpc>
            </a:pPr>
            <a:r>
              <a:rPr lang="en-US" sz="1701" kern="0" spc="-39">
                <a:solidFill>
                  <a:schemeClr val="bg1">
                    <a:lumMod val="95000"/>
                  </a:schemeClr>
                </a:solidFill>
                <a:latin typeface="+mj-lt"/>
                <a:ea typeface="Apex New Light" pitchFamily="50" charset="0"/>
                <a:cs typeface="Segoe UI Semilight" panose="020B0402040204020203" pitchFamily="34" charset="0"/>
              </a:rPr>
              <a:t>STRUCTURE &amp; PRICING</a:t>
            </a:r>
          </a:p>
        </p:txBody>
      </p:sp>
      <p:sp>
        <p:nvSpPr>
          <p:cNvPr id="15" name="Triangle 14">
            <a:extLst>
              <a:ext uri="{FF2B5EF4-FFF2-40B4-BE49-F238E27FC236}">
                <a16:creationId xmlns:a16="http://schemas.microsoft.com/office/drawing/2014/main" id="{574F5EB6-3237-0F4E-8480-761783AA75CD}"/>
              </a:ext>
            </a:extLst>
          </p:cNvPr>
          <p:cNvSpPr/>
          <p:nvPr userDrawn="1"/>
        </p:nvSpPr>
        <p:spPr>
          <a:xfrm rot="5400000">
            <a:off x="8404512" y="3030214"/>
            <a:ext cx="310032" cy="26727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1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E3BFD1C-5299-3546-80AB-E01F283D665C}"/>
              </a:ext>
            </a:extLst>
          </p:cNvPr>
          <p:cNvCxnSpPr/>
          <p:nvPr userDrawn="1"/>
        </p:nvCxnSpPr>
        <p:spPr>
          <a:xfrm>
            <a:off x="10728454" y="6006163"/>
            <a:ext cx="0" cy="34500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957873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Orde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A8D644-C35A-DE45-81B5-7E8547624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3F38F04D-CF8C-FA49-B256-3C6C7BE473B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937F052D-D796-2342-9A19-92427A01EE0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8513" y="6041643"/>
            <a:ext cx="1197775" cy="2740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EDB1750-C91A-0740-A4EA-7B44437C4F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075794"/>
            <a:ext cx="11520488" cy="407392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C141E8B-3AEB-BE49-AAE0-73BB7481647A}"/>
              </a:ext>
            </a:extLst>
          </p:cNvPr>
          <p:cNvSpPr/>
          <p:nvPr userDrawn="1"/>
        </p:nvSpPr>
        <p:spPr bwMode="blackGray">
          <a:xfrm>
            <a:off x="6701863" y="2299827"/>
            <a:ext cx="1728073" cy="1728047"/>
          </a:xfrm>
          <a:prstGeom prst="rect">
            <a:avLst/>
          </a:prstGeom>
          <a:solidFill>
            <a:schemeClr val="tx2">
              <a:alpha val="3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2805" tIns="172805" rIns="172805" bIns="57601" numCol="1" rtlCol="0" anchor="t" anchorCtr="0" compatLnSpc="1">
            <a:prstTxWarp prst="textNoShape">
              <a:avLst/>
            </a:prstTxWarp>
          </a:bodyPr>
          <a:lstStyle/>
          <a:p>
            <a:pPr algn="l" defTabSz="1151918">
              <a:lnSpc>
                <a:spcPct val="90000"/>
              </a:lnSpc>
            </a:pPr>
            <a:r>
              <a:rPr lang="en-US" sz="1701" kern="0" spc="-39">
                <a:solidFill>
                  <a:schemeClr val="bg1"/>
                </a:solidFill>
                <a:latin typeface="+mj-lt"/>
                <a:ea typeface="Apex New Light" pitchFamily="50" charset="0"/>
                <a:cs typeface="Segoe UI Semilight" panose="020B0402040204020203" pitchFamily="34" charset="0"/>
              </a:rPr>
              <a:t>WHY</a:t>
            </a:r>
            <a:br>
              <a:rPr lang="en-US" sz="1701" kern="0" spc="-39">
                <a:solidFill>
                  <a:schemeClr val="bg1"/>
                </a:solidFill>
                <a:latin typeface="+mj-lt"/>
                <a:ea typeface="Apex New Light" pitchFamily="50" charset="0"/>
                <a:cs typeface="Segoe UI Semilight" panose="020B0402040204020203" pitchFamily="34" charset="0"/>
              </a:rPr>
            </a:br>
            <a:r>
              <a:rPr lang="en-US" sz="1701" kern="0" spc="-39">
                <a:solidFill>
                  <a:schemeClr val="bg1"/>
                </a:solidFill>
                <a:latin typeface="+mj-lt"/>
                <a:ea typeface="Apex New Light" pitchFamily="50" charset="0"/>
                <a:cs typeface="Segoe UI Semilight" panose="020B0402040204020203" pitchFamily="34" charset="0"/>
              </a:rPr>
              <a:t>SPARKHOUND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03CD72-4A61-D649-A0B6-02201AE892EF}"/>
              </a:ext>
            </a:extLst>
          </p:cNvPr>
          <p:cNvSpPr/>
          <p:nvPr userDrawn="1"/>
        </p:nvSpPr>
        <p:spPr bwMode="gray">
          <a:xfrm>
            <a:off x="1284897" y="2299827"/>
            <a:ext cx="1728073" cy="1728047"/>
          </a:xfrm>
          <a:prstGeom prst="rect">
            <a:avLst/>
          </a:prstGeom>
          <a:solidFill>
            <a:schemeClr val="tx2">
              <a:alpha val="3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2805" tIns="172805" rIns="172805" bIns="57601" numCol="1" rtlCol="0" anchor="t" anchorCtr="0" compatLnSpc="1">
            <a:prstTxWarp prst="textNoShape">
              <a:avLst/>
            </a:prstTxWarp>
          </a:bodyPr>
          <a:lstStyle/>
          <a:p>
            <a:pPr algn="l" defTabSz="1151918">
              <a:lnSpc>
                <a:spcPct val="90000"/>
              </a:lnSpc>
            </a:pPr>
            <a:r>
              <a:rPr lang="en-US" sz="1701" kern="0" spc="-39">
                <a:solidFill>
                  <a:schemeClr val="bg1"/>
                </a:solidFill>
                <a:latin typeface="+mj-lt"/>
                <a:cs typeface="Segoe UI Semilight" panose="020B0402040204020203" pitchFamily="34" charset="0"/>
              </a:rPr>
              <a:t>OUR </a:t>
            </a:r>
            <a:r>
              <a:rPr lang="en-US" sz="1512" kern="0" spc="-39">
                <a:solidFill>
                  <a:schemeClr val="bg1"/>
                </a:solidFill>
                <a:latin typeface="+mj-lt"/>
                <a:cs typeface="Segoe UI Semilight" panose="020B0402040204020203" pitchFamily="34" charset="0"/>
              </a:rPr>
              <a:t>UNDERSTANDING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04C9DF0-AD7C-D64B-9454-24CC09699F46}"/>
              </a:ext>
            </a:extLst>
          </p:cNvPr>
          <p:cNvSpPr/>
          <p:nvPr userDrawn="1"/>
        </p:nvSpPr>
        <p:spPr bwMode="blackGray">
          <a:xfrm>
            <a:off x="3090552" y="2299827"/>
            <a:ext cx="1728073" cy="1728047"/>
          </a:xfrm>
          <a:prstGeom prst="rect">
            <a:avLst/>
          </a:prstGeom>
          <a:solidFill>
            <a:schemeClr val="tx2">
              <a:alpha val="3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2805" tIns="172805" rIns="172805" bIns="57601" numCol="1" rtlCol="0" anchor="t" anchorCtr="0" compatLnSpc="1">
            <a:prstTxWarp prst="textNoShape">
              <a:avLst/>
            </a:prstTxWarp>
          </a:bodyPr>
          <a:lstStyle/>
          <a:p>
            <a:pPr algn="l" defTabSz="1151918">
              <a:lnSpc>
                <a:spcPct val="90000"/>
              </a:lnSpc>
            </a:pPr>
            <a:r>
              <a:rPr lang="en-US" sz="1701" kern="0" spc="-39">
                <a:solidFill>
                  <a:schemeClr val="bg1"/>
                </a:solidFill>
                <a:latin typeface="+mj-lt"/>
                <a:cs typeface="Segoe UI Semilight" panose="020B0402040204020203" pitchFamily="34" charset="0"/>
              </a:rPr>
              <a:t>SOLUTION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38C528-2012-C14A-B070-B0B176D137E0}"/>
              </a:ext>
            </a:extLst>
          </p:cNvPr>
          <p:cNvSpPr/>
          <p:nvPr userDrawn="1"/>
        </p:nvSpPr>
        <p:spPr bwMode="blackGray">
          <a:xfrm>
            <a:off x="4896208" y="2299827"/>
            <a:ext cx="1728073" cy="1728047"/>
          </a:xfrm>
          <a:prstGeom prst="rect">
            <a:avLst/>
          </a:prstGeom>
          <a:solidFill>
            <a:schemeClr val="tx2">
              <a:alpha val="3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2805" tIns="172805" rIns="172805" bIns="57601" numCol="1" rtlCol="0" anchor="t" anchorCtr="0" compatLnSpc="1">
            <a:prstTxWarp prst="textNoShape">
              <a:avLst/>
            </a:prstTxWarp>
          </a:bodyPr>
          <a:lstStyle/>
          <a:p>
            <a:pPr algn="l" defTabSz="1151918">
              <a:lnSpc>
                <a:spcPct val="90000"/>
              </a:lnSpc>
            </a:pPr>
            <a:r>
              <a:rPr lang="en-US" sz="1701" kern="0" spc="-39">
                <a:solidFill>
                  <a:schemeClr val="bg1"/>
                </a:solidFill>
                <a:latin typeface="+mj-lt"/>
                <a:ea typeface="Apex New Light" pitchFamily="50" charset="0"/>
                <a:cs typeface="Segoe UI Semilight" panose="020B0402040204020203" pitchFamily="34" charset="0"/>
              </a:rPr>
              <a:t>APPROACH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933D6F-581C-564F-AEEE-DF4CB8963DE0}"/>
              </a:ext>
            </a:extLst>
          </p:cNvPr>
          <p:cNvSpPr/>
          <p:nvPr userDrawn="1"/>
        </p:nvSpPr>
        <p:spPr bwMode="blackGray">
          <a:xfrm>
            <a:off x="8507518" y="2299827"/>
            <a:ext cx="1728073" cy="172804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2805" tIns="172805" rIns="172805" bIns="57601" numCol="1" rtlCol="0" anchor="t" anchorCtr="0" compatLnSpc="1">
            <a:prstTxWarp prst="textNoShape">
              <a:avLst/>
            </a:prstTxWarp>
          </a:bodyPr>
          <a:lstStyle/>
          <a:p>
            <a:pPr algn="l" defTabSz="1151918">
              <a:lnSpc>
                <a:spcPct val="90000"/>
              </a:lnSpc>
            </a:pPr>
            <a:r>
              <a:rPr lang="en-US" sz="1701" kern="0" spc="-39">
                <a:solidFill>
                  <a:schemeClr val="tx1"/>
                </a:solidFill>
                <a:latin typeface="+mj-lt"/>
                <a:ea typeface="Apex New Light" pitchFamily="50" charset="0"/>
                <a:cs typeface="Segoe UI Semilight" panose="020B0402040204020203" pitchFamily="34" charset="0"/>
              </a:rPr>
              <a:t>STRUCTURE &amp; PRICING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5CEFF6C-F656-414A-B36F-F50761064BDD}"/>
              </a:ext>
            </a:extLst>
          </p:cNvPr>
          <p:cNvCxnSpPr/>
          <p:nvPr userDrawn="1"/>
        </p:nvCxnSpPr>
        <p:spPr>
          <a:xfrm>
            <a:off x="10728454" y="6006163"/>
            <a:ext cx="0" cy="34500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8757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MI TEMPLATE - Content 5"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88927" y="288923"/>
            <a:ext cx="6301872" cy="536546"/>
          </a:xfrm>
        </p:spPr>
        <p:txBody>
          <a:bodyPr vert="horz" anchor="t"/>
          <a:lstStyle>
            <a:lvl1pPr>
              <a:defRPr sz="1764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2151" y="6130840"/>
            <a:ext cx="759891" cy="346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bg2"/>
                </a:solidFill>
                <a:latin typeface="Helvetica Neue"/>
                <a:cs typeface="Helvetica Neue"/>
              </a:defRPr>
            </a:lvl1pPr>
          </a:lstStyle>
          <a:p>
            <a:fld id="{95E3A436-1048-CA4E-9C3F-FCB7002950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72559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MI TEMPLATE - Content 1">
    <p:bg>
      <p:bgRef idx="1001">
        <a:schemeClr val="bg1"/>
      </p:bgRef>
    </p:bg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8927" y="288923"/>
            <a:ext cx="6301872" cy="536546"/>
          </a:xfrm>
        </p:spPr>
        <p:txBody>
          <a:bodyPr vert="horz" anchor="t"/>
          <a:lstStyle>
            <a:lvl1pPr>
              <a:defRPr sz="1764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76025" y="1060598"/>
            <a:ext cx="9454115" cy="5082785"/>
          </a:xfrm>
          <a:prstGeom prst="rect">
            <a:avLst/>
          </a:prstGeom>
        </p:spPr>
        <p:txBody>
          <a:bodyPr vert="horz"/>
          <a:lstStyle>
            <a:lvl1pPr marL="431998" indent="-431998">
              <a:buClr>
                <a:schemeClr val="accent1"/>
              </a:buClr>
              <a:buFont typeface="Lucida Grande"/>
              <a:buChar char="›"/>
              <a:defRPr sz="2520">
                <a:latin typeface="Raleway"/>
                <a:cs typeface="Raleway"/>
              </a:defRPr>
            </a:lvl1pPr>
            <a:lvl2pPr marL="937996" indent="-431998">
              <a:buClr>
                <a:schemeClr val="accent1"/>
              </a:buClr>
              <a:buFont typeface="Lucida Grande"/>
              <a:buChar char="›"/>
              <a:tabLst/>
              <a:defRPr sz="2520">
                <a:latin typeface="Raleway"/>
                <a:cs typeface="Raleway"/>
              </a:defRPr>
            </a:lvl2pPr>
            <a:lvl3pPr marL="1367992" indent="-431998">
              <a:buClr>
                <a:schemeClr val="accent1"/>
              </a:buClr>
              <a:buFont typeface="Lucida Grande"/>
              <a:buChar char="›"/>
              <a:defRPr sz="2520">
                <a:latin typeface="Raleway"/>
                <a:cs typeface="Raleway"/>
              </a:defRPr>
            </a:lvl3pPr>
            <a:lvl4pPr marL="1873990" indent="-431998">
              <a:buClr>
                <a:schemeClr val="accent1"/>
              </a:buClr>
              <a:buFont typeface="Lucida Grande"/>
              <a:buChar char="›"/>
              <a:defRPr sz="2520">
                <a:latin typeface="Raleway"/>
                <a:cs typeface="Raleway"/>
              </a:defRPr>
            </a:lvl4pPr>
            <a:lvl5pPr marL="2303987" indent="-431998">
              <a:buClr>
                <a:schemeClr val="accent1"/>
              </a:buClr>
              <a:buFont typeface="Lucida Grande"/>
              <a:buChar char="›"/>
              <a:tabLst/>
              <a:defRPr sz="2520">
                <a:latin typeface="Raleway"/>
                <a:cs typeface="Raleway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2151" y="6130840"/>
            <a:ext cx="759891" cy="346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bg2"/>
                </a:solidFill>
                <a:latin typeface="Helvetica Neue"/>
                <a:cs typeface="Helvetica Neue"/>
              </a:defRPr>
            </a:lvl1pPr>
          </a:lstStyle>
          <a:p>
            <a:fld id="{95E3A436-1048-CA4E-9C3F-FCB7002950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8748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9060CEBA-274E-AE43-B13C-B1959D17A9D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8513" y="6041643"/>
            <a:ext cx="1197775" cy="274047"/>
          </a:xfrm>
          <a:prstGeom prst="rect">
            <a:avLst/>
          </a:prstGeom>
        </p:spPr>
      </p:pic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8358095B-A1A8-BE4D-9DA6-5E94F52E5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034" y="345010"/>
            <a:ext cx="9936421" cy="1252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6864293"/>
      </p:ext>
    </p:extLst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8BF6D-2048-4FA7-854B-D8ECA2B079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0061" y="1060529"/>
            <a:ext cx="8640366" cy="2256061"/>
          </a:xfrm>
        </p:spPr>
        <p:txBody>
          <a:bodyPr anchor="b"/>
          <a:lstStyle>
            <a:lvl1pPr algn="ctr">
              <a:defRPr sz="566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B13194-A47C-4548-BE49-06131FBB2F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0061" y="3403592"/>
            <a:ext cx="8640366" cy="1564542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08" indent="0" algn="ctr">
              <a:buNone/>
              <a:defRPr sz="1890"/>
            </a:lvl2pPr>
            <a:lvl3pPr marL="864017" indent="0" algn="ctr">
              <a:buNone/>
              <a:defRPr sz="1701"/>
            </a:lvl3pPr>
            <a:lvl4pPr marL="1296025" indent="0" algn="ctr">
              <a:buNone/>
              <a:defRPr sz="1512"/>
            </a:lvl4pPr>
            <a:lvl5pPr marL="1728033" indent="0" algn="ctr">
              <a:buNone/>
              <a:defRPr sz="1512"/>
            </a:lvl5pPr>
            <a:lvl6pPr marL="2160041" indent="0" algn="ctr">
              <a:buNone/>
              <a:defRPr sz="1512"/>
            </a:lvl6pPr>
            <a:lvl7pPr marL="2592050" indent="0" algn="ctr">
              <a:buNone/>
              <a:defRPr sz="1512"/>
            </a:lvl7pPr>
            <a:lvl8pPr marL="3024058" indent="0" algn="ctr">
              <a:buNone/>
              <a:defRPr sz="1512"/>
            </a:lvl8pPr>
            <a:lvl9pPr marL="3456066" indent="0" algn="ctr">
              <a:buNone/>
              <a:defRPr sz="1512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F754D-A542-46E5-9CAC-F294A2374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86625-C2D0-43E1-A831-5EEBAAFB5F44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1EB7D-B946-46CF-91B2-62EE15835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6901D-B711-4D15-924A-ACE3C5DC4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28CD2-8BE3-4E1F-B79D-2F107FCEA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483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786721-E37B-9B40-8F8F-0345515258F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880"/>
            <a:ext cx="11520488" cy="647441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289F77-3C2B-C94C-8D3E-929A2F0CD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F04D-CF8C-FA49-B256-3C6C7BE473B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DDF181-3270-DA41-B667-15C2871DAF2C}"/>
              </a:ext>
            </a:extLst>
          </p:cNvPr>
          <p:cNvSpPr txBox="1"/>
          <p:nvPr userDrawn="1"/>
        </p:nvSpPr>
        <p:spPr>
          <a:xfrm>
            <a:off x="792033" y="6076879"/>
            <a:ext cx="3584584" cy="208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8640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56">
                <a:solidFill>
                  <a:schemeClr val="accent3"/>
                </a:solidFill>
              </a:rPr>
              <a:t>Confidential for internal use only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2DD5684-DA30-DE4B-AA81-693259D515B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13009" y="1060529"/>
            <a:ext cx="9067419" cy="2256061"/>
          </a:xfrm>
        </p:spPr>
        <p:txBody>
          <a:bodyPr anchor="b"/>
          <a:lstStyle>
            <a:lvl1pPr algn="l">
              <a:defRPr sz="5669">
                <a:solidFill>
                  <a:schemeClr val="bg1"/>
                </a:solidFill>
              </a:defRPr>
            </a:lvl1pPr>
          </a:lstStyle>
          <a:p>
            <a:r>
              <a:rPr lang="en-US"/>
              <a:t>Section title page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2273D6FE-3673-1F47-8AEC-3CEC7E26A6A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13009" y="3403592"/>
            <a:ext cx="9067419" cy="156454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68">
                <a:solidFill>
                  <a:schemeClr val="bg1"/>
                </a:solidFill>
              </a:defRPr>
            </a:lvl1pPr>
            <a:lvl2pPr marL="432008" indent="0" algn="ctr">
              <a:buNone/>
              <a:defRPr sz="1890"/>
            </a:lvl2pPr>
            <a:lvl3pPr marL="864017" indent="0" algn="ctr">
              <a:buNone/>
              <a:defRPr sz="1701"/>
            </a:lvl3pPr>
            <a:lvl4pPr marL="1296025" indent="0" algn="ctr">
              <a:buNone/>
              <a:defRPr sz="1512"/>
            </a:lvl4pPr>
            <a:lvl5pPr marL="1728033" indent="0" algn="ctr">
              <a:buNone/>
              <a:defRPr sz="1512"/>
            </a:lvl5pPr>
            <a:lvl6pPr marL="2160041" indent="0" algn="ctr">
              <a:buNone/>
              <a:defRPr sz="1512"/>
            </a:lvl6pPr>
            <a:lvl7pPr marL="2592050" indent="0" algn="ctr">
              <a:buNone/>
              <a:defRPr sz="1512"/>
            </a:lvl7pPr>
            <a:lvl8pPr marL="3024058" indent="0" algn="ctr">
              <a:buNone/>
              <a:defRPr sz="1512"/>
            </a:lvl8pPr>
            <a:lvl9pPr marL="3456066" indent="0" algn="ctr">
              <a:buNone/>
              <a:defRPr sz="1512"/>
            </a:lvl9pPr>
          </a:lstStyle>
          <a:p>
            <a:r>
              <a:rPr lang="en-US"/>
              <a:t>Subtitle if you need it</a:t>
            </a:r>
          </a:p>
        </p:txBody>
      </p:sp>
    </p:spTree>
    <p:extLst>
      <p:ext uri="{BB962C8B-B14F-4D97-AF65-F5344CB8AC3E}">
        <p14:creationId xmlns:p14="http://schemas.microsoft.com/office/powerpoint/2010/main" val="426264824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289F77-3C2B-C94C-8D3E-929A2F0CD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F04D-CF8C-FA49-B256-3C6C7BE473BD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408E6EBD-45A8-6546-9DF4-96C80205C0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8513" y="6041643"/>
            <a:ext cx="1197775" cy="274047"/>
          </a:xfrm>
          <a:prstGeom prst="rect">
            <a:avLst/>
          </a:prstGeom>
        </p:spPr>
      </p:pic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0B4D3A-141B-BF47-8BAC-2765F501690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11520488" cy="2373064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1D0FD7B-5764-1E4A-81E7-B9E4F7B49E5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3133" y="2850962"/>
            <a:ext cx="3270139" cy="301274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701">
                <a:solidFill>
                  <a:schemeClr val="tx1"/>
                </a:solidFill>
                <a:latin typeface="+mn-lt"/>
              </a:defRPr>
            </a:lvl1pPr>
            <a:lvl2pPr marL="432008" indent="0">
              <a:buFontTx/>
              <a:buNone/>
              <a:defRPr sz="1701">
                <a:latin typeface="+mn-lt"/>
              </a:defRPr>
            </a:lvl2pPr>
            <a:lvl3pPr marL="864017" indent="0">
              <a:buFontTx/>
              <a:buNone/>
              <a:defRPr sz="1701">
                <a:latin typeface="+mn-lt"/>
              </a:defRPr>
            </a:lvl3pPr>
            <a:lvl4pPr marL="1296025" indent="0">
              <a:buFontTx/>
              <a:buNone/>
              <a:defRPr sz="1701">
                <a:latin typeface="+mn-lt"/>
              </a:defRPr>
            </a:lvl4pPr>
            <a:lvl5pPr marL="1728033" indent="0">
              <a:buFontTx/>
              <a:buNone/>
              <a:defRPr sz="1701">
                <a:latin typeface="+mn-lt"/>
              </a:defRPr>
            </a:lvl5pPr>
          </a:lstStyle>
          <a:p>
            <a:pPr lvl="0"/>
            <a:endParaRPr lang="en-US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A59A5200-BC2A-4949-ACBD-48AB3F8A675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104176" y="2850963"/>
            <a:ext cx="3270139" cy="301274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701">
                <a:solidFill>
                  <a:schemeClr val="tx1"/>
                </a:solidFill>
                <a:latin typeface="+mn-lt"/>
              </a:defRPr>
            </a:lvl1pPr>
            <a:lvl2pPr marL="432008" indent="0">
              <a:buFontTx/>
              <a:buNone/>
              <a:defRPr sz="1701">
                <a:latin typeface="+mn-lt"/>
              </a:defRPr>
            </a:lvl2pPr>
            <a:lvl3pPr marL="864017" indent="0">
              <a:buFontTx/>
              <a:buNone/>
              <a:defRPr sz="1701">
                <a:latin typeface="+mn-lt"/>
              </a:defRPr>
            </a:lvl3pPr>
            <a:lvl4pPr marL="1296025" indent="0">
              <a:buFontTx/>
              <a:buNone/>
              <a:defRPr sz="1701">
                <a:latin typeface="+mn-lt"/>
              </a:defRPr>
            </a:lvl4pPr>
            <a:lvl5pPr marL="1728033" indent="0">
              <a:buFontTx/>
              <a:buNone/>
              <a:defRPr sz="1701">
                <a:latin typeface="+mn-lt"/>
              </a:defRPr>
            </a:lvl5pPr>
          </a:lstStyle>
          <a:p>
            <a:pPr lvl="0"/>
            <a:endParaRPr lang="en-US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1EC156BF-10E2-1442-9BCF-8238A8B4D1F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575220" y="2850962"/>
            <a:ext cx="3270139" cy="301274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701">
                <a:solidFill>
                  <a:schemeClr val="tx1"/>
                </a:solidFill>
                <a:latin typeface="+mn-lt"/>
              </a:defRPr>
            </a:lvl1pPr>
            <a:lvl2pPr marL="432008" indent="0">
              <a:buFontTx/>
              <a:buNone/>
              <a:defRPr sz="1701">
                <a:latin typeface="+mn-lt"/>
              </a:defRPr>
            </a:lvl2pPr>
            <a:lvl3pPr marL="864017" indent="0">
              <a:buFontTx/>
              <a:buNone/>
              <a:defRPr sz="1701">
                <a:latin typeface="+mn-lt"/>
              </a:defRPr>
            </a:lvl3pPr>
            <a:lvl4pPr marL="1296025" indent="0">
              <a:buFontTx/>
              <a:buNone/>
              <a:defRPr sz="1701">
                <a:latin typeface="+mn-lt"/>
              </a:defRPr>
            </a:lvl4pPr>
            <a:lvl5pPr marL="1728033" indent="0">
              <a:buFontTx/>
              <a:buNone/>
              <a:defRPr sz="1701">
                <a:latin typeface="+mn-lt"/>
              </a:defRPr>
            </a:lvl5pPr>
          </a:lstStyle>
          <a:p>
            <a:pPr lvl="0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816E6A-BDC1-4427-996E-7A91B918FBB8}"/>
              </a:ext>
            </a:extLst>
          </p:cNvPr>
          <p:cNvSpPr txBox="1"/>
          <p:nvPr userDrawn="1"/>
        </p:nvSpPr>
        <p:spPr>
          <a:xfrm>
            <a:off x="633134" y="2492015"/>
            <a:ext cx="1352033" cy="354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8640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701">
                <a:solidFill>
                  <a:schemeClr val="tx2"/>
                </a:solidFill>
              </a:rPr>
              <a:t>CHALLENGE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ED15DD-ECE2-415B-B310-035DB2365E8E}"/>
              </a:ext>
            </a:extLst>
          </p:cNvPr>
          <p:cNvSpPr txBox="1"/>
          <p:nvPr userDrawn="1"/>
        </p:nvSpPr>
        <p:spPr>
          <a:xfrm>
            <a:off x="4104177" y="2518259"/>
            <a:ext cx="1352033" cy="354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701">
                <a:solidFill>
                  <a:schemeClr val="tx2"/>
                </a:solidFill>
              </a:rPr>
              <a:t>SOLUTION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680FB5-2740-4A47-861F-BE6BA53DED2E}"/>
              </a:ext>
            </a:extLst>
          </p:cNvPr>
          <p:cNvSpPr/>
          <p:nvPr userDrawn="1"/>
        </p:nvSpPr>
        <p:spPr>
          <a:xfrm>
            <a:off x="7499569" y="2492015"/>
            <a:ext cx="870175" cy="3540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701">
                <a:solidFill>
                  <a:schemeClr val="tx2"/>
                </a:solidFill>
              </a:rPr>
              <a:t>IMPACT</a:t>
            </a:r>
          </a:p>
        </p:txBody>
      </p:sp>
    </p:spTree>
    <p:extLst>
      <p:ext uri="{BB962C8B-B14F-4D97-AF65-F5344CB8AC3E}">
        <p14:creationId xmlns:p14="http://schemas.microsoft.com/office/powerpoint/2010/main" val="160548029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2033" y="6006163"/>
            <a:ext cx="2592110" cy="34500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16162" y="6006163"/>
            <a:ext cx="3888165" cy="34500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2C3C4-EBED-3647-8335-ABC1A70C8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645718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2034" y="1725046"/>
            <a:ext cx="4896207" cy="4111612"/>
          </a:xfrm>
        </p:spPr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32247" y="1725046"/>
            <a:ext cx="4896207" cy="4111612"/>
          </a:xfrm>
        </p:spPr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80488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1520488" cy="720019"/>
          </a:xfrm>
        </p:spPr>
        <p:txBody>
          <a:bodyPr>
            <a:noAutofit/>
          </a:bodyPr>
          <a:lstStyle>
            <a:lvl1pPr marL="0" indent="0" algn="ctr">
              <a:buNone/>
              <a:defRPr sz="3780" cap="none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marL="0" indent="0" algn="ctr">
              <a:buNone/>
            </a:pPr>
            <a:r>
              <a:rPr lang="en-US" sz="3780" b="1" cap="all" dirty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WHY IS THIS IMPORTANT?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576025" y="936027"/>
            <a:ext cx="10368439" cy="4608125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solidFill>
                  <a:srgbClr val="3D156F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14560287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56BEA-34B8-449D-8F37-09E0575A8D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1520488" cy="720019"/>
          </a:xfrm>
        </p:spPr>
        <p:txBody>
          <a:bodyPr>
            <a:noAutofit/>
          </a:bodyPr>
          <a:lstStyle>
            <a:lvl1pPr marL="0" indent="0" algn="ctr">
              <a:buNone/>
              <a:defRPr sz="3780" cap="none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marL="0" indent="0" algn="ctr">
              <a:buNone/>
            </a:pPr>
            <a:r>
              <a:rPr lang="en-US" sz="3780" b="1" cap="all" dirty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WHY IS THIS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04E60-AE9D-417F-86A8-C1EC79A7892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76025" y="936027"/>
            <a:ext cx="10368439" cy="4608125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solidFill>
                  <a:srgbClr val="3D156F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97703719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012" y="2545783"/>
            <a:ext cx="10752455" cy="1080029"/>
          </a:xfrm>
        </p:spPr>
        <p:txBody>
          <a:bodyPr/>
          <a:lstStyle>
            <a:lvl1pPr>
              <a:defRPr cap="all" baseline="0">
                <a:solidFill>
                  <a:srgbClr val="3D156F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01545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2034" y="1725046"/>
            <a:ext cx="4896207" cy="4111612"/>
          </a:xfrm>
        </p:spPr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32247" y="1725046"/>
            <a:ext cx="4896207" cy="4111612"/>
          </a:xfrm>
        </p:spPr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83888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5" y="432012"/>
            <a:ext cx="3715657" cy="1512041"/>
          </a:xfrm>
        </p:spPr>
        <p:txBody>
          <a:bodyPr anchor="b"/>
          <a:lstStyle>
            <a:lvl1pPr>
              <a:defRPr sz="3024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7708" y="933026"/>
            <a:ext cx="5832247" cy="4605124"/>
          </a:xfrm>
        </p:spPr>
        <p:txBody>
          <a:bodyPr/>
          <a:lstStyle>
            <a:lvl1pPr>
              <a:defRPr sz="3024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646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2268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89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890">
                <a:latin typeface="Roboto" panose="02000000000000000000" pitchFamily="2" charset="0"/>
                <a:ea typeface="Roboto" panose="02000000000000000000" pitchFamily="2" charset="0"/>
              </a:defRPr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3535" y="1944052"/>
            <a:ext cx="3715657" cy="3601598"/>
          </a:xfrm>
        </p:spPr>
        <p:txBody>
          <a:bodyPr/>
          <a:lstStyle>
            <a:lvl1pPr marL="0" indent="0">
              <a:buNone/>
              <a:defRPr sz="1512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7443475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0061" y="1060529"/>
            <a:ext cx="8640366" cy="2256061"/>
          </a:xfrm>
        </p:spPr>
        <p:txBody>
          <a:bodyPr anchor="b"/>
          <a:lstStyle>
            <a:lvl1pPr algn="ctr">
              <a:defRPr sz="5669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0061" y="3403592"/>
            <a:ext cx="8640366" cy="1564542"/>
          </a:xfrm>
        </p:spPr>
        <p:txBody>
          <a:bodyPr/>
          <a:lstStyle>
            <a:lvl1pPr marL="0" indent="0" algn="ctr">
              <a:buNone/>
              <a:defRPr sz="2268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32003" indent="0" algn="ctr">
              <a:buNone/>
              <a:defRPr sz="1890"/>
            </a:lvl2pPr>
            <a:lvl3pPr marL="864006" indent="0" algn="ctr">
              <a:buNone/>
              <a:defRPr sz="1701"/>
            </a:lvl3pPr>
            <a:lvl4pPr marL="1296009" indent="0" algn="ctr">
              <a:buNone/>
              <a:defRPr sz="1512"/>
            </a:lvl4pPr>
            <a:lvl5pPr marL="1728011" indent="0" algn="ctr">
              <a:buNone/>
              <a:defRPr sz="1512"/>
            </a:lvl5pPr>
            <a:lvl6pPr marL="2160014" indent="0" algn="ctr">
              <a:buNone/>
              <a:defRPr sz="1512"/>
            </a:lvl6pPr>
            <a:lvl7pPr marL="2592018" indent="0" algn="ctr">
              <a:buNone/>
              <a:defRPr sz="1512"/>
            </a:lvl7pPr>
            <a:lvl8pPr marL="3024021" indent="0" algn="ctr">
              <a:buNone/>
              <a:defRPr sz="1512"/>
            </a:lvl8pPr>
            <a:lvl9pPr marL="3456024" indent="0" algn="ctr">
              <a:buNone/>
              <a:defRPr sz="1512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3136145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"/>
            <a:ext cx="11520484" cy="64801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76025" y="432012"/>
            <a:ext cx="10464443" cy="223206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lnSpc>
                <a:spcPts val="5669"/>
              </a:lnSpc>
              <a:defRPr sz="5039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Goes Here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576024" y="3456093"/>
            <a:ext cx="3840163" cy="36001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701" b="0" u="none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  <a:lvl2pPr marL="431998" indent="0">
              <a:buNone/>
              <a:defRPr sz="1512" b="1">
                <a:latin typeface="Arial" pitchFamily="34" charset="0"/>
                <a:cs typeface="Arial" pitchFamily="34" charset="0"/>
              </a:defRPr>
            </a:lvl2pPr>
            <a:lvl3pPr marL="863995" indent="0">
              <a:buNone/>
              <a:defRPr sz="1323" b="1">
                <a:latin typeface="Arial" pitchFamily="34" charset="0"/>
                <a:cs typeface="Arial" pitchFamily="34" charset="0"/>
              </a:defRPr>
            </a:lvl3pPr>
            <a:lvl4pPr marL="1295993" indent="0">
              <a:buNone/>
              <a:defRPr sz="1134" b="1">
                <a:latin typeface="Arial" pitchFamily="34" charset="0"/>
                <a:cs typeface="Arial" pitchFamily="34" charset="0"/>
              </a:defRPr>
            </a:lvl4pPr>
            <a:lvl5pPr marL="1727990" indent="0">
              <a:buNone/>
              <a:defRPr sz="1134" b="1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JANUARY 2OTH, 2019</a:t>
            </a:r>
          </a:p>
        </p:txBody>
      </p:sp>
    </p:spTree>
    <p:extLst>
      <p:ext uri="{BB962C8B-B14F-4D97-AF65-F5344CB8AC3E}">
        <p14:creationId xmlns:p14="http://schemas.microsoft.com/office/powerpoint/2010/main" val="1589416857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Accent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289F77-3C2B-C94C-8D3E-929A2F0CD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F04D-CF8C-FA49-B256-3C6C7BE473BD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408E6EBD-45A8-6546-9DF4-96C80205C0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8513" y="6041643"/>
            <a:ext cx="1197775" cy="274047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9317117-AA1F-464C-8086-CE88558BEC16}"/>
              </a:ext>
            </a:extLst>
          </p:cNvPr>
          <p:cNvCxnSpPr>
            <a:cxnSpLocks/>
          </p:cNvCxnSpPr>
          <p:nvPr userDrawn="1"/>
        </p:nvCxnSpPr>
        <p:spPr>
          <a:xfrm>
            <a:off x="772804" y="1103290"/>
            <a:ext cx="1074768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AC87E82-C806-D64E-9413-AFF2F67AE65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72534" y="1261152"/>
            <a:ext cx="9955921" cy="4536504"/>
          </a:xfrm>
          <a:prstGeom prst="rect">
            <a:avLst/>
          </a:prstGeom>
        </p:spPr>
        <p:txBody>
          <a:bodyPr/>
          <a:lstStyle>
            <a:lvl1pPr marL="216004" indent="-216004">
              <a:buFontTx/>
              <a:buBlip>
                <a:blip r:embed="rId3"/>
              </a:buBlip>
              <a:defRPr>
                <a:latin typeface="+mj-lt"/>
              </a:defRPr>
            </a:lvl1pPr>
            <a:lvl2pPr marL="648012" indent="-216004">
              <a:buClr>
                <a:schemeClr val="accent4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2pPr>
            <a:lvl3pPr marL="1080021" indent="-216004">
              <a:buClr>
                <a:srgbClr val="FFC000"/>
              </a:buClr>
              <a:buFont typeface="Courier New" panose="02070309020205020404" pitchFamily="49" charset="0"/>
              <a:buChar char="o"/>
              <a:defRPr sz="1890">
                <a:latin typeface="+mj-lt"/>
              </a:defRPr>
            </a:lvl3pPr>
            <a:lvl4pPr marL="1512029" indent="-216004">
              <a:buClr>
                <a:schemeClr val="accent4"/>
              </a:buClr>
              <a:buFont typeface="Wingdings" panose="05000000000000000000" pitchFamily="2" charset="2"/>
              <a:buChar char="§"/>
              <a:defRPr sz="1890">
                <a:latin typeface="+mj-lt"/>
              </a:defRPr>
            </a:lvl4pPr>
            <a:lvl5pPr marL="1944037" indent="-216004">
              <a:buClr>
                <a:srgbClr val="FFC000"/>
              </a:buClr>
              <a:buFont typeface="Arial" panose="020B0604020202020204" pitchFamily="34" charset="0"/>
              <a:buChar char="•"/>
              <a:defRPr sz="189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13C3F77-13D6-41B3-8666-5F04AFCCC41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9660" y="472950"/>
            <a:ext cx="9921168" cy="5895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780">
                <a:latin typeface="+mn-lt"/>
              </a:defRPr>
            </a:lvl1pPr>
          </a:lstStyle>
          <a:p>
            <a:pPr lvl="0"/>
            <a:r>
              <a:rPr lang="en-US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4145002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289F77-3C2B-C94C-8D3E-929A2F0CD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F04D-CF8C-FA49-B256-3C6C7BE473BD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408E6EBD-45A8-6546-9DF4-96C80205C0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8513" y="6041643"/>
            <a:ext cx="1197775" cy="274047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AC87E82-C806-D64E-9413-AFF2F67AE65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72534" y="1271886"/>
            <a:ext cx="9955921" cy="4525771"/>
          </a:xfrm>
          <a:prstGeom prst="rect">
            <a:avLst/>
          </a:prstGeom>
        </p:spPr>
        <p:txBody>
          <a:bodyPr/>
          <a:lstStyle>
            <a:lvl1pPr marL="216004" indent="-216004">
              <a:buFontTx/>
              <a:buBlip>
                <a:blip r:embed="rId3"/>
              </a:buBlip>
              <a:defRPr>
                <a:latin typeface="+mj-lt"/>
              </a:defRPr>
            </a:lvl1pPr>
            <a:lvl2pPr marL="648012" indent="-216004">
              <a:buClr>
                <a:schemeClr val="accent4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2pPr>
            <a:lvl3pPr marL="1080021" indent="-216004">
              <a:buClr>
                <a:srgbClr val="FFC000"/>
              </a:buClr>
              <a:buFont typeface="Courier New" panose="02070309020205020404" pitchFamily="49" charset="0"/>
              <a:buChar char="o"/>
              <a:defRPr sz="1890">
                <a:latin typeface="+mj-lt"/>
              </a:defRPr>
            </a:lvl3pPr>
            <a:lvl4pPr marL="1512029" indent="-216004">
              <a:buClr>
                <a:schemeClr val="accent4"/>
              </a:buClr>
              <a:buFont typeface="Wingdings" panose="05000000000000000000" pitchFamily="2" charset="2"/>
              <a:buChar char="§"/>
              <a:defRPr sz="1890">
                <a:latin typeface="+mj-lt"/>
              </a:defRPr>
            </a:lvl4pPr>
            <a:lvl5pPr marL="1944037" indent="-216004">
              <a:buClr>
                <a:srgbClr val="FFC000"/>
              </a:buClr>
              <a:buFont typeface="Arial" panose="020B0604020202020204" pitchFamily="34" charset="0"/>
              <a:buChar char="•"/>
              <a:defRPr sz="189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13C3F77-13D6-41B3-8666-5F04AFCCC41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9660" y="472950"/>
            <a:ext cx="9921168" cy="5895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780">
                <a:latin typeface="+mn-lt"/>
              </a:defRPr>
            </a:lvl1pPr>
          </a:lstStyle>
          <a:p>
            <a:pPr lvl="0"/>
            <a:r>
              <a:rPr lang="en-US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625053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Accent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289F77-3C2B-C94C-8D3E-929A2F0CD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F04D-CF8C-FA49-B256-3C6C7BE473BD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408E6EBD-45A8-6546-9DF4-96C80205C0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8513" y="6041643"/>
            <a:ext cx="1197775" cy="274047"/>
          </a:xfrm>
          <a:prstGeom prst="rect">
            <a:avLst/>
          </a:prstGeo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13C3F77-13D6-41B3-8666-5F04AFCCC41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9660" y="472950"/>
            <a:ext cx="9921168" cy="5895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780">
                <a:latin typeface="+mn-lt"/>
              </a:defRPr>
            </a:lvl1pPr>
          </a:lstStyle>
          <a:p>
            <a:pPr lvl="0"/>
            <a:r>
              <a:rPr lang="en-US"/>
              <a:t>Title Here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3E69DA5-5A22-447A-97D9-CC3D5F78D6D7}"/>
              </a:ext>
            </a:extLst>
          </p:cNvPr>
          <p:cNvCxnSpPr>
            <a:cxnSpLocks/>
          </p:cNvCxnSpPr>
          <p:nvPr userDrawn="1"/>
        </p:nvCxnSpPr>
        <p:spPr>
          <a:xfrm>
            <a:off x="772804" y="1103290"/>
            <a:ext cx="1074768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947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289F77-3C2B-C94C-8D3E-929A2F0CD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F04D-CF8C-FA49-B256-3C6C7BE473BD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408E6EBD-45A8-6546-9DF4-96C80205C0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8513" y="6041643"/>
            <a:ext cx="1197775" cy="274047"/>
          </a:xfrm>
          <a:prstGeom prst="rect">
            <a:avLst/>
          </a:prstGeo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13C3F77-13D6-41B3-8666-5F04AFCCC41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9660" y="472950"/>
            <a:ext cx="9921168" cy="5895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780">
                <a:latin typeface="+mn-lt"/>
              </a:defRPr>
            </a:lvl1pPr>
          </a:lstStyle>
          <a:p>
            <a:pPr lvl="0"/>
            <a:r>
              <a:rPr lang="en-US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141302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289F77-3C2B-C94C-8D3E-929A2F0CD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F04D-CF8C-FA49-B256-3C6C7BE473BD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408E6EBD-45A8-6546-9DF4-96C80205C0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8513" y="6041643"/>
            <a:ext cx="1197775" cy="274047"/>
          </a:xfrm>
          <a:prstGeom prst="rect">
            <a:avLst/>
          </a:prstGeo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3F26383-0BD0-714C-8382-B65ABF2608E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99660" y="738020"/>
            <a:ext cx="9921168" cy="5895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780">
                <a:latin typeface="+mn-lt"/>
              </a:defRPr>
            </a:lvl1pPr>
          </a:lstStyle>
          <a:p>
            <a:pPr lvl="0"/>
            <a:r>
              <a:rPr lang="en-US"/>
              <a:t>Title Here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17077F88-2CA9-FF4B-8C3B-DADE06AAC48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9660" y="414726"/>
            <a:ext cx="7004542" cy="58955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701" b="1">
                <a:solidFill>
                  <a:srgbClr val="81BE41"/>
                </a:solidFill>
                <a:latin typeface="+mn-lt"/>
              </a:defRPr>
            </a:lvl1pPr>
          </a:lstStyle>
          <a:p>
            <a:pPr lvl="0"/>
            <a:r>
              <a:rPr lang="en-US"/>
              <a:t>SECTION TITLE HERE ALL CAPS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E9B9F3B-3665-4147-9890-0FC4F8DA237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9534" y="1327536"/>
            <a:ext cx="9921167" cy="4554123"/>
          </a:xfrm>
          <a:prstGeom prst="rect">
            <a:avLst/>
          </a:prstGeom>
        </p:spPr>
        <p:txBody>
          <a:bodyPr/>
          <a:lstStyle>
            <a:lvl1pPr marL="270005" indent="-270005">
              <a:lnSpc>
                <a:spcPct val="120000"/>
              </a:lnSpc>
              <a:spcBef>
                <a:spcPts val="250"/>
              </a:spcBef>
              <a:buClr>
                <a:srgbClr val="CC0000"/>
              </a:buClr>
              <a:buSzPct val="110000"/>
              <a:buBlip>
                <a:blip r:embed="rId3"/>
              </a:buBlip>
              <a:defRPr lang="en-US" sz="2268" smtClean="0"/>
            </a:lvl1pPr>
          </a:lstStyle>
          <a:p>
            <a:pPr marL="285750" indent="-285750">
              <a:lnSpc>
                <a:spcPct val="120000"/>
              </a:lnSpc>
              <a:spcBef>
                <a:spcPts val="265"/>
              </a:spcBef>
              <a:buClr>
                <a:srgbClr val="CC0000"/>
              </a:buClr>
              <a:buSzPct val="110000"/>
              <a:buBlip>
                <a:blip r:embed="rId3"/>
              </a:buBlip>
            </a:pPr>
            <a:r>
              <a:rPr lang="en-US" sz="2268">
                <a:latin typeface="+mj-lt"/>
              </a:rPr>
              <a:t>Content here</a:t>
            </a:r>
          </a:p>
          <a:p>
            <a:pPr marL="285750" indent="-285750">
              <a:lnSpc>
                <a:spcPct val="120000"/>
              </a:lnSpc>
              <a:spcBef>
                <a:spcPts val="265"/>
              </a:spcBef>
              <a:buClr>
                <a:srgbClr val="CC0000"/>
              </a:buClr>
              <a:buSzPct val="110000"/>
              <a:buBlip>
                <a:blip r:embed="rId3"/>
              </a:buBlip>
            </a:pPr>
            <a:r>
              <a:rPr lang="en-US" sz="2268">
                <a:latin typeface="+mj-lt"/>
              </a:rPr>
              <a:t>Content here</a:t>
            </a:r>
          </a:p>
          <a:p>
            <a:pPr marL="285750" indent="-285750">
              <a:lnSpc>
                <a:spcPct val="120000"/>
              </a:lnSpc>
              <a:spcBef>
                <a:spcPts val="265"/>
              </a:spcBef>
              <a:buClr>
                <a:srgbClr val="CC0000"/>
              </a:buClr>
              <a:buSzPct val="110000"/>
              <a:buBlip>
                <a:blip r:embed="rId3"/>
              </a:buBlip>
            </a:pPr>
            <a:r>
              <a:rPr lang="en-US" sz="2268">
                <a:latin typeface="+mj-lt"/>
              </a:rPr>
              <a:t>Content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822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bullets and chart or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289F77-3C2B-C94C-8D3E-929A2F0CD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F04D-CF8C-FA49-B256-3C6C7BE473BD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408E6EBD-45A8-6546-9DF4-96C80205C0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8513" y="6041643"/>
            <a:ext cx="1197775" cy="27404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4B17A-20F4-3240-AC07-023CEA8F0E8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783032" y="126003"/>
            <a:ext cx="5616238" cy="561615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Photo or chart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3F26383-0BD0-714C-8382-B65ABF2608E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99661" y="738020"/>
            <a:ext cx="6535776" cy="5895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780">
                <a:latin typeface="+mn-lt"/>
              </a:defRPr>
            </a:lvl1pPr>
          </a:lstStyle>
          <a:p>
            <a:pPr lvl="0"/>
            <a:r>
              <a:rPr lang="en-US"/>
              <a:t>Title Here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17077F88-2CA9-FF4B-8C3B-DADE06AAC48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9661" y="414726"/>
            <a:ext cx="6535776" cy="58955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701" b="1">
                <a:solidFill>
                  <a:srgbClr val="81BE41"/>
                </a:solidFill>
                <a:latin typeface="+mn-lt"/>
              </a:defRPr>
            </a:lvl1pPr>
          </a:lstStyle>
          <a:p>
            <a:pPr lvl="0"/>
            <a:r>
              <a:rPr lang="en-US"/>
              <a:t>SECTION TITLE HERE ALL CAPS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E9B9F3B-3665-4147-9890-0FC4F8DA237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9534" y="1327536"/>
            <a:ext cx="4830205" cy="4554123"/>
          </a:xfrm>
          <a:prstGeom prst="rect">
            <a:avLst/>
          </a:prstGeom>
        </p:spPr>
        <p:txBody>
          <a:bodyPr/>
          <a:lstStyle>
            <a:lvl1pPr marL="270005" indent="-270005">
              <a:lnSpc>
                <a:spcPct val="120000"/>
              </a:lnSpc>
              <a:spcBef>
                <a:spcPts val="250"/>
              </a:spcBef>
              <a:buClr>
                <a:srgbClr val="CC0000"/>
              </a:buClr>
              <a:buSzPct val="110000"/>
              <a:buBlip>
                <a:blip r:embed="rId3"/>
              </a:buBlip>
              <a:defRPr lang="en-US" sz="2268" smtClean="0"/>
            </a:lvl1pPr>
          </a:lstStyle>
          <a:p>
            <a:pPr marL="285750" indent="-285750">
              <a:lnSpc>
                <a:spcPct val="120000"/>
              </a:lnSpc>
              <a:spcBef>
                <a:spcPts val="265"/>
              </a:spcBef>
              <a:buClr>
                <a:srgbClr val="CC0000"/>
              </a:buClr>
              <a:buSzPct val="110000"/>
              <a:buBlip>
                <a:blip r:embed="rId3"/>
              </a:buBlip>
            </a:pPr>
            <a:r>
              <a:rPr lang="en-US" sz="2268">
                <a:latin typeface="+mj-lt"/>
              </a:rPr>
              <a:t>Content here</a:t>
            </a:r>
          </a:p>
          <a:p>
            <a:pPr marL="285750" indent="-285750">
              <a:lnSpc>
                <a:spcPct val="120000"/>
              </a:lnSpc>
              <a:spcBef>
                <a:spcPts val="265"/>
              </a:spcBef>
              <a:buClr>
                <a:srgbClr val="CC0000"/>
              </a:buClr>
              <a:buSzPct val="110000"/>
              <a:buBlip>
                <a:blip r:embed="rId3"/>
              </a:buBlip>
            </a:pPr>
            <a:r>
              <a:rPr lang="en-US" sz="2268">
                <a:latin typeface="+mj-lt"/>
              </a:rPr>
              <a:t>Content here</a:t>
            </a:r>
          </a:p>
          <a:p>
            <a:pPr marL="285750" indent="-285750">
              <a:lnSpc>
                <a:spcPct val="120000"/>
              </a:lnSpc>
              <a:spcBef>
                <a:spcPts val="265"/>
              </a:spcBef>
              <a:buClr>
                <a:srgbClr val="CC0000"/>
              </a:buClr>
              <a:buSzPct val="110000"/>
              <a:buBlip>
                <a:blip r:embed="rId3"/>
              </a:buBlip>
            </a:pPr>
            <a:r>
              <a:rPr lang="en-US" sz="2268">
                <a:latin typeface="+mj-lt"/>
              </a:rPr>
              <a:t>Content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20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247CF2-0778-BA41-B16A-74AFCF6AB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034" y="345010"/>
            <a:ext cx="9936421" cy="7551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353035-D35F-A043-90CF-5B66E296C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2034" y="1218220"/>
            <a:ext cx="9936420" cy="4618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16004" lvl="0" indent="-216004" algn="l" defTabSz="864017" rtl="0" eaLnBrk="1" latinLnBrk="0" hangingPunct="1">
              <a:lnSpc>
                <a:spcPct val="90000"/>
              </a:lnSpc>
              <a:spcBef>
                <a:spcPts val="945"/>
              </a:spcBef>
              <a:buFontTx/>
              <a:buBlip>
                <a:blip r:embed="rId34"/>
              </a:buBlip>
            </a:pPr>
            <a:r>
              <a:rPr lang="en-US"/>
              <a:t>Click to edit Master text styles</a:t>
            </a:r>
          </a:p>
          <a:p>
            <a:pPr marL="648012" lvl="1" indent="-216004" algn="l" defTabSz="864017" rtl="0" eaLnBrk="1" latinLnBrk="0" hangingPunct="1">
              <a:lnSpc>
                <a:spcPct val="90000"/>
              </a:lnSpc>
              <a:spcBef>
                <a:spcPts val="472"/>
              </a:spcBef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080021" lvl="2" indent="-216004" algn="l" defTabSz="864017" rtl="0" eaLnBrk="1" latinLnBrk="0" hangingPunct="1">
              <a:lnSpc>
                <a:spcPct val="90000"/>
              </a:lnSpc>
              <a:spcBef>
                <a:spcPts val="472"/>
              </a:spcBef>
              <a:buClr>
                <a:srgbClr val="FFC000"/>
              </a:buClr>
              <a:buFont typeface="Courier New" panose="02070309020205020404" pitchFamily="49" charset="0"/>
              <a:buChar char="o"/>
            </a:pPr>
            <a:r>
              <a:rPr lang="en-US"/>
              <a:t>Third level</a:t>
            </a:r>
          </a:p>
          <a:p>
            <a:pPr marL="1512029" lvl="3" indent="-216004" algn="l" defTabSz="864017" rtl="0" eaLnBrk="1" latinLnBrk="0" hangingPunct="1">
              <a:lnSpc>
                <a:spcPct val="90000"/>
              </a:lnSpc>
              <a:spcBef>
                <a:spcPts val="472"/>
              </a:spcBef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en-US"/>
              <a:t>Fourth level</a:t>
            </a:r>
          </a:p>
          <a:p>
            <a:pPr marL="1944037" lvl="4" indent="-216004" algn="l" defTabSz="864017" rtl="0" eaLnBrk="1" latinLnBrk="0" hangingPunct="1">
              <a:lnSpc>
                <a:spcPct val="90000"/>
              </a:lnSpc>
              <a:spcBef>
                <a:spcPts val="472"/>
              </a:spcBef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90462-BEE9-824D-910D-CEC552C688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92033" y="6006163"/>
            <a:ext cx="3888165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5A4DB-61A5-F04E-A4DE-64D26C501D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59193" y="6006163"/>
            <a:ext cx="469261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accent3"/>
                </a:solidFill>
              </a:defRPr>
            </a:lvl1pPr>
          </a:lstStyle>
          <a:p>
            <a:fld id="{3F38F04D-CF8C-FA49-B256-3C6C7BE473B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F6181F1-9B27-9746-B266-C90D71F08EFD}"/>
              </a:ext>
            </a:extLst>
          </p:cNvPr>
          <p:cNvCxnSpPr/>
          <p:nvPr userDrawn="1"/>
        </p:nvCxnSpPr>
        <p:spPr>
          <a:xfrm>
            <a:off x="10728454" y="6006163"/>
            <a:ext cx="0" cy="34500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4686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  <p:sldLayoutId id="2147483693" r:id="rId21"/>
    <p:sldLayoutId id="2147483694" r:id="rId22"/>
    <p:sldLayoutId id="2147483695" r:id="rId23"/>
    <p:sldLayoutId id="2147483696" r:id="rId24"/>
    <p:sldLayoutId id="2147483697" r:id="rId25"/>
    <p:sldLayoutId id="2147483698" r:id="rId26"/>
    <p:sldLayoutId id="2147483699" r:id="rId27"/>
    <p:sldLayoutId id="2147483700" r:id="rId28"/>
    <p:sldLayoutId id="2147483701" r:id="rId29"/>
    <p:sldLayoutId id="2147483702" r:id="rId30"/>
    <p:sldLayoutId id="2147483703" r:id="rId31"/>
    <p:sldLayoutId id="2147483712" r:id="rId32"/>
  </p:sldLayoutIdLst>
  <p:hf hdr="0" ftr="0" dt="0"/>
  <p:txStyles>
    <p:titleStyle>
      <a:lvl1pPr algn="l" defTabSz="864017" rtl="0" eaLnBrk="1" latinLnBrk="0" hangingPunct="1">
        <a:lnSpc>
          <a:spcPct val="90000"/>
        </a:lnSpc>
        <a:spcBef>
          <a:spcPct val="0"/>
        </a:spcBef>
        <a:buNone/>
        <a:defRPr sz="3780" b="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16004" indent="-216004" algn="l" defTabSz="864017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lang="en-US" sz="2646" kern="1200" dirty="0" smtClean="0">
          <a:solidFill>
            <a:schemeClr val="tx1"/>
          </a:solidFill>
          <a:latin typeface="+mj-lt"/>
          <a:ea typeface="+mn-ea"/>
          <a:cs typeface="+mn-cs"/>
        </a:defRPr>
      </a:lvl1pPr>
      <a:lvl2pPr marL="64801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lang="en-US" sz="2268" kern="1200" dirty="0" smtClean="0">
          <a:solidFill>
            <a:schemeClr val="tx1"/>
          </a:solidFill>
          <a:latin typeface="+mj-lt"/>
          <a:ea typeface="+mn-ea"/>
          <a:cs typeface="+mn-cs"/>
        </a:defRPr>
      </a:lvl2pPr>
      <a:lvl3pPr marL="1080021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lang="en-US" sz="1890" kern="1200" dirty="0" smtClean="0">
          <a:solidFill>
            <a:schemeClr val="tx1"/>
          </a:solidFill>
          <a:latin typeface="+mj-lt"/>
          <a:ea typeface="+mn-ea"/>
          <a:cs typeface="+mn-cs"/>
        </a:defRPr>
      </a:lvl3pPr>
      <a:lvl4pPr marL="1512029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lang="en-US" sz="1890" kern="1200" dirty="0" smtClean="0">
          <a:solidFill>
            <a:schemeClr val="tx1"/>
          </a:solidFill>
          <a:latin typeface="+mj-lt"/>
          <a:ea typeface="+mn-ea"/>
          <a:cs typeface="+mn-cs"/>
        </a:defRPr>
      </a:lvl4pPr>
      <a:lvl5pPr marL="1944037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lang="en-US" sz="1890" kern="1200" dirty="0">
          <a:solidFill>
            <a:schemeClr val="tx1"/>
          </a:solidFill>
          <a:latin typeface="+mj-lt"/>
          <a:ea typeface="+mn-ea"/>
          <a:cs typeface="+mn-cs"/>
        </a:defRPr>
      </a:lvl5pPr>
      <a:lvl6pPr marL="2376046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054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06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070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0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017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025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033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041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05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05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066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1520488" cy="7200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6025" y="792023"/>
            <a:ext cx="10368439" cy="4996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87525" y="1153073"/>
            <a:ext cx="184731" cy="3540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70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342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</p:sldLayoutIdLst>
  <p:hf hdr="0" ftr="0" dt="0"/>
  <p:txStyles>
    <p:titleStyle>
      <a:lvl1pPr algn="l" defTabSz="432008" rtl="0" eaLnBrk="1" latinLnBrk="0" hangingPunct="1">
        <a:spcBef>
          <a:spcPct val="0"/>
        </a:spcBef>
        <a:buNone/>
        <a:defRPr sz="3402" kern="1200">
          <a:solidFill>
            <a:schemeClr val="accent1"/>
          </a:solidFill>
          <a:latin typeface="Roboto" panose="02000000000000000000" pitchFamily="2" charset="0"/>
          <a:ea typeface="Roboto" panose="02000000000000000000" pitchFamily="2" charset="0"/>
          <a:cs typeface="+mj-cs"/>
        </a:defRPr>
      </a:lvl1pPr>
    </p:titleStyle>
    <p:bodyStyle>
      <a:lvl1pPr marL="324006" indent="-324006" algn="l" defTabSz="432008" rtl="0" eaLnBrk="1" latinLnBrk="0" hangingPunct="1">
        <a:spcBef>
          <a:spcPct val="20000"/>
        </a:spcBef>
        <a:buFont typeface="Wingdings" charset="2"/>
        <a:buChar char="§"/>
        <a:defRPr sz="2835" kern="1200">
          <a:solidFill>
            <a:schemeClr val="tx2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1pPr>
      <a:lvl2pPr marL="702013" indent="-270005" algn="l" defTabSz="432008" rtl="0" eaLnBrk="1" latinLnBrk="0" hangingPunct="1">
        <a:spcBef>
          <a:spcPct val="20000"/>
        </a:spcBef>
        <a:buFont typeface="Wingdings" charset="2"/>
        <a:buChar char="§"/>
        <a:defRPr sz="2457" kern="1200">
          <a:solidFill>
            <a:schemeClr val="tx2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2pPr>
      <a:lvl3pPr marL="1080021" indent="-216004" algn="l" defTabSz="432008" rtl="0" eaLnBrk="1" latinLnBrk="0" hangingPunct="1">
        <a:spcBef>
          <a:spcPct val="20000"/>
        </a:spcBef>
        <a:buFont typeface="Wingdings" charset="2"/>
        <a:buChar char="§"/>
        <a:defRPr sz="2079" kern="1200">
          <a:solidFill>
            <a:schemeClr val="tx2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3pPr>
      <a:lvl4pPr marL="1512029" indent="-216004" algn="l" defTabSz="432008" rtl="0" eaLnBrk="1" latinLnBrk="0" hangingPunct="1">
        <a:spcBef>
          <a:spcPct val="20000"/>
        </a:spcBef>
        <a:buFont typeface="Wingdings" charset="2"/>
        <a:buChar char="§"/>
        <a:defRPr sz="1890" kern="1200">
          <a:solidFill>
            <a:schemeClr val="tx2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4pPr>
      <a:lvl5pPr marL="1944037" indent="-216004" algn="l" defTabSz="432008" rtl="0" eaLnBrk="1" latinLnBrk="0" hangingPunct="1">
        <a:spcBef>
          <a:spcPct val="20000"/>
        </a:spcBef>
        <a:buFont typeface="Wingdings" charset="2"/>
        <a:buChar char="§"/>
        <a:defRPr sz="1701" kern="1200">
          <a:solidFill>
            <a:schemeClr val="tx2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5pPr>
      <a:lvl6pPr marL="2376046" indent="-216004" algn="l" defTabSz="432008" rtl="0" eaLnBrk="1" latinLnBrk="0" hangingPunct="1">
        <a:spcBef>
          <a:spcPct val="20000"/>
        </a:spcBef>
        <a:buFont typeface="Arial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08054" indent="-216004" algn="l" defTabSz="432008" rtl="0" eaLnBrk="1" latinLnBrk="0" hangingPunct="1">
        <a:spcBef>
          <a:spcPct val="20000"/>
        </a:spcBef>
        <a:buFont typeface="Arial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240062" indent="-216004" algn="l" defTabSz="432008" rtl="0" eaLnBrk="1" latinLnBrk="0" hangingPunct="1">
        <a:spcBef>
          <a:spcPct val="20000"/>
        </a:spcBef>
        <a:buFont typeface="Arial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672070" indent="-216004" algn="l" defTabSz="432008" rtl="0" eaLnBrk="1" latinLnBrk="0" hangingPunct="1">
        <a:spcBef>
          <a:spcPct val="20000"/>
        </a:spcBef>
        <a:buFont typeface="Arial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20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08" algn="l" defTabSz="4320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017" algn="l" defTabSz="4320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025" algn="l" defTabSz="4320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033" algn="l" defTabSz="4320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041" algn="l" defTabSz="4320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050" algn="l" defTabSz="4320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058" algn="l" defTabSz="4320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066" algn="l" defTabSz="4320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cloudblogs.microsoft.com/sqlserver/2018/09/26/sql-server-2019-celebrating-25-years-of-sql-server-database-engine-and-the-path-forward/" TargetMode="Externa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-us/blog/migrate-your-databases-to-a-fully-managed-service-with-azure-sql-database-managed-instance/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blogs.microsoft.com/sqlserver/2018/09/24/sql-server-2019-preview-combines-sql-server-and-apache-spark-to-create-a-unified-data-platform/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cloudblogs.microsoft.com/sqlserver/2018/09/25/introducing-microsoft-sql-server-2019-big-data-clusters/" TargetMode="Externa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zure/data-factory/tutorial-deploy-ssis-packages-azure" TargetMode="Externa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cloudblogs.microsoft.com/sqlserver/2019/10/30/new-high-availability-and-disaster-recovery-benefits-for-sql-server/" TargetMode="Externa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techcommunity.microsoft.com/t5/SQL-Server/Behind-the-Scenes-on-OPTIMIZE-FOR-SEQUENTIAL-KEY/ba-p/806888" TargetMode="Externa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blogs.microsoft.com/sqlserver/2018/09/26/sql-server-2019-celebrating-25-years-of-sql-server-database-engine-and-the-path-forward/" TargetMode="Externa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sql/relational-databases/performance/intelligent-query-processing?view=sql-server-ver15#batch-mode-on-rowstore" TargetMode="Externa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s.msdn.microsoft.com/sqlserverstorageengine/2018/07/16/public-preview-of-table-variable-deferred-compilation-in-azure-sql-database/" TargetMode="Externa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5.jpe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wallsproject.org/programs/futures_fund/" TargetMode="Externa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2.xml"/><Relationship Id="rId4" Type="http://schemas.openxmlformats.org/officeDocument/2006/relationships/image" Target="../media/image40.jpe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38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mailto:William.Assaf@sparkhound.com" TargetMode="External"/><Relationship Id="rId2" Type="http://schemas.openxmlformats.org/officeDocument/2006/relationships/hyperlink" Target="http://www.sqltact.com/" TargetMode="Externa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4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0747119F-A636-429A-B56F-45FCF03AB242}"/>
              </a:ext>
            </a:extLst>
          </p:cNvPr>
          <p:cNvGrpSpPr/>
          <p:nvPr/>
        </p:nvGrpSpPr>
        <p:grpSpPr>
          <a:xfrm>
            <a:off x="89" y="-14701"/>
            <a:ext cx="11521645" cy="6480175"/>
            <a:chOff x="89" y="-14701"/>
            <a:chExt cx="11521645" cy="648017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9" y="-14701"/>
              <a:ext cx="11521645" cy="6480175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1768503-81D4-46DD-B8A9-63F5756FB8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" b="2497"/>
            <a:stretch/>
          </p:blipFill>
          <p:spPr>
            <a:xfrm>
              <a:off x="933854" y="5360316"/>
              <a:ext cx="2361271" cy="689678"/>
            </a:xfrm>
            <a:prstGeom prst="rect">
              <a:avLst/>
            </a:prstGeom>
          </p:spPr>
        </p:pic>
      </p:grpSp>
      <p:sp>
        <p:nvSpPr>
          <p:cNvPr id="5" name="TextBox 4"/>
          <p:cNvSpPr txBox="1"/>
          <p:nvPr/>
        </p:nvSpPr>
        <p:spPr>
          <a:xfrm>
            <a:off x="493105" y="730076"/>
            <a:ext cx="1053427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0" b="1" dirty="0">
                <a:solidFill>
                  <a:schemeClr val="bg1"/>
                </a:solidFill>
              </a:rPr>
              <a:t>What’s New in SQL Server 2019?</a:t>
            </a:r>
            <a:endParaRPr lang="en-US" sz="11000" b="1" dirty="0">
              <a:solidFill>
                <a:schemeClr val="bg1"/>
              </a:solidFill>
              <a:latin typeface="Geogrotesque"/>
              <a:ea typeface="Geogrotesque" charset="0"/>
              <a:cs typeface="Geogrotesq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7275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1D7D3-956D-4645-B77B-2BE0C80CC06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Summary of Changes in SQL 2019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47B0AC4-F85C-4550-BF54-58E2A17849BD}"/>
              </a:ext>
            </a:extLst>
          </p:cNvPr>
          <p:cNvSpPr/>
          <p:nvPr/>
        </p:nvSpPr>
        <p:spPr>
          <a:xfrm>
            <a:off x="211569" y="1080363"/>
            <a:ext cx="1112864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600" dirty="0"/>
              <a:t>v1.0 of Big Data Clusters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/>
              <a:t>TDE now Standard Edition!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/>
              <a:t>Accelerated Database Recovery (ADR)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/>
              <a:t>Major performance boosts: Scalar UDF in-lining (automatic!), memory optimized TempDB metadata, OPTIMIZE_FOR_SEQUENTIAL_KEY, more!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/>
              <a:t>Quality of Life improvement: specific truncation error!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/>
              <a:t>More little things</a:t>
            </a:r>
          </a:p>
        </p:txBody>
      </p:sp>
    </p:spTree>
    <p:extLst>
      <p:ext uri="{BB962C8B-B14F-4D97-AF65-F5344CB8AC3E}">
        <p14:creationId xmlns:p14="http://schemas.microsoft.com/office/powerpoint/2010/main" val="1111369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1D7D3-956D-4645-B77B-2BE0C80CC06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dirty="0"/>
              <a:t>IT Leadership: Need to Know Changes</a:t>
            </a:r>
          </a:p>
        </p:txBody>
      </p:sp>
    </p:spTree>
    <p:extLst>
      <p:ext uri="{BB962C8B-B14F-4D97-AF65-F5344CB8AC3E}">
        <p14:creationId xmlns:p14="http://schemas.microsoft.com/office/powerpoint/2010/main" val="478597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383FB-2B01-4AC2-B007-BF230D859CB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>
            <a:noAutofit/>
          </a:bodyPr>
          <a:lstStyle/>
          <a:p>
            <a:r>
              <a:rPr lang="en-US" sz="3600" b="1" dirty="0"/>
              <a:t>No Longer Just Windows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2072AD7-08D4-495A-8F7C-24918BD73F34}"/>
              </a:ext>
            </a:extLst>
          </p:cNvPr>
          <p:cNvSpPr/>
          <p:nvPr/>
        </p:nvSpPr>
        <p:spPr>
          <a:xfrm>
            <a:off x="118053" y="5964344"/>
            <a:ext cx="77420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2"/>
              </a:rPr>
              <a:t>https://cloudblogs.microsoft.com/sqlserver/2018/09/26/sql-server-2019-celebrating-25-years-of-sql-server-database-engine-and-the-path-forward/</a:t>
            </a:r>
            <a:endParaRPr lang="en-US" sz="1200" dirty="0"/>
          </a:p>
        </p:txBody>
      </p:sp>
      <p:pic>
        <p:nvPicPr>
          <p:cNvPr id="3076" name="Picture 4" descr="Image result for microsoft sql 2019 site:microsoft.com&quot;">
            <a:extLst>
              <a:ext uri="{FF2B5EF4-FFF2-40B4-BE49-F238E27FC236}">
                <a16:creationId xmlns:a16="http://schemas.microsoft.com/office/drawing/2014/main" id="{2BBABFD7-964A-41A5-98B7-CB20585BBA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605" y="942255"/>
            <a:ext cx="5663278" cy="4909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9597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383FB-2B01-4AC2-B007-BF230D859CB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>
            <a:noAutofit/>
          </a:bodyPr>
          <a:lstStyle/>
          <a:p>
            <a:r>
              <a:rPr lang="en-US" sz="3600" b="1" dirty="0"/>
              <a:t>No Longer Just Windows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5E63BF-1591-4C7E-A90A-7716B1F51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30" y="1180842"/>
            <a:ext cx="11209027" cy="307527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4F51623-B7AE-4C96-A95F-F064FFBEEEB2}"/>
              </a:ext>
            </a:extLst>
          </p:cNvPr>
          <p:cNvSpPr/>
          <p:nvPr/>
        </p:nvSpPr>
        <p:spPr>
          <a:xfrm>
            <a:off x="81107" y="6119812"/>
            <a:ext cx="780674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hlinkClick r:id="rId3"/>
              </a:rPr>
              <a:t>https://azure.microsoft.com/en-us/blog/migrate-your-databases-to-a-fully-managed-service-with-azure-sql-database-managed-instance/</a:t>
            </a:r>
            <a:endParaRPr lang="en-US" sz="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1CBB6B-C96C-4135-9CF8-90CA8F1D4B29}"/>
              </a:ext>
            </a:extLst>
          </p:cNvPr>
          <p:cNvSpPr txBox="1"/>
          <p:nvPr/>
        </p:nvSpPr>
        <p:spPr>
          <a:xfrm>
            <a:off x="255241" y="4856419"/>
            <a:ext cx="1090875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Coming soon with Azure Arc: Run Azure SQL Database on-prem!</a:t>
            </a:r>
          </a:p>
          <a:p>
            <a:r>
              <a:rPr lang="en-US" sz="3200" dirty="0"/>
              <a:t>Azure Arc: hybrid </a:t>
            </a:r>
            <a:r>
              <a:rPr lang="en-US" sz="3200" dirty="0" err="1"/>
              <a:t>cloud+on-prem</a:t>
            </a:r>
            <a:r>
              <a:rPr lang="en-US" sz="3200" dirty="0"/>
              <a:t> management for Azure</a:t>
            </a:r>
          </a:p>
        </p:txBody>
      </p:sp>
    </p:spTree>
    <p:extLst>
      <p:ext uri="{BB962C8B-B14F-4D97-AF65-F5344CB8AC3E}">
        <p14:creationId xmlns:p14="http://schemas.microsoft.com/office/powerpoint/2010/main" val="28900176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cdn.makeuseof.com/wp-content/uploads/2013/07/redhat-670x335.jpg">
            <a:extLst>
              <a:ext uri="{FF2B5EF4-FFF2-40B4-BE49-F238E27FC236}">
                <a16:creationId xmlns:a16="http://schemas.microsoft.com/office/drawing/2014/main" id="{E344206C-18D1-46F3-8AE9-EB8988DFED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06508" y="1"/>
            <a:ext cx="3413979" cy="1706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SQL Server on Linux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211569" y="1382945"/>
            <a:ext cx="1112864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Red Hat Enterprise (RHEL) preferred, </a:t>
            </a:r>
            <a:br>
              <a:rPr lang="en-US" sz="3600" dirty="0"/>
            </a:br>
            <a:r>
              <a:rPr lang="en-US" sz="3600" dirty="0"/>
              <a:t>	also Ubuntu, SUSE Linux Enterprise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Support for integrated Active Directory auth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Linux cluster managers like Pacemaker can be used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Almost fully-featured SQL Server on Linux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New in SQL 2019: Support for replication, MSDTC, CDC</a:t>
            </a:r>
          </a:p>
        </p:txBody>
      </p:sp>
    </p:spTree>
    <p:extLst>
      <p:ext uri="{BB962C8B-B14F-4D97-AF65-F5344CB8AC3E}">
        <p14:creationId xmlns:p14="http://schemas.microsoft.com/office/powerpoint/2010/main" val="35891574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SQL Server on Linux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211569" y="1382945"/>
            <a:ext cx="1112864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SQL Server “mssql-server” installs on Linux, but SSMS won’t.</a:t>
            </a:r>
          </a:p>
          <a:p>
            <a:br>
              <a:rPr lang="en-US" sz="3200" dirty="0"/>
            </a:br>
            <a:r>
              <a:rPr lang="en-US" sz="3200" dirty="0"/>
              <a:t>Options for tooling on Linux: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Install </a:t>
            </a:r>
            <a:r>
              <a:rPr lang="en-US" sz="3200" b="1" dirty="0"/>
              <a:t>SSMS</a:t>
            </a:r>
            <a:r>
              <a:rPr lang="en-US" sz="3200" dirty="0"/>
              <a:t> on Windows, manage SQL on Linux remotely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“</a:t>
            </a:r>
            <a:r>
              <a:rPr lang="en-US" sz="3200" b="1" dirty="0"/>
              <a:t>mssql-tools</a:t>
            </a:r>
            <a:r>
              <a:rPr lang="en-US" sz="3200" dirty="0"/>
              <a:t>” installs command-line tools </a:t>
            </a:r>
            <a:r>
              <a:rPr lang="en-US" sz="3200" dirty="0" err="1"/>
              <a:t>Sqlcmd</a:t>
            </a:r>
            <a:r>
              <a:rPr lang="en-US" sz="3200" dirty="0"/>
              <a:t>, bcp, drivers and more on Linux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/>
              <a:t>Azure Data Studio </a:t>
            </a:r>
            <a:r>
              <a:rPr lang="en-US" sz="3200" dirty="0"/>
              <a:t>– cross-platform SQL management software that is, based Visual Studio Code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/>
              <a:t>Third party software</a:t>
            </a:r>
          </a:p>
        </p:txBody>
      </p:sp>
    </p:spTree>
    <p:extLst>
      <p:ext uri="{BB962C8B-B14F-4D97-AF65-F5344CB8AC3E}">
        <p14:creationId xmlns:p14="http://schemas.microsoft.com/office/powerpoint/2010/main" val="32336371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383FB-2B01-4AC2-B007-BF230D859CB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>
            <a:noAutofit/>
          </a:bodyPr>
          <a:lstStyle/>
          <a:p>
            <a:r>
              <a:rPr lang="en-US" sz="3200" b="1" dirty="0"/>
              <a:t>Big Data Clusters: SQL Server, Spark, and HDFS in Kubernetes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36E64B9-6958-4EA0-B73B-3029689BAE36}"/>
              </a:ext>
            </a:extLst>
          </p:cNvPr>
          <p:cNvSpPr/>
          <p:nvPr/>
        </p:nvSpPr>
        <p:spPr>
          <a:xfrm>
            <a:off x="211569" y="1080363"/>
            <a:ext cx="11128648" cy="713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000" dirty="0"/>
              <a:t>The entire data lake within SQL Server 2019 product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5E5B7A7-715A-4A49-A951-A381A12042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905" y="2000755"/>
            <a:ext cx="9102437" cy="3850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EEA99C5-4B23-4AA3-B491-EAEFBFDF734E}"/>
              </a:ext>
            </a:extLst>
          </p:cNvPr>
          <p:cNvSpPr/>
          <p:nvPr/>
        </p:nvSpPr>
        <p:spPr>
          <a:xfrm>
            <a:off x="1017674" y="5888979"/>
            <a:ext cx="575945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hlinkClick r:id="rId3"/>
              </a:rPr>
              <a:t>https://cloudblogs.microsoft.com/sqlserver/2018/09/24/sql-server-2019-preview-combines-sql-server-and-apache-spark-to-create-a-unified-data-platform/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98378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383FB-2B01-4AC2-B007-BF230D859CB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>
            <a:noAutofit/>
          </a:bodyPr>
          <a:lstStyle/>
          <a:p>
            <a:r>
              <a:rPr lang="en-US" sz="3200" b="1" dirty="0"/>
              <a:t>Big Data Clusters: SQL Server, Spark, and HDFS in Kubernetes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36E64B9-6958-4EA0-B73B-3029689BAE36}"/>
              </a:ext>
            </a:extLst>
          </p:cNvPr>
          <p:cNvSpPr/>
          <p:nvPr/>
        </p:nvSpPr>
        <p:spPr>
          <a:xfrm>
            <a:off x="719138" y="1193485"/>
            <a:ext cx="10630734" cy="4175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/>
              <a:t>Big Data Clusters (BDC) is the entire data lake within SQL Server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/>
              <a:t>All data, both relational and non-relational, </a:t>
            </a:r>
            <a:r>
              <a:rPr lang="en-US" sz="3000" dirty="0" err="1"/>
              <a:t>queryable</a:t>
            </a:r>
            <a:r>
              <a:rPr lang="en-US" sz="3000" dirty="0"/>
              <a:t> with TSQL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/>
              <a:t>Minimizes data movement, sprawl of skillsets/languages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/>
              <a:t>Built on Kubernetes, requires some knowledge there to config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/>
              <a:t>No data movement + scale = no ETL, schema/analysis on read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5964681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 err="1"/>
              <a:t>PolyBase</a:t>
            </a:r>
            <a:r>
              <a:rPr lang="en-US" b="1" dirty="0"/>
              <a:t> Query Service For External Data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211568" y="1382945"/>
            <a:ext cx="426899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Query external,</a:t>
            </a:r>
            <a:br>
              <a:rPr lang="en-US" sz="3200" dirty="0"/>
            </a:br>
            <a:r>
              <a:rPr lang="en-US" sz="3200" dirty="0"/>
              <a:t>non-Microsoft, non-relational with </a:t>
            </a:r>
            <a:r>
              <a:rPr lang="en-US" sz="3200" dirty="0" err="1"/>
              <a:t>PolyBase</a:t>
            </a:r>
            <a:r>
              <a:rPr lang="en-US" sz="3200" dirty="0"/>
              <a:t> External Tables aka “Data Virtualization”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That’s right, query Oracle or DB2, </a:t>
            </a:r>
            <a:br>
              <a:rPr lang="en-US" sz="3200" dirty="0"/>
            </a:br>
            <a:r>
              <a:rPr lang="en-US" sz="3200" dirty="0"/>
              <a:t>with T-SQL.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B15D4E-9EAF-4FC5-9E10-1C095F0AE2D8}"/>
              </a:ext>
            </a:extLst>
          </p:cNvPr>
          <p:cNvSpPr/>
          <p:nvPr/>
        </p:nvSpPr>
        <p:spPr>
          <a:xfrm>
            <a:off x="2207491" y="6104456"/>
            <a:ext cx="661271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hlinkClick r:id="rId2"/>
              </a:rPr>
              <a:t>https://cloudblogs.microsoft.com/sqlserver/2018/09/25/introducing-microsoft-sql-server-2019-big-data-clusters/</a:t>
            </a:r>
            <a:endParaRPr lang="en-US" sz="1000" dirty="0"/>
          </a:p>
        </p:txBody>
      </p:sp>
      <p:pic>
        <p:nvPicPr>
          <p:cNvPr id="4100" name="Picture 4" descr="Image result for microsoft sql &quot;2019&quot; site:microsoft.com&quot;">
            <a:extLst>
              <a:ext uri="{FF2B5EF4-FFF2-40B4-BE49-F238E27FC236}">
                <a16:creationId xmlns:a16="http://schemas.microsoft.com/office/drawing/2014/main" id="{B236EB28-D5FA-4C83-B737-AF7DDD5970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2344" y="1087524"/>
            <a:ext cx="6886575" cy="475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30425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 err="1"/>
              <a:t>PolyBase</a:t>
            </a:r>
            <a:r>
              <a:rPr lang="en-US" b="1" dirty="0"/>
              <a:t> Query Service For External Data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211569" y="1382945"/>
            <a:ext cx="1112864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The </a:t>
            </a:r>
            <a:r>
              <a:rPr lang="en-US" sz="3600" dirty="0" err="1"/>
              <a:t>PolyBase</a:t>
            </a:r>
            <a:r>
              <a:rPr lang="en-US" sz="3600" dirty="0"/>
              <a:t> Query Engine makes it possible to query </a:t>
            </a:r>
            <a:r>
              <a:rPr lang="en-US" sz="3600" b="1" dirty="0"/>
              <a:t>Hadoop nonrelational data </a:t>
            </a:r>
            <a:r>
              <a:rPr lang="en-US" sz="3600" dirty="0"/>
              <a:t>or </a:t>
            </a:r>
            <a:r>
              <a:rPr lang="en-US" sz="3600" b="1" dirty="0"/>
              <a:t>Azure Blob Storage files </a:t>
            </a:r>
            <a:r>
              <a:rPr lang="en-US" sz="3600" dirty="0"/>
              <a:t>using T-SQL, by creating EXTERNAL tables in SQL Server connected directly on Azure Storage, Oracle, Teradata, Hadoop, MongoDB, much more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00475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0747119F-A636-429A-B56F-45FCF03AB242}"/>
              </a:ext>
            </a:extLst>
          </p:cNvPr>
          <p:cNvGrpSpPr/>
          <p:nvPr/>
        </p:nvGrpSpPr>
        <p:grpSpPr>
          <a:xfrm>
            <a:off x="89" y="-14701"/>
            <a:ext cx="11521645" cy="6480175"/>
            <a:chOff x="89" y="-14701"/>
            <a:chExt cx="11521645" cy="648017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9" y="-14701"/>
              <a:ext cx="11521645" cy="6480175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1768503-81D4-46DD-B8A9-63F5756FB8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" b="2497"/>
            <a:stretch/>
          </p:blipFill>
          <p:spPr>
            <a:xfrm>
              <a:off x="933854" y="5360316"/>
              <a:ext cx="2361271" cy="689678"/>
            </a:xfrm>
            <a:prstGeom prst="rect">
              <a:avLst/>
            </a:prstGeom>
          </p:spPr>
        </p:pic>
      </p:grpSp>
      <p:sp>
        <p:nvSpPr>
          <p:cNvPr id="5" name="TextBox 4"/>
          <p:cNvSpPr txBox="1"/>
          <p:nvPr/>
        </p:nvSpPr>
        <p:spPr>
          <a:xfrm>
            <a:off x="493105" y="1210843"/>
            <a:ext cx="1053427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Geogrotesque"/>
                <a:ea typeface="Geogrotesque" charset="0"/>
                <a:cs typeface="Geogrotesque" charset="0"/>
              </a:rPr>
              <a:t>The Business Case for SQL Server 2019</a:t>
            </a:r>
          </a:p>
        </p:txBody>
      </p:sp>
    </p:spTree>
    <p:extLst>
      <p:ext uri="{BB962C8B-B14F-4D97-AF65-F5344CB8AC3E}">
        <p14:creationId xmlns:p14="http://schemas.microsoft.com/office/powerpoint/2010/main" val="18827372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 err="1"/>
              <a:t>PolyBase</a:t>
            </a:r>
            <a:r>
              <a:rPr lang="en-US" b="1" dirty="0"/>
              <a:t> Query Service For External Data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211569" y="1250970"/>
            <a:ext cx="1112864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Superior alternative to Linked Servers, OPENDATASOURCE, or heterogenous replication: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/>
              <a:t>External tables allows for clear schema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/>
              <a:t>More secure – inside a database, not at instance level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/>
              <a:t>ODBC drivers offer scale-out options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/>
              <a:t>Optimized for large analytic-scale queries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/>
              <a:t>Offers “Push Down” computation for external sources, significantly reducing data transferred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But does require additional setup.</a:t>
            </a:r>
          </a:p>
        </p:txBody>
      </p:sp>
    </p:spTree>
    <p:extLst>
      <p:ext uri="{BB962C8B-B14F-4D97-AF65-F5344CB8AC3E}">
        <p14:creationId xmlns:p14="http://schemas.microsoft.com/office/powerpoint/2010/main" val="19780039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SQL Server Machine Learning Services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211569" y="1382945"/>
            <a:ext cx="1112864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2016- “R Services” supported 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2017- Now “Machine Learning Services”, supports R + Python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2019- New features added, including support for external libraries, SQL Server on Linux, clustered service support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You can install R and/or Python depending on requirements.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What’s more, you can install these ML services directly in the Database Engine (in-database as a service called </a:t>
            </a:r>
            <a:r>
              <a:rPr lang="en-US" sz="3200" dirty="0" err="1"/>
              <a:t>LaunchPad</a:t>
            </a:r>
            <a:r>
              <a:rPr lang="en-US" sz="3200" dirty="0"/>
              <a:t>)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or as standalone components without a SQL Server.</a:t>
            </a:r>
          </a:p>
        </p:txBody>
      </p:sp>
    </p:spTree>
    <p:extLst>
      <p:ext uri="{BB962C8B-B14F-4D97-AF65-F5344CB8AC3E}">
        <p14:creationId xmlns:p14="http://schemas.microsoft.com/office/powerpoint/2010/main" val="15705902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SQL Server Feature/Edition changes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110985" y="1172633"/>
            <a:ext cx="11128648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Transparent Data Encryption (TDE) is now supported in standard edition in SQL 2019!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/>
              <a:t>This is a big deal!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/>
              <a:t>As well as the Extensible Key Management feature that allows 3</a:t>
            </a:r>
            <a:r>
              <a:rPr lang="en-US" sz="3600" baseline="30000" dirty="0"/>
              <a:t>rd</a:t>
            </a:r>
            <a:r>
              <a:rPr lang="en-US" sz="3600" dirty="0"/>
              <a:t> party (Hardware Security Module) HSM vendors including the Azure Key Vault (AKV)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All hardware caps/limits are the same since SQL 2016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660787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Graph Tables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196714" y="1119428"/>
            <a:ext cx="11128648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/>
              <a:t>New in SQL 2017, improving in SQL 2019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Competing with Neo4j or Gremlin (also the </a:t>
            </a:r>
            <a:r>
              <a:rPr lang="en-US" sz="2800" dirty="0" err="1"/>
              <a:t>CosmosDB</a:t>
            </a:r>
            <a:r>
              <a:rPr lang="en-US" sz="2800" dirty="0"/>
              <a:t> Gremlin API)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Graph data is often associated with networks, such as social networks. Graphs data structures consist of </a:t>
            </a:r>
            <a:r>
              <a:rPr lang="en-US" sz="2800" i="1" dirty="0"/>
              <a:t>nodes </a:t>
            </a:r>
            <a:r>
              <a:rPr lang="en-US" sz="2800" dirty="0"/>
              <a:t>and </a:t>
            </a:r>
            <a:r>
              <a:rPr lang="en-US" sz="2800" i="1" dirty="0"/>
              <a:t>edges</a:t>
            </a:r>
            <a:r>
              <a:rPr lang="en-US" sz="28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Nodes are also referred to as </a:t>
            </a:r>
            <a:r>
              <a:rPr lang="en-US" sz="2800" i="1" dirty="0"/>
              <a:t>vertices</a:t>
            </a:r>
            <a:r>
              <a:rPr lang="en-US" sz="2800" dirty="0"/>
              <a:t>, and edges as </a:t>
            </a:r>
            <a:r>
              <a:rPr lang="en-US" sz="2800" i="1" dirty="0"/>
              <a:t>relationships</a:t>
            </a:r>
            <a:r>
              <a:rPr lang="en-US" sz="28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More graph-specific syntax in SQL 2019, integration with Merge syntax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For highly interconnected data with many many-to-many relationships (think IMDB)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Hierarchical data can be served with a special </a:t>
            </a:r>
            <a:r>
              <a:rPr lang="en-US" sz="2800" i="1" dirty="0" err="1"/>
              <a:t>hierarchyid</a:t>
            </a:r>
            <a:r>
              <a:rPr lang="en-US" sz="2800" i="1" dirty="0"/>
              <a:t> </a:t>
            </a:r>
            <a:r>
              <a:rPr lang="en-US" sz="2800" dirty="0"/>
              <a:t>data type</a:t>
            </a:r>
          </a:p>
        </p:txBody>
      </p:sp>
    </p:spTree>
    <p:extLst>
      <p:ext uri="{BB962C8B-B14F-4D97-AF65-F5344CB8AC3E}">
        <p14:creationId xmlns:p14="http://schemas.microsoft.com/office/powerpoint/2010/main" val="34711871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Columnstore Indexing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211569" y="1382945"/>
            <a:ext cx="11128648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Columnstore indexes aren’t new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Around since SQL 2012, but read-only, and limited use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Read/writeable in SQL 2016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Not a </a:t>
            </a:r>
            <a:r>
              <a:rPr lang="en-US" sz="3600" dirty="0" err="1"/>
              <a:t>B+tree</a:t>
            </a:r>
            <a:r>
              <a:rPr lang="en-US" sz="3600" dirty="0"/>
              <a:t>; highly compressed columnar data on disk and in memory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You can create “nonclustered” or “clustered” Columnstore indexes, though these are in name only.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Can only have one Columnstore index per table.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043862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State of the Columnstore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211569" y="1382945"/>
            <a:ext cx="1112864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Starting with SQL 2016, add a Columnstore index to in-memory tables for “real-time analytics” on rapidly-inserted data.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With SQL Server 2016 SP1, Columnstore indexes are available </a:t>
            </a:r>
            <a:r>
              <a:rPr lang="en-US" sz="3600" b="1" dirty="0"/>
              <a:t>below Enterprise edition </a:t>
            </a:r>
            <a:r>
              <a:rPr lang="en-US" sz="3600" dirty="0"/>
              <a:t>(with memory limits)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Starting with SQL 2016, you can now filter the Columnstore index just like a nonclustered index.</a:t>
            </a:r>
          </a:p>
        </p:txBody>
      </p:sp>
    </p:spTree>
    <p:extLst>
      <p:ext uri="{BB962C8B-B14F-4D97-AF65-F5344CB8AC3E}">
        <p14:creationId xmlns:p14="http://schemas.microsoft.com/office/powerpoint/2010/main" val="3951886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Changes for Columnstore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211569" y="1382945"/>
            <a:ext cx="1112864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Batch Mode Execution now supported in some </a:t>
            </a:r>
            <a:r>
              <a:rPr lang="en-US" sz="3200" dirty="0" err="1"/>
              <a:t>rowstore</a:t>
            </a:r>
            <a:r>
              <a:rPr lang="en-US" sz="3200" dirty="0"/>
              <a:t> index operations in SQL 2019.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r>
              <a:rPr lang="en-US" sz="3200" dirty="0"/>
              <a:t>	Also new in SQL 2019: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New COLUMNSTORE_ARCHIVE compression level for even more space savings.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Improved internals for memory management.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Improved performance of bulk loading to </a:t>
            </a:r>
            <a:r>
              <a:rPr lang="en-US" sz="3200" dirty="0" err="1"/>
              <a:t>columnstore</a:t>
            </a:r>
            <a:r>
              <a:rPr lang="en-US" sz="32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639964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>
            <a:normAutofit/>
          </a:bodyPr>
          <a:lstStyle/>
          <a:p>
            <a:r>
              <a:rPr lang="en-US" b="1" dirty="0"/>
              <a:t>Azure SSIS Lift-and-Shift with Azure IR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110985" y="1172633"/>
            <a:ext cx="1112864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With minimal/no code changes, run SSIS packages in Azure Integrated Runtime (IR) instead of a SQL instance.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More info: </a:t>
            </a:r>
            <a:r>
              <a:rPr lang="en-US" dirty="0">
                <a:hlinkClick r:id="rId2"/>
              </a:rPr>
              <a:t>https://docs.microsoft.com/en-us/azure/data-factory/tutorial-deploy-ssis-packages-azure</a:t>
            </a:r>
            <a:endParaRPr lang="en-US" sz="1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41B3BEA-427F-451C-A605-E0C341468C30}"/>
              </a:ext>
            </a:extLst>
          </p:cNvPr>
          <p:cNvSpPr/>
          <p:nvPr/>
        </p:nvSpPr>
        <p:spPr>
          <a:xfrm>
            <a:off x="110985" y="3528894"/>
            <a:ext cx="1097928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Side note: Data Factory v1 was just terrible, </a:t>
            </a:r>
            <a:br>
              <a:rPr lang="en-US" sz="3600" dirty="0"/>
            </a:br>
            <a:r>
              <a:rPr lang="en-US" sz="3600" dirty="0"/>
              <a:t>replaced by v2 (better), but you can do cloud-run SSIS with the Integration Runtime as well.</a:t>
            </a:r>
          </a:p>
        </p:txBody>
      </p:sp>
    </p:spTree>
    <p:extLst>
      <p:ext uri="{BB962C8B-B14F-4D97-AF65-F5344CB8AC3E}">
        <p14:creationId xmlns:p14="http://schemas.microsoft.com/office/powerpoint/2010/main" val="2786184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New Installer Smart Default Pages In SQL Setup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110985" y="1172633"/>
            <a:ext cx="1112864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err="1"/>
              <a:t>TempDB</a:t>
            </a:r>
            <a:r>
              <a:rPr lang="en-US" sz="3600" dirty="0"/>
              <a:t> (SQL 2017)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Max Server Memory (SQL 2019)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MAXDOP (SQL 2019)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All intelligently defaulted in the SQL Setup, allowing for smarter “Just Click Next” installs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91773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New Installer Smart Defaults</a:t>
            </a: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0DC7604-2876-41DB-8823-A2D9A5C49C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138" y="991209"/>
            <a:ext cx="6818325" cy="512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231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E0528-8883-4F14-B4BA-F286DB4AD5B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dirty="0"/>
              <a:t>Audience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68A63-4268-4E7D-87FC-4C9C3961F78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271588"/>
            <a:ext cx="10799763" cy="4679950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This version of the presentation is for IT decision makers, management, C-level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This is part of a larger presentation on all the new things in SQL 2019, including: 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New syntax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New maintenance feature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New machine learning features, and more</a:t>
            </a:r>
          </a:p>
        </p:txBody>
      </p:sp>
    </p:spTree>
    <p:extLst>
      <p:ext uri="{BB962C8B-B14F-4D97-AF65-F5344CB8AC3E}">
        <p14:creationId xmlns:p14="http://schemas.microsoft.com/office/powerpoint/2010/main" val="24106061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New Installer Smart Defaults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DC7604-2876-41DB-8823-A2D9A5C49C9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19138" y="995454"/>
            <a:ext cx="6818325" cy="5120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9299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New Installer Smart Defaults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DC7604-2876-41DB-8823-A2D9A5C49C9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19138" y="1007119"/>
            <a:ext cx="6818325" cy="5096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817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New in Availability Groups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110985" y="1172633"/>
            <a:ext cx="1112864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b="1" dirty="0"/>
              <a:t>Always On Availability Groups</a:t>
            </a:r>
            <a:r>
              <a:rPr lang="en-US" sz="3200" dirty="0"/>
              <a:t> have been enhanced to include automatic redirection of connections to the primary based on read/write intent.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200" dirty="0"/>
              <a:t>Feature: “Automatic read write connection re-routing”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200" dirty="0"/>
              <a:t>Further closes the gap created upon failover, read/write connections to secondary are automatically sent to primary.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200" dirty="0"/>
              <a:t>Connect to any replica, get sent to Primary. Cool!</a:t>
            </a:r>
          </a:p>
        </p:txBody>
      </p:sp>
    </p:spTree>
    <p:extLst>
      <p:ext uri="{BB962C8B-B14F-4D97-AF65-F5344CB8AC3E}">
        <p14:creationId xmlns:p14="http://schemas.microsoft.com/office/powerpoint/2010/main" val="21744678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New in Availability Groups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110985" y="1172633"/>
            <a:ext cx="11128648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Software Assurance – Azure VM SQL licensing in your Availability groups are now FREE</a:t>
            </a:r>
            <a:br>
              <a:rPr lang="en-US" sz="3600" dirty="0"/>
            </a:br>
            <a:r>
              <a:rPr lang="en-US" sz="1200" dirty="0">
                <a:hlinkClick r:id="rId2"/>
              </a:rPr>
              <a:t>https://cloudblogs.microsoft.com/sqlserver/2019/10/30/new-high-availability-and-disaster-recovery-benefits-for-sql-server/</a:t>
            </a: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Now up to 5 synchronous replicas supported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Availability Groups now supported in Kubernetes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Not supported in SQL for Windows on Docker (yet)</a:t>
            </a:r>
          </a:p>
        </p:txBody>
      </p:sp>
    </p:spTree>
    <p:extLst>
      <p:ext uri="{BB962C8B-B14F-4D97-AF65-F5344CB8AC3E}">
        <p14:creationId xmlns:p14="http://schemas.microsoft.com/office/powerpoint/2010/main" val="23408614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Hybrid Buffer Pool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110985" y="1172633"/>
            <a:ext cx="1112864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SQL Server 2019 can take advantage of Persistent Memory Devices (PMEM) (non-volatile RAM).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dirty="0"/>
              <a:t>Example: Intel </a:t>
            </a:r>
            <a:r>
              <a:rPr lang="en-US" sz="2800" dirty="0" err="1"/>
              <a:t>Optane</a:t>
            </a:r>
            <a:r>
              <a:rPr lang="en-US" sz="2800" dirty="0"/>
              <a:t> DC persistent memory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Can be used by Win Server 2019 with Storage Spaces Direct.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Moves clean buffer pool pages out of RAM and onto PMEM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dirty="0"/>
              <a:t>Dirty pages still stored in DRAM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Can be disabled at the database level, allowing only the most performance critical databases to take advantage.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Both Windows and Linux, Enterprise and Standard edition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422772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Certificate Management inside Configuration Manager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C15D7C-61A7-491C-B26F-D8FD811F2766}"/>
              </a:ext>
            </a:extLst>
          </p:cNvPr>
          <p:cNvSpPr/>
          <p:nvPr/>
        </p:nvSpPr>
        <p:spPr>
          <a:xfrm>
            <a:off x="110985" y="1172633"/>
            <a:ext cx="111286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 </a:t>
            </a:r>
            <a:endParaRPr lang="en-US" sz="3200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8B3EC61-35A5-4504-82CA-AD3ED9E6F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352" y="2072879"/>
            <a:ext cx="5368376" cy="442655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A3B0906-367B-4455-9586-389F91BB3A17}"/>
              </a:ext>
            </a:extLst>
          </p:cNvPr>
          <p:cNvSpPr/>
          <p:nvPr/>
        </p:nvSpPr>
        <p:spPr>
          <a:xfrm>
            <a:off x="277839" y="1180327"/>
            <a:ext cx="1080302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New in SQL Server 2019: Manage and monitor SSL/TLS certificates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Deploy certs to instances in a AG or FCI easily</a:t>
            </a:r>
          </a:p>
        </p:txBody>
      </p:sp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5B9626B2-60F3-411F-8FA8-E07D7A6A3C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9573" y="2072879"/>
            <a:ext cx="5760915" cy="647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1424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UTF-8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22255F-B99F-40C9-9C63-688DFB2F9EDA}"/>
              </a:ext>
            </a:extLst>
          </p:cNvPr>
          <p:cNvSpPr/>
          <p:nvPr/>
        </p:nvSpPr>
        <p:spPr>
          <a:xfrm>
            <a:off x="110985" y="1172633"/>
            <a:ext cx="1112864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Store char/varchar in UTF-8, replacing(?) char/</a:t>
            </a:r>
            <a:r>
              <a:rPr lang="en-US" sz="3600" dirty="0" err="1"/>
              <a:t>nvarchar</a:t>
            </a:r>
            <a:r>
              <a:rPr lang="en-US" sz="3600" dirty="0"/>
              <a:t>.</a:t>
            </a:r>
            <a:br>
              <a:rPr lang="en-US" sz="3600" dirty="0"/>
            </a:b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UTF-8 is the most popular character encoding set for XML, HTML, and the World Wide Web. 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200" dirty="0"/>
              <a:t>90%+ of the web is encoded UTF-8, all languages have </a:t>
            </a:r>
            <a:r>
              <a:rPr lang="en-US" sz="3200" i="1" dirty="0"/>
              <a:t>most</a:t>
            </a:r>
            <a:r>
              <a:rPr lang="en-US" sz="3200" dirty="0"/>
              <a:t> of their characters in a single data page of UTF-8.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err="1"/>
              <a:t>Nchar</a:t>
            </a:r>
            <a:r>
              <a:rPr lang="en-US" sz="3600" dirty="0"/>
              <a:t>/</a:t>
            </a:r>
            <a:r>
              <a:rPr lang="en-US" sz="3600" dirty="0" err="1"/>
              <a:t>Nvarchar</a:t>
            </a:r>
            <a:r>
              <a:rPr lang="en-US" sz="3600" dirty="0"/>
              <a:t> are UTF-16: better character coverage, 2x the space.</a:t>
            </a:r>
          </a:p>
        </p:txBody>
      </p:sp>
    </p:spTree>
    <p:extLst>
      <p:ext uri="{BB962C8B-B14F-4D97-AF65-F5344CB8AC3E}">
        <p14:creationId xmlns:p14="http://schemas.microsoft.com/office/powerpoint/2010/main" val="12771131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UTF-8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22255F-B99F-40C9-9C63-688DFB2F9EDA}"/>
              </a:ext>
            </a:extLst>
          </p:cNvPr>
          <p:cNvSpPr/>
          <p:nvPr/>
        </p:nvSpPr>
        <p:spPr>
          <a:xfrm>
            <a:off x="110985" y="1172633"/>
            <a:ext cx="1112864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Choosing a UTF-8 collation allows for a wider variety of character values inside the </a:t>
            </a:r>
            <a:r>
              <a:rPr lang="en-US" sz="4000" b="1" dirty="0"/>
              <a:t>char/varchar </a:t>
            </a:r>
            <a:r>
              <a:rPr lang="en-US" sz="4000" dirty="0"/>
              <a:t>data types.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For mostly Latin characters, should be more efficient than UTF-16 (</a:t>
            </a:r>
            <a:r>
              <a:rPr lang="en-US" sz="4000" b="1" dirty="0" err="1"/>
              <a:t>nchar</a:t>
            </a:r>
            <a:r>
              <a:rPr lang="en-US" sz="4000" b="1" dirty="0"/>
              <a:t>/</a:t>
            </a:r>
            <a:r>
              <a:rPr lang="en-US" sz="4000" b="1" dirty="0" err="1"/>
              <a:t>nvarchar</a:t>
            </a:r>
            <a:r>
              <a:rPr lang="en-US" sz="4000" dirty="0"/>
              <a:t>), reducing storage by 50%. </a:t>
            </a:r>
          </a:p>
        </p:txBody>
      </p:sp>
    </p:spTree>
    <p:extLst>
      <p:ext uri="{BB962C8B-B14F-4D97-AF65-F5344CB8AC3E}">
        <p14:creationId xmlns:p14="http://schemas.microsoft.com/office/powerpoint/2010/main" val="5443252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UTF-8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22255F-B99F-40C9-9C63-688DFB2F9EDA}"/>
              </a:ext>
            </a:extLst>
          </p:cNvPr>
          <p:cNvSpPr/>
          <p:nvPr/>
        </p:nvSpPr>
        <p:spPr>
          <a:xfrm>
            <a:off x="110985" y="1172633"/>
            <a:ext cx="11128648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String data is encoded UTF-8 when using a collation with suffix like: LATIN1_GENERAL_100_CI_AS_SC</a:t>
            </a:r>
            <a:r>
              <a:rPr lang="en-US" sz="3600" dirty="0">
                <a:highlight>
                  <a:srgbClr val="FFFF00"/>
                </a:highlight>
              </a:rPr>
              <a:t>_UTF8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200" dirty="0"/>
              <a:t>Set at the instance-level or database-level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Unless you need to store characters outside of UTF-8, consider </a:t>
            </a:r>
            <a:r>
              <a:rPr lang="en-US" sz="3600" dirty="0" err="1"/>
              <a:t>nvarchar</a:t>
            </a:r>
            <a:r>
              <a:rPr lang="en-US" sz="3600" dirty="0"/>
              <a:t> no longer useful!</a:t>
            </a:r>
            <a:br>
              <a:rPr lang="en-US" sz="3600" dirty="0"/>
            </a:b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Supported in all editions</a:t>
            </a:r>
          </a:p>
        </p:txBody>
      </p:sp>
    </p:spTree>
    <p:extLst>
      <p:ext uri="{BB962C8B-B14F-4D97-AF65-F5344CB8AC3E}">
        <p14:creationId xmlns:p14="http://schemas.microsoft.com/office/powerpoint/2010/main" val="12028395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Major </a:t>
            </a:r>
            <a:r>
              <a:rPr lang="en-US" b="1" dirty="0" err="1"/>
              <a:t>TempDB</a:t>
            </a:r>
            <a:r>
              <a:rPr lang="en-US" b="1" dirty="0"/>
              <a:t> improvements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110985" y="1172633"/>
            <a:ext cx="1112864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“Memory-optimized </a:t>
            </a:r>
            <a:r>
              <a:rPr lang="en-US" sz="3600" dirty="0" err="1"/>
              <a:t>tempdb</a:t>
            </a:r>
            <a:r>
              <a:rPr lang="en-US" sz="3600" dirty="0"/>
              <a:t> metadata” improves writes to </a:t>
            </a:r>
            <a:r>
              <a:rPr lang="en-US" sz="3600" dirty="0" err="1"/>
              <a:t>TempDB</a:t>
            </a:r>
            <a:r>
              <a:rPr lang="en-US" sz="3600" dirty="0"/>
              <a:t> as internals are rapidly written.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Eliminates lock/latch waits observed in </a:t>
            </a:r>
            <a:r>
              <a:rPr lang="en-US" sz="3600" dirty="0" err="1"/>
              <a:t>databaseid</a:t>
            </a:r>
            <a:r>
              <a:rPr lang="en-US" sz="3600" dirty="0"/>
              <a:t> = 2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Typically a problem in workloads with large numbers of concurrent users and/or excessive </a:t>
            </a:r>
            <a:r>
              <a:rPr lang="en-US" sz="3600" dirty="0" err="1"/>
              <a:t>TempDB</a:t>
            </a:r>
            <a:r>
              <a:rPr lang="en-US" sz="3600" dirty="0"/>
              <a:t> usage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Enterprise only feature for now.</a:t>
            </a:r>
          </a:p>
        </p:txBody>
      </p:sp>
    </p:spTree>
    <p:extLst>
      <p:ext uri="{BB962C8B-B14F-4D97-AF65-F5344CB8AC3E}">
        <p14:creationId xmlns:p14="http://schemas.microsoft.com/office/powerpoint/2010/main" val="3872409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8346191" cy="720725"/>
          </a:xfrm>
        </p:spPr>
        <p:txBody>
          <a:bodyPr>
            <a:normAutofit fontScale="90000"/>
          </a:bodyPr>
          <a:lstStyle/>
          <a:p>
            <a:r>
              <a:rPr lang="en-US" sz="4000" i="1" dirty="0">
                <a:solidFill>
                  <a:srgbClr val="282801"/>
                </a:solidFill>
                <a:latin typeface="Arial" panose="020B0604020202020204" pitchFamily="34" charset="0"/>
              </a:rPr>
              <a:t>Book Authors: What's your favorite </a:t>
            </a:r>
            <a:br>
              <a:rPr lang="en-US" sz="4000" i="1" dirty="0">
                <a:solidFill>
                  <a:srgbClr val="282801"/>
                </a:solidFill>
                <a:latin typeface="Arial" panose="020B0604020202020204" pitchFamily="34" charset="0"/>
              </a:rPr>
            </a:br>
            <a:r>
              <a:rPr lang="en-US" sz="4000" i="1" dirty="0">
                <a:solidFill>
                  <a:srgbClr val="282801"/>
                </a:solidFill>
                <a:latin typeface="Arial" panose="020B0604020202020204" pitchFamily="34" charset="0"/>
              </a:rPr>
              <a:t>new feature of SQL Server 2019?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211569" y="1388801"/>
            <a:ext cx="10949469" cy="501675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82801"/>
                </a:solidFill>
                <a:latin typeface="Arial" panose="020B0604020202020204" pitchFamily="34" charset="0"/>
              </a:rPr>
              <a:t>Randolph West: </a:t>
            </a:r>
            <a:r>
              <a:rPr lang="en-US" sz="2000" dirty="0">
                <a:solidFill>
                  <a:srgbClr val="282801"/>
                </a:solidFill>
                <a:latin typeface="Arial" panose="020B0604020202020204" pitchFamily="34" charset="0"/>
              </a:rPr>
              <a:t>Accelerated Database Recovery, as well as UTF-8</a:t>
            </a:r>
          </a:p>
          <a:p>
            <a:endParaRPr lang="en-US" sz="2000" dirty="0">
              <a:solidFill>
                <a:srgbClr val="282801"/>
              </a:solidFill>
              <a:latin typeface="Arial" panose="020B0604020202020204" pitchFamily="34" charset="0"/>
            </a:endParaRPr>
          </a:p>
          <a:p>
            <a:r>
              <a:rPr lang="en-US" sz="2000" b="1" dirty="0">
                <a:solidFill>
                  <a:srgbClr val="282801"/>
                </a:solidFill>
                <a:latin typeface="Arial" panose="020B0604020202020204" pitchFamily="34" charset="0"/>
              </a:rPr>
              <a:t>Melody Zacharias:</a:t>
            </a:r>
            <a:r>
              <a:rPr lang="en-US" sz="2000" dirty="0">
                <a:solidFill>
                  <a:srgbClr val="282801"/>
                </a:solidFill>
                <a:latin typeface="Arial" panose="020B0604020202020204" pitchFamily="34" charset="0"/>
              </a:rPr>
              <a:t> Azure Notebooks! I really love them even if they are </a:t>
            </a:r>
            <a:br>
              <a:rPr lang="en-US" sz="2000" dirty="0">
                <a:solidFill>
                  <a:srgbClr val="282801"/>
                </a:solidFill>
                <a:latin typeface="Arial" panose="020B0604020202020204" pitchFamily="34" charset="0"/>
              </a:rPr>
            </a:br>
            <a:r>
              <a:rPr lang="en-US" sz="2000" dirty="0">
                <a:solidFill>
                  <a:srgbClr val="282801"/>
                </a:solidFill>
                <a:latin typeface="Arial" panose="020B0604020202020204" pitchFamily="34" charset="0"/>
              </a:rPr>
              <a:t>not technically a 2019 feature.</a:t>
            </a:r>
          </a:p>
          <a:p>
            <a:endParaRPr lang="en-US" sz="2000" dirty="0">
              <a:solidFill>
                <a:srgbClr val="282801"/>
              </a:solidFill>
              <a:latin typeface="Arial" panose="020B0604020202020204" pitchFamily="34" charset="0"/>
            </a:endParaRPr>
          </a:p>
          <a:p>
            <a:r>
              <a:rPr lang="en-US" sz="2000" b="1" dirty="0">
                <a:solidFill>
                  <a:srgbClr val="282801"/>
                </a:solidFill>
                <a:latin typeface="Arial" panose="020B0604020202020204" pitchFamily="34" charset="0"/>
              </a:rPr>
              <a:t>William Assaf</a:t>
            </a:r>
            <a:r>
              <a:rPr lang="en-US" sz="2000" dirty="0">
                <a:solidFill>
                  <a:srgbClr val="282801"/>
                </a:solidFill>
                <a:latin typeface="Arial" panose="020B0604020202020204" pitchFamily="34" charset="0"/>
              </a:rPr>
              <a:t>: Tie between Accelerated Database Recovery (ADR) and </a:t>
            </a:r>
            <a:br>
              <a:rPr lang="en-US" sz="2000" dirty="0">
                <a:solidFill>
                  <a:srgbClr val="282801"/>
                </a:solidFill>
                <a:latin typeface="Arial" panose="020B0604020202020204" pitchFamily="34" charset="0"/>
              </a:rPr>
            </a:br>
            <a:r>
              <a:rPr lang="en-US" sz="2000" dirty="0">
                <a:solidFill>
                  <a:srgbClr val="282801"/>
                </a:solidFill>
                <a:latin typeface="Arial" panose="020B0604020202020204" pitchFamily="34" charset="0"/>
              </a:rPr>
              <a:t>scalar UDF in-lining. Both are going to really going to help a lot of folks. </a:t>
            </a:r>
          </a:p>
          <a:p>
            <a:endParaRPr lang="en-US" sz="2000" dirty="0">
              <a:solidFill>
                <a:srgbClr val="282801"/>
              </a:solidFill>
              <a:latin typeface="Arial" panose="020B0604020202020204" pitchFamily="34" charset="0"/>
            </a:endParaRPr>
          </a:p>
          <a:p>
            <a:r>
              <a:rPr lang="en-US" sz="2000" b="1" dirty="0">
                <a:solidFill>
                  <a:srgbClr val="282801"/>
                </a:solidFill>
                <a:latin typeface="Arial" panose="020B0604020202020204" pitchFamily="34" charset="0"/>
              </a:rPr>
              <a:t>Louis Davidson</a:t>
            </a:r>
            <a:r>
              <a:rPr lang="en-US" sz="2000" dirty="0">
                <a:solidFill>
                  <a:srgbClr val="282801"/>
                </a:solidFill>
                <a:latin typeface="Arial" panose="020B0604020202020204" pitchFamily="34" charset="0"/>
              </a:rPr>
              <a:t>: Scalar function </a:t>
            </a:r>
            <a:r>
              <a:rPr lang="en-US" sz="2000" dirty="0" err="1">
                <a:solidFill>
                  <a:srgbClr val="282801"/>
                </a:solidFill>
                <a:latin typeface="Arial" panose="020B0604020202020204" pitchFamily="34" charset="0"/>
              </a:rPr>
              <a:t>inlining</a:t>
            </a:r>
            <a:r>
              <a:rPr lang="en-US" sz="2000" dirty="0">
                <a:solidFill>
                  <a:srgbClr val="282801"/>
                </a:solidFill>
                <a:latin typeface="Arial" panose="020B0604020202020204" pitchFamily="34" charset="0"/>
              </a:rPr>
              <a:t>. It is a feature that is small, but it shows that Microsoft has really been listening to us and fixing things that will help programmers produce better code. </a:t>
            </a:r>
          </a:p>
          <a:p>
            <a:endParaRPr lang="en-US" sz="2000" dirty="0">
              <a:solidFill>
                <a:srgbClr val="282801"/>
              </a:solidFill>
              <a:latin typeface="Arial" panose="020B0604020202020204" pitchFamily="34" charset="0"/>
            </a:endParaRPr>
          </a:p>
          <a:p>
            <a:r>
              <a:rPr lang="en-US" sz="2000" b="1" dirty="0">
                <a:solidFill>
                  <a:srgbClr val="282801"/>
                </a:solidFill>
                <a:latin typeface="Arial" panose="020B0604020202020204" pitchFamily="34" charset="0"/>
              </a:rPr>
              <a:t>Sven Aelterman</a:t>
            </a:r>
            <a:r>
              <a:rPr lang="en-US" sz="2000" dirty="0">
                <a:solidFill>
                  <a:srgbClr val="282801"/>
                </a:solidFill>
                <a:latin typeface="Arial" panose="020B0604020202020204" pitchFamily="34" charset="0"/>
              </a:rPr>
              <a:t>: Biased: expanded cloud offerings. Unbiased: Python integration.</a:t>
            </a:r>
          </a:p>
          <a:p>
            <a:endParaRPr lang="en-US" sz="2000" dirty="0">
              <a:solidFill>
                <a:srgbClr val="282801"/>
              </a:solidFill>
              <a:latin typeface="Arial" panose="020B0604020202020204" pitchFamily="34" charset="0"/>
            </a:endParaRPr>
          </a:p>
          <a:p>
            <a:r>
              <a:rPr lang="en-US" sz="2000" b="1" dirty="0">
                <a:solidFill>
                  <a:srgbClr val="282801"/>
                </a:solidFill>
                <a:latin typeface="Arial" panose="020B0604020202020204" pitchFamily="34" charset="0"/>
              </a:rPr>
              <a:t>Meagan Longoria</a:t>
            </a:r>
            <a:r>
              <a:rPr lang="en-US" sz="2000" dirty="0">
                <a:solidFill>
                  <a:srgbClr val="282801"/>
                </a:solidFill>
                <a:latin typeface="Arial" panose="020B0604020202020204" pitchFamily="34" charset="0"/>
              </a:rPr>
              <a:t>: Accelerated database recovery is cool. </a:t>
            </a:r>
          </a:p>
          <a:p>
            <a:endParaRPr lang="en-US" sz="2000" dirty="0">
              <a:solidFill>
                <a:srgbClr val="282801"/>
              </a:solidFill>
              <a:latin typeface="Arial" panose="020B0604020202020204" pitchFamily="34" charset="0"/>
            </a:endParaRPr>
          </a:p>
          <a:p>
            <a:r>
              <a:rPr lang="en-US" sz="2000" b="1" dirty="0">
                <a:solidFill>
                  <a:srgbClr val="282801"/>
                </a:solidFill>
                <a:latin typeface="Arial" panose="020B0604020202020204" pitchFamily="34" charset="0"/>
              </a:rPr>
              <a:t>Joey </a:t>
            </a:r>
            <a:r>
              <a:rPr lang="en-US" sz="2000" b="1" dirty="0" err="1">
                <a:solidFill>
                  <a:srgbClr val="282801"/>
                </a:solidFill>
                <a:latin typeface="Arial" panose="020B0604020202020204" pitchFamily="34" charset="0"/>
              </a:rPr>
              <a:t>D'Antoni</a:t>
            </a:r>
            <a:r>
              <a:rPr lang="en-US" sz="2000" b="1" dirty="0">
                <a:solidFill>
                  <a:srgbClr val="282801"/>
                </a:solidFill>
                <a:latin typeface="Arial" panose="020B0604020202020204" pitchFamily="34" charset="0"/>
              </a:rPr>
              <a:t>: </a:t>
            </a:r>
            <a:r>
              <a:rPr lang="en-US" sz="2000" dirty="0">
                <a:solidFill>
                  <a:srgbClr val="282801"/>
                </a:solidFill>
                <a:latin typeface="Arial" panose="020B0604020202020204" pitchFamily="34" charset="0"/>
              </a:rPr>
              <a:t>Scalar Function </a:t>
            </a:r>
            <a:r>
              <a:rPr lang="en-US" sz="2000" dirty="0" err="1">
                <a:solidFill>
                  <a:srgbClr val="282801"/>
                </a:solidFill>
                <a:latin typeface="Arial" panose="020B0604020202020204" pitchFamily="34" charset="0"/>
              </a:rPr>
              <a:t>Inlining</a:t>
            </a:r>
            <a:endParaRPr lang="en-US" sz="2000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6B8279F-0FB2-4743-BC18-0D423CFDDB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8568965" y="49466"/>
            <a:ext cx="2951523" cy="3689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68768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New TSQL Syntax in SQL 2019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110985" y="1172633"/>
            <a:ext cx="11128648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OPTIMIZE_FOR_SEQUENTIAL_KEY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Reduces PAGELATCH_EX waits on “hot spots” where rapid inserts occur on the last page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Improves performance up to 30%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Add to the definition of each index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A sequential key was always superior to a random key, now it’s even faster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toolbox\lab - </a:t>
            </a:r>
            <a:r>
              <a:rPr lang="en-US" sz="2400" dirty="0" err="1"/>
              <a:t>optimize_for_sequential_key</a:t>
            </a:r>
            <a:r>
              <a:rPr lang="en-US" sz="2400" dirty="0"/>
              <a:t> </a:t>
            </a:r>
            <a:r>
              <a:rPr lang="en-US" sz="2400" dirty="0" err="1"/>
              <a:t>testing.sql</a:t>
            </a:r>
            <a:endParaRPr lang="en-US" sz="24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1600" dirty="0">
                <a:hlinkClick r:id="rId2"/>
              </a:rPr>
              <a:t>https://techcommunity.microsoft.com/t5/SQL-Server/Behind-the-Scenes-on-OPTIMIZE-FOR-SEQUENTIAL-KEY/ba-p/806888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265412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New TSQL Syntax in SQL 2019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110985" y="1172633"/>
            <a:ext cx="11128648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APPROX_COUNT_DISTINCT function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Reduces the amount of reads for mass estimation, in very large table scans.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Could help in determining the bucket sizes for hash indexes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Unless table has millions+ rows, won't be much of a help.</a:t>
            </a:r>
            <a:br>
              <a:rPr lang="en-US" sz="3200" dirty="0"/>
            </a:br>
            <a:endParaRPr lang="en-US" sz="3600" dirty="0"/>
          </a:p>
          <a:p>
            <a:pPr lvl="1"/>
            <a:r>
              <a:rPr lang="en-US" sz="2800" dirty="0"/>
              <a:t>SELECT </a:t>
            </a:r>
            <a:r>
              <a:rPr lang="en-US" sz="2800" b="1" dirty="0"/>
              <a:t>APPROX_COUNT_DISTINCT</a:t>
            </a:r>
            <a:r>
              <a:rPr lang="en-US" sz="2800" dirty="0"/>
              <a:t>(id) from table</a:t>
            </a:r>
            <a:br>
              <a:rPr lang="en-US" sz="4800" dirty="0"/>
            </a:br>
            <a:r>
              <a:rPr lang="en-US" sz="2800" dirty="0"/>
              <a:t>--vs </a:t>
            </a:r>
            <a:br>
              <a:rPr lang="en-US" sz="4800" dirty="0"/>
            </a:br>
            <a:r>
              <a:rPr lang="en-US" sz="2800" dirty="0"/>
              <a:t>SELECT </a:t>
            </a:r>
            <a:r>
              <a:rPr lang="en-US" sz="2800" b="1" dirty="0"/>
              <a:t>COUNT(DISTINCT </a:t>
            </a:r>
            <a:r>
              <a:rPr lang="en-US" sz="2800" dirty="0"/>
              <a:t>id) from table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0974072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>
            <a:normAutofit/>
          </a:bodyPr>
          <a:lstStyle/>
          <a:p>
            <a:r>
              <a:rPr lang="en-US" b="1" dirty="0"/>
              <a:t>Accelerated Database Recovery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110985" y="1172633"/>
            <a:ext cx="11128648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New in SQL Server 2019</a:t>
            </a:r>
          </a:p>
          <a:p>
            <a:endParaRPr lang="en-US" sz="3600" dirty="0"/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Instant rollback of long-running transactions or </a:t>
            </a:r>
            <a:r>
              <a:rPr lang="en-US" sz="3600" dirty="0" err="1"/>
              <a:t>maint</a:t>
            </a:r>
            <a:r>
              <a:rPr lang="en-US" sz="3600" dirty="0"/>
              <a:t> operations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Instant recovery for databases at startup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Can truncate the transaction log around long running transactions, reducing log file size.</a:t>
            </a:r>
          </a:p>
          <a:p>
            <a:br>
              <a:rPr lang="en-US" sz="3600" dirty="0"/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10912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>
            <a:normAutofit/>
          </a:bodyPr>
          <a:lstStyle/>
          <a:p>
            <a:r>
              <a:rPr lang="en-US" b="1" dirty="0"/>
              <a:t>Accelerated Database Recovery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110985" y="1172633"/>
            <a:ext cx="1112864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Works via a persistent Version Store stored directly in the User database, may increase .</a:t>
            </a:r>
            <a:r>
              <a:rPr lang="en-US" sz="3600" dirty="0" err="1"/>
              <a:t>mdf</a:t>
            </a:r>
            <a:r>
              <a:rPr lang="en-US" sz="3600" dirty="0"/>
              <a:t> size by 10%+.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NOT enabled by default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  <a:p>
            <a:r>
              <a:rPr lang="en-US" sz="2200" dirty="0">
                <a:latin typeface="Consolas" panose="020B0609020204030204" pitchFamily="49" charset="0"/>
              </a:rPr>
              <a:t>ALTER DATABASE whatever SET ACCELERATED_DATABASE_RECOVERY = ON;</a:t>
            </a:r>
          </a:p>
          <a:p>
            <a:endParaRPr lang="en-US" sz="2200" dirty="0">
              <a:latin typeface="Consolas" panose="020B0609020204030204" pitchFamily="49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Otherwise, it is downright </a:t>
            </a:r>
            <a:r>
              <a:rPr lang="en-US" sz="3600" b="1" dirty="0"/>
              <a:t>magical</a:t>
            </a:r>
            <a:r>
              <a:rPr lang="en-US" sz="3600" dirty="0"/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Supported in Enterprise AND Standard edition.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Works in ANY compatibility level in SQL 2019!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551738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FB109-75B3-458F-BFE0-3627EDC702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New Intelligent Query Processing features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A71DA6ED-FEFE-4F61-BFA8-7F2E05C920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9276" y="963612"/>
            <a:ext cx="7124623" cy="4844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5972DD8-6D79-4B3E-9C3B-2FD3D466B043}"/>
              </a:ext>
            </a:extLst>
          </p:cNvPr>
          <p:cNvSpPr/>
          <p:nvPr/>
        </p:nvSpPr>
        <p:spPr>
          <a:xfrm>
            <a:off x="5401588" y="5807950"/>
            <a:ext cx="575945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>
                <a:hlinkClick r:id="rId3"/>
              </a:rPr>
              <a:t>https://cloudblogs.microsoft.com/sqlserver/2018/09/26/sql-server-2019-celebrating-25-years-of-sql-server-database-engine-and-the-path-forward/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7980574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>
            <a:normAutofit/>
          </a:bodyPr>
          <a:lstStyle/>
          <a:p>
            <a:r>
              <a:rPr lang="en-US" sz="3600" b="1" dirty="0"/>
              <a:t>Performance Boost: Batch mode on </a:t>
            </a:r>
            <a:r>
              <a:rPr lang="en-US" sz="3600" b="1" dirty="0" err="1"/>
              <a:t>rowstore</a:t>
            </a:r>
            <a:endParaRPr lang="en-US" sz="36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110985" y="1172633"/>
            <a:ext cx="11128648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Batch mode operators work more efficiently for large </a:t>
            </a:r>
            <a:r>
              <a:rPr lang="en-US" sz="3600" dirty="0" err="1"/>
              <a:t>rowcounts</a:t>
            </a:r>
            <a:r>
              <a:rPr lang="en-US" sz="3600" dirty="0"/>
              <a:t>, a major scalability improvement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Prior to </a:t>
            </a:r>
            <a:r>
              <a:rPr lang="en-US" sz="3600" dirty="0" err="1"/>
              <a:t>compat</a:t>
            </a:r>
            <a:r>
              <a:rPr lang="en-US" sz="3600" dirty="0"/>
              <a:t> 150, only possible on </a:t>
            </a:r>
            <a:r>
              <a:rPr lang="en-US" sz="3600" dirty="0" err="1"/>
              <a:t>columnstores</a:t>
            </a:r>
            <a:r>
              <a:rPr lang="en-US" sz="3600" dirty="0"/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With </a:t>
            </a:r>
            <a:r>
              <a:rPr lang="en-US" sz="3600" dirty="0" err="1"/>
              <a:t>compat</a:t>
            </a:r>
            <a:r>
              <a:rPr lang="en-US" sz="3600" dirty="0"/>
              <a:t> 150, batch mode is another tool for the query optimizer for use on heaps and B-tree indexes.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285129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>
            <a:normAutofit/>
          </a:bodyPr>
          <a:lstStyle/>
          <a:p>
            <a:r>
              <a:rPr lang="en-US" sz="3600" b="1" dirty="0"/>
              <a:t>Performance Boost: Batch mode on </a:t>
            </a:r>
            <a:r>
              <a:rPr lang="en-US" sz="3600" b="1" dirty="0" err="1"/>
              <a:t>rowstore</a:t>
            </a:r>
            <a:endParaRPr lang="en-US" sz="36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110985" y="1172633"/>
            <a:ext cx="11128648" cy="4739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New </a:t>
            </a:r>
            <a:r>
              <a:rPr lang="en-US" sz="3600" b="1" dirty="0"/>
              <a:t>BATCH_MODE_ON_ROWSTORE</a:t>
            </a:r>
            <a:r>
              <a:rPr lang="en-US" sz="3600" dirty="0"/>
              <a:t> database scoped configuration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On by default in </a:t>
            </a:r>
            <a:r>
              <a:rPr lang="en-US" sz="3600" dirty="0" err="1"/>
              <a:t>compat</a:t>
            </a:r>
            <a:r>
              <a:rPr lang="en-US" sz="3600" dirty="0"/>
              <a:t> 150</a:t>
            </a:r>
            <a:endParaRPr lang="en-US" sz="6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“This batch mode scan can evaluate batch mode bitmap filters. You might also see other batch mode operators in the plan. Examples are hash joins, hash-based aggregates, sorts, window aggregates, filters, concatenation, and compute scalar operators.”</a:t>
            </a:r>
          </a:p>
          <a:p>
            <a:r>
              <a:rPr lang="en-US" sz="1400" dirty="0">
                <a:hlinkClick r:id="rId2"/>
              </a:rPr>
              <a:t>https://docs.microsoft.com/en-us/sql/relational-databases/performance/intelligent-query-processing?view=sql-server-ver15#batch-mode-on-rowstore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17306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>
            <a:normAutofit/>
          </a:bodyPr>
          <a:lstStyle/>
          <a:p>
            <a:r>
              <a:rPr lang="en-US" sz="3600" b="1" dirty="0"/>
              <a:t>Performance Boost: Memory Grant Feedback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110985" y="1172633"/>
            <a:ext cx="11128648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Already had Memory Grant Feedback for batch mode.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Now supported for row mode.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More efficient memory estimation and handling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Prevents spill to disk if memory initially underestimated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Enterprise edition feature only in SQL 2019 for both row and batch mode.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9486636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>
            <a:normAutofit/>
          </a:bodyPr>
          <a:lstStyle/>
          <a:p>
            <a:r>
              <a:rPr lang="en-US" b="1" dirty="0"/>
              <a:t>Performance Boost: </a:t>
            </a:r>
            <a:r>
              <a:rPr lang="en-US" sz="4000" b="1" dirty="0"/>
              <a:t>Scalar UDF in-lining</a:t>
            </a:r>
            <a:endParaRPr lang="en-US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110985" y="1172633"/>
            <a:ext cx="1112864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i="1" dirty="0"/>
              <a:t>Developers now off the hook for some bad habits.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/>
              <a:t>Will immediately, dramatically improve performance </a:t>
            </a:r>
            <a:r>
              <a:rPr lang="en-US" sz="3600" dirty="0"/>
              <a:t>where Scalar UDF’s are abused. Doesn’t help TVF’s.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Prevents UDF's in the SELECT or ON part of queries from exploding query cost with RBAR.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On by default with Compatibility Level 150 (SQL 2019), in all editions.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Another feature introduced in SQL 2017, Interleaved Execution can help with TVF’s.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1356782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110985" y="1172633"/>
            <a:ext cx="11128648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Improves plan quality, performance of table variables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Biggest difference from Temp Tables: Table variables still lack column statistics.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On by default with </a:t>
            </a:r>
            <a:r>
              <a:rPr lang="en-US" sz="3600" dirty="0" err="1"/>
              <a:t>compat</a:t>
            </a:r>
            <a:r>
              <a:rPr lang="en-US" sz="3600" dirty="0"/>
              <a:t> level 150.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1600" dirty="0">
              <a:hlinkClick r:id="rId2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1600" dirty="0">
              <a:hlinkClick r:id="rId2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1600" dirty="0">
                <a:hlinkClick r:id="rId2"/>
              </a:rPr>
              <a:t>https://blogs.msdn.microsoft.com/sqlserverstorageengine/2018/07/16/public-preview-of-table-variable-deferred-compilation-in-azure-sql-database/</a:t>
            </a:r>
            <a:endParaRPr lang="en-US" sz="16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F9E68D72-7E6F-4867-B835-93B9B113E7E2}"/>
              </a:ext>
            </a:extLst>
          </p:cNvPr>
          <p:cNvSpPr txBox="1">
            <a:spLocks/>
          </p:cNvSpPr>
          <p:nvPr/>
        </p:nvSpPr>
        <p:spPr>
          <a:xfrm>
            <a:off x="719138" y="360363"/>
            <a:ext cx="10801350" cy="7207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8640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80" b="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3600" b="1"/>
              <a:t>Performance Boost: Table variable deferred compilation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129846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SQL Server Version Velocity  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4294967295"/>
          </p:nvPr>
        </p:nvSpPr>
        <p:spPr>
          <a:xfrm>
            <a:off x="0" y="1271588"/>
            <a:ext cx="10799763" cy="4679950"/>
          </a:xfrm>
        </p:spPr>
        <p:txBody>
          <a:bodyPr>
            <a:noAutofit/>
          </a:bodyPr>
          <a:lstStyle/>
          <a:p>
            <a:r>
              <a:rPr lang="en-US" sz="3600" dirty="0"/>
              <a:t>SQL 2005 RTM- Nov 7 2005</a:t>
            </a:r>
          </a:p>
          <a:p>
            <a:r>
              <a:rPr lang="en-US" sz="3600" dirty="0"/>
              <a:t>SQL 2008 RTM- Aug 7 2008 – 33 months later </a:t>
            </a:r>
          </a:p>
          <a:p>
            <a:r>
              <a:rPr lang="en-US" sz="3600" dirty="0"/>
              <a:t>SQL 2008R2 RTM- April 21 2010 – 20 months later</a:t>
            </a:r>
          </a:p>
          <a:p>
            <a:r>
              <a:rPr lang="en-US" sz="3600" dirty="0"/>
              <a:t>SQL 2012 RTM- March 6 2012 – 23 months later</a:t>
            </a:r>
          </a:p>
          <a:p>
            <a:r>
              <a:rPr lang="en-US" sz="3600" dirty="0"/>
              <a:t>SQL 2014 RTM- April 1 2014 – 25 months later</a:t>
            </a:r>
          </a:p>
          <a:p>
            <a:r>
              <a:rPr lang="en-US" sz="3600" dirty="0"/>
              <a:t>SQL 2016 RTM- June 1 2016 – 26 months later</a:t>
            </a:r>
          </a:p>
          <a:p>
            <a:r>
              <a:rPr lang="en-US" sz="3600" dirty="0"/>
              <a:t>SQL 2017 RTM- Oct 2 2017 – 16 months later</a:t>
            </a:r>
          </a:p>
          <a:p>
            <a:r>
              <a:rPr lang="en-US" sz="3600" b="1" dirty="0"/>
              <a:t>SQL 2019 RTM- Nov 4 2019 – 25 months later</a:t>
            </a:r>
          </a:p>
        </p:txBody>
      </p:sp>
    </p:spTree>
    <p:extLst>
      <p:ext uri="{BB962C8B-B14F-4D97-AF65-F5344CB8AC3E}">
        <p14:creationId xmlns:p14="http://schemas.microsoft.com/office/powerpoint/2010/main" val="388021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>
            <a:noAutofit/>
          </a:bodyPr>
          <a:lstStyle/>
          <a:p>
            <a:r>
              <a:rPr lang="en-US" sz="3600" b="1" dirty="0"/>
              <a:t>Performance Boost: Table variable deferred compilation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110985" y="1172633"/>
            <a:ext cx="1112864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b="1" dirty="0"/>
              <a:t>Existing behavior: </a:t>
            </a:r>
            <a:r>
              <a:rPr lang="en-US" sz="3200" dirty="0"/>
              <a:t>Table variables are compiled along with all other statements, cannot know the actual row count at time of execution, so a fixed guess </a:t>
            </a:r>
            <a:r>
              <a:rPr lang="en-US" sz="3200" b="1" dirty="0"/>
              <a:t>of one row </a:t>
            </a:r>
            <a:r>
              <a:rPr lang="en-US" sz="3200" dirty="0"/>
              <a:t>is used.  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dirty="0"/>
              <a:t>This is why table variables are only good for very small </a:t>
            </a:r>
            <a:r>
              <a:rPr lang="en-US" sz="2800" dirty="0" err="1"/>
              <a:t>rowcounts</a:t>
            </a:r>
            <a:endParaRPr lang="en-US" sz="2800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dirty="0"/>
              <a:t>Underestimation of </a:t>
            </a:r>
            <a:r>
              <a:rPr lang="en-US" sz="2800" dirty="0" err="1"/>
              <a:t>rowcount</a:t>
            </a:r>
            <a:r>
              <a:rPr lang="en-US" sz="2800" dirty="0"/>
              <a:t> caused poor performance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b="1" dirty="0"/>
              <a:t>In SQL 2019: </a:t>
            </a:r>
            <a:r>
              <a:rPr lang="en-US" sz="3200" dirty="0"/>
              <a:t>compilation behavior matches that of temp tables, and results in the actual </a:t>
            </a:r>
            <a:r>
              <a:rPr lang="en-US" sz="3200" dirty="0" err="1"/>
              <a:t>rowcount</a:t>
            </a:r>
            <a:r>
              <a:rPr lang="en-US" sz="3200" dirty="0"/>
              <a:t> being used in the plan, much better plans. </a:t>
            </a:r>
            <a:r>
              <a:rPr lang="en-US" sz="3200" i="1" dirty="0"/>
              <a:t>No change if you’re already using Table vars appropriately (for very small </a:t>
            </a:r>
            <a:r>
              <a:rPr lang="en-US" sz="3200" i="1" dirty="0" err="1"/>
              <a:t>rowcounts</a:t>
            </a:r>
            <a:r>
              <a:rPr lang="en-US" sz="3200" i="1" dirty="0"/>
              <a:t> only).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112867468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4000" b="1" dirty="0"/>
              <a:t>More Specific string truncation error messages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D716AD-0B4D-4E8B-A3D8-87DF012EBF35}"/>
              </a:ext>
            </a:extLst>
          </p:cNvPr>
          <p:cNvSpPr/>
          <p:nvPr/>
        </p:nvSpPr>
        <p:spPr>
          <a:xfrm>
            <a:off x="110985" y="1172633"/>
            <a:ext cx="11128648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New in SQL 2019: Better error messages for failed inserts!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After SQL 2017 CU12, can be enabled with trace flag 460.</a:t>
            </a:r>
          </a:p>
          <a:p>
            <a:r>
              <a:rPr lang="en-US" sz="3200" dirty="0"/>
              <a:t>Old: 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Msg 2628, Level 16, State 1, Line 10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String or binary data would be truncated.</a:t>
            </a:r>
          </a:p>
          <a:p>
            <a:r>
              <a:rPr lang="en-US" dirty="0">
                <a:latin typeface="Consolas" panose="020B0609020204030204" pitchFamily="49" charset="0"/>
              </a:rPr>
              <a:t>The statement has been terminated.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sz="3200" dirty="0"/>
              <a:t>New:</a:t>
            </a:r>
            <a:br>
              <a:rPr lang="en-US" sz="3200" dirty="0"/>
            </a:b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Msg 2628, Level 16, State 1, Line 37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String or binary data would be truncated in table '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tempdb.dbo.string_truncation_test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', column 'chars'. 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Truncated value: 'aaaaaaaaaaaaaaaaaaaaaaaaaaaaaaaaaaaaaaaaaaaaaaaaaaaaaaaaaaaaaaaaaaaaaaaaaaaaaaaaaaaaaaaaaaaaaaaaaaaa'.</a:t>
            </a:r>
          </a:p>
          <a:p>
            <a:r>
              <a:rPr lang="en-US" dirty="0">
                <a:latin typeface="Consolas" panose="020B0609020204030204" pitchFamily="49" charset="0"/>
              </a:rPr>
              <a:t>The statement has been terminated.</a:t>
            </a:r>
            <a:br>
              <a:rPr lang="en-US" dirty="0">
                <a:latin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Lab - toolbox\lab - string truncation error message improvement in SQL 2019.sql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1339218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4000" b="1" dirty="0"/>
              <a:t>New Data Classification Schema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FE92851-6189-408B-832C-D2FB84FA89B1}"/>
              </a:ext>
            </a:extLst>
          </p:cNvPr>
          <p:cNvSpPr/>
          <p:nvPr/>
        </p:nvSpPr>
        <p:spPr>
          <a:xfrm>
            <a:off x="110985" y="1172633"/>
            <a:ext cx="1112864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Before SQL 2019, Data Classification feature used database extended properties to store this data.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Now, a dedicated schema for this data.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Designed to aid auditing, GDPR, and compliance.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Available in all editions.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6291895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4000" b="1" dirty="0"/>
              <a:t>SQL Assessment API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FE92851-6189-408B-832C-D2FB84FA89B1}"/>
              </a:ext>
            </a:extLst>
          </p:cNvPr>
          <p:cNvSpPr/>
          <p:nvPr/>
        </p:nvSpPr>
        <p:spPr>
          <a:xfrm>
            <a:off x="110985" y="1172633"/>
            <a:ext cx="1112864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New programmatic interface for Health Checks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Can access with .NET, PowerShell, etc.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Part of the new SMO, actually delivered with the latest editions of SSMS.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Available in all editions.</a:t>
            </a:r>
          </a:p>
        </p:txBody>
      </p:sp>
    </p:spTree>
    <p:extLst>
      <p:ext uri="{BB962C8B-B14F-4D97-AF65-F5344CB8AC3E}">
        <p14:creationId xmlns:p14="http://schemas.microsoft.com/office/powerpoint/2010/main" val="91975647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B6B2-C08D-E949-9A0B-C95772D02915}" type="slidenum">
              <a:rPr lang="en-US" smtClean="0">
                <a:solidFill>
                  <a:srgbClr val="82BC00"/>
                </a:solidFill>
              </a:rPr>
              <a:t>54</a:t>
            </a:fld>
            <a:endParaRPr lang="en-US">
              <a:solidFill>
                <a:srgbClr val="82BC00"/>
              </a:solidFill>
            </a:endParaRPr>
          </a:p>
        </p:txBody>
      </p:sp>
      <p:pic>
        <p:nvPicPr>
          <p:cNvPr id="38" name="Content Placeholder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" y="5812998"/>
            <a:ext cx="11520308" cy="79719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8CD4BE2-6C9A-4E02-B3AD-13EF8B6B29E8}"/>
              </a:ext>
            </a:extLst>
          </p:cNvPr>
          <p:cNvSpPr/>
          <p:nvPr/>
        </p:nvSpPr>
        <p:spPr>
          <a:xfrm>
            <a:off x="100214" y="1394783"/>
            <a:ext cx="11343776" cy="44339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lnSpc>
                <a:spcPct val="115000"/>
              </a:lnSpc>
              <a:spcBef>
                <a:spcPts val="567"/>
              </a:spcBef>
            </a:pPr>
            <a:r>
              <a:rPr lang="en-US" sz="3402" b="1" dirty="0">
                <a:latin typeface="Geogrotesque Regular" panose="02000506040000020004" pitchFamily="50" charset="0"/>
                <a:ea typeface="MS Mincho" panose="02020609040205080304" pitchFamily="49" charset="-128"/>
                <a:cs typeface="Calibri" panose="020F0502020204030204" pitchFamily="34" charset="0"/>
              </a:rPr>
              <a:t>The Sparkhound SQL DBA Team</a:t>
            </a:r>
          </a:p>
          <a:p>
            <a:pPr marL="324006" indent="-324006" fontAlgn="base">
              <a:lnSpc>
                <a:spcPct val="115000"/>
              </a:lnSpc>
              <a:spcBef>
                <a:spcPts val="567"/>
              </a:spcBef>
              <a:buFont typeface="Symbol" panose="05050102010706020507" pitchFamily="18" charset="2"/>
              <a:buChar char=""/>
            </a:pPr>
            <a:r>
              <a:rPr lang="en-US" sz="2646" b="1" dirty="0">
                <a:latin typeface="Geogrotesque Regular" panose="02000506040000020004" pitchFamily="50" charset="0"/>
                <a:ea typeface="MS Mincho" panose="02020609040205080304" pitchFamily="49" charset="-128"/>
                <a:cs typeface="Calibri" panose="020F0502020204030204" pitchFamily="34" charset="0"/>
              </a:rPr>
              <a:t>Knowledge Transfer – </a:t>
            </a:r>
            <a:r>
              <a:rPr lang="en-US" sz="2646" dirty="0">
                <a:latin typeface="Geogrotesque Regular" panose="02000506040000020004" pitchFamily="50" charset="0"/>
                <a:ea typeface="MS Mincho" panose="02020609040205080304" pitchFamily="49" charset="-128"/>
                <a:cs typeface="Calibri" panose="020F0502020204030204" pitchFamily="34" charset="0"/>
              </a:rPr>
              <a:t>We work with your </a:t>
            </a:r>
            <a:r>
              <a:rPr lang="en-US" sz="2646" b="1" dirty="0" err="1">
                <a:latin typeface="Geogrotesque Regular" panose="02000506040000020004" pitchFamily="50" charset="0"/>
                <a:ea typeface="MS Mincho" panose="02020609040205080304" pitchFamily="49" charset="-128"/>
                <a:cs typeface="Calibri" panose="020F0502020204030204" pitchFamily="34" charset="0"/>
              </a:rPr>
              <a:t>Devs</a:t>
            </a:r>
            <a:r>
              <a:rPr lang="en-US" sz="2646" b="1" dirty="0">
                <a:latin typeface="Geogrotesque Regular" panose="02000506040000020004" pitchFamily="50" charset="0"/>
                <a:ea typeface="MS Mincho" panose="02020609040205080304" pitchFamily="49" charset="-128"/>
                <a:cs typeface="Calibri" panose="020F0502020204030204" pitchFamily="34" charset="0"/>
              </a:rPr>
              <a:t>, DBA’s, “accidental” DBA’s.</a:t>
            </a:r>
            <a:endParaRPr lang="en-US" sz="2646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24006" indent="-324006" fontAlgn="base">
              <a:lnSpc>
                <a:spcPct val="115000"/>
              </a:lnSpc>
              <a:spcBef>
                <a:spcPts val="567"/>
              </a:spcBef>
              <a:buFont typeface="Symbol" panose="05050102010706020507" pitchFamily="18" charset="2"/>
              <a:buChar char=""/>
            </a:pPr>
            <a:r>
              <a:rPr lang="en-US" sz="2646" b="1" dirty="0">
                <a:latin typeface="Geogrotesque Regular" panose="02000506040000020004" pitchFamily="50" charset="0"/>
                <a:ea typeface="MS Mincho" panose="02020609040205080304" pitchFamily="49" charset="-128"/>
                <a:cs typeface="Calibri" panose="020F0502020204030204" pitchFamily="34" charset="0"/>
              </a:rPr>
              <a:t>Pros Nearby – </a:t>
            </a:r>
            <a:r>
              <a:rPr lang="en-US" sz="2646" dirty="0">
                <a:latin typeface="Geogrotesque Regular" panose="02000506040000020004" pitchFamily="50" charset="0"/>
                <a:ea typeface="MS Mincho" panose="02020609040205080304" pitchFamily="49" charset="-128"/>
                <a:cs typeface="Calibri" panose="020F0502020204030204" pitchFamily="34" charset="0"/>
              </a:rPr>
              <a:t>Sparkhound’s DBA team of FTE’s are US-based, CT zone.</a:t>
            </a:r>
            <a:endParaRPr lang="en-US" sz="2646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24006" indent="-324006" fontAlgn="base">
              <a:lnSpc>
                <a:spcPct val="115000"/>
              </a:lnSpc>
              <a:spcBef>
                <a:spcPts val="567"/>
              </a:spcBef>
              <a:buFont typeface="Symbol" panose="05050102010706020507" pitchFamily="18" charset="2"/>
              <a:buChar char=""/>
            </a:pPr>
            <a:r>
              <a:rPr lang="en-US" sz="2646" b="1" dirty="0">
                <a:latin typeface="Geogrotesque Regular" panose="02000506040000020004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Microsoft &amp; Peer Recognized – </a:t>
            </a:r>
            <a:r>
              <a:rPr lang="en-US" sz="2646" dirty="0">
                <a:latin typeface="Geogrotesque Regular" panose="02000506040000020004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Sparkhound DBA team is 100% Microsoft </a:t>
            </a:r>
            <a:r>
              <a:rPr lang="en-US" sz="2646" b="1" dirty="0">
                <a:latin typeface="Geogrotesque Regular" panose="02000506040000020004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certified</a:t>
            </a:r>
            <a:r>
              <a:rPr lang="en-US" sz="2646" dirty="0">
                <a:latin typeface="Geogrotesque Regular" panose="02000506040000020004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, and members have spoken at conferences and user groups.</a:t>
            </a:r>
            <a:endParaRPr lang="en-US" sz="2646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24006" indent="-324006" fontAlgn="base">
              <a:lnSpc>
                <a:spcPct val="115000"/>
              </a:lnSpc>
              <a:spcBef>
                <a:spcPts val="567"/>
              </a:spcBef>
              <a:buFont typeface="Symbol" panose="05050102010706020507" pitchFamily="18" charset="2"/>
              <a:buChar char=""/>
            </a:pPr>
            <a:r>
              <a:rPr lang="en-US" sz="2646" b="1" dirty="0">
                <a:latin typeface="Geogrotesque Regular" panose="02000506040000020004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Proven Success –</a:t>
            </a:r>
            <a:r>
              <a:rPr lang="en-US" sz="2646" dirty="0">
                <a:latin typeface="Geogrotesque Regular" panose="02000506040000020004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 For years we have supported servers in </a:t>
            </a:r>
            <a:r>
              <a:rPr lang="en-US" sz="2646" b="1" dirty="0">
                <a:latin typeface="Geogrotesque Regular" panose="02000506040000020004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US </a:t>
            </a:r>
            <a:r>
              <a:rPr lang="en-US" sz="2646" dirty="0">
                <a:latin typeface="Geogrotesque Regular" panose="02000506040000020004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en-US" sz="2646" b="1" dirty="0">
                <a:latin typeface="Geogrotesque Regular" panose="02000506040000020004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 Europe</a:t>
            </a:r>
            <a:r>
              <a:rPr lang="en-US" sz="2646" dirty="0">
                <a:latin typeface="Geogrotesque Regular" panose="02000506040000020004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646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24006" indent="-324006" fontAlgn="base">
              <a:lnSpc>
                <a:spcPct val="115000"/>
              </a:lnSpc>
              <a:spcBef>
                <a:spcPts val="567"/>
              </a:spcBef>
              <a:buFont typeface="Symbol" panose="05050102010706020507" pitchFamily="18" charset="2"/>
              <a:buChar char=""/>
            </a:pPr>
            <a:r>
              <a:rPr lang="en-US" sz="2646" b="1" dirty="0">
                <a:latin typeface="Geogrotesque Regular" panose="02000506040000020004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Dev Background – </a:t>
            </a:r>
            <a:r>
              <a:rPr lang="en-US" sz="2646" dirty="0">
                <a:latin typeface="Geogrotesque Regular" panose="02000506040000020004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Experience as former developers provides context.</a:t>
            </a:r>
          </a:p>
          <a:p>
            <a:pPr marL="324006" indent="-324006" fontAlgn="base">
              <a:lnSpc>
                <a:spcPct val="115000"/>
              </a:lnSpc>
              <a:spcBef>
                <a:spcPts val="567"/>
              </a:spcBef>
              <a:buFont typeface="Symbol" panose="05050102010706020507" pitchFamily="18" charset="2"/>
              <a:buChar char=""/>
            </a:pPr>
            <a:r>
              <a:rPr lang="en-US" sz="2646" b="1" dirty="0">
                <a:latin typeface="Geogrotesque Regular" panose="02000506040000020004" pitchFamily="50" charset="0"/>
                <a:cs typeface="Times New Roman" panose="02020603050405020304" pitchFamily="18" charset="0"/>
              </a:rPr>
              <a:t>The Checklist - </a:t>
            </a:r>
            <a:r>
              <a:rPr lang="en-US" sz="2646" dirty="0">
                <a:latin typeface="Geogrotesque Regular" panose="02000506040000020004" pitchFamily="50" charset="0"/>
                <a:cs typeface="Times New Roman" panose="02020603050405020304" pitchFamily="18" charset="0"/>
              </a:rPr>
              <a:t>Reference for future checks, audit prep, new SQL builds.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26CDE19-ECCF-4F03-B639-39139700C9A7}"/>
              </a:ext>
            </a:extLst>
          </p:cNvPr>
          <p:cNvGrpSpPr/>
          <p:nvPr/>
        </p:nvGrpSpPr>
        <p:grpSpPr>
          <a:xfrm>
            <a:off x="369599" y="213639"/>
            <a:ext cx="10636296" cy="1160725"/>
            <a:chOff x="297745" y="254087"/>
            <a:chExt cx="11256443" cy="122840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BAD8EB1-0BC9-4749-9EAE-CF6ADD3A8AC7}"/>
                </a:ext>
              </a:extLst>
            </p:cNvPr>
            <p:cNvSpPr/>
            <p:nvPr/>
          </p:nvSpPr>
          <p:spPr>
            <a:xfrm>
              <a:off x="297745" y="259278"/>
              <a:ext cx="3143300" cy="548640"/>
            </a:xfrm>
            <a:prstGeom prst="rect">
              <a:avLst/>
            </a:prstGeom>
            <a:solidFill>
              <a:srgbClr val="00B6B4"/>
            </a:solidFill>
            <a:ln>
              <a:solidFill>
                <a:srgbClr val="00B6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646" b="1" i="1" dirty="0">
                  <a:solidFill>
                    <a:schemeClr val="bg1"/>
                  </a:solidFill>
                  <a:latin typeface="Geogrotesque SemiBold" charset="0"/>
                  <a:ea typeface="Geogrotesque SemiBold" charset="0"/>
                  <a:cs typeface="Geogrotesque SemiBold" charset="0"/>
                </a:rPr>
                <a:t>HEALTH CHECK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BF69BC4-108F-4375-B289-ABD75052E016}"/>
                </a:ext>
              </a:extLst>
            </p:cNvPr>
            <p:cNvSpPr/>
            <p:nvPr/>
          </p:nvSpPr>
          <p:spPr>
            <a:xfrm>
              <a:off x="4538285" y="254087"/>
              <a:ext cx="3032448" cy="548640"/>
            </a:xfrm>
            <a:prstGeom prst="rect">
              <a:avLst/>
            </a:prstGeom>
            <a:solidFill>
              <a:srgbClr val="82BC00"/>
            </a:solidFill>
            <a:ln>
              <a:solidFill>
                <a:srgbClr val="82B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646" b="1" i="1" dirty="0">
                  <a:solidFill>
                    <a:schemeClr val="bg1"/>
                  </a:solidFill>
                  <a:latin typeface="Geogrotesque SemiBold" charset="0"/>
                  <a:ea typeface="Geogrotesque SemiBold" charset="0"/>
                  <a:cs typeface="Geogrotesque SemiBold" charset="0"/>
                </a:rPr>
                <a:t>REMEDIATION</a:t>
              </a:r>
              <a:endParaRPr lang="en-US" sz="2646" dirty="0">
                <a:solidFill>
                  <a:schemeClr val="bg1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C1F80CD-742A-45AB-BABC-80ACC0F13FA5}"/>
                </a:ext>
              </a:extLst>
            </p:cNvPr>
            <p:cNvSpPr/>
            <p:nvPr/>
          </p:nvSpPr>
          <p:spPr>
            <a:xfrm>
              <a:off x="8537719" y="264852"/>
              <a:ext cx="3016469" cy="548640"/>
            </a:xfrm>
            <a:prstGeom prst="rect">
              <a:avLst/>
            </a:prstGeom>
            <a:solidFill>
              <a:srgbClr val="EA6143"/>
            </a:solidFill>
            <a:ln>
              <a:solidFill>
                <a:srgbClr val="EA614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646" b="1" i="1" dirty="0">
                  <a:solidFill>
                    <a:schemeClr val="bg1"/>
                  </a:solidFill>
                  <a:latin typeface="Geogrotesque SemiBold" charset="0"/>
                  <a:ea typeface="Geogrotesque SemiBold" charset="0"/>
                  <a:cs typeface="Geogrotesque SemiBold" charset="0"/>
                </a:rPr>
                <a:t>MANAGED SQL</a:t>
              </a:r>
              <a:endParaRPr lang="en-US" sz="2646" dirty="0">
                <a:solidFill>
                  <a:schemeClr val="bg1"/>
                </a:solidFill>
              </a:endParaRP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0CF1B979-101D-4F49-9C10-0032A59290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513644" y="917771"/>
              <a:ext cx="520321" cy="564717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97D0C01F-6910-4F7A-A4A9-ABEAB37BAE5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659311" y="995760"/>
              <a:ext cx="790396" cy="393192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0612C8AE-E600-483F-872F-F5AB58992AA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483267" y="942268"/>
              <a:ext cx="1125371" cy="4955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77035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ed Rectangle 43"/>
          <p:cNvSpPr/>
          <p:nvPr/>
        </p:nvSpPr>
        <p:spPr>
          <a:xfrm>
            <a:off x="2852809" y="2547575"/>
            <a:ext cx="1273467" cy="172783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323">
              <a:solidFill>
                <a:srgbClr val="EA6143"/>
              </a:solidFill>
              <a:latin typeface="Geogrotesque" charset="0"/>
              <a:ea typeface="Geogrotesque" charset="0"/>
              <a:cs typeface="Geogrotesque" charset="0"/>
            </a:endParaRPr>
          </a:p>
          <a:p>
            <a:pPr algn="ctr"/>
            <a:endParaRPr lang="en-US" sz="1323">
              <a:solidFill>
                <a:srgbClr val="EA6143"/>
              </a:solidFill>
              <a:latin typeface="Geogrotesque" charset="0"/>
              <a:ea typeface="Geogrotesque" charset="0"/>
              <a:cs typeface="Geogrotesque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B6B2-C08D-E949-9A0B-C95772D02915}" type="slidenum">
              <a:rPr lang="en-US" smtClean="0">
                <a:solidFill>
                  <a:srgbClr val="82BC00"/>
                </a:solidFill>
              </a:rPr>
              <a:t>55</a:t>
            </a:fld>
            <a:endParaRPr lang="en-US">
              <a:solidFill>
                <a:srgbClr val="82BC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2329" y="906675"/>
            <a:ext cx="2970127" cy="518414"/>
          </a:xfrm>
          <a:prstGeom prst="rect">
            <a:avLst/>
          </a:prstGeom>
          <a:solidFill>
            <a:srgbClr val="00B6B4"/>
          </a:solidFill>
          <a:ln>
            <a:solidFill>
              <a:srgbClr val="00B6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46" b="1" i="1" dirty="0">
                <a:solidFill>
                  <a:schemeClr val="bg1"/>
                </a:solidFill>
                <a:latin typeface="Geogrotesque SemiBold" charset="0"/>
                <a:ea typeface="Geogrotesque SemiBold" charset="0"/>
                <a:cs typeface="Geogrotesque SemiBold" charset="0"/>
              </a:rPr>
              <a:t>HEALTH CHECK</a:t>
            </a:r>
          </a:p>
        </p:txBody>
      </p:sp>
      <p:sp>
        <p:nvSpPr>
          <p:cNvPr id="8" name="Rectangle 7"/>
          <p:cNvSpPr/>
          <p:nvPr/>
        </p:nvSpPr>
        <p:spPr>
          <a:xfrm>
            <a:off x="4439246" y="901770"/>
            <a:ext cx="2865383" cy="518414"/>
          </a:xfrm>
          <a:prstGeom prst="rect">
            <a:avLst/>
          </a:prstGeom>
          <a:solidFill>
            <a:srgbClr val="82BC00"/>
          </a:solidFill>
          <a:ln>
            <a:solidFill>
              <a:srgbClr val="82B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46" b="1" i="1" dirty="0">
                <a:solidFill>
                  <a:schemeClr val="bg1"/>
                </a:solidFill>
                <a:latin typeface="Geogrotesque SemiBold" charset="0"/>
                <a:ea typeface="Geogrotesque SemiBold" charset="0"/>
                <a:cs typeface="Geogrotesque SemiBold" charset="0"/>
              </a:rPr>
              <a:t>REMEDIATION</a:t>
            </a:r>
            <a:endParaRPr lang="en-US" sz="2646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218342" y="911942"/>
            <a:ext cx="2850284" cy="518414"/>
          </a:xfrm>
          <a:prstGeom prst="rect">
            <a:avLst/>
          </a:prstGeom>
          <a:solidFill>
            <a:srgbClr val="EA6143"/>
          </a:solidFill>
          <a:ln>
            <a:solidFill>
              <a:srgbClr val="EA61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46" b="1" i="1" dirty="0">
                <a:solidFill>
                  <a:schemeClr val="bg1"/>
                </a:solidFill>
                <a:latin typeface="Geogrotesque SemiBold" charset="0"/>
                <a:ea typeface="Geogrotesque SemiBold" charset="0"/>
                <a:cs typeface="Geogrotesque SemiBold" charset="0"/>
              </a:rPr>
              <a:t>MANAGED SQL</a:t>
            </a:r>
            <a:endParaRPr lang="en-US" sz="2646" dirty="0">
              <a:solidFill>
                <a:schemeClr val="bg1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81241" y="1528891"/>
            <a:ext cx="491655" cy="53360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98512" y="1602582"/>
            <a:ext cx="746851" cy="371530"/>
          </a:xfrm>
          <a:prstGeom prst="rect">
            <a:avLst/>
          </a:prstGeom>
        </p:spPr>
      </p:pic>
      <p:sp>
        <p:nvSpPr>
          <p:cNvPr id="21" name="Title 1"/>
          <p:cNvSpPr txBox="1">
            <a:spLocks/>
          </p:cNvSpPr>
          <p:nvPr/>
        </p:nvSpPr>
        <p:spPr>
          <a:xfrm>
            <a:off x="373080" y="-29657"/>
            <a:ext cx="9936268" cy="1056255"/>
          </a:xfrm>
          <a:prstGeom prst="rect">
            <a:avLst/>
          </a:prstGeom>
        </p:spPr>
        <p:txBody>
          <a:bodyPr vert="horz" lIns="86402" tIns="43201" rIns="86402" bIns="43201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402" b="1" i="1" dirty="0">
                <a:solidFill>
                  <a:srgbClr val="82BC00"/>
                </a:solidFill>
                <a:latin typeface="Geogrotesque SemiBold" charset="0"/>
                <a:ea typeface="Geogrotesque SemiBold" charset="0"/>
                <a:cs typeface="Geogrotesque SemiBold" charset="0"/>
              </a:rPr>
              <a:t>Sparkhound Managed SQL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32329" y="2190520"/>
            <a:ext cx="25493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3830"/>
                </a:solidFill>
                <a:latin typeface="Geogrotesque Medium" charset="0"/>
                <a:ea typeface="Geogrotesque Medium" charset="0"/>
                <a:cs typeface="Geogrotesque Medium" charset="0"/>
              </a:rPr>
              <a:t>Interactive Health Check</a:t>
            </a:r>
          </a:p>
          <a:p>
            <a:pPr algn="ctr"/>
            <a:r>
              <a:rPr lang="en-US" dirty="0">
                <a:solidFill>
                  <a:srgbClr val="92D050"/>
                </a:solidFill>
                <a:latin typeface="Geogrotesque Medium" charset="0"/>
                <a:ea typeface="Geogrotesque Medium" charset="0"/>
                <a:cs typeface="Geogrotesque Medium" charset="0"/>
              </a:rPr>
              <a:t>Windows, SQL, Process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72614" y="3910382"/>
            <a:ext cx="23413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3830"/>
                </a:solidFill>
                <a:latin typeface="Geogrotesque Medium" charset="0"/>
                <a:ea typeface="Geogrotesque Medium" charset="0"/>
                <a:cs typeface="Geogrotesque Medium" charset="0"/>
              </a:rPr>
              <a:t>Emphasis on</a:t>
            </a:r>
            <a:br>
              <a:rPr lang="en-US" sz="2000" dirty="0">
                <a:solidFill>
                  <a:srgbClr val="003830"/>
                </a:solidFill>
                <a:latin typeface="Geogrotesque Medium" charset="0"/>
                <a:ea typeface="Geogrotesque Medium" charset="0"/>
                <a:cs typeface="Geogrotesque Medium" charset="0"/>
              </a:rPr>
            </a:br>
            <a:r>
              <a:rPr lang="en-US" sz="2000" dirty="0">
                <a:solidFill>
                  <a:srgbClr val="003830"/>
                </a:solidFill>
                <a:latin typeface="Geogrotesque Medium" charset="0"/>
                <a:ea typeface="Geogrotesque Medium" charset="0"/>
                <a:cs typeface="Geogrotesque Medium" charset="0"/>
              </a:rPr>
              <a:t>Knowledge Transfer</a:t>
            </a:r>
          </a:p>
          <a:p>
            <a:pPr algn="ctr"/>
            <a:r>
              <a:rPr lang="en-US" sz="2000" dirty="0">
                <a:solidFill>
                  <a:srgbClr val="92D050"/>
                </a:solidFill>
                <a:latin typeface="Geogrotesque Medium" charset="0"/>
                <a:ea typeface="Geogrotesque Medium" charset="0"/>
                <a:cs typeface="Geogrotesque Medium" charset="0"/>
              </a:rPr>
              <a:t>What, Why, How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941483" y="2543320"/>
            <a:ext cx="103329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3830"/>
                </a:solidFill>
                <a:latin typeface="Geogrotesque SemiBold" charset="0"/>
                <a:ea typeface="Geogrotesque SemiBold" charset="0"/>
                <a:cs typeface="Geogrotesque SemiBold" charset="0"/>
              </a:rPr>
              <a:t>Checklist</a:t>
            </a:r>
            <a:br>
              <a:rPr lang="en-US" b="1" dirty="0">
                <a:solidFill>
                  <a:srgbClr val="003830"/>
                </a:solidFill>
                <a:latin typeface="Geogrotesque SemiBold" charset="0"/>
                <a:ea typeface="Geogrotesque SemiBold" charset="0"/>
                <a:cs typeface="Geogrotesque SemiBold" charset="0"/>
              </a:rPr>
            </a:br>
            <a:endParaRPr lang="en-US" b="1" dirty="0">
              <a:solidFill>
                <a:srgbClr val="003830"/>
              </a:solidFill>
              <a:latin typeface="Geogrotesque SemiBold" charset="0"/>
              <a:ea typeface="Geogrotesque SemiBold" charset="0"/>
              <a:cs typeface="Geogrotesque SemiBold" charset="0"/>
            </a:endParaRPr>
          </a:p>
          <a:p>
            <a:pPr algn="ctr"/>
            <a:r>
              <a:rPr lang="en-US" dirty="0">
                <a:solidFill>
                  <a:schemeClr val="accent2"/>
                </a:solidFill>
                <a:latin typeface="Geogrotesque Regular" panose="02000506040000020004" pitchFamily="50" charset="0"/>
                <a:ea typeface="Geogrotesque Medium" charset="0"/>
                <a:cs typeface="Geogrotesque Medium" charset="0"/>
              </a:rPr>
              <a:t>Critical</a:t>
            </a:r>
          </a:p>
          <a:p>
            <a:pPr algn="ctr"/>
            <a:r>
              <a:rPr lang="en-US" dirty="0">
                <a:solidFill>
                  <a:srgbClr val="FF0000"/>
                </a:solidFill>
                <a:latin typeface="Geogrotesque Regular" panose="02000506040000020004" pitchFamily="50" charset="0"/>
                <a:ea typeface="Geogrotesque Medium" charset="0"/>
                <a:cs typeface="Geogrotesque Medium" charset="0"/>
              </a:rPr>
              <a:t>High</a:t>
            </a:r>
          </a:p>
          <a:p>
            <a:pPr algn="ctr"/>
            <a:r>
              <a:rPr lang="en-US" b="1" dirty="0">
                <a:solidFill>
                  <a:srgbClr val="FFC000"/>
                </a:solidFill>
                <a:latin typeface="Geogrotesque Regular" panose="02000506040000020004" pitchFamily="50" charset="0"/>
                <a:ea typeface="Geogrotesque Medium" charset="0"/>
                <a:cs typeface="Geogrotesque Medium" charset="0"/>
              </a:rPr>
              <a:t>Medium</a:t>
            </a:r>
          </a:p>
          <a:p>
            <a:pPr algn="ctr"/>
            <a:r>
              <a:rPr lang="en-US" dirty="0">
                <a:solidFill>
                  <a:srgbClr val="00B0F0"/>
                </a:solidFill>
                <a:latin typeface="Geogrotesque Regular" panose="02000506040000020004" pitchFamily="50" charset="0"/>
                <a:ea typeface="Geogrotesque Medium" charset="0"/>
                <a:cs typeface="Geogrotesque Medium" charset="0"/>
              </a:rPr>
              <a:t>Low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191066" y="2308829"/>
            <a:ext cx="15115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003830"/>
                </a:solidFill>
                <a:latin typeface="Geogrotesque Medium" charset="0"/>
                <a:ea typeface="Geogrotesque Medium" charset="0"/>
                <a:cs typeface="Geogrotesque Medium" charset="0"/>
              </a:rPr>
              <a:t>Remediation</a:t>
            </a:r>
          </a:p>
          <a:p>
            <a:pPr algn="ctr"/>
            <a:r>
              <a:rPr lang="en-US" sz="2000" dirty="0">
                <a:solidFill>
                  <a:srgbClr val="003830"/>
                </a:solidFill>
                <a:latin typeface="Geogrotesque Medium" charset="0"/>
                <a:ea typeface="Geogrotesque Medium" charset="0"/>
                <a:cs typeface="Geogrotesque Medium" charset="0"/>
              </a:rPr>
              <a:t>Planning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597834" y="3404421"/>
            <a:ext cx="11131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003830"/>
                </a:solidFill>
                <a:latin typeface="Geogrotesque Medium" charset="0"/>
                <a:ea typeface="Geogrotesque Medium" charset="0"/>
                <a:cs typeface="Geogrotesque Medium" charset="0"/>
              </a:rPr>
              <a:t>Checklist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011112" y="3318095"/>
            <a:ext cx="15613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003830"/>
                </a:solidFill>
                <a:latin typeface="Geogrotesque Medium" charset="0"/>
                <a:ea typeface="Geogrotesque Medium" charset="0"/>
                <a:cs typeface="Geogrotesque Medium" charset="0"/>
              </a:rPr>
              <a:t>Maintenance</a:t>
            </a:r>
          </a:p>
          <a:p>
            <a:pPr algn="ctr"/>
            <a:r>
              <a:rPr lang="en-US" sz="2000" dirty="0">
                <a:solidFill>
                  <a:srgbClr val="003830"/>
                </a:solidFill>
                <a:latin typeface="Geogrotesque Medium" charset="0"/>
                <a:ea typeface="Geogrotesque Medium" charset="0"/>
                <a:cs typeface="Geogrotesque Medium" charset="0"/>
              </a:rPr>
              <a:t>Window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799289" y="2789848"/>
            <a:ext cx="802663" cy="349466"/>
          </a:xfrm>
          <a:prstGeom prst="straightConnector1">
            <a:avLst/>
          </a:prstGeom>
          <a:ln>
            <a:solidFill>
              <a:srgbClr val="EA61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1855861" y="3396746"/>
            <a:ext cx="746092" cy="470589"/>
          </a:xfrm>
          <a:prstGeom prst="straightConnector1">
            <a:avLst/>
          </a:prstGeom>
          <a:ln>
            <a:solidFill>
              <a:srgbClr val="EA61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4128931" y="2894598"/>
            <a:ext cx="572678" cy="1"/>
          </a:xfrm>
          <a:prstGeom prst="straightConnector1">
            <a:avLst/>
          </a:prstGeom>
          <a:ln>
            <a:solidFill>
              <a:srgbClr val="EA61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Arc 38"/>
          <p:cNvSpPr/>
          <p:nvPr/>
        </p:nvSpPr>
        <p:spPr>
          <a:xfrm rot="14986368">
            <a:off x="5051271" y="2898746"/>
            <a:ext cx="746851" cy="606897"/>
          </a:xfrm>
          <a:prstGeom prst="arc">
            <a:avLst/>
          </a:prstGeom>
          <a:ln>
            <a:solidFill>
              <a:srgbClr val="EA61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90"/>
          </a:p>
        </p:txBody>
      </p:sp>
      <p:sp>
        <p:nvSpPr>
          <p:cNvPr id="40" name="Arc 39"/>
          <p:cNvSpPr/>
          <p:nvPr/>
        </p:nvSpPr>
        <p:spPr>
          <a:xfrm rot="2761784">
            <a:off x="5980150" y="2770138"/>
            <a:ext cx="746851" cy="606897"/>
          </a:xfrm>
          <a:prstGeom prst="arc">
            <a:avLst/>
          </a:prstGeom>
          <a:ln>
            <a:solidFill>
              <a:srgbClr val="EA61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90"/>
          </a:p>
        </p:txBody>
      </p:sp>
      <p:sp>
        <p:nvSpPr>
          <p:cNvPr id="41" name="Arc 40"/>
          <p:cNvSpPr/>
          <p:nvPr/>
        </p:nvSpPr>
        <p:spPr>
          <a:xfrm rot="8185752">
            <a:off x="5487834" y="3214535"/>
            <a:ext cx="768204" cy="795905"/>
          </a:xfrm>
          <a:prstGeom prst="arc">
            <a:avLst/>
          </a:prstGeom>
          <a:ln>
            <a:solidFill>
              <a:srgbClr val="EA61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90"/>
          </a:p>
        </p:txBody>
      </p:sp>
      <p:sp>
        <p:nvSpPr>
          <p:cNvPr id="42" name="TextBox 41"/>
          <p:cNvSpPr txBox="1"/>
          <p:nvPr/>
        </p:nvSpPr>
        <p:spPr>
          <a:xfrm>
            <a:off x="7157639" y="2326910"/>
            <a:ext cx="455239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3830"/>
                </a:solidFill>
                <a:latin typeface="Geogrotesque Medium" charset="0"/>
                <a:ea typeface="Geogrotesque Medium" charset="0"/>
                <a:cs typeface="Geogrotesque Medium" charset="0"/>
              </a:rPr>
              <a:t>Proactive</a:t>
            </a:r>
            <a:r>
              <a:rPr lang="en-US" sz="2000" dirty="0">
                <a:solidFill>
                  <a:srgbClr val="003830"/>
                </a:solidFill>
                <a:latin typeface="Geogrotesque Medium" charset="0"/>
                <a:ea typeface="Geogrotesque Medium" charset="0"/>
                <a:cs typeface="Geogrotesque Medium" charset="0"/>
              </a:rPr>
              <a:t> Health Checks</a:t>
            </a:r>
          </a:p>
          <a:p>
            <a:pPr algn="ctr"/>
            <a:r>
              <a:rPr lang="en-US" sz="2000" b="1" dirty="0">
                <a:solidFill>
                  <a:srgbClr val="003830"/>
                </a:solidFill>
                <a:latin typeface="Geogrotesque Medium" charset="0"/>
                <a:ea typeface="Geogrotesque Medium" charset="0"/>
                <a:cs typeface="Geogrotesque Medium" charset="0"/>
              </a:rPr>
              <a:t>Reactive</a:t>
            </a:r>
            <a:r>
              <a:rPr lang="en-US" sz="2000" dirty="0">
                <a:solidFill>
                  <a:srgbClr val="003830"/>
                </a:solidFill>
                <a:latin typeface="Geogrotesque Medium" charset="0"/>
                <a:ea typeface="Geogrotesque Medium" charset="0"/>
                <a:cs typeface="Geogrotesque Medium" charset="0"/>
              </a:rPr>
              <a:t> Alerting</a:t>
            </a:r>
          </a:p>
          <a:p>
            <a:pPr algn="ctr"/>
            <a:endParaRPr lang="en-US" sz="2000" dirty="0">
              <a:solidFill>
                <a:srgbClr val="003830"/>
              </a:solidFill>
              <a:latin typeface="Geogrotesque Medium" charset="0"/>
              <a:ea typeface="Geogrotesque Medium" charset="0"/>
              <a:cs typeface="Geogrotesque Medium" charset="0"/>
            </a:endParaRPr>
          </a:p>
          <a:p>
            <a:pPr algn="ctr"/>
            <a:r>
              <a:rPr lang="en-US" sz="2000" dirty="0">
                <a:solidFill>
                  <a:srgbClr val="003830"/>
                </a:solidFill>
                <a:latin typeface="Geogrotesque Medium" charset="0"/>
                <a:ea typeface="Geogrotesque Medium" charset="0"/>
                <a:cs typeface="Geogrotesque Medium" charset="0"/>
              </a:rPr>
              <a:t>Regular Maintenance Windows</a:t>
            </a:r>
          </a:p>
          <a:p>
            <a:pPr algn="ctr"/>
            <a:r>
              <a:rPr lang="en-US" sz="2000" dirty="0">
                <a:solidFill>
                  <a:srgbClr val="003830"/>
                </a:solidFill>
                <a:latin typeface="Geogrotesque Medium" charset="0"/>
                <a:ea typeface="Geogrotesque Medium" charset="0"/>
                <a:cs typeface="Geogrotesque Medium" charset="0"/>
              </a:rPr>
              <a:t>Knowledge Transfer</a:t>
            </a:r>
          </a:p>
          <a:p>
            <a:pPr algn="ctr"/>
            <a:r>
              <a:rPr lang="en-US" sz="2000" dirty="0">
                <a:solidFill>
                  <a:srgbClr val="003830"/>
                </a:solidFill>
                <a:latin typeface="Geogrotesque Medium" charset="0"/>
                <a:ea typeface="Geogrotesque Medium" charset="0"/>
                <a:cs typeface="Geogrotesque Medium" charset="0"/>
              </a:rPr>
              <a:t>Special Project Assistance</a:t>
            </a:r>
          </a:p>
          <a:p>
            <a:pPr algn="ctr"/>
            <a:r>
              <a:rPr lang="en-US" sz="2000" dirty="0">
                <a:solidFill>
                  <a:srgbClr val="003830"/>
                </a:solidFill>
                <a:latin typeface="Geogrotesque Medium" charset="0"/>
                <a:ea typeface="Geogrotesque Medium" charset="0"/>
                <a:cs typeface="Geogrotesque Medium" charset="0"/>
              </a:rPr>
              <a:t>Documentation/Process Improvement</a:t>
            </a:r>
          </a:p>
          <a:p>
            <a:pPr algn="ctr"/>
            <a:r>
              <a:rPr lang="en-US" sz="2000" dirty="0">
                <a:solidFill>
                  <a:srgbClr val="003830"/>
                </a:solidFill>
                <a:latin typeface="Geogrotesque Medium" charset="0"/>
                <a:ea typeface="Geogrotesque Medium" charset="0"/>
                <a:cs typeface="Geogrotesque Medium" charset="0"/>
              </a:rPr>
              <a:t>Trending/Analysis</a:t>
            </a:r>
          </a:p>
        </p:txBody>
      </p:sp>
      <p:cxnSp>
        <p:nvCxnSpPr>
          <p:cNvPr id="43" name="Straight Arrow Connector 42"/>
          <p:cNvCxnSpPr>
            <a:cxnSpLocks/>
          </p:cNvCxnSpPr>
          <p:nvPr/>
        </p:nvCxnSpPr>
        <p:spPr>
          <a:xfrm>
            <a:off x="7069131" y="2894599"/>
            <a:ext cx="1081597" cy="0"/>
          </a:xfrm>
          <a:prstGeom prst="straightConnector1">
            <a:avLst/>
          </a:prstGeom>
          <a:ln>
            <a:solidFill>
              <a:srgbClr val="EA61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Up Arrow 48"/>
          <p:cNvSpPr/>
          <p:nvPr/>
        </p:nvSpPr>
        <p:spPr>
          <a:xfrm rot="5400000">
            <a:off x="9237904" y="3298450"/>
            <a:ext cx="523360" cy="3549618"/>
          </a:xfrm>
          <a:prstGeom prst="upArrow">
            <a:avLst/>
          </a:prstGeom>
          <a:solidFill>
            <a:srgbClr val="EA6143"/>
          </a:solidFill>
          <a:ln>
            <a:solidFill>
              <a:srgbClr val="EA61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Geogrotesque SemiBold" charset="0"/>
                <a:ea typeface="Geogrotesque SemiBold" charset="0"/>
                <a:cs typeface="Geogrotesque SemiBold" charset="0"/>
              </a:rPr>
              <a:t>Managed Services</a:t>
            </a: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11797" y="1552037"/>
            <a:ext cx="1063371" cy="468234"/>
          </a:xfrm>
          <a:prstGeom prst="rect">
            <a:avLst/>
          </a:prstGeom>
        </p:spPr>
      </p:pic>
      <p:pic>
        <p:nvPicPr>
          <p:cNvPr id="38" name="Content Placeholder 3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" y="5793542"/>
            <a:ext cx="11520308" cy="797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195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 txBox="1">
            <a:spLocks/>
          </p:cNvSpPr>
          <p:nvPr/>
        </p:nvSpPr>
        <p:spPr>
          <a:xfrm>
            <a:off x="373080" y="-29657"/>
            <a:ext cx="9936268" cy="1056255"/>
          </a:xfrm>
          <a:prstGeom prst="rect">
            <a:avLst/>
          </a:prstGeom>
        </p:spPr>
        <p:txBody>
          <a:bodyPr vert="horz" lIns="86402" tIns="43201" rIns="86402" bIns="43201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402" b="1" i="1" dirty="0">
                <a:solidFill>
                  <a:srgbClr val="82BC00"/>
                </a:solidFill>
                <a:latin typeface="Geogrotesque SemiBold" charset="0"/>
                <a:ea typeface="Geogrotesque SemiBold" charset="0"/>
                <a:cs typeface="Geogrotesque SemiBold" charset="0"/>
              </a:rPr>
              <a:t>Sparkhound SQL DBA Consulting Services</a:t>
            </a:r>
          </a:p>
        </p:txBody>
      </p:sp>
      <p:pic>
        <p:nvPicPr>
          <p:cNvPr id="38" name="Content Placeholder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" y="5714162"/>
            <a:ext cx="11520308" cy="79719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AA8B08D-D90D-4FD4-BEB0-8875C881F81E}"/>
              </a:ext>
            </a:extLst>
          </p:cNvPr>
          <p:cNvSpPr txBox="1"/>
          <p:nvPr/>
        </p:nvSpPr>
        <p:spPr>
          <a:xfrm>
            <a:off x="90" y="883775"/>
            <a:ext cx="10967136" cy="5327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3402" b="1" dirty="0">
                <a:latin typeface="Geogrotesque Regular" panose="02000506040000020004" pitchFamily="50" charset="0"/>
              </a:rPr>
              <a:t>Performance Tuning, with App Services team</a:t>
            </a:r>
          </a:p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3402" b="1" dirty="0">
                <a:latin typeface="Geogrotesque Regular" panose="02000506040000020004" pitchFamily="50" charset="0"/>
              </a:rPr>
              <a:t>Reporting, with our Data Analytics team</a:t>
            </a:r>
          </a:p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3402" dirty="0">
                <a:latin typeface="Geogrotesque Regular" panose="02000506040000020004" pitchFamily="50" charset="0"/>
              </a:rPr>
              <a:t>Upgrades/Migrations/Data Conversions</a:t>
            </a:r>
          </a:p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3402" dirty="0">
                <a:latin typeface="Geogrotesque Regular" panose="02000506040000020004" pitchFamily="50" charset="0"/>
              </a:rPr>
              <a:t>High Availability/Disaster Recovery solutions</a:t>
            </a:r>
          </a:p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3402" dirty="0">
                <a:solidFill>
                  <a:srgbClr val="FF0000"/>
                </a:solidFill>
                <a:latin typeface="Geogrotesque Regular" panose="02000506040000020004" pitchFamily="50" charset="0"/>
              </a:rPr>
              <a:t>Pre-audit, encryption, database security</a:t>
            </a:r>
          </a:p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3402" dirty="0">
                <a:latin typeface="Geogrotesque Regular" panose="02000506040000020004" pitchFamily="50" charset="0"/>
              </a:rPr>
              <a:t>Maintenance/administration</a:t>
            </a:r>
          </a:p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3402" dirty="0">
                <a:latin typeface="Geogrotesque Regular" panose="02000506040000020004" pitchFamily="50" charset="0"/>
              </a:rPr>
              <a:t>Automation/PowerShell</a:t>
            </a:r>
          </a:p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3402" dirty="0">
                <a:latin typeface="Geogrotesque Regular" panose="02000506040000020004" pitchFamily="50" charset="0"/>
              </a:rPr>
              <a:t>Azure SQL (IaaS or PaaS) architecture</a:t>
            </a:r>
          </a:p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3402" dirty="0">
                <a:latin typeface="Geogrotesque Regular" panose="02000506040000020004" pitchFamily="50" charset="0"/>
              </a:rPr>
              <a:t>Training/</a:t>
            </a:r>
            <a:r>
              <a:rPr lang="en-US" sz="3402" dirty="0">
                <a:solidFill>
                  <a:srgbClr val="FF0000"/>
                </a:solidFill>
                <a:latin typeface="Geogrotesque Regular" panose="02000506040000020004" pitchFamily="50" charset="0"/>
              </a:rPr>
              <a:t>Knowledge Transfer</a:t>
            </a:r>
            <a:r>
              <a:rPr lang="en-US" sz="3402" dirty="0">
                <a:latin typeface="Geogrotesque Regular" panose="02000506040000020004" pitchFamily="50" charset="0"/>
              </a:rPr>
              <a:t>/skillset updates</a:t>
            </a:r>
          </a:p>
          <a:p>
            <a:pPr marL="864017" lvl="1" indent="-432008">
              <a:buFont typeface="Arial" panose="020B0604020202020204" pitchFamily="34" charset="0"/>
              <a:buChar char="•"/>
            </a:pPr>
            <a:endParaRPr lang="en-US" sz="3402" dirty="0">
              <a:latin typeface="Geogrotesque Regular" panose="0200050604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4065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50F720-AA17-42B1-B108-3F23A87D7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" y="0"/>
            <a:ext cx="11520311" cy="720019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/>
            <a:r>
              <a:rPr lang="en-US" sz="3402" b="1" cap="all" dirty="0">
                <a:solidFill>
                  <a:schemeClr val="accent1"/>
                </a:solidFill>
              </a:rPr>
              <a:t>Support your Local STEM Initiatives</a:t>
            </a:r>
            <a:endParaRPr lang="en-US" sz="3402" dirty="0">
              <a:solidFill>
                <a:schemeClr val="accent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B26EE8-8C60-44EC-A68B-2BD9D03864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37" r="172" b="911"/>
          <a:stretch/>
        </p:blipFill>
        <p:spPr>
          <a:xfrm>
            <a:off x="314077" y="643430"/>
            <a:ext cx="5221174" cy="4350605"/>
          </a:xfrm>
          <a:prstGeom prst="rect">
            <a:avLst/>
          </a:prstGeom>
          <a:noFill/>
        </p:spPr>
      </p:pic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B0441F8B-FA0E-4E80-AF4C-DDF0BD5D41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35251" y="2376063"/>
            <a:ext cx="5671160" cy="3460594"/>
          </a:xfrm>
        </p:spPr>
        <p:txBody>
          <a:bodyPr>
            <a:normAutofit/>
          </a:bodyPr>
          <a:lstStyle/>
          <a:p>
            <a:r>
              <a:rPr lang="en-US" dirty="0"/>
              <a:t>I encourage you to find, then donate time and money to local STEM education initiatives where you live. Get involved!</a:t>
            </a:r>
          </a:p>
          <a:p>
            <a:r>
              <a:rPr lang="en-US" dirty="0"/>
              <a:t>There is almost certainly some nonprofit where you live that needs your enthusiasm and skills to close the achievement gap.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9D2786-0058-4A91-BB71-21530F0384CE}"/>
              </a:ext>
            </a:extLst>
          </p:cNvPr>
          <p:cNvSpPr/>
          <p:nvPr/>
        </p:nvSpPr>
        <p:spPr>
          <a:xfrm>
            <a:off x="183650" y="5400146"/>
            <a:ext cx="5335563" cy="3540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701" dirty="0">
                <a:hlinkClick r:id="rId3"/>
              </a:rPr>
              <a:t>https://www.thewallsproject.org/programs/futures_fund/</a:t>
            </a:r>
            <a:endParaRPr lang="en-US" sz="1701" dirty="0"/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9FF0B331-CD93-4C21-8BF3-FE2AD0FD00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111" b="28889"/>
          <a:stretch/>
        </p:blipFill>
        <p:spPr bwMode="auto">
          <a:xfrm>
            <a:off x="5633841" y="643517"/>
            <a:ext cx="5526549" cy="1657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476274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QL Server 2017 Administration Inside Out book cov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71" y="1800048"/>
            <a:ext cx="3580871" cy="437118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142EB46-D0F2-4A77-85A1-6FD48128CE80}"/>
              </a:ext>
            </a:extLst>
          </p:cNvPr>
          <p:cNvSpPr/>
          <p:nvPr/>
        </p:nvSpPr>
        <p:spPr>
          <a:xfrm>
            <a:off x="5328232" y="576016"/>
            <a:ext cx="5760156" cy="5502212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864017">
              <a:defRPr/>
            </a:pPr>
            <a:r>
              <a:rPr lang="en-US" sz="3402" b="1" dirty="0">
                <a:solidFill>
                  <a:prstClr val="whit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SQL Server 2019 Administration Inside Out</a:t>
            </a:r>
          </a:p>
          <a:p>
            <a:pPr defTabSz="864017">
              <a:defRPr/>
            </a:pPr>
            <a:r>
              <a:rPr lang="en-US" sz="3402" dirty="0">
                <a:solidFill>
                  <a:prstClr val="whit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by Microsoft Press</a:t>
            </a:r>
          </a:p>
          <a:p>
            <a:pPr defTabSz="864017">
              <a:defRPr/>
            </a:pPr>
            <a:endParaRPr lang="en-US" sz="3402" dirty="0">
              <a:solidFill>
                <a:prstClr val="white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defTabSz="864017">
              <a:defRPr/>
            </a:pPr>
            <a:r>
              <a:rPr lang="en-US" sz="3402" dirty="0">
                <a:solidFill>
                  <a:prstClr val="whit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2017 published Feb 2018</a:t>
            </a:r>
          </a:p>
          <a:p>
            <a:pPr defTabSz="864017">
              <a:defRPr/>
            </a:pPr>
            <a:endParaRPr lang="en-US" sz="3402" dirty="0">
              <a:solidFill>
                <a:prstClr val="white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defTabSz="864017">
              <a:defRPr/>
            </a:pPr>
            <a:r>
              <a:rPr lang="en-US" sz="3402" dirty="0">
                <a:solidFill>
                  <a:prstClr val="whit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2019 coming Q1’2020(?)</a:t>
            </a:r>
          </a:p>
          <a:p>
            <a:pPr defTabSz="864017">
              <a:defRPr/>
            </a:pPr>
            <a:endParaRPr lang="en-US" sz="1890" dirty="0">
              <a:solidFill>
                <a:prstClr val="white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defTabSz="864017">
              <a:defRPr/>
            </a:pPr>
            <a:endParaRPr lang="en-US" sz="1890" dirty="0">
              <a:solidFill>
                <a:prstClr val="white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defTabSz="864017">
              <a:defRPr/>
            </a:pPr>
            <a:endParaRPr lang="en-US" sz="1890" dirty="0">
              <a:solidFill>
                <a:prstClr val="white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defTabSz="864017">
              <a:defRPr/>
            </a:pPr>
            <a:endParaRPr lang="en-US" sz="1890" dirty="0">
              <a:solidFill>
                <a:prstClr val="white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defTabSz="864017">
              <a:defRPr/>
            </a:pPr>
            <a:endParaRPr lang="en-US" sz="1890" dirty="0">
              <a:solidFill>
                <a:prstClr val="white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defTabSz="864017">
              <a:defRPr/>
            </a:pPr>
            <a:endParaRPr lang="en-US" sz="1890" dirty="0">
              <a:solidFill>
                <a:prstClr val="white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2622AB68-80DB-4C9D-8E8B-3AC1B2AC27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SQL Server 2017 Inside Out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13C87B5-CF7D-42BA-B756-8AEDA76F0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8915" y="147414"/>
            <a:ext cx="3600097" cy="4500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81925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0F166F8-64A3-40BE-AC80-199547ECE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all" dirty="0">
                <a:solidFill>
                  <a:srgbClr val="3D156F"/>
                </a:solidFill>
              </a:rPr>
              <a:t>Bio and contact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4398" y="3659262"/>
            <a:ext cx="10368280" cy="260490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780" dirty="0"/>
              <a:t>This presentation, including all source code, available at my blog:</a:t>
            </a:r>
          </a:p>
          <a:p>
            <a:pPr marL="0" indent="0" algn="ctr">
              <a:buNone/>
            </a:pPr>
            <a:r>
              <a:rPr lang="en-US" sz="6236" b="1" dirty="0">
                <a:hlinkClick r:id="rId2"/>
              </a:rPr>
              <a:t>SQLTact.com</a:t>
            </a:r>
            <a:endParaRPr lang="en-US" sz="6236" b="1" dirty="0"/>
          </a:p>
          <a:p>
            <a:endParaRPr lang="en-US" sz="4536" dirty="0"/>
          </a:p>
          <a:p>
            <a:endParaRPr lang="en-US" sz="4536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54398" y="828895"/>
            <a:ext cx="8561940" cy="2830366"/>
          </a:xfrm>
          <a:prstGeom prst="rect">
            <a:avLst/>
          </a:prstGeom>
        </p:spPr>
        <p:txBody>
          <a:bodyPr vert="horz" lIns="86400" tIns="43200" rIns="86400" bIns="4320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896" indent="-342896" defTabSz="914389">
              <a:defRPr/>
            </a:pPr>
            <a:r>
              <a:rPr lang="en-US" sz="3024" dirty="0">
                <a:solidFill>
                  <a:srgbClr val="10182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William D Assaf, MCSE</a:t>
            </a:r>
          </a:p>
          <a:p>
            <a:pPr marL="342896" indent="-342896" defTabSz="914389">
              <a:defRPr/>
            </a:pPr>
            <a:r>
              <a:rPr lang="en-US" sz="3024" dirty="0">
                <a:solidFill>
                  <a:srgbClr val="10182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Baton Rouge SQL Server UG board</a:t>
            </a:r>
          </a:p>
          <a:p>
            <a:pPr marL="342896" indent="-342896" defTabSz="914389">
              <a:defRPr/>
            </a:pPr>
            <a:r>
              <a:rPr lang="en-US" sz="3024" dirty="0">
                <a:solidFill>
                  <a:srgbClr val="10182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Principal Consultant, SQL Manager at Sparkhound</a:t>
            </a:r>
          </a:p>
          <a:p>
            <a:pPr marL="342896" indent="-342896" defTabSz="914389">
              <a:defRPr/>
            </a:pPr>
            <a:r>
              <a:rPr lang="en-US" sz="3024" dirty="0">
                <a:solidFill>
                  <a:srgbClr val="101820"/>
                </a:solidFill>
                <a:latin typeface="Roboto" panose="02000000000000000000" pitchFamily="2" charset="0"/>
                <a:ea typeface="Roboto" panose="02000000000000000000" pitchFamily="2" charset="0"/>
                <a:hlinkClick r:id="rId3"/>
              </a:rPr>
              <a:t>William.Assaf@sparkhound.com</a:t>
            </a:r>
            <a:endParaRPr lang="en-US" sz="3024" dirty="0">
              <a:solidFill>
                <a:srgbClr val="10182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896" indent="-342896" defTabSz="914389">
              <a:defRPr/>
            </a:pPr>
            <a:r>
              <a:rPr lang="en-US" sz="3024" dirty="0">
                <a:solidFill>
                  <a:srgbClr val="10182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Twitter: @</a:t>
            </a:r>
            <a:r>
              <a:rPr lang="en-US" sz="3024" dirty="0" err="1">
                <a:solidFill>
                  <a:srgbClr val="10182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william_a_dba</a:t>
            </a:r>
            <a:endParaRPr lang="en-US" sz="3024" dirty="0">
              <a:solidFill>
                <a:srgbClr val="10182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896" indent="-342896" defTabSz="914389">
              <a:defRPr/>
            </a:pPr>
            <a:endParaRPr lang="en-US" sz="3024" dirty="0">
              <a:solidFill>
                <a:srgbClr val="10182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 defTabSz="914389">
              <a:buNone/>
              <a:defRPr/>
            </a:pPr>
            <a:endParaRPr lang="en-US" sz="3024" dirty="0">
              <a:solidFill>
                <a:srgbClr val="10182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6" name="Picture 2" descr="William Assaf">
            <a:extLst>
              <a:ext uri="{FF2B5EF4-FFF2-40B4-BE49-F238E27FC236}">
                <a16:creationId xmlns:a16="http://schemas.microsoft.com/office/drawing/2014/main" id="{2BAE5041-34BB-4C0C-A938-11DDAAA023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2343" y="720057"/>
            <a:ext cx="1872051" cy="1872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6131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SQL Server Version Velocity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4294967295"/>
          </p:nvPr>
        </p:nvSpPr>
        <p:spPr>
          <a:xfrm>
            <a:off x="0" y="1271588"/>
            <a:ext cx="11188931" cy="4679950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Starting with SQL 2017, no more service packs, CU’s only.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Stated goal of one CU per month at least for one year.</a:t>
            </a:r>
          </a:p>
          <a:p>
            <a:pPr marL="889208" lvl="1" indent="-457200"/>
            <a:r>
              <a:rPr lang="en-US" sz="3222" dirty="0"/>
              <a:t>Within 12 months, 12 CU’s for SQL 2017.</a:t>
            </a:r>
          </a:p>
          <a:p>
            <a:pPr marL="889208" lvl="1" indent="-457200"/>
            <a:r>
              <a:rPr lang="en-US" sz="3222" dirty="0"/>
              <a:t>17 SQL 2017 CU’s in first 24 months</a:t>
            </a:r>
          </a:p>
          <a:p>
            <a:pPr marL="889208" lvl="1" indent="-457200"/>
            <a:r>
              <a:rPr lang="en-US" sz="3222" dirty="0"/>
              <a:t>SQL 2019 CU1 release January 7, 2020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First public preview of SQL 2019 was only 11 months after SQL 2017 RTM. At that rate we can expect the next public preview of SQL Server 202</a:t>
            </a:r>
            <a:r>
              <a:rPr lang="en-US" sz="3600" i="1" dirty="0"/>
              <a:t>n </a:t>
            </a:r>
            <a:r>
              <a:rPr lang="en-US" sz="3600" dirty="0"/>
              <a:t>in October!</a:t>
            </a:r>
            <a:endParaRPr lang="en-US" sz="3600" i="1" dirty="0"/>
          </a:p>
        </p:txBody>
      </p:sp>
    </p:spTree>
    <p:extLst>
      <p:ext uri="{BB962C8B-B14F-4D97-AF65-F5344CB8AC3E}">
        <p14:creationId xmlns:p14="http://schemas.microsoft.com/office/powerpoint/2010/main" val="3454701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SQL Server is ready to Upgrade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4294967295"/>
          </p:nvPr>
        </p:nvSpPr>
        <p:spPr>
          <a:xfrm>
            <a:off x="174567" y="1271588"/>
            <a:ext cx="10573789" cy="4679950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Thanks for compatibility levels inside each database, the only valid reasons to delay a SQL Server upgrade these days are vendor application support.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Changes are additive – no code breaking.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Changes to execution plans in SQL 2014 were 90/10.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Easier to upgrade past SQL 2014 from &lt;2014 because of the Query Store introduced in SQL 2016</a:t>
            </a:r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025268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Tools to Assist with Upgrades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4294967295"/>
          </p:nvPr>
        </p:nvSpPr>
        <p:spPr>
          <a:xfrm>
            <a:off x="541338" y="1271588"/>
            <a:ext cx="10182080" cy="4679950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/>
              <a:t>Database Migration Assistant (DMA) </a:t>
            </a:r>
            <a:r>
              <a:rPr lang="en-US" sz="3600" dirty="0"/>
              <a:t>– can perform migration to Azure SQL DB for you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/>
              <a:t>Database Experimentation Assistant (DEA) </a:t>
            </a:r>
            <a:r>
              <a:rPr lang="en-US" sz="3600" dirty="0"/>
              <a:t>– AB testing for performance on two platforms using Distributed Replay, including on-prem vs Azure, Windows vs Linux.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/>
              <a:t>Query Tuning Assistant (QTA) </a:t>
            </a:r>
            <a:r>
              <a:rPr lang="en-US" sz="3600" dirty="0"/>
              <a:t>– AB testing for performance on two </a:t>
            </a:r>
            <a:r>
              <a:rPr lang="en-US" sz="3600" dirty="0" err="1"/>
              <a:t>compat</a:t>
            </a:r>
            <a:r>
              <a:rPr lang="en-US" sz="3600" dirty="0"/>
              <a:t> levels, same hardware</a:t>
            </a:r>
          </a:p>
          <a:p>
            <a:pPr marL="889208" lvl="1" indent="-457200"/>
            <a:r>
              <a:rPr lang="en-US" sz="3222" dirty="0"/>
              <a:t>Will help with the 2014 Cardinality Estimator change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71425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SQL Version Upgrade Timeline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4294967295"/>
          </p:nvPr>
        </p:nvSpPr>
        <p:spPr>
          <a:xfrm>
            <a:off x="541338" y="1271588"/>
            <a:ext cx="10182080" cy="4679950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SQL 2008/R2 are past end of life (July 2019)!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No longer supported unless you:</a:t>
            </a:r>
          </a:p>
          <a:p>
            <a:pPr marL="946358" lvl="1" indent="-514350">
              <a:buFont typeface="+mj-lt"/>
              <a:buAutoNum type="arabicPeriod"/>
            </a:pPr>
            <a:r>
              <a:rPr lang="en-US" sz="3222" dirty="0"/>
              <a:t>Pay lots of money to Microsoft. </a:t>
            </a:r>
            <a:r>
              <a:rPr lang="en-US" sz="1800" dirty="0"/>
              <a:t>Srsly. </a:t>
            </a:r>
            <a:endParaRPr lang="en-US" sz="3222" dirty="0"/>
          </a:p>
          <a:p>
            <a:pPr marL="946358" lvl="1" indent="-514350">
              <a:buFont typeface="+mj-lt"/>
              <a:buAutoNum type="arabicPeriod"/>
            </a:pPr>
            <a:r>
              <a:rPr lang="en-US" sz="3222" dirty="0"/>
              <a:t>Migrate your SQL 2008/R2 SQL Server to an Azure VM. Considerably less money.</a:t>
            </a:r>
          </a:p>
          <a:p>
            <a:r>
              <a:rPr lang="en-US" sz="3600" dirty="0"/>
              <a:t>  SQL Server 2012 SP4 End of Support is July 12 2022.</a:t>
            </a:r>
          </a:p>
          <a:p>
            <a:r>
              <a:rPr lang="en-US" sz="3600" dirty="0"/>
              <a:t>  SQL Server 2012 &lt;SP4 no longer supported!</a:t>
            </a:r>
          </a:p>
          <a:p>
            <a:r>
              <a:rPr lang="en-US" sz="3600" dirty="0"/>
              <a:t>  SQL Server 2014 SP3 End of Support is July 9 2024.</a:t>
            </a:r>
          </a:p>
        </p:txBody>
      </p:sp>
    </p:spTree>
    <p:extLst>
      <p:ext uri="{BB962C8B-B14F-4D97-AF65-F5344CB8AC3E}">
        <p14:creationId xmlns:p14="http://schemas.microsoft.com/office/powerpoint/2010/main" val="4084010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/>
    </p:bldLst>
  </p:timing>
</p:sld>
</file>

<file path=ppt/theme/theme1.xml><?xml version="1.0" encoding="utf-8"?>
<a:theme xmlns:a="http://schemas.openxmlformats.org/drawingml/2006/main" name="1_Office Theme">
  <a:themeElements>
    <a:clrScheme name="SPARKHOUND 2019 1">
      <a:dk1>
        <a:srgbClr val="003830"/>
      </a:dk1>
      <a:lt1>
        <a:srgbClr val="FFFFFF"/>
      </a:lt1>
      <a:dk2>
        <a:srgbClr val="81BE41"/>
      </a:dk2>
      <a:lt2>
        <a:srgbClr val="E7E6E6"/>
      </a:lt2>
      <a:accent1>
        <a:srgbClr val="00B5B5"/>
      </a:accent1>
      <a:accent2>
        <a:srgbClr val="ED7D31"/>
      </a:accent2>
      <a:accent3>
        <a:srgbClr val="A5A5A5"/>
      </a:accent3>
      <a:accent4>
        <a:srgbClr val="FFC000"/>
      </a:accent4>
      <a:accent5>
        <a:srgbClr val="003830"/>
      </a:accent5>
      <a:accent6>
        <a:srgbClr val="81BE41"/>
      </a:accent6>
      <a:hlink>
        <a:srgbClr val="81BE41"/>
      </a:hlink>
      <a:folHlink>
        <a:srgbClr val="00B5B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QLSaturday Powerpoint - New">
  <a:themeElements>
    <a:clrScheme name="Custom 1">
      <a:dk1>
        <a:sysClr val="windowText" lastClr="000000"/>
      </a:dk1>
      <a:lt1>
        <a:sysClr val="window" lastClr="FFFFFF"/>
      </a:lt1>
      <a:dk2>
        <a:srgbClr val="474947"/>
      </a:dk2>
      <a:lt2>
        <a:srgbClr val="EEECE1"/>
      </a:lt2>
      <a:accent1>
        <a:srgbClr val="163764"/>
      </a:accent1>
      <a:accent2>
        <a:srgbClr val="75982F"/>
      </a:accent2>
      <a:accent3>
        <a:srgbClr val="16223C"/>
      </a:accent3>
      <a:accent4>
        <a:srgbClr val="B18126"/>
      </a:accent4>
      <a:accent5>
        <a:srgbClr val="00517C"/>
      </a:accent5>
      <a:accent6>
        <a:srgbClr val="F79646"/>
      </a:accent6>
      <a:hlink>
        <a:srgbClr val="75982F"/>
      </a:hlink>
      <a:folHlink>
        <a:srgbClr val="75982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SPARKHOUND 2019 1">
    <a:dk1>
      <a:srgbClr val="003830"/>
    </a:dk1>
    <a:lt1>
      <a:srgbClr val="FFFFFF"/>
    </a:lt1>
    <a:dk2>
      <a:srgbClr val="81BE41"/>
    </a:dk2>
    <a:lt2>
      <a:srgbClr val="E7E6E6"/>
    </a:lt2>
    <a:accent1>
      <a:srgbClr val="00B5B5"/>
    </a:accent1>
    <a:accent2>
      <a:srgbClr val="ED7D31"/>
    </a:accent2>
    <a:accent3>
      <a:srgbClr val="A5A5A5"/>
    </a:accent3>
    <a:accent4>
      <a:srgbClr val="FFC000"/>
    </a:accent4>
    <a:accent5>
      <a:srgbClr val="003830"/>
    </a:accent5>
    <a:accent6>
      <a:srgbClr val="81BE41"/>
    </a:accent6>
    <a:hlink>
      <a:srgbClr val="81BE41"/>
    </a:hlink>
    <a:folHlink>
      <a:srgbClr val="00B5B5"/>
    </a:folHlink>
  </a:clrScheme>
</a:themeOverride>
</file>

<file path=ppt/theme/themeOverride2.xml><?xml version="1.0" encoding="utf-8"?>
<a:themeOverride xmlns:a="http://schemas.openxmlformats.org/drawingml/2006/main">
  <a:clrScheme name="SPARKHOUND 2019 1">
    <a:dk1>
      <a:srgbClr val="003830"/>
    </a:dk1>
    <a:lt1>
      <a:srgbClr val="FFFFFF"/>
    </a:lt1>
    <a:dk2>
      <a:srgbClr val="81BE41"/>
    </a:dk2>
    <a:lt2>
      <a:srgbClr val="E7E6E6"/>
    </a:lt2>
    <a:accent1>
      <a:srgbClr val="00B5B5"/>
    </a:accent1>
    <a:accent2>
      <a:srgbClr val="ED7D31"/>
    </a:accent2>
    <a:accent3>
      <a:srgbClr val="A5A5A5"/>
    </a:accent3>
    <a:accent4>
      <a:srgbClr val="FFC000"/>
    </a:accent4>
    <a:accent5>
      <a:srgbClr val="003830"/>
    </a:accent5>
    <a:accent6>
      <a:srgbClr val="81BE41"/>
    </a:accent6>
    <a:hlink>
      <a:srgbClr val="81BE41"/>
    </a:hlink>
    <a:folHlink>
      <a:srgbClr val="00B5B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4908</TotalTime>
  <Words>2728</Words>
  <Application>Microsoft Office PowerPoint</Application>
  <PresentationFormat>Custom</PresentationFormat>
  <Paragraphs>378</Paragraphs>
  <Slides>59</Slides>
  <Notes>9</Notes>
  <HiddenSlides>4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59</vt:i4>
      </vt:variant>
    </vt:vector>
  </HeadingPairs>
  <TitlesOfParts>
    <vt:vector size="76" baseType="lpstr">
      <vt:lpstr>Arial</vt:lpstr>
      <vt:lpstr>Calibri</vt:lpstr>
      <vt:lpstr>Calibri Light</vt:lpstr>
      <vt:lpstr>Consolas</vt:lpstr>
      <vt:lpstr>Courier New</vt:lpstr>
      <vt:lpstr>Geogrotesque</vt:lpstr>
      <vt:lpstr>Geogrotesque Medium</vt:lpstr>
      <vt:lpstr>Geogrotesque Regular</vt:lpstr>
      <vt:lpstr>Geogrotesque SemiBold</vt:lpstr>
      <vt:lpstr>Helvetica Neue</vt:lpstr>
      <vt:lpstr>Lucida Grande</vt:lpstr>
      <vt:lpstr>Raleway</vt:lpstr>
      <vt:lpstr>Roboto</vt:lpstr>
      <vt:lpstr>Symbol</vt:lpstr>
      <vt:lpstr>Wingdings</vt:lpstr>
      <vt:lpstr>1_Office Theme</vt:lpstr>
      <vt:lpstr>SQLSaturday Powerpoint - New</vt:lpstr>
      <vt:lpstr>PowerPoint Presentation</vt:lpstr>
      <vt:lpstr>PowerPoint Presentation</vt:lpstr>
      <vt:lpstr>Audience</vt:lpstr>
      <vt:lpstr>Book Authors: What's your favorite  new feature of SQL Server 2019?</vt:lpstr>
      <vt:lpstr>SQL Server Version Velocity  </vt:lpstr>
      <vt:lpstr>SQL Server Version Velocity</vt:lpstr>
      <vt:lpstr>SQL Server is ready to Upgrade</vt:lpstr>
      <vt:lpstr>Tools to Assist with Upgrades</vt:lpstr>
      <vt:lpstr>SQL Version Upgrade Timeline</vt:lpstr>
      <vt:lpstr>Summary of Changes in SQL 2019</vt:lpstr>
      <vt:lpstr>IT Leadership: Need to Know Changes</vt:lpstr>
      <vt:lpstr>No Longer Just Windows</vt:lpstr>
      <vt:lpstr>No Longer Just Windows</vt:lpstr>
      <vt:lpstr>SQL Server on Linux</vt:lpstr>
      <vt:lpstr>SQL Server on Linux</vt:lpstr>
      <vt:lpstr>Big Data Clusters: SQL Server, Spark, and HDFS in Kubernetes</vt:lpstr>
      <vt:lpstr>Big Data Clusters: SQL Server, Spark, and HDFS in Kubernetes</vt:lpstr>
      <vt:lpstr>PolyBase Query Service For External Data </vt:lpstr>
      <vt:lpstr>PolyBase Query Service For External Data </vt:lpstr>
      <vt:lpstr>PolyBase Query Service For External Data </vt:lpstr>
      <vt:lpstr>SQL Server Machine Learning Services</vt:lpstr>
      <vt:lpstr>SQL Server Feature/Edition changes</vt:lpstr>
      <vt:lpstr>Graph Tables</vt:lpstr>
      <vt:lpstr>Columnstore Indexing</vt:lpstr>
      <vt:lpstr>State of the Columnstore</vt:lpstr>
      <vt:lpstr>Changes for Columnstore</vt:lpstr>
      <vt:lpstr>Azure SSIS Lift-and-Shift with Azure IR</vt:lpstr>
      <vt:lpstr>New Installer Smart Default Pages In SQL Setup</vt:lpstr>
      <vt:lpstr>New Installer Smart Defaults</vt:lpstr>
      <vt:lpstr>New Installer Smart Defaults</vt:lpstr>
      <vt:lpstr>New Installer Smart Defaults</vt:lpstr>
      <vt:lpstr>New in Availability Groups</vt:lpstr>
      <vt:lpstr>New in Availability Groups</vt:lpstr>
      <vt:lpstr>Hybrid Buffer Pool</vt:lpstr>
      <vt:lpstr>Certificate Management inside Configuration Manager</vt:lpstr>
      <vt:lpstr>UTF-8</vt:lpstr>
      <vt:lpstr>UTF-8</vt:lpstr>
      <vt:lpstr>UTF-8</vt:lpstr>
      <vt:lpstr>Major TempDB improvements</vt:lpstr>
      <vt:lpstr>New TSQL Syntax in SQL 2019</vt:lpstr>
      <vt:lpstr>New TSQL Syntax in SQL 2019</vt:lpstr>
      <vt:lpstr>Accelerated Database Recovery</vt:lpstr>
      <vt:lpstr>Accelerated Database Recovery</vt:lpstr>
      <vt:lpstr>New Intelligent Query Processing features</vt:lpstr>
      <vt:lpstr>Performance Boost: Batch mode on rowstore</vt:lpstr>
      <vt:lpstr>Performance Boost: Batch mode on rowstore</vt:lpstr>
      <vt:lpstr>Performance Boost: Memory Grant Feedback</vt:lpstr>
      <vt:lpstr>Performance Boost: Scalar UDF in-lining</vt:lpstr>
      <vt:lpstr>PowerPoint Presentation</vt:lpstr>
      <vt:lpstr>Performance Boost: Table variable deferred compilation</vt:lpstr>
      <vt:lpstr>More Specific string truncation error messages </vt:lpstr>
      <vt:lpstr>New Data Classification Schema</vt:lpstr>
      <vt:lpstr>SQL Assessment API</vt:lpstr>
      <vt:lpstr>PowerPoint Presentation</vt:lpstr>
      <vt:lpstr>PowerPoint Presentation</vt:lpstr>
      <vt:lpstr>PowerPoint Presentation</vt:lpstr>
      <vt:lpstr>Support your Local STEM Initiatives</vt:lpstr>
      <vt:lpstr>SQL Server 2017 Inside Out</vt:lpstr>
      <vt:lpstr>Bio and contact</vt:lpstr>
    </vt:vector>
  </TitlesOfParts>
  <Company>Revealed Design,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Hamilton</dc:creator>
  <cp:lastModifiedBy>William Assaf</cp:lastModifiedBy>
  <cp:revision>149</cp:revision>
  <dcterms:created xsi:type="dcterms:W3CDTF">2011-08-19T20:30:49Z</dcterms:created>
  <dcterms:modified xsi:type="dcterms:W3CDTF">2020-01-22T20:55:31Z</dcterms:modified>
</cp:coreProperties>
</file>