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706" r:id="rId3"/>
    <p:sldMasterId id="2147483744" r:id="rId4"/>
  </p:sldMasterIdLst>
  <p:notesMasterIdLst>
    <p:notesMasterId r:id="rId58"/>
  </p:notesMasterIdLst>
  <p:sldIdLst>
    <p:sldId id="321" r:id="rId5"/>
    <p:sldId id="338" r:id="rId6"/>
    <p:sldId id="420" r:id="rId7"/>
    <p:sldId id="418" r:id="rId8"/>
    <p:sldId id="286" r:id="rId9"/>
    <p:sldId id="296" r:id="rId10"/>
    <p:sldId id="287" r:id="rId11"/>
    <p:sldId id="301" r:id="rId12"/>
    <p:sldId id="292" r:id="rId13"/>
    <p:sldId id="293" r:id="rId14"/>
    <p:sldId id="275" r:id="rId15"/>
    <p:sldId id="288" r:id="rId16"/>
    <p:sldId id="294" r:id="rId17"/>
    <p:sldId id="289" r:id="rId18"/>
    <p:sldId id="302" r:id="rId19"/>
    <p:sldId id="421" r:id="rId20"/>
    <p:sldId id="262" r:id="rId21"/>
    <p:sldId id="261" r:id="rId22"/>
    <p:sldId id="419" r:id="rId23"/>
    <p:sldId id="290" r:id="rId24"/>
    <p:sldId id="303" r:id="rId25"/>
    <p:sldId id="263" r:id="rId26"/>
    <p:sldId id="264" r:id="rId27"/>
    <p:sldId id="265" r:id="rId28"/>
    <p:sldId id="291" r:id="rId29"/>
    <p:sldId id="304" r:id="rId30"/>
    <p:sldId id="283" r:id="rId31"/>
    <p:sldId id="266" r:id="rId32"/>
    <p:sldId id="277" r:id="rId33"/>
    <p:sldId id="310" r:id="rId34"/>
    <p:sldId id="267" r:id="rId35"/>
    <p:sldId id="268" r:id="rId36"/>
    <p:sldId id="269" r:id="rId37"/>
    <p:sldId id="270" r:id="rId38"/>
    <p:sldId id="271" r:id="rId39"/>
    <p:sldId id="280" r:id="rId40"/>
    <p:sldId id="272" r:id="rId41"/>
    <p:sldId id="274" r:id="rId42"/>
    <p:sldId id="273" r:id="rId43"/>
    <p:sldId id="297" r:id="rId44"/>
    <p:sldId id="305" r:id="rId45"/>
    <p:sldId id="279" r:id="rId46"/>
    <p:sldId id="299" r:id="rId47"/>
    <p:sldId id="284" r:id="rId48"/>
    <p:sldId id="285" r:id="rId49"/>
    <p:sldId id="295" r:id="rId50"/>
    <p:sldId id="298" r:id="rId51"/>
    <p:sldId id="311" r:id="rId52"/>
    <p:sldId id="258" r:id="rId53"/>
    <p:sldId id="415" r:id="rId54"/>
    <p:sldId id="331" r:id="rId55"/>
    <p:sldId id="335" r:id="rId56"/>
    <p:sldId id="33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p:scale>
          <a:sx n="75" d="100"/>
          <a:sy n="75" d="100"/>
        </p:scale>
        <p:origin x="124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9/30/2019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sz="1200" kern="1200" dirty="0">
              <a:solidFill>
                <a:srgbClr val="FFFF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814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sz="1200" kern="1200" dirty="0">
              <a:solidFill>
                <a:srgbClr val="FFFF00"/>
              </a:solidFill>
              <a:effectLst/>
              <a:latin typeface="+mn-lt"/>
              <a:ea typeface="+mn-ea"/>
              <a:cs typeface="+mn-cs"/>
            </a:endParaRPr>
          </a:p>
          <a:p>
            <a:r>
              <a:rPr lang="en-CA" dirty="0"/>
              <a:t>Don’t miss the largest technical conference for data professionals that leverage the Microsoft </a:t>
            </a:r>
            <a:r>
              <a:rPr lang="en-CA"/>
              <a:t>Data Platform. </a:t>
            </a:r>
            <a:r>
              <a:rPr lang="en-CA" dirty="0"/>
              <a:t>PASS Summit 2019 will be happening on November 5</a:t>
            </a:r>
            <a:r>
              <a:rPr lang="en-CA" baseline="30000" dirty="0"/>
              <a:t>th</a:t>
            </a:r>
            <a:r>
              <a:rPr lang="en-CA" dirty="0"/>
              <a:t> in Seattle Washington. Head over to PASSsummit.com and register today!</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60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b="1" i="1" dirty="0"/>
              <a:t>Feel free to add your preferred Bio for the Moderator to read out loud, otherwise we will take an abstract of your Speaker Profile.</a:t>
            </a:r>
            <a:br>
              <a:rPr lang="en-US" i="1" dirty="0"/>
            </a:b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5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18</a:t>
            </a:fld>
            <a:endParaRPr lang="en-US"/>
          </a:p>
        </p:txBody>
      </p:sp>
    </p:spTree>
    <p:extLst>
      <p:ext uri="{BB962C8B-B14F-4D97-AF65-F5344CB8AC3E}">
        <p14:creationId xmlns:p14="http://schemas.microsoft.com/office/powerpoint/2010/main" val="1506848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19</a:t>
            </a:fld>
            <a:endParaRPr lang="en-US"/>
          </a:p>
        </p:txBody>
      </p:sp>
    </p:spTree>
    <p:extLst>
      <p:ext uri="{BB962C8B-B14F-4D97-AF65-F5344CB8AC3E}">
        <p14:creationId xmlns:p14="http://schemas.microsoft.com/office/powerpoint/2010/main" val="291691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29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www.sqlsaturday.com/" TargetMode="External"/><Relationship Id="rId7" Type="http://schemas.openxmlformats.org/officeDocument/2006/relationships/image" Target="../media/image14.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hyperlink" Target="http://www.sqlpass.org/PASSChapters/VirtualChapters.aspx" TargetMode="External"/><Relationship Id="rId10" Type="http://schemas.openxmlformats.org/officeDocument/2006/relationships/image" Target="../media/image17.png"/><Relationship Id="rId4" Type="http://schemas.openxmlformats.org/officeDocument/2006/relationships/hyperlink" Target="http://www.sqlpass.org/PASSChapters.aspx" TargetMode="External"/><Relationship Id="rId9" Type="http://schemas.openxmlformats.org/officeDocument/2006/relationships/image" Target="../media/image16.png"/></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www.sqlpass.org/PASSChapters/VirtualChapters.aspx" TargetMode="External"/><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1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4.xml"/><Relationship Id="rId5" Type="http://schemas.openxmlformats.org/officeDocument/2006/relationships/image" Target="../media/image21.png"/><Relationship Id="rId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4.xml"/><Relationship Id="rId5" Type="http://schemas.openxmlformats.org/officeDocument/2006/relationships/image" Target="../media/image21.png"/><Relationship Id="rId4" Type="http://schemas.openxmlformats.org/officeDocument/2006/relationships/image" Target="../media/image7.pn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Master" Target="../slideMasters/slideMaster4.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9/30/2019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6"/>
            <a:ext cx="6028267" cy="740875"/>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493273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645545"/>
            <a:ext cx="3819404"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3816116"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6170840"/>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3054888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62306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974778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8071632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6"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6"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18790368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DA29DF3-5C5F-4C46-B0B5-F68ECE48B1C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677160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1193187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681261"/>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8705575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9000013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5C96D69A-42D8-4377-85EE-8AE041ECCC0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34342036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139000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32613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Tree>
    <p:extLst>
      <p:ext uri="{BB962C8B-B14F-4D97-AF65-F5344CB8AC3E}">
        <p14:creationId xmlns:p14="http://schemas.microsoft.com/office/powerpoint/2010/main" val="3285195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userDrawn="1"/>
        </p:nvSpPr>
        <p:spPr>
          <a:xfrm>
            <a:off x="5374232" y="2618058"/>
            <a:ext cx="175938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PASS’ flagship event November 6-9 </a:t>
            </a:r>
            <a:br>
              <a:rPr lang="en-US" sz="1200" dirty="0">
                <a:solidFill>
                  <a:schemeClr val="bg2">
                    <a:lumMod val="50000"/>
                  </a:schemeClr>
                </a:solidFill>
              </a:rPr>
            </a:br>
            <a:r>
              <a:rPr lang="en-US" sz="1200" dirty="0">
                <a:solidFill>
                  <a:schemeClr val="bg2">
                    <a:lumMod val="50000"/>
                  </a:schemeClr>
                </a:solidFill>
              </a:rPr>
              <a:t>Seattle, Washington </a:t>
            </a:r>
          </a:p>
        </p:txBody>
      </p:sp>
      <p:sp>
        <p:nvSpPr>
          <p:cNvPr id="33" name="Rectangle 32">
            <a:hlinkClick r:id="rId3"/>
          </p:cNvPr>
          <p:cNvSpPr/>
          <p:nvPr userDrawn="1"/>
        </p:nvSpPr>
        <p:spPr>
          <a:xfrm>
            <a:off x="9630980" y="2618058"/>
            <a:ext cx="1713720"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Free 1-day local training events</a:t>
            </a:r>
            <a:endParaRPr lang="en-US" sz="1200" dirty="0">
              <a:solidFill>
                <a:schemeClr val="bg2">
                  <a:lumMod val="50000"/>
                </a:schemeClr>
              </a:solidFill>
            </a:endParaRPr>
          </a:p>
        </p:txBody>
      </p:sp>
      <p:sp>
        <p:nvSpPr>
          <p:cNvPr id="34" name="Rectangle 33">
            <a:hlinkClick r:id="rId4"/>
          </p:cNvPr>
          <p:cNvSpPr/>
          <p:nvPr userDrawn="1"/>
        </p:nvSpPr>
        <p:spPr>
          <a:xfrm>
            <a:off x="7532384" y="2618058"/>
            <a:ext cx="1712256"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Local user groups around the world</a:t>
            </a:r>
          </a:p>
        </p:txBody>
      </p:sp>
      <p:sp>
        <p:nvSpPr>
          <p:cNvPr id="35" name="Rectangle 34">
            <a:hlinkClick r:id="rId5"/>
          </p:cNvPr>
          <p:cNvSpPr/>
          <p:nvPr userDrawn="1"/>
        </p:nvSpPr>
        <p:spPr>
          <a:xfrm>
            <a:off x="5368609" y="5443025"/>
            <a:ext cx="1718875"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Online special interest user groups </a:t>
            </a:r>
          </a:p>
        </p:txBody>
      </p:sp>
      <p:sp>
        <p:nvSpPr>
          <p:cNvPr id="36" name="Rectangle 35">
            <a:hlinkClick r:id="rId4"/>
          </p:cNvPr>
          <p:cNvSpPr/>
          <p:nvPr userDrawn="1"/>
        </p:nvSpPr>
        <p:spPr>
          <a:xfrm>
            <a:off x="7573112"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910150" y="4177394"/>
            <a:ext cx="1172772" cy="1066156"/>
          </a:xfrm>
          <a:prstGeom prst="rect">
            <a:avLst/>
          </a:prstGeom>
        </p:spPr>
      </p:pic>
      <p:sp>
        <p:nvSpPr>
          <p:cNvPr id="43" name="Rectangle 42">
            <a:hlinkClick r:id="rId4"/>
          </p:cNvPr>
          <p:cNvSpPr/>
          <p:nvPr userDrawn="1"/>
        </p:nvSpPr>
        <p:spPr>
          <a:xfrm>
            <a:off x="9698629"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63209" y="1133864"/>
            <a:ext cx="1569768" cy="1569768"/>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7533339" y="1022499"/>
            <a:ext cx="1723021" cy="1723021"/>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9678805" y="1053428"/>
            <a:ext cx="1692179" cy="1692179"/>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5359610" y="3815829"/>
            <a:ext cx="1757345" cy="1757345"/>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533461" y="3878887"/>
            <a:ext cx="1665168" cy="1665168"/>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430335" y="558360"/>
            <a:ext cx="3503429" cy="346264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Explore everything PASS has to offer </a:t>
            </a:r>
          </a:p>
        </p:txBody>
      </p:sp>
      <p:sp>
        <p:nvSpPr>
          <p:cNvPr id="44" name="Rectangle 43"/>
          <p:cNvSpPr/>
          <p:nvPr userDrawn="1"/>
        </p:nvSpPr>
        <p:spPr>
          <a:xfrm>
            <a:off x="470986" y="3956173"/>
            <a:ext cx="3254621" cy="1346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121920" rtlCol="0" anchor="t"/>
          <a:lstStyle/>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Free Online Resources </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Newsletters</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err="1">
                <a:solidFill>
                  <a:schemeClr val="bg2"/>
                </a:solidFill>
              </a:rPr>
              <a:t>PASS.org</a:t>
            </a:r>
            <a:endParaRPr lang="en-US" sz="1600" b="1" spc="27" dirty="0">
              <a:solidFill>
                <a:schemeClr val="bg2"/>
              </a:solidFill>
            </a:endParaRPr>
          </a:p>
        </p:txBody>
      </p:sp>
    </p:spTree>
    <p:extLst>
      <p:ext uri="{BB962C8B-B14F-4D97-AF65-F5344CB8AC3E}">
        <p14:creationId xmlns:p14="http://schemas.microsoft.com/office/powerpoint/2010/main" val="37773201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userDrawn="1"/>
        </p:nvSpPr>
        <p:spPr>
          <a:xfrm>
            <a:off x="5374231" y="2618058"/>
            <a:ext cx="6417263" cy="7717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PASS’ flagship event takes place in Seattle, Washington</a:t>
            </a:r>
          </a:p>
          <a:p>
            <a:pPr algn="l"/>
            <a:r>
              <a:rPr lang="en-US" sz="1200" dirty="0">
                <a:solidFill>
                  <a:schemeClr val="bg2">
                    <a:lumMod val="50000"/>
                  </a:schemeClr>
                </a:solidFill>
              </a:rPr>
              <a:t>November 5-8, 2019</a:t>
            </a:r>
          </a:p>
          <a:p>
            <a:pPr algn="l"/>
            <a:r>
              <a:rPr lang="en-US" sz="1200" b="1" dirty="0">
                <a:solidFill>
                  <a:schemeClr val="bg2">
                    <a:lumMod val="50000"/>
                  </a:schemeClr>
                </a:solidFill>
              </a:rPr>
              <a:t>PASSsummit.com</a:t>
            </a:r>
          </a:p>
        </p:txBody>
      </p:sp>
      <p:sp>
        <p:nvSpPr>
          <p:cNvPr id="35" name="Rectangle 34">
            <a:hlinkClick r:id="rId3"/>
          </p:cNvPr>
          <p:cNvSpPr/>
          <p:nvPr userDrawn="1"/>
        </p:nvSpPr>
        <p:spPr>
          <a:xfrm>
            <a:off x="5374232" y="5544372"/>
            <a:ext cx="612129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PASS Marathon: Career Development</a:t>
            </a:r>
          </a:p>
          <a:p>
            <a:pPr algn="l"/>
            <a:r>
              <a:rPr lang="en-US" sz="1200" dirty="0">
                <a:solidFill>
                  <a:schemeClr val="bg2">
                    <a:lumMod val="50000"/>
                  </a:schemeClr>
                </a:solidFill>
              </a:rPr>
              <a:t>October 8, 2019</a:t>
            </a:r>
          </a:p>
        </p:txBody>
      </p:sp>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400506" y="1871825"/>
            <a:ext cx="3503429" cy="171748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Upcoming</a:t>
            </a:r>
          </a:p>
          <a:p>
            <a:pPr marL="0" indent="0" algn="l">
              <a:lnSpc>
                <a:spcPct val="90000"/>
              </a:lnSpc>
              <a:tabLst>
                <a:tab pos="5784706" algn="l"/>
              </a:tabLst>
            </a:pPr>
            <a:r>
              <a:rPr lang="en-US" sz="5333" dirty="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8572" t="29882" b="34165"/>
          <a:stretch/>
        </p:blipFill>
        <p:spPr>
          <a:xfrm>
            <a:off x="5463823" y="764341"/>
            <a:ext cx="5256208" cy="2066929"/>
          </a:xfrm>
          <a:prstGeom prst="rect">
            <a:avLst/>
          </a:prstGeom>
        </p:spPr>
      </p:pic>
      <p:pic>
        <p:nvPicPr>
          <p:cNvPr id="12" name="Picture 11">
            <a:extLst>
              <a:ext uri="{FF2B5EF4-FFF2-40B4-BE49-F238E27FC236}">
                <a16:creationId xmlns:a16="http://schemas.microsoft.com/office/drawing/2014/main" id="{45909C2A-B83E-4E9F-8ABC-883AC277681E}"/>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078" t="32145" b="32226"/>
          <a:stretch/>
        </p:blipFill>
        <p:spPr>
          <a:xfrm>
            <a:off x="5463822" y="3542665"/>
            <a:ext cx="5550491" cy="2175004"/>
          </a:xfrm>
          <a:prstGeom prst="rect">
            <a:avLst/>
          </a:prstGeom>
        </p:spPr>
      </p:pic>
    </p:spTree>
    <p:extLst>
      <p:ext uri="{BB962C8B-B14F-4D97-AF65-F5344CB8AC3E}">
        <p14:creationId xmlns:p14="http://schemas.microsoft.com/office/powerpoint/2010/main" val="28499363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0867768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232408"/>
            <a:ext cx="0" cy="4372184"/>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1055811" y="189031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2126167" y="115776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858446" y="5903361"/>
            <a:ext cx="6347903" cy="896576"/>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41326"/>
            </a:xfrm>
            <a:prstGeom prst="rect">
              <a:avLst/>
            </a:prstGeom>
            <a:noFill/>
          </p:spPr>
          <p:txBody>
            <a:bodyPr wrap="square" rtlCol="0">
              <a:spAutoFit/>
            </a:bodyPr>
            <a:lstStyle/>
            <a:p>
              <a:pPr marL="0" algn="r" defTabSz="914377" rtl="0" eaLnBrk="1" latinLnBrk="0" hangingPunct="1">
                <a:lnSpc>
                  <a:spcPct val="90000"/>
                </a:lnSpc>
                <a:spcBef>
                  <a:spcPct val="0"/>
                </a:spcBef>
                <a:buNone/>
              </a:pPr>
              <a:r>
                <a:rPr lang="en-US" sz="12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442623" y="137951"/>
            <a:ext cx="11306755" cy="817275"/>
          </a:xfrm>
        </p:spPr>
        <p:txBody>
          <a:bodyPr/>
          <a:lstStyle>
            <a:lvl1pPr>
              <a:defRPr/>
            </a:lvl1pPr>
          </a:lstStyle>
          <a:p>
            <a:pPr algn="ctr"/>
            <a:r>
              <a:rPr lang="en-CA" sz="4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1055811" y="401601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2126167" y="328345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7361821" y="194207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8432176" y="120952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7361821" y="406777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8432176" y="333521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4351702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93003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325291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1050" y="2374590"/>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531060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87889" y="-59499"/>
            <a:ext cx="4646440" cy="69871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0" name="Rectangle 9">
            <a:extLst>
              <a:ext uri="{FF2B5EF4-FFF2-40B4-BE49-F238E27FC236}">
                <a16:creationId xmlns:a16="http://schemas.microsoft.com/office/drawing/2014/main" id="{8000EC49-E77E-4156-874E-FB3B6E78EB5A}"/>
              </a:ext>
            </a:extLst>
          </p:cNvPr>
          <p:cNvSpPr/>
          <p:nvPr userDrawn="1"/>
        </p:nvSpPr>
        <p:spPr>
          <a:xfrm>
            <a:off x="3445565" y="6369254"/>
            <a:ext cx="8789975"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TextBox 10">
            <a:extLst>
              <a:ext uri="{FF2B5EF4-FFF2-40B4-BE49-F238E27FC236}">
                <a16:creationId xmlns:a16="http://schemas.microsoft.com/office/drawing/2014/main" id="{195D41C9-F14F-4D1A-98A7-859A5730D364}"/>
              </a:ext>
            </a:extLst>
          </p:cNvPr>
          <p:cNvSpPr txBox="1"/>
          <p:nvPr userDrawn="1"/>
        </p:nvSpPr>
        <p:spPr>
          <a:xfrm>
            <a:off x="7672251" y="641346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37670792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278932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29371" y="2376394"/>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429371" y="334969"/>
            <a:ext cx="10989733" cy="817275"/>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9202138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597072"/>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845687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7647919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956257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9182020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7147098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836710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19043375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3723271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Tree>
    <p:extLst>
      <p:ext uri="{BB962C8B-B14F-4D97-AF65-F5344CB8AC3E}">
        <p14:creationId xmlns:p14="http://schemas.microsoft.com/office/powerpoint/2010/main" val="276850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2023142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6"/>
            <a:ext cx="6028267" cy="740875"/>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3" name="Picture 2">
            <a:extLst>
              <a:ext uri="{FF2B5EF4-FFF2-40B4-BE49-F238E27FC236}">
                <a16:creationId xmlns:a16="http://schemas.microsoft.com/office/drawing/2014/main" id="{C5371BF5-4015-B24C-94B0-ADA0A90EFA1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651853" y="634432"/>
            <a:ext cx="3452788" cy="983456"/>
          </a:xfrm>
          <a:prstGeom prst="rect">
            <a:avLst/>
          </a:prstGeom>
        </p:spPr>
      </p:pic>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2485607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645545"/>
            <a:ext cx="3819404"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3816116"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6170840"/>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1642279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5075161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49479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2959361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347557"/>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347557"/>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347557"/>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1120480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6"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6"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1463290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10722445" y="6302907"/>
            <a:ext cx="1193204" cy="339860"/>
          </a:xfrm>
          <a:prstGeom prst="rect">
            <a:avLst/>
          </a:prstGeom>
        </p:spPr>
      </p:pic>
    </p:spTree>
    <p:extLst>
      <p:ext uri="{BB962C8B-B14F-4D97-AF65-F5344CB8AC3E}">
        <p14:creationId xmlns:p14="http://schemas.microsoft.com/office/powerpoint/2010/main" val="41800174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spTree>
    <p:extLst>
      <p:ext uri="{BB962C8B-B14F-4D97-AF65-F5344CB8AC3E}">
        <p14:creationId xmlns:p14="http://schemas.microsoft.com/office/powerpoint/2010/main" val="13928588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5"/>
            <a:ext cx="10989733" cy="3891476"/>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Tree>
    <p:extLst>
      <p:ext uri="{BB962C8B-B14F-4D97-AF65-F5344CB8AC3E}">
        <p14:creationId xmlns:p14="http://schemas.microsoft.com/office/powerpoint/2010/main" val="119407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11DDEA24-6019-4928-AFCF-B58D7FED57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Tree>
    <p:extLst>
      <p:ext uri="{BB962C8B-B14F-4D97-AF65-F5344CB8AC3E}">
        <p14:creationId xmlns:p14="http://schemas.microsoft.com/office/powerpoint/2010/main" val="15607946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9F28FA73-9692-B243-86F8-ACAD633FD3C3}"/>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7333" t="37617" r="6534" b="37850"/>
          <a:stretch/>
        </p:blipFill>
        <p:spPr>
          <a:xfrm>
            <a:off x="10722445" y="6302907"/>
            <a:ext cx="1193204" cy="339860"/>
          </a:xfrm>
          <a:prstGeom prst="rect">
            <a:avLst/>
          </a:prstGeom>
        </p:spPr>
      </p:pic>
    </p:spTree>
    <p:extLst>
      <p:ext uri="{BB962C8B-B14F-4D97-AF65-F5344CB8AC3E}">
        <p14:creationId xmlns:p14="http://schemas.microsoft.com/office/powerpoint/2010/main" val="13942627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651853" y="634432"/>
            <a:ext cx="3452788" cy="983456"/>
          </a:xfrm>
          <a:prstGeom prst="rect">
            <a:avLst/>
          </a:prstGeom>
        </p:spPr>
      </p:pic>
    </p:spTree>
    <p:extLst>
      <p:ext uri="{BB962C8B-B14F-4D97-AF65-F5344CB8AC3E}">
        <p14:creationId xmlns:p14="http://schemas.microsoft.com/office/powerpoint/2010/main" val="12878501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12" name="Picture 11">
            <a:extLst>
              <a:ext uri="{FF2B5EF4-FFF2-40B4-BE49-F238E27FC236}">
                <a16:creationId xmlns:a16="http://schemas.microsoft.com/office/drawing/2014/main" id="{10DFF666-6FF5-6048-92EC-797F609EC63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333" t="37617" r="6534" b="37850"/>
          <a:stretch/>
        </p:blipFill>
        <p:spPr>
          <a:xfrm>
            <a:off x="651853" y="634432"/>
            <a:ext cx="3452788" cy="983456"/>
          </a:xfrm>
          <a:prstGeom prst="rect">
            <a:avLst/>
          </a:prstGeom>
        </p:spPr>
      </p:pic>
    </p:spTree>
    <p:extLst>
      <p:ext uri="{BB962C8B-B14F-4D97-AF65-F5344CB8AC3E}">
        <p14:creationId xmlns:p14="http://schemas.microsoft.com/office/powerpoint/2010/main" val="33689003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1F1F2719-0244-4061-B2AD-4B4A8A3579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1837" y="-760121"/>
            <a:ext cx="7233928" cy="7233928"/>
          </a:xfrm>
          <a:prstGeom prst="rect">
            <a:avLst/>
          </a:prstGeom>
        </p:spPr>
      </p:pic>
    </p:spTree>
    <p:extLst>
      <p:ext uri="{BB962C8B-B14F-4D97-AF65-F5344CB8AC3E}">
        <p14:creationId xmlns:p14="http://schemas.microsoft.com/office/powerpoint/2010/main" val="5409292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userDrawn="1"/>
        </p:nvSpPr>
        <p:spPr>
          <a:xfrm>
            <a:off x="5414684" y="4067279"/>
            <a:ext cx="7351059" cy="11127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867" dirty="0">
                <a:solidFill>
                  <a:schemeClr val="bg2">
                    <a:lumMod val="50000"/>
                  </a:schemeClr>
                </a:solidFill>
              </a:rPr>
              <a:t>PASS’ flagship event takes place in Seattle, Washington</a:t>
            </a:r>
          </a:p>
          <a:p>
            <a:pPr algn="l"/>
            <a:r>
              <a:rPr lang="en-US" sz="1867" dirty="0">
                <a:solidFill>
                  <a:schemeClr val="bg2">
                    <a:lumMod val="50000"/>
                  </a:schemeClr>
                </a:solidFill>
              </a:rPr>
              <a:t>November 5-8, 2019</a:t>
            </a:r>
          </a:p>
          <a:p>
            <a:pPr algn="l"/>
            <a:r>
              <a:rPr lang="en-US" sz="1867" b="1" dirty="0">
                <a:solidFill>
                  <a:schemeClr val="bg2">
                    <a:lumMod val="50000"/>
                  </a:schemeClr>
                </a:solidFill>
              </a:rPr>
              <a:t>PASSsummit.com</a:t>
            </a:r>
          </a:p>
        </p:txBody>
      </p:sp>
      <p:sp>
        <p:nvSpPr>
          <p:cNvPr id="49" name="Title 3"/>
          <p:cNvSpPr txBox="1">
            <a:spLocks/>
          </p:cNvSpPr>
          <p:nvPr userDrawn="1"/>
        </p:nvSpPr>
        <p:spPr>
          <a:xfrm>
            <a:off x="400506" y="2221273"/>
            <a:ext cx="3503429" cy="171748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Upcoming</a:t>
            </a:r>
          </a:p>
          <a:p>
            <a:pPr marL="0" indent="0" algn="l">
              <a:lnSpc>
                <a:spcPct val="90000"/>
              </a:lnSpc>
              <a:tabLst>
                <a:tab pos="5784706" algn="l"/>
              </a:tabLst>
            </a:pPr>
            <a:r>
              <a:rPr lang="en-US" sz="5333" dirty="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572" t="29882" b="34165"/>
          <a:stretch/>
        </p:blipFill>
        <p:spPr>
          <a:xfrm>
            <a:off x="5483397" y="1871825"/>
            <a:ext cx="5256208" cy="2066929"/>
          </a:xfrm>
          <a:prstGeom prst="rect">
            <a:avLst/>
          </a:prstGeom>
        </p:spPr>
      </p:pic>
    </p:spTree>
    <p:extLst>
      <p:ext uri="{BB962C8B-B14F-4D97-AF65-F5344CB8AC3E}">
        <p14:creationId xmlns:p14="http://schemas.microsoft.com/office/powerpoint/2010/main" val="41536385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Explore PASS">
    <p:bg>
      <p:bgPr>
        <a:solidFill>
          <a:schemeClr val="bg2"/>
        </a:solidFill>
        <a:effectLst/>
      </p:bgPr>
    </p:bg>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AFAFAF"/>
              </a:solidFill>
              <a:effectLst/>
              <a:uLnTx/>
              <a:uFillTx/>
              <a:latin typeface="Segoe UI"/>
              <a:ea typeface="+mn-ea"/>
              <a:cs typeface="+mn-cs"/>
            </a:endParaRPr>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60" y="-3820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AFAFAF"/>
              </a:solidFill>
              <a:effectLst/>
              <a:uLnTx/>
              <a:uFillTx/>
              <a:latin typeface="Segoe UI"/>
              <a:ea typeface="+mn-ea"/>
              <a:cs typeface="+mn-cs"/>
            </a:endParaRPr>
          </a:p>
        </p:txBody>
      </p:sp>
      <p:sp>
        <p:nvSpPr>
          <p:cNvPr id="49" name="Title 3"/>
          <p:cNvSpPr txBox="1">
            <a:spLocks/>
          </p:cNvSpPr>
          <p:nvPr userDrawn="1"/>
        </p:nvSpPr>
        <p:spPr>
          <a:xfrm>
            <a:off x="62165" y="1"/>
            <a:ext cx="4902991" cy="346264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l" defTabSz="609585" rtl="0" eaLnBrk="1" fontAlgn="base"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Immerse yourself </a:t>
            </a:r>
            <a:br>
              <a:rPr kumimoji="0" lang="en-US" sz="3733"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br>
            <a:r>
              <a:rPr kumimoji="0" lang="en-US" sz="24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in the data community</a:t>
            </a:r>
          </a:p>
          <a:p>
            <a:pPr marL="0" marR="0" lvl="0" indent="0" algn="l" defTabSz="609585" rtl="0" eaLnBrk="1" fontAlgn="base"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3733"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ts val="4667"/>
              </a:lnSpc>
              <a:spcBef>
                <a:spcPct val="0"/>
              </a:spcBef>
              <a:spcAft>
                <a:spcPts val="0"/>
              </a:spcAft>
              <a:buClrTx/>
              <a:buSzTx/>
              <a:buFontTx/>
              <a:buNone/>
              <a:tabLst/>
              <a:defRPr/>
            </a:pPr>
            <a:endParaRPr kumimoji="0" lang="en-US" sz="4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endParaRPr>
          </a:p>
          <a:p>
            <a:pPr marL="0" marR="0" lvl="0" indent="0" algn="l" defTabSz="609585" rtl="0" eaLnBrk="1" fontAlgn="base"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Attend</a:t>
            </a:r>
          </a:p>
          <a:p>
            <a:pPr marL="0" marR="0" lvl="0" indent="0" algn="l" defTabSz="609585" rtl="0" eaLnBrk="1" fontAlgn="base"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PASS Summit</a:t>
            </a:r>
          </a:p>
        </p:txBody>
      </p:sp>
      <p:sp>
        <p:nvSpPr>
          <p:cNvPr id="27" name="Rectangle 26">
            <a:extLst>
              <a:ext uri="{FF2B5EF4-FFF2-40B4-BE49-F238E27FC236}">
                <a16:creationId xmlns:a16="http://schemas.microsoft.com/office/drawing/2014/main" id="{08E4B8EF-0FC8-40A2-A096-F5530CD334E7}"/>
              </a:ext>
            </a:extLst>
          </p:cNvPr>
          <p:cNvSpPr/>
          <p:nvPr userDrawn="1"/>
        </p:nvSpPr>
        <p:spPr>
          <a:xfrm>
            <a:off x="-102355" y="2487444"/>
            <a:ext cx="3481869" cy="1861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121920" rtlCol="0" anchor="t"/>
          <a:lstStyle/>
          <a:p>
            <a:pPr marL="0" marR="0" lvl="0" indent="0" algn="l" defTabSz="1219170" rtl="0" eaLnBrk="1" fontAlgn="base" latinLnBrk="0" hangingPunct="1">
              <a:lnSpc>
                <a:spcPct val="100000"/>
              </a:lnSpc>
              <a:spcBef>
                <a:spcPts val="0"/>
              </a:spcBef>
              <a:spcAft>
                <a:spcPts val="0"/>
              </a:spcAft>
              <a:buClrTx/>
              <a:buSzTx/>
              <a:buFontTx/>
              <a:buNone/>
              <a:tabLst/>
              <a:defRPr/>
            </a:pPr>
            <a:endParaRPr kumimoji="0" lang="en-CA" sz="1867"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A967B0DD-4A33-434B-9D34-0020337D2DF5}"/>
              </a:ext>
            </a:extLst>
          </p:cNvPr>
          <p:cNvSpPr/>
          <p:nvPr userDrawn="1"/>
        </p:nvSpPr>
        <p:spPr>
          <a:xfrm>
            <a:off x="-778301" y="3926993"/>
            <a:ext cx="4255256" cy="830997"/>
          </a:xfrm>
          <a:prstGeom prst="rect">
            <a:avLst/>
          </a:prstGeom>
        </p:spPr>
        <p:txBody>
          <a:bodyPr wrap="square">
            <a:spAutoFit/>
          </a:bodyPr>
          <a:lstStyle/>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Gain the technical skills and </a:t>
            </a:r>
          </a:p>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connections to advance </a:t>
            </a:r>
          </a:p>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your data career</a:t>
            </a:r>
          </a:p>
        </p:txBody>
      </p:sp>
      <p:pic>
        <p:nvPicPr>
          <p:cNvPr id="14" name="Picture 13">
            <a:extLst>
              <a:ext uri="{FF2B5EF4-FFF2-40B4-BE49-F238E27FC236}">
                <a16:creationId xmlns:a16="http://schemas.microsoft.com/office/drawing/2014/main" id="{E04804EB-AA48-420C-998D-18A1D7D15BDB}"/>
              </a:ext>
            </a:extLst>
          </p:cNvPr>
          <p:cNvPicPr>
            <a:picLocks noChangeAspect="1"/>
          </p:cNvPicPr>
          <p:nvPr userDrawn="1"/>
        </p:nvPicPr>
        <p:blipFill rotWithShape="1">
          <a:blip r:embed="rId3"/>
          <a:srcRect t="16440" r="3058" b="13945"/>
          <a:stretch/>
        </p:blipFill>
        <p:spPr>
          <a:xfrm>
            <a:off x="5634483" y="1416430"/>
            <a:ext cx="5669477" cy="1413565"/>
          </a:xfrm>
          <a:prstGeom prst="rect">
            <a:avLst/>
          </a:prstGeom>
        </p:spPr>
      </p:pic>
      <p:sp>
        <p:nvSpPr>
          <p:cNvPr id="31" name="Rectangle 30">
            <a:extLst>
              <a:ext uri="{FF2B5EF4-FFF2-40B4-BE49-F238E27FC236}">
                <a16:creationId xmlns:a16="http://schemas.microsoft.com/office/drawing/2014/main" id="{5F2BD26D-593E-4204-A08C-53636ADD1C4F}"/>
              </a:ext>
            </a:extLst>
          </p:cNvPr>
          <p:cNvSpPr/>
          <p:nvPr userDrawn="1"/>
        </p:nvSpPr>
        <p:spPr>
          <a:xfrm>
            <a:off x="5129673" y="3060479"/>
            <a:ext cx="6679096" cy="1405256"/>
          </a:xfrm>
          <a:prstGeom prst="rect">
            <a:avLst/>
          </a:prstGeom>
        </p:spPr>
        <p:txBody>
          <a:bodyPr wrap="square">
            <a:spAutoFit/>
          </a:bodyPr>
          <a:lstStyle/>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PASS Summit is the largest conference for technical professionals who leverage the Microsoft Data Platform.</a:t>
            </a:r>
          </a:p>
          <a:p>
            <a:pPr marL="0" marR="0" lvl="0" indent="0" algn="l"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
        <p:nvSpPr>
          <p:cNvPr id="37" name="Rectangle 36">
            <a:extLst>
              <a:ext uri="{FF2B5EF4-FFF2-40B4-BE49-F238E27FC236}">
                <a16:creationId xmlns:a16="http://schemas.microsoft.com/office/drawing/2014/main" id="{06080173-E68B-42B3-BB1C-B5829A153F0A}"/>
              </a:ext>
            </a:extLst>
          </p:cNvPr>
          <p:cNvSpPr/>
          <p:nvPr userDrawn="1"/>
        </p:nvSpPr>
        <p:spPr>
          <a:xfrm>
            <a:off x="430720" y="1692325"/>
            <a:ext cx="4255256" cy="830997"/>
          </a:xfrm>
          <a:prstGeom prst="rect">
            <a:avLst/>
          </a:prstGeom>
        </p:spPr>
        <p:txBody>
          <a:bodyPr wrap="square">
            <a:spAutoFit/>
          </a:bodyPr>
          <a:lstStyle/>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Access deep-dive technical sessions, </a:t>
            </a:r>
          </a:p>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learn best practices, and discover </a:t>
            </a:r>
          </a:p>
          <a:p>
            <a:pPr marL="0" marR="0" lvl="0" indent="0" algn="r" defTabSz="121917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Light" charset="0"/>
                <a:ea typeface="Segoe UI Light" charset="0"/>
                <a:cs typeface="Segoe UI Light" charset="0"/>
              </a:rPr>
              <a:t>new tips and tricks</a:t>
            </a:r>
          </a:p>
        </p:txBody>
      </p:sp>
      <p:graphicFrame>
        <p:nvGraphicFramePr>
          <p:cNvPr id="15" name="Object 14">
            <a:extLst>
              <a:ext uri="{FF2B5EF4-FFF2-40B4-BE49-F238E27FC236}">
                <a16:creationId xmlns:a16="http://schemas.microsoft.com/office/drawing/2014/main" id="{440121E9-0FE8-4DBF-8BB5-EDE551272C94}"/>
              </a:ext>
            </a:extLst>
          </p:cNvPr>
          <p:cNvGraphicFramePr>
            <a:graphicFrameLocks noChangeAspect="1"/>
          </p:cNvGraphicFramePr>
          <p:nvPr userDrawn="1"/>
        </p:nvGraphicFramePr>
        <p:xfrm>
          <a:off x="11191487" y="5917149"/>
          <a:ext cx="940852" cy="940852"/>
        </p:xfrm>
        <a:graphic>
          <a:graphicData uri="http://schemas.openxmlformats.org/presentationml/2006/ole">
            <mc:AlternateContent xmlns:mc="http://schemas.openxmlformats.org/markup-compatibility/2006">
              <mc:Choice xmlns:v="urn:schemas-microsoft-com:vml" Requires="v">
                <p:oleObj spid="_x0000_s2054" r:id="rId4" imgW="3809520" imgH="3809520" progId="">
                  <p:embed/>
                </p:oleObj>
              </mc:Choice>
              <mc:Fallback>
                <p:oleObj r:id="rId4" imgW="3809520" imgH="3809520" progId="">
                  <p:embed/>
                  <p:pic>
                    <p:nvPicPr>
                      <p:cNvPr id="15" name="Object 14">
                        <a:extLst>
                          <a:ext uri="{FF2B5EF4-FFF2-40B4-BE49-F238E27FC236}">
                            <a16:creationId xmlns:a16="http://schemas.microsoft.com/office/drawing/2014/main" id="{440121E9-0FE8-4DBF-8BB5-EDE551272C94}"/>
                          </a:ext>
                        </a:extLst>
                      </p:cNvPr>
                      <p:cNvPicPr/>
                      <p:nvPr/>
                    </p:nvPicPr>
                    <p:blipFill>
                      <a:blip r:embed="rId5"/>
                      <a:stretch>
                        <a:fillRect/>
                      </a:stretch>
                    </p:blipFill>
                    <p:spPr>
                      <a:xfrm>
                        <a:off x="11191487" y="5917149"/>
                        <a:ext cx="940852" cy="940852"/>
                      </a:xfrm>
                      <a:prstGeom prst="rect">
                        <a:avLst/>
                      </a:prstGeom>
                    </p:spPr>
                  </p:pic>
                </p:oleObj>
              </mc:Fallback>
            </mc:AlternateContent>
          </a:graphicData>
        </a:graphic>
      </p:graphicFrame>
      <p:sp>
        <p:nvSpPr>
          <p:cNvPr id="38" name="Rectangle 37">
            <a:extLst>
              <a:ext uri="{FF2B5EF4-FFF2-40B4-BE49-F238E27FC236}">
                <a16:creationId xmlns:a16="http://schemas.microsoft.com/office/drawing/2014/main" id="{4CA0B90F-09F8-46DA-AF49-D4674C0AFCCB}"/>
              </a:ext>
            </a:extLst>
          </p:cNvPr>
          <p:cNvSpPr/>
          <p:nvPr userDrawn="1"/>
        </p:nvSpPr>
        <p:spPr>
          <a:xfrm>
            <a:off x="8322364" y="5686664"/>
            <a:ext cx="6679096" cy="974562"/>
          </a:xfrm>
          <a:prstGeom prst="rect">
            <a:avLst/>
          </a:prstGeom>
        </p:spPr>
        <p:txBody>
          <a:bodyPr wrap="square">
            <a:spAutoFit/>
          </a:bodyPr>
          <a:lstStyle/>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More info:</a:t>
            </a:r>
          </a:p>
          <a:p>
            <a:pPr marL="0" marR="0" lvl="0" indent="0" algn="l"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
        <p:nvSpPr>
          <p:cNvPr id="40" name="Rectangle 39">
            <a:extLst>
              <a:ext uri="{FF2B5EF4-FFF2-40B4-BE49-F238E27FC236}">
                <a16:creationId xmlns:a16="http://schemas.microsoft.com/office/drawing/2014/main" id="{5F8AC9A4-77F8-4364-B8F9-DC419DD51560}"/>
              </a:ext>
            </a:extLst>
          </p:cNvPr>
          <p:cNvSpPr/>
          <p:nvPr userDrawn="1"/>
        </p:nvSpPr>
        <p:spPr>
          <a:xfrm>
            <a:off x="5129673" y="5917148"/>
            <a:ext cx="6679096" cy="1405256"/>
          </a:xfrm>
          <a:prstGeom prst="rect">
            <a:avLst/>
          </a:prstGeom>
        </p:spPr>
        <p:txBody>
          <a:bodyPr wrap="square">
            <a:spAutoFit/>
          </a:bodyPr>
          <a:lstStyle/>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rPr>
              <a:t>See everything PASS Summit has to offer at</a:t>
            </a:r>
          </a:p>
          <a:p>
            <a:pPr marL="0" marR="0" lvl="0" indent="0" algn="ctr" defTabSz="1219170" rtl="0" eaLnBrk="1" fontAlgn="base" latinLnBrk="0" hangingPunct="1">
              <a:lnSpc>
                <a:spcPct val="100000"/>
              </a:lnSpc>
              <a:spcBef>
                <a:spcPts val="0"/>
              </a:spcBef>
              <a:spcAft>
                <a:spcPts val="0"/>
              </a:spcAft>
              <a:buClrTx/>
              <a:buSzTx/>
              <a:buFontTx/>
              <a:buNone/>
              <a:tabLst/>
              <a:defRPr/>
            </a:pPr>
            <a:r>
              <a:rPr kumimoji="0" lang="en-US" sz="2133" b="1" i="0" u="sng" strike="noStrike" kern="1200" cap="none" spc="0" normalizeH="0" baseline="0" noProof="0" dirty="0">
                <a:ln>
                  <a:noFill/>
                </a:ln>
                <a:solidFill>
                  <a:srgbClr val="FF0000"/>
                </a:solidFill>
                <a:effectLst/>
                <a:uLnTx/>
                <a:uFillTx/>
                <a:latin typeface="Segoe UI Light" charset="0"/>
                <a:ea typeface="Segoe UI Light" charset="0"/>
                <a:cs typeface="Segoe UI Light" charset="0"/>
              </a:rPr>
              <a:t>PASSsummit.com</a:t>
            </a:r>
          </a:p>
          <a:p>
            <a:pPr marL="0" marR="0" lvl="0" indent="0" algn="l"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a:p>
            <a:pPr marL="0" marR="0" lvl="0" indent="0" algn="r" defTabSz="1219170" rtl="0" eaLnBrk="1" fontAlgn="base"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dirty="0">
              <a:ln>
                <a:noFill/>
              </a:ln>
              <a:solidFill>
                <a:srgbClr val="000000"/>
              </a:solidFill>
              <a:effectLst/>
              <a:uLnTx/>
              <a:uFillTx/>
              <a:latin typeface="Segoe UI Light" charset="0"/>
              <a:ea typeface="Segoe UI Light" charset="0"/>
              <a:cs typeface="Segoe UI Light" charset="0"/>
            </a:endParaRPr>
          </a:p>
        </p:txBody>
      </p:sp>
    </p:spTree>
    <p:extLst>
      <p:ext uri="{BB962C8B-B14F-4D97-AF65-F5344CB8AC3E}">
        <p14:creationId xmlns:p14="http://schemas.microsoft.com/office/powerpoint/2010/main" val="5152717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8553089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232408"/>
            <a:ext cx="0" cy="4372184"/>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1055811" y="189031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2126167" y="115776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858446" y="5903361"/>
            <a:ext cx="6347903" cy="896576"/>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41326"/>
            </a:xfrm>
            <a:prstGeom prst="rect">
              <a:avLst/>
            </a:prstGeom>
            <a:noFill/>
          </p:spPr>
          <p:txBody>
            <a:bodyPr wrap="square" rtlCol="0">
              <a:spAutoFit/>
            </a:bodyPr>
            <a:lstStyle/>
            <a:p>
              <a:pPr marL="0" algn="r" defTabSz="914377" rtl="0" eaLnBrk="1" latinLnBrk="0" hangingPunct="1">
                <a:lnSpc>
                  <a:spcPct val="90000"/>
                </a:lnSpc>
                <a:spcBef>
                  <a:spcPct val="0"/>
                </a:spcBef>
                <a:buNone/>
              </a:pPr>
              <a:r>
                <a:rPr lang="en-US" sz="12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2" name="Picture 21">
            <a:extLst>
              <a:ext uri="{FF2B5EF4-FFF2-40B4-BE49-F238E27FC236}">
                <a16:creationId xmlns:a16="http://schemas.microsoft.com/office/drawing/2014/main" id="{EBE42AD9-15A0-4F85-B091-23173C6FD68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442623" y="137951"/>
            <a:ext cx="11306755" cy="817275"/>
          </a:xfrm>
        </p:spPr>
        <p:txBody>
          <a:bodyPr/>
          <a:lstStyle>
            <a:lvl1pPr>
              <a:defRPr/>
            </a:lvl1pPr>
          </a:lstStyle>
          <a:p>
            <a:pPr algn="ctr"/>
            <a:r>
              <a:rPr lang="en-CA" sz="4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1055811" y="401601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2126167" y="328345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7361821" y="194207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8432176" y="120952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7361821" y="406777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8432176" y="333521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Tree>
    <p:extLst>
      <p:ext uri="{BB962C8B-B14F-4D97-AF65-F5344CB8AC3E}">
        <p14:creationId xmlns:p14="http://schemas.microsoft.com/office/powerpoint/2010/main" val="34721262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323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13699EF7-9A36-4775-8FD9-00C1E287F9C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Tree>
    <p:extLst>
      <p:ext uri="{BB962C8B-B14F-4D97-AF65-F5344CB8AC3E}">
        <p14:creationId xmlns:p14="http://schemas.microsoft.com/office/powerpoint/2010/main" val="24431365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1050" y="2374590"/>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D4E33BD2-482D-8049-A282-D25F00F5107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1758" b="33545"/>
          <a:stretch/>
        </p:blipFill>
        <p:spPr>
          <a:xfrm>
            <a:off x="10619741" y="6217921"/>
            <a:ext cx="1382087" cy="479552"/>
          </a:xfrm>
          <a:prstGeom prst="rect">
            <a:avLst/>
          </a:prstGeom>
        </p:spPr>
      </p:pic>
    </p:spTree>
    <p:extLst>
      <p:ext uri="{BB962C8B-B14F-4D97-AF65-F5344CB8AC3E}">
        <p14:creationId xmlns:p14="http://schemas.microsoft.com/office/powerpoint/2010/main" val="3915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image" Target="../media/image3.png"/><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image" Target="../media/image21.png"/><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9/30/2019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9/30/2019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marL="304792" marR="0" lvl="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414954"/>
                </a:solidFill>
                <a:effectLst/>
                <a:uLnTx/>
                <a:uFillTx/>
                <a:latin typeface="Segoe UI"/>
              </a:rPr>
              <a:t>Click to edit Master text styles</a:t>
            </a:r>
          </a:p>
          <a:p>
            <a:pPr marL="914377" marR="0" lvl="1"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667" b="0" i="0" u="none" strike="noStrike" kern="1200" cap="none" spc="0" normalizeH="0" baseline="0" noProof="0" dirty="0">
                <a:ln>
                  <a:noFill/>
                </a:ln>
                <a:solidFill>
                  <a:srgbClr val="414954"/>
                </a:solidFill>
                <a:effectLst/>
                <a:uLnTx/>
                <a:uFillTx/>
                <a:latin typeface="Segoe UI"/>
              </a:rPr>
              <a:t>Second level</a:t>
            </a:r>
          </a:p>
          <a:p>
            <a:pPr marL="1523962" marR="0" lvl="2"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Third level</a:t>
            </a:r>
          </a:p>
          <a:p>
            <a:pPr marL="2133547" marR="0" lvl="3"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Fourth level</a:t>
            </a:r>
          </a:p>
          <a:p>
            <a:pPr marL="2743131" marR="0" lvl="4"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Fifth level</a:t>
            </a:r>
            <a:endParaRPr kumimoji="0" lang="en-CA" sz="2133"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BFE63048-026E-4D2D-B5E8-508AC58A20A9}"/>
              </a:ext>
            </a:extLst>
          </p:cNvPr>
          <p:cNvPicPr>
            <a:picLocks noChangeAspect="1"/>
          </p:cNvPicPr>
          <p:nvPr userDrawn="1"/>
        </p:nvPicPr>
        <p:blipFill rotWithShape="1">
          <a:blip r:embed="rId36"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424065140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 id="2147483733" r:id="rId26"/>
    <p:sldLayoutId id="2147483734" r:id="rId27"/>
    <p:sldLayoutId id="2147483736" r:id="rId28"/>
    <p:sldLayoutId id="2147483738" r:id="rId29"/>
    <p:sldLayoutId id="2147483739" r:id="rId30"/>
    <p:sldLayoutId id="2147483740" r:id="rId31"/>
    <p:sldLayoutId id="2147483741" r:id="rId32"/>
    <p:sldLayoutId id="2147483742" r:id="rId33"/>
    <p:sldLayoutId id="2147483743" r:id="rId34"/>
  </p:sldLayoutIdLst>
  <p:hf hdr="0" ftr="0" dt="0"/>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304792" marR="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91437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523962"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213354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743131"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marL="304792" marR="0" lvl="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414954"/>
                </a:solidFill>
                <a:effectLst/>
                <a:uLnTx/>
                <a:uFillTx/>
                <a:latin typeface="Segoe UI"/>
              </a:rPr>
              <a:t>Click to edit Master text styles</a:t>
            </a:r>
          </a:p>
          <a:p>
            <a:pPr marL="914377" marR="0" lvl="1"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667" b="0" i="0" u="none" strike="noStrike" kern="1200" cap="none" spc="0" normalizeH="0" baseline="0" noProof="0" dirty="0">
                <a:ln>
                  <a:noFill/>
                </a:ln>
                <a:solidFill>
                  <a:srgbClr val="414954"/>
                </a:solidFill>
                <a:effectLst/>
                <a:uLnTx/>
                <a:uFillTx/>
                <a:latin typeface="Segoe UI"/>
              </a:rPr>
              <a:t>Second level</a:t>
            </a:r>
          </a:p>
          <a:p>
            <a:pPr marL="1523962" marR="0" lvl="2"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Third level</a:t>
            </a:r>
          </a:p>
          <a:p>
            <a:pPr marL="2133547" marR="0" lvl="3"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Fourth level</a:t>
            </a:r>
          </a:p>
          <a:p>
            <a:pPr marL="2743131" marR="0" lvl="4"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Fifth level</a:t>
            </a:r>
            <a:endParaRPr kumimoji="0" lang="en-CA" sz="2133" b="0" i="0" u="none" strike="noStrike" kern="1200" cap="none" spc="0" normalizeH="0" baseline="0" noProof="0" dirty="0">
              <a:ln>
                <a:noFill/>
              </a:ln>
              <a:solidFill>
                <a:srgbClr val="414954"/>
              </a:solidFill>
              <a:effectLst/>
              <a:uLnTx/>
              <a:uFillTx/>
              <a:latin typeface="Segoe UI"/>
            </a:endParaRPr>
          </a:p>
        </p:txBody>
      </p:sp>
      <p:pic>
        <p:nvPicPr>
          <p:cNvPr id="6" name="Picture 5">
            <a:extLst>
              <a:ext uri="{FF2B5EF4-FFF2-40B4-BE49-F238E27FC236}">
                <a16:creationId xmlns:a16="http://schemas.microsoft.com/office/drawing/2014/main" id="{98BE2718-52AD-DE42-A04F-D802C822B09F}"/>
              </a:ext>
            </a:extLst>
          </p:cNvPr>
          <p:cNvPicPr>
            <a:picLocks noChangeAspect="1"/>
          </p:cNvPicPr>
          <p:nvPr userDrawn="1"/>
        </p:nvPicPr>
        <p:blipFill rotWithShape="1">
          <a:blip r:embed="rId23" cstate="print">
            <a:extLst>
              <a:ext uri="{28A0092B-C50C-407E-A947-70E740481C1C}">
                <a14:useLocalDpi xmlns:a14="http://schemas.microsoft.com/office/drawing/2010/main" val="0"/>
              </a:ext>
            </a:extLst>
          </a:blip>
          <a:srcRect l="7333" t="37617" r="6534" b="37850"/>
          <a:stretch/>
        </p:blipFill>
        <p:spPr>
          <a:xfrm>
            <a:off x="10722445" y="6302907"/>
            <a:ext cx="1193204" cy="339860"/>
          </a:xfrm>
          <a:prstGeom prst="rect">
            <a:avLst/>
          </a:prstGeom>
        </p:spPr>
      </p:pic>
    </p:spTree>
    <p:extLst>
      <p:ext uri="{BB962C8B-B14F-4D97-AF65-F5344CB8AC3E}">
        <p14:creationId xmlns:p14="http://schemas.microsoft.com/office/powerpoint/2010/main" val="425404862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Lst>
  <p:hf hdr="0" ftr="0" dt="0"/>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304792" marR="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91437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523962"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213354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743131"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en-us/learning/browse-all-certifications.aspx"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6" Type="http://schemas.openxmlformats.org/officeDocument/2006/relationships/hyperlink" Target="https://www.microsoft.com/en-us/learning/browse-all-certifications.aspx" TargetMode="External"/><Relationship Id="rId5" Type="http://schemas.openxmlformats.org/officeDocument/2006/relationships/hyperlink" Target="https://www.microsoft.com/en-us/learning/exam-98-364.aspx" TargetMode="External"/><Relationship Id="rId4" Type="http://schemas.openxmlformats.org/officeDocument/2006/relationships/hyperlink" Target="https://www.microsoft.com/en-ca/learning/sql-certification.asp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68264" y="4629790"/>
            <a:ext cx="7314448" cy="604977"/>
          </a:xfrm>
        </p:spPr>
        <p:txBody>
          <a:bodyPr/>
          <a:lstStyle/>
          <a:p>
            <a:pPr marL="0" indent="0">
              <a:buNone/>
            </a:pPr>
            <a:r>
              <a:rPr lang="en-US" sz="2400" dirty="0"/>
              <a:t>Gain exam insights, the best prep strategies, an test-taking strategies from a veteran exam writer</a:t>
            </a:r>
          </a:p>
        </p:txBody>
      </p:sp>
      <p:sp>
        <p:nvSpPr>
          <p:cNvPr id="3" name="Text Placeholder 2"/>
          <p:cNvSpPr>
            <a:spLocks noGrp="1"/>
          </p:cNvSpPr>
          <p:nvPr>
            <p:ph type="body" sz="quarter" idx="10"/>
          </p:nvPr>
        </p:nvSpPr>
        <p:spPr/>
        <p:txBody>
          <a:bodyPr/>
          <a:lstStyle/>
          <a:p>
            <a:pPr lvl="0"/>
            <a:r>
              <a:rPr lang="en-US" dirty="0"/>
              <a:t>William Assaf, Principal Consultant, Sparkhound</a:t>
            </a:r>
          </a:p>
        </p:txBody>
      </p:sp>
      <p:sp>
        <p:nvSpPr>
          <p:cNvPr id="4" name="Text Placeholder 3"/>
          <p:cNvSpPr>
            <a:spLocks noGrp="1"/>
          </p:cNvSpPr>
          <p:nvPr>
            <p:ph type="body" sz="quarter" idx="11"/>
          </p:nvPr>
        </p:nvSpPr>
        <p:spPr>
          <a:xfrm>
            <a:off x="668107" y="1781909"/>
            <a:ext cx="8110133" cy="2782371"/>
          </a:xfrm>
        </p:spPr>
        <p:txBody>
          <a:bodyPr/>
          <a:lstStyle/>
          <a:p>
            <a:r>
              <a:rPr lang="en-US" dirty="0"/>
              <a:t>Think Like a Certification Exam</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Microsoft.com showing the &quot;skills measured of the exam&quot;">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a:extLst>
              <a:ext uri="{C183D7F6-B498-43B3-948B-1728B52AA6E4}">
                <adec:decorative xmlns:adec="http://schemas.microsoft.com/office/drawing/2017/decorative" val="1"/>
              </a:ext>
            </a:extLst>
          </p:cNvPr>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lab it out.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a:t>
            </a:r>
            <a:r>
              <a:rPr lang="en-US" sz="4400" i="1" dirty="0"/>
              <a:t>only</a:t>
            </a:r>
            <a:r>
              <a:rPr lang="en-US" sz="4400" dirty="0"/>
              <a:t> by reading books/MSDN.</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187328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a:bodyPr>
          <a:lstStyle/>
          <a:p>
            <a:r>
              <a:rPr lang="en-US" sz="4800" dirty="0"/>
              <a:t>It’s not just multiple choice questions.</a:t>
            </a:r>
          </a:p>
          <a:p>
            <a:r>
              <a:rPr lang="en-US" sz="4800" dirty="0"/>
              <a:t>Other types such as case studies, build lists, drag and drops, all operate on the same rules and challenge for the writers.</a:t>
            </a:r>
          </a:p>
        </p:txBody>
      </p:sp>
    </p:spTree>
    <p:extLst>
      <p:ext uri="{BB962C8B-B14F-4D97-AF65-F5344CB8AC3E}">
        <p14:creationId xmlns:p14="http://schemas.microsoft.com/office/powerpoint/2010/main" val="110536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a:p>
        </p:txBody>
      </p:sp>
      <p:sp>
        <p:nvSpPr>
          <p:cNvPr id="6" name="Title 4"/>
          <p:cNvSpPr txBox="1">
            <a:spLocks/>
          </p:cNvSpPr>
          <p:nvPr/>
        </p:nvSpPr>
        <p:spPr>
          <a:xfrm>
            <a:off x="285980" y="839972"/>
            <a:ext cx="11626619"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 For example:</a:t>
            </a:r>
          </a:p>
          <a:p>
            <a:r>
              <a:rPr lang="en-US" b="0" dirty="0">
                <a:solidFill>
                  <a:schemeClr val="tx1"/>
                </a:solidFill>
                <a:latin typeface="+mn-lt"/>
              </a:rPr>
              <a:t>In SQL Server, there is no “CHECKSUM Recovery Model” you won’t see it as a choice on an exam.</a:t>
            </a:r>
          </a:p>
          <a:p>
            <a:endParaRPr lang="en-US" b="0" dirty="0">
              <a:solidFill>
                <a:schemeClr val="tx1"/>
              </a:solidFill>
              <a:latin typeface="+mn-lt"/>
            </a:endParaRPr>
          </a:p>
        </p:txBody>
      </p:sp>
    </p:spTree>
    <p:extLst>
      <p:ext uri="{BB962C8B-B14F-4D97-AF65-F5344CB8AC3E}">
        <p14:creationId xmlns:p14="http://schemas.microsoft.com/office/powerpoint/2010/main" val="151426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Microsoft’s Emphasis is on Solutions has evolved over the last decade. </a:t>
            </a:r>
          </a:p>
          <a:p>
            <a:r>
              <a:rPr lang="en-US" sz="3200" b="0" dirty="0">
                <a:solidFill>
                  <a:schemeClr val="tx1"/>
                </a:solidFill>
                <a:latin typeface="+mn-lt"/>
              </a:rPr>
              <a:t>To get SQL Server MCSA (three exams), you need to know how to build end-to-end Business Intelligence, SSIS, SSRS, SSAS, in addition to the expected administration and querying</a:t>
            </a:r>
            <a:r>
              <a:rPr lang="en-US" sz="3600" b="0" dirty="0">
                <a:solidFill>
                  <a:schemeClr val="tx1"/>
                </a:solidFill>
                <a:latin typeface="+mn-lt"/>
              </a:rPr>
              <a:t>. </a:t>
            </a:r>
          </a:p>
          <a:p>
            <a:pPr lvl="1"/>
            <a:endParaRPr lang="en-US" sz="3600" b="0" dirty="0">
              <a:solidFill>
                <a:schemeClr val="tx1"/>
              </a:solidFill>
              <a:latin typeface="+mn-lt"/>
            </a:endParaRPr>
          </a:p>
          <a:p>
            <a:r>
              <a:rPr lang="en-US" sz="3600" b="0" dirty="0">
                <a:solidFill>
                  <a:schemeClr val="tx1"/>
                </a:solidFill>
                <a:latin typeface="+mn-lt"/>
              </a:rPr>
              <a:t>There is no such thing as a one-dimensional certification because there are few cases of one-dimensional jobs.</a:t>
            </a:r>
          </a:p>
          <a:p>
            <a:r>
              <a:rPr lang="en-US" sz="36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Role-based Certifications </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desired emphasis is on Solution Providers has now introduced broad, often Azure-focused Role-based Certifications for many careers at Fundamentals, Associate, and Expert levels:</a:t>
            </a:r>
          </a:p>
          <a:p>
            <a:r>
              <a:rPr lang="en-US" sz="2000" dirty="0">
                <a:hlinkClick r:id="rId3"/>
              </a:rPr>
              <a:t>https://www.microsoft.com/en-us/learning/browse-all-certifications.aspx</a:t>
            </a:r>
            <a:endParaRPr lang="en-US" sz="2000" b="0" dirty="0">
              <a:solidFill>
                <a:schemeClr val="tx1"/>
              </a:solidFill>
              <a:latin typeface="+mn-lt"/>
            </a:endParaRPr>
          </a:p>
        </p:txBody>
      </p:sp>
      <p:pic>
        <p:nvPicPr>
          <p:cNvPr id="1026" name="Picture 2" descr="Role-based certifications logo&#10;">
            <a:extLst>
              <a:ext uri="{FF2B5EF4-FFF2-40B4-BE49-F238E27FC236}">
                <a16:creationId xmlns:a16="http://schemas.microsoft.com/office/drawing/2014/main" id="{D029913C-25B5-417B-8D36-7065F7E60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724" y="4100054"/>
            <a:ext cx="1689549" cy="16895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le-based certifications logo&#10;">
            <a:extLst>
              <a:ext uri="{FF2B5EF4-FFF2-40B4-BE49-F238E27FC236}">
                <a16:creationId xmlns:a16="http://schemas.microsoft.com/office/drawing/2014/main" id="{6B1E4240-D594-4756-8B33-D3309D1CA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7852" y="4119982"/>
            <a:ext cx="1689549" cy="16895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le-based certifications logo&#10;">
            <a:extLst>
              <a:ext uri="{FF2B5EF4-FFF2-40B4-BE49-F238E27FC236}">
                <a16:creationId xmlns:a16="http://schemas.microsoft.com/office/drawing/2014/main" id="{AC558950-076D-43A2-A1C2-C8EF59E60B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0979" y="4119981"/>
            <a:ext cx="1689549" cy="168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0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964663"/>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Let’s talk about who creates the exams. </a:t>
            </a:r>
            <a:br>
              <a:rPr lang="en-US" sz="3600" b="0" dirty="0">
                <a:solidFill>
                  <a:schemeClr val="tx1"/>
                </a:solidFill>
                <a:latin typeface="+mn-lt"/>
              </a:rPr>
            </a:br>
            <a:r>
              <a:rPr lang="en-US" sz="3600" b="0" dirty="0">
                <a:solidFill>
                  <a:schemeClr val="tx1"/>
                </a:solidFill>
                <a:latin typeface="+mn-lt"/>
              </a:rPr>
              <a:t>Microsoft subcontracts out SME’s globally.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21</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22</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for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a:t>
            </a:r>
            <a:r>
              <a:rPr lang="en-US" sz="3200" dirty="0">
                <a:solidFill>
                  <a:schemeClr val="tx1"/>
                </a:solidFill>
                <a:latin typeface="+mn-lt"/>
              </a:rPr>
              <a:t>only connects </a:t>
            </a:r>
            <a:r>
              <a:rPr lang="en-US" sz="3200" b="0" dirty="0">
                <a:solidFill>
                  <a:schemeClr val="tx1"/>
                </a:solidFill>
                <a:latin typeface="+mn-lt"/>
              </a:rPr>
              <a:t>to one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one</a:t>
            </a:r>
            <a:r>
              <a:rPr lang="en-US" sz="3200" b="0" dirty="0">
                <a:solidFill>
                  <a:schemeClr val="tx1"/>
                </a:solidFill>
                <a:latin typeface="+mn-lt"/>
              </a:rPr>
              <a:t>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Then, new SQL 2016 exams with new numbers were written from scratch, and later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27</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question scenario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154984"/>
          </a:xfrm>
          <a:prstGeom prst="rect">
            <a:avLst/>
          </a:prstGeom>
          <a:noFill/>
        </p:spPr>
        <p:txBody>
          <a:bodyPr wrap="square" rtlCol="0">
            <a:spAutoFit/>
          </a:bodyPr>
          <a:lstStyle/>
          <a:p>
            <a:r>
              <a:rPr lang="en-US" sz="4400" dirty="0"/>
              <a:t>“Domain Drift” is when your question became so complicated,</a:t>
            </a:r>
          </a:p>
          <a:p>
            <a:r>
              <a:rPr lang="en-US" sz="4400" dirty="0"/>
              <a:t>you end up with a question on a different topic. </a:t>
            </a:r>
          </a:p>
          <a:p>
            <a:endParaRPr lang="en-US" sz="4400" dirty="0"/>
          </a:p>
          <a:p>
            <a:r>
              <a:rPr lang="en-US" sz="44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664525" y="2989335"/>
            <a:ext cx="4331368" cy="627904"/>
          </a:xfrm>
        </p:spPr>
        <p:txBody>
          <a:bodyPr/>
          <a:lstStyle/>
          <a:p>
            <a:r>
              <a:rPr lang="en-US" sz="4400" dirty="0"/>
              <a:t>William Assaf</a:t>
            </a:r>
          </a:p>
        </p:txBody>
      </p:sp>
      <p:sp>
        <p:nvSpPr>
          <p:cNvPr id="45" name="Text Placeholder 44"/>
          <p:cNvSpPr>
            <a:spLocks noGrp="1"/>
          </p:cNvSpPr>
          <p:nvPr>
            <p:ph type="body" sz="quarter" idx="10"/>
          </p:nvPr>
        </p:nvSpPr>
        <p:spPr>
          <a:xfrm>
            <a:off x="664754" y="3608006"/>
            <a:ext cx="5228045" cy="540913"/>
          </a:xfrm>
        </p:spPr>
        <p:txBody>
          <a:bodyPr/>
          <a:lstStyle/>
          <a:p>
            <a:r>
              <a:rPr lang="en-US" sz="2400" dirty="0"/>
              <a:t>Principal Consultant, Sparkhound</a:t>
            </a:r>
          </a:p>
        </p:txBody>
      </p:sp>
      <p:pic>
        <p:nvPicPr>
          <p:cNvPr id="5" name="Picture Placeholder 4" descr="William Assaf headshot">
            <a:extLst>
              <a:ext uri="{FF2B5EF4-FFF2-40B4-BE49-F238E27FC236}">
                <a16:creationId xmlns:a16="http://schemas.microsoft.com/office/drawing/2014/main" id="{25F7D318-261E-4346-9467-F3644A777B3F}"/>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a:stretch>
            <a:fillRect/>
          </a:stretch>
        </p:blipFill>
        <p:spPr/>
      </p:pic>
      <p:sp>
        <p:nvSpPr>
          <p:cNvPr id="152" name="Text Placeholder 151"/>
          <p:cNvSpPr>
            <a:spLocks noGrp="1"/>
          </p:cNvSpPr>
          <p:nvPr>
            <p:ph type="body" sz="quarter" idx="13"/>
          </p:nvPr>
        </p:nvSpPr>
        <p:spPr>
          <a:xfrm>
            <a:off x="6946901" y="2279697"/>
            <a:ext cx="4698999" cy="992931"/>
          </a:xfrm>
        </p:spPr>
        <p:txBody>
          <a:bodyPr/>
          <a:lstStyle/>
          <a:p>
            <a:r>
              <a:rPr lang="en-US" sz="2400" dirty="0">
                <a:solidFill>
                  <a:schemeClr val="tx1"/>
                </a:solidFill>
              </a:rPr>
              <a:t>Principal Consultant, </a:t>
            </a:r>
            <a:br>
              <a:rPr lang="en-US" sz="2400" dirty="0">
                <a:solidFill>
                  <a:schemeClr val="tx1"/>
                </a:solidFill>
              </a:rPr>
            </a:br>
            <a:r>
              <a:rPr lang="en-US" sz="2400" dirty="0">
                <a:solidFill>
                  <a:schemeClr val="tx1"/>
                </a:solidFill>
              </a:rPr>
              <a:t>DBA Team Manager</a:t>
            </a:r>
          </a:p>
        </p:txBody>
      </p:sp>
      <p:sp>
        <p:nvSpPr>
          <p:cNvPr id="154" name="Text Placeholder 153"/>
          <p:cNvSpPr>
            <a:spLocks noGrp="1"/>
          </p:cNvSpPr>
          <p:nvPr>
            <p:ph type="body" sz="quarter" idx="15"/>
          </p:nvPr>
        </p:nvSpPr>
        <p:spPr>
          <a:xfrm>
            <a:off x="6946901" y="3773372"/>
            <a:ext cx="4698999" cy="992931"/>
          </a:xfrm>
        </p:spPr>
        <p:txBody>
          <a:bodyPr/>
          <a:lstStyle/>
          <a:p>
            <a:r>
              <a:rPr lang="en-US" sz="2400" dirty="0">
                <a:solidFill>
                  <a:schemeClr val="tx1"/>
                </a:solidFill>
              </a:rPr>
              <a:t>SQLPASS Regional Mentor, </a:t>
            </a:r>
            <a:r>
              <a:rPr lang="en-US" sz="2400" dirty="0" err="1">
                <a:solidFill>
                  <a:schemeClr val="tx1"/>
                </a:solidFill>
              </a:rPr>
              <a:t>SQLSat</a:t>
            </a:r>
            <a:r>
              <a:rPr lang="en-US" sz="2400" dirty="0">
                <a:solidFill>
                  <a:schemeClr val="tx1"/>
                </a:solidFill>
              </a:rPr>
              <a:t> and UG Organizer in Baton Rouge, La.</a:t>
            </a:r>
          </a:p>
        </p:txBody>
      </p:sp>
      <p:sp>
        <p:nvSpPr>
          <p:cNvPr id="156" name="Text Placeholder 155"/>
          <p:cNvSpPr>
            <a:spLocks noGrp="1"/>
          </p:cNvSpPr>
          <p:nvPr>
            <p:ph type="body" sz="quarter" idx="17"/>
          </p:nvPr>
        </p:nvSpPr>
        <p:spPr>
          <a:xfrm>
            <a:off x="6946901" y="5245001"/>
            <a:ext cx="4698999" cy="992931"/>
          </a:xfrm>
        </p:spPr>
        <p:txBody>
          <a:bodyPr/>
          <a:lstStyle/>
          <a:p>
            <a:r>
              <a:rPr lang="en-US" sz="2400" dirty="0">
                <a:solidFill>
                  <a:schemeClr val="tx1"/>
                </a:solidFill>
              </a:rPr>
              <a:t>Co-author, Microsoft Press </a:t>
            </a:r>
            <a:br>
              <a:rPr lang="en-US" sz="2400" dirty="0">
                <a:solidFill>
                  <a:schemeClr val="tx1"/>
                </a:solidFill>
              </a:rPr>
            </a:br>
            <a:r>
              <a:rPr lang="en-US" sz="2400" dirty="0">
                <a:solidFill>
                  <a:schemeClr val="tx1"/>
                </a:solidFill>
              </a:rPr>
              <a:t>SQL Server Inside Out 2017 </a:t>
            </a:r>
            <a:br>
              <a:rPr lang="en-US" sz="2400" dirty="0">
                <a:solidFill>
                  <a:schemeClr val="tx1"/>
                </a:solidFill>
              </a:rPr>
            </a:br>
            <a:r>
              <a:rPr lang="en-US" sz="2400" dirty="0">
                <a:solidFill>
                  <a:schemeClr val="tx1"/>
                </a:solidFill>
              </a:rPr>
              <a:t>and (coming soon) 2019. MS Cert exam writer since 2012.</a:t>
            </a:r>
          </a:p>
        </p:txBody>
      </p:sp>
      <p:sp>
        <p:nvSpPr>
          <p:cNvPr id="157" name="Text Placeholder 156"/>
          <p:cNvSpPr>
            <a:spLocks noGrp="1"/>
          </p:cNvSpPr>
          <p:nvPr>
            <p:ph type="body" sz="quarter" idx="18"/>
          </p:nvPr>
        </p:nvSpPr>
        <p:spPr>
          <a:xfrm>
            <a:off x="1185196" y="4700409"/>
            <a:ext cx="4326604" cy="349251"/>
          </a:xfrm>
        </p:spPr>
        <p:txBody>
          <a:bodyPr/>
          <a:lstStyle/>
          <a:p>
            <a:r>
              <a:rPr lang="en-US" sz="2000" dirty="0"/>
              <a:t>linkedin.com/in/williamdassaf</a:t>
            </a:r>
          </a:p>
        </p:txBody>
      </p:sp>
      <p:sp>
        <p:nvSpPr>
          <p:cNvPr id="158" name="Text Placeholder 157"/>
          <p:cNvSpPr>
            <a:spLocks noGrp="1"/>
          </p:cNvSpPr>
          <p:nvPr>
            <p:ph type="body" sz="quarter" idx="19"/>
          </p:nvPr>
        </p:nvSpPr>
        <p:spPr>
          <a:xfrm>
            <a:off x="1179337" y="5158384"/>
            <a:ext cx="4733317" cy="349251"/>
          </a:xfrm>
        </p:spPr>
        <p:txBody>
          <a:bodyPr/>
          <a:lstStyle/>
          <a:p>
            <a:r>
              <a:rPr lang="en-US" sz="2000" dirty="0"/>
              <a:t>@</a:t>
            </a:r>
            <a:r>
              <a:rPr lang="en-US" sz="2000" dirty="0" err="1"/>
              <a:t>william_a_dba</a:t>
            </a:r>
            <a:endParaRPr lang="en-US" sz="2000" dirty="0"/>
          </a:p>
        </p:txBody>
      </p:sp>
      <p:grpSp>
        <p:nvGrpSpPr>
          <p:cNvPr id="91" name="Group 90">
            <a:extLst>
              <a:ext uri="{C183D7F6-B498-43B3-948B-1728B52AA6E4}">
                <adec:decorative xmlns:adec="http://schemas.microsoft.com/office/drawing/2017/decorative" val="1"/>
              </a:ext>
            </a:extLst>
          </p:cNvPr>
          <p:cNvGrpSpPr/>
          <p:nvPr/>
        </p:nvGrpSpPr>
        <p:grpSpPr>
          <a:xfrm>
            <a:off x="806218"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pPr defTabSz="1219170"/>
              <a:endParaRPr lang="en-US" sz="2800">
                <a:solidFill>
                  <a:srgbClr val="000000"/>
                </a:solidFill>
                <a:latin typeface="Segoe UI"/>
              </a:endParaRPr>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800">
                <a:solidFill>
                  <a:srgbClr val="AFAFAF"/>
                </a:solidFill>
                <a:latin typeface="Segoe UI"/>
              </a:endParaRPr>
            </a:p>
          </p:txBody>
        </p:sp>
      </p:grpSp>
      <p:grpSp>
        <p:nvGrpSpPr>
          <p:cNvPr id="94" name="Group 93">
            <a:extLst>
              <a:ext uri="{C183D7F6-B498-43B3-948B-1728B52AA6E4}">
                <adec:decorative xmlns:adec="http://schemas.microsoft.com/office/drawing/2017/decorative" val="1"/>
              </a:ext>
            </a:extLst>
          </p:cNvPr>
          <p:cNvGrpSpPr/>
          <p:nvPr/>
        </p:nvGrpSpPr>
        <p:grpSpPr>
          <a:xfrm>
            <a:off x="801086" y="4688319"/>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800">
                <a:solidFill>
                  <a:srgbClr val="AFAFAF"/>
                </a:solidFill>
                <a:latin typeface="Segoe UI"/>
              </a:endParaRPr>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170"/>
                <a:endParaRPr lang="en-AU" altLang="x-none" sz="2800">
                  <a:solidFill>
                    <a:srgbClr val="000000"/>
                  </a:solidFill>
                </a:endParaRPr>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170"/>
                <a:endParaRPr lang="en-AU" altLang="x-none" sz="2800">
                  <a:solidFill>
                    <a:srgbClr val="000000"/>
                  </a:solidFill>
                </a:endParaRPr>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endParaRPr lang="en-US" sz="2800">
                  <a:solidFill>
                    <a:srgbClr val="000000"/>
                  </a:solidFill>
                  <a:latin typeface="Segoe UI"/>
                </a:endParaRPr>
              </a:p>
            </p:txBody>
          </p:sp>
        </p:grpSp>
      </p:gr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1157764" y="4219543"/>
            <a:ext cx="4326604" cy="349251"/>
          </a:xfrm>
          <a:prstGeom prst="rect">
            <a:avLst/>
          </a:prstGeom>
        </p:spPr>
        <p:txBody>
          <a:bodyPr vert="horz" lIns="121920" tIns="60960" rIns="121920" bIns="6096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594" indent="-228594" defTabSz="1219170">
              <a:spcBef>
                <a:spcPts val="1333"/>
              </a:spcBef>
              <a:buFont typeface="Arial" panose="020B0604020202020204" pitchFamily="34" charset="0"/>
              <a:buChar char="•"/>
            </a:pPr>
            <a:r>
              <a:rPr lang="en-US" sz="2000" dirty="0">
                <a:solidFill>
                  <a:srgbClr val="33C0CD"/>
                </a:solidFill>
                <a:latin typeface="Segoe UI"/>
              </a:rPr>
              <a:t> SQLTact.com</a:t>
            </a:r>
            <a:endParaRPr lang="en-US" sz="2000" b="1" i="1" dirty="0">
              <a:solidFill>
                <a:srgbClr val="33C0CD"/>
              </a:solidFill>
              <a:latin typeface="Segoe UI"/>
            </a:endParaRPr>
          </a:p>
        </p:txBody>
      </p:sp>
      <p:sp>
        <p:nvSpPr>
          <p:cNvPr id="38" name="Rounded Rectangle 8">
            <a:extLst>
              <a:ext uri="{FF2B5EF4-FFF2-40B4-BE49-F238E27FC236}">
                <a16:creationId xmlns:a16="http://schemas.microsoft.com/office/drawing/2014/main" id="{C6C89C68-11C0-43F5-9365-62F42761E3DA}"/>
              </a:ext>
              <a:ext uri="{C183D7F6-B498-43B3-948B-1728B52AA6E4}">
                <adec:decorative xmlns:adec="http://schemas.microsoft.com/office/drawing/2017/decorative" val="1"/>
              </a:ext>
            </a:extLst>
          </p:cNvPr>
          <p:cNvSpPr/>
          <p:nvPr/>
        </p:nvSpPr>
        <p:spPr>
          <a:xfrm>
            <a:off x="801086" y="4200826"/>
            <a:ext cx="306133" cy="306133"/>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800" dirty="0">
              <a:solidFill>
                <a:srgbClr val="AFAFAF"/>
              </a:solidFill>
              <a:latin typeface="Segoe UI"/>
            </a:endParaRPr>
          </a:p>
        </p:txBody>
      </p:sp>
      <p:pic>
        <p:nvPicPr>
          <p:cNvPr id="39" name="Picture 38" descr="Website">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955" y="4272313"/>
            <a:ext cx="163380" cy="163380"/>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1515512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 and Requirements,</a:t>
            </a:r>
          </a:p>
          <a:p>
            <a:r>
              <a:rPr lang="en-US" sz="3600" b="0" dirty="0">
                <a:solidFill>
                  <a:schemeClr val="tx1"/>
                </a:solidFill>
                <a:latin typeface="+mn-lt"/>
              </a:rPr>
              <a:t> </a:t>
            </a: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38</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descr="The correct answer"/>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3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40</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a:t>
            </a:r>
            <a:r>
              <a:rPr lang="en-US" sz="3200" dirty="0">
                <a:solidFill>
                  <a:srgbClr val="C00000"/>
                </a:solidFill>
                <a:latin typeface="+mn-lt"/>
              </a:rPr>
              <a:t>solution selection</a:t>
            </a:r>
            <a:r>
              <a:rPr lang="en-US" sz="3200" b="0" dirty="0">
                <a:solidFill>
                  <a:srgbClr val="C00000"/>
                </a:solidFill>
                <a:latin typeface="+mn-lt"/>
              </a:rPr>
              <a: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 question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21176" y="5807348"/>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40108" y="473681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a:cxnSpLocks/>
          </p:cNvCxnSpPr>
          <p:nvPr/>
        </p:nvCxnSpPr>
        <p:spPr>
          <a:xfrm flipH="1">
            <a:off x="1568565" y="5413631"/>
            <a:ext cx="403047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5724DA3-838E-4D0F-A823-36BD9C15EB2E}"/>
              </a:ext>
              <a:ext uri="{C183D7F6-B498-43B3-948B-1728B52AA6E4}">
                <adec:decorative xmlns:adec="http://schemas.microsoft.com/office/drawing/2017/decorative" val="1"/>
              </a:ext>
            </a:extLst>
          </p:cNvPr>
          <p:cNvCxnSpPr>
            <a:cxnSpLocks/>
          </p:cNvCxnSpPr>
          <p:nvPr/>
        </p:nvCxnSpPr>
        <p:spPr>
          <a:xfrm flipH="1">
            <a:off x="981222" y="2483490"/>
            <a:ext cx="665782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C5E3890-AC07-41CC-BE8A-F5F1CD53B77B}"/>
              </a:ext>
              <a:ext uri="{C183D7F6-B498-43B3-948B-1728B52AA6E4}">
                <adec:decorative xmlns:adec="http://schemas.microsoft.com/office/drawing/2017/decorative" val="1"/>
              </a:ext>
            </a:extLst>
          </p:cNvPr>
          <p:cNvCxnSpPr>
            <a:cxnSpLocks/>
          </p:cNvCxnSpPr>
          <p:nvPr/>
        </p:nvCxnSpPr>
        <p:spPr>
          <a:xfrm flipH="1">
            <a:off x="5965054" y="2820296"/>
            <a:ext cx="453149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324BFCB-CA63-422D-AE63-3C4F3D0AEC62}"/>
              </a:ext>
              <a:ext uri="{C183D7F6-B498-43B3-948B-1728B52AA6E4}">
                <adec:decorative xmlns:adec="http://schemas.microsoft.com/office/drawing/2017/decorative" val="1"/>
              </a:ext>
            </a:extLst>
          </p:cNvPr>
          <p:cNvCxnSpPr/>
          <p:nvPr/>
        </p:nvCxnSpPr>
        <p:spPr>
          <a:xfrm flipH="1">
            <a:off x="3921358" y="315566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 The sport must be able to sell tickets in the university’s outdoor grass turf venue to anyone.</a:t>
            </a:r>
          </a:p>
          <a:p>
            <a:r>
              <a:rPr lang="en-US" sz="3200" dirty="0"/>
              <a:t>You need to choose a new sport program. </a:t>
            </a:r>
          </a:p>
          <a:p>
            <a:r>
              <a:rPr lang="en-US" sz="3200" dirty="0"/>
              <a:t>What sport should you choose?</a:t>
            </a:r>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sp>
        <p:nvSpPr>
          <p:cNvPr id="2" name="Title 1"/>
          <p:cNvSpPr>
            <a:spLocks noGrp="1"/>
          </p:cNvSpPr>
          <p:nvPr>
            <p:ph type="title"/>
          </p:nvPr>
        </p:nvSpPr>
        <p:spPr/>
        <p:txBody>
          <a:bodyPr/>
          <a:lstStyle/>
          <a:p>
            <a:r>
              <a:rPr lang="en-US" dirty="0"/>
              <a:t>Question 2</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443837" y="5141001"/>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flipV="1">
            <a:off x="1443836" y="4314870"/>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443836" y="5549890"/>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6619875" y="2069710"/>
            <a:ext cx="222408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932688" y="2736344"/>
            <a:ext cx="111518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067550" y="2415129"/>
            <a:ext cx="3838575"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descr="The correct answer arrow"/>
          <p:cNvSpPr/>
          <p:nvPr/>
        </p:nvSpPr>
        <p:spPr>
          <a:xfrm rot="10800000">
            <a:off x="3469343" y="452321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 The film must be a science fiction film featuring both alien(s) and android(s). You must not choose a film that features any raccoon(s). </a:t>
            </a:r>
          </a:p>
          <a:p>
            <a:r>
              <a:rPr lang="en-US" sz="3200" dirty="0"/>
              <a:t>You need to choose a film for the screening.</a:t>
            </a:r>
          </a:p>
          <a:p>
            <a:r>
              <a:rPr lang="en-US" sz="3200" dirty="0"/>
              <a:t>Which film should you screen?</a:t>
            </a:r>
            <a:br>
              <a:rPr lang="en-US" dirty="0"/>
            </a:br>
            <a:endParaRPr lang="en-US" dirty="0"/>
          </a:p>
          <a:p>
            <a:r>
              <a:rPr lang="en-US" dirty="0"/>
              <a:t>A. 	Guardians of the Galaxy Vol 2</a:t>
            </a:r>
          </a:p>
          <a:p>
            <a:r>
              <a:rPr lang="en-US" dirty="0"/>
              <a:t>B. 	Blade Runner</a:t>
            </a:r>
          </a:p>
          <a:p>
            <a:r>
              <a:rPr lang="en-US" dirty="0"/>
              <a:t>C. 	Interstellar</a:t>
            </a:r>
          </a:p>
          <a:p>
            <a:r>
              <a:rPr lang="en-US" dirty="0"/>
              <a:t>D. 	Aliens</a:t>
            </a:r>
          </a:p>
          <a:p>
            <a:endParaRPr lang="en-US" dirty="0"/>
          </a:p>
        </p:txBody>
      </p: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6826554" y="2216701"/>
            <a:ext cx="313659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91142" y="459325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55892" y="4145102"/>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91142" y="5041401"/>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941832" y="2549262"/>
            <a:ext cx="121422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8915961" y="2549262"/>
            <a:ext cx="2312871"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584856" y="53253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8" y="931611"/>
            <a:ext cx="10972800" cy="5459357"/>
          </a:xfrm>
        </p:spPr>
        <p:txBody>
          <a:bodyPr>
            <a:normAutofit fontScale="77500" lnSpcReduction="20000"/>
          </a:bodyPr>
          <a:lstStyle/>
          <a:p>
            <a:r>
              <a:rPr lang="en-US" sz="4100" dirty="0"/>
              <a:t>You are the bartender of a local fine dining establishment.</a:t>
            </a:r>
          </a:p>
          <a:p>
            <a:r>
              <a:rPr lang="en-US" sz="4100" dirty="0"/>
              <a:t>You are instructed to serve an appropriate spirit to a diner. Your establishment only serves whiskeys aged in American oak barrels.</a:t>
            </a:r>
            <a:br>
              <a:rPr lang="en-US" sz="4100" dirty="0"/>
            </a:br>
            <a:r>
              <a:rPr lang="en-US" sz="4100" dirty="0"/>
              <a:t>The diner has requested a malt whiskey from outside of Tennessee. The malt must not contain corn. </a:t>
            </a:r>
          </a:p>
          <a:p>
            <a:r>
              <a:rPr lang="en-US" sz="4100" dirty="0"/>
              <a:t>You need to choose a spirit.</a:t>
            </a:r>
          </a:p>
          <a:p>
            <a:r>
              <a:rPr lang="en-US" sz="4100" dirty="0"/>
              <a:t>Which spirit should you serve?</a:t>
            </a:r>
            <a:endParaRPr lang="en-US" dirty="0"/>
          </a:p>
          <a:p>
            <a:pPr marL="0" indent="0">
              <a:buNone/>
            </a:pPr>
            <a:endParaRPr lang="en-US" dirty="0"/>
          </a:p>
          <a:p>
            <a:r>
              <a:rPr lang="en-US" sz="3300" dirty="0"/>
              <a:t>A. 	Scotch</a:t>
            </a:r>
          </a:p>
          <a:p>
            <a:r>
              <a:rPr lang="en-US" sz="3300" dirty="0"/>
              <a:t>B. 	Bourbon</a:t>
            </a:r>
          </a:p>
          <a:p>
            <a:r>
              <a:rPr lang="en-US" sz="3300" dirty="0"/>
              <a:t>C. 	Tennessee Whiskey</a:t>
            </a:r>
          </a:p>
          <a:p>
            <a:r>
              <a:rPr lang="en-US" sz="3300" dirty="0"/>
              <a:t>D. 	Cognac</a:t>
            </a:r>
          </a:p>
          <a:p>
            <a:endParaRPr lang="en-US" dirty="0"/>
          </a:p>
        </p:txBody>
      </p:sp>
      <p:sp>
        <p:nvSpPr>
          <p:cNvPr id="2" name="Title 1"/>
          <p:cNvSpPr>
            <a:spLocks noGrp="1"/>
          </p:cNvSpPr>
          <p:nvPr>
            <p:ph type="title"/>
          </p:nvPr>
        </p:nvSpPr>
        <p:spPr/>
        <p:txBody>
          <a:bodyPr/>
          <a:lstStyle/>
          <a:p>
            <a:r>
              <a:rPr lang="en-US" dirty="0"/>
              <a:t>Question 4</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19312" y="549521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470006" y="5943975"/>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19312" y="51010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832104" y="3119132"/>
            <a:ext cx="1760621"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5192246" y="3119132"/>
            <a:ext cx="272645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5192246" y="2744169"/>
            <a:ext cx="206396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592725" y="447358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social media director for a cool hip company.</a:t>
            </a:r>
          </a:p>
          <a:p>
            <a:r>
              <a:rPr lang="en-US" sz="3200" dirty="0"/>
              <a:t>Your new marketing campaign much choose a social media platform. The social media platform must be persistent online forever. The grandmother of the CEO must not be aware of the platform. The platform must currently have accelerating growth.</a:t>
            </a:r>
          </a:p>
          <a:p>
            <a:r>
              <a:rPr lang="en-US" sz="3200" dirty="0"/>
              <a:t>You need to choose a social media platform.</a:t>
            </a:r>
          </a:p>
          <a:p>
            <a:r>
              <a:rPr lang="en-US" sz="3200" dirty="0"/>
              <a:t>Which platform should you choose?</a:t>
            </a:r>
          </a:p>
          <a:p>
            <a:r>
              <a:rPr lang="en-US" dirty="0"/>
              <a:t>A. 	Facebook</a:t>
            </a:r>
          </a:p>
          <a:p>
            <a:r>
              <a:rPr lang="en-US" dirty="0"/>
              <a:t>B. 	Twitter</a:t>
            </a:r>
          </a:p>
          <a:p>
            <a:r>
              <a:rPr lang="en-US" dirty="0"/>
              <a:t>C. 	Instagram</a:t>
            </a:r>
          </a:p>
          <a:p>
            <a:r>
              <a:rPr lang="en-US" dirty="0"/>
              <a:t>D. 	Snapchat</a:t>
            </a:r>
          </a:p>
          <a:p>
            <a:endParaRPr lang="en-US" dirty="0"/>
          </a:p>
        </p:txBody>
      </p:sp>
      <p:sp>
        <p:nvSpPr>
          <p:cNvPr id="2" name="Title 1"/>
          <p:cNvSpPr>
            <a:spLocks noGrp="1"/>
          </p:cNvSpPr>
          <p:nvPr>
            <p:ph type="title"/>
          </p:nvPr>
        </p:nvSpPr>
        <p:spPr/>
        <p:txBody>
          <a:bodyPr/>
          <a:lstStyle/>
          <a:p>
            <a:r>
              <a:rPr lang="en-US" dirty="0"/>
              <a:t>Question 5</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78304" y="429674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28998" y="5555513"/>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78304" y="4706193"/>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2962936" y="2561256"/>
            <a:ext cx="3476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p:nvPr/>
        </p:nvCxnSpPr>
        <p:spPr>
          <a:xfrm flipH="1">
            <a:off x="7680945" y="2916269"/>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877175" y="2202042"/>
            <a:ext cx="2577273"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962937" y="4935998"/>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20000"/>
          </a:bodyPr>
          <a:lstStyle/>
          <a:p>
            <a:r>
              <a:rPr lang="en-US" sz="3200" dirty="0"/>
              <a:t>You are an astronaut looking to land on a planet in this solar system.</a:t>
            </a:r>
          </a:p>
          <a:p>
            <a:r>
              <a:rPr lang="en-US" sz="3200" dirty="0"/>
              <a:t>Your new space base requires a solid surface. Your space base is equipped with a moon roof.</a:t>
            </a:r>
          </a:p>
          <a:p>
            <a:r>
              <a:rPr lang="en-US" sz="3200" dirty="0"/>
              <a:t>You need to choose a location for your new space base.</a:t>
            </a:r>
          </a:p>
          <a:p>
            <a:r>
              <a:rPr lang="en-US" sz="3200" dirty="0"/>
              <a:t>Which planet should you choose?</a:t>
            </a:r>
          </a:p>
          <a:p>
            <a:pPr marL="0" indent="0">
              <a:buNone/>
            </a:pPr>
            <a:endParaRPr lang="en-US" u="sng"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a:extLst>
              <a:ext uri="{C183D7F6-B498-43B3-948B-1728B52AA6E4}">
                <adec:decorative xmlns:adec="http://schemas.microsoft.com/office/drawing/2017/decorative" val="1"/>
              </a:ext>
            </a:extLst>
          </p:cNvPr>
          <p:cNvCxnSpPr>
            <a:cxnSpLocks/>
          </p:cNvCxnSpPr>
          <p:nvPr/>
        </p:nvCxnSpPr>
        <p:spPr>
          <a:xfrm flipH="1">
            <a:off x="1578304" y="4047387"/>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a:cxnSpLocks/>
          </p:cNvCxnSpPr>
          <p:nvPr/>
        </p:nvCxnSpPr>
        <p:spPr>
          <a:xfrm flipH="1">
            <a:off x="1578304" y="4893270"/>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a:cxnSpLocks/>
          </p:cNvCxnSpPr>
          <p:nvPr/>
        </p:nvCxnSpPr>
        <p:spPr>
          <a:xfrm flipH="1">
            <a:off x="1578304" y="4479108"/>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5876909" y="175170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3238500" y="2081973"/>
            <a:ext cx="195262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292007" y="13208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407619" y="50710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49</a:t>
            </a:fld>
            <a:endParaRPr lang="en-US" dirty="0"/>
          </a:p>
        </p:txBody>
      </p:sp>
      <p:sp>
        <p:nvSpPr>
          <p:cNvPr id="6" name="Title 4"/>
          <p:cNvSpPr txBox="1">
            <a:spLocks/>
          </p:cNvSpPr>
          <p:nvPr/>
        </p:nvSpPr>
        <p:spPr>
          <a:xfrm>
            <a:off x="446411" y="1116702"/>
            <a:ext cx="10972800" cy="36648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20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20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2000" b="0" dirty="0">
                <a:solidFill>
                  <a:schemeClr val="tx1"/>
                </a:solidFill>
                <a:latin typeface="+mn-lt"/>
                <a:hlinkClick r:id="rId2"/>
              </a:rPr>
              <a:t>https://borntolearn.mslearn.net/b/weblog/archive/2014/03/10/certification-update-sql-server-2014</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hlinkClick r:id="rId3"/>
            </a:endParaRPr>
          </a:p>
          <a:p>
            <a:pPr marL="285750" indent="-285750">
              <a:buFont typeface="Arial" panose="020B0604020202020204" pitchFamily="34" charset="0"/>
              <a:buChar char="•"/>
            </a:pPr>
            <a:r>
              <a:rPr lang="en-US" sz="2000" b="0" dirty="0">
                <a:solidFill>
                  <a:schemeClr val="tx1"/>
                </a:solidFill>
                <a:latin typeface="+mn-lt"/>
                <a:hlinkClick r:id="rId3"/>
              </a:rPr>
              <a:t>https://mva.microsoft.com/</a:t>
            </a:r>
          </a:p>
          <a:p>
            <a:pPr marL="285750" indent="-285750">
              <a:buFont typeface="Arial" panose="020B0604020202020204" pitchFamily="34" charset="0"/>
              <a:buChar char="•"/>
            </a:pPr>
            <a:r>
              <a:rPr lang="en-US" sz="2000" b="0" dirty="0">
                <a:solidFill>
                  <a:schemeClr val="tx1"/>
                </a:solidFill>
                <a:latin typeface="+mn-lt"/>
                <a:hlinkClick r:id="rId3"/>
              </a:rPr>
              <a:t>https://www.microsoft.com/learning/en-us/exam-70-463.aspx</a:t>
            </a:r>
            <a:endParaRPr lang="en-US" sz="2000" b="0" dirty="0">
              <a:solidFill>
                <a:schemeClr val="tx1"/>
              </a:solidFill>
              <a:latin typeface="+mn-lt"/>
            </a:endParaRPr>
          </a:p>
          <a:p>
            <a:pPr marL="285750" indent="-285750">
              <a:buFont typeface="Arial" panose="020B0604020202020204" pitchFamily="34" charset="0"/>
              <a:buChar char="•"/>
            </a:pPr>
            <a:r>
              <a:rPr lang="en-US" sz="2000" b="0" dirty="0">
                <a:solidFill>
                  <a:schemeClr val="tx1"/>
                </a:solidFill>
                <a:latin typeface="+mn-lt"/>
                <a:hlinkClick r:id="rId4"/>
              </a:rPr>
              <a:t>https://www.microsoft.com/en-ca/learning/sql-certification.aspx</a:t>
            </a:r>
            <a:endParaRPr lang="en-US" sz="2000" b="0" dirty="0">
              <a:solidFill>
                <a:schemeClr val="tx1"/>
              </a:solidFill>
              <a:latin typeface="+mn-lt"/>
            </a:endParaRPr>
          </a:p>
          <a:p>
            <a:pPr marL="285750" indent="-285750">
              <a:buFont typeface="Arial" panose="020B0604020202020204" pitchFamily="34" charset="0"/>
              <a:buChar char="•"/>
            </a:pPr>
            <a:r>
              <a:rPr lang="en-US" sz="2000" dirty="0">
                <a:hlinkClick r:id="rId5"/>
              </a:rPr>
              <a:t>https://www.microsoft.com/en-us/learning/exam-98-364.aspx</a:t>
            </a:r>
            <a:endParaRPr lang="en-US" sz="2000" dirty="0"/>
          </a:p>
          <a:p>
            <a:pPr marL="285750" indent="-285750">
              <a:buFont typeface="Arial" panose="020B0604020202020204" pitchFamily="34" charset="0"/>
              <a:buChar char="•"/>
            </a:pPr>
            <a:r>
              <a:rPr lang="en-US" sz="2000" b="0" dirty="0">
                <a:hlinkClick r:id="rId6"/>
              </a:rPr>
              <a:t>https://www.microsoft.com/en-us/learning/browse-all-certifications.aspx</a:t>
            </a:r>
            <a:endParaRPr lang="en-US" sz="2000" b="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108543"/>
          </a:xfrm>
          <a:prstGeom prst="rect">
            <a:avLst/>
          </a:prstGeom>
        </p:spPr>
        <p:txBody>
          <a:bodyPr wrap="square">
            <a:spAutoFit/>
          </a:bodyPr>
          <a:lstStyle/>
          <a:p>
            <a:r>
              <a:rPr lang="en-US" sz="2800" dirty="0"/>
              <a:t>Gain exam insights, the best prep strategies, an test-taking strategies from a exam veteran and writer. Learn how to deconstruct questions and answers, how questions are written, and what certification exams are really testing for.</a:t>
            </a:r>
          </a:p>
        </p:txBody>
      </p:sp>
      <p:pic>
        <p:nvPicPr>
          <p:cNvPr id="4" name="Picture 3" descr="Microsoft Learning Logo">
            <a:extLst>
              <a:ext uri="{FF2B5EF4-FFF2-40B4-BE49-F238E27FC236}">
                <a16:creationId xmlns:a16="http://schemas.microsoft.com/office/drawing/2014/main" id="{11DED224-2452-4119-8937-BF7AE4E97565}"/>
              </a:ext>
            </a:extLst>
          </p:cNvPr>
          <p:cNvPicPr>
            <a:picLocks noChangeAspect="1"/>
          </p:cNvPicPr>
          <p:nvPr/>
        </p:nvPicPr>
        <p:blipFill>
          <a:blip r:embed="rId2"/>
          <a:stretch>
            <a:fillRect/>
          </a:stretch>
        </p:blipFill>
        <p:spPr>
          <a:xfrm>
            <a:off x="7050025" y="5472108"/>
            <a:ext cx="3648456" cy="623899"/>
          </a:xfrm>
          <a:prstGeom prst="rect">
            <a:avLst/>
          </a:prstGeom>
        </p:spPr>
      </p:pic>
    </p:spTree>
    <p:extLst>
      <p:ext uri="{BB962C8B-B14F-4D97-AF65-F5344CB8AC3E}">
        <p14:creationId xmlns:p14="http://schemas.microsoft.com/office/powerpoint/2010/main" val="810930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7F5E-2664-41E8-BB79-C31622DB52B0}"/>
              </a:ext>
            </a:extLst>
          </p:cNvPr>
          <p:cNvSpPr>
            <a:spLocks noGrp="1"/>
          </p:cNvSpPr>
          <p:nvPr>
            <p:ph type="title"/>
          </p:nvPr>
        </p:nvSpPr>
        <p:spPr/>
        <p:txBody>
          <a:bodyPr/>
          <a:lstStyle/>
          <a:p>
            <a:endParaRPr lang="en-US" dirty="0"/>
          </a:p>
        </p:txBody>
      </p:sp>
      <p:pic>
        <p:nvPicPr>
          <p:cNvPr id="6" name="Content Placeholder 5" descr="The most interesting man in the world meme, a funny picture that says &quot;I don't always attend PASS Marathons, but when I do, I tell my employer all about it&quot;">
            <a:extLst>
              <a:ext uri="{FF2B5EF4-FFF2-40B4-BE49-F238E27FC236}">
                <a16:creationId xmlns:a16="http://schemas.microsoft.com/office/drawing/2014/main" id="{3A5A3D66-CF61-4B77-80CB-BE44EEBC4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707" y="72928"/>
            <a:ext cx="5352586" cy="6712144"/>
          </a:xfrm>
        </p:spPr>
      </p:pic>
    </p:spTree>
    <p:extLst>
      <p:ext uri="{BB962C8B-B14F-4D97-AF65-F5344CB8AC3E}">
        <p14:creationId xmlns:p14="http://schemas.microsoft.com/office/powerpoint/2010/main" val="361394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550242" y="3866951"/>
            <a:ext cx="6711949" cy="582101"/>
          </a:xfrm>
        </p:spPr>
        <p:txBody>
          <a:bodyPr/>
          <a:lstStyle/>
          <a:p>
            <a:r>
              <a:rPr lang="en-US" dirty="0"/>
              <a:t>Learn more from William Assaf</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a:xfrm>
            <a:off x="962993" y="4618969"/>
            <a:ext cx="1956984" cy="392921"/>
          </a:xfrm>
        </p:spPr>
        <p:txBody>
          <a:bodyPr/>
          <a:lstStyle/>
          <a:p>
            <a:r>
              <a:rPr lang="en-US" dirty="0"/>
              <a:t>@</a:t>
            </a:r>
            <a:r>
              <a:rPr lang="en-US" dirty="0" err="1"/>
              <a:t>william_a_dba</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a:xfrm>
            <a:off x="3172320" y="4618969"/>
            <a:ext cx="2707581" cy="392921"/>
          </a:xfrm>
        </p:spPr>
        <p:txBody>
          <a:bodyPr/>
          <a:lstStyle/>
          <a:p>
            <a:r>
              <a:rPr lang="en-US" dirty="0"/>
              <a:t>www.sqltact.com</a:t>
            </a:r>
          </a:p>
        </p:txBody>
      </p:sp>
      <p:grpSp>
        <p:nvGrpSpPr>
          <p:cNvPr id="11" name="Group 10" descr="Twitter">
            <a:extLst>
              <a:ext uri="{FF2B5EF4-FFF2-40B4-BE49-F238E27FC236}">
                <a16:creationId xmlns:a16="http://schemas.microsoft.com/office/drawing/2014/main" id="{0223B37F-3088-4645-B230-6A97D81C2579}"/>
              </a:ext>
            </a:extLst>
          </p:cNvPr>
          <p:cNvGrpSpPr/>
          <p:nvPr/>
        </p:nvGrpSpPr>
        <p:grpSpPr>
          <a:xfrm>
            <a:off x="680857" y="4637878"/>
            <a:ext cx="306132" cy="306132"/>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defTabSz="1219170">
                <a:defRPr/>
              </a:pPr>
              <a:endParaRPr lang="en-US" sz="2400">
                <a:solidFill>
                  <a:srgbClr val="000000"/>
                </a:solidFill>
                <a:latin typeface="Segoe UI"/>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AFAFAF"/>
                </a:solidFill>
                <a:latin typeface="Segoe UI"/>
              </a:endParaRPr>
            </a:p>
          </p:txBody>
        </p:sp>
      </p:grpSp>
      <p:sp>
        <p:nvSpPr>
          <p:cNvPr id="14" name="Rounded Rectangle 16">
            <a:extLst>
              <a:ext uri="{FF2B5EF4-FFF2-40B4-BE49-F238E27FC236}">
                <a16:creationId xmlns:a16="http://schemas.microsoft.com/office/drawing/2014/main" id="{5E8C8F4A-8C6F-4258-9621-13654F21FEF2}"/>
              </a:ext>
              <a:ext uri="{C183D7F6-B498-43B3-948B-1728B52AA6E4}">
                <adec:decorative xmlns:adec="http://schemas.microsoft.com/office/drawing/2017/decorative" val="1"/>
              </a:ext>
            </a:extLst>
          </p:cNvPr>
          <p:cNvSpPr/>
          <p:nvPr/>
        </p:nvSpPr>
        <p:spPr>
          <a:xfrm>
            <a:off x="2860600" y="4637898"/>
            <a:ext cx="306133" cy="306133"/>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AFAFAF"/>
              </a:solidFill>
              <a:latin typeface="Segoe UI"/>
            </a:endParaRPr>
          </a:p>
        </p:txBody>
      </p:sp>
      <p:pic>
        <p:nvPicPr>
          <p:cNvPr id="5" name="Picture 4">
            <a:extLst>
              <a:ext uri="{FF2B5EF4-FFF2-40B4-BE49-F238E27FC236}">
                <a16:creationId xmlns:a16="http://schemas.microsoft.com/office/drawing/2014/main" id="{F3631E8F-9AFA-4874-BC8F-5D6BB4FB00BF}"/>
              </a:ext>
              <a:ext uri="{C183D7F6-B498-43B3-948B-1728B52AA6E4}">
                <adec:decorative xmlns:adec="http://schemas.microsoft.com/office/drawing/2017/decorative" val="1"/>
              </a:ext>
            </a:extLst>
          </p:cNvPr>
          <p:cNvPicPr>
            <a:picLocks noChangeAspect="1"/>
          </p:cNvPicPr>
          <p:nvPr/>
        </p:nvPicPr>
        <p:blipFill rotWithShape="1">
          <a:blip r:embed="rId3"/>
          <a:srcRect t="78957"/>
          <a:stretch/>
        </p:blipFill>
        <p:spPr>
          <a:xfrm>
            <a:off x="0" y="5422900"/>
            <a:ext cx="12192000" cy="1445260"/>
          </a:xfrm>
          <a:prstGeom prst="rect">
            <a:avLst/>
          </a:prstGeom>
        </p:spPr>
      </p:pic>
    </p:spTree>
    <p:extLst>
      <p:ext uri="{BB962C8B-B14F-4D97-AF65-F5344CB8AC3E}">
        <p14:creationId xmlns:p14="http://schemas.microsoft.com/office/powerpoint/2010/main" val="375099628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AB9A0B-FDCE-4D05-8A75-B7BB642F34A2}"/>
              </a:ext>
              <a:ext uri="{C183D7F6-B498-43B3-948B-1728B52AA6E4}">
                <adec:decorative xmlns:adec="http://schemas.microsoft.com/office/drawing/2017/decorative" val="1"/>
              </a:ext>
            </a:extLst>
          </p:cNvPr>
          <p:cNvSpPr/>
          <p:nvPr/>
        </p:nvSpPr>
        <p:spPr>
          <a:xfrm>
            <a:off x="3445565" y="6300081"/>
            <a:ext cx="8789975"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CA" sz="2400">
              <a:solidFill>
                <a:srgbClr val="AFAFAF"/>
              </a:solidFill>
              <a:latin typeface="Segoe UI"/>
            </a:endParaRPr>
          </a:p>
        </p:txBody>
      </p:sp>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br>
              <a:rPr lang="en-US" sz="1600" dirty="0"/>
            </a:b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Exams Try to Test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for when hiring?”</a:t>
            </a:r>
          </a:p>
          <a:p>
            <a:r>
              <a:rPr lang="en-US" sz="4000" dirty="0"/>
              <a:t>If a worldwide group of a dozen SME’s does not think a feature is important, it’s not on the exam.</a:t>
            </a:r>
          </a:p>
          <a:p>
            <a:r>
              <a:rPr lang="en-US" sz="4000" dirty="0"/>
              <a:t>However, new features for new versions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500" dirty="0"/>
              <a:t>Some exams are intended for 5+yrs of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if they fail. </a:t>
            </a:r>
          </a:p>
          <a:p>
            <a:pPr lvl="1"/>
            <a:r>
              <a:rPr lang="en-US" sz="3600" dirty="0"/>
              <a:t>Incentivize your employees to take exams for right reasons</a:t>
            </a:r>
          </a:p>
          <a:p>
            <a:pPr lvl="1"/>
            <a:r>
              <a:rPr lang="en-US" sz="3600" dirty="0"/>
              <a:t>Reward success but not to excess. Career progress should also occur outside of exam</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2724</TotalTime>
  <Words>3022</Words>
  <Application>Microsoft Office PowerPoint</Application>
  <PresentationFormat>Widescreen</PresentationFormat>
  <Paragraphs>439</Paragraphs>
  <Slides>53</Slides>
  <Notes>8</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0</vt:i4>
      </vt:variant>
      <vt:variant>
        <vt:lpstr>Slide Titles</vt:lpstr>
      </vt:variant>
      <vt:variant>
        <vt:i4>53</vt:i4>
      </vt:variant>
    </vt:vector>
  </HeadingPairs>
  <TitlesOfParts>
    <vt:vector size="66" baseType="lpstr">
      <vt:lpstr>Arial</vt:lpstr>
      <vt:lpstr>Calibri</vt:lpstr>
      <vt:lpstr>Calibri Light</vt:lpstr>
      <vt:lpstr>Consolas</vt:lpstr>
      <vt:lpstr>Gill Sans</vt:lpstr>
      <vt:lpstr>Open Sans</vt:lpstr>
      <vt:lpstr>Segoe UI</vt:lpstr>
      <vt:lpstr>Segoe UI Light</vt:lpstr>
      <vt:lpstr>Segoe UI Semilight</vt:lpstr>
      <vt:lpstr>SQL Server Security for Database Migrations Upgrades</vt:lpstr>
      <vt:lpstr>1_Office Theme</vt:lpstr>
      <vt:lpstr>1_PASS 2013_SpeakerTemplate_16x9</vt:lpstr>
      <vt:lpstr>3_PASS 2013_SpeakerTemplate_16x9</vt:lpstr>
      <vt:lpstr>PowerPoint Presentation</vt:lpstr>
      <vt:lpstr>PowerPoint Presentation</vt:lpstr>
      <vt:lpstr>William Assaf</vt:lpstr>
      <vt:lpstr>Pop Quiz</vt:lpstr>
      <vt:lpstr>Summary</vt:lpstr>
      <vt:lpstr>Certified Technology Professionals</vt:lpstr>
      <vt:lpstr>What Exams Try to Test</vt:lpstr>
      <vt:lpstr>Guidance for Employers</vt:lpstr>
      <vt:lpstr>Certs and Your Employees</vt:lpstr>
      <vt:lpstr>How to Train an Employee</vt:lpstr>
      <vt:lpstr>So What Is On a Cert Exam?</vt:lpstr>
      <vt:lpstr>How To Prepare for Cert Exams</vt:lpstr>
      <vt:lpstr>How To Prepare for Cert Exams</vt:lpstr>
      <vt:lpstr>How To Prepare for Cert Exams</vt:lpstr>
      <vt:lpstr>What Exams Try to Test</vt:lpstr>
      <vt:lpstr>What Exams Try to Test</vt:lpstr>
      <vt:lpstr>Real Answer Options</vt:lpstr>
      <vt:lpstr>Solutions Providers, Not Exam Takers</vt:lpstr>
      <vt:lpstr>Role-based Certifications </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cp:lastModifiedBy>
  <cp:revision>95</cp:revision>
  <dcterms:created xsi:type="dcterms:W3CDTF">2015-09-09T01:48:28Z</dcterms:created>
  <dcterms:modified xsi:type="dcterms:W3CDTF">2019-10-01T02:34:25Z</dcterms:modified>
</cp:coreProperties>
</file>