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  <p:sldMasterId id="2147483772" r:id="rId5"/>
    <p:sldMasterId id="2147483779" r:id="rId6"/>
    <p:sldMasterId id="2147483803" r:id="rId7"/>
  </p:sldMasterIdLst>
  <p:notesMasterIdLst>
    <p:notesMasterId r:id="rId31"/>
  </p:notesMasterIdLst>
  <p:sldIdLst>
    <p:sldId id="288" r:id="rId8"/>
    <p:sldId id="289" r:id="rId9"/>
    <p:sldId id="290" r:id="rId10"/>
    <p:sldId id="257" r:id="rId11"/>
    <p:sldId id="258" r:id="rId12"/>
    <p:sldId id="259" r:id="rId13"/>
    <p:sldId id="260" r:id="rId14"/>
    <p:sldId id="26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83" r:id="rId27"/>
    <p:sldId id="287" r:id="rId28"/>
    <p:sldId id="286" r:id="rId29"/>
    <p:sldId id="28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268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6" autoAdjust="0"/>
    <p:restoredTop sz="94660"/>
  </p:normalViewPr>
  <p:slideViewPr>
    <p:cSldViewPr>
      <p:cViewPr varScale="1">
        <p:scale>
          <a:sx n="114" d="100"/>
          <a:sy n="114" d="100"/>
        </p:scale>
        <p:origin x="11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0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B0C3EF2-5740-44F3-B193-20572AA47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803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</a:t>
            </a:r>
            <a:r>
              <a:rPr lang="en-US" baseline="0" dirty="0"/>
              <a:t> I: how will we drive leads? How will we capture leads?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B291-6953-453E-9416-E9502BA71B8D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1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</a:t>
            </a:r>
            <a:r>
              <a:rPr lang="en-US" baseline="0" dirty="0"/>
              <a:t> I: how will we drive leads? How will we capture leads?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B291-6953-453E-9416-E9502BA71B8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</a:t>
            </a:r>
            <a:r>
              <a:rPr lang="en-US" baseline="0" dirty="0"/>
              <a:t> I: how will we drive leads? How will we capture leads?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B291-6953-453E-9416-E9502BA71B8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0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</a:t>
            </a:r>
            <a:r>
              <a:rPr lang="en-US" baseline="0" dirty="0"/>
              <a:t> I: how will we drive leads? How will we capture leads?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B291-6953-453E-9416-E9502BA71B8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0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</a:t>
            </a:r>
            <a:r>
              <a:rPr lang="en-US" baseline="0" dirty="0"/>
              <a:t> I: how will we drive leads? How will we capture leads?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B291-6953-453E-9416-E9502BA71B8D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8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132099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>
                <a:gd name="T0" fmla="*/ 5154 w 5155"/>
                <a:gd name="T1" fmla="*/ 1769 h 2304"/>
                <a:gd name="T2" fmla="*/ 0 w 5155"/>
                <a:gd name="T3" fmla="*/ 2304 h 2304"/>
                <a:gd name="T4" fmla="*/ 0 w 5155"/>
                <a:gd name="T5" fmla="*/ 1252 h 2304"/>
                <a:gd name="T6" fmla="*/ 5155 w 5155"/>
                <a:gd name="T7" fmla="*/ 0 h 2304"/>
                <a:gd name="T8" fmla="*/ 5155 w 5155"/>
                <a:gd name="T9" fmla="*/ 1416 h 2304"/>
                <a:gd name="T10" fmla="*/ 5154 w 5155"/>
                <a:gd name="T11" fmla="*/ 1769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0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>
                <a:gd name="T0" fmla="*/ 5311 w 5328"/>
                <a:gd name="T1" fmla="*/ 3209 h 3689"/>
                <a:gd name="T2" fmla="*/ 0 w 5328"/>
                <a:gd name="T3" fmla="*/ 3689 h 3689"/>
                <a:gd name="T4" fmla="*/ 0 w 5328"/>
                <a:gd name="T5" fmla="*/ 9 h 3689"/>
                <a:gd name="T6" fmla="*/ 5328 w 5328"/>
                <a:gd name="T7" fmla="*/ 0 h 3689"/>
                <a:gd name="T8" fmla="*/ 5311 w 5328"/>
                <a:gd name="T9" fmla="*/ 3209 h 3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3210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93568E3-8687-4879-93BD-463D92BEE4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2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30C36-E520-4FD9-8616-84330B2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17FCE-BC76-4E68-A220-1550D2D958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3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94214"/>
            <a:ext cx="85344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97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1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838200"/>
            <a:ext cx="82296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012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2438400" y="2122715"/>
            <a:ext cx="42672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75767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66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60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273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rgbClr val="3B3C3B"/>
                </a:solidFill>
              </a:defRPr>
            </a:lvl1pPr>
          </a:lstStyle>
          <a:p>
            <a:pPr>
              <a:defRPr/>
            </a:pPr>
            <a:fld id="{05D4CBDA-0644-4A9F-9C3D-181716F261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9411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srgbClr val="000000"/>
                </a:solidFill>
                <a:latin typeface="DaxOT-Regular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8/10/2016</a:t>
            </a:fld>
            <a:endParaRPr lang="en-US">
              <a:solidFill>
                <a:srgbClr val="000000"/>
              </a:solidFill>
              <a:latin typeface="DaxOT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DaxOT-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63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195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C6538-7953-4058-B75A-86ED8ADDC9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333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4CBDA-0644-4A9F-9C3D-181716F261A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2331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6610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2949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C764DE79-268F-4C1A-8933-263129D2AF90}" type="datetimeFigureOut">
              <a:rPr lang="en-US" smtClean="0">
                <a:solidFill>
                  <a:srgbClr val="000000"/>
                </a:solidFill>
                <a:latin typeface="DaxOT-Regular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8/10/2016</a:t>
            </a:fld>
            <a:endParaRPr lang="en-US">
              <a:solidFill>
                <a:srgbClr val="000000"/>
              </a:solidFill>
              <a:latin typeface="DaxOT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DaxOT-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93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384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194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8394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9906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7781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8304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CBEDE-7454-4495-8415-21DCB3E99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561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8576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374899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38002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172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87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CA6E5-10BC-4A42-A2DD-CCA5849BE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90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D595C-690A-4849-BDB1-196407F29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17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5D3F2-6B23-41DB-B24E-5AB449452F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B028-79D4-498A-AB7F-D2FA132FE3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442A7-FF53-48D7-863B-4F8055A9E3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73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90ABA-E414-406B-847D-6C4D8A02C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97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131075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>
                <a:gd name="T0" fmla="*/ 4800 w 4806"/>
                <a:gd name="T1" fmla="*/ 299 h 665"/>
                <a:gd name="T2" fmla="*/ 0 w 4806"/>
                <a:gd name="T3" fmla="*/ 665 h 665"/>
                <a:gd name="T4" fmla="*/ 0 w 4806"/>
                <a:gd name="T5" fmla="*/ 0 h 665"/>
                <a:gd name="T6" fmla="*/ 4806 w 4806"/>
                <a:gd name="T7" fmla="*/ 1 h 665"/>
                <a:gd name="T8" fmla="*/ 4800 w 4806"/>
                <a:gd name="T9" fmla="*/ 153 h 665"/>
                <a:gd name="T10" fmla="*/ 4800 w 4806"/>
                <a:gd name="T11" fmla="*/ 29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76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>
                <a:gd name="T0" fmla="*/ 4560 w 4562"/>
                <a:gd name="T1" fmla="*/ 932 h 1199"/>
                <a:gd name="T2" fmla="*/ 0 w 4562"/>
                <a:gd name="T3" fmla="*/ 1199 h 1199"/>
                <a:gd name="T4" fmla="*/ 0 w 4562"/>
                <a:gd name="T5" fmla="*/ 0 h 1199"/>
                <a:gd name="T6" fmla="*/ 4562 w 4562"/>
                <a:gd name="T7" fmla="*/ 0 h 1199"/>
                <a:gd name="T8" fmla="*/ 4560 w 4562"/>
                <a:gd name="T9" fmla="*/ 932 h 1199"/>
                <a:gd name="T10" fmla="*/ 4560 w 4562"/>
                <a:gd name="T11" fmla="*/ 93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31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31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D75AC20-0CE9-4D1D-8FC7-16BCE507F6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24643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72908"/>
            <a:ext cx="82296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31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935039"/>
            <a:ext cx="82296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DaxOT-Bold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362200"/>
            <a:ext cx="79629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DaxOT-Regular" charset="0"/>
              </a:rPr>
              <a:t>Click to edit Master text styles</a:t>
            </a:r>
          </a:p>
          <a:p>
            <a:pPr lvl="1"/>
            <a:r>
              <a:rPr lang="en-US" altLang="en-US" dirty="0">
                <a:sym typeface="DaxOT-Regular" charset="0"/>
              </a:rPr>
              <a:t>Second level</a:t>
            </a:r>
          </a:p>
          <a:p>
            <a:pPr lvl="2"/>
            <a:r>
              <a:rPr lang="en-US" altLang="en-US" dirty="0">
                <a:sym typeface="DaxOT-Regular" charset="0"/>
              </a:rPr>
              <a:t>Third level</a:t>
            </a:r>
          </a:p>
          <a:p>
            <a:pPr lvl="3"/>
            <a:r>
              <a:rPr lang="en-US" altLang="en-US" dirty="0">
                <a:sym typeface="DaxOT-Regular" charset="0"/>
              </a:rPr>
              <a:t>Fourth level</a:t>
            </a:r>
          </a:p>
          <a:p>
            <a:pPr lvl="4"/>
            <a:r>
              <a:rPr lang="en-US" altLang="en-US" dirty="0">
                <a:sym typeface="DaxOT-Regular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91568" y="6481763"/>
            <a:ext cx="27622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chemeClr val="tx1"/>
                </a:solidFill>
                <a:latin typeface="Lucida Sans Unicode" charset="0"/>
                <a:ea typeface="Lucida Sans Unicode" charset="0"/>
                <a:cs typeface="Lucida Sans Unicode" charset="0"/>
                <a:sym typeface="Lucida Sans Unicode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693D02-A3B5-4ACF-983E-5C897D394E17}" type="slidenum">
              <a:rPr lang="en-US" altLang="en-US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9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ransition/>
  <p:hf hdr="0" ftr="0" dt="0"/>
  <p:txStyles>
    <p:titleStyle>
      <a:lvl1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+mj-lt"/>
          <a:ea typeface="+mj-ea"/>
          <a:cs typeface="+mj-cs"/>
          <a:sym typeface="DaxOT-Bold" charset="0"/>
        </a:defRPr>
      </a:lvl1pPr>
      <a:lvl2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2pPr>
      <a:lvl3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3pPr>
      <a:lvl4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4pPr>
      <a:lvl5pPr marL="39688" algn="l" rtl="0" eaLnBrk="0" fontAlgn="base" hangingPunct="0">
        <a:spcBef>
          <a:spcPct val="0"/>
        </a:spcBef>
        <a:spcAft>
          <a:spcPct val="0"/>
        </a:spcAft>
        <a:defRPr sz="48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5200">
          <a:solidFill>
            <a:srgbClr val="3B3C3B"/>
          </a:solidFill>
          <a:latin typeface="DaxOT-Bold" charset="0"/>
          <a:ea typeface="ヒラギノ角ゴ ProN W6" charset="0"/>
          <a:cs typeface="ヒラギノ角ゴ ProN W6" charset="0"/>
          <a:sym typeface="DaxOT-Bold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77000"/>
        <a:buFont typeface="Wingdings" pitchFamily="2" charset="2"/>
        <a:defRPr sz="2700">
          <a:solidFill>
            <a:srgbClr val="391E58"/>
          </a:solidFill>
          <a:latin typeface="+mn-lt"/>
          <a:ea typeface="+mn-ea"/>
          <a:cs typeface="+mn-cs"/>
          <a:sym typeface="DaxOT-Regular" charset="0"/>
        </a:defRPr>
      </a:lvl1pPr>
      <a:lvl2pPr marL="444500" indent="-228600" algn="l" rtl="0" eaLnBrk="0" fontAlgn="base" hangingPunct="0">
        <a:lnSpc>
          <a:spcPct val="100000"/>
        </a:lnSpc>
        <a:spcBef>
          <a:spcPts val="300"/>
        </a:spcBef>
        <a:spcAft>
          <a:spcPct val="0"/>
        </a:spcAft>
        <a:buSzPct val="77000"/>
        <a:buFontTx/>
        <a:buBlip>
          <a:blip r:embed="rId6"/>
        </a:buBlip>
        <a:defRPr sz="23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2pPr>
      <a:lvl3pPr marL="682625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69000"/>
        <a:buFontTx/>
        <a:buBlip>
          <a:blip r:embed="rId6"/>
        </a:buBlip>
        <a:defRPr sz="21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3pPr>
      <a:lvl4pPr marL="915988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62000"/>
        <a:buFontTx/>
        <a:buBlip>
          <a:blip r:embed="rId6"/>
        </a:buBlip>
        <a:defRPr sz="19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4pPr>
      <a:lvl5pPr marL="1157288" indent="-228600" algn="l" rtl="0" eaLnBrk="0" fontAlgn="base" hangingPunct="0">
        <a:lnSpc>
          <a:spcPct val="100000"/>
        </a:lnSpc>
        <a:spcBef>
          <a:spcPts val="400"/>
        </a:spcBef>
        <a:spcAft>
          <a:spcPct val="0"/>
        </a:spcAft>
        <a:buSzPct val="62000"/>
        <a:buFontTx/>
        <a:buBlip>
          <a:blip r:embed="rId6"/>
        </a:buBlip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5pPr>
      <a:lvl6pPr marL="16144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6pPr>
      <a:lvl7pPr marL="20716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7pPr>
      <a:lvl8pPr marL="25288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8pPr>
      <a:lvl9pPr marL="2986088" indent="-228600" algn="l" rtl="0" fontAlgn="base">
        <a:spcBef>
          <a:spcPts val="400"/>
        </a:spcBef>
        <a:spcAft>
          <a:spcPct val="0"/>
        </a:spcAft>
        <a:buSzPct val="62000"/>
        <a:buChar char="•"/>
        <a:defRPr sz="2000">
          <a:solidFill>
            <a:srgbClr val="3B3C3B"/>
          </a:solidFill>
          <a:latin typeface="+mn-lt"/>
          <a:ea typeface="+mn-ea"/>
          <a:cs typeface="+mn-cs"/>
          <a:sym typeface="DaxOT-Regular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75AC20-0CE9-4D1D-8FC7-16BCE507F6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0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13" Type="http://schemas.openxmlformats.org/officeDocument/2006/relationships/slide" Target="slide17.xml"/><Relationship Id="rId18" Type="http://schemas.openxmlformats.org/officeDocument/2006/relationships/slide" Target="slide12.xml"/><Relationship Id="rId3" Type="http://schemas.openxmlformats.org/officeDocument/2006/relationships/slide" Target="slide4.xml"/><Relationship Id="rId21" Type="http://schemas.openxmlformats.org/officeDocument/2006/relationships/slide" Target="slide9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17" Type="http://schemas.openxmlformats.org/officeDocument/2006/relationships/slide" Target="slide13.xml"/><Relationship Id="rId2" Type="http://schemas.openxmlformats.org/officeDocument/2006/relationships/slide" Target="slide19.xml"/><Relationship Id="rId16" Type="http://schemas.openxmlformats.org/officeDocument/2006/relationships/slide" Target="slide14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25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5" Type="http://schemas.openxmlformats.org/officeDocument/2006/relationships/slide" Target="slide6.xml"/><Relationship Id="rId15" Type="http://schemas.openxmlformats.org/officeDocument/2006/relationships/slide" Target="slide15.xml"/><Relationship Id="rId10" Type="http://schemas.openxmlformats.org/officeDocument/2006/relationships/slide" Target="slide21.xml"/><Relationship Id="rId19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22.xml"/><Relationship Id="rId14" Type="http://schemas.openxmlformats.org/officeDocument/2006/relationships/slide" Target="slide16.xml"/><Relationship Id="rId22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20040" y="1300989"/>
            <a:ext cx="1828800" cy="914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DR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514600" y="1302428"/>
            <a:ext cx="1828800" cy="914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SSIS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648200" y="1309456"/>
            <a:ext cx="1828800" cy="914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 eaLnBrk="0" hangingPunct="0">
              <a:lnSpc>
                <a:spcPts val="3600"/>
              </a:lnSpc>
            </a:pPr>
            <a:r>
              <a:rPr lang="en-US" altLang="en-US" sz="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SQL</a:t>
            </a:r>
            <a:br>
              <a:rPr lang="en-US" altLang="en-US" sz="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altLang="en-US" sz="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2016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934200" y="1302428"/>
            <a:ext cx="1828800" cy="9144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#</a:t>
            </a:r>
            <a:r>
              <a:rPr lang="en-US" altLang="en-US" sz="22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SQLSatBR</a:t>
            </a:r>
            <a:endParaRPr lang="en-US" altLang="en-US" sz="2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1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86600" y="2283123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$200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72440" y="2283123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$200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utoShap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72440" y="32144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$400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AutoShape 1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72440" y="41288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$600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AutoShape 1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72440" y="50432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 action="ppaction://hlinksldjump"/>
              </a:rPr>
              <a:t>$800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AutoShape 1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72440" y="59576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 action="ppaction://hlinksldjump"/>
              </a:rPr>
              <a:t>$1000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AutoShap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86600" y="59436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 action="ppaction://hlinksldjump"/>
              </a:rPr>
              <a:t>$1000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86600" y="50292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 action="ppaction://hlinksldjump"/>
              </a:rPr>
              <a:t>$800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AutoShap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86600" y="41148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 action="ppaction://hlinksldjump"/>
              </a:rPr>
              <a:t>$600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086600" y="32004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1" action="ppaction://hlinksldjump"/>
              </a:rPr>
              <a:t>$400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AutoShape 2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785360" y="59436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2" action="ppaction://hlinksldjump"/>
              </a:rPr>
              <a:t>$1000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AutoShap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785360" y="50292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3" action="ppaction://hlinksldjump"/>
              </a:rPr>
              <a:t>$800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AutoShape 22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800600" y="4114800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4" action="ppaction://hlinksldjump"/>
              </a:rPr>
              <a:t>$600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AutoShape 23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800600" y="32144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5" action="ppaction://hlinksldjump"/>
              </a:rPr>
              <a:t>$400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AutoShape 24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800600" y="2283123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6" action="ppaction://hlinksldjump"/>
              </a:rPr>
              <a:t>$200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AutoShape 25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2667000" y="59576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7" action="ppaction://hlinksldjump"/>
              </a:rPr>
              <a:t>$1000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AutoShape 26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2667000" y="50432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8" action="ppaction://hlinksldjump"/>
              </a:rPr>
              <a:t>$800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AutoShape 27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2667000" y="41288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9" action="ppaction://hlinksldjump"/>
              </a:rPr>
              <a:t>$600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AutoShape 28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2667000" y="3214456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0" action="ppaction://hlinksldjump"/>
              </a:rPr>
              <a:t>$400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AutoShape 29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2667000" y="2283123"/>
            <a:ext cx="1524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1" action="ppaction://hlinksldjump"/>
              </a:rPr>
              <a:t>$200</a:t>
            </a:r>
            <a:endPara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52310" y="104879"/>
            <a:ext cx="3047999" cy="501418"/>
          </a:xfrm>
          <a:prstGeom prst="rect">
            <a:avLst/>
          </a:prstGeom>
        </p:spPr>
        <p:txBody>
          <a:bodyPr/>
          <a:lstStyle>
            <a:lvl1pPr marL="39688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B3C3B"/>
                </a:solidFill>
                <a:latin typeface="+mj-lt"/>
                <a:ea typeface="+mj-ea"/>
                <a:cs typeface="+mj-cs"/>
                <a:sym typeface="DaxOT-Bold" charset="0"/>
              </a:defRPr>
            </a:lvl1pPr>
            <a:lvl2pPr marL="39688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2pPr>
            <a:lvl3pPr marL="39688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3pPr>
            <a:lvl4pPr marL="39688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4pPr>
            <a:lvl5pPr marL="39688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5pPr>
            <a:lvl6pPr marL="496888" algn="l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6pPr>
            <a:lvl7pPr marL="954088" algn="l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7pPr>
            <a:lvl8pPr marL="1411288" algn="l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8pPr>
            <a:lvl9pPr marL="1868488" algn="l" rtl="0" fontAlgn="base">
              <a:spcBef>
                <a:spcPct val="0"/>
              </a:spcBef>
              <a:spcAft>
                <a:spcPct val="0"/>
              </a:spcAft>
              <a:defRPr sz="5200">
                <a:solidFill>
                  <a:srgbClr val="3B3C3B"/>
                </a:solidFill>
                <a:latin typeface="DaxOT-Bold" charset="0"/>
                <a:ea typeface="ヒラギノ角ゴ ProN W6" charset="0"/>
                <a:cs typeface="ヒラギノ角ゴ ProN W6" charset="0"/>
                <a:sym typeface="DaxOT-Bold" charset="0"/>
              </a:defRPr>
            </a:lvl9pPr>
          </a:lstStyle>
          <a:p>
            <a:pPr algn="ctr"/>
            <a:r>
              <a:rPr lang="en-US" altLang="en-US" sz="3600" b="1" kern="0" dirty="0">
                <a:latin typeface="Calibri" panose="020F0502020204030204" pitchFamily="34" charset="0"/>
              </a:rPr>
              <a:t>SQL Double Jeopardy!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309" y="104879"/>
            <a:ext cx="2303206" cy="11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7205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SSIS - $400</a:t>
            </a:r>
          </a:p>
        </p:txBody>
      </p:sp>
      <p:sp>
        <p:nvSpPr>
          <p:cNvPr id="1638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This SSIS tool does nothing more than collect tasks into a precedence group, allowing groups of tasks to run together.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the sequence container?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SSIS - $600</a:t>
            </a:r>
          </a:p>
        </p:txBody>
      </p:sp>
      <p:sp>
        <p:nvSpPr>
          <p:cNvPr id="16486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effectLst/>
              </a:rPr>
              <a:t>This built-in SQL Server Agent Fixed database role in </a:t>
            </a:r>
            <a:r>
              <a:rPr lang="en-US" dirty="0" err="1">
                <a:effectLst/>
              </a:rPr>
              <a:t>msdb</a:t>
            </a:r>
            <a:r>
              <a:rPr lang="en-US" dirty="0">
                <a:effectLst/>
              </a:rPr>
              <a:t> grants members the ability to review operators, proxies and alerts, execute, stop or start all local jobs.</a:t>
            </a:r>
            <a:endParaRPr lang="en-US" altLang="en-US" dirty="0"/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57200" y="4724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the </a:t>
            </a:r>
            <a:r>
              <a:rPr lang="en-US" dirty="0" err="1">
                <a:effectLst/>
              </a:rPr>
              <a:t>SQLAgentOperatorRole</a:t>
            </a:r>
            <a:r>
              <a:rPr lang="en-US" dirty="0">
                <a:effectLst/>
              </a:rPr>
              <a:t>?</a:t>
            </a:r>
            <a:endParaRPr lang="en-US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SSIS - $800</a:t>
            </a:r>
          </a:p>
        </p:txBody>
      </p:sp>
      <p:sp>
        <p:nvSpPr>
          <p:cNvPr id="16589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Enable this on a Data Flow Path to see the </a:t>
            </a:r>
            <a:r>
              <a:rPr lang="en-US" altLang="en-US" dirty="0" err="1"/>
              <a:t>actualy</a:t>
            </a:r>
            <a:r>
              <a:rPr lang="en-US" altLang="en-US" dirty="0"/>
              <a:t> data rows while running the path in Visual Studio.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the data flow path Data Viewer?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SSIS - $1000</a:t>
            </a:r>
          </a:p>
        </p:txBody>
      </p:sp>
      <p:sp>
        <p:nvSpPr>
          <p:cNvPr id="1669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The Error data flow path of an OLE DB destination adds these two columns to the data path.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are </a:t>
            </a:r>
            <a:r>
              <a:rPr lang="en-US" altLang="en-US" dirty="0" err="1"/>
              <a:t>ErrorCode</a:t>
            </a:r>
            <a:r>
              <a:rPr lang="en-US" altLang="en-US" dirty="0"/>
              <a:t> and </a:t>
            </a:r>
            <a:r>
              <a:rPr lang="en-US" altLang="en-US" dirty="0" err="1"/>
              <a:t>ErrorColumn</a:t>
            </a:r>
            <a:r>
              <a:rPr lang="en-US" altLang="en-US" dirty="0"/>
              <a:t>?</a:t>
            </a:r>
            <a:br>
              <a:rPr lang="en-US" altLang="en-US" dirty="0"/>
            </a:br>
            <a:r>
              <a:rPr lang="en-US" altLang="en-US" dirty="0"/>
              <a:t>(An </a:t>
            </a:r>
            <a:r>
              <a:rPr lang="en-US" altLang="en-US" dirty="0" err="1"/>
              <a:t>ErrorDescription</a:t>
            </a:r>
            <a:r>
              <a:rPr lang="en-US" altLang="en-US" dirty="0"/>
              <a:t> can also be retrieved with a subsequent Script Transformation task.)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SQL 2016 - $200</a:t>
            </a:r>
          </a:p>
        </p:txBody>
      </p:sp>
      <p:sp>
        <p:nvSpPr>
          <p:cNvPr id="16794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609600" y="39370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are </a:t>
            </a:r>
            <a:r>
              <a:rPr lang="en-US" dirty="0"/>
              <a:t>Temporal Tables?</a:t>
            </a:r>
            <a:endParaRPr lang="en-US" alt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600" y="17526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Also known as "system versioned tables", these objects will automatically track data changes with start and end date/times.</a:t>
            </a:r>
            <a:endParaRPr lang="en-US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SQL 2016 - $400</a:t>
            </a:r>
          </a:p>
        </p:txBody>
      </p:sp>
      <p:sp>
        <p:nvSpPr>
          <p:cNvPr id="16896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This new feature provides a separation between users who own the data and users who manage the data, because encryption/decryption occurs at the client layer.</a:t>
            </a:r>
            <a:endParaRPr lang="en-US" altLang="en-US" dirty="0"/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" y="44196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</a:t>
            </a:r>
            <a:r>
              <a:rPr lang="en-US" dirty="0"/>
              <a:t>Always Encrypted?</a:t>
            </a:r>
            <a:r>
              <a:rPr lang="en-US" altLang="en-US" dirty="0"/>
              <a:t>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SQL 2016 - $600</a:t>
            </a:r>
          </a:p>
        </p:txBody>
      </p:sp>
      <p:sp>
        <p:nvSpPr>
          <p:cNvPr id="16998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Enabled by the "remote data archive" option using </a:t>
            </a:r>
            <a:r>
              <a:rPr lang="en-US" dirty="0" err="1"/>
              <a:t>sp_configure</a:t>
            </a:r>
            <a:r>
              <a:rPr lang="en-US" dirty="0"/>
              <a:t>, this new option allows you to store frequently accessed table data locally, while storing occasionally accessed table data in the cloud.</a:t>
            </a:r>
            <a:endParaRPr lang="en-US" altLang="en-US" dirty="0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</a:t>
            </a:r>
            <a:r>
              <a:rPr lang="en-US" dirty="0"/>
              <a:t>Stretch Database?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873891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5600" y="1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Make your wager, up to $600 or your current winnings, at least $100. Only this player gets to wager.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3440"/>
            <a:ext cx="8686800" cy="5534560"/>
          </a:xfrm>
          <a:prstGeom prst="rect">
            <a:avLst/>
          </a:prstGeom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69990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SQL 2016 - $800</a:t>
            </a:r>
          </a:p>
        </p:txBody>
      </p:sp>
      <p:sp>
        <p:nvSpPr>
          <p:cNvPr id="17101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effectLst/>
              </a:rPr>
              <a:t>This new feature maintains a history of query execution plans along with performance data, enabling users to quickly identify queries that have gotten slower/faster and respond accordingly.</a:t>
            </a:r>
            <a:endParaRPr lang="en-US" altLang="en-US" dirty="0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57200" y="44958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effectLst/>
              </a:rPr>
              <a:t>What is the Query Store?</a:t>
            </a:r>
            <a:endParaRPr lang="en-US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SQL 2016 - $1000</a:t>
            </a:r>
          </a:p>
        </p:txBody>
      </p:sp>
      <p:sp>
        <p:nvSpPr>
          <p:cNvPr id="17203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With the trend in recent years of using Web APIs, this new type was made a native datatype in SQL 2016, and has supporting capabilities similar to XML.</a:t>
            </a:r>
            <a:endParaRPr lang="en-US" altLang="en-US" dirty="0"/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</a:t>
            </a:r>
            <a:r>
              <a:rPr lang="en-US" dirty="0"/>
              <a:t>JSON?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5368"/>
            <a:ext cx="8229600" cy="1003300"/>
          </a:xfrm>
        </p:spPr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- $200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2241620"/>
            <a:ext cx="8077200" cy="2025580"/>
          </a:xfrm>
        </p:spPr>
        <p:txBody>
          <a:bodyPr/>
          <a:lstStyle/>
          <a:p>
            <a:r>
              <a:rPr lang="en-US" dirty="0"/>
              <a:t>This percentage responded in a post-event survey that they would recommend </a:t>
            </a:r>
            <a:r>
              <a:rPr lang="en-US" dirty="0" err="1"/>
              <a:t>SQLSaturday</a:t>
            </a:r>
            <a:r>
              <a:rPr lang="en-US" dirty="0"/>
              <a:t> Baton Rouge to their technology peers.</a:t>
            </a:r>
          </a:p>
        </p:txBody>
      </p:sp>
      <p:sp>
        <p:nvSpPr>
          <p:cNvPr id="11" name="Content Placeholder 7"/>
          <p:cNvSpPr txBox="1">
            <a:spLocks/>
          </p:cNvSpPr>
          <p:nvPr/>
        </p:nvSpPr>
        <p:spPr bwMode="auto">
          <a:xfrm>
            <a:off x="533400" y="4724400"/>
            <a:ext cx="7962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77000"/>
              <a:buFont typeface="Wingdings" pitchFamily="2" charset="2"/>
              <a:defRPr sz="2700">
                <a:solidFill>
                  <a:srgbClr val="391E58"/>
                </a:solidFill>
                <a:latin typeface="+mn-lt"/>
                <a:ea typeface="+mn-ea"/>
                <a:cs typeface="+mn-cs"/>
                <a:sym typeface="DaxOT-Regular" charset="0"/>
              </a:defRPr>
            </a:lvl1pPr>
            <a:lvl2pPr marL="444500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7000"/>
              <a:buFontTx/>
              <a:buBlip>
                <a:blip r:embed="rId3"/>
              </a:buBlip>
              <a:defRPr sz="23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2pPr>
            <a:lvl3pPr marL="682625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9000"/>
              <a:buFontTx/>
              <a:buBlip>
                <a:blip r:embed="rId3"/>
              </a:buBlip>
              <a:defRPr sz="21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3pPr>
            <a:lvl4pPr marL="9159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19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4pPr>
            <a:lvl5pPr marL="11572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5pPr>
            <a:lvl6pPr marL="16144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6pPr>
            <a:lvl7pPr marL="20716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7pPr>
            <a:lvl8pPr marL="25288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8pPr>
            <a:lvl9pPr marL="29860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9pPr>
          </a:lstStyle>
          <a:p>
            <a:r>
              <a:rPr lang="en-US" sz="2800" kern="0" dirty="0"/>
              <a:t> What is 100%?</a:t>
            </a:r>
          </a:p>
        </p:txBody>
      </p:sp>
      <p:sp>
        <p:nvSpPr>
          <p:cNvPr id="12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337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47" y="133420"/>
            <a:ext cx="8229600" cy="1003300"/>
          </a:xfrm>
        </p:spPr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- $400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2241620"/>
            <a:ext cx="7962900" cy="1796980"/>
          </a:xfrm>
        </p:spPr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usually serves this for the free conference lunch.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529747" y="4800600"/>
            <a:ext cx="79629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77000"/>
              <a:buFont typeface="Wingdings" pitchFamily="2" charset="2"/>
              <a:defRPr sz="2700">
                <a:solidFill>
                  <a:srgbClr val="391E58"/>
                </a:solidFill>
                <a:latin typeface="+mn-lt"/>
                <a:ea typeface="+mn-ea"/>
                <a:cs typeface="+mn-cs"/>
                <a:sym typeface="DaxOT-Regular" charset="0"/>
              </a:defRPr>
            </a:lvl1pPr>
            <a:lvl2pPr marL="444500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7000"/>
              <a:buFontTx/>
              <a:buBlip>
                <a:blip r:embed="rId3"/>
              </a:buBlip>
              <a:defRPr sz="23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2pPr>
            <a:lvl3pPr marL="682625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9000"/>
              <a:buFontTx/>
              <a:buBlip>
                <a:blip r:embed="rId3"/>
              </a:buBlip>
              <a:defRPr sz="21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3pPr>
            <a:lvl4pPr marL="9159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19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4pPr>
            <a:lvl5pPr marL="11572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5pPr>
            <a:lvl6pPr marL="16144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6pPr>
            <a:lvl7pPr marL="20716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7pPr>
            <a:lvl8pPr marL="25288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8pPr>
            <a:lvl9pPr marL="29860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9pPr>
          </a:lstStyle>
          <a:p>
            <a:r>
              <a:rPr lang="en-US" sz="2800" kern="0" dirty="0"/>
              <a:t>What is Jambalaya?</a:t>
            </a:r>
          </a:p>
        </p:txBody>
      </p:sp>
      <p:sp>
        <p:nvSpPr>
          <p:cNvPr id="5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620"/>
            <a:ext cx="8229600" cy="1003300"/>
          </a:xfrm>
        </p:spPr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- $600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2241620"/>
            <a:ext cx="7962900" cy="1949380"/>
          </a:xfrm>
        </p:spPr>
        <p:txBody>
          <a:bodyPr/>
          <a:lstStyle/>
          <a:p>
            <a:r>
              <a:rPr lang="en-US" sz="2800" dirty="0"/>
              <a:t>This is the only continent in the world that has yet to serve host to a PASS </a:t>
            </a:r>
            <a:r>
              <a:rPr lang="en-US" sz="2800" dirty="0" err="1"/>
              <a:t>SQLSaturday</a:t>
            </a:r>
            <a:r>
              <a:rPr lang="en-US" sz="2800" dirty="0"/>
              <a:t> event.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533400" y="4343400"/>
            <a:ext cx="7962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77000"/>
              <a:buFont typeface="Wingdings" pitchFamily="2" charset="2"/>
              <a:defRPr sz="2700">
                <a:solidFill>
                  <a:srgbClr val="391E58"/>
                </a:solidFill>
                <a:latin typeface="+mn-lt"/>
                <a:ea typeface="+mn-ea"/>
                <a:cs typeface="+mn-cs"/>
                <a:sym typeface="DaxOT-Regular" charset="0"/>
              </a:defRPr>
            </a:lvl1pPr>
            <a:lvl2pPr marL="444500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7000"/>
              <a:buFontTx/>
              <a:buBlip>
                <a:blip r:embed="rId3"/>
              </a:buBlip>
              <a:defRPr sz="23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2pPr>
            <a:lvl3pPr marL="682625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9000"/>
              <a:buFontTx/>
              <a:buBlip>
                <a:blip r:embed="rId3"/>
              </a:buBlip>
              <a:defRPr sz="21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3pPr>
            <a:lvl4pPr marL="9159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19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4pPr>
            <a:lvl5pPr marL="11572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5pPr>
            <a:lvl6pPr marL="16144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6pPr>
            <a:lvl7pPr marL="20716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7pPr>
            <a:lvl8pPr marL="25288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8pPr>
            <a:lvl9pPr marL="29860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9pPr>
          </a:lstStyle>
          <a:p>
            <a:r>
              <a:rPr lang="en-US" dirty="0"/>
              <a:t>What is Antarctica?</a:t>
            </a:r>
          </a:p>
        </p:txBody>
      </p:sp>
      <p:sp>
        <p:nvSpPr>
          <p:cNvPr id="5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003300"/>
          </a:xfrm>
        </p:spPr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- $800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7962900" cy="1949380"/>
          </a:xfrm>
        </p:spPr>
        <p:txBody>
          <a:bodyPr/>
          <a:lstStyle/>
          <a:p>
            <a:r>
              <a:rPr lang="en-US" dirty="0"/>
              <a:t>This facility has been the location for the last four annual </a:t>
            </a:r>
            <a:r>
              <a:rPr lang="en-US" dirty="0" err="1"/>
              <a:t>SQLSaturday</a:t>
            </a:r>
            <a:r>
              <a:rPr lang="en-US" dirty="0"/>
              <a:t> Baton Rouge events, sponsored by the LSU College of Business.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533400" y="4343400"/>
            <a:ext cx="79629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77000"/>
              <a:buFont typeface="Wingdings" pitchFamily="2" charset="2"/>
              <a:defRPr sz="2700">
                <a:solidFill>
                  <a:srgbClr val="391E58"/>
                </a:solidFill>
                <a:latin typeface="+mn-lt"/>
                <a:ea typeface="+mn-ea"/>
                <a:cs typeface="+mn-cs"/>
                <a:sym typeface="DaxOT-Regular" charset="0"/>
              </a:defRPr>
            </a:lvl1pPr>
            <a:lvl2pPr marL="444500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7000"/>
              <a:buFontTx/>
              <a:buBlip>
                <a:blip r:embed="rId3"/>
              </a:buBlip>
              <a:defRPr sz="23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2pPr>
            <a:lvl3pPr marL="682625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9000"/>
              <a:buFontTx/>
              <a:buBlip>
                <a:blip r:embed="rId3"/>
              </a:buBlip>
              <a:defRPr sz="21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3pPr>
            <a:lvl4pPr marL="9159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19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4pPr>
            <a:lvl5pPr marL="11572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5pPr>
            <a:lvl6pPr marL="16144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6pPr>
            <a:lvl7pPr marL="20716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7pPr>
            <a:lvl8pPr marL="25288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8pPr>
            <a:lvl9pPr marL="29860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9pPr>
          </a:lstStyle>
          <a:p>
            <a:r>
              <a:rPr lang="en-US" sz="3200" kern="0" dirty="0"/>
              <a:t> What is the LSU Business Education Complex?</a:t>
            </a:r>
          </a:p>
        </p:txBody>
      </p:sp>
      <p:sp>
        <p:nvSpPr>
          <p:cNvPr id="5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9470"/>
            <a:ext cx="8229600" cy="1003300"/>
          </a:xfrm>
        </p:spPr>
        <p:txBody>
          <a:bodyPr/>
          <a:lstStyle/>
          <a:p>
            <a:r>
              <a:rPr lang="en-US" dirty="0" err="1"/>
              <a:t>SQLSaturday</a:t>
            </a:r>
            <a:r>
              <a:rPr lang="en-US" dirty="0"/>
              <a:t> - $1000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2241620"/>
            <a:ext cx="7962900" cy="1492180"/>
          </a:xfrm>
        </p:spPr>
        <p:txBody>
          <a:bodyPr/>
          <a:lstStyle/>
          <a:p>
            <a:r>
              <a:rPr lang="en-US" sz="3600" dirty="0"/>
              <a:t>In addition to Baton Rouge, this is the only other city in the world hosting a </a:t>
            </a:r>
            <a:r>
              <a:rPr lang="en-US" sz="3600" dirty="0" err="1"/>
              <a:t>SQLSaturday</a:t>
            </a:r>
            <a:r>
              <a:rPr lang="en-US" sz="3600" dirty="0"/>
              <a:t> even on August 6, 2016.	</a:t>
            </a:r>
          </a:p>
        </p:txBody>
      </p:sp>
      <p:sp>
        <p:nvSpPr>
          <p:cNvPr id="4" name="Content Placeholder 7"/>
          <p:cNvSpPr txBox="1">
            <a:spLocks/>
          </p:cNvSpPr>
          <p:nvPr/>
        </p:nvSpPr>
        <p:spPr bwMode="auto">
          <a:xfrm>
            <a:off x="533400" y="4343400"/>
            <a:ext cx="79629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77000"/>
              <a:buFont typeface="Wingdings" pitchFamily="2" charset="2"/>
              <a:defRPr sz="2700">
                <a:solidFill>
                  <a:srgbClr val="391E58"/>
                </a:solidFill>
                <a:latin typeface="+mn-lt"/>
                <a:ea typeface="+mn-ea"/>
                <a:cs typeface="+mn-cs"/>
                <a:sym typeface="DaxOT-Regular" charset="0"/>
              </a:defRPr>
            </a:lvl1pPr>
            <a:lvl2pPr marL="444500" indent="-228600" algn="l" rtl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SzPct val="77000"/>
              <a:buFontTx/>
              <a:buBlip>
                <a:blip r:embed="rId3"/>
              </a:buBlip>
              <a:defRPr sz="23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2pPr>
            <a:lvl3pPr marL="682625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9000"/>
              <a:buFontTx/>
              <a:buBlip>
                <a:blip r:embed="rId3"/>
              </a:buBlip>
              <a:defRPr sz="21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3pPr>
            <a:lvl4pPr marL="9159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19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4pPr>
            <a:lvl5pPr marL="1157288" indent="-228600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Pct val="62000"/>
              <a:buFontTx/>
              <a:buBlip>
                <a:blip r:embed="rId3"/>
              </a:buBlip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5pPr>
            <a:lvl6pPr marL="16144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6pPr>
            <a:lvl7pPr marL="20716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7pPr>
            <a:lvl8pPr marL="25288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8pPr>
            <a:lvl9pPr marL="2986088" indent="-228600" algn="l" rtl="0" fontAlgn="base">
              <a:spcBef>
                <a:spcPts val="400"/>
              </a:spcBef>
              <a:spcAft>
                <a:spcPct val="0"/>
              </a:spcAft>
              <a:buSzPct val="62000"/>
              <a:buChar char="•"/>
              <a:defRPr sz="2000">
                <a:solidFill>
                  <a:srgbClr val="3B3C3B"/>
                </a:solidFill>
                <a:latin typeface="+mn-lt"/>
                <a:ea typeface="+mn-ea"/>
                <a:cs typeface="+mn-cs"/>
                <a:sym typeface="DaxOT-Regular" charset="0"/>
              </a:defRPr>
            </a:lvl9pPr>
          </a:lstStyle>
          <a:p>
            <a:endParaRPr lang="en-US" sz="3200" kern="0" dirty="0"/>
          </a:p>
          <a:p>
            <a:r>
              <a:rPr lang="en-US" sz="3200" kern="0" dirty="0"/>
              <a:t>What is Louisville, Kentucky?</a:t>
            </a:r>
          </a:p>
        </p:txBody>
      </p:sp>
      <p:sp>
        <p:nvSpPr>
          <p:cNvPr id="5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3738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Disaster Recovery - $200</a:t>
            </a:r>
          </a:p>
        </p:txBody>
      </p:sp>
      <p:sp>
        <p:nvSpPr>
          <p:cNvPr id="13312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r>
              <a:rPr lang="en-US" altLang="en-US" sz="2800" dirty="0"/>
              <a:t>In this recovery model, a SQL Server database will truncate transactions at a checkpoint, eliminating the possibility for transaction log backups or point-in-time recovery.</a:t>
            </a:r>
          </a:p>
          <a:p>
            <a:endParaRPr lang="en-US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3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962400"/>
            <a:ext cx="8229600" cy="2133600"/>
          </a:xfrm>
        </p:spPr>
        <p:txBody>
          <a:bodyPr/>
          <a:lstStyle/>
          <a:p>
            <a:r>
              <a:rPr lang="en-US" altLang="en-US" sz="2800" dirty="0"/>
              <a:t>What is SIMPLE recovery mode?</a:t>
            </a:r>
          </a:p>
        </p:txBody>
      </p:sp>
      <p:sp>
        <p:nvSpPr>
          <p:cNvPr id="13312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Disaster Recovery - $400</a:t>
            </a:r>
          </a:p>
        </p:txBody>
      </p:sp>
      <p:sp>
        <p:nvSpPr>
          <p:cNvPr id="13414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This is the appropriate recovery model for databases that are temporary read-only copies or in pre-production environments. 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the SIMPLE recovery model?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Disaster Recovery - $600</a:t>
            </a:r>
          </a:p>
        </p:txBody>
      </p:sp>
      <p:sp>
        <p:nvSpPr>
          <p:cNvPr id="13517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Of all SQL Server system databases, this is the only one that does not need to be backed up.</a:t>
            </a:r>
          </a:p>
          <a:p>
            <a:endParaRPr lang="en-US" altLang="en-US" dirty="0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 What is the </a:t>
            </a:r>
            <a:r>
              <a:rPr lang="en-US" altLang="en-US" dirty="0" err="1"/>
              <a:t>tempdb</a:t>
            </a:r>
            <a:r>
              <a:rPr lang="en-US" altLang="en-US" dirty="0"/>
              <a:t>? </a:t>
            </a:r>
          </a:p>
          <a:p>
            <a:endParaRPr lang="en-US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Disaster Recovery - $800</a:t>
            </a:r>
          </a:p>
        </p:txBody>
      </p:sp>
      <p:sp>
        <p:nvSpPr>
          <p:cNvPr id="13619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 In a database with all three types of basics SQL Server backups being taken regularly, this is the order in which they should be restored.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FULL, DIFFERENTIAL, and then TRANSACTION LOG backups?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0182" y="240426"/>
            <a:ext cx="8229600" cy="11430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Disaster Recovery - $1000</a:t>
            </a:r>
          </a:p>
        </p:txBody>
      </p:sp>
      <p:sp>
        <p:nvSpPr>
          <p:cNvPr id="13722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430763" y="1356989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HADRON?</a:t>
            </a:r>
            <a:br>
              <a:rPr lang="en-US" altLang="en-US" dirty="0"/>
            </a:br>
            <a:r>
              <a:rPr lang="en-US" altLang="en-US" dirty="0"/>
              <a:t>(High Availability, Disaster Recovery, </a:t>
            </a:r>
            <a:r>
              <a:rPr lang="en-US" altLang="en-US" dirty="0" err="1"/>
              <a:t>ONline</a:t>
            </a:r>
            <a:r>
              <a:rPr lang="en-US" altLang="en-US" dirty="0"/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1682313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Now called </a:t>
            </a:r>
            <a:r>
              <a:rPr lang="en-US" altLang="en-US" dirty="0" err="1"/>
              <a:t>AlwaysOn</a:t>
            </a:r>
            <a:r>
              <a:rPr lang="en-US" altLang="en-US" dirty="0"/>
              <a:t> Availability Groups by the marketing folks, this was the original science-inspired codename for the feature.</a:t>
            </a:r>
          </a:p>
          <a:p>
            <a:endParaRPr lang="en-US" altLang="en-US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SSIS - $200</a:t>
            </a:r>
          </a:p>
        </p:txBody>
      </p:sp>
      <p:sp>
        <p:nvSpPr>
          <p:cNvPr id="16282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457200" cy="3810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This version of SQL Server changed SSIS and made ETL developers very happy by removing configuration files and replacing them with the SSISDB and environment </a:t>
            </a:r>
            <a:r>
              <a:rPr lang="en-US" altLang="en-US" dirty="0" err="1"/>
              <a:t>avriables</a:t>
            </a:r>
            <a:r>
              <a:rPr lang="en-US" altLang="en-US" dirty="0"/>
              <a:t>.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What is SQL Server 2012?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build="p"/>
    </p:bldLst>
  </p:timing>
</p:sld>
</file>

<file path=ppt/theme/theme1.xml><?xml version="1.0" encoding="utf-8"?>
<a:theme xmlns:a="http://schemas.openxmlformats.org/drawingml/2006/main" name="Slit">
  <a:themeElements>
    <a:clrScheme name="Slit 9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66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B8E2FF"/>
      </a:accent5>
      <a:accent6>
        <a:srgbClr val="8A8AE7"/>
      </a:accent6>
      <a:hlink>
        <a:srgbClr val="3333CC"/>
      </a:hlink>
      <a:folHlink>
        <a:srgbClr val="008080"/>
      </a:folHlink>
    </a:clrScheme>
    <a:fontScheme name="Sli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9CA19764-63BD-4E73-A26F-BFE850D3C201}" vid="{0287D0C5-0828-4B41-A5F6-9AE8CC88DA55}"/>
    </a:ext>
  </a:extLst>
</a:theme>
</file>

<file path=ppt/theme/theme3.xml><?xml version="1.0" encoding="utf-8"?>
<a:theme xmlns:a="http://schemas.openxmlformats.org/drawingml/2006/main" name="1_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34817"/>
      </a:accent1>
      <a:accent2>
        <a:srgbClr val="333399"/>
      </a:accent2>
      <a:accent3>
        <a:srgbClr val="FFFFFF"/>
      </a:accent3>
      <a:accent4>
        <a:srgbClr val="000000"/>
      </a:accent4>
      <a:accent5>
        <a:srgbClr val="E6B1AB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TENT">
      <a:majorFont>
        <a:latin typeface="DaxOT-Bold"/>
        <a:ea typeface="ヒラギノ角ゴ ProN W6"/>
        <a:cs typeface="ヒラギノ角ゴ ProN W6"/>
      </a:majorFont>
      <a:minorFont>
        <a:latin typeface="DaxOT-Regular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34817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34817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00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t 6">
    <a:dk1>
      <a:srgbClr val="0000AC"/>
    </a:dk1>
    <a:lt1>
      <a:srgbClr val="FFFFFF"/>
    </a:lt1>
    <a:dk2>
      <a:srgbClr val="000086"/>
    </a:dk2>
    <a:lt2>
      <a:srgbClr val="CCFFFF"/>
    </a:lt2>
    <a:accent1>
      <a:srgbClr val="0099FF"/>
    </a:accent1>
    <a:accent2>
      <a:srgbClr val="00B000"/>
    </a:accent2>
    <a:accent3>
      <a:srgbClr val="AAAAC3"/>
    </a:accent3>
    <a:accent4>
      <a:srgbClr val="DADADA"/>
    </a:accent4>
    <a:accent5>
      <a:srgbClr val="AACAFF"/>
    </a:accent5>
    <a:accent6>
      <a:srgbClr val="009F00"/>
    </a:accent6>
    <a:hlink>
      <a:srgbClr val="FFE701"/>
    </a:hlink>
    <a:folHlink>
      <a:srgbClr val="FF9900"/>
    </a:folHlink>
  </a:clrScheme>
</a:themeOverride>
</file>

<file path=ppt/theme/themeOverride10.xml><?xml version="1.0" encoding="utf-8"?>
<a:themeOverride xmlns:a="http://schemas.openxmlformats.org/drawingml/2006/main">
  <a:clrScheme name="Slit 2">
    <a:dk1>
      <a:srgbClr val="674E2F"/>
    </a:dk1>
    <a:lt1>
      <a:srgbClr val="FFFFFF"/>
    </a:lt1>
    <a:dk2>
      <a:srgbClr val="533F27"/>
    </a:dk2>
    <a:lt2>
      <a:srgbClr val="D8B274"/>
    </a:lt2>
    <a:accent1>
      <a:srgbClr val="CC9900"/>
    </a:accent1>
    <a:accent2>
      <a:srgbClr val="8F5F2F"/>
    </a:accent2>
    <a:accent3>
      <a:srgbClr val="B3AFAC"/>
    </a:accent3>
    <a:accent4>
      <a:srgbClr val="DADADA"/>
    </a:accent4>
    <a:accent5>
      <a:srgbClr val="E2CAAA"/>
    </a:accent5>
    <a:accent6>
      <a:srgbClr val="81552A"/>
    </a:accent6>
    <a:hlink>
      <a:srgbClr val="FFCC00"/>
    </a:hlink>
    <a:folHlink>
      <a:srgbClr val="FFFFCC"/>
    </a:folHlink>
  </a:clrScheme>
</a:themeOverride>
</file>

<file path=ppt/theme/themeOverride11.xml><?xml version="1.0" encoding="utf-8"?>
<a:themeOverride xmlns:a="http://schemas.openxmlformats.org/drawingml/2006/main">
  <a:clrScheme name="Slit 7">
    <a:dk1>
      <a:srgbClr val="7474A2"/>
    </a:dk1>
    <a:lt1>
      <a:srgbClr val="FFFFFF"/>
    </a:lt1>
    <a:dk2>
      <a:srgbClr val="5E5E8E"/>
    </a:dk2>
    <a:lt2>
      <a:srgbClr val="D1D1DF"/>
    </a:lt2>
    <a:accent1>
      <a:srgbClr val="CC66FF"/>
    </a:accent1>
    <a:accent2>
      <a:srgbClr val="6666FF"/>
    </a:accent2>
    <a:accent3>
      <a:srgbClr val="B6B6C6"/>
    </a:accent3>
    <a:accent4>
      <a:srgbClr val="DADADA"/>
    </a:accent4>
    <a:accent5>
      <a:srgbClr val="E2B8FF"/>
    </a:accent5>
    <a:accent6>
      <a:srgbClr val="5C5CE7"/>
    </a:accent6>
    <a:hlink>
      <a:srgbClr val="FFCC99"/>
    </a:hlink>
    <a:folHlink>
      <a:srgbClr val="CCCCFF"/>
    </a:folHlink>
  </a:clrScheme>
</a:themeOverride>
</file>

<file path=ppt/theme/themeOverride12.xml><?xml version="1.0" encoding="utf-8"?>
<a:themeOverride xmlns:a="http://schemas.openxmlformats.org/drawingml/2006/main">
  <a:clrScheme name="Slit 7">
    <a:dk1>
      <a:srgbClr val="7474A2"/>
    </a:dk1>
    <a:lt1>
      <a:srgbClr val="FFFFFF"/>
    </a:lt1>
    <a:dk2>
      <a:srgbClr val="5E5E8E"/>
    </a:dk2>
    <a:lt2>
      <a:srgbClr val="D1D1DF"/>
    </a:lt2>
    <a:accent1>
      <a:srgbClr val="CC66FF"/>
    </a:accent1>
    <a:accent2>
      <a:srgbClr val="6666FF"/>
    </a:accent2>
    <a:accent3>
      <a:srgbClr val="B6B6C6"/>
    </a:accent3>
    <a:accent4>
      <a:srgbClr val="DADADA"/>
    </a:accent4>
    <a:accent5>
      <a:srgbClr val="E2B8FF"/>
    </a:accent5>
    <a:accent6>
      <a:srgbClr val="5C5CE7"/>
    </a:accent6>
    <a:hlink>
      <a:srgbClr val="FFCC99"/>
    </a:hlink>
    <a:folHlink>
      <a:srgbClr val="CCCCFF"/>
    </a:folHlink>
  </a:clrScheme>
</a:themeOverride>
</file>

<file path=ppt/theme/themeOverride13.xml><?xml version="1.0" encoding="utf-8"?>
<a:themeOverride xmlns:a="http://schemas.openxmlformats.org/drawingml/2006/main">
  <a:clrScheme name="Slit 7">
    <a:dk1>
      <a:srgbClr val="7474A2"/>
    </a:dk1>
    <a:lt1>
      <a:srgbClr val="FFFFFF"/>
    </a:lt1>
    <a:dk2>
      <a:srgbClr val="5E5E8E"/>
    </a:dk2>
    <a:lt2>
      <a:srgbClr val="D1D1DF"/>
    </a:lt2>
    <a:accent1>
      <a:srgbClr val="CC66FF"/>
    </a:accent1>
    <a:accent2>
      <a:srgbClr val="6666FF"/>
    </a:accent2>
    <a:accent3>
      <a:srgbClr val="B6B6C6"/>
    </a:accent3>
    <a:accent4>
      <a:srgbClr val="DADADA"/>
    </a:accent4>
    <a:accent5>
      <a:srgbClr val="E2B8FF"/>
    </a:accent5>
    <a:accent6>
      <a:srgbClr val="5C5CE7"/>
    </a:accent6>
    <a:hlink>
      <a:srgbClr val="FFCC99"/>
    </a:hlink>
    <a:folHlink>
      <a:srgbClr val="CCCCFF"/>
    </a:folHlink>
  </a:clrScheme>
</a:themeOverride>
</file>

<file path=ppt/theme/themeOverride14.xml><?xml version="1.0" encoding="utf-8"?>
<a:themeOverride xmlns:a="http://schemas.openxmlformats.org/drawingml/2006/main">
  <a:clrScheme name="Slit 7">
    <a:dk1>
      <a:srgbClr val="7474A2"/>
    </a:dk1>
    <a:lt1>
      <a:srgbClr val="FFFFFF"/>
    </a:lt1>
    <a:dk2>
      <a:srgbClr val="5E5E8E"/>
    </a:dk2>
    <a:lt2>
      <a:srgbClr val="D1D1DF"/>
    </a:lt2>
    <a:accent1>
      <a:srgbClr val="CC66FF"/>
    </a:accent1>
    <a:accent2>
      <a:srgbClr val="6666FF"/>
    </a:accent2>
    <a:accent3>
      <a:srgbClr val="B6B6C6"/>
    </a:accent3>
    <a:accent4>
      <a:srgbClr val="DADADA"/>
    </a:accent4>
    <a:accent5>
      <a:srgbClr val="E2B8FF"/>
    </a:accent5>
    <a:accent6>
      <a:srgbClr val="5C5CE7"/>
    </a:accent6>
    <a:hlink>
      <a:srgbClr val="FFCC99"/>
    </a:hlink>
    <a:folHlink>
      <a:srgbClr val="CCCCFF"/>
    </a:folHlink>
  </a:clrScheme>
</a:themeOverride>
</file>

<file path=ppt/theme/themeOverride15.xml><?xml version="1.0" encoding="utf-8"?>
<a:themeOverride xmlns:a="http://schemas.openxmlformats.org/drawingml/2006/main">
  <a:clrScheme name="Slit 7">
    <a:dk1>
      <a:srgbClr val="7474A2"/>
    </a:dk1>
    <a:lt1>
      <a:srgbClr val="FFFFFF"/>
    </a:lt1>
    <a:dk2>
      <a:srgbClr val="5E5E8E"/>
    </a:dk2>
    <a:lt2>
      <a:srgbClr val="D1D1DF"/>
    </a:lt2>
    <a:accent1>
      <a:srgbClr val="CC66FF"/>
    </a:accent1>
    <a:accent2>
      <a:srgbClr val="6666FF"/>
    </a:accent2>
    <a:accent3>
      <a:srgbClr val="B6B6C6"/>
    </a:accent3>
    <a:accent4>
      <a:srgbClr val="DADADA"/>
    </a:accent4>
    <a:accent5>
      <a:srgbClr val="E2B8FF"/>
    </a:accent5>
    <a:accent6>
      <a:srgbClr val="5C5CE7"/>
    </a:accent6>
    <a:hlink>
      <a:srgbClr val="FFCC99"/>
    </a:hlink>
    <a:folHlink>
      <a:srgbClr val="CCCCFF"/>
    </a:folHlink>
  </a:clrScheme>
</a:themeOverride>
</file>

<file path=ppt/theme/themeOverride2.xml><?xml version="1.0" encoding="utf-8"?>
<a:themeOverride xmlns:a="http://schemas.openxmlformats.org/drawingml/2006/main">
  <a:clrScheme name="Slit 6">
    <a:dk1>
      <a:srgbClr val="0000AC"/>
    </a:dk1>
    <a:lt1>
      <a:srgbClr val="FFFFFF"/>
    </a:lt1>
    <a:dk2>
      <a:srgbClr val="000086"/>
    </a:dk2>
    <a:lt2>
      <a:srgbClr val="CCFFFF"/>
    </a:lt2>
    <a:accent1>
      <a:srgbClr val="0099FF"/>
    </a:accent1>
    <a:accent2>
      <a:srgbClr val="00B000"/>
    </a:accent2>
    <a:accent3>
      <a:srgbClr val="AAAAC3"/>
    </a:accent3>
    <a:accent4>
      <a:srgbClr val="DADADA"/>
    </a:accent4>
    <a:accent5>
      <a:srgbClr val="AACAFF"/>
    </a:accent5>
    <a:accent6>
      <a:srgbClr val="009F00"/>
    </a:accent6>
    <a:hlink>
      <a:srgbClr val="FFE701"/>
    </a:hlink>
    <a:folHlink>
      <a:srgbClr val="FF9900"/>
    </a:folHlink>
  </a:clrScheme>
</a:themeOverride>
</file>

<file path=ppt/theme/themeOverride3.xml><?xml version="1.0" encoding="utf-8"?>
<a:themeOverride xmlns:a="http://schemas.openxmlformats.org/drawingml/2006/main">
  <a:clrScheme name="Slit 6">
    <a:dk1>
      <a:srgbClr val="0000AC"/>
    </a:dk1>
    <a:lt1>
      <a:srgbClr val="FFFFFF"/>
    </a:lt1>
    <a:dk2>
      <a:srgbClr val="000086"/>
    </a:dk2>
    <a:lt2>
      <a:srgbClr val="CCFFFF"/>
    </a:lt2>
    <a:accent1>
      <a:srgbClr val="0099FF"/>
    </a:accent1>
    <a:accent2>
      <a:srgbClr val="00B000"/>
    </a:accent2>
    <a:accent3>
      <a:srgbClr val="AAAAC3"/>
    </a:accent3>
    <a:accent4>
      <a:srgbClr val="DADADA"/>
    </a:accent4>
    <a:accent5>
      <a:srgbClr val="AACAFF"/>
    </a:accent5>
    <a:accent6>
      <a:srgbClr val="009F00"/>
    </a:accent6>
    <a:hlink>
      <a:srgbClr val="FFE701"/>
    </a:hlink>
    <a:folHlink>
      <a:srgbClr val="FF9900"/>
    </a:folHlink>
  </a:clrScheme>
</a:themeOverride>
</file>

<file path=ppt/theme/themeOverride4.xml><?xml version="1.0" encoding="utf-8"?>
<a:themeOverride xmlns:a="http://schemas.openxmlformats.org/drawingml/2006/main">
  <a:clrScheme name="Slit 6">
    <a:dk1>
      <a:srgbClr val="0000AC"/>
    </a:dk1>
    <a:lt1>
      <a:srgbClr val="FFFFFF"/>
    </a:lt1>
    <a:dk2>
      <a:srgbClr val="000086"/>
    </a:dk2>
    <a:lt2>
      <a:srgbClr val="CCFFFF"/>
    </a:lt2>
    <a:accent1>
      <a:srgbClr val="0099FF"/>
    </a:accent1>
    <a:accent2>
      <a:srgbClr val="00B000"/>
    </a:accent2>
    <a:accent3>
      <a:srgbClr val="AAAAC3"/>
    </a:accent3>
    <a:accent4>
      <a:srgbClr val="DADADA"/>
    </a:accent4>
    <a:accent5>
      <a:srgbClr val="AACAFF"/>
    </a:accent5>
    <a:accent6>
      <a:srgbClr val="009F00"/>
    </a:accent6>
    <a:hlink>
      <a:srgbClr val="FFE701"/>
    </a:hlink>
    <a:folHlink>
      <a:srgbClr val="FF9900"/>
    </a:folHlink>
  </a:clrScheme>
</a:themeOverride>
</file>

<file path=ppt/theme/themeOverride5.xml><?xml version="1.0" encoding="utf-8"?>
<a:themeOverride xmlns:a="http://schemas.openxmlformats.org/drawingml/2006/main">
  <a:clrScheme name="Slit 6">
    <a:dk1>
      <a:srgbClr val="0000AC"/>
    </a:dk1>
    <a:lt1>
      <a:srgbClr val="FFFFFF"/>
    </a:lt1>
    <a:dk2>
      <a:srgbClr val="000086"/>
    </a:dk2>
    <a:lt2>
      <a:srgbClr val="CCFFFF"/>
    </a:lt2>
    <a:accent1>
      <a:srgbClr val="0099FF"/>
    </a:accent1>
    <a:accent2>
      <a:srgbClr val="00B000"/>
    </a:accent2>
    <a:accent3>
      <a:srgbClr val="AAAAC3"/>
    </a:accent3>
    <a:accent4>
      <a:srgbClr val="DADADA"/>
    </a:accent4>
    <a:accent5>
      <a:srgbClr val="AACAFF"/>
    </a:accent5>
    <a:accent6>
      <a:srgbClr val="009F00"/>
    </a:accent6>
    <a:hlink>
      <a:srgbClr val="FFE701"/>
    </a:hlink>
    <a:folHlink>
      <a:srgbClr val="FF9900"/>
    </a:folHlink>
  </a:clrScheme>
</a:themeOverride>
</file>

<file path=ppt/theme/themeOverride6.xml><?xml version="1.0" encoding="utf-8"?>
<a:themeOverride xmlns:a="http://schemas.openxmlformats.org/drawingml/2006/main">
  <a:clrScheme name="Slit 2">
    <a:dk1>
      <a:srgbClr val="674E2F"/>
    </a:dk1>
    <a:lt1>
      <a:srgbClr val="FFFFFF"/>
    </a:lt1>
    <a:dk2>
      <a:srgbClr val="533F27"/>
    </a:dk2>
    <a:lt2>
      <a:srgbClr val="D8B274"/>
    </a:lt2>
    <a:accent1>
      <a:srgbClr val="CC9900"/>
    </a:accent1>
    <a:accent2>
      <a:srgbClr val="8F5F2F"/>
    </a:accent2>
    <a:accent3>
      <a:srgbClr val="B3AFAC"/>
    </a:accent3>
    <a:accent4>
      <a:srgbClr val="DADADA"/>
    </a:accent4>
    <a:accent5>
      <a:srgbClr val="E2CAAA"/>
    </a:accent5>
    <a:accent6>
      <a:srgbClr val="81552A"/>
    </a:accent6>
    <a:hlink>
      <a:srgbClr val="FFCC00"/>
    </a:hlink>
    <a:folHlink>
      <a:srgbClr val="FFFFCC"/>
    </a:folHlink>
  </a:clrScheme>
</a:themeOverride>
</file>

<file path=ppt/theme/themeOverride7.xml><?xml version="1.0" encoding="utf-8"?>
<a:themeOverride xmlns:a="http://schemas.openxmlformats.org/drawingml/2006/main">
  <a:clrScheme name="Slit 2">
    <a:dk1>
      <a:srgbClr val="674E2F"/>
    </a:dk1>
    <a:lt1>
      <a:srgbClr val="FFFFFF"/>
    </a:lt1>
    <a:dk2>
      <a:srgbClr val="533F27"/>
    </a:dk2>
    <a:lt2>
      <a:srgbClr val="D8B274"/>
    </a:lt2>
    <a:accent1>
      <a:srgbClr val="CC9900"/>
    </a:accent1>
    <a:accent2>
      <a:srgbClr val="8F5F2F"/>
    </a:accent2>
    <a:accent3>
      <a:srgbClr val="B3AFAC"/>
    </a:accent3>
    <a:accent4>
      <a:srgbClr val="DADADA"/>
    </a:accent4>
    <a:accent5>
      <a:srgbClr val="E2CAAA"/>
    </a:accent5>
    <a:accent6>
      <a:srgbClr val="81552A"/>
    </a:accent6>
    <a:hlink>
      <a:srgbClr val="FFCC00"/>
    </a:hlink>
    <a:folHlink>
      <a:srgbClr val="FFFFCC"/>
    </a:folHlink>
  </a:clrScheme>
</a:themeOverride>
</file>

<file path=ppt/theme/themeOverride8.xml><?xml version="1.0" encoding="utf-8"?>
<a:themeOverride xmlns:a="http://schemas.openxmlformats.org/drawingml/2006/main">
  <a:clrScheme name="Slit 2">
    <a:dk1>
      <a:srgbClr val="674E2F"/>
    </a:dk1>
    <a:lt1>
      <a:srgbClr val="FFFFFF"/>
    </a:lt1>
    <a:dk2>
      <a:srgbClr val="533F27"/>
    </a:dk2>
    <a:lt2>
      <a:srgbClr val="D8B274"/>
    </a:lt2>
    <a:accent1>
      <a:srgbClr val="CC9900"/>
    </a:accent1>
    <a:accent2>
      <a:srgbClr val="8F5F2F"/>
    </a:accent2>
    <a:accent3>
      <a:srgbClr val="B3AFAC"/>
    </a:accent3>
    <a:accent4>
      <a:srgbClr val="DADADA"/>
    </a:accent4>
    <a:accent5>
      <a:srgbClr val="E2CAAA"/>
    </a:accent5>
    <a:accent6>
      <a:srgbClr val="81552A"/>
    </a:accent6>
    <a:hlink>
      <a:srgbClr val="FFCC00"/>
    </a:hlink>
    <a:folHlink>
      <a:srgbClr val="FFFFCC"/>
    </a:folHlink>
  </a:clrScheme>
</a:themeOverride>
</file>

<file path=ppt/theme/themeOverride9.xml><?xml version="1.0" encoding="utf-8"?>
<a:themeOverride xmlns:a="http://schemas.openxmlformats.org/drawingml/2006/main">
  <a:clrScheme name="Slit 2">
    <a:dk1>
      <a:srgbClr val="674E2F"/>
    </a:dk1>
    <a:lt1>
      <a:srgbClr val="FFFFFF"/>
    </a:lt1>
    <a:dk2>
      <a:srgbClr val="533F27"/>
    </a:dk2>
    <a:lt2>
      <a:srgbClr val="D8B274"/>
    </a:lt2>
    <a:accent1>
      <a:srgbClr val="CC9900"/>
    </a:accent1>
    <a:accent2>
      <a:srgbClr val="8F5F2F"/>
    </a:accent2>
    <a:accent3>
      <a:srgbClr val="B3AFAC"/>
    </a:accent3>
    <a:accent4>
      <a:srgbClr val="DADADA"/>
    </a:accent4>
    <a:accent5>
      <a:srgbClr val="E2CAAA"/>
    </a:accent5>
    <a:accent6>
      <a:srgbClr val="81552A"/>
    </a:accent6>
    <a:hlink>
      <a:srgbClr val="FFCC00"/>
    </a:hlink>
    <a:folHlink>
      <a:srgbClr val="FFFF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74A270C4F91841B40FD7B7395D7F00" ma:contentTypeVersion="0" ma:contentTypeDescription="Create a new document." ma:contentTypeScope="" ma:versionID="f94dc62ed76b16fb2314cfb519bcab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F463C7-050B-4506-9925-73D8020BEE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BA6227-30C2-4542-A5DA-7D20669024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BFDF49-84E5-48E2-818F-267C7F0044E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922</TotalTime>
  <Words>838</Words>
  <Application>Microsoft Office PowerPoint</Application>
  <PresentationFormat>On-screen Show (4:3)</PresentationFormat>
  <Paragraphs>98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Arial Black</vt:lpstr>
      <vt:lpstr>Calibri</vt:lpstr>
      <vt:lpstr>DaxOT-Bold</vt:lpstr>
      <vt:lpstr>DaxOT-Regular</vt:lpstr>
      <vt:lpstr>Lucida Sans Unicode</vt:lpstr>
      <vt:lpstr>Tahoma</vt:lpstr>
      <vt:lpstr>Trebuchet MS</vt:lpstr>
      <vt:lpstr>Wingdings</vt:lpstr>
      <vt:lpstr>Wingdings 3</vt:lpstr>
      <vt:lpstr>ヒラギノ角ゴ ProN W3</vt:lpstr>
      <vt:lpstr>ヒラギノ角ゴ ProN W6</vt:lpstr>
      <vt:lpstr>Slit</vt:lpstr>
      <vt:lpstr>Theme1</vt:lpstr>
      <vt:lpstr>1_CONTENT</vt:lpstr>
      <vt:lpstr>Facet</vt:lpstr>
      <vt:lpstr>PowerPoint Presentation</vt:lpstr>
      <vt:lpstr>PowerPoint Presentation</vt:lpstr>
      <vt:lpstr>PowerPoint Presentation</vt:lpstr>
      <vt:lpstr>Disaster Recovery - $200</vt:lpstr>
      <vt:lpstr>Disaster Recovery - $400</vt:lpstr>
      <vt:lpstr>Disaster Recovery - $600</vt:lpstr>
      <vt:lpstr>Disaster Recovery - $800</vt:lpstr>
      <vt:lpstr>Disaster Recovery - $1000</vt:lpstr>
      <vt:lpstr>SSIS - $200</vt:lpstr>
      <vt:lpstr>SSIS - $400</vt:lpstr>
      <vt:lpstr>SSIS - $600</vt:lpstr>
      <vt:lpstr>SSIS - $800</vt:lpstr>
      <vt:lpstr>SSIS - $1000</vt:lpstr>
      <vt:lpstr>SQL 2016 - $200</vt:lpstr>
      <vt:lpstr>SQL 2016 - $400</vt:lpstr>
      <vt:lpstr>SQL 2016 - $600</vt:lpstr>
      <vt:lpstr>SQL 2016 - $800</vt:lpstr>
      <vt:lpstr>SQL 2016 - $1000</vt:lpstr>
      <vt:lpstr>SQLSaturday - $200</vt:lpstr>
      <vt:lpstr>SQLSaturday - $400</vt:lpstr>
      <vt:lpstr>SQLSaturday - $600</vt:lpstr>
      <vt:lpstr>SQLSaturday - $800</vt:lpstr>
      <vt:lpstr>SQLSaturday - $1000</vt:lpstr>
    </vt:vector>
  </TitlesOfParts>
  <Company>Adams 12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Janet Walter</dc:creator>
  <cp:lastModifiedBy>william a</cp:lastModifiedBy>
  <cp:revision>68</cp:revision>
  <dcterms:created xsi:type="dcterms:W3CDTF">2003-06-20T20:17:15Z</dcterms:created>
  <dcterms:modified xsi:type="dcterms:W3CDTF">2016-08-11T01:02:18Z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0x0101001674A270C4F91841B40FD7B7395D7F00</vt:lpwstr>
  </property>
</Properties>
</file>