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12" r:id="rId2"/>
    <p:sldMasterId id="2147483725" r:id="rId3"/>
    <p:sldMasterId id="2147483748" r:id="rId4"/>
  </p:sldMasterIdLst>
  <p:notesMasterIdLst>
    <p:notesMasterId r:id="rId105"/>
  </p:notesMasterIdLst>
  <p:handoutMasterIdLst>
    <p:handoutMasterId r:id="rId106"/>
  </p:handoutMasterIdLst>
  <p:sldIdLst>
    <p:sldId id="259" r:id="rId5"/>
    <p:sldId id="368" r:id="rId6"/>
    <p:sldId id="332" r:id="rId7"/>
    <p:sldId id="262" r:id="rId8"/>
    <p:sldId id="338" r:id="rId9"/>
    <p:sldId id="261" r:id="rId10"/>
    <p:sldId id="315" r:id="rId11"/>
    <p:sldId id="296" r:id="rId12"/>
    <p:sldId id="340" r:id="rId13"/>
    <p:sldId id="373" r:id="rId14"/>
    <p:sldId id="266" r:id="rId15"/>
    <p:sldId id="339" r:id="rId16"/>
    <p:sldId id="300" r:id="rId17"/>
    <p:sldId id="341" r:id="rId18"/>
    <p:sldId id="299" r:id="rId19"/>
    <p:sldId id="342" r:id="rId20"/>
    <p:sldId id="362" r:id="rId21"/>
    <p:sldId id="363" r:id="rId22"/>
    <p:sldId id="297" r:id="rId23"/>
    <p:sldId id="389" r:id="rId24"/>
    <p:sldId id="298" r:id="rId25"/>
    <p:sldId id="268" r:id="rId26"/>
    <p:sldId id="269" r:id="rId27"/>
    <p:sldId id="270" r:id="rId28"/>
    <p:sldId id="366" r:id="rId29"/>
    <p:sldId id="279" r:id="rId30"/>
    <p:sldId id="271" r:id="rId31"/>
    <p:sldId id="328" r:id="rId32"/>
    <p:sldId id="272" r:id="rId33"/>
    <p:sldId id="326" r:id="rId34"/>
    <p:sldId id="327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36" r:id="rId44"/>
    <p:sldId id="335" r:id="rId45"/>
    <p:sldId id="273" r:id="rId46"/>
    <p:sldId id="343" r:id="rId47"/>
    <p:sldId id="274" r:id="rId48"/>
    <p:sldId id="374" r:id="rId49"/>
    <p:sldId id="345" r:id="rId50"/>
    <p:sldId id="387" r:id="rId51"/>
    <p:sldId id="263" r:id="rId52"/>
    <p:sldId id="289" r:id="rId53"/>
    <p:sldId id="317" r:id="rId54"/>
    <p:sldId id="292" r:id="rId55"/>
    <p:sldId id="318" r:id="rId56"/>
    <p:sldId id="293" r:id="rId57"/>
    <p:sldId id="294" r:id="rId58"/>
    <p:sldId id="265" r:id="rId59"/>
    <p:sldId id="295" r:id="rId60"/>
    <p:sldId id="353" r:id="rId61"/>
    <p:sldId id="383" r:id="rId62"/>
    <p:sldId id="384" r:id="rId63"/>
    <p:sldId id="337" r:id="rId64"/>
    <p:sldId id="275" r:id="rId65"/>
    <p:sldId id="276" r:id="rId66"/>
    <p:sldId id="319" r:id="rId67"/>
    <p:sldId id="416" r:id="rId68"/>
    <p:sldId id="320" r:id="rId69"/>
    <p:sldId id="323" r:id="rId70"/>
    <p:sldId id="277" r:id="rId71"/>
    <p:sldId id="291" r:id="rId72"/>
    <p:sldId id="278" r:id="rId73"/>
    <p:sldId id="316" r:id="rId74"/>
    <p:sldId id="324" r:id="rId75"/>
    <p:sldId id="344" r:id="rId76"/>
    <p:sldId id="386" r:id="rId77"/>
    <p:sldId id="385" r:id="rId78"/>
    <p:sldId id="280" r:id="rId79"/>
    <p:sldId id="307" r:id="rId80"/>
    <p:sldId id="301" r:id="rId81"/>
    <p:sldId id="331" r:id="rId82"/>
    <p:sldId id="333" r:id="rId83"/>
    <p:sldId id="334" r:id="rId84"/>
    <p:sldId id="329" r:id="rId85"/>
    <p:sldId id="330" r:id="rId86"/>
    <p:sldId id="381" r:id="rId87"/>
    <p:sldId id="382" r:id="rId88"/>
    <p:sldId id="370" r:id="rId89"/>
    <p:sldId id="380" r:id="rId90"/>
    <p:sldId id="360" r:id="rId91"/>
    <p:sldId id="371" r:id="rId92"/>
    <p:sldId id="375" r:id="rId93"/>
    <p:sldId id="388" r:id="rId94"/>
    <p:sldId id="288" r:id="rId95"/>
    <p:sldId id="260" r:id="rId96"/>
    <p:sldId id="376" r:id="rId97"/>
    <p:sldId id="377" r:id="rId98"/>
    <p:sldId id="378" r:id="rId99"/>
    <p:sldId id="264" r:id="rId100"/>
    <p:sldId id="415" r:id="rId101"/>
    <p:sldId id="414" r:id="rId102"/>
    <p:sldId id="412" r:id="rId103"/>
    <p:sldId id="413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C"/>
    <a:srgbClr val="5E98D8"/>
    <a:srgbClr val="379BFF"/>
    <a:srgbClr val="0180FF"/>
    <a:srgbClr val="3399FF"/>
    <a:srgbClr val="5B3A15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EA3F4-5CFF-4A8A-9561-5E0414B33ACD}" v="448" dt="2019-06-21T20:35:49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455" autoAdjust="0"/>
  </p:normalViewPr>
  <p:slideViewPr>
    <p:cSldViewPr>
      <p:cViewPr>
        <p:scale>
          <a:sx n="75" d="100"/>
          <a:sy n="75" d="100"/>
        </p:scale>
        <p:origin x="1812" y="5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presProps" Target="pres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heme" Target="theme/theme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C66AD216-9848-45B9-A3E9-A9D5A59453FA}"/>
    <pc:docChg chg="undo redo custSel addSld delSld modSld sldOrd modMainMaster">
      <pc:chgData name="william a" userId="c66c7249b60d4ab2" providerId="LiveId" clId="{C66AD216-9848-45B9-A3E9-A9D5A59453FA}" dt="2019-06-21T20:37:29.944" v="2761" actId="113"/>
      <pc:docMkLst>
        <pc:docMk/>
      </pc:docMkLst>
      <pc:sldChg chg="modSp">
        <pc:chgData name="william a" userId="c66c7249b60d4ab2" providerId="LiveId" clId="{C66AD216-9848-45B9-A3E9-A9D5A59453FA}" dt="2019-06-21T20:28:15.892" v="2383" actId="14100"/>
        <pc:sldMkLst>
          <pc:docMk/>
          <pc:sldMk cId="0" sldId="259"/>
        </pc:sldMkLst>
        <pc:spChg chg="mod">
          <ac:chgData name="william a" userId="c66c7249b60d4ab2" providerId="LiveId" clId="{C66AD216-9848-45B9-A3E9-A9D5A59453FA}" dt="2019-06-21T20:28:15.892" v="2383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8:17:40.653" v="1268" actId="20577"/>
        <pc:sldMkLst>
          <pc:docMk/>
          <pc:sldMk cId="0" sldId="262"/>
        </pc:sldMkLst>
        <pc:spChg chg="mod">
          <ac:chgData name="william a" userId="c66c7249b60d4ab2" providerId="LiveId" clId="{C66AD216-9848-45B9-A3E9-A9D5A59453FA}" dt="2019-06-21T18:17:40.653" v="1268" actId="20577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4:26.099" v="1674" actId="20577"/>
        <pc:sldMkLst>
          <pc:docMk/>
          <pc:sldMk cId="0" sldId="263"/>
        </pc:sldMkLst>
        <pc:spChg chg="mod">
          <ac:chgData name="william a" userId="c66c7249b60d4ab2" providerId="LiveId" clId="{C66AD216-9848-45B9-A3E9-A9D5A59453FA}" dt="2019-06-21T19:44:26.099" v="1674" actId="20577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04.837" v="2480" actId="403"/>
        <pc:sldMkLst>
          <pc:docMk/>
          <pc:sldMk cId="0" sldId="265"/>
        </pc:sldMkLst>
        <pc:spChg chg="mod">
          <ac:chgData name="william a" userId="c66c7249b60d4ab2" providerId="LiveId" clId="{C66AD216-9848-45B9-A3E9-A9D5A59453FA}" dt="2019-06-21T20:34:04.837" v="2480" actId="40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1:38.291" v="412" actId="27636"/>
        <pc:sldMkLst>
          <pc:docMk/>
          <pc:sldMk cId="0" sldId="266"/>
        </pc:sldMkLst>
        <pc:spChg chg="mod">
          <ac:chgData name="william a" userId="c66c7249b60d4ab2" providerId="LiveId" clId="{C66AD216-9848-45B9-A3E9-A9D5A59453FA}" dt="2019-06-21T16:21:38.291" v="412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55.035" v="2424" actId="12"/>
        <pc:sldMkLst>
          <pc:docMk/>
          <pc:sldMk cId="0" sldId="271"/>
        </pc:sldMkLst>
        <pc:spChg chg="mod">
          <ac:chgData name="william a" userId="c66c7249b60d4ab2" providerId="LiveId" clId="{C66AD216-9848-45B9-A3E9-A9D5A59453FA}" dt="2019-06-21T20:29:55.035" v="2424" actId="12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1:20.541" v="1426" actId="5793"/>
        <pc:sldMkLst>
          <pc:docMk/>
          <pc:sldMk cId="0" sldId="272"/>
        </pc:sldMkLst>
        <pc:spChg chg="mod">
          <ac:chgData name="william a" userId="c66c7249b60d4ab2" providerId="LiveId" clId="{C66AD216-9848-45B9-A3E9-A9D5A59453FA}" dt="2019-06-21T19:41:20.541" v="1426" actId="579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3:00.370" v="1589" actId="313"/>
        <pc:sldMkLst>
          <pc:docMk/>
          <pc:sldMk cId="0" sldId="273"/>
        </pc:sldMkLst>
        <pc:spChg chg="mod">
          <ac:chgData name="william a" userId="c66c7249b60d4ab2" providerId="LiveId" clId="{C66AD216-9848-45B9-A3E9-A9D5A59453FA}" dt="2019-06-21T19:43:00.370" v="1589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3:18.882" v="1590" actId="20577"/>
        <pc:sldMkLst>
          <pc:docMk/>
          <pc:sldMk cId="0" sldId="274"/>
        </pc:sldMkLst>
        <pc:spChg chg="mod">
          <ac:chgData name="william a" userId="c66c7249b60d4ab2" providerId="LiveId" clId="{C66AD216-9848-45B9-A3E9-A9D5A59453FA}" dt="2019-06-21T19:43:18.882" v="1590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22.935" v="2485" actId="27636"/>
        <pc:sldMkLst>
          <pc:docMk/>
          <pc:sldMk cId="0" sldId="275"/>
        </pc:sldMkLst>
        <pc:spChg chg="mod">
          <ac:chgData name="william a" userId="c66c7249b60d4ab2" providerId="LiveId" clId="{C66AD216-9848-45B9-A3E9-A9D5A59453FA}" dt="2019-06-21T20:34:22.935" v="2485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35.764" v="2510" actId="20577"/>
        <pc:sldMkLst>
          <pc:docMk/>
          <pc:sldMk cId="0" sldId="276"/>
        </pc:sldMkLst>
        <pc:spChg chg="mod">
          <ac:chgData name="william a" userId="c66c7249b60d4ab2" providerId="LiveId" clId="{C66AD216-9848-45B9-A3E9-A9D5A59453FA}" dt="2019-06-21T20:34:35.764" v="251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20.064" v="2406" actId="20577"/>
        <pc:sldMkLst>
          <pc:docMk/>
          <pc:sldMk cId="0" sldId="279"/>
        </pc:sldMkLst>
        <pc:spChg chg="mod">
          <ac:chgData name="william a" userId="c66c7249b60d4ab2" providerId="LiveId" clId="{C66AD216-9848-45B9-A3E9-A9D5A59453FA}" dt="2019-06-21T20:29:20.064" v="2406" actId="20577"/>
          <ac:spMkLst>
            <pc:docMk/>
            <pc:sldMk cId="0" sldId="27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4:57.151" v="2038" actId="20577"/>
        <pc:sldMkLst>
          <pc:docMk/>
          <pc:sldMk cId="0" sldId="280"/>
        </pc:sldMkLst>
        <pc:spChg chg="mod">
          <ac:chgData name="william a" userId="c66c7249b60d4ab2" providerId="LiveId" clId="{C66AD216-9848-45B9-A3E9-A9D5A59453FA}" dt="2019-06-21T19:54:46.229" v="2030" actId="276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54:57.151" v="2038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6:09.610" v="2320" actId="403"/>
        <pc:sldMkLst>
          <pc:docMk/>
          <pc:sldMk cId="0" sldId="288"/>
        </pc:sldMkLst>
        <pc:spChg chg="mod">
          <ac:chgData name="william a" userId="c66c7249b60d4ab2" providerId="LiveId" clId="{C66AD216-9848-45B9-A3E9-A9D5A59453FA}" dt="2019-06-21T20:26:09.610" v="2320" actId="403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39.335" v="2478" actId="113"/>
        <pc:sldMkLst>
          <pc:docMk/>
          <pc:sldMk cId="0" sldId="289"/>
        </pc:sldMkLst>
        <pc:spChg chg="mod">
          <ac:chgData name="william a" userId="c66c7249b60d4ab2" providerId="LiveId" clId="{C66AD216-9848-45B9-A3E9-A9D5A59453FA}" dt="2019-06-21T20:33:39.335" v="2478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35.954" v="2750" actId="113"/>
        <pc:sldMkLst>
          <pc:docMk/>
          <pc:sldMk cId="0" sldId="291"/>
        </pc:sldMkLst>
        <pc:spChg chg="mod">
          <ac:chgData name="william a" userId="c66c7249b60d4ab2" providerId="LiveId" clId="{C66AD216-9848-45B9-A3E9-A9D5A59453FA}" dt="2019-06-21T18:17:14.439" v="1262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20:36:35.954" v="2750" actId="113"/>
          <ac:spMkLst>
            <pc:docMk/>
            <pc:sldMk cId="0" sldId="291"/>
            <ac:spMk id="3" creationId="{00000000-0000-0000-0000-000000000000}"/>
          </ac:spMkLst>
        </pc:spChg>
      </pc:sldChg>
      <pc:sldChg chg="delSp modSp modAnim">
        <pc:chgData name="william a" userId="c66c7249b60d4ab2" providerId="LiveId" clId="{C66AD216-9848-45B9-A3E9-A9D5A59453FA}" dt="2019-06-21T19:45:45.438" v="1811" actId="478"/>
        <pc:sldMkLst>
          <pc:docMk/>
          <pc:sldMk cId="0" sldId="294"/>
        </pc:sldMkLst>
        <pc:spChg chg="mod">
          <ac:chgData name="william a" userId="c66c7249b60d4ab2" providerId="LiveId" clId="{C66AD216-9848-45B9-A3E9-A9D5A59453FA}" dt="2019-06-21T19:45:36.262" v="1810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william a" userId="c66c7249b60d4ab2" providerId="LiveId" clId="{C66AD216-9848-45B9-A3E9-A9D5A59453FA}" dt="2019-06-21T19:45:45.438" v="1811" actId="478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10.482" v="1836" actId="403"/>
        <pc:sldMkLst>
          <pc:docMk/>
          <pc:sldMk cId="0" sldId="295"/>
        </pc:sldMkLst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10.482" v="1836" actId="403"/>
          <ac:spMkLst>
            <pc:docMk/>
            <pc:sldMk cId="0" sldId="29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53.717" v="1281" actId="20577"/>
        <pc:sldMkLst>
          <pc:docMk/>
          <pc:sldMk cId="0" sldId="296"/>
        </pc:sldMkLst>
        <pc:spChg chg="mod">
          <ac:chgData name="william a" userId="c66c7249b60d4ab2" providerId="LiveId" clId="{C66AD216-9848-45B9-A3E9-A9D5A59453FA}" dt="2019-06-21T18:17:53.717" v="1281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14" v="1247" actId="27636"/>
        <pc:sldMkLst>
          <pc:docMk/>
          <pc:sldMk cId="0" sldId="299"/>
        </pc:sldMkLst>
        <pc:spChg chg="mod">
          <ac:chgData name="william a" userId="c66c7249b60d4ab2" providerId="LiveId" clId="{C66AD216-9848-45B9-A3E9-A9D5A59453FA}" dt="2019-06-21T18:17:09.914" v="1247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898" v="1246" actId="27636"/>
        <pc:sldMkLst>
          <pc:docMk/>
          <pc:sldMk cId="1089175745" sldId="300"/>
        </pc:sldMkLst>
        <pc:spChg chg="mod">
          <ac:chgData name="william a" userId="c66c7249b60d4ab2" providerId="LiveId" clId="{C66AD216-9848-45B9-A3E9-A9D5A59453FA}" dt="2019-06-21T18:17:09.898" v="1246" actId="27636"/>
          <ac:spMkLst>
            <pc:docMk/>
            <pc:sldMk cId="1089175745" sldId="300"/>
            <ac:spMk id="3" creationId="{00000000-0000-0000-0000-000000000000}"/>
          </ac:spMkLst>
        </pc:spChg>
      </pc:sldChg>
      <pc:sldChg chg="add del modTransition">
        <pc:chgData name="william a" userId="c66c7249b60d4ab2" providerId="LiveId" clId="{C66AD216-9848-45B9-A3E9-A9D5A59453FA}" dt="2019-06-21T20:24:13.144" v="2281"/>
        <pc:sldMkLst>
          <pc:docMk/>
          <pc:sldMk cId="1383976094" sldId="301"/>
        </pc:sldMkLst>
      </pc:sldChg>
      <pc:sldChg chg="del">
        <pc:chgData name="william a" userId="c66c7249b60d4ab2" providerId="LiveId" clId="{C66AD216-9848-45B9-A3E9-A9D5A59453FA}" dt="2019-06-21T20:26:49.962" v="2325" actId="2696"/>
        <pc:sldMkLst>
          <pc:docMk/>
          <pc:sldMk cId="3801409407" sldId="308"/>
        </pc:sldMkLst>
      </pc:sldChg>
      <pc:sldChg chg="modSp">
        <pc:chgData name="william a" userId="c66c7249b60d4ab2" providerId="LiveId" clId="{C66AD216-9848-45B9-A3E9-A9D5A59453FA}" dt="2019-06-21T20:28:42.433" v="2387" actId="14100"/>
        <pc:sldMkLst>
          <pc:docMk/>
          <pc:sldMk cId="3405752579" sldId="315"/>
        </pc:sldMkLst>
        <pc:spChg chg="mod">
          <ac:chgData name="william a" userId="c66c7249b60d4ab2" providerId="LiveId" clId="{C66AD216-9848-45B9-A3E9-A9D5A59453FA}" dt="2019-06-21T20:28:42.433" v="2387" actId="14100"/>
          <ac:spMkLst>
            <pc:docMk/>
            <pc:sldMk cId="3405752579" sldId="31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42.458" v="2275" actId="20577"/>
        <pc:sldMkLst>
          <pc:docMk/>
          <pc:sldMk cId="3998787304" sldId="316"/>
        </pc:sldMkLst>
        <pc:spChg chg="mod">
          <ac:chgData name="william a" userId="c66c7249b60d4ab2" providerId="LiveId" clId="{C66AD216-9848-45B9-A3E9-A9D5A59453FA}" dt="2019-06-21T20:23:42.458" v="2275" actId="20577"/>
          <ac:spMkLst>
            <pc:docMk/>
            <pc:sldMk cId="3998787304" sldId="316"/>
            <ac:spMk id="3" creationId="{00000000-0000-0000-0000-000000000000}"/>
          </ac:spMkLst>
        </pc:spChg>
      </pc:sldChg>
      <pc:sldChg chg="modTransition">
        <pc:chgData name="william a" userId="c66c7249b60d4ab2" providerId="LiveId" clId="{C66AD216-9848-45B9-A3E9-A9D5A59453FA}" dt="2019-06-21T20:33:55.867" v="2479"/>
        <pc:sldMkLst>
          <pc:docMk/>
          <pc:sldMk cId="1369847391" sldId="318"/>
        </pc:sldMkLst>
      </pc:sldChg>
      <pc:sldChg chg="modSp">
        <pc:chgData name="william a" userId="c66c7249b60d4ab2" providerId="LiveId" clId="{C66AD216-9848-45B9-A3E9-A9D5A59453FA}" dt="2019-06-21T20:35:45.162" v="2641" actId="20577"/>
        <pc:sldMkLst>
          <pc:docMk/>
          <pc:sldMk cId="1084767" sldId="319"/>
        </pc:sldMkLst>
        <pc:spChg chg="mod">
          <ac:chgData name="william a" userId="c66c7249b60d4ab2" providerId="LiveId" clId="{C66AD216-9848-45B9-A3E9-A9D5A59453FA}" dt="2019-06-21T20:35:45.162" v="2641" actId="20577"/>
          <ac:spMkLst>
            <pc:docMk/>
            <pc:sldMk cId="1084767" sldId="31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23.343" v="2749" actId="20577"/>
        <pc:sldMkLst>
          <pc:docMk/>
          <pc:sldMk cId="2296208328" sldId="320"/>
        </pc:sldMkLst>
        <pc:spChg chg="mod">
          <ac:chgData name="william a" userId="c66c7249b60d4ab2" providerId="LiveId" clId="{C66AD216-9848-45B9-A3E9-A9D5A59453FA}" dt="2019-06-21T20:36:23.343" v="2749" actId="20577"/>
          <ac:spMkLst>
            <pc:docMk/>
            <pc:sldMk cId="2296208328" sldId="32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083" v="1256" actId="27636"/>
        <pc:sldMkLst>
          <pc:docMk/>
          <pc:sldMk cId="3238583444" sldId="323"/>
        </pc:sldMkLst>
        <pc:spChg chg="mod">
          <ac:chgData name="william a" userId="c66c7249b60d4ab2" providerId="LiveId" clId="{C66AD216-9848-45B9-A3E9-A9D5A59453FA}" dt="2019-06-21T18:17:10.083" v="1256" actId="27636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54.170" v="2278" actId="403"/>
        <pc:sldMkLst>
          <pc:docMk/>
          <pc:sldMk cId="3798850818" sldId="324"/>
        </pc:sldMkLst>
        <pc:spChg chg="mod">
          <ac:chgData name="william a" userId="c66c7249b60d4ab2" providerId="LiveId" clId="{C66AD216-9848-45B9-A3E9-A9D5A59453FA}" dt="2019-06-21T20:23:54.170" v="2278" actId="403"/>
          <ac:spMkLst>
            <pc:docMk/>
            <pc:sldMk cId="3798850818" sldId="324"/>
            <ac:spMk id="3" creationId="{00000000-0000-0000-0000-000000000000}"/>
          </ac:spMkLst>
        </pc:spChg>
      </pc:sldChg>
      <pc:sldChg chg="modSp add del">
        <pc:chgData name="william a" userId="c66c7249b60d4ab2" providerId="LiveId" clId="{C66AD216-9848-45B9-A3E9-A9D5A59453FA}" dt="2019-06-21T19:41:06.468" v="1395" actId="20577"/>
        <pc:sldMkLst>
          <pc:docMk/>
          <pc:sldMk cId="3647655776" sldId="326"/>
        </pc:sldMkLst>
        <pc:spChg chg="mod">
          <ac:chgData name="william a" userId="c66c7249b60d4ab2" providerId="LiveId" clId="{C66AD216-9848-45B9-A3E9-A9D5A59453FA}" dt="2019-06-21T19:41:06.468" v="1395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539014857" sldId="327"/>
        </pc:sldMkLst>
      </pc:sldChg>
      <pc:sldChg chg="modSp">
        <pc:chgData name="william a" userId="c66c7249b60d4ab2" providerId="LiveId" clId="{C66AD216-9848-45B9-A3E9-A9D5A59453FA}" dt="2019-06-21T20:29:52.983" v="2423" actId="12"/>
        <pc:sldMkLst>
          <pc:docMk/>
          <pc:sldMk cId="2243704929" sldId="328"/>
        </pc:sldMkLst>
        <pc:spChg chg="mod">
          <ac:chgData name="william a" userId="c66c7249b60d4ab2" providerId="LiveId" clId="{C66AD216-9848-45B9-A3E9-A9D5A59453FA}" dt="2019-06-21T20:29:52.983" v="2423" actId="12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53.348" v="2073" actId="6549"/>
        <pc:sldMkLst>
          <pc:docMk/>
          <pc:sldMk cId="2451175654" sldId="329"/>
        </pc:sldMkLst>
        <pc:spChg chg="mod">
          <ac:chgData name="william a" userId="c66c7249b60d4ab2" providerId="LiveId" clId="{C66AD216-9848-45B9-A3E9-A9D5A59453FA}" dt="2019-06-21T19:56:53.348" v="2073" actId="6549"/>
          <ac:spMkLst>
            <pc:docMk/>
            <pc:sldMk cId="2451175654" sldId="32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4:25.388" v="2282" actId="20577"/>
        <pc:sldMkLst>
          <pc:docMk/>
          <pc:sldMk cId="3504555638" sldId="330"/>
        </pc:sldMkLst>
        <pc:spChg chg="mod">
          <ac:chgData name="william a" userId="c66c7249b60d4ab2" providerId="LiveId" clId="{C66AD216-9848-45B9-A3E9-A9D5A59453FA}" dt="2019-06-21T20:24:25.388" v="2282" actId="20577"/>
          <ac:spMkLst>
            <pc:docMk/>
            <pc:sldMk cId="3504555638" sldId="33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24.255" v="2072" actId="20577"/>
        <pc:sldMkLst>
          <pc:docMk/>
          <pc:sldMk cId="1042729416" sldId="331"/>
        </pc:sldMkLst>
        <pc:spChg chg="mod">
          <ac:chgData name="william a" userId="c66c7249b60d4ab2" providerId="LiveId" clId="{C66AD216-9848-45B9-A3E9-A9D5A59453FA}" dt="2019-06-21T19:56:24.255" v="2072" actId="20577"/>
          <ac:spMkLst>
            <pc:docMk/>
            <pc:sldMk cId="1042729416" sldId="331"/>
            <ac:spMk id="3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6:19:23.821" v="214" actId="403"/>
        <pc:sldMkLst>
          <pc:docMk/>
          <pc:sldMk cId="3921241795" sldId="332"/>
        </pc:sldMkLst>
        <pc:spChg chg="mod">
          <ac:chgData name="william a" userId="c66c7249b60d4ab2" providerId="LiveId" clId="{C66AD216-9848-45B9-A3E9-A9D5A59453FA}" dt="2019-06-21T16:19:23.821" v="214" actId="403"/>
          <ac:spMkLst>
            <pc:docMk/>
            <pc:sldMk cId="3921241795" sldId="33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145" v="1259" actId="27636"/>
        <pc:sldMkLst>
          <pc:docMk/>
          <pc:sldMk cId="4135181844" sldId="333"/>
        </pc:sldMkLst>
        <pc:spChg chg="mod">
          <ac:chgData name="william a" userId="c66c7249b60d4ab2" providerId="LiveId" clId="{C66AD216-9848-45B9-A3E9-A9D5A59453FA}" dt="2019-06-21T18:17:10.145" v="1259" actId="27636"/>
          <ac:spMkLst>
            <pc:docMk/>
            <pc:sldMk cId="4135181844" sldId="33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1:34.366" v="2445" actId="113"/>
        <pc:sldMkLst>
          <pc:docMk/>
          <pc:sldMk cId="1059892272" sldId="335"/>
        </pc:sldMkLst>
        <pc:spChg chg="mod">
          <ac:chgData name="william a" userId="c66c7249b60d4ab2" providerId="LiveId" clId="{C66AD216-9848-45B9-A3E9-A9D5A59453FA}" dt="2019-06-21T20:31:34.366" v="2445" actId="113"/>
          <ac:spMkLst>
            <pc:docMk/>
            <pc:sldMk cId="1059892272" sldId="335"/>
            <ac:spMk id="2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906491736" sldId="336"/>
        </pc:sldMkLst>
      </pc:sldChg>
      <pc:sldChg chg="modSp modAnim">
        <pc:chgData name="william a" userId="c66c7249b60d4ab2" providerId="LiveId" clId="{C66AD216-9848-45B9-A3E9-A9D5A59453FA}" dt="2019-06-21T16:19:39.913" v="227" actId="27636"/>
        <pc:sldMkLst>
          <pc:docMk/>
          <pc:sldMk cId="2254391894" sldId="338"/>
        </pc:sldMkLst>
        <pc:spChg chg="mod">
          <ac:chgData name="william a" userId="c66c7249b60d4ab2" providerId="LiveId" clId="{C66AD216-9848-45B9-A3E9-A9D5A59453FA}" dt="2019-06-21T16:19:39.913" v="227" actId="27636"/>
          <ac:spMkLst>
            <pc:docMk/>
            <pc:sldMk cId="2254391894" sldId="338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04.309" v="2395" actId="403"/>
        <pc:sldMkLst>
          <pc:docMk/>
          <pc:sldMk cId="538042236" sldId="339"/>
        </pc:sldMkLst>
        <pc:spChg chg="mod">
          <ac:chgData name="william a" userId="c66c7249b60d4ab2" providerId="LiveId" clId="{C66AD216-9848-45B9-A3E9-A9D5A59453FA}" dt="2019-06-21T20:29:04.309" v="2395" actId="403"/>
          <ac:spMkLst>
            <pc:docMk/>
            <pc:sldMk cId="538042236" sldId="33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8:59.128" v="2394" actId="27636"/>
        <pc:sldMkLst>
          <pc:docMk/>
          <pc:sldMk cId="3758873236" sldId="340"/>
        </pc:sldMkLst>
        <pc:spChg chg="mod">
          <ac:chgData name="william a" userId="c66c7249b60d4ab2" providerId="LiveId" clId="{C66AD216-9848-45B9-A3E9-A9D5A59453FA}" dt="2019-06-21T20:28:59.128" v="2394" actId="27636"/>
          <ac:spMkLst>
            <pc:docMk/>
            <pc:sldMk cId="3758873236" sldId="340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2:03.468" v="479" actId="20577"/>
        <pc:sldMkLst>
          <pc:docMk/>
          <pc:sldMk cId="2922629179" sldId="341"/>
        </pc:sldMkLst>
        <pc:spChg chg="mod">
          <ac:chgData name="william a" userId="c66c7249b60d4ab2" providerId="LiveId" clId="{C66AD216-9848-45B9-A3E9-A9D5A59453FA}" dt="2019-06-21T16:22:03.468" v="479" actId="20577"/>
          <ac:spMkLst>
            <pc:docMk/>
            <pc:sldMk cId="2922629179" sldId="34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22" v="1248" actId="27636"/>
        <pc:sldMkLst>
          <pc:docMk/>
          <pc:sldMk cId="1692619749" sldId="342"/>
        </pc:sldMkLst>
        <pc:spChg chg="mod">
          <ac:chgData name="william a" userId="c66c7249b60d4ab2" providerId="LiveId" clId="{C66AD216-9848-45B9-A3E9-A9D5A59453FA}" dt="2019-06-21T18:17:09.922" v="1248" actId="27636"/>
          <ac:spMkLst>
            <pc:docMk/>
            <pc:sldMk cId="1692619749" sldId="34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15:52.982" v="169" actId="12"/>
        <pc:sldMkLst>
          <pc:docMk/>
          <pc:sldMk cId="3917590187" sldId="343"/>
        </pc:sldMkLst>
        <pc:spChg chg="mod">
          <ac:chgData name="william a" userId="c66c7249b60d4ab2" providerId="LiveId" clId="{C66AD216-9848-45B9-A3E9-A9D5A59453FA}" dt="2019-06-21T16:15:52.982" v="169" actId="12"/>
          <ac:spMkLst>
            <pc:docMk/>
            <pc:sldMk cId="3917590187" sldId="343"/>
            <ac:spMk id="3" creationId="{00000000-0000-0000-0000-000000000000}"/>
          </ac:spMkLst>
        </pc:spChg>
      </pc:sldChg>
      <pc:sldChg chg="ord">
        <pc:chgData name="william a" userId="c66c7249b60d4ab2" providerId="LiveId" clId="{C66AD216-9848-45B9-A3E9-A9D5A59453FA}" dt="2019-06-21T19:46:48.488" v="1821"/>
        <pc:sldMkLst>
          <pc:docMk/>
          <pc:sldMk cId="3067373746" sldId="344"/>
        </pc:sldMkLst>
      </pc:sldChg>
      <pc:sldChg chg="modSp">
        <pc:chgData name="william a" userId="c66c7249b60d4ab2" providerId="LiveId" clId="{C66AD216-9848-45B9-A3E9-A9D5A59453FA}" dt="2019-06-21T20:33:07.901" v="2473" actId="1076"/>
        <pc:sldMkLst>
          <pc:docMk/>
          <pc:sldMk cId="871226382" sldId="345"/>
        </pc:sldMkLst>
        <pc:spChg chg="mod">
          <ac:chgData name="william a" userId="c66c7249b60d4ab2" providerId="LiveId" clId="{C66AD216-9848-45B9-A3E9-A9D5A59453FA}" dt="2019-06-21T20:32:45.619" v="2462" actId="20577"/>
          <ac:spMkLst>
            <pc:docMk/>
            <pc:sldMk cId="871226382" sldId="34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20:33:07.901" v="2473" actId="107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C66AD216-9848-45B9-A3E9-A9D5A59453FA}" dt="2019-06-21T20:32:56.746" v="2470" actId="14100"/>
          <ac:spMkLst>
            <pc:docMk/>
            <pc:sldMk cId="871226382" sldId="345"/>
            <ac:spMk id="13" creationId="{80A4B527-055A-42D8-B8E5-34D0A6763AFC}"/>
          </ac:spMkLst>
        </pc:spChg>
      </pc:sldChg>
      <pc:sldChg chg="del">
        <pc:chgData name="william a" userId="c66c7249b60d4ab2" providerId="LiveId" clId="{C66AD216-9848-45B9-A3E9-A9D5A59453FA}" dt="2019-06-21T19:51:52.302" v="2025" actId="2696"/>
        <pc:sldMkLst>
          <pc:docMk/>
          <pc:sldMk cId="916504157" sldId="352"/>
        </pc:sldMkLst>
      </pc:sldChg>
      <pc:sldChg chg="modSp">
        <pc:chgData name="william a" userId="c66c7249b60d4ab2" providerId="LiveId" clId="{C66AD216-9848-45B9-A3E9-A9D5A59453FA}" dt="2019-06-21T19:47:18.828" v="1838" actId="27636"/>
        <pc:sldMkLst>
          <pc:docMk/>
          <pc:sldMk cId="428579510" sldId="353"/>
        </pc:sldMkLst>
        <pc:spChg chg="mod">
          <ac:chgData name="william a" userId="c66c7249b60d4ab2" providerId="LiveId" clId="{C66AD216-9848-45B9-A3E9-A9D5A59453FA}" dt="2019-06-21T19:47:18.828" v="1838" actId="27636"/>
          <ac:spMkLst>
            <pc:docMk/>
            <pc:sldMk cId="428579510" sldId="35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3:15.820" v="704" actId="403"/>
        <pc:sldMkLst>
          <pc:docMk/>
          <pc:sldMk cId="1985756114" sldId="362"/>
        </pc:sldMkLst>
        <pc:spChg chg="mod">
          <ac:chgData name="william a" userId="c66c7249b60d4ab2" providerId="LiveId" clId="{C66AD216-9848-45B9-A3E9-A9D5A59453FA}" dt="2019-06-21T16:23:15.820" v="704" actId="403"/>
          <ac:spMkLst>
            <pc:docMk/>
            <pc:sldMk cId="1985756114" sldId="36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41" v="1249" actId="27636"/>
        <pc:sldMkLst>
          <pc:docMk/>
          <pc:sldMk cId="361452273" sldId="363"/>
        </pc:sldMkLst>
        <pc:spChg chg="mod">
          <ac:chgData name="william a" userId="c66c7249b60d4ab2" providerId="LiveId" clId="{C66AD216-9848-45B9-A3E9-A9D5A59453FA}" dt="2019-06-21T18:17:09.941" v="1249" actId="27636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39.439" v="2421" actId="403"/>
        <pc:sldMkLst>
          <pc:docMk/>
          <pc:sldMk cId="1952350759" sldId="366"/>
        </pc:sldMkLst>
        <pc:spChg chg="mod">
          <ac:chgData name="william a" userId="c66c7249b60d4ab2" providerId="LiveId" clId="{C66AD216-9848-45B9-A3E9-A9D5A59453FA}" dt="2019-06-21T20:29:39.439" v="2421" actId="403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30.572" v="2110" actId="20577"/>
        <pc:sldMkLst>
          <pc:docMk/>
          <pc:sldMk cId="3973702991" sldId="370"/>
        </pc:sldMkLst>
        <pc:spChg chg="mod">
          <ac:chgData name="william a" userId="c66c7249b60d4ab2" providerId="LiveId" clId="{C66AD216-9848-45B9-A3E9-A9D5A59453FA}" dt="2019-06-21T19:58:30.572" v="2110" actId="20577"/>
          <ac:spMkLst>
            <pc:docMk/>
            <pc:sldMk cId="3973702991" sldId="37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4:54.369" v="2286" actId="6549"/>
        <pc:sldMkLst>
          <pc:docMk/>
          <pc:sldMk cId="870192496" sldId="371"/>
        </pc:sldMkLst>
        <pc:spChg chg="mod">
          <ac:chgData name="william a" userId="c66c7249b60d4ab2" providerId="LiveId" clId="{C66AD216-9848-45B9-A3E9-A9D5A59453FA}" dt="2019-06-21T20:24:54.369" v="2286" actId="6549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2:29.763" v="2459" actId="20577"/>
        <pc:sldMkLst>
          <pc:docMk/>
          <pc:sldMk cId="1000541029" sldId="374"/>
        </pc:sldMkLst>
        <pc:spChg chg="mod">
          <ac:chgData name="william a" userId="c66c7249b60d4ab2" providerId="LiveId" clId="{C66AD216-9848-45B9-A3E9-A9D5A59453FA}" dt="2019-06-21T20:32:29.763" v="2459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del">
        <pc:chgData name="william a" userId="c66c7249b60d4ab2" providerId="LiveId" clId="{C66AD216-9848-45B9-A3E9-A9D5A59453FA}" dt="2019-06-21T20:26:49.869" v="2324" actId="2696"/>
        <pc:sldMkLst>
          <pc:docMk/>
          <pc:sldMk cId="1379170214" sldId="379"/>
        </pc:sldMkLst>
      </pc:sldChg>
      <pc:sldChg chg="modSp">
        <pc:chgData name="william a" userId="c66c7249b60d4ab2" providerId="LiveId" clId="{C66AD216-9848-45B9-A3E9-A9D5A59453FA}" dt="2019-06-21T19:58:09.021" v="2099" actId="27636"/>
        <pc:sldMkLst>
          <pc:docMk/>
          <pc:sldMk cId="3087763764" sldId="381"/>
        </pc:sldMkLst>
        <pc:spChg chg="mod">
          <ac:chgData name="william a" userId="c66c7249b60d4ab2" providerId="LiveId" clId="{C66AD216-9848-45B9-A3E9-A9D5A59453FA}" dt="2019-06-21T19:58:09.021" v="2099" actId="27636"/>
          <ac:spMkLst>
            <pc:docMk/>
            <pc:sldMk cId="3087763764" sldId="38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13.118" v="2100" actId="20577"/>
        <pc:sldMkLst>
          <pc:docMk/>
          <pc:sldMk cId="3581845026" sldId="382"/>
        </pc:sldMkLst>
        <pc:spChg chg="mod">
          <ac:chgData name="william a" userId="c66c7249b60d4ab2" providerId="LiveId" clId="{C66AD216-9848-45B9-A3E9-A9D5A59453FA}" dt="2019-06-21T19:58:13.118" v="2100" actId="20577"/>
          <ac:spMkLst>
            <pc:docMk/>
            <pc:sldMk cId="3581845026" sldId="38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28.010" v="1839" actId="14100"/>
        <pc:sldMkLst>
          <pc:docMk/>
          <pc:sldMk cId="2601147105" sldId="383"/>
        </pc:sldMkLst>
        <pc:spChg chg="mod">
          <ac:chgData name="william a" userId="c66c7249b60d4ab2" providerId="LiveId" clId="{C66AD216-9848-45B9-A3E9-A9D5A59453FA}" dt="2019-06-21T19:47:28.010" v="1839" actId="14100"/>
          <ac:spMkLst>
            <pc:docMk/>
            <pc:sldMk cId="2601147105" sldId="383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9:47:35.844" v="1840" actId="14100"/>
        <pc:sldMkLst>
          <pc:docMk/>
          <pc:sldMk cId="1794747222" sldId="384"/>
        </pc:sldMkLst>
        <pc:spChg chg="mod">
          <ac:chgData name="william a" userId="c66c7249b60d4ab2" providerId="LiveId" clId="{C66AD216-9848-45B9-A3E9-A9D5A59453FA}" dt="2019-06-21T19:47:35.844" v="1840" actId="14100"/>
          <ac:spMkLst>
            <pc:docMk/>
            <pc:sldMk cId="1794747222" sldId="384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6:17:11.986" v="211" actId="313"/>
        <pc:sldMkLst>
          <pc:docMk/>
          <pc:sldMk cId="2898918858" sldId="387"/>
        </pc:sldMkLst>
        <pc:spChg chg="mod">
          <ac:chgData name="william a" userId="c66c7249b60d4ab2" providerId="LiveId" clId="{C66AD216-9848-45B9-A3E9-A9D5A59453FA}" dt="2019-06-21T16:17:11.986" v="211" actId="313"/>
          <ac:spMkLst>
            <pc:docMk/>
            <pc:sldMk cId="2898918858" sldId="387"/>
            <ac:spMk id="2" creationId="{D1ABBEE2-6D7E-4D11-915E-E88EA91DB2A9}"/>
          </ac:spMkLst>
        </pc:spChg>
      </pc:sldChg>
      <pc:sldChg chg="modSp">
        <pc:chgData name="william a" userId="c66c7249b60d4ab2" providerId="LiveId" clId="{C66AD216-9848-45B9-A3E9-A9D5A59453FA}" dt="2019-06-21T20:37:29.944" v="2761" actId="113"/>
        <pc:sldMkLst>
          <pc:docMk/>
          <pc:sldMk cId="761558038" sldId="388"/>
        </pc:sldMkLst>
        <pc:spChg chg="mod">
          <ac:chgData name="william a" userId="c66c7249b60d4ab2" providerId="LiveId" clId="{C66AD216-9848-45B9-A3E9-A9D5A59453FA}" dt="2019-06-21T20:37:29.944" v="2761" actId="113"/>
          <ac:spMkLst>
            <pc:docMk/>
            <pc:sldMk cId="761558038" sldId="388"/>
            <ac:spMk id="3" creationId="{8E0160BC-4DE6-42EB-9F8A-A2601FB8BEBA}"/>
          </ac:spMkLst>
        </pc:spChg>
      </pc:sldChg>
      <pc:sldChg chg="modSp add">
        <pc:chgData name="william a" userId="c66c7249b60d4ab2" providerId="LiveId" clId="{C66AD216-9848-45B9-A3E9-A9D5A59453FA}" dt="2019-06-21T16:28:52.619" v="1066" actId="20577"/>
        <pc:sldMkLst>
          <pc:docMk/>
          <pc:sldMk cId="2805776003" sldId="389"/>
        </pc:sldMkLst>
        <pc:spChg chg="mod">
          <ac:chgData name="william a" userId="c66c7249b60d4ab2" providerId="LiveId" clId="{C66AD216-9848-45B9-A3E9-A9D5A59453FA}" dt="2019-06-21T16:28:52.619" v="1066" actId="20577"/>
          <ac:spMkLst>
            <pc:docMk/>
            <pc:sldMk cId="2805776003" sldId="389"/>
            <ac:spMk id="3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403431525" sldId="390"/>
        </pc:sldMkLst>
      </pc:sldChg>
      <pc:sldChg chg="delSp modSp add del">
        <pc:chgData name="william a" userId="c66c7249b60d4ab2" providerId="LiveId" clId="{C66AD216-9848-45B9-A3E9-A9D5A59453FA}" dt="2019-06-21T20:30:27.606" v="2433" actId="1076"/>
        <pc:sldMkLst>
          <pc:docMk/>
          <pc:sldMk cId="2237416116" sldId="391"/>
        </pc:sldMkLst>
        <pc:spChg chg="mod">
          <ac:chgData name="william a" userId="c66c7249b60d4ab2" providerId="LiveId" clId="{C66AD216-9848-45B9-A3E9-A9D5A59453FA}" dt="2019-06-21T20:30:23.132" v="2432" actId="20577"/>
          <ac:spMkLst>
            <pc:docMk/>
            <pc:sldMk cId="2237416116" sldId="391"/>
            <ac:spMk id="2" creationId="{3A456A49-D9F1-4953-8152-0834928543C1}"/>
          </ac:spMkLst>
        </pc:spChg>
        <pc:picChg chg="mod">
          <ac:chgData name="william a" userId="c66c7249b60d4ab2" providerId="LiveId" clId="{C66AD216-9848-45B9-A3E9-A9D5A59453FA}" dt="2019-06-21T20:30:27.606" v="2433" actId="1076"/>
          <ac:picMkLst>
            <pc:docMk/>
            <pc:sldMk cId="2237416116" sldId="391"/>
            <ac:picMk id="8" creationId="{80CD8DBE-33E1-468A-8979-E48901CB93AD}"/>
          </ac:picMkLst>
        </pc:picChg>
        <pc:inkChg chg="del">
          <ac:chgData name="william a" userId="c66c7249b60d4ab2" providerId="LiveId" clId="{C66AD216-9848-45B9-A3E9-A9D5A59453FA}" dt="2019-06-21T19:39:58.451" v="1345" actId="478"/>
          <ac:inkMkLst>
            <pc:docMk/>
            <pc:sldMk cId="2237416116" sldId="391"/>
            <ac:inkMk id="10" creationId="{0823429B-4953-456B-92E9-6B72ACD74FB6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2" creationId="{7B48C040-127C-4D91-91B5-E29C401B0303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4" creationId="{A8B387E4-A882-49BB-8CF9-444DD0EF740A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5" creationId="{5A83ADF8-C44E-4397-88DA-FD0AC3E7307D}"/>
          </ac:inkMkLst>
        </pc:inkChg>
      </pc:sldChg>
      <pc:sldChg chg="modSp add del">
        <pc:chgData name="william a" userId="c66c7249b60d4ab2" providerId="LiveId" clId="{C66AD216-9848-45B9-A3E9-A9D5A59453FA}" dt="2019-06-21T19:39:36.347" v="1341" actId="1076"/>
        <pc:sldMkLst>
          <pc:docMk/>
          <pc:sldMk cId="2719412598" sldId="392"/>
        </pc:sldMkLst>
        <pc:picChg chg="mod">
          <ac:chgData name="william a" userId="c66c7249b60d4ab2" providerId="LiveId" clId="{C66AD216-9848-45B9-A3E9-A9D5A59453FA}" dt="2019-06-21T19:39:36.347" v="1341" actId="1076"/>
          <ac:picMkLst>
            <pc:docMk/>
            <pc:sldMk cId="2719412598" sldId="392"/>
            <ac:picMk id="8" creationId="{80CD8DBE-33E1-468A-8979-E48901CB93AD}"/>
          </ac:picMkLst>
        </pc:picChg>
      </pc:sldChg>
      <pc:sldChg chg="modSp add del">
        <pc:chgData name="william a" userId="c66c7249b60d4ab2" providerId="LiveId" clId="{C66AD216-9848-45B9-A3E9-A9D5A59453FA}" dt="2019-06-21T20:31:02.360" v="2442" actId="1076"/>
        <pc:sldMkLst>
          <pc:docMk/>
          <pc:sldMk cId="2346626911" sldId="393"/>
        </pc:sldMkLst>
        <pc:spChg chg="mod">
          <ac:chgData name="william a" userId="c66c7249b60d4ab2" providerId="LiveId" clId="{C66AD216-9848-45B9-A3E9-A9D5A59453FA}" dt="2019-06-21T20:31:02.360" v="2442" actId="1076"/>
          <ac:spMkLst>
            <pc:docMk/>
            <pc:sldMk cId="2346626911" sldId="393"/>
            <ac:spMk id="2" creationId="{3A456A49-D9F1-4953-8152-0834928543C1}"/>
          </ac:spMkLst>
        </pc:spChg>
        <pc:spChg chg="mod">
          <ac:chgData name="william a" userId="c66c7249b60d4ab2" providerId="LiveId" clId="{C66AD216-9848-45B9-A3E9-A9D5A59453FA}" dt="2019-06-21T20:30:56.381" v="2441" actId="20577"/>
          <ac:spMkLst>
            <pc:docMk/>
            <pc:sldMk cId="2346626911" sldId="393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3042429635" sldId="394"/>
        </pc:sldMkLst>
      </pc:sldChg>
      <pc:sldChg chg="modSp add del">
        <pc:chgData name="william a" userId="c66c7249b60d4ab2" providerId="LiveId" clId="{C66AD216-9848-45B9-A3E9-A9D5A59453FA}" dt="2019-06-21T20:31:14.791" v="2443" actId="403"/>
        <pc:sldMkLst>
          <pc:docMk/>
          <pc:sldMk cId="1686395800" sldId="395"/>
        </pc:sldMkLst>
        <pc:spChg chg="mod">
          <ac:chgData name="william a" userId="c66c7249b60d4ab2" providerId="LiveId" clId="{C66AD216-9848-45B9-A3E9-A9D5A59453FA}" dt="2019-06-21T20:31:14.791" v="2443" actId="403"/>
          <ac:spMkLst>
            <pc:docMk/>
            <pc:sldMk cId="1686395800" sldId="395"/>
            <ac:spMk id="9" creationId="{D909863E-BC8D-42CC-B70A-1CA3DE56567F}"/>
          </ac:spMkLst>
        </pc:spChg>
      </pc:sldChg>
      <pc:sldChg chg="modSp add del">
        <pc:chgData name="william a" userId="c66c7249b60d4ab2" providerId="LiveId" clId="{C66AD216-9848-45B9-A3E9-A9D5A59453FA}" dt="2019-06-21T20:31:19.837" v="2444" actId="403"/>
        <pc:sldMkLst>
          <pc:docMk/>
          <pc:sldMk cId="2193851596" sldId="396"/>
        </pc:sldMkLst>
        <pc:spChg chg="mod">
          <ac:chgData name="william a" userId="c66c7249b60d4ab2" providerId="LiveId" clId="{C66AD216-9848-45B9-A3E9-A9D5A59453FA}" dt="2019-06-21T20:31:19.837" v="2444" actId="403"/>
          <ac:spMkLst>
            <pc:docMk/>
            <pc:sldMk cId="2193851596" sldId="396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832818534" sldId="397"/>
        </pc:sldMkLst>
      </pc:sldChg>
      <pc:sldChg chg="add del">
        <pc:chgData name="william a" userId="c66c7249b60d4ab2" providerId="LiveId" clId="{C66AD216-9848-45B9-A3E9-A9D5A59453FA}" dt="2019-06-21T20:26:47.150" v="2323"/>
        <pc:sldMkLst>
          <pc:docMk/>
          <pc:sldMk cId="3065506444" sldId="412"/>
        </pc:sldMkLst>
      </pc:sldChg>
      <pc:sldChg chg="modSp add del">
        <pc:chgData name="william a" userId="c66c7249b60d4ab2" providerId="LiveId" clId="{C66AD216-9848-45B9-A3E9-A9D5A59453FA}" dt="2019-06-21T20:27:41.589" v="2378" actId="20577"/>
        <pc:sldMkLst>
          <pc:docMk/>
          <pc:sldMk cId="1965489894" sldId="413"/>
        </pc:sldMkLst>
        <pc:spChg chg="mod">
          <ac:chgData name="william a" userId="c66c7249b60d4ab2" providerId="LiveId" clId="{C66AD216-9848-45B9-A3E9-A9D5A59453FA}" dt="2019-06-21T20:27:41.589" v="2378" actId="20577"/>
          <ac:spMkLst>
            <pc:docMk/>
            <pc:sldMk cId="1965489894" sldId="413"/>
            <ac:spMk id="3" creationId="{00000000-0000-0000-0000-000000000000}"/>
          </ac:spMkLst>
        </pc:spChg>
      </pc:sldChg>
      <pc:sldChg chg="add del setBg">
        <pc:chgData name="william a" userId="c66c7249b60d4ab2" providerId="LiveId" clId="{C66AD216-9848-45B9-A3E9-A9D5A59453FA}" dt="2019-06-21T20:26:47.150" v="2323"/>
        <pc:sldMkLst>
          <pc:docMk/>
          <pc:sldMk cId="282819259" sldId="414"/>
        </pc:sldMkLst>
      </pc:sldChg>
      <pc:sldChg chg="add">
        <pc:chgData name="william a" userId="c66c7249b60d4ab2" providerId="LiveId" clId="{C66AD216-9848-45B9-A3E9-A9D5A59453FA}" dt="2019-06-21T20:26:57.077" v="2326"/>
        <pc:sldMkLst>
          <pc:docMk/>
          <pc:sldMk cId="361394574" sldId="415"/>
        </pc:sldMkLst>
      </pc:sldChg>
      <pc:sldChg chg="modSp add">
        <pc:chgData name="william a" userId="c66c7249b60d4ab2" providerId="LiveId" clId="{C66AD216-9848-45B9-A3E9-A9D5A59453FA}" dt="2019-06-21T20:36:15.918" v="2747" actId="5793"/>
        <pc:sldMkLst>
          <pc:docMk/>
          <pc:sldMk cId="3529048958" sldId="416"/>
        </pc:sldMkLst>
        <pc:spChg chg="mod">
          <ac:chgData name="william a" userId="c66c7249b60d4ab2" providerId="LiveId" clId="{C66AD216-9848-45B9-A3E9-A9D5A59453FA}" dt="2019-06-21T20:36:15.918" v="2747" actId="5793"/>
          <ac:spMkLst>
            <pc:docMk/>
            <pc:sldMk cId="3529048958" sldId="416"/>
            <ac:spMk id="3" creationId="{00000000-0000-0000-0000-000000000000}"/>
          </ac:spMkLst>
        </pc:spChg>
      </pc:sldChg>
      <pc:sldMasterChg chg="modSldLayout">
        <pc:chgData name="william a" userId="c66c7249b60d4ab2" providerId="LiveId" clId="{C66AD216-9848-45B9-A3E9-A9D5A59453FA}" dt="2019-06-21T18:17:14.396" v="1261" actId="2711"/>
        <pc:sldMasterMkLst>
          <pc:docMk/>
          <pc:sldMasterMk cId="235886488" sldId="2147483684"/>
        </pc:sldMasterMkLst>
        <pc:sldLayoutChg chg="modSp">
          <pc:chgData name="william a" userId="c66c7249b60d4ab2" providerId="LiveId" clId="{C66AD216-9848-45B9-A3E9-A9D5A59453FA}" dt="2019-06-21T18:17:14.396" v="1261" actId="2711"/>
          <pc:sldLayoutMkLst>
            <pc:docMk/>
            <pc:sldMasterMk cId="235886488" sldId="2147483684"/>
            <pc:sldLayoutMk cId="705171251" sldId="2147483686"/>
          </pc:sldLayoutMkLst>
          <pc:spChg chg="mod">
            <ac:chgData name="william a" userId="c66c7249b60d4ab2" providerId="LiveId" clId="{C66AD216-9848-45B9-A3E9-A9D5A59453FA}" dt="2019-06-21T18:17:14.396" v="1261" actId="2711"/>
            <ac:spMkLst>
              <pc:docMk/>
              <pc:sldMasterMk cId="235886488" sldId="2147483684"/>
              <pc:sldLayoutMk cId="705171251" sldId="2147483686"/>
              <ac:spMk id="2" creationId="{00000000-0000-0000-0000-000000000000}"/>
            </ac:spMkLst>
          </pc:spChg>
          <pc:spChg chg="mod">
            <ac:chgData name="william a" userId="c66c7249b60d4ab2" providerId="LiveId" clId="{C66AD216-9848-45B9-A3E9-A9D5A59453FA}" dt="2019-06-21T18:17:09.761" v="1244" actId="2711"/>
            <ac:spMkLst>
              <pc:docMk/>
              <pc:sldMasterMk cId="235886488" sldId="2147483684"/>
              <pc:sldLayoutMk cId="705171251" sldId="2147483686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AD6C-5B00-4F17-BE9F-19DCC670802B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1D7-800E-4C34-9A9B-FC191241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0.2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0,'-10'4,"12"3,9-2,15-1,9 0,6-2,2-1,-4 0,2-1,1 0,0-1,-4 1,-4 0,-4 0,7 0,1 0,-1 0,-3 0,-2 0,-3 0,-2 0,4 0,0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3.4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2033 367,'0'-4,"-10"-7,-5 1,-7-1,-7 4,-7 1,-3 3,-4 2,2 0,-6 1,-2 1,-3-1,2 1,3-1,3 0,2 0,-2 0,-15 0,-1 0,4 0,7 0,5 0,3 0,5 0,6 0,1 0,3 0,0 0,2 0,-10 0,-3 0,-3 0,0 0,2 0,4 0,2 0,-1 0,0 0,2 0,1 0,1 0,3 0,-5 0,-1 0,1 0,1 0,1 0,1 0,1 0,1-4,5-6,2-5,-7-15,0-5,-2 2,-4 4,-11-3,2-1,13 7,20 1,21 7,15 6,12 4,10 4,3 3,-2 2,12 0,4 0,-4 0,-9-1,-10 1,-8-1,-4 0,-5 0,3 0,4 0,6 0,0 0,2 0,-1 0,0 0,-1 0,-4 0,1 0,2 0,1 0,-3 0,0 0,-1 0,-3 0,-1 0,-3 0,-2 0,0 0,2 0,3 0,-1 0,-2 0,0 0,0 0,-3 0,5 0,1 0,-2 0,1 0,-3 0,0 0,3 0,1 0,-1 0,0 5,-7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8.4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237,'-5'0,"-9"0,-8-4,-13-3,-4 2,-10 1,-1 1,0 1,5-8,-1-3,5 3,0 0,2 5,4 1,3 2,2 2,-6 0,-1 0,0 1,3-6,3 0,1 0,2 1,-2 1,-2 0,1 2,2 0,0-3,6-5,7-7,5-4,6-4,7 3,13 5,7 5,10 4,3 4,0 2,-1 1,6 1,1 0,-2 0,-3 0,-3-1,-3 0,-3 0,0 0,-2 0,1 0,-2 0,1 0,1 0,-1 0,2 0,-2 0,0 0,2 0,-2 0,2 0,-2 0,2 0,-2 0,0 0,2 0,-2 4,-3 7,-7 5,-4 8,-6 6,-3 1,-1 0,-2-1,-4 0,-11-7,-6-6,-10-7,-2-4,-9-4,-7-2,2-1,4 0,6 0,4 0,3-1,0 2,-1-1,1 6,2 1,-7-1,-4 1,-2-3,-2-1,0-1,4-1,5 0,3 0,4 0,-4-1,5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7:30:48.4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1013 237,'-5'0,"-9"0,-8-4,-13-3,-4 2,-10 1,-1 1,0 1,5-8,-1-3,5 3,0 0,2 5,4 1,3 2,2 2,-6 0,-1 0,0 1,3-6,3 0,1 0,2 1,-2 1,-2 0,1 2,2 0,0-3,6-5,7-7,5-4,6-4,7 3,13 5,7 5,10 4,3 4,0 2,-1 1,6 1,1 0,-2 0,-3 0,-3-1,-3 0,-3 0,0 0,-2 0,1 0,-2 0,1 0,1 0,-1 0,2 0,-2 0,0 0,2 0,-2 0,2 0,-2 0,2 0,-2 0,0 0,2 0,-2 4,-3 7,-7 5,-4 8,-6 6,-3 1,-1 0,-2-1,-4 0,-11-7,-6-6,-10-7,-2-4,-9-4,-7-2,2-1,4 0,6 0,4 0,3-1,0 2,-1-1,1 6,2 1,-7-1,-4 1,-2-3,-2-1,0-1,4-1,5 0,3 0,4 0,-4-1,5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1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this still happening in Microsoft products,</a:t>
            </a:r>
            <a:r>
              <a:rPr lang="en-US" baseline="0" dirty="0"/>
              <a:t> including CRM.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2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6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4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They could also be called DMO’s, Dynamic Management </a:t>
            </a:r>
            <a:r>
              <a:rPr lang="en-US" sz="3200" b="1" dirty="0"/>
              <a:t>Objects</a:t>
            </a:r>
            <a:r>
              <a:rPr lang="en-US" sz="3200" dirty="0"/>
              <a:t>, but that acronym is already taken by Distributed Management </a:t>
            </a:r>
            <a:r>
              <a:rPr lang="en-US" dirty="0"/>
              <a:t>Objects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to exclude types that match ‘%SLEEP%’ because those are related to </a:t>
            </a:r>
            <a:r>
              <a:rPr lang="en-US" dirty="0" err="1"/>
              <a:t>db</a:t>
            </a:r>
            <a:r>
              <a:rPr lang="en-US" dirty="0"/>
              <a:t> system startup waits or background task waits and shouldn’t be considered part of user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1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3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6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Autofit/>
          </a:bodyPr>
          <a:lstStyle>
            <a:lvl1pPr>
              <a:defRPr sz="4000">
                <a:latin typeface="Panton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Panton" panose="00000500000000000000" pitchFamily="50" charset="0"/>
              </a:defRPr>
            </a:lvl1pPr>
            <a:lvl2pPr>
              <a:defRPr>
                <a:latin typeface="Panton" panose="00000500000000000000" pitchFamily="50" charset="0"/>
              </a:defRPr>
            </a:lvl2pPr>
            <a:lvl3pPr>
              <a:defRPr>
                <a:latin typeface="Panton" panose="00000500000000000000" pitchFamily="50" charset="0"/>
              </a:defRPr>
            </a:lvl3pPr>
            <a:lvl4pPr>
              <a:defRPr>
                <a:solidFill>
                  <a:srgbClr val="3D156F"/>
                </a:solidFill>
                <a:latin typeface="Panton" panose="00000500000000000000" pitchFamily="50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5171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8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6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2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5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3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09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629650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8787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673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0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86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8644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34055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4871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975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27051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78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1105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957191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66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827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54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0510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10" r:id="rId5"/>
    <p:sldLayoutId id="214748375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6659-066F-4E7F-BD92-0981E5430CBE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7059-9994-452B-97D3-B9424BDCF679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76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0.emf"/><Relationship Id="rId7" Type="http://schemas.openxmlformats.org/officeDocument/2006/relationships/customXml" Target="../ink/ink10.xml"/><Relationship Id="rId12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6.png"/><Relationship Id="rId4" Type="http://schemas.openxmlformats.org/officeDocument/2006/relationships/customXml" Target="../ink/ink8.xml"/><Relationship Id="rId9" Type="http://schemas.openxmlformats.org/officeDocument/2006/relationships/customXml" Target="../ink/ink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9.xml"/><Relationship Id="rId4" Type="http://schemas.openxmlformats.org/officeDocument/2006/relationships/customXml" Target="../ink/ink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2.xml"/><Relationship Id="rId4" Type="http://schemas.openxmlformats.org/officeDocument/2006/relationships/customXml" Target="../ink/ink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5.xml"/><Relationship Id="rId4" Type="http://schemas.openxmlformats.org/officeDocument/2006/relationships/customXml" Target="../ink/ink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automatic-tuning/automatic-tuning" TargetMode="External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hyperlink" Target="https://docs.microsoft.com/en-us/sql/relational-databases/automatic-tuning/automatic-tuning#automatic-plan-correction" TargetMode="Externa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1.xml"/><Relationship Id="rId4" Type="http://schemas.openxmlformats.org/officeDocument/2006/relationships/customXml" Target="../ink/ink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4.xml"/><Relationship Id="rId4" Type="http://schemas.openxmlformats.org/officeDocument/2006/relationships/customXml" Target="../ink/ink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iamadba/sql-server-toolbo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post/Why-did-the-Windows-7-RC-failure-happen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jimmymay/archive/2008/10/30/drum-roll-please-the-debut-of-the-sql-dmv-all-stars-dream-team.aspx" TargetMode="External"/><Relationship Id="rId13" Type="http://schemas.openxmlformats.org/officeDocument/2006/relationships/hyperlink" Target="http://www.sqlskills.com/BLOGS/PAUL/post/Indexes-From-Every-Angle-How-can-you-tell-if-an-index-is-being-used.aspx" TargetMode="External"/><Relationship Id="rId18" Type="http://schemas.openxmlformats.org/officeDocument/2006/relationships/hyperlink" Target="http://sqlblog.com/blogs/aaron_bertrand/archive/2011/04/25/more-changes-you-might-not-have-noticed-in-the-sql-server-2008-r2-sp1-ctp.aspx" TargetMode="External"/><Relationship Id="rId3" Type="http://schemas.openxmlformats.org/officeDocument/2006/relationships/hyperlink" Target="http://technet.microsoft.com/en-us/library/cc966413.aspx" TargetMode="External"/><Relationship Id="rId7" Type="http://schemas.openxmlformats.org/officeDocument/2006/relationships/hyperlink" Target="http://sqlblog.com/blogs/kevin_kline/archive/2009/04/07/looking-for-good-dmv-database-admin-queries.aspx" TargetMode="External"/><Relationship Id="rId12" Type="http://schemas.openxmlformats.org/officeDocument/2006/relationships/hyperlink" Target="http://www.sqlskills.com/BLOGS/PAUL/post/Inside-sysdm_db_index_physical_stats.aspx" TargetMode="External"/><Relationship Id="rId17" Type="http://schemas.openxmlformats.org/officeDocument/2006/relationships/hyperlink" Target="http://msdn.microsoft.com/en-us/library/aa366541(VS.85).aspx" TargetMode="External"/><Relationship Id="rId2" Type="http://schemas.openxmlformats.org/officeDocument/2006/relationships/hyperlink" Target="http://www.sqlskills.com/BLOGS/PAUL/post/Why-did-the-Windows-7-RC-failure-happen.aspx" TargetMode="External"/><Relationship Id="rId16" Type="http://schemas.openxmlformats.org/officeDocument/2006/relationships/hyperlink" Target="http://www.sql-server-performance.com/articles/per/bm_performance_dashboard_2005_p2.aspx" TargetMode="External"/><Relationship Id="rId20" Type="http://schemas.openxmlformats.org/officeDocument/2006/relationships/hyperlink" Target="https://www.sqlshack.com/sql-server-2019-new-dmf-sys-dm_db_page_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milasanctuary.wordpress.com/about/database-performance-dmvs-for-ms-sql-2005/" TargetMode="External"/><Relationship Id="rId11" Type="http://schemas.openxmlformats.org/officeDocument/2006/relationships/hyperlink" Target="http://www.sqlservercentral.com/articles/DMV/64425/" TargetMode="External"/><Relationship Id="rId5" Type="http://schemas.openxmlformats.org/officeDocument/2006/relationships/hyperlink" Target="http://glennberrysqlperformance.spaces.live.com/blog/cns!45041418ECCAA960!1446.entry" TargetMode="External"/><Relationship Id="rId15" Type="http://schemas.openxmlformats.org/officeDocument/2006/relationships/hyperlink" Target="http://www.sqlpassion.at/archive/2014/11/24/deadlocks-caused-by-missing-indexes-in-sql-server/?utm_content=buffer523a4&amp;utm_medium=social&amp;utm_source=twitter.com&amp;utm_campaign=buffer" TargetMode="External"/><Relationship Id="rId10" Type="http://schemas.openxmlformats.org/officeDocument/2006/relationships/hyperlink" Target="http://msdn.microsoft.com/en-us/magazine/cc135978.aspx" TargetMode="External"/><Relationship Id="rId19" Type="http://schemas.openxmlformats.org/officeDocument/2006/relationships/hyperlink" Target="http://www.sqlskills.com/BLOGS/PAUL/category/Spinlocks.aspx" TargetMode="External"/><Relationship Id="rId4" Type="http://schemas.openxmlformats.org/officeDocument/2006/relationships/hyperlink" Target="http://www.codeproject.com/KB/database/Dynamic_Management_Views.aspx" TargetMode="External"/><Relationship Id="rId9" Type="http://schemas.openxmlformats.org/officeDocument/2006/relationships/hyperlink" Target="http://blogs.msdn.com/psssql/archive/2007/02/21/sql-server-2005-performance-statistics-script.aspx" TargetMode="External"/><Relationship Id="rId14" Type="http://schemas.openxmlformats.org/officeDocument/2006/relationships/hyperlink" Target="http://kswain.blogspot.com/2008/04/sysdmosperformancecounters-dynamic.html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4.jp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1524000"/>
            <a:ext cx="12192000" cy="3429000"/>
          </a:xfrm>
        </p:spPr>
        <p:txBody>
          <a:bodyPr>
            <a:noAutofit/>
          </a:bodyPr>
          <a:lstStyle/>
          <a:p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  <a:latin typeface="Panton Black" panose="00000A00000000000000" pitchFamily="50" charset="0"/>
              </a:rPr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441192"/>
            <a:ext cx="8229600" cy="3505200"/>
          </a:xfrm>
        </p:spPr>
        <p:txBody>
          <a:bodyPr>
            <a:normAutofit/>
          </a:bodyPr>
          <a:lstStyle/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r>
              <a:rPr lang="en-US" sz="4000" dirty="0"/>
              <a:t>William Assaf, Sparkhound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AEBE-485F-4283-BF21-28AF683D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549012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dirty="0"/>
              <a:t>This presentation, including all source code, available at this </a:t>
            </a:r>
            <a:r>
              <a:rPr lang="en-US" sz="4000" dirty="0" err="1"/>
              <a:t>SQLSaturday’s</a:t>
            </a:r>
            <a:r>
              <a:rPr lang="en-US" sz="4000" dirty="0"/>
              <a:t> schedule page and at my blog:</a:t>
            </a:r>
          </a:p>
          <a:p>
            <a:pPr marL="0" indent="0" algn="ctr">
              <a:buNone/>
            </a:pPr>
            <a:r>
              <a:rPr lang="en-US" sz="6000" b="1" dirty="0">
                <a:hlinkClick r:id="rId2"/>
              </a:rPr>
              <a:t>SQLTact.com</a:t>
            </a:r>
            <a:endParaRPr lang="en-US" sz="6000" b="1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2995390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Baton Rouge SQL Server UG board and 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SQLSat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chair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 Consultant, Manager – DBA Team at</a:t>
            </a: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Sparkhound Inc.  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William.Assaf@sparkhound.com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@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william_a_dba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Aggregated </a:t>
            </a:r>
            <a:r>
              <a:rPr lang="en-US" sz="3600" b="0" dirty="0"/>
              <a:t>wait times – records when something has to wait and retains it.  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0" dirty="0"/>
              <a:t>Records count of tasks experiencing the wait type, sum of time and max time waiting.  </a:t>
            </a:r>
          </a:p>
          <a:p>
            <a:endParaRPr lang="en-US" sz="3600" dirty="0"/>
          </a:p>
          <a:p>
            <a:r>
              <a:rPr lang="en-US" sz="4400" dirty="0"/>
              <a:t>There are 924 (more or less documented) </a:t>
            </a:r>
          </a:p>
          <a:p>
            <a:r>
              <a:rPr lang="en-US" sz="4400" dirty="0"/>
              <a:t>	wait types in SQL 2017.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4000" dirty="0"/>
              <a:t>Wait Stats can be powerful diagnostic tools.</a:t>
            </a:r>
          </a:p>
          <a:p>
            <a:pPr lvl="1"/>
            <a:r>
              <a:rPr lang="en-US" sz="4000" dirty="0"/>
              <a:t>Many performance suits do little more than incorporate Wait Stats data for charts in their dashboards, but they also are great sponsors of user groups and SQLSaturday events!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ONDEMAND_TASK_QUEUE – </a:t>
            </a:r>
            <a:r>
              <a:rPr lang="en-US" sz="3200" b="0" dirty="0"/>
              <a:t>high wait times of this type indicate lots of SQL Server idle time. You can ignore/disregard this.</a:t>
            </a:r>
          </a:p>
          <a:p>
            <a:r>
              <a:rPr lang="en-US" sz="3200" dirty="0"/>
              <a:t>These wait times also indicate idling </a:t>
            </a:r>
            <a:br>
              <a:rPr lang="en-US" sz="3200" dirty="0"/>
            </a:br>
            <a:r>
              <a:rPr lang="en-US" sz="3200" dirty="0"/>
              <a:t>and are not problematic:</a:t>
            </a:r>
          </a:p>
          <a:p>
            <a:pPr marL="400050" lvl="1" indent="0"/>
            <a:r>
              <a:rPr lang="en-US" sz="2800" dirty="0"/>
              <a:t>BROKER_TRANSMITTER</a:t>
            </a:r>
            <a:br>
              <a:rPr lang="en-US" sz="2800" dirty="0"/>
            </a:br>
            <a:r>
              <a:rPr lang="en-US" sz="2800" dirty="0"/>
              <a:t>BROKER_RECEIVE_WAITFOR</a:t>
            </a:r>
            <a:br>
              <a:rPr lang="en-US" sz="2800" dirty="0"/>
            </a:br>
            <a:r>
              <a:rPr lang="en-US" sz="2800" dirty="0"/>
              <a:t>DBMIRROR_WORKER_QUEUE</a:t>
            </a:r>
            <a:br>
              <a:rPr lang="en-US" sz="2800" dirty="0"/>
            </a:br>
            <a:r>
              <a:rPr lang="en-US" sz="2800" dirty="0"/>
              <a:t>KSOURCE_WAKEUP</a:t>
            </a:r>
            <a:br>
              <a:rPr lang="en-US" sz="2800" dirty="0"/>
            </a:br>
            <a:r>
              <a:rPr lang="en-US" sz="2800" dirty="0"/>
              <a:t>CLR_AUTO_EVENT</a:t>
            </a:r>
            <a:br>
              <a:rPr lang="en-US" sz="2800" dirty="0"/>
            </a:br>
            <a:r>
              <a:rPr lang="en-US" sz="2800" dirty="0"/>
              <a:t>LOGMGR_QUEUE</a:t>
            </a:r>
            <a:br>
              <a:rPr lang="en-US" sz="2800" dirty="0"/>
            </a:br>
            <a:r>
              <a:rPr lang="en-US" sz="2800" dirty="0"/>
              <a:t>REQUEST_FOR_DEADLOCK_SEARCH</a:t>
            </a:r>
            <a:br>
              <a:rPr lang="en-US" sz="2800" dirty="0"/>
            </a:br>
            <a:r>
              <a:rPr lang="en-US" sz="2800" dirty="0"/>
              <a:t>QDS_SHUTDOWN_QUEUE</a:t>
            </a:r>
          </a:p>
          <a:p>
            <a:pPr marL="400050" lvl="1" indent="0"/>
            <a:r>
              <a:rPr lang="en-US" sz="2800" dirty="0"/>
              <a:t>and many many more..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LCK_M_*  - Lock waits</a:t>
            </a:r>
          </a:p>
          <a:p>
            <a:pPr lvl="1"/>
            <a:r>
              <a:rPr lang="en-US" sz="2800" dirty="0"/>
              <a:t>Reference </a:t>
            </a:r>
            <a:r>
              <a:rPr lang="en-US" sz="2800" b="1" dirty="0" err="1"/>
              <a:t>sys.dm_tran_locks</a:t>
            </a:r>
            <a:r>
              <a:rPr lang="en-US" sz="2800" dirty="0"/>
              <a:t> if this number is consistently at the top of the server’s waits.  </a:t>
            </a:r>
          </a:p>
          <a:p>
            <a:pPr lvl="1"/>
            <a:r>
              <a:rPr lang="en-US" sz="2800" dirty="0"/>
              <a:t>This is a sign of transaction contention.</a:t>
            </a:r>
          </a:p>
          <a:p>
            <a:pPr lvl="1"/>
            <a:r>
              <a:rPr lang="en-US" sz="2800" dirty="0"/>
              <a:t>Could be that poor queries/indexing are creating too many scans, where a nonclustered index seek could relieve this pressure.</a:t>
            </a:r>
          </a:p>
          <a:p>
            <a:pPr lvl="1"/>
            <a:r>
              <a:rPr lang="en-US" sz="2800" dirty="0"/>
              <a:t>Synchronous </a:t>
            </a:r>
            <a:r>
              <a:rPr lang="en-US" sz="2800" dirty="0" err="1"/>
              <a:t>AvailabilityGroup</a:t>
            </a:r>
            <a:r>
              <a:rPr lang="en-US" sz="2800" dirty="0"/>
              <a:t> replicas could increase this wait type.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Lots of LCK_M_ waits? </a:t>
            </a:r>
          </a:p>
          <a:p>
            <a:pPr lvl="1"/>
            <a:r>
              <a:rPr lang="en-US" sz="2800" dirty="0"/>
              <a:t>	Consider RCSI – Read Committed Snapshot Isolation</a:t>
            </a:r>
          </a:p>
          <a:p>
            <a:pPr lvl="1"/>
            <a:r>
              <a:rPr lang="en-US" sz="2800" dirty="0"/>
              <a:t>	Stop adding NOLOCK to your queries, this is dangerous.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CXPACKET – clear indication of excessive execution plan parallelism and CPU is struggling to keep up.</a:t>
            </a:r>
          </a:p>
          <a:p>
            <a:pPr lvl="1"/>
            <a:r>
              <a:rPr lang="en-US" sz="3200" dirty="0"/>
              <a:t>Look into MAXDOP settings, it may be appropriate to reduce large parallel queries from impacting performance</a:t>
            </a:r>
          </a:p>
          <a:p>
            <a:pPr lvl="1"/>
            <a:r>
              <a:rPr lang="en-US" sz="3200" dirty="0"/>
              <a:t>MAXDOP can be configured server-wide, but also in recent versions of SQL Server, at the query level or database level</a:t>
            </a:r>
          </a:p>
          <a:p>
            <a:pPr lvl="1"/>
            <a:r>
              <a:rPr lang="en-US" sz="3200" dirty="0"/>
              <a:t>Enforcing MAXDOP is one of the better implementations of the Resource Governor (Enterprise-only) for select connections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SOS_SCHEDULER_YIELD – clear indication of CPU pressure when this is the highest wait</a:t>
            </a:r>
          </a:p>
          <a:p>
            <a:pPr lvl="1"/>
            <a:r>
              <a:rPr lang="en-US" sz="3200" dirty="0"/>
              <a:t>Too many runnable tasks for available threads</a:t>
            </a:r>
          </a:p>
          <a:p>
            <a:pPr lvl="1"/>
            <a:r>
              <a:rPr lang="en-US" sz="3200" dirty="0"/>
              <a:t>A SQL stopped operation and “yielded” to another CPU task</a:t>
            </a:r>
          </a:p>
          <a:p>
            <a:pPr lvl="1"/>
            <a:r>
              <a:rPr lang="en-US" sz="3200" dirty="0"/>
              <a:t>Increasing CPU is the simplest but most difficult and expensive</a:t>
            </a:r>
          </a:p>
          <a:p>
            <a:pPr lvl="1"/>
            <a:r>
              <a:rPr lang="en-US" sz="3200" dirty="0"/>
              <a:t>Look for and reduce CPU-intense queries (more on how later)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RESOURCE_SEMAPHORE – request is waiting on memory to be gathered before starting</a:t>
            </a:r>
          </a:p>
          <a:p>
            <a:pPr lvl="1"/>
            <a:r>
              <a:rPr lang="en-US" sz="3600" dirty="0"/>
              <a:t>	Indication of memory pressure caused by: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Insufficient system memory (unlikely)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Poor query design, poor indexing, inefficient execution plan (likely)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rmAutofit fontScale="92500"/>
          </a:bodyPr>
          <a:lstStyle/>
          <a:p>
            <a:r>
              <a:rPr lang="en-US" sz="3200" dirty="0" err="1"/>
              <a:t>PAGELATCH_xx</a:t>
            </a:r>
            <a:r>
              <a:rPr lang="en-US" sz="3200" dirty="0"/>
              <a:t> - Nothing to do with Physical IO. Multiple threads are attempting to access a page in memory. Contention over a page in memory.</a:t>
            </a:r>
          </a:p>
          <a:p>
            <a:pPr lvl="1"/>
            <a:r>
              <a:rPr lang="en-US" sz="2800" dirty="0"/>
              <a:t>	Could be </a:t>
            </a:r>
            <a:r>
              <a:rPr lang="en-US" sz="2800" dirty="0" err="1"/>
              <a:t>tempdb</a:t>
            </a:r>
            <a:r>
              <a:rPr lang="en-US" sz="2800" dirty="0"/>
              <a:t> temp tables are being overused. </a:t>
            </a:r>
          </a:p>
          <a:p>
            <a:pPr lvl="1"/>
            <a:r>
              <a:rPr lang="en-US" sz="2800" dirty="0"/>
              <a:t>	Could be an INSERT statement hotspot on a table.</a:t>
            </a:r>
          </a:p>
          <a:p>
            <a:endParaRPr lang="en-US" sz="3200" dirty="0"/>
          </a:p>
          <a:p>
            <a:r>
              <a:rPr lang="en-US" sz="3200" dirty="0" err="1"/>
              <a:t>PAGEIOLATCH_xx</a:t>
            </a:r>
            <a:r>
              <a:rPr lang="en-US" sz="3200" dirty="0"/>
              <a:t> – This is Physical IO, reading data from disk into memory. Hard disks/SAN are struggling to keep up.  </a:t>
            </a:r>
          </a:p>
          <a:p>
            <a:pPr lvl="1"/>
            <a:r>
              <a:rPr lang="en-US" sz="2800" dirty="0"/>
              <a:t>Often this is because of inefficient application code</a:t>
            </a:r>
          </a:p>
          <a:p>
            <a:pPr lvl="1"/>
            <a:r>
              <a:rPr lang="en-US" sz="2800" dirty="0"/>
              <a:t>Or, executives/analysts/goons are running MS Access or Excel and pulling down entire tables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r>
              <a:rPr lang="en-US" sz="4000" b="0" dirty="0"/>
              <a:t>Use on healthy or troubled systems, look for trending from a baseline.</a:t>
            </a:r>
          </a:p>
          <a:p>
            <a:r>
              <a:rPr lang="en-US" sz="4000" b="0" dirty="0"/>
              <a:t>Determine which waits are impacting performance server-wide.  It is one of the best DMV’s for server-wide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6500" y="6858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dirty="0"/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86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3200" dirty="0"/>
              <a:t>An incomplete tour of SQL Server DMV’s, covering the most important topics and getting you started on getting the most you can out of these crucial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1400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This number is a forever-growing aggregate. </a:t>
            </a:r>
          </a:p>
          <a:p>
            <a:pPr>
              <a:buNone/>
            </a:pPr>
            <a:r>
              <a:rPr lang="en-US" sz="4000" dirty="0"/>
              <a:t>Which means over time, recent changes will not affect the large aggregate numbers well.</a:t>
            </a:r>
          </a:p>
          <a:p>
            <a:pPr>
              <a:buNone/>
            </a:pPr>
            <a:r>
              <a:rPr lang="en-US" sz="4000" dirty="0"/>
              <a:t>For your performance-sensitive servers, consider a regimen of collection and manual wiping the stats weekly or daily. </a:t>
            </a:r>
          </a:p>
          <a:p>
            <a:pPr>
              <a:buNone/>
            </a:pPr>
            <a:r>
              <a:rPr lang="en-US" sz="4000" dirty="0"/>
              <a:t>Demo of this in Lab: </a:t>
            </a:r>
            <a:r>
              <a:rPr lang="en-US" sz="4000" dirty="0" err="1"/>
              <a:t>dm_os_wait_stats.sql</a:t>
            </a:r>
            <a:r>
              <a:rPr lang="en-US" sz="4000" dirty="0"/>
              <a:t>.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981201"/>
            <a:ext cx="365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Great for pointing the finger at </a:t>
            </a:r>
          </a:p>
          <a:p>
            <a:r>
              <a:rPr lang="en-US" sz="3600" dirty="0"/>
              <a:t>Network Admins!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781801" y="4843223"/>
            <a:ext cx="141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(just kidding)</a:t>
            </a:r>
          </a:p>
        </p:txBody>
      </p:sp>
      <p:pic>
        <p:nvPicPr>
          <p:cNvPr id="3" name="Picture 2" descr="http://blog.anuesystems.com/wp-content/uploads/2012/06/blame_blame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981201"/>
            <a:ext cx="38957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3T87SVA9L._SS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524001"/>
            <a:ext cx="4189413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81140"/>
            <a:ext cx="10058400" cy="392906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Again, </a:t>
            </a:r>
            <a:r>
              <a:rPr lang="en-US" sz="3600" dirty="0" err="1"/>
              <a:t>sys.dm_os_wait_stats</a:t>
            </a:r>
            <a:r>
              <a:rPr lang="en-US" sz="3600" dirty="0"/>
              <a:t> is </a:t>
            </a:r>
            <a:r>
              <a:rPr lang="en-US" sz="3600" b="1" dirty="0"/>
              <a:t>aggregated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live data, </a:t>
            </a:r>
            <a:br>
              <a:rPr lang="en-US" sz="3600" dirty="0"/>
            </a:br>
            <a:r>
              <a:rPr lang="en-US" sz="3600" dirty="0"/>
              <a:t>for that you’ll need the next DMV…</a:t>
            </a:r>
          </a:p>
          <a:p>
            <a:pPr marL="514350" indent="-514350">
              <a:spcBef>
                <a:spcPts val="0"/>
              </a:spcBef>
              <a:defRPr/>
            </a:pPr>
            <a:endParaRPr lang="en-US" sz="3600" dirty="0"/>
          </a:p>
          <a:p>
            <a:pPr marL="392113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http://www.cnet.de/i/dl/tof/tof_segway_pt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2295524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sys.dm_os_waiting_tasks</a:t>
            </a:r>
            <a:r>
              <a:rPr lang="en-US" sz="3200" dirty="0"/>
              <a:t> shows all tasks </a:t>
            </a:r>
            <a:r>
              <a:rPr lang="en-US" sz="3200" b="1" dirty="0"/>
              <a:t>currently </a:t>
            </a:r>
            <a:r>
              <a:rPr lang="en-US" sz="3200" dirty="0"/>
              <a:t>waiting, not aggregated over time.  </a:t>
            </a:r>
          </a:p>
          <a:p>
            <a:endParaRPr lang="en-US" sz="3200" dirty="0"/>
          </a:p>
          <a:p>
            <a:r>
              <a:rPr lang="en-US" sz="3200" dirty="0"/>
              <a:t>Use to troubleshoot sudden performance problems, and trace it down to the query. </a:t>
            </a:r>
          </a:p>
          <a:p>
            <a:endParaRPr lang="en-US" sz="3200" dirty="0"/>
          </a:p>
          <a:p>
            <a:r>
              <a:rPr lang="en-US" sz="3200" dirty="0"/>
              <a:t>Use to identify all wait types (including blocking and locking) down to the statement level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Join it to </a:t>
            </a:r>
            <a:r>
              <a:rPr lang="en-US" sz="3600" b="1" dirty="0" err="1"/>
              <a:t>sys.dm_exec_requests</a:t>
            </a:r>
            <a:r>
              <a:rPr lang="en-US" sz="3600" dirty="0"/>
              <a:t> (we’ll talk about that one later) on the </a:t>
            </a:r>
            <a:r>
              <a:rPr lang="en-US" sz="3600" dirty="0" err="1"/>
              <a:t>waiting_task_address</a:t>
            </a:r>
            <a:r>
              <a:rPr lang="en-US" sz="3600" dirty="0"/>
              <a:t>, then to </a:t>
            </a:r>
            <a:r>
              <a:rPr lang="en-US" sz="3600" b="1" dirty="0" err="1"/>
              <a:t>dm_exec_sql_text</a:t>
            </a:r>
            <a:r>
              <a:rPr lang="en-US" sz="3600" dirty="0"/>
              <a:t> on the </a:t>
            </a:r>
            <a:r>
              <a:rPr lang="en-US" sz="3600" dirty="0" err="1"/>
              <a:t>sql_handle</a:t>
            </a:r>
            <a:r>
              <a:rPr lang="en-US" sz="3600" dirty="0"/>
              <a:t> to get the query text.  Use offsets to determine the statement inside a batch that is waiting.</a:t>
            </a:r>
          </a:p>
          <a:p>
            <a:endParaRPr lang="en-US" sz="3600" dirty="0"/>
          </a:p>
          <a:p>
            <a:r>
              <a:rPr lang="en-US" sz="3600" dirty="0"/>
              <a:t>Sessions &gt; 50 are user sessions, so include that in your WHERE clause when accessing this DMV.</a:t>
            </a:r>
          </a:p>
          <a:p>
            <a:pPr lvl="1"/>
            <a:endParaRPr lang="en-US" sz="3200" dirty="0"/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sys.dm_exec_session_wait_stats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New in SQL 2016 - </a:t>
            </a:r>
            <a:r>
              <a:rPr lang="en-US" sz="3200" b="0" dirty="0"/>
              <a:t>A hybrid of the previous two, </a:t>
            </a:r>
            <a:r>
              <a:rPr lang="en-US" sz="3200" dirty="0" err="1"/>
              <a:t>sys.dm_exec_session_wait_stats</a:t>
            </a:r>
            <a:r>
              <a:rPr lang="en-US" sz="3200" dirty="0"/>
              <a:t> </a:t>
            </a:r>
            <a:r>
              <a:rPr lang="en-US" sz="3200" b="0" dirty="0"/>
              <a:t>provides waits for the current session – so that you can troubleshoot what a specific query or application is incurring. </a:t>
            </a:r>
          </a:p>
          <a:p>
            <a:endParaRPr lang="en-US" sz="3200" b="0" dirty="0"/>
          </a:p>
          <a:p>
            <a:r>
              <a:rPr lang="en-US" sz="3200" b="0" dirty="0"/>
              <a:t>Instead of server-wide waits or current waits, we can drill into specific query waits aggregated with the session connection.</a:t>
            </a:r>
          </a:p>
          <a:p>
            <a:endParaRPr lang="en-US" sz="3200" b="0" dirty="0"/>
          </a:p>
          <a:p>
            <a:r>
              <a:rPr lang="en-US" sz="3200" b="0" dirty="0"/>
              <a:t>The syntax is the same as the aggregated </a:t>
            </a:r>
            <a:r>
              <a:rPr lang="en-US" sz="3200" b="0" dirty="0" err="1"/>
              <a:t>sys.dm_os_wait_stats</a:t>
            </a:r>
            <a:r>
              <a:rPr lang="en-US" sz="3200" b="0" dirty="0"/>
              <a:t>, but includes an extra column for </a:t>
            </a:r>
            <a:r>
              <a:rPr lang="en-US" sz="3200" b="0" dirty="0" err="1"/>
              <a:t>session_id</a:t>
            </a:r>
            <a:r>
              <a:rPr lang="en-US" sz="3200" b="0" dirty="0"/>
              <a:t>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Summary of Wait Type DMV’s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Labs:</a:t>
            </a:r>
          </a:p>
          <a:p>
            <a:r>
              <a:rPr lang="en-US" sz="2800" dirty="0" err="1"/>
              <a:t>dm_os_wait_stats.sql</a:t>
            </a:r>
            <a:r>
              <a:rPr lang="en-US" sz="2800" dirty="0"/>
              <a:t>  - Aggregate Wait Data</a:t>
            </a:r>
          </a:p>
          <a:p>
            <a:r>
              <a:rPr lang="en-US" sz="2800" dirty="0" err="1"/>
              <a:t>dm_os_waiting_tasks.sql</a:t>
            </a:r>
            <a:r>
              <a:rPr lang="en-US" sz="2800" dirty="0"/>
              <a:t> – Live Session-level Wait Data</a:t>
            </a:r>
            <a:endParaRPr lang="en-US" dirty="0"/>
          </a:p>
          <a:p>
            <a:r>
              <a:rPr lang="en-US" sz="2800" dirty="0" err="1"/>
              <a:t>dm_exec_session_wait_stats.sql</a:t>
            </a:r>
            <a:r>
              <a:rPr lang="en-US" sz="2800" dirty="0"/>
              <a:t> – Aggregate Session-level Wait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46482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Stores performance information about the cached query plans in memory, but rows do not persist after a plan is removed from the cache.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Provides a </a:t>
            </a:r>
            <a:r>
              <a:rPr lang="en-US" sz="3600" dirty="0" err="1"/>
              <a:t>sql_handle</a:t>
            </a:r>
            <a:r>
              <a:rPr lang="en-US" sz="3600" dirty="0"/>
              <a:t> </a:t>
            </a:r>
            <a:r>
              <a:rPr lang="en-US" sz="3600" b="0" dirty="0"/>
              <a:t>and </a:t>
            </a:r>
            <a:r>
              <a:rPr lang="en-US" sz="3600" dirty="0"/>
              <a:t>offsets</a:t>
            </a:r>
            <a:r>
              <a:rPr lang="en-US" sz="3600" b="0" dirty="0"/>
              <a:t> (integers) to identify the statement within a batch or stored procedure using </a:t>
            </a:r>
            <a:r>
              <a:rPr lang="en-US" sz="3600" dirty="0" err="1"/>
              <a:t>sys.dm_exec_sql_text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One row per query statement within cached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0820400" cy="4572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Used for in-depth performance tuning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Total_worker_time</a:t>
            </a:r>
            <a:r>
              <a:rPr lang="en-US" sz="4000" b="0" dirty="0"/>
              <a:t> is CPU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Records total writes, total reads and can be used in summary to measure database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sz="3200" dirty="0"/>
              <a:t>Lab</a:t>
            </a:r>
          </a:p>
          <a:p>
            <a:r>
              <a:rPr lang="en-US" sz="3200" dirty="0"/>
              <a:t>Worst query </a:t>
            </a:r>
            <a:r>
              <a:rPr lang="en-US" sz="3200" dirty="0" err="1"/>
              <a:t>plans.sql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But wait!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SQL 2016+’s Query Store feature actually contains even more useful information, best categorized as “Worst Queries”. </a:t>
            </a:r>
          </a:p>
          <a:p>
            <a:r>
              <a:rPr lang="en-US" sz="3200" dirty="0">
                <a:solidFill>
                  <a:schemeClr val="tx1"/>
                </a:solidFill>
              </a:rPr>
              <a:t>	Lots more info about Query Store out there, look into it!</a:t>
            </a:r>
          </a:p>
          <a:p>
            <a:r>
              <a:rPr lang="en-US" sz="3200" dirty="0">
                <a:solidFill>
                  <a:schemeClr val="tx1"/>
                </a:solidFill>
              </a:rPr>
              <a:t>Query Store is SO GOOD, that I no longer recommend using the “Worst Query Plans” script. Enable it today! It is NOT enabled by default. More on Query Store…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Everyone can benefit from knowledge of these helpful tools, from developers to report writers to DBA’s of all levels of experience.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12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0" y="1463608"/>
            <a:ext cx="11968099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New in SQL 2016, even better in SQL 2017.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Starting with SQL 2017, Query Store tracks </a:t>
            </a:r>
            <a:br>
              <a:rPr lang="en-US" sz="3810" dirty="0">
                <a:latin typeface="Panton" panose="00000500000000000000" pitchFamily="50" charset="0"/>
              </a:rPr>
            </a:br>
            <a:r>
              <a:rPr lang="en-US" sz="3810" dirty="0">
                <a:latin typeface="Panton" panose="00000500000000000000" pitchFamily="50" charset="0"/>
              </a:rPr>
              <a:t>Wait Stats too!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A feature that was developed for Azure SQL first.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Tracks the performance of queries – not of execution plans – a distinct difference. Can detect when a query has suffered a degradation in performance because its query plan has changed.</a:t>
            </a:r>
          </a:p>
        </p:txBody>
      </p:sp>
    </p:spTree>
    <p:extLst>
      <p:ext uri="{BB962C8B-B14F-4D97-AF65-F5344CB8AC3E}">
        <p14:creationId xmlns:p14="http://schemas.microsoft.com/office/powerpoint/2010/main" val="3647655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2" y="1463607"/>
            <a:ext cx="7440275" cy="4262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Built-in reports make analysis easy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387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For SQL Server instances, this isn’t enabled by default. Go enable it.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387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Minimal overhead – collected data is stored asynchronously, flushed to disk periodically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554B8E-F21B-4143-BA9B-C2C52E093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"/>
          <a:stretch/>
        </p:blipFill>
        <p:spPr>
          <a:xfrm>
            <a:off x="7569489" y="880247"/>
            <a:ext cx="4551368" cy="5075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3262086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8643" y="3252561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4946415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00441" y="493689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4890411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9288" y="4880886"/>
                <a:ext cx="19050" cy="19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014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2444" y="1120588"/>
            <a:ext cx="11287455" cy="419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The “worst </a:t>
            </a:r>
            <a:r>
              <a:rPr lang="en-US" sz="3810" b="1" dirty="0">
                <a:latin typeface="Panton" panose="00000500000000000000" pitchFamily="50" charset="0"/>
              </a:rPr>
              <a:t>plans </a:t>
            </a:r>
            <a:r>
              <a:rPr lang="en-US" sz="3810" dirty="0">
                <a:latin typeface="Panton" panose="00000500000000000000" pitchFamily="50" charset="0"/>
              </a:rPr>
              <a:t>in cache” is a common strategy to identify the most expensive plans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81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810" dirty="0">
                <a:latin typeface="Panton" panose="00000500000000000000" pitchFamily="50" charset="0"/>
              </a:rPr>
              <a:t>The Query Store is one step better – finding the recent “worst </a:t>
            </a:r>
            <a:r>
              <a:rPr lang="en-US" sz="3810" b="1" dirty="0">
                <a:latin typeface="Panton" panose="00000500000000000000" pitchFamily="50" charset="0"/>
              </a:rPr>
              <a:t>queries</a:t>
            </a:r>
            <a:r>
              <a:rPr lang="en-US" sz="3810" dirty="0">
                <a:latin typeface="Panton" panose="00000500000000000000" pitchFamily="50" charset="0"/>
              </a:rPr>
              <a:t>” regardless of plan, with sortable/aggregable metrics to launch your performance tuning as a developer or DBA.</a:t>
            </a:r>
          </a:p>
        </p:txBody>
      </p:sp>
    </p:spTree>
    <p:extLst>
      <p:ext uri="{BB962C8B-B14F-4D97-AF65-F5344CB8AC3E}">
        <p14:creationId xmlns:p14="http://schemas.microsoft.com/office/powerpoint/2010/main" val="403431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42157" y="1212634"/>
            <a:ext cx="12025585" cy="478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Data Flush Interval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In-memory Data buffer.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Defaults to 15 minutes.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Statistics Collection Interval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Defines the automatically generated time windows for aggregated statistics on that interval. Default 1 hour.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387" b="1" dirty="0">
                <a:latin typeface="Panton" panose="00000500000000000000" pitchFamily="50" charset="0"/>
              </a:rPr>
              <a:t>Max Size (MB) </a:t>
            </a:r>
          </a:p>
          <a:p>
            <a:pPr marL="967710" lvl="1" indent="-483855">
              <a:buFont typeface="Arial" panose="020B0604020202020204" pitchFamily="34" charset="0"/>
              <a:buChar char="•"/>
            </a:pPr>
            <a:r>
              <a:rPr lang="en-US" sz="3387" dirty="0">
                <a:latin typeface="Panton" panose="00000500000000000000" pitchFamily="50" charset="0"/>
              </a:rPr>
              <a:t>Actual space on disk inside the user database. Default 100 MB probably isn’t enough to track busy history.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CD8DBE-33E1-468A-8979-E48901CB93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597"/>
          <a:stretch/>
        </p:blipFill>
        <p:spPr>
          <a:xfrm>
            <a:off x="5906906" y="979990"/>
            <a:ext cx="6242937" cy="16804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48C040-127C-4D91-91B5-E29C401B0303}"/>
                  </a:ext>
                </a:extLst>
              </p14:cNvPr>
              <p14:cNvContentPartPr/>
              <p14:nvPr/>
            </p14:nvContentPartPr>
            <p14:xfrm>
              <a:off x="9020774" y="1287220"/>
              <a:ext cx="269356" cy="9906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B48C040-127C-4D91-91B5-E29C401B03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84764" y="1218903"/>
                <a:ext cx="341016" cy="146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B387E4-A882-49BB-8CF9-444DD0EF740A}"/>
                  </a:ext>
                </a:extLst>
              </p14:cNvPr>
              <p14:cNvContentPartPr/>
              <p14:nvPr/>
            </p14:nvContentPartPr>
            <p14:xfrm>
              <a:off x="9045919" y="1462092"/>
              <a:ext cx="731870" cy="132582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B387E4-A882-49BB-8CF9-444DD0EF74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9937" y="1390037"/>
                <a:ext cx="803474" cy="27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14:cNvPr>
              <p14:cNvContentPartPr/>
              <p14:nvPr/>
            </p14:nvContentPartPr>
            <p14:xfrm>
              <a:off x="9013154" y="1881174"/>
              <a:ext cx="364602" cy="10477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77162" y="1809166"/>
                <a:ext cx="436227" cy="248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416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42158" y="1355521"/>
            <a:ext cx="1156529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By default Query Store</a:t>
            </a:r>
            <a:br>
              <a:rPr lang="en-US" sz="4000" dirty="0">
                <a:latin typeface="Panton" panose="00000500000000000000" pitchFamily="50" charset="0"/>
              </a:rPr>
            </a:br>
            <a:r>
              <a:rPr lang="en-US" sz="4000" dirty="0">
                <a:latin typeface="Panton" panose="00000500000000000000" pitchFamily="50" charset="0"/>
              </a:rPr>
              <a:t>automatically cleans up, </a:t>
            </a:r>
            <a:br>
              <a:rPr lang="en-US" sz="4000" dirty="0">
                <a:latin typeface="Panton" panose="00000500000000000000" pitchFamily="50" charset="0"/>
              </a:rPr>
            </a:br>
            <a:r>
              <a:rPr lang="en-US" sz="4000" dirty="0">
                <a:latin typeface="Panton" panose="00000500000000000000" pitchFamily="50" charset="0"/>
              </a:rPr>
              <a:t>removing the least expensive and oldest queries first as the data approaches the Max Size (MB).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You can also manually clear the Query Store data (for testing only) with the command:</a:t>
            </a:r>
          </a:p>
          <a:p>
            <a:endParaRPr lang="en-US" sz="2800" dirty="0">
              <a:solidFill>
                <a:srgbClr val="0000FF"/>
              </a:solidFill>
              <a:latin typeface="Panton" panose="00000500000000000000" pitchFamily="5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ALTER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DATABASE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[WideWorldImporters]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SET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QUERY_STORE</a:t>
            </a:r>
            <a:r>
              <a:rPr lang="en-US" sz="2800" dirty="0">
                <a:solidFill>
                  <a:srgbClr val="000000"/>
                </a:solidFill>
                <a:latin typeface="Panton" panose="00000500000000000000" pitchFamily="50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anton" panose="00000500000000000000" pitchFamily="50" charset="0"/>
              </a:rPr>
              <a:t>CLEAR</a:t>
            </a:r>
            <a:endParaRPr lang="en-US" sz="2800" dirty="0">
              <a:latin typeface="Panton" panose="00000500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0CD8DBE-33E1-468A-8979-E48901CB9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885" y="762000"/>
            <a:ext cx="6242937" cy="1858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14:cNvPr>
              <p14:cNvContentPartPr/>
              <p14:nvPr/>
            </p14:nvContentPartPr>
            <p14:xfrm>
              <a:off x="8931053" y="1012635"/>
              <a:ext cx="364602" cy="10477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83ADF8-C44E-4397-88DA-FD0AC3E730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5061" y="940627"/>
                <a:ext cx="436227" cy="248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1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06798" y="588855"/>
            <a:ext cx="4533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Regressed Queries highlights query execution over time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Panton" panose="00000500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590" y="2852825"/>
            <a:ext cx="117059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A lot of reasons queries could regress, dropping indexes (results in a new plan) is easy reproduced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Plans could be flushed from cache, recreated differently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Panton" panose="00000500000000000000" pitchFamily="50" charset="0"/>
              </a:rPr>
              <a:t>Other reasons: parameter sniffing, changing or outdated statistics, the modern Cardinality Estimator first in </a:t>
            </a:r>
            <a:r>
              <a:rPr lang="en-US" sz="3600" dirty="0" err="1">
                <a:latin typeface="Panton" panose="00000500000000000000" pitchFamily="50" charset="0"/>
              </a:rPr>
              <a:t>compat</a:t>
            </a:r>
            <a:r>
              <a:rPr lang="en-US" sz="3600" dirty="0">
                <a:latin typeface="Panton" panose="00000500000000000000" pitchFamily="50" charset="0"/>
              </a:rPr>
              <a:t> 12.0 (2014).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8A398-F880-4EBA-910E-131A5165F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367" y="161151"/>
            <a:ext cx="7384239" cy="22403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7CA9EB-B08C-467F-AB0F-3455EC1A530B}"/>
              </a:ext>
            </a:extLst>
          </p:cNvPr>
          <p:cNvCxnSpPr>
            <a:cxnSpLocks/>
          </p:cNvCxnSpPr>
          <p:nvPr/>
        </p:nvCxnSpPr>
        <p:spPr>
          <a:xfrm flipV="1">
            <a:off x="9624802" y="797888"/>
            <a:ext cx="284809" cy="911994"/>
          </a:xfrm>
          <a:prstGeom prst="line">
            <a:avLst/>
          </a:prstGeom>
          <a:solidFill>
            <a:srgbClr val="ED1C24">
              <a:alpha val="75000"/>
            </a:srgbClr>
          </a:solidFill>
          <a:ln w="12600">
            <a:solidFill>
              <a:srgbClr val="ED1C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BDD46-DAB5-4C6D-AAD5-20897450B006}"/>
              </a:ext>
            </a:extLst>
          </p:cNvPr>
          <p:cNvSpPr txBox="1"/>
          <p:nvPr/>
        </p:nvSpPr>
        <p:spPr>
          <a:xfrm>
            <a:off x="9767207" y="1127411"/>
            <a:ext cx="643125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>
                <a:solidFill>
                  <a:srgbClr val="FF0000"/>
                </a:solidFill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234662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Next Logical Step?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972" y="1274306"/>
            <a:ext cx="117059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/>
              <a:t>What if SQL Server could use information about Regressed Queries and a history of execution plans to decisions to automatically use a better plan?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/>
              <a:t>Now it can!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/>
              <a:t>Automatic Plan Correction (new to SQL 2017)!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/>
              <a:t>Again, Azure SQL Database </a:t>
            </a:r>
            <a:r>
              <a:rPr lang="en-US" sz="4000" i="1" dirty="0"/>
              <a:t>already does this for you!</a:t>
            </a:r>
            <a:endParaRPr lang="en-US" sz="4000" dirty="0"/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424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604710"/>
            <a:ext cx="115649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800" dirty="0">
                <a:latin typeface="Panton" panose="00000500000000000000" pitchFamily="50" charset="0"/>
              </a:rPr>
              <a:t>“Automatic Plan Tuning” is based on Query Store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8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800" dirty="0">
                <a:latin typeface="Panton" panose="00000500000000000000" pitchFamily="50" charset="0"/>
              </a:rPr>
              <a:t>Available in Azure SQL and now in SQL 2017 to revert a query from a newer, slower plan to an older, faster plan.</a:t>
            </a:r>
          </a:p>
        </p:txBody>
      </p:sp>
    </p:spTree>
    <p:extLst>
      <p:ext uri="{BB962C8B-B14F-4D97-AF65-F5344CB8AC3E}">
        <p14:creationId xmlns:p14="http://schemas.microsoft.com/office/powerpoint/2010/main" val="16863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405714"/>
            <a:ext cx="1156491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You can also accomplish this manually yourself, or query the underlying information yourself, with a host of DMV’s including </a:t>
            </a:r>
            <a:r>
              <a:rPr lang="en-US" sz="4000" b="1" dirty="0">
                <a:latin typeface="Panton" panose="00000500000000000000" pitchFamily="50" charset="0"/>
              </a:rPr>
              <a:t>sys.dm_db_tuning_recommendations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Sample query: </a:t>
            </a:r>
            <a:r>
              <a:rPr lang="en-US" sz="3600" dirty="0">
                <a:latin typeface="Panton" panose="00000500000000000000" pitchFamily="50" charset="0"/>
                <a:hlinkClick r:id="rId6"/>
              </a:rPr>
              <a:t>https://docs.microsoft.com/en-us/sql/relational-databases/automatic-tuning/automatic-tuning</a:t>
            </a:r>
            <a:endParaRPr lang="en-US" sz="3600" dirty="0">
              <a:latin typeface="Panton" panose="00000500000000000000" pitchFamily="50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Pant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51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4A8869-3F1C-4CFC-90FA-E574D6D7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SQL plan choice correction">
            <a:extLst>
              <a:ext uri="{FF2B5EF4-FFF2-40B4-BE49-F238E27FC236}">
                <a16:creationId xmlns:a16="http://schemas.microsoft.com/office/drawing/2014/main" id="{C3A278BE-D717-436E-A758-A9B86071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3" y="1265075"/>
            <a:ext cx="11281573" cy="490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24BFA6-CDF9-4FED-9CFE-6BCEFD76B0DF}"/>
              </a:ext>
            </a:extLst>
          </p:cNvPr>
          <p:cNvSpPr/>
          <p:nvPr/>
        </p:nvSpPr>
        <p:spPr>
          <a:xfrm>
            <a:off x="544589" y="6174815"/>
            <a:ext cx="11058495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82" dirty="0">
                <a:hlinkClick r:id="rId7"/>
              </a:rPr>
              <a:t>https://docs.microsoft.com/en-us/sql/relational-databases/automatic-tuning/automatic-tuning#automatic-plan-correction</a:t>
            </a:r>
            <a:endParaRPr lang="en-US" sz="1482" dirty="0"/>
          </a:p>
          <a:p>
            <a:endParaRPr lang="en-US" sz="1482" dirty="0"/>
          </a:p>
        </p:txBody>
      </p:sp>
    </p:spTree>
    <p:extLst>
      <p:ext uri="{BB962C8B-B14F-4D97-AF65-F5344CB8AC3E}">
        <p14:creationId xmlns:p14="http://schemas.microsoft.com/office/powerpoint/2010/main" val="283281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Purpose of this 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08260"/>
          </a:xfrm>
        </p:spPr>
        <p:txBody>
          <a:bodyPr>
            <a:noAutofit/>
          </a:bodyPr>
          <a:lstStyle/>
          <a:p>
            <a:r>
              <a:rPr lang="en-US" sz="4000" dirty="0"/>
              <a:t>There are far too many DMVs to be covered in the scope of this presentation, here are the most useful and popular.</a:t>
            </a:r>
          </a:p>
          <a:p>
            <a:r>
              <a:rPr lang="en-US" sz="4000" dirty="0"/>
              <a:t>Getting anything out of DMVs will require you to try them yourself.</a:t>
            </a:r>
          </a:p>
          <a:p>
            <a:r>
              <a:rPr lang="en-US" sz="4000" dirty="0"/>
              <a:t>Short, quick-hitting labs throughout.</a:t>
            </a:r>
          </a:p>
          <a:p>
            <a:pPr lvl="1"/>
            <a:r>
              <a:rPr lang="en-US" sz="3600" dirty="0"/>
              <a:t>We won’t get to all Labs, but you can!</a:t>
            </a:r>
          </a:p>
          <a:p>
            <a:r>
              <a:rPr lang="en-US" sz="4000" dirty="0"/>
              <a:t>Share practical, everyday uses and scripts.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209267"/>
            <a:ext cx="11564913" cy="499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Not on by default, you must enable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Panton" panose="00000500000000000000" pitchFamily="50" charset="0"/>
              </a:rPr>
              <a:t>Once you turn-on this option, Database Engine will automatically </a:t>
            </a:r>
            <a:r>
              <a:rPr lang="en-US" sz="4000" b="1" dirty="0">
                <a:latin typeface="Panton" panose="00000500000000000000" pitchFamily="50" charset="0"/>
              </a:rPr>
              <a:t>force</a:t>
            </a:r>
            <a:r>
              <a:rPr lang="en-US" sz="4000" dirty="0">
                <a:latin typeface="Panton" panose="00000500000000000000" pitchFamily="50" charset="0"/>
              </a:rPr>
              <a:t> any recommendation where the estimated CPU gain is higher than 10 seconds.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/>
          </a:p>
          <a:p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WideWorldImporters</a:t>
            </a:r>
          </a:p>
          <a:p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AUTOMATIC_TUNING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FORCE_LAST_GOOD_PLAN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296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/>
          </a:p>
        </p:txBody>
      </p:sp>
    </p:spTree>
    <p:extLst>
      <p:ext uri="{BB962C8B-B14F-4D97-AF65-F5344CB8AC3E}">
        <p14:creationId xmlns:p14="http://schemas.microsoft.com/office/powerpoint/2010/main" val="2906491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sys.dm_exec_sessions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3444"/>
            <a:ext cx="10972800" cy="487680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Queryable</a:t>
            </a:r>
            <a:r>
              <a:rPr lang="en-US" sz="4000" b="0" dirty="0"/>
              <a:t> session info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Includes connection identification info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Replaces the old system view </a:t>
            </a:r>
            <a:r>
              <a:rPr lang="en-US" sz="4000" b="0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sz="4000" b="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4000" b="0" dirty="0" err="1">
                <a:solidFill>
                  <a:srgbClr val="008000"/>
                </a:solidFill>
                <a:latin typeface="Consolas"/>
              </a:rPr>
              <a:t>sysprocesses</a:t>
            </a:r>
            <a:endParaRPr lang="en-US" sz="4000" b="0" dirty="0">
              <a:solidFill>
                <a:srgbClr val="008000"/>
              </a:solidFill>
              <a:latin typeface="Consola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Often joined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2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1"/>
            <a:ext cx="11734800" cy="52959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current activity, like “</a:t>
            </a:r>
            <a:r>
              <a:rPr lang="en-US" sz="4400" dirty="0"/>
              <a:t>SP_WHO2 active”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only active requests (ignores SLEEPING)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Main hub for </a:t>
            </a:r>
            <a:r>
              <a:rPr lang="en-US" sz="4400" dirty="0"/>
              <a:t>many </a:t>
            </a:r>
            <a:r>
              <a:rPr lang="en-US" sz="4400" b="0" dirty="0"/>
              <a:t>DMO’s providing request info, often joined with others.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Provides a </a:t>
            </a:r>
            <a:r>
              <a:rPr lang="en-US" sz="4400" b="0" dirty="0" err="1"/>
              <a:t>sql_handle</a:t>
            </a:r>
            <a:r>
              <a:rPr lang="en-US" sz="4400" b="0" dirty="0"/>
              <a:t> and offsets (integers) to identify the statement within a batch or stored procedure using </a:t>
            </a:r>
            <a:r>
              <a:rPr lang="en-US" sz="4400" dirty="0" err="1"/>
              <a:t>sys.dm_exec_sql_text</a:t>
            </a:r>
            <a:endParaRPr lang="en-US" sz="4400" dirty="0"/>
          </a:p>
          <a:p>
            <a:pPr marL="0" indent="0" fontAlgn="base">
              <a:spcAft>
                <a:spcPct val="0"/>
              </a:spcAft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 the </a:t>
            </a:r>
            <a:r>
              <a:rPr lang="en-US" sz="4400" b="0" dirty="0" err="1"/>
              <a:t>percent_complete</a:t>
            </a:r>
            <a:r>
              <a:rPr lang="en-US" sz="4400" b="0" dirty="0"/>
              <a:t> column to check the exact progress of BACKUP and RESTORE operations.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Also applies to DBCC CHECKDB operations!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Combined with the </a:t>
            </a:r>
            <a:r>
              <a:rPr lang="en-US" sz="4400" b="0" dirty="0" err="1"/>
              <a:t>start_time</a:t>
            </a:r>
            <a:r>
              <a:rPr lang="en-US" sz="4400" b="0" dirty="0"/>
              <a:t> value, can estimate a completion </a:t>
            </a:r>
            <a:r>
              <a:rPr lang="en-US" sz="4400" b="0" dirty="0" err="1"/>
              <a:t>datetime</a:t>
            </a:r>
            <a:r>
              <a:rPr lang="en-US" sz="4400" b="0" dirty="0"/>
              <a:t> as well.</a:t>
            </a:r>
          </a:p>
          <a:p>
            <a:r>
              <a:rPr lang="en-US" sz="4400" b="0" dirty="0"/>
              <a:t>Lab:</a:t>
            </a:r>
          </a:p>
          <a:p>
            <a:pPr marL="0" indent="0"/>
            <a:r>
              <a:rPr lang="en-US" sz="4400" b="0" dirty="0"/>
              <a:t>	</a:t>
            </a:r>
            <a:r>
              <a:rPr lang="en-US" sz="4400" dirty="0"/>
              <a:t>Backup restore </a:t>
            </a:r>
            <a:r>
              <a:rPr lang="en-US" sz="4400" dirty="0" err="1"/>
              <a:t>progress.sql</a:t>
            </a:r>
            <a:endParaRPr lang="en-US" sz="4400" dirty="0"/>
          </a:p>
          <a:p>
            <a:endParaRPr lang="en-US" sz="4400" b="0" dirty="0"/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In this manner, </a:t>
            </a:r>
            <a:r>
              <a:rPr lang="en-US" sz="4400" dirty="0" err="1"/>
              <a:t>sys.dm_exec_requests</a:t>
            </a:r>
            <a:r>
              <a:rPr lang="en-US" sz="4400" dirty="0"/>
              <a:t> can replace DBCC INPUTBUFFER for </a:t>
            </a:r>
            <a:br>
              <a:rPr lang="en-US" sz="4400" dirty="0"/>
            </a:br>
            <a:r>
              <a:rPr lang="en-US" sz="4400" i="1" dirty="0"/>
              <a:t>live requests</a:t>
            </a:r>
          </a:p>
          <a:p>
            <a:pPr lvl="1"/>
            <a:r>
              <a:rPr lang="en-US" sz="4400" dirty="0"/>
              <a:t>These return different data inside a live trigger execution.</a:t>
            </a:r>
          </a:p>
          <a:p>
            <a:pPr lvl="1"/>
            <a:r>
              <a:rPr lang="en-US" sz="4400" dirty="0"/>
              <a:t>But, </a:t>
            </a:r>
            <a:r>
              <a:rPr lang="en-US" sz="4400" b="1" dirty="0" err="1"/>
              <a:t>sys.dm_exec_requests</a:t>
            </a:r>
            <a:r>
              <a:rPr lang="en-US" sz="4400" b="1" dirty="0"/>
              <a:t> </a:t>
            </a:r>
            <a:r>
              <a:rPr lang="en-US" sz="4400" dirty="0"/>
              <a:t>can return more accurate text within a batch using the offsets.</a:t>
            </a:r>
          </a:p>
          <a:p>
            <a:pPr lvl="1"/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sys.dm_exec_input_buffer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33399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DBCC INPUTBUFFER still not deprecated by SQL 2017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Has been effectively replaced by a new DMF introduced in SQL 2014 SP2, </a:t>
            </a:r>
            <a:r>
              <a:rPr lang="en-US" sz="4000" b="0" dirty="0" err="1">
                <a:latin typeface="Consolas" panose="020B0609020204030204" pitchFamily="49" charset="0"/>
              </a:rPr>
              <a:t>sys.dm_exec_input_buffer</a:t>
            </a:r>
            <a:endParaRPr lang="en-US" sz="4000" b="0" dirty="0">
              <a:latin typeface="Consolas" panose="020B0609020204030204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This can display the last command issued from a session, even if there is no live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1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+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62001"/>
            <a:ext cx="11843567" cy="495300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Put them together for a status query far more detailed than SP_WHO2!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Lab: </a:t>
            </a:r>
            <a:r>
              <a:rPr lang="en-US" sz="3200" dirty="0"/>
              <a:t>sessions and </a:t>
            </a:r>
            <a:r>
              <a:rPr lang="en-US" sz="3200" dirty="0" err="1"/>
              <a:t>requests.sql</a:t>
            </a:r>
            <a:endParaRPr lang="en-US" sz="32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" t="49015" r="12666" b="2428"/>
          <a:stretch/>
        </p:blipFill>
        <p:spPr>
          <a:xfrm>
            <a:off x="119832" y="2324099"/>
            <a:ext cx="11952335" cy="43053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150382" y="2819400"/>
            <a:ext cx="310371" cy="296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A4B527-055A-42D8-B8E5-34D0A6763AFC}"/>
              </a:ext>
            </a:extLst>
          </p:cNvPr>
          <p:cNvSpPr/>
          <p:nvPr/>
        </p:nvSpPr>
        <p:spPr>
          <a:xfrm>
            <a:off x="1930400" y="3048000"/>
            <a:ext cx="31037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898918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1"/>
            <a:ext cx="11582400" cy="5257802"/>
          </a:xfrm>
        </p:spPr>
        <p:txBody>
          <a:bodyPr>
            <a:noAutofit/>
          </a:bodyPr>
          <a:lstStyle/>
          <a:p>
            <a:r>
              <a:rPr lang="en-US" sz="3600" b="0" dirty="0"/>
              <a:t>Determine index fragmentation to do SQL-level defrag.</a:t>
            </a:r>
            <a:endParaRPr lang="en-US" sz="3600" dirty="0"/>
          </a:p>
          <a:p>
            <a:r>
              <a:rPr lang="en-US" sz="3600" dirty="0"/>
              <a:t>Root of all index fragmentation monitoring queries.</a:t>
            </a:r>
          </a:p>
          <a:p>
            <a:endParaRPr lang="en-US" sz="3600" dirty="0"/>
          </a:p>
          <a:p>
            <a:r>
              <a:rPr lang="en-US" sz="3600" dirty="0" err="1"/>
              <a:t>avg_fragmentation_in_pct</a:t>
            </a:r>
            <a:r>
              <a:rPr lang="en-US" sz="3600" dirty="0"/>
              <a:t> </a:t>
            </a:r>
            <a:r>
              <a:rPr lang="en-US" sz="3600" b="0" dirty="0"/>
              <a:t>shows logical fragmentation for indexes and extent fragmentation for heaps.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0" dirty="0"/>
              <a:t>Replaces the functionality of </a:t>
            </a:r>
            <a:br>
              <a:rPr lang="en-US" sz="3600" dirty="0"/>
            </a:br>
            <a:r>
              <a:rPr lang="en-US" sz="3600" dirty="0"/>
              <a:t>DBCC SHOWCONTIG </a:t>
            </a:r>
            <a:r>
              <a:rPr lang="en-US" sz="3600" b="0" dirty="0"/>
              <a:t>to an extent. </a:t>
            </a:r>
          </a:p>
          <a:p>
            <a:pPr marL="0" indent="0"/>
            <a:r>
              <a:rPr lang="en-US" sz="3200" b="0" dirty="0"/>
              <a:t>					(that’s a pun, get it?)</a:t>
            </a:r>
            <a:r>
              <a:rPr lang="en-US" sz="2800" b="0" dirty="0"/>
              <a:t>	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658600" cy="5257800"/>
          </a:xfrm>
        </p:spPr>
        <p:txBody>
          <a:bodyPr>
            <a:noAutofit/>
          </a:bodyPr>
          <a:lstStyle/>
          <a:p>
            <a:r>
              <a:rPr lang="en-US" sz="4000" b="0" dirty="0"/>
              <a:t>Compared to </a:t>
            </a:r>
            <a:r>
              <a:rPr lang="en-US" sz="4000" b="1" dirty="0"/>
              <a:t>DBCC SHOWCONTIG</a:t>
            </a:r>
            <a:r>
              <a:rPr lang="en-US" sz="4000" b="0" dirty="0"/>
              <a:t>, which still works, </a:t>
            </a:r>
            <a:r>
              <a:rPr lang="en-US" sz="4000" b="1" dirty="0" err="1"/>
              <a:t>sys.dm_db_index_physical_stats</a:t>
            </a:r>
            <a:r>
              <a:rPr lang="en-US" sz="4000" b="1" dirty="0"/>
              <a:t> </a:t>
            </a:r>
            <a:r>
              <a:rPr lang="en-US" sz="4000" b="0" dirty="0"/>
              <a:t>is more accurate. </a:t>
            </a:r>
            <a:r>
              <a:rPr lang="en-US" sz="4000" dirty="0"/>
              <a:t>The fragmentation will appear higher.</a:t>
            </a:r>
          </a:p>
          <a:p>
            <a:endParaRPr lang="en-US" sz="3200" dirty="0"/>
          </a:p>
          <a:p>
            <a:r>
              <a:rPr lang="en-US" sz="3200" dirty="0"/>
              <a:t>For example, in SQL Server 2000, a table is not considered fragmented if it has page 1 and page 3 in the same extent but not page 2. However, to access these two pages would require two physical I/O operations, so this is counted as fragmentation in SQL Server 2005 and above.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0"/>
            <a:ext cx="7377913" cy="762000"/>
          </a:xfrm>
        </p:spPr>
        <p:txBody>
          <a:bodyPr/>
          <a:lstStyle/>
          <a:p>
            <a:r>
              <a:rPr lang="en-US" dirty="0"/>
              <a:t>STOP ME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609601"/>
            <a:ext cx="11963400" cy="551656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you have a question</a:t>
            </a:r>
          </a:p>
          <a:p>
            <a:r>
              <a:rPr lang="en-US" sz="3200" dirty="0"/>
              <a:t>If you have used the DMV in an interesting, practical way</a:t>
            </a:r>
          </a:p>
          <a:p>
            <a:r>
              <a:rPr lang="en-US" sz="3200" dirty="0"/>
              <a:t>If you’d like to stare at the TSQL code a little bit longer</a:t>
            </a:r>
          </a:p>
          <a:p>
            <a:endParaRPr lang="en-US" sz="3200" dirty="0"/>
          </a:p>
          <a:p>
            <a:r>
              <a:rPr lang="en-US" sz="4000" dirty="0"/>
              <a:t>Don’t worry – slides and samples will be posted on my blog at </a:t>
            </a:r>
            <a:r>
              <a:rPr lang="en-US" sz="4000" u="sng" dirty="0"/>
              <a:t>SQLTact.com</a:t>
            </a:r>
          </a:p>
          <a:p>
            <a:endParaRPr lang="en-US" sz="4000" u="sng" dirty="0"/>
          </a:p>
          <a:p>
            <a:r>
              <a:rPr lang="en-US" sz="4000" dirty="0"/>
              <a:t>Toolbox available for all Labs on </a:t>
            </a:r>
            <a:r>
              <a:rPr lang="en-US" sz="4000" dirty="0" err="1"/>
              <a:t>Github</a:t>
            </a:r>
            <a:r>
              <a:rPr lang="en-US" sz="4000" dirty="0"/>
              <a:t>:</a:t>
            </a:r>
          </a:p>
          <a:p>
            <a:r>
              <a:rPr lang="en-US" sz="4000" dirty="0"/>
              <a:t>	</a:t>
            </a:r>
            <a:r>
              <a:rPr lang="en-US" sz="4000" dirty="0">
                <a:hlinkClick r:id="rId2"/>
              </a:rPr>
              <a:t>github.com/</a:t>
            </a:r>
            <a:r>
              <a:rPr lang="en-US" sz="4000" dirty="0" err="1">
                <a:hlinkClick r:id="rId2"/>
              </a:rPr>
              <a:t>sparkhoundsql</a:t>
            </a:r>
            <a:r>
              <a:rPr lang="en-US" sz="4000" dirty="0">
                <a:hlinkClick r:id="rId2"/>
              </a:rPr>
              <a:t>/</a:t>
            </a:r>
            <a:r>
              <a:rPr lang="en-US" sz="4000" dirty="0" err="1">
                <a:hlinkClick r:id="rId2"/>
              </a:rPr>
              <a:t>sql</a:t>
            </a:r>
            <a:r>
              <a:rPr lang="en-US" sz="4000" dirty="0">
                <a:hlinkClick r:id="rId2"/>
              </a:rPr>
              <a:t>-server-toolbox</a:t>
            </a:r>
            <a:endParaRPr lang="en-US" sz="4800" dirty="0"/>
          </a:p>
          <a:p>
            <a:endParaRPr lang="en-US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Will still show tables without clustered indexes as </a:t>
            </a:r>
            <a:r>
              <a:rPr lang="en-US" sz="3600" dirty="0" err="1"/>
              <a:t>Index_id</a:t>
            </a:r>
            <a:r>
              <a:rPr lang="en-US" sz="3600" dirty="0"/>
              <a:t> </a:t>
            </a:r>
            <a:r>
              <a:rPr lang="en-US" sz="3600" b="0" dirty="0"/>
              <a:t>= 0, this is a HEAP. </a:t>
            </a:r>
            <a:br>
              <a:rPr lang="en-US" sz="3600" b="0" dirty="0"/>
            </a:br>
            <a:r>
              <a:rPr lang="en-US" sz="3600" b="0" dirty="0"/>
              <a:t>However, heap fragmentation isn’t really meaningful.</a:t>
            </a:r>
          </a:p>
          <a:p>
            <a:endParaRPr lang="en-US" sz="3600" dirty="0"/>
          </a:p>
          <a:p>
            <a:r>
              <a:rPr lang="en-US" sz="3600" dirty="0" err="1"/>
              <a:t>Index_ID</a:t>
            </a:r>
            <a:r>
              <a:rPr lang="en-US" sz="3600" dirty="0"/>
              <a:t> </a:t>
            </a:r>
            <a:r>
              <a:rPr lang="en-US" sz="3600" b="0" dirty="0"/>
              <a:t>= 1 is the </a:t>
            </a:r>
            <a:r>
              <a:rPr lang="en-US" sz="3600" dirty="0"/>
              <a:t>clustered</a:t>
            </a:r>
            <a:r>
              <a:rPr lang="en-US" sz="3600" b="0" dirty="0"/>
              <a:t> index.  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pPr>
              <a:buNone/>
            </a:pPr>
            <a:endParaRPr lang="en-US" sz="4000" dirty="0"/>
          </a:p>
          <a:p>
            <a:r>
              <a:rPr lang="en-US" sz="4000" b="0" dirty="0"/>
              <a:t>Use while your application is in </a:t>
            </a:r>
            <a:r>
              <a:rPr lang="en-US" sz="4000" dirty="0"/>
              <a:t>production</a:t>
            </a:r>
            <a:r>
              <a:rPr lang="en-US" sz="4000" b="0" dirty="0"/>
              <a:t> to recognize tables that are experiencing more fragmentation over time. </a:t>
            </a:r>
          </a:p>
          <a:p>
            <a:r>
              <a:rPr lang="en-US" sz="4000" dirty="0"/>
              <a:t>Schedule</a:t>
            </a:r>
            <a:r>
              <a:rPr lang="en-US" sz="4000" b="0" dirty="0"/>
              <a:t> table or index-level rebuilds 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we’re on the topic…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11582400" cy="52959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ALTER INDEX … REORGANIZE replaces </a:t>
            </a:r>
          </a:p>
          <a:p>
            <a:pPr>
              <a:buNone/>
            </a:pPr>
            <a:r>
              <a:rPr lang="en-US" sz="3200" dirty="0"/>
              <a:t>	DBCC INDEXDEFRAG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replaces </a:t>
            </a:r>
            <a:br>
              <a:rPr lang="en-US" sz="3200" dirty="0"/>
            </a:br>
            <a:r>
              <a:rPr lang="en-US" sz="3200" dirty="0"/>
              <a:t>DBCC DBREINDEX,</a:t>
            </a:r>
            <a:br>
              <a:rPr lang="en-US" sz="3200" dirty="0"/>
            </a:br>
            <a:r>
              <a:rPr lang="en-US" sz="3200" dirty="0"/>
              <a:t>also updates the statistics</a:t>
            </a:r>
            <a:br>
              <a:rPr lang="en-US" sz="3200" dirty="0"/>
            </a:br>
            <a:endParaRPr lang="en-US" sz="320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u="sng" dirty="0"/>
              <a:t>ALL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rebuilds all indexes on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7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11582399" cy="5486400"/>
          </a:xfrm>
          <a:prstGeom prst="rect">
            <a:avLst/>
          </a:prstGeom>
          <a:solidFill>
            <a:srgbClr val="FEFEFC">
              <a:alpha val="5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Typical usage for: </a:t>
            </a:r>
          </a:p>
          <a:p>
            <a:pPr lvl="1"/>
            <a:r>
              <a:rPr lang="en-US" sz="2400" dirty="0"/>
              <a:t>one table in the current database, </a:t>
            </a:r>
          </a:p>
          <a:p>
            <a:pPr lvl="1"/>
            <a:r>
              <a:rPr lang="en-US" sz="2400" dirty="0"/>
              <a:t>all indexes and all partitions, </a:t>
            </a:r>
          </a:p>
          <a:p>
            <a:pPr lvl="1"/>
            <a:r>
              <a:rPr lang="en-US" sz="2400" dirty="0"/>
              <a:t>default scan depth.</a:t>
            </a:r>
          </a:p>
          <a:p>
            <a:pPr>
              <a:buNone/>
            </a:pPr>
            <a:endParaRPr lang="en-US" sz="2800" dirty="0"/>
          </a:p>
          <a:p>
            <a:pPr marL="109537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*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pPr marL="109537" indent="0">
              <a:buNone/>
            </a:pPr>
            <a:r>
              <a:rPr lang="en-US" sz="2800" dirty="0" err="1">
                <a:solidFill>
                  <a:srgbClr val="008000"/>
                </a:solidFill>
              </a:rPr>
              <a:t>sys</a:t>
            </a:r>
            <a:r>
              <a:rPr lang="en-US" sz="2800" dirty="0" err="1">
                <a:solidFill>
                  <a:srgbClr val="808080"/>
                </a:solidFill>
              </a:rPr>
              <a:t>.</a:t>
            </a:r>
            <a:r>
              <a:rPr lang="en-US" sz="2800" dirty="0" err="1">
                <a:solidFill>
                  <a:srgbClr val="008000"/>
                </a:solidFill>
              </a:rPr>
              <a:t>dm_db_index_physical_stats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(</a:t>
            </a:r>
          </a:p>
          <a:p>
            <a:pPr marL="109537" indent="0">
              <a:buNone/>
            </a:pPr>
            <a:r>
              <a:rPr lang="en-US" sz="2800" dirty="0">
                <a:solidFill>
                  <a:srgbClr val="808080"/>
                </a:solidFill>
              </a:rPr>
              <a:t>			</a:t>
            </a:r>
            <a:r>
              <a:rPr lang="en-US" sz="2800" dirty="0" err="1">
                <a:solidFill>
                  <a:srgbClr val="FF00FF"/>
                </a:solidFill>
              </a:rPr>
              <a:t>db_id</a:t>
            </a:r>
            <a:r>
              <a:rPr lang="en-US" sz="2800" dirty="0">
                <a:solidFill>
                  <a:srgbClr val="808080"/>
                </a:solidFill>
              </a:rPr>
              <a:t>(),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FF00FF"/>
                </a:solidFill>
              </a:rPr>
              <a:t>OBJECT_ID</a:t>
            </a:r>
            <a:r>
              <a:rPr lang="en-US" sz="2800" dirty="0">
                <a:solidFill>
                  <a:srgbClr val="80808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‘</a:t>
            </a:r>
            <a:r>
              <a:rPr lang="en-US" sz="2800" dirty="0" err="1">
                <a:solidFill>
                  <a:srgbClr val="FF0000"/>
                </a:solidFill>
              </a:rPr>
              <a:t>dbo.person</a:t>
            </a:r>
            <a:r>
              <a:rPr lang="en-US" sz="2800" dirty="0">
                <a:solidFill>
                  <a:srgbClr val="FF0000"/>
                </a:solidFill>
              </a:rPr>
              <a:t>'</a:t>
            </a:r>
            <a:r>
              <a:rPr lang="en-US" sz="2800" dirty="0">
                <a:solidFill>
                  <a:srgbClr val="808080"/>
                </a:solidFill>
              </a:rPr>
              <a:t>),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--NULL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808080"/>
                </a:solidFill>
              </a:rPr>
              <a:t>NULL,</a:t>
            </a:r>
          </a:p>
          <a:p>
            <a:pPr marL="109537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			</a:t>
            </a:r>
            <a:r>
              <a:rPr lang="en-US" sz="2800" dirty="0">
                <a:solidFill>
                  <a:srgbClr val="808080"/>
                </a:solidFill>
              </a:rPr>
              <a:t>NULL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--mode</a:t>
            </a:r>
            <a:r>
              <a:rPr lang="en-US" sz="2800" dirty="0">
                <a:solidFill>
                  <a:srgbClr val="808080"/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7413"/>
            <a:ext cx="11887200" cy="5513387"/>
          </a:xfrm>
        </p:spPr>
        <p:txBody>
          <a:bodyPr>
            <a:noAutofit/>
          </a:bodyPr>
          <a:lstStyle/>
          <a:p>
            <a:pPr marL="0" indent="0"/>
            <a:r>
              <a:rPr lang="en-US" sz="2800" dirty="0"/>
              <a:t>MODE parameter options for Scan Depth:</a:t>
            </a:r>
          </a:p>
          <a:p>
            <a:r>
              <a:rPr lang="en-US" sz="3200" dirty="0"/>
              <a:t>LIMITED</a:t>
            </a:r>
            <a:endParaRPr lang="en-US" sz="2800" dirty="0"/>
          </a:p>
          <a:p>
            <a:pPr lvl="1"/>
            <a:r>
              <a:rPr lang="en-US" sz="2400" dirty="0"/>
              <a:t>Fastest, </a:t>
            </a:r>
            <a:r>
              <a:rPr lang="en-US" sz="2400" b="1" dirty="0"/>
              <a:t>default</a:t>
            </a:r>
            <a:r>
              <a:rPr lang="en-US" sz="2400" dirty="0"/>
              <a:t>, because it only scans parent-level pages, not leaf-level.</a:t>
            </a:r>
          </a:p>
          <a:p>
            <a:pPr lvl="1"/>
            <a:r>
              <a:rPr lang="en-US" sz="2400" dirty="0"/>
              <a:t>Only returns basic metrics, leaves the rest NULL.</a:t>
            </a:r>
          </a:p>
          <a:p>
            <a:pPr lvl="1"/>
            <a:r>
              <a:rPr lang="en-US" sz="2400" dirty="0"/>
              <a:t>Only mode that can be used on heaps.</a:t>
            </a:r>
          </a:p>
          <a:p>
            <a:pPr lvl="1"/>
            <a:r>
              <a:rPr lang="en-US" sz="2400" b="1" dirty="0"/>
              <a:t>Still can have an impact on production performance even on LIMITED mode.</a:t>
            </a:r>
          </a:p>
          <a:p>
            <a:r>
              <a:rPr lang="en-US" sz="3200" dirty="0"/>
              <a:t>SAMPLED</a:t>
            </a:r>
          </a:p>
          <a:p>
            <a:pPr lvl="1"/>
            <a:r>
              <a:rPr lang="en-US" sz="2400" dirty="0"/>
              <a:t>Not as fast, samples 1% of leaf pages.</a:t>
            </a:r>
          </a:p>
          <a:p>
            <a:r>
              <a:rPr lang="en-US" sz="3200" dirty="0"/>
              <a:t>DETAILED</a:t>
            </a:r>
            <a:endParaRPr lang="en-US" sz="2800" dirty="0"/>
          </a:p>
          <a:p>
            <a:pPr lvl="1"/>
            <a:r>
              <a:rPr lang="en-US" sz="2400" dirty="0"/>
              <a:t>Much more involved.  Samples all data pages.  </a:t>
            </a:r>
          </a:p>
          <a:p>
            <a:pPr lvl="1"/>
            <a:r>
              <a:rPr lang="en-US" sz="2400" dirty="0"/>
              <a:t>Will hammer your Disk IO. </a:t>
            </a:r>
            <a:r>
              <a:rPr lang="en-US" sz="2400" b="1" dirty="0"/>
              <a:t>(Don’t run on production during business hours!)</a:t>
            </a:r>
          </a:p>
          <a:p>
            <a:pPr lvl="1"/>
            <a:r>
              <a:rPr lang="en-US" sz="2400" dirty="0"/>
              <a:t>Only way to get some of the columns to populate, but they are rarely needed.</a:t>
            </a:r>
            <a:endParaRPr lang="en-US" sz="1100" dirty="0"/>
          </a:p>
          <a:p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3200" dirty="0"/>
              <a:t>Lab:</a:t>
            </a:r>
          </a:p>
          <a:p>
            <a:pPr marL="57150" indent="0"/>
            <a:endParaRPr lang="en-US" sz="3200" dirty="0"/>
          </a:p>
          <a:p>
            <a:r>
              <a:rPr lang="en-US" sz="3200" dirty="0"/>
              <a:t>lab - fragmented </a:t>
            </a:r>
            <a:r>
              <a:rPr lang="en-US" sz="3200" dirty="0" err="1"/>
              <a:t>table.sql</a:t>
            </a:r>
            <a:endParaRPr lang="en-US" sz="3200" dirty="0"/>
          </a:p>
          <a:p>
            <a:r>
              <a:rPr lang="en-US" sz="3200" dirty="0" err="1"/>
              <a:t>defrag.sql</a:t>
            </a:r>
            <a:endParaRPr lang="en-US" sz="3200" dirty="0"/>
          </a:p>
          <a:p>
            <a:r>
              <a:rPr lang="en-US" sz="3200" dirty="0"/>
              <a:t>automated index </a:t>
            </a:r>
            <a:r>
              <a:rPr lang="en-US" sz="3200" dirty="0" err="1"/>
              <a:t>rebuild.sql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Aside, on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468629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000" dirty="0"/>
              <a:t>Why did the Microsoft Windows 7 RC download page break?</a:t>
            </a:r>
          </a:p>
          <a:p>
            <a:pPr lvl="1">
              <a:buNone/>
            </a:pPr>
            <a:endParaRPr lang="en-US" sz="4000" dirty="0"/>
          </a:p>
          <a:p>
            <a:pPr lvl="1"/>
            <a:r>
              <a:rPr lang="en-US" sz="3600" u="sng" dirty="0">
                <a:hlinkClick r:id="rId3"/>
              </a:rPr>
              <a:t>http://www.sqlskills.com/BLOGS/PAUL/post/Why-did-the-Windows-7-RC-failure-happen.aspx</a:t>
            </a:r>
            <a:r>
              <a:rPr lang="en-US" sz="3600" dirty="0"/>
              <a:t> </a:t>
            </a:r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z="2400" smtClean="0"/>
              <a:pPr/>
              <a:t>56</a:t>
            </a:fld>
            <a:endParaRPr 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3900"/>
            <a:ext cx="11811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Is it time to Compress?</a:t>
            </a:r>
          </a:p>
          <a:p>
            <a:pPr lvl="1"/>
            <a:r>
              <a:rPr lang="en-US" sz="3200" dirty="0"/>
              <a:t>If you haven’t begun using DATA_COMPRESSION in your ENTERPRISE edition SQL Server databases in SQL 2008 or higher, now is a good time.</a:t>
            </a:r>
          </a:p>
          <a:p>
            <a:pPr lvl="1"/>
            <a:r>
              <a:rPr lang="en-US" sz="3200" dirty="0"/>
              <a:t>In SQL 2016 SP1 – this feature was moved into STANDARD edition!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 Clustered Index and Nonclustered Indexes can be compressed independently from each other.</a:t>
            </a:r>
          </a:p>
          <a:p>
            <a:pPr lvl="1"/>
            <a:endParaRPr lang="en-US" sz="3200" dirty="0"/>
          </a:p>
          <a:p>
            <a:pPr marL="0" indent="0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REBUILD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DATA_COMPRESSION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PAGE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4648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562599"/>
          </a:xfrm>
        </p:spPr>
        <p:txBody>
          <a:bodyPr>
            <a:normAutofit/>
          </a:bodyPr>
          <a:lstStyle/>
          <a:p>
            <a:r>
              <a:rPr lang="en-US" sz="3200" dirty="0"/>
              <a:t>Columnstore </a:t>
            </a:r>
            <a:r>
              <a:rPr lang="en-US" sz="3200" b="0" dirty="0"/>
              <a:t>indexes have their own DMV for </a:t>
            </a:r>
            <a:r>
              <a:rPr lang="en-US" sz="3200" b="0" dirty="0" err="1"/>
              <a:t>rowgroup</a:t>
            </a:r>
            <a:r>
              <a:rPr lang="en-US" sz="3200" b="0" dirty="0"/>
              <a:t> status and fragmentation,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sys.dm_db_column_store_row_group_physical_stats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0" dirty="0"/>
              <a:t>You need to include this DMV in any of your maintenance scripts if you have Columnstore indexes (and you probably should, they’re awesome SQL 2016+!). </a:t>
            </a:r>
          </a:p>
          <a:p>
            <a:endParaRPr lang="en-US" sz="3200" b="0" dirty="0"/>
          </a:p>
          <a:p>
            <a:r>
              <a:rPr lang="en-US" sz="3200" b="0" dirty="0"/>
              <a:t>Since Columnstore indexes are read-only prior to SQL 2016, this wasn’t needed in SQL 2012 or SQL 2014.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601147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60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You may find it necessary to REORGANIZE a Columnstore index multiple times before the </a:t>
            </a:r>
            <a:r>
              <a:rPr lang="en-US" sz="3200" b="0" dirty="0" err="1"/>
              <a:t>rowgroups</a:t>
            </a:r>
            <a:r>
              <a:rPr lang="en-US" sz="3200" b="0" dirty="0"/>
              <a:t> are compressed and the delta store </a:t>
            </a:r>
            <a:r>
              <a:rPr lang="en-US" sz="3200" b="0" dirty="0" err="1"/>
              <a:t>rowgroups</a:t>
            </a:r>
            <a:r>
              <a:rPr lang="en-US" sz="3200" b="0" dirty="0"/>
              <a:t> are moved to TOMBSTONE status.</a:t>
            </a:r>
          </a:p>
          <a:p>
            <a:endParaRPr lang="en-US" sz="3200" b="0" dirty="0"/>
          </a:p>
          <a:p>
            <a:r>
              <a:rPr lang="en-US" sz="3200" dirty="0"/>
              <a:t>Lab:</a:t>
            </a:r>
          </a:p>
          <a:p>
            <a:r>
              <a:rPr lang="en-US" sz="3200" b="0" dirty="0"/>
              <a:t>Defrag </a:t>
            </a:r>
            <a:r>
              <a:rPr lang="en-US" sz="3200" b="0" dirty="0" err="1"/>
              <a:t>Columnstore.sql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79474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esportretort.files.wordpress.com/2010/09/d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58193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rocket-shoes.com/wp-content/uploads/2011/04/dmv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7" y="990600"/>
            <a:ext cx="7305247" cy="44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0588"/>
            <a:ext cx="7620000" cy="507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295401"/>
            <a:ext cx="5410200" cy="428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676401"/>
            <a:ext cx="2857500" cy="4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4" y="825733"/>
            <a:ext cx="2714625" cy="52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20309"/>
            <a:ext cx="11887200" cy="45166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Dynamic Management Views are in place to provide system transparency.</a:t>
            </a:r>
          </a:p>
          <a:p>
            <a:endParaRPr lang="en-US" sz="3200" dirty="0"/>
          </a:p>
          <a:p>
            <a:r>
              <a:rPr lang="en-US" sz="3200" dirty="0"/>
              <a:t>The DMV’s we are talking about today are the foundation of countless third party SQL monitoring applications.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1816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64480" y="1752600"/>
            <a:ext cx="3352798" cy="70019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6000"/>
                  <a:lumMod val="99000"/>
                  <a:lumOff val="1000"/>
                </a:schemeClr>
              </a:gs>
              <a:gs pos="2000">
                <a:schemeClr val="bg1">
                  <a:lumMod val="10000"/>
                  <a:alpha val="48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950" b="1" cap="small" spc="-6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8F2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0079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11582400" cy="5105401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My favorite feature of introduced by SQL 2005. </a:t>
            </a:r>
          </a:p>
          <a:p>
            <a:endParaRPr lang="en-US" sz="4400" dirty="0"/>
          </a:p>
          <a:p>
            <a:r>
              <a:rPr lang="en-US" sz="4400" b="0" dirty="0"/>
              <a:t>A set of</a:t>
            </a:r>
            <a:r>
              <a:rPr lang="en-US" sz="4400" dirty="0"/>
              <a:t> DMV’s </a:t>
            </a:r>
            <a:r>
              <a:rPr lang="en-US" sz="4400" b="0" dirty="0"/>
              <a:t>record whenever a </a:t>
            </a:r>
            <a:r>
              <a:rPr lang="en-US" sz="4400" b="0" dirty="0" err="1"/>
              <a:t>queryplan</a:t>
            </a:r>
            <a:r>
              <a:rPr lang="en-US" sz="4400" b="0" dirty="0"/>
              <a:t> recognized the need for an index that could have improved performance.  </a:t>
            </a:r>
          </a:p>
          <a:p>
            <a:r>
              <a:rPr lang="en-US" sz="4400" b="0" dirty="0"/>
              <a:t>SQL records that recognized need, along with estimated statistics on cost and improvement of the new index.</a:t>
            </a:r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277600" cy="5813425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err="1"/>
              <a:t>sys.dm_db_missing_index_groups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sys.dm_db_missing_index_group_stats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sys.dm_db_missing_index_details</a:t>
            </a:r>
            <a:endParaRPr lang="en-US" sz="3200" b="1" dirty="0"/>
          </a:p>
          <a:p>
            <a:r>
              <a:rPr lang="en-US" sz="3200" dirty="0"/>
              <a:t>Passive.  Already running. Doesn’t need to be enabled.  </a:t>
            </a:r>
          </a:p>
          <a:p>
            <a:r>
              <a:rPr lang="en-US" sz="3200" dirty="0"/>
              <a:t>Cleared out when the server is rebooted, also cleared out for a table when you alter the table or indexes on that table.</a:t>
            </a:r>
          </a:p>
          <a:p>
            <a:r>
              <a:rPr lang="en-US" sz="3200" dirty="0"/>
              <a:t>Only recommends </a:t>
            </a:r>
            <a:r>
              <a:rPr lang="en-US" sz="3200" dirty="0" err="1"/>
              <a:t>nonclustered</a:t>
            </a:r>
            <a:r>
              <a:rPr lang="en-US" sz="3200" dirty="0"/>
              <a:t> indexes.</a:t>
            </a:r>
          </a:p>
          <a:p>
            <a:pPr lvl="1"/>
            <a:r>
              <a:rPr lang="en-US" sz="2800" dirty="0"/>
              <a:t>Won’t recommend a clustered index on a heap, </a:t>
            </a:r>
            <a:r>
              <a:rPr lang="en-US" sz="2800" b="1" i="1" dirty="0"/>
              <a:t>you</a:t>
            </a:r>
            <a:r>
              <a:rPr lang="en-US" sz="2800" b="1" dirty="0"/>
              <a:t> </a:t>
            </a:r>
            <a:r>
              <a:rPr lang="en-US" sz="2800" dirty="0"/>
              <a:t>have to fix that!</a:t>
            </a:r>
          </a:p>
          <a:p>
            <a:pPr lvl="1"/>
            <a:r>
              <a:rPr lang="en-US" sz="2800" dirty="0"/>
              <a:t>Won’t recommend columnstore, xml, spatial index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/>
          </a:bodyPr>
          <a:lstStyle/>
          <a:p>
            <a:r>
              <a:rPr lang="en-US" sz="4000" b="0" dirty="0"/>
              <a:t>Must be used with </a:t>
            </a:r>
            <a:r>
              <a:rPr lang="en-US" sz="4000" dirty="0"/>
              <a:t>sobriety</a:t>
            </a:r>
            <a:r>
              <a:rPr lang="en-US" sz="4000" b="0" dirty="0"/>
              <a:t>.  Don’t create every suggested missing index or your update/insert/deletes will suffer. </a:t>
            </a:r>
          </a:p>
          <a:p>
            <a:r>
              <a:rPr lang="en-US" sz="4000" b="0" dirty="0"/>
              <a:t>Nonclustered Indexes are physical data copies of your table, and must be kept up to date too.</a:t>
            </a:r>
          </a:p>
          <a:p>
            <a:r>
              <a:rPr lang="en-US" sz="4000" dirty="0"/>
              <a:t>Writes can benefit </a:t>
            </a:r>
            <a:r>
              <a:rPr lang="en-US" sz="4000" b="0" dirty="0"/>
              <a:t>from nonclustered indexes by making more efficient queries from the source query (seeks instead of scans).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Few indexes should be created to satisfy many suggestions.</a:t>
            </a:r>
          </a:p>
          <a:p>
            <a:pPr lvl="1"/>
            <a:r>
              <a:rPr lang="en-US" sz="3600" dirty="0"/>
              <a:t>Suggestions may only differ by column order, the columns in the key vs. </a:t>
            </a:r>
            <a:r>
              <a:rPr lang="en-US" sz="3600" dirty="0" err="1"/>
              <a:t>INCLUDE’d</a:t>
            </a:r>
            <a:r>
              <a:rPr lang="en-US" sz="3600" dirty="0"/>
              <a:t>, or by a small number of columns.</a:t>
            </a:r>
          </a:p>
          <a:p>
            <a:pPr lvl="1"/>
            <a:r>
              <a:rPr lang="en-US" sz="3600" dirty="0"/>
              <a:t>Combine suggestions together with common keys, a combined INCLUDE list.</a:t>
            </a:r>
          </a:p>
          <a:p>
            <a:pPr lvl="1"/>
            <a:r>
              <a:rPr lang="en-US" sz="3600" dirty="0"/>
              <a:t>Combine with existing indexes on the table as well, potentially replacing an old index. </a:t>
            </a:r>
          </a:p>
          <a:p>
            <a:pPr lvl="1"/>
            <a:r>
              <a:rPr lang="en-US" sz="3600" dirty="0"/>
              <a:t>However, be careful not to change the uniqueness of the table. A unique index = a unique constraint.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89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562599"/>
          </a:xfrm>
        </p:spPr>
        <p:txBody>
          <a:bodyPr>
            <a:normAutofit fontScale="92500"/>
          </a:bodyPr>
          <a:lstStyle/>
          <a:p>
            <a:pPr marL="109537" indent="0"/>
            <a:r>
              <a:rPr lang="en-US" sz="4400" dirty="0"/>
              <a:t>When to use?</a:t>
            </a:r>
          </a:p>
          <a:p>
            <a:r>
              <a:rPr lang="en-US" sz="4000" dirty="0"/>
              <a:t>After you have actual usage running against production.</a:t>
            </a:r>
          </a:p>
          <a:p>
            <a:pPr lvl="1"/>
            <a:r>
              <a:rPr lang="en-US" sz="3600" dirty="0"/>
              <a:t>Don’t use during development, too likely to be misleading.</a:t>
            </a:r>
          </a:p>
          <a:p>
            <a:pPr lvl="1"/>
            <a:r>
              <a:rPr lang="en-US" sz="3600" dirty="0"/>
              <a:t>Do use during user testing to simulate actual usage.</a:t>
            </a:r>
          </a:p>
          <a:p>
            <a:pPr lvl="1"/>
            <a:r>
              <a:rPr lang="en-US" sz="3600" dirty="0"/>
              <a:t>Do use on your production environment after a stable period of active and typical activity.</a:t>
            </a:r>
          </a:p>
          <a:p>
            <a:pPr lvl="1"/>
            <a:r>
              <a:rPr lang="en-US" sz="360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8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Indexes Views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8201"/>
            <a:ext cx="11506200" cy="4876801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This is a very fast way to enter an environment, and take a peek at the indexing situation.  </a:t>
            </a:r>
          </a:p>
          <a:p>
            <a:pPr lvl="1"/>
            <a:r>
              <a:rPr lang="en-US" sz="3600" dirty="0"/>
              <a:t>Are there lots of missing indexes screaming to be created? </a:t>
            </a:r>
          </a:p>
          <a:p>
            <a:pPr lvl="1"/>
            <a:r>
              <a:rPr lang="en-US" sz="3600" dirty="0"/>
              <a:t>Are there indexes only in certain areas of the application?</a:t>
            </a:r>
          </a:p>
          <a:p>
            <a:pPr lvl="1"/>
            <a:r>
              <a:rPr lang="en-US" sz="3600" dirty="0"/>
              <a:t>Were indexes carefully created at the start of the application, but not recently?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83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Lab</a:t>
            </a:r>
          </a:p>
          <a:p>
            <a:r>
              <a:rPr lang="en-US" sz="3600" b="0" dirty="0"/>
              <a:t>lab - missing index setup </a:t>
            </a:r>
            <a:r>
              <a:rPr lang="en-US" sz="3600" b="0" dirty="0" err="1"/>
              <a:t>demo.sql</a:t>
            </a:r>
            <a:r>
              <a:rPr lang="en-US" sz="3600" b="0" dirty="0"/>
              <a:t> </a:t>
            </a:r>
          </a:p>
          <a:p>
            <a:r>
              <a:rPr lang="en-US" sz="3600" b="0" dirty="0"/>
              <a:t>missing </a:t>
            </a:r>
            <a:r>
              <a:rPr lang="en-US" sz="3600" b="0" dirty="0" err="1"/>
              <a:t>indexes.sql</a:t>
            </a:r>
            <a:endParaRPr lang="en-US" sz="3600" b="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73914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Final Note on Missing Indexes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11811000" cy="4114800"/>
          </a:xfrm>
        </p:spPr>
        <p:txBody>
          <a:bodyPr>
            <a:normAutofit/>
          </a:bodyPr>
          <a:lstStyle/>
          <a:p>
            <a:r>
              <a:rPr lang="en-US" sz="3600" dirty="0"/>
              <a:t>Since SQL 2008 – Missing index views have been integrated into the show query plan screens in SSMS.  </a:t>
            </a:r>
          </a:p>
          <a:p>
            <a:pPr lvl="1"/>
            <a:r>
              <a:rPr lang="en-US" sz="3200" dirty="0"/>
              <a:t>But </a:t>
            </a:r>
            <a:r>
              <a:rPr lang="en-US" sz="3200" u="sng" dirty="0"/>
              <a:t>don’t</a:t>
            </a:r>
            <a:r>
              <a:rPr lang="en-US" sz="3200" dirty="0"/>
              <a:t> use this to create new indexes.</a:t>
            </a:r>
          </a:p>
          <a:p>
            <a:pPr lvl="1"/>
            <a:r>
              <a:rPr lang="en-US" sz="3200" dirty="0"/>
              <a:t>Take a look at the whole picture, including </a:t>
            </a:r>
            <a:r>
              <a:rPr lang="en-US" sz="3200" b="1" dirty="0"/>
              <a:t>all</a:t>
            </a:r>
            <a:r>
              <a:rPr lang="en-US" sz="3200" dirty="0"/>
              <a:t> suggested indexes </a:t>
            </a:r>
            <a:r>
              <a:rPr lang="en-US" sz="3200" i="1" dirty="0"/>
              <a:t>and all existing indexes</a:t>
            </a:r>
            <a:r>
              <a:rPr lang="en-US" sz="3200" dirty="0"/>
              <a:t>, before creating any indexes.</a:t>
            </a:r>
          </a:p>
          <a:p>
            <a:pPr lvl="1"/>
            <a:r>
              <a:rPr lang="en-US" sz="3200" dirty="0"/>
              <a:t>Treat this as an alert that you </a:t>
            </a:r>
            <a:r>
              <a:rPr lang="en-US" sz="3200" i="1" dirty="0"/>
              <a:t>may</a:t>
            </a:r>
            <a:r>
              <a:rPr lang="en-US" sz="3200" dirty="0"/>
              <a:t> need to pay some attention to the missing indexes DMVs.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518"/>
          <a:stretch/>
        </p:blipFill>
        <p:spPr>
          <a:xfrm>
            <a:off x="2133600" y="4782927"/>
            <a:ext cx="8991600" cy="12763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24000" y="509701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11455400" cy="5219700"/>
          </a:xfrm>
        </p:spPr>
        <p:txBody>
          <a:bodyPr>
            <a:normAutofit/>
          </a:bodyPr>
          <a:lstStyle/>
          <a:p>
            <a:r>
              <a:rPr lang="en-US" sz="4000" b="0" dirty="0"/>
              <a:t>Tracks access operations on </a:t>
            </a:r>
            <a:r>
              <a:rPr lang="en-US" sz="4000" dirty="0"/>
              <a:t>all indexes and HEAPs</a:t>
            </a:r>
            <a:r>
              <a:rPr lang="en-US" sz="4000" b="0" dirty="0"/>
              <a:t>, cumulatively.  </a:t>
            </a:r>
          </a:p>
          <a:p>
            <a:r>
              <a:rPr lang="en-US" sz="4000" b="0" dirty="0"/>
              <a:t>Data resets with the server or with the index object.</a:t>
            </a:r>
          </a:p>
          <a:p>
            <a:r>
              <a:rPr lang="en-US" sz="4000" b="0" dirty="0"/>
              <a:t>Retains data through maintenance operations.</a:t>
            </a:r>
          </a:p>
          <a:p>
            <a:r>
              <a:rPr lang="en-US" sz="4000" b="0" dirty="0"/>
              <a:t>Joins easily to </a:t>
            </a:r>
            <a:r>
              <a:rPr lang="en-US" sz="4000" dirty="0" err="1"/>
              <a:t>sys.indexes</a:t>
            </a:r>
            <a:r>
              <a:rPr lang="en-US" sz="4000" b="0" dirty="0"/>
              <a:t> on </a:t>
            </a:r>
            <a:r>
              <a:rPr lang="en-US" sz="4000" b="0" dirty="0" err="1"/>
              <a:t>object_id</a:t>
            </a:r>
            <a:r>
              <a:rPr lang="en-US" sz="4000" b="0" dirty="0"/>
              <a:t>.</a:t>
            </a:r>
          </a:p>
          <a:p>
            <a:r>
              <a:rPr lang="en-US" sz="4000" b="0" dirty="0"/>
              <a:t>Exclude built-in indexes: OBJECTPROPERTY([</a:t>
            </a:r>
            <a:r>
              <a:rPr lang="en-US" sz="4000" b="0" dirty="0" err="1"/>
              <a:t>object_id</a:t>
            </a:r>
            <a:r>
              <a:rPr lang="en-US" sz="4000" b="0" dirty="0"/>
              <a:t>], '</a:t>
            </a:r>
            <a:r>
              <a:rPr lang="en-US" sz="4000" b="0" dirty="0" err="1"/>
              <a:t>IsMsShipped</a:t>
            </a:r>
            <a:r>
              <a:rPr lang="en-US" sz="4000" b="0" dirty="0"/>
              <a:t>') = 0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399"/>
            <a:ext cx="12115800" cy="4991101"/>
          </a:xfrm>
        </p:spPr>
        <p:txBody>
          <a:bodyPr>
            <a:noAutofit/>
          </a:bodyPr>
          <a:lstStyle/>
          <a:p>
            <a:r>
              <a:rPr lang="en-US" sz="4400" b="0" dirty="0"/>
              <a:t>They all fall into a category of </a:t>
            </a:r>
            <a:r>
              <a:rPr lang="en-US" sz="4400" dirty="0"/>
              <a:t>DMO’s</a:t>
            </a:r>
            <a:r>
              <a:rPr lang="en-US" sz="4400" b="0" dirty="0"/>
              <a:t>.</a:t>
            </a:r>
          </a:p>
          <a:p>
            <a:endParaRPr lang="en-US" sz="4400" b="0" dirty="0"/>
          </a:p>
          <a:p>
            <a:r>
              <a:rPr lang="en-US" sz="4400" b="0" dirty="0"/>
              <a:t>Some are </a:t>
            </a:r>
            <a:r>
              <a:rPr lang="en-US" sz="4400" dirty="0"/>
              <a:t>DM</a:t>
            </a:r>
            <a:r>
              <a:rPr lang="en-US" sz="4400" u="sng" dirty="0"/>
              <a:t>F</a:t>
            </a:r>
            <a:r>
              <a:rPr lang="en-US" sz="4400" dirty="0"/>
              <a:t>’s</a:t>
            </a:r>
            <a:r>
              <a:rPr lang="en-US" sz="4400" b="0" dirty="0"/>
              <a:t>, table-valued Functions with parameters.  </a:t>
            </a:r>
          </a:p>
          <a:p>
            <a:r>
              <a:rPr lang="en-US" sz="4400" b="0" dirty="0"/>
              <a:t>For these purposes, we will call them all </a:t>
            </a:r>
            <a:r>
              <a:rPr lang="en-US" sz="4400" dirty="0"/>
              <a:t>DMV’s</a:t>
            </a:r>
            <a:r>
              <a:rPr lang="en-US" sz="4400" b="0" dirty="0"/>
              <a:t>, because we can make more </a:t>
            </a:r>
            <a:r>
              <a:rPr lang="en-US" sz="4400" dirty="0"/>
              <a:t>jokes</a:t>
            </a:r>
            <a:r>
              <a:rPr lang="en-US" sz="4400" b="0" dirty="0"/>
              <a:t> about </a:t>
            </a:r>
            <a:r>
              <a:rPr lang="en-US" sz="4400" dirty="0"/>
              <a:t>DMV’s</a:t>
            </a:r>
            <a:r>
              <a:rPr lang="en-US" sz="4400" b="0" dirty="0"/>
              <a:t>.  </a:t>
            </a:r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1811000" cy="5257800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How to use?</a:t>
            </a:r>
          </a:p>
          <a:p>
            <a:r>
              <a:rPr lang="en-US" sz="3200" dirty="0"/>
              <a:t>Zero values in </a:t>
            </a:r>
            <a:r>
              <a:rPr lang="en-US" sz="3200" dirty="0" err="1"/>
              <a:t>user_lookups</a:t>
            </a:r>
            <a:r>
              <a:rPr lang="en-US" sz="3200" dirty="0"/>
              <a:t>, </a:t>
            </a:r>
            <a:r>
              <a:rPr lang="en-US" sz="3200" dirty="0" err="1"/>
              <a:t>user_seeks</a:t>
            </a:r>
            <a:r>
              <a:rPr lang="en-US" sz="3200" dirty="0"/>
              <a:t>, and </a:t>
            </a:r>
            <a:r>
              <a:rPr lang="en-US" sz="3200" dirty="0" err="1"/>
              <a:t>user_scans</a:t>
            </a:r>
            <a:br>
              <a:rPr lang="en-US" sz="3200" dirty="0"/>
            </a:br>
            <a:r>
              <a:rPr lang="en-US" sz="3200" dirty="0"/>
              <a:t>= This index isn’t being read from.</a:t>
            </a:r>
          </a:p>
          <a:p>
            <a:pPr marL="109537" indent="0"/>
            <a:endParaRPr lang="en-US" sz="3200" dirty="0"/>
          </a:p>
          <a:p>
            <a:r>
              <a:rPr lang="en-US" sz="3200" dirty="0" err="1"/>
              <a:t>User_updates</a:t>
            </a:r>
            <a:r>
              <a:rPr lang="en-US" sz="3200" dirty="0"/>
              <a:t> (writes) greater than the sum of reads</a:t>
            </a:r>
            <a:br>
              <a:rPr lang="en-US" sz="3200" dirty="0"/>
            </a:br>
            <a:r>
              <a:rPr lang="en-US" sz="3200" dirty="0"/>
              <a:t>= This index might hurt more than it helps.</a:t>
            </a:r>
          </a:p>
          <a:p>
            <a:endParaRPr lang="en-US" sz="3200" dirty="0"/>
          </a:p>
          <a:p>
            <a:r>
              <a:rPr lang="en-US" sz="3200" dirty="0"/>
              <a:t>This criteria could be different based on intended table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73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11811000" cy="5524501"/>
          </a:xfrm>
        </p:spPr>
        <p:txBody>
          <a:bodyPr>
            <a:normAutofit/>
          </a:bodyPr>
          <a:lstStyle/>
          <a:p>
            <a:pPr marL="0" indent="0"/>
            <a:r>
              <a:rPr lang="en-US" sz="5400" dirty="0"/>
              <a:t>When to use?</a:t>
            </a:r>
          </a:p>
          <a:p>
            <a:r>
              <a:rPr lang="en-US" sz="4000" b="0" dirty="0"/>
              <a:t>Similar to the missing index DMV’s.</a:t>
            </a:r>
          </a:p>
          <a:p>
            <a:r>
              <a:rPr lang="en-US" sz="4000" b="0" dirty="0"/>
              <a:t>Use after a </a:t>
            </a:r>
            <a:r>
              <a:rPr lang="en-US" sz="4000" b="0" i="1" dirty="0"/>
              <a:t>stable </a:t>
            </a:r>
            <a:r>
              <a:rPr lang="en-US" sz="4000" b="0" dirty="0"/>
              <a:t>period of </a:t>
            </a:r>
            <a:r>
              <a:rPr lang="en-US" sz="4000" b="0" i="1" dirty="0"/>
              <a:t>actual production </a:t>
            </a:r>
            <a:r>
              <a:rPr lang="en-US" sz="4000" b="0" dirty="0"/>
              <a:t>use.</a:t>
            </a:r>
          </a:p>
          <a:p>
            <a:r>
              <a:rPr lang="en-US" sz="4000" b="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08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  <a:p>
            <a:pPr marL="0" indent="0"/>
            <a:r>
              <a:rPr lang="en-US" sz="3600" b="0" dirty="0" err="1"/>
              <a:t>index_usage_stats.sql</a:t>
            </a:r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374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4919366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C897-D1CF-4EDF-8A48-A7925BF0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DMV Rapid-fire ROUND BEGINS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EC9F-82A9-44A3-ACCC-354C0E5F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882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417"/>
            <a:ext cx="8763000" cy="762000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353800" cy="5448300"/>
          </a:xfrm>
        </p:spPr>
        <p:txBody>
          <a:bodyPr>
            <a:normAutofit/>
          </a:bodyPr>
          <a:lstStyle/>
          <a:p>
            <a:r>
              <a:rPr lang="en-US" sz="4000" dirty="0"/>
              <a:t>Query Perfmon stats with T-SQL (not WSQL!)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Replaces the deprecated </a:t>
            </a:r>
            <a:r>
              <a:rPr lang="en-US" sz="3200" dirty="0" err="1"/>
              <a:t>sys.sysperfinfo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Includes hundreds of “</a:t>
            </a:r>
            <a:r>
              <a:rPr lang="en-US" sz="3200" dirty="0" err="1"/>
              <a:t>SQLServer</a:t>
            </a:r>
            <a:r>
              <a:rPr lang="en-US" sz="3200" dirty="0"/>
              <a:t>:” related performance counters, including all instances.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Slightly more involved to read than the values out of perfmon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example, need to actually do some division between two rows to get the Buffer Cache Hit Ratio – a useful memory usage counter.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343401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none" baseline="0">
                <a:solidFill>
                  <a:srgbClr val="7EBF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sys.dm_os_performance_counters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2800" dirty="0"/>
              <a:t>Lab</a:t>
            </a:r>
          </a:p>
          <a:p>
            <a:r>
              <a:rPr lang="en-US" sz="2800" b="0" dirty="0" err="1"/>
              <a:t>dm_os_performance_counters.sql</a:t>
            </a:r>
            <a:endParaRPr lang="en-US" sz="2800" b="0" dirty="0"/>
          </a:p>
          <a:p>
            <a:r>
              <a:rPr lang="en-US" sz="2800" b="0" dirty="0"/>
              <a:t>page life </a:t>
            </a:r>
            <a:r>
              <a:rPr lang="en-US" sz="2800" b="0" dirty="0" err="1"/>
              <a:t>expectancy.sql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93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sys.dm_os_sys_memory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4000" dirty="0"/>
              <a:t>Includes total and available physical memory and cache levels. </a:t>
            </a:r>
            <a:br>
              <a:rPr lang="en-US" sz="4000" dirty="0"/>
            </a:br>
            <a:endParaRPr lang="en-US" sz="4000" dirty="0"/>
          </a:p>
          <a:p>
            <a:r>
              <a:rPr lang="en-US" sz="3200" dirty="0"/>
              <a:t>Built in flags for Low/High memory availability from Windows</a:t>
            </a:r>
          </a:p>
          <a:p>
            <a:pPr lvl="1"/>
            <a:r>
              <a:rPr lang="en-US" sz="2800" dirty="0"/>
              <a:t>Application can use to automatically scale itself up/down based on available server memory.</a:t>
            </a:r>
          </a:p>
          <a:p>
            <a:pPr lvl="1"/>
            <a:r>
              <a:rPr lang="en-US" sz="2800" dirty="0"/>
              <a:t>Same technology is used for Windows memory pressure notifications in Hyper-V Dynamic Memory.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0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sys.dm_server_services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SQL Server instance service information, including the last time the service was started, service file location, clustering information and service account name.</a:t>
            </a:r>
          </a:p>
          <a:p>
            <a:endParaRPr lang="en-US" dirty="0"/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SELECT</a:t>
            </a:r>
            <a:r>
              <a:rPr lang="pt-BR" sz="2600" dirty="0">
                <a:solidFill>
                  <a:prstClr val="black"/>
                </a:solidFill>
              </a:rPr>
              <a:t> 	servicename </a:t>
            </a:r>
            <a:r>
              <a:rPr lang="pt-BR" sz="2600" dirty="0">
                <a:solidFill>
                  <a:srgbClr val="008000"/>
                </a:solidFill>
              </a:rPr>
              <a:t>-- SQL Server Instance name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	</a:t>
            </a:r>
            <a:r>
              <a:rPr lang="en-US" sz="2600" dirty="0" err="1">
                <a:solidFill>
                  <a:prstClr val="black"/>
                </a:solidFill>
              </a:rPr>
              <a:t>startup_type_desc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Manual, Automatic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status_desc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Running, Stopped, etc.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process_id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last_startup_time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</a:t>
            </a:r>
            <a:r>
              <a:rPr lang="en-US" sz="2600" dirty="0" err="1">
                <a:solidFill>
                  <a:srgbClr val="008000"/>
                </a:solidFill>
              </a:rPr>
              <a:t>datetime</a:t>
            </a:r>
            <a:endParaRPr lang="en-US" sz="2600" dirty="0">
              <a:solidFill>
                <a:srgbClr val="008000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service_account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>
                <a:solidFill>
                  <a:srgbClr val="0000FF"/>
                </a:solidFill>
              </a:rPr>
              <a:t>filename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is_clustered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srgbClr val="008000"/>
                </a:solidFill>
              </a:rPr>
              <a:t>-- Y/N</a:t>
            </a:r>
          </a:p>
          <a:p>
            <a:pPr marL="0" indent="0"/>
            <a:r>
              <a:rPr lang="en-US" sz="2600" dirty="0">
                <a:solidFill>
                  <a:srgbClr val="808080"/>
                </a:solidFill>
              </a:rPr>
              <a:t>,</a:t>
            </a:r>
            <a:r>
              <a:rPr lang="en-US" sz="2600" dirty="0">
                <a:solidFill>
                  <a:prstClr val="black"/>
                </a:solidFill>
              </a:rPr>
              <a:t> 	</a:t>
            </a:r>
            <a:r>
              <a:rPr lang="en-US" sz="2600" dirty="0" err="1">
                <a:solidFill>
                  <a:prstClr val="black"/>
                </a:solidFill>
              </a:rPr>
              <a:t>cluster_nodename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/>
            <a:r>
              <a:rPr lang="en-US" sz="2600" dirty="0">
                <a:solidFill>
                  <a:srgbClr val="0000FF"/>
                </a:solidFill>
              </a:rPr>
              <a:t>FROM</a:t>
            </a:r>
            <a:r>
              <a:rPr lang="en-US" sz="2600" dirty="0">
                <a:solidFill>
                  <a:prstClr val="black"/>
                </a:solidFill>
              </a:rPr>
              <a:t>   </a:t>
            </a:r>
            <a:r>
              <a:rPr lang="en-US" sz="2600" dirty="0" err="1">
                <a:solidFill>
                  <a:srgbClr val="008000"/>
                </a:solidFill>
              </a:rPr>
              <a:t>sys</a:t>
            </a:r>
            <a:r>
              <a:rPr lang="en-US" sz="2600" dirty="0" err="1">
                <a:solidFill>
                  <a:srgbClr val="808080"/>
                </a:solidFill>
              </a:rPr>
              <a:t>.</a:t>
            </a:r>
            <a:r>
              <a:rPr lang="en-US" sz="2600" dirty="0" err="1">
                <a:solidFill>
                  <a:prstClr val="black"/>
                </a:solidFill>
              </a:rPr>
              <a:t>dm_server_services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27294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11887200" cy="5334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Returns potentially 100s of rows for all SQL-related registry keys and values in these locations:</a:t>
            </a:r>
          </a:p>
          <a:p>
            <a:pPr lvl="1"/>
            <a:r>
              <a:rPr lang="en-US" sz="2400" dirty="0"/>
              <a:t>HKLM\SYSTEM\</a:t>
            </a:r>
            <a:r>
              <a:rPr lang="en-US" sz="2400" dirty="0" err="1"/>
              <a:t>CurrentControlSet</a:t>
            </a:r>
            <a:r>
              <a:rPr lang="en-US" sz="2400" dirty="0"/>
              <a:t>\Services\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MSSQLServer</a:t>
            </a:r>
            <a:r>
              <a:rPr lang="en-US" sz="2400" dirty="0"/>
              <a:t>\ </a:t>
            </a:r>
            <a:r>
              <a:rPr lang="en-US" sz="2400" i="1" dirty="0"/>
              <a:t>(per instance)</a:t>
            </a:r>
          </a:p>
          <a:p>
            <a:pPr lvl="1"/>
            <a:r>
              <a:rPr lang="en-US" sz="2400" dirty="0"/>
              <a:t>HKLM\Software\Microsoft\Microsoft SQL Server\</a:t>
            </a:r>
            <a:r>
              <a:rPr lang="en-US" sz="2400" i="1" dirty="0"/>
              <a:t>instance</a:t>
            </a:r>
            <a:r>
              <a:rPr lang="en-US" sz="2400" dirty="0"/>
              <a:t>\</a:t>
            </a:r>
            <a:r>
              <a:rPr lang="en-US" sz="2400" dirty="0" err="1"/>
              <a:t>SQLServerAgent</a:t>
            </a:r>
            <a:r>
              <a:rPr lang="en-US" sz="2400" dirty="0"/>
              <a:t> </a:t>
            </a:r>
            <a:r>
              <a:rPr lang="en-US" sz="2400" i="1" dirty="0"/>
              <a:t>(per instance)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 err="1">
                <a:solidFill>
                  <a:prstClr val="black"/>
                </a:solidFill>
              </a:rPr>
              <a:t>registry_key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value_name</a:t>
            </a:r>
            <a:endParaRPr lang="en-US" dirty="0">
              <a:solidFill>
                <a:srgbClr val="808080"/>
              </a:solidFill>
            </a:endParaRPr>
          </a:p>
          <a:p>
            <a:pPr marL="0" indent="0"/>
            <a:r>
              <a:rPr lang="en-US" dirty="0">
                <a:solidFill>
                  <a:prstClr val="black"/>
                </a:solidFill>
              </a:rPr>
              <a:t>,  </a:t>
            </a:r>
            <a:r>
              <a:rPr lang="en-US" dirty="0" err="1">
                <a:solidFill>
                  <a:prstClr val="black"/>
                </a:solidFill>
              </a:rPr>
              <a:t>value_data</a:t>
            </a:r>
            <a:endParaRPr lang="en-US" dirty="0">
              <a:solidFill>
                <a:prstClr val="black"/>
              </a:solidFill>
            </a:endParaRPr>
          </a:p>
          <a:p>
            <a:pPr marL="0" indent="0"/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sys</a:t>
            </a:r>
            <a:r>
              <a:rPr lang="en-US" dirty="0" err="1">
                <a:solidFill>
                  <a:srgbClr val="808080"/>
                </a:solidFill>
              </a:rPr>
              <a:t>.</a:t>
            </a:r>
            <a:r>
              <a:rPr lang="en-US" dirty="0" err="1">
                <a:solidFill>
                  <a:prstClr val="black"/>
                </a:solidFill>
              </a:rPr>
              <a:t>dm_server_registry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518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5219701"/>
          </a:xfrm>
        </p:spPr>
        <p:txBody>
          <a:bodyPr>
            <a:normAutofit lnSpcReduction="10000"/>
          </a:bodyPr>
          <a:lstStyle/>
          <a:p>
            <a:r>
              <a:rPr lang="en-US" sz="4000" b="0" dirty="0"/>
              <a:t>Most DMO’s in this session work back to</a:t>
            </a:r>
            <a:r>
              <a:rPr lang="en-US" sz="4000" dirty="0"/>
              <a:t> SQL 2005.</a:t>
            </a:r>
          </a:p>
          <a:p>
            <a:pPr lvl="1"/>
            <a:r>
              <a:rPr lang="en-US" sz="3600" dirty="0"/>
              <a:t>Individual databases must also be in SQL 2005 (90) </a:t>
            </a:r>
            <a:r>
              <a:rPr lang="en-US" sz="3600" i="1" dirty="0"/>
              <a:t>compatibility mode</a:t>
            </a:r>
            <a:r>
              <a:rPr lang="en-US" sz="3600" dirty="0"/>
              <a:t> or higher</a:t>
            </a:r>
          </a:p>
          <a:p>
            <a:pPr lvl="1"/>
            <a:r>
              <a:rPr lang="en-US" sz="3600" dirty="0"/>
              <a:t>Some towards the end of the presentation have been introduced more recently – will note, including those introduced in SQL 2019, often also included for older versions via Service Packs or Cumulative Updates.</a:t>
            </a:r>
            <a:endParaRPr lang="en-US" sz="4000" dirty="0"/>
          </a:p>
          <a:p>
            <a:r>
              <a:rPr lang="en-US" sz="4000" dirty="0"/>
              <a:t>If you’re still administering SQL 2000 servers, ouch!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23622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value_name</a:t>
            </a:r>
            <a:r>
              <a:rPr lang="en-US" sz="2800" dirty="0">
                <a:solidFill>
                  <a:srgbClr val="80808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value_data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FF00"/>
                </a:solidFill>
              </a:rPr>
              <a:t>sys</a:t>
            </a:r>
            <a:r>
              <a:rPr lang="en-US" sz="2800" dirty="0" err="1">
                <a:solidFill>
                  <a:srgbClr val="808080"/>
                </a:solidFill>
              </a:rPr>
              <a:t>.</a:t>
            </a:r>
            <a:r>
              <a:rPr lang="en-US" sz="2800" dirty="0" err="1">
                <a:solidFill>
                  <a:srgbClr val="000000"/>
                </a:solidFill>
              </a:rPr>
              <a:t>dm_server_registry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WHERE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registry_key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like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'HKLM\Software\Microsoft\Microsoft SQL Server\%\</a:t>
            </a:r>
            <a:r>
              <a:rPr lang="en-US" sz="2800" dirty="0" err="1">
                <a:solidFill>
                  <a:srgbClr val="FF0000"/>
                </a:solidFill>
              </a:rPr>
              <a:t>MSSQLServer</a:t>
            </a:r>
            <a:r>
              <a:rPr lang="en-US" sz="2800" dirty="0">
                <a:solidFill>
                  <a:srgbClr val="FF0000"/>
                </a:solidFill>
              </a:rPr>
              <a:t>\Parameters'</a:t>
            </a:r>
            <a:endParaRPr lang="en-US" sz="2900" dirty="0">
              <a:solidFill>
                <a:srgbClr val="80808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0333"/>
              </p:ext>
            </p:extLst>
          </p:nvPr>
        </p:nvGraphicFramePr>
        <p:xfrm>
          <a:off x="419100" y="3314700"/>
          <a:ext cx="11658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09">
                <a:tc>
                  <a:txBody>
                    <a:bodyPr/>
                    <a:lstStyle/>
                    <a:p>
                      <a:r>
                        <a:rPr lang="en-US" sz="3200" dirty="0" err="1"/>
                        <a:t>value_name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value_data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dE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master.mdf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eE</a:t>
                      </a:r>
                      <a:r>
                        <a:rPr lang="en-US" sz="2400" dirty="0"/>
                        <a:t>:\Program Files\Microsoft SQL Server\MSSQL14.SQL2K17\MSSQL\Log\ERRORLOG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lE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mastlog.ldf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414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Bypass WMI calls – </a:t>
            </a:r>
            <a:r>
              <a:rPr lang="en-US" sz="3200" b="0" dirty="0"/>
              <a:t>get physical drive size/available space from within SQL</a:t>
            </a:r>
          </a:p>
          <a:p>
            <a:r>
              <a:rPr lang="en-US" sz="3200" b="0" dirty="0"/>
              <a:t>Join to </a:t>
            </a:r>
            <a:r>
              <a:rPr lang="en-US" sz="3200" dirty="0" err="1"/>
              <a:t>sys.master_files</a:t>
            </a:r>
            <a:r>
              <a:rPr lang="en-US" sz="3200" dirty="0"/>
              <a:t> </a:t>
            </a:r>
            <a:r>
              <a:rPr lang="en-US" sz="3200" b="0" dirty="0"/>
              <a:t>to info on data and log files</a:t>
            </a:r>
          </a:p>
          <a:p>
            <a:endParaRPr lang="en-US" sz="2800" dirty="0"/>
          </a:p>
          <a:p>
            <a:r>
              <a:rPr lang="en-US" sz="2800" dirty="0"/>
              <a:t>Unfortunately, for space on ALL disks, still have to use ye </a:t>
            </a:r>
            <a:r>
              <a:rPr lang="en-US" sz="2800" dirty="0" err="1"/>
              <a:t>olde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exec </a:t>
            </a:r>
            <a:r>
              <a:rPr lang="en-US" sz="3200" dirty="0" err="1">
                <a:solidFill>
                  <a:srgbClr val="FF0000"/>
                </a:solidFill>
              </a:rPr>
              <a:t>xp_fixeddrives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876798"/>
            <a:ext cx="855785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56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pPr marL="0" indent="0"/>
            <a:r>
              <a:rPr lang="en-US" sz="4000" dirty="0"/>
              <a:t>Lab:</a:t>
            </a:r>
          </a:p>
          <a:p>
            <a:r>
              <a:rPr lang="en-US" sz="4000" b="0" dirty="0"/>
              <a:t>volume </a:t>
            </a:r>
            <a:r>
              <a:rPr lang="en-US" sz="4000" b="0" dirty="0" err="1"/>
              <a:t>stats.sql</a:t>
            </a:r>
            <a:endParaRPr lang="en-US" sz="4000" b="0" dirty="0"/>
          </a:p>
          <a:p>
            <a:r>
              <a:rPr lang="en-US" sz="4000" b="0" dirty="0"/>
              <a:t>job - Volume Stats Monitoring for </a:t>
            </a:r>
            <a:r>
              <a:rPr lang="en-US" sz="4000" b="0" dirty="0" err="1"/>
              <a:t>Production.sql</a:t>
            </a:r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5638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387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New for SQL 2016 SP2+ and SQL 2017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A handy DBA-friendly </a:t>
            </a:r>
            <a:r>
              <a:rPr lang="en-US" sz="4000" dirty="0"/>
              <a:t>one-stop-shop</a:t>
            </a:r>
            <a:r>
              <a:rPr lang="en-US" sz="4000" b="0" dirty="0"/>
              <a:t> dashboard of </a:t>
            </a:r>
            <a:r>
              <a:rPr lang="en-US" sz="4000" dirty="0"/>
              <a:t>transaction log</a:t>
            </a:r>
            <a:r>
              <a:rPr lang="en-US" sz="4000" b="0" dirty="0"/>
              <a:t> metrics including: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VLF size and counts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log reuse reason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Going forward, use instead of </a:t>
            </a:r>
            <a:r>
              <a:rPr lang="en-US" sz="4000" dirty="0"/>
              <a:t>DBCC </a:t>
            </a:r>
            <a:r>
              <a:rPr lang="en-US" sz="4000" dirty="0" err="1"/>
              <a:t>LogInfo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877637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Databases with too many VLF’s can be problematic when a database is recovered, negatively affecting startup and restore times.</a:t>
            </a:r>
          </a:p>
          <a:p>
            <a:r>
              <a:rPr lang="en-US" sz="3200" b="0" dirty="0"/>
              <a:t>You can also now see individual VLF information in </a:t>
            </a:r>
            <a:r>
              <a:rPr lang="en-US" sz="3200" dirty="0" err="1"/>
              <a:t>sys.dm_db_log_info</a:t>
            </a:r>
            <a:r>
              <a:rPr lang="en-US" sz="3200" b="0" dirty="0"/>
              <a:t>, instead of using DBCC LOGINFO.</a:t>
            </a:r>
          </a:p>
          <a:p>
            <a:endParaRPr lang="en-US" sz="3200" b="0" dirty="0"/>
          </a:p>
          <a:p>
            <a:r>
              <a:rPr lang="en-US" sz="3200" dirty="0"/>
              <a:t>Lab:</a:t>
            </a:r>
          </a:p>
          <a:p>
            <a:r>
              <a:rPr lang="en-US" sz="3200" b="0" dirty="0" err="1"/>
              <a:t>vlfs</a:t>
            </a:r>
            <a:r>
              <a:rPr lang="en-US" sz="3200" b="0" dirty="0"/>
              <a:t> </a:t>
            </a:r>
            <a:r>
              <a:rPr lang="en-US" sz="3200" b="0" dirty="0" err="1"/>
              <a:t>analysis.sql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5818450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Includes an ascending counter in milliseconds that can be used to measure the data volume over intervals,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For example: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Number of reads/writes issued to a file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and volume in bytes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IO waits/stall per file and overall IO latency for reads/writes</a:t>
            </a:r>
          </a:p>
          <a:p>
            <a:endParaRPr lang="en-US" sz="3600" dirty="0"/>
          </a:p>
          <a:p>
            <a:r>
              <a:rPr lang="en-US" sz="3600" dirty="0"/>
              <a:t>Lab:</a:t>
            </a:r>
          </a:p>
          <a:p>
            <a:pPr lvl="1"/>
            <a:r>
              <a:rPr lang="en-US" sz="3200" dirty="0" err="1"/>
              <a:t>record_dm_io_virtual_file_stats.sql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7029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Sys.dm_OS_RING_BUFFERS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582400" cy="5486399"/>
          </a:xfrm>
        </p:spPr>
        <p:txBody>
          <a:bodyPr>
            <a:normAutofit/>
          </a:bodyPr>
          <a:lstStyle/>
          <a:p>
            <a:r>
              <a:rPr lang="en-US" sz="3600" b="0" dirty="0"/>
              <a:t>Access to ring buffer endpoints of </a:t>
            </a:r>
            <a:r>
              <a:rPr lang="en-US" sz="3600" dirty="0" err="1"/>
              <a:t>XEvents</a:t>
            </a:r>
            <a:r>
              <a:rPr lang="en-US" sz="3600" b="0" dirty="0"/>
              <a:t> sessions</a:t>
            </a:r>
          </a:p>
          <a:p>
            <a:r>
              <a:rPr lang="en-US" sz="3600" b="0" dirty="0"/>
              <a:t>The System Health session already gathers a lot of data, including a history of </a:t>
            </a:r>
            <a:r>
              <a:rPr lang="en-US" sz="3600" dirty="0"/>
              <a:t>CPU,</a:t>
            </a:r>
            <a:r>
              <a:rPr lang="en-US" sz="3600" b="0" dirty="0"/>
              <a:t> </a:t>
            </a:r>
            <a:r>
              <a:rPr lang="en-US" sz="3600" dirty="0"/>
              <a:t>Memory</a:t>
            </a:r>
            <a:r>
              <a:rPr lang="en-US" sz="3600" b="0" dirty="0"/>
              <a:t> utilization </a:t>
            </a:r>
          </a:p>
          <a:p>
            <a:r>
              <a:rPr lang="en-US" sz="3600" b="0" dirty="0"/>
              <a:t>and the only way to find </a:t>
            </a:r>
            <a:r>
              <a:rPr lang="en-US" sz="3600" dirty="0"/>
              <a:t>Deadlocks</a:t>
            </a:r>
            <a:r>
              <a:rPr lang="en-US" sz="3600" b="0" dirty="0"/>
              <a:t> in the recent past without having set up anything to capture them</a:t>
            </a:r>
          </a:p>
          <a:p>
            <a:r>
              <a:rPr lang="en-US" sz="3600" dirty="0"/>
              <a:t>Lab:</a:t>
            </a:r>
          </a:p>
          <a:p>
            <a:pPr lvl="1"/>
            <a:r>
              <a:rPr lang="da-DK" sz="3200" dirty="0"/>
              <a:t>sys_dm_os_ring_buffers.sql </a:t>
            </a:r>
          </a:p>
          <a:p>
            <a:pPr lvl="1"/>
            <a:r>
              <a:rPr lang="en-US" sz="3200" dirty="0"/>
              <a:t>deadlocks in </a:t>
            </a:r>
            <a:r>
              <a:rPr lang="en-US" sz="3200" dirty="0" err="1"/>
              <a:t>xevents.sql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2281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791200"/>
          </a:xfrm>
        </p:spPr>
        <p:txBody>
          <a:bodyPr>
            <a:normAutofit/>
          </a:bodyPr>
          <a:lstStyle/>
          <a:p>
            <a:r>
              <a:rPr lang="en-US" sz="4000" b="0" dirty="0"/>
              <a:t>Returns information about AlwaysOn Availability Groups in SQL 2012</a:t>
            </a:r>
          </a:p>
          <a:p>
            <a:r>
              <a:rPr lang="en-US" sz="4000" b="0" dirty="0"/>
              <a:t>Doesn’t matter if primary or secondary, but many DMV’s </a:t>
            </a:r>
            <a:r>
              <a:rPr lang="en-US" sz="4000" dirty="0"/>
              <a:t>require you to run on the current primary</a:t>
            </a:r>
            <a:r>
              <a:rPr lang="en-US" sz="4000" b="0" dirty="0"/>
              <a:t> replica for an AG to see complete information.</a:t>
            </a:r>
          </a:p>
          <a:p>
            <a:r>
              <a:rPr lang="en-US" sz="4000" b="0" dirty="0"/>
              <a:t>Also use </a:t>
            </a:r>
            <a:r>
              <a:rPr lang="en-US" sz="4000" dirty="0" err="1"/>
              <a:t>sys.dm_hadr_cluster_members</a:t>
            </a:r>
            <a:r>
              <a:rPr lang="en-US" sz="4000" b="0" dirty="0"/>
              <a:t> to see members.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0825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Autofit/>
          </a:bodyPr>
          <a:lstStyle/>
          <a:p>
            <a:r>
              <a:rPr lang="en-US" sz="4000" b="0" dirty="0"/>
              <a:t>Combine with </a:t>
            </a:r>
          </a:p>
          <a:p>
            <a:r>
              <a:rPr lang="en-US" sz="4000" dirty="0" err="1"/>
              <a:t>Sys.dm_hadr_database_replica_states</a:t>
            </a:r>
            <a:r>
              <a:rPr lang="en-US" sz="4000" dirty="0"/>
              <a:t>, </a:t>
            </a:r>
          </a:p>
          <a:p>
            <a:r>
              <a:rPr lang="en-US" sz="4000" b="0" dirty="0"/>
              <a:t>and </a:t>
            </a:r>
            <a:r>
              <a:rPr lang="en-US" sz="4000" dirty="0" err="1"/>
              <a:t>sys.dm_os_performance_counters</a:t>
            </a:r>
            <a:endParaRPr lang="en-US" sz="4000" dirty="0"/>
          </a:p>
          <a:p>
            <a:r>
              <a:rPr lang="en-US" sz="4000" b="0" dirty="0"/>
              <a:t>For a solid performance monitor for Availability Groups,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Including all current configuration, and endpoints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Including your current RPO/RTO (especially useful for asynchronous replicas) and last commits</a:t>
            </a:r>
          </a:p>
        </p:txBody>
      </p:sp>
    </p:spTree>
    <p:extLst>
      <p:ext uri="{BB962C8B-B14F-4D97-AF65-F5344CB8AC3E}">
        <p14:creationId xmlns:p14="http://schemas.microsoft.com/office/powerpoint/2010/main" val="8701924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rmAutofit/>
          </a:bodyPr>
          <a:lstStyle/>
          <a:p>
            <a:r>
              <a:rPr lang="en-US" sz="4000" dirty="0"/>
              <a:t>Lab</a:t>
            </a:r>
          </a:p>
          <a:p>
            <a:r>
              <a:rPr lang="en-US" sz="3600" b="0" dirty="0"/>
              <a:t>AG - </a:t>
            </a:r>
            <a:r>
              <a:rPr lang="en-US" sz="3600" b="0" dirty="0" err="1"/>
              <a:t>Monitor.sql</a:t>
            </a:r>
            <a:endParaRPr lang="en-US" sz="3600" b="0" dirty="0"/>
          </a:p>
          <a:p>
            <a:endParaRPr lang="en-US" sz="3600" b="0" dirty="0"/>
          </a:p>
          <a:p>
            <a:endParaRPr lang="en-US" sz="36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417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1999"/>
            <a:ext cx="11734800" cy="5524501"/>
          </a:xfrm>
        </p:spPr>
        <p:txBody>
          <a:bodyPr>
            <a:normAutofit fontScale="92500" lnSpcReduction="20000"/>
          </a:bodyPr>
          <a:lstStyle/>
          <a:p>
            <a:r>
              <a:rPr lang="en-US" sz="4300" dirty="0"/>
              <a:t>Most DMV’s require only:</a:t>
            </a:r>
          </a:p>
          <a:p>
            <a:pPr marL="109537" indent="0"/>
            <a:r>
              <a:rPr lang="en-US" sz="4300" b="0" dirty="0"/>
              <a:t>VIEW SERVER STATE  </a:t>
            </a:r>
          </a:p>
          <a:p>
            <a:pPr marL="109537" indent="0"/>
            <a:r>
              <a:rPr lang="en-US" sz="3500" b="0" dirty="0"/>
              <a:t>or </a:t>
            </a:r>
          </a:p>
          <a:p>
            <a:pPr marL="109537" indent="0"/>
            <a:r>
              <a:rPr lang="en-US" sz="4300" b="0" dirty="0"/>
              <a:t>VIEW DATABASE STATE </a:t>
            </a:r>
          </a:p>
          <a:p>
            <a:pPr marL="109537" indent="0"/>
            <a:endParaRPr lang="en-US" sz="3600" dirty="0"/>
          </a:p>
          <a:p>
            <a:pPr marL="0" indent="0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b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database state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sparkhound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\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/>
            <a:endParaRPr lang="en-US" sz="3600" dirty="0"/>
          </a:p>
          <a:p>
            <a:r>
              <a:rPr lang="en-US" sz="3600" dirty="0"/>
              <a:t>These are read-only permissions that </a:t>
            </a:r>
            <a:r>
              <a:rPr lang="en-US" sz="3600" i="1" dirty="0"/>
              <a:t>may be </a:t>
            </a:r>
            <a:r>
              <a:rPr lang="en-US" sz="3600" dirty="0"/>
              <a:t>appropriate for developers in prod.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32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B3E2-ECEF-40CF-81BA-8E84CCCA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Sys.dm_db_page_info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60BC-4DE6-42EB-9F8A-A2601FB8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791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New in SQL 2019, replaces most of DBCC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 need for trace flag 3604 to see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DMF – can be joined to other DMO’s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Also new in SQL 2019, </a:t>
            </a:r>
            <a:r>
              <a:rPr lang="en-US" sz="3600" dirty="0" err="1"/>
              <a:t>sys.fn_PageResCracker</a:t>
            </a:r>
            <a:r>
              <a:rPr lang="en-US" sz="3600" dirty="0"/>
              <a:t>,</a:t>
            </a:r>
            <a:r>
              <a:rPr lang="en-US" sz="3600" b="0" dirty="0"/>
              <a:t> which accepts a hexadecimal from </a:t>
            </a:r>
            <a:r>
              <a:rPr lang="en-US" sz="3600" dirty="0" err="1"/>
              <a:t>sys.dm_exec_requests.page_resource</a:t>
            </a:r>
            <a:r>
              <a:rPr lang="en-US" sz="3600" dirty="0"/>
              <a:t> </a:t>
            </a:r>
            <a:r>
              <a:rPr lang="en-US" sz="3600" b="0" dirty="0"/>
              <a:t>if the </a:t>
            </a:r>
            <a:r>
              <a:rPr lang="en-US" sz="3600" b="0" dirty="0" err="1"/>
              <a:t>wait_resource</a:t>
            </a:r>
            <a:r>
              <a:rPr lang="en-US" sz="3600" b="0" dirty="0"/>
              <a:t> type is PAGE.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So, it’s limited. Doesn’t return info for other </a:t>
            </a:r>
            <a:r>
              <a:rPr lang="en-US" sz="3600" dirty="0" err="1"/>
              <a:t>wait_resources</a:t>
            </a:r>
            <a:r>
              <a:rPr lang="en-US" sz="3600" dirty="0"/>
              <a:t> like KEY.</a:t>
            </a:r>
          </a:p>
        </p:txBody>
      </p:sp>
    </p:spTree>
    <p:extLst>
      <p:ext uri="{BB962C8B-B14F-4D97-AF65-F5344CB8AC3E}">
        <p14:creationId xmlns:p14="http://schemas.microsoft.com/office/powerpoint/2010/main" val="7615580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799"/>
            <a:ext cx="11582400" cy="598170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/>
              <a:t>Helpful links, sources, and continued reading:</a:t>
            </a:r>
          </a:p>
          <a:p>
            <a:r>
              <a:rPr lang="en-US" sz="1400" u="sng" dirty="0">
                <a:hlinkClick r:id="rId2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r>
              <a:rPr lang="en-US" sz="1400" u="sng" dirty="0">
                <a:hlinkClick r:id="rId3"/>
              </a:rPr>
              <a:t>http://technet.microsoft.com/en-us/library/cc966413.aspx</a:t>
            </a:r>
            <a:endParaRPr lang="en-US" sz="1400" u="sng" dirty="0"/>
          </a:p>
          <a:p>
            <a:r>
              <a:rPr lang="en-US" sz="1400" u="sng" dirty="0"/>
              <a:t>http://msdn.microsoft.com/en-us/library/ms188917.aspx</a:t>
            </a:r>
            <a:endParaRPr lang="en-US" sz="1400" dirty="0"/>
          </a:p>
          <a:p>
            <a:r>
              <a:rPr lang="en-US" sz="1400" u="sng" dirty="0">
                <a:hlinkClick r:id="rId4"/>
              </a:rPr>
              <a:t>http://www.codeproject.com/KB/database/Dynamic_Management_Views.aspx</a:t>
            </a:r>
            <a:endParaRPr lang="en-US" sz="1400" dirty="0"/>
          </a:p>
          <a:p>
            <a:r>
              <a:rPr lang="en-US" sz="1400" u="sng" dirty="0">
                <a:hlinkClick r:id="rId5"/>
              </a:rPr>
              <a:t>http://glennberrysqlperformance.spaces.live.com/blog/cns!45041418ECCAA960!1446.entry</a:t>
            </a:r>
            <a:endParaRPr lang="en-US" sz="1400" dirty="0"/>
          </a:p>
          <a:p>
            <a:r>
              <a:rPr lang="en-US" sz="1400" u="sng" dirty="0">
                <a:hlinkClick r:id="rId6"/>
              </a:rPr>
              <a:t>http://sharmilasanctuary.wordpress.com/about/database-performance-dmvs-for-ms-sql-2005/</a:t>
            </a:r>
            <a:endParaRPr lang="en-US" sz="1400" dirty="0"/>
          </a:p>
          <a:p>
            <a:r>
              <a:rPr lang="en-US" sz="1400" u="sng" dirty="0">
                <a:hlinkClick r:id="rId7"/>
              </a:rPr>
              <a:t>http://sqlblog.com/blogs/kevin_kline/archive/2009/04/07/looking-for-good-dmv-database-admin-queries.aspx</a:t>
            </a:r>
            <a:endParaRPr lang="en-US" sz="1400" dirty="0"/>
          </a:p>
          <a:p>
            <a:r>
              <a:rPr lang="en-US" sz="1400" u="sng" dirty="0">
                <a:hlinkClick r:id="rId8"/>
              </a:rPr>
              <a:t>http://blogs.msdn.com/jimmymay/archive/2008/10/30/drum-roll-please-the-debut-of-the-sql-dmv-all-stars-dream-team.aspx</a:t>
            </a:r>
            <a:endParaRPr lang="en-US" sz="1400" dirty="0"/>
          </a:p>
          <a:p>
            <a:r>
              <a:rPr lang="en-US" sz="1400" u="sng" dirty="0">
                <a:hlinkClick r:id="rId9"/>
              </a:rPr>
              <a:t>http://blogs.msdn.com/psssql/archive/2007/02/21/sql-server-2005-performance-statistics-script.aspx</a:t>
            </a:r>
            <a:endParaRPr lang="en-US" sz="1400" dirty="0"/>
          </a:p>
          <a:p>
            <a:r>
              <a:rPr lang="en-US" sz="1400" u="sng" dirty="0">
                <a:hlinkClick r:id="rId10"/>
              </a:rPr>
              <a:t>http://msdn.microsoft.com/en-us/magazine/cc135978.aspx</a:t>
            </a:r>
            <a:endParaRPr lang="en-US" sz="1400" dirty="0"/>
          </a:p>
          <a:p>
            <a:r>
              <a:rPr lang="en-US" sz="1400" u="sng" dirty="0">
                <a:hlinkClick r:id="rId11"/>
              </a:rPr>
              <a:t>http://www.sqlservercentral.com/articles/DMV/64425/</a:t>
            </a:r>
            <a:endParaRPr lang="en-US" sz="1400" u="sng" dirty="0"/>
          </a:p>
          <a:p>
            <a:r>
              <a:rPr lang="en-US" sz="1400" u="sng" dirty="0">
                <a:hlinkClick r:id="rId12"/>
              </a:rPr>
              <a:t>http://www.sqlskills.com/BLOGS/PAUL/post/Inside-sysdm_db_index_physical_stats.aspx</a:t>
            </a:r>
            <a:endParaRPr lang="en-US" sz="1400" u="sng" dirty="0"/>
          </a:p>
          <a:p>
            <a:r>
              <a:rPr lang="en-US" sz="1400" u="sng" dirty="0">
                <a:hlinkClick r:id="rId13"/>
              </a:rPr>
              <a:t>http://www.sqlskills.com/BLOGS/PAUL/post/Indexes-From-Every-Angle-How-can-you-tell-if-an-index-is-being-used.aspx</a:t>
            </a:r>
            <a:endParaRPr lang="en-US" sz="1400" u="sng" dirty="0"/>
          </a:p>
          <a:p>
            <a:pPr marL="0" lvl="1" indent="0"/>
            <a:r>
              <a:rPr lang="en-US" sz="1400" b="1" u="sng" dirty="0">
                <a:hlinkClick r:id="rId14"/>
              </a:rPr>
              <a:t>http://kswain.blogspot.com/2008/04/sysdmosperformancecounters-dynamic.html</a:t>
            </a:r>
            <a:endParaRPr lang="en-US" sz="1400" b="1" u="sng" dirty="0"/>
          </a:p>
          <a:p>
            <a:pPr marL="0" lvl="1" indent="0"/>
            <a:r>
              <a:rPr lang="en-US" sz="1400" b="1" dirty="0">
                <a:hlinkClick r:id="rId15"/>
              </a:rPr>
              <a:t>http://www.sqlpassion.at/archive/2014/11/24/deadlocks-caused-by-missing-indexes-in-sql-server</a:t>
            </a:r>
            <a:endParaRPr lang="en-US" sz="1400" b="1" dirty="0"/>
          </a:p>
          <a:p>
            <a:r>
              <a:rPr lang="en-US" sz="1400" dirty="0">
                <a:hlinkClick r:id="rId16"/>
              </a:rPr>
              <a:t>http://www.sql-server-performance.com/articles/per/bm_performance_dashboard_2005_p2.aspx</a:t>
            </a:r>
            <a:endParaRPr lang="en-US" sz="1400" dirty="0"/>
          </a:p>
          <a:p>
            <a:r>
              <a:rPr lang="en-US" sz="1400" dirty="0">
                <a:hlinkClick r:id="rId17"/>
              </a:rPr>
              <a:t>http://msdn.microsoft.com/en-us/library/aa366541%28VS.85%29.aspx</a:t>
            </a:r>
            <a:endParaRPr lang="en-US" sz="1400" dirty="0"/>
          </a:p>
          <a:p>
            <a:r>
              <a:rPr lang="en-US" sz="1400" dirty="0">
                <a:hlinkClick r:id="rId18"/>
              </a:rPr>
              <a:t>http://sqlblog.com/blogs/aaron_bertrand/archive/2011/04/25/more-changes-you-might-not-have-noticed-in-the-sql-server-2008-r2-sp1-ctp.aspx</a:t>
            </a:r>
            <a:endParaRPr lang="en-US" sz="1400" dirty="0"/>
          </a:p>
          <a:p>
            <a:r>
              <a:rPr lang="en-US" sz="1400" dirty="0">
                <a:hlinkClick r:id="rId19"/>
              </a:rPr>
              <a:t>http://www.sqlskills.com/BLOGS/PAUL/category/Spinlocks.aspx</a:t>
            </a:r>
            <a:endParaRPr lang="en-US" sz="1400" dirty="0"/>
          </a:p>
          <a:p>
            <a:r>
              <a:rPr lang="en-US" sz="1400" dirty="0">
                <a:hlinkClick r:id="rId20"/>
              </a:rPr>
              <a:t>https://www.sqlshack.com/sql-server-2019-new-dmf-sys-dm_db_page_info/</a:t>
            </a:r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92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625507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What’s covered in the Health Check?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Windows Server and VM Host/Guest configuration, Patching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Disaster Recovery, High Availability solutions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SQL Server Configuration, Database Configuration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Security, Permissions and Authentication assessment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Regular Maintenance, Alerts and Monitoring, Performance Monitoring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Special focus on any areas of client need</a:t>
            </a:r>
          </a:p>
          <a:p>
            <a:pPr marL="971550" lvl="1" indent="-514350" fontAlgn="base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For example: performance, pre-audit,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2C6E1-347F-4F8D-93E3-4B6358F17962}"/>
              </a:ext>
            </a:extLst>
          </p:cNvPr>
          <p:cNvSpPr/>
          <p:nvPr/>
        </p:nvSpPr>
        <p:spPr>
          <a:xfrm>
            <a:off x="392322" y="245681"/>
            <a:ext cx="3143300" cy="548640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5BD23-8002-45EF-820E-00BE0BAE7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4843"/>
            <a:ext cx="520321" cy="5647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B169CD-8E0A-4A39-8532-FD06AEA4CA54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B4A41-8A68-476E-B2C3-B8287529C1A4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8681A5-140A-4D54-A121-BAF3F43E1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31FB30-59F7-4A73-A5E7-F3C30D84E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860200-83DD-41D7-BEEA-CC396A704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4F3B2-22DE-40F1-B399-BA6C3795124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82568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document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findings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issues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and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recommendations.</a:t>
            </a:r>
            <a:endParaRPr lang="en-US" sz="3200" dirty="0">
              <a:latin typeface="Geogrotesque Regular" panose="02000506040000020004" pitchFamily="50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Divide into actionable steps 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towards increased maturity.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will be thoroughly detailed, executed collaboratively.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Stabilize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the SQL environment for maintenance/monitoring.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Onsite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or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Remote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scheduled around Maintenance Windows.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7B068-3E70-4BF9-B7DD-A2C3CBE379D9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A6348-A69A-4930-8EE9-1807D89D603D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43664B-5DFE-484B-9C91-355EB4302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11BC76-0A5F-4E3B-9382-A79C52A11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BD5D208-00FF-41F4-86CE-C1E445270AD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9A34005-3246-44E8-B24A-63CEF3F2E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94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DF9CEA-834C-4DD6-B225-AF4D14B1672D}"/>
              </a:ext>
            </a:extLst>
          </p:cNvPr>
          <p:cNvSpPr/>
          <p:nvPr/>
        </p:nvSpPr>
        <p:spPr>
          <a:xfrm>
            <a:off x="1" y="1655586"/>
            <a:ext cx="11850785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Managed SQL 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Health Checks,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Alerting,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endParaRPr lang="en-US" sz="2800" dirty="0">
              <a:latin typeface="Geogrotesque Regular" panose="02000506040000020004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Leverage Sparkhound’s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internal expertise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delivering Managed Services, also including Managed SharePoint, Infrastructure, Support Services.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Single Point of Contact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Service Desk 24x7x365, dedicated 1-800.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Support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Engage Tier 1-3 support remotely as appropriate.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Ticketing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– Use our enterprise ticketing system or integrate.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Health - </a:t>
            </a:r>
            <a:r>
              <a:rPr lang="en-US" sz="2800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Monthly Stable State Health Check to deliver regular reports. </a:t>
            </a:r>
            <a:endParaRPr lang="en-US" sz="2800" dirty="0">
              <a:latin typeface="Geogrotesque Regular" panose="0200050604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282BDA-BA3E-49CE-BFC3-B8F478D96DAB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A83F91-29F6-49B3-9FF4-31C0C6BD025E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187B9E-215C-4A13-ADEA-51F0FE509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165AA4-DB5D-4712-8E1A-7A6BB6BD8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95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SQL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394738" y="951723"/>
            <a:ext cx="11259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Performance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SSIS/SSRS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Automation/PowerShell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Training/Knowledge Transfer/Skillset updates</a:t>
            </a: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96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A28286-CA4C-4B7D-95BB-70EBCB55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2" y="1019895"/>
            <a:ext cx="11012067" cy="4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304800"/>
            <a:ext cx="4859866" cy="6248400"/>
          </a:xfrm>
        </p:spPr>
      </p:pic>
    </p:spTree>
    <p:extLst>
      <p:ext uri="{BB962C8B-B14F-4D97-AF65-F5344CB8AC3E}">
        <p14:creationId xmlns:p14="http://schemas.microsoft.com/office/powerpoint/2010/main" val="3613945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69215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1" y="1560945"/>
            <a:ext cx="87141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SQL Server, .NET, Business Intelligence training and more!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 all day FREE training event with SQL Server and Development related sessions spread out over multiple tracks of Business Intelligence, SQL Development,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Administration, IT Pro, .NET,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Career Development, and CIO/IT 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506444"/>
      </p:ext>
    </p:extLst>
  </p:cSld>
  <p:clrMapOvr>
    <a:masterClrMapping/>
  </p:clrMapOvr>
</p:sld>
</file>

<file path=ppt/theme/theme1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QL Server Security for Database Migrations Upgra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17837</TotalTime>
  <Words>5166</Words>
  <Application>Microsoft Office PowerPoint</Application>
  <PresentationFormat>Widescreen</PresentationFormat>
  <Paragraphs>694</Paragraphs>
  <Slides>100</Slides>
  <Notes>21</Notes>
  <HiddenSlides>6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100</vt:i4>
      </vt:variant>
    </vt:vector>
  </HeadingPairs>
  <TitlesOfParts>
    <vt:vector size="118" baseType="lpstr">
      <vt:lpstr>Arial</vt:lpstr>
      <vt:lpstr>Calibri</vt:lpstr>
      <vt:lpstr>Calibri Light</vt:lpstr>
      <vt:lpstr>Consolas</vt:lpstr>
      <vt:lpstr>Geogrotesque Regular</vt:lpstr>
      <vt:lpstr>Geogrotesque SemiBold</vt:lpstr>
      <vt:lpstr>Goudy Stout</vt:lpstr>
      <vt:lpstr>Lucida Grande</vt:lpstr>
      <vt:lpstr>Panton</vt:lpstr>
      <vt:lpstr>Panton Black</vt:lpstr>
      <vt:lpstr>Segoe UI</vt:lpstr>
      <vt:lpstr>Verdana</vt:lpstr>
      <vt:lpstr>Wingdings</vt:lpstr>
      <vt:lpstr>Wingdings 3</vt:lpstr>
      <vt:lpstr>SharePoint Benefits for Marketers - 1 2 13</vt:lpstr>
      <vt:lpstr>Office Theme</vt:lpstr>
      <vt:lpstr>SQL Server Security for Database Migrations Upgrades</vt:lpstr>
      <vt:lpstr>SQLSaturday Powerpoint - New</vt:lpstr>
      <vt:lpstr>SQL Server Admin Best Practices with DMV's</vt:lpstr>
      <vt:lpstr>SQL Server Admin Best Practices with DMV's</vt:lpstr>
      <vt:lpstr>Audience</vt:lpstr>
      <vt:lpstr>Purpose of this Presentation</vt:lpstr>
      <vt:lpstr>STOP ME </vt:lpstr>
      <vt:lpstr>What Is a DMV?</vt:lpstr>
      <vt:lpstr>What Is a DMV?</vt:lpstr>
      <vt:lpstr>What Is a DMV?</vt:lpstr>
      <vt:lpstr>Permissions</vt:lpstr>
      <vt:lpstr>Ready?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sys.dm_os_waiting_tasks</vt:lpstr>
      <vt:lpstr>sys.dm_os_waiting_tasks</vt:lpstr>
      <vt:lpstr>sys.dm_exec_session_wait_stats</vt:lpstr>
      <vt:lpstr>Summary of Wait Type DMV’s</vt:lpstr>
      <vt:lpstr>sys.dm_exec_query_stats</vt:lpstr>
      <vt:lpstr>sys.dm_exec_query_stats</vt:lpstr>
      <vt:lpstr>sys.dm_exec_query_stats</vt:lpstr>
      <vt:lpstr>Query Store</vt:lpstr>
      <vt:lpstr>Query Store</vt:lpstr>
      <vt:lpstr>Query Store</vt:lpstr>
      <vt:lpstr>Query Store</vt:lpstr>
      <vt:lpstr>Query Store</vt:lpstr>
      <vt:lpstr>Query Store</vt:lpstr>
      <vt:lpstr>Query Store – Next Logical Step?</vt:lpstr>
      <vt:lpstr>Automatic Plan Correction</vt:lpstr>
      <vt:lpstr>Automatic Plan Correction</vt:lpstr>
      <vt:lpstr>Automatic Plan Correction</vt:lpstr>
      <vt:lpstr>Automatic Plan Correction</vt:lpstr>
      <vt:lpstr>sys.dm_exec_sessions</vt:lpstr>
      <vt:lpstr>sys.dm_exec_requests</vt:lpstr>
      <vt:lpstr>sys.dm_exec_requests</vt:lpstr>
      <vt:lpstr>sys.dm_exec_requests</vt:lpstr>
      <vt:lpstr>sys.dm_exec_input_buffer</vt:lpstr>
      <vt:lpstr>Sessions + Requests</vt:lpstr>
      <vt:lpstr>Index DMV’s YOU Should KNOW</vt:lpstr>
      <vt:lpstr>sys.dm_db_index_physical_stats</vt:lpstr>
      <vt:lpstr>sys.dm_db_index_physical_stats</vt:lpstr>
      <vt:lpstr>sys.dm_db_index_physical_stats</vt:lpstr>
      <vt:lpstr>sys.dm_db_index_physical_stats</vt:lpstr>
      <vt:lpstr>While we’re on the topic… </vt:lpstr>
      <vt:lpstr>sys.dm_db_index_physical_stats</vt:lpstr>
      <vt:lpstr>sys.dm_db_index_physical_stats</vt:lpstr>
      <vt:lpstr>sys.dm_db_index_physical_stats</vt:lpstr>
      <vt:lpstr>Aside, on Fragmentation</vt:lpstr>
      <vt:lpstr>sys.dm_db_index_physical_stats</vt:lpstr>
      <vt:lpstr>dm_db_column_store_row_group_physical_stats</vt:lpstr>
      <vt:lpstr>dm_db_column_store_row_group_physical_stats</vt:lpstr>
      <vt:lpstr>PowerPoint Presentation</vt:lpstr>
      <vt:lpstr>Missing Indexes Views</vt:lpstr>
      <vt:lpstr>Missing Indexes Views</vt:lpstr>
      <vt:lpstr>Missing Indexes Views</vt:lpstr>
      <vt:lpstr>Missing Indexes Views</vt:lpstr>
      <vt:lpstr>Missing Indexes Views</vt:lpstr>
      <vt:lpstr>Missing Indexes Views</vt:lpstr>
      <vt:lpstr>Missing Indexes Views</vt:lpstr>
      <vt:lpstr>Final Note on Missing Indexes Views</vt:lpstr>
      <vt:lpstr>sys.dm_db_index_usage_stats</vt:lpstr>
      <vt:lpstr>sys.dm_db_index_usage_stats</vt:lpstr>
      <vt:lpstr>sys.dm_db_index_usage_stats</vt:lpstr>
      <vt:lpstr>sys.dm_db_index_usage_stats</vt:lpstr>
      <vt:lpstr>Index DMV’s in Summary</vt:lpstr>
      <vt:lpstr>DMV Rapid-fire ROUND BEGINS</vt:lpstr>
      <vt:lpstr>sys.dm_os_performance_counters</vt:lpstr>
      <vt:lpstr>sys.dm_os_performance_counters</vt:lpstr>
      <vt:lpstr>sys.dm_os_sys_memory</vt:lpstr>
      <vt:lpstr>sys.dm_server_services</vt:lpstr>
      <vt:lpstr>sys.dm_server_registry</vt:lpstr>
      <vt:lpstr>sys.dm_server_registry</vt:lpstr>
      <vt:lpstr>sys.dm_os_volume_stats</vt:lpstr>
      <vt:lpstr>sys.dm_os_volume_stats</vt:lpstr>
      <vt:lpstr>sys.dm_DB_LOG_STATS</vt:lpstr>
      <vt:lpstr>sys.dm_DB_LOG_STATS</vt:lpstr>
      <vt:lpstr>Sys.dm_io_virtual_file_stats</vt:lpstr>
      <vt:lpstr>Sys.dm_OS_RING_BUFFERS</vt:lpstr>
      <vt:lpstr>sys.dm_hadr_cluster</vt:lpstr>
      <vt:lpstr>sys.dm_hadr_cluster</vt:lpstr>
      <vt:lpstr>sys.dm_hadr_cluster</vt:lpstr>
      <vt:lpstr>Sys.dm_db_page_info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Baton Rouge Area SQL Server User Group SQL Saturday 2009!</dc:title>
  <dc:creator>william assaf</dc:creator>
  <cp:lastModifiedBy>William Assaf</cp:lastModifiedBy>
  <cp:revision>317</cp:revision>
  <dcterms:created xsi:type="dcterms:W3CDTF">2009-07-22T01:10:27Z</dcterms:created>
  <dcterms:modified xsi:type="dcterms:W3CDTF">2019-06-21T20:37:38Z</dcterms:modified>
</cp:coreProperties>
</file>