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76"/>
  </p:notesMasterIdLst>
  <p:handoutMasterIdLst>
    <p:handoutMasterId r:id="rId77"/>
  </p:handoutMasterIdLst>
  <p:sldIdLst>
    <p:sldId id="263" r:id="rId3"/>
    <p:sldId id="326" r:id="rId4"/>
    <p:sldId id="339" r:id="rId5"/>
    <p:sldId id="258" r:id="rId6"/>
    <p:sldId id="308" r:id="rId7"/>
    <p:sldId id="257" r:id="rId8"/>
    <p:sldId id="265" r:id="rId9"/>
    <p:sldId id="328" r:id="rId10"/>
    <p:sldId id="327" r:id="rId11"/>
    <p:sldId id="270" r:id="rId12"/>
    <p:sldId id="276" r:id="rId13"/>
    <p:sldId id="282" r:id="rId14"/>
    <p:sldId id="271" r:id="rId15"/>
    <p:sldId id="281" r:id="rId16"/>
    <p:sldId id="273" r:id="rId17"/>
    <p:sldId id="274" r:id="rId18"/>
    <p:sldId id="311" r:id="rId19"/>
    <p:sldId id="314" r:id="rId20"/>
    <p:sldId id="330" r:id="rId21"/>
    <p:sldId id="275" r:id="rId22"/>
    <p:sldId id="278" r:id="rId23"/>
    <p:sldId id="296" r:id="rId24"/>
    <p:sldId id="279" r:id="rId25"/>
    <p:sldId id="295" r:id="rId26"/>
    <p:sldId id="280" r:id="rId27"/>
    <p:sldId id="297" r:id="rId28"/>
    <p:sldId id="316" r:id="rId29"/>
    <p:sldId id="298" r:id="rId30"/>
    <p:sldId id="300" r:id="rId31"/>
    <p:sldId id="299" r:id="rId32"/>
    <p:sldId id="268" r:id="rId33"/>
    <p:sldId id="284" r:id="rId34"/>
    <p:sldId id="285" r:id="rId35"/>
    <p:sldId id="317" r:id="rId36"/>
    <p:sldId id="294" r:id="rId37"/>
    <p:sldId id="309" r:id="rId38"/>
    <p:sldId id="320" r:id="rId39"/>
    <p:sldId id="267" r:id="rId40"/>
    <p:sldId id="289" r:id="rId41"/>
    <p:sldId id="288" r:id="rId42"/>
    <p:sldId id="287" r:id="rId43"/>
    <p:sldId id="286" r:id="rId44"/>
    <p:sldId id="291" r:id="rId45"/>
    <p:sldId id="292" r:id="rId46"/>
    <p:sldId id="293" r:id="rId47"/>
    <p:sldId id="321" r:id="rId48"/>
    <p:sldId id="305" r:id="rId49"/>
    <p:sldId id="322" r:id="rId50"/>
    <p:sldId id="306" r:id="rId51"/>
    <p:sldId id="331" r:id="rId52"/>
    <p:sldId id="318" r:id="rId53"/>
    <p:sldId id="307" r:id="rId54"/>
    <p:sldId id="319" r:id="rId55"/>
    <p:sldId id="312" r:id="rId56"/>
    <p:sldId id="310" r:id="rId57"/>
    <p:sldId id="323" r:id="rId58"/>
    <p:sldId id="290" r:id="rId59"/>
    <p:sldId id="313" r:id="rId60"/>
    <p:sldId id="340" r:id="rId61"/>
    <p:sldId id="283" r:id="rId62"/>
    <p:sldId id="303" r:id="rId63"/>
    <p:sldId id="304" r:id="rId64"/>
    <p:sldId id="302" r:id="rId65"/>
    <p:sldId id="315" r:id="rId66"/>
    <p:sldId id="301" r:id="rId67"/>
    <p:sldId id="337" r:id="rId68"/>
    <p:sldId id="334" r:id="rId69"/>
    <p:sldId id="336" r:id="rId70"/>
    <p:sldId id="277" r:id="rId71"/>
    <p:sldId id="338" r:id="rId72"/>
    <p:sldId id="333" r:id="rId73"/>
    <p:sldId id="264" r:id="rId74"/>
    <p:sldId id="332" r:id="rId75"/>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25" autoAdjust="0"/>
    <p:restoredTop sz="94660"/>
  </p:normalViewPr>
  <p:slideViewPr>
    <p:cSldViewPr snapToGrid="0" snapToObjects="1">
      <p:cViewPr varScale="1">
        <p:scale>
          <a:sx n="111" d="100"/>
          <a:sy n="111" d="100"/>
        </p:scale>
        <p:origin x="120" y="192"/>
      </p:cViewPr>
      <p:guideLst>
        <p:guide orient="horz" pos="2041"/>
        <p:guide pos="3629"/>
      </p:guideLst>
    </p:cSldViewPr>
  </p:slideViewPr>
  <p:notesTextViewPr>
    <p:cViewPr>
      <p:scale>
        <a:sx n="100" d="100"/>
        <a:sy n="100" d="100"/>
      </p:scale>
      <p:origin x="0" y="0"/>
    </p:cViewPr>
  </p:notesTextViewPr>
  <p:sorterViewPr>
    <p:cViewPr>
      <p:scale>
        <a:sx n="125" d="100"/>
        <a:sy n="125" d="100"/>
      </p:scale>
      <p:origin x="0" y="-25530"/>
    </p:cViewPr>
  </p:sorterViewPr>
  <p:notesViewPr>
    <p:cSldViewPr snapToGrid="0" snapToObjects="1">
      <p:cViewPr varScale="1">
        <p:scale>
          <a:sx n="83" d="100"/>
          <a:sy n="83" d="100"/>
        </p:scale>
        <p:origin x="307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0A825A-D99C-4189-9079-C1724CD9A2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C85F39-FBE0-4308-AEB4-41F5556E92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AAB19A-044A-4188-95F7-FE3CC087FFBA}" type="datetimeFigureOut">
              <a:rPr lang="en-US" smtClean="0"/>
              <a:t>11/11/2019</a:t>
            </a:fld>
            <a:endParaRPr lang="en-US"/>
          </a:p>
        </p:txBody>
      </p:sp>
      <p:sp>
        <p:nvSpPr>
          <p:cNvPr id="4" name="Footer Placeholder 3">
            <a:extLst>
              <a:ext uri="{FF2B5EF4-FFF2-40B4-BE49-F238E27FC236}">
                <a16:creationId xmlns:a16="http://schemas.microsoft.com/office/drawing/2014/main" id="{F963C11C-94DD-4E9A-9501-B96004F104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7D433C-E053-4B66-9C4A-29AA74B6F1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26CACC-4A9E-4C3A-AFE6-7FDCFBD2FC7B}" type="slidenum">
              <a:rPr lang="en-US" smtClean="0"/>
              <a:t>‹#›</a:t>
            </a:fld>
            <a:endParaRPr lang="en-US"/>
          </a:p>
        </p:txBody>
      </p:sp>
    </p:spTree>
    <p:extLst>
      <p:ext uri="{BB962C8B-B14F-4D97-AF65-F5344CB8AC3E}">
        <p14:creationId xmlns:p14="http://schemas.microsoft.com/office/powerpoint/2010/main" val="9913276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7:30:39.033"/>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7:30:40.201"/>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9 0,'-9'4,"11"2,8-1,15-1,8-1,6-1,1-1,-3 0,2-1,1 0,-1-1,-3 1,-4 0,-3 0,6 0,1 0,-1 0,-3 0,-2 0,-3 0,-1 0,3 0,1 0,-5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7:30:43.401"/>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1921 347,'0'-4,"-9"-6,-6 0,-5 0,-8 3,-6 2,-3 2,-3 2,1 0,-5 1,-3 1,-2-1,2 1,2-1,4 0,1 0,-1 0,-15 0,-1 0,4 0,7 0,4 0,4 0,4 0,5 0,2 0,2 0,1 0,1 0,-9 0,-3 0,-3 0,0 0,2 0,4 0,2 0,-1 0,0 0,1 0,2 0,1 0,2 0,-4 0,-1 0,0 0,2 0,1 0,0 0,2 0,0-4,5-5,2-6,-6-13,-1-5,-1 2,-5 3,-9-2,1-1,13 6,18 2,20 6,15 5,11 5,9 3,3 3,-2 2,12 0,3 0,-4 0,-8-1,-9 1,-8-1,-4 0,-4 0,2 0,4 0,6 0,0 0,2 0,-2 0,1 0,-1 0,-4 0,1 0,2 0,0 0,-2 0,0 0,-1 0,-2 0,-2 0,-3 0,-1 0,-1 0,3 0,2 0,-1 0,-1 0,-1 0,0 0,-2 0,4 0,1 0,-1 0,0 0,-2 0,-1 0,3 0,2 0,-2 0,0 4,-6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7:30:48.491"/>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957 224,'-5'0,"-8"0,-8-4,-12-2,-4 1,-9 1,-1 1,0 1,4-7,0-3,4 2,0 1,2 4,4 1,3 2,2 2,-6 0,-1 0,0 1,3-5,2-1,2 0,2 1,-3 1,-1 1,1 1,1 0,1-3,5-5,7-6,5-4,5-3,7 2,12 5,7 4,9 5,3 3,0 2,-1 1,6 1,1 0,-2 0,-3 0,-3-1,-3 0,-2 0,-1 0,-1 0,0 0,-1 0,1 0,0 0,0 0,1 0,-1 0,0 0,1 0,-1 0,1 0,-1 0,1 0,-1 0,0 0,1 0,-1 4,-3 6,-7 5,-4 8,-5 5,-3 1,-1 1,-2-2,-4 0,-10-6,-6-6,-9-6,-2-5,-9-3,-6-2,2-1,3 0,6 0,4 0,3 0,-1 1,0-1,1 5,1 2,-6-1,-3 0,-3-2,-2-1,1-1,3-1,5 0,3 0,3 0,-3-1,5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7:30:48.491"/>
    </inkml:context>
    <inkml:brush xml:id="br0">
      <inkml:brushProperty name="width" value="0.2" units="cm"/>
      <inkml:brushProperty name="height" value="0.4" units="cm"/>
      <inkml:brushProperty name="color" value="#FFFF00"/>
      <inkml:brushProperty name="tip" value="rectangle"/>
      <inkml:brushProperty name="rasterOp" value="maskPen"/>
      <inkml:brushProperty name="ignorePressure" value="1"/>
    </inkml:brush>
  </inkml:definitions>
  <inkml:trace contextRef="#ctx0" brushRef="#br0">957 224,'-5'0,"-8"0,-8-4,-12-2,-4 1,-9 1,-1 1,0 1,4-7,0-3,4 2,0 1,2 4,4 1,3 2,2 2,-6 0,-1 0,0 1,3-5,2-1,2 0,2 1,-3 1,-1 1,1 1,1 0,1-3,5-5,7-6,5-4,5-3,7 2,12 5,7 4,9 5,3 3,0 2,-1 1,6 1,1 0,-2 0,-3 0,-3-1,-3 0,-2 0,-1 0,-1 0,0 0,-1 0,1 0,0 0,0 0,1 0,-1 0,0 0,1 0,-1 0,1 0,-1 0,1 0,-1 0,0 0,1 0,-1 4,-3 6,-7 5,-4 8,-5 5,-3 1,-1 1,-2-2,-4 0,-10-6,-6-6,-9-6,-2-5,-9-3,-6-2,2-1,3 0,6 0,4 0,3 0,-1 1,0-1,1 5,1 2,-6-1,-3 0,-3-2,-2-1,1-1,3-1,5 0,3 0,3 0,-3-1,5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3T22:06:16.836"/>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1.942"/>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029"/>
    </inkml:context>
    <inkml:brush xml:id="br0">
      <inkml:brushProperty name="width" value="0.05" units="cm"/>
      <inkml:brushProperty name="height" value="0.05" units="cm"/>
      <inkml:brushProperty name="color" value="#ED1C24"/>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2-12T16:48:27.678"/>
    </inkml:context>
    <inkml:brush xml:id="br0">
      <inkml:brushProperty name="width" value="0.05" units="cm"/>
      <inkml:brushProperty name="height" value="0.05" units="cm"/>
      <inkml:brushProperty name="color" value="#ED1C24"/>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2807D-DF51-4782-A6A0-E53C53F8DBAA}"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5C2AB-72C2-4F1F-8100-3B56372C9376}" type="slidenum">
              <a:rPr lang="en-US" smtClean="0"/>
              <a:t>‹#›</a:t>
            </a:fld>
            <a:endParaRPr lang="en-US"/>
          </a:p>
        </p:txBody>
      </p:sp>
    </p:spTree>
    <p:extLst>
      <p:ext uri="{BB962C8B-B14F-4D97-AF65-F5344CB8AC3E}">
        <p14:creationId xmlns:p14="http://schemas.microsoft.com/office/powerpoint/2010/main" val="63997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C2AB-72C2-4F1F-8100-3B56372C9376}" type="slidenum">
              <a:rPr lang="en-US" smtClean="0"/>
              <a:t>7</a:t>
            </a:fld>
            <a:endParaRPr lang="en-US" dirty="0"/>
          </a:p>
        </p:txBody>
      </p:sp>
    </p:spTree>
    <p:extLst>
      <p:ext uri="{BB962C8B-B14F-4D97-AF65-F5344CB8AC3E}">
        <p14:creationId xmlns:p14="http://schemas.microsoft.com/office/powerpoint/2010/main" val="280259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C2AB-72C2-4F1F-8100-3B56372C9376}" type="slidenum">
              <a:rPr lang="en-US" smtClean="0"/>
              <a:t>8</a:t>
            </a:fld>
            <a:endParaRPr lang="en-US" dirty="0"/>
          </a:p>
        </p:txBody>
      </p:sp>
    </p:spTree>
    <p:extLst>
      <p:ext uri="{BB962C8B-B14F-4D97-AF65-F5344CB8AC3E}">
        <p14:creationId xmlns:p14="http://schemas.microsoft.com/office/powerpoint/2010/main" val="253519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C2AB-72C2-4F1F-8100-3B56372C9376}" type="slidenum">
              <a:rPr lang="en-US" smtClean="0"/>
              <a:t>37</a:t>
            </a:fld>
            <a:endParaRPr lang="en-US" dirty="0"/>
          </a:p>
        </p:txBody>
      </p:sp>
    </p:spTree>
    <p:extLst>
      <p:ext uri="{BB962C8B-B14F-4D97-AF65-F5344CB8AC3E}">
        <p14:creationId xmlns:p14="http://schemas.microsoft.com/office/powerpoint/2010/main" val="397024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C2AB-72C2-4F1F-8100-3B56372C9376}" type="slidenum">
              <a:rPr lang="en-US" smtClean="0"/>
              <a:t>51</a:t>
            </a:fld>
            <a:endParaRPr lang="en-US"/>
          </a:p>
        </p:txBody>
      </p:sp>
    </p:spTree>
    <p:extLst>
      <p:ext uri="{BB962C8B-B14F-4D97-AF65-F5344CB8AC3E}">
        <p14:creationId xmlns:p14="http://schemas.microsoft.com/office/powerpoint/2010/main" val="3858948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69F59F-0EB0-7641-AD82-6C091FC4275B}" type="slidenum">
              <a:rPr lang="en-US" smtClean="0"/>
              <a:t>66</a:t>
            </a:fld>
            <a:endParaRPr lang="en-US"/>
          </a:p>
        </p:txBody>
      </p:sp>
    </p:spTree>
    <p:extLst>
      <p:ext uri="{BB962C8B-B14F-4D97-AF65-F5344CB8AC3E}">
        <p14:creationId xmlns:p14="http://schemas.microsoft.com/office/powerpoint/2010/main" val="3379240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69F59F-0EB0-7641-AD82-6C091FC4275B}" type="slidenum">
              <a:rPr lang="en-US" smtClean="0"/>
              <a:t>67</a:t>
            </a:fld>
            <a:endParaRPr lang="en-US"/>
          </a:p>
        </p:txBody>
      </p:sp>
    </p:spTree>
    <p:extLst>
      <p:ext uri="{BB962C8B-B14F-4D97-AF65-F5344CB8AC3E}">
        <p14:creationId xmlns:p14="http://schemas.microsoft.com/office/powerpoint/2010/main" val="2167711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69F59F-0EB0-7641-AD82-6C091FC4275B}" type="slidenum">
              <a:rPr lang="en-US" smtClean="0"/>
              <a:t>68</a:t>
            </a:fld>
            <a:endParaRPr lang="en-US"/>
          </a:p>
        </p:txBody>
      </p:sp>
    </p:spTree>
    <p:extLst>
      <p:ext uri="{BB962C8B-B14F-4D97-AF65-F5344CB8AC3E}">
        <p14:creationId xmlns:p14="http://schemas.microsoft.com/office/powerpoint/2010/main" val="277485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C2AB-72C2-4F1F-8100-3B56372C9376}" type="slidenum">
              <a:rPr lang="en-US" smtClean="0"/>
              <a:t>70</a:t>
            </a:fld>
            <a:endParaRPr lang="en-US"/>
          </a:p>
        </p:txBody>
      </p:sp>
    </p:spTree>
    <p:extLst>
      <p:ext uri="{BB962C8B-B14F-4D97-AF65-F5344CB8AC3E}">
        <p14:creationId xmlns:p14="http://schemas.microsoft.com/office/powerpoint/2010/main" val="406549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60529"/>
            <a:ext cx="8640366" cy="2256061"/>
          </a:xfrm>
        </p:spPr>
        <p:txBody>
          <a:bodyPr anchor="b"/>
          <a:lstStyle>
            <a:lvl1pPr algn="ctr">
              <a:defRPr sz="5669"/>
            </a:lvl1pPr>
          </a:lstStyle>
          <a:p>
            <a:r>
              <a:rPr lang="en-US"/>
              <a:t>Click to edit Master title style</a:t>
            </a:r>
          </a:p>
        </p:txBody>
      </p:sp>
      <p:sp>
        <p:nvSpPr>
          <p:cNvPr id="3" name="Subtitle 2"/>
          <p:cNvSpPr>
            <a:spLocks noGrp="1"/>
          </p:cNvSpPr>
          <p:nvPr>
            <p:ph type="subTitle" idx="1"/>
          </p:nvPr>
        </p:nvSpPr>
        <p:spPr>
          <a:xfrm>
            <a:off x="1440061" y="3403592"/>
            <a:ext cx="8640366" cy="1564542"/>
          </a:xfrm>
        </p:spPr>
        <p:txBody>
          <a:bodyPr/>
          <a:lstStyle>
            <a:lvl1pPr marL="0" indent="0" algn="ctr">
              <a:buNone/>
              <a:defRPr sz="2268"/>
            </a:lvl1pPr>
            <a:lvl2pPr marL="432008" indent="0" algn="ctr">
              <a:buNone/>
              <a:defRPr sz="1890"/>
            </a:lvl2pPr>
            <a:lvl3pPr marL="864017" indent="0" algn="ctr">
              <a:buNone/>
              <a:defRPr sz="1701"/>
            </a:lvl3pPr>
            <a:lvl4pPr marL="1296025" indent="0" algn="ctr">
              <a:buNone/>
              <a:defRPr sz="1512"/>
            </a:lvl4pPr>
            <a:lvl5pPr marL="1728033" indent="0" algn="ctr">
              <a:buNone/>
              <a:defRPr sz="1512"/>
            </a:lvl5pPr>
            <a:lvl6pPr marL="2160041" indent="0" algn="ctr">
              <a:buNone/>
              <a:defRPr sz="1512"/>
            </a:lvl6pPr>
            <a:lvl7pPr marL="2592050" indent="0" algn="ctr">
              <a:buNone/>
              <a:defRPr sz="1512"/>
            </a:lvl7pPr>
            <a:lvl8pPr marL="3024058" indent="0" algn="ctr">
              <a:buNone/>
              <a:defRPr sz="1512"/>
            </a:lvl8pPr>
            <a:lvl9pPr marL="3456066" indent="0" algn="ctr">
              <a:buNone/>
              <a:defRPr sz="1512"/>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97559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99056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6033" y="1615545"/>
            <a:ext cx="9936421" cy="2695572"/>
          </a:xfrm>
        </p:spPr>
        <p:txBody>
          <a:bodyPr anchor="b"/>
          <a:lstStyle>
            <a:lvl1pPr>
              <a:defRPr sz="5669"/>
            </a:lvl1pPr>
          </a:lstStyle>
          <a:p>
            <a:r>
              <a:rPr lang="en-US"/>
              <a:t>Click to edit Master title style</a:t>
            </a:r>
          </a:p>
        </p:txBody>
      </p:sp>
      <p:sp>
        <p:nvSpPr>
          <p:cNvPr id="3" name="Text Placeholder 2"/>
          <p:cNvSpPr>
            <a:spLocks noGrp="1"/>
          </p:cNvSpPr>
          <p:nvPr>
            <p:ph type="body" idx="1"/>
          </p:nvPr>
        </p:nvSpPr>
        <p:spPr>
          <a:xfrm>
            <a:off x="786033" y="4336618"/>
            <a:ext cx="9936421" cy="1417538"/>
          </a:xfrm>
        </p:spPr>
        <p:txBody>
          <a:bodyPr/>
          <a:lstStyle>
            <a:lvl1pPr marL="0" indent="0">
              <a:buNone/>
              <a:defRPr sz="2268">
                <a:solidFill>
                  <a:schemeClr val="tx1">
                    <a:tint val="75000"/>
                  </a:schemeClr>
                </a:solidFill>
              </a:defRPr>
            </a:lvl1pPr>
            <a:lvl2pPr marL="432008" indent="0">
              <a:buNone/>
              <a:defRPr sz="1890">
                <a:solidFill>
                  <a:schemeClr val="tx1">
                    <a:tint val="75000"/>
                  </a:schemeClr>
                </a:solidFill>
              </a:defRPr>
            </a:lvl2pPr>
            <a:lvl3pPr marL="864017" indent="0">
              <a:buNone/>
              <a:defRPr sz="1701">
                <a:solidFill>
                  <a:schemeClr val="tx1">
                    <a:tint val="75000"/>
                  </a:schemeClr>
                </a:solidFill>
              </a:defRPr>
            </a:lvl3pPr>
            <a:lvl4pPr marL="1296025" indent="0">
              <a:buNone/>
              <a:defRPr sz="1512">
                <a:solidFill>
                  <a:schemeClr val="tx1">
                    <a:tint val="75000"/>
                  </a:schemeClr>
                </a:solidFill>
              </a:defRPr>
            </a:lvl4pPr>
            <a:lvl5pPr marL="1728033" indent="0">
              <a:buNone/>
              <a:defRPr sz="1512">
                <a:solidFill>
                  <a:schemeClr val="tx1">
                    <a:tint val="75000"/>
                  </a:schemeClr>
                </a:solidFill>
              </a:defRPr>
            </a:lvl5pPr>
            <a:lvl6pPr marL="2160041" indent="0">
              <a:buNone/>
              <a:defRPr sz="1512">
                <a:solidFill>
                  <a:schemeClr val="tx1">
                    <a:tint val="75000"/>
                  </a:schemeClr>
                </a:solidFill>
              </a:defRPr>
            </a:lvl6pPr>
            <a:lvl7pPr marL="2592050" indent="0">
              <a:buNone/>
              <a:defRPr sz="1512">
                <a:solidFill>
                  <a:schemeClr val="tx1">
                    <a:tint val="75000"/>
                  </a:schemeClr>
                </a:solidFill>
              </a:defRPr>
            </a:lvl7pPr>
            <a:lvl8pPr marL="3024058" indent="0">
              <a:buNone/>
              <a:defRPr sz="1512">
                <a:solidFill>
                  <a:schemeClr val="tx1">
                    <a:tint val="75000"/>
                  </a:schemeClr>
                </a:solidFill>
              </a:defRPr>
            </a:lvl8pPr>
            <a:lvl9pPr marL="3456066" indent="0">
              <a:buNone/>
              <a:defRPr sz="151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40564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2034" y="1725046"/>
            <a:ext cx="4896207" cy="411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32247" y="1725046"/>
            <a:ext cx="4896207" cy="411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095312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93534" y="345010"/>
            <a:ext cx="9936421" cy="1252534"/>
          </a:xfrm>
        </p:spPr>
        <p:txBody>
          <a:bodyPr/>
          <a:lstStyle/>
          <a:p>
            <a:r>
              <a:rPr lang="en-US"/>
              <a:t>Click to edit Master title style</a:t>
            </a:r>
          </a:p>
        </p:txBody>
      </p:sp>
      <p:sp>
        <p:nvSpPr>
          <p:cNvPr id="3" name="Text Placeholder 2"/>
          <p:cNvSpPr>
            <a:spLocks noGrp="1"/>
          </p:cNvSpPr>
          <p:nvPr>
            <p:ph type="body" idx="1"/>
          </p:nvPr>
        </p:nvSpPr>
        <p:spPr>
          <a:xfrm>
            <a:off x="793535" y="1588543"/>
            <a:ext cx="4873706" cy="778521"/>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4" name="Content Placeholder 3"/>
          <p:cNvSpPr>
            <a:spLocks noGrp="1"/>
          </p:cNvSpPr>
          <p:nvPr>
            <p:ph sz="half" idx="2"/>
          </p:nvPr>
        </p:nvSpPr>
        <p:spPr>
          <a:xfrm>
            <a:off x="793535" y="2367064"/>
            <a:ext cx="4873706" cy="3481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32247" y="1588543"/>
            <a:ext cx="4897708" cy="778521"/>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6" name="Content Placeholder 5"/>
          <p:cNvSpPr>
            <a:spLocks noGrp="1"/>
          </p:cNvSpPr>
          <p:nvPr>
            <p:ph sz="quarter" idx="4"/>
          </p:nvPr>
        </p:nvSpPr>
        <p:spPr>
          <a:xfrm>
            <a:off x="5832247" y="2367064"/>
            <a:ext cx="4897708" cy="3481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63746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5240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3402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4"/>
            </a:lvl1pPr>
          </a:lstStyle>
          <a:p>
            <a:r>
              <a:rPr lang="en-US"/>
              <a:t>Click to edit Master title style</a:t>
            </a:r>
          </a:p>
        </p:txBody>
      </p:sp>
      <p:sp>
        <p:nvSpPr>
          <p:cNvPr id="3" name="Content Placeholder 2"/>
          <p:cNvSpPr>
            <a:spLocks noGrp="1"/>
          </p:cNvSpPr>
          <p:nvPr>
            <p:ph idx="1"/>
          </p:nvPr>
        </p:nvSpPr>
        <p:spPr>
          <a:xfrm>
            <a:off x="4897708" y="933026"/>
            <a:ext cx="5832247" cy="4605124"/>
          </a:xfrm>
        </p:spPr>
        <p:txBody>
          <a:bodyPr/>
          <a:lstStyle>
            <a:lvl1pPr>
              <a:defRPr sz="3024"/>
            </a:lvl1pPr>
            <a:lvl2pPr>
              <a:defRPr sz="2646"/>
            </a:lvl2pPr>
            <a:lvl3pPr>
              <a:defRPr sz="2268"/>
            </a:lvl3pPr>
            <a:lvl4pPr>
              <a:defRPr sz="1890"/>
            </a:lvl4pPr>
            <a:lvl5pPr>
              <a:defRPr sz="1890"/>
            </a:lvl5pPr>
            <a:lvl6pPr>
              <a:defRPr sz="1890"/>
            </a:lvl6pPr>
            <a:lvl7pPr>
              <a:defRPr sz="1890"/>
            </a:lvl7pPr>
            <a:lvl8pPr>
              <a:defRPr sz="1890"/>
            </a:lvl8pPr>
            <a:lvl9pPr>
              <a:defRPr sz="18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2"/>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8415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4"/>
            </a:lvl1pPr>
          </a:lstStyle>
          <a:p>
            <a:r>
              <a:rPr lang="en-US"/>
              <a:t>Click to edit Master title style</a:t>
            </a:r>
          </a:p>
        </p:txBody>
      </p:sp>
      <p:sp>
        <p:nvSpPr>
          <p:cNvPr id="3" name="Picture Placeholder 2"/>
          <p:cNvSpPr>
            <a:spLocks noGrp="1"/>
          </p:cNvSpPr>
          <p:nvPr>
            <p:ph type="pic" idx="1"/>
          </p:nvPr>
        </p:nvSpPr>
        <p:spPr>
          <a:xfrm>
            <a:off x="4897708" y="933026"/>
            <a:ext cx="5832247" cy="4605124"/>
          </a:xfrm>
        </p:spPr>
        <p:txBody>
          <a:bodyPr/>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endParaRPr lang="en-US"/>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2"/>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914468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306061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345009"/>
            <a:ext cx="2484105" cy="549164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2033" y="345009"/>
            <a:ext cx="7308310" cy="54916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3895279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8012" y="2545784"/>
            <a:ext cx="10752455" cy="1080029"/>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232714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8012" y="2545783"/>
            <a:ext cx="10752455" cy="1080029"/>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300254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60529"/>
            <a:ext cx="8640366" cy="2256061"/>
          </a:xfrm>
        </p:spPr>
        <p:txBody>
          <a:bodyPr anchor="b"/>
          <a:lstStyle>
            <a:lvl1pPr algn="ctr">
              <a:defRPr sz="5669"/>
            </a:lvl1pPr>
          </a:lstStyle>
          <a:p>
            <a:r>
              <a:rPr lang="en-US"/>
              <a:t>Click to edit Master title style</a:t>
            </a:r>
          </a:p>
        </p:txBody>
      </p:sp>
      <p:sp>
        <p:nvSpPr>
          <p:cNvPr id="3" name="Subtitle 2"/>
          <p:cNvSpPr>
            <a:spLocks noGrp="1"/>
          </p:cNvSpPr>
          <p:nvPr>
            <p:ph type="subTitle" idx="1"/>
          </p:nvPr>
        </p:nvSpPr>
        <p:spPr>
          <a:xfrm>
            <a:off x="1440061" y="3403592"/>
            <a:ext cx="8640366" cy="1564542"/>
          </a:xfrm>
        </p:spPr>
        <p:txBody>
          <a:bodyPr/>
          <a:lstStyle>
            <a:lvl1pPr marL="0" indent="0" algn="ctr">
              <a:buNone/>
              <a:defRPr sz="2268"/>
            </a:lvl1pPr>
            <a:lvl2pPr marL="432008" indent="0" algn="ctr">
              <a:buNone/>
              <a:defRPr sz="1890"/>
            </a:lvl2pPr>
            <a:lvl3pPr marL="864017" indent="0" algn="ctr">
              <a:buNone/>
              <a:defRPr sz="1701"/>
            </a:lvl3pPr>
            <a:lvl4pPr marL="1296025" indent="0" algn="ctr">
              <a:buNone/>
              <a:defRPr sz="1512"/>
            </a:lvl4pPr>
            <a:lvl5pPr marL="1728033" indent="0" algn="ctr">
              <a:buNone/>
              <a:defRPr sz="1512"/>
            </a:lvl5pPr>
            <a:lvl6pPr marL="2160041" indent="0" algn="ctr">
              <a:buNone/>
              <a:defRPr sz="1512"/>
            </a:lvl6pPr>
            <a:lvl7pPr marL="2592050" indent="0" algn="ctr">
              <a:buNone/>
              <a:defRPr sz="1512"/>
            </a:lvl7pPr>
            <a:lvl8pPr marL="3024058" indent="0" algn="ctr">
              <a:buNone/>
              <a:defRPr sz="1512"/>
            </a:lvl8pPr>
            <a:lvl9pPr marL="3456066" indent="0" algn="ctr">
              <a:buNone/>
              <a:defRPr sz="1512"/>
            </a:lvl9pPr>
          </a:lstStyle>
          <a:p>
            <a:r>
              <a:rPr lang="en-US"/>
              <a:t>Click to edit Master subtitle style</a:t>
            </a:r>
          </a:p>
        </p:txBody>
      </p:sp>
      <p:sp>
        <p:nvSpPr>
          <p:cNvPr id="4" name="Date Placeholder 3"/>
          <p:cNvSpPr>
            <a:spLocks noGrp="1"/>
          </p:cNvSpPr>
          <p:nvPr>
            <p:ph type="dt" sz="half" idx="10"/>
          </p:nvPr>
        </p:nvSpPr>
        <p:spPr/>
        <p:txBody>
          <a:bodyPr/>
          <a:lstStyle/>
          <a:p>
            <a:fld id="{9C1545FA-AAC0-7946-84C9-FA39902A0691}" type="datetime1">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BB6B2-C08D-E949-9A0B-C95772D02915}" type="slidenum">
              <a:rPr lang="en-US" smtClean="0"/>
              <a:t>‹#›</a:t>
            </a:fld>
            <a:endParaRPr lang="en-US"/>
          </a:p>
        </p:txBody>
      </p:sp>
    </p:spTree>
    <p:extLst>
      <p:ext uri="{BB962C8B-B14F-4D97-AF65-F5344CB8AC3E}">
        <p14:creationId xmlns:p14="http://schemas.microsoft.com/office/powerpoint/2010/main" val="290369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271238"/>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34" name="Image" r:id="rId12" imgW="2279520" imgH="1310400" progId="Photoshop.Image.18">
                  <p:embed/>
                </p:oleObj>
              </mc:Choice>
              <mc:Fallback>
                <p:oleObj name="Image" r:id="rId12" imgW="2279520" imgH="1310400" progId="Photoshop.Image.18">
                  <p:embed/>
                  <p:pic>
                    <p:nvPicPr>
                      <p:cNvPr id="9" name="Object 8"/>
                      <p:cNvPicPr/>
                      <p:nvPr/>
                    </p:nvPicPr>
                    <p:blipFill>
                      <a:blip r:embed="rId13"/>
                      <a:stretch>
                        <a:fillRect/>
                      </a:stretch>
                    </p:blipFill>
                    <p:spPr>
                      <a:xfrm>
                        <a:off x="10713600" y="5940175"/>
                        <a:ext cx="626616" cy="360000"/>
                      </a:xfrm>
                      <a:prstGeom prst="rect">
                        <a:avLst/>
                      </a:prstGeom>
                    </p:spPr>
                  </p:pic>
                </p:oleObj>
              </mc:Fallback>
            </mc:AlternateContent>
          </a:graphicData>
        </a:graphic>
      </p:graphicFrame>
      <p:pic>
        <p:nvPicPr>
          <p:cNvPr id="8" name="Content Placeholder 3">
            <a:extLst>
              <a:ext uri="{FF2B5EF4-FFF2-40B4-BE49-F238E27FC236}">
                <a16:creationId xmlns:a16="http://schemas.microsoft.com/office/drawing/2014/main" id="{B650D422-5DF8-4235-8E9D-47B261F6629A}"/>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a:stretch/>
        </p:blipFill>
        <p:spPr>
          <a:xfrm>
            <a:off x="180" y="5943709"/>
            <a:ext cx="11520308" cy="523766"/>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 id="2147483657" r:id="rId8"/>
    <p:sldLayoutId id="2147483670" r:id="rId9"/>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34" y="345010"/>
            <a:ext cx="9936421" cy="125253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92034" y="1725046"/>
            <a:ext cx="9936421" cy="41116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2033" y="6006163"/>
            <a:ext cx="2592110" cy="345009"/>
          </a:xfrm>
          <a:prstGeom prst="rect">
            <a:avLst/>
          </a:prstGeom>
        </p:spPr>
        <p:txBody>
          <a:bodyPr vert="horz" lIns="91440" tIns="45720" rIns="91440" bIns="45720" rtlCol="0" anchor="ctr"/>
          <a:lstStyle>
            <a:lvl1pPr algn="l">
              <a:defRPr sz="1134">
                <a:solidFill>
                  <a:schemeClr val="tx1">
                    <a:tint val="75000"/>
                  </a:schemeClr>
                </a:solidFill>
              </a:defRPr>
            </a:lvl1pPr>
          </a:lstStyle>
          <a:p>
            <a:fld id="{3FAA6659-066F-4E7F-BD92-0981E5430CBE}" type="datetimeFigureOut">
              <a:rPr lang="en-US" smtClean="0"/>
              <a:t>11/11/2019</a:t>
            </a:fld>
            <a:endParaRPr lang="en-US"/>
          </a:p>
        </p:txBody>
      </p:sp>
      <p:sp>
        <p:nvSpPr>
          <p:cNvPr id="5" name="Footer Placeholder 4"/>
          <p:cNvSpPr>
            <a:spLocks noGrp="1"/>
          </p:cNvSpPr>
          <p:nvPr>
            <p:ph type="ftr" sz="quarter" idx="3"/>
          </p:nvPr>
        </p:nvSpPr>
        <p:spPr>
          <a:xfrm>
            <a:off x="3816162" y="6006163"/>
            <a:ext cx="3888165" cy="345009"/>
          </a:xfrm>
          <a:prstGeom prst="rect">
            <a:avLst/>
          </a:prstGeom>
        </p:spPr>
        <p:txBody>
          <a:bodyPr vert="horz" lIns="91440" tIns="45720" rIns="91440" bIns="45720" rtlCol="0" anchor="ctr"/>
          <a:lstStyle>
            <a:lvl1pPr algn="ctr">
              <a:defRPr sz="113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36345" y="6006163"/>
            <a:ext cx="2592110" cy="345009"/>
          </a:xfrm>
          <a:prstGeom prst="rect">
            <a:avLst/>
          </a:prstGeom>
        </p:spPr>
        <p:txBody>
          <a:bodyPr vert="horz" lIns="91440" tIns="45720" rIns="91440" bIns="45720" rtlCol="0" anchor="ctr"/>
          <a:lstStyle>
            <a:lvl1pPr algn="r">
              <a:defRPr sz="1134">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341984280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Lst>
  <p:txStyles>
    <p:titleStyle>
      <a:lvl1pPr algn="l" defTabSz="864017" rtl="0" eaLnBrk="1" latinLnBrk="0" hangingPunct="1">
        <a:lnSpc>
          <a:spcPct val="90000"/>
        </a:lnSpc>
        <a:spcBef>
          <a:spcPct val="0"/>
        </a:spcBef>
        <a:buNone/>
        <a:defRPr sz="4158" kern="1200">
          <a:solidFill>
            <a:schemeClr val="tx1"/>
          </a:solidFill>
          <a:latin typeface="+mj-lt"/>
          <a:ea typeface="+mj-ea"/>
          <a:cs typeface="+mj-cs"/>
        </a:defRPr>
      </a:lvl1pPr>
    </p:titleStyle>
    <p:bodyStyle>
      <a:lvl1pPr marL="216004" indent="-216004" algn="l" defTabSz="864017" rtl="0" eaLnBrk="1" latinLnBrk="0" hangingPunct="1">
        <a:lnSpc>
          <a:spcPct val="90000"/>
        </a:lnSpc>
        <a:spcBef>
          <a:spcPts val="945"/>
        </a:spcBef>
        <a:buFont typeface="Arial" panose="020B0604020202020204" pitchFamily="34" charset="0"/>
        <a:buChar char="•"/>
        <a:defRPr sz="2646" kern="1200">
          <a:solidFill>
            <a:schemeClr val="tx1"/>
          </a:solidFill>
          <a:latin typeface="+mn-lt"/>
          <a:ea typeface="+mn-ea"/>
          <a:cs typeface="+mn-cs"/>
        </a:defRPr>
      </a:lvl1pPr>
      <a:lvl2pPr marL="648012" indent="-216004" algn="l" defTabSz="864017" rtl="0" eaLnBrk="1" latinLnBrk="0" hangingPunct="1">
        <a:lnSpc>
          <a:spcPct val="90000"/>
        </a:lnSpc>
        <a:spcBef>
          <a:spcPts val="472"/>
        </a:spcBef>
        <a:buFont typeface="Arial" panose="020B0604020202020204" pitchFamily="34" charset="0"/>
        <a:buChar char="•"/>
        <a:defRPr sz="2268" kern="1200">
          <a:solidFill>
            <a:schemeClr val="tx1"/>
          </a:solidFill>
          <a:latin typeface="+mn-lt"/>
          <a:ea typeface="+mn-ea"/>
          <a:cs typeface="+mn-cs"/>
        </a:defRPr>
      </a:lvl2pPr>
      <a:lvl3pPr marL="1080021" indent="-216004" algn="l" defTabSz="864017" rtl="0" eaLnBrk="1" latinLnBrk="0" hangingPunct="1">
        <a:lnSpc>
          <a:spcPct val="90000"/>
        </a:lnSpc>
        <a:spcBef>
          <a:spcPts val="472"/>
        </a:spcBef>
        <a:buFont typeface="Arial" panose="020B0604020202020204" pitchFamily="34" charset="0"/>
        <a:buChar char="•"/>
        <a:defRPr sz="1890" kern="1200">
          <a:solidFill>
            <a:schemeClr val="tx1"/>
          </a:solidFill>
          <a:latin typeface="+mn-lt"/>
          <a:ea typeface="+mn-ea"/>
          <a:cs typeface="+mn-cs"/>
        </a:defRPr>
      </a:lvl3pPr>
      <a:lvl4pPr marL="1512029"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4pPr>
      <a:lvl5pPr marL="1944037"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sql/linux/quickstart-install-connect-docker" TargetMode="External"/><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4.xml"/><Relationship Id="rId1" Type="http://schemas.openxmlformats.org/officeDocument/2006/relationships/slideLayout" Target="../slideLayouts/slideLayout4.xml"/><Relationship Id="rId5" Type="http://schemas.openxmlformats.org/officeDocument/2006/relationships/customXml" Target="../ink/ink6.xml"/><Relationship Id="rId4" Type="http://schemas.openxmlformats.org/officeDocument/2006/relationships/customXml" Target="../ink/ink5.xml"/></Relationships>
</file>

<file path=ppt/slides/_rels/slide2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13.xml"/><Relationship Id="rId3" Type="http://schemas.openxmlformats.org/officeDocument/2006/relationships/image" Target="../media/image100.png"/><Relationship Id="rId7" Type="http://schemas.openxmlformats.org/officeDocument/2006/relationships/customXml" Target="../ink/ink10.xml"/><Relationship Id="rId12" Type="http://schemas.openxmlformats.org/officeDocument/2006/relationships/image" Target="../media/image140.png"/><Relationship Id="rId2" Type="http://schemas.openxmlformats.org/officeDocument/2006/relationships/customXml" Target="../ink/ink7.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customXml" Target="../ink/ink12.xml"/><Relationship Id="rId5" Type="http://schemas.openxmlformats.org/officeDocument/2006/relationships/customXml" Target="../ink/ink9.xml"/><Relationship Id="rId10" Type="http://schemas.openxmlformats.org/officeDocument/2006/relationships/image" Target="../media/image130.png"/><Relationship Id="rId4" Type="http://schemas.openxmlformats.org/officeDocument/2006/relationships/customXml" Target="../ink/ink8.xml"/><Relationship Id="rId9" Type="http://schemas.openxmlformats.org/officeDocument/2006/relationships/customXml" Target="../ink/ink11.xml"/><Relationship Id="rId14"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customXml" Target="../ink/ink17.xml"/><Relationship Id="rId2" Type="http://schemas.openxmlformats.org/officeDocument/2006/relationships/customXml" Target="../ink/ink1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customXml" Target="../ink/ink16.xml"/><Relationship Id="rId4" Type="http://schemas.openxmlformats.org/officeDocument/2006/relationships/customXml" Target="../ink/ink15.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customXml" Target="../ink/ink20.xml"/><Relationship Id="rId4" Type="http://schemas.openxmlformats.org/officeDocument/2006/relationships/customXml" Target="../ink/ink19.xml"/></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2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customXml" Target="../ink/ink23.xml"/><Relationship Id="rId4" Type="http://schemas.openxmlformats.org/officeDocument/2006/relationships/customXml" Target="../ink/ink22.xml"/></Relationships>
</file>

<file path=ppt/slides/_rels/slide2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24.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customXml" Target="../ink/ink26.xml"/><Relationship Id="rId4" Type="http://schemas.openxmlformats.org/officeDocument/2006/relationships/customXml" Target="../ink/ink25.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6.png"/><Relationship Id="rId2" Type="http://schemas.openxmlformats.org/officeDocument/2006/relationships/customXml" Target="../ink/ink27.xml"/><Relationship Id="rId1" Type="http://schemas.openxmlformats.org/officeDocument/2006/relationships/slideLayout" Target="../slideLayouts/slideLayout4.xml"/><Relationship Id="rId6" Type="http://schemas.openxmlformats.org/officeDocument/2006/relationships/hyperlink" Target="https://docs.microsoft.com/en-us/sql/relational-databases/automatic-tuning/automatic-tuning" TargetMode="External"/><Relationship Id="rId5" Type="http://schemas.openxmlformats.org/officeDocument/2006/relationships/customXml" Target="../ink/ink29.xml"/><Relationship Id="rId4" Type="http://schemas.openxmlformats.org/officeDocument/2006/relationships/customXml" Target="../ink/ink28.xml"/></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hyperlink" Target="https://docs.microsoft.com/en-us/sql/relational-databases/automatic-tuning/automatic-tuning#automatic-plan-correction" TargetMode="External"/><Relationship Id="rId2" Type="http://schemas.openxmlformats.org/officeDocument/2006/relationships/customXml" Target="../ink/ink30.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customXml" Target="../ink/ink32.xml"/><Relationship Id="rId4" Type="http://schemas.openxmlformats.org/officeDocument/2006/relationships/customXml" Target="../ink/ink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3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customXml" Target="../ink/ink35.xml"/><Relationship Id="rId4" Type="http://schemas.openxmlformats.org/officeDocument/2006/relationships/customXml" Target="../ink/ink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0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qltact.com/2017/12/our-sql-server-2017-administration.html"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sql/relational-databases/performance/adaptive-query-processing"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hyperlink" Target="https://docs.microsoft.com/en-us/sql/integration-services/azure-feature-pack-for-integration-services-ssis" TargetMode="Externa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sql/integration-services/scale-out/integration-services-ssis-scale-out"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zure/data-factory/tutorial-deploy-ssis-packages-azure"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sql/reporting-services/what-s-new-in-sql-server-reporting-services-ssrs"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sql/analysis-services/what-s-new-in-sql-server-analysis-services-2017" TargetMode="Externa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https://docs.microsoft.com/en-us/sql/relational-databases/import-export/examples-of-bulk-access-to-data-in-azure-blob-storage" TargetMode="Externa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5.jpeg"/><Relationship Id="rId5" Type="http://schemas.openxmlformats.org/officeDocument/2006/relationships/image" Target="../media/image28.png"/><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jpeg"/><Relationship Id="rId2" Type="http://schemas.openxmlformats.org/officeDocument/2006/relationships/hyperlink" Target="http://www.sqltact.com/" TargetMode="External"/><Relationship Id="rId1" Type="http://schemas.openxmlformats.org/officeDocument/2006/relationships/slideLayout" Target="../slideLayouts/slideLayout21.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72.xml.rels><?xml version="1.0" encoding="UTF-8" standalone="yes"?>
<Relationships xmlns="http://schemas.openxmlformats.org/package/2006/relationships"><Relationship Id="rId3" Type="http://schemas.openxmlformats.org/officeDocument/2006/relationships/hyperlink" Target="http://www.sparkhound.com/" TargetMode="External"/><Relationship Id="rId2" Type="http://schemas.openxmlformats.org/officeDocument/2006/relationships/hyperlink" Target="mailto:William.Assaf@sparkhound.com" TargetMode="Externa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906" y="3779838"/>
            <a:ext cx="11160581" cy="2339975"/>
          </a:xfrm>
        </p:spPr>
        <p:txBody>
          <a:bodyPr/>
          <a:lstStyle/>
          <a:p>
            <a:r>
              <a:rPr lang="en-US" dirty="0"/>
              <a:t>What’s New in SQL Server 2019?</a:t>
            </a:r>
          </a:p>
        </p:txBody>
      </p:sp>
      <p:sp>
        <p:nvSpPr>
          <p:cNvPr id="3" name="Text Placeholder 2"/>
          <p:cNvSpPr>
            <a:spLocks noGrp="1"/>
          </p:cNvSpPr>
          <p:nvPr>
            <p:ph type="body" sz="quarter" idx="10"/>
          </p:nvPr>
        </p:nvSpPr>
        <p:spPr/>
        <p:txBody>
          <a:bodyPr/>
          <a:lstStyle/>
          <a:p>
            <a:r>
              <a:rPr lang="en-US" dirty="0"/>
              <a:t>Baton Rouge User Groups </a:t>
            </a:r>
            <a:br>
              <a:rPr lang="en-US" dirty="0"/>
            </a:br>
            <a:r>
              <a:rPr lang="en-US" dirty="0"/>
              <a:t>Nov 2019</a:t>
            </a: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makeuseof.com/wp-content/uploads/2013/07/redhat-670x335.jpg">
            <a:extLst>
              <a:ext uri="{FF2B5EF4-FFF2-40B4-BE49-F238E27FC236}">
                <a16:creationId xmlns:a16="http://schemas.microsoft.com/office/drawing/2014/main" id="{E344206C-18D1-46F3-8AE9-EB8988DFEDE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106508" y="1"/>
            <a:ext cx="3413979" cy="1706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1038" y="360363"/>
            <a:ext cx="10800000" cy="720000"/>
          </a:xfrm>
        </p:spPr>
        <p:txBody>
          <a:bodyPr/>
          <a:lstStyle/>
          <a:p>
            <a:r>
              <a:rPr lang="en-US" dirty="0"/>
              <a:t>SQL on Linux</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7" cy="4524315"/>
          </a:xfrm>
          <a:prstGeom prst="rect">
            <a:avLst/>
          </a:prstGeom>
        </p:spPr>
        <p:txBody>
          <a:bodyPr wrap="square">
            <a:spAutoFit/>
          </a:bodyPr>
          <a:lstStyle/>
          <a:p>
            <a:pPr marL="457200" indent="-457200">
              <a:buFont typeface="Arial" panose="020B0604020202020204" pitchFamily="34" charset="0"/>
              <a:buChar char="•"/>
            </a:pPr>
            <a:r>
              <a:rPr lang="en-US" sz="3600" dirty="0"/>
              <a:t>Red Hat Enterprise (RHEL) preferred, </a:t>
            </a:r>
            <a:br>
              <a:rPr lang="en-US" sz="3600" dirty="0"/>
            </a:br>
            <a:r>
              <a:rPr lang="en-US" sz="3600" dirty="0"/>
              <a:t>	also Ubuntu, SUSE Linux Enterprise</a:t>
            </a:r>
            <a:br>
              <a:rPr lang="en-US" sz="3600" dirty="0"/>
            </a:br>
            <a:endParaRPr lang="en-US" sz="3600" dirty="0"/>
          </a:p>
          <a:p>
            <a:pPr marL="457200" indent="-457200">
              <a:buFont typeface="Arial" panose="020B0604020202020204" pitchFamily="34" charset="0"/>
              <a:buChar char="•"/>
            </a:pPr>
            <a:r>
              <a:rPr lang="en-US" sz="3600" dirty="0"/>
              <a:t>Almost fully-featured SQL on Linux</a:t>
            </a:r>
            <a:br>
              <a:rPr lang="en-US" sz="3600" dirty="0"/>
            </a:br>
            <a:endParaRPr lang="en-US" sz="3600" dirty="0"/>
          </a:p>
          <a:p>
            <a:pPr marL="457200" indent="-457200">
              <a:buFont typeface="Arial" panose="020B0604020202020204" pitchFamily="34" charset="0"/>
              <a:buChar char="•"/>
            </a:pPr>
            <a:r>
              <a:rPr lang="en-US" sz="3600" dirty="0"/>
              <a:t>Support for integrated Active Directory </a:t>
            </a:r>
            <a:r>
              <a:rPr lang="en-US" sz="3600" dirty="0" err="1"/>
              <a:t>auth</a:t>
            </a:r>
            <a:br>
              <a:rPr lang="en-US" sz="3600" dirty="0"/>
            </a:br>
            <a:endParaRPr lang="en-US" sz="3600" dirty="0"/>
          </a:p>
          <a:p>
            <a:pPr marL="457200" indent="-457200">
              <a:buFont typeface="Arial" panose="020B0604020202020204" pitchFamily="34" charset="0"/>
              <a:buChar char="•"/>
            </a:pPr>
            <a:r>
              <a:rPr lang="en-US" sz="3600" dirty="0"/>
              <a:t>Linux cluster managers like Pacemaker can be used</a:t>
            </a:r>
          </a:p>
        </p:txBody>
      </p:sp>
    </p:spTree>
    <p:extLst>
      <p:ext uri="{BB962C8B-B14F-4D97-AF65-F5344CB8AC3E}">
        <p14:creationId xmlns:p14="http://schemas.microsoft.com/office/powerpoint/2010/main" val="358915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SQL on Linux</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524315"/>
          </a:xfrm>
          <a:prstGeom prst="rect">
            <a:avLst/>
          </a:prstGeom>
        </p:spPr>
        <p:txBody>
          <a:bodyPr wrap="square">
            <a:spAutoFit/>
          </a:bodyPr>
          <a:lstStyle/>
          <a:p>
            <a:r>
              <a:rPr lang="en-US" sz="3200" dirty="0"/>
              <a:t>SQL Server “mssql-server” installs on Linux, but SSMS won’t.</a:t>
            </a:r>
          </a:p>
          <a:p>
            <a:br>
              <a:rPr lang="en-US" sz="3200" dirty="0"/>
            </a:br>
            <a:r>
              <a:rPr lang="en-US" sz="3200" dirty="0"/>
              <a:t>Options for tooling on Linux:</a:t>
            </a:r>
          </a:p>
          <a:p>
            <a:pPr marL="457200" indent="-457200">
              <a:buFont typeface="Arial" panose="020B0604020202020204" pitchFamily="34" charset="0"/>
              <a:buChar char="•"/>
            </a:pPr>
            <a:r>
              <a:rPr lang="en-US" sz="3200" dirty="0"/>
              <a:t>Install SSMS on Windows, manage SQL on Linux remotely</a:t>
            </a:r>
          </a:p>
          <a:p>
            <a:pPr marL="457200" indent="-457200">
              <a:buFont typeface="Arial" panose="020B0604020202020204" pitchFamily="34" charset="0"/>
              <a:buChar char="•"/>
            </a:pPr>
            <a:r>
              <a:rPr lang="en-US" sz="3200" dirty="0"/>
              <a:t>“mssql-tools” installs command-line tools </a:t>
            </a:r>
            <a:r>
              <a:rPr lang="en-US" sz="3200" dirty="0" err="1"/>
              <a:t>Sqlcmd</a:t>
            </a:r>
            <a:r>
              <a:rPr lang="en-US" sz="3200" dirty="0"/>
              <a:t>, bcp, drivers and more on Linux </a:t>
            </a:r>
          </a:p>
          <a:p>
            <a:pPr marL="457200" indent="-457200">
              <a:buFont typeface="Arial" panose="020B0604020202020204" pitchFamily="34" charset="0"/>
              <a:buChar char="•"/>
            </a:pPr>
            <a:r>
              <a:rPr lang="en-US" sz="3200" dirty="0"/>
              <a:t>SQL Server Operations Studio – new cross-platform SQL management software that is, based Visual Studio Code</a:t>
            </a:r>
          </a:p>
          <a:p>
            <a:pPr marL="457200" indent="-457200">
              <a:buFont typeface="Arial" panose="020B0604020202020204" pitchFamily="34" charset="0"/>
              <a:buChar char="•"/>
            </a:pPr>
            <a:r>
              <a:rPr lang="en-US" sz="3200" dirty="0"/>
              <a:t>Third party software</a:t>
            </a:r>
          </a:p>
        </p:txBody>
      </p:sp>
    </p:spTree>
    <p:extLst>
      <p:ext uri="{BB962C8B-B14F-4D97-AF65-F5344CB8AC3E}">
        <p14:creationId xmlns:p14="http://schemas.microsoft.com/office/powerpoint/2010/main" val="323363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ytimg.com/vi/ngldlTAnACI/maxresdefault.jpg">
            <a:extLst>
              <a:ext uri="{FF2B5EF4-FFF2-40B4-BE49-F238E27FC236}">
                <a16:creationId xmlns:a16="http://schemas.microsoft.com/office/drawing/2014/main" id="{7DB66F6B-D06B-4FBA-A95E-16E1887053B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46022" y="0"/>
            <a:ext cx="3484319" cy="19598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61038" y="360363"/>
            <a:ext cx="10800000" cy="720000"/>
          </a:xfrm>
        </p:spPr>
        <p:txBody>
          <a:bodyPr/>
          <a:lstStyle/>
          <a:p>
            <a:r>
              <a:rPr lang="en-US" dirty="0"/>
              <a:t>SQL in Docker</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5386090"/>
          </a:xfrm>
          <a:prstGeom prst="rect">
            <a:avLst/>
          </a:prstGeom>
        </p:spPr>
        <p:txBody>
          <a:bodyPr wrap="square">
            <a:spAutoFit/>
          </a:body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SQL Server 2017 container images now supported in Docker</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There are images for both Windows and Linux, supported for Docker on Mac and Windows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Quick start walkthrough:</a:t>
            </a:r>
          </a:p>
          <a:p>
            <a:r>
              <a:rPr lang="en-US" sz="2400" dirty="0">
                <a:hlinkClick r:id="rId3"/>
              </a:rPr>
              <a:t>https://docs.microsoft.com/en-us/sql/linux/quickstart-install-connect-docker</a:t>
            </a:r>
            <a:endParaRPr lang="en-US" sz="24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545488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Availability Groups Possibilities</a:t>
            </a:r>
          </a:p>
        </p:txBody>
      </p:sp>
      <p:sp>
        <p:nvSpPr>
          <p:cNvPr id="2" name="Rectangle 1">
            <a:extLst>
              <a:ext uri="{FF2B5EF4-FFF2-40B4-BE49-F238E27FC236}">
                <a16:creationId xmlns:a16="http://schemas.microsoft.com/office/drawing/2014/main" id="{3A456A49-D9F1-4953-8152-0834928543C1}"/>
              </a:ext>
            </a:extLst>
          </p:cNvPr>
          <p:cNvSpPr/>
          <p:nvPr/>
        </p:nvSpPr>
        <p:spPr>
          <a:xfrm>
            <a:off x="115094" y="1080363"/>
            <a:ext cx="11291888" cy="5262979"/>
          </a:xfrm>
          <a:prstGeom prst="rect">
            <a:avLst/>
          </a:prstGeom>
        </p:spPr>
        <p:txBody>
          <a:bodyPr wrap="square">
            <a:spAutoFit/>
          </a:bodyPr>
          <a:lstStyle/>
          <a:p>
            <a:r>
              <a:rPr lang="en-US" sz="2800" b="1" dirty="0"/>
              <a:t>Enterprise Edition Availability Groups </a:t>
            </a:r>
            <a:r>
              <a:rPr lang="en-US" sz="2800" dirty="0"/>
              <a:t>– (typical, since SQL 2012)</a:t>
            </a:r>
          </a:p>
          <a:p>
            <a:r>
              <a:rPr lang="en-US" sz="2800" dirty="0"/>
              <a:t>	Synchronous/Async, Automatic Failover possible</a:t>
            </a:r>
          </a:p>
          <a:p>
            <a:r>
              <a:rPr lang="en-US" sz="2800" dirty="0"/>
              <a:t>	Cross-OS possible using WSFC on Windows or Pacemaker on Linux</a:t>
            </a:r>
          </a:p>
          <a:p>
            <a:endParaRPr lang="en-US" sz="2800" dirty="0"/>
          </a:p>
          <a:p>
            <a:r>
              <a:rPr lang="en-US" sz="2800" b="1" dirty="0"/>
              <a:t>Basic Availability Groups </a:t>
            </a:r>
            <a:r>
              <a:rPr lang="en-US" sz="2800" dirty="0"/>
              <a:t>–  (Introduced in SQL 2016 Standard ed) </a:t>
            </a:r>
          </a:p>
          <a:p>
            <a:r>
              <a:rPr lang="en-US" sz="2800" dirty="0"/>
              <a:t>	 Replaces DB Mirroring: 2 nodes, secondary replica can’t be used</a:t>
            </a:r>
          </a:p>
          <a:p>
            <a:endParaRPr lang="en-US" sz="2800" dirty="0"/>
          </a:p>
          <a:p>
            <a:r>
              <a:rPr lang="en-US" sz="2800" b="1" dirty="0"/>
              <a:t>Distributed Availability Groups </a:t>
            </a:r>
            <a:r>
              <a:rPr lang="en-US" sz="2800" dirty="0"/>
              <a:t>– (Introduced in SQL 2016) </a:t>
            </a:r>
          </a:p>
          <a:p>
            <a:r>
              <a:rPr lang="en-US" sz="2800" dirty="0"/>
              <a:t>	AG treats another AG as a replica (over WAN), up to 17(!) replicas</a:t>
            </a:r>
          </a:p>
          <a:p>
            <a:endParaRPr lang="en-US" sz="2800" dirty="0"/>
          </a:p>
          <a:p>
            <a:r>
              <a:rPr lang="en-US" sz="2800" b="1" dirty="0"/>
              <a:t>Clusterless (!!!) Availability Groups </a:t>
            </a:r>
            <a:r>
              <a:rPr lang="en-US" sz="2800" dirty="0"/>
              <a:t>– (Introduced in SQL 2017) …</a:t>
            </a:r>
          </a:p>
          <a:p>
            <a:endParaRPr lang="en-US" sz="2800" dirty="0"/>
          </a:p>
        </p:txBody>
      </p:sp>
    </p:spTree>
    <p:extLst>
      <p:ext uri="{BB962C8B-B14F-4D97-AF65-F5344CB8AC3E}">
        <p14:creationId xmlns:p14="http://schemas.microsoft.com/office/powerpoint/2010/main" val="66288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Clusterless Availability Groups</a:t>
            </a:r>
          </a:p>
        </p:txBody>
      </p:sp>
      <p:sp>
        <p:nvSpPr>
          <p:cNvPr id="2" name="Rectangle 1">
            <a:extLst>
              <a:ext uri="{FF2B5EF4-FFF2-40B4-BE49-F238E27FC236}">
                <a16:creationId xmlns:a16="http://schemas.microsoft.com/office/drawing/2014/main" id="{3A456A49-D9F1-4953-8152-0834928543C1}"/>
              </a:ext>
            </a:extLst>
          </p:cNvPr>
          <p:cNvSpPr/>
          <p:nvPr/>
        </p:nvSpPr>
        <p:spPr>
          <a:xfrm>
            <a:off x="115094" y="1080363"/>
            <a:ext cx="11291888" cy="4031873"/>
          </a:xfrm>
          <a:prstGeom prst="rect">
            <a:avLst/>
          </a:prstGeom>
        </p:spPr>
        <p:txBody>
          <a:bodyPr wrap="square">
            <a:spAutoFit/>
          </a:bodyPr>
          <a:lstStyle/>
          <a:p>
            <a:pPr marL="457200" indent="-457200">
              <a:buFont typeface="Arial" panose="020B0604020202020204" pitchFamily="34" charset="0"/>
              <a:buChar char="•"/>
            </a:pPr>
            <a:r>
              <a:rPr lang="en-US" sz="3200" dirty="0"/>
              <a:t>New in SQL 2017. Does not require a WSFC! No quorum! </a:t>
            </a:r>
            <a:r>
              <a:rPr lang="en-US" sz="3200" b="1" dirty="0"/>
              <a:t>Hooray!</a:t>
            </a:r>
          </a:p>
          <a:p>
            <a:pPr marL="457200" indent="-457200">
              <a:buFont typeface="Arial" panose="020B0604020202020204" pitchFamily="34" charset="0"/>
              <a:buChar char="•"/>
            </a:pPr>
            <a:r>
              <a:rPr lang="en-US" sz="3200" dirty="0"/>
              <a:t>Cross-OS: Win+Win, Win+Linux, Linux+Linux</a:t>
            </a:r>
          </a:p>
          <a:p>
            <a:pPr marL="457200" indent="-457200">
              <a:buFont typeface="Arial" panose="020B0604020202020204" pitchFamily="34" charset="0"/>
              <a:buChar char="•"/>
            </a:pPr>
            <a:r>
              <a:rPr lang="en-US" sz="3200" dirty="0"/>
              <a:t>No automatic failover possible, manual failover possible</a:t>
            </a:r>
          </a:p>
          <a:p>
            <a:pPr marL="914400" lvl="1" indent="-457200">
              <a:buFont typeface="Arial" panose="020B0604020202020204" pitchFamily="34" charset="0"/>
              <a:buChar char="•"/>
            </a:pPr>
            <a:r>
              <a:rPr lang="en-US" sz="3200" dirty="0"/>
              <a:t>Full-featured, including readable sync/</a:t>
            </a:r>
            <a:r>
              <a:rPr lang="en-US" sz="3200" dirty="0" err="1"/>
              <a:t>async</a:t>
            </a:r>
            <a:r>
              <a:rPr lang="en-US" sz="3200" dirty="0"/>
              <a:t> replicas</a:t>
            </a:r>
          </a:p>
          <a:p>
            <a:pPr marL="457200" indent="-457200">
              <a:buFont typeface="Arial" panose="020B0604020202020204" pitchFamily="34" charset="0"/>
              <a:buChar char="•"/>
            </a:pPr>
            <a:r>
              <a:rPr lang="en-US" sz="3200" dirty="0"/>
              <a:t>Create SQL-based listener without a cluster, so Read-Only Routing still possible</a:t>
            </a:r>
          </a:p>
          <a:p>
            <a:pPr marL="457200" indent="-457200">
              <a:buFont typeface="Arial" panose="020B0604020202020204" pitchFamily="34" charset="0"/>
              <a:buChar char="•"/>
            </a:pPr>
            <a:r>
              <a:rPr lang="en-US" sz="3200" dirty="0"/>
              <a:t>Referred to as “Read-scale availability groups” in docs</a:t>
            </a:r>
          </a:p>
        </p:txBody>
      </p:sp>
    </p:spTree>
    <p:extLst>
      <p:ext uri="{BB962C8B-B14F-4D97-AF65-F5344CB8AC3E}">
        <p14:creationId xmlns:p14="http://schemas.microsoft.com/office/powerpoint/2010/main" val="128200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New Availability Groups Features</a:t>
            </a:r>
          </a:p>
        </p:txBody>
      </p:sp>
      <p:sp>
        <p:nvSpPr>
          <p:cNvPr id="2" name="Rectangle 1">
            <a:extLst>
              <a:ext uri="{FF2B5EF4-FFF2-40B4-BE49-F238E27FC236}">
                <a16:creationId xmlns:a16="http://schemas.microsoft.com/office/drawing/2014/main" id="{3A456A49-D9F1-4953-8152-0834928543C1}"/>
              </a:ext>
            </a:extLst>
          </p:cNvPr>
          <p:cNvSpPr/>
          <p:nvPr/>
        </p:nvSpPr>
        <p:spPr>
          <a:xfrm>
            <a:off x="115094" y="1080363"/>
            <a:ext cx="11291888" cy="4832092"/>
          </a:xfrm>
          <a:prstGeom prst="rect">
            <a:avLst/>
          </a:prstGeom>
        </p:spPr>
        <p:txBody>
          <a:bodyPr wrap="square">
            <a:spAutoFit/>
          </a:bodyPr>
          <a:lstStyle/>
          <a:p>
            <a:r>
              <a:rPr lang="en-US" sz="2800" b="1" dirty="0"/>
              <a:t>Required Synchronized Secondary Replicas to Commit </a:t>
            </a:r>
            <a:r>
              <a:rPr lang="en-US" sz="2800" dirty="0"/>
              <a:t>option:</a:t>
            </a:r>
          </a:p>
          <a:p>
            <a:r>
              <a:rPr lang="en-US" sz="2800" dirty="0"/>
              <a:t>If you have multiple synchronous Secondary nodes, you can configure the AG to require the Primary node to synchronize with fewer than all of them. </a:t>
            </a:r>
            <a:r>
              <a:rPr lang="en-US" sz="2800" b="1" dirty="0"/>
              <a:t>This is a transactional safety option, not for performance!</a:t>
            </a:r>
          </a:p>
          <a:p>
            <a:br>
              <a:rPr lang="en-US" sz="2800" dirty="0"/>
            </a:br>
            <a:r>
              <a:rPr lang="en-US" sz="2800" dirty="0"/>
              <a:t>	0 – Behavior we’re used to. A synchronous secondary replica that stops responding does not stop the Primary from committing. If all synchronous replicas drop, Primary is OK (though T-Log grows.)</a:t>
            </a:r>
          </a:p>
          <a:p>
            <a:r>
              <a:rPr lang="en-US" sz="2800" dirty="0"/>
              <a:t>	1+ - At least as many secondary replicas as the value of the setting must be SYNCHRONIZED, or transactions on the primary replica will not be allowed to commit!</a:t>
            </a:r>
          </a:p>
        </p:txBody>
      </p:sp>
    </p:spTree>
    <p:extLst>
      <p:ext uri="{BB962C8B-B14F-4D97-AF65-F5344CB8AC3E}">
        <p14:creationId xmlns:p14="http://schemas.microsoft.com/office/powerpoint/2010/main" val="399331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Availability Groups Features</a:t>
            </a:r>
          </a:p>
        </p:txBody>
      </p:sp>
      <p:sp>
        <p:nvSpPr>
          <p:cNvPr id="2" name="Rectangle 1">
            <a:extLst>
              <a:ext uri="{FF2B5EF4-FFF2-40B4-BE49-F238E27FC236}">
                <a16:creationId xmlns:a16="http://schemas.microsoft.com/office/drawing/2014/main" id="{3A456A49-D9F1-4953-8152-0834928543C1}"/>
              </a:ext>
            </a:extLst>
          </p:cNvPr>
          <p:cNvSpPr/>
          <p:nvPr/>
        </p:nvSpPr>
        <p:spPr>
          <a:xfrm>
            <a:off x="115094" y="1080363"/>
            <a:ext cx="11291888" cy="6494085"/>
          </a:xfrm>
          <a:prstGeom prst="rect">
            <a:avLst/>
          </a:prstGeom>
        </p:spPr>
        <p:txBody>
          <a:bodyPr wrap="square">
            <a:spAutoFit/>
          </a:bodyPr>
          <a:lstStyle/>
          <a:p>
            <a:r>
              <a:rPr lang="en-US" sz="3200" b="1" dirty="0"/>
              <a:t>Automatic Seeding </a:t>
            </a:r>
            <a:r>
              <a:rPr lang="en-US" sz="3200" dirty="0"/>
              <a:t>(first introduced in SQL 2016) has more improvements, including speed and stability:</a:t>
            </a:r>
          </a:p>
          <a:p>
            <a:pPr marL="457200" indent="-457200">
              <a:buFontTx/>
              <a:buChar char="-"/>
            </a:pPr>
            <a:r>
              <a:rPr lang="en-US" sz="3200" dirty="0"/>
              <a:t>Now file paths on each replica don’t need to match (but they should!)</a:t>
            </a:r>
          </a:p>
          <a:p>
            <a:pPr marL="457200" indent="-457200">
              <a:buFontTx/>
              <a:buChar char="-"/>
            </a:pPr>
            <a:r>
              <a:rPr lang="en-US" sz="3200" dirty="0"/>
              <a:t>Automatic seeding is fast, easy way to stream data from primary to secondary replicas, without a backup/restore or a network share. </a:t>
            </a:r>
          </a:p>
          <a:p>
            <a:pPr marL="457200" indent="-457200">
              <a:buFontTx/>
              <a:buChar char="-"/>
            </a:pPr>
            <a:r>
              <a:rPr lang="en-US" sz="3200" dirty="0"/>
              <a:t>It performs a backup using the Mirroring endpoint as a virtual backup device, and can compress the data transfer to reduce network usage.</a:t>
            </a:r>
          </a:p>
          <a:p>
            <a:pPr marL="457200" indent="-457200">
              <a:buFontTx/>
              <a:buChar char="-"/>
            </a:pPr>
            <a:endParaRPr lang="en-US" sz="3200" dirty="0"/>
          </a:p>
          <a:p>
            <a:endParaRPr lang="en-US" sz="3200" dirty="0"/>
          </a:p>
          <a:p>
            <a:pPr marL="457200" indent="-457200">
              <a:buFontTx/>
              <a:buChar char="-"/>
            </a:pPr>
            <a:endParaRPr lang="en-US" sz="3200" dirty="0"/>
          </a:p>
        </p:txBody>
      </p:sp>
    </p:spTree>
    <p:extLst>
      <p:ext uri="{BB962C8B-B14F-4D97-AF65-F5344CB8AC3E}">
        <p14:creationId xmlns:p14="http://schemas.microsoft.com/office/powerpoint/2010/main" val="69909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Availability Groups Features</a:t>
            </a:r>
          </a:p>
        </p:txBody>
      </p:sp>
      <p:sp>
        <p:nvSpPr>
          <p:cNvPr id="2" name="Rectangle 1">
            <a:extLst>
              <a:ext uri="{FF2B5EF4-FFF2-40B4-BE49-F238E27FC236}">
                <a16:creationId xmlns:a16="http://schemas.microsoft.com/office/drawing/2014/main" id="{3A456A49-D9F1-4953-8152-0834928543C1}"/>
              </a:ext>
            </a:extLst>
          </p:cNvPr>
          <p:cNvSpPr/>
          <p:nvPr/>
        </p:nvSpPr>
        <p:spPr>
          <a:xfrm>
            <a:off x="115094" y="1436979"/>
            <a:ext cx="11291888" cy="4524315"/>
          </a:xfrm>
          <a:prstGeom prst="rect">
            <a:avLst/>
          </a:prstGeom>
        </p:spPr>
        <p:txBody>
          <a:bodyPr wrap="square">
            <a:spAutoFit/>
          </a:bodyPr>
          <a:lstStyle/>
          <a:p>
            <a:r>
              <a:rPr lang="en-US" sz="3200" dirty="0"/>
              <a:t>Distributed transaction support:</a:t>
            </a:r>
          </a:p>
          <a:p>
            <a:pPr marL="457200" indent="-457200">
              <a:buFont typeface="Arial" panose="020B0604020202020204" pitchFamily="34" charset="0"/>
              <a:buChar char="•"/>
            </a:pPr>
            <a:r>
              <a:rPr lang="en-US" sz="3200" dirty="0"/>
              <a:t>SQL 2016 introduced support for distributed transactions using DTC for databases </a:t>
            </a:r>
            <a:r>
              <a:rPr lang="en-US" sz="3200" b="1" dirty="0"/>
              <a:t>on different instances</a:t>
            </a:r>
            <a:r>
              <a:rPr lang="en-US" sz="3200" dirty="0"/>
              <a:t>.</a:t>
            </a:r>
          </a:p>
          <a:p>
            <a:pPr marL="457200" indent="-457200">
              <a:buFont typeface="Arial" panose="020B0604020202020204" pitchFamily="34" charset="0"/>
              <a:buChar char="•"/>
            </a:pPr>
            <a:r>
              <a:rPr lang="en-US" sz="3200" dirty="0"/>
              <a:t>SQL 2017 allows for cross-database transactions using DTC for databases </a:t>
            </a:r>
            <a:r>
              <a:rPr lang="en-US" sz="3200" b="1" dirty="0"/>
              <a:t>on the same or different instances</a:t>
            </a:r>
            <a:r>
              <a:rPr lang="en-US" sz="3200" dirty="0"/>
              <a:t>.</a:t>
            </a:r>
          </a:p>
          <a:p>
            <a:pPr marL="914400" lvl="1" indent="-457200">
              <a:buFont typeface="Arial" panose="020B0604020202020204" pitchFamily="34" charset="0"/>
              <a:buChar char="•"/>
            </a:pPr>
            <a:r>
              <a:rPr lang="en-US" sz="3200" dirty="0"/>
              <a:t>SQL 2017 now uses DTC even when databases in an availability group in the same instance of SQL Server</a:t>
            </a:r>
          </a:p>
          <a:p>
            <a:pPr marL="914400" lvl="1" indent="-457200">
              <a:buFont typeface="Arial" panose="020B0604020202020204" pitchFamily="34" charset="0"/>
              <a:buChar char="•"/>
            </a:pPr>
            <a:r>
              <a:rPr lang="en-US" sz="3200" dirty="0"/>
              <a:t>New syntax needed to support setup of the Availability Group: DTC_SUPPORT = PER_DB</a:t>
            </a:r>
          </a:p>
        </p:txBody>
      </p:sp>
    </p:spTree>
    <p:extLst>
      <p:ext uri="{BB962C8B-B14F-4D97-AF65-F5344CB8AC3E}">
        <p14:creationId xmlns:p14="http://schemas.microsoft.com/office/powerpoint/2010/main" val="124528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Availability Groups Features</a:t>
            </a:r>
          </a:p>
        </p:txBody>
      </p:sp>
      <p:sp>
        <p:nvSpPr>
          <p:cNvPr id="2" name="Rectangle 1">
            <a:extLst>
              <a:ext uri="{FF2B5EF4-FFF2-40B4-BE49-F238E27FC236}">
                <a16:creationId xmlns:a16="http://schemas.microsoft.com/office/drawing/2014/main" id="{3A456A49-D9F1-4953-8152-0834928543C1}"/>
              </a:ext>
            </a:extLst>
          </p:cNvPr>
          <p:cNvSpPr/>
          <p:nvPr/>
        </p:nvSpPr>
        <p:spPr>
          <a:xfrm>
            <a:off x="115094" y="1436979"/>
            <a:ext cx="11291888" cy="4031873"/>
          </a:xfrm>
          <a:prstGeom prst="rect">
            <a:avLst/>
          </a:prstGeom>
        </p:spPr>
        <p:txBody>
          <a:bodyPr wrap="square">
            <a:spAutoFit/>
          </a:bodyPr>
          <a:lstStyle/>
          <a:p>
            <a:r>
              <a:rPr lang="en-US" sz="3200" dirty="0"/>
              <a:t>Just a reminder, since SQL 2016:</a:t>
            </a:r>
          </a:p>
          <a:p>
            <a:endParaRPr lang="en-US" sz="3200" dirty="0"/>
          </a:p>
          <a:p>
            <a:r>
              <a:rPr lang="en-US" sz="3200" dirty="0"/>
              <a:t>The SSIS database (SSISDB) can be part of an </a:t>
            </a:r>
            <a:br>
              <a:rPr lang="en-US" sz="3200" dirty="0"/>
            </a:br>
            <a:r>
              <a:rPr lang="en-US" sz="3200" dirty="0"/>
              <a:t>Availability Group for DR and HA </a:t>
            </a:r>
          </a:p>
          <a:p>
            <a:endParaRPr lang="en-US" sz="3200" dirty="0"/>
          </a:p>
          <a:p>
            <a:r>
              <a:rPr lang="en-US" sz="3200" dirty="0"/>
              <a:t>The SSRS databases can be part of an Availability Group but do not support automatic failover to the listener, even with MultiSubnetFailover specified, so manual failover is required.</a:t>
            </a:r>
          </a:p>
        </p:txBody>
      </p:sp>
    </p:spTree>
    <p:extLst>
      <p:ext uri="{BB962C8B-B14F-4D97-AF65-F5344CB8AC3E}">
        <p14:creationId xmlns:p14="http://schemas.microsoft.com/office/powerpoint/2010/main" val="420233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Thanks, Azure SQL DB!</a:t>
            </a:r>
          </a:p>
        </p:txBody>
      </p:sp>
      <p:sp>
        <p:nvSpPr>
          <p:cNvPr id="2" name="Rectangle 1">
            <a:extLst>
              <a:ext uri="{FF2B5EF4-FFF2-40B4-BE49-F238E27FC236}">
                <a16:creationId xmlns:a16="http://schemas.microsoft.com/office/drawing/2014/main" id="{3A456A49-D9F1-4953-8152-0834928543C1}"/>
              </a:ext>
            </a:extLst>
          </p:cNvPr>
          <p:cNvSpPr/>
          <p:nvPr/>
        </p:nvSpPr>
        <p:spPr>
          <a:xfrm>
            <a:off x="115094" y="1436979"/>
            <a:ext cx="10743406" cy="3785652"/>
          </a:xfrm>
          <a:prstGeom prst="rect">
            <a:avLst/>
          </a:prstGeom>
        </p:spPr>
        <p:txBody>
          <a:bodyPr wrap="square">
            <a:spAutoFit/>
          </a:bodyPr>
          <a:lstStyle/>
          <a:p>
            <a:r>
              <a:rPr lang="en-US" sz="4000" dirty="0"/>
              <a:t>Some features that were developed cloud first for Azure SQL Database (PaaS) now available to SQL Server:</a:t>
            </a:r>
          </a:p>
          <a:p>
            <a:endParaRPr lang="en-US" sz="4000" dirty="0"/>
          </a:p>
          <a:p>
            <a:pPr marL="571500" indent="-571500">
              <a:buFont typeface="Arial" panose="020B0604020202020204" pitchFamily="34" charset="0"/>
              <a:buChar char="•"/>
            </a:pPr>
            <a:r>
              <a:rPr lang="en-US" sz="4000" dirty="0"/>
              <a:t>Query Store</a:t>
            </a:r>
          </a:p>
          <a:p>
            <a:pPr marL="571500" indent="-571500">
              <a:buFont typeface="Arial" panose="020B0604020202020204" pitchFamily="34" charset="0"/>
              <a:buChar char="•"/>
            </a:pPr>
            <a:r>
              <a:rPr lang="en-US" sz="4000" dirty="0"/>
              <a:t>Automatic Plan Correction</a:t>
            </a:r>
          </a:p>
        </p:txBody>
      </p:sp>
    </p:spTree>
    <p:extLst>
      <p:ext uri="{BB962C8B-B14F-4D97-AF65-F5344CB8AC3E}">
        <p14:creationId xmlns:p14="http://schemas.microsoft.com/office/powerpoint/2010/main" val="357485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747119F-A636-429A-B56F-45FCF03AB242}"/>
              </a:ext>
            </a:extLst>
          </p:cNvPr>
          <p:cNvGrpSpPr/>
          <p:nvPr/>
        </p:nvGrpSpPr>
        <p:grpSpPr>
          <a:xfrm>
            <a:off x="89" y="-14701"/>
            <a:ext cx="11521645" cy="6480175"/>
            <a:chOff x="89" y="-14701"/>
            <a:chExt cx="11521645" cy="6480175"/>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 y="-14701"/>
              <a:ext cx="11521645" cy="6480175"/>
            </a:xfrm>
            <a:prstGeom prst="rect">
              <a:avLst/>
            </a:prstGeom>
          </p:spPr>
        </p:pic>
        <p:pic>
          <p:nvPicPr>
            <p:cNvPr id="6" name="Picture 5">
              <a:extLst>
                <a:ext uri="{FF2B5EF4-FFF2-40B4-BE49-F238E27FC236}">
                  <a16:creationId xmlns:a16="http://schemas.microsoft.com/office/drawing/2014/main" id="{91768503-81D4-46DD-B8A9-63F5756FB8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 b="2497"/>
            <a:stretch/>
          </p:blipFill>
          <p:spPr>
            <a:xfrm>
              <a:off x="933854" y="5360316"/>
              <a:ext cx="2361271" cy="689678"/>
            </a:xfrm>
            <a:prstGeom prst="rect">
              <a:avLst/>
            </a:prstGeom>
          </p:spPr>
        </p:pic>
      </p:grpSp>
      <p:sp>
        <p:nvSpPr>
          <p:cNvPr id="5" name="TextBox 4"/>
          <p:cNvSpPr txBox="1"/>
          <p:nvPr/>
        </p:nvSpPr>
        <p:spPr>
          <a:xfrm>
            <a:off x="493105" y="1210843"/>
            <a:ext cx="10534278" cy="2554545"/>
          </a:xfrm>
          <a:prstGeom prst="rect">
            <a:avLst/>
          </a:prstGeom>
          <a:noFill/>
        </p:spPr>
        <p:txBody>
          <a:bodyPr wrap="square" rtlCol="0">
            <a:spAutoFit/>
          </a:bodyPr>
          <a:lstStyle/>
          <a:p>
            <a:r>
              <a:rPr lang="en-US" sz="8000" b="1" dirty="0">
                <a:solidFill>
                  <a:schemeClr val="bg1"/>
                </a:solidFill>
                <a:latin typeface="Geogrotesque"/>
                <a:ea typeface="Geogrotesque" charset="0"/>
                <a:cs typeface="Geogrotesque" charset="0"/>
              </a:rPr>
              <a:t>The Business Case for SQL Server 2019</a:t>
            </a:r>
          </a:p>
        </p:txBody>
      </p:sp>
    </p:spTree>
    <p:extLst>
      <p:ext uri="{BB962C8B-B14F-4D97-AF65-F5344CB8AC3E}">
        <p14:creationId xmlns:p14="http://schemas.microsoft.com/office/powerpoint/2010/main" val="188273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Query Store</a:t>
            </a:r>
          </a:p>
        </p:txBody>
      </p:sp>
      <p:sp>
        <p:nvSpPr>
          <p:cNvPr id="2" name="Rectangle 1">
            <a:extLst>
              <a:ext uri="{FF2B5EF4-FFF2-40B4-BE49-F238E27FC236}">
                <a16:creationId xmlns:a16="http://schemas.microsoft.com/office/drawing/2014/main" id="{3A456A49-D9F1-4953-8152-0834928543C1}"/>
              </a:ext>
            </a:extLst>
          </p:cNvPr>
          <p:cNvSpPr/>
          <p:nvPr/>
        </p:nvSpPr>
        <p:spPr>
          <a:xfrm>
            <a:off x="211568" y="1382945"/>
            <a:ext cx="11308919" cy="3970318"/>
          </a:xfrm>
          <a:prstGeom prst="rect">
            <a:avLst/>
          </a:prstGeom>
        </p:spPr>
        <p:txBody>
          <a:bodyPr wrap="square">
            <a:spAutoFit/>
          </a:bodyPr>
          <a:lstStyle/>
          <a:p>
            <a:pPr marL="457200" indent="-457200">
              <a:buFont typeface="Arial" panose="020B0604020202020204" pitchFamily="34" charset="0"/>
              <a:buChar char="•"/>
            </a:pPr>
            <a:r>
              <a:rPr lang="en-US" sz="3600" dirty="0"/>
              <a:t>New in SQL 2016, even better in SQL 2017.</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Starting with SQL 2017, tracks Wait Stats too</a:t>
            </a:r>
          </a:p>
          <a:p>
            <a:pPr marL="457200" indent="-457200">
              <a:buFont typeface="Arial" panose="020B0604020202020204" pitchFamily="34" charset="0"/>
              <a:buChar char="•"/>
            </a:pPr>
            <a:r>
              <a:rPr lang="en-US" sz="3600" dirty="0"/>
              <a:t>Tracks the performance of queries – not of execution plans – a distinct difference. </a:t>
            </a:r>
          </a:p>
          <a:p>
            <a:pPr marL="457200" indent="-457200">
              <a:buFont typeface="Arial" panose="020B0604020202020204" pitchFamily="34" charset="0"/>
              <a:buChar char="•"/>
            </a:pPr>
            <a:r>
              <a:rPr lang="en-US" sz="3600" dirty="0"/>
              <a:t>Can detect when a query has suffered a degradation in performance because its query plan has changed.</a:t>
            </a:r>
          </a:p>
        </p:txBody>
      </p:sp>
    </p:spTree>
    <p:extLst>
      <p:ext uri="{BB962C8B-B14F-4D97-AF65-F5344CB8AC3E}">
        <p14:creationId xmlns:p14="http://schemas.microsoft.com/office/powerpoint/2010/main" val="364765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Query Store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4"/>
            <a:ext cx="7030479" cy="4524315"/>
          </a:xfrm>
          <a:prstGeom prst="rect">
            <a:avLst/>
          </a:prstGeom>
        </p:spPr>
        <p:txBody>
          <a:bodyPr wrap="square">
            <a:spAutoFit/>
          </a:bodyPr>
          <a:lstStyle/>
          <a:p>
            <a:pPr marL="457200" indent="-457200">
              <a:buFont typeface="Arial" panose="020B0604020202020204" pitchFamily="34" charset="0"/>
              <a:buChar char="•"/>
            </a:pPr>
            <a:r>
              <a:rPr lang="en-US" sz="3200" dirty="0"/>
              <a:t>Built-in reports make analysis easy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For SQL Server databases, this isn’t enabled by default. Go enable it in each database SQL 2016+.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Minimal overhead – collected data is stored asynchronously, flushed to disk periodically</a:t>
            </a:r>
          </a:p>
        </p:txBody>
      </p:sp>
      <p:pic>
        <p:nvPicPr>
          <p:cNvPr id="3" name="Picture 2">
            <a:extLst>
              <a:ext uri="{FF2B5EF4-FFF2-40B4-BE49-F238E27FC236}">
                <a16:creationId xmlns:a16="http://schemas.microsoft.com/office/drawing/2014/main" id="{3E554B8E-F21B-4143-BA9B-C2C52E093A3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52576" y="831715"/>
            <a:ext cx="4300687" cy="479632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082366"/>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4"/>
              <a:stretch>
                <a:fillRect/>
              </a:stretch>
            </p:blipFill>
            <p:spPr>
              <a:xfrm>
                <a:off x="8106148" y="3073366"/>
                <a:ext cx="18000" cy="18000"/>
              </a:xfrm>
              <a:prstGeom prst="rect">
                <a:avLst/>
              </a:prstGeom>
            </p:spPr>
          </p:pic>
        </mc:Fallback>
      </mc:AlternateContent>
      <p:sp>
        <p:nvSpPr>
          <p:cNvPr id="9" name="Rectangle 8">
            <a:extLst>
              <a:ext uri="{FF2B5EF4-FFF2-40B4-BE49-F238E27FC236}">
                <a16:creationId xmlns:a16="http://schemas.microsoft.com/office/drawing/2014/main" id="{FA6A48DD-8D05-46DF-B405-C210FF3660DF}"/>
              </a:ext>
            </a:extLst>
          </p:cNvPr>
          <p:cNvSpPr/>
          <p:nvPr/>
        </p:nvSpPr>
        <p:spPr>
          <a:xfrm>
            <a:off x="7552592" y="2792400"/>
            <a:ext cx="3787624" cy="1960683"/>
          </a:xfrm>
          <a:prstGeom prst="rect">
            <a:avLst/>
          </a:prstGeom>
          <a:noFill/>
          <a:ln/>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rgbClr val="ED1C24"/>
              </a:solidFill>
            </a:endParaRPr>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4673926"/>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4"/>
              <a:stretch>
                <a:fillRect/>
              </a:stretch>
            </p:blipFill>
            <p:spPr>
              <a:xfrm>
                <a:off x="11244988" y="46649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4621006"/>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4"/>
              <a:stretch>
                <a:fillRect/>
              </a:stretch>
            </p:blipFill>
            <p:spPr>
              <a:xfrm>
                <a:off x="11130508" y="4612006"/>
                <a:ext cx="18000" cy="18000"/>
              </a:xfrm>
              <a:prstGeom prst="rect">
                <a:avLst/>
              </a:prstGeom>
            </p:spPr>
          </p:pic>
        </mc:Fallback>
      </mc:AlternateContent>
    </p:spTree>
    <p:extLst>
      <p:ext uri="{BB962C8B-B14F-4D97-AF65-F5344CB8AC3E}">
        <p14:creationId xmlns:p14="http://schemas.microsoft.com/office/powerpoint/2010/main" val="253901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Query Store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sp>
        <p:nvSpPr>
          <p:cNvPr id="9" name="Rectangle 8">
            <a:extLst>
              <a:ext uri="{FF2B5EF4-FFF2-40B4-BE49-F238E27FC236}">
                <a16:creationId xmlns:a16="http://schemas.microsoft.com/office/drawing/2014/main" id="{D909863E-BC8D-42CC-B70A-1CA3DE56567F}"/>
              </a:ext>
            </a:extLst>
          </p:cNvPr>
          <p:cNvSpPr/>
          <p:nvPr/>
        </p:nvSpPr>
        <p:spPr>
          <a:xfrm>
            <a:off x="192737" y="1349425"/>
            <a:ext cx="10799113" cy="4524315"/>
          </a:xfrm>
          <a:prstGeom prst="rect">
            <a:avLst/>
          </a:prstGeom>
        </p:spPr>
        <p:txBody>
          <a:bodyPr wrap="square">
            <a:spAutoFit/>
          </a:bodyPr>
          <a:lstStyle/>
          <a:p>
            <a:pPr marL="457200" indent="-457200">
              <a:buFont typeface="Arial" panose="020B0604020202020204" pitchFamily="34" charset="0"/>
              <a:buChar char="•"/>
            </a:pPr>
            <a:r>
              <a:rPr lang="en-US" sz="3600" dirty="0"/>
              <a:t>Easily identify the worst-performing </a:t>
            </a:r>
            <a:r>
              <a:rPr lang="en-US" sz="3600" b="1" dirty="0"/>
              <a:t>queries</a:t>
            </a:r>
            <a:br>
              <a:rPr lang="en-US" sz="3600" b="1" dirty="0"/>
            </a:br>
            <a:endParaRPr lang="en-US" sz="3600" dirty="0"/>
          </a:p>
          <a:p>
            <a:pPr marL="457200" indent="-457200">
              <a:buFont typeface="Arial" panose="020B0604020202020204" pitchFamily="34" charset="0"/>
              <a:buChar char="•"/>
            </a:pPr>
            <a:r>
              <a:rPr lang="en-US" sz="3600" dirty="0"/>
              <a:t>“worst </a:t>
            </a:r>
            <a:r>
              <a:rPr lang="en-US" sz="3600" b="1" dirty="0"/>
              <a:t>plans </a:t>
            </a:r>
            <a:r>
              <a:rPr lang="en-US" sz="3600" dirty="0"/>
              <a:t>in cache” is a common strategy to identify the most expensive plans and start there</a:t>
            </a:r>
            <a:br>
              <a:rPr lang="en-US" sz="3600" dirty="0"/>
            </a:br>
            <a:endParaRPr lang="en-US" sz="3600" dirty="0"/>
          </a:p>
          <a:p>
            <a:pPr marL="457200" indent="-457200">
              <a:buFont typeface="Arial" panose="020B0604020202020204" pitchFamily="34" charset="0"/>
              <a:buChar char="•"/>
            </a:pPr>
            <a:r>
              <a:rPr lang="en-US" sz="3600" dirty="0"/>
              <a:t>The Query Store is one step better – finding the recent “worst </a:t>
            </a:r>
            <a:r>
              <a:rPr lang="en-US" sz="3600" b="1" dirty="0"/>
              <a:t>queries</a:t>
            </a:r>
            <a:r>
              <a:rPr lang="en-US" sz="3600" dirty="0"/>
              <a:t>” regardless of plan, with sortable/aggregable metrics to start tuning</a:t>
            </a:r>
          </a:p>
        </p:txBody>
      </p:sp>
    </p:spTree>
    <p:extLst>
      <p:ext uri="{BB962C8B-B14F-4D97-AF65-F5344CB8AC3E}">
        <p14:creationId xmlns:p14="http://schemas.microsoft.com/office/powerpoint/2010/main" val="403431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Query Store</a:t>
            </a:r>
          </a:p>
        </p:txBody>
      </p:sp>
      <p:sp>
        <p:nvSpPr>
          <p:cNvPr id="2" name="Rectangle 1">
            <a:extLst>
              <a:ext uri="{FF2B5EF4-FFF2-40B4-BE49-F238E27FC236}">
                <a16:creationId xmlns:a16="http://schemas.microsoft.com/office/drawing/2014/main" id="{3A456A49-D9F1-4953-8152-0834928543C1}"/>
              </a:ext>
            </a:extLst>
          </p:cNvPr>
          <p:cNvSpPr/>
          <p:nvPr/>
        </p:nvSpPr>
        <p:spPr>
          <a:xfrm>
            <a:off x="39836" y="1280811"/>
            <a:ext cx="11363238" cy="5016758"/>
          </a:xfrm>
          <a:prstGeom prst="rect">
            <a:avLst/>
          </a:prstGeom>
        </p:spPr>
        <p:txBody>
          <a:bodyPr wrap="square">
            <a:spAutoFit/>
          </a:bodyPr>
          <a:lstStyle/>
          <a:p>
            <a:pPr marL="457200" indent="-457200">
              <a:buFont typeface="Arial" panose="020B0604020202020204" pitchFamily="34" charset="0"/>
              <a:buChar char="•"/>
            </a:pPr>
            <a:r>
              <a:rPr lang="en-US" sz="3200" b="1" dirty="0"/>
              <a:t>Data Flush Interval </a:t>
            </a:r>
          </a:p>
          <a:p>
            <a:pPr marL="914400" lvl="1" indent="-457200">
              <a:buFont typeface="Arial" panose="020B0604020202020204" pitchFamily="34" charset="0"/>
              <a:buChar char="•"/>
            </a:pPr>
            <a:r>
              <a:rPr lang="en-US" sz="3200" dirty="0"/>
              <a:t>In-memory Data that could be lost in the event of a system crash or sudden power loss. Default 15 minutes</a:t>
            </a:r>
          </a:p>
          <a:p>
            <a:pPr marL="457200" indent="-457200">
              <a:buFont typeface="Arial" panose="020B0604020202020204" pitchFamily="34" charset="0"/>
              <a:buChar char="•"/>
            </a:pPr>
            <a:r>
              <a:rPr lang="en-US" sz="3200" b="1" dirty="0"/>
              <a:t>Statistics Collection Interval</a:t>
            </a:r>
          </a:p>
          <a:p>
            <a:pPr marL="914400" lvl="1" indent="-457200">
              <a:buFont typeface="Arial" panose="020B0604020202020204" pitchFamily="34" charset="0"/>
              <a:buChar char="•"/>
            </a:pPr>
            <a:r>
              <a:rPr lang="en-US" sz="3200" dirty="0"/>
              <a:t>Grain of the data collection. Default of 1 hour.</a:t>
            </a:r>
          </a:p>
          <a:p>
            <a:pPr marL="914400" lvl="1" indent="-457200">
              <a:buFont typeface="Arial" panose="020B0604020202020204" pitchFamily="34" charset="0"/>
              <a:buChar char="•"/>
            </a:pPr>
            <a:r>
              <a:rPr lang="en-US" sz="3200" dirty="0"/>
              <a:t>Defines the automatically generated time windows and stores aggregated statistics on that interval</a:t>
            </a:r>
          </a:p>
          <a:p>
            <a:pPr marL="457200" indent="-457200">
              <a:buFont typeface="Arial" panose="020B0604020202020204" pitchFamily="34" charset="0"/>
              <a:buChar char="•"/>
            </a:pPr>
            <a:r>
              <a:rPr lang="en-US" sz="3200" b="1" dirty="0"/>
              <a:t>Max Size (MB) </a:t>
            </a:r>
          </a:p>
          <a:p>
            <a:pPr marL="914400" lvl="1" indent="-457200">
              <a:buFont typeface="Arial" panose="020B0604020202020204" pitchFamily="34" charset="0"/>
              <a:buChar char="•"/>
            </a:pPr>
            <a:r>
              <a:rPr lang="en-US" sz="3200" dirty="0"/>
              <a:t>Actual space on disk inside the user database. Default 100 MB probably isn’t enough to track busy history.</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pic>
        <p:nvPicPr>
          <p:cNvPr id="8" name="Picture 7">
            <a:extLst>
              <a:ext uri="{FF2B5EF4-FFF2-40B4-BE49-F238E27FC236}">
                <a16:creationId xmlns:a16="http://schemas.microsoft.com/office/drawing/2014/main" id="{80CD8DBE-33E1-468A-8979-E48901CB93AD}"/>
              </a:ext>
            </a:extLst>
          </p:cNvPr>
          <p:cNvPicPr>
            <a:picLocks noChangeAspect="1"/>
          </p:cNvPicPr>
          <p:nvPr/>
        </p:nvPicPr>
        <p:blipFill>
          <a:blip r:embed="rId6"/>
          <a:stretch>
            <a:fillRect/>
          </a:stretch>
        </p:blipFill>
        <p:spPr>
          <a:xfrm>
            <a:off x="5503986" y="105262"/>
            <a:ext cx="5899088" cy="1756402"/>
          </a:xfrm>
          <a:prstGeom prst="rect">
            <a:avLst/>
          </a:prstGeom>
        </p:spPr>
      </p:pic>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0823429B-4953-456B-92E9-6B72ACD74FB6}"/>
                  </a:ext>
                </a:extLst>
              </p14:cNvPr>
              <p14:cNvContentPartPr/>
              <p14:nvPr/>
            </p14:nvContentPartPr>
            <p14:xfrm>
              <a:off x="8449228" y="395571"/>
              <a:ext cx="360" cy="360"/>
            </p14:xfrm>
          </p:contentPart>
        </mc:Choice>
        <mc:Fallback xmlns="">
          <p:pic>
            <p:nvPicPr>
              <p:cNvPr id="10" name="Ink 9">
                <a:extLst>
                  <a:ext uri="{FF2B5EF4-FFF2-40B4-BE49-F238E27FC236}">
                    <a16:creationId xmlns:a16="http://schemas.microsoft.com/office/drawing/2014/main" id="{0823429B-4953-456B-92E9-6B72ACD74FB6}"/>
                  </a:ext>
                </a:extLst>
              </p:cNvPr>
              <p:cNvPicPr/>
              <p:nvPr/>
            </p:nvPicPr>
            <p:blipFill>
              <a:blip r:embed="rId8"/>
              <a:stretch>
                <a:fillRect/>
              </a:stretch>
            </p:blipFill>
            <p:spPr>
              <a:xfrm>
                <a:off x="8413228" y="323571"/>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7B48C040-127C-4D91-91B5-E29C401B0303}"/>
                  </a:ext>
                </a:extLst>
              </p14:cNvPr>
              <p14:cNvContentPartPr/>
              <p14:nvPr/>
            </p14:nvContentPartPr>
            <p14:xfrm>
              <a:off x="8446348" y="395571"/>
              <a:ext cx="254520" cy="9360"/>
            </p14:xfrm>
          </p:contentPart>
        </mc:Choice>
        <mc:Fallback xmlns="">
          <p:pic>
            <p:nvPicPr>
              <p:cNvPr id="12" name="Ink 11">
                <a:extLst>
                  <a:ext uri="{FF2B5EF4-FFF2-40B4-BE49-F238E27FC236}">
                    <a16:creationId xmlns:a16="http://schemas.microsoft.com/office/drawing/2014/main" id="{7B48C040-127C-4D91-91B5-E29C401B0303}"/>
                  </a:ext>
                </a:extLst>
              </p:cNvPr>
              <p:cNvPicPr/>
              <p:nvPr/>
            </p:nvPicPr>
            <p:blipFill>
              <a:blip r:embed="rId10"/>
              <a:stretch>
                <a:fillRect/>
              </a:stretch>
            </p:blipFill>
            <p:spPr>
              <a:xfrm>
                <a:off x="8410348" y="326238"/>
                <a:ext cx="326160" cy="14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A8B387E4-A882-49BB-8CF9-444DD0EF740A}"/>
                  </a:ext>
                </a:extLst>
              </p14:cNvPr>
              <p14:cNvContentPartPr/>
              <p14:nvPr/>
            </p14:nvContentPartPr>
            <p14:xfrm>
              <a:off x="8470108" y="560811"/>
              <a:ext cx="691560" cy="125280"/>
            </p14:xfrm>
          </p:contentPart>
        </mc:Choice>
        <mc:Fallback xmlns="">
          <p:pic>
            <p:nvPicPr>
              <p:cNvPr id="14" name="Ink 13">
                <a:extLst>
                  <a:ext uri="{FF2B5EF4-FFF2-40B4-BE49-F238E27FC236}">
                    <a16:creationId xmlns:a16="http://schemas.microsoft.com/office/drawing/2014/main" id="{A8B387E4-A882-49BB-8CF9-444DD0EF740A}"/>
                  </a:ext>
                </a:extLst>
              </p:cNvPr>
              <p:cNvPicPr/>
              <p:nvPr/>
            </p:nvPicPr>
            <p:blipFill>
              <a:blip r:embed="rId12"/>
              <a:stretch>
                <a:fillRect/>
              </a:stretch>
            </p:blipFill>
            <p:spPr>
              <a:xfrm>
                <a:off x="8434127" y="488811"/>
                <a:ext cx="763163"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5A83ADF8-C44E-4397-88DA-FD0AC3E7307D}"/>
                  </a:ext>
                </a:extLst>
              </p14:cNvPr>
              <p14:cNvContentPartPr/>
              <p14:nvPr/>
            </p14:nvContentPartPr>
            <p14:xfrm>
              <a:off x="8439148" y="956811"/>
              <a:ext cx="344520" cy="99000"/>
            </p14:xfrm>
          </p:contentPart>
        </mc:Choice>
        <mc:Fallback xmlns="">
          <p:pic>
            <p:nvPicPr>
              <p:cNvPr id="15" name="Ink 14">
                <a:extLst>
                  <a:ext uri="{FF2B5EF4-FFF2-40B4-BE49-F238E27FC236}">
                    <a16:creationId xmlns:a16="http://schemas.microsoft.com/office/drawing/2014/main" id="{5A83ADF8-C44E-4397-88DA-FD0AC3E7307D}"/>
                  </a:ext>
                </a:extLst>
              </p:cNvPr>
              <p:cNvPicPr/>
              <p:nvPr/>
            </p:nvPicPr>
            <p:blipFill>
              <a:blip r:embed="rId14"/>
              <a:stretch>
                <a:fillRect/>
              </a:stretch>
            </p:blipFill>
            <p:spPr>
              <a:xfrm>
                <a:off x="8403148" y="884811"/>
                <a:ext cx="416160" cy="242640"/>
              </a:xfrm>
              <a:prstGeom prst="rect">
                <a:avLst/>
              </a:prstGeom>
            </p:spPr>
          </p:pic>
        </mc:Fallback>
      </mc:AlternateContent>
    </p:spTree>
    <p:extLst>
      <p:ext uri="{BB962C8B-B14F-4D97-AF65-F5344CB8AC3E}">
        <p14:creationId xmlns:p14="http://schemas.microsoft.com/office/powerpoint/2010/main" val="223741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Query Store</a:t>
            </a:r>
          </a:p>
        </p:txBody>
      </p:sp>
      <p:sp>
        <p:nvSpPr>
          <p:cNvPr id="2" name="Rectangle 1">
            <a:extLst>
              <a:ext uri="{FF2B5EF4-FFF2-40B4-BE49-F238E27FC236}">
                <a16:creationId xmlns:a16="http://schemas.microsoft.com/office/drawing/2014/main" id="{3A456A49-D9F1-4953-8152-0834928543C1}"/>
              </a:ext>
            </a:extLst>
          </p:cNvPr>
          <p:cNvSpPr/>
          <p:nvPr/>
        </p:nvSpPr>
        <p:spPr>
          <a:xfrm>
            <a:off x="39836" y="1280811"/>
            <a:ext cx="10928299" cy="4062651"/>
          </a:xfrm>
          <a:prstGeom prst="rect">
            <a:avLst/>
          </a:prstGeom>
        </p:spPr>
        <p:txBody>
          <a:bodyPr wrap="square">
            <a:spAutoFit/>
          </a:bodyPr>
          <a:lstStyle/>
          <a:p>
            <a:pPr marL="457200" indent="-457200">
              <a:buFont typeface="Arial" panose="020B0604020202020204" pitchFamily="34" charset="0"/>
              <a:buChar char="•"/>
            </a:pPr>
            <a:r>
              <a:rPr lang="en-US" sz="3000" dirty="0"/>
              <a:t>By default Query Store</a:t>
            </a:r>
            <a:br>
              <a:rPr lang="en-US" sz="3000" dirty="0"/>
            </a:br>
            <a:r>
              <a:rPr lang="en-US" sz="3000" dirty="0"/>
              <a:t>automatically cleans up, </a:t>
            </a:r>
            <a:br>
              <a:rPr lang="en-US" sz="3000" dirty="0"/>
            </a:br>
            <a:r>
              <a:rPr lang="en-US" sz="3000" dirty="0"/>
              <a:t>removing the least expensive and oldest queries first as the query data size approaches the Max Size (MB) value.</a:t>
            </a:r>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r>
              <a:rPr lang="en-US" sz="3000" dirty="0"/>
              <a:t>You can also manually clear the Query Store data (for testing only) with the command:</a:t>
            </a:r>
          </a:p>
          <a:p>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ALTER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DATABASE</a:t>
            </a:r>
            <a:r>
              <a:rPr lang="en-US" sz="2400" dirty="0">
                <a:solidFill>
                  <a:srgbClr val="000000"/>
                </a:solidFill>
                <a:latin typeface="Consolas" panose="020B0609020204030204" pitchFamily="49" charset="0"/>
              </a:rPr>
              <a:t> [WideWorldImporters]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QUERY_STORE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CLEAR</a:t>
            </a:r>
            <a:endParaRPr lang="en-US" sz="24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pic>
        <p:nvPicPr>
          <p:cNvPr id="8" name="Picture 7">
            <a:extLst>
              <a:ext uri="{FF2B5EF4-FFF2-40B4-BE49-F238E27FC236}">
                <a16:creationId xmlns:a16="http://schemas.microsoft.com/office/drawing/2014/main" id="{80CD8DBE-33E1-468A-8979-E48901CB93AD}"/>
              </a:ext>
            </a:extLst>
          </p:cNvPr>
          <p:cNvPicPr>
            <a:picLocks noChangeAspect="1"/>
          </p:cNvPicPr>
          <p:nvPr/>
        </p:nvPicPr>
        <p:blipFill>
          <a:blip r:embed="rId6"/>
          <a:stretch>
            <a:fillRect/>
          </a:stretch>
        </p:blipFill>
        <p:spPr>
          <a:xfrm>
            <a:off x="5503986" y="105262"/>
            <a:ext cx="5899088" cy="1756402"/>
          </a:xfrm>
          <a:prstGeom prst="rect">
            <a:avLst/>
          </a:prstGeom>
        </p:spPr>
      </p:pic>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5A83ADF8-C44E-4397-88DA-FD0AC3E7307D}"/>
                  </a:ext>
                </a:extLst>
              </p14:cNvPr>
              <p14:cNvContentPartPr/>
              <p14:nvPr/>
            </p14:nvContentPartPr>
            <p14:xfrm>
              <a:off x="8439148" y="956811"/>
              <a:ext cx="344520" cy="99000"/>
            </p14:xfrm>
          </p:contentPart>
        </mc:Choice>
        <mc:Fallback xmlns="">
          <p:pic>
            <p:nvPicPr>
              <p:cNvPr id="15" name="Ink 14">
                <a:extLst>
                  <a:ext uri="{FF2B5EF4-FFF2-40B4-BE49-F238E27FC236}">
                    <a16:creationId xmlns:a16="http://schemas.microsoft.com/office/drawing/2014/main" id="{5A83ADF8-C44E-4397-88DA-FD0AC3E7307D}"/>
                  </a:ext>
                </a:extLst>
              </p:cNvPr>
              <p:cNvPicPr/>
              <p:nvPr/>
            </p:nvPicPr>
            <p:blipFill>
              <a:blip r:embed="rId8"/>
              <a:stretch>
                <a:fillRect/>
              </a:stretch>
            </p:blipFill>
            <p:spPr>
              <a:xfrm>
                <a:off x="8403148" y="884811"/>
                <a:ext cx="416160" cy="242640"/>
              </a:xfrm>
              <a:prstGeom prst="rect">
                <a:avLst/>
              </a:prstGeom>
            </p:spPr>
          </p:pic>
        </mc:Fallback>
      </mc:AlternateContent>
    </p:spTree>
    <p:extLst>
      <p:ext uri="{BB962C8B-B14F-4D97-AF65-F5344CB8AC3E}">
        <p14:creationId xmlns:p14="http://schemas.microsoft.com/office/powerpoint/2010/main" val="2719412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Query Store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4"/>
            <a:ext cx="4284065" cy="2062103"/>
          </a:xfrm>
          <a:prstGeom prst="rect">
            <a:avLst/>
          </a:prstGeom>
        </p:spPr>
        <p:txBody>
          <a:bodyPr wrap="square">
            <a:spAutoFit/>
          </a:bodyPr>
          <a:lstStyle/>
          <a:p>
            <a:pPr marL="457200" indent="-457200">
              <a:buFont typeface="Arial" panose="020B0604020202020204" pitchFamily="34" charset="0"/>
              <a:buChar char="•"/>
            </a:pPr>
            <a:r>
              <a:rPr lang="en-US" sz="3200" dirty="0"/>
              <a:t>Regressed Queries highlights query execution over time</a:t>
            </a:r>
          </a:p>
          <a:p>
            <a:pPr marL="457200" indent="-457200">
              <a:buFont typeface="Arial" panose="020B0604020202020204" pitchFamily="34" charset="0"/>
              <a:buChar char="•"/>
            </a:pPr>
            <a:endParaRPr lang="en-US" sz="32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sp>
        <p:nvSpPr>
          <p:cNvPr id="9" name="Rectangle 8">
            <a:extLst>
              <a:ext uri="{FF2B5EF4-FFF2-40B4-BE49-F238E27FC236}">
                <a16:creationId xmlns:a16="http://schemas.microsoft.com/office/drawing/2014/main" id="{D909863E-BC8D-42CC-B70A-1CA3DE56567F}"/>
              </a:ext>
            </a:extLst>
          </p:cNvPr>
          <p:cNvSpPr/>
          <p:nvPr/>
        </p:nvSpPr>
        <p:spPr>
          <a:xfrm>
            <a:off x="192737" y="2979506"/>
            <a:ext cx="10927939" cy="2677656"/>
          </a:xfrm>
          <a:prstGeom prst="rect">
            <a:avLst/>
          </a:prstGeom>
        </p:spPr>
        <p:txBody>
          <a:bodyPr wrap="square">
            <a:spAutoFit/>
          </a:bodyPr>
          <a:lstStyle/>
          <a:p>
            <a:r>
              <a:rPr lang="en-US" sz="2800" dirty="0"/>
              <a:t>There are a lot of reasons queries could regress:</a:t>
            </a:r>
          </a:p>
          <a:p>
            <a:pPr marL="457200" indent="-457200">
              <a:buFont typeface="Arial" panose="020B0604020202020204" pitchFamily="34" charset="0"/>
              <a:buChar char="•"/>
            </a:pPr>
            <a:r>
              <a:rPr lang="en-US" sz="2800" dirty="0"/>
              <a:t>Dropping indexes (results in a new plan) is one of the easiest to manually reproduce</a:t>
            </a:r>
          </a:p>
          <a:p>
            <a:pPr marL="457200" indent="-457200">
              <a:buFont typeface="Arial" panose="020B0604020202020204" pitchFamily="34" charset="0"/>
              <a:buChar char="•"/>
            </a:pPr>
            <a:r>
              <a:rPr lang="en-US" sz="2800" dirty="0"/>
              <a:t>Plans could be flushed from cache, regenerated differently</a:t>
            </a:r>
          </a:p>
          <a:p>
            <a:pPr marL="457200" indent="-457200">
              <a:buFont typeface="Arial" panose="020B0604020202020204" pitchFamily="34" charset="0"/>
              <a:buChar char="•"/>
            </a:pPr>
            <a:r>
              <a:rPr lang="en-US" sz="2800" dirty="0"/>
              <a:t>Other reasons: parameter sniffing, changing or outdated statistics, changing compatibility levels especially +-12.0 (2014).</a:t>
            </a:r>
          </a:p>
        </p:txBody>
      </p:sp>
      <p:pic>
        <p:nvPicPr>
          <p:cNvPr id="7" name="Picture 6">
            <a:extLst>
              <a:ext uri="{FF2B5EF4-FFF2-40B4-BE49-F238E27FC236}">
                <a16:creationId xmlns:a16="http://schemas.microsoft.com/office/drawing/2014/main" id="{2A18A398-F880-4EBA-910E-131A5165F628}"/>
              </a:ext>
            </a:extLst>
          </p:cNvPr>
          <p:cNvPicPr>
            <a:picLocks noChangeAspect="1"/>
          </p:cNvPicPr>
          <p:nvPr/>
        </p:nvPicPr>
        <p:blipFill>
          <a:blip r:embed="rId6"/>
          <a:stretch>
            <a:fillRect/>
          </a:stretch>
        </p:blipFill>
        <p:spPr>
          <a:xfrm>
            <a:off x="4338185" y="152225"/>
            <a:ext cx="7115786" cy="2158857"/>
          </a:xfrm>
          <a:prstGeom prst="rect">
            <a:avLst/>
          </a:prstGeom>
        </p:spPr>
      </p:pic>
      <p:cxnSp>
        <p:nvCxnSpPr>
          <p:cNvPr id="12" name="Straight Connector 11">
            <a:extLst>
              <a:ext uri="{FF2B5EF4-FFF2-40B4-BE49-F238E27FC236}">
                <a16:creationId xmlns:a16="http://schemas.microsoft.com/office/drawing/2014/main" id="{6F7CA9EB-B08C-467F-AB0F-3455EC1A530B}"/>
              </a:ext>
            </a:extLst>
          </p:cNvPr>
          <p:cNvCxnSpPr>
            <a:cxnSpLocks/>
          </p:cNvCxnSpPr>
          <p:nvPr/>
        </p:nvCxnSpPr>
        <p:spPr>
          <a:xfrm flipV="1">
            <a:off x="9094686" y="753891"/>
            <a:ext cx="269122" cy="861763"/>
          </a:xfrm>
          <a:prstGeom prst="line">
            <a:avLst/>
          </a:prstGeom>
          <a:solidFill>
            <a:srgbClr val="ED1C24">
              <a:alpha val="75000"/>
            </a:srgbClr>
          </a:solidFill>
          <a:ln w="12600">
            <a:solidFill>
              <a:srgbClr val="ED1C24"/>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BABDD46-DAB5-4C6D-AAD5-20897450B006}"/>
              </a:ext>
            </a:extLst>
          </p:cNvPr>
          <p:cNvSpPr txBox="1"/>
          <p:nvPr/>
        </p:nvSpPr>
        <p:spPr>
          <a:xfrm>
            <a:off x="9229247" y="1065265"/>
            <a:ext cx="636713" cy="369332"/>
          </a:xfrm>
          <a:prstGeom prst="rect">
            <a:avLst/>
          </a:prstGeom>
          <a:noFill/>
        </p:spPr>
        <p:txBody>
          <a:bodyPr wrap="none" rtlCol="0">
            <a:spAutoFit/>
          </a:bodyPr>
          <a:lstStyle/>
          <a:p>
            <a:r>
              <a:rPr lang="en-US" dirty="0">
                <a:solidFill>
                  <a:srgbClr val="FF0000"/>
                </a:solidFill>
              </a:rPr>
              <a:t>Bad!</a:t>
            </a:r>
          </a:p>
        </p:txBody>
      </p:sp>
    </p:spTree>
    <p:extLst>
      <p:ext uri="{BB962C8B-B14F-4D97-AF65-F5344CB8AC3E}">
        <p14:creationId xmlns:p14="http://schemas.microsoft.com/office/powerpoint/2010/main" val="234662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Query Store – Next Logical Step?</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sp>
        <p:nvSpPr>
          <p:cNvPr id="9" name="Rectangle 8">
            <a:extLst>
              <a:ext uri="{FF2B5EF4-FFF2-40B4-BE49-F238E27FC236}">
                <a16:creationId xmlns:a16="http://schemas.microsoft.com/office/drawing/2014/main" id="{D909863E-BC8D-42CC-B70A-1CA3DE56567F}"/>
              </a:ext>
            </a:extLst>
          </p:cNvPr>
          <p:cNvSpPr/>
          <p:nvPr/>
        </p:nvSpPr>
        <p:spPr>
          <a:xfrm>
            <a:off x="192737" y="1204070"/>
            <a:ext cx="11061251" cy="5016758"/>
          </a:xfrm>
          <a:prstGeom prst="rect">
            <a:avLst/>
          </a:prstGeom>
        </p:spPr>
        <p:txBody>
          <a:bodyPr wrap="square">
            <a:spAutoFit/>
          </a:bodyPr>
          <a:lstStyle/>
          <a:p>
            <a:pPr marL="457200" indent="-457200">
              <a:buFont typeface="Arial" panose="020B0604020202020204" pitchFamily="34" charset="0"/>
              <a:buChar char="•"/>
            </a:pPr>
            <a:r>
              <a:rPr lang="en-US" sz="3200" dirty="0"/>
              <a:t>What if SQL Server could use information </a:t>
            </a:r>
            <a:br>
              <a:rPr lang="en-US" sz="3200" dirty="0"/>
            </a:br>
            <a:r>
              <a:rPr lang="en-US" sz="3200" dirty="0"/>
              <a:t>about Regressed Queries and a history of </a:t>
            </a:r>
            <a:br>
              <a:rPr lang="en-US" sz="3200" dirty="0"/>
            </a:br>
            <a:r>
              <a:rPr lang="en-US" sz="3200" dirty="0"/>
              <a:t>execution plans to decisions to </a:t>
            </a:r>
            <a:br>
              <a:rPr lang="en-US" sz="3200" dirty="0"/>
            </a:br>
            <a:r>
              <a:rPr lang="en-US" sz="3200" dirty="0"/>
              <a:t>automatically use a better execution plan?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b="1" dirty="0"/>
              <a:t>Now it can! </a:t>
            </a:r>
            <a:br>
              <a:rPr lang="en-US" sz="3200" b="1" dirty="0"/>
            </a:br>
            <a:r>
              <a:rPr lang="en-US" sz="3200" b="1" dirty="0"/>
              <a:t>Automatic Plan Correction (new to SQL 2017)!</a:t>
            </a:r>
          </a:p>
          <a:p>
            <a:pPr marL="457200" indent="-457200">
              <a:buFont typeface="Arial" panose="020B0604020202020204" pitchFamily="34" charset="0"/>
              <a:buChar char="•"/>
            </a:pPr>
            <a:endParaRPr lang="en-US" sz="3200" b="1" dirty="0"/>
          </a:p>
          <a:p>
            <a:pPr marL="457200" indent="-457200">
              <a:buFont typeface="Arial" panose="020B0604020202020204" pitchFamily="34" charset="0"/>
              <a:buChar char="•"/>
            </a:pPr>
            <a:r>
              <a:rPr lang="en-US" sz="3200" dirty="0"/>
              <a:t>Again, Azure SQL Database </a:t>
            </a:r>
            <a:r>
              <a:rPr lang="en-US" sz="3200" i="1" dirty="0"/>
              <a:t>already does this for you!</a:t>
            </a:r>
            <a:endParaRPr lang="en-US" sz="3200" dirty="0"/>
          </a:p>
          <a:p>
            <a:pPr marL="457200" indent="-457200">
              <a:buFont typeface="Arial" panose="020B0604020202020204" pitchFamily="34" charset="0"/>
              <a:buChar char="•"/>
            </a:pPr>
            <a:endParaRPr lang="en-US" sz="3200" b="1" dirty="0"/>
          </a:p>
        </p:txBody>
      </p:sp>
      <p:pic>
        <p:nvPicPr>
          <p:cNvPr id="4098" name="Picture 2" descr="http://www.roobaroo.net/wp-content/uploads/2008/06/microsoft-office-2003-autocorrect.png">
            <a:extLst>
              <a:ext uri="{FF2B5EF4-FFF2-40B4-BE49-F238E27FC236}">
                <a16:creationId xmlns:a16="http://schemas.microsoft.com/office/drawing/2014/main" id="{775BFE0E-07D6-4192-B654-9D93DF8198CA}"/>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406236" y="33061"/>
            <a:ext cx="3017954" cy="337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42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Automatic Plan Correction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sp>
        <p:nvSpPr>
          <p:cNvPr id="9" name="Rectangle 8">
            <a:extLst>
              <a:ext uri="{FF2B5EF4-FFF2-40B4-BE49-F238E27FC236}">
                <a16:creationId xmlns:a16="http://schemas.microsoft.com/office/drawing/2014/main" id="{D909863E-BC8D-42CC-B70A-1CA3DE56567F}"/>
              </a:ext>
            </a:extLst>
          </p:cNvPr>
          <p:cNvSpPr/>
          <p:nvPr/>
        </p:nvSpPr>
        <p:spPr>
          <a:xfrm>
            <a:off x="192737" y="2006552"/>
            <a:ext cx="10927939" cy="3416320"/>
          </a:xfrm>
          <a:prstGeom prst="rect">
            <a:avLst/>
          </a:prstGeom>
        </p:spPr>
        <p:txBody>
          <a:bodyPr wrap="square">
            <a:spAutoFit/>
          </a:bodyPr>
          <a:lstStyle/>
          <a:p>
            <a:pPr marL="457200" indent="-457200">
              <a:buFont typeface="Arial" panose="020B0604020202020204" pitchFamily="34" charset="0"/>
              <a:buChar char="•"/>
            </a:pPr>
            <a:r>
              <a:rPr lang="en-US" sz="3600" dirty="0"/>
              <a:t>Available in Azure SQL and now in SQL 2017 to revert a query </a:t>
            </a:r>
            <a:br>
              <a:rPr lang="en-US" sz="3600" dirty="0"/>
            </a:br>
            <a:r>
              <a:rPr lang="en-US" sz="3600" dirty="0"/>
              <a:t>from a newer, slower plan </a:t>
            </a:r>
            <a:br>
              <a:rPr lang="en-US" sz="3600" dirty="0"/>
            </a:br>
            <a:r>
              <a:rPr lang="en-US" sz="3600" dirty="0"/>
              <a:t>to an older, faster plan. </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No DBA intervention needed.</a:t>
            </a:r>
          </a:p>
        </p:txBody>
      </p:sp>
      <p:pic>
        <p:nvPicPr>
          <p:cNvPr id="5122" name="Picture 2" descr="Image result for auto-tune">
            <a:extLst>
              <a:ext uri="{FF2B5EF4-FFF2-40B4-BE49-F238E27FC236}">
                <a16:creationId xmlns:a16="http://schemas.microsoft.com/office/drawing/2014/main" id="{90BD48D2-FF79-401E-8B3D-B5626D91155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691763" y="92495"/>
            <a:ext cx="256222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9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Automatic Plan Correction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sp>
        <p:nvSpPr>
          <p:cNvPr id="9" name="Rectangle 8">
            <a:extLst>
              <a:ext uri="{FF2B5EF4-FFF2-40B4-BE49-F238E27FC236}">
                <a16:creationId xmlns:a16="http://schemas.microsoft.com/office/drawing/2014/main" id="{D909863E-BC8D-42CC-B70A-1CA3DE56567F}"/>
              </a:ext>
            </a:extLst>
          </p:cNvPr>
          <p:cNvSpPr/>
          <p:nvPr/>
        </p:nvSpPr>
        <p:spPr>
          <a:xfrm>
            <a:off x="211569" y="2026451"/>
            <a:ext cx="10927939" cy="3416320"/>
          </a:xfrm>
          <a:prstGeom prst="rect">
            <a:avLst/>
          </a:prstGeom>
        </p:spPr>
        <p:txBody>
          <a:bodyPr wrap="square">
            <a:spAutoFit/>
          </a:bodyPr>
          <a:lstStyle/>
          <a:p>
            <a:pPr marL="457200" indent="-457200">
              <a:buFont typeface="Arial" panose="020B0604020202020204" pitchFamily="34" charset="0"/>
              <a:buChar char="•"/>
            </a:pPr>
            <a:r>
              <a:rPr lang="en-US" sz="3200" dirty="0"/>
              <a:t>DBA’s can also accomplish this manually</a:t>
            </a:r>
          </a:p>
          <a:p>
            <a:pPr marL="457200" indent="-457200">
              <a:buFont typeface="Arial" panose="020B0604020202020204" pitchFamily="34" charset="0"/>
              <a:buChar char="•"/>
            </a:pPr>
            <a:r>
              <a:rPr lang="en-US" sz="3200" dirty="0"/>
              <a:t>Query a host of DMV’s including </a:t>
            </a:r>
            <a:r>
              <a:rPr lang="en-US" sz="3200" dirty="0" err="1"/>
              <a:t>sys.dm_db_tuning_recommendations</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Sample query: </a:t>
            </a:r>
            <a:r>
              <a:rPr lang="en-US" sz="2800" dirty="0">
                <a:hlinkClick r:id="rId6"/>
              </a:rPr>
              <a:t>https://docs.microsoft.com/en-us/sql/relational-databases/automatic-tuning/automatic-tuning</a:t>
            </a:r>
            <a:endParaRPr lang="en-US" sz="2800" dirty="0"/>
          </a:p>
          <a:p>
            <a:pPr marL="457200" indent="-457200">
              <a:buFont typeface="Arial" panose="020B0604020202020204" pitchFamily="34" charset="0"/>
              <a:buChar char="•"/>
            </a:pPr>
            <a:endParaRPr lang="en-US" sz="2800" dirty="0"/>
          </a:p>
        </p:txBody>
      </p:sp>
      <p:pic>
        <p:nvPicPr>
          <p:cNvPr id="7" name="Picture 2" descr="Image result for auto-tune">
            <a:extLst>
              <a:ext uri="{FF2B5EF4-FFF2-40B4-BE49-F238E27FC236}">
                <a16:creationId xmlns:a16="http://schemas.microsoft.com/office/drawing/2014/main" id="{50777087-487A-47EE-B372-82245750A40C}"/>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692123" y="92498"/>
            <a:ext cx="256222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851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Automatic Plan Correction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pic>
        <p:nvPicPr>
          <p:cNvPr id="3074" name="Picture 2" descr="SQL plan choice correction">
            <a:extLst>
              <a:ext uri="{FF2B5EF4-FFF2-40B4-BE49-F238E27FC236}">
                <a16:creationId xmlns:a16="http://schemas.microsoft.com/office/drawing/2014/main" id="{C3A278BE-D717-436E-A758-A9B86071F7B9}"/>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2503" y="1195346"/>
            <a:ext cx="10057070" cy="43768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B24BFA6-CDF9-4FED-9CFE-6BCEFD76B0DF}"/>
              </a:ext>
            </a:extLst>
          </p:cNvPr>
          <p:cNvSpPr/>
          <p:nvPr/>
        </p:nvSpPr>
        <p:spPr>
          <a:xfrm>
            <a:off x="536331" y="5647839"/>
            <a:ext cx="10449414" cy="523220"/>
          </a:xfrm>
          <a:prstGeom prst="rect">
            <a:avLst/>
          </a:prstGeom>
        </p:spPr>
        <p:txBody>
          <a:bodyPr wrap="square">
            <a:spAutoFit/>
          </a:bodyPr>
          <a:lstStyle/>
          <a:p>
            <a:r>
              <a:rPr lang="en-US" sz="1400" dirty="0">
                <a:hlinkClick r:id="rId7"/>
              </a:rPr>
              <a:t>https://docs.microsoft.com/en-us/sql/relational-databases/automatic-tuning/automatic-tuning#automatic-plan-correction</a:t>
            </a:r>
            <a:endParaRPr lang="en-US" sz="1400" dirty="0"/>
          </a:p>
          <a:p>
            <a:endParaRPr lang="en-US" sz="1400" dirty="0"/>
          </a:p>
        </p:txBody>
      </p:sp>
    </p:spTree>
    <p:extLst>
      <p:ext uri="{BB962C8B-B14F-4D97-AF65-F5344CB8AC3E}">
        <p14:creationId xmlns:p14="http://schemas.microsoft.com/office/powerpoint/2010/main" val="283281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0528-8883-4F14-B4BA-F286DB4AD5B3}"/>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46868A63-4268-4E7D-87FC-4C9C3961F781}"/>
              </a:ext>
            </a:extLst>
          </p:cNvPr>
          <p:cNvSpPr>
            <a:spLocks noGrp="1"/>
          </p:cNvSpPr>
          <p:nvPr>
            <p:ph idx="1"/>
          </p:nvPr>
        </p:nvSpPr>
        <p:spPr/>
        <p:txBody>
          <a:bodyPr/>
          <a:lstStyle/>
          <a:p>
            <a:pPr marL="571500" indent="-571500">
              <a:buFont typeface="Arial" panose="020B0604020202020204" pitchFamily="34" charset="0"/>
              <a:buChar char="•"/>
            </a:pPr>
            <a:r>
              <a:rPr lang="en-US" dirty="0"/>
              <a:t>This version of the presentation is for IT decision makers, management, C-level</a:t>
            </a:r>
          </a:p>
          <a:p>
            <a:pPr marL="571500" indent="-571500">
              <a:buFont typeface="Arial" panose="020B0604020202020204" pitchFamily="34" charset="0"/>
              <a:buChar char="•"/>
            </a:pPr>
            <a:r>
              <a:rPr lang="en-US" dirty="0"/>
              <a:t>This is part of a larger presentation on all the new things in SQL 2019, including: </a:t>
            </a:r>
          </a:p>
          <a:p>
            <a:pPr marL="1147527" lvl="1" indent="-571500">
              <a:buFont typeface="Arial" panose="020B0604020202020204" pitchFamily="34" charset="0"/>
              <a:buChar char="•"/>
            </a:pPr>
            <a:r>
              <a:rPr lang="en-US" dirty="0"/>
              <a:t>New syntax</a:t>
            </a:r>
          </a:p>
          <a:p>
            <a:pPr marL="1147527" lvl="1" indent="-571500">
              <a:buFont typeface="Arial" panose="020B0604020202020204" pitchFamily="34" charset="0"/>
              <a:buChar char="•"/>
            </a:pPr>
            <a:r>
              <a:rPr lang="en-US" dirty="0"/>
              <a:t>New maintenance feature</a:t>
            </a:r>
          </a:p>
          <a:p>
            <a:pPr marL="1147527" lvl="1" indent="-571500">
              <a:buFont typeface="Arial" panose="020B0604020202020204" pitchFamily="34" charset="0"/>
              <a:buChar char="•"/>
            </a:pPr>
            <a:r>
              <a:rPr lang="en-US" dirty="0"/>
              <a:t>New machine learning features, and more</a:t>
            </a:r>
          </a:p>
        </p:txBody>
      </p:sp>
    </p:spTree>
    <p:extLst>
      <p:ext uri="{BB962C8B-B14F-4D97-AF65-F5344CB8AC3E}">
        <p14:creationId xmlns:p14="http://schemas.microsoft.com/office/powerpoint/2010/main" val="2410606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Automatic Plan Correction</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DAA54BF-FE5D-417A-9036-6DD8E8A1BA00}"/>
                  </a:ext>
                </a:extLst>
              </p14:cNvPr>
              <p14:cNvContentPartPr/>
              <p14:nvPr/>
            </p14:nvContentPartPr>
            <p14:xfrm>
              <a:off x="8115148" y="3850851"/>
              <a:ext cx="360" cy="360"/>
            </p14:xfrm>
          </p:contentPart>
        </mc:Choice>
        <mc:Fallback xmlns="">
          <p:pic>
            <p:nvPicPr>
              <p:cNvPr id="6" name="Ink 5">
                <a:extLst>
                  <a:ext uri="{FF2B5EF4-FFF2-40B4-BE49-F238E27FC236}">
                    <a16:creationId xmlns:a16="http://schemas.microsoft.com/office/drawing/2014/main" id="{ADAA54BF-FE5D-417A-9036-6DD8E8A1BA00}"/>
                  </a:ext>
                </a:extLst>
              </p:cNvPr>
              <p:cNvPicPr/>
              <p:nvPr/>
            </p:nvPicPr>
            <p:blipFill>
              <a:blip r:embed="rId3"/>
              <a:stretch>
                <a:fillRect/>
              </a:stretch>
            </p:blipFill>
            <p:spPr>
              <a:xfrm>
                <a:off x="8106148" y="3841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4714686-8CA6-444D-8D9A-F258A1ABC1DA}"/>
                  </a:ext>
                </a:extLst>
              </p14:cNvPr>
              <p14:cNvContentPartPr/>
              <p14:nvPr/>
            </p14:nvContentPartPr>
            <p14:xfrm>
              <a:off x="11253988" y="5442411"/>
              <a:ext cx="360" cy="360"/>
            </p14:xfrm>
          </p:contentPart>
        </mc:Choice>
        <mc:Fallback xmlns="">
          <p:pic>
            <p:nvPicPr>
              <p:cNvPr id="11" name="Ink 10">
                <a:extLst>
                  <a:ext uri="{FF2B5EF4-FFF2-40B4-BE49-F238E27FC236}">
                    <a16:creationId xmlns:a16="http://schemas.microsoft.com/office/drawing/2014/main" id="{64714686-8CA6-444D-8D9A-F258A1ABC1DA}"/>
                  </a:ext>
                </a:extLst>
              </p:cNvPr>
              <p:cNvPicPr/>
              <p:nvPr/>
            </p:nvPicPr>
            <p:blipFill>
              <a:blip r:embed="rId3"/>
              <a:stretch>
                <a:fillRect/>
              </a:stretch>
            </p:blipFill>
            <p:spPr>
              <a:xfrm>
                <a:off x="11244988" y="5433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18205C9C-AF53-450B-81E0-1C250BF681C3}"/>
                  </a:ext>
                </a:extLst>
              </p14:cNvPr>
              <p14:cNvContentPartPr/>
              <p14:nvPr/>
            </p14:nvContentPartPr>
            <p14:xfrm>
              <a:off x="11139508" y="5389491"/>
              <a:ext cx="360" cy="360"/>
            </p14:xfrm>
          </p:contentPart>
        </mc:Choice>
        <mc:Fallback xmlns="">
          <p:pic>
            <p:nvPicPr>
              <p:cNvPr id="13" name="Ink 12">
                <a:extLst>
                  <a:ext uri="{FF2B5EF4-FFF2-40B4-BE49-F238E27FC236}">
                    <a16:creationId xmlns:a16="http://schemas.microsoft.com/office/drawing/2014/main" id="{18205C9C-AF53-450B-81E0-1C250BF681C3}"/>
                  </a:ext>
                </a:extLst>
              </p:cNvPr>
              <p:cNvPicPr/>
              <p:nvPr/>
            </p:nvPicPr>
            <p:blipFill>
              <a:blip r:embed="rId3"/>
              <a:stretch>
                <a:fillRect/>
              </a:stretch>
            </p:blipFill>
            <p:spPr>
              <a:xfrm>
                <a:off x="11130508" y="5380491"/>
                <a:ext cx="18000" cy="18000"/>
              </a:xfrm>
              <a:prstGeom prst="rect">
                <a:avLst/>
              </a:prstGeom>
            </p:spPr>
          </p:pic>
        </mc:Fallback>
      </mc:AlternateContent>
      <p:sp>
        <p:nvSpPr>
          <p:cNvPr id="9" name="Rectangle 8">
            <a:extLst>
              <a:ext uri="{FF2B5EF4-FFF2-40B4-BE49-F238E27FC236}">
                <a16:creationId xmlns:a16="http://schemas.microsoft.com/office/drawing/2014/main" id="{D909863E-BC8D-42CC-B70A-1CA3DE56567F}"/>
              </a:ext>
            </a:extLst>
          </p:cNvPr>
          <p:cNvSpPr/>
          <p:nvPr/>
        </p:nvSpPr>
        <p:spPr>
          <a:xfrm>
            <a:off x="192737" y="1709909"/>
            <a:ext cx="10927939" cy="4031873"/>
          </a:xfrm>
          <a:prstGeom prst="rect">
            <a:avLst/>
          </a:prstGeom>
        </p:spPr>
        <p:txBody>
          <a:bodyPr wrap="square">
            <a:spAutoFit/>
          </a:bodyPr>
          <a:lstStyle/>
          <a:p>
            <a:pPr marL="457200" indent="-457200">
              <a:buFont typeface="Arial" panose="020B0604020202020204" pitchFamily="34" charset="0"/>
              <a:buChar char="•"/>
            </a:pPr>
            <a:r>
              <a:rPr lang="en-US" sz="3600" dirty="0"/>
              <a:t>Not on by default, you must enable</a:t>
            </a:r>
          </a:p>
          <a:p>
            <a:pPr marL="457200" indent="-457200">
              <a:buFont typeface="Arial" panose="020B0604020202020204" pitchFamily="34" charset="0"/>
              <a:buChar char="•"/>
            </a:pPr>
            <a:r>
              <a:rPr lang="en-US" sz="3600" dirty="0"/>
              <a:t>Once you turn-on this option, Database Engine will automatically </a:t>
            </a:r>
            <a:r>
              <a:rPr lang="en-US" sz="3600" b="1" dirty="0"/>
              <a:t>force</a:t>
            </a:r>
            <a:r>
              <a:rPr lang="en-US" sz="3600" dirty="0"/>
              <a:t> any recommendation where the estimated CPU gain is higher than 10 seconds.</a:t>
            </a:r>
          </a:p>
          <a:p>
            <a:pPr marL="457200" indent="-457200">
              <a:buFont typeface="Arial" panose="020B0604020202020204" pitchFamily="34" charset="0"/>
              <a:buChar char="•"/>
            </a:pPr>
            <a:endParaRPr lang="en-US" sz="2800" dirty="0"/>
          </a:p>
          <a:p>
            <a:r>
              <a:rPr lang="en-US" sz="2800" dirty="0">
                <a:solidFill>
                  <a:srgbClr val="0000FF"/>
                </a:solidFill>
                <a:latin typeface="Consolas" panose="020B0609020204030204" pitchFamily="49" charset="0"/>
              </a:rPr>
              <a:t>ALTER</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DATABASE</a:t>
            </a:r>
            <a:r>
              <a:rPr lang="en-US" sz="2800" dirty="0">
                <a:solidFill>
                  <a:srgbClr val="000000"/>
                </a:solidFill>
                <a:latin typeface="Consolas" panose="020B0609020204030204" pitchFamily="49" charset="0"/>
              </a:rPr>
              <a:t> WideWorldImporters</a:t>
            </a:r>
          </a:p>
          <a:p>
            <a:r>
              <a:rPr lang="en-US" sz="2800" dirty="0">
                <a:solidFill>
                  <a:srgbClr val="0000FF"/>
                </a:solidFill>
                <a:latin typeface="Consolas" panose="020B0609020204030204" pitchFamily="49" charset="0"/>
              </a:rPr>
              <a:t>SET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AUTOMATIC_TUNING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FORCE_LAST_GOOD_PLAN</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p>
          <a:p>
            <a:pPr marL="457200" indent="-457200">
              <a:buFont typeface="Arial" panose="020B0604020202020204" pitchFamily="34" charset="0"/>
              <a:buChar char="•"/>
            </a:pPr>
            <a:endParaRPr lang="en-US" sz="2800" dirty="0"/>
          </a:p>
        </p:txBody>
      </p:sp>
      <p:pic>
        <p:nvPicPr>
          <p:cNvPr id="7" name="Picture 2" descr="Image result for auto-tune">
            <a:extLst>
              <a:ext uri="{FF2B5EF4-FFF2-40B4-BE49-F238E27FC236}">
                <a16:creationId xmlns:a16="http://schemas.microsoft.com/office/drawing/2014/main" id="{B77C518E-33FC-4441-A330-39505738EF1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8691763" y="189775"/>
            <a:ext cx="256222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RESUMABLE Index Maintenance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6740307"/>
          </a:xfrm>
          <a:prstGeom prst="rect">
            <a:avLst/>
          </a:prstGeom>
        </p:spPr>
        <p:txBody>
          <a:bodyPr wrap="square">
            <a:spAutoFit/>
          </a:bodyPr>
          <a:lstStyle/>
          <a:p>
            <a:r>
              <a:rPr lang="en-US" sz="3600" dirty="0"/>
              <a:t>Introduced in SQL Server 2017, this makes it possible to pause an index operation and resume it later, even after a server shutdown.</a:t>
            </a:r>
          </a:p>
          <a:p>
            <a:endParaRPr lang="en-US" sz="3600" dirty="0"/>
          </a:p>
          <a:p>
            <a:r>
              <a:rPr lang="en-US" sz="3600" dirty="0"/>
              <a:t>Got an index that takes so long to update, you don’t have a maintenance window long enough?</a:t>
            </a:r>
          </a:p>
          <a:p>
            <a:r>
              <a:rPr lang="en-US" sz="3600" dirty="0"/>
              <a:t>You can make partial progress towards index maintenance each night until the work is done.</a:t>
            </a:r>
          </a:p>
          <a:p>
            <a:endParaRPr lang="en-US" sz="3600" dirty="0"/>
          </a:p>
          <a:p>
            <a:endParaRPr lang="en-US" sz="3600" dirty="0"/>
          </a:p>
          <a:p>
            <a:endParaRPr lang="en-US" sz="3600" dirty="0"/>
          </a:p>
          <a:p>
            <a:endParaRPr lang="en-US" sz="3600" dirty="0"/>
          </a:p>
        </p:txBody>
      </p:sp>
    </p:spTree>
    <p:extLst>
      <p:ext uri="{BB962C8B-B14F-4D97-AF65-F5344CB8AC3E}">
        <p14:creationId xmlns:p14="http://schemas.microsoft.com/office/powerpoint/2010/main" val="414189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RESUMABLE Index Maintenance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524315"/>
          </a:xfrm>
          <a:prstGeom prst="rect">
            <a:avLst/>
          </a:prstGeom>
        </p:spPr>
        <p:txBody>
          <a:bodyPr wrap="square">
            <a:spAutoFit/>
          </a:bodyPr>
          <a:lstStyle/>
          <a:p>
            <a:r>
              <a:rPr lang="en-US" sz="3600" dirty="0"/>
              <a:t>PAUSE an index maintenance operation instead of killing it, which causes a potentially lengthy rollback. </a:t>
            </a:r>
          </a:p>
          <a:p>
            <a:endParaRPr lang="en-US" sz="3600" dirty="0"/>
          </a:p>
          <a:p>
            <a:r>
              <a:rPr lang="en-US" sz="3600" dirty="0"/>
              <a:t>This rollback can be disruptive, even for an ONLINE=ON index rebuild operation.</a:t>
            </a:r>
          </a:p>
          <a:p>
            <a:endParaRPr lang="en-US" sz="3600" dirty="0"/>
          </a:p>
          <a:p>
            <a:r>
              <a:rPr lang="en-US" sz="3600" dirty="0"/>
              <a:t>You can even use the MAX_DURATION syntax to automatically pause after a specified amount of time.</a:t>
            </a:r>
          </a:p>
        </p:txBody>
      </p:sp>
    </p:spTree>
    <p:extLst>
      <p:ext uri="{BB962C8B-B14F-4D97-AF65-F5344CB8AC3E}">
        <p14:creationId xmlns:p14="http://schemas.microsoft.com/office/powerpoint/2010/main" val="4221897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On the Topic of Index Maintenance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082183"/>
            <a:ext cx="11128648" cy="5016758"/>
          </a:xfrm>
          <a:prstGeom prst="rect">
            <a:avLst/>
          </a:prstGeom>
        </p:spPr>
        <p:txBody>
          <a:bodyPr wrap="square">
            <a:spAutoFit/>
          </a:bodyPr>
          <a:lstStyle/>
          <a:p>
            <a:r>
              <a:rPr lang="en-US" sz="3200" dirty="0"/>
              <a:t>Used to having to write your own index maintenance scripts because of ham-handed Maintenance Plans?</a:t>
            </a:r>
          </a:p>
          <a:p>
            <a:endParaRPr lang="en-US" sz="3200" dirty="0"/>
          </a:p>
          <a:p>
            <a:r>
              <a:rPr lang="en-US" sz="3200" b="1" dirty="0"/>
              <a:t>Check again! </a:t>
            </a:r>
            <a:r>
              <a:rPr lang="en-US" sz="3200" dirty="0"/>
              <a:t>Maintenance Plans since SQL 2016 have dramatically increased in capability to perform </a:t>
            </a:r>
            <a:r>
              <a:rPr lang="en-US" sz="3200" b="1" dirty="0"/>
              <a:t>complex, conditional index maintenance operations. </a:t>
            </a:r>
          </a:p>
          <a:p>
            <a:endParaRPr lang="en-US" sz="3200" dirty="0"/>
          </a:p>
          <a:p>
            <a:r>
              <a:rPr lang="en-US" sz="3200" dirty="0"/>
              <a:t>You can configure the REORGANIZE and REBUILD tasks to maintain only indexes filtered by percentage of fragmentation level or page count.</a:t>
            </a:r>
          </a:p>
        </p:txBody>
      </p:sp>
    </p:spTree>
    <p:extLst>
      <p:ext uri="{BB962C8B-B14F-4D97-AF65-F5344CB8AC3E}">
        <p14:creationId xmlns:p14="http://schemas.microsoft.com/office/powerpoint/2010/main" val="3735990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SQL 2014 (left) vs SQL 2017 (right)</a:t>
            </a:r>
          </a:p>
        </p:txBody>
      </p:sp>
      <p:pic>
        <p:nvPicPr>
          <p:cNvPr id="5" name="Picture 4">
            <a:extLst>
              <a:ext uri="{FF2B5EF4-FFF2-40B4-BE49-F238E27FC236}">
                <a16:creationId xmlns:a16="http://schemas.microsoft.com/office/drawing/2014/main" id="{93B9AE32-94F5-4BC4-834E-98833E008A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1038" y="2125731"/>
            <a:ext cx="3014154" cy="2983208"/>
          </a:xfrm>
          <a:prstGeom prst="rect">
            <a:avLst/>
          </a:prstGeom>
        </p:spPr>
      </p:pic>
      <p:sp>
        <p:nvSpPr>
          <p:cNvPr id="7" name="TextBox 6">
            <a:extLst>
              <a:ext uri="{FF2B5EF4-FFF2-40B4-BE49-F238E27FC236}">
                <a16:creationId xmlns:a16="http://schemas.microsoft.com/office/drawing/2014/main" id="{13427966-EC4E-4EB0-8FDC-07FC122433C2}"/>
              </a:ext>
            </a:extLst>
          </p:cNvPr>
          <p:cNvSpPr txBox="1"/>
          <p:nvPr/>
        </p:nvSpPr>
        <p:spPr>
          <a:xfrm>
            <a:off x="3743662" y="3355725"/>
            <a:ext cx="3098990" cy="523220"/>
          </a:xfrm>
          <a:prstGeom prst="rect">
            <a:avLst/>
          </a:prstGeom>
          <a:noFill/>
        </p:spPr>
        <p:txBody>
          <a:bodyPr wrap="none" rtlCol="0">
            <a:spAutoFit/>
          </a:bodyPr>
          <a:lstStyle/>
          <a:p>
            <a:r>
              <a:rPr lang="en-US" sz="2800" dirty="0"/>
              <a:t>Rebuild Index Task</a:t>
            </a:r>
          </a:p>
        </p:txBody>
      </p:sp>
      <p:pic>
        <p:nvPicPr>
          <p:cNvPr id="8" name="Picture 7">
            <a:extLst>
              <a:ext uri="{FF2B5EF4-FFF2-40B4-BE49-F238E27FC236}">
                <a16:creationId xmlns:a16="http://schemas.microsoft.com/office/drawing/2014/main" id="{DD966F39-4A86-48DC-AB70-1D9F158CF48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11123" y="1048000"/>
            <a:ext cx="3334469" cy="4892175"/>
          </a:xfrm>
          <a:prstGeom prst="rect">
            <a:avLst/>
          </a:prstGeom>
        </p:spPr>
      </p:pic>
    </p:spTree>
    <p:extLst>
      <p:ext uri="{BB962C8B-B14F-4D97-AF65-F5344CB8AC3E}">
        <p14:creationId xmlns:p14="http://schemas.microsoft.com/office/powerpoint/2010/main" val="1387534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On the Topic of Maintenance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524315"/>
          </a:xfrm>
          <a:prstGeom prst="rect">
            <a:avLst/>
          </a:prstGeom>
        </p:spPr>
        <p:txBody>
          <a:bodyPr wrap="square">
            <a:spAutoFit/>
          </a:bodyPr>
          <a:lstStyle/>
          <a:p>
            <a:r>
              <a:rPr lang="en-US" sz="3600" dirty="0"/>
              <a:t>Quick aside on Integrity Checks</a:t>
            </a:r>
          </a:p>
          <a:p>
            <a:endParaRPr lang="en-US" sz="3600" dirty="0"/>
          </a:p>
          <a:p>
            <a:r>
              <a:rPr lang="en-US" sz="3600" dirty="0"/>
              <a:t>Starting with SQL 2016, you can specify</a:t>
            </a:r>
          </a:p>
          <a:p>
            <a:endParaRPr lang="en-US" sz="3600" dirty="0"/>
          </a:p>
          <a:p>
            <a:r>
              <a:rPr lang="en-US" sz="3600" dirty="0"/>
              <a:t>DBCC CHECKDB (MAXDOP =1) </a:t>
            </a:r>
          </a:p>
          <a:p>
            <a:endParaRPr lang="en-US" sz="3600" dirty="0"/>
          </a:p>
          <a:p>
            <a:r>
              <a:rPr lang="en-US" sz="3600" dirty="0"/>
              <a:t>Increasing duration, but potentially reducing CPU overhead and flexibility for maintenance.	</a:t>
            </a:r>
          </a:p>
        </p:txBody>
      </p:sp>
    </p:spTree>
    <p:extLst>
      <p:ext uri="{BB962C8B-B14F-4D97-AF65-F5344CB8AC3E}">
        <p14:creationId xmlns:p14="http://schemas.microsoft.com/office/powerpoint/2010/main" val="4098413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New Feature in SSMS (17.3+)</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236719" cy="4401205"/>
          </a:xfrm>
          <a:prstGeom prst="rect">
            <a:avLst/>
          </a:prstGeom>
        </p:spPr>
        <p:txBody>
          <a:bodyPr wrap="square">
            <a:spAutoFit/>
          </a:bodyPr>
          <a:lstStyle/>
          <a:p>
            <a:pPr marL="457200" indent="-457200">
              <a:buFont typeface="Arial" panose="020B0604020202020204" pitchFamily="34" charset="0"/>
              <a:buChar char="•"/>
            </a:pPr>
            <a:r>
              <a:rPr lang="en-US" sz="2800" dirty="0"/>
              <a:t>New easy-to-use </a:t>
            </a:r>
            <a:r>
              <a:rPr lang="en-US" sz="2800" b="1" dirty="0"/>
              <a:t>Extended Events </a:t>
            </a:r>
            <a:r>
              <a:rPr lang="en-US" sz="2800" dirty="0"/>
              <a:t>sessions </a:t>
            </a:r>
            <a:br>
              <a:rPr lang="en-US" sz="2800" dirty="0"/>
            </a:br>
            <a:r>
              <a:rPr lang="en-US" sz="2800" dirty="0"/>
              <a:t>Works all the way down to SQL 2008 R2</a:t>
            </a:r>
          </a:p>
          <a:p>
            <a:pPr marL="457200" indent="-457200">
              <a:buFont typeface="Arial" panose="020B0604020202020204" pitchFamily="34" charset="0"/>
              <a:buChar char="•"/>
            </a:pPr>
            <a:r>
              <a:rPr lang="en-US" sz="2800" dirty="0"/>
              <a:t>Pre-made XEvent sessions geared to appear </a:t>
            </a:r>
            <a:br>
              <a:rPr lang="en-US" sz="2800" dirty="0"/>
            </a:br>
            <a:r>
              <a:rPr lang="en-US" sz="2800" dirty="0"/>
              <a:t>familiar to the TSQL traces provided by Profiler</a:t>
            </a:r>
            <a:br>
              <a:rPr lang="en-US" sz="2800" dirty="0"/>
            </a:br>
            <a:endParaRPr lang="en-US" sz="2800" dirty="0"/>
          </a:p>
          <a:p>
            <a:pPr marL="457200" indent="-457200">
              <a:buFont typeface="Arial" panose="020B0604020202020204" pitchFamily="34" charset="0"/>
              <a:buChar char="•"/>
            </a:pPr>
            <a:r>
              <a:rPr lang="en-US" sz="2800" b="1" dirty="0"/>
              <a:t>Ditch Profiler and Trace: XEvents are better!</a:t>
            </a:r>
          </a:p>
          <a:p>
            <a:pPr marL="457200" indent="-457200">
              <a:buFont typeface="Arial" panose="020B0604020202020204" pitchFamily="34" charset="0"/>
              <a:buChar char="•"/>
            </a:pPr>
            <a:r>
              <a:rPr lang="en-US" sz="2800" dirty="0"/>
              <a:t>Superior filtering, sorting, all inside SSMS</a:t>
            </a:r>
          </a:p>
          <a:p>
            <a:pPr marL="457200" indent="-457200">
              <a:buFont typeface="Arial" panose="020B0604020202020204" pitchFamily="34" charset="0"/>
              <a:buChar char="•"/>
            </a:pPr>
            <a:r>
              <a:rPr lang="en-US" sz="2800" dirty="0"/>
              <a:t>Superior performance – asynchronous means little overhead</a:t>
            </a:r>
          </a:p>
          <a:p>
            <a:pPr marL="457200" indent="-457200">
              <a:buFont typeface="Arial" panose="020B0604020202020204" pitchFamily="34" charset="0"/>
              <a:buChar char="•"/>
            </a:pPr>
            <a:r>
              <a:rPr lang="en-US" sz="2800" dirty="0"/>
              <a:t>Capture to a variety of outputs including an in-memory Ring Buffer </a:t>
            </a:r>
            <a:br>
              <a:rPr lang="en-US" sz="2800" dirty="0"/>
            </a:br>
            <a:r>
              <a:rPr lang="en-US" sz="2800" dirty="0"/>
              <a:t>	or a Histogram to count incidents of events</a:t>
            </a:r>
          </a:p>
        </p:txBody>
      </p:sp>
      <p:pic>
        <p:nvPicPr>
          <p:cNvPr id="5" name="Picture 4">
            <a:extLst>
              <a:ext uri="{FF2B5EF4-FFF2-40B4-BE49-F238E27FC236}">
                <a16:creationId xmlns:a16="http://schemas.microsoft.com/office/drawing/2014/main" id="{41128340-94CF-4899-A6AB-59BB67A0EF8A}"/>
              </a:ext>
            </a:extLst>
          </p:cNvPr>
          <p:cNvPicPr>
            <a:picLocks noChangeAspect="1"/>
          </p:cNvPicPr>
          <p:nvPr/>
        </p:nvPicPr>
        <p:blipFill>
          <a:blip r:embed="rId2"/>
          <a:stretch>
            <a:fillRect/>
          </a:stretch>
        </p:blipFill>
        <p:spPr>
          <a:xfrm>
            <a:off x="8140192" y="1132629"/>
            <a:ext cx="3498090" cy="3112707"/>
          </a:xfrm>
          <a:prstGeom prst="rect">
            <a:avLst/>
          </a:prstGeom>
        </p:spPr>
      </p:pic>
      <p:sp>
        <p:nvSpPr>
          <p:cNvPr id="8" name="Rectangle 7">
            <a:extLst>
              <a:ext uri="{FF2B5EF4-FFF2-40B4-BE49-F238E27FC236}">
                <a16:creationId xmlns:a16="http://schemas.microsoft.com/office/drawing/2014/main" id="{1982BD99-3A91-4FA8-9D4B-BAA53BC16AE3}"/>
              </a:ext>
            </a:extLst>
          </p:cNvPr>
          <p:cNvSpPr/>
          <p:nvPr/>
        </p:nvSpPr>
        <p:spPr>
          <a:xfrm>
            <a:off x="8655102" y="3223729"/>
            <a:ext cx="1645920" cy="914400"/>
          </a:xfrm>
          <a:prstGeom prst="rect">
            <a:avLst/>
          </a:prstGeom>
          <a:noFill/>
          <a:ln/>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rgbClr val="ED1C24"/>
              </a:solidFill>
            </a:endParaRP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711F856F-BA4E-4FEF-9688-3BA4385FFC22}"/>
                  </a:ext>
                </a:extLst>
              </p14:cNvPr>
              <p14:cNvContentPartPr/>
              <p14:nvPr/>
            </p14:nvContentPartPr>
            <p14:xfrm>
              <a:off x="9527976" y="3968496"/>
              <a:ext cx="360" cy="360"/>
            </p14:xfrm>
          </p:contentPart>
        </mc:Choice>
        <mc:Fallback xmlns="">
          <p:pic>
            <p:nvPicPr>
              <p:cNvPr id="12" name="Ink 11">
                <a:extLst>
                  <a:ext uri="{FF2B5EF4-FFF2-40B4-BE49-F238E27FC236}">
                    <a16:creationId xmlns:a16="http://schemas.microsoft.com/office/drawing/2014/main" id="{711F856F-BA4E-4FEF-9688-3BA4385FFC22}"/>
                  </a:ext>
                </a:extLst>
              </p:cNvPr>
              <p:cNvPicPr/>
              <p:nvPr/>
            </p:nvPicPr>
            <p:blipFill>
              <a:blip r:embed="rId4"/>
              <a:stretch>
                <a:fillRect/>
              </a:stretch>
            </p:blipFill>
            <p:spPr>
              <a:xfrm>
                <a:off x="9518976" y="3959496"/>
                <a:ext cx="18000" cy="18000"/>
              </a:xfrm>
              <a:prstGeom prst="rect">
                <a:avLst/>
              </a:prstGeom>
            </p:spPr>
          </p:pic>
        </mc:Fallback>
      </mc:AlternateContent>
      <p:cxnSp>
        <p:nvCxnSpPr>
          <p:cNvPr id="20" name="Straight Connector 19">
            <a:extLst>
              <a:ext uri="{FF2B5EF4-FFF2-40B4-BE49-F238E27FC236}">
                <a16:creationId xmlns:a16="http://schemas.microsoft.com/office/drawing/2014/main" id="{0A40B99B-B670-45B2-86F2-528CC3D62CED}"/>
              </a:ext>
            </a:extLst>
          </p:cNvPr>
          <p:cNvCxnSpPr>
            <a:cxnSpLocks/>
          </p:cNvCxnSpPr>
          <p:nvPr/>
        </p:nvCxnSpPr>
        <p:spPr>
          <a:xfrm>
            <a:off x="7696200" y="1714500"/>
            <a:ext cx="768908" cy="1659636"/>
          </a:xfrm>
          <a:prstGeom prst="line">
            <a:avLst/>
          </a:prstGeom>
          <a:solidFill>
            <a:srgbClr val="ED1C24">
              <a:alpha val="75000"/>
            </a:srgbClr>
          </a:solidFill>
          <a:ln w="18000">
            <a:solidFill>
              <a:srgbClr val="ED1C24"/>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508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SQL Server Tooling</a:t>
            </a:r>
          </a:p>
        </p:txBody>
      </p:sp>
      <p:sp>
        <p:nvSpPr>
          <p:cNvPr id="19" name="Content Placeholder 18"/>
          <p:cNvSpPr>
            <a:spLocks noGrp="1"/>
          </p:cNvSpPr>
          <p:nvPr>
            <p:ph idx="1"/>
          </p:nvPr>
        </p:nvSpPr>
        <p:spPr/>
        <p:txBody>
          <a:bodyPr>
            <a:noAutofit/>
          </a:bodyPr>
          <a:lstStyle/>
          <a:p>
            <a:pPr marL="457200" indent="-457200">
              <a:buFont typeface="Arial" panose="020B0604020202020204" pitchFamily="34" charset="0"/>
              <a:buChar char="•"/>
            </a:pPr>
            <a:r>
              <a:rPr lang="en-US" sz="2800" b="1" dirty="0"/>
              <a:t>SSMS</a:t>
            </a:r>
            <a:r>
              <a:rPr lang="en-US" sz="2800" dirty="0"/>
              <a:t> pulled out of .iso in SQL 2016, web download now</a:t>
            </a:r>
          </a:p>
          <a:p>
            <a:pPr marL="1033227" lvl="1" indent="-457200">
              <a:buFont typeface="Arial" panose="020B0604020202020204" pitchFamily="34" charset="0"/>
              <a:buChar char="•"/>
            </a:pPr>
            <a:r>
              <a:rPr lang="en-US" sz="2800" dirty="0"/>
              <a:t>New releases every two months throughout 2017</a:t>
            </a:r>
          </a:p>
          <a:p>
            <a:pPr marL="457200" indent="-457200">
              <a:buFont typeface="Arial" panose="020B0604020202020204" pitchFamily="34" charset="0"/>
              <a:buChar char="•"/>
            </a:pPr>
            <a:r>
              <a:rPr lang="en-US" sz="2800" b="1" dirty="0"/>
              <a:t>SSDT</a:t>
            </a:r>
            <a:r>
              <a:rPr lang="en-US" sz="2800" dirty="0"/>
              <a:t> still tied to Visual Studio release cycle. SSDT for VS2017 released April 2017.</a:t>
            </a:r>
          </a:p>
          <a:p>
            <a:pPr marL="457200" indent="-457200">
              <a:buFont typeface="Arial" panose="020B0604020202020204" pitchFamily="34" charset="0"/>
              <a:buChar char="•"/>
            </a:pPr>
            <a:r>
              <a:rPr lang="en-US" sz="2800" dirty="0"/>
              <a:t>SQL Server Operations Studio (</a:t>
            </a:r>
            <a:r>
              <a:rPr lang="en-US" sz="2800" b="1" dirty="0"/>
              <a:t>SSOS</a:t>
            </a:r>
            <a:r>
              <a:rPr lang="en-US" sz="2800" dirty="0"/>
              <a:t>) is in preview</a:t>
            </a:r>
          </a:p>
          <a:p>
            <a:pPr marL="1033227" lvl="1" indent="-457200">
              <a:buFont typeface="Arial" panose="020B0604020202020204" pitchFamily="34" charset="0"/>
              <a:buChar char="•"/>
            </a:pPr>
            <a:r>
              <a:rPr lang="en-US" sz="2800" dirty="0"/>
              <a:t>runs on Windows, macOS, and Linux</a:t>
            </a:r>
          </a:p>
          <a:p>
            <a:pPr marL="1033227" lvl="1" indent="-457200">
              <a:buFont typeface="Arial" panose="020B0604020202020204" pitchFamily="34" charset="0"/>
              <a:buChar char="•"/>
            </a:pPr>
            <a:r>
              <a:rPr lang="en-US" sz="2800" dirty="0"/>
              <a:t>Free, lightweight, based on Visual Studio Code</a:t>
            </a:r>
          </a:p>
          <a:p>
            <a:pPr marL="1033227" lvl="1" indent="-457200">
              <a:buFont typeface="Arial" panose="020B0604020202020204" pitchFamily="34" charset="0"/>
              <a:buChar char="•"/>
            </a:pPr>
            <a:r>
              <a:rPr lang="en-US" sz="2800" dirty="0"/>
              <a:t>Not on par with SSMS (yet?)</a:t>
            </a:r>
          </a:p>
        </p:txBody>
      </p:sp>
    </p:spTree>
    <p:extLst>
      <p:ext uri="{BB962C8B-B14F-4D97-AF65-F5344CB8AC3E}">
        <p14:creationId xmlns:p14="http://schemas.microsoft.com/office/powerpoint/2010/main" val="68449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 calcmode="lin" valueType="num">
                                      <p:cBhvr>
                                        <p:cTn id="12" dur="5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 calcmode="lin" valueType="num">
                                      <p:cBhvr>
                                        <p:cTn id="19" dur="500" fill="hold"/>
                                        <p:tgtEl>
                                          <p:spTgt spid="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xEl>
                                              <p:pRg st="3" end="3"/>
                                            </p:txEl>
                                          </p:spTgt>
                                        </p:tgtEl>
                                        <p:attrNameLst>
                                          <p:attrName>style.visibility</p:attrName>
                                        </p:attrNameLst>
                                      </p:cBhvr>
                                      <p:to>
                                        <p:strVal val="visible"/>
                                      </p:to>
                                    </p:set>
                                    <p:anim calcmode="lin" valueType="num">
                                      <p:cBhvr>
                                        <p:cTn id="26" dur="500" fill="hold"/>
                                        <p:tgtEl>
                                          <p:spTgt spid="19">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19">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19">
                                            <p:txEl>
                                              <p:pRg st="3" end="3"/>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 calcmode="lin" valueType="num">
                                      <p:cBhvr>
                                        <p:cTn id="31" dur="500" fill="hold"/>
                                        <p:tgtEl>
                                          <p:spTgt spid="1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9">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9">
                                            <p:txEl>
                                              <p:pRg st="4" end="4"/>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9">
                                            <p:txEl>
                                              <p:pRg st="5" end="5"/>
                                            </p:txEl>
                                          </p:spTgt>
                                        </p:tgtEl>
                                        <p:attrNameLst>
                                          <p:attrName>style.visibility</p:attrName>
                                        </p:attrNameLst>
                                      </p:cBhvr>
                                      <p:to>
                                        <p:strVal val="visible"/>
                                      </p:to>
                                    </p:set>
                                    <p:anim calcmode="lin" valueType="num">
                                      <p:cBhvr>
                                        <p:cTn id="36" dur="500" fill="hold"/>
                                        <p:tgtEl>
                                          <p:spTgt spid="19">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19">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19">
                                            <p:txEl>
                                              <p:pRg st="5" end="5"/>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9">
                                            <p:txEl>
                                              <p:pRg st="6" end="6"/>
                                            </p:txEl>
                                          </p:spTgt>
                                        </p:tgtEl>
                                        <p:attrNameLst>
                                          <p:attrName>style.visibility</p:attrName>
                                        </p:attrNameLst>
                                      </p:cBhvr>
                                      <p:to>
                                        <p:strVal val="visible"/>
                                      </p:to>
                                    </p:set>
                                    <p:anim calcmode="lin" valueType="num">
                                      <p:cBhvr>
                                        <p:cTn id="41" dur="500" fill="hold"/>
                                        <p:tgtEl>
                                          <p:spTgt spid="19">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19">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Data Analytics and Artificial Intelligence 	</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3539430"/>
          </a:xfrm>
          <a:prstGeom prst="rect">
            <a:avLst/>
          </a:prstGeom>
        </p:spPr>
        <p:txBody>
          <a:bodyPr wrap="square">
            <a:spAutoFit/>
          </a:bodyPr>
          <a:lstStyle/>
          <a:p>
            <a:r>
              <a:rPr lang="en-US" sz="3200" dirty="0"/>
              <a:t>All in the same installer as SQL Server, included in the license</a:t>
            </a:r>
          </a:p>
          <a:p>
            <a:endParaRPr lang="en-US" sz="3200" dirty="0"/>
          </a:p>
          <a:p>
            <a:r>
              <a:rPr lang="en-US" sz="3200" dirty="0"/>
              <a:t>Two main features/</a:t>
            </a:r>
            <a:r>
              <a:rPr lang="en-US" sz="3200" dirty="0" err="1"/>
              <a:t>installables</a:t>
            </a:r>
            <a:r>
              <a:rPr lang="en-US" sz="3200" dirty="0"/>
              <a:t>:</a:t>
            </a:r>
          </a:p>
          <a:p>
            <a:endParaRPr lang="en-US" sz="3200" dirty="0"/>
          </a:p>
          <a:p>
            <a:r>
              <a:rPr lang="en-US" sz="3200" b="1" dirty="0" err="1"/>
              <a:t>PolyBase</a:t>
            </a:r>
            <a:r>
              <a:rPr lang="en-US" sz="3200" b="1" dirty="0"/>
              <a:t> Query Service</a:t>
            </a:r>
          </a:p>
          <a:p>
            <a:r>
              <a:rPr lang="en-US" sz="3200" dirty="0"/>
              <a:t>+</a:t>
            </a:r>
          </a:p>
          <a:p>
            <a:r>
              <a:rPr lang="en-US" sz="3200" b="1" dirty="0"/>
              <a:t>Machine Learning Services</a:t>
            </a:r>
          </a:p>
        </p:txBody>
      </p:sp>
    </p:spTree>
    <p:extLst>
      <p:ext uri="{BB962C8B-B14F-4D97-AF65-F5344CB8AC3E}">
        <p14:creationId xmlns:p14="http://schemas.microsoft.com/office/powerpoint/2010/main" val="389710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err="1"/>
              <a:t>PolyBase</a:t>
            </a:r>
            <a:r>
              <a:rPr lang="en-US" dirty="0"/>
              <a:t> Query Service For External Data </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3970318"/>
          </a:xfrm>
          <a:prstGeom prst="rect">
            <a:avLst/>
          </a:prstGeom>
        </p:spPr>
        <p:txBody>
          <a:bodyPr wrap="square">
            <a:spAutoFit/>
          </a:bodyPr>
          <a:lstStyle/>
          <a:p>
            <a:r>
              <a:rPr lang="en-US" sz="3600" dirty="0"/>
              <a:t>The </a:t>
            </a:r>
            <a:r>
              <a:rPr lang="en-US" sz="3600" dirty="0" err="1"/>
              <a:t>PolyBase</a:t>
            </a:r>
            <a:r>
              <a:rPr lang="en-US" sz="3600" dirty="0"/>
              <a:t> Query Engine makes it possible to query </a:t>
            </a:r>
            <a:r>
              <a:rPr lang="en-US" sz="3600" b="1" dirty="0"/>
              <a:t>Hadoop nonrelational data </a:t>
            </a:r>
            <a:r>
              <a:rPr lang="en-US" sz="3600" dirty="0"/>
              <a:t>or </a:t>
            </a:r>
            <a:r>
              <a:rPr lang="en-US" sz="3600" b="1" dirty="0"/>
              <a:t>Azure Blob Storage files </a:t>
            </a:r>
            <a:r>
              <a:rPr lang="en-US" sz="3600" dirty="0"/>
              <a:t>using T-SQL</a:t>
            </a:r>
          </a:p>
          <a:p>
            <a:endParaRPr lang="en-US" sz="3600" dirty="0"/>
          </a:p>
          <a:p>
            <a:r>
              <a:rPr lang="en-US" sz="3600" dirty="0"/>
              <a:t>Supports various legacy versions of the Hortonworks Data Platform with a configurable Hadoop Connectivity option.</a:t>
            </a:r>
          </a:p>
        </p:txBody>
      </p:sp>
    </p:spTree>
    <p:extLst>
      <p:ext uri="{BB962C8B-B14F-4D97-AF65-F5344CB8AC3E}">
        <p14:creationId xmlns:p14="http://schemas.microsoft.com/office/powerpoint/2010/main" val="400047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Favorite New Features</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941297"/>
            <a:ext cx="10949469" cy="5539978"/>
          </a:xfrm>
          <a:prstGeom prst="rect">
            <a:avLst/>
          </a:prstGeom>
          <a:solidFill>
            <a:schemeClr val="bg1"/>
          </a:solidFill>
        </p:spPr>
        <p:txBody>
          <a:bodyPr wrap="square">
            <a:spAutoFit/>
          </a:bodyPr>
          <a:lstStyle/>
          <a:p>
            <a:r>
              <a:rPr lang="en-US" sz="1400" dirty="0">
                <a:solidFill>
                  <a:srgbClr val="282801"/>
                </a:solidFill>
                <a:latin typeface="Arial" panose="020B0604020202020204" pitchFamily="34" charset="0"/>
                <a:hlinkClick r:id="rId2"/>
              </a:rPr>
              <a:t>http://www.sqltact.com/2017/12/our-sql-server-2017-administration.html</a:t>
            </a:r>
            <a:br>
              <a:rPr lang="en-US" dirty="0">
                <a:solidFill>
                  <a:srgbClr val="282801"/>
                </a:solidFill>
                <a:latin typeface="Arial" panose="020B0604020202020204" pitchFamily="34" charset="0"/>
              </a:rPr>
            </a:br>
            <a:r>
              <a:rPr lang="en-US" sz="2000" i="1" dirty="0">
                <a:solidFill>
                  <a:srgbClr val="282801"/>
                </a:solidFill>
                <a:latin typeface="Arial" panose="020B0604020202020204" pitchFamily="34" charset="0"/>
              </a:rPr>
              <a:t>4. What's your favorite new feature of SQL Server 2017? </a:t>
            </a:r>
            <a:br>
              <a:rPr lang="en-US" sz="2000" i="1" dirty="0"/>
            </a:br>
            <a:br>
              <a:rPr lang="en-US" sz="2000" dirty="0"/>
            </a:br>
            <a:r>
              <a:rPr lang="en-US" sz="2000" b="1" dirty="0">
                <a:solidFill>
                  <a:srgbClr val="282801"/>
                </a:solidFill>
                <a:latin typeface="Arial" panose="020B0604020202020204" pitchFamily="34" charset="0"/>
              </a:rPr>
              <a:t>William Assaf: WSFC-less Availability Groups</a:t>
            </a:r>
            <a:r>
              <a:rPr lang="en-US" sz="2000" dirty="0">
                <a:solidFill>
                  <a:srgbClr val="282801"/>
                </a:solidFill>
                <a:latin typeface="Arial" panose="020B0604020202020204" pitchFamily="34" charset="0"/>
              </a:rPr>
              <a:t>. So many uses, </a:t>
            </a:r>
            <a:br>
              <a:rPr lang="en-US" sz="2000" dirty="0">
                <a:solidFill>
                  <a:srgbClr val="282801"/>
                </a:solidFill>
                <a:latin typeface="Arial" panose="020B0604020202020204" pitchFamily="34" charset="0"/>
              </a:rPr>
            </a:br>
            <a:r>
              <a:rPr lang="en-US" sz="2000" dirty="0">
                <a:solidFill>
                  <a:srgbClr val="282801"/>
                </a:solidFill>
                <a:latin typeface="Arial" panose="020B0604020202020204" pitchFamily="34" charset="0"/>
              </a:rPr>
              <a:t>so much easier. With automatic seeding, AG's are close to point-and-click.</a:t>
            </a:r>
            <a:br>
              <a:rPr lang="en-US" sz="2000" dirty="0"/>
            </a:br>
            <a:br>
              <a:rPr lang="en-US" sz="2000" dirty="0"/>
            </a:br>
            <a:r>
              <a:rPr lang="en-US" sz="2000" b="1" dirty="0">
                <a:solidFill>
                  <a:srgbClr val="282801"/>
                </a:solidFill>
                <a:latin typeface="Arial" panose="020B0604020202020204" pitchFamily="34" charset="0"/>
              </a:rPr>
              <a:t>Randolph West:</a:t>
            </a:r>
            <a:r>
              <a:rPr lang="en-US" sz="2000" dirty="0">
                <a:solidFill>
                  <a:srgbClr val="282801"/>
                </a:solidFill>
                <a:latin typeface="Arial" panose="020B0604020202020204" pitchFamily="34" charset="0"/>
              </a:rPr>
              <a:t> </a:t>
            </a:r>
            <a:r>
              <a:rPr lang="en-US" sz="2000" b="1" dirty="0">
                <a:solidFill>
                  <a:srgbClr val="282801"/>
                </a:solidFill>
                <a:latin typeface="Arial" panose="020B0604020202020204" pitchFamily="34" charset="0"/>
              </a:rPr>
              <a:t>Linux support. Adaptive query processing</a:t>
            </a:r>
            <a:r>
              <a:rPr lang="en-US" sz="2000" dirty="0">
                <a:solidFill>
                  <a:srgbClr val="282801"/>
                </a:solidFill>
                <a:latin typeface="Arial" panose="020B0604020202020204" pitchFamily="34" charset="0"/>
              </a:rPr>
              <a:t>. Linux support.</a:t>
            </a:r>
            <a:br>
              <a:rPr lang="en-US" sz="2000" dirty="0"/>
            </a:br>
            <a:br>
              <a:rPr lang="en-US" sz="2000" dirty="0"/>
            </a:br>
            <a:r>
              <a:rPr lang="en-US" sz="2000" b="1" dirty="0">
                <a:solidFill>
                  <a:srgbClr val="282801"/>
                </a:solidFill>
                <a:latin typeface="Arial" panose="020B0604020202020204" pitchFamily="34" charset="0"/>
              </a:rPr>
              <a:t>Sven Aelterman: </a:t>
            </a:r>
            <a:r>
              <a:rPr lang="en-US" sz="2000" dirty="0">
                <a:solidFill>
                  <a:srgbClr val="282801"/>
                </a:solidFill>
                <a:latin typeface="Arial" panose="020B0604020202020204" pitchFamily="34" charset="0"/>
              </a:rPr>
              <a:t>Without a doubt, the fact that </a:t>
            </a:r>
            <a:r>
              <a:rPr lang="en-US" sz="2000" b="1" dirty="0">
                <a:solidFill>
                  <a:srgbClr val="282801"/>
                </a:solidFill>
                <a:latin typeface="Arial" panose="020B0604020202020204" pitchFamily="34" charset="0"/>
              </a:rPr>
              <a:t>Reporting Services </a:t>
            </a:r>
            <a:r>
              <a:rPr lang="en-US" sz="2000" dirty="0">
                <a:solidFill>
                  <a:srgbClr val="282801"/>
                </a:solidFill>
                <a:latin typeface="Arial" panose="020B0604020202020204" pitchFamily="34" charset="0"/>
              </a:rPr>
              <a:t>is a separate download. Everyone loves an additional installer.</a:t>
            </a:r>
            <a:br>
              <a:rPr lang="en-US" sz="2000" dirty="0"/>
            </a:br>
            <a:br>
              <a:rPr lang="en-US" sz="2000" dirty="0"/>
            </a:br>
            <a:r>
              <a:rPr lang="en-US" sz="2000" b="1" dirty="0">
                <a:solidFill>
                  <a:srgbClr val="282801"/>
                </a:solidFill>
                <a:latin typeface="Arial" panose="020B0604020202020204" pitchFamily="34" charset="0"/>
              </a:rPr>
              <a:t>Mindy Curnutt:</a:t>
            </a:r>
            <a:r>
              <a:rPr lang="en-US" sz="2000" dirty="0">
                <a:solidFill>
                  <a:srgbClr val="282801"/>
                </a:solidFill>
                <a:latin typeface="Arial" panose="020B0604020202020204" pitchFamily="34" charset="0"/>
              </a:rPr>
              <a:t> </a:t>
            </a:r>
            <a:r>
              <a:rPr lang="en-US" sz="2000" b="1" dirty="0">
                <a:solidFill>
                  <a:srgbClr val="282801"/>
                </a:solidFill>
                <a:latin typeface="Arial" panose="020B0604020202020204" pitchFamily="34" charset="0"/>
              </a:rPr>
              <a:t>Resumable online index rebuilds</a:t>
            </a:r>
            <a:r>
              <a:rPr lang="en-US" sz="2000" dirty="0">
                <a:solidFill>
                  <a:srgbClr val="282801"/>
                </a:solidFill>
                <a:latin typeface="Arial" panose="020B0604020202020204" pitchFamily="34" charset="0"/>
              </a:rPr>
              <a:t>!! How many times could I have used this. I wonder if Ola's updated his scripts yet to take this into consideration?</a:t>
            </a:r>
            <a:br>
              <a:rPr lang="en-US" sz="2000" dirty="0"/>
            </a:br>
            <a:br>
              <a:rPr lang="en-US" sz="2000" dirty="0"/>
            </a:br>
            <a:r>
              <a:rPr lang="en-US" sz="2000" b="1" dirty="0">
                <a:solidFill>
                  <a:srgbClr val="282801"/>
                </a:solidFill>
                <a:latin typeface="Arial" panose="020B0604020202020204" pitchFamily="34" charset="0"/>
              </a:rPr>
              <a:t>Louis Davidson: </a:t>
            </a:r>
            <a:r>
              <a:rPr lang="en-US" sz="2000" dirty="0">
                <a:solidFill>
                  <a:srgbClr val="282801"/>
                </a:solidFill>
                <a:latin typeface="Arial" panose="020B0604020202020204" pitchFamily="34" charset="0"/>
              </a:rPr>
              <a:t>I am into database coding/designing mostly, so </a:t>
            </a:r>
            <a:r>
              <a:rPr lang="en-US" sz="2000" b="1" dirty="0">
                <a:solidFill>
                  <a:srgbClr val="282801"/>
                </a:solidFill>
                <a:latin typeface="Arial" panose="020B0604020202020204" pitchFamily="34" charset="0"/>
              </a:rPr>
              <a:t>graph tables </a:t>
            </a:r>
            <a:r>
              <a:rPr lang="en-US" sz="2000" dirty="0">
                <a:solidFill>
                  <a:srgbClr val="282801"/>
                </a:solidFill>
                <a:latin typeface="Arial" panose="020B0604020202020204" pitchFamily="34" charset="0"/>
              </a:rPr>
              <a:t>are highest for sure. They are pretty rudimentary now, but the future is very bright in what they are adding in a future version.</a:t>
            </a:r>
          </a:p>
          <a:p>
            <a:endParaRPr lang="en-US" sz="2000" dirty="0"/>
          </a:p>
        </p:txBody>
      </p:sp>
      <p:pic>
        <p:nvPicPr>
          <p:cNvPr id="5" name="Picture 2" descr="https://3.bp.blogspot.com/-hvVUbmOMlHw/WiW2_erX86I/AAAAAAABIM0/v1Vu75GgCtk8ipz68BDmUCORMD4OG_oUwCPcBGAYYCw/s400/insideout2017%2Bcover.png">
            <a:extLst>
              <a:ext uri="{FF2B5EF4-FFF2-40B4-BE49-F238E27FC236}">
                <a16:creationId xmlns:a16="http://schemas.microsoft.com/office/drawing/2014/main" id="{36B8279F-0FB2-4743-BC18-0D423CFDDB8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791575" y="49468"/>
            <a:ext cx="2657808" cy="263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76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Machine Learning Services</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524315"/>
          </a:xfrm>
          <a:prstGeom prst="rect">
            <a:avLst/>
          </a:prstGeom>
        </p:spPr>
        <p:txBody>
          <a:bodyPr wrap="square">
            <a:spAutoFit/>
          </a:bodyPr>
          <a:lstStyle/>
          <a:p>
            <a:r>
              <a:rPr lang="en-US" sz="3200" dirty="0"/>
              <a:t>2016- “R Services” supported R</a:t>
            </a:r>
          </a:p>
          <a:p>
            <a:r>
              <a:rPr lang="en-US" sz="3200" dirty="0"/>
              <a:t>2017- “Machine Learning Services” supports R and Python</a:t>
            </a:r>
          </a:p>
          <a:p>
            <a:endParaRPr lang="en-US" sz="3200" dirty="0"/>
          </a:p>
          <a:p>
            <a:r>
              <a:rPr lang="en-US" sz="3200" dirty="0"/>
              <a:t>You can install R and Python independently or together, depending on your requirements.</a:t>
            </a:r>
          </a:p>
          <a:p>
            <a:endParaRPr lang="en-US" sz="3200" dirty="0"/>
          </a:p>
          <a:p>
            <a:r>
              <a:rPr lang="en-US" sz="3200" dirty="0"/>
              <a:t>What’s more, you can install these ML services directly in the Database Engine (in-database as a service called </a:t>
            </a:r>
            <a:r>
              <a:rPr lang="en-US" sz="3200" dirty="0" err="1"/>
              <a:t>LaunchPad</a:t>
            </a:r>
            <a:r>
              <a:rPr lang="en-US" sz="3200" dirty="0"/>
              <a:t>) </a:t>
            </a:r>
          </a:p>
          <a:p>
            <a:r>
              <a:rPr lang="en-US" sz="3200" dirty="0"/>
              <a:t>or as standalone components without a SQL Server.</a:t>
            </a:r>
          </a:p>
        </p:txBody>
      </p:sp>
    </p:spTree>
    <p:extLst>
      <p:ext uri="{BB962C8B-B14F-4D97-AF65-F5344CB8AC3E}">
        <p14:creationId xmlns:p14="http://schemas.microsoft.com/office/powerpoint/2010/main" val="1570590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Machine Learning Services</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031873"/>
          </a:xfrm>
          <a:prstGeom prst="rect">
            <a:avLst/>
          </a:prstGeom>
        </p:spPr>
        <p:txBody>
          <a:bodyPr wrap="square">
            <a:spAutoFit/>
          </a:bodyPr>
          <a:lstStyle/>
          <a:p>
            <a:r>
              <a:rPr lang="en-US" sz="3200" dirty="0"/>
              <a:t>Data scientists can take advantage of this feature to build advanced analytics, data forecasting, and algorithms</a:t>
            </a:r>
          </a:p>
          <a:p>
            <a:r>
              <a:rPr lang="en-US" sz="3200" dirty="0"/>
              <a:t>for machine learning. </a:t>
            </a:r>
          </a:p>
          <a:p>
            <a:endParaRPr lang="en-US" sz="3200" dirty="0"/>
          </a:p>
          <a:p>
            <a:r>
              <a:rPr lang="en-US" sz="3200" dirty="0"/>
              <a:t>SQL Server 2017 installs version 9 of the Microsoft R Open Server, supported for both Windows and Linux, and yes, </a:t>
            </a:r>
          </a:p>
          <a:p>
            <a:r>
              <a:rPr lang="en-US" sz="3200" dirty="0"/>
              <a:t>it requires installing the Oracle JRE 7+ on your Windows server. (</a:t>
            </a:r>
            <a:r>
              <a:rPr lang="en-US" sz="3200" dirty="0" err="1"/>
              <a:t>ew</a:t>
            </a:r>
            <a:r>
              <a:rPr lang="en-US" sz="3200" dirty="0"/>
              <a:t>!)</a:t>
            </a:r>
          </a:p>
        </p:txBody>
      </p:sp>
    </p:spTree>
    <p:extLst>
      <p:ext uri="{BB962C8B-B14F-4D97-AF65-F5344CB8AC3E}">
        <p14:creationId xmlns:p14="http://schemas.microsoft.com/office/powerpoint/2010/main" val="659415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Graph Tables</a:t>
            </a:r>
          </a:p>
        </p:txBody>
      </p:sp>
      <p:sp>
        <p:nvSpPr>
          <p:cNvPr id="2" name="Rectangle 1">
            <a:extLst>
              <a:ext uri="{FF2B5EF4-FFF2-40B4-BE49-F238E27FC236}">
                <a16:creationId xmlns:a16="http://schemas.microsoft.com/office/drawing/2014/main" id="{3A456A49-D9F1-4953-8152-0834928543C1}"/>
              </a:ext>
            </a:extLst>
          </p:cNvPr>
          <p:cNvSpPr/>
          <p:nvPr/>
        </p:nvSpPr>
        <p:spPr>
          <a:xfrm>
            <a:off x="196714" y="1119428"/>
            <a:ext cx="11128648" cy="4832092"/>
          </a:xfrm>
          <a:prstGeom prst="rect">
            <a:avLst/>
          </a:prstGeom>
        </p:spPr>
        <p:txBody>
          <a:bodyPr wrap="square">
            <a:spAutoFit/>
          </a:bodyPr>
          <a:lstStyle/>
          <a:p>
            <a:r>
              <a:rPr lang="en-US" sz="2800" dirty="0"/>
              <a:t>New to SQL 2017</a:t>
            </a:r>
          </a:p>
          <a:p>
            <a:endParaRPr lang="en-US" sz="2800" dirty="0"/>
          </a:p>
          <a:p>
            <a:r>
              <a:rPr lang="en-US" sz="2800" dirty="0"/>
              <a:t>Graph data is often associated with networks, such as social networks. Graphs data structures consist of </a:t>
            </a:r>
            <a:r>
              <a:rPr lang="en-US" sz="2800" i="1" dirty="0"/>
              <a:t>nodes </a:t>
            </a:r>
            <a:r>
              <a:rPr lang="en-US" sz="2800" dirty="0"/>
              <a:t>and </a:t>
            </a:r>
            <a:r>
              <a:rPr lang="en-US" sz="2800" i="1" dirty="0"/>
              <a:t>edges</a:t>
            </a:r>
            <a:r>
              <a:rPr lang="en-US" sz="2800" dirty="0"/>
              <a:t>.</a:t>
            </a:r>
          </a:p>
          <a:p>
            <a:r>
              <a:rPr lang="en-US" sz="2800" dirty="0"/>
              <a:t>Nodes are also referred to as </a:t>
            </a:r>
            <a:r>
              <a:rPr lang="en-US" sz="2800" i="1" dirty="0"/>
              <a:t>vertices</a:t>
            </a:r>
            <a:r>
              <a:rPr lang="en-US" sz="2800" dirty="0"/>
              <a:t>, and edges as </a:t>
            </a:r>
            <a:r>
              <a:rPr lang="en-US" sz="2800" i="1" dirty="0"/>
              <a:t>relationships</a:t>
            </a:r>
            <a:r>
              <a:rPr lang="en-US" sz="2800" dirty="0"/>
              <a:t>.</a:t>
            </a:r>
          </a:p>
          <a:p>
            <a:endParaRPr lang="en-US" sz="2800" dirty="0"/>
          </a:p>
          <a:p>
            <a:pPr marL="457200" indent="-457200">
              <a:buFont typeface="Arial" panose="020B0604020202020204" pitchFamily="34" charset="0"/>
              <a:buChar char="•"/>
            </a:pPr>
            <a:r>
              <a:rPr lang="en-US" sz="2800" dirty="0"/>
              <a:t>Interconnected, many-to-many relationships </a:t>
            </a:r>
          </a:p>
          <a:p>
            <a:pPr marL="457200" indent="-457200">
              <a:buFont typeface="Arial" panose="020B0604020202020204" pitchFamily="34" charset="0"/>
              <a:buChar char="•"/>
            </a:pPr>
            <a:r>
              <a:rPr lang="en-US" sz="2800" dirty="0"/>
              <a:t>Hierarchical data can be served with a special </a:t>
            </a:r>
            <a:r>
              <a:rPr lang="en-US" sz="2800" i="1" dirty="0" err="1"/>
              <a:t>hierarchyid</a:t>
            </a:r>
            <a:r>
              <a:rPr lang="en-US" sz="2800" i="1" dirty="0"/>
              <a:t> </a:t>
            </a:r>
            <a:r>
              <a:rPr lang="en-US" sz="2800" dirty="0"/>
              <a:t>data type</a:t>
            </a:r>
          </a:p>
          <a:p>
            <a:endParaRPr lang="en-US" sz="2800" dirty="0"/>
          </a:p>
          <a:p>
            <a:r>
              <a:rPr lang="en-US" sz="2800" dirty="0"/>
              <a:t>Solution is limited currently, and not as fully featured compared to dedicated graph table solutions.</a:t>
            </a:r>
          </a:p>
        </p:txBody>
      </p:sp>
    </p:spTree>
    <p:extLst>
      <p:ext uri="{BB962C8B-B14F-4D97-AF65-F5344CB8AC3E}">
        <p14:creationId xmlns:p14="http://schemas.microsoft.com/office/powerpoint/2010/main" val="3471187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State of the Columnstore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5262979"/>
          </a:xfrm>
          <a:prstGeom prst="rect">
            <a:avLst/>
          </a:prstGeom>
        </p:spPr>
        <p:txBody>
          <a:bodyPr wrap="square">
            <a:spAutoFit/>
          </a:bodyPr>
          <a:lstStyle/>
          <a:p>
            <a:r>
              <a:rPr lang="en-US" sz="2800" dirty="0"/>
              <a:t>Columnstore indexes aren’t new, have been around since SQL 2012.</a:t>
            </a:r>
          </a:p>
          <a:p>
            <a:endParaRPr lang="en-US" sz="2800" dirty="0"/>
          </a:p>
          <a:p>
            <a:r>
              <a:rPr lang="en-US" sz="2800" dirty="0"/>
              <a:t>Not a B-tree; highly compressed column data (disk and memory). </a:t>
            </a:r>
          </a:p>
          <a:p>
            <a:endParaRPr lang="en-US" sz="2800" dirty="0"/>
          </a:p>
          <a:p>
            <a:r>
              <a:rPr lang="en-US" sz="2800" dirty="0"/>
              <a:t>You can create “nonclustered” or “clustered” Columnstore indexes, though these are in name only. Again, underlying structure is different, but Columnstore indexes can serve the roles of either.</a:t>
            </a:r>
          </a:p>
          <a:p>
            <a:endParaRPr lang="en-US" sz="2800" dirty="0"/>
          </a:p>
          <a:p>
            <a:r>
              <a:rPr lang="en-US" sz="2800" dirty="0"/>
              <a:t>Can only have one Columnstore index per table, and can mix </a:t>
            </a:r>
            <a:r>
              <a:rPr lang="en-US" sz="2800" dirty="0" err="1"/>
              <a:t>rowstore</a:t>
            </a:r>
            <a:r>
              <a:rPr lang="en-US" sz="2800" dirty="0"/>
              <a:t> nonclustered indexes with Columnstore indexes of any type.</a:t>
            </a:r>
          </a:p>
          <a:p>
            <a:endParaRPr lang="en-US" sz="2800" dirty="0"/>
          </a:p>
          <a:p>
            <a:endParaRPr lang="en-US" sz="2800" dirty="0"/>
          </a:p>
        </p:txBody>
      </p:sp>
    </p:spTree>
    <p:extLst>
      <p:ext uri="{BB962C8B-B14F-4D97-AF65-F5344CB8AC3E}">
        <p14:creationId xmlns:p14="http://schemas.microsoft.com/office/powerpoint/2010/main" val="3504386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State of the Columnstore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031873"/>
          </a:xfrm>
          <a:prstGeom prst="rect">
            <a:avLst/>
          </a:prstGeom>
        </p:spPr>
        <p:txBody>
          <a:bodyPr wrap="square">
            <a:spAutoFit/>
          </a:bodyPr>
          <a:lstStyle/>
          <a:p>
            <a:pPr marL="457200" indent="-457200">
              <a:buFont typeface="Arial" panose="020B0604020202020204" pitchFamily="34" charset="0"/>
              <a:buChar char="•"/>
            </a:pPr>
            <a:r>
              <a:rPr lang="en-US" sz="3200" dirty="0"/>
              <a:t>Writeable as of SQL 2016. Prior, a CS index was read-only.</a:t>
            </a:r>
          </a:p>
          <a:p>
            <a:pPr marL="914400" lvl="1" indent="-457200">
              <a:buFont typeface="Arial" panose="020B0604020202020204" pitchFamily="34" charset="0"/>
              <a:buChar char="•"/>
            </a:pPr>
            <a:r>
              <a:rPr lang="en-US" sz="3200" dirty="0"/>
              <a:t>This finally unleashed the indexes for use in OLTP.</a:t>
            </a:r>
          </a:p>
          <a:p>
            <a:pPr marL="457200" indent="-457200">
              <a:buFont typeface="Arial" panose="020B0604020202020204" pitchFamily="34" charset="0"/>
              <a:buChar char="•"/>
            </a:pPr>
            <a:r>
              <a:rPr lang="en-US" sz="3200" dirty="0"/>
              <a:t>Starting with SQL 2016, you can add a Columnstore index to in-memory tables for “real-time analytics”.</a:t>
            </a:r>
          </a:p>
          <a:p>
            <a:pPr marL="457200" indent="-457200">
              <a:buFont typeface="Arial" panose="020B0604020202020204" pitchFamily="34" charset="0"/>
              <a:buChar char="•"/>
            </a:pPr>
            <a:r>
              <a:rPr lang="en-US" sz="3200" dirty="0"/>
              <a:t>With SQL Server 2016 SP1, Columnstore indexes are available </a:t>
            </a:r>
            <a:r>
              <a:rPr lang="en-US" sz="3200" b="1" dirty="0"/>
              <a:t>below Enterprise edition </a:t>
            </a:r>
            <a:r>
              <a:rPr lang="en-US" sz="3200" dirty="0"/>
              <a:t>with memory limits.</a:t>
            </a:r>
          </a:p>
          <a:p>
            <a:pPr marL="457200" indent="-457200">
              <a:buFont typeface="Arial" panose="020B0604020202020204" pitchFamily="34" charset="0"/>
              <a:buChar char="•"/>
            </a:pPr>
            <a:r>
              <a:rPr lang="en-US" sz="3200" dirty="0"/>
              <a:t>Starting with SQL 2016, you can now filter the Columnstore index just like a nonclustered index.</a:t>
            </a:r>
          </a:p>
        </p:txBody>
      </p:sp>
    </p:spTree>
    <p:extLst>
      <p:ext uri="{BB962C8B-B14F-4D97-AF65-F5344CB8AC3E}">
        <p14:creationId xmlns:p14="http://schemas.microsoft.com/office/powerpoint/2010/main" val="395188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State of the Columnstore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832092"/>
          </a:xfrm>
          <a:prstGeom prst="rect">
            <a:avLst/>
          </a:prstGeom>
        </p:spPr>
        <p:txBody>
          <a:bodyPr wrap="square">
            <a:spAutoFit/>
          </a:bodyPr>
          <a:lstStyle/>
          <a:p>
            <a:pPr marL="457200" indent="-457200">
              <a:buFont typeface="Arial" panose="020B0604020202020204" pitchFamily="34" charset="0"/>
              <a:buChar char="•"/>
            </a:pPr>
            <a:r>
              <a:rPr lang="en-US" sz="3200" dirty="0"/>
              <a:t>Starting with SQL 2017, Columnstore indexes are the only objects for which SQL can use </a:t>
            </a:r>
            <a:r>
              <a:rPr lang="en-US" sz="3200" b="1" dirty="0"/>
              <a:t>Batch Mode execution.</a:t>
            </a:r>
          </a:p>
          <a:p>
            <a:pPr marL="914400" lvl="1" indent="-457200">
              <a:buFont typeface="Arial" panose="020B0604020202020204" pitchFamily="34" charset="0"/>
              <a:buChar char="•"/>
            </a:pPr>
            <a:r>
              <a:rPr lang="en-US" sz="3200" dirty="0"/>
              <a:t>Available in Compatibility Level 14.0 (SQL 2017) only.</a:t>
            </a:r>
          </a:p>
          <a:p>
            <a:pPr marL="914400" lvl="1" indent="-457200">
              <a:buFont typeface="Arial" panose="020B0604020202020204" pitchFamily="34" charset="0"/>
              <a:buChar char="•"/>
            </a:pPr>
            <a:r>
              <a:rPr lang="en-US" sz="3200" dirty="0"/>
              <a:t>You’ll see “Batch” (instead of the default “Row”) in the Actual Execution Mode of an execution plan operator</a:t>
            </a:r>
          </a:p>
          <a:p>
            <a:pPr marL="457200" indent="-457200">
              <a:buFont typeface="Arial" panose="020B0604020202020204" pitchFamily="34" charset="0"/>
              <a:buChar char="•"/>
            </a:pPr>
            <a:r>
              <a:rPr lang="en-US" sz="3200" b="1" dirty="0"/>
              <a:t>Batch mode</a:t>
            </a:r>
            <a:r>
              <a:rPr lang="en-US" sz="3200" dirty="0"/>
              <a:t> memory grants and adaptive joins are part of new </a:t>
            </a:r>
            <a:r>
              <a:rPr lang="en-US" sz="3200" b="1" dirty="0"/>
              <a:t>Adaptive Query Processing </a:t>
            </a:r>
            <a:r>
              <a:rPr lang="en-US" sz="3200" dirty="0"/>
              <a:t>in SQL 2017. </a:t>
            </a:r>
            <a:r>
              <a:rPr lang="en-US" sz="2000" dirty="0">
                <a:hlinkClick r:id="rId2"/>
              </a:rPr>
              <a:t>https://docs.microsoft.com/en-us/sql/relational-databases/performance/adaptive-query-processing</a:t>
            </a:r>
            <a:endParaRPr lang="en-US" sz="20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2263996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580B-DA15-41B0-A2B5-FC89C047968D}"/>
              </a:ext>
            </a:extLst>
          </p:cNvPr>
          <p:cNvSpPr>
            <a:spLocks noGrp="1"/>
          </p:cNvSpPr>
          <p:nvPr>
            <p:ph type="title"/>
          </p:nvPr>
        </p:nvSpPr>
        <p:spPr/>
        <p:txBody>
          <a:bodyPr/>
          <a:lstStyle/>
          <a:p>
            <a:pPr>
              <a:lnSpc>
                <a:spcPct val="150000"/>
              </a:lnSpc>
            </a:pPr>
            <a:r>
              <a:rPr lang="en-US" dirty="0"/>
              <a:t>SQL Server Features</a:t>
            </a:r>
          </a:p>
        </p:txBody>
      </p:sp>
      <p:sp>
        <p:nvSpPr>
          <p:cNvPr id="3" name="TextBox 2">
            <a:extLst>
              <a:ext uri="{FF2B5EF4-FFF2-40B4-BE49-F238E27FC236}">
                <a16:creationId xmlns:a16="http://schemas.microsoft.com/office/drawing/2014/main" id="{E56509D8-4690-4D1C-A40C-77F37A582FAB}"/>
              </a:ext>
            </a:extLst>
          </p:cNvPr>
          <p:cNvSpPr txBox="1"/>
          <p:nvPr/>
        </p:nvSpPr>
        <p:spPr>
          <a:xfrm>
            <a:off x="361038" y="1714500"/>
            <a:ext cx="10440312" cy="4144083"/>
          </a:xfrm>
          <a:prstGeom prst="rect">
            <a:avLst/>
          </a:prstGeom>
          <a:noFill/>
        </p:spPr>
        <p:txBody>
          <a:bodyPr wrap="square" rtlCol="0">
            <a:spAutoFit/>
          </a:bodyPr>
          <a:lstStyle/>
          <a:p>
            <a:pPr>
              <a:lnSpc>
                <a:spcPct val="150000"/>
              </a:lnSpc>
            </a:pPr>
            <a:r>
              <a:rPr lang="en-US" sz="3600" dirty="0"/>
              <a:t>Let’s talk about new stuff in</a:t>
            </a:r>
          </a:p>
          <a:p>
            <a:pPr>
              <a:lnSpc>
                <a:spcPct val="150000"/>
              </a:lnSpc>
            </a:pPr>
            <a:endParaRPr lang="en-US" sz="3600" dirty="0"/>
          </a:p>
          <a:p>
            <a:pPr marL="742950" indent="-742950">
              <a:lnSpc>
                <a:spcPct val="150000"/>
              </a:lnSpc>
              <a:buFont typeface="+mj-lt"/>
              <a:buAutoNum type="arabicPeriod"/>
            </a:pPr>
            <a:r>
              <a:rPr lang="en-US" sz="3600" dirty="0"/>
              <a:t>SSIS</a:t>
            </a:r>
          </a:p>
          <a:p>
            <a:pPr marL="742950" indent="-742950">
              <a:lnSpc>
                <a:spcPct val="150000"/>
              </a:lnSpc>
              <a:buFont typeface="+mj-lt"/>
              <a:buAutoNum type="arabicPeriod"/>
            </a:pPr>
            <a:r>
              <a:rPr lang="en-US" sz="3600" dirty="0"/>
              <a:t>SSRS</a:t>
            </a:r>
          </a:p>
          <a:p>
            <a:pPr marL="742950" indent="-742950">
              <a:lnSpc>
                <a:spcPct val="150000"/>
              </a:lnSpc>
              <a:buFont typeface="+mj-lt"/>
              <a:buAutoNum type="arabicPeriod"/>
            </a:pPr>
            <a:r>
              <a:rPr lang="en-US" sz="3600" dirty="0"/>
              <a:t>SSAS </a:t>
            </a:r>
          </a:p>
        </p:txBody>
      </p:sp>
    </p:spTree>
    <p:extLst>
      <p:ext uri="{BB962C8B-B14F-4D97-AF65-F5344CB8AC3E}">
        <p14:creationId xmlns:p14="http://schemas.microsoft.com/office/powerpoint/2010/main" val="3536261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SSIS</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035551" cy="5386090"/>
          </a:xfrm>
          <a:prstGeom prst="rect">
            <a:avLst/>
          </a:prstGeom>
        </p:spPr>
        <p:txBody>
          <a:bodyPr wrap="square">
            <a:spAutoFit/>
          </a:bodyPr>
          <a:lstStyle/>
          <a:p>
            <a:pPr marL="571500" indent="-571500">
              <a:buFont typeface="Arial" panose="020B0604020202020204" pitchFamily="34" charset="0"/>
              <a:buChar char="•"/>
            </a:pPr>
            <a:r>
              <a:rPr lang="en-US" sz="3200" dirty="0"/>
              <a:t>Yep, runs on SQL on Linux.</a:t>
            </a:r>
          </a:p>
          <a:p>
            <a:pPr marL="571500" indent="-571500">
              <a:buFont typeface="Arial" panose="020B0604020202020204" pitchFamily="34" charset="0"/>
              <a:buChar char="•"/>
            </a:pPr>
            <a:r>
              <a:rPr lang="en-US" sz="3200" dirty="0"/>
              <a:t>New Azure Feature Pack for SSIS released August 2017</a:t>
            </a:r>
          </a:p>
          <a:p>
            <a:pPr marL="1028700" lvl="1" indent="-571500">
              <a:buFont typeface="Arial" panose="020B0604020202020204" pitchFamily="34" charset="0"/>
              <a:buChar char="•"/>
            </a:pPr>
            <a:r>
              <a:rPr lang="en-US" sz="3200" dirty="0"/>
              <a:t>Downloads for each SQL version since 2012</a:t>
            </a:r>
          </a:p>
          <a:p>
            <a:pPr marL="1028700" lvl="1" indent="-571500">
              <a:buFont typeface="Arial" panose="020B0604020202020204" pitchFamily="34" charset="0"/>
              <a:buChar char="•"/>
            </a:pPr>
            <a:r>
              <a:rPr lang="en-US" sz="3200" dirty="0"/>
              <a:t>Includes Control and Data Flow components including for </a:t>
            </a:r>
            <a:r>
              <a:rPr lang="en-US" sz="3200" b="1" dirty="0"/>
              <a:t>Azure Storage blobs</a:t>
            </a:r>
            <a:r>
              <a:rPr lang="en-US" sz="3200" dirty="0"/>
              <a:t>,</a:t>
            </a:r>
            <a:r>
              <a:rPr lang="en-US" sz="3200" b="1" dirty="0"/>
              <a:t> </a:t>
            </a:r>
            <a:r>
              <a:rPr lang="en-US" sz="3200" dirty="0"/>
              <a:t>Resource Manager, HDInsight, and Data Lake</a:t>
            </a:r>
          </a:p>
          <a:p>
            <a:pPr marL="571500" indent="-571500">
              <a:buFont typeface="Arial" panose="020B0604020202020204" pitchFamily="34" charset="0"/>
              <a:buChar char="•"/>
            </a:pPr>
            <a:r>
              <a:rPr lang="en-US" sz="3200" dirty="0"/>
              <a:t>New Master/Worker SSIS scale-out.</a:t>
            </a:r>
          </a:p>
          <a:p>
            <a:pPr marL="1028700" lvl="1" indent="-571500">
              <a:buFont typeface="Arial" panose="020B0604020202020204" pitchFamily="34" charset="0"/>
              <a:buChar char="•"/>
            </a:pPr>
            <a:r>
              <a:rPr lang="en-US" sz="3200" dirty="0"/>
              <a:t>Details: </a:t>
            </a:r>
            <a:r>
              <a:rPr lang="en-US" sz="2400" dirty="0">
                <a:hlinkClick r:id="rId2"/>
              </a:rPr>
              <a:t>https://docs.microsoft.com/en-us/sql/integration-services/azure-feature-pack-for-integration-services-ssis</a:t>
            </a:r>
            <a:endParaRPr lang="en-US" sz="2400" dirty="0"/>
          </a:p>
          <a:p>
            <a:pPr lvl="1"/>
            <a:endParaRPr lang="en-US" sz="3200" dirty="0"/>
          </a:p>
          <a:p>
            <a:pPr marL="571500" indent="-571500">
              <a:buFont typeface="Arial" panose="020B0604020202020204" pitchFamily="34" charset="0"/>
              <a:buChar char="•"/>
            </a:pPr>
            <a:endParaRPr lang="en-US" sz="3200" dirty="0"/>
          </a:p>
        </p:txBody>
      </p:sp>
    </p:spTree>
    <p:extLst>
      <p:ext uri="{BB962C8B-B14F-4D97-AF65-F5344CB8AC3E}">
        <p14:creationId xmlns:p14="http://schemas.microsoft.com/office/powerpoint/2010/main" val="3473686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SSIS </a:t>
            </a:r>
            <a:r>
              <a:rPr lang="en-US" dirty="0" err="1"/>
              <a:t>ScaleOut</a:t>
            </a:r>
            <a:endParaRPr lang="en-US" dirty="0"/>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035551" cy="4832092"/>
          </a:xfrm>
          <a:prstGeom prst="rect">
            <a:avLst/>
          </a:prstGeom>
        </p:spPr>
        <p:txBody>
          <a:bodyPr wrap="square">
            <a:spAutoFit/>
          </a:bodyPr>
          <a:lstStyle/>
          <a:p>
            <a:pPr marL="571500" indent="-571500">
              <a:buFont typeface="Arial" panose="020B0604020202020204" pitchFamily="34" charset="0"/>
              <a:buChar char="•"/>
            </a:pPr>
            <a:r>
              <a:rPr lang="en-US" sz="3600" dirty="0"/>
              <a:t>New Master/Worker SSIS scale-out</a:t>
            </a:r>
          </a:p>
          <a:p>
            <a:pPr marL="571500" indent="-571500">
              <a:buFont typeface="Arial" panose="020B0604020202020204" pitchFamily="34" charset="0"/>
              <a:buChar char="•"/>
            </a:pPr>
            <a:r>
              <a:rPr lang="en-US" sz="3600" dirty="0"/>
              <a:t>Execute packages in </a:t>
            </a:r>
            <a:r>
              <a:rPr lang="en-US" sz="3600" b="1" dirty="0"/>
              <a:t>parallel</a:t>
            </a:r>
            <a:r>
              <a:rPr lang="en-US" sz="3600" dirty="0"/>
              <a:t> on multiple instances</a:t>
            </a:r>
          </a:p>
          <a:p>
            <a:pPr marL="571500" indent="-571500">
              <a:buFont typeface="Arial" panose="020B0604020202020204" pitchFamily="34" charset="0"/>
              <a:buChar char="•"/>
            </a:pPr>
            <a:r>
              <a:rPr lang="en-US" sz="3600" dirty="0"/>
              <a:t>One SSIS “Master” instance to rule them all</a:t>
            </a:r>
          </a:p>
          <a:p>
            <a:pPr marL="571500" indent="-571500">
              <a:buFont typeface="Arial" panose="020B0604020202020204" pitchFamily="34" charset="0"/>
              <a:buChar char="•"/>
            </a:pPr>
            <a:r>
              <a:rPr lang="en-US" sz="3600" dirty="0"/>
              <a:t>Masters/Workers communicate via certificate-encrypted endpoints</a:t>
            </a:r>
          </a:p>
          <a:p>
            <a:pPr marL="571500" indent="-571500">
              <a:buFont typeface="Arial" panose="020B0604020202020204" pitchFamily="34" charset="0"/>
              <a:buChar char="•"/>
            </a:pPr>
            <a:r>
              <a:rPr lang="en-US" sz="3600" dirty="0"/>
              <a:t>Each instance runs the same package</a:t>
            </a:r>
          </a:p>
          <a:p>
            <a:pPr marL="571500" indent="-571500">
              <a:buFont typeface="Arial" panose="020B0604020202020204" pitchFamily="34" charset="0"/>
              <a:buChar char="•"/>
            </a:pPr>
            <a:r>
              <a:rPr lang="en-US" sz="3600" dirty="0"/>
              <a:t>More details: </a:t>
            </a:r>
            <a:r>
              <a:rPr lang="en-US" sz="2000" dirty="0">
                <a:hlinkClick r:id="rId2"/>
              </a:rPr>
              <a:t>https://docs.microsoft.com/en-us/sql/integration-services/scale-out/integration-services-ssis-scale-out</a:t>
            </a:r>
            <a:endParaRPr lang="en-US" sz="2000" dirty="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1526025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Azure SSIS Lift-and-Shift (coming soon!)</a:t>
            </a:r>
          </a:p>
        </p:txBody>
      </p:sp>
      <p:sp>
        <p:nvSpPr>
          <p:cNvPr id="2" name="Rectangle 1">
            <a:extLst>
              <a:ext uri="{FF2B5EF4-FFF2-40B4-BE49-F238E27FC236}">
                <a16:creationId xmlns:a16="http://schemas.microsoft.com/office/drawing/2014/main" id="{3A456A49-D9F1-4953-8152-0834928543C1}"/>
              </a:ext>
            </a:extLst>
          </p:cNvPr>
          <p:cNvSpPr/>
          <p:nvPr/>
        </p:nvSpPr>
        <p:spPr>
          <a:xfrm>
            <a:off x="110985" y="1467908"/>
            <a:ext cx="11128648" cy="3416320"/>
          </a:xfrm>
          <a:prstGeom prst="rect">
            <a:avLst/>
          </a:prstGeom>
        </p:spPr>
        <p:txBody>
          <a:bodyPr wrap="square">
            <a:spAutoFit/>
          </a:bodyPr>
          <a:lstStyle/>
          <a:p>
            <a:pPr marL="571500" indent="-571500">
              <a:buFont typeface="Arial" panose="020B0604020202020204" pitchFamily="34" charset="0"/>
              <a:buChar char="•"/>
            </a:pPr>
            <a:r>
              <a:rPr lang="en-US" sz="3600" dirty="0"/>
              <a:t>In public preview Q4’17, should be released soon</a:t>
            </a:r>
          </a:p>
          <a:p>
            <a:pPr marL="571500" indent="-571500">
              <a:buFont typeface="Arial" panose="020B0604020202020204" pitchFamily="34" charset="0"/>
              <a:buChar char="•"/>
            </a:pPr>
            <a:r>
              <a:rPr lang="en-US" sz="3600" dirty="0"/>
              <a:t>Seamlessly upload your on-</a:t>
            </a:r>
            <a:r>
              <a:rPr lang="en-US" sz="3600" dirty="0" err="1"/>
              <a:t>prem</a:t>
            </a:r>
            <a:r>
              <a:rPr lang="en-US" sz="3600" dirty="0"/>
              <a:t> SSIS packages to an Azure SSIS service </a:t>
            </a:r>
          </a:p>
          <a:p>
            <a:pPr marL="571500" indent="-571500">
              <a:buFont typeface="Arial" panose="020B0604020202020204" pitchFamily="34" charset="0"/>
              <a:buChar char="•"/>
            </a:pPr>
            <a:r>
              <a:rPr lang="en-US" sz="3600" dirty="0"/>
              <a:t>Packages upgraded to SQL 2017 upon upload</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Complete, cloud-based enterprise ETL</a:t>
            </a:r>
          </a:p>
        </p:txBody>
      </p:sp>
    </p:spTree>
    <p:extLst>
      <p:ext uri="{BB962C8B-B14F-4D97-AF65-F5344CB8AC3E}">
        <p14:creationId xmlns:p14="http://schemas.microsoft.com/office/powerpoint/2010/main" val="76811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D7D3-956D-4645-B77B-2BE0C80CC060}"/>
              </a:ext>
            </a:extLst>
          </p:cNvPr>
          <p:cNvSpPr>
            <a:spLocks noGrp="1"/>
          </p:cNvSpPr>
          <p:nvPr>
            <p:ph type="title"/>
          </p:nvPr>
        </p:nvSpPr>
        <p:spPr/>
        <p:txBody>
          <a:bodyPr/>
          <a:lstStyle/>
          <a:p>
            <a:r>
              <a:rPr lang="en-US" dirty="0"/>
              <a:t>IT Leadership: Need to Know Changes</a:t>
            </a:r>
          </a:p>
        </p:txBody>
      </p:sp>
      <p:sp>
        <p:nvSpPr>
          <p:cNvPr id="3" name="Rectangle 2">
            <a:extLst>
              <a:ext uri="{FF2B5EF4-FFF2-40B4-BE49-F238E27FC236}">
                <a16:creationId xmlns:a16="http://schemas.microsoft.com/office/drawing/2014/main" id="{D47B0AC4-F85C-4550-BF54-58E2A17849BD}"/>
              </a:ext>
            </a:extLst>
          </p:cNvPr>
          <p:cNvSpPr/>
          <p:nvPr/>
        </p:nvSpPr>
        <p:spPr>
          <a:xfrm>
            <a:off x="196714" y="1899513"/>
            <a:ext cx="11128648" cy="698846"/>
          </a:xfrm>
          <a:prstGeom prst="rect">
            <a:avLst/>
          </a:prstGeom>
        </p:spPr>
        <p:txBody>
          <a:bodyPr wrap="square">
            <a:spAutoFit/>
          </a:bodyPr>
          <a:lstStyle/>
          <a:p>
            <a:pPr marL="514350" indent="-514350">
              <a:lnSpc>
                <a:spcPct val="150000"/>
              </a:lnSpc>
              <a:buFont typeface="+mj-lt"/>
              <a:buAutoNum type="arabicPeriod"/>
            </a:pPr>
            <a:r>
              <a:rPr lang="en-US" sz="3000" dirty="0" err="1"/>
              <a:t>PolyBase</a:t>
            </a:r>
            <a:r>
              <a:rPr lang="en-US" sz="3000" dirty="0"/>
              <a:t> </a:t>
            </a:r>
          </a:p>
        </p:txBody>
      </p:sp>
    </p:spTree>
    <p:extLst>
      <p:ext uri="{BB962C8B-B14F-4D97-AF65-F5344CB8AC3E}">
        <p14:creationId xmlns:p14="http://schemas.microsoft.com/office/powerpoint/2010/main" val="478597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Azure SSIS Lift-and-Shift (coming soon!)</a:t>
            </a:r>
          </a:p>
        </p:txBody>
      </p:sp>
      <p:sp>
        <p:nvSpPr>
          <p:cNvPr id="2" name="Rectangle 1">
            <a:extLst>
              <a:ext uri="{FF2B5EF4-FFF2-40B4-BE49-F238E27FC236}">
                <a16:creationId xmlns:a16="http://schemas.microsoft.com/office/drawing/2014/main" id="{3A456A49-D9F1-4953-8152-0834928543C1}"/>
              </a:ext>
            </a:extLst>
          </p:cNvPr>
          <p:cNvSpPr/>
          <p:nvPr/>
        </p:nvSpPr>
        <p:spPr>
          <a:xfrm>
            <a:off x="110985" y="1172633"/>
            <a:ext cx="11128648" cy="1754326"/>
          </a:xfrm>
          <a:prstGeom prst="rect">
            <a:avLst/>
          </a:prstGeom>
        </p:spPr>
        <p:txBody>
          <a:bodyPr wrap="square">
            <a:spAutoFit/>
          </a:bodyPr>
          <a:lstStyle/>
          <a:p>
            <a:pPr marL="571500" indent="-571500">
              <a:buFont typeface="Arial" panose="020B0604020202020204" pitchFamily="34" charset="0"/>
              <a:buChar char="•"/>
            </a:pPr>
            <a:r>
              <a:rPr lang="en-US" sz="3600" dirty="0"/>
              <a:t>With few code changes, run SSIS packages in Azure Integrated Runtime (IR) instead of a SQL instance.</a:t>
            </a:r>
          </a:p>
          <a:p>
            <a:pPr marL="571500" indent="-571500">
              <a:buFont typeface="Arial" panose="020B0604020202020204" pitchFamily="34" charset="0"/>
              <a:buChar char="•"/>
            </a:pPr>
            <a:r>
              <a:rPr lang="en-US" sz="3600" dirty="0"/>
              <a:t>More info: </a:t>
            </a:r>
            <a:r>
              <a:rPr lang="en-US" sz="1600" dirty="0">
                <a:hlinkClick r:id="rId2"/>
              </a:rPr>
              <a:t>https://docs.microsoft.com/en-us/azure/data-factory/tutorial-deploy-ssis-packages-azure</a:t>
            </a:r>
            <a:endParaRPr lang="en-US" sz="1600" dirty="0"/>
          </a:p>
        </p:txBody>
      </p:sp>
      <p:sp>
        <p:nvSpPr>
          <p:cNvPr id="3" name="Rectangle 2">
            <a:extLst>
              <a:ext uri="{FF2B5EF4-FFF2-40B4-BE49-F238E27FC236}">
                <a16:creationId xmlns:a16="http://schemas.microsoft.com/office/drawing/2014/main" id="{B41B3BEA-427F-451C-A605-E0C341468C30}"/>
              </a:ext>
            </a:extLst>
          </p:cNvPr>
          <p:cNvSpPr/>
          <p:nvPr/>
        </p:nvSpPr>
        <p:spPr>
          <a:xfrm>
            <a:off x="110985" y="3528894"/>
            <a:ext cx="10979283" cy="1200329"/>
          </a:xfrm>
          <a:prstGeom prst="rect">
            <a:avLst/>
          </a:prstGeom>
        </p:spPr>
        <p:txBody>
          <a:bodyPr wrap="square">
            <a:spAutoFit/>
          </a:bodyPr>
          <a:lstStyle/>
          <a:p>
            <a:pPr marL="571500" indent="-571500">
              <a:buFont typeface="Arial" panose="020B0604020202020204" pitchFamily="34" charset="0"/>
              <a:buChar char="•"/>
            </a:pPr>
            <a:r>
              <a:rPr lang="en-US" sz="3600" dirty="0"/>
              <a:t>Side note: Data Factory v1 was just really terrible, replaced by v2 (in public preview now)</a:t>
            </a:r>
          </a:p>
        </p:txBody>
      </p:sp>
    </p:spTree>
    <p:extLst>
      <p:ext uri="{BB962C8B-B14F-4D97-AF65-F5344CB8AC3E}">
        <p14:creationId xmlns:p14="http://schemas.microsoft.com/office/powerpoint/2010/main" val="278618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Power BI + SSRS = Power BI Report Server</a:t>
            </a:r>
          </a:p>
        </p:txBody>
      </p:sp>
      <p:sp>
        <p:nvSpPr>
          <p:cNvPr id="19" name="Content Placeholder 18"/>
          <p:cNvSpPr>
            <a:spLocks noGrp="1"/>
          </p:cNvSpPr>
          <p:nvPr>
            <p:ph idx="1"/>
          </p:nvPr>
        </p:nvSpPr>
        <p:spPr/>
        <p:txBody>
          <a:bodyPr>
            <a:noAutofit/>
          </a:bodyPr>
          <a:lstStyle/>
          <a:p>
            <a:pPr marL="457200" indent="-457200">
              <a:buFont typeface="Arial" panose="020B0604020202020204" pitchFamily="34" charset="0"/>
              <a:buChar char="•"/>
            </a:pPr>
            <a:r>
              <a:rPr lang="en-US" sz="3200" b="1" dirty="0"/>
              <a:t>SSRS</a:t>
            </a:r>
            <a:r>
              <a:rPr lang="en-US" sz="3200" dirty="0"/>
              <a:t> pulled out of .</a:t>
            </a:r>
            <a:r>
              <a:rPr lang="en-US" sz="3200" dirty="0" err="1"/>
              <a:t>iso</a:t>
            </a:r>
            <a:r>
              <a:rPr lang="en-US" sz="3200" dirty="0"/>
              <a:t> </a:t>
            </a:r>
            <a:br>
              <a:rPr lang="en-US" sz="3200" dirty="0"/>
            </a:br>
            <a:r>
              <a:rPr lang="en-US" sz="3200" dirty="0"/>
              <a:t>in SQL 2017</a:t>
            </a:r>
          </a:p>
          <a:p>
            <a:pPr marL="1033227" lvl="1" indent="-457200">
              <a:buFont typeface="Arial" panose="020B0604020202020204" pitchFamily="34" charset="0"/>
              <a:buChar char="•"/>
            </a:pPr>
            <a:r>
              <a:rPr lang="en-US" dirty="0"/>
              <a:t>Free web download, </a:t>
            </a:r>
            <a:br>
              <a:rPr lang="en-US" dirty="0"/>
            </a:br>
            <a:r>
              <a:rPr lang="en-US" dirty="0"/>
              <a:t>but license is not free. </a:t>
            </a:r>
          </a:p>
          <a:p>
            <a:pPr marL="1033227" lvl="1" indent="-457200">
              <a:buFont typeface="Arial" panose="020B0604020202020204" pitchFamily="34" charset="0"/>
              <a:buChar char="•"/>
            </a:pPr>
            <a:r>
              <a:rPr lang="en-US" dirty="0"/>
              <a:t>Still need a product key from production SQL license.</a:t>
            </a:r>
          </a:p>
          <a:p>
            <a:pPr marL="457200" indent="-457200">
              <a:buFont typeface="Arial" panose="020B0604020202020204" pitchFamily="34" charset="0"/>
              <a:buChar char="•"/>
            </a:pPr>
            <a:r>
              <a:rPr lang="en-US" sz="3200" b="1" dirty="0"/>
              <a:t>Power BI Report Server</a:t>
            </a:r>
          </a:p>
          <a:p>
            <a:pPr marL="1033227" lvl="1" indent="-457200">
              <a:buFont typeface="Arial" panose="020B0604020202020204" pitchFamily="34" charset="0"/>
              <a:buChar char="•"/>
            </a:pPr>
            <a:r>
              <a:rPr lang="en-US" dirty="0"/>
              <a:t>Not free, comes with Power BI Premium or SA</a:t>
            </a:r>
          </a:p>
          <a:p>
            <a:pPr marL="1033227" lvl="1" indent="-457200">
              <a:buFont typeface="Arial" panose="020B0604020202020204" pitchFamily="34" charset="0"/>
              <a:buChar char="•"/>
            </a:pPr>
            <a:r>
              <a:rPr lang="en-US" dirty="0"/>
              <a:t>Alternative to an SSRS install. Contains SSRS + more.</a:t>
            </a:r>
          </a:p>
          <a:p>
            <a:endParaRPr lang="en-US" sz="3200" dirty="0"/>
          </a:p>
          <a:p>
            <a:pPr lvl="1"/>
            <a:endParaRPr lang="en-US" dirty="0"/>
          </a:p>
          <a:p>
            <a:pPr marL="457200" indent="-457200">
              <a:buFont typeface="Arial" panose="020B0604020202020204" pitchFamily="34" charset="0"/>
              <a:buChar char="•"/>
            </a:pPr>
            <a:endParaRPr lang="en-US" sz="3200" dirty="0"/>
          </a:p>
        </p:txBody>
      </p:sp>
      <p:pic>
        <p:nvPicPr>
          <p:cNvPr id="2" name="Picture 1">
            <a:extLst>
              <a:ext uri="{FF2B5EF4-FFF2-40B4-BE49-F238E27FC236}">
                <a16:creationId xmlns:a16="http://schemas.microsoft.com/office/drawing/2014/main" id="{E712D124-B260-4908-AC7A-EA61EE595B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17296" y="996009"/>
            <a:ext cx="5522920" cy="2035204"/>
          </a:xfrm>
          <a:prstGeom prst="rect">
            <a:avLst/>
          </a:prstGeom>
        </p:spPr>
      </p:pic>
    </p:spTree>
    <p:extLst>
      <p:ext uri="{BB962C8B-B14F-4D97-AF65-F5344CB8AC3E}">
        <p14:creationId xmlns:p14="http://schemas.microsoft.com/office/powerpoint/2010/main" val="13749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 calcmode="lin" valueType="num">
                                      <p:cBhvr>
                                        <p:cTn id="12" dur="5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9">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 calcmode="lin" valueType="num">
                                      <p:cBhvr>
                                        <p:cTn id="17" dur="500" fill="hold"/>
                                        <p:tgtEl>
                                          <p:spTgt spid="1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9">
                                            <p:txEl>
                                              <p:pRg st="2" end="2"/>
                                            </p:txEl>
                                          </p:spTgt>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anim calcmode="lin" valueType="num">
                                      <p:cBhvr>
                                        <p:cTn id="23" dur="500" fill="hold"/>
                                        <p:tgtEl>
                                          <p:spTgt spid="19">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19">
                                            <p:txEl>
                                              <p:pRg st="3" end="3"/>
                                            </p:txEl>
                                          </p:spTgt>
                                        </p:tgtEl>
                                        <p:attrNameLst>
                                          <p:attrName>ppt_h</p:attrName>
                                        </p:attrNameLst>
                                      </p:cBhvr>
                                      <p:tavLst>
                                        <p:tav tm="0">
                                          <p:val>
                                            <p:fltVal val="0"/>
                                          </p:val>
                                        </p:tav>
                                        <p:tav tm="100000">
                                          <p:val>
                                            <p:strVal val="#ppt_h"/>
                                          </p:val>
                                        </p:tav>
                                      </p:tavLst>
                                    </p:anim>
                                    <p:animEffect transition="in" filter="fade">
                                      <p:cBhvr>
                                        <p:cTn id="25" dur="500"/>
                                        <p:tgtEl>
                                          <p:spTgt spid="19">
                                            <p:txEl>
                                              <p:pRg st="3" end="3"/>
                                            </p:txEl>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anim calcmode="lin" valueType="num">
                                      <p:cBhvr>
                                        <p:cTn id="28" dur="500" fill="hold"/>
                                        <p:tgtEl>
                                          <p:spTgt spid="19">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9">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9">
                                            <p:txEl>
                                              <p:pRg st="4" end="4"/>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9">
                                            <p:txEl>
                                              <p:pRg st="5" end="5"/>
                                            </p:txEl>
                                          </p:spTgt>
                                        </p:tgtEl>
                                        <p:attrNameLst>
                                          <p:attrName>style.visibility</p:attrName>
                                        </p:attrNameLst>
                                      </p:cBhvr>
                                      <p:to>
                                        <p:strVal val="visible"/>
                                      </p:to>
                                    </p:set>
                                    <p:anim calcmode="lin" valueType="num">
                                      <p:cBhvr>
                                        <p:cTn id="33" dur="500" fill="hold"/>
                                        <p:tgtEl>
                                          <p:spTgt spid="19">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19">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19">
                                            <p:txEl>
                                              <p:pRg st="5" end="5"/>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SSRS</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708981"/>
          </a:xfrm>
          <a:prstGeom prst="rect">
            <a:avLst/>
          </a:prstGeom>
        </p:spPr>
        <p:txBody>
          <a:bodyPr wrap="square">
            <a:spAutoFit/>
          </a:bodyPr>
          <a:lstStyle/>
          <a:p>
            <a:pPr marL="571500" indent="-571500">
              <a:buFont typeface="Arial" panose="020B0604020202020204" pitchFamily="34" charset="0"/>
              <a:buChar char="•"/>
            </a:pPr>
            <a:r>
              <a:rPr lang="en-US" sz="3600" dirty="0"/>
              <a:t>New in 2017: integrated commenting system now built-in to the SSRS Report web portal</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SharePoint Integrated mode is no more, as is most development for on-</a:t>
            </a:r>
            <a:r>
              <a:rPr lang="en-US" sz="3600" dirty="0" err="1"/>
              <a:t>prem</a:t>
            </a:r>
            <a:r>
              <a:rPr lang="en-US" sz="3600" dirty="0"/>
              <a:t> SharePoint</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More details: </a:t>
            </a:r>
            <a:r>
              <a:rPr lang="en-US" sz="2400" dirty="0">
                <a:hlinkClick r:id="rId2"/>
              </a:rPr>
              <a:t>https://docs.microsoft.com/en-us/sql/reporting-services/what-s-new-in-sql-server-reporting-services-ssrs</a:t>
            </a:r>
            <a:endParaRPr lang="en-US" sz="3600" dirty="0"/>
          </a:p>
          <a:p>
            <a:endParaRPr lang="en-US" sz="2400" dirty="0"/>
          </a:p>
        </p:txBody>
      </p:sp>
    </p:spTree>
    <p:extLst>
      <p:ext uri="{BB962C8B-B14F-4D97-AF65-F5344CB8AC3E}">
        <p14:creationId xmlns:p14="http://schemas.microsoft.com/office/powerpoint/2010/main" val="4098837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SSRS</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3416320"/>
          </a:xfrm>
          <a:prstGeom prst="rect">
            <a:avLst/>
          </a:prstGeom>
        </p:spPr>
        <p:txBody>
          <a:bodyPr wrap="square">
            <a:spAutoFit/>
          </a:bodyPr>
          <a:lstStyle/>
          <a:p>
            <a:pPr marL="571500" indent="-571500">
              <a:buFont typeface="Arial" panose="020B0604020202020204" pitchFamily="34" charset="0"/>
              <a:buChar char="•"/>
            </a:pPr>
            <a:r>
              <a:rPr lang="en-US" sz="3600" dirty="0"/>
              <a:t>Now in SQL 2017, SSRS has a </a:t>
            </a:r>
            <a:r>
              <a:rPr lang="en-US" sz="3600" b="1" dirty="0"/>
              <a:t>modern REST API </a:t>
            </a:r>
            <a:r>
              <a:rPr lang="en-US" sz="3600" dirty="0"/>
              <a:t>available for custom access to the report server catalog.</a:t>
            </a:r>
          </a:p>
          <a:p>
            <a:pPr marL="1028700" lvl="1" indent="-571500">
              <a:buFont typeface="Arial" panose="020B0604020202020204" pitchFamily="34" charset="0"/>
              <a:buChar char="•"/>
            </a:pPr>
            <a:r>
              <a:rPr lang="en-US" sz="3600" dirty="0"/>
              <a:t>Replaces the old SOAP API</a:t>
            </a:r>
          </a:p>
          <a:p>
            <a:pPr marL="571500" indent="-571500">
              <a:buFont typeface="Arial" panose="020B0604020202020204" pitchFamily="34" charset="0"/>
              <a:buChar char="•"/>
            </a:pPr>
            <a:r>
              <a:rPr lang="en-US" sz="3600" dirty="0"/>
              <a:t>Shared Datasets in SSRS can be access by Power BI reports via this modern API</a:t>
            </a:r>
          </a:p>
        </p:txBody>
      </p:sp>
    </p:spTree>
    <p:extLst>
      <p:ext uri="{BB962C8B-B14F-4D97-AF65-F5344CB8AC3E}">
        <p14:creationId xmlns:p14="http://schemas.microsoft.com/office/powerpoint/2010/main" val="4102637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Lots of SSRS Change in SQL 2016</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524315"/>
          </a:xfrm>
          <a:prstGeom prst="rect">
            <a:avLst/>
          </a:prstGeom>
        </p:spPr>
        <p:txBody>
          <a:bodyPr wrap="square">
            <a:spAutoFit/>
          </a:bodyPr>
          <a:lstStyle/>
          <a:p>
            <a:pPr marL="571500" indent="-571500">
              <a:buFont typeface="Arial" panose="020B0604020202020204" pitchFamily="34" charset="0"/>
              <a:buChar char="•"/>
            </a:pPr>
            <a:r>
              <a:rPr lang="en-US" sz="3600" dirty="0"/>
              <a:t>SSRS got a complete revamp in SQL 2016</a:t>
            </a:r>
          </a:p>
          <a:p>
            <a:pPr marL="571500" indent="-571500">
              <a:buFont typeface="Arial" panose="020B0604020202020204" pitchFamily="34" charset="0"/>
              <a:buChar char="•"/>
            </a:pPr>
            <a:r>
              <a:rPr lang="en-US" sz="3600" dirty="0"/>
              <a:t>Paginated reports still there, but mobile reports now possible for mobile/tablet screen formats</a:t>
            </a:r>
          </a:p>
          <a:p>
            <a:pPr marL="571500" indent="-571500">
              <a:buFont typeface="Arial" panose="020B0604020202020204" pitchFamily="34" charset="0"/>
              <a:buChar char="•"/>
            </a:pPr>
            <a:r>
              <a:rPr lang="en-US" sz="3600" dirty="0"/>
              <a:t>Completely new Report Manager and Web Portal</a:t>
            </a:r>
          </a:p>
          <a:p>
            <a:pPr marL="571500" indent="-571500">
              <a:buFont typeface="Arial" panose="020B0604020202020204" pitchFamily="34" charset="0"/>
              <a:buChar char="•"/>
            </a:pPr>
            <a:r>
              <a:rPr lang="en-US" sz="3600" dirty="0"/>
              <a:t>Integration with Power BI account </a:t>
            </a:r>
          </a:p>
          <a:p>
            <a:pPr marL="571500" indent="-571500">
              <a:buFont typeface="Arial" panose="020B0604020202020204" pitchFamily="34" charset="0"/>
              <a:buChar char="•"/>
            </a:pPr>
            <a:r>
              <a:rPr lang="en-US" sz="3600" dirty="0"/>
              <a:t>Users have seamless access to on-</a:t>
            </a:r>
            <a:r>
              <a:rPr lang="en-US" sz="3600" dirty="0" err="1"/>
              <a:t>prem</a:t>
            </a:r>
            <a:r>
              <a:rPr lang="en-US" sz="3600" dirty="0"/>
              <a:t> SSRS reports and cloud-based Power BI dashboards in the same web portal</a:t>
            </a:r>
          </a:p>
        </p:txBody>
      </p:sp>
    </p:spTree>
    <p:extLst>
      <p:ext uri="{BB962C8B-B14F-4D97-AF65-F5344CB8AC3E}">
        <p14:creationId xmlns:p14="http://schemas.microsoft.com/office/powerpoint/2010/main" val="1256811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SSAS Changes in 2017</a:t>
            </a:r>
          </a:p>
        </p:txBody>
      </p:sp>
      <p:sp>
        <p:nvSpPr>
          <p:cNvPr id="2" name="Rectangle 1">
            <a:extLst>
              <a:ext uri="{FF2B5EF4-FFF2-40B4-BE49-F238E27FC236}">
                <a16:creationId xmlns:a16="http://schemas.microsoft.com/office/drawing/2014/main" id="{3A456A49-D9F1-4953-8152-0834928543C1}"/>
              </a:ext>
            </a:extLst>
          </p:cNvPr>
          <p:cNvSpPr/>
          <p:nvPr/>
        </p:nvSpPr>
        <p:spPr>
          <a:xfrm>
            <a:off x="211568" y="1208918"/>
            <a:ext cx="10669792" cy="5078313"/>
          </a:xfrm>
          <a:prstGeom prst="rect">
            <a:avLst/>
          </a:prstGeom>
        </p:spPr>
        <p:txBody>
          <a:bodyPr wrap="square">
            <a:spAutoFit/>
          </a:bodyPr>
          <a:lstStyle/>
          <a:p>
            <a:pPr marL="571500" indent="-571500">
              <a:buFont typeface="Arial" panose="020B0604020202020204" pitchFamily="34" charset="0"/>
              <a:buChar char="•"/>
            </a:pPr>
            <a:r>
              <a:rPr lang="en-US" sz="3200" dirty="0"/>
              <a:t>Long-needed setup change: </a:t>
            </a:r>
          </a:p>
          <a:p>
            <a:pPr marL="1028700" lvl="1" indent="-571500">
              <a:buFont typeface="Arial" panose="020B0604020202020204" pitchFamily="34" charset="0"/>
              <a:buChar char="•"/>
            </a:pPr>
            <a:r>
              <a:rPr lang="en-US" sz="3200" b="1" dirty="0"/>
              <a:t>Tabular mode now default</a:t>
            </a:r>
            <a:br>
              <a:rPr lang="en-US" sz="3200" dirty="0"/>
            </a:br>
            <a:r>
              <a:rPr lang="en-US" sz="3200" dirty="0"/>
              <a:t>not Multidimensional</a:t>
            </a:r>
          </a:p>
          <a:p>
            <a:pPr marL="571500" indent="-571500">
              <a:buFont typeface="Arial" panose="020B0604020202020204" pitchFamily="34" charset="0"/>
              <a:buChar char="•"/>
            </a:pPr>
            <a:r>
              <a:rPr lang="en-US" sz="3200" dirty="0"/>
              <a:t>Nicer, modern experience in SSDT </a:t>
            </a:r>
            <a:br>
              <a:rPr lang="en-US" sz="3200" dirty="0"/>
            </a:br>
            <a:r>
              <a:rPr lang="en-US" sz="3200" dirty="0"/>
              <a:t>brought over from Power BI,</a:t>
            </a:r>
            <a:br>
              <a:rPr lang="en-US" sz="3200" dirty="0"/>
            </a:br>
            <a:r>
              <a:rPr lang="en-US" sz="3200" dirty="0"/>
              <a:t>other SSDT QOL improvements </a:t>
            </a:r>
          </a:p>
          <a:p>
            <a:pPr marL="571500" indent="-571500">
              <a:buFont typeface="Arial" panose="020B0604020202020204" pitchFamily="34" charset="0"/>
              <a:buChar char="•"/>
            </a:pPr>
            <a:r>
              <a:rPr lang="en-US" sz="3200" dirty="0"/>
              <a:t>Better support for parent-child hierarchies in Tabular</a:t>
            </a:r>
          </a:p>
          <a:p>
            <a:pPr marL="571500" indent="-571500">
              <a:buFont typeface="Arial" panose="020B0604020202020204" pitchFamily="34" charset="0"/>
              <a:buChar char="•"/>
            </a:pPr>
            <a:r>
              <a:rPr lang="en-US" sz="3200" dirty="0"/>
              <a:t>More Details: </a:t>
            </a:r>
            <a:r>
              <a:rPr lang="en-US" sz="2000" dirty="0">
                <a:hlinkClick r:id="rId2"/>
              </a:rPr>
              <a:t>https://docs.microsoft.com/en-us/sql/analysis-services/what-s-new-in-sql-server-analysis-services-2017</a:t>
            </a:r>
            <a:endParaRPr lang="en-US" sz="2000" dirty="0"/>
          </a:p>
          <a:p>
            <a:endParaRPr lang="en-US" sz="1600" dirty="0"/>
          </a:p>
          <a:p>
            <a:pPr marL="571500" indent="-571500">
              <a:buFont typeface="Arial" panose="020B0604020202020204" pitchFamily="34" charset="0"/>
              <a:buChar char="•"/>
            </a:pPr>
            <a:endParaRPr lang="en-US" sz="3200" dirty="0"/>
          </a:p>
        </p:txBody>
      </p:sp>
      <p:pic>
        <p:nvPicPr>
          <p:cNvPr id="4098" name="Picture 2" descr="AS_Get_Data_in_SSDT">
            <a:extLst>
              <a:ext uri="{FF2B5EF4-FFF2-40B4-BE49-F238E27FC236}">
                <a16:creationId xmlns:a16="http://schemas.microsoft.com/office/drawing/2014/main" id="{509C6D87-1EFF-45E7-8CFF-A857AE8DB0B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93221" y="95149"/>
            <a:ext cx="3674853" cy="399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697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SSAS Changes in 2017</a:t>
            </a:r>
          </a:p>
        </p:txBody>
      </p:sp>
      <p:sp>
        <p:nvSpPr>
          <p:cNvPr id="2" name="Rectangle 1">
            <a:extLst>
              <a:ext uri="{FF2B5EF4-FFF2-40B4-BE49-F238E27FC236}">
                <a16:creationId xmlns:a16="http://schemas.microsoft.com/office/drawing/2014/main" id="{3A456A49-D9F1-4953-8152-0834928543C1}"/>
              </a:ext>
            </a:extLst>
          </p:cNvPr>
          <p:cNvSpPr/>
          <p:nvPr/>
        </p:nvSpPr>
        <p:spPr>
          <a:xfrm>
            <a:off x="211568" y="1208918"/>
            <a:ext cx="10669792" cy="5139869"/>
          </a:xfrm>
          <a:prstGeom prst="rect">
            <a:avLst/>
          </a:prstGeom>
        </p:spPr>
        <p:txBody>
          <a:bodyPr wrap="square">
            <a:spAutoFit/>
          </a:bodyPr>
          <a:lstStyle/>
          <a:p>
            <a:pPr marL="571500" indent="-571500">
              <a:buFont typeface="Arial" panose="020B0604020202020204" pitchFamily="34" charset="0"/>
              <a:buChar char="•"/>
            </a:pPr>
            <a:r>
              <a:rPr lang="en-US" sz="3200" dirty="0"/>
              <a:t>New DAX function: “IN” mimics TSQL “IN”</a:t>
            </a:r>
          </a:p>
          <a:p>
            <a:endParaRPr lang="en-US" sz="1600" dirty="0"/>
          </a:p>
          <a:p>
            <a:endParaRPr lang="en-US" sz="1600" dirty="0"/>
          </a:p>
          <a:p>
            <a:endParaRPr lang="en-US" sz="1600" dirty="0"/>
          </a:p>
          <a:p>
            <a:r>
              <a:rPr lang="en-US" sz="2400" b="1" dirty="0"/>
              <a:t>From:</a:t>
            </a:r>
            <a:r>
              <a:rPr lang="en-US" sz="2400" dirty="0"/>
              <a:t> Rusty Frioux </a:t>
            </a:r>
            <a:br>
              <a:rPr lang="en-US" sz="2400" dirty="0"/>
            </a:br>
            <a:r>
              <a:rPr lang="en-US" sz="2400" b="1" dirty="0"/>
              <a:t>Sent:</a:t>
            </a:r>
            <a:r>
              <a:rPr lang="en-US" sz="2400" dirty="0"/>
              <a:t> Thursday, February 15, 2018 12:45 PM</a:t>
            </a:r>
            <a:br>
              <a:rPr lang="en-US" sz="2400" dirty="0"/>
            </a:br>
            <a:r>
              <a:rPr lang="en-US" sz="2400" b="1" dirty="0"/>
              <a:t>To:</a:t>
            </a:r>
            <a:r>
              <a:rPr lang="en-US" sz="2400" dirty="0"/>
              <a:t> William Assaf &lt;william.assaf@sparkhound.com&gt;</a:t>
            </a:r>
            <a:br>
              <a:rPr lang="en-US" sz="2400" dirty="0"/>
            </a:br>
            <a:r>
              <a:rPr lang="en-US" sz="2400" b="1" dirty="0"/>
              <a:t>Subject:</a:t>
            </a:r>
            <a:r>
              <a:rPr lang="en-US" sz="2400" dirty="0"/>
              <a:t> RE: good luck tonight</a:t>
            </a:r>
          </a:p>
          <a:p>
            <a:r>
              <a:rPr lang="en-US" sz="2400" dirty="0"/>
              <a:t> </a:t>
            </a:r>
          </a:p>
          <a:p>
            <a:r>
              <a:rPr lang="en-US" sz="2400" dirty="0"/>
              <a:t>DAX IN!  DAX IN!  DAX IN!  OMG THEY ADDED *</a:t>
            </a:r>
            <a:r>
              <a:rPr lang="en-US" sz="2400" b="1" dirty="0"/>
              <a:t>IN</a:t>
            </a:r>
            <a:r>
              <a:rPr lang="en-US" sz="2400" dirty="0"/>
              <a:t>* TO DAX.  NO MORE 300 LINE NESTED IF THEN STATEMENTS IN THAT STUPID EXCEL SYNTAX.  </a:t>
            </a:r>
          </a:p>
          <a:p>
            <a:r>
              <a:rPr lang="en-US" sz="2400" dirty="0"/>
              <a:t> </a:t>
            </a:r>
          </a:p>
          <a:p>
            <a:r>
              <a:rPr lang="en-US" sz="2400" dirty="0"/>
              <a:t>DAX IN!</a:t>
            </a:r>
          </a:p>
          <a:p>
            <a:pPr marL="571500" indent="-571500">
              <a:buFont typeface="Arial" panose="020B0604020202020204" pitchFamily="34" charset="0"/>
              <a:buChar char="•"/>
            </a:pPr>
            <a:endParaRPr lang="en-US" sz="3200" dirty="0"/>
          </a:p>
        </p:txBody>
      </p:sp>
    </p:spTree>
    <p:extLst>
      <p:ext uri="{BB962C8B-B14F-4D97-AF65-F5344CB8AC3E}">
        <p14:creationId xmlns:p14="http://schemas.microsoft.com/office/powerpoint/2010/main" val="1358054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New SQL Server 2017 Syntax</a:t>
            </a:r>
          </a:p>
        </p:txBody>
      </p:sp>
      <p:sp>
        <p:nvSpPr>
          <p:cNvPr id="2" name="TextBox 1">
            <a:extLst>
              <a:ext uri="{FF2B5EF4-FFF2-40B4-BE49-F238E27FC236}">
                <a16:creationId xmlns:a16="http://schemas.microsoft.com/office/drawing/2014/main" id="{47EA53C0-0C2B-4970-9575-3BF9EE918EE6}"/>
              </a:ext>
            </a:extLst>
          </p:cNvPr>
          <p:cNvSpPr txBox="1"/>
          <p:nvPr/>
        </p:nvSpPr>
        <p:spPr>
          <a:xfrm>
            <a:off x="518746" y="1512277"/>
            <a:ext cx="9706708"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EXTERNAL DATA SOURCE</a:t>
            </a:r>
          </a:p>
          <a:p>
            <a:pPr marL="285750" indent="-285750">
              <a:lnSpc>
                <a:spcPct val="150000"/>
              </a:lnSpc>
              <a:buFont typeface="Arial" panose="020B0604020202020204" pitchFamily="34" charset="0"/>
              <a:buChar char="•"/>
            </a:pPr>
            <a:r>
              <a:rPr lang="en-US" sz="2400" dirty="0"/>
              <a:t>ENABLE_PARALLEL_PLAN_PREFERENCE</a:t>
            </a:r>
          </a:p>
          <a:p>
            <a:pPr marL="285750" indent="-285750">
              <a:lnSpc>
                <a:spcPct val="150000"/>
              </a:lnSpc>
              <a:buFont typeface="Arial" panose="020B0604020202020204" pitchFamily="34" charset="0"/>
              <a:buChar char="•"/>
            </a:pPr>
            <a:r>
              <a:rPr lang="en-US" sz="2400" dirty="0"/>
              <a:t>CONCAT_WS (concatenation </a:t>
            </a:r>
            <a:r>
              <a:rPr lang="en-US" sz="2400" i="1" dirty="0"/>
              <a:t>with separator</a:t>
            </a:r>
            <a:r>
              <a:rPr lang="en-US" sz="2400" dirty="0"/>
              <a:t>)</a:t>
            </a:r>
          </a:p>
          <a:p>
            <a:pPr marL="285750" indent="-285750">
              <a:lnSpc>
                <a:spcPct val="150000"/>
              </a:lnSpc>
              <a:buFont typeface="Arial" panose="020B0604020202020204" pitchFamily="34" charset="0"/>
              <a:buChar char="•"/>
            </a:pPr>
            <a:r>
              <a:rPr lang="en-US" sz="2400" dirty="0"/>
              <a:t>TRIM (instead of LTRIM, RTRIM)</a:t>
            </a:r>
          </a:p>
          <a:p>
            <a:pPr marL="285750" indent="-285750">
              <a:lnSpc>
                <a:spcPct val="150000"/>
              </a:lnSpc>
              <a:buFont typeface="Arial" panose="020B0604020202020204" pitchFamily="34" charset="0"/>
              <a:buChar char="•"/>
            </a:pPr>
            <a:r>
              <a:rPr lang="en-US" sz="2400" dirty="0"/>
              <a:t>TRANSLATE (massive character replace)</a:t>
            </a:r>
          </a:p>
          <a:p>
            <a:pPr marL="285750" indent="-285750">
              <a:lnSpc>
                <a:spcPct val="150000"/>
              </a:lnSpc>
              <a:buFont typeface="Arial" panose="020B0604020202020204" pitchFamily="34" charset="0"/>
              <a:buChar char="•"/>
            </a:pPr>
            <a:r>
              <a:rPr lang="en-US" sz="2400" dirty="0"/>
              <a:t>STRING_AGG (easily concatenate rows to a delimited list string)</a:t>
            </a:r>
          </a:p>
        </p:txBody>
      </p:sp>
    </p:spTree>
    <p:extLst>
      <p:ext uri="{BB962C8B-B14F-4D97-AF65-F5344CB8AC3E}">
        <p14:creationId xmlns:p14="http://schemas.microsoft.com/office/powerpoint/2010/main" val="2219195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Bulk Access to Azure Blob Storage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832092"/>
          </a:xfrm>
          <a:prstGeom prst="rect">
            <a:avLst/>
          </a:prstGeom>
        </p:spPr>
        <p:txBody>
          <a:bodyPr wrap="square">
            <a:spAutoFit/>
          </a:bodyPr>
          <a:lstStyle/>
          <a:p>
            <a:pPr marL="571500" indent="-571500">
              <a:buFont typeface="Arial" panose="020B0604020202020204" pitchFamily="34" charset="0"/>
              <a:buChar char="•"/>
            </a:pPr>
            <a:r>
              <a:rPr lang="en-US" sz="3600" dirty="0"/>
              <a:t>New to SQL 2017, perform bulk insert operations directly off of Azure Blob storage files </a:t>
            </a:r>
          </a:p>
          <a:p>
            <a:pPr marL="571500" indent="-571500">
              <a:buFont typeface="Arial" panose="020B0604020202020204" pitchFamily="34" charset="0"/>
              <a:buChar char="•"/>
            </a:pPr>
            <a:r>
              <a:rPr lang="en-US" sz="3600" dirty="0"/>
              <a:t>Secured using Shared Access Signature Credentials</a:t>
            </a:r>
          </a:p>
          <a:p>
            <a:pPr marL="571500" indent="-571500">
              <a:buFont typeface="Arial" panose="020B0604020202020204" pitchFamily="34" charset="0"/>
              <a:buChar char="•"/>
            </a:pPr>
            <a:r>
              <a:rPr lang="en-US" sz="3600" dirty="0"/>
              <a:t>No need for HADOOP – write straight to SQL </a:t>
            </a:r>
          </a:p>
          <a:p>
            <a:pPr marL="571500" indent="-571500">
              <a:buFont typeface="Arial" panose="020B0604020202020204" pitchFamily="34" charset="0"/>
              <a:buChar char="•"/>
            </a:pPr>
            <a:r>
              <a:rPr lang="en-US" sz="3600" dirty="0"/>
              <a:t>Details: </a:t>
            </a:r>
            <a:r>
              <a:rPr lang="en-US" sz="2000" dirty="0">
                <a:hlinkClick r:id="rId2"/>
              </a:rPr>
              <a:t>https://docs.microsoft.com/en-us/sql/relational-databases/import-export/examples-of-bulk-access-to-data-in-azure-blob-storage</a:t>
            </a:r>
            <a:endParaRPr lang="en-US" sz="20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2266621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Bulk Access to Azure Blob Storage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3416320"/>
          </a:xfrm>
          <a:prstGeom prst="rect">
            <a:avLst/>
          </a:prstGeom>
        </p:spPr>
        <p:txBody>
          <a:bodyPr wrap="square">
            <a:spAutoFit/>
          </a:bodyPr>
          <a:lstStyle/>
          <a:p>
            <a:pPr marL="571500" indent="-571500">
              <a:buFont typeface="Arial" panose="020B0604020202020204" pitchFamily="34" charset="0"/>
              <a:buChar char="•"/>
            </a:pPr>
            <a:r>
              <a:rPr lang="en-US" sz="3600" dirty="0"/>
              <a:t>Example: bulk insert from a .csv in Azure blob storage using EXTERNAL DATA SOURCE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You can also use EXTERNAL DATA SOURCE for Azure SQL Database-to-Azure SQL Database connectivity, because you can’t use Linked Servers.</a:t>
            </a:r>
          </a:p>
        </p:txBody>
      </p:sp>
    </p:spTree>
    <p:extLst>
      <p:ext uri="{BB962C8B-B14F-4D97-AF65-F5344CB8AC3E}">
        <p14:creationId xmlns:p14="http://schemas.microsoft.com/office/powerpoint/2010/main" val="375081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SQL Server Version Velocity  </a:t>
            </a:r>
          </a:p>
        </p:txBody>
      </p:sp>
      <p:sp>
        <p:nvSpPr>
          <p:cNvPr id="19" name="Content Placeholder 18"/>
          <p:cNvSpPr>
            <a:spLocks noGrp="1"/>
          </p:cNvSpPr>
          <p:nvPr>
            <p:ph idx="1"/>
          </p:nvPr>
        </p:nvSpPr>
        <p:spPr/>
        <p:txBody>
          <a:bodyPr>
            <a:normAutofit fontScale="92500" lnSpcReduction="10000"/>
          </a:bodyPr>
          <a:lstStyle/>
          <a:p>
            <a:r>
              <a:rPr lang="en-US" dirty="0"/>
              <a:t>SQL 2005 RTM- Nov 7 2005</a:t>
            </a:r>
          </a:p>
          <a:p>
            <a:r>
              <a:rPr lang="en-US" dirty="0"/>
              <a:t>SQL 2008 RTM- Aug 7 2008 – 33 months later </a:t>
            </a:r>
          </a:p>
          <a:p>
            <a:r>
              <a:rPr lang="en-US" dirty="0"/>
              <a:t>SQL 2008R2 RTM- April 21 2010 – 20 months later</a:t>
            </a:r>
          </a:p>
          <a:p>
            <a:r>
              <a:rPr lang="en-US" dirty="0"/>
              <a:t>SQL 2012 RTM- March 6 2012 – 23 months later</a:t>
            </a:r>
          </a:p>
          <a:p>
            <a:r>
              <a:rPr lang="en-US" dirty="0"/>
              <a:t>SQL 2014 RTM- April 1 2014 – 25 months later</a:t>
            </a:r>
          </a:p>
          <a:p>
            <a:r>
              <a:rPr lang="en-US" dirty="0"/>
              <a:t>SQL 2016 RTM- June 1 2016 – 26 months later</a:t>
            </a:r>
          </a:p>
          <a:p>
            <a:r>
              <a:rPr lang="en-US" dirty="0"/>
              <a:t>SQL 2017 RTM- Oct 2 2017 – 16 months later</a:t>
            </a:r>
          </a:p>
          <a:p>
            <a:r>
              <a:rPr lang="en-US" b="1" dirty="0"/>
              <a:t>SQL 2019 RTM- Nov 4 2019 – 25 months later</a:t>
            </a:r>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 calcmode="lin" valueType="num">
                                      <p:cBhvr>
                                        <p:cTn id="13" dur="5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19">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 calcmode="lin" valueType="num">
                                      <p:cBhvr>
                                        <p:cTn id="19" dur="500" fill="hold"/>
                                        <p:tgtEl>
                                          <p:spTgt spid="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9">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anim calcmode="lin" valueType="num">
                                      <p:cBhvr>
                                        <p:cTn id="25" dur="500" fill="hold"/>
                                        <p:tgtEl>
                                          <p:spTgt spid="1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9">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19">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anim calcmode="lin" valueType="num">
                                      <p:cBhvr>
                                        <p:cTn id="31" dur="500" fill="hold"/>
                                        <p:tgtEl>
                                          <p:spTgt spid="1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9">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9">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9">
                                            <p:txEl>
                                              <p:pRg st="5" end="5"/>
                                            </p:txEl>
                                          </p:spTgt>
                                        </p:tgtEl>
                                        <p:attrNameLst>
                                          <p:attrName>style.visibility</p:attrName>
                                        </p:attrNameLst>
                                      </p:cBhvr>
                                      <p:to>
                                        <p:strVal val="visible"/>
                                      </p:to>
                                    </p:set>
                                    <p:anim calcmode="lin" valueType="num">
                                      <p:cBhvr>
                                        <p:cTn id="37" dur="500" fill="hold"/>
                                        <p:tgtEl>
                                          <p:spTgt spid="1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9">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19">
                                            <p:txEl>
                                              <p:pRg st="5" end="5"/>
                                            </p:txEl>
                                          </p:spTgt>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xEl>
                                              <p:pRg st="6" end="6"/>
                                            </p:txEl>
                                          </p:spTgt>
                                        </p:tgtEl>
                                        <p:attrNameLst>
                                          <p:attrName>style.visibility</p:attrName>
                                        </p:attrNameLst>
                                      </p:cBhvr>
                                      <p:to>
                                        <p:strVal val="visible"/>
                                      </p:to>
                                    </p:set>
                                    <p:anim calcmode="lin" valueType="num">
                                      <p:cBhvr>
                                        <p:cTn id="43" dur="500" fill="hold"/>
                                        <p:tgtEl>
                                          <p:spTgt spid="19">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19">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1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9">
                                            <p:txEl>
                                              <p:pRg st="7" end="7"/>
                                            </p:txEl>
                                          </p:spTgt>
                                        </p:tgtEl>
                                        <p:attrNameLst>
                                          <p:attrName>style.visibility</p:attrName>
                                        </p:attrNameLst>
                                      </p:cBhvr>
                                      <p:to>
                                        <p:strVal val="visible"/>
                                      </p:to>
                                    </p:set>
                                    <p:anim calcmode="lin" valueType="num">
                                      <p:cBhvr>
                                        <p:cTn id="50" dur="500" fill="hold"/>
                                        <p:tgtEl>
                                          <p:spTgt spid="19">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19">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Force Parallel</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401205"/>
          </a:xfrm>
          <a:prstGeom prst="rect">
            <a:avLst/>
          </a:prstGeom>
        </p:spPr>
        <p:txBody>
          <a:bodyPr wrap="square">
            <a:spAutoFit/>
          </a:bodyPr>
          <a:lstStyle/>
          <a:p>
            <a:endParaRPr lang="en-US" sz="3600" dirty="0"/>
          </a:p>
          <a:p>
            <a:r>
              <a:rPr lang="en-US" sz="3600" dirty="0"/>
              <a:t>Advanced troubleshooting/optimization option new to SQL Server 2017 (and also in SQL Server 2016 CU2)</a:t>
            </a:r>
          </a:p>
          <a:p>
            <a:endParaRPr lang="en-US" sz="3600" dirty="0"/>
          </a:p>
          <a:p>
            <a:r>
              <a:rPr lang="en-US" sz="3600" dirty="0"/>
              <a:t>Force a query to use a parallelized execution plan:</a:t>
            </a:r>
          </a:p>
          <a:p>
            <a:endParaRPr lang="en-US" sz="3600" dirty="0"/>
          </a:p>
          <a:p>
            <a:r>
              <a:rPr lang="en-US" sz="2800" dirty="0">
                <a:solidFill>
                  <a:srgbClr val="0000FF"/>
                </a:solidFill>
                <a:latin typeface="Consolas" panose="020B0609020204030204" pitchFamily="49" charset="0"/>
              </a:rPr>
              <a:t>OPTION</a:t>
            </a:r>
            <a:r>
              <a:rPr lang="en-US" sz="2800" dirty="0">
                <a:solidFill>
                  <a:srgbClr val="808080"/>
                </a:solidFill>
                <a:latin typeface="Consolas" panose="020B0609020204030204" pitchFamily="49" charset="0"/>
              </a:rPr>
              <a:t>(</a:t>
            </a:r>
            <a:r>
              <a:rPr lang="en-US" sz="2800" dirty="0">
                <a:solidFill>
                  <a:srgbClr val="0000FF"/>
                </a:solidFill>
                <a:latin typeface="Consolas" panose="020B0609020204030204" pitchFamily="49" charset="0"/>
              </a:rPr>
              <a:t>USE</a:t>
            </a:r>
            <a:r>
              <a:rPr lang="en-US" sz="2800" dirty="0">
                <a:solidFill>
                  <a:srgbClr val="000000"/>
                </a:solidFill>
                <a:latin typeface="Consolas" panose="020B0609020204030204" pitchFamily="49" charset="0"/>
              </a:rPr>
              <a:t> HINT</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'ENABLE_PARALLEL_PLAN_PREFERENCE'</a:t>
            </a:r>
            <a:r>
              <a:rPr lang="en-US" sz="2800" dirty="0">
                <a:solidFill>
                  <a:srgbClr val="808080"/>
                </a:solidFill>
                <a:latin typeface="Consolas" panose="020B0609020204030204" pitchFamily="49" charset="0"/>
              </a:rPr>
              <a:t>));</a:t>
            </a:r>
            <a:endParaRPr lang="en-US" sz="2800" dirty="0">
              <a:solidFill>
                <a:srgbClr val="000000"/>
              </a:solidFill>
              <a:latin typeface="Consolas" panose="020B0609020204030204" pitchFamily="49" charset="0"/>
            </a:endParaRPr>
          </a:p>
          <a:p>
            <a:endParaRPr lang="en-US" sz="3600" dirty="0"/>
          </a:p>
        </p:txBody>
      </p:sp>
    </p:spTree>
    <p:extLst>
      <p:ext uri="{BB962C8B-B14F-4D97-AF65-F5344CB8AC3E}">
        <p14:creationId xmlns:p14="http://schemas.microsoft.com/office/powerpoint/2010/main" val="1712390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CONCAT_WS</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601260"/>
          </a:xfrm>
          <a:prstGeom prst="rect">
            <a:avLst/>
          </a:prstGeom>
        </p:spPr>
        <p:txBody>
          <a:bodyPr wrap="square">
            <a:spAutoFit/>
          </a:bodyPr>
          <a:lstStyle/>
          <a:p>
            <a:r>
              <a:rPr lang="en-US" sz="3600" dirty="0"/>
              <a:t>Concatenate </a:t>
            </a:r>
            <a:r>
              <a:rPr lang="en-US" sz="3600" i="1" dirty="0"/>
              <a:t>with separator</a:t>
            </a:r>
          </a:p>
          <a:p>
            <a:r>
              <a:rPr lang="en-US" sz="3200" dirty="0"/>
              <a:t>Example: Place a comma between any number of values </a:t>
            </a:r>
            <a:br>
              <a:rPr lang="en-US" sz="3200" dirty="0"/>
            </a:br>
            <a:endParaRPr lang="en-US" sz="2000" dirty="0"/>
          </a:p>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CONCAT_WS</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 </a:t>
            </a:r>
            <a:r>
              <a:rPr lang="en-US" sz="2000" dirty="0">
                <a:solidFill>
                  <a:srgbClr val="0000FF"/>
                </a:solidFill>
                <a:latin typeface="Consolas" panose="020B0609020204030204" pitchFamily="49" charset="0"/>
              </a:rPr>
              <a:t>name</a:t>
            </a:r>
            <a:r>
              <a:rPr lang="en-US" sz="2000" dirty="0">
                <a:solidFill>
                  <a:srgbClr val="808080"/>
                </a:solidFill>
                <a:latin typeface="Consolas" panose="020B0609020204030204" pitchFamily="49" charset="0"/>
              </a:rPr>
              <a:t>, </a:t>
            </a:r>
            <a:r>
              <a:rPr lang="en-US" sz="2000" dirty="0" err="1">
                <a:solidFill>
                  <a:srgbClr val="000000"/>
                </a:solidFill>
                <a:latin typeface="Consolas" panose="020B0609020204030204" pitchFamily="49" charset="0"/>
              </a:rPr>
              <a:t>current_utc_offset</a:t>
            </a:r>
            <a:r>
              <a:rPr lang="en-US" sz="2000" dirty="0">
                <a:solidFill>
                  <a:srgbClr val="808080"/>
                </a:solidFill>
                <a:latin typeface="Consolas" panose="020B0609020204030204" pitchFamily="49" charset="0"/>
              </a:rPr>
              <a:t>, </a:t>
            </a:r>
            <a:r>
              <a:rPr lang="en-US" sz="2000" dirty="0" err="1">
                <a:solidFill>
                  <a:srgbClr val="000000"/>
                </a:solidFill>
                <a:latin typeface="Consolas" panose="020B0609020204030204" pitchFamily="49" charset="0"/>
              </a:rPr>
              <a:t>is_currently_dst</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it-IT" sz="2000" dirty="0">
                <a:solidFill>
                  <a:srgbClr val="0000FF"/>
                </a:solidFill>
                <a:latin typeface="Consolas" panose="020B0609020204030204" pitchFamily="49" charset="0"/>
              </a:rPr>
              <a:t>FROM</a:t>
            </a:r>
            <a:r>
              <a:rPr lang="it-IT" sz="2000" dirty="0">
                <a:solidFill>
                  <a:srgbClr val="000000"/>
                </a:solidFill>
                <a:latin typeface="Consolas" panose="020B0609020204030204" pitchFamily="49" charset="0"/>
              </a:rPr>
              <a:t> </a:t>
            </a:r>
            <a:r>
              <a:rPr lang="it-IT" sz="2000" dirty="0">
                <a:solidFill>
                  <a:srgbClr val="00FF00"/>
                </a:solidFill>
                <a:latin typeface="Consolas" panose="020B0609020204030204" pitchFamily="49" charset="0"/>
              </a:rPr>
              <a:t>sys</a:t>
            </a:r>
            <a:r>
              <a:rPr lang="it-IT" sz="2000" dirty="0">
                <a:solidFill>
                  <a:srgbClr val="808080"/>
                </a:solidFill>
                <a:latin typeface="Consolas" panose="020B0609020204030204" pitchFamily="49" charset="0"/>
              </a:rPr>
              <a:t>.</a:t>
            </a:r>
            <a:r>
              <a:rPr lang="it-IT" sz="2000" dirty="0">
                <a:solidFill>
                  <a:srgbClr val="00FF00"/>
                </a:solidFill>
                <a:latin typeface="Consolas" panose="020B0609020204030204" pitchFamily="49" charset="0"/>
              </a:rPr>
              <a:t>time_zone_info</a:t>
            </a:r>
            <a:endParaRPr lang="it-IT"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Dateline Standard Time</a:t>
            </a:r>
            <a:r>
              <a:rPr lang="en-US" sz="2400" dirty="0">
                <a:solidFill>
                  <a:srgbClr val="000000"/>
                </a:solidFill>
                <a:highlight>
                  <a:srgbClr val="FFFF00"/>
                </a:highlight>
                <a:latin typeface="Consolas" panose="020B0609020204030204" pitchFamily="49" charset="0"/>
              </a:rPr>
              <a:t>,</a:t>
            </a:r>
            <a:r>
              <a:rPr lang="en-US" sz="2400" dirty="0">
                <a:solidFill>
                  <a:srgbClr val="000000"/>
                </a:solidFill>
                <a:latin typeface="Consolas" panose="020B0609020204030204" pitchFamily="49" charset="0"/>
              </a:rPr>
              <a:t>-12:00</a:t>
            </a:r>
            <a:r>
              <a:rPr lang="en-US" sz="2400" dirty="0">
                <a:solidFill>
                  <a:srgbClr val="000000"/>
                </a:solidFill>
                <a:highlight>
                  <a:srgbClr val="FFFF00"/>
                </a:highlight>
                <a:latin typeface="Consolas" panose="020B0609020204030204" pitchFamily="49" charset="0"/>
              </a:rPr>
              <a:t>,</a:t>
            </a:r>
            <a:r>
              <a:rPr lang="en-US" sz="2400" dirty="0">
                <a:solidFill>
                  <a:srgbClr val="000000"/>
                </a:solidFill>
                <a:latin typeface="Consolas" panose="020B0609020204030204" pitchFamily="49" charset="0"/>
              </a:rPr>
              <a:t>0</a:t>
            </a:r>
          </a:p>
          <a:p>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--Wrap in " for text qualification on csv import</a:t>
            </a:r>
            <a:endParaRPr lang="en-US" sz="2000" dirty="0">
              <a:solidFill>
                <a:srgbClr val="000000"/>
              </a:solidFill>
              <a:latin typeface="Consolas" panose="020B0609020204030204" pitchFamily="49" charset="0"/>
            </a:endParaRPr>
          </a:p>
          <a:p>
            <a:r>
              <a:rPr lang="en-US" sz="1900" dirty="0">
                <a:solidFill>
                  <a:srgbClr val="0000FF"/>
                </a:solidFill>
                <a:latin typeface="Consolas" panose="020B0609020204030204" pitchFamily="49" charset="0"/>
              </a:rPr>
              <a:t>SELECT</a:t>
            </a:r>
            <a:r>
              <a:rPr lang="en-US" sz="1900" dirty="0">
                <a:solidFill>
                  <a:srgbClr val="000000"/>
                </a:solidFill>
                <a:latin typeface="Consolas" panose="020B0609020204030204" pitchFamily="49" charset="0"/>
              </a:rPr>
              <a:t> </a:t>
            </a:r>
            <a:r>
              <a:rPr lang="en-US" sz="1900" dirty="0">
                <a:solidFill>
                  <a:srgbClr val="FF00FF"/>
                </a:solidFill>
                <a:latin typeface="Consolas" panose="020B0609020204030204" pitchFamily="49" charset="0"/>
              </a:rPr>
              <a:t>CONCAT_WS</a:t>
            </a:r>
            <a:r>
              <a:rPr lang="en-US" sz="1900" dirty="0">
                <a:solidFill>
                  <a:srgbClr val="808080"/>
                </a:solidFill>
                <a:latin typeface="Consolas" panose="020B0609020204030204" pitchFamily="49" charset="0"/>
              </a:rPr>
              <a:t>(</a:t>
            </a:r>
            <a:r>
              <a:rPr lang="en-US" sz="1900" dirty="0">
                <a:solidFill>
                  <a:srgbClr val="FF0000"/>
                </a:solidFill>
                <a:latin typeface="Consolas" panose="020B0609020204030204" pitchFamily="49" charset="0"/>
              </a:rPr>
              <a:t>'","'</a:t>
            </a:r>
            <a:r>
              <a:rPr lang="en-US" sz="1900" dirty="0">
                <a:solidFill>
                  <a:srgbClr val="808080"/>
                </a:solidFill>
                <a:latin typeface="Consolas" panose="020B0609020204030204" pitchFamily="49" charset="0"/>
              </a:rPr>
              <a:t>, </a:t>
            </a:r>
            <a:r>
              <a:rPr lang="en-US" sz="1900" dirty="0">
                <a:solidFill>
                  <a:srgbClr val="FF0000"/>
                </a:solidFill>
                <a:latin typeface="Consolas" panose="020B0609020204030204" pitchFamily="49" charset="0"/>
              </a:rPr>
              <a:t>'"'</a:t>
            </a:r>
            <a:r>
              <a:rPr lang="en-US" sz="1900" dirty="0">
                <a:solidFill>
                  <a:srgbClr val="808080"/>
                </a:solidFill>
                <a:latin typeface="Consolas" panose="020B0609020204030204" pitchFamily="49" charset="0"/>
              </a:rPr>
              <a:t>+</a:t>
            </a:r>
            <a:r>
              <a:rPr lang="en-US" sz="1900" dirty="0">
                <a:solidFill>
                  <a:srgbClr val="0000FF"/>
                </a:solidFill>
                <a:latin typeface="Consolas" panose="020B0609020204030204" pitchFamily="49" charset="0"/>
              </a:rPr>
              <a:t>name</a:t>
            </a:r>
            <a:r>
              <a:rPr lang="en-US" sz="1900" dirty="0">
                <a:solidFill>
                  <a:srgbClr val="808080"/>
                </a:solidFill>
                <a:latin typeface="Consolas" panose="020B0609020204030204" pitchFamily="49" charset="0"/>
              </a:rPr>
              <a:t>, </a:t>
            </a:r>
            <a:r>
              <a:rPr lang="en-US" sz="1900" dirty="0" err="1">
                <a:solidFill>
                  <a:srgbClr val="000000"/>
                </a:solidFill>
                <a:latin typeface="Consolas" panose="020B0609020204030204" pitchFamily="49" charset="0"/>
              </a:rPr>
              <a:t>current_utc_offset</a:t>
            </a:r>
            <a:r>
              <a:rPr lang="en-US" sz="1900" dirty="0">
                <a:solidFill>
                  <a:srgbClr val="808080"/>
                </a:solidFill>
                <a:latin typeface="Consolas" panose="020B0609020204030204" pitchFamily="49" charset="0"/>
              </a:rPr>
              <a:t>, </a:t>
            </a:r>
            <a:r>
              <a:rPr lang="en-US" sz="1900" dirty="0" err="1">
                <a:solidFill>
                  <a:srgbClr val="000000"/>
                </a:solidFill>
                <a:latin typeface="Consolas" panose="020B0609020204030204" pitchFamily="49" charset="0"/>
              </a:rPr>
              <a:t>is_currently_dst</a:t>
            </a:r>
            <a:r>
              <a:rPr lang="en-US" sz="1900" dirty="0">
                <a:solidFill>
                  <a:srgbClr val="808080"/>
                </a:solidFill>
                <a:latin typeface="Consolas" panose="020B0609020204030204" pitchFamily="49" charset="0"/>
              </a:rPr>
              <a:t>)+</a:t>
            </a:r>
            <a:r>
              <a:rPr lang="en-US" sz="1900" dirty="0">
                <a:solidFill>
                  <a:srgbClr val="FF0000"/>
                </a:solidFill>
                <a:latin typeface="Consolas" panose="020B0609020204030204" pitchFamily="49" charset="0"/>
              </a:rPr>
              <a:t>'"'</a:t>
            </a:r>
            <a:endParaRPr lang="en-US" sz="1900" dirty="0">
              <a:solidFill>
                <a:srgbClr val="000000"/>
              </a:solidFill>
              <a:latin typeface="Consolas" panose="020B0609020204030204" pitchFamily="49" charset="0"/>
            </a:endParaRPr>
          </a:p>
          <a:p>
            <a:r>
              <a:rPr lang="it-IT" sz="1900" dirty="0">
                <a:solidFill>
                  <a:srgbClr val="0000FF"/>
                </a:solidFill>
                <a:latin typeface="Consolas" panose="020B0609020204030204" pitchFamily="49" charset="0"/>
              </a:rPr>
              <a:t>FROM</a:t>
            </a:r>
            <a:r>
              <a:rPr lang="it-IT" sz="1900" dirty="0">
                <a:solidFill>
                  <a:srgbClr val="000000"/>
                </a:solidFill>
                <a:latin typeface="Consolas" panose="020B0609020204030204" pitchFamily="49" charset="0"/>
              </a:rPr>
              <a:t> </a:t>
            </a:r>
            <a:r>
              <a:rPr lang="it-IT" sz="1900" dirty="0">
                <a:solidFill>
                  <a:srgbClr val="00FF00"/>
                </a:solidFill>
                <a:latin typeface="Consolas" panose="020B0609020204030204" pitchFamily="49" charset="0"/>
              </a:rPr>
              <a:t>sys</a:t>
            </a:r>
            <a:r>
              <a:rPr lang="it-IT" sz="1900" dirty="0">
                <a:solidFill>
                  <a:srgbClr val="808080"/>
                </a:solidFill>
                <a:latin typeface="Consolas" panose="020B0609020204030204" pitchFamily="49" charset="0"/>
              </a:rPr>
              <a:t>.</a:t>
            </a:r>
            <a:r>
              <a:rPr lang="it-IT" sz="1900" dirty="0">
                <a:solidFill>
                  <a:srgbClr val="00FF00"/>
                </a:solidFill>
                <a:latin typeface="Consolas" panose="020B0609020204030204" pitchFamily="49" charset="0"/>
              </a:rPr>
              <a:t>time_zone_info</a:t>
            </a:r>
          </a:p>
          <a:p>
            <a:endParaRPr lang="it-IT" sz="1900" dirty="0">
              <a:solidFill>
                <a:srgbClr val="00FF00"/>
              </a:solidFill>
              <a:latin typeface="Consolas" panose="020B0609020204030204" pitchFamily="49" charset="0"/>
            </a:endParaRPr>
          </a:p>
          <a:p>
            <a:r>
              <a:rPr lang="en-US" sz="2400" dirty="0">
                <a:solidFill>
                  <a:srgbClr val="000000"/>
                </a:solidFill>
                <a:latin typeface="Consolas" panose="020B0609020204030204" pitchFamily="49" charset="0"/>
              </a:rPr>
              <a:t>"Dateline Standard Time</a:t>
            </a:r>
            <a:r>
              <a:rPr lang="en-US" sz="2400" dirty="0">
                <a:solidFill>
                  <a:srgbClr val="000000"/>
                </a:solidFill>
                <a:highlight>
                  <a:srgbClr val="FFFF00"/>
                </a:highlight>
                <a:latin typeface="Consolas" panose="020B0609020204030204" pitchFamily="49" charset="0"/>
              </a:rPr>
              <a:t>","</a:t>
            </a:r>
            <a:r>
              <a:rPr lang="en-US" sz="2400" dirty="0">
                <a:solidFill>
                  <a:srgbClr val="000000"/>
                </a:solidFill>
                <a:latin typeface="Consolas" panose="020B0609020204030204" pitchFamily="49" charset="0"/>
              </a:rPr>
              <a:t>-12:00</a:t>
            </a:r>
            <a:r>
              <a:rPr lang="en-US" sz="2400" dirty="0">
                <a:solidFill>
                  <a:srgbClr val="000000"/>
                </a:solidFill>
                <a:highlight>
                  <a:srgbClr val="FFFF00"/>
                </a:highlight>
                <a:latin typeface="Consolas" panose="020B0609020204030204" pitchFamily="49" charset="0"/>
              </a:rPr>
              <a:t>","</a:t>
            </a:r>
            <a:r>
              <a:rPr lang="en-US" sz="2400" dirty="0">
                <a:solidFill>
                  <a:srgbClr val="000000"/>
                </a:solidFill>
                <a:latin typeface="Consolas" panose="020B0609020204030204" pitchFamily="49" charset="0"/>
              </a:rPr>
              <a:t>0"</a:t>
            </a:r>
          </a:p>
        </p:txBody>
      </p:sp>
    </p:spTree>
    <p:extLst>
      <p:ext uri="{BB962C8B-B14F-4D97-AF65-F5344CB8AC3E}">
        <p14:creationId xmlns:p14="http://schemas.microsoft.com/office/powerpoint/2010/main" val="1732458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STRING_AGG</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339650"/>
          </a:xfrm>
          <a:prstGeom prst="rect">
            <a:avLst/>
          </a:prstGeom>
        </p:spPr>
        <p:txBody>
          <a:bodyPr wrap="square">
            <a:spAutoFit/>
          </a:bodyPr>
          <a:lstStyle/>
          <a:p>
            <a:pPr marL="571500" indent="-571500">
              <a:buFont typeface="Arial" panose="020B0604020202020204" pitchFamily="34" charset="0"/>
              <a:buChar char="•"/>
            </a:pPr>
            <a:r>
              <a:rPr lang="en-US" sz="3600" dirty="0"/>
              <a:t>Quickly create .csv strings with row data!</a:t>
            </a:r>
          </a:p>
          <a:p>
            <a:pPr marL="571500" indent="-571500">
              <a:buFont typeface="Arial" panose="020B0604020202020204" pitchFamily="34" charset="0"/>
              <a:buChar char="•"/>
            </a:pPr>
            <a:r>
              <a:rPr lang="en-US" sz="3600" dirty="0"/>
              <a:t>An Aggregate Operator (like SUM, AVG)</a:t>
            </a:r>
          </a:p>
          <a:p>
            <a:pPr marL="571500" indent="-571500">
              <a:buFont typeface="Arial" panose="020B0604020202020204" pitchFamily="34" charset="0"/>
              <a:buChar char="•"/>
            </a:pPr>
            <a:r>
              <a:rPr lang="en-US" sz="3600" dirty="0"/>
              <a:t>that concatenates with a separator between values (again, not at the end!)</a:t>
            </a:r>
          </a:p>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STRING_AGG</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name</a:t>
            </a:r>
            <a:r>
              <a:rPr lang="en-US" sz="2000" dirty="0">
                <a:solidFill>
                  <a:srgbClr val="808080"/>
                </a:solidFill>
                <a:latin typeface="Consolas" panose="020B0609020204030204" pitchFamily="49" charset="0"/>
              </a:rPr>
              <a:t>, </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dirty="0" err="1">
                <a:solidFill>
                  <a:srgbClr val="00FF00"/>
                </a:solidFill>
                <a:latin typeface="Consolas" panose="020B0609020204030204" pitchFamily="49" charset="0"/>
              </a:rPr>
              <a:t>sys</a:t>
            </a:r>
            <a:r>
              <a:rPr lang="en-US" sz="2000" dirty="0" err="1">
                <a:solidFill>
                  <a:srgbClr val="808080"/>
                </a:solidFill>
                <a:latin typeface="Consolas" panose="020B0609020204030204" pitchFamily="49" charset="0"/>
              </a:rPr>
              <a:t>.</a:t>
            </a:r>
            <a:r>
              <a:rPr lang="en-US" sz="2000" dirty="0" err="1">
                <a:solidFill>
                  <a:srgbClr val="00FF00"/>
                </a:solidFill>
                <a:latin typeface="Consolas" panose="020B0609020204030204" pitchFamily="49" charset="0"/>
              </a:rPr>
              <a:t>time_zone_info</a:t>
            </a:r>
            <a:endParaRPr lang="en-US" sz="2000" dirty="0">
              <a:solidFill>
                <a:srgbClr val="00FF00"/>
              </a:solidFill>
              <a:latin typeface="Consolas" panose="020B0609020204030204" pitchFamily="49" charset="0"/>
            </a:endParaRP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LIKE</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'%central%'</a:t>
            </a:r>
            <a:r>
              <a:rPr lang="en-US" sz="2000" dirty="0">
                <a:solidFill>
                  <a:srgbClr val="808080"/>
                </a:solidFill>
                <a:latin typeface="Consolas" panose="020B0609020204030204" pitchFamily="49" charset="0"/>
              </a:rPr>
              <a:t>;</a:t>
            </a:r>
            <a:endParaRPr lang="en-US" sz="2000" dirty="0">
              <a:solidFill>
                <a:srgbClr val="00FF00"/>
              </a:solidFill>
              <a:latin typeface="Consolas" panose="020B0609020204030204" pitchFamily="49" charset="0"/>
            </a:endParaRPr>
          </a:p>
          <a:p>
            <a:endParaRPr lang="en-US" sz="2000" dirty="0">
              <a:solidFill>
                <a:srgbClr val="00FF00"/>
              </a:solidFill>
              <a:latin typeface="Consolas" panose="020B0609020204030204" pitchFamily="49" charset="0"/>
            </a:endParaRPr>
          </a:p>
          <a:p>
            <a:r>
              <a:rPr lang="en-US" dirty="0"/>
              <a:t>Central America Standard Time, Central Standard Time, Central Standard Time (Mexico), Canada Central Standard Time, Central Brazilian Standard Time, Central Europe Standard Time, Central European Standard Time, W. Central Africa Standard Time, Central Asia Standard Time, N. Central Asia Standard Time, </a:t>
            </a:r>
            <a:r>
              <a:rPr lang="en-US" dirty="0" err="1"/>
              <a:t>Aus</a:t>
            </a:r>
            <a:r>
              <a:rPr lang="en-US" dirty="0"/>
              <a:t> Central W. Standard Time, AUS Central Standard Time, Central Pacific Standard Time</a:t>
            </a:r>
          </a:p>
        </p:txBody>
      </p:sp>
      <p:sp>
        <p:nvSpPr>
          <p:cNvPr id="3" name="TextBox 2">
            <a:extLst>
              <a:ext uri="{FF2B5EF4-FFF2-40B4-BE49-F238E27FC236}">
                <a16:creationId xmlns:a16="http://schemas.microsoft.com/office/drawing/2014/main" id="{E185D574-C161-4D8E-9E6D-7AC62438D660}"/>
              </a:ext>
            </a:extLst>
          </p:cNvPr>
          <p:cNvSpPr txBox="1"/>
          <p:nvPr/>
        </p:nvSpPr>
        <p:spPr>
          <a:xfrm>
            <a:off x="211569" y="4493691"/>
            <a:ext cx="10949469" cy="1200329"/>
          </a:xfrm>
          <a:prstGeom prst="rect">
            <a:avLst/>
          </a:prstGeom>
          <a:noFill/>
        </p:spPr>
        <p:txBody>
          <a:bodyPr wrap="square" rtlCol="0">
            <a:spAutoFit/>
          </a:bodyPr>
          <a:lstStyle/>
          <a:p>
            <a:r>
              <a:rPr lang="en-US" dirty="0"/>
              <a:t>Central America Standard Time</a:t>
            </a:r>
            <a:r>
              <a:rPr lang="en-US" dirty="0">
                <a:highlight>
                  <a:srgbClr val="FFFF00"/>
                </a:highlight>
              </a:rPr>
              <a:t>, </a:t>
            </a:r>
            <a:r>
              <a:rPr lang="en-US" dirty="0"/>
              <a:t>Central Standard Time</a:t>
            </a:r>
            <a:r>
              <a:rPr lang="en-US" dirty="0">
                <a:highlight>
                  <a:srgbClr val="FFFF00"/>
                </a:highlight>
              </a:rPr>
              <a:t>, </a:t>
            </a:r>
            <a:r>
              <a:rPr lang="en-US" dirty="0"/>
              <a:t>Central Standard Time (Mexico)</a:t>
            </a:r>
            <a:r>
              <a:rPr lang="en-US" dirty="0">
                <a:highlight>
                  <a:srgbClr val="FFFF00"/>
                </a:highlight>
              </a:rPr>
              <a:t>, </a:t>
            </a:r>
            <a:r>
              <a:rPr lang="en-US" dirty="0"/>
              <a:t>Canada Central Standard Time</a:t>
            </a:r>
            <a:r>
              <a:rPr lang="en-US" dirty="0">
                <a:highlight>
                  <a:srgbClr val="FFFF00"/>
                </a:highlight>
              </a:rPr>
              <a:t>, </a:t>
            </a:r>
            <a:r>
              <a:rPr lang="en-US" dirty="0"/>
              <a:t>Central Brazilian Standard Time</a:t>
            </a:r>
            <a:r>
              <a:rPr lang="en-US" dirty="0">
                <a:highlight>
                  <a:srgbClr val="FFFF00"/>
                </a:highlight>
              </a:rPr>
              <a:t>, </a:t>
            </a:r>
            <a:r>
              <a:rPr lang="en-US" dirty="0"/>
              <a:t>Central Europe Standard Time</a:t>
            </a:r>
            <a:r>
              <a:rPr lang="en-US" dirty="0">
                <a:highlight>
                  <a:srgbClr val="FFFF00"/>
                </a:highlight>
              </a:rPr>
              <a:t>, </a:t>
            </a:r>
            <a:r>
              <a:rPr lang="en-US" dirty="0"/>
              <a:t>Central European Standard Time</a:t>
            </a:r>
            <a:r>
              <a:rPr lang="en-US" dirty="0">
                <a:highlight>
                  <a:srgbClr val="FFFF00"/>
                </a:highlight>
              </a:rPr>
              <a:t>, </a:t>
            </a:r>
            <a:r>
              <a:rPr lang="en-US" dirty="0"/>
              <a:t>W. Central Africa Standard Time</a:t>
            </a:r>
            <a:r>
              <a:rPr lang="en-US" dirty="0">
                <a:highlight>
                  <a:srgbClr val="FFFF00"/>
                </a:highlight>
              </a:rPr>
              <a:t>, </a:t>
            </a:r>
            <a:r>
              <a:rPr lang="en-US" dirty="0"/>
              <a:t>Central Asia Standard Time</a:t>
            </a:r>
            <a:r>
              <a:rPr lang="en-US" dirty="0">
                <a:highlight>
                  <a:srgbClr val="FFFF00"/>
                </a:highlight>
              </a:rPr>
              <a:t>, </a:t>
            </a:r>
            <a:r>
              <a:rPr lang="en-US" dirty="0"/>
              <a:t>N. Central Asia Standard Time</a:t>
            </a:r>
            <a:r>
              <a:rPr lang="en-US" dirty="0">
                <a:highlight>
                  <a:srgbClr val="FFFF00"/>
                </a:highlight>
              </a:rPr>
              <a:t>, </a:t>
            </a:r>
            <a:r>
              <a:rPr lang="en-US" dirty="0" err="1"/>
              <a:t>Aus</a:t>
            </a:r>
            <a:r>
              <a:rPr lang="en-US" dirty="0"/>
              <a:t> Central W. Standard Time</a:t>
            </a:r>
            <a:r>
              <a:rPr lang="en-US" dirty="0">
                <a:highlight>
                  <a:srgbClr val="FFFF00"/>
                </a:highlight>
              </a:rPr>
              <a:t>, </a:t>
            </a:r>
            <a:r>
              <a:rPr lang="en-US" dirty="0"/>
              <a:t>AUS Central Standard Time</a:t>
            </a:r>
            <a:r>
              <a:rPr lang="en-US" dirty="0">
                <a:highlight>
                  <a:srgbClr val="FFFF00"/>
                </a:highlight>
              </a:rPr>
              <a:t>, </a:t>
            </a:r>
            <a:r>
              <a:rPr lang="en-US" dirty="0"/>
              <a:t>Central Pacific Standard Time</a:t>
            </a:r>
          </a:p>
        </p:txBody>
      </p:sp>
    </p:spTree>
    <p:extLst>
      <p:ext uri="{BB962C8B-B14F-4D97-AF65-F5344CB8AC3E}">
        <p14:creationId xmlns:p14="http://schemas.microsoft.com/office/powerpoint/2010/main" val="398693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TRANSLATE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524315"/>
          </a:xfrm>
          <a:prstGeom prst="rect">
            <a:avLst/>
          </a:prstGeom>
        </p:spPr>
        <p:txBody>
          <a:bodyPr wrap="square">
            <a:spAutoFit/>
          </a:bodyPr>
          <a:lstStyle/>
          <a:p>
            <a:pPr marL="571500" indent="-571500">
              <a:buFont typeface="Arial" panose="020B0604020202020204" pitchFamily="34" charset="0"/>
              <a:buChar char="•"/>
            </a:pPr>
            <a:r>
              <a:rPr lang="en-US" sz="3600" dirty="0"/>
              <a:t>Easier way to do 1-for-1 character replacement </a:t>
            </a:r>
          </a:p>
          <a:p>
            <a:pPr marL="571500" indent="-571500">
              <a:buFont typeface="Arial" panose="020B0604020202020204" pitchFamily="34" charset="0"/>
              <a:buChar char="•"/>
            </a:pPr>
            <a:r>
              <a:rPr lang="en-US" sz="3600" dirty="0"/>
              <a:t>Far less syntax than nested REPLACE statements</a:t>
            </a:r>
            <a:br>
              <a:rPr lang="en-US" sz="3600" dirty="0"/>
            </a:br>
            <a:endParaRPr lang="en-US" sz="3600" dirty="0"/>
          </a:p>
          <a:p>
            <a:pPr marL="571500" indent="-571500">
              <a:buFont typeface="Arial" panose="020B0604020202020204" pitchFamily="34" charset="0"/>
              <a:buChar char="•"/>
            </a:pPr>
            <a:r>
              <a:rPr lang="en-US" sz="3600" dirty="0"/>
              <a:t>Slightly less flexible than REPLACE</a:t>
            </a:r>
          </a:p>
          <a:p>
            <a:pPr marL="1028700" lvl="1" indent="-571500">
              <a:buFont typeface="Arial" panose="020B0604020202020204" pitchFamily="34" charset="0"/>
              <a:buChar char="•"/>
            </a:pPr>
            <a:r>
              <a:rPr lang="en-US" sz="3600" dirty="0"/>
              <a:t>Allows for a 1-to-1 character replacement only. </a:t>
            </a:r>
          </a:p>
          <a:p>
            <a:pPr marL="1028700" lvl="1" indent="-571500">
              <a:buFont typeface="Arial" panose="020B0604020202020204" pitchFamily="34" charset="0"/>
              <a:buChar char="•"/>
            </a:pPr>
            <a:r>
              <a:rPr lang="en-US" sz="3600" dirty="0"/>
              <a:t>Can’t replace or ‘ ‘ with ‘’</a:t>
            </a:r>
          </a:p>
          <a:p>
            <a:pPr marL="1028700" lvl="1" indent="-571500">
              <a:buFont typeface="Arial" panose="020B0604020202020204" pitchFamily="34" charset="0"/>
              <a:buChar char="•"/>
            </a:pPr>
            <a:r>
              <a:rPr lang="en-US" sz="3600" dirty="0"/>
              <a:t>Can replace ‘</a:t>
            </a:r>
            <a:r>
              <a:rPr lang="en-US" sz="3600" dirty="0" err="1"/>
              <a:t>abcdef</a:t>
            </a:r>
            <a:r>
              <a:rPr lang="en-US" sz="3600" dirty="0"/>
              <a:t>’ with ‘123456’ with significantly less code</a:t>
            </a:r>
          </a:p>
        </p:txBody>
      </p:sp>
    </p:spTree>
    <p:extLst>
      <p:ext uri="{BB962C8B-B14F-4D97-AF65-F5344CB8AC3E}">
        <p14:creationId xmlns:p14="http://schemas.microsoft.com/office/powerpoint/2010/main" val="1297279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TRANSLATE</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4524315"/>
          </a:xfrm>
          <a:prstGeom prst="rect">
            <a:avLst/>
          </a:prstGeom>
        </p:spPr>
        <p:txBody>
          <a:bodyPr wrap="square">
            <a:spAutoFit/>
          </a:bodyPr>
          <a:lstStyle/>
          <a:p>
            <a:pPr lvl="1"/>
            <a:r>
              <a:rPr lang="en-US" sz="3600" dirty="0"/>
              <a:t>Same result:</a:t>
            </a:r>
          </a:p>
          <a:p>
            <a:pPr lvl="1"/>
            <a:endParaRPr lang="en-US" sz="2800" dirty="0">
              <a:solidFill>
                <a:srgbClr val="000000"/>
              </a:solidFill>
              <a:latin typeface="Consolas" panose="020B0609020204030204" pitchFamily="49" charset="0"/>
            </a:endParaRPr>
          </a:p>
          <a:p>
            <a:pPr lvl="1"/>
            <a:r>
              <a:rPr lang="en-US" sz="2800" dirty="0">
                <a:solidFill>
                  <a:srgbClr val="000000"/>
                </a:solidFill>
                <a:latin typeface="Consolas" panose="020B0609020204030204" pitchFamily="49" charset="0"/>
              </a:rPr>
              <a:t>SELECT TRANSLATE</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a:t>
            </a:r>
            <a:r>
              <a:rPr lang="en-US" sz="2800" dirty="0" err="1">
                <a:solidFill>
                  <a:srgbClr val="FF0000"/>
                </a:solidFill>
                <a:latin typeface="Consolas" panose="020B0609020204030204" pitchFamily="49" charset="0"/>
              </a:rPr>
              <a:t>abcdef</a:t>
            </a:r>
            <a:r>
              <a:rPr lang="en-US" sz="2800" dirty="0">
                <a:solidFill>
                  <a:srgbClr val="FF0000"/>
                </a:solidFill>
                <a:latin typeface="Consolas" panose="020B0609020204030204" pitchFamily="49" charset="0"/>
              </a:rPr>
              <a:t>'</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a:t>
            </a:r>
            <a:r>
              <a:rPr lang="en-US" sz="2800" dirty="0" err="1">
                <a:solidFill>
                  <a:srgbClr val="FF0000"/>
                </a:solidFill>
                <a:latin typeface="Consolas" panose="020B0609020204030204" pitchFamily="49" charset="0"/>
              </a:rPr>
              <a:t>abcdef</a:t>
            </a:r>
            <a:r>
              <a:rPr lang="en-US" sz="2800" dirty="0">
                <a:solidFill>
                  <a:srgbClr val="FF0000"/>
                </a:solidFill>
                <a:latin typeface="Consolas" panose="020B0609020204030204" pitchFamily="49" charset="0"/>
              </a:rPr>
              <a:t>'</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'123456’</a:t>
            </a:r>
            <a:r>
              <a:rPr lang="en-US" sz="2800" dirty="0">
                <a:solidFill>
                  <a:srgbClr val="808080"/>
                </a:solidFill>
                <a:latin typeface="Consolas" panose="020B0609020204030204" pitchFamily="49" charset="0"/>
              </a:rPr>
              <a:t>)</a:t>
            </a:r>
          </a:p>
          <a:p>
            <a:pPr lvl="1"/>
            <a:endParaRPr lang="en-US" sz="2800" dirty="0">
              <a:solidFill>
                <a:srgbClr val="808080"/>
              </a:solidFill>
              <a:latin typeface="Consolas" panose="020B0609020204030204" pitchFamily="49" charset="0"/>
            </a:endParaRPr>
          </a:p>
          <a:p>
            <a:pPr lvl="1"/>
            <a:r>
              <a:rPr lang="en-US" sz="2800" dirty="0">
                <a:solidFill>
                  <a:srgbClr val="808080"/>
                </a:solidFill>
                <a:latin typeface="Consolas" panose="020B0609020204030204" pitchFamily="49" charset="0"/>
              </a:rPr>
              <a:t>Vs</a:t>
            </a:r>
          </a:p>
          <a:p>
            <a:pPr lvl="1"/>
            <a:endParaRPr lang="en-US" sz="2800" dirty="0">
              <a:solidFill>
                <a:srgbClr val="808080"/>
              </a:solidFill>
              <a:latin typeface="Consolas" panose="020B0609020204030204" pitchFamily="49" charset="0"/>
            </a:endParaRPr>
          </a:p>
          <a:p>
            <a:pPr lvl="1"/>
            <a:r>
              <a:rPr lang="en-US" sz="2800" dirty="0">
                <a:solidFill>
                  <a:srgbClr val="808080"/>
                </a:solidFill>
                <a:latin typeface="Consolas" panose="020B0609020204030204" pitchFamily="49" charset="0"/>
              </a:rPr>
              <a:t>SELECT</a:t>
            </a:r>
          </a:p>
          <a:p>
            <a:pPr lvl="1"/>
            <a:r>
              <a:rPr lang="en-US" sz="2800" dirty="0">
                <a:solidFill>
                  <a:srgbClr val="FF00FF"/>
                </a:solidFill>
                <a:latin typeface="Consolas" panose="020B0609020204030204" pitchFamily="49" charset="0"/>
              </a:rPr>
              <a:t>REPLACE</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REPLACE</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REPLACE</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REPLACE</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REPLACE</a:t>
            </a:r>
            <a:r>
              <a:rPr lang="en-US" sz="2800" dirty="0">
                <a:solidFill>
                  <a:srgbClr val="808080"/>
                </a:solidFill>
                <a:latin typeface="Consolas" panose="020B0609020204030204" pitchFamily="49" charset="0"/>
              </a:rPr>
              <a:t>(</a:t>
            </a:r>
            <a:r>
              <a:rPr lang="en-US" sz="2800" dirty="0">
                <a:solidFill>
                  <a:srgbClr val="FF00FF"/>
                </a:solidFill>
                <a:latin typeface="Consolas" panose="020B0609020204030204" pitchFamily="49" charset="0"/>
              </a:rPr>
              <a:t>REPLACE</a:t>
            </a:r>
            <a:r>
              <a:rPr lang="en-US" sz="2800" dirty="0">
                <a:solidFill>
                  <a:srgbClr val="808080"/>
                </a:solidFill>
                <a:latin typeface="Consolas" panose="020B0609020204030204" pitchFamily="49" charset="0"/>
              </a:rPr>
              <a:t>(</a:t>
            </a:r>
            <a:br>
              <a:rPr lang="en-US" sz="2800" dirty="0">
                <a:solidFill>
                  <a:srgbClr val="808080"/>
                </a:solidFill>
                <a:latin typeface="Consolas" panose="020B0609020204030204" pitchFamily="49" charset="0"/>
              </a:rPr>
            </a:br>
            <a:r>
              <a:rPr lang="en-US" sz="2800" dirty="0">
                <a:solidFill>
                  <a:srgbClr val="FF0000"/>
                </a:solidFill>
                <a:latin typeface="Consolas" panose="020B0609020204030204" pitchFamily="49" charset="0"/>
              </a:rPr>
              <a:t>'</a:t>
            </a:r>
            <a:r>
              <a:rPr lang="en-US" sz="2800" dirty="0" err="1">
                <a:solidFill>
                  <a:srgbClr val="FF0000"/>
                </a:solidFill>
                <a:latin typeface="Consolas" panose="020B0609020204030204" pitchFamily="49" charset="0"/>
              </a:rPr>
              <a:t>abcdef</a:t>
            </a:r>
            <a:r>
              <a:rPr lang="en-US" sz="2800" dirty="0">
                <a:solidFill>
                  <a:srgbClr val="FF0000"/>
                </a:solidFill>
                <a:latin typeface="Consolas" panose="020B0609020204030204" pitchFamily="49" charset="0"/>
              </a:rPr>
              <a:t>'</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'a'</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'1'</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'b'</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'2'</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'c'</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'3'</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'd'</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'4’</a:t>
            </a:r>
            <a:r>
              <a:rPr lang="en-US" sz="2800" dirty="0">
                <a:solidFill>
                  <a:srgbClr val="808080"/>
                </a:solidFill>
                <a:latin typeface="Consolas" panose="020B0609020204030204" pitchFamily="49" charset="0"/>
              </a:rPr>
              <a:t>)</a:t>
            </a:r>
            <a:br>
              <a:rPr lang="en-US" sz="2800" dirty="0">
                <a:solidFill>
                  <a:srgbClr val="808080"/>
                </a:solidFill>
                <a:latin typeface="Consolas" panose="020B0609020204030204" pitchFamily="49" charset="0"/>
              </a:rPr>
            </a:b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'e'</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'5'</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'f'</a:t>
            </a:r>
            <a:r>
              <a:rPr lang="en-US" sz="2800" dirty="0">
                <a:solidFill>
                  <a:srgbClr val="808080"/>
                </a:solidFill>
                <a:latin typeface="Consolas" panose="020B0609020204030204" pitchFamily="49" charset="0"/>
              </a:rPr>
              <a:t>, </a:t>
            </a:r>
            <a:r>
              <a:rPr lang="en-US" sz="2800" dirty="0">
                <a:solidFill>
                  <a:srgbClr val="FF0000"/>
                </a:solidFill>
                <a:latin typeface="Consolas" panose="020B0609020204030204" pitchFamily="49" charset="0"/>
              </a:rPr>
              <a:t>'6'</a:t>
            </a:r>
            <a:r>
              <a:rPr lang="en-US" sz="2800" dirty="0">
                <a:solidFill>
                  <a:srgbClr val="80808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1600487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1038" y="360363"/>
            <a:ext cx="10800000" cy="720000"/>
          </a:xfrm>
        </p:spPr>
        <p:txBody>
          <a:bodyPr/>
          <a:lstStyle/>
          <a:p>
            <a:r>
              <a:rPr lang="en-US" dirty="0"/>
              <a:t>TRIM</a:t>
            </a:r>
          </a:p>
        </p:txBody>
      </p:sp>
      <p:sp>
        <p:nvSpPr>
          <p:cNvPr id="2" name="Rectangle 1">
            <a:extLst>
              <a:ext uri="{FF2B5EF4-FFF2-40B4-BE49-F238E27FC236}">
                <a16:creationId xmlns:a16="http://schemas.microsoft.com/office/drawing/2014/main" id="{3A456A49-D9F1-4953-8152-0834928543C1}"/>
              </a:ext>
            </a:extLst>
          </p:cNvPr>
          <p:cNvSpPr/>
          <p:nvPr/>
        </p:nvSpPr>
        <p:spPr>
          <a:xfrm>
            <a:off x="211569" y="1382945"/>
            <a:ext cx="11128648" cy="2862322"/>
          </a:xfrm>
          <a:prstGeom prst="rect">
            <a:avLst/>
          </a:prstGeom>
        </p:spPr>
        <p:txBody>
          <a:bodyPr wrap="square">
            <a:spAutoFit/>
          </a:bodyPr>
          <a:lstStyle/>
          <a:p>
            <a:r>
              <a:rPr lang="en-US" sz="3600" dirty="0"/>
              <a:t>No more LTRIM(RTRIM(</a:t>
            </a:r>
            <a:r>
              <a:rPr lang="en-US" sz="3600" i="1" dirty="0" err="1"/>
              <a:t>some_varchar</a:t>
            </a:r>
            <a:r>
              <a:rPr lang="en-US" sz="3600" dirty="0"/>
              <a:t>))!</a:t>
            </a:r>
          </a:p>
          <a:p>
            <a:endParaRPr lang="en-US" sz="3600" dirty="0"/>
          </a:p>
          <a:p>
            <a:r>
              <a:rPr lang="en-US" sz="3600" dirty="0"/>
              <a:t>Now in SQL 2017 you can just TRIM(</a:t>
            </a:r>
            <a:r>
              <a:rPr lang="en-US" sz="3600" i="1" dirty="0" err="1"/>
              <a:t>some_varchar</a:t>
            </a:r>
            <a:r>
              <a:rPr lang="en-US" sz="3600" i="1" dirty="0"/>
              <a:t>)</a:t>
            </a:r>
            <a:r>
              <a:rPr lang="en-US" sz="3600" dirty="0"/>
              <a:t>!</a:t>
            </a:r>
          </a:p>
          <a:p>
            <a:endParaRPr lang="en-US" sz="3600" dirty="0"/>
          </a:p>
          <a:p>
            <a:endParaRPr lang="en-US" sz="3600" dirty="0"/>
          </a:p>
        </p:txBody>
      </p:sp>
      <p:pic>
        <p:nvPicPr>
          <p:cNvPr id="5" name="Picture 4">
            <a:extLst>
              <a:ext uri="{FF2B5EF4-FFF2-40B4-BE49-F238E27FC236}">
                <a16:creationId xmlns:a16="http://schemas.microsoft.com/office/drawing/2014/main" id="{B19BB07E-92F0-42E5-A38A-AAA99D4C8BF4}"/>
              </a:ext>
            </a:extLst>
          </p:cNvPr>
          <p:cNvPicPr>
            <a:picLocks noChangeAspect="1"/>
          </p:cNvPicPr>
          <p:nvPr/>
        </p:nvPicPr>
        <p:blipFill>
          <a:blip r:embed="rId2"/>
          <a:stretch>
            <a:fillRect/>
          </a:stretch>
        </p:blipFill>
        <p:spPr>
          <a:xfrm>
            <a:off x="3283743" y="3156438"/>
            <a:ext cx="5070875" cy="3258037"/>
          </a:xfrm>
          <a:prstGeom prst="rect">
            <a:avLst/>
          </a:prstGeom>
        </p:spPr>
      </p:pic>
    </p:spTree>
    <p:extLst>
      <p:ext uri="{BB962C8B-B14F-4D97-AF65-F5344CB8AC3E}">
        <p14:creationId xmlns:p14="http://schemas.microsoft.com/office/powerpoint/2010/main" val="3664481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682323" y="6000162"/>
            <a:ext cx="2592070" cy="345009"/>
          </a:xfrm>
        </p:spPr>
        <p:txBody>
          <a:bodyPr/>
          <a:lstStyle/>
          <a:p>
            <a:fld id="{2E0BB6B2-C08D-E949-9A0B-C95772D02915}" type="slidenum">
              <a:rPr lang="en-US" smtClean="0">
                <a:solidFill>
                  <a:srgbClr val="82BC00"/>
                </a:solidFill>
              </a:rPr>
              <a:t>66</a:t>
            </a:fld>
            <a:endParaRPr lang="en-US">
              <a:solidFill>
                <a:srgbClr val="82BC00"/>
              </a:solidFill>
            </a:endParaRPr>
          </a:p>
        </p:txBody>
      </p:sp>
      <p:pic>
        <p:nvPicPr>
          <p:cNvPr id="38" name="Content Placeholder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 y="5812998"/>
            <a:ext cx="11520308" cy="797191"/>
          </a:xfrm>
          <a:prstGeom prst="rect">
            <a:avLst/>
          </a:prstGeom>
        </p:spPr>
      </p:pic>
      <p:sp>
        <p:nvSpPr>
          <p:cNvPr id="2" name="Rectangle 1">
            <a:extLst>
              <a:ext uri="{FF2B5EF4-FFF2-40B4-BE49-F238E27FC236}">
                <a16:creationId xmlns:a16="http://schemas.microsoft.com/office/drawing/2014/main" id="{A8CD4BE2-6C9A-4E02-B3AD-13EF8B6B29E8}"/>
              </a:ext>
            </a:extLst>
          </p:cNvPr>
          <p:cNvSpPr/>
          <p:nvPr/>
        </p:nvSpPr>
        <p:spPr>
          <a:xfrm>
            <a:off x="100214" y="1394783"/>
            <a:ext cx="11343776" cy="4433971"/>
          </a:xfrm>
          <a:prstGeom prst="rect">
            <a:avLst/>
          </a:prstGeom>
        </p:spPr>
        <p:txBody>
          <a:bodyPr wrap="square">
            <a:spAutoFit/>
          </a:bodyPr>
          <a:lstStyle/>
          <a:p>
            <a:pPr algn="ctr" fontAlgn="base">
              <a:lnSpc>
                <a:spcPct val="115000"/>
              </a:lnSpc>
              <a:spcBef>
                <a:spcPts val="567"/>
              </a:spcBef>
            </a:pPr>
            <a:r>
              <a:rPr lang="en-US" sz="3402" b="1" dirty="0">
                <a:latin typeface="Geogrotesque Regular" panose="02000506040000020004" pitchFamily="50" charset="0"/>
                <a:ea typeface="MS Mincho" panose="02020609040205080304" pitchFamily="49" charset="-128"/>
                <a:cs typeface="Calibri" panose="020F0502020204030204" pitchFamily="34" charset="0"/>
              </a:rPr>
              <a:t>The Sparkhound SQL DBA Team</a:t>
            </a:r>
          </a:p>
          <a:p>
            <a:pPr marL="324006" indent="-324006" fontAlgn="base">
              <a:lnSpc>
                <a:spcPct val="115000"/>
              </a:lnSpc>
              <a:spcBef>
                <a:spcPts val="567"/>
              </a:spcBef>
              <a:buFont typeface="Symbol" panose="05050102010706020507" pitchFamily="18" charset="2"/>
              <a:buChar char=""/>
            </a:pPr>
            <a:r>
              <a:rPr lang="en-US" sz="2646" b="1" dirty="0">
                <a:latin typeface="Geogrotesque Regular" panose="02000506040000020004" pitchFamily="50" charset="0"/>
                <a:ea typeface="MS Mincho" panose="02020609040205080304" pitchFamily="49" charset="-128"/>
                <a:cs typeface="Calibri" panose="020F0502020204030204" pitchFamily="34" charset="0"/>
              </a:rPr>
              <a:t>Knowledge Transfer – </a:t>
            </a:r>
            <a:r>
              <a:rPr lang="en-US" sz="2646" dirty="0">
                <a:latin typeface="Geogrotesque Regular" panose="02000506040000020004" pitchFamily="50" charset="0"/>
                <a:ea typeface="MS Mincho" panose="02020609040205080304" pitchFamily="49" charset="-128"/>
                <a:cs typeface="Calibri" panose="020F0502020204030204" pitchFamily="34" charset="0"/>
              </a:rPr>
              <a:t>We work with your </a:t>
            </a:r>
            <a:r>
              <a:rPr lang="en-US" sz="2646" b="1" dirty="0" err="1">
                <a:latin typeface="Geogrotesque Regular" panose="02000506040000020004" pitchFamily="50" charset="0"/>
                <a:ea typeface="MS Mincho" panose="02020609040205080304" pitchFamily="49" charset="-128"/>
                <a:cs typeface="Calibri" panose="020F0502020204030204" pitchFamily="34" charset="0"/>
              </a:rPr>
              <a:t>Devs</a:t>
            </a:r>
            <a:r>
              <a:rPr lang="en-US" sz="2646" b="1" dirty="0">
                <a:latin typeface="Geogrotesque Regular" panose="02000506040000020004" pitchFamily="50" charset="0"/>
                <a:ea typeface="MS Mincho" panose="02020609040205080304" pitchFamily="49" charset="-128"/>
                <a:cs typeface="Calibri" panose="020F0502020204030204" pitchFamily="34" charset="0"/>
              </a:rPr>
              <a:t>, DBA’s, “accidental” DBA’s.</a:t>
            </a:r>
            <a:endParaRPr lang="en-US" sz="2646" b="1" dirty="0">
              <a:latin typeface="Calibri" panose="020F0502020204030204" pitchFamily="34" charset="0"/>
              <a:ea typeface="Calibri" panose="020F0502020204030204" pitchFamily="34" charset="0"/>
              <a:cs typeface="Times New Roman" panose="02020603050405020304" pitchFamily="18" charset="0"/>
            </a:endParaRPr>
          </a:p>
          <a:p>
            <a:pPr marL="324006" indent="-324006" fontAlgn="base">
              <a:lnSpc>
                <a:spcPct val="115000"/>
              </a:lnSpc>
              <a:spcBef>
                <a:spcPts val="567"/>
              </a:spcBef>
              <a:buFont typeface="Symbol" panose="05050102010706020507" pitchFamily="18" charset="2"/>
              <a:buChar char=""/>
            </a:pPr>
            <a:r>
              <a:rPr lang="en-US" sz="2646" b="1" dirty="0">
                <a:latin typeface="Geogrotesque Regular" panose="02000506040000020004" pitchFamily="50" charset="0"/>
                <a:ea typeface="MS Mincho" panose="02020609040205080304" pitchFamily="49" charset="-128"/>
                <a:cs typeface="Calibri" panose="020F0502020204030204" pitchFamily="34" charset="0"/>
              </a:rPr>
              <a:t>Pros Nearby – </a:t>
            </a:r>
            <a:r>
              <a:rPr lang="en-US" sz="2646" dirty="0">
                <a:latin typeface="Geogrotesque Regular" panose="02000506040000020004" pitchFamily="50" charset="0"/>
                <a:ea typeface="MS Mincho" panose="02020609040205080304" pitchFamily="49" charset="-128"/>
                <a:cs typeface="Calibri" panose="020F0502020204030204" pitchFamily="34" charset="0"/>
              </a:rPr>
              <a:t>Sparkhound’s DBA team of FTE’s are US-based, CT zone.</a:t>
            </a:r>
            <a:endParaRPr lang="en-US" sz="2646" dirty="0">
              <a:latin typeface="Calibri" panose="020F0502020204030204" pitchFamily="34" charset="0"/>
              <a:ea typeface="Calibri" panose="020F0502020204030204" pitchFamily="34" charset="0"/>
              <a:cs typeface="Times New Roman" panose="02020603050405020304" pitchFamily="18" charset="0"/>
            </a:endParaRPr>
          </a:p>
          <a:p>
            <a:pPr marL="324006" indent="-324006" fontAlgn="base">
              <a:lnSpc>
                <a:spcPct val="115000"/>
              </a:lnSpc>
              <a:spcBef>
                <a:spcPts val="567"/>
              </a:spcBef>
              <a:buFont typeface="Symbol" panose="05050102010706020507" pitchFamily="18" charset="2"/>
              <a:buChar char=""/>
            </a:pPr>
            <a:r>
              <a:rPr lang="en-US" sz="2646" b="1" dirty="0">
                <a:latin typeface="Geogrotesque Regular" panose="02000506040000020004" pitchFamily="50" charset="0"/>
                <a:ea typeface="Calibri" panose="020F0502020204030204" pitchFamily="34" charset="0"/>
                <a:cs typeface="Times New Roman" panose="02020603050405020304" pitchFamily="18" charset="0"/>
              </a:rPr>
              <a:t>Microsoft &amp; Peer Recognized – </a:t>
            </a:r>
            <a:r>
              <a:rPr lang="en-US" sz="2646" dirty="0">
                <a:latin typeface="Geogrotesque Regular" panose="02000506040000020004" pitchFamily="50" charset="0"/>
                <a:ea typeface="Calibri" panose="020F0502020204030204" pitchFamily="34" charset="0"/>
                <a:cs typeface="Times New Roman" panose="02020603050405020304" pitchFamily="18" charset="0"/>
              </a:rPr>
              <a:t>Sparkhound DBA team is 100% Microsoft </a:t>
            </a:r>
            <a:r>
              <a:rPr lang="en-US" sz="2646" b="1" dirty="0">
                <a:latin typeface="Geogrotesque Regular" panose="02000506040000020004" pitchFamily="50" charset="0"/>
                <a:ea typeface="Calibri" panose="020F0502020204030204" pitchFamily="34" charset="0"/>
                <a:cs typeface="Times New Roman" panose="02020603050405020304" pitchFamily="18" charset="0"/>
              </a:rPr>
              <a:t>certified</a:t>
            </a:r>
            <a:r>
              <a:rPr lang="en-US" sz="2646" dirty="0">
                <a:latin typeface="Geogrotesque Regular" panose="02000506040000020004" pitchFamily="50" charset="0"/>
                <a:ea typeface="Calibri" panose="020F0502020204030204" pitchFamily="34" charset="0"/>
                <a:cs typeface="Times New Roman" panose="02020603050405020304" pitchFamily="18" charset="0"/>
              </a:rPr>
              <a:t>, and members have spoken at conferences and user groups.</a:t>
            </a:r>
            <a:endParaRPr lang="en-US" sz="2646" dirty="0">
              <a:latin typeface="Calibri" panose="020F0502020204030204" pitchFamily="34" charset="0"/>
              <a:ea typeface="Calibri" panose="020F0502020204030204" pitchFamily="34" charset="0"/>
              <a:cs typeface="Times New Roman" panose="02020603050405020304" pitchFamily="18" charset="0"/>
            </a:endParaRPr>
          </a:p>
          <a:p>
            <a:pPr marL="324006" indent="-324006" fontAlgn="base">
              <a:lnSpc>
                <a:spcPct val="115000"/>
              </a:lnSpc>
              <a:spcBef>
                <a:spcPts val="567"/>
              </a:spcBef>
              <a:buFont typeface="Symbol" panose="05050102010706020507" pitchFamily="18" charset="2"/>
              <a:buChar char=""/>
            </a:pPr>
            <a:r>
              <a:rPr lang="en-US" sz="2646" b="1" dirty="0">
                <a:latin typeface="Geogrotesque Regular" panose="02000506040000020004" pitchFamily="50" charset="0"/>
                <a:ea typeface="Calibri" panose="020F0502020204030204" pitchFamily="34" charset="0"/>
                <a:cs typeface="Times New Roman" panose="02020603050405020304" pitchFamily="18" charset="0"/>
              </a:rPr>
              <a:t>Proven Success –</a:t>
            </a:r>
            <a:r>
              <a:rPr lang="en-US" sz="2646" dirty="0">
                <a:latin typeface="Geogrotesque Regular" panose="02000506040000020004" pitchFamily="50" charset="0"/>
                <a:ea typeface="Calibri" panose="020F0502020204030204" pitchFamily="34" charset="0"/>
                <a:cs typeface="Times New Roman" panose="02020603050405020304" pitchFamily="18" charset="0"/>
              </a:rPr>
              <a:t> For years we have supported servers in </a:t>
            </a:r>
            <a:r>
              <a:rPr lang="en-US" sz="2646" b="1" dirty="0">
                <a:latin typeface="Geogrotesque Regular" panose="02000506040000020004" pitchFamily="50" charset="0"/>
                <a:ea typeface="Calibri" panose="020F0502020204030204" pitchFamily="34" charset="0"/>
                <a:cs typeface="Times New Roman" panose="02020603050405020304" pitchFamily="18" charset="0"/>
              </a:rPr>
              <a:t>US </a:t>
            </a:r>
            <a:r>
              <a:rPr lang="en-US" sz="2646" dirty="0">
                <a:latin typeface="Geogrotesque Regular" panose="02000506040000020004" pitchFamily="50" charset="0"/>
                <a:ea typeface="Calibri" panose="020F0502020204030204" pitchFamily="34" charset="0"/>
                <a:cs typeface="Times New Roman" panose="02020603050405020304" pitchFamily="18" charset="0"/>
              </a:rPr>
              <a:t>and</a:t>
            </a:r>
            <a:r>
              <a:rPr lang="en-US" sz="2646" b="1" dirty="0">
                <a:latin typeface="Geogrotesque Regular" panose="02000506040000020004" pitchFamily="50" charset="0"/>
                <a:ea typeface="Calibri" panose="020F0502020204030204" pitchFamily="34" charset="0"/>
                <a:cs typeface="Times New Roman" panose="02020603050405020304" pitchFamily="18" charset="0"/>
              </a:rPr>
              <a:t> Europe</a:t>
            </a:r>
            <a:r>
              <a:rPr lang="en-US" sz="2646" dirty="0">
                <a:latin typeface="Geogrotesque Regular" panose="02000506040000020004" pitchFamily="50" charset="0"/>
                <a:ea typeface="Calibri" panose="020F0502020204030204" pitchFamily="34" charset="0"/>
                <a:cs typeface="Times New Roman" panose="02020603050405020304" pitchFamily="18" charset="0"/>
              </a:rPr>
              <a:t>.</a:t>
            </a:r>
            <a:endParaRPr lang="en-US" sz="2646" dirty="0">
              <a:latin typeface="Calibri" panose="020F0502020204030204" pitchFamily="34" charset="0"/>
              <a:ea typeface="Calibri" panose="020F0502020204030204" pitchFamily="34" charset="0"/>
              <a:cs typeface="Times New Roman" panose="02020603050405020304" pitchFamily="18" charset="0"/>
            </a:endParaRPr>
          </a:p>
          <a:p>
            <a:pPr marL="324006" indent="-324006" fontAlgn="base">
              <a:lnSpc>
                <a:spcPct val="115000"/>
              </a:lnSpc>
              <a:spcBef>
                <a:spcPts val="567"/>
              </a:spcBef>
              <a:buFont typeface="Symbol" panose="05050102010706020507" pitchFamily="18" charset="2"/>
              <a:buChar char=""/>
            </a:pPr>
            <a:r>
              <a:rPr lang="en-US" sz="2646" b="1" dirty="0">
                <a:latin typeface="Geogrotesque Regular" panose="02000506040000020004" pitchFamily="50" charset="0"/>
                <a:ea typeface="Calibri" panose="020F0502020204030204" pitchFamily="34" charset="0"/>
                <a:cs typeface="Times New Roman" panose="02020603050405020304" pitchFamily="18" charset="0"/>
              </a:rPr>
              <a:t>Dev Background – </a:t>
            </a:r>
            <a:r>
              <a:rPr lang="en-US" sz="2646" dirty="0">
                <a:latin typeface="Geogrotesque Regular" panose="02000506040000020004" pitchFamily="50" charset="0"/>
                <a:ea typeface="Calibri" panose="020F0502020204030204" pitchFamily="34" charset="0"/>
                <a:cs typeface="Times New Roman" panose="02020603050405020304" pitchFamily="18" charset="0"/>
              </a:rPr>
              <a:t>Experience as former developers provides context.</a:t>
            </a:r>
          </a:p>
          <a:p>
            <a:pPr marL="324006" indent="-324006" fontAlgn="base">
              <a:lnSpc>
                <a:spcPct val="115000"/>
              </a:lnSpc>
              <a:spcBef>
                <a:spcPts val="567"/>
              </a:spcBef>
              <a:buFont typeface="Symbol" panose="05050102010706020507" pitchFamily="18" charset="2"/>
              <a:buChar char=""/>
            </a:pPr>
            <a:r>
              <a:rPr lang="en-US" sz="2646" b="1" dirty="0">
                <a:latin typeface="Geogrotesque Regular" panose="02000506040000020004" pitchFamily="50" charset="0"/>
                <a:cs typeface="Times New Roman" panose="02020603050405020304" pitchFamily="18" charset="0"/>
              </a:rPr>
              <a:t>The Checklist - </a:t>
            </a:r>
            <a:r>
              <a:rPr lang="en-US" sz="2646" dirty="0">
                <a:latin typeface="Geogrotesque Regular" panose="02000506040000020004" pitchFamily="50" charset="0"/>
                <a:cs typeface="Times New Roman" panose="02020603050405020304" pitchFamily="18" charset="0"/>
              </a:rPr>
              <a:t>Reference for future checks, audit prep, new SQL builds.</a:t>
            </a:r>
          </a:p>
        </p:txBody>
      </p:sp>
      <p:grpSp>
        <p:nvGrpSpPr>
          <p:cNvPr id="6" name="Group 5">
            <a:extLst>
              <a:ext uri="{FF2B5EF4-FFF2-40B4-BE49-F238E27FC236}">
                <a16:creationId xmlns:a16="http://schemas.microsoft.com/office/drawing/2014/main" id="{F26CDE19-ECCF-4F03-B639-39139700C9A7}"/>
              </a:ext>
            </a:extLst>
          </p:cNvPr>
          <p:cNvGrpSpPr/>
          <p:nvPr/>
        </p:nvGrpSpPr>
        <p:grpSpPr>
          <a:xfrm>
            <a:off x="369599" y="213639"/>
            <a:ext cx="10636296" cy="1160725"/>
            <a:chOff x="297745" y="254087"/>
            <a:chExt cx="11256443" cy="1228401"/>
          </a:xfrm>
        </p:grpSpPr>
        <p:sp>
          <p:nvSpPr>
            <p:cNvPr id="13" name="Rectangle 12">
              <a:extLst>
                <a:ext uri="{FF2B5EF4-FFF2-40B4-BE49-F238E27FC236}">
                  <a16:creationId xmlns:a16="http://schemas.microsoft.com/office/drawing/2014/main" id="{2BAD8EB1-0BC9-4749-9EAE-CF6ADD3A8AC7}"/>
                </a:ext>
              </a:extLst>
            </p:cNvPr>
            <p:cNvSpPr/>
            <p:nvPr/>
          </p:nvSpPr>
          <p:spPr>
            <a:xfrm>
              <a:off x="297745" y="259278"/>
              <a:ext cx="3143300" cy="548640"/>
            </a:xfrm>
            <a:prstGeom prst="rect">
              <a:avLst/>
            </a:prstGeom>
            <a:solidFill>
              <a:srgbClr val="00B6B4"/>
            </a:solidFill>
            <a:ln>
              <a:solidFill>
                <a:srgbClr val="00B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46" b="1" i="1" dirty="0">
                  <a:solidFill>
                    <a:schemeClr val="bg1"/>
                  </a:solidFill>
                  <a:latin typeface="Geogrotesque SemiBold" charset="0"/>
                  <a:ea typeface="Geogrotesque SemiBold" charset="0"/>
                  <a:cs typeface="Geogrotesque SemiBold" charset="0"/>
                </a:rPr>
                <a:t>HEALTH CHECK</a:t>
              </a:r>
            </a:p>
          </p:txBody>
        </p:sp>
        <p:sp>
          <p:nvSpPr>
            <p:cNvPr id="14" name="Rectangle 13">
              <a:extLst>
                <a:ext uri="{FF2B5EF4-FFF2-40B4-BE49-F238E27FC236}">
                  <a16:creationId xmlns:a16="http://schemas.microsoft.com/office/drawing/2014/main" id="{5BF69BC4-108F-4375-B289-ABD75052E016}"/>
                </a:ext>
              </a:extLst>
            </p:cNvPr>
            <p:cNvSpPr/>
            <p:nvPr/>
          </p:nvSpPr>
          <p:spPr>
            <a:xfrm>
              <a:off x="4538285" y="254087"/>
              <a:ext cx="3032448" cy="548640"/>
            </a:xfrm>
            <a:prstGeom prst="rect">
              <a:avLst/>
            </a:prstGeom>
            <a:solidFill>
              <a:srgbClr val="82BC00"/>
            </a:solidFill>
            <a:ln>
              <a:solidFill>
                <a:srgbClr val="82B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46" b="1" i="1" dirty="0">
                  <a:solidFill>
                    <a:schemeClr val="bg1"/>
                  </a:solidFill>
                  <a:latin typeface="Geogrotesque SemiBold" charset="0"/>
                  <a:ea typeface="Geogrotesque SemiBold" charset="0"/>
                  <a:cs typeface="Geogrotesque SemiBold" charset="0"/>
                </a:rPr>
                <a:t>REMEDIATION</a:t>
              </a:r>
              <a:endParaRPr lang="en-US" sz="2646" dirty="0">
                <a:solidFill>
                  <a:schemeClr val="bg1"/>
                </a:solidFill>
              </a:endParaRPr>
            </a:p>
          </p:txBody>
        </p:sp>
        <p:sp>
          <p:nvSpPr>
            <p:cNvPr id="15" name="Rectangle 14">
              <a:extLst>
                <a:ext uri="{FF2B5EF4-FFF2-40B4-BE49-F238E27FC236}">
                  <a16:creationId xmlns:a16="http://schemas.microsoft.com/office/drawing/2014/main" id="{4C1F80CD-742A-45AB-BABC-80ACC0F13FA5}"/>
                </a:ext>
              </a:extLst>
            </p:cNvPr>
            <p:cNvSpPr/>
            <p:nvPr/>
          </p:nvSpPr>
          <p:spPr>
            <a:xfrm>
              <a:off x="8537719" y="264852"/>
              <a:ext cx="3016469" cy="548640"/>
            </a:xfrm>
            <a:prstGeom prst="rect">
              <a:avLst/>
            </a:prstGeom>
            <a:solidFill>
              <a:srgbClr val="EA6143"/>
            </a:solidFill>
            <a:ln>
              <a:solidFill>
                <a:srgbClr val="EA61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46" b="1" i="1" dirty="0">
                  <a:solidFill>
                    <a:schemeClr val="bg1"/>
                  </a:solidFill>
                  <a:latin typeface="Geogrotesque SemiBold" charset="0"/>
                  <a:ea typeface="Geogrotesque SemiBold" charset="0"/>
                  <a:cs typeface="Geogrotesque SemiBold" charset="0"/>
                </a:rPr>
                <a:t>MANAGED SQL</a:t>
              </a:r>
              <a:endParaRPr lang="en-US" sz="2646" dirty="0">
                <a:solidFill>
                  <a:schemeClr val="bg1"/>
                </a:solidFill>
              </a:endParaRPr>
            </a:p>
          </p:txBody>
        </p:sp>
        <p:pic>
          <p:nvPicPr>
            <p:cNvPr id="17" name="Picture 16">
              <a:extLst>
                <a:ext uri="{FF2B5EF4-FFF2-40B4-BE49-F238E27FC236}">
                  <a16:creationId xmlns:a16="http://schemas.microsoft.com/office/drawing/2014/main" id="{0CF1B979-101D-4F49-9C10-0032A59290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13644" y="917771"/>
              <a:ext cx="520321" cy="564717"/>
            </a:xfrm>
            <a:prstGeom prst="rect">
              <a:avLst/>
            </a:prstGeom>
          </p:spPr>
        </p:pic>
        <p:pic>
          <p:nvPicPr>
            <p:cNvPr id="18" name="Picture 17">
              <a:extLst>
                <a:ext uri="{FF2B5EF4-FFF2-40B4-BE49-F238E27FC236}">
                  <a16:creationId xmlns:a16="http://schemas.microsoft.com/office/drawing/2014/main" id="{97D0C01F-6910-4F7A-A4A9-ABEAB37BAE5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59311" y="995760"/>
              <a:ext cx="790396" cy="393192"/>
            </a:xfrm>
            <a:prstGeom prst="rect">
              <a:avLst/>
            </a:prstGeom>
          </p:spPr>
        </p:pic>
        <p:pic>
          <p:nvPicPr>
            <p:cNvPr id="19" name="Picture 18">
              <a:extLst>
                <a:ext uri="{FF2B5EF4-FFF2-40B4-BE49-F238E27FC236}">
                  <a16:creationId xmlns:a16="http://schemas.microsoft.com/office/drawing/2014/main" id="{0612C8AE-E600-483F-872F-F5AB58992AA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83267" y="942268"/>
              <a:ext cx="1125371" cy="495534"/>
            </a:xfrm>
            <a:prstGeom prst="rect">
              <a:avLst/>
            </a:prstGeom>
          </p:spPr>
        </p:pic>
      </p:grpSp>
    </p:spTree>
    <p:extLst>
      <p:ext uri="{BB962C8B-B14F-4D97-AF65-F5344CB8AC3E}">
        <p14:creationId xmlns:p14="http://schemas.microsoft.com/office/powerpoint/2010/main" val="387703521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Rounded Rectangle 43"/>
          <p:cNvSpPr/>
          <p:nvPr/>
        </p:nvSpPr>
        <p:spPr>
          <a:xfrm>
            <a:off x="2852809" y="2547575"/>
            <a:ext cx="1273467" cy="172783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323">
              <a:solidFill>
                <a:srgbClr val="EA6143"/>
              </a:solidFill>
              <a:latin typeface="Geogrotesque" charset="0"/>
              <a:ea typeface="Geogrotesque" charset="0"/>
              <a:cs typeface="Geogrotesque" charset="0"/>
            </a:endParaRPr>
          </a:p>
          <a:p>
            <a:pPr algn="ctr"/>
            <a:endParaRPr lang="en-US" sz="1323">
              <a:solidFill>
                <a:srgbClr val="EA6143"/>
              </a:solidFill>
              <a:latin typeface="Geogrotesque" charset="0"/>
              <a:ea typeface="Geogrotesque" charset="0"/>
              <a:cs typeface="Geogrotesque" charset="0"/>
            </a:endParaRPr>
          </a:p>
        </p:txBody>
      </p:sp>
      <p:sp>
        <p:nvSpPr>
          <p:cNvPr id="5" name="Slide Number Placeholder 4"/>
          <p:cNvSpPr>
            <a:spLocks noGrp="1"/>
          </p:cNvSpPr>
          <p:nvPr>
            <p:ph type="sldNum" sz="quarter" idx="12"/>
          </p:nvPr>
        </p:nvSpPr>
        <p:spPr>
          <a:xfrm>
            <a:off x="8682323" y="6000162"/>
            <a:ext cx="2592070" cy="345009"/>
          </a:xfrm>
        </p:spPr>
        <p:txBody>
          <a:bodyPr/>
          <a:lstStyle/>
          <a:p>
            <a:fld id="{2E0BB6B2-C08D-E949-9A0B-C95772D02915}" type="slidenum">
              <a:rPr lang="en-US" smtClean="0">
                <a:solidFill>
                  <a:srgbClr val="82BC00"/>
                </a:solidFill>
              </a:rPr>
              <a:t>67</a:t>
            </a:fld>
            <a:endParaRPr lang="en-US">
              <a:solidFill>
                <a:srgbClr val="82BC00"/>
              </a:solidFill>
            </a:endParaRPr>
          </a:p>
        </p:txBody>
      </p:sp>
      <p:sp>
        <p:nvSpPr>
          <p:cNvPr id="3" name="Rectangle 2"/>
          <p:cNvSpPr/>
          <p:nvPr/>
        </p:nvSpPr>
        <p:spPr>
          <a:xfrm>
            <a:off x="432329" y="906675"/>
            <a:ext cx="2970127" cy="518414"/>
          </a:xfrm>
          <a:prstGeom prst="rect">
            <a:avLst/>
          </a:prstGeom>
          <a:solidFill>
            <a:srgbClr val="00B6B4"/>
          </a:solidFill>
          <a:ln>
            <a:solidFill>
              <a:srgbClr val="00B6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46" b="1" i="1" dirty="0">
                <a:solidFill>
                  <a:schemeClr val="bg1"/>
                </a:solidFill>
                <a:latin typeface="Geogrotesque SemiBold" charset="0"/>
                <a:ea typeface="Geogrotesque SemiBold" charset="0"/>
                <a:cs typeface="Geogrotesque SemiBold" charset="0"/>
              </a:rPr>
              <a:t>HEALTH CHECK</a:t>
            </a:r>
          </a:p>
        </p:txBody>
      </p:sp>
      <p:sp>
        <p:nvSpPr>
          <p:cNvPr id="8" name="Rectangle 7"/>
          <p:cNvSpPr/>
          <p:nvPr/>
        </p:nvSpPr>
        <p:spPr>
          <a:xfrm>
            <a:off x="4439246" y="901770"/>
            <a:ext cx="2865383" cy="518414"/>
          </a:xfrm>
          <a:prstGeom prst="rect">
            <a:avLst/>
          </a:prstGeom>
          <a:solidFill>
            <a:srgbClr val="82BC00"/>
          </a:solidFill>
          <a:ln>
            <a:solidFill>
              <a:srgbClr val="82B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46" b="1" i="1" dirty="0">
                <a:solidFill>
                  <a:schemeClr val="bg1"/>
                </a:solidFill>
                <a:latin typeface="Geogrotesque SemiBold" charset="0"/>
                <a:ea typeface="Geogrotesque SemiBold" charset="0"/>
                <a:cs typeface="Geogrotesque SemiBold" charset="0"/>
              </a:rPr>
              <a:t>REMEDIATION</a:t>
            </a:r>
            <a:endParaRPr lang="en-US" sz="2646" dirty="0">
              <a:solidFill>
                <a:schemeClr val="bg1"/>
              </a:solidFill>
            </a:endParaRPr>
          </a:p>
        </p:txBody>
      </p:sp>
      <p:sp>
        <p:nvSpPr>
          <p:cNvPr id="10" name="Rectangle 9"/>
          <p:cNvSpPr/>
          <p:nvPr/>
        </p:nvSpPr>
        <p:spPr>
          <a:xfrm>
            <a:off x="8218342" y="911942"/>
            <a:ext cx="2850284" cy="518414"/>
          </a:xfrm>
          <a:prstGeom prst="rect">
            <a:avLst/>
          </a:prstGeom>
          <a:solidFill>
            <a:srgbClr val="EA6143"/>
          </a:solidFill>
          <a:ln>
            <a:solidFill>
              <a:srgbClr val="EA61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46" b="1" i="1" dirty="0">
                <a:solidFill>
                  <a:schemeClr val="bg1"/>
                </a:solidFill>
                <a:latin typeface="Geogrotesque SemiBold" charset="0"/>
                <a:ea typeface="Geogrotesque SemiBold" charset="0"/>
                <a:cs typeface="Geogrotesque SemiBold" charset="0"/>
              </a:rPr>
              <a:t>MANAGED SQL</a:t>
            </a:r>
            <a:endParaRPr lang="en-US" sz="2646" dirty="0">
              <a:solidFill>
                <a:schemeClr val="bg1"/>
              </a:solidFill>
            </a:endParaRP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1241" y="1528891"/>
            <a:ext cx="491655" cy="533605"/>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98512" y="1602582"/>
            <a:ext cx="746851" cy="371530"/>
          </a:xfrm>
          <a:prstGeom prst="rect">
            <a:avLst/>
          </a:prstGeom>
        </p:spPr>
      </p:pic>
      <p:sp>
        <p:nvSpPr>
          <p:cNvPr id="21" name="Title 1"/>
          <p:cNvSpPr txBox="1">
            <a:spLocks/>
          </p:cNvSpPr>
          <p:nvPr/>
        </p:nvSpPr>
        <p:spPr>
          <a:xfrm>
            <a:off x="373080" y="-29657"/>
            <a:ext cx="9936268" cy="1056255"/>
          </a:xfrm>
          <a:prstGeom prst="rect">
            <a:avLst/>
          </a:prstGeom>
        </p:spPr>
        <p:txBody>
          <a:bodyPr vert="horz" lIns="86402" tIns="43201" rIns="86402" bIns="43201"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2" b="1" i="1" dirty="0">
                <a:solidFill>
                  <a:srgbClr val="82BC00"/>
                </a:solidFill>
                <a:latin typeface="Geogrotesque SemiBold" charset="0"/>
                <a:ea typeface="Geogrotesque SemiBold" charset="0"/>
                <a:cs typeface="Geogrotesque SemiBold" charset="0"/>
              </a:rPr>
              <a:t>Sparkhound Managed SQL</a:t>
            </a:r>
          </a:p>
        </p:txBody>
      </p:sp>
      <p:sp>
        <p:nvSpPr>
          <p:cNvPr id="15" name="TextBox 14"/>
          <p:cNvSpPr txBox="1"/>
          <p:nvPr/>
        </p:nvSpPr>
        <p:spPr>
          <a:xfrm>
            <a:off x="432329" y="2190520"/>
            <a:ext cx="2549361" cy="646331"/>
          </a:xfrm>
          <a:prstGeom prst="rect">
            <a:avLst/>
          </a:prstGeom>
          <a:noFill/>
        </p:spPr>
        <p:txBody>
          <a:bodyPr wrap="square" rtlCol="0">
            <a:spAutoFit/>
          </a:bodyPr>
          <a:lstStyle/>
          <a:p>
            <a:pPr algn="ctr"/>
            <a:r>
              <a:rPr lang="en-US" dirty="0">
                <a:solidFill>
                  <a:srgbClr val="003830"/>
                </a:solidFill>
                <a:latin typeface="Geogrotesque Medium" charset="0"/>
                <a:ea typeface="Geogrotesque Medium" charset="0"/>
                <a:cs typeface="Geogrotesque Medium" charset="0"/>
              </a:rPr>
              <a:t>Interactive Health Check</a:t>
            </a:r>
          </a:p>
          <a:p>
            <a:pPr algn="ctr"/>
            <a:r>
              <a:rPr lang="en-US" dirty="0">
                <a:solidFill>
                  <a:srgbClr val="92D050"/>
                </a:solidFill>
                <a:latin typeface="Geogrotesque Medium" charset="0"/>
                <a:ea typeface="Geogrotesque Medium" charset="0"/>
                <a:cs typeface="Geogrotesque Medium" charset="0"/>
              </a:rPr>
              <a:t>Windows, SQL, Process</a:t>
            </a:r>
          </a:p>
        </p:txBody>
      </p:sp>
      <p:sp>
        <p:nvSpPr>
          <p:cNvPr id="19" name="TextBox 18"/>
          <p:cNvSpPr txBox="1"/>
          <p:nvPr/>
        </p:nvSpPr>
        <p:spPr>
          <a:xfrm>
            <a:off x="572614" y="3910382"/>
            <a:ext cx="2341360" cy="1015663"/>
          </a:xfrm>
          <a:prstGeom prst="rect">
            <a:avLst/>
          </a:prstGeom>
          <a:noFill/>
        </p:spPr>
        <p:txBody>
          <a:bodyPr wrap="square" rtlCol="0">
            <a:spAutoFit/>
          </a:bodyPr>
          <a:lstStyle/>
          <a:p>
            <a:pPr algn="ctr"/>
            <a:r>
              <a:rPr lang="en-US" sz="2000" dirty="0">
                <a:solidFill>
                  <a:srgbClr val="003830"/>
                </a:solidFill>
                <a:latin typeface="Geogrotesque Medium" charset="0"/>
                <a:ea typeface="Geogrotesque Medium" charset="0"/>
                <a:cs typeface="Geogrotesque Medium" charset="0"/>
              </a:rPr>
              <a:t>Emphasis on</a:t>
            </a:r>
            <a:br>
              <a:rPr lang="en-US" sz="2000" dirty="0">
                <a:solidFill>
                  <a:srgbClr val="003830"/>
                </a:solidFill>
                <a:latin typeface="Geogrotesque Medium" charset="0"/>
                <a:ea typeface="Geogrotesque Medium" charset="0"/>
                <a:cs typeface="Geogrotesque Medium" charset="0"/>
              </a:rPr>
            </a:br>
            <a:r>
              <a:rPr lang="en-US" sz="2000" dirty="0">
                <a:solidFill>
                  <a:srgbClr val="003830"/>
                </a:solidFill>
                <a:latin typeface="Geogrotesque Medium" charset="0"/>
                <a:ea typeface="Geogrotesque Medium" charset="0"/>
                <a:cs typeface="Geogrotesque Medium" charset="0"/>
              </a:rPr>
              <a:t>Knowledge Transfer</a:t>
            </a:r>
          </a:p>
          <a:p>
            <a:pPr algn="ctr"/>
            <a:r>
              <a:rPr lang="en-US" sz="2000" dirty="0">
                <a:solidFill>
                  <a:srgbClr val="92D050"/>
                </a:solidFill>
                <a:latin typeface="Geogrotesque Medium" charset="0"/>
                <a:ea typeface="Geogrotesque Medium" charset="0"/>
                <a:cs typeface="Geogrotesque Medium" charset="0"/>
              </a:rPr>
              <a:t>What, Why, How</a:t>
            </a:r>
          </a:p>
        </p:txBody>
      </p:sp>
      <p:sp>
        <p:nvSpPr>
          <p:cNvPr id="20" name="TextBox 19"/>
          <p:cNvSpPr txBox="1"/>
          <p:nvPr/>
        </p:nvSpPr>
        <p:spPr>
          <a:xfrm>
            <a:off x="2941483" y="2543320"/>
            <a:ext cx="1033296" cy="1754326"/>
          </a:xfrm>
          <a:prstGeom prst="rect">
            <a:avLst/>
          </a:prstGeom>
          <a:noFill/>
        </p:spPr>
        <p:txBody>
          <a:bodyPr wrap="none" rtlCol="0">
            <a:spAutoFit/>
          </a:bodyPr>
          <a:lstStyle/>
          <a:p>
            <a:pPr algn="ctr"/>
            <a:r>
              <a:rPr lang="en-US" b="1" dirty="0">
                <a:solidFill>
                  <a:srgbClr val="003830"/>
                </a:solidFill>
                <a:latin typeface="Geogrotesque SemiBold" charset="0"/>
                <a:ea typeface="Geogrotesque SemiBold" charset="0"/>
                <a:cs typeface="Geogrotesque SemiBold" charset="0"/>
              </a:rPr>
              <a:t>Checklist</a:t>
            </a:r>
            <a:br>
              <a:rPr lang="en-US" b="1" dirty="0">
                <a:solidFill>
                  <a:srgbClr val="003830"/>
                </a:solidFill>
                <a:latin typeface="Geogrotesque SemiBold" charset="0"/>
                <a:ea typeface="Geogrotesque SemiBold" charset="0"/>
                <a:cs typeface="Geogrotesque SemiBold" charset="0"/>
              </a:rPr>
            </a:br>
            <a:endParaRPr lang="en-US" b="1" dirty="0">
              <a:solidFill>
                <a:srgbClr val="003830"/>
              </a:solidFill>
              <a:latin typeface="Geogrotesque SemiBold" charset="0"/>
              <a:ea typeface="Geogrotesque SemiBold" charset="0"/>
              <a:cs typeface="Geogrotesque SemiBold" charset="0"/>
            </a:endParaRPr>
          </a:p>
          <a:p>
            <a:pPr algn="ctr"/>
            <a:r>
              <a:rPr lang="en-US" dirty="0">
                <a:solidFill>
                  <a:schemeClr val="accent2"/>
                </a:solidFill>
                <a:latin typeface="Geogrotesque Regular" panose="02000506040000020004" pitchFamily="50" charset="0"/>
                <a:ea typeface="Geogrotesque Medium" charset="0"/>
                <a:cs typeface="Geogrotesque Medium" charset="0"/>
              </a:rPr>
              <a:t>Critical</a:t>
            </a:r>
          </a:p>
          <a:p>
            <a:pPr algn="ctr"/>
            <a:r>
              <a:rPr lang="en-US" dirty="0">
                <a:solidFill>
                  <a:srgbClr val="FF0000"/>
                </a:solidFill>
                <a:latin typeface="Geogrotesque Regular" panose="02000506040000020004" pitchFamily="50" charset="0"/>
                <a:ea typeface="Geogrotesque Medium" charset="0"/>
                <a:cs typeface="Geogrotesque Medium" charset="0"/>
              </a:rPr>
              <a:t>High</a:t>
            </a:r>
          </a:p>
          <a:p>
            <a:pPr algn="ctr"/>
            <a:r>
              <a:rPr lang="en-US" b="1" dirty="0">
                <a:solidFill>
                  <a:srgbClr val="FFC000"/>
                </a:solidFill>
                <a:latin typeface="Geogrotesque Regular" panose="02000506040000020004" pitchFamily="50" charset="0"/>
                <a:ea typeface="Geogrotesque Medium" charset="0"/>
                <a:cs typeface="Geogrotesque Medium" charset="0"/>
              </a:rPr>
              <a:t>Medium</a:t>
            </a:r>
          </a:p>
          <a:p>
            <a:pPr algn="ctr"/>
            <a:r>
              <a:rPr lang="en-US" dirty="0">
                <a:solidFill>
                  <a:srgbClr val="00B0F0"/>
                </a:solidFill>
                <a:latin typeface="Geogrotesque Regular" panose="02000506040000020004" pitchFamily="50" charset="0"/>
                <a:ea typeface="Geogrotesque Medium" charset="0"/>
                <a:cs typeface="Geogrotesque Medium" charset="0"/>
              </a:rPr>
              <a:t>Low</a:t>
            </a:r>
          </a:p>
        </p:txBody>
      </p:sp>
      <p:sp>
        <p:nvSpPr>
          <p:cNvPr id="22" name="TextBox 21"/>
          <p:cNvSpPr txBox="1"/>
          <p:nvPr/>
        </p:nvSpPr>
        <p:spPr>
          <a:xfrm>
            <a:off x="5191066" y="2308829"/>
            <a:ext cx="1511503" cy="707886"/>
          </a:xfrm>
          <a:prstGeom prst="rect">
            <a:avLst/>
          </a:prstGeom>
          <a:noFill/>
        </p:spPr>
        <p:txBody>
          <a:bodyPr wrap="none" rtlCol="0">
            <a:spAutoFit/>
          </a:bodyPr>
          <a:lstStyle/>
          <a:p>
            <a:pPr algn="ctr"/>
            <a:r>
              <a:rPr lang="en-US" sz="2000" dirty="0">
                <a:solidFill>
                  <a:srgbClr val="003830"/>
                </a:solidFill>
                <a:latin typeface="Geogrotesque Medium" charset="0"/>
                <a:ea typeface="Geogrotesque Medium" charset="0"/>
                <a:cs typeface="Geogrotesque Medium" charset="0"/>
              </a:rPr>
              <a:t>Remediation</a:t>
            </a:r>
          </a:p>
          <a:p>
            <a:pPr algn="ctr"/>
            <a:r>
              <a:rPr lang="en-US" sz="2000" dirty="0">
                <a:solidFill>
                  <a:srgbClr val="003830"/>
                </a:solidFill>
                <a:latin typeface="Geogrotesque Medium" charset="0"/>
                <a:ea typeface="Geogrotesque Medium" charset="0"/>
                <a:cs typeface="Geogrotesque Medium" charset="0"/>
              </a:rPr>
              <a:t>Planning</a:t>
            </a:r>
          </a:p>
        </p:txBody>
      </p:sp>
      <p:sp>
        <p:nvSpPr>
          <p:cNvPr id="23" name="TextBox 22"/>
          <p:cNvSpPr txBox="1"/>
          <p:nvPr/>
        </p:nvSpPr>
        <p:spPr>
          <a:xfrm>
            <a:off x="4597834" y="3404421"/>
            <a:ext cx="1113125" cy="400110"/>
          </a:xfrm>
          <a:prstGeom prst="rect">
            <a:avLst/>
          </a:prstGeom>
          <a:noFill/>
        </p:spPr>
        <p:txBody>
          <a:bodyPr wrap="none" rtlCol="0">
            <a:spAutoFit/>
          </a:bodyPr>
          <a:lstStyle/>
          <a:p>
            <a:pPr algn="ctr"/>
            <a:r>
              <a:rPr lang="en-US" sz="2000" dirty="0">
                <a:solidFill>
                  <a:srgbClr val="003830"/>
                </a:solidFill>
                <a:latin typeface="Geogrotesque Medium" charset="0"/>
                <a:ea typeface="Geogrotesque Medium" charset="0"/>
                <a:cs typeface="Geogrotesque Medium" charset="0"/>
              </a:rPr>
              <a:t>Checklist</a:t>
            </a:r>
          </a:p>
        </p:txBody>
      </p:sp>
      <p:sp>
        <p:nvSpPr>
          <p:cNvPr id="24" name="TextBox 23"/>
          <p:cNvSpPr txBox="1"/>
          <p:nvPr/>
        </p:nvSpPr>
        <p:spPr>
          <a:xfrm>
            <a:off x="6011112" y="3318095"/>
            <a:ext cx="1561325" cy="707886"/>
          </a:xfrm>
          <a:prstGeom prst="rect">
            <a:avLst/>
          </a:prstGeom>
          <a:noFill/>
        </p:spPr>
        <p:txBody>
          <a:bodyPr wrap="none" rtlCol="0">
            <a:spAutoFit/>
          </a:bodyPr>
          <a:lstStyle/>
          <a:p>
            <a:pPr algn="ctr"/>
            <a:r>
              <a:rPr lang="en-US" sz="2000" dirty="0">
                <a:solidFill>
                  <a:srgbClr val="003830"/>
                </a:solidFill>
                <a:latin typeface="Geogrotesque Medium" charset="0"/>
                <a:ea typeface="Geogrotesque Medium" charset="0"/>
                <a:cs typeface="Geogrotesque Medium" charset="0"/>
              </a:rPr>
              <a:t>Maintenance</a:t>
            </a:r>
          </a:p>
          <a:p>
            <a:pPr algn="ctr"/>
            <a:r>
              <a:rPr lang="en-US" sz="2000" dirty="0">
                <a:solidFill>
                  <a:srgbClr val="003830"/>
                </a:solidFill>
                <a:latin typeface="Geogrotesque Medium" charset="0"/>
                <a:ea typeface="Geogrotesque Medium" charset="0"/>
                <a:cs typeface="Geogrotesque Medium" charset="0"/>
              </a:rPr>
              <a:t>Window</a:t>
            </a:r>
          </a:p>
        </p:txBody>
      </p:sp>
      <p:cxnSp>
        <p:nvCxnSpPr>
          <p:cNvPr id="12" name="Straight Arrow Connector 11"/>
          <p:cNvCxnSpPr/>
          <p:nvPr/>
        </p:nvCxnSpPr>
        <p:spPr>
          <a:xfrm>
            <a:off x="1799289" y="2789848"/>
            <a:ext cx="802663" cy="349466"/>
          </a:xfrm>
          <a:prstGeom prst="straightConnector1">
            <a:avLst/>
          </a:prstGeom>
          <a:ln>
            <a:solidFill>
              <a:srgbClr val="EA614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855861" y="3396746"/>
            <a:ext cx="746092" cy="470589"/>
          </a:xfrm>
          <a:prstGeom prst="straightConnector1">
            <a:avLst/>
          </a:prstGeom>
          <a:ln>
            <a:solidFill>
              <a:srgbClr val="EA614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128931" y="2894598"/>
            <a:ext cx="572678" cy="1"/>
          </a:xfrm>
          <a:prstGeom prst="straightConnector1">
            <a:avLst/>
          </a:prstGeom>
          <a:ln>
            <a:solidFill>
              <a:srgbClr val="EA6143"/>
            </a:solidFill>
            <a:tailEnd type="triangle"/>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rot="14986368">
            <a:off x="5051271" y="2898746"/>
            <a:ext cx="746851" cy="606897"/>
          </a:xfrm>
          <a:prstGeom prst="arc">
            <a:avLst/>
          </a:prstGeom>
          <a:ln>
            <a:solidFill>
              <a:srgbClr val="EA614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90"/>
          </a:p>
        </p:txBody>
      </p:sp>
      <p:sp>
        <p:nvSpPr>
          <p:cNvPr id="40" name="Arc 39"/>
          <p:cNvSpPr/>
          <p:nvPr/>
        </p:nvSpPr>
        <p:spPr>
          <a:xfrm rot="2761784">
            <a:off x="5980150" y="2770138"/>
            <a:ext cx="746851" cy="606897"/>
          </a:xfrm>
          <a:prstGeom prst="arc">
            <a:avLst/>
          </a:prstGeom>
          <a:ln>
            <a:solidFill>
              <a:srgbClr val="EA614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90"/>
          </a:p>
        </p:txBody>
      </p:sp>
      <p:sp>
        <p:nvSpPr>
          <p:cNvPr id="41" name="Arc 40"/>
          <p:cNvSpPr/>
          <p:nvPr/>
        </p:nvSpPr>
        <p:spPr>
          <a:xfrm rot="8185752">
            <a:off x="5487834" y="3214535"/>
            <a:ext cx="768204" cy="795905"/>
          </a:xfrm>
          <a:prstGeom prst="arc">
            <a:avLst/>
          </a:prstGeom>
          <a:ln>
            <a:solidFill>
              <a:srgbClr val="EA614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90"/>
          </a:p>
        </p:txBody>
      </p:sp>
      <p:sp>
        <p:nvSpPr>
          <p:cNvPr id="42" name="TextBox 41"/>
          <p:cNvSpPr txBox="1"/>
          <p:nvPr/>
        </p:nvSpPr>
        <p:spPr>
          <a:xfrm>
            <a:off x="7157639" y="2326910"/>
            <a:ext cx="4552395" cy="2554545"/>
          </a:xfrm>
          <a:prstGeom prst="rect">
            <a:avLst/>
          </a:prstGeom>
          <a:noFill/>
        </p:spPr>
        <p:txBody>
          <a:bodyPr wrap="square" rtlCol="0">
            <a:spAutoFit/>
          </a:bodyPr>
          <a:lstStyle/>
          <a:p>
            <a:pPr algn="ctr"/>
            <a:r>
              <a:rPr lang="en-US" sz="2000" b="1" dirty="0">
                <a:solidFill>
                  <a:srgbClr val="003830"/>
                </a:solidFill>
                <a:latin typeface="Geogrotesque Medium" charset="0"/>
                <a:ea typeface="Geogrotesque Medium" charset="0"/>
                <a:cs typeface="Geogrotesque Medium" charset="0"/>
              </a:rPr>
              <a:t>Proactive</a:t>
            </a:r>
            <a:r>
              <a:rPr lang="en-US" sz="2000" dirty="0">
                <a:solidFill>
                  <a:srgbClr val="003830"/>
                </a:solidFill>
                <a:latin typeface="Geogrotesque Medium" charset="0"/>
                <a:ea typeface="Geogrotesque Medium" charset="0"/>
                <a:cs typeface="Geogrotesque Medium" charset="0"/>
              </a:rPr>
              <a:t> Health Checks</a:t>
            </a:r>
          </a:p>
          <a:p>
            <a:pPr algn="ctr"/>
            <a:r>
              <a:rPr lang="en-US" sz="2000" b="1" dirty="0">
                <a:solidFill>
                  <a:srgbClr val="003830"/>
                </a:solidFill>
                <a:latin typeface="Geogrotesque Medium" charset="0"/>
                <a:ea typeface="Geogrotesque Medium" charset="0"/>
                <a:cs typeface="Geogrotesque Medium" charset="0"/>
              </a:rPr>
              <a:t>Reactive</a:t>
            </a:r>
            <a:r>
              <a:rPr lang="en-US" sz="2000" dirty="0">
                <a:solidFill>
                  <a:srgbClr val="003830"/>
                </a:solidFill>
                <a:latin typeface="Geogrotesque Medium" charset="0"/>
                <a:ea typeface="Geogrotesque Medium" charset="0"/>
                <a:cs typeface="Geogrotesque Medium" charset="0"/>
              </a:rPr>
              <a:t> Alerting</a:t>
            </a:r>
          </a:p>
          <a:p>
            <a:pPr algn="ctr"/>
            <a:endParaRPr lang="en-US" sz="2000" dirty="0">
              <a:solidFill>
                <a:srgbClr val="003830"/>
              </a:solidFill>
              <a:latin typeface="Geogrotesque Medium" charset="0"/>
              <a:ea typeface="Geogrotesque Medium" charset="0"/>
              <a:cs typeface="Geogrotesque Medium" charset="0"/>
            </a:endParaRPr>
          </a:p>
          <a:p>
            <a:pPr algn="ctr"/>
            <a:r>
              <a:rPr lang="en-US" sz="2000" dirty="0">
                <a:solidFill>
                  <a:srgbClr val="003830"/>
                </a:solidFill>
                <a:latin typeface="Geogrotesque Medium" charset="0"/>
                <a:ea typeface="Geogrotesque Medium" charset="0"/>
                <a:cs typeface="Geogrotesque Medium" charset="0"/>
              </a:rPr>
              <a:t>Regular Maintenance Windows</a:t>
            </a:r>
          </a:p>
          <a:p>
            <a:pPr algn="ctr"/>
            <a:r>
              <a:rPr lang="en-US" sz="2000" dirty="0">
                <a:solidFill>
                  <a:srgbClr val="003830"/>
                </a:solidFill>
                <a:latin typeface="Geogrotesque Medium" charset="0"/>
                <a:ea typeface="Geogrotesque Medium" charset="0"/>
                <a:cs typeface="Geogrotesque Medium" charset="0"/>
              </a:rPr>
              <a:t>Knowledge Transfer</a:t>
            </a:r>
          </a:p>
          <a:p>
            <a:pPr algn="ctr"/>
            <a:r>
              <a:rPr lang="en-US" sz="2000" dirty="0">
                <a:solidFill>
                  <a:srgbClr val="003830"/>
                </a:solidFill>
                <a:latin typeface="Geogrotesque Medium" charset="0"/>
                <a:ea typeface="Geogrotesque Medium" charset="0"/>
                <a:cs typeface="Geogrotesque Medium" charset="0"/>
              </a:rPr>
              <a:t>Special Project Assistance</a:t>
            </a:r>
          </a:p>
          <a:p>
            <a:pPr algn="ctr"/>
            <a:r>
              <a:rPr lang="en-US" sz="2000" dirty="0">
                <a:solidFill>
                  <a:srgbClr val="003830"/>
                </a:solidFill>
                <a:latin typeface="Geogrotesque Medium" charset="0"/>
                <a:ea typeface="Geogrotesque Medium" charset="0"/>
                <a:cs typeface="Geogrotesque Medium" charset="0"/>
              </a:rPr>
              <a:t>Documentation/Process Improvement</a:t>
            </a:r>
          </a:p>
          <a:p>
            <a:pPr algn="ctr"/>
            <a:r>
              <a:rPr lang="en-US" sz="2000" dirty="0">
                <a:solidFill>
                  <a:srgbClr val="003830"/>
                </a:solidFill>
                <a:latin typeface="Geogrotesque Medium" charset="0"/>
                <a:ea typeface="Geogrotesque Medium" charset="0"/>
                <a:cs typeface="Geogrotesque Medium" charset="0"/>
              </a:rPr>
              <a:t>Trending/Analysis</a:t>
            </a:r>
          </a:p>
        </p:txBody>
      </p:sp>
      <p:cxnSp>
        <p:nvCxnSpPr>
          <p:cNvPr id="43" name="Straight Arrow Connector 42"/>
          <p:cNvCxnSpPr>
            <a:cxnSpLocks/>
          </p:cNvCxnSpPr>
          <p:nvPr/>
        </p:nvCxnSpPr>
        <p:spPr>
          <a:xfrm>
            <a:off x="7069131" y="2894599"/>
            <a:ext cx="1081597" cy="0"/>
          </a:xfrm>
          <a:prstGeom prst="straightConnector1">
            <a:avLst/>
          </a:prstGeom>
          <a:ln>
            <a:solidFill>
              <a:srgbClr val="EA6143"/>
            </a:solidFill>
            <a:tailEnd type="triangle"/>
          </a:ln>
        </p:spPr>
        <p:style>
          <a:lnRef idx="1">
            <a:schemeClr val="accent1"/>
          </a:lnRef>
          <a:fillRef idx="0">
            <a:schemeClr val="accent1"/>
          </a:fillRef>
          <a:effectRef idx="0">
            <a:schemeClr val="accent1"/>
          </a:effectRef>
          <a:fontRef idx="minor">
            <a:schemeClr val="tx1"/>
          </a:fontRef>
        </p:style>
      </p:cxnSp>
      <p:sp>
        <p:nvSpPr>
          <p:cNvPr id="49" name="Up Arrow 48"/>
          <p:cNvSpPr/>
          <p:nvPr/>
        </p:nvSpPr>
        <p:spPr>
          <a:xfrm rot="5400000">
            <a:off x="9237904" y="3298450"/>
            <a:ext cx="523360" cy="3549618"/>
          </a:xfrm>
          <a:prstGeom prst="upArrow">
            <a:avLst/>
          </a:prstGeom>
          <a:solidFill>
            <a:srgbClr val="EA6143"/>
          </a:solidFill>
          <a:ln>
            <a:solidFill>
              <a:srgbClr val="EA614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solidFill>
                  <a:schemeClr val="bg1"/>
                </a:solidFill>
                <a:latin typeface="Geogrotesque SemiBold" charset="0"/>
                <a:ea typeface="Geogrotesque SemiBold" charset="0"/>
                <a:cs typeface="Geogrotesque SemiBold" charset="0"/>
              </a:rPr>
              <a:t>Managed Services</a:t>
            </a:r>
          </a:p>
        </p:txBody>
      </p:sp>
      <p:pic>
        <p:nvPicPr>
          <p:cNvPr id="36" name="Picture 3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11797" y="1552037"/>
            <a:ext cx="1063371" cy="468234"/>
          </a:xfrm>
          <a:prstGeom prst="rect">
            <a:avLst/>
          </a:prstGeom>
        </p:spPr>
      </p:pic>
      <p:pic>
        <p:nvPicPr>
          <p:cNvPr id="38" name="Content Placeholder 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0" y="5793542"/>
            <a:ext cx="11520308" cy="797191"/>
          </a:xfrm>
          <a:prstGeom prst="rect">
            <a:avLst/>
          </a:prstGeom>
        </p:spPr>
      </p:pic>
    </p:spTree>
    <p:extLst>
      <p:ext uri="{BB962C8B-B14F-4D97-AF65-F5344CB8AC3E}">
        <p14:creationId xmlns:p14="http://schemas.microsoft.com/office/powerpoint/2010/main" val="2066195230"/>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Title 1"/>
          <p:cNvSpPr txBox="1">
            <a:spLocks/>
          </p:cNvSpPr>
          <p:nvPr/>
        </p:nvSpPr>
        <p:spPr>
          <a:xfrm>
            <a:off x="373080" y="-29657"/>
            <a:ext cx="9936268" cy="1056255"/>
          </a:xfrm>
          <a:prstGeom prst="rect">
            <a:avLst/>
          </a:prstGeom>
        </p:spPr>
        <p:txBody>
          <a:bodyPr vert="horz" lIns="86402" tIns="43201" rIns="86402" bIns="43201"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2" b="1" i="1" dirty="0">
                <a:solidFill>
                  <a:srgbClr val="82BC00"/>
                </a:solidFill>
                <a:latin typeface="Geogrotesque SemiBold" charset="0"/>
                <a:ea typeface="Geogrotesque SemiBold" charset="0"/>
                <a:cs typeface="Geogrotesque SemiBold" charset="0"/>
              </a:rPr>
              <a:t>Sparkhound SQL DBA Consulting Services</a:t>
            </a:r>
          </a:p>
        </p:txBody>
      </p:sp>
      <p:pic>
        <p:nvPicPr>
          <p:cNvPr id="38" name="Content Placeholder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 y="5714162"/>
            <a:ext cx="11520308" cy="797191"/>
          </a:xfrm>
          <a:prstGeom prst="rect">
            <a:avLst/>
          </a:prstGeom>
        </p:spPr>
      </p:pic>
      <p:sp>
        <p:nvSpPr>
          <p:cNvPr id="4" name="TextBox 3">
            <a:extLst>
              <a:ext uri="{FF2B5EF4-FFF2-40B4-BE49-F238E27FC236}">
                <a16:creationId xmlns:a16="http://schemas.microsoft.com/office/drawing/2014/main" id="{5AA8B08D-D90D-4FD4-BEB0-8875C881F81E}"/>
              </a:ext>
            </a:extLst>
          </p:cNvPr>
          <p:cNvSpPr txBox="1"/>
          <p:nvPr/>
        </p:nvSpPr>
        <p:spPr>
          <a:xfrm>
            <a:off x="90" y="883775"/>
            <a:ext cx="10967136" cy="5327741"/>
          </a:xfrm>
          <a:prstGeom prst="rect">
            <a:avLst/>
          </a:prstGeom>
          <a:noFill/>
        </p:spPr>
        <p:txBody>
          <a:bodyPr wrap="square" rtlCol="0">
            <a:spAutoFit/>
          </a:bodyPr>
          <a:lstStyle/>
          <a:p>
            <a:pPr marL="864017" lvl="1" indent="-432008">
              <a:buFont typeface="Arial" panose="020B0604020202020204" pitchFamily="34" charset="0"/>
              <a:buChar char="•"/>
            </a:pPr>
            <a:r>
              <a:rPr lang="en-US" sz="3402" b="1" dirty="0">
                <a:latin typeface="Geogrotesque Regular" panose="02000506040000020004" pitchFamily="50" charset="0"/>
              </a:rPr>
              <a:t>Performance Tuning, with App Services team</a:t>
            </a:r>
          </a:p>
          <a:p>
            <a:pPr marL="864017" lvl="1" indent="-432008">
              <a:buFont typeface="Arial" panose="020B0604020202020204" pitchFamily="34" charset="0"/>
              <a:buChar char="•"/>
            </a:pPr>
            <a:r>
              <a:rPr lang="en-US" sz="3402" b="1" dirty="0">
                <a:latin typeface="Geogrotesque Regular" panose="02000506040000020004" pitchFamily="50" charset="0"/>
              </a:rPr>
              <a:t>Reporting, with our Data Analytics team</a:t>
            </a:r>
          </a:p>
          <a:p>
            <a:pPr marL="864017" lvl="1" indent="-432008">
              <a:buFont typeface="Arial" panose="020B0604020202020204" pitchFamily="34" charset="0"/>
              <a:buChar char="•"/>
            </a:pPr>
            <a:r>
              <a:rPr lang="en-US" sz="3402" dirty="0">
                <a:latin typeface="Geogrotesque Regular" panose="02000506040000020004" pitchFamily="50" charset="0"/>
              </a:rPr>
              <a:t>Upgrades/Migrations/Data Conversions</a:t>
            </a:r>
          </a:p>
          <a:p>
            <a:pPr marL="864017" lvl="1" indent="-432008">
              <a:buFont typeface="Arial" panose="020B0604020202020204" pitchFamily="34" charset="0"/>
              <a:buChar char="•"/>
            </a:pPr>
            <a:r>
              <a:rPr lang="en-US" sz="3402" dirty="0">
                <a:latin typeface="Geogrotesque Regular" panose="02000506040000020004" pitchFamily="50" charset="0"/>
              </a:rPr>
              <a:t>High Availability/Disaster Recovery solutions</a:t>
            </a:r>
          </a:p>
          <a:p>
            <a:pPr marL="864017" lvl="1" indent="-432008">
              <a:buFont typeface="Arial" panose="020B0604020202020204" pitchFamily="34" charset="0"/>
              <a:buChar char="•"/>
            </a:pPr>
            <a:r>
              <a:rPr lang="en-US" sz="3402" dirty="0">
                <a:solidFill>
                  <a:srgbClr val="FF0000"/>
                </a:solidFill>
                <a:latin typeface="Geogrotesque Regular" panose="02000506040000020004" pitchFamily="50" charset="0"/>
              </a:rPr>
              <a:t>Pre-audit, encryption, database security</a:t>
            </a:r>
          </a:p>
          <a:p>
            <a:pPr marL="864017" lvl="1" indent="-432008">
              <a:buFont typeface="Arial" panose="020B0604020202020204" pitchFamily="34" charset="0"/>
              <a:buChar char="•"/>
            </a:pPr>
            <a:r>
              <a:rPr lang="en-US" sz="3402" dirty="0">
                <a:latin typeface="Geogrotesque Regular" panose="02000506040000020004" pitchFamily="50" charset="0"/>
              </a:rPr>
              <a:t>Maintenance/administration</a:t>
            </a:r>
          </a:p>
          <a:p>
            <a:pPr marL="864017" lvl="1" indent="-432008">
              <a:buFont typeface="Arial" panose="020B0604020202020204" pitchFamily="34" charset="0"/>
              <a:buChar char="•"/>
            </a:pPr>
            <a:r>
              <a:rPr lang="en-US" sz="3402" dirty="0">
                <a:latin typeface="Geogrotesque Regular" panose="02000506040000020004" pitchFamily="50" charset="0"/>
              </a:rPr>
              <a:t>Automation/PowerShell</a:t>
            </a:r>
          </a:p>
          <a:p>
            <a:pPr marL="864017" lvl="1" indent="-432008">
              <a:buFont typeface="Arial" panose="020B0604020202020204" pitchFamily="34" charset="0"/>
              <a:buChar char="•"/>
            </a:pPr>
            <a:r>
              <a:rPr lang="en-US" sz="3402" dirty="0">
                <a:latin typeface="Geogrotesque Regular" panose="02000506040000020004" pitchFamily="50" charset="0"/>
              </a:rPr>
              <a:t>Azure SQL (IaaS or PaaS) architecture</a:t>
            </a:r>
          </a:p>
          <a:p>
            <a:pPr marL="864017" lvl="1" indent="-432008">
              <a:buFont typeface="Arial" panose="020B0604020202020204" pitchFamily="34" charset="0"/>
              <a:buChar char="•"/>
            </a:pPr>
            <a:r>
              <a:rPr lang="en-US" sz="3402" dirty="0">
                <a:latin typeface="Geogrotesque Regular" panose="02000506040000020004" pitchFamily="50" charset="0"/>
              </a:rPr>
              <a:t>Training/</a:t>
            </a:r>
            <a:r>
              <a:rPr lang="en-US" sz="3402" dirty="0">
                <a:solidFill>
                  <a:srgbClr val="FF0000"/>
                </a:solidFill>
                <a:latin typeface="Geogrotesque Regular" panose="02000506040000020004" pitchFamily="50" charset="0"/>
              </a:rPr>
              <a:t>Knowledge Transfer</a:t>
            </a:r>
            <a:r>
              <a:rPr lang="en-US" sz="3402" dirty="0">
                <a:latin typeface="Geogrotesque Regular" panose="02000506040000020004" pitchFamily="50" charset="0"/>
              </a:rPr>
              <a:t>/skillset updates</a:t>
            </a:r>
          </a:p>
          <a:p>
            <a:pPr marL="864017" lvl="1" indent="-432008">
              <a:buFont typeface="Arial" panose="020B0604020202020204" pitchFamily="34" charset="0"/>
              <a:buChar char="•"/>
            </a:pPr>
            <a:endParaRPr lang="en-US" sz="3402" dirty="0">
              <a:latin typeface="Geogrotesque Regular" panose="02000506040000020004" pitchFamily="50" charset="0"/>
            </a:endParaRPr>
          </a:p>
        </p:txBody>
      </p:sp>
    </p:spTree>
    <p:extLst>
      <p:ext uri="{BB962C8B-B14F-4D97-AF65-F5344CB8AC3E}">
        <p14:creationId xmlns:p14="http://schemas.microsoft.com/office/powerpoint/2010/main" val="199406559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6970" y="311018"/>
            <a:ext cx="4800721" cy="586025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41736" y="1770539"/>
            <a:ext cx="5945858" cy="674031"/>
          </a:xfrm>
          <a:prstGeom prst="rect">
            <a:avLst/>
          </a:prstGeom>
          <a:noFill/>
        </p:spPr>
        <p:txBody>
          <a:bodyPr wrap="none" rtlCol="0">
            <a:spAutoFit/>
          </a:bodyPr>
          <a:lstStyle/>
          <a:p>
            <a:pPr defTabSz="864017"/>
            <a:r>
              <a:rPr lang="en-US" sz="3780" dirty="0">
                <a:solidFill>
                  <a:prstClr val="white"/>
                </a:solidFill>
                <a:latin typeface="Segoe UI Light" panose="020B0502040204020203" pitchFamily="34" charset="0"/>
              </a:rPr>
              <a:t>Save 40% on book or eBook</a:t>
            </a:r>
          </a:p>
        </p:txBody>
      </p:sp>
      <p:sp>
        <p:nvSpPr>
          <p:cNvPr id="6" name="TextBox 5"/>
          <p:cNvSpPr txBox="1"/>
          <p:nvPr/>
        </p:nvSpPr>
        <p:spPr>
          <a:xfrm>
            <a:off x="5615076" y="2294216"/>
            <a:ext cx="4996881" cy="674031"/>
          </a:xfrm>
          <a:prstGeom prst="rect">
            <a:avLst/>
          </a:prstGeom>
          <a:noFill/>
        </p:spPr>
        <p:txBody>
          <a:bodyPr wrap="none" rtlCol="0">
            <a:spAutoFit/>
          </a:bodyPr>
          <a:lstStyle/>
          <a:p>
            <a:pPr defTabSz="864017"/>
            <a:r>
              <a:rPr lang="en-US" sz="3780" dirty="0">
                <a:solidFill>
                  <a:prstClr val="white"/>
                </a:solidFill>
                <a:latin typeface="Segoe UI Light" panose="020B0502040204020203" pitchFamily="34" charset="0"/>
              </a:rPr>
              <a:t>with discount code </a:t>
            </a:r>
            <a:r>
              <a:rPr lang="en-US" sz="3780" dirty="0">
                <a:solidFill>
                  <a:prstClr val="white"/>
                </a:solidFill>
                <a:latin typeface="Segoe UI Semibold" panose="020B0702040204020203" pitchFamily="34" charset="0"/>
              </a:rPr>
              <a:t>SQL</a:t>
            </a:r>
          </a:p>
        </p:txBody>
      </p:sp>
      <p:sp>
        <p:nvSpPr>
          <p:cNvPr id="7" name="TextBox 6"/>
          <p:cNvSpPr txBox="1"/>
          <p:nvPr/>
        </p:nvSpPr>
        <p:spPr>
          <a:xfrm>
            <a:off x="5483328" y="3486779"/>
            <a:ext cx="5253298" cy="586764"/>
          </a:xfrm>
          <a:prstGeom prst="rect">
            <a:avLst/>
          </a:prstGeom>
          <a:noFill/>
        </p:spPr>
        <p:txBody>
          <a:bodyPr wrap="none" rtlCol="0">
            <a:spAutoFit/>
          </a:bodyPr>
          <a:lstStyle/>
          <a:p>
            <a:pPr defTabSz="864017"/>
            <a:r>
              <a:rPr lang="en-US" sz="3213" dirty="0">
                <a:solidFill>
                  <a:prstClr val="white"/>
                </a:solidFill>
                <a:latin typeface="Segoe UI Light" panose="020B0502040204020203" pitchFamily="34" charset="0"/>
              </a:rPr>
              <a:t>www.microsoftpressstore.com</a:t>
            </a:r>
          </a:p>
        </p:txBody>
      </p:sp>
      <p:sp>
        <p:nvSpPr>
          <p:cNvPr id="5" name="TextBox 4"/>
          <p:cNvSpPr txBox="1"/>
          <p:nvPr/>
        </p:nvSpPr>
        <p:spPr>
          <a:xfrm>
            <a:off x="6465700" y="4708627"/>
            <a:ext cx="3708505" cy="790409"/>
          </a:xfrm>
          <a:prstGeom prst="rect">
            <a:avLst/>
          </a:prstGeom>
          <a:solidFill>
            <a:srgbClr val="00188F"/>
          </a:solidFill>
        </p:spPr>
        <p:txBody>
          <a:bodyPr wrap="square" rtlCol="0">
            <a:spAutoFit/>
          </a:bodyPr>
          <a:lstStyle/>
          <a:p>
            <a:pPr marL="270005" indent="-270005" defTabSz="864017">
              <a:buFontTx/>
              <a:buChar char="-"/>
            </a:pPr>
            <a:r>
              <a:rPr lang="en-US" sz="1512" dirty="0">
                <a:solidFill>
                  <a:prstClr val="white"/>
                </a:solidFill>
                <a:latin typeface="Segoe UI Light" panose="020B0502040204020203" pitchFamily="34" charset="0"/>
                <a:ea typeface="Segoe UI" panose="020B0502040204020203" pitchFamily="34" charset="0"/>
                <a:cs typeface="Segoe UI" panose="020B0502040204020203" pitchFamily="34" charset="0"/>
              </a:rPr>
              <a:t>Free U.S. shipping</a:t>
            </a:r>
          </a:p>
          <a:p>
            <a:pPr marL="270005" indent="-270005" defTabSz="864017">
              <a:buFontTx/>
              <a:buChar char="-"/>
            </a:pPr>
            <a:r>
              <a:rPr lang="en-US" sz="1512" dirty="0">
                <a:solidFill>
                  <a:prstClr val="white"/>
                </a:solidFill>
                <a:latin typeface="Segoe UI Light" panose="020B0502040204020203" pitchFamily="34" charset="0"/>
                <a:ea typeface="Segoe UI" panose="020B0502040204020203" pitchFamily="34" charset="0"/>
                <a:cs typeface="Segoe UI" panose="020B0502040204020203" pitchFamily="34" charset="0"/>
              </a:rPr>
              <a:t>eBooks include EPUB, PDF, &amp; MOBI</a:t>
            </a:r>
          </a:p>
          <a:p>
            <a:pPr marL="270005" indent="-270005" defTabSz="864017">
              <a:buFontTx/>
              <a:buChar char="-"/>
            </a:pPr>
            <a:r>
              <a:rPr lang="en-US" sz="1512" dirty="0">
                <a:solidFill>
                  <a:prstClr val="white"/>
                </a:solidFill>
                <a:latin typeface="Segoe UI Light" panose="020B0502040204020203" pitchFamily="34" charset="0"/>
                <a:ea typeface="Segoe UI" panose="020B0502040204020203" pitchFamily="34" charset="0"/>
                <a:cs typeface="Segoe UI" panose="020B0502040204020203" pitchFamily="34" charset="0"/>
              </a:rPr>
              <a:t>Offer expires May 31, 2018</a:t>
            </a:r>
          </a:p>
        </p:txBody>
      </p:sp>
    </p:spTree>
    <p:extLst>
      <p:ext uri="{BB962C8B-B14F-4D97-AF65-F5344CB8AC3E}">
        <p14:creationId xmlns:p14="http://schemas.microsoft.com/office/powerpoint/2010/main" val="205283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SQL Server Version Velocity</a:t>
            </a:r>
          </a:p>
        </p:txBody>
      </p:sp>
      <p:sp>
        <p:nvSpPr>
          <p:cNvPr id="19" name="Content Placeholder 18"/>
          <p:cNvSpPr>
            <a:spLocks noGrp="1"/>
          </p:cNvSpPr>
          <p:nvPr>
            <p:ph idx="1"/>
          </p:nvPr>
        </p:nvSpPr>
        <p:spPr/>
        <p:txBody>
          <a:bodyPr>
            <a:normAutofit/>
          </a:bodyPr>
          <a:lstStyle/>
          <a:p>
            <a:pPr marL="457200" indent="-457200">
              <a:buFont typeface="Arial" panose="020B0604020202020204" pitchFamily="34" charset="0"/>
              <a:buChar char="•"/>
            </a:pPr>
            <a:r>
              <a:rPr lang="en-US" sz="3200" dirty="0"/>
              <a:t>Starting with SQL 2017, no more service packs, CU’s only. </a:t>
            </a:r>
          </a:p>
          <a:p>
            <a:pPr marL="457200" indent="-457200">
              <a:buFont typeface="Arial" panose="020B0604020202020204" pitchFamily="34" charset="0"/>
              <a:buChar char="•"/>
            </a:pPr>
            <a:r>
              <a:rPr lang="en-US" sz="3200" dirty="0"/>
              <a:t>Stated goal of one CU per month at least for one year.</a:t>
            </a:r>
          </a:p>
          <a:p>
            <a:pPr marL="457200" indent="-457200">
              <a:buFont typeface="Arial" panose="020B0604020202020204" pitchFamily="34" charset="0"/>
              <a:buChar char="•"/>
            </a:pPr>
            <a:r>
              <a:rPr lang="en-US" sz="3200" dirty="0"/>
              <a:t>Within 12 months, 12 CU’s for SQL 2017</a:t>
            </a:r>
          </a:p>
          <a:p>
            <a:pPr marL="457200" indent="-457200">
              <a:buFont typeface="Arial" panose="020B0604020202020204" pitchFamily="34" charset="0"/>
              <a:buChar char="•"/>
            </a:pPr>
            <a:r>
              <a:rPr lang="en-US" sz="3200" dirty="0"/>
              <a:t>17 CU’s in first 24 months </a:t>
            </a:r>
          </a:p>
          <a:p>
            <a:pPr marL="457200" indent="-457200">
              <a:buFont typeface="Arial" panose="020B0604020202020204" pitchFamily="34" charset="0"/>
              <a:buChar char="•"/>
            </a:pPr>
            <a:r>
              <a:rPr lang="en-US" sz="3200" dirty="0"/>
              <a:t>First public preview of SQL 2019 was only 11 months after SQL 2017 RTM</a:t>
            </a:r>
          </a:p>
        </p:txBody>
      </p:sp>
    </p:spTree>
    <p:extLst>
      <p:ext uri="{BB962C8B-B14F-4D97-AF65-F5344CB8AC3E}">
        <p14:creationId xmlns:p14="http://schemas.microsoft.com/office/powerpoint/2010/main" val="345470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anim calcmode="lin" valueType="num">
                                      <p:cBhvr>
                                        <p:cTn id="14" dur="5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anim calcmode="lin" valueType="num">
                                      <p:cBhvr>
                                        <p:cTn id="21" dur="500" fill="hold"/>
                                        <p:tgtEl>
                                          <p:spTgt spid="1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xEl>
                                              <p:pRg st="3" end="3"/>
                                            </p:txEl>
                                          </p:spTgt>
                                        </p:tgtEl>
                                        <p:attrNameLst>
                                          <p:attrName>style.visibility</p:attrName>
                                        </p:attrNameLst>
                                      </p:cBhvr>
                                      <p:to>
                                        <p:strVal val="visible"/>
                                      </p:to>
                                    </p:set>
                                    <p:anim calcmode="lin" valueType="num">
                                      <p:cBhvr>
                                        <p:cTn id="28" dur="500" fill="hold"/>
                                        <p:tgtEl>
                                          <p:spTgt spid="1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9">
                                            <p:txEl>
                                              <p:pRg st="4" end="4"/>
                                            </p:txEl>
                                          </p:spTgt>
                                        </p:tgtEl>
                                        <p:attrNameLst>
                                          <p:attrName>style.visibility</p:attrName>
                                        </p:attrNameLst>
                                      </p:cBhvr>
                                      <p:to>
                                        <p:strVal val="visible"/>
                                      </p:to>
                                    </p:set>
                                    <p:anim calcmode="lin" valueType="num">
                                      <p:cBhvr>
                                        <p:cTn id="35" dur="500" fill="hold"/>
                                        <p:tgtEl>
                                          <p:spTgt spid="1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F7CC-D216-4F88-B1DC-C83CF17011A9}"/>
              </a:ext>
            </a:extLst>
          </p:cNvPr>
          <p:cNvSpPr>
            <a:spLocks noGrp="1"/>
          </p:cNvSpPr>
          <p:nvPr>
            <p:ph type="title"/>
          </p:nvPr>
        </p:nvSpPr>
        <p:spPr/>
        <p:txBody>
          <a:bodyPr/>
          <a:lstStyle/>
          <a:p>
            <a:r>
              <a:rPr lang="en-US" dirty="0"/>
              <a:t>Need More Technical Detail?</a:t>
            </a:r>
          </a:p>
        </p:txBody>
      </p:sp>
      <p:sp>
        <p:nvSpPr>
          <p:cNvPr id="3" name="Content Placeholder 2">
            <a:extLst>
              <a:ext uri="{FF2B5EF4-FFF2-40B4-BE49-F238E27FC236}">
                <a16:creationId xmlns:a16="http://schemas.microsoft.com/office/drawing/2014/main" id="{F52B3B1F-5E44-4B51-BD22-F03A24C1C3FE}"/>
              </a:ext>
            </a:extLst>
          </p:cNvPr>
          <p:cNvSpPr>
            <a:spLocks noGrp="1"/>
          </p:cNvSpPr>
          <p:nvPr>
            <p:ph idx="1"/>
          </p:nvPr>
        </p:nvSpPr>
        <p:spPr/>
        <p:txBody>
          <a:bodyPr/>
          <a:lstStyle/>
          <a:p>
            <a:r>
              <a:rPr lang="en-US" dirty="0"/>
              <a:t>Presenting at:</a:t>
            </a:r>
          </a:p>
          <a:p>
            <a:pPr marL="571500" indent="-571500">
              <a:buFont typeface="Arial" panose="020B0604020202020204" pitchFamily="34" charset="0"/>
              <a:buChar char="•"/>
            </a:pPr>
            <a:r>
              <a:rPr lang="en-US" dirty="0"/>
              <a:t>Baton Rouge SQL Server User Group – March 14</a:t>
            </a:r>
          </a:p>
          <a:p>
            <a:pPr marL="571500" indent="-571500">
              <a:buFont typeface="Arial" panose="020B0604020202020204" pitchFamily="34" charset="0"/>
              <a:buChar char="•"/>
            </a:pPr>
            <a:r>
              <a:rPr lang="en-US" dirty="0"/>
              <a:t>Houston Tech Fest – May 5</a:t>
            </a:r>
          </a:p>
          <a:p>
            <a:pPr marL="571500" indent="-571500">
              <a:buFont typeface="Arial" panose="020B0604020202020204" pitchFamily="34" charset="0"/>
              <a:buChar char="•"/>
            </a:pPr>
            <a:r>
              <a:rPr lang="en-US" dirty="0" err="1"/>
              <a:t>SQLSaturday</a:t>
            </a:r>
            <a:r>
              <a:rPr lang="en-US" dirty="0"/>
              <a:t> Dallas – May 19</a:t>
            </a:r>
          </a:p>
          <a:p>
            <a:pPr marL="571500" indent="-571500">
              <a:buFont typeface="Arial" panose="020B0604020202020204" pitchFamily="34" charset="0"/>
              <a:buChar char="•"/>
            </a:pPr>
            <a:r>
              <a:rPr lang="en-US" dirty="0" err="1"/>
              <a:t>SQLSaturday</a:t>
            </a:r>
            <a:r>
              <a:rPr lang="en-US" dirty="0"/>
              <a:t> Pensacola – June 2</a:t>
            </a:r>
          </a:p>
          <a:p>
            <a:pPr marL="571500" indent="-571500">
              <a:buFont typeface="Arial" panose="020B0604020202020204" pitchFamily="34" charset="0"/>
              <a:buChar char="•"/>
            </a:pPr>
            <a:r>
              <a:rPr lang="en-US" dirty="0" err="1"/>
              <a:t>SQLSaturday</a:t>
            </a:r>
            <a:r>
              <a:rPr lang="en-US" dirty="0"/>
              <a:t> Houston – June 23</a:t>
            </a:r>
          </a:p>
          <a:p>
            <a:pPr marL="571500" indent="-571500">
              <a:buFont typeface="Arial" panose="020B0604020202020204" pitchFamily="34" charset="0"/>
              <a:buChar char="•"/>
            </a:pPr>
            <a:r>
              <a:rPr lang="en-US" dirty="0" err="1"/>
              <a:t>SQLSaturday</a:t>
            </a:r>
            <a:r>
              <a:rPr lang="en-US" dirty="0"/>
              <a:t> Baton Rouge – August 11</a:t>
            </a:r>
          </a:p>
        </p:txBody>
      </p:sp>
    </p:spTree>
    <p:extLst>
      <p:ext uri="{BB962C8B-B14F-4D97-AF65-F5344CB8AC3E}">
        <p14:creationId xmlns:p14="http://schemas.microsoft.com/office/powerpoint/2010/main" val="2284464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8" y="4762929"/>
            <a:ext cx="8237023" cy="1857827"/>
          </a:xfrm>
        </p:spPr>
        <p:txBody>
          <a:bodyPr>
            <a:normAutofit/>
          </a:bodyPr>
          <a:lstStyle/>
          <a:p>
            <a:pPr marL="0" indent="0" algn="ctr">
              <a:buNone/>
            </a:pPr>
            <a:r>
              <a:rPr lang="en-US" sz="5102" dirty="0"/>
              <a:t>See you August 11 at</a:t>
            </a:r>
          </a:p>
          <a:p>
            <a:pPr marL="0" indent="0" algn="ctr">
              <a:buNone/>
            </a:pPr>
            <a:r>
              <a:rPr lang="en-US" sz="6236" b="1" dirty="0">
                <a:hlinkClick r:id="rId2"/>
              </a:rPr>
              <a:t>SQLSatBR.com</a:t>
            </a:r>
            <a:endParaRPr lang="en-US" sz="6236" b="1" dirty="0"/>
          </a:p>
          <a:p>
            <a:endParaRPr lang="en-US" sz="4536" dirty="0"/>
          </a:p>
          <a:p>
            <a:endParaRPr lang="en-US" sz="4536"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1051" y="0"/>
            <a:ext cx="6572149" cy="1653990"/>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0" y="1474948"/>
            <a:ext cx="8234073" cy="3582456"/>
          </a:xfrm>
          <a:prstGeom prst="rect">
            <a:avLst/>
          </a:prstGeom>
          <a:noFill/>
        </p:spPr>
        <p:txBody>
          <a:bodyPr wrap="square" rtlCol="0">
            <a:spAutoFit/>
          </a:bodyPr>
          <a:lstStyle/>
          <a:p>
            <a:pPr algn="ctr" defTabSz="864017">
              <a:defRPr/>
            </a:pPr>
            <a:r>
              <a:rPr lang="en-US" sz="3024" dirty="0">
                <a:solidFill>
                  <a:srgbClr val="101820"/>
                </a:solidFill>
                <a:latin typeface="Segoe UI"/>
              </a:rPr>
              <a:t>Free SQL Server, .NET, Business Intelligence training and more! </a:t>
            </a:r>
          </a:p>
          <a:p>
            <a:pPr algn="ctr" defTabSz="864017">
              <a:defRPr/>
            </a:pPr>
            <a:endParaRPr lang="en-US" sz="2646" dirty="0">
              <a:solidFill>
                <a:srgbClr val="101820"/>
              </a:solidFill>
              <a:latin typeface="Segoe UI"/>
            </a:endParaRPr>
          </a:p>
          <a:p>
            <a:pPr algn="ctr" defTabSz="864017">
              <a:defRPr/>
            </a:pPr>
            <a:r>
              <a:rPr lang="en-US" sz="2268" dirty="0">
                <a:solidFill>
                  <a:srgbClr val="101820"/>
                </a:solidFill>
                <a:latin typeface="Segoe UI"/>
              </a:rPr>
              <a:t>An all day FREE training event with SQL Server and Development related sessions spread out over multiple tracks of Business Intelligence, SQL Development, </a:t>
            </a:r>
          </a:p>
          <a:p>
            <a:pPr algn="ctr" defTabSz="864017">
              <a:defRPr/>
            </a:pPr>
            <a:r>
              <a:rPr lang="en-US" sz="2268" dirty="0">
                <a:solidFill>
                  <a:srgbClr val="101820"/>
                </a:solidFill>
                <a:latin typeface="Segoe UI"/>
              </a:rPr>
              <a:t>Database Administration, IT Pro, .NET,</a:t>
            </a:r>
          </a:p>
          <a:p>
            <a:pPr algn="ctr" defTabSz="864017">
              <a:defRPr/>
            </a:pPr>
            <a:r>
              <a:rPr lang="en-US" sz="2268" dirty="0">
                <a:solidFill>
                  <a:srgbClr val="101820"/>
                </a:solidFill>
                <a:latin typeface="Segoe UI"/>
              </a:rPr>
              <a:t>Career Development, and CIO/IT Management</a:t>
            </a:r>
            <a:endParaRPr lang="en-US" sz="3402" dirty="0">
              <a:solidFill>
                <a:srgbClr val="101820"/>
              </a:solidFill>
              <a:latin typeface="Segoe UI"/>
            </a:endParaRPr>
          </a:p>
          <a:p>
            <a:pPr algn="ctr" defTabSz="864017">
              <a:defRPr/>
            </a:pPr>
            <a:endParaRPr lang="en-US" sz="2646"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237111" y="0"/>
            <a:ext cx="3283288" cy="1369822"/>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237111" y="1363529"/>
            <a:ext cx="3283289" cy="1702846"/>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237711" y="3037759"/>
            <a:ext cx="3282689" cy="162004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236237" y="4452996"/>
            <a:ext cx="3282089" cy="20238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40128" y="3768107"/>
            <a:ext cx="8640233" cy="2532068"/>
          </a:xfrm>
        </p:spPr>
        <p:txBody>
          <a:bodyPr>
            <a:normAutofit/>
          </a:bodyPr>
          <a:lstStyle/>
          <a:p>
            <a:endParaRPr lang="en-US" dirty="0"/>
          </a:p>
          <a:p>
            <a:endParaRPr lang="en-US" dirty="0"/>
          </a:p>
        </p:txBody>
      </p:sp>
      <p:sp>
        <p:nvSpPr>
          <p:cNvPr id="4" name="Subtitle 2"/>
          <p:cNvSpPr txBox="1">
            <a:spLocks/>
          </p:cNvSpPr>
          <p:nvPr/>
        </p:nvSpPr>
        <p:spPr>
          <a:xfrm>
            <a:off x="504825" y="828858"/>
            <a:ext cx="10620375" cy="2830410"/>
          </a:xfrm>
          <a:prstGeom prst="rect">
            <a:avLst/>
          </a:prstGeom>
        </p:spPr>
        <p:txBody>
          <a:bodyPr vert="horz" lIns="86402" tIns="43201" rIns="86402" bIns="4320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William D Assaf, MCSE</a:t>
            </a:r>
          </a:p>
          <a:p>
            <a:r>
              <a:rPr lang="en-US" sz="2400" dirty="0"/>
              <a:t>Baton Rouge SQL Server UG board and SQLSaturday chair</a:t>
            </a:r>
          </a:p>
          <a:p>
            <a:r>
              <a:rPr lang="en-US" sz="2400" dirty="0"/>
              <a:t>Principal Consultant, Manager – DBA Team at Sparkhound Baton Rouge</a:t>
            </a:r>
          </a:p>
          <a:p>
            <a:r>
              <a:rPr lang="en-US" sz="2800" dirty="0">
                <a:hlinkClick r:id="rId2"/>
              </a:rPr>
              <a:t>William.Assaf@sparkhound.com</a:t>
            </a:r>
            <a:endParaRPr lang="en-US" sz="2800" dirty="0"/>
          </a:p>
          <a:p>
            <a:pPr marL="0" indent="0">
              <a:buNone/>
            </a:pPr>
            <a:endParaRPr lang="en-US" sz="2400" dirty="0">
              <a:hlinkClick r:id="rId3"/>
            </a:endParaRPr>
          </a:p>
          <a:p>
            <a:pPr marL="0" indent="0">
              <a:buNone/>
            </a:pPr>
            <a:endParaRPr lang="en-US" sz="1800" dirty="0"/>
          </a:p>
          <a:p>
            <a:pPr marL="0" indent="0">
              <a:buNone/>
            </a:pPr>
            <a:endParaRPr lang="en-US" sz="1800" dirty="0"/>
          </a:p>
        </p:txBody>
      </p:sp>
      <p:sp>
        <p:nvSpPr>
          <p:cNvPr id="5" name="Text Placeholder 2"/>
          <p:cNvSpPr txBox="1">
            <a:spLocks/>
          </p:cNvSpPr>
          <p:nvPr/>
        </p:nvSpPr>
        <p:spPr>
          <a:xfrm>
            <a:off x="2880166" y="0"/>
            <a:ext cx="7128193" cy="720019"/>
          </a:xfrm>
          <a:prstGeom prst="rect">
            <a:avLst/>
          </a:prstGeom>
        </p:spPr>
        <p:txBody>
          <a:bodyPr vert="horz" lIns="86402" tIns="43201" rIns="86402" bIns="43201"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80" b="1" cap="all" dirty="0">
                <a:solidFill>
                  <a:srgbClr val="3D156F"/>
                </a:solidFill>
                <a:latin typeface="+mj-lt"/>
                <a:ea typeface="+mj-ea"/>
                <a:cs typeface="+mj-cs"/>
              </a:rPr>
              <a:t>Bio and contact</a:t>
            </a:r>
          </a:p>
        </p:txBody>
      </p:sp>
      <p:pic>
        <p:nvPicPr>
          <p:cNvPr id="2" name="Picture 1">
            <a:extLst>
              <a:ext uri="{FF2B5EF4-FFF2-40B4-BE49-F238E27FC236}">
                <a16:creationId xmlns:a16="http://schemas.microsoft.com/office/drawing/2014/main" id="{B61642E6-DA0C-41F3-8DA3-394F8FA772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0847" y="3568699"/>
            <a:ext cx="9398794" cy="2289343"/>
          </a:xfrm>
          <a:prstGeom prst="rect">
            <a:avLst/>
          </a:prstGeom>
        </p:spPr>
      </p:pic>
    </p:spTree>
    <p:extLst>
      <p:ext uri="{BB962C8B-B14F-4D97-AF65-F5344CB8AC3E}">
        <p14:creationId xmlns:p14="http://schemas.microsoft.com/office/powerpoint/2010/main" val="19654898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40128" y="3768107"/>
            <a:ext cx="8640233" cy="2532068"/>
          </a:xfrm>
        </p:spPr>
        <p:txBody>
          <a:bodyPr>
            <a:normAutofit/>
          </a:bodyPr>
          <a:lstStyle/>
          <a:p>
            <a:pPr marL="103502" algn="ctr"/>
            <a:r>
              <a:rPr lang="en-US" sz="2646" dirty="0"/>
              <a:t>This presentation, including all source code and this slide deck, has been posted at my blog:</a:t>
            </a:r>
          </a:p>
          <a:p>
            <a:pPr algn="ctr"/>
            <a:r>
              <a:rPr lang="en-US" sz="4536" b="1" dirty="0">
                <a:hlinkClick r:id="rId2"/>
              </a:rPr>
              <a:t>SQLTact.com</a:t>
            </a:r>
            <a:endParaRPr lang="en-US" sz="4536" b="1" dirty="0"/>
          </a:p>
          <a:p>
            <a:endParaRPr lang="en-US" dirty="0"/>
          </a:p>
          <a:p>
            <a:endParaRPr lang="en-US" dirty="0"/>
          </a:p>
        </p:txBody>
      </p:sp>
      <p:sp>
        <p:nvSpPr>
          <p:cNvPr id="4" name="Subtitle 2"/>
          <p:cNvSpPr txBox="1">
            <a:spLocks/>
          </p:cNvSpPr>
          <p:nvPr/>
        </p:nvSpPr>
        <p:spPr>
          <a:xfrm>
            <a:off x="1440128" y="828858"/>
            <a:ext cx="9427164" cy="2830410"/>
          </a:xfrm>
          <a:prstGeom prst="rect">
            <a:avLst/>
          </a:prstGeom>
        </p:spPr>
        <p:txBody>
          <a:bodyPr vert="horz" lIns="86402" tIns="43201" rIns="86402" bIns="4320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57" dirty="0"/>
              <a:t>William D Assaf, MCSE</a:t>
            </a:r>
          </a:p>
          <a:p>
            <a:r>
              <a:rPr lang="en-US" sz="2457" dirty="0"/>
              <a:t>Baton Rouge SQL Server UG board and SQLSaturday chair</a:t>
            </a:r>
          </a:p>
          <a:p>
            <a:r>
              <a:rPr lang="en-US" sz="2457" dirty="0"/>
              <a:t>Principal Consultant, Manager – DBA Team at</a:t>
            </a:r>
          </a:p>
          <a:p>
            <a:pPr marL="0" indent="0">
              <a:buNone/>
            </a:pPr>
            <a:r>
              <a:rPr lang="en-US" sz="2457" dirty="0"/>
              <a:t>	Sparkhound Baton Rouge</a:t>
            </a:r>
          </a:p>
          <a:p>
            <a:r>
              <a:rPr lang="en-US" sz="3024" dirty="0">
                <a:hlinkClick r:id="rId3"/>
              </a:rPr>
              <a:t>William.Assaf@sparkhound.com</a:t>
            </a:r>
            <a:endParaRPr lang="en-US" sz="3024" dirty="0"/>
          </a:p>
          <a:p>
            <a:r>
              <a:rPr lang="en-US" sz="2457" dirty="0"/>
              <a:t>Twitter: </a:t>
            </a:r>
            <a:r>
              <a:rPr lang="en-US" sz="2457" b="1" dirty="0"/>
              <a:t>@</a:t>
            </a:r>
            <a:r>
              <a:rPr lang="en-US" sz="2457" b="1" dirty="0" err="1"/>
              <a:t>william_a_dba</a:t>
            </a:r>
            <a:endParaRPr lang="en-US" sz="2457" b="1" dirty="0"/>
          </a:p>
          <a:p>
            <a:endParaRPr lang="en-US" sz="1890" dirty="0"/>
          </a:p>
          <a:p>
            <a:pPr marL="0" indent="0">
              <a:buNone/>
            </a:pPr>
            <a:endParaRPr lang="en-US" sz="1890" dirty="0"/>
          </a:p>
        </p:txBody>
      </p:sp>
      <p:sp>
        <p:nvSpPr>
          <p:cNvPr id="5" name="Text Placeholder 2"/>
          <p:cNvSpPr txBox="1">
            <a:spLocks/>
          </p:cNvSpPr>
          <p:nvPr/>
        </p:nvSpPr>
        <p:spPr>
          <a:xfrm>
            <a:off x="2880166" y="0"/>
            <a:ext cx="7128193" cy="720019"/>
          </a:xfrm>
          <a:prstGeom prst="rect">
            <a:avLst/>
          </a:prstGeom>
        </p:spPr>
        <p:txBody>
          <a:bodyPr vert="horz" lIns="86402" tIns="43201" rIns="86402" bIns="43201"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780" b="1" cap="all" dirty="0">
                <a:solidFill>
                  <a:srgbClr val="3D156F"/>
                </a:solidFill>
                <a:latin typeface="+mj-lt"/>
                <a:ea typeface="+mj-ea"/>
                <a:cs typeface="+mj-cs"/>
              </a:rPr>
              <a:t>Bio and contact</a:t>
            </a:r>
          </a:p>
        </p:txBody>
      </p:sp>
    </p:spTree>
    <p:extLst>
      <p:ext uri="{BB962C8B-B14F-4D97-AF65-F5344CB8AC3E}">
        <p14:creationId xmlns:p14="http://schemas.microsoft.com/office/powerpoint/2010/main" val="380140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SQL Server is ready to Upgrade</a:t>
            </a:r>
          </a:p>
        </p:txBody>
      </p:sp>
      <p:sp>
        <p:nvSpPr>
          <p:cNvPr id="19" name="Content Placeholder 18"/>
          <p:cNvSpPr>
            <a:spLocks noGrp="1"/>
          </p:cNvSpPr>
          <p:nvPr>
            <p:ph idx="1"/>
          </p:nvPr>
        </p:nvSpPr>
        <p:spPr>
          <a:xfrm>
            <a:off x="360125" y="1271238"/>
            <a:ext cx="10980092" cy="4680000"/>
          </a:xfrm>
        </p:spPr>
        <p:txBody>
          <a:bodyPr>
            <a:normAutofit/>
          </a:bodyPr>
          <a:lstStyle/>
          <a:p>
            <a:pPr marL="457200" indent="-457200">
              <a:buFont typeface="Arial" panose="020B0604020202020204" pitchFamily="34" charset="0"/>
              <a:buChar char="•"/>
            </a:pPr>
            <a:r>
              <a:rPr lang="en-US" dirty="0"/>
              <a:t>Thanks for compatibility levels inside each database, the only valid reasons to delay a SQL Server upgrade these days are vendor support</a:t>
            </a:r>
          </a:p>
          <a:p>
            <a:pPr marL="457200" indent="-457200">
              <a:buFont typeface="Arial" panose="020B0604020202020204" pitchFamily="34" charset="0"/>
              <a:buChar char="•"/>
            </a:pPr>
            <a:r>
              <a:rPr lang="en-US" dirty="0"/>
              <a:t>Changes are additive – never code breaking</a:t>
            </a:r>
          </a:p>
          <a:p>
            <a:pPr marL="457200" indent="-457200">
              <a:buFont typeface="Arial" panose="020B0604020202020204" pitchFamily="34" charset="0"/>
              <a:buChar char="•"/>
            </a:pPr>
            <a:r>
              <a:rPr lang="en-US" dirty="0"/>
              <a:t>Changes to execution plans in SQL 2014 were 90/10</a:t>
            </a:r>
          </a:p>
          <a:p>
            <a:pPr marL="1033227" lvl="1" indent="-457200">
              <a:buFont typeface="Arial" panose="020B0604020202020204" pitchFamily="34" charset="0"/>
              <a:buChar char="•"/>
            </a:pPr>
            <a:r>
              <a:rPr lang="en-US" dirty="0"/>
              <a:t>Easier to upgrade past SQL 2014 from &lt;2014 because of the Query Store introduced in SQL 2016</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02526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D7D3-956D-4645-B77B-2BE0C80CC060}"/>
              </a:ext>
            </a:extLst>
          </p:cNvPr>
          <p:cNvSpPr>
            <a:spLocks noGrp="1"/>
          </p:cNvSpPr>
          <p:nvPr>
            <p:ph type="title"/>
          </p:nvPr>
        </p:nvSpPr>
        <p:spPr/>
        <p:txBody>
          <a:bodyPr/>
          <a:lstStyle/>
          <a:p>
            <a:r>
              <a:rPr lang="en-US" dirty="0"/>
              <a:t>Summary of Changes in SQL 2017</a:t>
            </a:r>
          </a:p>
        </p:txBody>
      </p:sp>
      <p:sp>
        <p:nvSpPr>
          <p:cNvPr id="3" name="Rectangle 2">
            <a:extLst>
              <a:ext uri="{FF2B5EF4-FFF2-40B4-BE49-F238E27FC236}">
                <a16:creationId xmlns:a16="http://schemas.microsoft.com/office/drawing/2014/main" id="{D47B0AC4-F85C-4550-BF54-58E2A17849BD}"/>
              </a:ext>
            </a:extLst>
          </p:cNvPr>
          <p:cNvSpPr/>
          <p:nvPr/>
        </p:nvSpPr>
        <p:spPr>
          <a:xfrm>
            <a:off x="211569" y="1080363"/>
            <a:ext cx="11128648" cy="698846"/>
          </a:xfrm>
          <a:prstGeom prst="rect">
            <a:avLst/>
          </a:prstGeom>
        </p:spPr>
        <p:txBody>
          <a:bodyPr wrap="square">
            <a:spAutoFit/>
          </a:bodyPr>
          <a:lstStyle/>
          <a:p>
            <a:pPr marL="514350" indent="-514350">
              <a:lnSpc>
                <a:spcPct val="150000"/>
              </a:lnSpc>
              <a:buFont typeface="+mj-lt"/>
              <a:buAutoNum type="arabicPeriod"/>
            </a:pPr>
            <a:r>
              <a:rPr lang="en-US" sz="3000" dirty="0"/>
              <a:t> </a:t>
            </a:r>
          </a:p>
        </p:txBody>
      </p:sp>
    </p:spTree>
    <p:extLst>
      <p:ext uri="{BB962C8B-B14F-4D97-AF65-F5344CB8AC3E}">
        <p14:creationId xmlns:p14="http://schemas.microsoft.com/office/powerpoint/2010/main" val="1111369893"/>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TotalTime>
  <Words>3301</Words>
  <Application>Microsoft Office PowerPoint</Application>
  <PresentationFormat>Custom</PresentationFormat>
  <Paragraphs>490</Paragraphs>
  <Slides>73</Slides>
  <Notes>8</Notes>
  <HiddenSlides>9</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73</vt:i4>
      </vt:variant>
    </vt:vector>
  </HeadingPairs>
  <TitlesOfParts>
    <vt:vector size="89" baseType="lpstr">
      <vt:lpstr>Arial</vt:lpstr>
      <vt:lpstr>Calibri</vt:lpstr>
      <vt:lpstr>Calibri Light</vt:lpstr>
      <vt:lpstr>Consolas</vt:lpstr>
      <vt:lpstr>Geogrotesque</vt:lpstr>
      <vt:lpstr>Geogrotesque Medium</vt:lpstr>
      <vt:lpstr>Geogrotesque Regular</vt:lpstr>
      <vt:lpstr>Geogrotesque SemiBold</vt:lpstr>
      <vt:lpstr>Segoe UI</vt:lpstr>
      <vt:lpstr>Segoe UI Light</vt:lpstr>
      <vt:lpstr>Segoe UI Semibold</vt:lpstr>
      <vt:lpstr>Symbol</vt:lpstr>
      <vt:lpstr>Wingdings</vt:lpstr>
      <vt:lpstr>SQLSatOslo 2016</vt:lpstr>
      <vt:lpstr>Office Theme</vt:lpstr>
      <vt:lpstr>Image</vt:lpstr>
      <vt:lpstr>What’s New in SQL Server 2019?</vt:lpstr>
      <vt:lpstr>PowerPoint Presentation</vt:lpstr>
      <vt:lpstr>Audience</vt:lpstr>
      <vt:lpstr>Favorite New Features</vt:lpstr>
      <vt:lpstr>IT Leadership: Need to Know Changes</vt:lpstr>
      <vt:lpstr>SQL Server Version Velocity  </vt:lpstr>
      <vt:lpstr>SQL Server Version Velocity</vt:lpstr>
      <vt:lpstr>SQL Server is ready to Upgrade</vt:lpstr>
      <vt:lpstr>Summary of Changes in SQL 2017</vt:lpstr>
      <vt:lpstr>SQL on Linux</vt:lpstr>
      <vt:lpstr>SQL on Linux</vt:lpstr>
      <vt:lpstr>SQL in Docker</vt:lpstr>
      <vt:lpstr>Availability Groups Possibilities</vt:lpstr>
      <vt:lpstr>Clusterless Availability Groups</vt:lpstr>
      <vt:lpstr>New Availability Groups Features</vt:lpstr>
      <vt:lpstr>Availability Groups Features</vt:lpstr>
      <vt:lpstr>Availability Groups Features</vt:lpstr>
      <vt:lpstr>Availability Groups Features</vt:lpstr>
      <vt:lpstr>Thanks, Azure SQL DB!</vt:lpstr>
      <vt:lpstr>Query Store</vt:lpstr>
      <vt:lpstr>Query Store</vt:lpstr>
      <vt:lpstr>Query Store</vt:lpstr>
      <vt:lpstr>Query Store</vt:lpstr>
      <vt:lpstr>Query Store</vt:lpstr>
      <vt:lpstr>Query Store</vt:lpstr>
      <vt:lpstr>Query Store – Next Logical Step?</vt:lpstr>
      <vt:lpstr>Automatic Plan Correction</vt:lpstr>
      <vt:lpstr>Automatic Plan Correction</vt:lpstr>
      <vt:lpstr>Automatic Plan Correction</vt:lpstr>
      <vt:lpstr>Automatic Plan Correction</vt:lpstr>
      <vt:lpstr>RESUMABLE Index Maintenance</vt:lpstr>
      <vt:lpstr>RESUMABLE Index Maintenance</vt:lpstr>
      <vt:lpstr>On the Topic of Index Maintenance</vt:lpstr>
      <vt:lpstr>SQL 2014 (left) vs SQL 2017 (right)</vt:lpstr>
      <vt:lpstr>On the Topic of Maintenance</vt:lpstr>
      <vt:lpstr>New Feature in SSMS (17.3+)</vt:lpstr>
      <vt:lpstr>SQL Server Tooling</vt:lpstr>
      <vt:lpstr>Data Analytics and Artificial Intelligence  </vt:lpstr>
      <vt:lpstr>PolyBase Query Service For External Data </vt:lpstr>
      <vt:lpstr>Machine Learning Services</vt:lpstr>
      <vt:lpstr>Machine Learning Services</vt:lpstr>
      <vt:lpstr>Graph Tables</vt:lpstr>
      <vt:lpstr>State of the Columnstore</vt:lpstr>
      <vt:lpstr>State of the Columnstore</vt:lpstr>
      <vt:lpstr>State of the Columnstore</vt:lpstr>
      <vt:lpstr>SQL Server Features</vt:lpstr>
      <vt:lpstr>SSIS</vt:lpstr>
      <vt:lpstr>SSIS ScaleOut</vt:lpstr>
      <vt:lpstr>Azure SSIS Lift-and-Shift (coming soon!)</vt:lpstr>
      <vt:lpstr>Azure SSIS Lift-and-Shift (coming soon!)</vt:lpstr>
      <vt:lpstr>Power BI + SSRS = Power BI Report Server</vt:lpstr>
      <vt:lpstr>SSRS</vt:lpstr>
      <vt:lpstr>SSRS</vt:lpstr>
      <vt:lpstr>Lots of SSRS Change in SQL 2016</vt:lpstr>
      <vt:lpstr>SSAS Changes in 2017</vt:lpstr>
      <vt:lpstr>SSAS Changes in 2017</vt:lpstr>
      <vt:lpstr>New SQL Server 2017 Syntax</vt:lpstr>
      <vt:lpstr>Bulk Access to Azure Blob Storage</vt:lpstr>
      <vt:lpstr>Bulk Access to Azure Blob Storage</vt:lpstr>
      <vt:lpstr>Force Parallel</vt:lpstr>
      <vt:lpstr>CONCAT_WS</vt:lpstr>
      <vt:lpstr>STRING_AGG</vt:lpstr>
      <vt:lpstr>TRANSLATE</vt:lpstr>
      <vt:lpstr>TRANSLATE</vt:lpstr>
      <vt:lpstr>TRIM</vt:lpstr>
      <vt:lpstr>PowerPoint Presentation</vt:lpstr>
      <vt:lpstr>PowerPoint Presentation</vt:lpstr>
      <vt:lpstr>PowerPoint Presentation</vt:lpstr>
      <vt:lpstr>PowerPoint Presentation</vt:lpstr>
      <vt:lpstr>Need More Technical Detail?</vt:lpstr>
      <vt:lpstr>PowerPoint Presentation</vt:lpstr>
      <vt:lpstr>PowerPoint Presentation</vt:lpstr>
      <vt:lpstr>PowerPoint Presentation</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William Assaf</cp:lastModifiedBy>
  <cp:revision>100</cp:revision>
  <dcterms:created xsi:type="dcterms:W3CDTF">2011-08-19T20:30:49Z</dcterms:created>
  <dcterms:modified xsi:type="dcterms:W3CDTF">2019-11-12T05:00:36Z</dcterms:modified>
</cp:coreProperties>
</file>