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5"/>
  </p:notesMasterIdLst>
  <p:sldIdLst>
    <p:sldId id="259" r:id="rId5"/>
    <p:sldId id="418" r:id="rId6"/>
    <p:sldId id="286" r:id="rId7"/>
    <p:sldId id="296" r:id="rId8"/>
    <p:sldId id="287" r:id="rId9"/>
    <p:sldId id="301" r:id="rId10"/>
    <p:sldId id="292" r:id="rId11"/>
    <p:sldId id="417" r:id="rId12"/>
    <p:sldId id="293" r:id="rId13"/>
    <p:sldId id="275" r:id="rId14"/>
    <p:sldId id="288" r:id="rId15"/>
    <p:sldId id="294" r:id="rId16"/>
    <p:sldId id="289" r:id="rId17"/>
    <p:sldId id="302" r:id="rId18"/>
    <p:sldId id="262" r:id="rId19"/>
    <p:sldId id="261" r:id="rId20"/>
    <p:sldId id="290" r:id="rId21"/>
    <p:sldId id="303" r:id="rId22"/>
    <p:sldId id="263" r:id="rId23"/>
    <p:sldId id="264" r:id="rId24"/>
    <p:sldId id="265" r:id="rId25"/>
    <p:sldId id="291" r:id="rId26"/>
    <p:sldId id="304" r:id="rId27"/>
    <p:sldId id="283" r:id="rId28"/>
    <p:sldId id="266" r:id="rId29"/>
    <p:sldId id="277" r:id="rId30"/>
    <p:sldId id="310" r:id="rId31"/>
    <p:sldId id="267" r:id="rId32"/>
    <p:sldId id="268" r:id="rId33"/>
    <p:sldId id="269" r:id="rId34"/>
    <p:sldId id="270" r:id="rId35"/>
    <p:sldId id="271" r:id="rId36"/>
    <p:sldId id="280" r:id="rId37"/>
    <p:sldId id="272" r:id="rId38"/>
    <p:sldId id="274" r:id="rId39"/>
    <p:sldId id="273" r:id="rId40"/>
    <p:sldId id="297" r:id="rId41"/>
    <p:sldId id="305" r:id="rId42"/>
    <p:sldId id="279" r:id="rId43"/>
    <p:sldId id="299" r:id="rId44"/>
    <p:sldId id="284" r:id="rId45"/>
    <p:sldId id="285" r:id="rId46"/>
    <p:sldId id="295" r:id="rId47"/>
    <p:sldId id="298" r:id="rId48"/>
    <p:sldId id="311" r:id="rId49"/>
    <p:sldId id="258" r:id="rId50"/>
    <p:sldId id="309" r:id="rId51"/>
    <p:sldId id="415" r:id="rId52"/>
    <p:sldId id="307" r:id="rId53"/>
    <p:sldId id="41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p:scale>
          <a:sx n="100" d="100"/>
          <a:sy n="100"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95D65-F9D0-489D-BCF8-B935B2E6D2F8}" type="slidenum">
              <a:rPr lang="en-US" smtClean="0"/>
              <a:pPr/>
              <a:t>1</a:t>
            </a:fld>
            <a:endParaRPr lang="en-US"/>
          </a:p>
        </p:txBody>
      </p:sp>
    </p:spTree>
    <p:extLst>
      <p:ext uri="{BB962C8B-B14F-4D97-AF65-F5344CB8AC3E}">
        <p14:creationId xmlns:p14="http://schemas.microsoft.com/office/powerpoint/2010/main" val="88508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16</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7/31/2019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7/31/2019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7/31/2019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Blank">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762000"/>
          </a:xfrm>
        </p:spPr>
        <p:txBody>
          <a:bodyPr>
            <a:noAutofit/>
          </a:bodyPr>
          <a:lstStyle>
            <a:lvl1pPr>
              <a:defRPr sz="4000"/>
            </a:lvl1pPr>
          </a:lstStyle>
          <a:p>
            <a:r>
              <a:rPr lang="en-US" dirty="0"/>
              <a:t>Click to edit Master title style</a:t>
            </a:r>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764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7/31/2019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7/31/2019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7/31/2019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7/31/2019</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5" Type="http://schemas.openxmlformats.org/officeDocument/2006/relationships/hyperlink" Target="https://www.microsoft.com/en-us/learning/exam-98-364.aspx" TargetMode="External"/><Relationship Id="rId4" Type="http://schemas.openxmlformats.org/officeDocument/2006/relationships/hyperlink" Target="https://www.microsoft.com/en-ca/learning/sql-certification.aspx"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microsoft.com/en-us/learning/mta-summary-certification.aspx"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p:cNvSpPr>
            <a:spLocks noGrp="1"/>
          </p:cNvSpPr>
          <p:nvPr>
            <p:ph type="title"/>
          </p:nvPr>
        </p:nvSpPr>
        <p:spPr>
          <a:xfrm>
            <a:off x="1" y="1524000"/>
            <a:ext cx="12192000" cy="3429000"/>
          </a:xfrm>
        </p:spPr>
        <p:txBody>
          <a:bodyPr>
            <a:noAutofit/>
          </a:bodyPr>
          <a:lstStyle/>
          <a:p>
            <a:pPr algn="ctr"/>
            <a:r>
              <a:rPr lang="en-US" sz="6600" dirty="0">
                <a:ln>
                  <a:solidFill>
                    <a:srgbClr val="92D050"/>
                  </a:solidFill>
                </a:ln>
                <a:solidFill>
                  <a:schemeClr val="bg1"/>
                </a:solidFill>
                <a:latin typeface="Panton Black" panose="00000A00000000000000" pitchFamily="50" charset="0"/>
              </a:rPr>
              <a:t>Think Like a Certification Exam</a:t>
            </a:r>
            <a:br>
              <a:rPr lang="en-US" sz="6600" dirty="0">
                <a:ln>
                  <a:solidFill>
                    <a:srgbClr val="92D050"/>
                  </a:solidFill>
                </a:ln>
                <a:solidFill>
                  <a:schemeClr val="bg1"/>
                </a:solidFill>
                <a:latin typeface="Panton Black" panose="00000A00000000000000" pitchFamily="50" charset="0"/>
              </a:rPr>
            </a:br>
            <a:endParaRPr lang="en-US" sz="6600" dirty="0">
              <a:ln>
                <a:solidFill>
                  <a:srgbClr val="92D050"/>
                </a:solidFill>
              </a:ln>
              <a:solidFill>
                <a:schemeClr val="bg1"/>
              </a:solidFill>
              <a:latin typeface="Panton Black" panose="00000A00000000000000" pitchFamily="50" charset="0"/>
            </a:endParaRPr>
          </a:p>
        </p:txBody>
      </p:sp>
      <p:sp>
        <p:nvSpPr>
          <p:cNvPr id="3" name="Content Placeholder 2"/>
          <p:cNvSpPr>
            <a:spLocks noGrp="1"/>
          </p:cNvSpPr>
          <p:nvPr>
            <p:ph idx="1"/>
          </p:nvPr>
        </p:nvSpPr>
        <p:spPr>
          <a:xfrm>
            <a:off x="4724400" y="3441192"/>
            <a:ext cx="8229600" cy="3505200"/>
          </a:xfrm>
        </p:spPr>
        <p:txBody>
          <a:bodyPr>
            <a:normAutofit/>
          </a:bodyPr>
          <a:lstStyle/>
          <a:p>
            <a:pPr marL="0" indent="0" algn="ctr"/>
            <a:endParaRPr lang="en-US" sz="4000" dirty="0"/>
          </a:p>
          <a:p>
            <a:pPr marL="0" indent="0" algn="ctr"/>
            <a:endParaRPr lang="en-US" sz="4000" dirty="0"/>
          </a:p>
          <a:p>
            <a:pPr marL="0" indent="0" algn="ctr"/>
            <a:endParaRPr lang="en-US" sz="4000" dirty="0"/>
          </a:p>
          <a:p>
            <a:pPr marL="0" indent="0" algn="ctr">
              <a:buNone/>
            </a:pPr>
            <a:br>
              <a:rPr lang="en-US" sz="4000" dirty="0"/>
            </a:br>
            <a:r>
              <a:rPr lang="en-US" sz="4000" dirty="0"/>
              <a:t>William Assaf, Sparkhound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and DO it.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a:p>
            <a:pPr lvl="1"/>
            <a:r>
              <a:rPr lang="en-US" sz="4000" dirty="0"/>
              <a:t>No home study for your tech? Red flag.</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only by reading books/MSDN.</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187328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15</a:t>
            </a:fld>
            <a:endParaRPr lang="en-US"/>
          </a:p>
        </p:txBody>
      </p:sp>
      <p:sp>
        <p:nvSpPr>
          <p:cNvPr id="6" name="Title 4"/>
          <p:cNvSpPr txBox="1">
            <a:spLocks/>
          </p:cNvSpPr>
          <p:nvPr/>
        </p:nvSpPr>
        <p:spPr>
          <a:xfrm>
            <a:off x="285981" y="839972"/>
            <a:ext cx="10972800"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a:t>
            </a:r>
          </a:p>
          <a:p>
            <a:r>
              <a:rPr lang="en-US" b="0" dirty="0">
                <a:solidFill>
                  <a:schemeClr val="tx1"/>
                </a:solidFill>
                <a:latin typeface="+mn-lt"/>
              </a:rPr>
              <a:t>In SQL Server, there is no “CHECKSUM Recovery Model” so you won’t see it on an exam.</a:t>
            </a:r>
          </a:p>
          <a:p>
            <a:endParaRPr lang="en-US" b="0" dirty="0">
              <a:solidFill>
                <a:schemeClr val="tx1"/>
              </a:solidFill>
              <a:latin typeface="+mn-lt"/>
            </a:endParaRPr>
          </a:p>
        </p:txBody>
      </p:sp>
    </p:spTree>
    <p:extLst>
      <p:ext uri="{BB962C8B-B14F-4D97-AF65-F5344CB8AC3E}">
        <p14:creationId xmlns:p14="http://schemas.microsoft.com/office/powerpoint/2010/main" val="151426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16</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 Example: </a:t>
            </a:r>
          </a:p>
          <a:p>
            <a:pPr lvl="1"/>
            <a:r>
              <a:rPr lang="en-US" sz="3000" b="0" dirty="0">
                <a:solidFill>
                  <a:schemeClr val="tx1"/>
                </a:solidFill>
                <a:latin typeface="+mn-lt"/>
              </a:rPr>
              <a:t>To get SQL MCSA (three exams), you need to know how to build end-to-end Business Intelligence, with lots of SSIS (including Data Quality Services), SSRS, even SSAS, in addition to the expected database admin and querying</a:t>
            </a:r>
            <a:r>
              <a:rPr lang="en-US" sz="3200" b="0" dirty="0">
                <a:solidFill>
                  <a:schemeClr val="tx1"/>
                </a:solidFill>
                <a:latin typeface="+mn-lt"/>
              </a:rPr>
              <a:t>. </a:t>
            </a:r>
          </a:p>
          <a:p>
            <a:pPr lvl="1"/>
            <a:endParaRPr lang="en-US" sz="3200" b="0" dirty="0">
              <a:solidFill>
                <a:schemeClr val="tx1"/>
              </a:solidFill>
              <a:latin typeface="+mn-lt"/>
            </a:endParaRPr>
          </a:p>
          <a:p>
            <a:r>
              <a:rPr lang="en-US" sz="3200" b="0" dirty="0">
                <a:solidFill>
                  <a:schemeClr val="tx1"/>
                </a:solidFill>
                <a:latin typeface="+mn-lt"/>
              </a:rPr>
              <a:t>There is no such thing as a one-dimensional certification because there are few cases of one-dimensional jobs.</a:t>
            </a:r>
          </a:p>
          <a:p>
            <a:r>
              <a:rPr lang="en-US" sz="32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Let’s talk about who creates the exams. </a:t>
            </a:r>
            <a:br>
              <a:rPr lang="en-US" sz="3600" b="0" dirty="0">
                <a:solidFill>
                  <a:schemeClr val="tx1"/>
                </a:solidFill>
                <a:latin typeface="+mn-lt"/>
              </a:rPr>
            </a:br>
            <a:r>
              <a:rPr lang="en-US" sz="3600" b="0" dirty="0">
                <a:solidFill>
                  <a:schemeClr val="tx1"/>
                </a:solidFill>
                <a:latin typeface="+mn-lt"/>
              </a:rPr>
              <a:t>Microsoft subcontracts out SME’s globally.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388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for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a:t>
            </a:r>
            <a:r>
              <a:rPr lang="en-US" sz="3200" dirty="0">
                <a:solidFill>
                  <a:schemeClr val="tx1"/>
                </a:solidFill>
                <a:latin typeface="+mn-lt"/>
              </a:rPr>
              <a:t>only connects </a:t>
            </a:r>
            <a:r>
              <a:rPr lang="en-US" sz="3200" b="0" dirty="0">
                <a:solidFill>
                  <a:schemeClr val="tx1"/>
                </a:solidFill>
                <a:latin typeface="+mn-lt"/>
              </a:rPr>
              <a:t>to one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one</a:t>
            </a:r>
            <a:r>
              <a:rPr lang="en-US" sz="3200" b="0" dirty="0">
                <a:solidFill>
                  <a:schemeClr val="tx1"/>
                </a:solidFill>
                <a:latin typeface="+mn-lt"/>
              </a:rPr>
              <a:t>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21</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Then, new SQL 2016 exams with new numbers were written from scratch, and later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question scenario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154984"/>
          </a:xfrm>
          <a:prstGeom prst="rect">
            <a:avLst/>
          </a:prstGeom>
          <a:noFill/>
        </p:spPr>
        <p:txBody>
          <a:bodyPr wrap="square" rtlCol="0">
            <a:spAutoFit/>
          </a:bodyPr>
          <a:lstStyle/>
          <a:p>
            <a:r>
              <a:rPr lang="en-US" sz="4400" dirty="0"/>
              <a:t>“Domain Drift” is when your question became so complicated,</a:t>
            </a:r>
          </a:p>
          <a:p>
            <a:r>
              <a:rPr lang="en-US" sz="4400" dirty="0"/>
              <a:t>you end up with a question on a different topic. </a:t>
            </a:r>
          </a:p>
          <a:p>
            <a:endParaRPr lang="en-US" sz="4400" dirty="0"/>
          </a:p>
          <a:p>
            <a:r>
              <a:rPr lang="en-US" sz="44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 and Requirements,</a:t>
            </a:r>
          </a:p>
          <a:p>
            <a:r>
              <a:rPr lang="en-US" sz="3600" b="0" dirty="0">
                <a:solidFill>
                  <a:schemeClr val="tx1"/>
                </a:solidFill>
                <a:latin typeface="+mn-lt"/>
              </a:rPr>
              <a:t> </a:t>
            </a: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833" y="4706599"/>
            <a:ext cx="5117839" cy="18843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108543"/>
          </a:xfrm>
          <a:prstGeom prst="rect">
            <a:avLst/>
          </a:prstGeom>
        </p:spPr>
        <p:txBody>
          <a:bodyPr wrap="square">
            <a:spAutoFit/>
          </a:bodyPr>
          <a:lstStyle/>
          <a:p>
            <a:r>
              <a:rPr lang="en-US" sz="2800"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810930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a:t>
            </a:r>
            <a:r>
              <a:rPr lang="en-US" sz="3200" dirty="0">
                <a:solidFill>
                  <a:srgbClr val="C00000"/>
                </a:solidFill>
                <a:latin typeface="+mn-lt"/>
              </a:rPr>
              <a:t>solution selection</a:t>
            </a:r>
            <a:r>
              <a:rPr lang="en-US" sz="3200" b="0" dirty="0">
                <a:solidFill>
                  <a:srgbClr val="C00000"/>
                </a:solidFill>
                <a:latin typeface="+mn-lt"/>
              </a:rPr>
              <a: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21176" y="5807348"/>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40108" y="473681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cxnSpLocks/>
          </p:cNvCxnSpPr>
          <p:nvPr/>
        </p:nvCxnSpPr>
        <p:spPr>
          <a:xfrm flipH="1">
            <a:off x="1568565" y="5413631"/>
            <a:ext cx="403047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5724DA3-838E-4D0F-A823-36BD9C15EB2E}"/>
              </a:ext>
            </a:extLst>
          </p:cNvPr>
          <p:cNvCxnSpPr>
            <a:cxnSpLocks/>
          </p:cNvCxnSpPr>
          <p:nvPr/>
        </p:nvCxnSpPr>
        <p:spPr>
          <a:xfrm flipH="1">
            <a:off x="981222" y="2483490"/>
            <a:ext cx="665782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C5E3890-AC07-41CC-BE8A-F5F1CD53B77B}"/>
              </a:ext>
            </a:extLst>
          </p:cNvPr>
          <p:cNvCxnSpPr>
            <a:cxnSpLocks/>
          </p:cNvCxnSpPr>
          <p:nvPr/>
        </p:nvCxnSpPr>
        <p:spPr>
          <a:xfrm flipH="1">
            <a:off x="5965054" y="2820296"/>
            <a:ext cx="453149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324BFCB-CA63-422D-AE63-3C4F3D0AEC62}"/>
              </a:ext>
            </a:extLst>
          </p:cNvPr>
          <p:cNvCxnSpPr/>
          <p:nvPr/>
        </p:nvCxnSpPr>
        <p:spPr>
          <a:xfrm flipH="1">
            <a:off x="3921358" y="315566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8315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 The sport must be able to sell tickets in the university’s outdoor grass turf venue to anyone.</a:t>
            </a:r>
          </a:p>
          <a:p>
            <a:r>
              <a:rPr lang="en-US" sz="3200" dirty="0"/>
              <a:t>You need to choose a new sport program. </a:t>
            </a:r>
          </a:p>
          <a:p>
            <a:r>
              <a:rPr lang="en-US" sz="3200" dirty="0"/>
              <a:t>What sport should you choose?</a:t>
            </a:r>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sp>
        <p:nvSpPr>
          <p:cNvPr id="2" name="Title 1"/>
          <p:cNvSpPr>
            <a:spLocks noGrp="1"/>
          </p:cNvSpPr>
          <p:nvPr>
            <p:ph type="title"/>
          </p:nvPr>
        </p:nvSpPr>
        <p:spPr/>
        <p:txBody>
          <a:bodyPr/>
          <a:lstStyle/>
          <a:p>
            <a:r>
              <a:rPr lang="en-US" dirty="0"/>
              <a:t>Question 2</a:t>
            </a:r>
          </a:p>
        </p:txBody>
      </p:sp>
      <p:cxnSp>
        <p:nvCxnSpPr>
          <p:cNvPr id="5" name="Straight Connector 4"/>
          <p:cNvCxnSpPr/>
          <p:nvPr/>
        </p:nvCxnSpPr>
        <p:spPr>
          <a:xfrm flipH="1" flipV="1">
            <a:off x="1443837" y="5141001"/>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1443836" y="4314870"/>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443836" y="5549890"/>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6619875" y="2087998"/>
            <a:ext cx="222408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981075" y="2736344"/>
            <a:ext cx="10668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067550" y="2415129"/>
            <a:ext cx="3838575"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3469343" y="452321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 The film must be a science fiction film featuring both alien(s) and android(s). You must not choose a film that features any raccoon(s). </a:t>
            </a:r>
          </a:p>
          <a:p>
            <a:r>
              <a:rPr lang="en-US" sz="3200" dirty="0"/>
              <a:t>You need to choose a film for the screening.</a:t>
            </a:r>
          </a:p>
          <a:p>
            <a:r>
              <a:rPr lang="en-US" sz="3200" dirty="0"/>
              <a:t>Which film should you screen?</a:t>
            </a:r>
            <a:br>
              <a:rPr lang="en-US" dirty="0"/>
            </a:br>
            <a:endParaRPr lang="en-US" dirty="0"/>
          </a:p>
          <a:p>
            <a:r>
              <a:rPr lang="en-US" dirty="0"/>
              <a:t>A. 	Guardians of the Galaxy Vol 2</a:t>
            </a:r>
          </a:p>
          <a:p>
            <a:r>
              <a:rPr lang="en-US" dirty="0"/>
              <a:t>B. 	Blade Runner</a:t>
            </a:r>
          </a:p>
          <a:p>
            <a:r>
              <a:rPr lang="en-US" dirty="0"/>
              <a:t>C. 	Interstellar</a:t>
            </a:r>
          </a:p>
          <a:p>
            <a:r>
              <a:rPr lang="en-US" dirty="0"/>
              <a:t>D. 	Aliens</a:t>
            </a:r>
          </a:p>
          <a:p>
            <a:endParaRPr lang="en-US" dirty="0"/>
          </a:p>
        </p:txBody>
      </p:sp>
      <p:cxnSp>
        <p:nvCxnSpPr>
          <p:cNvPr id="13" name="Straight Connector 12"/>
          <p:cNvCxnSpPr>
            <a:cxnSpLocks/>
          </p:cNvCxnSpPr>
          <p:nvPr/>
        </p:nvCxnSpPr>
        <p:spPr>
          <a:xfrm flipH="1">
            <a:off x="6826554" y="2216701"/>
            <a:ext cx="313659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cxnSp>
        <p:nvCxnSpPr>
          <p:cNvPr id="5" name="Straight Connector 4"/>
          <p:cNvCxnSpPr/>
          <p:nvPr/>
        </p:nvCxnSpPr>
        <p:spPr>
          <a:xfrm flipH="1" flipV="1">
            <a:off x="1591142" y="459325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55892" y="4145102"/>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91142" y="5041401"/>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873825" y="2549262"/>
            <a:ext cx="128223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8631386" y="2549262"/>
            <a:ext cx="209437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584856" y="53253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8" y="931611"/>
            <a:ext cx="10972800" cy="5459357"/>
          </a:xfrm>
        </p:spPr>
        <p:txBody>
          <a:bodyPr>
            <a:normAutofit fontScale="77500" lnSpcReduction="20000"/>
          </a:bodyPr>
          <a:lstStyle/>
          <a:p>
            <a:r>
              <a:rPr lang="en-US" sz="4100" dirty="0"/>
              <a:t>You are the bartender of a local fine dining establishment.</a:t>
            </a:r>
          </a:p>
          <a:p>
            <a:r>
              <a:rPr lang="en-US" sz="4100" dirty="0"/>
              <a:t>You are instructed to serve an appropriate spirit to a diner. Your establishment only serves whiskeys aged in American oak barrels.</a:t>
            </a:r>
            <a:br>
              <a:rPr lang="en-US" sz="4100" dirty="0"/>
            </a:br>
            <a:r>
              <a:rPr lang="en-US" sz="4100" dirty="0"/>
              <a:t>The diner has requested a malt whiskey from outside of Tennessee. The malt must not contain corn. </a:t>
            </a:r>
          </a:p>
          <a:p>
            <a:r>
              <a:rPr lang="en-US" sz="4100" dirty="0"/>
              <a:t>You need to choose a spirit.</a:t>
            </a:r>
          </a:p>
          <a:p>
            <a:r>
              <a:rPr lang="en-US" sz="4100" dirty="0"/>
              <a:t>Which spirit should you serve?</a:t>
            </a:r>
            <a:endParaRPr lang="en-US" dirty="0"/>
          </a:p>
          <a:p>
            <a:pPr marL="0" indent="0">
              <a:buNone/>
            </a:pPr>
            <a:endParaRPr lang="en-US" dirty="0"/>
          </a:p>
          <a:p>
            <a:r>
              <a:rPr lang="en-US" sz="3300" dirty="0"/>
              <a:t>A. 	Scotch</a:t>
            </a:r>
          </a:p>
          <a:p>
            <a:r>
              <a:rPr lang="en-US" sz="3300" dirty="0"/>
              <a:t>B. 	Bourbon</a:t>
            </a:r>
          </a:p>
          <a:p>
            <a:r>
              <a:rPr lang="en-US" sz="3300" dirty="0"/>
              <a:t>C. 	Tennessee Whiskey</a:t>
            </a:r>
          </a:p>
          <a:p>
            <a:r>
              <a:rPr lang="en-US" sz="3300" dirty="0"/>
              <a:t>D. 	Cognac</a:t>
            </a:r>
          </a:p>
          <a:p>
            <a:endParaRPr lang="en-US" dirty="0"/>
          </a:p>
        </p:txBody>
      </p:sp>
      <p:sp>
        <p:nvSpPr>
          <p:cNvPr id="2" name="Title 1"/>
          <p:cNvSpPr>
            <a:spLocks noGrp="1"/>
          </p:cNvSpPr>
          <p:nvPr>
            <p:ph type="title"/>
          </p:nvPr>
        </p:nvSpPr>
        <p:spPr/>
        <p:txBody>
          <a:bodyPr/>
          <a:lstStyle/>
          <a:p>
            <a:r>
              <a:rPr lang="en-US" dirty="0"/>
              <a:t>Question 4</a:t>
            </a:r>
          </a:p>
        </p:txBody>
      </p:sp>
      <p:cxnSp>
        <p:nvCxnSpPr>
          <p:cNvPr id="5" name="Straight Connector 4"/>
          <p:cNvCxnSpPr/>
          <p:nvPr/>
        </p:nvCxnSpPr>
        <p:spPr>
          <a:xfrm flipH="1" flipV="1">
            <a:off x="1519312" y="556279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0006" y="5989695"/>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68618" y="5120251"/>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905996" y="3132275"/>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flipV="1">
            <a:off x="5293579" y="3087723"/>
            <a:ext cx="2621696" cy="809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5192246" y="2744169"/>
            <a:ext cx="206396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592725" y="447358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social media director for a cool hip company.</a:t>
            </a:r>
          </a:p>
          <a:p>
            <a:r>
              <a:rPr lang="en-US" sz="3200" dirty="0"/>
              <a:t>Your new marketing campaign much choose a social media platform. The social media platform must be persistent online forever. The grandmother of the CEO must not be aware of the platform. The platform must currently have accelerating growth.</a:t>
            </a:r>
          </a:p>
          <a:p>
            <a:r>
              <a:rPr lang="en-US" sz="3200" dirty="0"/>
              <a:t>You need to choose a social media platform.</a:t>
            </a:r>
          </a:p>
          <a:p>
            <a:r>
              <a:rPr lang="en-US" sz="3200" dirty="0"/>
              <a:t>Which platform should you choose?</a:t>
            </a:r>
          </a:p>
          <a:p>
            <a:r>
              <a:rPr lang="en-US" dirty="0"/>
              <a:t>A. 	Facebook</a:t>
            </a:r>
          </a:p>
          <a:p>
            <a:r>
              <a:rPr lang="en-US" dirty="0"/>
              <a:t>B. 	Twitter</a:t>
            </a:r>
          </a:p>
          <a:p>
            <a:r>
              <a:rPr lang="en-US" dirty="0"/>
              <a:t>C. 	Instagram</a:t>
            </a:r>
          </a:p>
          <a:p>
            <a:r>
              <a:rPr lang="en-US" dirty="0"/>
              <a:t>D. 	Snapchat</a:t>
            </a:r>
          </a:p>
          <a:p>
            <a:endParaRPr lang="en-US" dirty="0"/>
          </a:p>
        </p:txBody>
      </p:sp>
      <p:sp>
        <p:nvSpPr>
          <p:cNvPr id="2" name="Title 1"/>
          <p:cNvSpPr>
            <a:spLocks noGrp="1"/>
          </p:cNvSpPr>
          <p:nvPr>
            <p:ph type="title"/>
          </p:nvPr>
        </p:nvSpPr>
        <p:spPr/>
        <p:txBody>
          <a:bodyPr/>
          <a:lstStyle/>
          <a:p>
            <a:r>
              <a:rPr lang="en-US" dirty="0"/>
              <a:t>Question 5</a:t>
            </a:r>
          </a:p>
        </p:txBody>
      </p:sp>
      <p:cxnSp>
        <p:nvCxnSpPr>
          <p:cNvPr id="5" name="Straight Connector 4"/>
          <p:cNvCxnSpPr/>
          <p:nvPr/>
        </p:nvCxnSpPr>
        <p:spPr>
          <a:xfrm flipH="1" flipV="1">
            <a:off x="1578304" y="429674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555513"/>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06193"/>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2962936" y="2561256"/>
            <a:ext cx="3476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7680945" y="2916269"/>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877175" y="2202042"/>
            <a:ext cx="2577273"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62937" y="4935998"/>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20000"/>
          </a:bodyPr>
          <a:lstStyle/>
          <a:p>
            <a:r>
              <a:rPr lang="en-US" sz="3200" dirty="0"/>
              <a:t>You are an astronaut looking to land on a planet in this solar system.</a:t>
            </a:r>
          </a:p>
          <a:p>
            <a:r>
              <a:rPr lang="en-US" sz="3200" dirty="0"/>
              <a:t>Your new space base requires a solid surface. Your space base is equipped with a moon roof.</a:t>
            </a:r>
          </a:p>
          <a:p>
            <a:r>
              <a:rPr lang="en-US" sz="3200" dirty="0"/>
              <a:t>You need to choose a location for your new space base.</a:t>
            </a:r>
          </a:p>
          <a:p>
            <a:r>
              <a:rPr lang="en-US" sz="3200" dirty="0"/>
              <a:t>Which planet should you choose?</a:t>
            </a:r>
          </a:p>
          <a:p>
            <a:pPr marL="0" indent="0">
              <a:buNone/>
            </a:pPr>
            <a:endParaRPr lang="en-US" u="sng"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p:cNvCxnSpPr>
            <a:cxnSpLocks/>
          </p:cNvCxnSpPr>
          <p:nvPr/>
        </p:nvCxnSpPr>
        <p:spPr>
          <a:xfrm flipH="1">
            <a:off x="1578304" y="4047387"/>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a:cxnSpLocks/>
          </p:cNvCxnSpPr>
          <p:nvPr/>
        </p:nvCxnSpPr>
        <p:spPr>
          <a:xfrm flipH="1">
            <a:off x="1578304" y="4893270"/>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cxnSpLocks/>
          </p:cNvCxnSpPr>
          <p:nvPr/>
        </p:nvCxnSpPr>
        <p:spPr>
          <a:xfrm flipH="1">
            <a:off x="1578304" y="4479108"/>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5876909" y="175170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3238500" y="2081973"/>
            <a:ext cx="195262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292007" y="13208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407619" y="50710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46</a:t>
            </a:fld>
            <a:endParaRPr lang="en-US" dirty="0"/>
          </a:p>
        </p:txBody>
      </p:sp>
      <p:sp>
        <p:nvSpPr>
          <p:cNvPr id="6" name="Title 4"/>
          <p:cNvSpPr txBox="1">
            <a:spLocks/>
          </p:cNvSpPr>
          <p:nvPr/>
        </p:nvSpPr>
        <p:spPr>
          <a:xfrm>
            <a:off x="446411" y="1116702"/>
            <a:ext cx="10972800" cy="36648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20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20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2000" b="0" dirty="0">
                <a:solidFill>
                  <a:schemeClr val="tx1"/>
                </a:solidFill>
                <a:latin typeface="+mn-lt"/>
                <a:hlinkClick r:id="rId2"/>
              </a:rPr>
              <a:t>https://borntolearn.mslearn.net/b/weblog/archive/2014/03/10/certification-update-sql-server-2014</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hlinkClick r:id="rId3"/>
            </a:endParaRPr>
          </a:p>
          <a:p>
            <a:pPr marL="285750" indent="-285750">
              <a:buFont typeface="Arial" panose="020B0604020202020204" pitchFamily="34" charset="0"/>
              <a:buChar char="•"/>
            </a:pPr>
            <a:r>
              <a:rPr lang="en-US" sz="2000" b="0" dirty="0">
                <a:solidFill>
                  <a:schemeClr val="tx1"/>
                </a:solidFill>
                <a:latin typeface="+mn-lt"/>
                <a:hlinkClick r:id="rId3"/>
              </a:rPr>
              <a:t>https://mva.microsoft.com/</a:t>
            </a:r>
          </a:p>
          <a:p>
            <a:pPr marL="285750" indent="-285750">
              <a:buFont typeface="Arial" panose="020B0604020202020204" pitchFamily="34" charset="0"/>
              <a:buChar char="•"/>
            </a:pPr>
            <a:r>
              <a:rPr lang="en-US" sz="2000" b="0" dirty="0">
                <a:solidFill>
                  <a:schemeClr val="tx1"/>
                </a:solidFill>
                <a:latin typeface="+mn-lt"/>
                <a:hlinkClick r:id="rId3"/>
              </a:rPr>
              <a:t>https://www.microsoft.com/learning/en-us/exam-70-463.aspx</a:t>
            </a:r>
            <a:endParaRPr lang="en-US" sz="2000" b="0" dirty="0">
              <a:solidFill>
                <a:schemeClr val="tx1"/>
              </a:solidFill>
              <a:latin typeface="+mn-lt"/>
            </a:endParaRPr>
          </a:p>
          <a:p>
            <a:pPr marL="285750" indent="-285750">
              <a:buFont typeface="Arial" panose="020B0604020202020204" pitchFamily="34" charset="0"/>
              <a:buChar char="•"/>
            </a:pPr>
            <a:r>
              <a:rPr lang="en-US" sz="2000" b="0" dirty="0">
                <a:solidFill>
                  <a:schemeClr val="tx1"/>
                </a:solidFill>
                <a:latin typeface="+mn-lt"/>
                <a:hlinkClick r:id="rId4"/>
              </a:rPr>
              <a:t>https://www.microsoft.com/en-ca/learning/sql-certification.aspx</a:t>
            </a:r>
            <a:endParaRPr lang="en-US" sz="2000" b="0" dirty="0">
              <a:solidFill>
                <a:schemeClr val="tx1"/>
              </a:solidFill>
              <a:latin typeface="+mn-lt"/>
            </a:endParaRPr>
          </a:p>
          <a:p>
            <a:pPr marL="285750" indent="-285750">
              <a:buFont typeface="Arial" panose="020B0604020202020204" pitchFamily="34" charset="0"/>
              <a:buChar char="•"/>
            </a:pPr>
            <a:r>
              <a:rPr lang="en-US" sz="2000" dirty="0">
                <a:hlinkClick r:id="rId5"/>
              </a:rPr>
              <a:t>https://www.microsoft.com/en-us/learning/exam-98-364.aspx</a:t>
            </a:r>
            <a:endParaRPr lang="en-US" sz="2000" dirty="0"/>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Tree>
    <p:extLst>
      <p:ext uri="{BB962C8B-B14F-4D97-AF65-F5344CB8AC3E}">
        <p14:creationId xmlns:p14="http://schemas.microsoft.com/office/powerpoint/2010/main" val="530662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6067" y="304800"/>
            <a:ext cx="4859866" cy="6248400"/>
          </a:xfrm>
        </p:spPr>
      </p:pic>
    </p:spTree>
    <p:extLst>
      <p:ext uri="{BB962C8B-B14F-4D97-AF65-F5344CB8AC3E}">
        <p14:creationId xmlns:p14="http://schemas.microsoft.com/office/powerpoint/2010/main" val="361394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17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73" y="0"/>
            <a:ext cx="7864470" cy="1966117"/>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Exams Try to Test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about when hiring?”</a:t>
            </a:r>
          </a:p>
          <a:p>
            <a:r>
              <a:rPr lang="en-US" sz="4000" dirty="0"/>
              <a:t>If a worldwide group of 10 SME’s do not think a feature is important, it’s not on the exam.</a:t>
            </a:r>
          </a:p>
          <a:p>
            <a:r>
              <a:rPr lang="en-US" sz="4000" dirty="0"/>
              <a:t>New features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987797"/>
            <a:ext cx="12192000" cy="2679659"/>
          </a:xfrm>
        </p:spPr>
        <p:txBody>
          <a:bodyPr>
            <a:normAutofit/>
          </a:bodyPr>
          <a:lstStyle/>
          <a:p>
            <a:pPr marL="0" indent="0" algn="ctr">
              <a:buNone/>
            </a:pPr>
            <a:r>
              <a:rPr lang="en-US" sz="4000" dirty="0"/>
              <a:t>This presentation, including all source code, available at this </a:t>
            </a:r>
            <a:r>
              <a:rPr lang="en-US" sz="4000" dirty="0" err="1"/>
              <a:t>SQLSaturday’s</a:t>
            </a:r>
            <a:r>
              <a:rPr lang="en-US" sz="4000" dirty="0"/>
              <a:t> schedule page and at my blog:</a:t>
            </a:r>
          </a:p>
          <a:p>
            <a:pPr marL="0" indent="0" algn="ctr">
              <a:buNone/>
            </a:pPr>
            <a:r>
              <a:rPr lang="en-US" sz="6000" b="1" dirty="0">
                <a:hlinkClick r:id="rId2"/>
              </a:rPr>
              <a:t>SQLTact.com</a:t>
            </a:r>
            <a:endParaRPr lang="en-US" sz="6000" b="1" dirty="0"/>
          </a:p>
          <a:p>
            <a:endParaRPr lang="en-US" sz="4800" dirty="0"/>
          </a:p>
          <a:p>
            <a:endParaRPr lang="en-US" sz="4800" dirty="0"/>
          </a:p>
        </p:txBody>
      </p:sp>
      <p:sp>
        <p:nvSpPr>
          <p:cNvPr id="4" name="Subtitle 2"/>
          <p:cNvSpPr txBox="1">
            <a:spLocks/>
          </p:cNvSpPr>
          <p:nvPr/>
        </p:nvSpPr>
        <p:spPr>
          <a:xfrm>
            <a:off x="692459" y="877224"/>
            <a:ext cx="9061142" cy="2995390"/>
          </a:xfrm>
          <a:prstGeom prst="rect">
            <a:avLst/>
          </a:prstGeom>
        </p:spPr>
        <p:txBody>
          <a:bodyPr vert="horz" lIns="91438" tIns="45719" rIns="91438" bIns="45719"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William D Assaf, MCSE</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Baton Rouge SQL Server UG board and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SQLSat</a:t>
            </a:r>
            <a:r>
              <a:rPr kumimoji="0" lang="en-US" sz="3300" b="0" i="0" u="none" strike="noStrike" kern="1200" cap="none" spc="0" normalizeH="0" baseline="0" noProof="0" dirty="0">
                <a:ln>
                  <a:noFill/>
                </a:ln>
                <a:solidFill>
                  <a:srgbClr val="101820"/>
                </a:solidFill>
                <a:effectLst/>
                <a:uLnTx/>
                <a:uFillTx/>
                <a:latin typeface="Segoe UI"/>
                <a:ea typeface="+mn-ea"/>
                <a:cs typeface="+mn-cs"/>
              </a:rPr>
              <a:t> chair</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Principal Consultant, Manager – DBA Team at</a:t>
            </a: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	Sparkhound Inc.  </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hlinkClick r:id="rId3"/>
              </a:rPr>
              <a:t>William.Assaf@sparkhound.com</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Twitter: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william_a_dba</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p:txBody>
      </p:sp>
      <p:sp>
        <p:nvSpPr>
          <p:cNvPr id="5" name="Text Placeholder 2"/>
          <p:cNvSpPr txBox="1">
            <a:spLocks/>
          </p:cNvSpPr>
          <p:nvPr/>
        </p:nvSpPr>
        <p:spPr>
          <a:xfrm>
            <a:off x="0" y="53"/>
            <a:ext cx="12191999"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83855" rtl="0" eaLnBrk="1" fontAlgn="auto" latinLnBrk="0" hangingPunct="1">
              <a:lnSpc>
                <a:spcPct val="100000"/>
              </a:lnSpc>
              <a:spcBef>
                <a:spcPct val="20000"/>
              </a:spcBef>
              <a:spcAft>
                <a:spcPts val="0"/>
              </a:spcAft>
              <a:buClrTx/>
              <a:buSzTx/>
              <a:buFont typeface="Wingdings" charset="2"/>
              <a:buNone/>
              <a:tabLst/>
              <a:defRPr/>
            </a:pPr>
            <a:r>
              <a:rPr kumimoji="0" lang="en-US" sz="4000" b="1" i="0" u="none" strike="noStrike" kern="1200" cap="all" spc="0" normalizeH="0" baseline="0" noProof="0" dirty="0">
                <a:ln>
                  <a:noFill/>
                </a:ln>
                <a:solidFill>
                  <a:srgbClr val="3D156F"/>
                </a:solidFill>
                <a:effectLst/>
                <a:uLnTx/>
                <a:uFillTx/>
                <a:latin typeface="Segoe UI"/>
                <a:ea typeface="+mn-ea"/>
                <a:cs typeface="+mn-cs"/>
              </a:rPr>
              <a:t>Bio and contact</a:t>
            </a:r>
          </a:p>
        </p:txBody>
      </p:sp>
      <p:pic>
        <p:nvPicPr>
          <p:cNvPr id="6" name="Picture 2" descr="William Assaf">
            <a:extLst>
              <a:ext uri="{FF2B5EF4-FFF2-40B4-BE49-F238E27FC236}">
                <a16:creationId xmlns:a16="http://schemas.microsoft.com/office/drawing/2014/main" id="{2BAE5041-34BB-4C0C-A938-11DDAAA02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2200" y="762041"/>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8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if they fail. Every time</a:t>
            </a:r>
          </a:p>
          <a:p>
            <a:pPr lvl="1"/>
            <a:r>
              <a:rPr lang="en-US" sz="3600" dirty="0"/>
              <a:t>Incentivize your employees to take exams for right reasons</a:t>
            </a:r>
          </a:p>
          <a:p>
            <a:pPr lvl="1"/>
            <a:r>
              <a:rPr lang="en-US" sz="3600" dirty="0"/>
              <a:t>Reward success but not to excess. Career progress should also occur outside of exam</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Microsoft does have some “Fundamentals” level exams that are not in the MCSE path, but rather the MTA (Technology Associate) path. </a:t>
            </a:r>
          </a:p>
          <a:p>
            <a:r>
              <a:rPr lang="en-US" sz="3500" dirty="0"/>
              <a:t>These may be more appropriate for incentivizing employees without the </a:t>
            </a:r>
            <a:r>
              <a:rPr lang="en-US" sz="3500" dirty="0" err="1"/>
              <a:t>yrs</a:t>
            </a:r>
            <a:r>
              <a:rPr lang="en-US" sz="3500" dirty="0"/>
              <a:t> of experience targeted for the MCSA/MCSE path.</a:t>
            </a:r>
          </a:p>
          <a:p>
            <a:pPr lvl="1"/>
            <a:r>
              <a:rPr lang="en-US" sz="3200" dirty="0"/>
              <a:t>More appropriate for students, entry-level positions, or preparing for a career change.</a:t>
            </a:r>
          </a:p>
          <a:p>
            <a:pPr lvl="1"/>
            <a:r>
              <a:rPr lang="en-US" dirty="0"/>
              <a:t>Examples: </a:t>
            </a:r>
          </a:p>
          <a:p>
            <a:pPr lvl="2"/>
            <a:r>
              <a:rPr lang="en-US" dirty="0"/>
              <a:t>Exam 98-349 Windows Operating System Fundamentals</a:t>
            </a:r>
          </a:p>
          <a:p>
            <a:pPr lvl="2"/>
            <a:r>
              <a:rPr lang="en-US" dirty="0"/>
              <a:t>Exam 98-364 Database Fundamentals </a:t>
            </a:r>
          </a:p>
          <a:p>
            <a:pPr lvl="2"/>
            <a:r>
              <a:rPr lang="en-US" dirty="0"/>
              <a:t>Exam 98-382 Introduction to Programming Using JavaScript</a:t>
            </a:r>
          </a:p>
          <a:p>
            <a:pPr lvl="2"/>
            <a:r>
              <a:rPr lang="en-US" dirty="0"/>
              <a:t>Exam 98-369 Cloud Fundamentals</a:t>
            </a:r>
          </a:p>
          <a:p>
            <a:pPr lvl="2"/>
            <a:r>
              <a:rPr lang="en-US" dirty="0">
                <a:hlinkClick r:id="rId2"/>
              </a:rPr>
              <a:t>https://www.microsoft.com/en-us/learning/mta-summary-certification.aspx</a:t>
            </a:r>
            <a:endParaRPr lang="en-US" dirty="0"/>
          </a:p>
          <a:p>
            <a:pPr lvl="2"/>
            <a:endParaRPr lang="en-US" dirty="0"/>
          </a:p>
          <a:p>
            <a:pPr lvl="1"/>
            <a:endParaRPr lang="en-US" sz="3100" dirty="0"/>
          </a:p>
        </p:txBody>
      </p:sp>
    </p:spTree>
    <p:extLst>
      <p:ext uri="{BB962C8B-B14F-4D97-AF65-F5344CB8AC3E}">
        <p14:creationId xmlns:p14="http://schemas.microsoft.com/office/powerpoint/2010/main" val="304422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2570</TotalTime>
  <Words>2877</Words>
  <Application>Microsoft Office PowerPoint</Application>
  <PresentationFormat>Widescreen</PresentationFormat>
  <Paragraphs>422</Paragraphs>
  <Slides>50</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50</vt:i4>
      </vt:variant>
    </vt:vector>
  </HeadingPairs>
  <TitlesOfParts>
    <vt:vector size="61" baseType="lpstr">
      <vt:lpstr>Arial</vt:lpstr>
      <vt:lpstr>Calibri</vt:lpstr>
      <vt:lpstr>Calibri Light</vt:lpstr>
      <vt:lpstr>Panton Black</vt:lpstr>
      <vt:lpstr>Segoe UI</vt:lpstr>
      <vt:lpstr>Segoe UI Light</vt:lpstr>
      <vt:lpstr>Wingdings</vt:lpstr>
      <vt:lpstr>SQL Server Security for Database Migrations Upgrades</vt:lpstr>
      <vt:lpstr>1_Office Theme</vt:lpstr>
      <vt:lpstr>2_Office Theme</vt:lpstr>
      <vt:lpstr>Office Theme</vt:lpstr>
      <vt:lpstr>Think Like a Certification Exam </vt:lpstr>
      <vt:lpstr>Pop Quiz</vt:lpstr>
      <vt:lpstr>Summary</vt:lpstr>
      <vt:lpstr>Certified Technology Professionals</vt:lpstr>
      <vt:lpstr>What Exams Try to Test</vt:lpstr>
      <vt:lpstr>Guidance for Employers</vt:lpstr>
      <vt:lpstr>Certs and Your Employees</vt:lpstr>
      <vt:lpstr>Certs and Your Employees</vt:lpstr>
      <vt:lpstr>How to Train an Employee</vt:lpstr>
      <vt:lpstr>So What Is On a Cert Exam?</vt:lpstr>
      <vt:lpstr>How To Prepare for Cert Exams</vt:lpstr>
      <vt:lpstr>How To Prepare for Cert Exams</vt:lpstr>
      <vt:lpstr>How To Prepare for Cert Exams</vt:lpstr>
      <vt:lpstr>What Exams Try to Test</vt:lpstr>
      <vt:lpstr>Real Answer Options</vt:lpstr>
      <vt:lpstr>Solutions Providers, Not Exam Takers</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81</cp:revision>
  <dcterms:created xsi:type="dcterms:W3CDTF">2015-09-09T01:48:28Z</dcterms:created>
  <dcterms:modified xsi:type="dcterms:W3CDTF">2019-07-31T21:13:35Z</dcterms:modified>
</cp:coreProperties>
</file>