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1"/>
  </p:notesMasterIdLst>
  <p:handoutMasterIdLst>
    <p:handoutMasterId r:id="rId62"/>
  </p:handoutMasterIdLst>
  <p:sldIdLst>
    <p:sldId id="451" r:id="rId3"/>
    <p:sldId id="258" r:id="rId4"/>
    <p:sldId id="257" r:id="rId5"/>
    <p:sldId id="265" r:id="rId6"/>
    <p:sldId id="328" r:id="rId7"/>
    <p:sldId id="440" r:id="rId8"/>
    <p:sldId id="448" r:id="rId9"/>
    <p:sldId id="327" r:id="rId10"/>
    <p:sldId id="308" r:id="rId11"/>
    <p:sldId id="429" r:id="rId12"/>
    <p:sldId id="452" r:id="rId13"/>
    <p:sldId id="270" r:id="rId14"/>
    <p:sldId id="276" r:id="rId15"/>
    <p:sldId id="341" r:id="rId16"/>
    <p:sldId id="455" r:id="rId17"/>
    <p:sldId id="430" r:id="rId18"/>
    <p:sldId id="289" r:id="rId19"/>
    <p:sldId id="456" r:id="rId20"/>
    <p:sldId id="288" r:id="rId21"/>
    <p:sldId id="458" r:id="rId22"/>
    <p:sldId id="418" r:id="rId23"/>
    <p:sldId id="286" r:id="rId24"/>
    <p:sldId id="291" r:id="rId25"/>
    <p:sldId id="292" r:id="rId26"/>
    <p:sldId id="293" r:id="rId27"/>
    <p:sldId id="331" r:id="rId28"/>
    <p:sldId id="432" r:id="rId29"/>
    <p:sldId id="443" r:id="rId30"/>
    <p:sldId id="444" r:id="rId31"/>
    <p:sldId id="445" r:id="rId32"/>
    <p:sldId id="427" r:id="rId33"/>
    <p:sldId id="449" r:id="rId34"/>
    <p:sldId id="450" r:id="rId35"/>
    <p:sldId id="428" r:id="rId36"/>
    <p:sldId id="426" r:id="rId37"/>
    <p:sldId id="457" r:id="rId38"/>
    <p:sldId id="453" r:id="rId39"/>
    <p:sldId id="417" r:id="rId40"/>
    <p:sldId id="415" r:id="rId41"/>
    <p:sldId id="416" r:id="rId42"/>
    <p:sldId id="441" r:id="rId43"/>
    <p:sldId id="442" r:id="rId44"/>
    <p:sldId id="342" r:id="rId45"/>
    <p:sldId id="422" r:id="rId46"/>
    <p:sldId id="423" r:id="rId47"/>
    <p:sldId id="424" r:id="rId48"/>
    <p:sldId id="420" r:id="rId49"/>
    <p:sldId id="447" r:id="rId50"/>
    <p:sldId id="454" r:id="rId51"/>
    <p:sldId id="419" r:id="rId52"/>
    <p:sldId id="421" r:id="rId53"/>
    <p:sldId id="446" r:id="rId54"/>
    <p:sldId id="337" r:id="rId55"/>
    <p:sldId id="334" r:id="rId56"/>
    <p:sldId id="336" r:id="rId57"/>
    <p:sldId id="439" r:id="rId58"/>
    <p:sldId id="414" r:id="rId59"/>
    <p:sldId id="413" r:id="rId6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822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</a:rPr>
              <a:t>What’s New in SQL Server 2019?</a:t>
            </a:r>
            <a:endParaRPr lang="en-US" sz="110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719138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PolyBase</a:t>
            </a:r>
            <a:r>
              <a:rPr lang="en-US" sz="3600" dirty="0"/>
              <a:t> Query Engine makes it possible to query </a:t>
            </a:r>
            <a:r>
              <a:rPr lang="en-US" sz="3600" b="1" dirty="0"/>
              <a:t>Hadoop nonrelational data </a:t>
            </a:r>
            <a:r>
              <a:rPr lang="en-US" sz="3600" dirty="0"/>
              <a:t>or </a:t>
            </a:r>
            <a:r>
              <a:rPr lang="en-US" sz="3600" b="1" dirty="0"/>
              <a:t>Azure Blob Storage files </a:t>
            </a:r>
            <a:r>
              <a:rPr lang="en-US" sz="3600" dirty="0"/>
              <a:t>using T-SQL, by creating EXTERNAL tables in SQL Server connected directly on Azure Storage, Oracle, Teradata, Hadoop, MongoDB, much more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047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i="1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Randolph West: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Accelerated Database Recovery, as well as UTF-8.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Melody Zacharias: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 Azure Notebooks! I really love them even if they are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not technically a 2019 feature.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William Assaf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Tie between Accelerated Database Recovery (ADR) and </a:t>
            </a:r>
            <a:b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UDF in-lining. Both are going to really going to help a lot of folks.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Louis Davidson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 It is a feature that is small, but it shows that Microsoft has really been listening to us and fixing things that will help programmers produce better code.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Sven Aelterman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Biased: expanded cloud offerings. Unbiased: Python integration.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Meagan Longoria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: Accelerated database recovery is cool. </a:t>
            </a:r>
          </a:p>
          <a:p>
            <a:endParaRPr lang="en-US" sz="2000" dirty="0">
              <a:solidFill>
                <a:srgbClr val="282801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Joey </a:t>
            </a:r>
            <a:r>
              <a:rPr lang="en-US" sz="2000" b="1" dirty="0" err="1">
                <a:solidFill>
                  <a:srgbClr val="282801"/>
                </a:solidFill>
                <a:latin typeface="Arial" panose="020B0604020202020204" pitchFamily="34" charset="0"/>
              </a:rPr>
              <a:t>D'Antoni</a:t>
            </a:r>
            <a:r>
              <a:rPr lang="en-US" sz="2000" b="1" dirty="0">
                <a:solidFill>
                  <a:srgbClr val="282801"/>
                </a:solidFill>
                <a:latin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Scalar Function </a:t>
            </a:r>
            <a:r>
              <a:rPr lang="en-US" sz="2000" dirty="0" err="1">
                <a:solidFill>
                  <a:srgbClr val="282801"/>
                </a:solidFill>
                <a:latin typeface="Arial" panose="020B0604020202020204" pitchFamily="34" charset="0"/>
              </a:rPr>
              <a:t>Inlining</a:t>
            </a:r>
            <a:r>
              <a:rPr lang="en-US" sz="2000" dirty="0">
                <a:solidFill>
                  <a:srgbClr val="282801"/>
                </a:solidFill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68965" y="49466"/>
            <a:ext cx="2951523" cy="36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More info: </a:t>
            </a:r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Side note: Data Factory v1 was just terrible, </a:t>
            </a:r>
            <a:br>
              <a:rPr lang="en-US" sz="3600" dirty="0"/>
            </a:br>
            <a:r>
              <a:rPr lang="en-US" sz="3600" dirty="0"/>
              <a:t>replaced by v2 (much better)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/>
              <a:t>SQL 2005 RTM- Nov 7 2005</a:t>
            </a:r>
          </a:p>
          <a:p>
            <a:r>
              <a:rPr lang="en-US" sz="3600" dirty="0"/>
              <a:t>SQL 2008 RTM- Aug 7 2008 – 33 months later </a:t>
            </a:r>
          </a:p>
          <a:p>
            <a:r>
              <a:rPr lang="en-US" sz="3600" dirty="0"/>
              <a:t>SQL 2008R2 RTM- April 21 2010 – 20 months later</a:t>
            </a:r>
          </a:p>
          <a:p>
            <a:r>
              <a:rPr lang="en-US" sz="3600" dirty="0"/>
              <a:t>SQL 2012 RTM- March 6 2012 – 23 months later</a:t>
            </a:r>
          </a:p>
          <a:p>
            <a:r>
              <a:rPr lang="en-US" sz="3600" dirty="0"/>
              <a:t>SQL 2014 RTM- April 1 2014 – 25 months later</a:t>
            </a:r>
          </a:p>
          <a:p>
            <a:r>
              <a:rPr lang="en-US" sz="3600" dirty="0"/>
              <a:t>SQL 2016 RTM- June 1 2016 – 26 months later</a:t>
            </a:r>
          </a:p>
          <a:p>
            <a:r>
              <a:rPr lang="en-US" sz="3600" dirty="0"/>
              <a:t>SQL 2017 RTM- Oct 2 2017 – 16 months later</a:t>
            </a:r>
          </a:p>
          <a:p>
            <a:r>
              <a:rPr lang="en-US" sz="3600" b="1" dirty="0"/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When the connection string connects to a secondary replica with a </a:t>
            </a:r>
            <a:r>
              <a:rPr lang="en-US" sz="3200" dirty="0" err="1"/>
              <a:t>ReadWrite</a:t>
            </a:r>
            <a:r>
              <a:rPr lang="en-US" sz="3200" dirty="0"/>
              <a:t> intent (which is the default intent)</a:t>
            </a:r>
            <a:br>
              <a:rPr lang="en-US" sz="3200" dirty="0"/>
            </a:br>
            <a:r>
              <a:rPr lang="en-US" sz="32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Bypasses the Listener via the new </a:t>
            </a:r>
            <a:r>
              <a:rPr lang="en-US" sz="2800" dirty="0"/>
              <a:t>READ_WRITE_ROUTING_URL </a:t>
            </a:r>
            <a:r>
              <a:rPr lang="en-US" sz="3200" dirty="0"/>
              <a:t>parameter on the primary replica.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Connect to </a:t>
            </a:r>
            <a:r>
              <a:rPr lang="en-US" sz="3200" i="1" dirty="0"/>
              <a:t>any </a:t>
            </a:r>
            <a:r>
              <a:rPr lang="en-US" sz="32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in your Availability groups are now FREE</a:t>
            </a:r>
            <a:br>
              <a:rPr lang="en-US" sz="3600" dirty="0"/>
            </a:br>
            <a:r>
              <a:rPr lang="en-US" sz="12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in-sql-server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2017, no more service packs, CU’s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Stated goal of one CU per month at least for one year.</a:t>
            </a:r>
          </a:p>
          <a:p>
            <a:pPr marL="889208" lvl="1" indent="-457200"/>
            <a:r>
              <a:rPr lang="en-US" sz="3222" dirty="0"/>
              <a:t>Within 12 months, 12 CU’s for SQL 2017.</a:t>
            </a:r>
          </a:p>
          <a:p>
            <a:pPr marL="889208" lvl="1" indent="-457200"/>
            <a:r>
              <a:rPr lang="en-US" sz="3222" dirty="0"/>
              <a:t>17 SQL 2017 CU’s in first 24 months</a:t>
            </a:r>
          </a:p>
          <a:p>
            <a:pPr marL="889208" lvl="1" indent="-457200"/>
            <a:r>
              <a:rPr lang="en-US" sz="3222" dirty="0"/>
              <a:t>SQL 2019 CU1 release January 7,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First public preview of SQL 2019 was only 11 months after SQL 2017 RTM. At that rate we can expect the next public preview of SQL Server 202</a:t>
            </a:r>
            <a:r>
              <a:rPr lang="en-US" sz="3600" i="1" dirty="0"/>
              <a:t>n </a:t>
            </a:r>
            <a:r>
              <a:rPr lang="en-US" sz="3600" dirty="0"/>
              <a:t>in October!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in-lining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/>
              <a:t>Developers now off the hook for some bad habits.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Changes to execution plans in SQL 2014 were 90/10.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54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84842"/>
            <a:ext cx="3580870" cy="44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Pay lots of money to Microsoft. </a:t>
            </a:r>
            <a:r>
              <a:rPr lang="en-US" sz="1800" dirty="0"/>
              <a:t>Srsly. </a:t>
            </a:r>
            <a:endParaRPr lang="en-US" sz="3222" dirty="0"/>
          </a:p>
          <a:p>
            <a:pPr marL="946358" lvl="1" indent="-514350">
              <a:buFont typeface="+mj-lt"/>
              <a:buAutoNum type="arabicPeriod"/>
            </a:pPr>
            <a:r>
              <a:rPr lang="en-US" sz="3222" dirty="0"/>
              <a:t>Migrate your SQL 2008/R2 SQL Server to an Azure VM. Considerably less money.</a:t>
            </a:r>
          </a:p>
          <a:p>
            <a:r>
              <a:rPr lang="en-US" sz="3600" dirty="0"/>
              <a:t>  SQL Server 2012 SP4 End of Support is July 12 2022.</a:t>
            </a:r>
          </a:p>
          <a:p>
            <a:r>
              <a:rPr lang="en-US" sz="3600" dirty="0"/>
              <a:t>  SQL Server 2012 &lt;SP4 no longer supported!</a:t>
            </a:r>
          </a:p>
          <a:p>
            <a:r>
              <a:rPr lang="en-US" sz="3600" dirty="0"/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Summary of Changes in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boosts: Scalar UDF in-lining (automatic!), memory optimized TempDB metadata, OPTIMIZE_FOR_SEQUENTIAL_KEY, more!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 improvement: specific truncation error!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</a:t>
            </a:r>
          </a:p>
        </p:txBody>
      </p:sp>
    </p:spTree>
    <p:extLst>
      <p:ext uri="{BB962C8B-B14F-4D97-AF65-F5344CB8AC3E}">
        <p14:creationId xmlns:p14="http://schemas.microsoft.com/office/powerpoint/2010/main" val="11113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dirty="0"/>
              <a:t>IT Leadership: Need to Know Changes</a:t>
            </a:r>
          </a:p>
        </p:txBody>
      </p:sp>
    </p:spTree>
    <p:extLst>
      <p:ext uri="{BB962C8B-B14F-4D97-AF65-F5344CB8AC3E}">
        <p14:creationId xmlns:p14="http://schemas.microsoft.com/office/powerpoint/2010/main" val="478597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2837</Words>
  <Application>Microsoft Office PowerPoint</Application>
  <PresentationFormat>Custom</PresentationFormat>
  <Paragraphs>382</Paragraphs>
  <Slides>58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Summary of Changes in SQL 2019</vt:lpstr>
      <vt:lpstr>IT Leadership: Need to Know Changes</vt:lpstr>
      <vt:lpstr>No Longer Just Windows</vt:lpstr>
      <vt:lpstr>No Longer Just Windows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New in Availability Groups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in-lining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158</cp:revision>
  <dcterms:created xsi:type="dcterms:W3CDTF">2011-08-19T20:30:49Z</dcterms:created>
  <dcterms:modified xsi:type="dcterms:W3CDTF">2020-02-13T18:42:04Z</dcterms:modified>
</cp:coreProperties>
</file>