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1" r:id="rId4"/>
    <p:sldId id="280" r:id="rId5"/>
    <p:sldId id="282" r:id="rId6"/>
    <p:sldId id="261" r:id="rId7"/>
    <p:sldId id="287" r:id="rId8"/>
    <p:sldId id="268" r:id="rId9"/>
    <p:sldId id="264" r:id="rId10"/>
    <p:sldId id="265" r:id="rId11"/>
    <p:sldId id="259" r:id="rId12"/>
    <p:sldId id="278" r:id="rId13"/>
    <p:sldId id="279" r:id="rId14"/>
    <p:sldId id="288" r:id="rId15"/>
    <p:sldId id="266" r:id="rId16"/>
    <p:sldId id="267" r:id="rId17"/>
    <p:sldId id="269" r:id="rId18"/>
    <p:sldId id="270" r:id="rId19"/>
    <p:sldId id="286" r:id="rId20"/>
    <p:sldId id="271" r:id="rId21"/>
    <p:sldId id="274" r:id="rId22"/>
    <p:sldId id="275" r:id="rId23"/>
    <p:sldId id="277" r:id="rId24"/>
    <p:sldId id="284" r:id="rId25"/>
    <p:sldId id="276" r:id="rId26"/>
    <p:sldId id="285" r:id="rId27"/>
    <p:sldId id="283"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F648E-E2FA-44A4-A62C-A104C39D23A7}" v="5" dt="2019-06-27T23:40:54.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5643909A-C011-44A3-9B18-651D2FED58BF}"/>
    <pc:docChg chg="undo custSel modSld sldOrd">
      <pc:chgData name="william a" userId="c66c7249b60d4ab2" providerId="LiveId" clId="{5643909A-C011-44A3-9B18-651D2FED58BF}" dt="2019-06-27T23:41:27.382" v="246" actId="113"/>
      <pc:docMkLst>
        <pc:docMk/>
      </pc:docMkLst>
      <pc:sldChg chg="modSp">
        <pc:chgData name="william a" userId="c66c7249b60d4ab2" providerId="LiveId" clId="{5643909A-C011-44A3-9B18-651D2FED58BF}" dt="2019-06-27T23:39:18.172" v="108" actId="403"/>
        <pc:sldMkLst>
          <pc:docMk/>
          <pc:sldMk cId="1854012467" sldId="259"/>
        </pc:sldMkLst>
        <pc:spChg chg="mod">
          <ac:chgData name="william a" userId="c66c7249b60d4ab2" providerId="LiveId" clId="{5643909A-C011-44A3-9B18-651D2FED58BF}" dt="2019-06-27T23:39:18.172" v="108" actId="403"/>
          <ac:spMkLst>
            <pc:docMk/>
            <pc:sldMk cId="1854012467" sldId="259"/>
            <ac:spMk id="3" creationId="{65B32B1F-E0DF-456C-B7E0-F6CB2CBEA651}"/>
          </ac:spMkLst>
        </pc:spChg>
      </pc:sldChg>
      <pc:sldChg chg="modSp">
        <pc:chgData name="william a" userId="c66c7249b60d4ab2" providerId="LiveId" clId="{5643909A-C011-44A3-9B18-651D2FED58BF}" dt="2019-06-27T23:37:33.772" v="43" actId="20577"/>
        <pc:sldMkLst>
          <pc:docMk/>
          <pc:sldMk cId="3987729892" sldId="261"/>
        </pc:sldMkLst>
        <pc:spChg chg="mod">
          <ac:chgData name="william a" userId="c66c7249b60d4ab2" providerId="LiveId" clId="{5643909A-C011-44A3-9B18-651D2FED58BF}" dt="2019-06-27T23:37:33.772" v="43" actId="20577"/>
          <ac:spMkLst>
            <pc:docMk/>
            <pc:sldMk cId="3987729892" sldId="261"/>
            <ac:spMk id="3" creationId="{65B32B1F-E0DF-456C-B7E0-F6CB2CBEA651}"/>
          </ac:spMkLst>
        </pc:spChg>
      </pc:sldChg>
      <pc:sldChg chg="modSp">
        <pc:chgData name="william a" userId="c66c7249b60d4ab2" providerId="LiveId" clId="{5643909A-C011-44A3-9B18-651D2FED58BF}" dt="2019-06-27T23:38:59.950" v="107" actId="15"/>
        <pc:sldMkLst>
          <pc:docMk/>
          <pc:sldMk cId="2363797164" sldId="264"/>
        </pc:sldMkLst>
        <pc:spChg chg="mod">
          <ac:chgData name="william a" userId="c66c7249b60d4ab2" providerId="LiveId" clId="{5643909A-C011-44A3-9B18-651D2FED58BF}" dt="2019-06-27T23:38:59.950" v="107" actId="15"/>
          <ac:spMkLst>
            <pc:docMk/>
            <pc:sldMk cId="2363797164" sldId="264"/>
            <ac:spMk id="3" creationId="{65B32B1F-E0DF-456C-B7E0-F6CB2CBEA651}"/>
          </ac:spMkLst>
        </pc:spChg>
      </pc:sldChg>
      <pc:sldChg chg="modSp">
        <pc:chgData name="william a" userId="c66c7249b60d4ab2" providerId="LiveId" clId="{5643909A-C011-44A3-9B18-651D2FED58BF}" dt="2019-06-27T23:40:48.100" v="210" actId="27636"/>
        <pc:sldMkLst>
          <pc:docMk/>
          <pc:sldMk cId="2920234693" sldId="266"/>
        </pc:sldMkLst>
        <pc:spChg chg="mod">
          <ac:chgData name="william a" userId="c66c7249b60d4ab2" providerId="LiveId" clId="{5643909A-C011-44A3-9B18-651D2FED58BF}" dt="2019-06-27T23:40:48.100" v="210" actId="27636"/>
          <ac:spMkLst>
            <pc:docMk/>
            <pc:sldMk cId="2920234693" sldId="266"/>
            <ac:spMk id="3" creationId="{65B32B1F-E0DF-456C-B7E0-F6CB2CBEA651}"/>
          </ac:spMkLst>
        </pc:spChg>
      </pc:sldChg>
      <pc:sldChg chg="modSp ord">
        <pc:chgData name="william a" userId="c66c7249b60d4ab2" providerId="LiveId" clId="{5643909A-C011-44A3-9B18-651D2FED58BF}" dt="2019-06-27T23:38:17.935" v="76" actId="403"/>
        <pc:sldMkLst>
          <pc:docMk/>
          <pc:sldMk cId="1067588744" sldId="268"/>
        </pc:sldMkLst>
        <pc:spChg chg="mod">
          <ac:chgData name="william a" userId="c66c7249b60d4ab2" providerId="LiveId" clId="{5643909A-C011-44A3-9B18-651D2FED58BF}" dt="2019-06-27T23:38:17.935" v="76" actId="403"/>
          <ac:spMkLst>
            <pc:docMk/>
            <pc:sldMk cId="1067588744" sldId="268"/>
            <ac:spMk id="3" creationId="{65B32B1F-E0DF-456C-B7E0-F6CB2CBEA651}"/>
          </ac:spMkLst>
        </pc:spChg>
      </pc:sldChg>
      <pc:sldChg chg="modSp">
        <pc:chgData name="william a" userId="c66c7249b60d4ab2" providerId="LiveId" clId="{5643909A-C011-44A3-9B18-651D2FED58BF}" dt="2019-06-27T23:40:54.978" v="216" actId="27636"/>
        <pc:sldMkLst>
          <pc:docMk/>
          <pc:sldMk cId="3852182217" sldId="269"/>
        </pc:sldMkLst>
        <pc:spChg chg="mod">
          <ac:chgData name="william a" userId="c66c7249b60d4ab2" providerId="LiveId" clId="{5643909A-C011-44A3-9B18-651D2FED58BF}" dt="2019-06-27T23:40:54.978" v="216" actId="27636"/>
          <ac:spMkLst>
            <pc:docMk/>
            <pc:sldMk cId="3852182217" sldId="269"/>
            <ac:spMk id="3" creationId="{65B32B1F-E0DF-456C-B7E0-F6CB2CBEA651}"/>
          </ac:spMkLst>
        </pc:spChg>
      </pc:sldChg>
      <pc:sldChg chg="modSp">
        <pc:chgData name="william a" userId="c66c7249b60d4ab2" providerId="LiveId" clId="{5643909A-C011-44A3-9B18-651D2FED58BF}" dt="2019-06-27T23:40:18.488" v="203" actId="6549"/>
        <pc:sldMkLst>
          <pc:docMk/>
          <pc:sldMk cId="2949025550" sldId="278"/>
        </pc:sldMkLst>
        <pc:spChg chg="mod">
          <ac:chgData name="william a" userId="c66c7249b60d4ab2" providerId="LiveId" clId="{5643909A-C011-44A3-9B18-651D2FED58BF}" dt="2019-06-27T23:40:18.488" v="203" actId="6549"/>
          <ac:spMkLst>
            <pc:docMk/>
            <pc:sldMk cId="2949025550" sldId="278"/>
            <ac:spMk id="3" creationId="{65B32B1F-E0DF-456C-B7E0-F6CB2CBEA651}"/>
          </ac:spMkLst>
        </pc:spChg>
      </pc:sldChg>
      <pc:sldChg chg="modSp">
        <pc:chgData name="william a" userId="c66c7249b60d4ab2" providerId="LiveId" clId="{5643909A-C011-44A3-9B18-651D2FED58BF}" dt="2019-06-27T23:36:43.132" v="7" actId="6549"/>
        <pc:sldMkLst>
          <pc:docMk/>
          <pc:sldMk cId="3648181566" sldId="282"/>
        </pc:sldMkLst>
        <pc:spChg chg="mod">
          <ac:chgData name="william a" userId="c66c7249b60d4ab2" providerId="LiveId" clId="{5643909A-C011-44A3-9B18-651D2FED58BF}" dt="2019-06-27T23:36:43.132" v="7" actId="6549"/>
          <ac:spMkLst>
            <pc:docMk/>
            <pc:sldMk cId="3648181566" sldId="282"/>
            <ac:spMk id="2" creationId="{D0CBD092-444D-485B-B077-AE37DB7967F1}"/>
          </ac:spMkLst>
        </pc:spChg>
        <pc:spChg chg="mod">
          <ac:chgData name="william a" userId="c66c7249b60d4ab2" providerId="LiveId" clId="{5643909A-C011-44A3-9B18-651D2FED58BF}" dt="2019-06-27T23:36:27.030" v="4" actId="27636"/>
          <ac:spMkLst>
            <pc:docMk/>
            <pc:sldMk cId="3648181566" sldId="282"/>
            <ac:spMk id="3" creationId="{65B32B1F-E0DF-456C-B7E0-F6CB2CBEA651}"/>
          </ac:spMkLst>
        </pc:spChg>
      </pc:sldChg>
      <pc:sldChg chg="modSp">
        <pc:chgData name="william a" userId="c66c7249b60d4ab2" providerId="LiveId" clId="{5643909A-C011-44A3-9B18-651D2FED58BF}" dt="2019-06-27T23:41:27.382" v="246" actId="113"/>
        <pc:sldMkLst>
          <pc:docMk/>
          <pc:sldMk cId="2815070541" sldId="286"/>
        </pc:sldMkLst>
        <pc:spChg chg="mod">
          <ac:chgData name="william a" userId="c66c7249b60d4ab2" providerId="LiveId" clId="{5643909A-C011-44A3-9B18-651D2FED58BF}" dt="2019-06-27T23:41:27.382" v="246" actId="113"/>
          <ac:spMkLst>
            <pc:docMk/>
            <pc:sldMk cId="2815070541" sldId="286"/>
            <ac:spMk id="3" creationId="{65B32B1F-E0DF-456C-B7E0-F6CB2CBEA651}"/>
          </ac:spMkLst>
        </pc:spChg>
      </pc:sldChg>
      <pc:sldChg chg="modSp">
        <pc:chgData name="william a" userId="c66c7249b60d4ab2" providerId="LiveId" clId="{5643909A-C011-44A3-9B18-651D2FED58BF}" dt="2019-06-27T23:37:55.624" v="63" actId="27636"/>
        <pc:sldMkLst>
          <pc:docMk/>
          <pc:sldMk cId="3735776281" sldId="287"/>
        </pc:sldMkLst>
        <pc:spChg chg="mod">
          <ac:chgData name="william a" userId="c66c7249b60d4ab2" providerId="LiveId" clId="{5643909A-C011-44A3-9B18-651D2FED58BF}" dt="2019-06-27T23:37:10.629" v="15" actId="20577"/>
          <ac:spMkLst>
            <pc:docMk/>
            <pc:sldMk cId="3735776281" sldId="287"/>
            <ac:spMk id="2" creationId="{D0CBD092-444D-485B-B077-AE37DB7967F1}"/>
          </ac:spMkLst>
        </pc:spChg>
        <pc:spChg chg="mod">
          <ac:chgData name="william a" userId="c66c7249b60d4ab2" providerId="LiveId" clId="{5643909A-C011-44A3-9B18-651D2FED58BF}" dt="2019-06-27T23:37:55.624" v="63" actId="27636"/>
          <ac:spMkLst>
            <pc:docMk/>
            <pc:sldMk cId="3735776281" sldId="287"/>
            <ac:spMk id="3" creationId="{65B32B1F-E0DF-456C-B7E0-F6CB2CBEA651}"/>
          </ac:spMkLst>
        </pc:spChg>
      </pc:sldChg>
      <pc:sldChg chg="modSp">
        <pc:chgData name="william a" userId="c66c7249b60d4ab2" providerId="LiveId" clId="{5643909A-C011-44A3-9B18-651D2FED58BF}" dt="2019-06-27T23:40:41.667" v="208" actId="20577"/>
        <pc:sldMkLst>
          <pc:docMk/>
          <pc:sldMk cId="4051746483" sldId="288"/>
        </pc:sldMkLst>
        <pc:spChg chg="mod">
          <ac:chgData name="william a" userId="c66c7249b60d4ab2" providerId="LiveId" clId="{5643909A-C011-44A3-9B18-651D2FED58BF}" dt="2019-06-27T23:40:41.667" v="208" actId="20577"/>
          <ac:spMkLst>
            <pc:docMk/>
            <pc:sldMk cId="4051746483" sldId="288"/>
            <ac:spMk id="2" creationId="{D0CBD092-444D-485B-B077-AE37DB7967F1}"/>
          </ac:spMkLst>
        </pc:spChg>
        <pc:spChg chg="mod">
          <ac:chgData name="william a" userId="c66c7249b60d4ab2" providerId="LiveId" clId="{5643909A-C011-44A3-9B18-651D2FED58BF}" dt="2019-06-27T23:40:33.021" v="204" actId="12"/>
          <ac:spMkLst>
            <pc:docMk/>
            <pc:sldMk cId="4051746483" sldId="288"/>
            <ac:spMk id="3" creationId="{65B32B1F-E0DF-456C-B7E0-F6CB2CBEA6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6/27/2019</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566E9-7533-4009-AB0E-92B8486EDC97}" type="datetimeFigureOut">
              <a:rPr lang="en-US" smtClean="0"/>
              <a:t>6/27/2019</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CEF64-6C46-48E4-8295-1875D737FC36}" type="slidenum">
              <a:rPr lang="en-US" smtClean="0"/>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anding.google.com/advancedprotection/" TargetMode="External"/><Relationship Id="rId2" Type="http://schemas.openxmlformats.org/officeDocument/2006/relationships/hyperlink" Target="https://account.google.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pcworld.com/article/3225913/what-is-two-factor-authentication-and-which-2fa-apps-are-best.html" TargetMode="External"/><Relationship Id="rId3" Type="http://schemas.openxmlformats.org/officeDocument/2006/relationships/hyperlink" Target="https://krebsonsecurity.com/2018/08/reddit-breach-highlights-limits-of-sms-based-authentication/" TargetMode="External"/><Relationship Id="rId7" Type="http://schemas.openxmlformats.org/officeDocument/2006/relationships/hyperlink" Target="http://www.yubico.com/2017/10/creating-unphishable-security-key/"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mashable.com/article/hackers-beat-two-factor-authentication-2fa-phishing" TargetMode="External"/><Relationship Id="rId11" Type="http://schemas.openxmlformats.org/officeDocument/2006/relationships/hyperlink" Target="https://www.theverge.com/2018/11/16/18098286/vovox-security-breach-two-factor-authentication-2fa-codes-exposed" TargetMode="External"/><Relationship Id="rId5" Type="http://schemas.openxmlformats.org/officeDocument/2006/relationships/hyperlink" Target="https://www.pcmag.com/feature/358289/two-factor-authentication-who-has-it-and-how-to-set-it-up" TargetMode="External"/><Relationship Id="rId10" Type="http://schemas.openxmlformats.org/officeDocument/2006/relationships/hyperlink" Target="https://krebsonsecurity.com/2016/09/the-limits-of-sms-for-2-factor-authentication/" TargetMode="External"/><Relationship Id="rId4" Type="http://schemas.openxmlformats.org/officeDocument/2006/relationships/hyperlink" Target="https://www.theverge.com/2017/9/18/16328172/sms-two-factor-authentication-hack-password-bitcoin" TargetMode="External"/><Relationship Id="rId9" Type="http://schemas.openxmlformats.org/officeDocument/2006/relationships/hyperlink" Target="https://www.yubico.com/quiz/"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p:txBody>
          <a:bodyPr>
            <a:normAutofit fontScale="90000"/>
          </a:bodyPr>
          <a:lstStyle/>
          <a:p>
            <a:r>
              <a:rPr lang="en-US" dirty="0"/>
              <a:t>Personal Practical Cybersecurity</a:t>
            </a:r>
            <a:br>
              <a:rPr lang="en-US" dirty="0"/>
            </a:br>
            <a:r>
              <a:rPr lang="en-US" dirty="0"/>
              <a:t>for Modern Times</a:t>
            </a:r>
          </a:p>
        </p:txBody>
      </p:sp>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lnSpcReduction="10000"/>
          </a:bodyPr>
          <a:lstStyle/>
          <a:p>
            <a:r>
              <a:rPr lang="en-US" sz="4400" dirty="0"/>
              <a:t>The password manager you choose should have the following options:</a:t>
            </a:r>
          </a:p>
          <a:p>
            <a:pPr lvl="1"/>
            <a:r>
              <a:rPr lang="en-US" sz="3600" dirty="0"/>
              <a:t>Allow to easily retrieve and paste into a website</a:t>
            </a:r>
          </a:p>
          <a:p>
            <a:pPr lvl="1"/>
            <a:r>
              <a:rPr lang="en-US" sz="3600" dirty="0"/>
              <a:t>Have a mobile app to allow for mobile logins</a:t>
            </a:r>
          </a:p>
          <a:p>
            <a:pPr lvl="1"/>
            <a:r>
              <a:rPr lang="en-US" sz="3600" dirty="0"/>
              <a:t>Can import from browser-based password memory</a:t>
            </a:r>
          </a:p>
          <a:p>
            <a:pPr lvl="1"/>
            <a:r>
              <a:rPr lang="en-US" sz="3600" dirty="0"/>
              <a:t>Can warn you if you’re re-using the same password</a:t>
            </a:r>
          </a:p>
          <a:p>
            <a:pPr lvl="1"/>
            <a:r>
              <a:rPr lang="en-US" sz="3600" dirty="0"/>
              <a:t>Easily share a password with family/friends</a:t>
            </a:r>
          </a:p>
          <a:p>
            <a:pPr lvl="1"/>
            <a:r>
              <a:rPr lang="en-US" sz="3600" b="1" dirty="0"/>
              <a:t>Use TFA/MFA to access your stored passwords</a:t>
            </a:r>
          </a:p>
          <a:p>
            <a:pPr lvl="1"/>
            <a:endParaRPr lang="en-US" sz="3600" dirty="0"/>
          </a:p>
        </p:txBody>
      </p:sp>
    </p:spTree>
    <p:extLst>
      <p:ext uri="{BB962C8B-B14F-4D97-AF65-F5344CB8AC3E}">
        <p14:creationId xmlns:p14="http://schemas.microsoft.com/office/powerpoint/2010/main" val="384650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 (TFA)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Passwords alone are a terrible security method</a:t>
            </a:r>
            <a:endParaRPr lang="en-US" sz="3600" dirty="0"/>
          </a:p>
          <a:p>
            <a:r>
              <a:rPr lang="en-US" sz="4400" dirty="0"/>
              <a:t>TFA or MFA (Two-factor or Multi-factor) authentication is something aside from a password that allows a website to confirm you are you.</a:t>
            </a:r>
          </a:p>
        </p:txBody>
      </p:sp>
    </p:spTree>
    <p:extLst>
      <p:ext uri="{BB962C8B-B14F-4D97-AF65-F5344CB8AC3E}">
        <p14:creationId xmlns:p14="http://schemas.microsoft.com/office/powerpoint/2010/main" val="185401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lnSpcReduction="10000"/>
          </a:bodyPr>
          <a:lstStyle/>
          <a:p>
            <a:r>
              <a:rPr lang="en-US" sz="3200" dirty="0"/>
              <a:t>Use TFA for EVERY ACCOUNT on EVERY WEBSITE YOU CAN:</a:t>
            </a:r>
          </a:p>
          <a:p>
            <a:pPr lvl="1"/>
            <a:r>
              <a:rPr lang="en-US" sz="2800" dirty="0"/>
              <a:t>Email, Google/iCloud/Microsoft</a:t>
            </a:r>
          </a:p>
          <a:p>
            <a:pPr lvl="1"/>
            <a:r>
              <a:rPr lang="en-US" sz="2800" dirty="0"/>
              <a:t>Banking/Financial</a:t>
            </a:r>
          </a:p>
          <a:p>
            <a:pPr lvl="1"/>
            <a:r>
              <a:rPr lang="en-US" sz="2800" dirty="0"/>
              <a:t>Cloud storage/assets, </a:t>
            </a:r>
            <a:r>
              <a:rPr lang="en-US" sz="2800" dirty="0" err="1"/>
              <a:t>Github</a:t>
            </a:r>
            <a:r>
              <a:rPr lang="en-US" sz="2800" dirty="0"/>
              <a:t>, Bitbucket, other Work</a:t>
            </a:r>
          </a:p>
          <a:p>
            <a:pPr lvl="1"/>
            <a:r>
              <a:rPr lang="en-US" sz="2800" dirty="0"/>
              <a:t>Employer on Office365 or </a:t>
            </a:r>
            <a:r>
              <a:rPr lang="en-US" sz="2800" dirty="0" err="1"/>
              <a:t>GSuite</a:t>
            </a:r>
            <a:r>
              <a:rPr lang="en-US" sz="2800" dirty="0"/>
              <a:t>? They can enable TFA!</a:t>
            </a:r>
          </a:p>
          <a:p>
            <a:r>
              <a:rPr lang="en-US" sz="3200" dirty="0"/>
              <a:t>But also, TFA is available for many websites:</a:t>
            </a:r>
          </a:p>
          <a:p>
            <a:pPr lvl="1"/>
            <a:r>
              <a:rPr lang="en-US" sz="2800" dirty="0"/>
              <a:t>Social media</a:t>
            </a:r>
          </a:p>
          <a:p>
            <a:pPr lvl="1"/>
            <a:r>
              <a:rPr lang="en-US" sz="2800" dirty="0"/>
              <a:t>E-commerce</a:t>
            </a:r>
          </a:p>
          <a:p>
            <a:pPr lvl="1"/>
            <a:r>
              <a:rPr lang="en-US" sz="2800" dirty="0"/>
              <a:t>Government, public service, utility providers</a:t>
            </a:r>
          </a:p>
          <a:p>
            <a:pPr lvl="1"/>
            <a:r>
              <a:rPr lang="en-US" sz="2800" dirty="0"/>
              <a:t>Gaming and Streaming services</a:t>
            </a:r>
          </a:p>
          <a:p>
            <a:r>
              <a:rPr lang="en-US" sz="3200" dirty="0"/>
              <a:t>Want to know if a site supports TFA? </a:t>
            </a:r>
            <a:r>
              <a:rPr lang="en-US" sz="3200" dirty="0">
                <a:hlinkClick r:id="rId2"/>
              </a:rPr>
              <a:t>twofactorauth.org</a:t>
            </a:r>
            <a:endParaRPr lang="en-US" sz="3200" dirty="0"/>
          </a:p>
        </p:txBody>
      </p:sp>
    </p:spTree>
    <p:extLst>
      <p:ext uri="{BB962C8B-B14F-4D97-AF65-F5344CB8AC3E}">
        <p14:creationId xmlns:p14="http://schemas.microsoft.com/office/powerpoint/2010/main" val="294902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a:bodyPr>
          <a:lstStyle/>
          <a:p>
            <a:pPr marL="0" indent="0">
              <a:buNone/>
            </a:pPr>
            <a:r>
              <a:rPr lang="en-US" sz="3200" dirty="0"/>
              <a:t>TFA is hardly a new concept, </a:t>
            </a:r>
            <a:br>
              <a:rPr lang="en-US" sz="3200" dirty="0"/>
            </a:br>
            <a:r>
              <a:rPr lang="en-US" sz="3200" dirty="0"/>
              <a:t>but the implementation is still developing.</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TFA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TFA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a:bodyPr>
          <a:lstStyle/>
          <a:p>
            <a:r>
              <a:rPr lang="en-US" sz="3200" dirty="0"/>
              <a:t>After you log in, the website sends you an SMS to a phone number you have previously stored with them.</a:t>
            </a:r>
          </a:p>
          <a:p>
            <a:r>
              <a:rPr lang="en-US" sz="3200" dirty="0"/>
              <a:t>You type in the number within a certain amount of time, and the website knows it was you who received the text message. </a:t>
            </a:r>
          </a:p>
          <a:p>
            <a:r>
              <a:rPr lang="en-US" sz="3200" dirty="0"/>
              <a:t>Vulnerabilities in carriers, including social engineering or SIM card hacks have made this type of TFA obsolete and unsecure. </a:t>
            </a:r>
          </a:p>
        </p:txBody>
      </p:sp>
      <p:pic>
        <p:nvPicPr>
          <p:cNvPr id="4" name="Picture 3">
            <a:extLst>
              <a:ext uri="{FF2B5EF4-FFF2-40B4-BE49-F238E27FC236}">
                <a16:creationId xmlns:a16="http://schemas.microsoft.com/office/drawing/2014/main" id="{C8B538B1-3147-4D95-AADF-0D0E7E2B6519}"/>
              </a:ext>
            </a:extLst>
          </p:cNvPr>
          <p:cNvPicPr>
            <a:picLocks noChangeAspect="1"/>
          </p:cNvPicPr>
          <p:nvPr/>
        </p:nvPicPr>
        <p:blipFill rotWithShape="1">
          <a:blip r:embed="rId2"/>
          <a:srcRect t="46522"/>
          <a:stretch/>
        </p:blipFill>
        <p:spPr>
          <a:xfrm>
            <a:off x="7905747" y="2134810"/>
            <a:ext cx="3757613" cy="962405"/>
          </a:xfrm>
          <a:prstGeom prst="rect">
            <a:avLst/>
          </a:prstGeom>
        </p:spPr>
      </p:pic>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3"/>
          <a:stretch>
            <a:fillRect/>
          </a:stretch>
        </p:blipFill>
        <p:spPr>
          <a:xfrm>
            <a:off x="7876622" y="3760785"/>
            <a:ext cx="3815865" cy="556480"/>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3525"/>
            <a:ext cx="10991850" cy="4959350"/>
          </a:xfrm>
        </p:spPr>
        <p:txBody>
          <a:bodyPr>
            <a:normAutofit fontScale="85000" lnSpcReduction="20000"/>
          </a:bodyPr>
          <a:lstStyle/>
          <a:p>
            <a:r>
              <a:rPr lang="en-US" sz="3600" dirty="0"/>
              <a:t>“I’m going to send you a secure code to </a:t>
            </a:r>
            <a:br>
              <a:rPr lang="en-US" sz="3600" dirty="0"/>
            </a:br>
            <a:r>
              <a:rPr lang="en-US" sz="3600" dirty="0"/>
              <a:t>make sure you’re not a scammer” </a:t>
            </a:r>
          </a:p>
          <a:p>
            <a:r>
              <a:rPr lang="en-US" sz="3600" dirty="0"/>
              <a:t>A common tactic on public listing sites </a:t>
            </a:r>
            <a:br>
              <a:rPr lang="en-US" sz="3600" dirty="0"/>
            </a:br>
            <a:r>
              <a:rPr lang="en-US" sz="3600" dirty="0"/>
              <a:t>like Craigslist, </a:t>
            </a:r>
            <a:r>
              <a:rPr lang="en-US" sz="3600" dirty="0" err="1"/>
              <a:t>Ebay</a:t>
            </a:r>
            <a:r>
              <a:rPr lang="en-US" sz="3600" dirty="0"/>
              <a:t>, etc. THEY are not </a:t>
            </a:r>
            <a:br>
              <a:rPr lang="en-US" sz="3600" dirty="0"/>
            </a:br>
            <a:r>
              <a:rPr lang="en-US" sz="3600" dirty="0"/>
              <a:t>sending you a six digit code. They’re </a:t>
            </a:r>
            <a:br>
              <a:rPr lang="en-US" sz="3600" dirty="0"/>
            </a:br>
            <a:r>
              <a:rPr lang="en-US" sz="3600" dirty="0"/>
              <a:t>trying act as you to your </a:t>
            </a:r>
            <a:r>
              <a:rPr lang="en-US" sz="3600" dirty="0" err="1"/>
              <a:t>your</a:t>
            </a:r>
            <a:r>
              <a:rPr lang="en-US" sz="3600" dirty="0"/>
              <a:t> cell carrier.</a:t>
            </a:r>
          </a:p>
          <a:p>
            <a:r>
              <a:rPr lang="en-US" sz="3600" dirty="0"/>
              <a:t>If you are sent a code via text message, </a:t>
            </a:r>
            <a:br>
              <a:rPr lang="en-US" sz="3600" dirty="0"/>
            </a:br>
            <a:r>
              <a:rPr lang="en-US" sz="3600" dirty="0"/>
              <a:t>NEVER EVER TELL IT TO ANYONE ELSE. </a:t>
            </a:r>
          </a:p>
          <a:p>
            <a:r>
              <a:rPr lang="en-US" sz="3600" dirty="0"/>
              <a:t>Didn’t ask for it?  Could be a sign someone is trying to hack you.</a:t>
            </a:r>
          </a:p>
          <a:p>
            <a:r>
              <a:rPr lang="en-US" sz="3600" dirty="0"/>
              <a:t>They are misusing the same system that allows you to keep your phone number when you transfer cell providers, which carriers must provide you required by law!</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696439" y="1743075"/>
            <a:ext cx="4313998" cy="2232025"/>
          </a:xfrm>
          <a:prstGeom prst="rect">
            <a:avLst/>
          </a:prstGeom>
        </p:spPr>
      </p:pic>
    </p:spTree>
    <p:extLst>
      <p:ext uri="{BB962C8B-B14F-4D97-AF65-F5344CB8AC3E}">
        <p14:creationId xmlns:p14="http://schemas.microsoft.com/office/powerpoint/2010/main" val="55600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lnSpcReduction="10000"/>
          </a:bodyPr>
          <a:lstStyle/>
          <a:p>
            <a:r>
              <a:rPr lang="en-US" sz="3600" dirty="0"/>
              <a:t>If a site offers another option besides SMS TFA, use it. </a:t>
            </a:r>
          </a:p>
          <a:p>
            <a:r>
              <a:rPr lang="en-US" sz="3600" dirty="0"/>
              <a:t>Unfortunately, many banks ONLY provide this option.</a:t>
            </a:r>
          </a:p>
          <a:p>
            <a:r>
              <a:rPr lang="en-US" sz="3600" dirty="0"/>
              <a:t>SMS-based authentication is much better than no TFA</a:t>
            </a:r>
          </a:p>
          <a:p>
            <a:r>
              <a:rPr lang="en-US" sz="3600" dirty="0"/>
              <a:t>Yahoo and Reddit have each been breached after they were targeted by SMS-based TFA. In each case, the hackers targeted specific admins and their phones, intercepted the text messages and/or changed their passwords.</a:t>
            </a:r>
          </a:p>
        </p:txBody>
      </p:sp>
    </p:spTree>
    <p:extLst>
      <p:ext uri="{BB962C8B-B14F-4D97-AF65-F5344CB8AC3E}">
        <p14:creationId xmlns:p14="http://schemas.microsoft.com/office/powerpoint/2010/main" val="3852182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4962525" cy="4351338"/>
          </a:xfrm>
        </p:spPr>
        <p:txBody>
          <a:bodyPr>
            <a:normAutofit/>
          </a:bodyPr>
          <a:lstStyle/>
          <a:p>
            <a:r>
              <a:rPr lang="en-US" sz="3600" dirty="0"/>
              <a:t>Time-based, One-Time Password Algorithm</a:t>
            </a:r>
          </a:p>
          <a:p>
            <a:r>
              <a:rPr lang="en-US" sz="3600" dirty="0"/>
              <a:t>Given an initial secret set up in your phone,  your phone can generate a code that changes at intervals.</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fontScale="92500"/>
          </a:bodyPr>
          <a:lstStyle/>
          <a:p>
            <a:pPr marL="0" indent="0">
              <a:buNone/>
            </a:pPr>
            <a:r>
              <a:rPr lang="en-US" sz="4000" dirty="0"/>
              <a:t>Mobile apps:</a:t>
            </a:r>
          </a:p>
          <a:p>
            <a:r>
              <a:rPr lang="en-US" sz="4000" b="1" dirty="0"/>
              <a:t>Google Authenticator</a:t>
            </a:r>
          </a:p>
          <a:p>
            <a:r>
              <a:rPr lang="en-US" sz="4000" b="1" dirty="0"/>
              <a:t>Microsoft Azure Authenticator</a:t>
            </a:r>
          </a:p>
          <a:p>
            <a:r>
              <a:rPr lang="en-US" sz="4000" b="1" dirty="0"/>
              <a:t>LastPass Authenticator</a:t>
            </a:r>
          </a:p>
          <a:p>
            <a:r>
              <a:rPr lang="en-US" sz="4000" dirty="0" err="1"/>
              <a:t>Authy</a:t>
            </a:r>
            <a:r>
              <a:rPr lang="en-US" sz="4000" dirty="0"/>
              <a:t>: multiplatform free service for software TFA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20000"/>
          </a:bodyPr>
          <a:lstStyle/>
          <a:p>
            <a:pPr marL="0" indent="0" fontAlgn="base">
              <a:buNone/>
            </a:pPr>
            <a:r>
              <a:rPr lang="en-US" dirty="0"/>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200" b="1" dirty="0"/>
              <a:t>Although it’s not easy, the best way to stay safe online is to be aware of the threats</a:t>
            </a:r>
            <a:r>
              <a:rPr lang="en-US" sz="4200" dirty="0"/>
              <a:t>, </a:t>
            </a:r>
            <a:r>
              <a:rPr lang="en-US" dirty="0"/>
              <a:t>and aware of what can be done to safeguard against those threats.</a:t>
            </a:r>
          </a:p>
          <a:p>
            <a:pPr marL="0" indent="0" fontAlgn="base">
              <a:buNone/>
            </a:pPr>
            <a:r>
              <a:rPr lang="en-US" sz="3500" b="1" dirty="0"/>
              <a:t>Online security is like paying for insurance, or going to the dentist. It doesn’t seem that important, until it is. </a:t>
            </a:r>
            <a:r>
              <a:rPr lang="en-US" dirty="0"/>
              <a:t>It’s not enough to simply opt-in to the forms of protection we’re offered by various sites and services. Knowing what kind of attacks these protections defend us from — and what they don’t — is the only way to take charge of your own security.”</a:t>
            </a:r>
            <a:br>
              <a:rPr lang="en-US" dirty="0"/>
            </a:br>
            <a:endParaRPr lang="en-US" dirty="0"/>
          </a:p>
          <a:p>
            <a:pPr lvl="1" fontAlgn="base"/>
            <a:r>
              <a:rPr lang="en-US" dirty="0"/>
              <a:t>Brad Jones, </a:t>
            </a:r>
            <a:r>
              <a:rPr lang="en-US" dirty="0" err="1"/>
              <a:t>DigitalTrends</a:t>
            </a:r>
            <a:r>
              <a:rPr lang="en-US" dirty="0"/>
              <a:t>, 2017 </a:t>
            </a:r>
            <a:br>
              <a:rPr lang="en-US" dirty="0"/>
            </a:br>
            <a:r>
              <a:rPr lang="en-US" sz="2200" dirty="0">
                <a:hlinkClick r:id="rId2"/>
              </a:rPr>
              <a:t>https://www.digitaltrends.com/computing/why-2-factor-security-is-flawed/</a:t>
            </a:r>
            <a:endParaRPr lang="en-US" sz="19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3600" dirty="0"/>
              <a:t>An Authenticator “app” for your phone </a:t>
            </a:r>
            <a:r>
              <a:rPr lang="en-US" sz="3600" b="1" dirty="0"/>
              <a:t>generates a number which you type in </a:t>
            </a:r>
            <a:r>
              <a:rPr lang="en-US" sz="3600" dirty="0"/>
              <a:t>within that time interval, or, </a:t>
            </a:r>
            <a:br>
              <a:rPr lang="en-US" sz="3600" dirty="0"/>
            </a:br>
            <a:r>
              <a:rPr lang="en-US" sz="3600" b="1" dirty="0"/>
              <a:t>you approve via a push-notification</a:t>
            </a:r>
            <a:r>
              <a:rPr lang="en-US" sz="3600" dirty="0"/>
              <a:t>.</a:t>
            </a:r>
          </a:p>
          <a:p>
            <a:r>
              <a:rPr lang="en-US" sz="3600" dirty="0"/>
              <a:t>This is far more secure than text-message (SMS) based authentication.</a:t>
            </a:r>
          </a:p>
          <a:p>
            <a:r>
              <a:rPr lang="en-US" sz="3600" dirty="0"/>
              <a:t>Your phone holds the key. Which means if you lose your phone, you’ll need a backup method.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fontScale="92500"/>
          </a:bodyPr>
          <a:lstStyle/>
          <a:p>
            <a:r>
              <a:rPr lang="en-US" sz="3600" dirty="0"/>
              <a:t>When you set up a TFA App with a new website or account, you’ll be provided a QR code or long string you only see once, SAVE THESE SECURELY and SEPARATELY for future convenience.</a:t>
            </a:r>
          </a:p>
          <a:p>
            <a:pPr lvl="1"/>
            <a:r>
              <a:rPr lang="en-US" sz="3200" dirty="0"/>
              <a:t>You can use the same QR Code or string to transfer phones or create backup devices with the same TFA code generation.</a:t>
            </a:r>
          </a:p>
          <a:p>
            <a:r>
              <a:rPr lang="en-US" sz="3600" dirty="0"/>
              <a:t>You’ll also be given a set of “backup” one-time use codes. STORE THESE SECURELY AND SEPERATELY. You may need to use one in a pinch to gain access if you’ve lost your phone.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623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7038974" cy="4351338"/>
          </a:xfrm>
        </p:spPr>
        <p:txBody>
          <a:bodyPr>
            <a:normAutofit fontScale="92500"/>
          </a:bodyPr>
          <a:lstStyle/>
          <a:p>
            <a:r>
              <a:rPr lang="en-US" sz="3600" dirty="0"/>
              <a:t>Very similar to Software-based authentication, but not on a phone or app, rather, generated by a simple processor that generates number codes based on a pre-known secret. </a:t>
            </a:r>
          </a:p>
          <a:p>
            <a:r>
              <a:rPr lang="en-US" sz="3600" dirty="0"/>
              <a:t>Or, a hardware key that integrates with software to provide a TFA presence only when plugged into a USB port on the accessing device.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74" y="1300991"/>
            <a:ext cx="4072968" cy="26677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3"/>
          <a:stretch>
            <a:fillRect/>
          </a:stretch>
        </p:blipFill>
        <p:spPr>
          <a:xfrm>
            <a:off x="7877174" y="3741012"/>
            <a:ext cx="4210051" cy="2950299"/>
          </a:xfrm>
          <a:prstGeom prst="rect">
            <a:avLst/>
          </a:prstGeom>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174" y="3830999"/>
            <a:ext cx="4072968" cy="27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7981949" y="3760062"/>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lnSpcReduction="10000"/>
          </a:bodyPr>
          <a:lstStyle/>
          <a:p>
            <a:r>
              <a:rPr lang="en-US" sz="3600" dirty="0"/>
              <a:t>Some hardware based keys are easier because there’s no number, but ties physical security (your chain of keys) to digital security, not something you may be used to and will require you to change habits.</a:t>
            </a:r>
          </a:p>
          <a:p>
            <a:r>
              <a:rPr lang="en-US" sz="3600" dirty="0"/>
              <a:t>Pictured: </a:t>
            </a:r>
            <a:r>
              <a:rPr lang="en-US" sz="3600" dirty="0" err="1"/>
              <a:t>Yubikey</a:t>
            </a:r>
            <a:r>
              <a:rPr lang="en-US" sz="3600" dirty="0"/>
              <a:t> ($25 on Amazon)</a:t>
            </a:r>
          </a:p>
          <a:p>
            <a:r>
              <a:rPr lang="en-US" sz="3600" dirty="0"/>
              <a:t>You can (and should!) create duplicate </a:t>
            </a:r>
            <a:br>
              <a:rPr lang="en-US" sz="3600" dirty="0"/>
            </a:br>
            <a:r>
              <a:rPr lang="en-US" sz="3600" dirty="0"/>
              <a:t>keys with the same secrets, store one </a:t>
            </a:r>
            <a:br>
              <a:rPr lang="en-US" sz="3600" dirty="0"/>
            </a:br>
            <a:r>
              <a:rPr lang="en-US" sz="3600" dirty="0"/>
              <a:t>in a safe at home, for example.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10772775" cy="4351338"/>
          </a:xfrm>
        </p:spPr>
        <p:txBody>
          <a:bodyPr>
            <a:normAutofit fontScale="77500" lnSpcReduction="20000"/>
          </a:bodyPr>
          <a:lstStyle/>
          <a:p>
            <a:r>
              <a:rPr lang="en-US" sz="5400" dirty="0"/>
              <a:t>You need TFA for your phone, for email access, etc. </a:t>
            </a:r>
          </a:p>
          <a:p>
            <a:r>
              <a:rPr lang="en-US" sz="5400" dirty="0"/>
              <a:t>Some hardware-based keys support Bluetooth or NFC, or, carry a USB-C to USB adapter</a:t>
            </a:r>
          </a:p>
          <a:p>
            <a:r>
              <a:rPr lang="en-US" sz="5400" dirty="0"/>
              <a:t>Google’s Titan is the only option right now with Bluetooth, NFC based on latest FIDO standard </a:t>
            </a:r>
          </a:p>
          <a:p>
            <a:r>
              <a:rPr lang="en-US" sz="5400" dirty="0"/>
              <a:t>Again, this is still an immature industry</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5225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a:bodyPr>
          <a:lstStyle/>
          <a:p>
            <a:r>
              <a:rPr lang="en-US" sz="3600" dirty="0"/>
              <a:t>Google offers a free platform utilizing hardware TFA for “</a:t>
            </a:r>
            <a:r>
              <a:rPr lang="en-US" sz="3600" dirty="0">
                <a:effectLst/>
              </a:rPr>
              <a:t>anyone at risk of targeted attacks – like journalists, activists, business leaders, and political campaign teams.</a:t>
            </a:r>
            <a:r>
              <a:rPr lang="en-US" sz="3600" dirty="0"/>
              <a:t>“ </a:t>
            </a:r>
            <a:r>
              <a:rPr lang="en-US" sz="3600" dirty="0">
                <a:hlinkClick r:id="rId2"/>
              </a:rPr>
              <a:t>https://landing.google.com/advancedprotection/</a:t>
            </a:r>
            <a:endParaRPr lang="en-US" sz="3600" dirty="0"/>
          </a:p>
          <a:p>
            <a:r>
              <a:rPr lang="en-US" sz="3600" dirty="0"/>
              <a:t>“Google </a:t>
            </a:r>
            <a:r>
              <a:rPr lang="en-US" sz="3600" b="1" dirty="0"/>
              <a:t>has</a:t>
            </a:r>
            <a:r>
              <a:rPr lang="en-US" sz="3600" dirty="0"/>
              <a:t> </a:t>
            </a:r>
            <a:r>
              <a:rPr lang="en-US" sz="3600" b="1" dirty="0"/>
              <a:t>not had any of its 85,000+ employees successfully phished </a:t>
            </a:r>
            <a:r>
              <a:rPr lang="en-US" sz="3600" dirty="0"/>
              <a:t>on their work-related accounts since early 2017, when it began requiring all employees to use physical Security Keys in place of passwords and one-time codes.” </a:t>
            </a:r>
            <a:r>
              <a:rPr lang="en-US" sz="1900" dirty="0">
                <a:hlinkClick r:id="rId3"/>
              </a:rPr>
              <a:t>https://krebsonsecurity.com/2018/07/google-security-keys-neutralized-employee-phishing/</a:t>
            </a:r>
            <a:endParaRPr lang="en-US" sz="19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Google TFA FAQ</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a:bodyPr>
          <a:lstStyle/>
          <a:p>
            <a:r>
              <a:rPr lang="en-US" b="1" dirty="0"/>
              <a:t>Do I need to keep a Security Key with me at all times?</a:t>
            </a:r>
          </a:p>
          <a:p>
            <a:r>
              <a:rPr lang="en-US" dirty="0"/>
              <a:t>We recommend you </a:t>
            </a:r>
            <a:r>
              <a:rPr lang="en-US" b="1" dirty="0"/>
              <a:t>always keep a Security Key close</a:t>
            </a:r>
            <a:r>
              <a:rPr lang="en-US" dirty="0"/>
              <a:t> in case you log out of your account or need to sign in on a new device. In all likelihood, this will happen infrequently. Remember to take one with you when traveling.</a:t>
            </a:r>
          </a:p>
          <a:p>
            <a:r>
              <a:rPr lang="en-US" b="1" dirty="0"/>
              <a:t>What happens if I lose both of my Security Keys?</a:t>
            </a:r>
          </a:p>
          <a:p>
            <a:r>
              <a:rPr lang="en-US" dirty="0"/>
              <a:t>If you still have access to a logged-in session, you can visit </a:t>
            </a:r>
            <a:r>
              <a:rPr lang="en-US" dirty="0">
                <a:hlinkClick r:id="rId2"/>
              </a:rPr>
              <a:t>account.google.com</a:t>
            </a:r>
            <a:r>
              <a:rPr lang="en-US" dirty="0"/>
              <a:t> and register replacement keys in place of the lost keys. If you have lost both keys and do not have access to a logged-in session, you will need to submit a request to recover your account. It will take a few days for Google to verify it’s you and grant you access to your account.</a:t>
            </a:r>
            <a:br>
              <a:rPr lang="en-US" dirty="0"/>
            </a:br>
            <a:r>
              <a:rPr lang="en-US" sz="1800" dirty="0">
                <a:hlinkClick r:id="rId3"/>
              </a:rPr>
              <a:t>https://landing.google.com/advancedprotection/</a:t>
            </a:r>
            <a:endParaRPr lang="en-US" sz="18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0237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3600" dirty="0"/>
              <a:t>This industry is still somewhat immature and is advancing, but this is not an excuse to not act. Take steps now!</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55000" lnSpcReduction="20000"/>
          </a:bodyPr>
          <a:lstStyle/>
          <a:p>
            <a:r>
              <a:rPr lang="en-US" b="1" dirty="0"/>
              <a:t>How Russian </a:t>
            </a:r>
            <a:r>
              <a:rPr lang="en-US" b="1" dirty="0" err="1"/>
              <a:t>Cyberpower</a:t>
            </a:r>
            <a:r>
              <a:rPr lang="en-US" b="1" dirty="0"/>
              <a:t> Invaded the U.S.</a:t>
            </a:r>
            <a:r>
              <a:rPr lang="en-US" b="1" i="1" dirty="0"/>
              <a:t> </a:t>
            </a:r>
            <a:r>
              <a:rPr lang="en-US" dirty="0">
                <a:hlinkClick r:id="rId2"/>
              </a:rPr>
              <a:t>https://www.nytimes.com/2016/12/13/us/politics/russia-hack-election-dnc.html</a:t>
            </a:r>
            <a:endParaRPr lang="en-US" dirty="0"/>
          </a:p>
          <a:p>
            <a:r>
              <a:rPr lang="en-US" b="1" dirty="0"/>
              <a:t>Reddit Breach Highlights Limits of SMS-Based Authentication</a:t>
            </a:r>
            <a:br>
              <a:rPr lang="en-US" b="1" dirty="0"/>
            </a:br>
            <a:r>
              <a:rPr lang="en-US" dirty="0">
                <a:hlinkClick r:id="rId3"/>
              </a:rPr>
              <a:t>https://krebsonsecurity.com/2018/08/reddit-breach-highlights-limits-of-sms-based-authentication/</a:t>
            </a:r>
            <a:endParaRPr lang="en-US" dirty="0"/>
          </a:p>
          <a:p>
            <a:r>
              <a:rPr lang="en-US" b="1" dirty="0"/>
              <a:t>This is why you shouldn’t use texts for two-factor authentication</a:t>
            </a:r>
            <a:br>
              <a:rPr lang="en-US" b="1" dirty="0"/>
            </a:br>
            <a:r>
              <a:rPr lang="en-US" dirty="0">
                <a:hlinkClick r:id="rId4"/>
              </a:rPr>
              <a:t>https://www.theverge.com/2017/9/18/16328172/sms-two-factor-authentication-hack-password-bitcoin</a:t>
            </a:r>
            <a:endParaRPr lang="en-US" dirty="0"/>
          </a:p>
          <a:p>
            <a:r>
              <a:rPr lang="en-US" b="1" dirty="0"/>
              <a:t>Two-Factor Authentication: Who Has It and How to Set It Up</a:t>
            </a:r>
            <a:br>
              <a:rPr lang="en-US" b="1" dirty="0"/>
            </a:br>
            <a:r>
              <a:rPr lang="en-US" dirty="0">
                <a:hlinkClick r:id="rId5"/>
              </a:rPr>
              <a:t>https://www.pcmag.com/feature/358289/two-factor-authentication-who-has-it-and-how-to-set-it-up</a:t>
            </a:r>
            <a:endParaRPr lang="en-US" dirty="0"/>
          </a:p>
          <a:p>
            <a:r>
              <a:rPr lang="en-US" b="1" dirty="0"/>
              <a:t>Hackers beat 2-factor protection with automated phishing attacks</a:t>
            </a:r>
            <a:br>
              <a:rPr lang="en-US" b="1" dirty="0"/>
            </a:br>
            <a:r>
              <a:rPr lang="en-US" dirty="0">
                <a:hlinkClick r:id="rId6"/>
              </a:rPr>
              <a:t>https://mashable.com/article/hackers-beat-two-factor-authentication-2fa-phishing</a:t>
            </a:r>
            <a:r>
              <a:rPr lang="en-US" dirty="0"/>
              <a:t> </a:t>
            </a:r>
            <a:endParaRPr lang="en-US" b="1" dirty="0"/>
          </a:p>
          <a:p>
            <a:r>
              <a:rPr lang="en-US" b="1" dirty="0"/>
              <a:t>Creating the </a:t>
            </a:r>
            <a:r>
              <a:rPr lang="en-US" b="1" dirty="0" err="1"/>
              <a:t>Unphishable</a:t>
            </a:r>
            <a:r>
              <a:rPr lang="en-US" b="1" dirty="0"/>
              <a:t> Security Key: How the FIDO U2F security key and </a:t>
            </a:r>
            <a:r>
              <a:rPr lang="en-US" b="1" dirty="0" err="1"/>
              <a:t>YubiKey</a:t>
            </a:r>
            <a:r>
              <a:rPr lang="en-US" b="1" dirty="0"/>
              <a:t> stop phishing and man-in-the-middle attacks </a:t>
            </a:r>
            <a:r>
              <a:rPr lang="en-US" dirty="0">
                <a:hlinkClick r:id="rId7"/>
              </a:rPr>
              <a:t>www.yubico.com/2017/10/creating-unphishable-security-key/</a:t>
            </a:r>
            <a:endParaRPr lang="en-US" dirty="0"/>
          </a:p>
          <a:p>
            <a:r>
              <a:rPr lang="en-US" b="1" dirty="0"/>
              <a:t>What is two-factor authentication, and which 2FA solutions are best?</a:t>
            </a:r>
            <a:br>
              <a:rPr lang="en-US" b="1" dirty="0"/>
            </a:br>
            <a:r>
              <a:rPr lang="en-US" dirty="0">
                <a:hlinkClick r:id="rId8"/>
              </a:rPr>
              <a:t>https://www.pcworld.com/article/3225913/what-is-two-factor-authentication-and-which-2fa-apps-are-best.html</a:t>
            </a:r>
            <a:endParaRPr lang="en-US" dirty="0"/>
          </a:p>
          <a:p>
            <a:r>
              <a:rPr lang="en-US" b="1" dirty="0"/>
              <a:t>Let's find the right </a:t>
            </a:r>
            <a:r>
              <a:rPr lang="en-US" b="1" dirty="0" err="1"/>
              <a:t>YubiKey</a:t>
            </a:r>
            <a:r>
              <a:rPr lang="en-US" b="1" dirty="0"/>
              <a:t> for you. </a:t>
            </a:r>
            <a:r>
              <a:rPr lang="en-US" dirty="0">
                <a:hlinkClick r:id="rId9"/>
              </a:rPr>
              <a:t>https://www.yubico.com/quiz/</a:t>
            </a:r>
            <a:endParaRPr lang="en-US" dirty="0"/>
          </a:p>
          <a:p>
            <a:r>
              <a:rPr lang="en-US" b="1" dirty="0"/>
              <a:t>The Limits of SMS for 2-Factor Authentication </a:t>
            </a:r>
            <a:r>
              <a:rPr lang="en-US" dirty="0">
                <a:hlinkClick r:id="rId10"/>
              </a:rPr>
              <a:t>https://krebsonsecurity.com/2016/09/the-limits-of-sms-for-2-factor-authentication/</a:t>
            </a:r>
            <a:endParaRPr lang="en-US" dirty="0"/>
          </a:p>
          <a:p>
            <a:r>
              <a:rPr lang="en-US" b="1" dirty="0"/>
              <a:t>Major SMS security lapse is a reminder to use authenticator apps instead </a:t>
            </a:r>
            <a:r>
              <a:rPr lang="en-US" dirty="0">
                <a:hlinkClick r:id="rId11"/>
              </a:rPr>
              <a:t>https://www.theverge.com/2018/11/16/18098286/vovox-security-breach-two-factor-authentication-2fa-codes-exposed</a:t>
            </a:r>
            <a:endParaRPr lang="en-US" dirty="0"/>
          </a:p>
          <a:p>
            <a:endParaRPr lang="en-US" dirty="0"/>
          </a:p>
        </p:txBody>
      </p:sp>
    </p:spTree>
    <p:extLst>
      <p:ext uri="{BB962C8B-B14F-4D97-AF65-F5344CB8AC3E}">
        <p14:creationId xmlns:p14="http://schemas.microsoft.com/office/powerpoint/2010/main" val="207080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20000"/>
          </a:bodyPr>
          <a:lstStyle/>
          <a:p>
            <a:pPr marL="0" indent="0" fontAlgn="base">
              <a:buNone/>
            </a:pPr>
            <a:r>
              <a:rPr lang="en-US" sz="5400" dirty="0"/>
              <a:t>“If you don’t understand the basics of computer security, you shouldn’t be allowed to bank on the Internet.”</a:t>
            </a:r>
            <a:br>
              <a:rPr lang="en-US" sz="5400" dirty="0"/>
            </a:br>
            <a:endParaRPr lang="en-US" sz="5400" dirty="0"/>
          </a:p>
          <a:p>
            <a:pPr marL="0" indent="0" fontAlgn="base">
              <a:buNone/>
            </a:pPr>
            <a:endParaRPr lang="en-US" sz="5400" dirty="0"/>
          </a:p>
          <a:p>
            <a:pPr marL="0" indent="0" fontAlgn="base">
              <a:buNone/>
            </a:pPr>
            <a:endParaRPr lang="en-US" sz="5400" dirty="0"/>
          </a:p>
          <a:p>
            <a:pPr lvl="1" fontAlgn="base"/>
            <a:r>
              <a:rPr lang="en-US" dirty="0"/>
              <a:t>Brad Jones, </a:t>
            </a:r>
            <a:r>
              <a:rPr lang="en-US" dirty="0" err="1"/>
              <a:t>DigitalTrends</a:t>
            </a:r>
            <a:r>
              <a:rPr lang="en-US" dirty="0"/>
              <a:t>, 2017 </a:t>
            </a:r>
            <a:br>
              <a:rPr lang="en-US" dirty="0"/>
            </a:br>
            <a:r>
              <a:rPr lang="en-US" sz="2200" dirty="0">
                <a:hlinkClick r:id="rId2"/>
              </a:rPr>
              <a:t>https://www.digitaltrends.com/computing/why-2-factor-security-is-flawed/</a:t>
            </a:r>
            <a:endParaRPr lang="en-US" sz="1900" dirty="0"/>
          </a:p>
        </p:txBody>
      </p:sp>
    </p:spTree>
    <p:extLst>
      <p:ext uri="{BB962C8B-B14F-4D97-AF65-F5344CB8AC3E}">
        <p14:creationId xmlns:p14="http://schemas.microsoft.com/office/powerpoint/2010/main" val="316707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6" name="Picture 5">
            <a:extLst>
              <a:ext uri="{FF2B5EF4-FFF2-40B4-BE49-F238E27FC236}">
                <a16:creationId xmlns:a16="http://schemas.microsoft.com/office/drawing/2014/main" id="{015A5E58-4433-4FD8-B3C7-9803EC3F7202}"/>
              </a:ext>
            </a:extLst>
          </p:cNvPr>
          <p:cNvPicPr>
            <a:picLocks noChangeAspect="1"/>
          </p:cNvPicPr>
          <p:nvPr/>
        </p:nvPicPr>
        <p:blipFill>
          <a:blip r:embed="rId3"/>
          <a:stretch>
            <a:fillRect/>
          </a:stretch>
        </p:blipFill>
        <p:spPr>
          <a:xfrm>
            <a:off x="1514475" y="908843"/>
            <a:ext cx="9368900" cy="2810670"/>
          </a:xfrm>
          <a:prstGeom prst="rect">
            <a:avLst/>
          </a:prstGeom>
        </p:spPr>
      </p:pic>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4"/>
          <a:stretch>
            <a:fillRect/>
          </a:stretch>
        </p:blipFill>
        <p:spPr>
          <a:xfrm>
            <a:off x="205850" y="3835800"/>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5"/>
          <a:srcRect b="29423"/>
          <a:stretch/>
        </p:blipFill>
        <p:spPr>
          <a:xfrm>
            <a:off x="5799800" y="2735067"/>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6"/>
          <a:srcRect b="36206"/>
          <a:stretch/>
        </p:blipFill>
        <p:spPr>
          <a:xfrm>
            <a:off x="205850" y="4931478"/>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7"/>
          <a:srcRect l="-1431" t="-18956" r="1431" b="18956"/>
          <a:stretch/>
        </p:blipFill>
        <p:spPr>
          <a:xfrm>
            <a:off x="3672950" y="-412992"/>
            <a:ext cx="8524875" cy="2409825"/>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8"/>
          <a:stretch>
            <a:fillRect/>
          </a:stretch>
        </p:blipFill>
        <p:spPr>
          <a:xfrm>
            <a:off x="3381375" y="3717032"/>
            <a:ext cx="8772525" cy="2962275"/>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9"/>
          <a:stretch>
            <a:fillRect/>
          </a:stretch>
        </p:blipFill>
        <p:spPr>
          <a:xfrm>
            <a:off x="52388" y="2067768"/>
            <a:ext cx="5581650" cy="1743075"/>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80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2914649"/>
            <a:ext cx="10515600" cy="3262313"/>
          </a:xfrm>
        </p:spPr>
        <p:txBody>
          <a:bodyPr>
            <a:normAutofit lnSpcReduction="10000"/>
          </a:bodyPr>
          <a:lstStyle/>
          <a:p>
            <a:pPr marL="0" indent="0">
              <a:buNone/>
            </a:pPr>
            <a:r>
              <a:rPr lang="en-US" sz="6000" dirty="0"/>
              <a:t>Password length and complexity are useless once some website or service leaks your username/email and password.</a:t>
            </a:r>
          </a:p>
        </p:txBody>
      </p:sp>
    </p:spTree>
    <p:extLst>
      <p:ext uri="{BB962C8B-B14F-4D97-AF65-F5344CB8AC3E}">
        <p14:creationId xmlns:p14="http://schemas.microsoft.com/office/powerpoint/2010/main" val="364818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lnSpcReduction="10000"/>
          </a:bodyPr>
          <a:lstStyle/>
          <a:p>
            <a:r>
              <a:rPr lang="en-US" sz="4800" dirty="0"/>
              <a:t>Has your email been part of any password leaks? </a:t>
            </a:r>
            <a:r>
              <a:rPr lang="en-US" sz="4400" dirty="0">
                <a:hlinkClick r:id="rId2"/>
              </a:rPr>
              <a:t>haveibeenpwned.com</a:t>
            </a:r>
            <a:endParaRPr lang="en-US" sz="4400" dirty="0"/>
          </a:p>
          <a:p>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400" dirty="0"/>
              <a:t>True now and always:</a:t>
            </a:r>
          </a:p>
          <a:p>
            <a:r>
              <a:rPr lang="en-US" sz="4400" dirty="0"/>
              <a:t>Password length &gt; password complexity</a:t>
            </a:r>
          </a:p>
          <a:p>
            <a:pPr lvl="1"/>
            <a:r>
              <a:rPr lang="en-US" sz="4000" dirty="0"/>
              <a:t>Password complexity leads directly to bad security habits (post-it notes or easy to guess)</a:t>
            </a:r>
          </a:p>
          <a:p>
            <a:r>
              <a:rPr lang="en-US" sz="4400" dirty="0"/>
              <a:t>Password uniqueness &gt; password length</a:t>
            </a:r>
          </a:p>
          <a:p>
            <a:r>
              <a:rPr lang="en-US" sz="4400" dirty="0"/>
              <a:t>Passwords alone are terrible security</a:t>
            </a:r>
            <a:endParaRPr lang="en-US" sz="4000" dirty="0"/>
          </a:p>
        </p:txBody>
      </p:sp>
    </p:spTree>
    <p:extLst>
      <p:ext uri="{BB962C8B-B14F-4D97-AF65-F5344CB8AC3E}">
        <p14:creationId xmlns:p14="http://schemas.microsoft.com/office/powerpoint/2010/main" val="373577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5400" dirty="0"/>
              <a:t>Having your email hacked can be worse than having your bank account hacked.</a:t>
            </a:r>
          </a:p>
          <a:p>
            <a:pPr marL="0" indent="0">
              <a:buNone/>
            </a:pPr>
            <a:r>
              <a:rPr lang="en-US" sz="5400" dirty="0"/>
              <a:t>Your email account is a single point of failure for many sites. </a:t>
            </a:r>
          </a:p>
        </p:txBody>
      </p:sp>
    </p:spTree>
    <p:extLst>
      <p:ext uri="{BB962C8B-B14F-4D97-AF65-F5344CB8AC3E}">
        <p14:creationId xmlns:p14="http://schemas.microsoft.com/office/powerpoint/2010/main" val="106758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10000"/>
          </a:bodyPr>
          <a:lstStyle/>
          <a:p>
            <a:r>
              <a:rPr lang="en-US" sz="4000" dirty="0"/>
              <a:t>Great for generating and storing secure passwords, so that you don’t have to remember a unique password for each site. </a:t>
            </a:r>
          </a:p>
          <a:p>
            <a:pPr lvl="2"/>
            <a:r>
              <a:rPr lang="en-US" sz="3200" dirty="0"/>
              <a:t>LastPass</a:t>
            </a:r>
          </a:p>
          <a:p>
            <a:pPr lvl="2"/>
            <a:r>
              <a:rPr lang="en-US" sz="3200" dirty="0"/>
              <a:t>1Password</a:t>
            </a:r>
          </a:p>
          <a:p>
            <a:pPr lvl="2"/>
            <a:r>
              <a:rPr lang="en-US" sz="3200" dirty="0" err="1"/>
              <a:t>Dashlane</a:t>
            </a:r>
            <a:endParaRPr lang="en-US" sz="3200" dirty="0"/>
          </a:p>
          <a:p>
            <a:pPr lvl="2"/>
            <a:r>
              <a:rPr lang="en-US" sz="3200" dirty="0" err="1"/>
              <a:t>KeePassX</a:t>
            </a:r>
            <a:endParaRPr lang="en-US" sz="3200" dirty="0"/>
          </a:p>
          <a:p>
            <a:r>
              <a:rPr lang="en-US" sz="3600" dirty="0"/>
              <a:t>Basic idea: remember one really super long password that you never re-use anywhere else to unlock everything else</a:t>
            </a:r>
          </a:p>
        </p:txBody>
      </p:sp>
    </p:spTree>
    <p:extLst>
      <p:ext uri="{BB962C8B-B14F-4D97-AF65-F5344CB8AC3E}">
        <p14:creationId xmlns:p14="http://schemas.microsoft.com/office/powerpoint/2010/main" val="2363797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1382</Words>
  <Application>Microsoft Office PowerPoint</Application>
  <PresentationFormat>Widescreen</PresentationFormat>
  <Paragraphs>135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Personal Practical Cybersecurity for Modern Times</vt:lpstr>
      <vt:lpstr>Awareness is the best Digital Defense</vt:lpstr>
      <vt:lpstr>Awareness is the best Digital Defense</vt:lpstr>
      <vt:lpstr>PowerPoint Presentation</vt:lpstr>
      <vt:lpstr> </vt:lpstr>
      <vt:lpstr>Password Hygiene </vt:lpstr>
      <vt:lpstr>Password Hygiene </vt:lpstr>
      <vt:lpstr>Your Email Account &gt; Your Bank Account</vt:lpstr>
      <vt:lpstr>Password Managers </vt:lpstr>
      <vt:lpstr>Password Managers </vt:lpstr>
      <vt:lpstr>What is Two Factor Authentication (TFA)</vt:lpstr>
      <vt:lpstr>What is Two Factor Authentication</vt:lpstr>
      <vt:lpstr>What is Two Factor Authentication</vt:lpstr>
      <vt:lpstr>Common TFA Types</vt:lpstr>
      <vt:lpstr>Text-Message (SMS) Based Authentication</vt:lpstr>
      <vt:lpstr>Text-Message (SMS) Based Authentication</vt:lpstr>
      <vt:lpstr>Text-Message (SMS) Based Authentication</vt:lpstr>
      <vt:lpstr>Software-Based Authentication</vt:lpstr>
      <vt:lpstr>Software-Based Authentication</vt:lpstr>
      <vt:lpstr>Software-Based Authentication</vt:lpstr>
      <vt:lpstr>Software-Based Authentication</vt:lpstr>
      <vt:lpstr>Hardware-Based Authentication</vt:lpstr>
      <vt:lpstr>Hardware-Based Authentication</vt:lpstr>
      <vt:lpstr>Hardware-Based Authentication</vt:lpstr>
      <vt:lpstr>Can’t Trust Google Implicitly, But</vt:lpstr>
      <vt:lpstr>Google TFA FAQ</vt:lpstr>
      <vt:lpstr>Hardware-Based Authentication</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for Modern Times</dc:title>
  <dc:creator>William Assaf</dc:creator>
  <cp:lastModifiedBy>William Assaf</cp:lastModifiedBy>
  <cp:revision>18</cp:revision>
  <cp:lastPrinted>2019-06-27T19:29:58Z</cp:lastPrinted>
  <dcterms:created xsi:type="dcterms:W3CDTF">2019-06-27T19:29:55Z</dcterms:created>
  <dcterms:modified xsi:type="dcterms:W3CDTF">2019-06-27T23:41:31Z</dcterms:modified>
</cp:coreProperties>
</file>