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736" r:id="rId5"/>
    <p:sldMasterId id="2147483768" r:id="rId6"/>
    <p:sldMasterId id="2147483781" r:id="rId7"/>
  </p:sldMasterIdLst>
  <p:notesMasterIdLst>
    <p:notesMasterId r:id="rId78"/>
  </p:notesMasterIdLst>
  <p:sldIdLst>
    <p:sldId id="392" r:id="rId8"/>
    <p:sldId id="382" r:id="rId9"/>
    <p:sldId id="368" r:id="rId10"/>
    <p:sldId id="390" r:id="rId11"/>
    <p:sldId id="331" r:id="rId12"/>
    <p:sldId id="335" r:id="rId13"/>
    <p:sldId id="389" r:id="rId14"/>
    <p:sldId id="427" r:id="rId15"/>
    <p:sldId id="353" r:id="rId16"/>
    <p:sldId id="334" r:id="rId17"/>
    <p:sldId id="336" r:id="rId18"/>
    <p:sldId id="333" r:id="rId19"/>
    <p:sldId id="326" r:id="rId20"/>
    <p:sldId id="327" r:id="rId21"/>
    <p:sldId id="330" r:id="rId22"/>
    <p:sldId id="364" r:id="rId23"/>
    <p:sldId id="365" r:id="rId24"/>
    <p:sldId id="352" r:id="rId25"/>
    <p:sldId id="367" r:id="rId26"/>
    <p:sldId id="418" r:id="rId27"/>
    <p:sldId id="369" r:id="rId28"/>
    <p:sldId id="419" r:id="rId29"/>
    <p:sldId id="358" r:id="rId30"/>
    <p:sldId id="400" r:id="rId31"/>
    <p:sldId id="360" r:id="rId32"/>
    <p:sldId id="416" r:id="rId33"/>
    <p:sldId id="415" r:id="rId34"/>
    <p:sldId id="398" r:id="rId35"/>
    <p:sldId id="420" r:id="rId36"/>
    <p:sldId id="403" r:id="rId37"/>
    <p:sldId id="407" r:id="rId38"/>
    <p:sldId id="421" r:id="rId39"/>
    <p:sldId id="343" r:id="rId40"/>
    <p:sldId id="340" r:id="rId41"/>
    <p:sldId id="344" r:id="rId42"/>
    <p:sldId id="422" r:id="rId43"/>
    <p:sldId id="428" r:id="rId44"/>
    <p:sldId id="429" r:id="rId45"/>
    <p:sldId id="372" r:id="rId46"/>
    <p:sldId id="373" r:id="rId47"/>
    <p:sldId id="423" r:id="rId48"/>
    <p:sldId id="425" r:id="rId49"/>
    <p:sldId id="426" r:id="rId50"/>
    <p:sldId id="408" r:id="rId51"/>
    <p:sldId id="345" r:id="rId52"/>
    <p:sldId id="362" r:id="rId53"/>
    <p:sldId id="348" r:id="rId54"/>
    <p:sldId id="346" r:id="rId55"/>
    <p:sldId id="409" r:id="rId56"/>
    <p:sldId id="355" r:id="rId57"/>
    <p:sldId id="384" r:id="rId58"/>
    <p:sldId id="332" r:id="rId59"/>
    <p:sldId id="337" r:id="rId60"/>
    <p:sldId id="338" r:id="rId61"/>
    <p:sldId id="341" r:id="rId62"/>
    <p:sldId id="342" r:id="rId63"/>
    <p:sldId id="350" r:id="rId64"/>
    <p:sldId id="388" r:id="rId65"/>
    <p:sldId id="410" r:id="rId66"/>
    <p:sldId id="417" r:id="rId67"/>
    <p:sldId id="351" r:id="rId68"/>
    <p:sldId id="359" r:id="rId69"/>
    <p:sldId id="381" r:id="rId70"/>
    <p:sldId id="329" r:id="rId71"/>
    <p:sldId id="387" r:id="rId72"/>
    <p:sldId id="328" r:id="rId73"/>
    <p:sldId id="414" r:id="rId74"/>
    <p:sldId id="412" r:id="rId75"/>
    <p:sldId id="430" r:id="rId76"/>
    <p:sldId id="413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FF33"/>
    <a:srgbClr val="5B3A15"/>
    <a:srgbClr val="FFFFFF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2138" autoAdjust="0"/>
  </p:normalViewPr>
  <p:slideViewPr>
    <p:cSldViewPr>
      <p:cViewPr varScale="1">
        <p:scale>
          <a:sx n="94" d="100"/>
          <a:sy n="94" d="100"/>
        </p:scale>
        <p:origin x="109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88"/>
    </p:cViewPr>
  </p:sorterViewPr>
  <p:notesViewPr>
    <p:cSldViewPr>
      <p:cViewPr varScale="1">
        <p:scale>
          <a:sx n="60" d="100"/>
          <a:sy n="60" d="100"/>
        </p:scale>
        <p:origin x="-24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82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1692-B899-4C77-BF47-5D6E94D5293B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5D65-F9D0-489D-BCF8-B935B2E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1C418-A307-4FD4-AF1B-8D3CE089837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8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7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148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9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6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3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97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4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4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9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36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38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5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8707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13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1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98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07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6618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6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4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1" indent="0">
              <a:buNone/>
              <a:defRPr sz="2000"/>
            </a:lvl6pPr>
            <a:lvl7pPr marL="2743167" indent="0">
              <a:buNone/>
              <a:defRPr sz="2000"/>
            </a:lvl7pPr>
            <a:lvl8pPr marL="3200361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099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7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4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7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4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0"/>
            <a:ext cx="97536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8382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5987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3251200" y="2122716"/>
            <a:ext cx="5689600" cy="2612571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4497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3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66077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846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1"/>
            <a:ext cx="109728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3" r:id="rId2"/>
    <p:sldLayoutId id="2147483745" r:id="rId3"/>
    <p:sldLayoutId id="2147483760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224643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72909"/>
            <a:ext cx="109728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870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6659-066F-4E7F-BD92-0981E5430CB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918992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b/sqlsecurity/archive/2011/08/25/database-engine-permission-basics.aspx" TargetMode="External"/><Relationship Id="rId13" Type="http://schemas.openxmlformats.org/officeDocument/2006/relationships/hyperlink" Target="http://technet.microsoft.com/en-us/library/ms187359.aspx" TargetMode="External"/><Relationship Id="rId3" Type="http://schemas.openxmlformats.org/officeDocument/2006/relationships/hyperlink" Target="https://docs.microsoft.com/en-us/sql/connect/oledb/oledb-driver-for-sql-server?view=sql-server-2017" TargetMode="External"/><Relationship Id="rId7" Type="http://schemas.openxmlformats.org/officeDocument/2006/relationships/hyperlink" Target="http://msdn.microsoft.com/en-us/library/bb669058(v=VS.110).aspx" TargetMode="External"/><Relationship Id="rId12" Type="http://schemas.openxmlformats.org/officeDocument/2006/relationships/hyperlink" Target="https://www.slideshare.net/GrantFritchey/sql-injection-what-it-is-how-to-stop-it" TargetMode="External"/><Relationship Id="rId2" Type="http://schemas.openxmlformats.org/officeDocument/2006/relationships/hyperlink" Target="http://msdn.microsoft.com/en-us/library/ms191291.aspx" TargetMode="External"/><Relationship Id="rId16" Type="http://schemas.openxmlformats.org/officeDocument/2006/relationships/hyperlink" Target="https://azure.microsoft.com/en-us/documentation/articles/sql-database-manage-login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cial.technet.microsoft.com/wiki/cfs-file.ashx/__key/communityserver-wikis-components-files/00-00-00-00-05/5710.Permissions_5F00_Poster_5F00_2008_5F00_R2_5F00_Wiki.pdf" TargetMode="External"/><Relationship Id="rId11" Type="http://schemas.openxmlformats.org/officeDocument/2006/relationships/hyperlink" Target="https://azure.microsoft.com/en-us/blog/azure-sql-database-threat-detection-your-built-in-security-expert/" TargetMode="External"/><Relationship Id="rId5" Type="http://schemas.openxmlformats.org/officeDocument/2006/relationships/hyperlink" Target="https://techcommunity.microsoft.com/t5/SQL-Server/ODBC-Driver-17-for-SQL-Server-Released/ba-p/385825" TargetMode="External"/><Relationship Id="rId15" Type="http://schemas.openxmlformats.org/officeDocument/2006/relationships/hyperlink" Target="https://azure.microsoft.com/en-us/documentation/articles/sql-database-aad-authentication/" TargetMode="External"/><Relationship Id="rId10" Type="http://schemas.openxmlformats.org/officeDocument/2006/relationships/hyperlink" Target="https://docs.microsoft.com/en-us/sql/relational-databases/databases/security-best-practices-with-contained-databases?view=sql-server-2017" TargetMode="External"/><Relationship Id="rId4" Type="http://schemas.openxmlformats.org/officeDocument/2006/relationships/hyperlink" Target="https://blogs.msdn.microsoft.com/sqlnativeclient/2017/10/06/announcing-the-new-release-of-ole-db-driver-for-sql-server/" TargetMode="External"/><Relationship Id="rId9" Type="http://schemas.openxmlformats.org/officeDocument/2006/relationships/hyperlink" Target="http://msdn.microsoft.com/en-us/library/ms191465.aspx" TargetMode="External"/><Relationship Id="rId14" Type="http://schemas.openxmlformats.org/officeDocument/2006/relationships/hyperlink" Target="http://support.microsoft.com/kb/918992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eg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eg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580966"/>
            <a:ext cx="7772400" cy="20574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7200" dirty="0"/>
              <a:t>SQL Security Principals and Permissions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4876800"/>
            <a:ext cx="6400800" cy="1295400"/>
          </a:xfrm>
        </p:spPr>
        <p:txBody>
          <a:bodyPr/>
          <a:lstStyle/>
          <a:p>
            <a:r>
              <a:rPr lang="en-US" dirty="0"/>
              <a:t>William Assaf, MCSE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0EB87-DDFA-4F7B-B55B-5437562DCCD8}"/>
              </a:ext>
            </a:extLst>
          </p:cNvPr>
          <p:cNvSpPr/>
          <p:nvPr/>
        </p:nvSpPr>
        <p:spPr>
          <a:xfrm>
            <a:off x="304800" y="3953470"/>
            <a:ext cx="678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 ground-floor introduction to SQL Server authentication, security principals, and the database object permission model.</a:t>
            </a:r>
          </a:p>
        </p:txBody>
      </p:sp>
      <p:pic>
        <p:nvPicPr>
          <p:cNvPr id="3074" name="Picture 2" descr="SQLSaturday #841 - Dallas 2019">
            <a:extLst>
              <a:ext uri="{FF2B5EF4-FFF2-40B4-BE49-F238E27FC236}">
                <a16:creationId xmlns:a16="http://schemas.microsoft.com/office/drawing/2014/main" id="{424132ED-865F-47CD-97F5-B95E9E366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15" y="2904530"/>
            <a:ext cx="4783769" cy="7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32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00200" y="1066801"/>
            <a:ext cx="9372600" cy="51911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A SQL Server Login is a server-level security principal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 User is a database-level principal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Logins are given a default database.  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CONNECT will fail if the Default Database is not accessible.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Best practice- set Default Database to the intended User Database, or to TempDB, which is always there, but not persistent.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/>
          <a:p>
            <a:pPr algn="ctr"/>
            <a:r>
              <a:rPr lang="en-US" b="1" cap="all" dirty="0">
                <a:solidFill>
                  <a:srgbClr val="3D156F"/>
                </a:solidFill>
              </a:rPr>
              <a:t>Logins</a:t>
            </a:r>
          </a:p>
        </p:txBody>
      </p:sp>
    </p:spTree>
    <p:extLst>
      <p:ext uri="{BB962C8B-B14F-4D97-AF65-F5344CB8AC3E}">
        <p14:creationId xmlns:p14="http://schemas.microsoft.com/office/powerpoint/2010/main" val="161526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753600" cy="51911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0" dirty="0"/>
              <a:t>Remember, a Server Login is what authenticates a user connection to the SQL Instance.</a:t>
            </a:r>
          </a:p>
          <a:p>
            <a:pPr>
              <a:buFont typeface="Arial" pitchFamily="34" charset="0"/>
              <a:buChar char="•"/>
            </a:pPr>
            <a:r>
              <a:rPr lang="en-US" sz="3600" b="0" dirty="0"/>
              <a:t>A Database User provides a Login with database access.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“Login” is a server level security principal.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“User” </a:t>
            </a:r>
            <a:r>
              <a:rPr lang="en-US" sz="3600" b="0" dirty="0"/>
              <a:t>is a database level security principal.</a:t>
            </a:r>
          </a:p>
          <a:p>
            <a:pPr>
              <a:buFont typeface="Arial" pitchFamily="34" charset="0"/>
              <a:buChar char="•"/>
            </a:pPr>
            <a:endParaRPr lang="en-US" sz="3600" b="0" dirty="0"/>
          </a:p>
          <a:p>
            <a:pPr>
              <a:buFont typeface="Arial" pitchFamily="34" charset="0"/>
              <a:buChar char="•"/>
            </a:pPr>
            <a:endParaRPr lang="en-US" sz="3600" dirty="0"/>
          </a:p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Logins vs users</a:t>
            </a:r>
          </a:p>
        </p:txBody>
      </p:sp>
    </p:spTree>
    <p:extLst>
      <p:ext uri="{BB962C8B-B14F-4D97-AF65-F5344CB8AC3E}">
        <p14:creationId xmlns:p14="http://schemas.microsoft.com/office/powerpoint/2010/main" val="394419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067800" cy="5191125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SQL Logins are authenticated by SQL Server.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Strongly encouraged to Enforce password policy, which can include password expiration, inheriting from the same settings in Windows.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Unfortunately, the password policy is optional!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Multiple failed SQL auth login attempts will Lock Out, which a DBA must resolve.</a:t>
            </a:r>
          </a:p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77" y="5105400"/>
            <a:ext cx="452004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 logins</a:t>
            </a:r>
          </a:p>
        </p:txBody>
      </p:sp>
    </p:spTree>
    <p:extLst>
      <p:ext uri="{BB962C8B-B14F-4D97-AF65-F5344CB8AC3E}">
        <p14:creationId xmlns:p14="http://schemas.microsoft.com/office/powerpoint/2010/main" val="177686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753542" y="914401"/>
            <a:ext cx="8229600" cy="5191041"/>
          </a:xfrm>
        </p:spPr>
        <p:txBody>
          <a:bodyPr>
            <a:normAutofit/>
          </a:bodyPr>
          <a:lstStyle/>
          <a:p>
            <a:r>
              <a:rPr lang="en-US" sz="2800" dirty="0"/>
              <a:t>Remember, a Login is what authenticates the user to the SQL Server instance, not a User.</a:t>
            </a:r>
          </a:p>
          <a:p>
            <a:endParaRPr lang="en-US" sz="2800" dirty="0"/>
          </a:p>
          <a:p>
            <a:r>
              <a:rPr lang="en-US" sz="2800" dirty="0"/>
              <a:t>In a typical business environment,</a:t>
            </a:r>
          </a:p>
          <a:p>
            <a:pPr marL="0" indent="0">
              <a:buNone/>
            </a:pPr>
            <a:r>
              <a:rPr lang="en-US" sz="2800" dirty="0"/>
              <a:t>	Windows Authentication means that</a:t>
            </a:r>
          </a:p>
          <a:p>
            <a:pPr marL="0" indent="0">
              <a:buNone/>
            </a:pPr>
            <a:r>
              <a:rPr lang="en-US" sz="2800" dirty="0"/>
              <a:t>			account creation/termination, </a:t>
            </a:r>
          </a:p>
          <a:p>
            <a:pPr marL="0" indent="0">
              <a:buNone/>
            </a:pPr>
            <a:r>
              <a:rPr lang="en-US" sz="2800" dirty="0"/>
              <a:t>			security group membership, </a:t>
            </a:r>
          </a:p>
          <a:p>
            <a:pPr marL="0" indent="0">
              <a:buNone/>
            </a:pPr>
            <a:r>
              <a:rPr lang="en-US" sz="2800" dirty="0"/>
              <a:t>			password policy,</a:t>
            </a:r>
          </a:p>
          <a:p>
            <a:pPr marL="0" indent="0">
              <a:buNone/>
            </a:pPr>
            <a:r>
              <a:rPr lang="en-US" sz="2800" dirty="0"/>
              <a:t>	are handled by an existing corporate security 	administration infrastructure.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Windows vs SQL Auth</a:t>
            </a:r>
          </a:p>
        </p:txBody>
      </p:sp>
    </p:spTree>
    <p:extLst>
      <p:ext uri="{BB962C8B-B14F-4D97-AF65-F5344CB8AC3E}">
        <p14:creationId xmlns:p14="http://schemas.microsoft.com/office/powerpoint/2010/main" val="390369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62000" y="914401"/>
            <a:ext cx="9906000" cy="5638799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0" dirty="0"/>
              <a:t>Windows Authentication is the </a:t>
            </a:r>
            <a:r>
              <a:rPr lang="en-US" sz="3200" dirty="0"/>
              <a:t>default</a:t>
            </a:r>
            <a:r>
              <a:rPr lang="en-US" sz="3200" b="0" dirty="0"/>
              <a:t> security model for SQL Server, by default the </a:t>
            </a:r>
            <a:r>
              <a:rPr lang="en-US" sz="3200" b="0" i="1" dirty="0"/>
              <a:t>only </a:t>
            </a:r>
            <a:r>
              <a:rPr lang="en-US" sz="3200" b="0" dirty="0"/>
              <a:t>security model, and cannot be disabled.</a:t>
            </a:r>
          </a:p>
          <a:p>
            <a:pPr>
              <a:buFont typeface="Arial" pitchFamily="34" charset="0"/>
              <a:buChar char="•"/>
            </a:pPr>
            <a:endParaRPr lang="en-US" sz="3200" b="0" dirty="0"/>
          </a:p>
          <a:p>
            <a:pPr>
              <a:buFont typeface="Arial" pitchFamily="34" charset="0"/>
              <a:buChar char="•"/>
            </a:pPr>
            <a:r>
              <a:rPr lang="en-US" sz="3200" b="0" dirty="0"/>
              <a:t>The Windows Authentication model creates Server Logins that are linked to Local Windows or Domain Accounts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0" dirty="0"/>
              <a:t>Preferably linked to AD Security Groups, not individuals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	so this membership is also managed by your existing 	security infrastructure.</a:t>
            </a:r>
            <a:endParaRPr lang="en-US" sz="2800" b="0" dirty="0"/>
          </a:p>
          <a:p>
            <a:pPr>
              <a:buFont typeface="Arial" pitchFamily="34" charset="0"/>
              <a:buChar char="•"/>
            </a:pPr>
            <a:endParaRPr lang="en-US" sz="3200" b="0" dirty="0"/>
          </a:p>
          <a:p>
            <a:pPr>
              <a:buFont typeface="Arial" pitchFamily="34" charset="0"/>
              <a:buChar char="•"/>
            </a:pPr>
            <a:r>
              <a:rPr lang="en-US" sz="3200" b="0" dirty="0"/>
              <a:t>Choosing </a:t>
            </a:r>
            <a:r>
              <a:rPr lang="en-US" sz="3200" dirty="0"/>
              <a:t>Mixed Mode </a:t>
            </a:r>
            <a:r>
              <a:rPr lang="en-US" sz="3200" b="0" dirty="0"/>
              <a:t>as a server option enables SQL Logins and allows the “</a:t>
            </a:r>
            <a:r>
              <a:rPr lang="en-US" sz="3200" b="0" dirty="0" err="1"/>
              <a:t>sa</a:t>
            </a:r>
            <a:r>
              <a:rPr lang="en-US" sz="3200" b="0" dirty="0"/>
              <a:t>” account to be enabled.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Windows vs SQL Auth</a:t>
            </a:r>
          </a:p>
        </p:txBody>
      </p:sp>
    </p:spTree>
    <p:extLst>
      <p:ext uri="{BB962C8B-B14F-4D97-AF65-F5344CB8AC3E}">
        <p14:creationId xmlns:p14="http://schemas.microsoft.com/office/powerpoint/2010/main" val="396371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067800" cy="5191125"/>
          </a:xfrm>
        </p:spPr>
        <p:txBody>
          <a:bodyPr/>
          <a:lstStyle/>
          <a:p>
            <a:r>
              <a:rPr lang="en-US" b="0" dirty="0"/>
              <a:t>From an Internet-facing server, Kerberos may be required to authenticate a Windows User directly from the application server to the SQL Server.</a:t>
            </a:r>
          </a:p>
          <a:p>
            <a:pPr lvl="1"/>
            <a:r>
              <a:rPr lang="en-US" dirty="0"/>
              <a:t>Can increase the complexity of an application </a:t>
            </a:r>
            <a:r>
              <a:rPr lang="en-US" dirty="0" err="1"/>
              <a:t>loadout</a:t>
            </a:r>
            <a:r>
              <a:rPr lang="en-US" dirty="0"/>
              <a:t>, but this is the Enterprise approach.</a:t>
            </a: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Apps + windows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auth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432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A User can be linked to any Server Login – the names don’t actually have to match.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Users have a </a:t>
            </a:r>
            <a:r>
              <a:rPr lang="en-US" dirty="0" err="1"/>
              <a:t>sid</a:t>
            </a:r>
            <a:r>
              <a:rPr lang="en-US" dirty="0"/>
              <a:t> (SID (Security-</a:t>
            </a:r>
            <a:r>
              <a:rPr lang="en-US" dirty="0" err="1"/>
              <a:t>IDentifier</a:t>
            </a:r>
            <a:r>
              <a:rPr lang="en-US" dirty="0"/>
              <a:t>) which is shared by the linked Login.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953030"/>
            <a:ext cx="8305800" cy="3894810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43655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1981200" y="829204"/>
            <a:ext cx="8229600" cy="5190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/>
              <a:t>Logins are mapped to Users in the User Mapping page of the Login properties dialog.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mapping can be verified on the General page of the User properties dialog.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C7336-CBBA-4E7E-B909-129B2941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205302"/>
            <a:ext cx="7596971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2653168"/>
            <a:ext cx="7620000" cy="68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4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752600" y="990600"/>
            <a:ext cx="8839200" cy="5562600"/>
          </a:xfrm>
        </p:spPr>
        <p:txBody>
          <a:bodyPr>
            <a:normAutofit/>
          </a:bodyPr>
          <a:lstStyle/>
          <a:p>
            <a:pPr marL="0" indent="0"/>
            <a:r>
              <a:rPr lang="en-US" sz="3200" dirty="0">
                <a:solidFill>
                  <a:schemeClr val="tx1"/>
                </a:solidFill>
              </a:rPr>
              <a:t>SQL </a:t>
            </a:r>
            <a:r>
              <a:rPr lang="en-US" sz="3200" dirty="0" err="1">
                <a:solidFill>
                  <a:schemeClr val="tx1"/>
                </a:solidFill>
              </a:rPr>
              <a:t>Auth</a:t>
            </a:r>
            <a:r>
              <a:rPr lang="en-US" sz="3200" dirty="0">
                <a:solidFill>
                  <a:schemeClr val="tx1"/>
                </a:solidFill>
              </a:rPr>
              <a:t> Logins can become disconnected from their Database Users when a database is restored from another server.</a:t>
            </a:r>
          </a:p>
          <a:p>
            <a:pPr marL="400050" lvl="1" indent="0"/>
            <a:r>
              <a:rPr lang="en-US" sz="2800" i="1" dirty="0">
                <a:solidFill>
                  <a:schemeClr val="tx1"/>
                </a:solidFill>
              </a:rPr>
              <a:t>Only </a:t>
            </a:r>
            <a:r>
              <a:rPr lang="en-US" sz="2800" dirty="0">
                <a:solidFill>
                  <a:schemeClr val="tx1"/>
                </a:solidFill>
              </a:rPr>
              <a:t>occurs with SQL Authenticated Logins, not Windows Authenticated Logins</a:t>
            </a:r>
            <a:endParaRPr lang="en-US" sz="2800" i="1" dirty="0">
              <a:solidFill>
                <a:schemeClr val="tx1"/>
              </a:solidFill>
            </a:endParaRPr>
          </a:p>
          <a:p>
            <a:pPr marL="0" indent="0"/>
            <a:r>
              <a:rPr lang="en-US" sz="3200" dirty="0">
                <a:solidFill>
                  <a:schemeClr val="tx1"/>
                </a:solidFill>
              </a:rPr>
              <a:t>Commonly occurs when a database is restored from one server to another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/>
            <a:r>
              <a:rPr lang="en-US" sz="2800" dirty="0">
                <a:solidFill>
                  <a:schemeClr val="tx1"/>
                </a:solidFill>
              </a:rPr>
              <a:t>To re-associate a database user to a server login: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username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LOGIN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loginname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Orphaned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sid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29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/>
              <a:t>Fix: SQL </a:t>
            </a:r>
            <a:r>
              <a:rPr lang="en-US" sz="2800" dirty="0" err="1"/>
              <a:t>Auth</a:t>
            </a:r>
            <a:r>
              <a:rPr lang="en-US" sz="2800" dirty="0"/>
              <a:t> Login becomes disconnected from its Database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267970"/>
            <a:ext cx="6281635" cy="2816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295788"/>
            <a:ext cx="6311900" cy="3593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28800"/>
            <a:ext cx="8404800" cy="451871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Fix orphaned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sid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16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28601" y="828676"/>
            <a:ext cx="6296026" cy="5191125"/>
          </a:xfrm>
        </p:spPr>
        <p:txBody>
          <a:bodyPr>
            <a:normAutofit/>
          </a:bodyPr>
          <a:lstStyle/>
          <a:p>
            <a:r>
              <a:rPr lang="en-US" sz="3200" dirty="0"/>
              <a:t>This is a ground-floor introduction for anyone who interacts with SQL Server.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SQL Admins and Developers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Business Intelligence Developers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.NET Developers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Sysadmins</a:t>
            </a:r>
            <a:endParaRPr lang="en-US" sz="2800" dirty="0"/>
          </a:p>
          <a:p>
            <a:pPr marL="400050" lvl="1" indent="0"/>
            <a:endParaRPr lang="en-US" sz="2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THIS topic?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7080"/>
            <a:ext cx="40671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5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/>
              <a:t>Fix: SQL Auth Login becomes disconnected from its Database User</a:t>
            </a:r>
          </a:p>
          <a:p>
            <a:r>
              <a:rPr lang="en-US" sz="2800" b="1" dirty="0"/>
              <a:t>Toolbox: fix orphaned </a:t>
            </a:r>
            <a:r>
              <a:rPr lang="en-US" sz="2800" b="1" dirty="0" err="1"/>
              <a:t>sid.sql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877570"/>
            <a:ext cx="6281635" cy="2816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890271"/>
            <a:ext cx="6311900" cy="3593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438400"/>
            <a:ext cx="8404800" cy="451871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Fix orphaned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sid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703ACA-B0BC-4DE7-8A7D-F48303E2576B}"/>
              </a:ext>
            </a:extLst>
          </p:cNvPr>
          <p:cNvSpPr/>
          <p:nvPr/>
        </p:nvSpPr>
        <p:spPr>
          <a:xfrm>
            <a:off x="6096000" y="2890271"/>
            <a:ext cx="5791200" cy="3101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10820400" cy="5486400"/>
          </a:xfrm>
        </p:spPr>
        <p:txBody>
          <a:bodyPr/>
          <a:lstStyle/>
          <a:p>
            <a:r>
              <a:rPr lang="en-US" dirty="0"/>
              <a:t>It is not possible to reverse-engineer a SQL Authenticated Login’s password.</a:t>
            </a:r>
          </a:p>
          <a:p>
            <a:r>
              <a:rPr lang="en-US" dirty="0"/>
              <a:t>When migration applications from one SQL Server instance to another, migration of SQL Logins is accomplished by:</a:t>
            </a:r>
          </a:p>
          <a:p>
            <a:pPr lvl="1"/>
            <a:r>
              <a:rPr lang="en-US" dirty="0" err="1"/>
              <a:t>Backup+restore</a:t>
            </a:r>
            <a:r>
              <a:rPr lang="en-US" dirty="0"/>
              <a:t> of the master database</a:t>
            </a:r>
            <a:br>
              <a:rPr lang="en-US" dirty="0"/>
            </a:br>
            <a:r>
              <a:rPr lang="en-US" dirty="0"/>
              <a:t>-OR-</a:t>
            </a:r>
          </a:p>
          <a:p>
            <a:pPr lvl="1"/>
            <a:r>
              <a:rPr lang="en-US" dirty="0"/>
              <a:t>Creating SQL Logins with same SID but new password (not desirable)</a:t>
            </a:r>
            <a:br>
              <a:rPr lang="en-US" dirty="0"/>
            </a:br>
            <a:r>
              <a:rPr lang="en-US" dirty="0"/>
              <a:t>-OR-</a:t>
            </a:r>
          </a:p>
          <a:p>
            <a:pPr lvl="1"/>
            <a:r>
              <a:rPr lang="en-US" dirty="0"/>
              <a:t>Generating a hash of the password and same SID (most desirable)	</a:t>
            </a:r>
            <a:r>
              <a:rPr lang="en-US" dirty="0">
                <a:hlinkClick r:id="rId2"/>
              </a:rPr>
              <a:t>http://support.microsoft.com/kb/918992</a:t>
            </a:r>
            <a:r>
              <a:rPr lang="en-US" dirty="0"/>
              <a:t>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268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 login migration</a:t>
            </a:r>
          </a:p>
        </p:txBody>
      </p:sp>
    </p:spTree>
    <p:extLst>
      <p:ext uri="{BB962C8B-B14F-4D97-AF65-F5344CB8AC3E}">
        <p14:creationId xmlns:p14="http://schemas.microsoft.com/office/powerpoint/2010/main" val="349464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10820400" cy="5486400"/>
          </a:xfrm>
        </p:spPr>
        <p:txBody>
          <a:bodyPr/>
          <a:lstStyle/>
          <a:p>
            <a:r>
              <a:rPr lang="en-US" dirty="0"/>
              <a:t>Creation of the SQL Login with its existing password AND SID is critical.</a:t>
            </a:r>
          </a:p>
          <a:p>
            <a:r>
              <a:rPr lang="en-US" dirty="0"/>
              <a:t>This is also important for setting up new Availability Groups, as the Logins need to match the database on every replica.</a:t>
            </a:r>
          </a:p>
          <a:p>
            <a:r>
              <a:rPr lang="en-US" dirty="0"/>
              <a:t>A regular proactive check for all SQL Server instances in Availability Groups: </a:t>
            </a:r>
          </a:p>
          <a:p>
            <a:pPr lvl="1"/>
            <a:r>
              <a:rPr lang="en-US" dirty="0"/>
              <a:t>Check that all SQL Logins exist</a:t>
            </a:r>
          </a:p>
          <a:p>
            <a:pPr lvl="1"/>
            <a:r>
              <a:rPr lang="en-US" dirty="0"/>
              <a:t>AND that they have the same SID, not just the same NAME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268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 login SIDS</a:t>
            </a:r>
          </a:p>
        </p:txBody>
      </p:sp>
    </p:spTree>
    <p:extLst>
      <p:ext uri="{BB962C8B-B14F-4D97-AF65-F5344CB8AC3E}">
        <p14:creationId xmlns:p14="http://schemas.microsoft.com/office/powerpoint/2010/main" val="404274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220200" cy="5876924"/>
          </a:xfrm>
        </p:spPr>
        <p:txBody>
          <a:bodyPr>
            <a:normAutofit fontScale="92500" lnSpcReduction="20000"/>
          </a:bodyPr>
          <a:lstStyle/>
          <a:p>
            <a:r>
              <a:rPr lang="en-US" sz="3200" b="0" dirty="0"/>
              <a:t>Not very common architecture but notable.</a:t>
            </a:r>
          </a:p>
          <a:p>
            <a:endParaRPr lang="en-US" sz="3200" b="0" dirty="0"/>
          </a:p>
          <a:p>
            <a:r>
              <a:rPr lang="en-US" sz="3200" b="0" dirty="0"/>
              <a:t>Moves authentication from the Server level directly to the Database level.</a:t>
            </a:r>
          </a:p>
          <a:p>
            <a:endParaRPr lang="en-US" sz="3200" b="0" dirty="0"/>
          </a:p>
          <a:p>
            <a:r>
              <a:rPr lang="en-US" sz="3200" b="0" dirty="0"/>
              <a:t>A contained database owner, for example an Application owner, has full control over security in the database.  </a:t>
            </a:r>
          </a:p>
          <a:p>
            <a:pPr lvl="1"/>
            <a:r>
              <a:rPr lang="en-US" sz="2800" b="0" dirty="0"/>
              <a:t>No server-level (or </a:t>
            </a:r>
            <a:r>
              <a:rPr lang="en-US" sz="2800" b="0" dirty="0" err="1"/>
              <a:t>sysadmin</a:t>
            </a:r>
            <a:r>
              <a:rPr lang="en-US" sz="2800" b="0" dirty="0"/>
              <a:t>) permissions necessary to administer a Contained Database.</a:t>
            </a:r>
          </a:p>
          <a:p>
            <a:endParaRPr lang="en-US" sz="3200" b="0" dirty="0"/>
          </a:p>
          <a:p>
            <a:r>
              <a:rPr lang="en-US" sz="3200" b="0" dirty="0"/>
              <a:t>The database has no configuration dependencies on the instance, it can be easily moved to another instance.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233047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915400" cy="5191125"/>
          </a:xfrm>
        </p:spPr>
        <p:txBody>
          <a:bodyPr>
            <a:normAutofit/>
          </a:bodyPr>
          <a:lstStyle/>
          <a:p>
            <a:r>
              <a:rPr lang="en-US" b="0" dirty="0"/>
              <a:t>What this means is that this syntax on a contained database,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/>
              <a:t>which heretofore made no sense, </a:t>
            </a:r>
            <a:br>
              <a:rPr lang="en-US" b="0" dirty="0"/>
            </a:br>
            <a:r>
              <a:rPr lang="en-US" b="0" dirty="0"/>
              <a:t>	is perfectly valid: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SomeUserDatabase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BI_User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200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strongpassword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363722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229600" cy="5191125"/>
          </a:xfrm>
        </p:spPr>
        <p:txBody>
          <a:bodyPr>
            <a:normAutofit/>
          </a:bodyPr>
          <a:lstStyle/>
          <a:p>
            <a:r>
              <a:rPr lang="en-US" dirty="0"/>
              <a:t>In SQL Server, </a:t>
            </a:r>
            <a:r>
              <a:rPr lang="en-US" b="0" dirty="0"/>
              <a:t>Authentication can be made with </a:t>
            </a:r>
            <a:r>
              <a:rPr lang="en-US" b="1" dirty="0"/>
              <a:t>Windows Auth logins </a:t>
            </a:r>
            <a:r>
              <a:rPr lang="en-US" b="0" dirty="0"/>
              <a:t>or </a:t>
            </a:r>
            <a:br>
              <a:rPr lang="en-US" b="0" dirty="0"/>
            </a:br>
            <a:r>
              <a:rPr lang="en-US" b="1" dirty="0"/>
              <a:t>Contained Database Users </a:t>
            </a:r>
            <a:r>
              <a:rPr lang="en-US" b="0" dirty="0"/>
              <a:t>where the password is maintained in the database. </a:t>
            </a:r>
          </a:p>
          <a:p>
            <a:endParaRPr lang="en-US" b="0" dirty="0"/>
          </a:p>
          <a:p>
            <a:r>
              <a:rPr lang="en-US" b="0" dirty="0"/>
              <a:t>Agent jobs, system error messages, linked server information, and system settings are all inside </a:t>
            </a:r>
            <a:r>
              <a:rPr lang="en-US" dirty="0"/>
              <a:t>the c</a:t>
            </a:r>
            <a:r>
              <a:rPr lang="en-US" b="0" dirty="0"/>
              <a:t>ontained database</a:t>
            </a:r>
            <a:r>
              <a:rPr lang="en-US" dirty="0"/>
              <a:t> </a:t>
            </a:r>
            <a:r>
              <a:rPr lang="en-US" b="0" dirty="0"/>
              <a:t>instead of master or </a:t>
            </a:r>
            <a:r>
              <a:rPr lang="en-US" b="0" dirty="0" err="1"/>
              <a:t>msdb</a:t>
            </a:r>
            <a:r>
              <a:rPr lang="en-US" b="0" dirty="0"/>
              <a:t>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110649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229600" cy="5191125"/>
          </a:xfrm>
        </p:spPr>
        <p:txBody>
          <a:bodyPr>
            <a:normAutofit/>
          </a:bodyPr>
          <a:lstStyle/>
          <a:p>
            <a:r>
              <a:rPr lang="en-US" dirty="0"/>
              <a:t>In fact, Contained Databases will reportedly be the core of a new feature that allows for Availability Groups in SQL 2019 to replicate security.</a:t>
            </a:r>
          </a:p>
          <a:p>
            <a:r>
              <a:rPr lang="en-US" b="0" dirty="0"/>
              <a:t>If the login exists in the database, it can be easily added to a secondary replica without needing to create and maintain the same SQL Login on each replica.</a:t>
            </a:r>
          </a:p>
          <a:p>
            <a:r>
              <a:rPr lang="en-US" dirty="0"/>
              <a:t>No need for regular checks to make sure SQL Logins have same SID on each replica</a:t>
            </a: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268862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763000" cy="5191125"/>
          </a:xfrm>
        </p:spPr>
        <p:txBody>
          <a:bodyPr>
            <a:normAutofit/>
          </a:bodyPr>
          <a:lstStyle/>
          <a:p>
            <a:r>
              <a:rPr lang="en-US" dirty="0"/>
              <a:t>A database platform where all the major necessities for authentication and system objects are stored in the user database…</a:t>
            </a:r>
          </a:p>
          <a:p>
            <a:endParaRPr lang="en-US" dirty="0"/>
          </a:p>
          <a:p>
            <a:r>
              <a:rPr lang="en-US" b="0" dirty="0"/>
              <a:t>No system databases needed, so the database is easily portable between servers…</a:t>
            </a:r>
          </a:p>
          <a:p>
            <a:endParaRPr lang="en-US" dirty="0"/>
          </a:p>
          <a:p>
            <a:r>
              <a:rPr lang="en-US" b="1" dirty="0"/>
              <a:t>What does this sound like?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40075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9601200" cy="5191125"/>
          </a:xfrm>
        </p:spPr>
        <p:txBody>
          <a:bodyPr>
            <a:normAutofit/>
          </a:bodyPr>
          <a:lstStyle/>
          <a:p>
            <a:r>
              <a:rPr lang="en-US" dirty="0"/>
              <a:t>Additional types of authentication since SSMS 2016</a:t>
            </a:r>
          </a:p>
          <a:p>
            <a:r>
              <a:rPr lang="en-US" dirty="0"/>
              <a:t>All used for Azure Active Directory only</a:t>
            </a:r>
          </a:p>
          <a:p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68545-63E1-4581-B9EB-24E59415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50" y="3124200"/>
            <a:ext cx="8755499" cy="28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78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9601200" cy="5191125"/>
          </a:xfrm>
        </p:spPr>
        <p:txBody>
          <a:bodyPr>
            <a:normAutofit/>
          </a:bodyPr>
          <a:lstStyle/>
          <a:p>
            <a:r>
              <a:rPr lang="en-US" dirty="0"/>
              <a:t>Only real caveat when connecting to an Azure SQL DB:</a:t>
            </a:r>
          </a:p>
          <a:p>
            <a:r>
              <a:rPr lang="en-US" dirty="0"/>
              <a:t>You youths cannot use </a:t>
            </a:r>
            <a:r>
              <a:rPr lang="en-US" dirty="0" err="1"/>
              <a:t>USE</a:t>
            </a:r>
            <a:r>
              <a:rPr lang="en-US" dirty="0"/>
              <a:t>, you must set the database context at login.</a:t>
            </a:r>
          </a:p>
          <a:p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DB38D-3D5B-42EE-9774-569FA94D9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3048000"/>
            <a:ext cx="4552950" cy="494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3BF3B-5438-4E8C-A9FB-FEAADC6B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67685"/>
            <a:ext cx="4543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6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3200" dirty="0"/>
              <a:t>Proper implementation of SQL Server security principals:</a:t>
            </a:r>
          </a:p>
          <a:p>
            <a:pPr lvl="1"/>
            <a:r>
              <a:rPr lang="en-US" sz="2800" dirty="0"/>
              <a:t>Decreases administrative effort</a:t>
            </a:r>
          </a:p>
          <a:p>
            <a:pPr lvl="1"/>
            <a:r>
              <a:rPr lang="en-US" sz="2800" dirty="0"/>
              <a:t>Decreases application complexity</a:t>
            </a:r>
          </a:p>
          <a:p>
            <a:pPr lvl="1"/>
            <a:r>
              <a:rPr lang="en-US" sz="2800" dirty="0"/>
              <a:t>Decreases database surface area</a:t>
            </a:r>
          </a:p>
          <a:p>
            <a:pPr lvl="1"/>
            <a:endParaRPr lang="en-US" sz="2800" dirty="0"/>
          </a:p>
          <a:p>
            <a:r>
              <a:rPr lang="en-US" sz="3200" dirty="0"/>
              <a:t>Listen during this presentation for real-world applications of this knowledge, </a:t>
            </a:r>
            <a:br>
              <a:rPr lang="en-US" sz="3200" dirty="0"/>
            </a:br>
            <a:r>
              <a:rPr lang="en-US" sz="3200" dirty="0"/>
              <a:t>and feel free to ask questions or chime in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</p:spTree>
    <p:extLst>
      <p:ext uri="{BB962C8B-B14F-4D97-AF65-F5344CB8AC3E}">
        <p14:creationId xmlns:p14="http://schemas.microsoft.com/office/powerpoint/2010/main" val="16742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8229600" cy="5191125"/>
          </a:xfrm>
        </p:spPr>
        <p:txBody>
          <a:bodyPr>
            <a:normAutofit/>
          </a:bodyPr>
          <a:lstStyle/>
          <a:p>
            <a:r>
              <a:rPr lang="en-US" b="0" dirty="0"/>
              <a:t>You can use </a:t>
            </a:r>
            <a:r>
              <a:rPr lang="en-US" dirty="0"/>
              <a:t>Azure Active Directory accounts only for Azure SQL contained database users, but not for Azure SQL server logins.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Example: in [</a:t>
            </a:r>
            <a:r>
              <a:rPr lang="en-US" sz="2400" dirty="0" err="1"/>
              <a:t>SomeUserDatabase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[reportuser@domainname.onmicrosoft.com]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EXTERNAL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2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highlight>
                  <a:srgbClr val="FFFFFF"/>
                </a:highlight>
              </a:rPr>
              <a:t>Only Active Directory accounts can create other Active Directory accounts in Azure SQL Database.</a:t>
            </a:r>
            <a:endParaRPr lang="en-US" sz="22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</p:spTree>
    <p:extLst>
      <p:ext uri="{BB962C8B-B14F-4D97-AF65-F5344CB8AC3E}">
        <p14:creationId xmlns:p14="http://schemas.microsoft.com/office/powerpoint/2010/main" val="185981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8229600" cy="5181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Otherwise,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Most (not all) permissions, objects, schema operate the same on </a:t>
            </a:r>
            <a:r>
              <a:rPr lang="en-US" sz="3200" b="1" dirty="0"/>
              <a:t>Azure SQL Database, Azure SQL Managed Instance (MI), </a:t>
            </a:r>
            <a:r>
              <a:rPr lang="en-US" sz="3200" dirty="0"/>
              <a:t>and </a:t>
            </a:r>
            <a:r>
              <a:rPr lang="en-US" sz="3200" b="1" dirty="0"/>
              <a:t>SQL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presentation when we’re talking about permissions, stored procs, views, functions, it’s the same for either platform.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</p:spTree>
    <p:extLst>
      <p:ext uri="{BB962C8B-B14F-4D97-AF65-F5344CB8AC3E}">
        <p14:creationId xmlns:p14="http://schemas.microsoft.com/office/powerpoint/2010/main" val="323848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95400" y="1066801"/>
            <a:ext cx="9448800" cy="5181599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OLEDB has been </a:t>
            </a:r>
            <a:r>
              <a:rPr lang="en-US" sz="3200" b="1" dirty="0"/>
              <a:t>un-deprecated </a:t>
            </a:r>
            <a:r>
              <a:rPr lang="en-US" sz="3200" dirty="0"/>
              <a:t>via the new MSOLEDBSQL provider released in 2018.</a:t>
            </a:r>
          </a:p>
          <a:p>
            <a:pPr lvl="1"/>
            <a:r>
              <a:rPr lang="en-US" sz="2800" dirty="0"/>
              <a:t>Convert your OLEDB connection strings from </a:t>
            </a:r>
            <a:r>
              <a:rPr lang="en-US" sz="2800" i="1" dirty="0"/>
              <a:t>sqlncli11</a:t>
            </a:r>
            <a:r>
              <a:rPr lang="en-US" sz="2800" dirty="0"/>
              <a:t> or </a:t>
            </a:r>
            <a:r>
              <a:rPr lang="en-US" sz="2800" i="1" dirty="0" err="1"/>
              <a:t>sqloledb</a:t>
            </a:r>
            <a:r>
              <a:rPr lang="en-US" sz="2800" dirty="0"/>
              <a:t>, </a:t>
            </a:r>
            <a:r>
              <a:rPr lang="en-US" sz="2800" b="1" dirty="0"/>
              <a:t>to </a:t>
            </a:r>
            <a:r>
              <a:rPr lang="en-US" sz="2800" b="1" i="1" dirty="0" err="1"/>
              <a:t>msoledbsql</a:t>
            </a:r>
            <a:endParaRPr lang="en-US" sz="3200" b="1" dirty="0"/>
          </a:p>
          <a:p>
            <a:r>
              <a:rPr lang="en-US" sz="3200" dirty="0"/>
              <a:t>There is also a relatively new ODBC Driver 17 for SQL Server provider being actively updated.</a:t>
            </a:r>
          </a:p>
          <a:p>
            <a:r>
              <a:rPr lang="en-US" sz="3200" dirty="0"/>
              <a:t>Both replace the OLEDB/ODBC functionality of the SQL Native Client (SNAC), no longer maintained.</a:t>
            </a:r>
          </a:p>
          <a:p>
            <a:r>
              <a:rPr lang="en-US" sz="3200" dirty="0"/>
              <a:t>Either the new OLEDB or ODBC can be used to connect to Azure SQL DB, Azure SQL DW.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Connection providers</a:t>
            </a:r>
          </a:p>
        </p:txBody>
      </p:sp>
    </p:spTree>
    <p:extLst>
      <p:ext uri="{BB962C8B-B14F-4D97-AF65-F5344CB8AC3E}">
        <p14:creationId xmlns:p14="http://schemas.microsoft.com/office/powerpoint/2010/main" val="3177927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85800" y="828675"/>
            <a:ext cx="10591800" cy="5343525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DML</a:t>
            </a:r>
            <a:r>
              <a:rPr lang="en-US" sz="2400" dirty="0"/>
              <a:t>*</a:t>
            </a:r>
          </a:p>
          <a:p>
            <a:r>
              <a:rPr lang="en-US" sz="2400" dirty="0"/>
              <a:t>SELECT</a:t>
            </a:r>
          </a:p>
          <a:p>
            <a:r>
              <a:rPr lang="en-US" sz="2400" dirty="0"/>
              <a:t>DELETE</a:t>
            </a:r>
          </a:p>
          <a:p>
            <a:r>
              <a:rPr lang="en-US" sz="2400" dirty="0"/>
              <a:t>UPDATE</a:t>
            </a:r>
          </a:p>
          <a:p>
            <a:r>
              <a:rPr lang="en-US" sz="2400" dirty="0"/>
              <a:t>INSERT</a:t>
            </a:r>
          </a:p>
          <a:p>
            <a:r>
              <a:rPr lang="en-US" sz="2400" dirty="0"/>
              <a:t>REFERENCES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*Data Manipulation Language</a:t>
            </a:r>
          </a:p>
          <a:p>
            <a:pPr marL="0" indent="0">
              <a:buNone/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2400" u="sng" dirty="0"/>
              <a:t>DDL</a:t>
            </a:r>
            <a:r>
              <a:rPr lang="en-US" sz="2400" dirty="0"/>
              <a:t>*</a:t>
            </a:r>
          </a:p>
          <a:p>
            <a:r>
              <a:rPr lang="en-US" sz="2400" dirty="0"/>
              <a:t>ALTER</a:t>
            </a:r>
          </a:p>
          <a:p>
            <a:r>
              <a:rPr lang="en-US" sz="2400" dirty="0"/>
              <a:t>CONTROL</a:t>
            </a:r>
          </a:p>
          <a:p>
            <a:r>
              <a:rPr lang="en-US" sz="2400" dirty="0"/>
              <a:t>VIEW DEFINITION</a:t>
            </a:r>
          </a:p>
          <a:p>
            <a:r>
              <a:rPr lang="en-US" sz="2400" dirty="0"/>
              <a:t>CREATE</a:t>
            </a:r>
          </a:p>
          <a:p>
            <a:r>
              <a:rPr lang="en-US" sz="2400" dirty="0"/>
              <a:t>DROP</a:t>
            </a:r>
          </a:p>
          <a:p>
            <a:r>
              <a:rPr lang="en-US" sz="2400" dirty="0"/>
              <a:t>EXECUTE</a:t>
            </a:r>
          </a:p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r>
              <a:rPr lang="en-US" sz="1600" dirty="0"/>
              <a:t>*Data Definition Language</a:t>
            </a:r>
          </a:p>
          <a:p>
            <a:pPr marL="0" indent="0">
              <a:buNone/>
            </a:pPr>
            <a:br>
              <a:rPr lang="en-US" sz="2400" u="sng" dirty="0"/>
            </a:br>
            <a:br>
              <a:rPr lang="en-US" sz="2400" u="sng" dirty="0"/>
            </a:br>
            <a:br>
              <a:rPr lang="en-US" sz="2400" u="sng" dirty="0"/>
            </a:br>
            <a:r>
              <a:rPr lang="en-US" sz="2400" u="sng" dirty="0"/>
              <a:t>Modify Security </a:t>
            </a:r>
          </a:p>
          <a:p>
            <a:r>
              <a:rPr lang="en-US" sz="2400" dirty="0"/>
              <a:t>GRANT</a:t>
            </a:r>
          </a:p>
          <a:p>
            <a:r>
              <a:rPr lang="en-US" sz="2400" dirty="0"/>
              <a:t>REVOKE</a:t>
            </a:r>
          </a:p>
          <a:p>
            <a:r>
              <a:rPr lang="en-US" sz="2400" dirty="0"/>
              <a:t>DENY</a:t>
            </a:r>
          </a:p>
          <a:p>
            <a:r>
              <a:rPr lang="en-US" sz="2400" dirty="0"/>
              <a:t>IMPERSONATE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Basic user permissions</a:t>
            </a:r>
          </a:p>
        </p:txBody>
      </p:sp>
    </p:spTree>
    <p:extLst>
      <p:ext uri="{BB962C8B-B14F-4D97-AF65-F5344CB8AC3E}">
        <p14:creationId xmlns:p14="http://schemas.microsoft.com/office/powerpoint/2010/main" val="2708916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90600" y="828676"/>
            <a:ext cx="9982200" cy="5038724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Commonly requested permissions for non-sysadmins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strike="sngStrike" dirty="0"/>
              <a:t>ALTER TRACE </a:t>
            </a:r>
            <a:r>
              <a:rPr lang="en-US" sz="2800" strike="sngStrike" dirty="0"/>
              <a:t>						</a:t>
            </a:r>
            <a:r>
              <a:rPr lang="en-US" sz="2400" strike="sngStrike" dirty="0"/>
              <a:t>For SQL Profiler and traces.</a:t>
            </a:r>
          </a:p>
          <a:p>
            <a:pPr marL="0" indent="0">
              <a:buNone/>
            </a:pPr>
            <a:r>
              <a:rPr lang="en-US" sz="2800" b="1" dirty="0"/>
              <a:t>ALTER ANY EVENT SESSION</a:t>
            </a:r>
            <a:r>
              <a:rPr lang="en-US" sz="2400" dirty="0"/>
              <a:t>	For </a:t>
            </a:r>
            <a:r>
              <a:rPr lang="en-US" sz="2400" dirty="0" err="1"/>
              <a:t>XEvents</a:t>
            </a: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VIEW SERVER STATE				</a:t>
            </a:r>
            <a:r>
              <a:rPr lang="en-US" sz="2400" dirty="0"/>
              <a:t>For server-level DMV’s, </a:t>
            </a:r>
            <a:r>
              <a:rPr lang="en-US" sz="2400" dirty="0" err="1"/>
              <a:t>XEvents</a:t>
            </a: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VIEW DATABASE STATE</a:t>
            </a:r>
            <a:r>
              <a:rPr lang="en-US" sz="2400" dirty="0"/>
              <a:t>			For database-level DMV’s</a:t>
            </a:r>
          </a:p>
          <a:p>
            <a:pPr marL="0" indent="0">
              <a:buNone/>
            </a:pPr>
            <a:r>
              <a:rPr lang="en-US" sz="2800" b="1" dirty="0"/>
              <a:t>VIEW ANY DEFINITION				</a:t>
            </a:r>
            <a:r>
              <a:rPr lang="en-US" sz="2400" dirty="0"/>
              <a:t>For definitions of objects, but no data</a:t>
            </a:r>
          </a:p>
          <a:p>
            <a:pPr lvl="1"/>
            <a:endParaRPr lang="en-US" sz="2800" dirty="0"/>
          </a:p>
          <a:p>
            <a:pPr lvl="1"/>
            <a:endParaRPr lang="en-US" dirty="0"/>
          </a:p>
          <a:p>
            <a:r>
              <a:rPr lang="en-US" b="0" dirty="0"/>
              <a:t>These permissions are given by the GRANT syntax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[SPARKHOUND\</a:t>
            </a:r>
            <a:r>
              <a:rPr lang="en-US" sz="26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600" b="1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Basic permissions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5029200"/>
            <a:ext cx="998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</a:p>
          <a:p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[SPARKHOUND\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DBATeam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21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4294967295"/>
          </p:nvPr>
        </p:nvSpPr>
        <p:spPr>
          <a:xfrm>
            <a:off x="533400" y="838201"/>
            <a:ext cx="11506200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Example Scenario: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game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PingPongScores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game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spGetPingPongScore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--in current database context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DEFINITION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game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spGetPingPongScore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ANY EVENT SESSION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endParaRPr lang="en-US" sz="4800" b="1" dirty="0">
              <a:solidFill>
                <a:srgbClr val="7030A0"/>
              </a:solidFill>
              <a:latin typeface="+mj-lt"/>
            </a:endParaRPr>
          </a:p>
          <a:p>
            <a:endParaRPr lang="en-US" sz="4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Basic user permissions</a:t>
            </a:r>
          </a:p>
        </p:txBody>
      </p:sp>
    </p:spTree>
    <p:extLst>
      <p:ext uri="{BB962C8B-B14F-4D97-AF65-F5344CB8AC3E}">
        <p14:creationId xmlns:p14="http://schemas.microsoft.com/office/powerpoint/2010/main" val="4183031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14400" y="828676"/>
            <a:ext cx="10287000" cy="5648324"/>
          </a:xfrm>
        </p:spPr>
        <p:txBody>
          <a:bodyPr>
            <a:normAutofit fontScale="92500" lnSpcReduction="10000"/>
          </a:bodyPr>
          <a:lstStyle/>
          <a:p>
            <a:r>
              <a:rPr lang="en-US" sz="3200" b="0" dirty="0"/>
              <a:t>More useful Server permissions:</a:t>
            </a:r>
          </a:p>
          <a:p>
            <a:endParaRPr lang="en-US" sz="3200" b="0" dirty="0"/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GRANT SHOWPLAN						</a:t>
            </a:r>
            <a:r>
              <a:rPr lang="en-US" sz="2000" dirty="0">
                <a:solidFill>
                  <a:srgbClr val="474947"/>
                </a:solidFill>
              </a:rPr>
              <a:t>Viewing execution plan for </a:t>
            </a:r>
            <a:r>
              <a:rPr lang="en-US" sz="2000" b="1" dirty="0">
                <a:solidFill>
                  <a:srgbClr val="474947"/>
                </a:solidFill>
              </a:rPr>
              <a:t>executable </a:t>
            </a:r>
            <a:r>
              <a:rPr lang="en-US" sz="2000" dirty="0">
                <a:solidFill>
                  <a:srgbClr val="474947"/>
                </a:solidFill>
              </a:rPr>
              <a:t>query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CONNECT ALL DATABASES</a:t>
            </a:r>
            <a:r>
              <a:rPr lang="en-US" sz="2000" dirty="0">
                <a:solidFill>
                  <a:srgbClr val="474947"/>
                </a:solidFill>
              </a:rPr>
              <a:t>			Grants CONNECT in all current/future </a:t>
            </a:r>
            <a:r>
              <a:rPr lang="en-US" sz="2000" dirty="0" err="1">
                <a:solidFill>
                  <a:srgbClr val="474947"/>
                </a:solidFill>
              </a:rPr>
              <a:t>db’s</a:t>
            </a:r>
            <a:endParaRPr lang="en-US" sz="2000" dirty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SELECT ALL USER SECURABLES</a:t>
            </a:r>
            <a:r>
              <a:rPr lang="en-US" sz="2000" dirty="0">
                <a:solidFill>
                  <a:srgbClr val="474947"/>
                </a:solidFill>
              </a:rPr>
              <a:t>		SELECT from all objects in ALL databases, 												potentially appropriate for day-to-day read-only 											access for administrators</a:t>
            </a:r>
          </a:p>
          <a:p>
            <a:pPr marL="0" lvl="0" indent="0">
              <a:buNone/>
            </a:pPr>
            <a:endParaRPr lang="en-US" sz="2000" dirty="0">
              <a:solidFill>
                <a:srgbClr val="474947"/>
              </a:solidFill>
            </a:endParaRPr>
          </a:p>
          <a:p>
            <a:r>
              <a:rPr lang="en-US" sz="3200" dirty="0"/>
              <a:t>Less useful Server permissions:</a:t>
            </a:r>
          </a:p>
          <a:p>
            <a:pPr marL="0" lvl="0" indent="0">
              <a:buNone/>
            </a:pPr>
            <a:endParaRPr lang="en-US" sz="2000" dirty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CONTROL SERVER</a:t>
            </a:r>
            <a:r>
              <a:rPr lang="en-US" sz="2000" dirty="0">
                <a:solidFill>
                  <a:srgbClr val="474947"/>
                </a:solidFill>
              </a:rPr>
              <a:t>			Effective the same as sysadmin. Not for non-admins.*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CONTROL DATABASE</a:t>
            </a:r>
            <a:r>
              <a:rPr lang="en-US" sz="2000" dirty="0">
                <a:solidFill>
                  <a:srgbClr val="474947"/>
                </a:solidFill>
              </a:rPr>
              <a:t>		Effective the same as </a:t>
            </a:r>
            <a:r>
              <a:rPr lang="en-US" sz="2000" dirty="0" err="1">
                <a:solidFill>
                  <a:srgbClr val="474947"/>
                </a:solidFill>
              </a:rPr>
              <a:t>db_owner</a:t>
            </a:r>
            <a:r>
              <a:rPr lang="en-US" sz="2000" dirty="0">
                <a:solidFill>
                  <a:srgbClr val="474947"/>
                </a:solidFill>
              </a:rPr>
              <a:t>. Not for non-admins.*</a:t>
            </a:r>
          </a:p>
          <a:p>
            <a:pPr marL="0" lvl="0" indent="0">
              <a:buNone/>
            </a:pPr>
            <a:endParaRPr lang="en-US" sz="2000" dirty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474947"/>
                </a:solidFill>
              </a:rPr>
              <a:t>*One minor difference. CONTROL permissions can be affected by DENY, but sysadmin/</a:t>
            </a:r>
            <a:r>
              <a:rPr lang="en-US" sz="2000" dirty="0" err="1">
                <a:solidFill>
                  <a:srgbClr val="474947"/>
                </a:solidFill>
              </a:rPr>
              <a:t>db_owner</a:t>
            </a:r>
            <a:r>
              <a:rPr lang="en-US" sz="2000" dirty="0">
                <a:solidFill>
                  <a:srgbClr val="474947"/>
                </a:solidFill>
              </a:rPr>
              <a:t> cannot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MORE USEFUL permissions</a:t>
            </a:r>
          </a:p>
        </p:txBody>
      </p:sp>
    </p:spTree>
    <p:extLst>
      <p:ext uri="{BB962C8B-B14F-4D97-AF65-F5344CB8AC3E}">
        <p14:creationId xmlns:p14="http://schemas.microsoft.com/office/powerpoint/2010/main" val="2099224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14400" y="828676"/>
            <a:ext cx="10287000" cy="58769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LOGIN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[domain\username]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WINDOWS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CONTROL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[domain\username]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DENY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[domain\username]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LOGIN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'domain\username'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dm_exec_cached_plans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--Fails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REVERT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--Reverts the EXECUTE AS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/>
              <a:t>While the sysadmin role is unaffected by any DENY permissions while the CONTROL SERVER permission is. CONTROL SERVER is needed to access </a:t>
            </a:r>
            <a:r>
              <a:rPr lang="en-US" sz="2800" dirty="0" err="1"/>
              <a:t>sys.dm_exec_cached_plans</a:t>
            </a:r>
            <a:r>
              <a:rPr lang="en-US" sz="2800" dirty="0"/>
              <a:t>, a server-level DMV for reviewing plans in cache.</a:t>
            </a:r>
            <a:endParaRPr lang="en-US" sz="2800" b="1" i="1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Testing Permissions with EXECUTE AS</a:t>
            </a:r>
          </a:p>
        </p:txBody>
      </p:sp>
    </p:spTree>
    <p:extLst>
      <p:ext uri="{BB962C8B-B14F-4D97-AF65-F5344CB8AC3E}">
        <p14:creationId xmlns:p14="http://schemas.microsoft.com/office/powerpoint/2010/main" val="3284362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14400" y="828676"/>
            <a:ext cx="10287000" cy="5648324"/>
          </a:xfrm>
        </p:spPr>
        <p:txBody>
          <a:bodyPr>
            <a:normAutofit/>
          </a:bodyPr>
          <a:lstStyle/>
          <a:p>
            <a:r>
              <a:rPr lang="en-US" sz="2400" dirty="0"/>
              <a:t>EXECUTE AS makes it possible for you to simulate the permissions of another principal in your current session. </a:t>
            </a:r>
          </a:p>
          <a:p>
            <a:r>
              <a:rPr lang="en-US" sz="2400" dirty="0"/>
              <a:t>Be sure to always follow an EXECUTE AS with a REVERT, which stops the impersonation and restores your own permissions. Each execution of REVERT affects only one EXECUTE AS.</a:t>
            </a:r>
          </a:p>
          <a:p>
            <a:r>
              <a:rPr lang="en-US" sz="2400" dirty="0"/>
              <a:t>If you run into issues, you can always find out what principal you are running by using this statement: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ORIGINAL_LOGIN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CURRENT_USER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ORIGINAL_LOGIN(). The name of the login with which you actually connected. This will not change even after you use EXECUTE AS USER or EXECUTE AS LOGIN. </a:t>
            </a:r>
          </a:p>
          <a:p>
            <a:r>
              <a:rPr lang="en-US" sz="2400" dirty="0"/>
              <a:t>CURRENT_USER. The name of the user you have assumed.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Testing Permissions with EXECUTE AS</a:t>
            </a:r>
          </a:p>
        </p:txBody>
      </p:sp>
    </p:spTree>
    <p:extLst>
      <p:ext uri="{BB962C8B-B14F-4D97-AF65-F5344CB8AC3E}">
        <p14:creationId xmlns:p14="http://schemas.microsoft.com/office/powerpoint/2010/main" val="2201520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1295400"/>
            <a:ext cx="10395284" cy="3200400"/>
          </a:xfrm>
        </p:spPr>
      </p:pic>
      <p:sp>
        <p:nvSpPr>
          <p:cNvPr id="2" name="Rectangle 1"/>
          <p:cNvSpPr/>
          <p:nvPr/>
        </p:nvSpPr>
        <p:spPr>
          <a:xfrm>
            <a:off x="4800600" y="510540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https://xkcd.com/327/</a:t>
            </a:r>
          </a:p>
        </p:txBody>
      </p:sp>
    </p:spTree>
    <p:extLst>
      <p:ext uri="{BB962C8B-B14F-4D97-AF65-F5344CB8AC3E}">
        <p14:creationId xmlns:p14="http://schemas.microsoft.com/office/powerpoint/2010/main" val="221457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95350"/>
            <a:ext cx="4572000" cy="4133851"/>
          </a:xfrm>
        </p:spPr>
        <p:txBody>
          <a:bodyPr>
            <a:normAutofit/>
          </a:bodyPr>
          <a:lstStyle/>
          <a:p>
            <a:r>
              <a:rPr lang="en-US" sz="3200" dirty="0"/>
              <a:t>PEBKAC 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PICNIC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ID-10-T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Important acronyms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4294967295"/>
          </p:nvPr>
        </p:nvSpPr>
        <p:spPr>
          <a:xfrm>
            <a:off x="4038600" y="895351"/>
            <a:ext cx="6400800" cy="5191125"/>
          </a:xfrm>
        </p:spPr>
        <p:txBody>
          <a:bodyPr>
            <a:normAutofit/>
          </a:bodyPr>
          <a:lstStyle/>
          <a:p>
            <a:r>
              <a:rPr lang="en-US" sz="3200" dirty="0"/>
              <a:t>Problem Exists Between Keyboard and Chair</a:t>
            </a:r>
          </a:p>
          <a:p>
            <a:endParaRPr lang="en-US" sz="3200" dirty="0"/>
          </a:p>
          <a:p>
            <a:r>
              <a:rPr lang="en-US" sz="3200" dirty="0"/>
              <a:t>Problem in Chair, Not in Computer</a:t>
            </a:r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00200" y="5410201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66666"/>
                </a:solidFill>
                <a:latin typeface="Arial" panose="020B0604020202020204" pitchFamily="34" charset="0"/>
              </a:rPr>
              <a:t>Did you know that 90% of Security incidents are still caused by PEBKAC, PICNIC and ID-10-T errors?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45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304800"/>
            <a:ext cx="8026400" cy="6019800"/>
          </a:xfrm>
        </p:spPr>
      </p:pic>
    </p:spTree>
    <p:extLst>
      <p:ext uri="{BB962C8B-B14F-4D97-AF65-F5344CB8AC3E}">
        <p14:creationId xmlns:p14="http://schemas.microsoft.com/office/powerpoint/2010/main" val="3629891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14400"/>
            <a:ext cx="89154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This is a much larger topic with lots of info out there</a:t>
            </a:r>
          </a:p>
          <a:p>
            <a:r>
              <a:rPr lang="en-US" sz="3200" dirty="0"/>
              <a:t>SQL Server is better than some RDBMS platforms but is in no way immune to SQL Injection made possible by security-ignorant development</a:t>
            </a:r>
          </a:p>
          <a:p>
            <a:r>
              <a:rPr lang="en-US" sz="3200" dirty="0"/>
              <a:t>Very important developers are aware of </a:t>
            </a:r>
            <a:br>
              <a:rPr lang="en-US" sz="3200" dirty="0"/>
            </a:br>
            <a:r>
              <a:rPr lang="en-US" sz="3200" dirty="0"/>
              <a:t>SQL Injection-blocking patterns with text fields on public websites:</a:t>
            </a:r>
          </a:p>
          <a:p>
            <a:pPr lvl="1"/>
            <a:r>
              <a:rPr lang="en-US" sz="2800" dirty="0"/>
              <a:t>Parameterize the input from the website (use </a:t>
            </a:r>
            <a:r>
              <a:rPr lang="en-US" sz="2800" dirty="0" err="1"/>
              <a:t>sprocs</a:t>
            </a:r>
            <a:r>
              <a:rPr lang="en-US" sz="2800" dirty="0"/>
              <a:t>!)</a:t>
            </a:r>
          </a:p>
          <a:p>
            <a:pPr lvl="1"/>
            <a:r>
              <a:rPr lang="en-US" sz="2800" dirty="0"/>
              <a:t>Sanitize inputs of special characters</a:t>
            </a:r>
          </a:p>
          <a:p>
            <a:pPr lvl="1"/>
            <a:r>
              <a:rPr lang="en-US" sz="2800" dirty="0"/>
              <a:t>Don’t run websites logins with more databases permission than needed (again, use </a:t>
            </a:r>
            <a:r>
              <a:rPr lang="en-US" sz="2800" dirty="0" err="1"/>
              <a:t>sprocs</a:t>
            </a:r>
            <a:r>
              <a:rPr lang="en-US" sz="2800" dirty="0"/>
              <a:t>!)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2711520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914400"/>
            <a:ext cx="102108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As a DBA, what can you do to prevent SQL Injection?</a:t>
            </a:r>
          </a:p>
          <a:p>
            <a:pPr lvl="1"/>
            <a:r>
              <a:rPr lang="en-US" sz="3200" dirty="0"/>
              <a:t>Design tables with appropriate data types and lengths</a:t>
            </a:r>
          </a:p>
          <a:p>
            <a:pPr lvl="1"/>
            <a:r>
              <a:rPr lang="en-US" sz="3200" dirty="0"/>
              <a:t>Insist on stored procedures for public-facing operations like searches. Be aware of what is public-facing.</a:t>
            </a:r>
          </a:p>
          <a:p>
            <a:pPr lvl="1"/>
            <a:r>
              <a:rPr lang="en-US" sz="3200" dirty="0"/>
              <a:t>Insist on stored procedures for Entity Framework (or other ORMs) operations involving 2+ entities (also a good performance idea)</a:t>
            </a:r>
          </a:p>
          <a:p>
            <a:pPr lvl="1"/>
            <a:r>
              <a:rPr lang="en-US" sz="3200" dirty="0"/>
              <a:t>For user-interactive service accounts, avoid database-wide permissions such as the database roles like </a:t>
            </a:r>
            <a:r>
              <a:rPr lang="en-US" sz="3200" dirty="0" err="1"/>
              <a:t>db_datareader</a:t>
            </a:r>
            <a:r>
              <a:rPr lang="en-US" sz="3200" dirty="0"/>
              <a:t> and </a:t>
            </a:r>
            <a:r>
              <a:rPr lang="en-US" sz="3200" dirty="0" err="1"/>
              <a:t>db_datawriter</a:t>
            </a:r>
            <a:endParaRPr lang="en-US" sz="3200" dirty="0"/>
          </a:p>
          <a:p>
            <a:pPr lvl="1"/>
            <a:r>
              <a:rPr lang="en-US" sz="3200" dirty="0"/>
              <a:t>Avoid the use of EXECUTE AS in code, which could allow injected code to execute with elevated security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3553502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10896600" cy="5715000"/>
          </a:xfrm>
        </p:spPr>
        <p:txBody>
          <a:bodyPr>
            <a:normAutofit/>
          </a:bodyPr>
          <a:lstStyle/>
          <a:p>
            <a:r>
              <a:rPr lang="en-US" sz="4000" dirty="0"/>
              <a:t>As a DBA, what can you do to prevent SQL Injection?</a:t>
            </a:r>
          </a:p>
          <a:p>
            <a:pPr lvl="1"/>
            <a:r>
              <a:rPr lang="en-US" sz="3200" dirty="0"/>
              <a:t>Train developers on basic patterns of stored procedure parameter sanitizing</a:t>
            </a:r>
          </a:p>
          <a:p>
            <a:pPr lvl="1"/>
            <a:r>
              <a:rPr lang="en-US" sz="3200" dirty="0"/>
              <a:t>Provide links, attention, and visibility to PM’s and Dev’s for SQL Injection awareness</a:t>
            </a:r>
          </a:p>
          <a:p>
            <a:pPr lvl="1"/>
            <a:r>
              <a:rPr lang="en-US" sz="3200" dirty="0"/>
              <a:t>Lobby for penetration testing and SQL Injection detection tasks in sprints</a:t>
            </a:r>
          </a:p>
          <a:p>
            <a:pPr lvl="1"/>
            <a:r>
              <a:rPr lang="en-US" sz="3200" dirty="0"/>
              <a:t>If using Azure SQL DB, enable Azure Threat Detection!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929050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81200" y="914401"/>
            <a:ext cx="8229600" cy="519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Azure SQL Database Threat Detection </a:t>
            </a:r>
            <a:r>
              <a:rPr lang="en-US" dirty="0"/>
              <a:t>is a security intelligence feature </a:t>
            </a:r>
            <a:r>
              <a:rPr lang="en-US" b="1" dirty="0"/>
              <a:t>built into </a:t>
            </a:r>
            <a:r>
              <a:rPr lang="en-US" dirty="0"/>
              <a:t>the Azure SQL Database, activated with a button click.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Detects </a:t>
            </a:r>
            <a:r>
              <a:rPr lang="en-US" dirty="0"/>
              <a:t>potential vulnerabilities such as Potential SQL Injection attacks, brute force attacks, anomalous login patterns, and more, and then emails you with the details.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-9526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Aside on AZURE threat detection</a:t>
            </a:r>
          </a:p>
        </p:txBody>
      </p:sp>
    </p:spTree>
    <p:extLst>
      <p:ext uri="{BB962C8B-B14F-4D97-AF65-F5344CB8AC3E}">
        <p14:creationId xmlns:p14="http://schemas.microsoft.com/office/powerpoint/2010/main" val="1110406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14400"/>
            <a:ext cx="8915400" cy="5791200"/>
          </a:xfrm>
        </p:spPr>
        <p:txBody>
          <a:bodyPr>
            <a:normAutofit/>
          </a:bodyPr>
          <a:lstStyle/>
          <a:p>
            <a:r>
              <a:rPr lang="en-US" sz="2800" dirty="0"/>
              <a:t>Stored procedures require EXECUTE to run, and do not require all underlying object permissions (SELECT, INSERT, DELETE)…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400" dirty="0"/>
              <a:t>…provided that the </a:t>
            </a:r>
            <a:r>
              <a:rPr lang="en-US" sz="2400" dirty="0" err="1"/>
              <a:t>sproc</a:t>
            </a:r>
            <a:r>
              <a:rPr lang="en-US" sz="2400" dirty="0"/>
              <a:t> doesn’t perform IDENTITY_INSERT on a table, which requires ALTER permissions not abstracted.</a:t>
            </a:r>
          </a:p>
          <a:p>
            <a:pPr lvl="1"/>
            <a:r>
              <a:rPr lang="en-US" sz="2400" dirty="0"/>
              <a:t>…provided that all the underlying objects have the same ownership chain.  </a:t>
            </a:r>
          </a:p>
          <a:p>
            <a:pPr lvl="1"/>
            <a:r>
              <a:rPr lang="en-US" sz="2400" dirty="0"/>
              <a:t>…provided that the stored procedures do not use dynamic </a:t>
            </a:r>
            <a:r>
              <a:rPr lang="en-US" sz="2400" dirty="0" err="1"/>
              <a:t>sql</a:t>
            </a:r>
            <a:r>
              <a:rPr lang="en-US" sz="2400" dirty="0"/>
              <a:t> commands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exec </a:t>
            </a:r>
            <a:r>
              <a:rPr lang="en-US" sz="2400" dirty="0" err="1">
                <a:solidFill>
                  <a:srgbClr val="7030A0"/>
                </a:solidFill>
              </a:rPr>
              <a:t>sp_executesql</a:t>
            </a:r>
            <a:r>
              <a:rPr lang="en-US" sz="2400" dirty="0">
                <a:solidFill>
                  <a:srgbClr val="7030A0"/>
                </a:solidFill>
              </a:rPr>
              <a:t> @SQL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7030A0"/>
                </a:solidFill>
              </a:rPr>
              <a:t>EXEC(@SQL)</a:t>
            </a:r>
            <a:endParaRPr lang="en-US" sz="24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2636744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those conditions, thanks to the database permission chain, you can </a:t>
            </a:r>
          </a:p>
          <a:p>
            <a:r>
              <a:rPr lang="en-US" dirty="0"/>
              <a:t>GRANT EXEC rights to </a:t>
            </a:r>
            <a:r>
              <a:rPr lang="en-US" dirty="0" err="1"/>
              <a:t>sprocs</a:t>
            </a:r>
            <a:r>
              <a:rPr lang="en-US" dirty="0"/>
              <a:t> that INSERT UPDATE and SELECT from a table.</a:t>
            </a:r>
          </a:p>
          <a:p>
            <a:r>
              <a:rPr lang="en-US" dirty="0"/>
              <a:t>GRANT no other permissions to the table!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user can read data in the table using the </a:t>
            </a:r>
            <a:r>
              <a:rPr lang="en-US" dirty="0" err="1"/>
              <a:t>sproc</a:t>
            </a:r>
            <a:r>
              <a:rPr lang="en-US" dirty="0"/>
              <a:t> ONLY.</a:t>
            </a: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2860415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648324"/>
          </a:xfrm>
        </p:spPr>
        <p:txBody>
          <a:bodyPr>
            <a:normAutofit/>
          </a:bodyPr>
          <a:lstStyle/>
          <a:p>
            <a:r>
              <a:rPr lang="en-US" sz="3200" dirty="0"/>
              <a:t>Consider </a:t>
            </a:r>
            <a:r>
              <a:rPr lang="en-US" sz="3200" dirty="0" err="1"/>
              <a:t>DENYing</a:t>
            </a:r>
            <a:r>
              <a:rPr lang="en-US" sz="3200" dirty="0"/>
              <a:t> SELECT rights to the public role, which is inherited by all user roles aside from </a:t>
            </a:r>
            <a:r>
              <a:rPr lang="en-US" sz="3200" dirty="0" err="1"/>
              <a:t>db_owner</a:t>
            </a:r>
            <a:r>
              <a:rPr lang="en-US" sz="3200" dirty="0"/>
              <a:t> and </a:t>
            </a:r>
            <a:r>
              <a:rPr lang="en-US" sz="3200" dirty="0" err="1"/>
              <a:t>sysadmin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Users will be prevented from accessing any tables or views directly, from any application (SSMS, Access, Excel!).  </a:t>
            </a:r>
          </a:p>
          <a:p>
            <a:endParaRPr lang="en-US" sz="3200" dirty="0"/>
          </a:p>
          <a:p>
            <a:r>
              <a:rPr lang="en-US" sz="3200" dirty="0"/>
              <a:t>User access to data is forced through your stored procedures.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532493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Autofit/>
          </a:bodyPr>
          <a:lstStyle/>
          <a:p>
            <a:r>
              <a:rPr lang="en-US" sz="2800" dirty="0"/>
              <a:t>Similar to stored procedures, a VIEW will allow a user to SELECT data from tables that the user does not have access to.</a:t>
            </a:r>
          </a:p>
          <a:p>
            <a:r>
              <a:rPr lang="en-US" sz="2800" dirty="0"/>
              <a:t>Views are provisioned similarly to Tables and can even be writeable (UPDATE, INSERT, DELETE) in the following conditions:</a:t>
            </a:r>
          </a:p>
          <a:p>
            <a:pPr marL="1206500" indent="-228600">
              <a:buFont typeface="Arial" pitchFamily="34" charset="0"/>
              <a:buChar char="•"/>
            </a:pPr>
            <a:r>
              <a:rPr lang="en-US" sz="2400" dirty="0"/>
              <a:t>The view references only a single table.</a:t>
            </a:r>
          </a:p>
          <a:p>
            <a:pPr marL="1206500" indent="-228600">
              <a:buFont typeface="Arial" pitchFamily="34" charset="0"/>
              <a:buChar char="•"/>
            </a:pPr>
            <a:r>
              <a:rPr lang="en-US" sz="2400" dirty="0"/>
              <a:t>No aggregations, UNION, distinct,	GROUP, TOP</a:t>
            </a:r>
          </a:p>
          <a:p>
            <a:r>
              <a:rPr lang="en-US" sz="2800" dirty="0"/>
              <a:t>In this way, views can be used to expose a vertically-partitioned version of a table.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1752755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839200" cy="5191125"/>
          </a:xfrm>
        </p:spPr>
        <p:txBody>
          <a:bodyPr>
            <a:noAutofit/>
          </a:bodyPr>
          <a:lstStyle/>
          <a:p>
            <a:r>
              <a:rPr lang="en-US" sz="3600" dirty="0"/>
              <a:t>Similar to stored procedures, a UDF will allow a user to SELECT data from tables that the user does not have access to.</a:t>
            </a:r>
          </a:p>
          <a:p>
            <a:r>
              <a:rPr lang="en-US" sz="3600" dirty="0"/>
              <a:t>Keep in mind the performance impact of functions can be severe, especially in the SELECT portion of a query. </a:t>
            </a:r>
          </a:p>
          <a:p>
            <a:r>
              <a:rPr lang="en-US" sz="3600" dirty="0"/>
              <a:t>Overuse of UDF’s are common causes for performance issues. High potential for cursor-like effects.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User-Defined Functions (UDF)</a:t>
            </a:r>
          </a:p>
        </p:txBody>
      </p:sp>
    </p:spTree>
    <p:extLst>
      <p:ext uri="{BB962C8B-B14F-4D97-AF65-F5344CB8AC3E}">
        <p14:creationId xmlns:p14="http://schemas.microsoft.com/office/powerpoint/2010/main" val="176133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4600" y="914400"/>
            <a:ext cx="5867400" cy="415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Server Login</a:t>
            </a:r>
          </a:p>
          <a:p>
            <a:pPr algn="ctr"/>
            <a:endParaRPr lang="en-US" sz="2400" b="1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Connect to a SQL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Can be linked to AD (Windows)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Can have a password (SQL)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Assigned to Server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Stored in the Master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Not affected by User DB Restore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Given access to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RESTORE,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CONNECT, CREATE DATABASE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5715000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Database User</a:t>
            </a:r>
          </a:p>
          <a:p>
            <a:pPr algn="ctr"/>
            <a:endParaRPr lang="en-US" sz="2400" b="1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Set a database context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Linked to a 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Does not have a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Assigned to Database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Stored in the User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Brought along with a User DB Restore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Given access to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SELECT, UPDATE, EXECUTE, CREATE TABLE</a:t>
            </a:r>
          </a:p>
          <a:p>
            <a:pPr algn="ctr"/>
            <a:endParaRPr lang="en-US" sz="2400" dirty="0">
              <a:latin typeface="+mj-lt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Login vs user</a:t>
            </a:r>
          </a:p>
        </p:txBody>
      </p:sp>
    </p:spTree>
    <p:extLst>
      <p:ext uri="{BB962C8B-B14F-4D97-AF65-F5344CB8AC3E}">
        <p14:creationId xmlns:p14="http://schemas.microsoft.com/office/powerpoint/2010/main" val="2314065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762001"/>
            <a:ext cx="9982200" cy="5191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Demonstrate how Stored Procedures, Views, and Functions abstract the permissions necessary to view underlying table data.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dirty="0"/>
              <a:t>Toolbox\Security p1.sql </a:t>
            </a:r>
            <a:r>
              <a:rPr lang="en-US" sz="3200" dirty="0"/>
              <a:t>– logged in as sysadmin</a:t>
            </a:r>
          </a:p>
          <a:p>
            <a:r>
              <a:rPr lang="en-US" sz="3200" b="1" dirty="0"/>
              <a:t>Toolbox\Security p2.sql </a:t>
            </a:r>
            <a:r>
              <a:rPr lang="en-US" sz="3200" dirty="0"/>
              <a:t>– logged in as testing user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1417087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And now for Something </a:t>
            </a:r>
          </a:p>
          <a:p>
            <a:pPr marL="0" indent="0" algn="ctr">
              <a:buNone/>
            </a:pPr>
            <a:r>
              <a:rPr lang="en-US" sz="32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completely different</a:t>
            </a:r>
          </a:p>
        </p:txBody>
      </p:sp>
      <p:pic>
        <p:nvPicPr>
          <p:cNvPr id="1026" name="Picture 2" descr="https://glyph.twistedmatrix.com/images/cleese-at-ocean-de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1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a/ab/Monty_python_fo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3781425"/>
            <a:ext cx="42100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66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click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902 -0.1757 L -0.00902 -0.175 C -0.0085 -0.16389 -0.00781 -0.15162 -0.00746 -0.14028 C -0.00659 -0.12084 -0.00659 -0.10232 -0.00555 -0.08311 C -0.00555 -0.07917 -0.00468 -0.07662 -0.00399 -0.07269 C -0.00329 -0.06783 -0.00295 -0.06274 -0.00243 -0.05787 C -0.00104 -0.04561 -0.00104 -0.04676 0.00087 -0.0375 C 0.00157 -0.03102 0.00174 -0.02477 0.00244 -0.0176 C 0.00278 -0.01528 0.004 -0.01389 0.004 -0.01158 C 0.00504 -0.0044 0.00538 0.00254 0.00608 0.00972 C 0.00538 0.03865 0.00504 0.06736 0.004 0.09652 C 0.004 0.09976 0.00157 0.11157 0.00087 0.11504 C 0.00018 0.12245 -0.00243 0.15439 -0.00243 0.16226 C -0.00555 0.29814 -0.00034 0.23611 -0.00555 0.29375 C -0.00677 0.32523 -0.00677 0.35694 -0.00902 0.38912 C -0.00937 0.3956 -0.01112 0.4206 -0.01233 0.43009 C -0.01268 0.43194 -0.01355 0.43425 -0.01389 0.43588 C -0.01459 0.43981 -0.01494 0.44421 -0.01545 0.44768 L -0.02066 0.47152 C -0.021 0.4743 -0.02171 0.47731 -0.02223 0.47986 C -0.02292 0.48287 -0.02327 0.48634 -0.02395 0.48912 C -0.02414 0.49236 -0.02518 0.4949 -0.02553 0.49745 C -0.02744 0.50902 -0.02709 0.50787 -0.02709 0.51435 L -0.03021 0.53125 " pathEditMode="relative" rAng="0" ptsTypes="AAAAAAAAAAAAAAAAAAAAAAAA" p14:bounceEnd="45000">
                                          <p:cBhvr>
                                            <p:cTn id="6" dur="10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" y="353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902 -0.1757 L -0.00902 -0.175 C -0.0085 -0.16389 -0.00781 -0.15162 -0.00746 -0.14028 C -0.00659 -0.12084 -0.00659 -0.10232 -0.00555 -0.08311 C -0.00555 -0.07917 -0.00468 -0.07662 -0.00399 -0.07269 C -0.00329 -0.06783 -0.00295 -0.06274 -0.00243 -0.05787 C -0.00104 -0.04561 -0.00104 -0.04676 0.00087 -0.0375 C 0.00157 -0.03102 0.00174 -0.02477 0.00244 -0.0176 C 0.00278 -0.01528 0.004 -0.01389 0.004 -0.01158 C 0.00504 -0.0044 0.00538 0.00254 0.00608 0.00972 C 0.00538 0.03865 0.00504 0.06736 0.004 0.09652 C 0.004 0.09976 0.00157 0.11157 0.00087 0.11504 C 0.00018 0.12245 -0.00243 0.15439 -0.00243 0.16226 C -0.00555 0.29814 -0.00034 0.23611 -0.00555 0.29375 C -0.00677 0.32523 -0.00677 0.35694 -0.00902 0.38912 C -0.00937 0.3956 -0.01112 0.4206 -0.01233 0.43009 C -0.01268 0.43194 -0.01355 0.43425 -0.01389 0.43588 C -0.01459 0.43981 -0.01494 0.44421 -0.01545 0.44768 L -0.02066 0.47152 C -0.021 0.4743 -0.02171 0.47731 -0.02223 0.47986 C -0.02292 0.48287 -0.02327 0.48634 -0.02395 0.48912 C -0.02414 0.49236 -0.02518 0.4949 -0.02553 0.49745 C -0.02744 0.50902 -0.02709 0.50787 -0.02709 0.51435 L -0.03021 0.53125 " pathEditMode="relative" rAng="0" ptsTypes="AAAAAAAAAAAAAAAAAAAAAAAA">
                                          <p:cBhvr>
                                            <p:cTn id="6" dur="10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" y="353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/>
              <a:t>Prior to SQL 2008, [BUILTIN\Administrators] was a member of the SQL </a:t>
            </a:r>
            <a:r>
              <a:rPr lang="en-US" sz="2800" dirty="0" err="1"/>
              <a:t>sysadmin</a:t>
            </a:r>
            <a:r>
              <a:rPr lang="en-US" sz="2800" dirty="0"/>
              <a:t> role.  </a:t>
            </a:r>
          </a:p>
          <a:p>
            <a:endParaRPr lang="en-US" sz="2800" dirty="0"/>
          </a:p>
          <a:p>
            <a:r>
              <a:rPr lang="en-US" sz="2800" dirty="0"/>
              <a:t>This was a security hole – allowing anyone who gained admin access to a Windows Server to automatically and easily have </a:t>
            </a:r>
            <a:r>
              <a:rPr lang="en-US" sz="2800" dirty="0" err="1"/>
              <a:t>sysadmin</a:t>
            </a:r>
            <a:r>
              <a:rPr lang="en-US" sz="2800" dirty="0"/>
              <a:t> access.</a:t>
            </a:r>
          </a:p>
          <a:p>
            <a:endParaRPr lang="en-US" sz="2800" dirty="0"/>
          </a:p>
          <a:p>
            <a:r>
              <a:rPr lang="en-US" sz="2800" dirty="0"/>
              <a:t>SQL 2008 – BUILTIN\Administrators no longer have automatic rights to the SQL server and should NOT be granted access.</a:t>
            </a:r>
          </a:p>
          <a:p>
            <a:endParaRPr lang="en-US" sz="2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Builtin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\administrators</a:t>
            </a:r>
          </a:p>
        </p:txBody>
      </p:sp>
    </p:spTree>
    <p:extLst>
      <p:ext uri="{BB962C8B-B14F-4D97-AF65-F5344CB8AC3E}">
        <p14:creationId xmlns:p14="http://schemas.microsoft.com/office/powerpoint/2010/main" val="3576534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SQL 2000, </a:t>
            </a:r>
            <a:r>
              <a:rPr lang="en-US" dirty="0" err="1"/>
              <a:t>sales.dbo.customers</a:t>
            </a:r>
            <a:r>
              <a:rPr lang="en-US" dirty="0"/>
              <a:t> meant: </a:t>
            </a:r>
          </a:p>
          <a:p>
            <a:r>
              <a:rPr lang="en-US" dirty="0"/>
              <a:t>	</a:t>
            </a:r>
            <a:r>
              <a:rPr lang="en-US" b="0" dirty="0" err="1"/>
              <a:t>databasename</a:t>
            </a:r>
            <a:r>
              <a:rPr lang="en-US" b="0" dirty="0"/>
              <a:t> 	= sales</a:t>
            </a:r>
          </a:p>
          <a:p>
            <a:r>
              <a:rPr lang="en-US" b="0" dirty="0"/>
              <a:t>	</a:t>
            </a:r>
            <a:r>
              <a:rPr lang="en-US" b="1" dirty="0"/>
              <a:t>owner</a:t>
            </a:r>
            <a:r>
              <a:rPr lang="en-US" b="0" dirty="0"/>
              <a:t> 				= </a:t>
            </a:r>
            <a:r>
              <a:rPr lang="en-US" b="0" dirty="0" err="1"/>
              <a:t>dbo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/>
              <a:t>tablename</a:t>
            </a:r>
            <a:r>
              <a:rPr lang="en-US" b="0" dirty="0"/>
              <a:t> 		= customers</a:t>
            </a:r>
          </a:p>
          <a:p>
            <a:endParaRPr lang="en-US" dirty="0"/>
          </a:p>
          <a:p>
            <a:r>
              <a:rPr lang="en-US" dirty="0"/>
              <a:t>In 2005 and later, </a:t>
            </a:r>
            <a:r>
              <a:rPr lang="en-US" dirty="0" err="1"/>
              <a:t>sales.dbo.customers</a:t>
            </a:r>
            <a:r>
              <a:rPr lang="en-US" dirty="0"/>
              <a:t> meant:</a:t>
            </a:r>
          </a:p>
          <a:p>
            <a:r>
              <a:rPr lang="en-US" dirty="0"/>
              <a:t>	</a:t>
            </a:r>
            <a:r>
              <a:rPr lang="en-US" b="0" dirty="0" err="1"/>
              <a:t>databasename</a:t>
            </a:r>
            <a:r>
              <a:rPr lang="en-US" b="0" dirty="0"/>
              <a:t> 	= sales</a:t>
            </a:r>
          </a:p>
          <a:p>
            <a:r>
              <a:rPr lang="en-US" b="0" dirty="0"/>
              <a:t>	</a:t>
            </a:r>
            <a:r>
              <a:rPr lang="en-US" b="1" dirty="0"/>
              <a:t>schema 		</a:t>
            </a:r>
            <a:r>
              <a:rPr lang="en-US" b="0" dirty="0"/>
              <a:t>	= </a:t>
            </a:r>
            <a:r>
              <a:rPr lang="en-US" b="0" dirty="0" err="1"/>
              <a:t>dbo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/>
              <a:t>tablename</a:t>
            </a:r>
            <a:r>
              <a:rPr lang="en-US" b="0" dirty="0"/>
              <a:t> 		= customers</a:t>
            </a: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dbo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83849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95312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SQL 2000, </a:t>
            </a:r>
            <a:r>
              <a:rPr lang="en-US" sz="3200" dirty="0" err="1"/>
              <a:t>dbo</a:t>
            </a:r>
            <a:r>
              <a:rPr lang="en-US" sz="3200" dirty="0"/>
              <a:t> was a special user inside each database with </a:t>
            </a:r>
            <a:r>
              <a:rPr lang="en-US" sz="3200" dirty="0" err="1"/>
              <a:t>sysadmin</a:t>
            </a:r>
            <a:r>
              <a:rPr lang="en-US" sz="3200" dirty="0"/>
              <a:t> permissions, which by default owned any object created by an admin.  The </a:t>
            </a:r>
            <a:r>
              <a:rPr lang="en-US" sz="3200" dirty="0" err="1"/>
              <a:t>dbo</a:t>
            </a:r>
            <a:r>
              <a:rPr lang="en-US" sz="3200" dirty="0"/>
              <a:t> user could not be deleted.</a:t>
            </a:r>
          </a:p>
          <a:p>
            <a:r>
              <a:rPr lang="en-US" sz="3200" dirty="0"/>
              <a:t>In SQL 2005 and above, </a:t>
            </a:r>
            <a:r>
              <a:rPr lang="en-US" sz="3200" dirty="0" err="1"/>
              <a:t>dbo</a:t>
            </a:r>
            <a:r>
              <a:rPr lang="en-US" sz="3200" dirty="0"/>
              <a:t> is the default schema and no longer a security object.  Saying a user has “</a:t>
            </a:r>
            <a:r>
              <a:rPr lang="en-US" sz="3200" dirty="0" err="1"/>
              <a:t>dbo</a:t>
            </a:r>
            <a:r>
              <a:rPr lang="en-US" sz="3200" dirty="0"/>
              <a:t> permissions” is incorrect.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[</a:t>
            </a:r>
            <a:r>
              <a:rPr lang="en-US" sz="3200" dirty="0" err="1"/>
              <a:t>db_owner</a:t>
            </a:r>
            <a:r>
              <a:rPr lang="en-US" sz="3200" dirty="0"/>
              <a:t>] is just a user role with no server-level permissions.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dbo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8255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724524"/>
          </a:xfrm>
        </p:spPr>
        <p:txBody>
          <a:bodyPr>
            <a:normAutofit lnSpcReduction="10000"/>
          </a:bodyPr>
          <a:lstStyle/>
          <a:p>
            <a:r>
              <a:rPr lang="en-US" sz="3200" b="0" dirty="0"/>
              <a:t>Microsoft has done away with the terminology of Users or Logins “owning” objects, such as databases and schemas.</a:t>
            </a:r>
          </a:p>
          <a:p>
            <a:endParaRPr lang="en-US" sz="3200" dirty="0"/>
          </a:p>
          <a:p>
            <a:r>
              <a:rPr lang="en-US" sz="3200" b="0" dirty="0"/>
              <a:t>Changing the </a:t>
            </a:r>
            <a:r>
              <a:rPr lang="en-US" sz="3200" dirty="0"/>
              <a:t>AUTHORIZATION</a:t>
            </a:r>
            <a:r>
              <a:rPr lang="en-US" sz="3200" b="0" dirty="0"/>
              <a:t> is now the more accurate term to describe “ownership” of an object.  </a:t>
            </a:r>
          </a:p>
          <a:p>
            <a:endParaRPr lang="en-US" sz="3200" b="0" dirty="0"/>
          </a:p>
          <a:p>
            <a:r>
              <a:rPr lang="en-US" sz="3200" b="0" dirty="0"/>
              <a:t>For example, </a:t>
            </a:r>
            <a:r>
              <a:rPr lang="en-US" sz="3200" dirty="0" err="1"/>
              <a:t>sp_changedbowner</a:t>
            </a:r>
            <a:r>
              <a:rPr lang="en-US" sz="3200" dirty="0"/>
              <a:t> </a:t>
            </a:r>
            <a:r>
              <a:rPr lang="en-US" sz="3200" b="0" dirty="0"/>
              <a:t>is deprecated, replaced by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ALTER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AUTHORIZATION</a:t>
            </a:r>
            <a:endParaRPr lang="en-US" sz="3200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ownership</a:t>
            </a:r>
          </a:p>
        </p:txBody>
      </p:sp>
    </p:spTree>
    <p:extLst>
      <p:ext uri="{BB962C8B-B14F-4D97-AF65-F5344CB8AC3E}">
        <p14:creationId xmlns:p14="http://schemas.microsoft.com/office/powerpoint/2010/main" val="13408011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A schema is a securable container </a:t>
            </a:r>
          </a:p>
          <a:p>
            <a:r>
              <a:rPr lang="en-US" b="0" dirty="0"/>
              <a:t>It contains database of objects, by default objects are inside the internal “</a:t>
            </a:r>
            <a:r>
              <a:rPr lang="en-US" b="0" dirty="0" err="1"/>
              <a:t>dbo</a:t>
            </a:r>
            <a:r>
              <a:rPr lang="en-US" b="0" dirty="0"/>
              <a:t>” schema.</a:t>
            </a:r>
          </a:p>
          <a:p>
            <a:endParaRPr lang="en-US" b="0" dirty="0"/>
          </a:p>
          <a:p>
            <a:r>
              <a:rPr lang="en-US" b="0" dirty="0"/>
              <a:t>Additional user schemas can be created.  Permissions can be granted to schemas as a set.</a:t>
            </a:r>
          </a:p>
          <a:p>
            <a:pPr marL="0" indent="0">
              <a:buNone/>
            </a:pPr>
            <a:r>
              <a:rPr lang="en-US" b="0" dirty="0"/>
              <a:t>Examples: </a:t>
            </a:r>
          </a:p>
          <a:p>
            <a:r>
              <a:rPr lang="en-US" dirty="0"/>
              <a:t> </a:t>
            </a:r>
            <a:r>
              <a:rPr lang="en-US" b="0" dirty="0"/>
              <a:t>logical </a:t>
            </a:r>
            <a:r>
              <a:rPr lang="en-US" b="0" dirty="0">
                <a:solidFill>
                  <a:srgbClr val="7030A0"/>
                </a:solidFill>
              </a:rPr>
              <a:t>[Staging], [ODS], [Audit], [WH]</a:t>
            </a:r>
          </a:p>
          <a:p>
            <a:r>
              <a:rPr lang="en-US" b="0" dirty="0"/>
              <a:t>	business </a:t>
            </a:r>
            <a:r>
              <a:rPr lang="en-US" b="0" dirty="0">
                <a:solidFill>
                  <a:srgbClr val="7030A0"/>
                </a:solidFill>
              </a:rPr>
              <a:t>[Sales], [HR], [Acct], [</a:t>
            </a:r>
            <a:r>
              <a:rPr lang="en-US" b="0" dirty="0" err="1">
                <a:solidFill>
                  <a:srgbClr val="7030A0"/>
                </a:solidFill>
              </a:rPr>
              <a:t>Inv</a:t>
            </a:r>
            <a:r>
              <a:rPr lang="en-US" b="0" dirty="0">
                <a:solidFill>
                  <a:srgbClr val="7030A0"/>
                </a:solidFill>
              </a:rPr>
              <a:t>]</a:t>
            </a:r>
          </a:p>
          <a:p>
            <a:pPr marL="0" indent="0">
              <a:buNone/>
            </a:pPr>
            <a:endParaRPr lang="en-US" b="0" dirty="0">
              <a:solidFill>
                <a:srgbClr val="7030A0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2540603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b="0" dirty="0"/>
              <a:t>Schemas can have owners and permissions to schemas can be granted to database principals.</a:t>
            </a:r>
          </a:p>
          <a:p>
            <a:endParaRPr lang="en-US" b="0" dirty="0"/>
          </a:p>
          <a:p>
            <a:r>
              <a:rPr lang="en-US" b="0" dirty="0"/>
              <a:t>For example:	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[STAGING]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AUTHORIZATION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ETLAdminUser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[STAGING]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AuditLog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[STAGING]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ETLReadOnlyUser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18727817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90600"/>
            <a:ext cx="9448800" cy="5486400"/>
          </a:xfrm>
        </p:spPr>
        <p:txBody>
          <a:bodyPr>
            <a:normAutofit/>
          </a:bodyPr>
          <a:lstStyle/>
          <a:p>
            <a:r>
              <a:rPr lang="en-US" sz="3200" dirty="0"/>
              <a:t>Every login and user is a member of “public”.</a:t>
            </a:r>
          </a:p>
          <a:p>
            <a:pPr marL="342900" lvl="1" indent="-342900"/>
            <a:r>
              <a:rPr lang="en-US" sz="3200" dirty="0"/>
              <a:t>Public is a server role that should never be granted any additional permissions, authorization or ownership. </a:t>
            </a:r>
          </a:p>
          <a:p>
            <a:pPr marL="342900" lvl="1" indent="-342900"/>
            <a:r>
              <a:rPr lang="en-US" sz="3200" dirty="0"/>
              <a:t>Every database user/roles belongs to a public database role. </a:t>
            </a:r>
          </a:p>
          <a:p>
            <a:pPr marL="342900" lvl="1" indent="-342900"/>
            <a:r>
              <a:rPr lang="en-US" sz="3200" dirty="0"/>
              <a:t>When a user has not been granted or denied specific permissions on a securable, the user inherits the permissions granted to public.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5790072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90600"/>
            <a:ext cx="9448800" cy="54864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Check for this. </a:t>
            </a:r>
          </a:p>
          <a:p>
            <a:r>
              <a:rPr lang="en-US" sz="3600" b="1" dirty="0"/>
              <a:t>Toolbox: public </a:t>
            </a:r>
            <a:r>
              <a:rPr lang="en-US" sz="3600" b="1" dirty="0" err="1"/>
              <a:t>permissions.sql</a:t>
            </a:r>
            <a:endParaRPr lang="en-US" sz="3600" dirty="0"/>
          </a:p>
          <a:p>
            <a:r>
              <a:rPr lang="en-US" sz="3600" dirty="0"/>
              <a:t>Permissions assigned to the public role is a </a:t>
            </a:r>
            <a:r>
              <a:rPr lang="en-US" sz="3600" b="1" dirty="0"/>
              <a:t>clear sign of lazy developers.</a:t>
            </a:r>
          </a:p>
          <a:p>
            <a:r>
              <a:rPr lang="en-US" sz="3600" dirty="0"/>
              <a:t>There are software vendors who have used public to easily grant access to all current and future logins. Watch out for this. </a:t>
            </a:r>
          </a:p>
          <a:p>
            <a:r>
              <a:rPr lang="en-US" sz="3600" dirty="0"/>
              <a:t>The strategy to undo a security architecture based around public is actually pretty complicated, involves lots of testing.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34695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8DB95E-596B-45FE-AB25-38AB36D57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97" y="0"/>
            <a:ext cx="352820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1" y="66369"/>
            <a:ext cx="5825613" cy="3170099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Database 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Set a database context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Linked to a 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Does not have a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Assigned to Database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Stored in the User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Brought along with a User DB Restore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Given access to SELECT, ALTER,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EXECUTE, CREATE TABLE</a:t>
            </a:r>
          </a:p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63296" y="3371696"/>
            <a:ext cx="1922904" cy="2097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33636" y="6495896"/>
            <a:ext cx="1762729" cy="2097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8450" y="2476193"/>
            <a:ext cx="1745573" cy="139803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9232" y="4814581"/>
            <a:ext cx="1762729" cy="139803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8272" y="4990793"/>
            <a:ext cx="1762729" cy="139803"/>
          </a:xfrm>
          <a:prstGeom prst="rect">
            <a:avLst/>
          </a:prstGeom>
          <a:solidFill>
            <a:srgbClr val="99FF33">
              <a:alpha val="22745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1024" y="2628593"/>
            <a:ext cx="1762729" cy="139803"/>
          </a:xfrm>
          <a:prstGeom prst="rect">
            <a:avLst/>
          </a:prstGeom>
          <a:solidFill>
            <a:srgbClr val="99FF33">
              <a:alpha val="22745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11700" y="3496868"/>
            <a:ext cx="5698613" cy="3416320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Connect to a SQL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Can be linked to AD (Windows Login)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Can have a password (SQL Login)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Assigned to Server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Stored in the Master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Not affected by User DB Restore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Given access to BACKUP, RESTORE, </a:t>
            </a:r>
            <a:r>
              <a:rPr lang="en-US" sz="2000" dirty="0"/>
              <a:t>CONNECT, CREATE DATABASE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27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9" grpId="0" animBg="1"/>
      <p:bldP spid="11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762000"/>
            <a:ext cx="8610600" cy="54864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Check for this. </a:t>
            </a:r>
          </a:p>
          <a:p>
            <a:r>
              <a:rPr lang="en-US" sz="3600" b="1" dirty="0"/>
              <a:t>Toolbox: guest </a:t>
            </a:r>
            <a:r>
              <a:rPr lang="en-US" sz="3600" b="1" dirty="0" err="1"/>
              <a:t>permissions.sql</a:t>
            </a:r>
            <a:endParaRPr lang="en-US" sz="3600" dirty="0"/>
          </a:p>
          <a:p>
            <a:r>
              <a:rPr lang="en-US" sz="3600" dirty="0"/>
              <a:t>The GUEST account permissions are granted to any login who does not have a mapped user in the database.</a:t>
            </a:r>
          </a:p>
          <a:p>
            <a:r>
              <a:rPr lang="en-US" sz="3600" dirty="0"/>
              <a:t>For what should be very obvious reasons, never grant any permissions, even CONNECT, to GUEST, unless you understand what you’re doing.</a:t>
            </a:r>
          </a:p>
          <a:p>
            <a:r>
              <a:rPr lang="en-US" sz="3600" dirty="0"/>
              <a:t>Not a secure solution for future access.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GUEST</a:t>
            </a:r>
          </a:p>
        </p:txBody>
      </p:sp>
    </p:spTree>
    <p:extLst>
      <p:ext uri="{BB962C8B-B14F-4D97-AF65-F5344CB8AC3E}">
        <p14:creationId xmlns:p14="http://schemas.microsoft.com/office/powerpoint/2010/main" val="27988951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229600" cy="5191125"/>
          </a:xfrm>
        </p:spPr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sproc</a:t>
            </a:r>
            <a:r>
              <a:rPr lang="en-US" sz="3200" dirty="0"/>
              <a:t>/view can return data from a table in another database without permissions, if the two databases share the same owner login, by enabling Cross-Database Ownership Chaining on both databases.</a:t>
            </a:r>
          </a:p>
          <a:p>
            <a:r>
              <a:rPr lang="en-US" sz="3200" dirty="0"/>
              <a:t>This is not enabled by default on user databases. It has to be enabled at the server level then activated in each database…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Cross database ownership</a:t>
            </a:r>
          </a:p>
        </p:txBody>
      </p:sp>
    </p:spTree>
    <p:extLst>
      <p:ext uri="{BB962C8B-B14F-4D97-AF65-F5344CB8AC3E}">
        <p14:creationId xmlns:p14="http://schemas.microsoft.com/office/powerpoint/2010/main" val="37308667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914401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Any login can take advantage of Cross-Database Ownership Chaining from another database.</a:t>
            </a:r>
          </a:p>
          <a:p>
            <a:r>
              <a:rPr lang="en-US" sz="3600" dirty="0"/>
              <a:t>Stored procedures and views – not queries - can then query other databases without any additional permissions. </a:t>
            </a:r>
          </a:p>
          <a:p>
            <a:r>
              <a:rPr lang="en-US" sz="3600" dirty="0"/>
              <a:t>Which could be very helpful, or a security risk…</a:t>
            </a:r>
          </a:p>
          <a:p>
            <a:endParaRPr lang="en-US" sz="3200" b="0" dirty="0"/>
          </a:p>
          <a:p>
            <a:endParaRPr lang="en-US" sz="3200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Cross database ownership</a:t>
            </a:r>
          </a:p>
        </p:txBody>
      </p:sp>
    </p:spTree>
    <p:extLst>
      <p:ext uri="{BB962C8B-B14F-4D97-AF65-F5344CB8AC3E}">
        <p14:creationId xmlns:p14="http://schemas.microsoft.com/office/powerpoint/2010/main" val="42701361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66800" y="914401"/>
            <a:ext cx="9601200" cy="5867399"/>
          </a:xfrm>
        </p:spPr>
        <p:txBody>
          <a:bodyPr>
            <a:normAutofit/>
          </a:bodyPr>
          <a:lstStyle/>
          <a:p>
            <a:r>
              <a:rPr lang="en-US" sz="4000" dirty="0"/>
              <a:t>It is possible that cross-database ownership can bypass your permissions by querying from the context of another database!  </a:t>
            </a:r>
          </a:p>
          <a:p>
            <a:r>
              <a:rPr lang="en-US" sz="4000" dirty="0"/>
              <a:t>Enabling Cross-Database Ownership Chaining increases the necessary complexity of securing your data with minimum permissions.</a:t>
            </a:r>
          </a:p>
          <a:p>
            <a:r>
              <a:rPr lang="en-US" sz="4000" dirty="0"/>
              <a:t>You don’t need it, do it right.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Cross database ownership</a:t>
            </a:r>
          </a:p>
        </p:txBody>
      </p:sp>
    </p:spTree>
    <p:extLst>
      <p:ext uri="{BB962C8B-B14F-4D97-AF65-F5344CB8AC3E}">
        <p14:creationId xmlns:p14="http://schemas.microsoft.com/office/powerpoint/2010/main" val="37809626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43000" y="838200"/>
            <a:ext cx="9525000" cy="5867400"/>
          </a:xfrm>
        </p:spPr>
        <p:txBody>
          <a:bodyPr>
            <a:noAutofit/>
          </a:bodyPr>
          <a:lstStyle/>
          <a:p>
            <a:r>
              <a:rPr lang="en-US" sz="2800" dirty="0"/>
              <a:t>By executing </a:t>
            </a:r>
            <a:r>
              <a:rPr lang="en-US" sz="2800" dirty="0" err="1"/>
              <a:t>sp_setapprole</a:t>
            </a:r>
            <a:r>
              <a:rPr lang="en-US" sz="2800" dirty="0"/>
              <a:t>, an application can give a  user connection the permissions of an app role.</a:t>
            </a:r>
          </a:p>
          <a:p>
            <a:r>
              <a:rPr lang="en-US" sz="2800" dirty="0"/>
              <a:t>The application role has no permanent members, but is assigned permissions and given a app-only password.</a:t>
            </a:r>
          </a:p>
          <a:p>
            <a:r>
              <a:rPr lang="en-US" sz="2800" dirty="0"/>
              <a:t>The user connection assumes only the permissions of the application role.</a:t>
            </a:r>
          </a:p>
          <a:p>
            <a:r>
              <a:rPr lang="en-US" sz="2800" dirty="0"/>
              <a:t>You can utilize Active Directory-based Windows authentication without DB permissions for those logins</a:t>
            </a:r>
          </a:p>
          <a:p>
            <a:pPr marL="0" indent="0">
              <a:buNone/>
            </a:pPr>
            <a:r>
              <a:rPr lang="en-US" sz="2800" dirty="0"/>
              <a:t>Cons: </a:t>
            </a:r>
          </a:p>
          <a:p>
            <a:r>
              <a:rPr lang="en-US" sz="2800" dirty="0"/>
              <a:t>	Accessing other databases requires the use of the guest role.</a:t>
            </a:r>
          </a:p>
          <a:p>
            <a:r>
              <a:rPr lang="en-US" sz="2800" dirty="0"/>
              <a:t>	Connection pooling can be problematic (cookies)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Application roles</a:t>
            </a:r>
          </a:p>
        </p:txBody>
      </p:sp>
    </p:spTree>
    <p:extLst>
      <p:ext uri="{BB962C8B-B14F-4D97-AF65-F5344CB8AC3E}">
        <p14:creationId xmlns:p14="http://schemas.microsoft.com/office/powerpoint/2010/main" val="19580486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67" y="304800"/>
            <a:ext cx="4859866" cy="6248400"/>
          </a:xfrm>
        </p:spPr>
      </p:pic>
    </p:spTree>
    <p:extLst>
      <p:ext uri="{BB962C8B-B14F-4D97-AF65-F5344CB8AC3E}">
        <p14:creationId xmlns:p14="http://schemas.microsoft.com/office/powerpoint/2010/main" val="3613945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11887200" cy="563880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http://msdn.microsoft.com/en-us/library/ms191291.aspx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https://docs.microsoft.com/en-us/sql/connect/oledb/oledb-driver-for-sql-server?view=sql-server-2017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https://blogs.msdn.microsoft.com/sqlnativeclient/2017/10/06/announcing-the-new-release-of-ole-db-driver-for-sql-server/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https://techcommunity.microsoft.com/t5/SQL-Server/ODBC-Driver-17-for-SQL-Server-Released/ba-p/385825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http://social.technet.microsoft.com/wiki/cfs-file.ashx/__key/communityserver-wikis-components-files/00-00-00-00-05/5710.Permissions_5F00_Poster_5F00_2008_5F00_R2_5F00_Wiki.pdf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http://msdn.microsoft.com/en-us/library/bb669058(v=VS.110).aspx</a:t>
            </a:r>
            <a:endParaRPr lang="en-US" sz="1600" dirty="0"/>
          </a:p>
          <a:p>
            <a:r>
              <a:rPr lang="en-US" sz="1600" dirty="0">
                <a:hlinkClick r:id="rId8"/>
              </a:rPr>
              <a:t>http://blogs.msdn.com/b/sqlsecurity/archive/2011/08/25/database-engine-permission-basics.aspx</a:t>
            </a:r>
            <a:endParaRPr lang="en-US" sz="1600" dirty="0"/>
          </a:p>
          <a:p>
            <a:r>
              <a:rPr lang="en-US" sz="1600" dirty="0">
                <a:hlinkClick r:id="rId9"/>
              </a:rPr>
              <a:t>http://msdn.microsoft.com/en-us/library/ms191465.aspx</a:t>
            </a:r>
            <a:endParaRPr lang="en-US" sz="1600" dirty="0"/>
          </a:p>
          <a:p>
            <a:r>
              <a:rPr lang="en-US" sz="1600" dirty="0">
                <a:hlinkClick r:id="rId10"/>
              </a:rPr>
              <a:t>https://docs.microsoft.com/en-us/sql/relational-databases/databases/security-best-practices-with-contained-databases?view=sql-server-2017</a:t>
            </a:r>
            <a:endParaRPr lang="en-US" sz="1600" dirty="0"/>
          </a:p>
          <a:p>
            <a:r>
              <a:rPr lang="en-US" sz="1600" dirty="0">
                <a:hlinkClick r:id="rId11"/>
              </a:rPr>
              <a:t>https://azure.microsoft.com/en-us/blog/azure-sql-database-threat-detection-your-built-in-security-expert/</a:t>
            </a:r>
            <a:endParaRPr lang="en-US" sz="1600" dirty="0"/>
          </a:p>
          <a:p>
            <a:r>
              <a:rPr lang="en-US" sz="1600" dirty="0">
                <a:hlinkClick r:id="rId12"/>
              </a:rPr>
              <a:t>https://www.slideshare.net/GrantFritchey/sql-injection-what-it-is-how-to-stop-it</a:t>
            </a:r>
            <a:endParaRPr lang="en-US" sz="1600" dirty="0"/>
          </a:p>
          <a:p>
            <a:r>
              <a:rPr lang="en-US" sz="1600" dirty="0">
                <a:hlinkClick r:id="rId13"/>
              </a:rPr>
              <a:t>http://technet.microsoft.com/en-us/library/ms187359.aspx</a:t>
            </a:r>
            <a:endParaRPr lang="en-US" sz="1600" dirty="0"/>
          </a:p>
          <a:p>
            <a:r>
              <a:rPr lang="en-US" sz="1600" dirty="0">
                <a:hlinkClick r:id="rId14"/>
              </a:rPr>
              <a:t>http://support.microsoft.com/kb/918992</a:t>
            </a:r>
            <a:endParaRPr lang="en-US" sz="1600" dirty="0"/>
          </a:p>
          <a:p>
            <a:r>
              <a:rPr lang="en-US" sz="1600" dirty="0">
                <a:hlinkClick r:id="rId15"/>
              </a:rPr>
              <a:t>https://azure.microsoft.com/en-us/documentation/articles/sql-database-aad-authentication/</a:t>
            </a:r>
            <a:endParaRPr lang="en-US" sz="1600" dirty="0"/>
          </a:p>
          <a:p>
            <a:r>
              <a:rPr lang="en-US" sz="1600" dirty="0">
                <a:hlinkClick r:id="rId16"/>
              </a:rPr>
              <a:t>https://azure.microsoft.com/en-us/documentation/articles/sql-database-manage-logins/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Continued reading</a:t>
            </a:r>
          </a:p>
        </p:txBody>
      </p:sp>
    </p:spTree>
    <p:extLst>
      <p:ext uri="{BB962C8B-B14F-4D97-AF65-F5344CB8AC3E}">
        <p14:creationId xmlns:p14="http://schemas.microsoft.com/office/powerpoint/2010/main" val="3334294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4" y="329200"/>
            <a:ext cx="5080548" cy="62018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638800" y="609600"/>
            <a:ext cx="60960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SQL Server 2017 Administration Inside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Published Feb 2018 by Microsoft Press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nd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edition for SQL 2019 coming Q4’2019*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*just a guess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969215"/>
            <a:ext cx="8717281" cy="196614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/>
              <a:t>See you August 17 at</a:t>
            </a:r>
          </a:p>
          <a:p>
            <a:pPr marL="0" indent="0" algn="ctr">
              <a:buNone/>
            </a:pPr>
            <a:r>
              <a:rPr lang="en-US" sz="6600" b="1" dirty="0">
                <a:hlinkClick r:id="rId2"/>
              </a:rPr>
              <a:t>SQLSatBR.com</a:t>
            </a:r>
            <a:endParaRPr lang="en-US" sz="6600" b="1" dirty="0"/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A625D-D974-4A41-BBDA-F8A6601B8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2" y="5796"/>
            <a:ext cx="6955336" cy="1738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91812-8180-484D-ADAF-F96E98CC00E3}"/>
              </a:ext>
            </a:extLst>
          </p:cNvPr>
          <p:cNvSpPr txBox="1"/>
          <p:nvPr/>
        </p:nvSpPr>
        <p:spPr>
          <a:xfrm>
            <a:off x="1" y="1560945"/>
            <a:ext cx="871415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Free SQL Server, .NET, Business Intelligence training and more!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 all day FREE training event with SQL Server and Development related sessions spread out over multiple tracks of Business Intelligence, SQL Development,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 Administration, IT Pro, .NET,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Career Development, and CIO/IT Management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01B29-8D40-45B3-9656-7C186A45D56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/>
          <a:stretch/>
        </p:blipFill>
        <p:spPr bwMode="auto">
          <a:xfrm>
            <a:off x="8717280" y="0"/>
            <a:ext cx="3474719" cy="1449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ABE1B-7E44-42F0-AE12-CE8CD50BC023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18856"/>
          <a:stretch/>
        </p:blipFill>
        <p:spPr bwMode="auto">
          <a:xfrm>
            <a:off x="8717915" y="3201210"/>
            <a:ext cx="3474085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EE5D88-FD88-4651-8D73-5214218F6D2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9" b="16711"/>
          <a:stretch/>
        </p:blipFill>
        <p:spPr bwMode="auto">
          <a:xfrm>
            <a:off x="8716355" y="4712627"/>
            <a:ext cx="3473450" cy="2141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0FAFE-1C5D-41AC-ABFE-23B62BFF3481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2"/>
          <a:stretch/>
        </p:blipFill>
        <p:spPr bwMode="auto">
          <a:xfrm>
            <a:off x="8717280" y="1443030"/>
            <a:ext cx="3474720" cy="18021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5506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969215"/>
            <a:ext cx="8717281" cy="196614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/>
              <a:t>See you August 17 at</a:t>
            </a:r>
          </a:p>
          <a:p>
            <a:pPr marL="0" indent="0" algn="ctr">
              <a:buNone/>
            </a:pPr>
            <a:r>
              <a:rPr lang="en-US" sz="6600" b="1" dirty="0">
                <a:hlinkClick r:id="rId2"/>
              </a:rPr>
              <a:t>SQLSatBR.com</a:t>
            </a:r>
            <a:endParaRPr lang="en-US" sz="6600" b="1" dirty="0"/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A625D-D974-4A41-BBDA-F8A6601B8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2" y="5796"/>
            <a:ext cx="6955336" cy="1738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91812-8180-484D-ADAF-F96E98CC00E3}"/>
              </a:ext>
            </a:extLst>
          </p:cNvPr>
          <p:cNvSpPr txBox="1"/>
          <p:nvPr/>
        </p:nvSpPr>
        <p:spPr>
          <a:xfrm>
            <a:off x="76200" y="2813027"/>
            <a:ext cx="8714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Our Call for Speakers closes TONIGHT!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01B29-8D40-45B3-9656-7C186A45D56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/>
          <a:stretch/>
        </p:blipFill>
        <p:spPr bwMode="auto">
          <a:xfrm>
            <a:off x="8717280" y="0"/>
            <a:ext cx="3474719" cy="1449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ABE1B-7E44-42F0-AE12-CE8CD50BC023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18856"/>
          <a:stretch/>
        </p:blipFill>
        <p:spPr bwMode="auto">
          <a:xfrm>
            <a:off x="8717915" y="3201210"/>
            <a:ext cx="3474085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EE5D88-FD88-4651-8D73-5214218F6D2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9" b="16711"/>
          <a:stretch/>
        </p:blipFill>
        <p:spPr bwMode="auto">
          <a:xfrm>
            <a:off x="8716355" y="4712627"/>
            <a:ext cx="3473450" cy="2141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0FAFE-1C5D-41AC-ABFE-23B62BFF3481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2"/>
          <a:stretch/>
        </p:blipFill>
        <p:spPr bwMode="auto">
          <a:xfrm>
            <a:off x="8717280" y="1443030"/>
            <a:ext cx="3474720" cy="18021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236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43000" y="1066801"/>
            <a:ext cx="9829800" cy="51911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Always assign permissions to AD groups, insist on it. </a:t>
            </a:r>
          </a:p>
          <a:p>
            <a:pPr marL="0" indent="0">
              <a:buNone/>
            </a:pPr>
            <a:r>
              <a:rPr lang="en-US" dirty="0"/>
              <a:t>BUT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Be aware of who is a member of those groups, and what groups are a member of those groups you’re granting access to, and what groups are a member of </a:t>
            </a:r>
            <a:r>
              <a:rPr lang="en-US" dirty="0"/>
              <a:t>those groups, and what groups are a member of those groups…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Devs</a:t>
            </a:r>
            <a:r>
              <a:rPr lang="en-US" dirty="0"/>
              <a:t> -&gt; App Support -&gt; QA -&gt; Financial Analysts…</a:t>
            </a:r>
          </a:p>
          <a:p>
            <a:pPr>
              <a:buFont typeface="Arial" pitchFamily="34" charset="0"/>
              <a:buChar char="•"/>
            </a:pP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On the topic of Groups…</a:t>
            </a:r>
          </a:p>
        </p:txBody>
      </p:sp>
    </p:spTree>
    <p:extLst>
      <p:ext uri="{BB962C8B-B14F-4D97-AF65-F5344CB8AC3E}">
        <p14:creationId xmlns:p14="http://schemas.microsoft.com/office/powerpoint/2010/main" val="31164029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87797"/>
            <a:ext cx="12192000" cy="2679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This presentation, including all source code, available at my blog:</a:t>
            </a:r>
          </a:p>
          <a:p>
            <a:pPr marL="0" indent="0" algn="ctr">
              <a:buNone/>
            </a:pPr>
            <a:r>
              <a:rPr lang="en-US" sz="6600" b="1" dirty="0">
                <a:hlinkClick r:id="rId2"/>
              </a:rPr>
              <a:t>SQLTact.com</a:t>
            </a:r>
            <a:endParaRPr lang="en-US" sz="6600" b="1" dirty="0"/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2459" y="877224"/>
            <a:ext cx="9061142" cy="2995390"/>
          </a:xfrm>
          <a:prstGeom prst="rect">
            <a:avLst/>
          </a:prstGeom>
        </p:spPr>
        <p:txBody>
          <a:bodyPr vert="horz" lIns="91438" tIns="45719" rIns="91438" bIns="45719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 D Assaf, MCSE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Baton Rouge SQL Server UG board and 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SQLSat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chair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Principal Consultant, Manager – DBA Team at</a:t>
            </a: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Sparkhound Inc.  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William.Assaf@sparkhound.com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Twitter: @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william_a_dba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53"/>
            <a:ext cx="12191999" cy="76198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838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3D156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Bio and contact</a:t>
            </a: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76204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8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43000" y="1066801"/>
            <a:ext cx="9982200" cy="5714999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You can interrogate AD for the members of security groups</a:t>
            </a:r>
            <a:r>
              <a:rPr lang="en-US" dirty="0"/>
              <a:t> </a:t>
            </a:r>
          </a:p>
          <a:p>
            <a:pPr>
              <a:buFont typeface="Arial" pitchFamily="34" charset="0"/>
              <a:buChar char="•"/>
            </a:pPr>
            <a:endParaRPr lang="en-US" b="0" dirty="0"/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3200" dirty="0" err="1">
                <a:solidFill>
                  <a:srgbClr val="800000"/>
                </a:solidFill>
                <a:latin typeface="Consolas" panose="020B0609020204030204" pitchFamily="49" charset="0"/>
              </a:rPr>
              <a:t>xp_logininfo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acctname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'domain\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groupname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@option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'members'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only returns FIRST level members, not members of groups that are members of the group. </a:t>
            </a:r>
            <a:br>
              <a:rPr lang="en-US" dirty="0"/>
            </a:br>
            <a:r>
              <a:rPr lang="en-US" dirty="0"/>
              <a:t>Instead use </a:t>
            </a:r>
            <a:r>
              <a:rPr lang="en-US" b="1" dirty="0"/>
              <a:t>PowerShell</a:t>
            </a:r>
            <a:r>
              <a:rPr lang="en-US" dirty="0"/>
              <a:t>, 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ADGroupMember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'Development'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recursive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On the topic of Groups…</a:t>
            </a:r>
          </a:p>
        </p:txBody>
      </p:sp>
    </p:spTree>
    <p:extLst>
      <p:ext uri="{BB962C8B-B14F-4D97-AF65-F5344CB8AC3E}">
        <p14:creationId xmlns:p14="http://schemas.microsoft.com/office/powerpoint/2010/main" val="338676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76275" y="838200"/>
            <a:ext cx="5943600" cy="58769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Roles are security principals that can grant permissions to other security principals. 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Logins</a:t>
            </a:r>
            <a:r>
              <a:rPr lang="en-US" sz="2400" dirty="0"/>
              <a:t> are added to </a:t>
            </a:r>
            <a:br>
              <a:rPr lang="en-US" sz="2400" dirty="0"/>
            </a:br>
            <a:r>
              <a:rPr lang="en-US" sz="2400" b="1" dirty="0"/>
              <a:t>Server</a:t>
            </a:r>
            <a:r>
              <a:rPr lang="en-US" sz="2400" dirty="0"/>
              <a:t> Roles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Users</a:t>
            </a:r>
            <a:r>
              <a:rPr lang="en-US" sz="2400" dirty="0"/>
              <a:t> are added to </a:t>
            </a:r>
            <a:br>
              <a:rPr lang="en-US" sz="2400" dirty="0"/>
            </a:br>
            <a:r>
              <a:rPr lang="en-US" sz="2400" b="1" dirty="0"/>
              <a:t>Database</a:t>
            </a:r>
            <a:r>
              <a:rPr lang="en-US" sz="2400" dirty="0"/>
              <a:t> Roles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Built-in Roles to provide a standard for access.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Assign more specific permissions when possible.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Every login is a member of public.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 marL="0" indent="0"/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"/>
          <a:stretch/>
        </p:blipFill>
        <p:spPr bwMode="auto">
          <a:xfrm>
            <a:off x="6629400" y="990600"/>
            <a:ext cx="200746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F72925-3284-4769-AE83-641778F8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762000"/>
            <a:ext cx="3100853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harePoint Benefits for Marketers - 1 2 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74947"/>
    </a:dk2>
    <a:lt2>
      <a:srgbClr val="EEECE1"/>
    </a:lt2>
    <a:accent1>
      <a:srgbClr val="163764"/>
    </a:accent1>
    <a:accent2>
      <a:srgbClr val="75982F"/>
    </a:accent2>
    <a:accent3>
      <a:srgbClr val="16223C"/>
    </a:accent3>
    <a:accent4>
      <a:srgbClr val="B18126"/>
    </a:accent4>
    <a:accent5>
      <a:srgbClr val="00517C"/>
    </a:accent5>
    <a:accent6>
      <a:srgbClr val="F79646"/>
    </a:accent6>
    <a:hlink>
      <a:srgbClr val="75982F"/>
    </a:hlink>
    <a:folHlink>
      <a:srgbClr val="75982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9A375054727A4C945E2299B4DCA915" ma:contentTypeVersion="0" ma:contentTypeDescription="Create a new document." ma:contentTypeScope="" ma:versionID="de1b28439f8255a9718e7d9135f24bb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BA6386-D4B0-4B5D-8FF1-8B01CDAF8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19B95F1-6128-476B-B834-5ABE8BE5D07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7AB5544-0152-4691-A7DA-1F72E45AA1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20969</TotalTime>
  <Words>3375</Words>
  <Application>Microsoft Office PowerPoint</Application>
  <PresentationFormat>Widescreen</PresentationFormat>
  <Paragraphs>487</Paragraphs>
  <Slides>70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</vt:lpstr>
      <vt:lpstr>Calibri</vt:lpstr>
      <vt:lpstr>Calibri Light</vt:lpstr>
      <vt:lpstr>Consolas</vt:lpstr>
      <vt:lpstr>Lucida Grande</vt:lpstr>
      <vt:lpstr>Segoe UI</vt:lpstr>
      <vt:lpstr>Wingdings</vt:lpstr>
      <vt:lpstr>SQLSaturday Powerpoint - New</vt:lpstr>
      <vt:lpstr>SharePoint Benefits for Marketers - 1 2 13</vt:lpstr>
      <vt:lpstr>Office Theme</vt:lpstr>
      <vt:lpstr>1_Office Theme</vt:lpstr>
      <vt:lpstr>SQL Security Principals and Permissions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Permissions and Security Principals</dc:title>
  <dc:creator>william assaf</dc:creator>
  <cp:lastModifiedBy>William Assaf</cp:lastModifiedBy>
  <cp:revision>353</cp:revision>
  <dcterms:created xsi:type="dcterms:W3CDTF">2009-07-22T01:10:27Z</dcterms:created>
  <dcterms:modified xsi:type="dcterms:W3CDTF">2019-06-01T02:34:23Z</dcterms:modified>
</cp:coreProperties>
</file>