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3"/>
  </p:notesMasterIdLst>
  <p:sldIdLst>
    <p:sldId id="256" r:id="rId5"/>
    <p:sldId id="286" r:id="rId6"/>
    <p:sldId id="300" r:id="rId7"/>
    <p:sldId id="296" r:id="rId8"/>
    <p:sldId id="287" r:id="rId9"/>
    <p:sldId id="301" r:id="rId10"/>
    <p:sldId id="302" r:id="rId11"/>
    <p:sldId id="292" r:id="rId12"/>
    <p:sldId id="293" r:id="rId13"/>
    <p:sldId id="275" r:id="rId14"/>
    <p:sldId id="288" r:id="rId15"/>
    <p:sldId id="294" r:id="rId16"/>
    <p:sldId id="289" r:id="rId17"/>
    <p:sldId id="261" r:id="rId18"/>
    <p:sldId id="282" r:id="rId19"/>
    <p:sldId id="290" r:id="rId20"/>
    <p:sldId id="303" r:id="rId21"/>
    <p:sldId id="263" r:id="rId22"/>
    <p:sldId id="264" r:id="rId23"/>
    <p:sldId id="265" r:id="rId24"/>
    <p:sldId id="291" r:id="rId25"/>
    <p:sldId id="304" r:id="rId26"/>
    <p:sldId id="262"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258" r:id="rId49"/>
    <p:sldId id="309"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100" d="100"/>
          <a:sy n="100"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D1044673-1D8A-4183-BCEC-2ABC54B4F912}"/>
    <pc:docChg chg="undo custSel addSld delSld modSld sldOrd">
      <pc:chgData name="william a" userId="c66c7249b60d4ab2" providerId="LiveId" clId="{D1044673-1D8A-4183-BCEC-2ABC54B4F912}" dt="2018-05-18T18:07:01.220" v="485" actId="6549"/>
      <pc:docMkLst>
        <pc:docMk/>
      </pc:docMkLst>
      <pc:sldChg chg="modSp">
        <pc:chgData name="william a" userId="c66c7249b60d4ab2" providerId="LiveId" clId="{D1044673-1D8A-4183-BCEC-2ABC54B4F912}" dt="2018-05-04T19:58:00.693" v="18"/>
        <pc:sldMkLst>
          <pc:docMk/>
          <pc:sldMk cId="3306913315" sldId="258"/>
        </pc:sldMkLst>
        <pc:spChg chg="mod">
          <ac:chgData name="william a" userId="c66c7249b60d4ab2" providerId="LiveId" clId="{D1044673-1D8A-4183-BCEC-2ABC54B4F912}" dt="2018-05-04T19:58:00.693" v="18"/>
          <ac:spMkLst>
            <pc:docMk/>
            <pc:sldMk cId="3306913315" sldId="258"/>
            <ac:spMk id="6" creationId="{00000000-0000-0000-0000-000000000000}"/>
          </ac:spMkLst>
        </pc:spChg>
      </pc:sldChg>
      <pc:sldChg chg="modSp modAnim">
        <pc:chgData name="william a" userId="c66c7249b60d4ab2" providerId="LiveId" clId="{D1044673-1D8A-4183-BCEC-2ABC54B4F912}" dt="2018-05-18T18:01:52.409" v="261" actId="20577"/>
        <pc:sldMkLst>
          <pc:docMk/>
          <pc:sldMk cId="3208928583" sldId="261"/>
        </pc:sldMkLst>
        <pc:spChg chg="mod">
          <ac:chgData name="william a" userId="c66c7249b60d4ab2" providerId="LiveId" clId="{D1044673-1D8A-4183-BCEC-2ABC54B4F912}" dt="2018-05-18T18:01:52.409" v="261" actId="20577"/>
          <ac:spMkLst>
            <pc:docMk/>
            <pc:sldMk cId="3208928583" sldId="261"/>
            <ac:spMk id="6" creationId="{00000000-0000-0000-0000-000000000000}"/>
          </ac:spMkLst>
        </pc:spChg>
      </pc:sldChg>
      <pc:sldChg chg="modSp">
        <pc:chgData name="william a" userId="c66c7249b60d4ab2" providerId="LiveId" clId="{D1044673-1D8A-4183-BCEC-2ABC54B4F912}" dt="2018-05-18T18:02:31.829" v="271" actId="20577"/>
        <pc:sldMkLst>
          <pc:docMk/>
          <pc:sldMk cId="2257559360" sldId="264"/>
        </pc:sldMkLst>
        <pc:spChg chg="mod">
          <ac:chgData name="william a" userId="c66c7249b60d4ab2" providerId="LiveId" clId="{D1044673-1D8A-4183-BCEC-2ABC54B4F912}" dt="2018-05-18T18:02:31.829" v="271" actId="20577"/>
          <ac:spMkLst>
            <pc:docMk/>
            <pc:sldMk cId="2257559360" sldId="264"/>
            <ac:spMk id="6" creationId="{00000000-0000-0000-0000-000000000000}"/>
          </ac:spMkLst>
        </pc:spChg>
      </pc:sldChg>
      <pc:sldChg chg="modSp modAnim">
        <pc:chgData name="william a" userId="c66c7249b60d4ab2" providerId="LiveId" clId="{D1044673-1D8A-4183-BCEC-2ABC54B4F912}" dt="2018-05-18T18:05:12.353" v="459" actId="20577"/>
        <pc:sldMkLst>
          <pc:docMk/>
          <pc:sldMk cId="2221593577" sldId="266"/>
        </pc:sldMkLst>
        <pc:spChg chg="mod">
          <ac:chgData name="william a" userId="c66c7249b60d4ab2" providerId="LiveId" clId="{D1044673-1D8A-4183-BCEC-2ABC54B4F912}" dt="2018-05-18T18:05:12.353" v="459" actId="20577"/>
          <ac:spMkLst>
            <pc:docMk/>
            <pc:sldMk cId="2221593577" sldId="266"/>
            <ac:spMk id="6" creationId="{00000000-0000-0000-0000-000000000000}"/>
          </ac:spMkLst>
        </pc:spChg>
      </pc:sldChg>
      <pc:sldChg chg="modSp modAnim">
        <pc:chgData name="william a" userId="c66c7249b60d4ab2" providerId="LiveId" clId="{D1044673-1D8A-4183-BCEC-2ABC54B4F912}" dt="2018-05-18T18:05:33.567" v="463" actId="403"/>
        <pc:sldMkLst>
          <pc:docMk/>
          <pc:sldMk cId="1528764240" sldId="277"/>
        </pc:sldMkLst>
        <pc:spChg chg="mod">
          <ac:chgData name="william a" userId="c66c7249b60d4ab2" providerId="LiveId" clId="{D1044673-1D8A-4183-BCEC-2ABC54B4F912}" dt="2018-05-18T18:05:33.567" v="463" actId="403"/>
          <ac:spMkLst>
            <pc:docMk/>
            <pc:sldMk cId="1528764240" sldId="277"/>
            <ac:spMk id="5" creationId="{00000000-0000-0000-0000-000000000000}"/>
          </ac:spMkLst>
        </pc:spChg>
      </pc:sldChg>
      <pc:sldChg chg="ord">
        <pc:chgData name="william a" userId="c66c7249b60d4ab2" providerId="LiveId" clId="{D1044673-1D8A-4183-BCEC-2ABC54B4F912}" dt="2018-05-18T17:56:12.523" v="20"/>
        <pc:sldMkLst>
          <pc:docMk/>
          <pc:sldMk cId="3090163752" sldId="287"/>
        </pc:sldMkLst>
      </pc:sldChg>
      <pc:sldChg chg="modSp modAnim">
        <pc:chgData name="william a" userId="c66c7249b60d4ab2" providerId="LiveId" clId="{D1044673-1D8A-4183-BCEC-2ABC54B4F912}" dt="2018-05-18T18:00:20.645" v="181" actId="20577"/>
        <pc:sldMkLst>
          <pc:docMk/>
          <pc:sldMk cId="1681239636" sldId="288"/>
        </pc:sldMkLst>
        <pc:spChg chg="mod">
          <ac:chgData name="william a" userId="c66c7249b60d4ab2" providerId="LiveId" clId="{D1044673-1D8A-4183-BCEC-2ABC54B4F912}" dt="2018-05-18T18:00:20.645" v="181" actId="20577"/>
          <ac:spMkLst>
            <pc:docMk/>
            <pc:sldMk cId="1681239636" sldId="288"/>
            <ac:spMk id="3" creationId="{00000000-0000-0000-0000-000000000000}"/>
          </ac:spMkLst>
        </pc:spChg>
      </pc:sldChg>
      <pc:sldChg chg="modSp modAnim">
        <pc:chgData name="william a" userId="c66c7249b60d4ab2" providerId="LiveId" clId="{D1044673-1D8A-4183-BCEC-2ABC54B4F912}" dt="2018-05-18T18:01:35.682" v="248" actId="27636"/>
        <pc:sldMkLst>
          <pc:docMk/>
          <pc:sldMk cId="3615589645" sldId="289"/>
        </pc:sldMkLst>
        <pc:spChg chg="mod">
          <ac:chgData name="william a" userId="c66c7249b60d4ab2" providerId="LiveId" clId="{D1044673-1D8A-4183-BCEC-2ABC54B4F912}" dt="2018-05-18T18:01:35.682" v="248" actId="27636"/>
          <ac:spMkLst>
            <pc:docMk/>
            <pc:sldMk cId="3615589645" sldId="289"/>
            <ac:spMk id="3" creationId="{00000000-0000-0000-0000-000000000000}"/>
          </ac:spMkLst>
        </pc:spChg>
      </pc:sldChg>
      <pc:sldChg chg="modSp add del ord modAnim">
        <pc:chgData name="william a" userId="c66c7249b60d4ab2" providerId="LiveId" clId="{D1044673-1D8A-4183-BCEC-2ABC54B4F912}" dt="2018-05-18T18:02:10.832" v="263"/>
        <pc:sldMkLst>
          <pc:docMk/>
          <pc:sldMk cId="2448650221" sldId="290"/>
        </pc:sldMkLst>
        <pc:spChg chg="mod">
          <ac:chgData name="william a" userId="c66c7249b60d4ab2" providerId="LiveId" clId="{D1044673-1D8A-4183-BCEC-2ABC54B4F912}" dt="2018-05-18T17:59:21.205" v="74" actId="20577"/>
          <ac:spMkLst>
            <pc:docMk/>
            <pc:sldMk cId="2448650221" sldId="290"/>
            <ac:spMk id="6" creationId="{00000000-0000-0000-0000-000000000000}"/>
          </ac:spMkLst>
        </pc:spChg>
      </pc:sldChg>
      <pc:sldChg chg="modSp">
        <pc:chgData name="william a" userId="c66c7249b60d4ab2" providerId="LiveId" clId="{D1044673-1D8A-4183-BCEC-2ABC54B4F912}" dt="2018-05-18T18:03:23.157" v="298" actId="6549"/>
        <pc:sldMkLst>
          <pc:docMk/>
          <pc:sldMk cId="2077756835" sldId="291"/>
        </pc:sldMkLst>
        <pc:spChg chg="mod">
          <ac:chgData name="william a" userId="c66c7249b60d4ab2" providerId="LiveId" clId="{D1044673-1D8A-4183-BCEC-2ABC54B4F912}" dt="2018-05-18T18:03:23.157" v="298" actId="6549"/>
          <ac:spMkLst>
            <pc:docMk/>
            <pc:sldMk cId="2077756835" sldId="291"/>
            <ac:spMk id="3" creationId="{00000000-0000-0000-0000-000000000000}"/>
          </ac:spMkLst>
        </pc:spChg>
      </pc:sldChg>
      <pc:sldChg chg="modSp">
        <pc:chgData name="william a" userId="c66c7249b60d4ab2" providerId="LiveId" clId="{D1044673-1D8A-4183-BCEC-2ABC54B4F912}" dt="2018-05-18T18:00:38.138" v="188" actId="20577"/>
        <pc:sldMkLst>
          <pc:docMk/>
          <pc:sldMk cId="3397736390" sldId="294"/>
        </pc:sldMkLst>
        <pc:spChg chg="mod">
          <ac:chgData name="william a" userId="c66c7249b60d4ab2" providerId="LiveId" clId="{D1044673-1D8A-4183-BCEC-2ABC54B4F912}" dt="2018-05-18T18:00:38.138" v="188" actId="20577"/>
          <ac:spMkLst>
            <pc:docMk/>
            <pc:sldMk cId="3397736390" sldId="294"/>
            <ac:spMk id="3" creationId="{00000000-0000-0000-0000-000000000000}"/>
          </ac:spMkLst>
        </pc:spChg>
      </pc:sldChg>
      <pc:sldChg chg="modSp">
        <pc:chgData name="william a" userId="c66c7249b60d4ab2" providerId="LiveId" clId="{D1044673-1D8A-4183-BCEC-2ABC54B4F912}" dt="2018-05-18T18:07:01.220" v="485" actId="6549"/>
        <pc:sldMkLst>
          <pc:docMk/>
          <pc:sldMk cId="3852866341" sldId="295"/>
        </pc:sldMkLst>
        <pc:spChg chg="mod">
          <ac:chgData name="william a" userId="c66c7249b60d4ab2" providerId="LiveId" clId="{D1044673-1D8A-4183-BCEC-2ABC54B4F912}" dt="2018-05-18T18:07:01.220" v="485" actId="6549"/>
          <ac:spMkLst>
            <pc:docMk/>
            <pc:sldMk cId="3852866341" sldId="295"/>
            <ac:spMk id="3" creationId="{00000000-0000-0000-0000-000000000000}"/>
          </ac:spMkLst>
        </pc:spChg>
        <pc:cxnChg chg="mod">
          <ac:chgData name="william a" userId="c66c7249b60d4ab2" providerId="LiveId" clId="{D1044673-1D8A-4183-BCEC-2ABC54B4F912}" dt="2018-05-04T19:56:53.991" v="10" actId="14100"/>
          <ac:cxnSpMkLst>
            <pc:docMk/>
            <pc:sldMk cId="3852866341" sldId="295"/>
            <ac:cxnSpMk id="13" creationId="{00000000-0000-0000-0000-000000000000}"/>
          </ac:cxnSpMkLst>
        </pc:cxnChg>
        <pc:cxnChg chg="mod">
          <ac:chgData name="william a" userId="c66c7249b60d4ab2" providerId="LiveId" clId="{D1044673-1D8A-4183-BCEC-2ABC54B4F912}" dt="2018-05-04T19:57:01.552" v="11" actId="14100"/>
          <ac:cxnSpMkLst>
            <pc:docMk/>
            <pc:sldMk cId="3852866341" sldId="295"/>
            <ac:cxnSpMk id="14" creationId="{00000000-0000-0000-0000-000000000000}"/>
          </ac:cxnSpMkLst>
        </pc:cxnChg>
        <pc:cxnChg chg="mod">
          <ac:chgData name="william a" userId="c66c7249b60d4ab2" providerId="LiveId" clId="{D1044673-1D8A-4183-BCEC-2ABC54B4F912}" dt="2018-05-04T19:56:51.178" v="9" actId="14100"/>
          <ac:cxnSpMkLst>
            <pc:docMk/>
            <pc:sldMk cId="3852866341" sldId="295"/>
            <ac:cxnSpMk id="15" creationId="{00000000-0000-0000-0000-000000000000}"/>
          </ac:cxnSpMkLst>
        </pc:cxnChg>
      </pc:sldChg>
      <pc:sldChg chg="modSp">
        <pc:chgData name="william a" userId="c66c7249b60d4ab2" providerId="LiveId" clId="{D1044673-1D8A-4183-BCEC-2ABC54B4F912}" dt="2018-05-18T18:06:09.676" v="484" actId="1076"/>
        <pc:sldMkLst>
          <pc:docMk/>
          <pc:sldMk cId="1548315392" sldId="299"/>
        </pc:sldMkLst>
        <pc:cxnChg chg="mod">
          <ac:chgData name="william a" userId="c66c7249b60d4ab2" providerId="LiveId" clId="{D1044673-1D8A-4183-BCEC-2ABC54B4F912}" dt="2018-05-18T18:06:09.676" v="484" actId="1076"/>
          <ac:cxnSpMkLst>
            <pc:docMk/>
            <pc:sldMk cId="1548315392" sldId="299"/>
            <ac:cxnSpMk id="14" creationId="{00000000-0000-0000-0000-000000000000}"/>
          </ac:cxnSpMkLst>
        </pc:cxnChg>
      </pc:sldChg>
      <pc:sldChg chg="modSp ord">
        <pc:chgData name="william a" userId="c66c7249b60d4ab2" providerId="LiveId" clId="{D1044673-1D8A-4183-BCEC-2ABC54B4F912}" dt="2018-05-18T17:57:22.273" v="61" actId="20577"/>
        <pc:sldMkLst>
          <pc:docMk/>
          <pc:sldMk cId="4255154783" sldId="301"/>
        </pc:sldMkLst>
        <pc:spChg chg="mod">
          <ac:chgData name="william a" userId="c66c7249b60d4ab2" providerId="LiveId" clId="{D1044673-1D8A-4183-BCEC-2ABC54B4F912}" dt="2018-05-18T17:57:22.273" v="61" actId="20577"/>
          <ac:spMkLst>
            <pc:docMk/>
            <pc:sldMk cId="4255154783" sldId="301"/>
            <ac:spMk id="3" creationId="{FDC8B2BB-F0F2-481C-8DA0-098CADBB7296}"/>
          </ac:spMkLst>
        </pc:spChg>
      </pc:sldChg>
      <pc:sldChg chg="modSp ord">
        <pc:chgData name="william a" userId="c66c7249b60d4ab2" providerId="LiveId" clId="{D1044673-1D8A-4183-BCEC-2ABC54B4F912}" dt="2018-05-18T17:56:47.506" v="27"/>
        <pc:sldMkLst>
          <pc:docMk/>
          <pc:sldMk cId="3924733039" sldId="302"/>
        </pc:sldMkLst>
        <pc:spChg chg="mod">
          <ac:chgData name="william a" userId="c66c7249b60d4ab2" providerId="LiveId" clId="{D1044673-1D8A-4183-BCEC-2ABC54B4F912}" dt="2018-05-18T17:56:35.781" v="26" actId="6549"/>
          <ac:spMkLst>
            <pc:docMk/>
            <pc:sldMk cId="3924733039" sldId="302"/>
            <ac:spMk id="3" creationId="{FDC8B2BB-F0F2-481C-8DA0-098CADBB7296}"/>
          </ac:spMkLst>
        </pc:spChg>
      </pc:sldChg>
      <pc:sldChg chg="modSp">
        <pc:chgData name="william a" userId="c66c7249b60d4ab2" providerId="LiveId" clId="{D1044673-1D8A-4183-BCEC-2ABC54B4F912}" dt="2018-05-18T18:04:10.031" v="425" actId="403"/>
        <pc:sldMkLst>
          <pc:docMk/>
          <pc:sldMk cId="2737845932" sldId="304"/>
        </pc:sldMkLst>
        <pc:spChg chg="mod">
          <ac:chgData name="william a" userId="c66c7249b60d4ab2" providerId="LiveId" clId="{D1044673-1D8A-4183-BCEC-2ABC54B4F912}" dt="2018-05-18T18:04:10.031" v="425" actId="403"/>
          <ac:spMkLst>
            <pc:docMk/>
            <pc:sldMk cId="2737845932" sldId="304"/>
            <ac:spMk id="3" creationId="{00000000-0000-0000-0000-000000000000}"/>
          </ac:spMkLst>
        </pc:spChg>
      </pc:sldChg>
      <pc:sldChg chg="modSp">
        <pc:chgData name="william a" userId="c66c7249b60d4ab2" providerId="LiveId" clId="{D1044673-1D8A-4183-BCEC-2ABC54B4F912}" dt="2018-05-18T18:05:59.448" v="483" actId="20577"/>
        <pc:sldMkLst>
          <pc:docMk/>
          <pc:sldMk cId="1315544819" sldId="305"/>
        </pc:sldMkLst>
        <pc:spChg chg="mod">
          <ac:chgData name="william a" userId="c66c7249b60d4ab2" providerId="LiveId" clId="{D1044673-1D8A-4183-BCEC-2ABC54B4F912}" dt="2018-05-18T18:05:59.448" v="483" actId="20577"/>
          <ac:spMkLst>
            <pc:docMk/>
            <pc:sldMk cId="1315544819" sldId="305"/>
            <ac:spMk id="5" creationId="{00000000-0000-0000-0000-000000000000}"/>
          </ac:spMkLst>
        </pc:spChg>
      </pc:sldChg>
      <pc:sldChg chg="modSp add modAnim">
        <pc:chgData name="william a" userId="c66c7249b60d4ab2" providerId="LiveId" clId="{D1044673-1D8A-4183-BCEC-2ABC54B4F912}" dt="2018-05-18T18:05:42.283" v="469" actId="5793"/>
        <pc:sldMkLst>
          <pc:docMk/>
          <pc:sldMk cId="2441585666" sldId="310"/>
        </pc:sldMkLst>
        <pc:spChg chg="mod">
          <ac:chgData name="william a" userId="c66c7249b60d4ab2" providerId="LiveId" clId="{D1044673-1D8A-4183-BCEC-2ABC54B4F912}" dt="2018-05-18T18:05:42.283" v="469" actId="5793"/>
          <ac:spMkLst>
            <pc:docMk/>
            <pc:sldMk cId="2441585666" sldId="31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5/18/2018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14</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5/18/2018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5/18/2018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5/18/2018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5/18/2018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5/18/2018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5/18/2018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5/18/2018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5/18/2018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5/18/2018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5/18/2018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5/18/2018</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4" Type="http://schemas.openxmlformats.org/officeDocument/2006/relationships/hyperlink" Target="https://www.microsoft.com/en-ca/learning/sql-certification.aspx"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75" y="2202550"/>
            <a:ext cx="9855200" cy="762000"/>
          </a:xfrm>
        </p:spPr>
        <p:txBody>
          <a:bodyPr/>
          <a:lstStyle/>
          <a:p>
            <a:pPr algn="ctr"/>
            <a:r>
              <a:rPr lang="en-US" sz="6000" dirty="0"/>
              <a:t>Think Like a Certification Exam</a:t>
            </a:r>
            <a:br>
              <a:rPr lang="en-US" sz="6000" dirty="0"/>
            </a:br>
            <a:br>
              <a:rPr lang="en-US" sz="6000" dirty="0"/>
            </a:br>
            <a:r>
              <a:rPr lang="en-US" sz="6000" dirty="0"/>
              <a:t>William Assaf, MCSE</a:t>
            </a:r>
            <a:br>
              <a:rPr lang="en-US" sz="6000" dirty="0"/>
            </a:br>
            <a:r>
              <a:rPr lang="en-US" sz="6000" dirty="0"/>
              <a:t>Sparkhound</a:t>
            </a:r>
          </a:p>
        </p:txBody>
      </p:sp>
      <p:sp>
        <p:nvSpPr>
          <p:cNvPr id="3" name="Rectangle 2"/>
          <p:cNvSpPr/>
          <p:nvPr/>
        </p:nvSpPr>
        <p:spPr>
          <a:xfrm>
            <a:off x="2528047" y="4308012"/>
            <a:ext cx="6096000" cy="1200329"/>
          </a:xfrm>
          <a:prstGeom prst="rect">
            <a:avLst/>
          </a:prstGeom>
        </p:spPr>
        <p:txBody>
          <a:bodyPr>
            <a:spAutoFit/>
          </a:bodyPr>
          <a:lstStyle/>
          <a:p>
            <a:r>
              <a:rPr lang="en-US"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34686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262979"/>
          </a:xfrm>
          <a:prstGeom prst="rect">
            <a:avLst/>
          </a:prstGeom>
          <a:noFill/>
        </p:spPr>
        <p:txBody>
          <a:bodyPr wrap="square" rtlCol="0">
            <a:spAutoFit/>
          </a:bodyPr>
          <a:lstStyle/>
          <a:p>
            <a:r>
              <a:rPr lang="en-US" sz="2800" dirty="0"/>
              <a:t>Straight from Microsoft.com, this is the “Skills Measured” section, this is the “domain” of the exam.</a:t>
            </a:r>
          </a:p>
          <a:p>
            <a:endParaRPr lang="en-US" sz="2800" dirty="0"/>
          </a:p>
          <a:p>
            <a:r>
              <a:rPr lang="en-US" sz="2800" dirty="0"/>
              <a:t>The “domain” is determined by a group of SME’s before item writing begins, and each entry is validated against their real-life experience.</a:t>
            </a:r>
          </a:p>
          <a:p>
            <a:endParaRPr lang="en-US" sz="2800" dirty="0"/>
          </a:p>
          <a:p>
            <a:r>
              <a:rPr lang="en-US" sz="2800" dirty="0"/>
              <a:t>The “domain” tells the item writer what the question needs to test.</a:t>
            </a:r>
          </a:p>
        </p:txBody>
      </p:sp>
      <p:pic>
        <p:nvPicPr>
          <p:cNvPr id="8" name="Picture 7"/>
          <p:cNvPicPr>
            <a:picLocks noChangeAspect="1"/>
          </p:cNvPicPr>
          <p:nvPr/>
        </p:nvPicPr>
        <p:blipFill>
          <a:blip r:embed="rId2"/>
          <a:stretch>
            <a:fillRect/>
          </a:stretch>
        </p:blipFill>
        <p:spPr>
          <a:xfrm>
            <a:off x="5437238" y="820508"/>
            <a:ext cx="10030924" cy="5907583"/>
          </a:xfrm>
          <a:prstGeom prst="rect">
            <a:avLst/>
          </a:prstGeom>
        </p:spPr>
      </p:pic>
      <p:sp>
        <p:nvSpPr>
          <p:cNvPr id="3" name="Oval 2"/>
          <p:cNvSpPr/>
          <p:nvPr/>
        </p:nvSpPr>
        <p:spPr>
          <a:xfrm>
            <a:off x="5368123" y="3774299"/>
            <a:ext cx="3307977" cy="30390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rmAutofit/>
          </a:bodyPr>
          <a:lstStyle/>
          <a:p>
            <a:r>
              <a:rPr lang="en-US" sz="4400" dirty="0"/>
              <a:t>Study by doing.</a:t>
            </a:r>
          </a:p>
          <a:p>
            <a:pPr lvl="1"/>
            <a:r>
              <a:rPr lang="en-US" sz="4000" dirty="0"/>
              <a:t>For example:</a:t>
            </a:r>
          </a:p>
          <a:p>
            <a:pPr lvl="1"/>
            <a:r>
              <a:rPr lang="en-US" sz="3600" dirty="0"/>
              <a:t>If you have a book, take a practice exam</a:t>
            </a:r>
          </a:p>
          <a:p>
            <a:pPr lvl="1"/>
            <a:r>
              <a:rPr lang="en-US" sz="3600" dirty="0"/>
              <a:t>Look at the review questions on a book, or use the syllabus, test unfamiliar product features for yourself.</a:t>
            </a:r>
          </a:p>
          <a:p>
            <a:pPr lvl="1"/>
            <a:r>
              <a:rPr lang="en-US" sz="36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rmAutofit fontScale="92500"/>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subs, etc.)</a:t>
            </a:r>
          </a:p>
          <a:p>
            <a:pPr lvl="1"/>
            <a:r>
              <a:rPr lang="en-US" sz="4000" dirty="0"/>
              <a:t>No home/study environment for your tech? </a:t>
            </a:r>
            <a:br>
              <a:rPr lang="en-US" sz="4000" dirty="0"/>
            </a:br>
            <a:r>
              <a:rPr lang="en-US" sz="4000" dirty="0"/>
              <a:t>Red flag to me.</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by reading (alone).</a:t>
            </a:r>
          </a:p>
          <a:p>
            <a:r>
              <a:rPr lang="en-US" sz="4400" dirty="0"/>
              <a:t>Book 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14</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a:t>
            </a:r>
          </a:p>
          <a:p>
            <a:endParaRPr lang="en-US" sz="3200" b="0" dirty="0">
              <a:solidFill>
                <a:schemeClr val="tx1"/>
              </a:solidFill>
              <a:latin typeface="+mn-lt"/>
            </a:endParaRPr>
          </a:p>
          <a:p>
            <a:r>
              <a:rPr lang="en-US" sz="3200" b="0" dirty="0">
                <a:solidFill>
                  <a:schemeClr val="tx1"/>
                </a:solidFill>
                <a:latin typeface="+mn-lt"/>
              </a:rPr>
              <a:t>Example: To get an SQL MCSA, you need to know how to build end-to-end Business Intelligence, with lots of SSIS (including Data Quality Services!), SSRS, even SSAS, in addition to the expected database admin and querying. </a:t>
            </a:r>
          </a:p>
          <a:p>
            <a:endParaRPr lang="en-US" sz="3200" b="0" dirty="0">
              <a:solidFill>
                <a:schemeClr val="tx1"/>
              </a:solidFill>
              <a:latin typeface="+mn-lt"/>
            </a:endParaRPr>
          </a:p>
          <a:p>
            <a:r>
              <a:rPr lang="en-US" sz="3200" b="0" dirty="0">
                <a:solidFill>
                  <a:schemeClr val="tx1"/>
                </a:solidFill>
                <a:latin typeface="+mn-lt"/>
              </a:rPr>
              <a:t>There is no such thing as a one-dimensional certification. </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0646" y="3216452"/>
            <a:ext cx="9813851" cy="707886"/>
          </a:xfrm>
          <a:prstGeom prst="rect">
            <a:avLst/>
          </a:prstGeom>
          <a:noFill/>
        </p:spPr>
        <p:txBody>
          <a:bodyPr wrap="square" rtlCol="0">
            <a:spAutoFit/>
          </a:bodyPr>
          <a:lstStyle/>
          <a:p>
            <a:r>
              <a:rPr lang="en-US" sz="4000" dirty="0"/>
              <a:t>So what is it like to be an Item Writer?</a:t>
            </a:r>
          </a:p>
        </p:txBody>
      </p:sp>
    </p:spTree>
    <p:extLst>
      <p:ext uri="{BB962C8B-B14F-4D97-AF65-F5344CB8AC3E}">
        <p14:creationId xmlns:p14="http://schemas.microsoft.com/office/powerpoint/2010/main" val="30251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16</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 subcontracts out SME’s globally. </a:t>
            </a:r>
          </a:p>
          <a:p>
            <a:r>
              <a:rPr lang="en-US" sz="3600" b="0" dirty="0">
                <a:solidFill>
                  <a:schemeClr val="tx1"/>
                </a:solidFill>
                <a:latin typeface="+mn-lt"/>
              </a:rPr>
              <a:t>	Item Selection and Standard Setting Sessions (IS/SS) 	to set the exam Domain.</a:t>
            </a:r>
          </a:p>
          <a:p>
            <a:r>
              <a:rPr lang="en-US" sz="3600" b="0" dirty="0">
                <a:solidFill>
                  <a:schemeClr val="tx1"/>
                </a:solidFill>
                <a:latin typeface="+mn-lt"/>
              </a:rPr>
              <a:t> </a:t>
            </a:r>
          </a:p>
          <a:p>
            <a:r>
              <a:rPr lang="en-US" sz="3600" b="0" dirty="0">
                <a:solidFill>
                  <a:schemeClr val="tx1"/>
                </a:solidFill>
                <a:latin typeface="+mn-lt"/>
              </a:rPr>
              <a:t>Focus on practicality and actual usage: 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Item writers are given assignments to cover a narrow domain, usually with specific topics in mind, and some samples.</a:t>
            </a:r>
          </a:p>
          <a:p>
            <a:endParaRPr lang="en-US" sz="3300" b="0" dirty="0">
              <a:solidFill>
                <a:schemeClr val="tx1"/>
              </a:solidFill>
              <a:latin typeface="+mn-lt"/>
            </a:endParaRPr>
          </a:p>
          <a:p>
            <a:r>
              <a:rPr lang="en-US" sz="3300" b="0" dirty="0">
                <a:solidFill>
                  <a:schemeClr val="tx1"/>
                </a:solidFill>
                <a:latin typeface="+mn-lt"/>
              </a:rPr>
              <a:t>Item writers must communicate to make sure they’re not overlapping questions or creating nemesis items (that give away answers in other questions). </a:t>
            </a:r>
          </a:p>
          <a:p>
            <a:endParaRPr lang="en-US" sz="3300" b="0" dirty="0">
              <a:solidFill>
                <a:schemeClr val="tx1"/>
              </a:solidFill>
              <a:latin typeface="+mn-lt"/>
            </a:endParaRPr>
          </a:p>
          <a:p>
            <a:r>
              <a:rPr lang="en-US" sz="3300" b="0" dirty="0">
                <a:solidFill>
                  <a:schemeClr val="tx1"/>
                </a:solidFill>
                <a:latin typeface="+mn-lt"/>
              </a:rPr>
              <a:t>Then a review process and alpha exam process occur with yet another group of SME’s to fine tune the items. Item Writers may be asked to change/modify based on this.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used exactly.</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a:t>
            </a:r>
          </a:p>
          <a:p>
            <a:r>
              <a:rPr lang="en-US" sz="3200" b="0" dirty="0">
                <a:solidFill>
                  <a:schemeClr val="tx1"/>
                </a:solidFill>
                <a:latin typeface="+mn-lt"/>
              </a:rPr>
              <a:t>Tonight we are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serving</a:t>
            </a:r>
            <a:r>
              <a:rPr lang="en-US" sz="3200" b="0" dirty="0">
                <a:solidFill>
                  <a:schemeClr val="tx1"/>
                </a:solidFill>
                <a:latin typeface="+mn-lt"/>
              </a:rPr>
              <a:t> enchiladas.</a:t>
            </a: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only connects to </a:t>
            </a:r>
            <a:r>
              <a:rPr lang="en-US" sz="3200" dirty="0">
                <a:solidFill>
                  <a:schemeClr val="tx1"/>
                </a:solidFill>
                <a:latin typeface="+mn-lt"/>
              </a:rPr>
              <a:t>one</a:t>
            </a:r>
            <a:r>
              <a:rPr lang="en-US" sz="3200" b="0" dirty="0">
                <a:solidFill>
                  <a:schemeClr val="tx1"/>
                </a:solidFill>
                <a:latin typeface="+mn-lt"/>
              </a:rPr>
              <a:t>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one database" is a big difference. </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How Exams are Written</a:t>
            </a:r>
          </a:p>
          <a:p>
            <a:r>
              <a:rPr lang="en-US" dirty="0"/>
              <a:t>Test-taking tips</a:t>
            </a:r>
          </a:p>
          <a:p>
            <a:r>
              <a:rPr lang="en-US" dirty="0"/>
              <a:t>Deconstructing the wrong answers</a:t>
            </a:r>
          </a:p>
          <a:p>
            <a:r>
              <a:rPr lang="en-US" dirty="0"/>
              <a:t>Sample exercises</a:t>
            </a:r>
          </a:p>
          <a:p>
            <a:endParaRPr lang="en-US" dirty="0"/>
          </a:p>
          <a:p>
            <a:r>
              <a:rPr lang="en-US" dirty="0"/>
              <a:t>Content is not specific to Microsoft technologies and exams, though that is where my experience lies as a consultant, as a certified pro, and as an exam item writer.</a:t>
            </a:r>
          </a:p>
        </p:txBody>
      </p:sp>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884" y="4428850"/>
            <a:ext cx="5117839" cy="188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30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b="0" dirty="0">
                <a:solidFill>
                  <a:schemeClr val="tx1"/>
                </a:solidFill>
                <a:latin typeface="+mn-lt"/>
              </a:rPr>
              <a:t>“Best Practices” are not testable, 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 because William told me not to”</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success unrelated to this question’s success? 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The SQL 2016 exams were written from scratch, updated this year for new content in SQL 2017 and in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The correct answer has to be 100% correct.  </a:t>
            </a:r>
            <a:br>
              <a:rPr lang="en-US" sz="3600" b="0" dirty="0">
                <a:solidFill>
                  <a:schemeClr val="tx1"/>
                </a:solidFill>
                <a:latin typeface="+mn-lt"/>
              </a:rPr>
            </a:br>
            <a:r>
              <a:rPr lang="en-US" sz="3600" b="0" dirty="0">
                <a:solidFill>
                  <a:schemeClr val="tx1"/>
                </a:solidFill>
                <a:latin typeface="+mn-lt"/>
              </a:rPr>
              <a:t>The "distractors" have to be plausible, but 100% wrong.</a:t>
            </a:r>
          </a:p>
          <a:p>
            <a:endParaRPr lang="en-US" sz="3600" b="0" dirty="0">
              <a:solidFill>
                <a:schemeClr val="tx1"/>
              </a:solidFill>
              <a:latin typeface="+mn-lt"/>
            </a:endParaRPr>
          </a:p>
          <a:p>
            <a:r>
              <a:rPr lang="en-US" sz="3600" b="0" dirty="0">
                <a:solidFill>
                  <a:schemeClr val="tx1"/>
                </a:solidFill>
                <a:latin typeface="+mn-lt"/>
              </a:rPr>
              <a:t>We can't make stuff up. Every answer you see is something real. We can use plausible real wrong answers.</a:t>
            </a:r>
          </a:p>
          <a:p>
            <a:endParaRPr lang="en-US" sz="3600" b="0" dirty="0">
              <a:solidFill>
                <a:schemeClr val="tx1"/>
              </a:solidFill>
              <a:latin typeface="+mn-lt"/>
            </a:endParaRPr>
          </a:p>
          <a:p>
            <a:r>
              <a:rPr lang="en-US" sz="3600" b="0" dirty="0">
                <a:solidFill>
                  <a:schemeClr val="tx1"/>
                </a:solidFill>
                <a:latin typeface="+mn-lt"/>
              </a:rPr>
              <a:t>In SQL, there is no “CHECKSUM Recovery Model” so you won’t see it on an exam.</a:t>
            </a:r>
          </a:p>
          <a:p>
            <a:endParaRPr lang="en-US" sz="3600" b="0" dirty="0">
              <a:solidFill>
                <a:schemeClr val="tx1"/>
              </a:solidFill>
              <a:latin typeface="+mn-lt"/>
            </a:endParaRPr>
          </a:p>
        </p:txBody>
      </p:sp>
    </p:spTree>
    <p:extLst>
      <p:ext uri="{BB962C8B-B14F-4D97-AF65-F5344CB8AC3E}">
        <p14:creationId xmlns:p14="http://schemas.microsoft.com/office/powerpoint/2010/main" val="38165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you have having trouble with a question because two of the answers seem correct, 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a:t>
            </a:r>
          </a:p>
          <a:p>
            <a:endParaRPr lang="en-US" sz="3600" b="0" dirty="0">
              <a:solidFill>
                <a:schemeClr val="tx1"/>
              </a:solidFill>
              <a:latin typeface="+mn-lt"/>
            </a:endParaRPr>
          </a:p>
          <a:p>
            <a:r>
              <a:rPr lang="en-US" sz="3600" b="0" dirty="0">
                <a:solidFill>
                  <a:schemeClr val="tx1"/>
                </a:solidFill>
                <a:latin typeface="+mn-lt"/>
              </a:rPr>
              <a:t>At some point, the question writer (and/or alpha team) introduced a factor in the question to make sure there is only one right answer 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difficult to keep the answer simple.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5016758"/>
          </a:xfrm>
          <a:prstGeom prst="rect">
            <a:avLst/>
          </a:prstGeom>
          <a:noFill/>
        </p:spPr>
        <p:txBody>
          <a:bodyPr wrap="square" rtlCol="0">
            <a:spAutoFit/>
          </a:bodyPr>
          <a:lstStyle/>
          <a:p>
            <a:r>
              <a:rPr lang="en-US" sz="4000" dirty="0"/>
              <a:t>“Domain Drift” is when your question became so complicated,</a:t>
            </a:r>
          </a:p>
          <a:p>
            <a:r>
              <a:rPr lang="en-US" sz="4000" dirty="0"/>
              <a:t>you end up having formulated a question that tests on a different topic. </a:t>
            </a:r>
          </a:p>
          <a:p>
            <a:endParaRPr lang="en-US" sz="4000" dirty="0"/>
          </a:p>
          <a:p>
            <a:r>
              <a:rPr lang="en-US" sz="4000" dirty="0"/>
              <a:t>This happens if you’re not careful with you how keep changing your answers and scenario to invent more wrong answers.</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a:t>
            </a:r>
          </a:p>
          <a:p>
            <a:r>
              <a:rPr lang="en-US" sz="3600" b="0" dirty="0">
                <a:solidFill>
                  <a:schemeClr val="tx1"/>
                </a:solidFill>
                <a:latin typeface="+mn-lt"/>
              </a:rPr>
              <a:t>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solution selection.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70645" y="5192264"/>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70645" y="479457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619951" y="39318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942369" y="2868558"/>
            <a:ext cx="2195819"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6804025" y="287366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942369" y="2107743"/>
            <a:ext cx="124409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a:t>
            </a:r>
          </a:p>
          <a:p>
            <a:r>
              <a:rPr lang="en-US" sz="3200" dirty="0"/>
              <a:t>The sport must be able to sell tickets in the university’s outdoor grass turf venue to anyone.</a:t>
            </a:r>
          </a:p>
          <a:p>
            <a:r>
              <a:rPr lang="en-US" sz="3200" dirty="0"/>
              <a:t>Which sport program should you choose? </a:t>
            </a:r>
          </a:p>
          <a:p>
            <a:pPr marL="0" indent="0">
              <a:buNone/>
            </a:pPr>
            <a:endParaRPr lang="en-US" dirty="0"/>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cxnSp>
        <p:nvCxnSpPr>
          <p:cNvPr id="5" name="Straight Connector 4"/>
          <p:cNvCxnSpPr/>
          <p:nvPr/>
        </p:nvCxnSpPr>
        <p:spPr>
          <a:xfrm flipH="1" flipV="1">
            <a:off x="888023" y="5207716"/>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888022" y="4381585"/>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888022" y="5616605"/>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544752" y="2087998"/>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3469342" y="2874096"/>
            <a:ext cx="1706569" cy="1723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959739" y="2872329"/>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2913529" y="458992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fontScale="92500" lnSpcReduction="20000"/>
          </a:bodyPr>
          <a:lstStyle/>
          <a:p>
            <a:r>
              <a:rPr lang="en-US" sz="3200" dirty="0"/>
              <a:t>You are the reel operator of a local cinema.</a:t>
            </a:r>
          </a:p>
          <a:p>
            <a:r>
              <a:rPr lang="en-US" sz="3200" dirty="0"/>
              <a:t>You must prepare a private showing of a film for a corporate event.</a:t>
            </a:r>
          </a:p>
          <a:p>
            <a:r>
              <a:rPr lang="en-US" sz="3200" dirty="0"/>
              <a:t>The film must be a science fiction film featuring spaceship battles. You must not choose a film that features raccoons.</a:t>
            </a:r>
          </a:p>
          <a:p>
            <a:r>
              <a:rPr lang="en-US" sz="3200" dirty="0"/>
              <a:t>Which film should you choose?</a:t>
            </a:r>
          </a:p>
          <a:p>
            <a:pPr marL="0" indent="0">
              <a:buNone/>
            </a:pPr>
            <a:endParaRPr lang="en-US" dirty="0"/>
          </a:p>
          <a:p>
            <a:pPr marL="0" indent="0">
              <a:buNone/>
            </a:pPr>
            <a:endParaRPr lang="en-US" dirty="0"/>
          </a:p>
          <a:p>
            <a:r>
              <a:rPr lang="en-US" dirty="0"/>
              <a:t>A. 	Guardians of the Galaxy Vol 2</a:t>
            </a:r>
          </a:p>
          <a:p>
            <a:r>
              <a:rPr lang="en-US" dirty="0"/>
              <a:t>B. 	Alien</a:t>
            </a:r>
          </a:p>
          <a:p>
            <a:r>
              <a:rPr lang="en-US" dirty="0"/>
              <a:t>C. 	Interstellar</a:t>
            </a:r>
          </a:p>
          <a:p>
            <a:r>
              <a:rPr lang="en-US" dirty="0"/>
              <a:t>D. 	Space Balls</a:t>
            </a:r>
          </a:p>
          <a:p>
            <a:endParaRPr lang="en-US" dirty="0"/>
          </a:p>
        </p:txBody>
      </p:sp>
      <p:cxnSp>
        <p:nvCxnSpPr>
          <p:cNvPr id="5" name="Straight Connector 4"/>
          <p:cNvCxnSpPr/>
          <p:nvPr/>
        </p:nvCxnSpPr>
        <p:spPr>
          <a:xfrm flipH="1" flipV="1">
            <a:off x="1479693" y="490974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9692" y="408584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79692" y="4479767"/>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8346143" y="2232413"/>
            <a:ext cx="2635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8346143" y="2300356"/>
            <a:ext cx="2635622" cy="1253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1595718" y="2538780"/>
            <a:ext cx="7059705" cy="2172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162126" y="506094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normAutofit fontScale="85000" lnSpcReduction="20000"/>
          </a:bodyPr>
          <a:lstStyle/>
          <a:p>
            <a:r>
              <a:rPr lang="en-US" sz="3200" dirty="0"/>
              <a:t>You are the bartender of a local fine dining establishment.</a:t>
            </a:r>
          </a:p>
          <a:p>
            <a:r>
              <a:rPr lang="en-US" sz="3200" dirty="0"/>
              <a:t>You are instructed to provide the appropriate whiskey to a diner. Your establishment only servers whiskeys aged in American oak barrels.</a:t>
            </a:r>
          </a:p>
          <a:p>
            <a:r>
              <a:rPr lang="en-US" sz="3200" dirty="0"/>
              <a:t>The diner has requested a malt whiskey from outside of Tennessee. The malt must not contain corn. </a:t>
            </a:r>
          </a:p>
          <a:p>
            <a:r>
              <a:rPr lang="en-US" sz="3200" dirty="0"/>
              <a:t>Which whiskey do you choose?</a:t>
            </a:r>
          </a:p>
          <a:p>
            <a:pPr marL="0" indent="0">
              <a:buNone/>
            </a:pPr>
            <a:endParaRPr lang="en-US" dirty="0"/>
          </a:p>
          <a:p>
            <a:pPr marL="0" indent="0">
              <a:buNone/>
            </a:pPr>
            <a:endParaRPr lang="en-US" dirty="0"/>
          </a:p>
          <a:p>
            <a:r>
              <a:rPr lang="en-US" dirty="0"/>
              <a:t>A. 	Scotch Whisky</a:t>
            </a:r>
          </a:p>
          <a:p>
            <a:r>
              <a:rPr lang="en-US" dirty="0"/>
              <a:t>B. 	Bourbon</a:t>
            </a:r>
          </a:p>
          <a:p>
            <a:r>
              <a:rPr lang="en-US" dirty="0"/>
              <a:t>C. 	</a:t>
            </a:r>
            <a:r>
              <a:rPr lang="en-US" dirty="0" err="1"/>
              <a:t>Tenneessee</a:t>
            </a:r>
            <a:r>
              <a:rPr lang="en-US" dirty="0"/>
              <a:t> Whiskey</a:t>
            </a:r>
          </a:p>
          <a:p>
            <a:r>
              <a:rPr lang="en-US" dirty="0"/>
              <a:t>D. 	Cognac</a:t>
            </a:r>
          </a:p>
          <a:p>
            <a:endParaRPr lang="en-US" dirty="0"/>
          </a:p>
        </p:txBody>
      </p:sp>
      <p:cxnSp>
        <p:nvCxnSpPr>
          <p:cNvPr id="5" name="Straight Connector 4"/>
          <p:cNvCxnSpPr/>
          <p:nvPr/>
        </p:nvCxnSpPr>
        <p:spPr>
          <a:xfrm flipH="1" flipV="1">
            <a:off x="1578304" y="489894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31126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525078"/>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8346143" y="2457059"/>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2323928" y="2725271"/>
            <a:ext cx="243857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4612342" y="2444281"/>
            <a:ext cx="1807508"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4372361" y="3867287"/>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normAutofit fontScale="92500" lnSpcReduction="20000"/>
          </a:bodyPr>
          <a:lstStyle/>
          <a:p>
            <a:r>
              <a:rPr lang="en-US" sz="3200" dirty="0"/>
              <a:t>You are the social media director for a cool hip company.</a:t>
            </a:r>
          </a:p>
          <a:p>
            <a:r>
              <a:rPr lang="en-US" sz="3200" dirty="0"/>
              <a:t>Your new marketing campaign much choose a social media platform. </a:t>
            </a:r>
          </a:p>
          <a:p>
            <a:r>
              <a:rPr lang="en-US" sz="3200" dirty="0"/>
              <a:t>The social media platform must be persistent online forever. The grandmother of the CEO must not be aware of the platform.</a:t>
            </a:r>
          </a:p>
          <a:p>
            <a:r>
              <a:rPr lang="en-US" sz="3200" dirty="0"/>
              <a:t>The platform be a social media platform with accelerating growth.</a:t>
            </a:r>
          </a:p>
          <a:p>
            <a:pPr marL="0" indent="0">
              <a:buNone/>
            </a:pPr>
            <a:endParaRPr lang="en-US" dirty="0"/>
          </a:p>
          <a:p>
            <a:pPr marL="0" indent="0">
              <a:buNone/>
            </a:pPr>
            <a:endParaRPr lang="en-US" dirty="0"/>
          </a:p>
          <a:p>
            <a:r>
              <a:rPr lang="en-US" dirty="0"/>
              <a:t>A. 	Facebook</a:t>
            </a:r>
          </a:p>
          <a:p>
            <a:r>
              <a:rPr lang="en-US" dirty="0"/>
              <a:t>B. 	Twitter</a:t>
            </a:r>
          </a:p>
          <a:p>
            <a:r>
              <a:rPr lang="en-US" dirty="0"/>
              <a:t>C. 	Instagram</a:t>
            </a:r>
          </a:p>
          <a:p>
            <a:r>
              <a:rPr lang="en-US" dirty="0"/>
              <a:t>D. 	Snapchat</a:t>
            </a:r>
          </a:p>
          <a:p>
            <a:endParaRPr lang="en-US" dirty="0"/>
          </a:p>
        </p:txBody>
      </p:sp>
      <p:cxnSp>
        <p:nvCxnSpPr>
          <p:cNvPr id="5" name="Straight Connector 4"/>
          <p:cNvCxnSpPr/>
          <p:nvPr/>
        </p:nvCxnSpPr>
        <p:spPr>
          <a:xfrm flipH="1" flipV="1">
            <a:off x="1578304" y="4377430"/>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62433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81859"/>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867747" y="2876884"/>
            <a:ext cx="3909528" cy="394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034261" y="335042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6379013" y="2547257"/>
            <a:ext cx="3698048" cy="761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72769" y="4987735"/>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45</a:t>
            </a:fld>
            <a:endParaRPr lang="en-US" dirty="0"/>
          </a:p>
        </p:txBody>
      </p:sp>
      <p:sp>
        <p:nvSpPr>
          <p:cNvPr id="6" name="Title 4"/>
          <p:cNvSpPr txBox="1">
            <a:spLocks/>
          </p:cNvSpPr>
          <p:nvPr/>
        </p:nvSpPr>
        <p:spPr>
          <a:xfrm>
            <a:off x="446411" y="1116702"/>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18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18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1800" b="0" dirty="0">
                <a:solidFill>
                  <a:schemeClr val="tx1"/>
                </a:solidFill>
                <a:latin typeface="+mn-lt"/>
                <a:hlinkClick r:id="rId2"/>
              </a:rPr>
              <a:t>https://borntolearn.mslearn.net/b/weblog/archive/2014/03/10/certification-update-sql-server-2014</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hlinkClick r:id="rId3"/>
            </a:endParaRPr>
          </a:p>
          <a:p>
            <a:pPr marL="285750" indent="-285750">
              <a:buFont typeface="Arial" panose="020B0604020202020204" pitchFamily="34" charset="0"/>
              <a:buChar char="•"/>
            </a:pPr>
            <a:r>
              <a:rPr lang="en-US" sz="1800" b="0" dirty="0">
                <a:solidFill>
                  <a:schemeClr val="tx1"/>
                </a:solidFill>
                <a:latin typeface="+mn-lt"/>
                <a:hlinkClick r:id="rId3"/>
              </a:rPr>
              <a:t>https://mva.microsoft.com/</a:t>
            </a:r>
          </a:p>
          <a:p>
            <a:pPr marL="285750" indent="-285750">
              <a:buFont typeface="Arial" panose="020B0604020202020204" pitchFamily="34" charset="0"/>
              <a:buChar char="•"/>
            </a:pPr>
            <a:r>
              <a:rPr lang="en-US" sz="1800" b="0" dirty="0">
                <a:solidFill>
                  <a:schemeClr val="tx1"/>
                </a:solidFill>
                <a:latin typeface="+mn-lt"/>
                <a:hlinkClick r:id="rId3"/>
              </a:rPr>
              <a:t>https://www.microsoft.com/learning/en-us/exam-70-463.aspx</a:t>
            </a:r>
            <a:endParaRPr lang="en-US" sz="1800" b="0" dirty="0">
              <a:solidFill>
                <a:schemeClr val="tx1"/>
              </a:solidFill>
              <a:latin typeface="+mn-lt"/>
            </a:endParaRPr>
          </a:p>
          <a:p>
            <a:pPr marL="285750" indent="-285750">
              <a:buFont typeface="Arial" panose="020B0604020202020204" pitchFamily="34" charset="0"/>
              <a:buChar char="•"/>
            </a:pPr>
            <a:r>
              <a:rPr lang="en-US" sz="1800" b="0" dirty="0">
                <a:solidFill>
                  <a:schemeClr val="tx1"/>
                </a:solidFill>
                <a:latin typeface="+mn-lt"/>
                <a:hlinkClick r:id="rId4"/>
              </a:rPr>
              <a:t>https://www.microsoft.com/en-ca/learning/sql-certification.aspx</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41441" y="1873794"/>
            <a:ext cx="6285695"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Save 40% on book or eBook</a:t>
            </a:r>
          </a:p>
        </p:txBody>
      </p:sp>
      <p:sp>
        <p:nvSpPr>
          <p:cNvPr id="6" name="TextBox 5"/>
          <p:cNvSpPr txBox="1"/>
          <p:nvPr/>
        </p:nvSpPr>
        <p:spPr>
          <a:xfrm>
            <a:off x="5942371" y="2427995"/>
            <a:ext cx="5275803" cy="707886"/>
          </a:xfrm>
          <a:prstGeom prst="rect">
            <a:avLst/>
          </a:prstGeom>
          <a:noFill/>
        </p:spPr>
        <p:txBody>
          <a:bodyPr wrap="none" rtlCol="0">
            <a:spAutoFit/>
          </a:bodyPr>
          <a:lstStyle/>
          <a:p>
            <a:pPr defTabSz="914389"/>
            <a:r>
              <a:rPr lang="en-US" sz="4000" dirty="0">
                <a:solidFill>
                  <a:prstClr val="white"/>
                </a:solidFill>
                <a:latin typeface="Segoe UI Light" panose="020B0502040204020203" pitchFamily="34" charset="0"/>
              </a:rPr>
              <a:t>with discount code </a:t>
            </a:r>
            <a:r>
              <a:rPr lang="en-US" sz="4000" dirty="0">
                <a:solidFill>
                  <a:prstClr val="white"/>
                </a:solidFill>
                <a:latin typeface="Segoe UI Semibold" panose="020B0702040204020203" pitchFamily="34" charset="0"/>
              </a:rPr>
              <a:t>SQL</a:t>
            </a:r>
          </a:p>
        </p:txBody>
      </p:sp>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
        <p:nvSpPr>
          <p:cNvPr id="5" name="TextBox 4"/>
          <p:cNvSpPr txBox="1"/>
          <p:nvPr/>
        </p:nvSpPr>
        <p:spPr>
          <a:xfrm>
            <a:off x="6842577" y="4983139"/>
            <a:ext cx="3924668" cy="830997"/>
          </a:xfrm>
          <a:prstGeom prst="rect">
            <a:avLst/>
          </a:prstGeom>
          <a:solidFill>
            <a:srgbClr val="00188F"/>
          </a:solidFill>
        </p:spPr>
        <p:txBody>
          <a:bodyPr wrap="square" rtlCol="0">
            <a:spAutoFit/>
          </a:bodyPr>
          <a:lstStyle/>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Free U.S. shipping</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eBooks include EPUB, PDF, &amp; MOBI</a:t>
            </a:r>
          </a:p>
          <a:p>
            <a:pPr marL="285746" indent="-285746" defTabSz="914389">
              <a:buFontTx/>
              <a:buChar char="-"/>
            </a:pPr>
            <a:r>
              <a:rPr lang="en-US" sz="1600" dirty="0">
                <a:solidFill>
                  <a:prstClr val="white"/>
                </a:solidFill>
                <a:latin typeface="Segoe UI Light" panose="020B0502040204020203" pitchFamily="34" charset="0"/>
                <a:ea typeface="Segoe UI" panose="020B0502040204020203" pitchFamily="34" charset="0"/>
                <a:cs typeface="Segoe UI" panose="020B0502040204020203" pitchFamily="34" charset="0"/>
              </a:rPr>
              <a:t>Offer expires May 31, 2018</a:t>
            </a:r>
          </a:p>
        </p:txBody>
      </p:sp>
    </p:spTree>
    <p:extLst>
      <p:ext uri="{BB962C8B-B14F-4D97-AF65-F5344CB8AC3E}">
        <p14:creationId xmlns:p14="http://schemas.microsoft.com/office/powerpoint/2010/main" val="53066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11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79492" y="53"/>
            <a:ext cx="6955230" cy="1750399"/>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71" y="3987797"/>
            <a:ext cx="9143860" cy="2679659"/>
          </a:xfrm>
        </p:spPr>
        <p:txBody>
          <a:bodyPr>
            <a:normAutofit/>
          </a:bodyPr>
          <a:lstStyle/>
          <a:p>
            <a:pPr marL="109536" algn="ctr"/>
            <a:r>
              <a:rPr lang="en-US" dirty="0"/>
              <a:t>This presentation, including all source code and this slide deck, has been posted at my blog:</a:t>
            </a:r>
          </a:p>
          <a:p>
            <a:pPr marL="0" indent="0" algn="ctr">
              <a:buNone/>
            </a:pPr>
            <a:r>
              <a:rPr lang="en-US" sz="4800" b="1" dirty="0">
                <a:hlinkClick r:id="rId2"/>
              </a:rPr>
              <a:t>SQLTact.com</a:t>
            </a:r>
            <a:endParaRPr lang="en-US" sz="4800" b="1" dirty="0"/>
          </a:p>
          <a:p>
            <a:endParaRPr lang="en-US" dirty="0"/>
          </a:p>
          <a:p>
            <a:endParaRPr lang="en-US" dirty="0"/>
          </a:p>
        </p:txBody>
      </p:sp>
      <p:sp>
        <p:nvSpPr>
          <p:cNvPr id="4" name="Subtitle 2"/>
          <p:cNvSpPr txBox="1">
            <a:spLocks/>
          </p:cNvSpPr>
          <p:nvPr/>
        </p:nvSpPr>
        <p:spPr>
          <a:xfrm>
            <a:off x="1524071" y="877224"/>
            <a:ext cx="9976660" cy="2995390"/>
          </a:xfrm>
          <a:prstGeom prst="rect">
            <a:avLst/>
          </a:prstGeom>
        </p:spPr>
        <p:txBody>
          <a:bodyPr vert="horz" lIns="91438" tIns="45719" rIns="91438" bIns="45719"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William D Assaf, MCSE</a:t>
            </a:r>
          </a:p>
          <a:p>
            <a:r>
              <a:rPr lang="en-US" sz="2600" dirty="0"/>
              <a:t>Baton Rouge SQL Server UG board and SQLSaturday chair</a:t>
            </a:r>
          </a:p>
          <a:p>
            <a:r>
              <a:rPr lang="en-US" sz="2600" dirty="0"/>
              <a:t>Principal Consultant, Manager – DBA Team at</a:t>
            </a:r>
          </a:p>
          <a:p>
            <a:pPr marL="0" indent="0">
              <a:buNone/>
            </a:pPr>
            <a:r>
              <a:rPr lang="en-US" sz="2600" dirty="0"/>
              <a:t>	Sparkhound Baton Rouge</a:t>
            </a:r>
          </a:p>
          <a:p>
            <a:r>
              <a:rPr lang="en-US" dirty="0">
                <a:hlinkClick r:id="rId3"/>
              </a:rPr>
              <a:t>William.Assaf@sparkhound.com</a:t>
            </a:r>
            <a:endParaRPr lang="en-US" dirty="0"/>
          </a:p>
          <a:p>
            <a:r>
              <a:rPr lang="en-US" sz="2600" dirty="0"/>
              <a:t>Twitter: </a:t>
            </a:r>
            <a:r>
              <a:rPr lang="en-US" sz="2600" b="1" dirty="0"/>
              <a:t>@</a:t>
            </a:r>
            <a:r>
              <a:rPr lang="en-US" sz="2600" b="1" dirty="0" err="1"/>
              <a:t>william_a_dba</a:t>
            </a:r>
            <a:endParaRPr lang="en-US" sz="2600" b="1" dirty="0"/>
          </a:p>
          <a:p>
            <a:endParaRPr lang="en-US" sz="2000" dirty="0"/>
          </a:p>
          <a:p>
            <a:pPr marL="0" indent="0">
              <a:buNone/>
            </a:pPr>
            <a:endParaRPr lang="en-US" sz="2000" dirty="0"/>
          </a:p>
        </p:txBody>
      </p:sp>
      <p:sp>
        <p:nvSpPr>
          <p:cNvPr id="5" name="Text Placeholder 2"/>
          <p:cNvSpPr txBox="1">
            <a:spLocks/>
          </p:cNvSpPr>
          <p:nvPr/>
        </p:nvSpPr>
        <p:spPr>
          <a:xfrm>
            <a:off x="3048047" y="53"/>
            <a:ext cx="7543685"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b="1" cap="all" dirty="0">
                <a:solidFill>
                  <a:srgbClr val="3D156F"/>
                </a:solidFill>
                <a:latin typeface="+mj-lt"/>
                <a:ea typeface="+mj-ea"/>
                <a:cs typeface="+mj-cs"/>
              </a:rPr>
              <a:t>Bio and contact</a:t>
            </a:r>
          </a:p>
        </p:txBody>
      </p:sp>
    </p:spTree>
    <p:extLst>
      <p:ext uri="{BB962C8B-B14F-4D97-AF65-F5344CB8AC3E}">
        <p14:creationId xmlns:p14="http://schemas.microsoft.com/office/powerpoint/2010/main" val="380140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p:txBody>
          <a:bodyPr>
            <a:noAutofit/>
          </a:bodyPr>
          <a:lstStyle/>
          <a:p>
            <a:r>
              <a:rPr lang="en-US" sz="3600" dirty="0"/>
              <a:t>When deciding on what content is tested, SME’s are asked:</a:t>
            </a:r>
            <a:br>
              <a:rPr lang="en-US" sz="3600" dirty="0"/>
            </a:br>
            <a:r>
              <a:rPr lang="en-US" sz="3600" dirty="0"/>
              <a:t>“Is this a skillset that you do regularly?” </a:t>
            </a:r>
            <a:br>
              <a:rPr lang="en-US" sz="3600" dirty="0"/>
            </a:br>
            <a:r>
              <a:rPr lang="en-US" sz="3600" dirty="0"/>
              <a:t>or</a:t>
            </a:r>
            <a:br>
              <a:rPr lang="en-US" sz="3600" dirty="0"/>
            </a:br>
            <a:r>
              <a:rPr lang="en-US" sz="3600" dirty="0"/>
              <a:t>“Is this a skillset you would ask about when hiring?”</a:t>
            </a:r>
          </a:p>
          <a:p>
            <a:r>
              <a:rPr lang="en-US" sz="3600" dirty="0"/>
              <a:t>If a worldwide group of 10 SME’s don’t think a feature is important to ask about, it’s not asked about. </a:t>
            </a:r>
          </a:p>
          <a:p>
            <a:r>
              <a:rPr lang="en-US" sz="3600" dirty="0"/>
              <a:t>New features are very likely to be included on the exam, to certify people who are doing work in the newest version(s) of the products.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The exams are highly situational.</a:t>
            </a:r>
          </a:p>
          <a:p>
            <a:r>
              <a:rPr lang="en-US" sz="4000" dirty="0"/>
              <a:t>So instead of asking "What is the difference between x and y." </a:t>
            </a:r>
          </a:p>
          <a:p>
            <a:r>
              <a:rPr lang="en-US" sz="4000" dirty="0"/>
              <a:t>The question will be, “You are doing this with these conditions and variables. What should you choose. a. X  b. Y  c. Z  d. Q"</a:t>
            </a:r>
          </a:p>
          <a:p>
            <a:r>
              <a:rPr lang="en-US" sz="4000" dirty="0"/>
              <a:t>If you don't know of the conditions and variables involved... you may know the definition of X and Y but be totally in the dark as to the correct answer, because you’ve never actually done this before.</a:t>
            </a:r>
            <a:endParaRPr lang="en-US" sz="3600" dirty="0"/>
          </a:p>
        </p:txBody>
      </p:sp>
    </p:spTree>
    <p:extLst>
      <p:ext uri="{BB962C8B-B14F-4D97-AF65-F5344CB8AC3E}">
        <p14:creationId xmlns:p14="http://schemas.microsoft.com/office/powerpoint/2010/main" val="39247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76225" y="990604"/>
            <a:ext cx="11687175" cy="5381622"/>
          </a:xfrm>
        </p:spPr>
        <p:txBody>
          <a:bodyPr>
            <a:noAutofit/>
          </a:bodyPr>
          <a:lstStyle/>
          <a:p>
            <a:r>
              <a:rPr lang="en-US" sz="3400" dirty="0"/>
              <a:t>Employers: </a:t>
            </a:r>
          </a:p>
          <a:p>
            <a:pPr lvl="1"/>
            <a:r>
              <a:rPr lang="en-US" sz="3400" dirty="0"/>
              <a:t>Don’t make unrealistic expectations of junior candidates.</a:t>
            </a:r>
          </a:p>
          <a:p>
            <a:pPr lvl="1"/>
            <a:r>
              <a:rPr lang="en-US" sz="3400" dirty="0"/>
              <a:t>Keep in mind exams are targeting people with at least 2 </a:t>
            </a:r>
            <a:r>
              <a:rPr lang="en-US" sz="3400" dirty="0" err="1"/>
              <a:t>yrs</a:t>
            </a:r>
            <a:r>
              <a:rPr lang="en-US" sz="3400" dirty="0"/>
              <a:t> of hands-on (not observer) experience, oftentimes more</a:t>
            </a:r>
          </a:p>
          <a:p>
            <a:pPr lvl="1"/>
            <a:r>
              <a:rPr lang="en-US" sz="3400" dirty="0"/>
              <a:t>Put cash bounties out there for exams, but with no time limit</a:t>
            </a:r>
          </a:p>
          <a:p>
            <a:pPr lvl="1"/>
            <a:r>
              <a:rPr lang="en-US" sz="3400" dirty="0"/>
              <a:t>Pay for the exams. Even when they fail. </a:t>
            </a:r>
          </a:p>
          <a:p>
            <a:pPr lvl="1"/>
            <a:r>
              <a:rPr lang="en-US" sz="3400" dirty="0"/>
              <a:t>Incentivize your employees to take exams for the right reasons, and preparing appropriately.</a:t>
            </a:r>
          </a:p>
          <a:p>
            <a:pPr lvl="1"/>
            <a:r>
              <a:rPr lang="en-US" sz="3400" dirty="0"/>
              <a:t>Reward success but not to excess. Career progress can/should occur outside of exams.</a:t>
            </a:r>
          </a:p>
          <a:p>
            <a:pPr lvl="1"/>
            <a:endParaRPr lang="en-US" sz="34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600635" y="972674"/>
            <a:ext cx="10972800" cy="4876801"/>
          </a:xfrm>
        </p:spPr>
        <p:txBody>
          <a:bodyPr>
            <a:normAutofit/>
          </a:bodyPr>
          <a:lstStyle/>
          <a:p>
            <a:r>
              <a:rPr lang="en-US" sz="4400" dirty="0"/>
              <a:t>Employers: </a:t>
            </a:r>
          </a:p>
          <a:p>
            <a:pPr lvl="1"/>
            <a:r>
              <a:rPr lang="en-US" sz="3600" dirty="0"/>
              <a:t>Classroom training is overrated, lengthy, hit-and-miss. </a:t>
            </a:r>
          </a:p>
          <a:p>
            <a:pPr lvl="1"/>
            <a:r>
              <a:rPr lang="en-US" sz="3600" dirty="0"/>
              <a:t>Travel conferences are expensive, lengthy. </a:t>
            </a:r>
          </a:p>
          <a:p>
            <a:pPr lvl="2"/>
            <a:r>
              <a:rPr lang="en-US" sz="3200" dirty="0"/>
              <a:t>Require knowledge transfer afterwards.</a:t>
            </a:r>
          </a:p>
          <a:p>
            <a:pPr lvl="2"/>
            <a:r>
              <a:rPr lang="en-US" sz="3200" dirty="0"/>
              <a:t>Proof of hands-on-lab completion when sending employees off. No hands-on labs? Be skeptical. :/</a:t>
            </a:r>
          </a:p>
          <a:p>
            <a:pPr lvl="1"/>
            <a:r>
              <a:rPr lang="en-US" sz="3600" dirty="0"/>
              <a:t>Employees should take advantage of the easy free training opportunities to earn expensive paid ones </a:t>
            </a:r>
            <a:r>
              <a:rPr lang="en-US" sz="3200" dirty="0"/>
              <a:t>(Hint: This. Right. Now.)</a:t>
            </a:r>
          </a:p>
          <a:p>
            <a:pPr marL="457200" lvl="1" indent="0">
              <a:buNone/>
            </a:pPr>
            <a:endParaRPr lang="en-US" sz="3200" dirty="0"/>
          </a:p>
        </p:txBody>
      </p:sp>
    </p:spTree>
    <p:extLst>
      <p:ext uri="{BB962C8B-B14F-4D97-AF65-F5344CB8AC3E}">
        <p14:creationId xmlns:p14="http://schemas.microsoft.com/office/powerpoint/2010/main" val="3697046818"/>
      </p:ext>
    </p:extLst>
  </p:cSld>
  <p:clrMapOvr>
    <a:masterClrMapping/>
  </p:clrMapOvr>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508</TotalTime>
  <Words>2915</Words>
  <Application>Microsoft Office PowerPoint</Application>
  <PresentationFormat>Widescreen</PresentationFormat>
  <Paragraphs>406</Paragraphs>
  <Slides>48</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48</vt:i4>
      </vt:variant>
    </vt:vector>
  </HeadingPairs>
  <TitlesOfParts>
    <vt:vector size="59" baseType="lpstr">
      <vt:lpstr>Arial</vt:lpstr>
      <vt:lpstr>Calibri</vt:lpstr>
      <vt:lpstr>Calibri Light</vt:lpstr>
      <vt:lpstr>Segoe UI</vt:lpstr>
      <vt:lpstr>Segoe UI Light</vt:lpstr>
      <vt:lpstr>Segoe UI Semibold</vt:lpstr>
      <vt:lpstr>Wingdings</vt:lpstr>
      <vt:lpstr>SQL Server Security for Database Migrations Upgrades</vt:lpstr>
      <vt:lpstr>1_Office Theme</vt:lpstr>
      <vt:lpstr>2_Office Theme</vt:lpstr>
      <vt:lpstr>Office Theme</vt:lpstr>
      <vt:lpstr>Think Like a Certification Exam  William Assaf, MCSE Sparkhound</vt:lpstr>
      <vt:lpstr>Summary</vt:lpstr>
      <vt:lpstr>Pop Quiz</vt:lpstr>
      <vt:lpstr>Certified Technology Professionals</vt:lpstr>
      <vt:lpstr>Test-taking insight</vt:lpstr>
      <vt:lpstr>Who Should Take Cert Exams</vt:lpstr>
      <vt:lpstr>Who Should Take Cert Exams</vt:lpstr>
      <vt:lpstr>How to Train an Employee</vt:lpstr>
      <vt:lpstr>How to Train an Employee</vt:lpstr>
      <vt:lpstr>So What Is On a Cert Exam?</vt:lpstr>
      <vt:lpstr>Test-taking Insight</vt:lpstr>
      <vt:lpstr>Test-taking Insight</vt:lpstr>
      <vt:lpstr>Test-taking Insight</vt:lpstr>
      <vt:lpstr>Solutions Providers, Not Exam Takers</vt:lpstr>
      <vt:lpstr>PowerPoint Presentation</vt:lpstr>
      <vt:lpstr>Solutions Providers, Not Exam Takers</vt:lpstr>
      <vt:lpstr>Solutions Providers, Not Exam Takers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Helpful Links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43</cp:revision>
  <dcterms:created xsi:type="dcterms:W3CDTF">2015-09-09T01:48:28Z</dcterms:created>
  <dcterms:modified xsi:type="dcterms:W3CDTF">2018-05-18T18:07:23Z</dcterms:modified>
</cp:coreProperties>
</file>