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86" r:id="rId3"/>
    <p:sldMasterId id="2147483692" r:id="rId4"/>
  </p:sldMasterIdLst>
  <p:notesMasterIdLst>
    <p:notesMasterId r:id="rId53"/>
  </p:notesMasterIdLst>
  <p:sldIdLst>
    <p:sldId id="256" r:id="rId5"/>
    <p:sldId id="286" r:id="rId6"/>
    <p:sldId id="300" r:id="rId7"/>
    <p:sldId id="296" r:id="rId8"/>
    <p:sldId id="287" r:id="rId9"/>
    <p:sldId id="301" r:id="rId10"/>
    <p:sldId id="302" r:id="rId11"/>
    <p:sldId id="292" r:id="rId12"/>
    <p:sldId id="293" r:id="rId13"/>
    <p:sldId id="275" r:id="rId14"/>
    <p:sldId id="288" r:id="rId15"/>
    <p:sldId id="294" r:id="rId16"/>
    <p:sldId id="289" r:id="rId17"/>
    <p:sldId id="261" r:id="rId18"/>
    <p:sldId id="282" r:id="rId19"/>
    <p:sldId id="290" r:id="rId20"/>
    <p:sldId id="303" r:id="rId21"/>
    <p:sldId id="263" r:id="rId22"/>
    <p:sldId id="264" r:id="rId23"/>
    <p:sldId id="265" r:id="rId24"/>
    <p:sldId id="291" r:id="rId25"/>
    <p:sldId id="304" r:id="rId26"/>
    <p:sldId id="262" r:id="rId27"/>
    <p:sldId id="283" r:id="rId28"/>
    <p:sldId id="266" r:id="rId29"/>
    <p:sldId id="277" r:id="rId30"/>
    <p:sldId id="310" r:id="rId31"/>
    <p:sldId id="267" r:id="rId32"/>
    <p:sldId id="268" r:id="rId33"/>
    <p:sldId id="269" r:id="rId34"/>
    <p:sldId id="270" r:id="rId35"/>
    <p:sldId id="271" r:id="rId36"/>
    <p:sldId id="280" r:id="rId37"/>
    <p:sldId id="272" r:id="rId38"/>
    <p:sldId id="274" r:id="rId39"/>
    <p:sldId id="273" r:id="rId40"/>
    <p:sldId id="297" r:id="rId41"/>
    <p:sldId id="305" r:id="rId42"/>
    <p:sldId id="279" r:id="rId43"/>
    <p:sldId id="299" r:id="rId44"/>
    <p:sldId id="284" r:id="rId45"/>
    <p:sldId id="285" r:id="rId46"/>
    <p:sldId id="295" r:id="rId47"/>
    <p:sldId id="298" r:id="rId48"/>
    <p:sldId id="258" r:id="rId49"/>
    <p:sldId id="309" r:id="rId50"/>
    <p:sldId id="307" r:id="rId51"/>
    <p:sldId id="30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60"/>
  </p:normalViewPr>
  <p:slideViewPr>
    <p:cSldViewPr snapToGrid="0">
      <p:cViewPr varScale="1">
        <p:scale>
          <a:sx n="100" d="100"/>
          <a:sy n="100" d="100"/>
        </p:scale>
        <p:origin x="8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4ABDE-846B-4F2E-A91E-CE2D55B6EF91}" type="datetimeFigureOut">
              <a:rPr lang="en-US" smtClean="0"/>
              <a:t>5/18/2018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FAD78-1551-4070-85DE-2E0D872D5203}" type="slidenum">
              <a:rPr lang="en-US" smtClean="0"/>
              <a:t>‹#›</a:t>
            </a:fld>
            <a:endParaRPr lang="en-US"/>
          </a:p>
        </p:txBody>
      </p:sp>
    </p:spTree>
    <p:extLst>
      <p:ext uri="{BB962C8B-B14F-4D97-AF65-F5344CB8AC3E}">
        <p14:creationId xmlns:p14="http://schemas.microsoft.com/office/powerpoint/2010/main" val="3871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14 minutes</a:t>
            </a:r>
          </a:p>
        </p:txBody>
      </p:sp>
      <p:sp>
        <p:nvSpPr>
          <p:cNvPr id="4" name="Slide Number Placeholder 3"/>
          <p:cNvSpPr>
            <a:spLocks noGrp="1"/>
          </p:cNvSpPr>
          <p:nvPr>
            <p:ph type="sldNum" sz="quarter" idx="10"/>
          </p:nvPr>
        </p:nvSpPr>
        <p:spPr/>
        <p:txBody>
          <a:bodyPr/>
          <a:lstStyle/>
          <a:p>
            <a:fld id="{966FAD78-1551-4070-85DE-2E0D872D5203}" type="slidenum">
              <a:rPr lang="en-US" smtClean="0"/>
              <a:t>14</a:t>
            </a:fld>
            <a:endParaRPr lang="en-US"/>
          </a:p>
        </p:txBody>
      </p:sp>
    </p:spTree>
    <p:extLst>
      <p:ext uri="{BB962C8B-B14F-4D97-AF65-F5344CB8AC3E}">
        <p14:creationId xmlns:p14="http://schemas.microsoft.com/office/powerpoint/2010/main" val="150684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8353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409563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8729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16307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27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018668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2725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7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1623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9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3115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0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94750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11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36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707299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7330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1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52460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1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1"/>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3286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4"/>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5044922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5/18/2018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22752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154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9504636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5/18/2018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413494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2633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334338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8993863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94" indent="0" algn="ctr">
              <a:buNone/>
              <a:defRPr sz="2000"/>
            </a:lvl2pPr>
            <a:lvl3pPr marL="914389" indent="0" algn="ctr">
              <a:buNone/>
              <a:defRPr sz="1800"/>
            </a:lvl3pPr>
            <a:lvl4pPr marL="1371583" indent="0" algn="ctr">
              <a:buNone/>
              <a:defRPr sz="1600"/>
            </a:lvl4pPr>
            <a:lvl5pPr marL="1828777" indent="0" algn="ctr">
              <a:buNone/>
              <a:defRPr sz="1600"/>
            </a:lvl5pPr>
            <a:lvl6pPr marL="2285971" indent="0" algn="ctr">
              <a:buNone/>
              <a:defRPr sz="1600"/>
            </a:lvl6pPr>
            <a:lvl7pPr marL="2743167" indent="0" algn="ctr">
              <a:buNone/>
              <a:defRPr sz="1600"/>
            </a:lvl7pPr>
            <a:lvl8pPr marL="3200361" indent="0" algn="ctr">
              <a:buNone/>
              <a:defRPr sz="1600"/>
            </a:lvl8pPr>
            <a:lvl9pPr marL="365755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AA6659-066F-4E7F-BD92-0981E5430CBE}"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229484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298595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94" indent="0">
              <a:buNone/>
              <a:defRPr sz="2000">
                <a:solidFill>
                  <a:schemeClr val="tx1">
                    <a:tint val="75000"/>
                  </a:schemeClr>
                </a:solidFill>
              </a:defRPr>
            </a:lvl2pPr>
            <a:lvl3pPr marL="914389" indent="0">
              <a:buNone/>
              <a:defRPr sz="1800">
                <a:solidFill>
                  <a:schemeClr val="tx1">
                    <a:tint val="75000"/>
                  </a:schemeClr>
                </a:solidFill>
              </a:defRPr>
            </a:lvl3pPr>
            <a:lvl4pPr marL="1371583" indent="0">
              <a:buNone/>
              <a:defRPr sz="1600">
                <a:solidFill>
                  <a:schemeClr val="tx1">
                    <a:tint val="75000"/>
                  </a:schemeClr>
                </a:solidFill>
              </a:defRPr>
            </a:lvl4pPr>
            <a:lvl5pPr marL="1828777" indent="0">
              <a:buNone/>
              <a:defRPr sz="1600">
                <a:solidFill>
                  <a:schemeClr val="tx1">
                    <a:tint val="75000"/>
                  </a:schemeClr>
                </a:solidFill>
              </a:defRPr>
            </a:lvl5pPr>
            <a:lvl6pPr marL="2285971" indent="0">
              <a:buNone/>
              <a:defRPr sz="1600">
                <a:solidFill>
                  <a:schemeClr val="tx1">
                    <a:tint val="75000"/>
                  </a:schemeClr>
                </a:solidFill>
              </a:defRPr>
            </a:lvl6pPr>
            <a:lvl7pPr marL="2743167" indent="0">
              <a:buNone/>
              <a:defRPr sz="1600">
                <a:solidFill>
                  <a:schemeClr val="tx1">
                    <a:tint val="75000"/>
                  </a:schemeClr>
                </a:solidFill>
              </a:defRPr>
            </a:lvl7pPr>
            <a:lvl8pPr marL="3200361" indent="0">
              <a:buNone/>
              <a:defRPr sz="1600">
                <a:solidFill>
                  <a:schemeClr val="tx1">
                    <a:tint val="75000"/>
                  </a:schemeClr>
                </a:solidFill>
              </a:defRPr>
            </a:lvl8pPr>
            <a:lvl9pPr marL="365755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AA6659-066F-4E7F-BD92-0981E5430CBE}"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9906531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AA6659-066F-4E7F-BD92-0981E5430CBE}" type="datetimeFigureOut">
              <a:rPr lang="en-US" smtClean="0"/>
              <a:t>5/18/2018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348514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AA6659-066F-4E7F-BD92-0981E5430CBE}" type="datetimeFigureOut">
              <a:rPr lang="en-US" smtClean="0"/>
              <a:t>5/18/2018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4139826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AA6659-066F-4E7F-BD92-0981E5430CBE}" type="datetimeFigureOut">
              <a:rPr lang="en-US" smtClean="0"/>
              <a:t>5/18/2018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7050075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A6659-066F-4E7F-BD92-0981E5430CBE}" type="datetimeFigureOut">
              <a:rPr lang="en-US" smtClean="0"/>
              <a:t>5/18/2018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8784450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5/18/2018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4678500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9" y="987426"/>
            <a:ext cx="6172200" cy="4873625"/>
          </a:xfrm>
        </p:spPr>
        <p:txBody>
          <a:bodyPr/>
          <a:lstStyle>
            <a:lvl1pPr marL="0" indent="0">
              <a:buNone/>
              <a:defRPr sz="3200"/>
            </a:lvl1pPr>
            <a:lvl2pPr marL="457194" indent="0">
              <a:buNone/>
              <a:defRPr sz="2800"/>
            </a:lvl2pPr>
            <a:lvl3pPr marL="914389" indent="0">
              <a:buNone/>
              <a:defRPr sz="2400"/>
            </a:lvl3pPr>
            <a:lvl4pPr marL="1371583" indent="0">
              <a:buNone/>
              <a:defRPr sz="2000"/>
            </a:lvl4pPr>
            <a:lvl5pPr marL="1828777" indent="0">
              <a:buNone/>
              <a:defRPr sz="2000"/>
            </a:lvl5pPr>
            <a:lvl6pPr marL="2285971" indent="0">
              <a:buNone/>
              <a:defRPr sz="2000"/>
            </a:lvl6pPr>
            <a:lvl7pPr marL="2743167" indent="0">
              <a:buNone/>
              <a:defRPr sz="2000"/>
            </a:lvl7pPr>
            <a:lvl8pPr marL="3200361" indent="0">
              <a:buNone/>
              <a:defRPr sz="2000"/>
            </a:lvl8pPr>
            <a:lvl9pPr marL="3657555" indent="0">
              <a:buNone/>
              <a:defRPr sz="20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5/18/2018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52355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8492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1770848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3910645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6"/>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22465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79046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63892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84402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73751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237660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2.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image" Target="../media/image2.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4.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B7059-9994-452B-97D3-B9424BDCF679}" type="datetimeFigureOut">
              <a:rPr lang="en-US" smtClean="0"/>
              <a:t>5/18/2018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77DB7-DE37-4EA7-B5C7-4FE1B440C5DB}" type="slidenum">
              <a:rPr lang="en-US" smtClean="0"/>
              <a:t>‹#›</a:t>
            </a:fld>
            <a:endParaRPr lang="en-US" dirty="0"/>
          </a:p>
        </p:txBody>
      </p:sp>
    </p:spTree>
    <p:extLst>
      <p:ext uri="{BB962C8B-B14F-4D97-AF65-F5344CB8AC3E}">
        <p14:creationId xmlns:p14="http://schemas.microsoft.com/office/powerpoint/2010/main" val="2170177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9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5/18/2018</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45444726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9"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5/18/2018</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19420512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0"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4"/>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A6659-066F-4E7F-BD92-0981E5430CBE}" type="datetimeFigureOut">
              <a:rPr lang="en-US" smtClean="0"/>
              <a:t>5/18/2018</a:t>
            </a:fld>
            <a:endParaRPr 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64F15-C229-4567-A0C0-6F9C708E4823}" type="slidenum">
              <a:rPr lang="en-US" smtClean="0"/>
              <a:t>‹#›</a:t>
            </a:fld>
            <a:endParaRPr lang="en-US"/>
          </a:p>
        </p:txBody>
      </p:sp>
    </p:spTree>
    <p:extLst>
      <p:ext uri="{BB962C8B-B14F-4D97-AF65-F5344CB8AC3E}">
        <p14:creationId xmlns:p14="http://schemas.microsoft.com/office/powerpoint/2010/main" val="25066008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xStyles>
    <p:titleStyle>
      <a:lvl1pPr algn="l" defTabSz="91438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7" indent="-228597" algn="l" defTabSz="91438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1" indent="-228597" algn="l" defTabSz="91438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6" indent="-228597" algn="l" defTabSz="91438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0"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69"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58"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52"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9" rtl="0" eaLnBrk="1" latinLnBrk="0" hangingPunct="1">
        <a:defRPr sz="1800" kern="1200">
          <a:solidFill>
            <a:schemeClr val="tx1"/>
          </a:solidFill>
          <a:latin typeface="+mn-lt"/>
          <a:ea typeface="+mn-ea"/>
          <a:cs typeface="+mn-cs"/>
        </a:defRPr>
      </a:lvl1pPr>
      <a:lvl2pPr marL="457194" algn="l" defTabSz="914389" rtl="0" eaLnBrk="1" latinLnBrk="0" hangingPunct="1">
        <a:defRPr sz="1800" kern="1200">
          <a:solidFill>
            <a:schemeClr val="tx1"/>
          </a:solidFill>
          <a:latin typeface="+mn-lt"/>
          <a:ea typeface="+mn-ea"/>
          <a:cs typeface="+mn-cs"/>
        </a:defRPr>
      </a:lvl2pPr>
      <a:lvl3pPr marL="914389" algn="l" defTabSz="914389" rtl="0" eaLnBrk="1" latinLnBrk="0" hangingPunct="1">
        <a:defRPr sz="1800" kern="1200">
          <a:solidFill>
            <a:schemeClr val="tx1"/>
          </a:solidFill>
          <a:latin typeface="+mn-lt"/>
          <a:ea typeface="+mn-ea"/>
          <a:cs typeface="+mn-cs"/>
        </a:defRPr>
      </a:lvl3pPr>
      <a:lvl4pPr marL="1371583" algn="l" defTabSz="914389" rtl="0" eaLnBrk="1" latinLnBrk="0" hangingPunct="1">
        <a:defRPr sz="1800" kern="1200">
          <a:solidFill>
            <a:schemeClr val="tx1"/>
          </a:solidFill>
          <a:latin typeface="+mn-lt"/>
          <a:ea typeface="+mn-ea"/>
          <a:cs typeface="+mn-cs"/>
        </a:defRPr>
      </a:lvl4pPr>
      <a:lvl5pPr marL="1828777" algn="l" defTabSz="914389" rtl="0" eaLnBrk="1" latinLnBrk="0" hangingPunct="1">
        <a:defRPr sz="1800" kern="1200">
          <a:solidFill>
            <a:schemeClr val="tx1"/>
          </a:solidFill>
          <a:latin typeface="+mn-lt"/>
          <a:ea typeface="+mn-ea"/>
          <a:cs typeface="+mn-cs"/>
        </a:defRPr>
      </a:lvl5pPr>
      <a:lvl6pPr marL="2285971" algn="l" defTabSz="914389" rtl="0" eaLnBrk="1" latinLnBrk="0" hangingPunct="1">
        <a:defRPr sz="1800" kern="1200">
          <a:solidFill>
            <a:schemeClr val="tx1"/>
          </a:solidFill>
          <a:latin typeface="+mn-lt"/>
          <a:ea typeface="+mn-ea"/>
          <a:cs typeface="+mn-cs"/>
        </a:defRPr>
      </a:lvl6pPr>
      <a:lvl7pPr marL="2743167" algn="l" defTabSz="914389" rtl="0" eaLnBrk="1" latinLnBrk="0" hangingPunct="1">
        <a:defRPr sz="1800" kern="1200">
          <a:solidFill>
            <a:schemeClr val="tx1"/>
          </a:solidFill>
          <a:latin typeface="+mn-lt"/>
          <a:ea typeface="+mn-ea"/>
          <a:cs typeface="+mn-cs"/>
        </a:defRPr>
      </a:lvl7pPr>
      <a:lvl8pPr marL="3200361" algn="l" defTabSz="914389" rtl="0" eaLnBrk="1" latinLnBrk="0" hangingPunct="1">
        <a:defRPr sz="1800" kern="1200">
          <a:solidFill>
            <a:schemeClr val="tx1"/>
          </a:solidFill>
          <a:latin typeface="+mn-lt"/>
          <a:ea typeface="+mn-ea"/>
          <a:cs typeface="+mn-cs"/>
        </a:defRPr>
      </a:lvl8pPr>
      <a:lvl9pPr marL="3657555" algn="l" defTabSz="9143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certification.comptia.org/docs/default-source/downloadablefiles/hr-perceptions-of-it-training-and-certification.pdf" TargetMode="External"/><Relationship Id="rId2" Type="http://schemas.openxmlformats.org/officeDocument/2006/relationships/hyperlink" Target="http://download.microsoft.com/download/9/4/B/94B5442E-0494-4B42-A5DC-8742E4254B09/BVW-Microsoft-US40548315.pdf" TargetMode="Externa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hyperlink" Target="https://www.microsoft.com/learning/en-us/exam-70-463.aspx" TargetMode="External"/><Relationship Id="rId2" Type="http://schemas.openxmlformats.org/officeDocument/2006/relationships/hyperlink" Target="https://borntolearn.mslearn.net/b/weblog/archive/2014/03/10/certification-update-sql-server-2014" TargetMode="External"/><Relationship Id="rId1" Type="http://schemas.openxmlformats.org/officeDocument/2006/relationships/slideLayout" Target="../slideLayouts/slideLayout12.xml"/><Relationship Id="rId4" Type="http://schemas.openxmlformats.org/officeDocument/2006/relationships/hyperlink" Target="https://www.microsoft.com/en-ca/learning/sql-certification.aspx"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hyperlink" Target="http://www.sqltact.com/" TargetMode="External"/><Relationship Id="rId1" Type="http://schemas.openxmlformats.org/officeDocument/2006/relationships/slideLayout" Target="../slideLayouts/slideLayout2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8.xml.rels><?xml version="1.0" encoding="UTF-8" standalone="yes"?>
<Relationships xmlns="http://schemas.openxmlformats.org/package/2006/relationships"><Relationship Id="rId3" Type="http://schemas.openxmlformats.org/officeDocument/2006/relationships/hyperlink" Target="mailto:William.Assaf@sparkhound.com" TargetMode="External"/><Relationship Id="rId2" Type="http://schemas.openxmlformats.org/officeDocument/2006/relationships/hyperlink" Target="http://www.sqltact.com/" TargetMode="Externa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875" y="2202550"/>
            <a:ext cx="9855200" cy="762000"/>
          </a:xfrm>
        </p:spPr>
        <p:txBody>
          <a:bodyPr/>
          <a:lstStyle/>
          <a:p>
            <a:pPr algn="ctr"/>
            <a:r>
              <a:rPr lang="en-US" sz="6000" dirty="0"/>
              <a:t>Think Like a Certification Exam</a:t>
            </a:r>
            <a:br>
              <a:rPr lang="en-US" sz="6000" dirty="0"/>
            </a:br>
            <a:br>
              <a:rPr lang="en-US" sz="6000" dirty="0"/>
            </a:br>
            <a:r>
              <a:rPr lang="en-US" sz="6000" dirty="0"/>
              <a:t>William Assaf, MCSE</a:t>
            </a:r>
            <a:br>
              <a:rPr lang="en-US" sz="6000" dirty="0"/>
            </a:br>
            <a:r>
              <a:rPr lang="en-US" sz="6000" dirty="0"/>
              <a:t>Sparkhound</a:t>
            </a:r>
          </a:p>
        </p:txBody>
      </p:sp>
      <p:sp>
        <p:nvSpPr>
          <p:cNvPr id="3" name="Rectangle 2"/>
          <p:cNvSpPr/>
          <p:nvPr/>
        </p:nvSpPr>
        <p:spPr>
          <a:xfrm>
            <a:off x="2528047" y="4308012"/>
            <a:ext cx="6096000" cy="1200329"/>
          </a:xfrm>
          <a:prstGeom prst="rect">
            <a:avLst/>
          </a:prstGeom>
        </p:spPr>
        <p:txBody>
          <a:bodyPr>
            <a:spAutoFit/>
          </a:bodyPr>
          <a:lstStyle/>
          <a:p>
            <a:r>
              <a:rPr lang="en-US" dirty="0"/>
              <a:t>Gain exam insights, the best prep strategies, an test-taking strategies from a exam veteran and writer. Learn how to deconstruct questions and answers, how questions are written, and what certification exams are really testing for.</a:t>
            </a:r>
          </a:p>
        </p:txBody>
      </p:sp>
    </p:spTree>
    <p:extLst>
      <p:ext uri="{BB962C8B-B14F-4D97-AF65-F5344CB8AC3E}">
        <p14:creationId xmlns:p14="http://schemas.microsoft.com/office/powerpoint/2010/main" val="3468603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On a Cert Exam?</a:t>
            </a:r>
          </a:p>
        </p:txBody>
      </p:sp>
      <p:sp>
        <p:nvSpPr>
          <p:cNvPr id="5" name="TextBox 4"/>
          <p:cNvSpPr txBox="1"/>
          <p:nvPr/>
        </p:nvSpPr>
        <p:spPr>
          <a:xfrm>
            <a:off x="247749" y="1023240"/>
            <a:ext cx="5189489" cy="5262979"/>
          </a:xfrm>
          <a:prstGeom prst="rect">
            <a:avLst/>
          </a:prstGeom>
          <a:noFill/>
        </p:spPr>
        <p:txBody>
          <a:bodyPr wrap="square" rtlCol="0">
            <a:spAutoFit/>
          </a:bodyPr>
          <a:lstStyle/>
          <a:p>
            <a:r>
              <a:rPr lang="en-US" sz="2800" dirty="0"/>
              <a:t>Straight from Microsoft.com, this is the “Skills Measured” section, this is the “domain” of the exam.</a:t>
            </a:r>
          </a:p>
          <a:p>
            <a:endParaRPr lang="en-US" sz="2800" dirty="0"/>
          </a:p>
          <a:p>
            <a:r>
              <a:rPr lang="en-US" sz="2800" dirty="0"/>
              <a:t>The “domain” is determined by a group of SME’s before item writing begins, and each entry is validated against their real-life experience.</a:t>
            </a:r>
          </a:p>
          <a:p>
            <a:endParaRPr lang="en-US" sz="2800" dirty="0"/>
          </a:p>
          <a:p>
            <a:r>
              <a:rPr lang="en-US" sz="2800" dirty="0"/>
              <a:t>The “domain” tells the item writer what the question needs to test.</a:t>
            </a:r>
          </a:p>
        </p:txBody>
      </p:sp>
      <p:pic>
        <p:nvPicPr>
          <p:cNvPr id="8" name="Picture 7"/>
          <p:cNvPicPr>
            <a:picLocks noChangeAspect="1"/>
          </p:cNvPicPr>
          <p:nvPr/>
        </p:nvPicPr>
        <p:blipFill>
          <a:blip r:embed="rId2"/>
          <a:stretch>
            <a:fillRect/>
          </a:stretch>
        </p:blipFill>
        <p:spPr>
          <a:xfrm>
            <a:off x="5437238" y="820508"/>
            <a:ext cx="10030924" cy="5907583"/>
          </a:xfrm>
          <a:prstGeom prst="rect">
            <a:avLst/>
          </a:prstGeom>
        </p:spPr>
      </p:pic>
      <p:sp>
        <p:nvSpPr>
          <p:cNvPr id="3" name="Oval 2"/>
          <p:cNvSpPr/>
          <p:nvPr/>
        </p:nvSpPr>
        <p:spPr>
          <a:xfrm>
            <a:off x="5368123" y="3774299"/>
            <a:ext cx="3307977" cy="303903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4721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p:txBody>
          <a:bodyPr>
            <a:normAutofit/>
          </a:bodyPr>
          <a:lstStyle/>
          <a:p>
            <a:r>
              <a:rPr lang="en-US" sz="4400" dirty="0"/>
              <a:t>Study by doing.</a:t>
            </a:r>
          </a:p>
          <a:p>
            <a:pPr lvl="1"/>
            <a:r>
              <a:rPr lang="en-US" sz="4000" dirty="0"/>
              <a:t>For example:</a:t>
            </a:r>
          </a:p>
          <a:p>
            <a:pPr lvl="1"/>
            <a:r>
              <a:rPr lang="en-US" sz="3600" dirty="0"/>
              <a:t>If you have a book, take a practice exam</a:t>
            </a:r>
          </a:p>
          <a:p>
            <a:pPr lvl="1"/>
            <a:r>
              <a:rPr lang="en-US" sz="3600" dirty="0"/>
              <a:t>Look at the review questions on a book, or use the syllabus, test unfamiliar product features for yourself.</a:t>
            </a:r>
          </a:p>
          <a:p>
            <a:pPr lvl="1"/>
            <a:r>
              <a:rPr lang="en-US" sz="3600" dirty="0"/>
              <a:t>If something is not familiar, or if you get the practice question wrong, go and DO it.</a:t>
            </a:r>
          </a:p>
        </p:txBody>
      </p:sp>
    </p:spTree>
    <p:extLst>
      <p:ext uri="{BB962C8B-B14F-4D97-AF65-F5344CB8AC3E}">
        <p14:creationId xmlns:p14="http://schemas.microsoft.com/office/powerpoint/2010/main" val="168123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a:xfrm>
            <a:off x="609600" y="990603"/>
            <a:ext cx="10972800" cy="5572122"/>
          </a:xfrm>
        </p:spPr>
        <p:txBody>
          <a:bodyPr>
            <a:normAutofit fontScale="92500"/>
          </a:bodyPr>
          <a:lstStyle/>
          <a:p>
            <a:r>
              <a:rPr lang="en-US" sz="4400" dirty="0"/>
              <a:t>Study by doing.</a:t>
            </a:r>
          </a:p>
          <a:p>
            <a:pPr lvl="1"/>
            <a:r>
              <a:rPr lang="en-US" sz="4000" dirty="0"/>
              <a:t>This almost certainly requires a lab environment at home or work where you can tinker, break, fix, build, tear down, and learn.</a:t>
            </a:r>
          </a:p>
          <a:p>
            <a:pPr lvl="1"/>
            <a:r>
              <a:rPr lang="en-US" sz="4000" dirty="0"/>
              <a:t>Don’t have a test lab? Build one, it’s educational.</a:t>
            </a:r>
          </a:p>
          <a:p>
            <a:pPr lvl="1"/>
            <a:r>
              <a:rPr lang="en-US" sz="4000" dirty="0"/>
              <a:t>Have a lab environment installed on your work/home PC’s, or use Azure. (Free credits out there for students, new accounts, MSDN subs, etc.)</a:t>
            </a:r>
          </a:p>
          <a:p>
            <a:pPr lvl="1"/>
            <a:r>
              <a:rPr lang="en-US" sz="4000" dirty="0"/>
              <a:t>No home/study environment for your tech? </a:t>
            </a:r>
            <a:br>
              <a:rPr lang="en-US" sz="4000" dirty="0"/>
            </a:br>
            <a:r>
              <a:rPr lang="en-US" sz="4000" dirty="0"/>
              <a:t>Red flag to me.</a:t>
            </a:r>
          </a:p>
        </p:txBody>
      </p:sp>
    </p:spTree>
    <p:extLst>
      <p:ext uri="{BB962C8B-B14F-4D97-AF65-F5344CB8AC3E}">
        <p14:creationId xmlns:p14="http://schemas.microsoft.com/office/powerpoint/2010/main" val="33977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a:xfrm>
            <a:off x="609600" y="990603"/>
            <a:ext cx="10972800" cy="5543547"/>
          </a:xfrm>
        </p:spPr>
        <p:txBody>
          <a:bodyPr>
            <a:normAutofit/>
          </a:bodyPr>
          <a:lstStyle/>
          <a:p>
            <a:r>
              <a:rPr lang="en-US" sz="4400" dirty="0"/>
              <a:t>Do not study by reading (alone).</a:t>
            </a:r>
          </a:p>
          <a:p>
            <a:r>
              <a:rPr lang="en-US" sz="4400" dirty="0"/>
              <a:t>Book memorization is rarely tested on cert exams. </a:t>
            </a:r>
          </a:p>
          <a:p>
            <a:pPr lvl="1"/>
            <a:r>
              <a:rPr lang="en-US" sz="4000" dirty="0"/>
              <a:t>Though, you must know the subject material.</a:t>
            </a:r>
          </a:p>
          <a:p>
            <a:pPr lvl="1"/>
            <a:r>
              <a:rPr lang="en-US" sz="4000" dirty="0"/>
              <a:t>Proper feature choice and solution approach are more likely to be tested.</a:t>
            </a:r>
          </a:p>
          <a:p>
            <a:pPr lvl="1"/>
            <a:r>
              <a:rPr lang="en-US" sz="4000" dirty="0"/>
              <a:t>Code sample questions are likely to test order of operations and correct tactic choice, not syntax.</a:t>
            </a:r>
          </a:p>
        </p:txBody>
      </p:sp>
    </p:spTree>
    <p:extLst>
      <p:ext uri="{BB962C8B-B14F-4D97-AF65-F5344CB8AC3E}">
        <p14:creationId xmlns:p14="http://schemas.microsoft.com/office/powerpoint/2010/main" val="361558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14</a:t>
            </a:fld>
            <a:endParaRPr lang="en-US" dirty="0"/>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Microsoft’s recent Emphasis is on Solutions.</a:t>
            </a:r>
          </a:p>
          <a:p>
            <a:endParaRPr lang="en-US" sz="3200" b="0" dirty="0">
              <a:solidFill>
                <a:schemeClr val="tx1"/>
              </a:solidFill>
              <a:latin typeface="+mn-lt"/>
            </a:endParaRPr>
          </a:p>
          <a:p>
            <a:r>
              <a:rPr lang="en-US" sz="3200" b="0" dirty="0">
                <a:solidFill>
                  <a:schemeClr val="tx1"/>
                </a:solidFill>
                <a:latin typeface="+mn-lt"/>
              </a:rPr>
              <a:t>Example: To get an SQL MCSA, you need to know how to build end-to-end Business Intelligence, with lots of SSIS (including Data Quality Services!), SSRS, even SSAS, in addition to the expected database admin and querying. </a:t>
            </a:r>
          </a:p>
          <a:p>
            <a:endParaRPr lang="en-US" sz="3200" b="0" dirty="0">
              <a:solidFill>
                <a:schemeClr val="tx1"/>
              </a:solidFill>
              <a:latin typeface="+mn-lt"/>
            </a:endParaRPr>
          </a:p>
          <a:p>
            <a:r>
              <a:rPr lang="en-US" sz="3200" b="0" dirty="0">
                <a:solidFill>
                  <a:schemeClr val="tx1"/>
                </a:solidFill>
                <a:latin typeface="+mn-lt"/>
              </a:rPr>
              <a:t>There is no such thing as a one-dimensional certification. </a:t>
            </a:r>
          </a:p>
          <a:p>
            <a:r>
              <a:rPr lang="en-US" sz="3200" b="0" dirty="0">
                <a:solidFill>
                  <a:schemeClr val="tx1"/>
                </a:solidFill>
                <a:latin typeface="+mn-lt"/>
              </a:rPr>
              <a:t>This is intentional and raises the value of a certification – a certification should mean you have broad experience.</a:t>
            </a:r>
          </a:p>
        </p:txBody>
      </p:sp>
    </p:spTree>
    <p:extLst>
      <p:ext uri="{BB962C8B-B14F-4D97-AF65-F5344CB8AC3E}">
        <p14:creationId xmlns:p14="http://schemas.microsoft.com/office/powerpoint/2010/main" val="320892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80646" y="3216452"/>
            <a:ext cx="9813851" cy="707886"/>
          </a:xfrm>
          <a:prstGeom prst="rect">
            <a:avLst/>
          </a:prstGeom>
          <a:noFill/>
        </p:spPr>
        <p:txBody>
          <a:bodyPr wrap="square" rtlCol="0">
            <a:spAutoFit/>
          </a:bodyPr>
          <a:lstStyle/>
          <a:p>
            <a:r>
              <a:rPr lang="en-US" sz="4000" dirty="0"/>
              <a:t>So what is it like to be an Item Writer?</a:t>
            </a:r>
          </a:p>
        </p:txBody>
      </p:sp>
    </p:spTree>
    <p:extLst>
      <p:ext uri="{BB962C8B-B14F-4D97-AF65-F5344CB8AC3E}">
        <p14:creationId xmlns:p14="http://schemas.microsoft.com/office/powerpoint/2010/main" val="302519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16</a:t>
            </a:fld>
            <a:endParaRPr lang="en-US" dirty="0"/>
          </a:p>
        </p:txBody>
      </p:sp>
      <p:sp>
        <p:nvSpPr>
          <p:cNvPr id="6" name="Title 4"/>
          <p:cNvSpPr txBox="1">
            <a:spLocks/>
          </p:cNvSpPr>
          <p:nvPr/>
        </p:nvSpPr>
        <p:spPr>
          <a:xfrm>
            <a:off x="381674" y="938677"/>
            <a:ext cx="1097280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Microsoft subcontracts out SME’s globally. </a:t>
            </a:r>
          </a:p>
          <a:p>
            <a:r>
              <a:rPr lang="en-US" sz="3600" b="0" dirty="0">
                <a:solidFill>
                  <a:schemeClr val="tx1"/>
                </a:solidFill>
                <a:latin typeface="+mn-lt"/>
              </a:rPr>
              <a:t>	Item Selection and Standard Setting Sessions (IS/SS) 	to set the exam Domain.</a:t>
            </a:r>
          </a:p>
          <a:p>
            <a:r>
              <a:rPr lang="en-US" sz="3600" b="0" dirty="0">
                <a:solidFill>
                  <a:schemeClr val="tx1"/>
                </a:solidFill>
                <a:latin typeface="+mn-lt"/>
              </a:rPr>
              <a:t> </a:t>
            </a:r>
          </a:p>
          <a:p>
            <a:r>
              <a:rPr lang="en-US" sz="3600" b="0" dirty="0">
                <a:solidFill>
                  <a:schemeClr val="tx1"/>
                </a:solidFill>
                <a:latin typeface="+mn-lt"/>
              </a:rPr>
              <a:t>Focus on practicality and actual usage: topics are removed from the exam’s </a:t>
            </a:r>
            <a:r>
              <a:rPr lang="en-US" sz="3600" b="0" i="1" dirty="0">
                <a:solidFill>
                  <a:schemeClr val="tx1"/>
                </a:solidFill>
                <a:latin typeface="+mn-lt"/>
              </a:rPr>
              <a:t>domain </a:t>
            </a:r>
            <a:r>
              <a:rPr lang="en-US" sz="3600" b="0" dirty="0">
                <a:solidFill>
                  <a:schemeClr val="tx1"/>
                </a:solidFill>
                <a:latin typeface="+mn-lt"/>
              </a:rPr>
              <a:t>if none of the SME’s present could say they use it in real life.</a:t>
            </a:r>
          </a:p>
          <a:p>
            <a:endParaRPr lang="en-US" sz="3600" b="0" dirty="0">
              <a:solidFill>
                <a:schemeClr val="tx1"/>
              </a:solidFill>
              <a:latin typeface="+mn-lt"/>
            </a:endParaRPr>
          </a:p>
          <a:p>
            <a:r>
              <a:rPr lang="en-US" sz="3600" b="0" dirty="0">
                <a:solidFill>
                  <a:schemeClr val="tx1"/>
                </a:solidFill>
                <a:latin typeface="+mn-lt"/>
              </a:rPr>
              <a:t>Then, how </a:t>
            </a:r>
            <a:r>
              <a:rPr lang="en-US" sz="3600" b="0" i="1" dirty="0">
                <a:solidFill>
                  <a:schemeClr val="tx1"/>
                </a:solidFill>
                <a:latin typeface="+mn-lt"/>
              </a:rPr>
              <a:t>many</a:t>
            </a:r>
            <a:r>
              <a:rPr lang="en-US" sz="3600" b="0" dirty="0">
                <a:solidFill>
                  <a:schemeClr val="tx1"/>
                </a:solidFill>
                <a:latin typeface="+mn-lt"/>
              </a:rPr>
              <a:t> of each domain should be there? </a:t>
            </a:r>
          </a:p>
          <a:p>
            <a:r>
              <a:rPr lang="en-US" sz="3600" b="0" dirty="0">
                <a:solidFill>
                  <a:schemeClr val="tx1"/>
                </a:solidFill>
                <a:latin typeface="+mn-lt"/>
              </a:rPr>
              <a:t>Then, provide some sample topics for the item writers.</a:t>
            </a:r>
          </a:p>
        </p:txBody>
      </p:sp>
    </p:spTree>
    <p:extLst>
      <p:ext uri="{BB962C8B-B14F-4D97-AF65-F5344CB8AC3E}">
        <p14:creationId xmlns:p14="http://schemas.microsoft.com/office/powerpoint/2010/main" val="244865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17</a:t>
            </a:fld>
            <a:endParaRPr lang="en-US" dirty="0"/>
          </a:p>
        </p:txBody>
      </p:sp>
      <p:sp>
        <p:nvSpPr>
          <p:cNvPr id="6" name="Title 4"/>
          <p:cNvSpPr txBox="1">
            <a:spLocks/>
          </p:cNvSpPr>
          <p:nvPr/>
        </p:nvSpPr>
        <p:spPr>
          <a:xfrm>
            <a:off x="381674" y="938677"/>
            <a:ext cx="1097280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chemeClr val="tx1"/>
                </a:solidFill>
                <a:latin typeface="+mn-lt"/>
              </a:rPr>
              <a:t>Item writers are given assignments to cover a narrow domain, usually with specific topics in mind, and some samples.</a:t>
            </a:r>
          </a:p>
          <a:p>
            <a:endParaRPr lang="en-US" sz="3300" b="0" dirty="0">
              <a:solidFill>
                <a:schemeClr val="tx1"/>
              </a:solidFill>
              <a:latin typeface="+mn-lt"/>
            </a:endParaRPr>
          </a:p>
          <a:p>
            <a:r>
              <a:rPr lang="en-US" sz="3300" b="0" dirty="0">
                <a:solidFill>
                  <a:schemeClr val="tx1"/>
                </a:solidFill>
                <a:latin typeface="+mn-lt"/>
              </a:rPr>
              <a:t>Item writers must communicate to make sure they’re not overlapping questions or creating nemesis items (that give away answers in other questions). </a:t>
            </a:r>
          </a:p>
          <a:p>
            <a:endParaRPr lang="en-US" sz="3300" b="0" dirty="0">
              <a:solidFill>
                <a:schemeClr val="tx1"/>
              </a:solidFill>
              <a:latin typeface="+mn-lt"/>
            </a:endParaRPr>
          </a:p>
          <a:p>
            <a:r>
              <a:rPr lang="en-US" sz="3300" b="0" dirty="0">
                <a:solidFill>
                  <a:schemeClr val="tx1"/>
                </a:solidFill>
                <a:latin typeface="+mn-lt"/>
              </a:rPr>
              <a:t>Then a review process and alpha exam process occur with yet another group of SME’s to fine tune the items. Item Writers may be asked to change/modify based on this.</a:t>
            </a:r>
          </a:p>
        </p:txBody>
      </p:sp>
    </p:spTree>
    <p:extLst>
      <p:ext uri="{BB962C8B-B14F-4D97-AF65-F5344CB8AC3E}">
        <p14:creationId xmlns:p14="http://schemas.microsoft.com/office/powerpoint/2010/main" val="60096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18</a:t>
            </a:fld>
            <a:endParaRPr lang="en-US"/>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514350" indent="-514350">
              <a:buFont typeface="+mj-lt"/>
              <a:buAutoNum type="arabicPeriod"/>
            </a:pPr>
            <a:r>
              <a:rPr lang="en-US" sz="3200" b="0" dirty="0">
                <a:solidFill>
                  <a:schemeClr val="tx1"/>
                </a:solidFill>
                <a:latin typeface="+mn-lt"/>
              </a:rPr>
              <a:t>What "</a:t>
            </a:r>
            <a:r>
              <a:rPr lang="en-US" sz="3200" dirty="0">
                <a:solidFill>
                  <a:schemeClr val="tx1"/>
                </a:solidFill>
                <a:latin typeface="+mn-lt"/>
              </a:rPr>
              <a:t>should</a:t>
            </a:r>
            <a:r>
              <a:rPr lang="en-US" sz="3200" b="0" dirty="0">
                <a:solidFill>
                  <a:schemeClr val="tx1"/>
                </a:solidFill>
                <a:latin typeface="+mn-lt"/>
              </a:rPr>
              <a:t> you use" not "could use" or "would use“</a:t>
            </a:r>
          </a:p>
          <a:p>
            <a:pPr marL="514350" indent="-514350">
              <a:buFont typeface="+mj-lt"/>
              <a:buAutoNum type="arabicPeriod"/>
            </a:pPr>
            <a:r>
              <a:rPr lang="en-US" sz="3200" b="0" dirty="0">
                <a:solidFill>
                  <a:schemeClr val="tx1"/>
                </a:solidFill>
              </a:rPr>
              <a:t>"</a:t>
            </a:r>
            <a:r>
              <a:rPr lang="en-US" sz="3200" b="0" dirty="0">
                <a:solidFill>
                  <a:schemeClr val="tx1"/>
                </a:solidFill>
                <a:latin typeface="+mn-lt"/>
              </a:rPr>
              <a:t>You </a:t>
            </a:r>
            <a:r>
              <a:rPr lang="en-US" sz="3200" dirty="0">
                <a:solidFill>
                  <a:schemeClr val="tx1"/>
                </a:solidFill>
                <a:latin typeface="+mn-lt"/>
              </a:rPr>
              <a:t>need </a:t>
            </a:r>
            <a:r>
              <a:rPr lang="en-US" sz="3200" b="0" dirty="0">
                <a:solidFill>
                  <a:schemeClr val="tx1"/>
                </a:solidFill>
                <a:latin typeface="+mn-lt"/>
              </a:rPr>
              <a:t>to</a:t>
            </a:r>
            <a:r>
              <a:rPr lang="en-US" sz="3200" b="0" dirty="0">
                <a:solidFill>
                  <a:schemeClr val="tx1"/>
                </a:solidFill>
              </a:rPr>
              <a:t>"</a:t>
            </a:r>
            <a:r>
              <a:rPr lang="en-US" sz="3200" b="0" dirty="0">
                <a:solidFill>
                  <a:schemeClr val="tx1"/>
                </a:solidFill>
                <a:latin typeface="+mn-lt"/>
              </a:rPr>
              <a:t> not </a:t>
            </a:r>
            <a:r>
              <a:rPr lang="en-US" sz="3200" b="0" dirty="0">
                <a:solidFill>
                  <a:schemeClr val="tx1"/>
                </a:solidFill>
              </a:rPr>
              <a:t>"</a:t>
            </a:r>
            <a:r>
              <a:rPr lang="en-US" sz="3200" b="0" dirty="0">
                <a:solidFill>
                  <a:schemeClr val="tx1"/>
                </a:solidFill>
                <a:latin typeface="+mn-lt"/>
              </a:rPr>
              <a:t>you must</a:t>
            </a:r>
            <a:r>
              <a:rPr lang="en-US" sz="3200" b="0" dirty="0">
                <a:solidFill>
                  <a:schemeClr val="tx1"/>
                </a:solidFill>
              </a:rPr>
              <a:t>“</a:t>
            </a:r>
            <a:endParaRPr lang="en-US" sz="3200" b="0" dirty="0">
              <a:solidFill>
                <a:schemeClr val="tx1"/>
              </a:solidFill>
              <a:latin typeface="+mn-lt"/>
            </a:endParaRP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By using</a:t>
            </a:r>
            <a:r>
              <a:rPr lang="en-US" sz="3200" b="0" dirty="0">
                <a:solidFill>
                  <a:schemeClr val="tx1"/>
                </a:solidFill>
                <a:latin typeface="+mn-lt"/>
              </a:rPr>
              <a:t>" not "using“</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Named</a:t>
            </a:r>
            <a:r>
              <a:rPr lang="en-US" sz="3200" b="0" dirty="0">
                <a:solidFill>
                  <a:schemeClr val="tx1"/>
                </a:solidFill>
                <a:latin typeface="+mn-lt"/>
              </a:rPr>
              <a:t>" not "called“</a:t>
            </a:r>
          </a:p>
          <a:p>
            <a:pPr marL="514350" indent="-514350">
              <a:buFont typeface="+mj-lt"/>
              <a:buAutoNum type="arabicPeriod"/>
            </a:pPr>
            <a:r>
              <a:rPr lang="en-US" sz="3200" b="0" dirty="0">
                <a:solidFill>
                  <a:schemeClr val="tx1"/>
                </a:solidFill>
                <a:latin typeface="+mn-lt"/>
              </a:rPr>
              <a:t>"You are </a:t>
            </a:r>
            <a:r>
              <a:rPr lang="en-US" sz="3200" dirty="0">
                <a:solidFill>
                  <a:schemeClr val="tx1"/>
                </a:solidFill>
                <a:latin typeface="+mn-lt"/>
              </a:rPr>
              <a:t>developing</a:t>
            </a:r>
            <a:r>
              <a:rPr lang="en-US" sz="3200" b="0" dirty="0">
                <a:solidFill>
                  <a:schemeClr val="tx1"/>
                </a:solidFill>
                <a:latin typeface="+mn-lt"/>
              </a:rPr>
              <a:t>" not "you are working on“</a:t>
            </a:r>
          </a:p>
          <a:p>
            <a:pPr marL="514350" indent="-514350">
              <a:buFont typeface="+mj-lt"/>
              <a:buAutoNum type="arabicPeriod"/>
            </a:pPr>
            <a:r>
              <a:rPr lang="en-US" sz="3200" b="0" dirty="0">
                <a:solidFill>
                  <a:schemeClr val="tx1"/>
                </a:solidFill>
                <a:latin typeface="+mn-lt"/>
              </a:rPr>
              <a:t>"by using the </a:t>
            </a:r>
            <a:r>
              <a:rPr lang="en-US" sz="3200" dirty="0">
                <a:solidFill>
                  <a:schemeClr val="tx1"/>
                </a:solidFill>
                <a:latin typeface="+mn-lt"/>
              </a:rPr>
              <a:t>least amount of administrative effort</a:t>
            </a:r>
            <a:r>
              <a:rPr lang="en-US" sz="3200" b="0" dirty="0">
                <a:solidFill>
                  <a:schemeClr val="tx1"/>
                </a:solidFill>
                <a:latin typeface="+mn-lt"/>
              </a:rPr>
              <a:t>" not "most efficiently" or "best” or “of course you’d do it this way”</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server that runs SQL Server</a:t>
            </a:r>
            <a:r>
              <a:rPr lang="en-US" sz="3200" b="0" dirty="0">
                <a:solidFill>
                  <a:schemeClr val="tx1"/>
                </a:solidFill>
                <a:latin typeface="+mn-lt"/>
              </a:rPr>
              <a:t>" not "running SQL“ or “SQL server”</a:t>
            </a:r>
          </a:p>
          <a:p>
            <a:pPr marL="514350" indent="-514350">
              <a:buFont typeface="+mj-lt"/>
              <a:buAutoNum type="arabicPeriod"/>
            </a:pPr>
            <a:r>
              <a:rPr lang="en-US" sz="3200" b="0" dirty="0">
                <a:solidFill>
                  <a:schemeClr val="tx1"/>
                </a:solidFill>
                <a:latin typeface="+mn-lt"/>
              </a:rPr>
              <a:t>Also, if the word/phrase doesn't translate well, don't use it.</a:t>
            </a:r>
          </a:p>
        </p:txBody>
      </p:sp>
    </p:spTree>
    <p:extLst>
      <p:ext uri="{BB962C8B-B14F-4D97-AF65-F5344CB8AC3E}">
        <p14:creationId xmlns:p14="http://schemas.microsoft.com/office/powerpoint/2010/main" val="296997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19</a:t>
            </a:fld>
            <a:endParaRPr lang="en-US"/>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The word "</a:t>
            </a:r>
            <a:r>
              <a:rPr lang="en-US" sz="3200" dirty="0">
                <a:solidFill>
                  <a:schemeClr val="tx1"/>
                </a:solidFill>
                <a:latin typeface="+mn-lt"/>
              </a:rPr>
              <a:t>only</a:t>
            </a:r>
            <a:r>
              <a:rPr lang="en-US" sz="3200" b="0" dirty="0">
                <a:solidFill>
                  <a:schemeClr val="tx1"/>
                </a:solidFill>
                <a:latin typeface="+mn-lt"/>
              </a:rPr>
              <a:t>" is a pain. It has to be used exactly.</a:t>
            </a:r>
          </a:p>
          <a:p>
            <a:endParaRPr lang="en-US" sz="3200" b="0" dirty="0">
              <a:solidFill>
                <a:schemeClr val="tx1"/>
              </a:solidFill>
              <a:latin typeface="+mn-lt"/>
            </a:endParaRPr>
          </a:p>
          <a:p>
            <a:r>
              <a:rPr lang="en-US" sz="3200" b="0" dirty="0">
                <a:solidFill>
                  <a:schemeClr val="tx1"/>
                </a:solidFill>
                <a:latin typeface="+mn-lt"/>
              </a:rPr>
              <a:t>Tonight we are serving </a:t>
            </a:r>
            <a:r>
              <a:rPr lang="en-US" sz="3200" dirty="0">
                <a:solidFill>
                  <a:schemeClr val="tx1"/>
                </a:solidFill>
                <a:latin typeface="+mn-lt"/>
              </a:rPr>
              <a:t>enchiladas</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a:t>
            </a:r>
          </a:p>
          <a:p>
            <a:r>
              <a:rPr lang="en-US" sz="3200" b="0" dirty="0">
                <a:solidFill>
                  <a:schemeClr val="tx1"/>
                </a:solidFill>
                <a:latin typeface="+mn-lt"/>
              </a:rPr>
              <a:t>Tonight we are </a:t>
            </a:r>
            <a:r>
              <a:rPr lang="en-US" sz="3200" dirty="0">
                <a:solidFill>
                  <a:schemeClr val="tx1"/>
                </a:solidFill>
                <a:latin typeface="+mn-lt"/>
              </a:rPr>
              <a:t>only</a:t>
            </a:r>
            <a:r>
              <a:rPr lang="en-US" sz="3200" b="0" dirty="0">
                <a:solidFill>
                  <a:schemeClr val="tx1"/>
                </a:solidFill>
                <a:latin typeface="+mn-lt"/>
              </a:rPr>
              <a:t> </a:t>
            </a:r>
            <a:r>
              <a:rPr lang="en-US" sz="3200" dirty="0">
                <a:solidFill>
                  <a:schemeClr val="tx1"/>
                </a:solidFill>
                <a:latin typeface="+mn-lt"/>
              </a:rPr>
              <a:t>serving</a:t>
            </a:r>
            <a:r>
              <a:rPr lang="en-US" sz="3200" b="0" dirty="0">
                <a:solidFill>
                  <a:schemeClr val="tx1"/>
                </a:solidFill>
                <a:latin typeface="+mn-lt"/>
              </a:rPr>
              <a:t> enchiladas.</a:t>
            </a:r>
          </a:p>
          <a:p>
            <a:r>
              <a:rPr lang="en-US" sz="3200" dirty="0">
                <a:solidFill>
                  <a:schemeClr val="tx1"/>
                </a:solidFill>
                <a:latin typeface="+mn-lt"/>
              </a:rPr>
              <a:t>Tonight</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we are only serving enchiladas.</a:t>
            </a:r>
            <a:br>
              <a:rPr lang="en-US" sz="3200" b="0" dirty="0">
                <a:solidFill>
                  <a:schemeClr val="tx1"/>
                </a:solidFill>
                <a:latin typeface="+mn-lt"/>
              </a:rPr>
            </a:br>
            <a:br>
              <a:rPr lang="en-US" sz="3200" b="0" dirty="0">
                <a:solidFill>
                  <a:schemeClr val="tx1"/>
                </a:solidFill>
                <a:latin typeface="+mn-lt"/>
              </a:rPr>
            </a:br>
            <a:r>
              <a:rPr lang="en-US" sz="3200" b="0" dirty="0">
                <a:solidFill>
                  <a:schemeClr val="tx1"/>
                </a:solidFill>
                <a:latin typeface="+mn-lt"/>
              </a:rPr>
              <a:t> </a:t>
            </a:r>
          </a:p>
          <a:p>
            <a:r>
              <a:rPr lang="en-US" sz="3200" b="0" dirty="0">
                <a:solidFill>
                  <a:schemeClr val="tx1"/>
                </a:solidFill>
                <a:latin typeface="+mn-lt"/>
              </a:rPr>
              <a:t>The "application only connects to </a:t>
            </a:r>
            <a:r>
              <a:rPr lang="en-US" sz="3200" dirty="0">
                <a:solidFill>
                  <a:schemeClr val="tx1"/>
                </a:solidFill>
                <a:latin typeface="+mn-lt"/>
              </a:rPr>
              <a:t>one</a:t>
            </a:r>
            <a:r>
              <a:rPr lang="en-US" sz="3200" b="0" dirty="0">
                <a:solidFill>
                  <a:schemeClr val="tx1"/>
                </a:solidFill>
                <a:latin typeface="+mn-lt"/>
              </a:rPr>
              <a:t> database" </a:t>
            </a:r>
          </a:p>
          <a:p>
            <a:r>
              <a:rPr lang="en-US" sz="3200" b="0" dirty="0">
                <a:solidFill>
                  <a:schemeClr val="tx1"/>
                </a:solidFill>
                <a:latin typeface="+mn-lt"/>
              </a:rPr>
              <a:t>vs. </a:t>
            </a:r>
          </a:p>
          <a:p>
            <a:r>
              <a:rPr lang="en-US" sz="3200" b="0" dirty="0">
                <a:solidFill>
                  <a:schemeClr val="tx1"/>
                </a:solidFill>
                <a:latin typeface="+mn-lt"/>
              </a:rPr>
              <a:t>the "application connects to </a:t>
            </a:r>
            <a:r>
              <a:rPr lang="en-US" sz="3200" dirty="0">
                <a:solidFill>
                  <a:schemeClr val="tx1"/>
                </a:solidFill>
                <a:latin typeface="+mn-lt"/>
              </a:rPr>
              <a:t>only</a:t>
            </a:r>
            <a:r>
              <a:rPr lang="en-US" sz="3200" b="0" dirty="0">
                <a:solidFill>
                  <a:schemeClr val="tx1"/>
                </a:solidFill>
                <a:latin typeface="+mn-lt"/>
              </a:rPr>
              <a:t> one database" is a big difference. </a:t>
            </a:r>
          </a:p>
        </p:txBody>
      </p:sp>
    </p:spTree>
    <p:extLst>
      <p:ext uri="{BB962C8B-B14F-4D97-AF65-F5344CB8AC3E}">
        <p14:creationId xmlns:p14="http://schemas.microsoft.com/office/powerpoint/2010/main" val="22575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How Exams are Written</a:t>
            </a:r>
          </a:p>
          <a:p>
            <a:r>
              <a:rPr lang="en-US" dirty="0"/>
              <a:t>Test-taking tips</a:t>
            </a:r>
          </a:p>
          <a:p>
            <a:r>
              <a:rPr lang="en-US" dirty="0"/>
              <a:t>Deconstructing the wrong answers</a:t>
            </a:r>
          </a:p>
          <a:p>
            <a:r>
              <a:rPr lang="en-US" dirty="0"/>
              <a:t>Sample exercises</a:t>
            </a:r>
          </a:p>
          <a:p>
            <a:endParaRPr lang="en-US" dirty="0"/>
          </a:p>
          <a:p>
            <a:r>
              <a:rPr lang="en-US" dirty="0"/>
              <a:t>Content is not specific to Microsoft technologies and exams, though that is where my experience lies as a consultant, as a certified pro, and as an exam item writer.</a:t>
            </a:r>
          </a:p>
        </p:txBody>
      </p:sp>
      <p:pic>
        <p:nvPicPr>
          <p:cNvPr id="1026" name="Picture 2" descr="Image result for microsoft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884" y="4428850"/>
            <a:ext cx="5117839" cy="1884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930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“Best Practices”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20</a:t>
            </a:fld>
            <a:endParaRPr lang="en-US"/>
          </a:p>
        </p:txBody>
      </p:sp>
      <p:sp>
        <p:nvSpPr>
          <p:cNvPr id="6" name="Title 4"/>
          <p:cNvSpPr txBox="1">
            <a:spLocks/>
          </p:cNvSpPr>
          <p:nvPr/>
        </p:nvSpPr>
        <p:spPr>
          <a:xfrm>
            <a:off x="402939"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Never assume a question is asking you for the “Best Practice.”</a:t>
            </a:r>
          </a:p>
          <a:p>
            <a:r>
              <a:rPr lang="en-US" sz="3200" b="0" dirty="0">
                <a:solidFill>
                  <a:schemeClr val="tx1"/>
                </a:solidFill>
                <a:latin typeface="+mn-lt"/>
              </a:rPr>
              <a:t>Something in the question will make the other answers wrong.</a:t>
            </a:r>
          </a:p>
          <a:p>
            <a:endParaRPr lang="en-US" sz="3200" b="0" dirty="0">
              <a:solidFill>
                <a:schemeClr val="tx1"/>
              </a:solidFill>
              <a:latin typeface="+mn-lt"/>
            </a:endParaRPr>
          </a:p>
          <a:p>
            <a:r>
              <a:rPr lang="en-US" sz="3200" b="0" dirty="0">
                <a:solidFill>
                  <a:schemeClr val="tx1"/>
                </a:solidFill>
                <a:latin typeface="+mn-lt"/>
              </a:rPr>
              <a:t>“Best Practices” are not testable, but may be used as distractors. We can’t test:</a:t>
            </a:r>
          </a:p>
          <a:p>
            <a:pPr marL="457200" indent="-457200">
              <a:buFont typeface="Arial" panose="020B0604020202020204" pitchFamily="34" charset="0"/>
              <a:buChar char="•"/>
            </a:pPr>
            <a:r>
              <a:rPr lang="en-US" sz="3200" b="0" dirty="0">
                <a:solidFill>
                  <a:schemeClr val="tx1"/>
                </a:solidFill>
                <a:latin typeface="+mn-lt"/>
              </a:rPr>
              <a:t>unenforced naming conventions or </a:t>
            </a:r>
          </a:p>
          <a:p>
            <a:pPr marL="457200" indent="-457200">
              <a:buFont typeface="Arial" panose="020B0604020202020204" pitchFamily="34" charset="0"/>
              <a:buChar char="•"/>
            </a:pPr>
            <a:r>
              <a:rPr lang="en-US" sz="3200" b="0" dirty="0">
                <a:solidFill>
                  <a:schemeClr val="tx1"/>
                </a:solidFill>
                <a:latin typeface="+mn-lt"/>
              </a:rPr>
              <a:t>generally accepted standard or </a:t>
            </a:r>
          </a:p>
          <a:p>
            <a:pPr marL="457200" indent="-457200">
              <a:buFont typeface="Arial" panose="020B0604020202020204" pitchFamily="34" charset="0"/>
              <a:buChar char="•"/>
            </a:pPr>
            <a:r>
              <a:rPr lang="en-US" sz="3200" b="0" dirty="0">
                <a:solidFill>
                  <a:schemeClr val="tx1"/>
                </a:solidFill>
                <a:latin typeface="+mn-lt"/>
              </a:rPr>
              <a:t>the normal order for this or</a:t>
            </a:r>
          </a:p>
          <a:p>
            <a:pPr marL="457200" indent="-457200">
              <a:buFont typeface="Arial" panose="020B0604020202020204" pitchFamily="34" charset="0"/>
              <a:buChar char="•"/>
            </a:pPr>
            <a:r>
              <a:rPr lang="en-US" sz="3200" b="0" dirty="0">
                <a:solidFill>
                  <a:schemeClr val="tx1"/>
                </a:solidFill>
                <a:latin typeface="+mn-lt"/>
              </a:rPr>
              <a:t>how it has always been done or</a:t>
            </a:r>
          </a:p>
          <a:p>
            <a:pPr marL="457200" indent="-457200">
              <a:buFont typeface="Arial" panose="020B0604020202020204" pitchFamily="34" charset="0"/>
              <a:buChar char="•"/>
            </a:pPr>
            <a:r>
              <a:rPr lang="en-US" sz="3200" b="0" dirty="0">
                <a:solidFill>
                  <a:schemeClr val="tx1"/>
                </a:solidFill>
                <a:latin typeface="+mn-lt"/>
              </a:rPr>
              <a:t>“industry knowledge” or </a:t>
            </a:r>
          </a:p>
          <a:p>
            <a:pPr marL="457200" indent="-457200">
              <a:buFont typeface="Arial" panose="020B0604020202020204" pitchFamily="34" charset="0"/>
              <a:buChar char="•"/>
            </a:pPr>
            <a:r>
              <a:rPr lang="en-US" sz="3200" b="0" dirty="0">
                <a:solidFill>
                  <a:schemeClr val="tx1"/>
                </a:solidFill>
                <a:latin typeface="+mn-lt"/>
              </a:rPr>
              <a:t>“never use GUIDs because William told me not to”</a:t>
            </a:r>
          </a:p>
        </p:txBody>
      </p:sp>
    </p:spTree>
    <p:extLst>
      <p:ext uri="{BB962C8B-B14F-4D97-AF65-F5344CB8AC3E}">
        <p14:creationId xmlns:p14="http://schemas.microsoft.com/office/powerpoint/2010/main" val="105692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a:xfrm>
            <a:off x="609600" y="990603"/>
            <a:ext cx="10972800" cy="5648322"/>
          </a:xfrm>
        </p:spPr>
        <p:txBody>
          <a:bodyPr>
            <a:noAutofit/>
          </a:bodyPr>
          <a:lstStyle/>
          <a:p>
            <a:r>
              <a:rPr lang="en-US" sz="3600" dirty="0"/>
              <a:t>Question success is statistically analyzed by a </a:t>
            </a:r>
            <a:r>
              <a:rPr lang="en-US" sz="3600" i="1" dirty="0"/>
              <a:t>psychometrician</a:t>
            </a:r>
          </a:p>
          <a:p>
            <a:pPr lvl="1"/>
            <a:r>
              <a:rPr lang="en-US" sz="3200" dirty="0"/>
              <a:t>Do candidates who pass get this question right? Good.</a:t>
            </a:r>
          </a:p>
          <a:p>
            <a:pPr lvl="1"/>
            <a:r>
              <a:rPr lang="en-US" sz="3200" dirty="0"/>
              <a:t>Do candidates who pass get this question wrong? Not good.</a:t>
            </a:r>
          </a:p>
          <a:p>
            <a:pPr lvl="1"/>
            <a:r>
              <a:rPr lang="en-US" sz="3200" dirty="0"/>
              <a:t>Is success unrelated to this question’s success? They’re guessing.</a:t>
            </a:r>
          </a:p>
          <a:p>
            <a:r>
              <a:rPr lang="en-US" sz="3600" dirty="0"/>
              <a:t>Your comments on the exam are reviewed, by name.</a:t>
            </a:r>
          </a:p>
          <a:p>
            <a:pPr lvl="1"/>
            <a:r>
              <a:rPr lang="en-US" sz="3200" dirty="0"/>
              <a:t>Be professional. </a:t>
            </a:r>
          </a:p>
          <a:p>
            <a:pPr lvl="1"/>
            <a:r>
              <a:rPr lang="en-US" sz="3200" dirty="0"/>
              <a:t>Your comments can contribute to changing/abandoning a question.</a:t>
            </a:r>
          </a:p>
          <a:p>
            <a:pPr lvl="2"/>
            <a:r>
              <a:rPr lang="en-US" sz="2800" dirty="0"/>
              <a:t>"Why are you testing this? I'd look this up!"</a:t>
            </a:r>
            <a:endParaRPr lang="en-US" sz="3600" dirty="0"/>
          </a:p>
        </p:txBody>
      </p:sp>
    </p:spTree>
    <p:extLst>
      <p:ext uri="{BB962C8B-B14F-4D97-AF65-F5344CB8AC3E}">
        <p14:creationId xmlns:p14="http://schemas.microsoft.com/office/powerpoint/2010/main" val="2077756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p:txBody>
          <a:bodyPr>
            <a:noAutofit/>
          </a:bodyPr>
          <a:lstStyle/>
          <a:p>
            <a:r>
              <a:rPr lang="en-US" sz="4000" dirty="0"/>
              <a:t>Exams can be refreshed for new content.</a:t>
            </a:r>
          </a:p>
          <a:p>
            <a:pPr lvl="1"/>
            <a:r>
              <a:rPr lang="en-US" sz="3600" dirty="0"/>
              <a:t>For example, the SQL 2012 exams were updated with 2014 content. The SQL 2016 exams were written from scratch, updated this year for new content in SQL 2017 and in Azure.</a:t>
            </a:r>
          </a:p>
          <a:p>
            <a:r>
              <a:rPr lang="en-US" sz="4000" dirty="0"/>
              <a:t>New product capabilities/features often get a special focus on exams.</a:t>
            </a:r>
          </a:p>
        </p:txBody>
      </p:sp>
    </p:spTree>
    <p:extLst>
      <p:ext uri="{BB962C8B-B14F-4D97-AF65-F5344CB8AC3E}">
        <p14:creationId xmlns:p14="http://schemas.microsoft.com/office/powerpoint/2010/main" val="2737845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23</a:t>
            </a:fld>
            <a:endParaRPr lang="en-US"/>
          </a:p>
        </p:txBody>
      </p:sp>
      <p:sp>
        <p:nvSpPr>
          <p:cNvPr id="6" name="Title 4"/>
          <p:cNvSpPr txBox="1">
            <a:spLocks/>
          </p:cNvSpPr>
          <p:nvPr/>
        </p:nvSpPr>
        <p:spPr>
          <a:xfrm>
            <a:off x="285981" y="839973"/>
            <a:ext cx="10972800"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The correct answer has to be 100% correct.  </a:t>
            </a:r>
            <a:br>
              <a:rPr lang="en-US" sz="3600" b="0" dirty="0">
                <a:solidFill>
                  <a:schemeClr val="tx1"/>
                </a:solidFill>
                <a:latin typeface="+mn-lt"/>
              </a:rPr>
            </a:br>
            <a:r>
              <a:rPr lang="en-US" sz="3600" b="0" dirty="0">
                <a:solidFill>
                  <a:schemeClr val="tx1"/>
                </a:solidFill>
                <a:latin typeface="+mn-lt"/>
              </a:rPr>
              <a:t>The "distractors" have to be plausible, but 100% wrong.</a:t>
            </a:r>
          </a:p>
          <a:p>
            <a:endParaRPr lang="en-US" sz="3600" b="0" dirty="0">
              <a:solidFill>
                <a:schemeClr val="tx1"/>
              </a:solidFill>
              <a:latin typeface="+mn-lt"/>
            </a:endParaRPr>
          </a:p>
          <a:p>
            <a:r>
              <a:rPr lang="en-US" sz="3600" b="0" dirty="0">
                <a:solidFill>
                  <a:schemeClr val="tx1"/>
                </a:solidFill>
                <a:latin typeface="+mn-lt"/>
              </a:rPr>
              <a:t>We can't make stuff up. Every answer you see is something real. We can use plausible real wrong answers.</a:t>
            </a:r>
          </a:p>
          <a:p>
            <a:endParaRPr lang="en-US" sz="3600" b="0" dirty="0">
              <a:solidFill>
                <a:schemeClr val="tx1"/>
              </a:solidFill>
              <a:latin typeface="+mn-lt"/>
            </a:endParaRPr>
          </a:p>
          <a:p>
            <a:r>
              <a:rPr lang="en-US" sz="3600" b="0" dirty="0">
                <a:solidFill>
                  <a:schemeClr val="tx1"/>
                </a:solidFill>
                <a:latin typeface="+mn-lt"/>
              </a:rPr>
              <a:t>In SQL, there is no “CHECKSUM Recovery Model” so you won’t see it on an exam.</a:t>
            </a:r>
          </a:p>
          <a:p>
            <a:endParaRPr lang="en-US" sz="3600" b="0" dirty="0">
              <a:solidFill>
                <a:schemeClr val="tx1"/>
              </a:solidFill>
              <a:latin typeface="+mn-lt"/>
            </a:endParaRPr>
          </a:p>
        </p:txBody>
      </p:sp>
    </p:spTree>
    <p:extLst>
      <p:ext uri="{BB962C8B-B14F-4D97-AF65-F5344CB8AC3E}">
        <p14:creationId xmlns:p14="http://schemas.microsoft.com/office/powerpoint/2010/main" val="381655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24</a:t>
            </a:fld>
            <a:endParaRPr lang="en-US"/>
          </a:p>
        </p:txBody>
      </p:sp>
      <p:sp>
        <p:nvSpPr>
          <p:cNvPr id="6" name="Title 4"/>
          <p:cNvSpPr txBox="1">
            <a:spLocks/>
          </p:cNvSpPr>
          <p:nvPr/>
        </p:nvSpPr>
        <p:spPr>
          <a:xfrm>
            <a:off x="285981" y="839973"/>
            <a:ext cx="10972800"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If you have having trouble with a question because two of the answers seem correct, there IS a differentiator somewhere in the question. </a:t>
            </a:r>
          </a:p>
          <a:p>
            <a:endParaRPr lang="en-US" sz="3600" b="0" dirty="0">
              <a:solidFill>
                <a:schemeClr val="tx1"/>
              </a:solidFill>
              <a:latin typeface="+mn-lt"/>
            </a:endParaRPr>
          </a:p>
          <a:p>
            <a:r>
              <a:rPr lang="en-US" sz="3600" b="0" dirty="0">
                <a:solidFill>
                  <a:schemeClr val="tx1"/>
                </a:solidFill>
                <a:latin typeface="+mn-lt"/>
              </a:rPr>
              <a:t>Read the question carefully.</a:t>
            </a:r>
          </a:p>
          <a:p>
            <a:endParaRPr lang="en-US" sz="3600" b="0" dirty="0">
              <a:solidFill>
                <a:schemeClr val="tx1"/>
              </a:solidFill>
              <a:latin typeface="+mn-lt"/>
            </a:endParaRPr>
          </a:p>
          <a:p>
            <a:r>
              <a:rPr lang="en-US" sz="3600" b="0" dirty="0">
                <a:solidFill>
                  <a:schemeClr val="tx1"/>
                </a:solidFill>
                <a:latin typeface="+mn-lt"/>
              </a:rPr>
              <a:t>At some point, the question writer (and/or alpha team) introduced a factor in the question to make sure there is only one right answer and all other options are 100% wrong.</a:t>
            </a:r>
          </a:p>
        </p:txBody>
      </p:sp>
    </p:spTree>
    <p:extLst>
      <p:ext uri="{BB962C8B-B14F-4D97-AF65-F5344CB8AC3E}">
        <p14:creationId xmlns:p14="http://schemas.microsoft.com/office/powerpoint/2010/main" val="127057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25</a:t>
            </a:fld>
            <a:endParaRPr lang="en-US"/>
          </a:p>
        </p:txBody>
      </p:sp>
      <p:sp>
        <p:nvSpPr>
          <p:cNvPr id="6" name="Title 4"/>
          <p:cNvSpPr txBox="1">
            <a:spLocks/>
          </p:cNvSpPr>
          <p:nvPr/>
        </p:nvSpPr>
        <p:spPr>
          <a:xfrm>
            <a:off x="285980" y="839973"/>
            <a:ext cx="11658369"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dirty="0">
                <a:solidFill>
                  <a:schemeClr val="tx1"/>
                </a:solidFill>
                <a:latin typeface="+mn-lt"/>
              </a:rPr>
              <a:t>Writing the right answer is easy, and its polar opposite is easy (though sometimes too obvious).</a:t>
            </a:r>
          </a:p>
          <a:p>
            <a:endParaRPr lang="en-US" sz="3600" b="0" dirty="0">
              <a:solidFill>
                <a:schemeClr val="tx1"/>
              </a:solidFill>
              <a:latin typeface="+mn-lt"/>
            </a:endParaRPr>
          </a:p>
          <a:p>
            <a:r>
              <a:rPr lang="en-US" sz="3600" b="0" dirty="0">
                <a:solidFill>
                  <a:schemeClr val="tx1"/>
                </a:solidFill>
                <a:latin typeface="+mn-lt"/>
              </a:rPr>
              <a:t>Writing wrong answers is more difficult than correct answers!</a:t>
            </a:r>
          </a:p>
          <a:p>
            <a:endParaRPr lang="en-US" sz="3600" b="0" dirty="0">
              <a:solidFill>
                <a:schemeClr val="tx1"/>
              </a:solidFill>
              <a:latin typeface="+mn-lt"/>
            </a:endParaRPr>
          </a:p>
          <a:p>
            <a:r>
              <a:rPr lang="en-US" sz="3600" b="0" dirty="0">
                <a:solidFill>
                  <a:schemeClr val="tx1"/>
                </a:solidFill>
                <a:latin typeface="+mn-lt"/>
              </a:rPr>
              <a:t>Creating challenging wrong answers sometimes involves introducing new variables or twists to your question, </a:t>
            </a:r>
            <a:br>
              <a:rPr lang="en-US" sz="3600" b="0" dirty="0">
                <a:solidFill>
                  <a:schemeClr val="tx1"/>
                </a:solidFill>
                <a:latin typeface="+mn-lt"/>
              </a:rPr>
            </a:br>
            <a:r>
              <a:rPr lang="en-US" sz="3600" b="0" dirty="0">
                <a:solidFill>
                  <a:schemeClr val="tx1"/>
                </a:solidFill>
                <a:latin typeface="+mn-lt"/>
              </a:rPr>
              <a:t>and it is difficult to keep the answer simple. </a:t>
            </a:r>
          </a:p>
          <a:p>
            <a:endParaRPr lang="en-US" sz="3600" b="0" dirty="0">
              <a:solidFill>
                <a:schemeClr val="tx1"/>
              </a:solidFill>
              <a:latin typeface="+mn-lt"/>
            </a:endParaRPr>
          </a:p>
        </p:txBody>
      </p:sp>
    </p:spTree>
    <p:extLst>
      <p:ext uri="{BB962C8B-B14F-4D97-AF65-F5344CB8AC3E}">
        <p14:creationId xmlns:p14="http://schemas.microsoft.com/office/powerpoint/2010/main" val="222159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5016758"/>
          </a:xfrm>
          <a:prstGeom prst="rect">
            <a:avLst/>
          </a:prstGeom>
          <a:noFill/>
        </p:spPr>
        <p:txBody>
          <a:bodyPr wrap="square" rtlCol="0">
            <a:spAutoFit/>
          </a:bodyPr>
          <a:lstStyle/>
          <a:p>
            <a:r>
              <a:rPr lang="en-US" sz="4000" dirty="0"/>
              <a:t>“Domain Drift” is when your question became so complicated,</a:t>
            </a:r>
          </a:p>
          <a:p>
            <a:r>
              <a:rPr lang="en-US" sz="4000" dirty="0"/>
              <a:t>you end up having formulated a question that tests on a different topic. </a:t>
            </a:r>
          </a:p>
          <a:p>
            <a:endParaRPr lang="en-US" sz="4000" dirty="0"/>
          </a:p>
          <a:p>
            <a:r>
              <a:rPr lang="en-US" sz="4000" dirty="0"/>
              <a:t>This happens if you’re not careful with you how keep changing your answers and scenario to invent more wrong answers.</a:t>
            </a:r>
          </a:p>
        </p:txBody>
      </p:sp>
    </p:spTree>
    <p:extLst>
      <p:ext uri="{BB962C8B-B14F-4D97-AF65-F5344CB8AC3E}">
        <p14:creationId xmlns:p14="http://schemas.microsoft.com/office/powerpoint/2010/main" val="152876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3477875"/>
          </a:xfrm>
          <a:prstGeom prst="rect">
            <a:avLst/>
          </a:prstGeom>
          <a:noFill/>
        </p:spPr>
        <p:txBody>
          <a:bodyPr wrap="square" rtlCol="0">
            <a:spAutoFit/>
          </a:bodyPr>
          <a:lstStyle/>
          <a:p>
            <a:r>
              <a:rPr lang="en-US" sz="4400" dirty="0"/>
              <a:t>For example, if you were supposed to ask a question about peanut butter sandwiches, and ended up asking a question about which whether utensils can spread creamy peanut butter…</a:t>
            </a:r>
          </a:p>
        </p:txBody>
      </p:sp>
    </p:spTree>
    <p:extLst>
      <p:ext uri="{BB962C8B-B14F-4D97-AF65-F5344CB8AC3E}">
        <p14:creationId xmlns:p14="http://schemas.microsoft.com/office/powerpoint/2010/main" val="24415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Question Structure</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28</a:t>
            </a:fld>
            <a:endParaRPr lang="en-US"/>
          </a:p>
        </p:txBody>
      </p:sp>
      <p:sp>
        <p:nvSpPr>
          <p:cNvPr id="6" name="Title 4"/>
          <p:cNvSpPr txBox="1">
            <a:spLocks/>
          </p:cNvSpPr>
          <p:nvPr/>
        </p:nvSpPr>
        <p:spPr>
          <a:xfrm>
            <a:off x="296613" y="839973"/>
            <a:ext cx="45479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A question will include: </a:t>
            </a:r>
          </a:p>
          <a:p>
            <a:r>
              <a:rPr lang="en-US" sz="3600" b="0" dirty="0">
                <a:solidFill>
                  <a:schemeClr val="tx1"/>
                </a:solidFill>
                <a:latin typeface="+mn-lt"/>
              </a:rPr>
              <a:t>a Technical Scenario,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Problem Statement,</a:t>
            </a:r>
          </a:p>
          <a:p>
            <a:r>
              <a:rPr lang="en-US" sz="3600" b="0" dirty="0">
                <a:solidFill>
                  <a:schemeClr val="tx1"/>
                </a:solidFill>
                <a:latin typeface="+mn-lt"/>
              </a:rPr>
              <a:t>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Goal Statement,</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and a Question Statement.</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p:txBody>
      </p:sp>
    </p:spTree>
    <p:extLst>
      <p:ext uri="{BB962C8B-B14F-4D97-AF65-F5344CB8AC3E}">
        <p14:creationId xmlns:p14="http://schemas.microsoft.com/office/powerpoint/2010/main" val="87963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29</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your easy multiple choice answers become:</a:t>
            </a:r>
          </a:p>
          <a:p>
            <a:endParaRPr lang="en-US" sz="3600" b="0" dirty="0">
              <a:solidFill>
                <a:srgbClr val="C00000"/>
              </a:solidFill>
              <a:latin typeface="+mn-lt"/>
            </a:endParaRPr>
          </a:p>
          <a:p>
            <a:pPr marL="742950" indent="-742950">
              <a:buAutoNum type="alphaUcPeriod"/>
            </a:pPr>
            <a:r>
              <a:rPr lang="en-US" sz="3600" b="0" dirty="0">
                <a:solidFill>
                  <a:srgbClr val="C00000"/>
                </a:solidFill>
                <a:latin typeface="+mn-lt"/>
              </a:rPr>
              <a:t>Fork.</a:t>
            </a:r>
          </a:p>
          <a:p>
            <a:pPr marL="742950" indent="-742950">
              <a:buAutoNum type="alphaUcPeriod"/>
            </a:pPr>
            <a:r>
              <a:rPr lang="en-US" sz="3600" b="0" dirty="0">
                <a:solidFill>
                  <a:srgbClr val="C00000"/>
                </a:solidFill>
                <a:latin typeface="+mn-lt"/>
              </a:rPr>
              <a:t>Spoon.</a:t>
            </a:r>
          </a:p>
          <a:p>
            <a:pPr marL="742950" indent="-742950">
              <a:buAutoNum type="alphaUcPeriod"/>
            </a:pPr>
            <a:r>
              <a:rPr lang="en-US" sz="3600" b="0" dirty="0">
                <a:solidFill>
                  <a:srgbClr val="C00000"/>
                </a:solidFill>
                <a:latin typeface="+mn-lt"/>
              </a:rPr>
              <a:t>Knife.</a:t>
            </a:r>
          </a:p>
          <a:p>
            <a:pPr marL="742950" indent="-742950">
              <a:buAutoNum type="alphaUcPeriod"/>
            </a:pPr>
            <a:r>
              <a:rPr lang="en-US" sz="3600" b="0" dirty="0">
                <a:solidFill>
                  <a:srgbClr val="C00000"/>
                </a:solidFill>
                <a:latin typeface="+mn-lt"/>
              </a:rPr>
              <a:t>Spork.</a:t>
            </a:r>
          </a:p>
          <a:p>
            <a:pPr marL="742950" indent="-742950">
              <a:buAutoNum type="alphaUcPeriod"/>
            </a:pPr>
            <a:endParaRPr lang="en-US" sz="3600" b="0" dirty="0">
              <a:solidFill>
                <a:srgbClr val="C00000"/>
              </a:solidFill>
              <a:latin typeface="+mn-lt"/>
            </a:endParaRPr>
          </a:p>
          <a:p>
            <a:r>
              <a:rPr lang="en-US" sz="3600" b="0" dirty="0">
                <a:solidFill>
                  <a:srgbClr val="C00000"/>
                </a:solidFill>
                <a:latin typeface="+mn-lt"/>
              </a:rPr>
              <a:t>And everyone knows a knife is correct, right?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98513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p:txBody>
          <a:bodyPr>
            <a:normAutofit fontScale="92500" lnSpcReduction="20000"/>
          </a:bodyPr>
          <a:lstStyle/>
          <a:p>
            <a:r>
              <a:rPr lang="en-US" sz="3200" dirty="0"/>
              <a:t>You are an admiral in Starfleet.</a:t>
            </a:r>
          </a:p>
          <a:p>
            <a:r>
              <a:rPr lang="en-US" sz="3200" dirty="0"/>
              <a:t>You are choosing the leader for your starship out of the ranks of captains throughout time.</a:t>
            </a:r>
          </a:p>
          <a:p>
            <a:r>
              <a:rPr lang="en-US" sz="3200" dirty="0"/>
              <a:t>Your choice must have experience in both Star Trek franchise movies and TV shows. The captain must have a superior hairstyle.</a:t>
            </a:r>
          </a:p>
          <a:p>
            <a:r>
              <a:rPr lang="en-US" sz="3200" dirty="0"/>
              <a:t>Who do you choose?</a:t>
            </a:r>
            <a:endParaRPr lang="en-US" dirty="0"/>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sp>
        <p:nvSpPr>
          <p:cNvPr id="17" name="Arrow: Right 16"/>
          <p:cNvSpPr/>
          <p:nvPr/>
        </p:nvSpPr>
        <p:spPr>
          <a:xfrm rot="10800000">
            <a:off x="3848878" y="4157021"/>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20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30</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you can probably spread peanut butter with any of those, if you try hard enough. You cannot test “Best Practices” or “Industry Standards” for peanut butter distribution. So you change your Goal Statement.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rgbClr val="C00000"/>
                </a:solidFill>
                <a:latin typeface="+mn-lt"/>
              </a:rPr>
              <a:t>You need to choose a utensil</a:t>
            </a:r>
            <a:r>
              <a:rPr lang="en-US" sz="3600" dirty="0">
                <a:solidFill>
                  <a:srgbClr val="C00000"/>
                </a:solidFill>
                <a:latin typeface="+mn-lt"/>
              </a:rPr>
              <a:t> 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50575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31</a:t>
            </a:fld>
            <a:endParaRPr lang="en-US"/>
          </a:p>
        </p:txBody>
      </p:sp>
      <p:sp>
        <p:nvSpPr>
          <p:cNvPr id="6" name="Title 4"/>
          <p:cNvSpPr txBox="1">
            <a:spLocks/>
          </p:cNvSpPr>
          <p:nvPr/>
        </p:nvSpPr>
        <p:spPr>
          <a:xfrm>
            <a:off x="296614" y="839973"/>
            <a:ext cx="4890848"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says who?</a:t>
            </a:r>
          </a:p>
          <a:p>
            <a:r>
              <a:rPr lang="en-US" sz="3600" b="0" dirty="0">
                <a:solidFill>
                  <a:srgbClr val="C00000"/>
                </a:solidFill>
                <a:latin typeface="+mn-lt"/>
              </a:rPr>
              <a:t>Spoons and Sporks have virtually the same peanut butter delivery factors, </a:t>
            </a:r>
          </a:p>
          <a:p>
            <a:r>
              <a:rPr lang="en-US" sz="3600" b="0" dirty="0">
                <a:solidFill>
                  <a:srgbClr val="C00000"/>
                </a:solidFill>
                <a:latin typeface="+mn-lt"/>
              </a:rPr>
              <a:t>and it could be argued by some cultures that forks are the superior peanut butter-handling implements.</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chemeClr val="tx1"/>
                </a:solidFill>
                <a:latin typeface="+mn-lt"/>
              </a:rPr>
              <a:t>You need to choose a utensil </a:t>
            </a:r>
            <a:r>
              <a:rPr lang="en-US" sz="3600" dirty="0">
                <a:solidFill>
                  <a:schemeClr val="tx1"/>
                </a:solidFill>
                <a:latin typeface="+mn-lt"/>
              </a:rPr>
              <a:t>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842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32</a:t>
            </a:fld>
            <a:endParaRPr lang="en-US"/>
          </a:p>
        </p:txBody>
      </p:sp>
      <p:sp>
        <p:nvSpPr>
          <p:cNvPr id="6" name="Title 4"/>
          <p:cNvSpPr txBox="1">
            <a:spLocks/>
          </p:cNvSpPr>
          <p:nvPr/>
        </p:nvSpPr>
        <p:spPr>
          <a:xfrm>
            <a:off x="296613" y="839973"/>
            <a:ext cx="485567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 complicate your question to test the exam-takers peanut butter solutions delivery experience…</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rgbClr val="C00000"/>
                </a:solidFill>
                <a:latin typeface="+mn-lt"/>
              </a:rPr>
              <a:t>and cut the </a:t>
            </a:r>
            <a:br>
              <a:rPr lang="en-US" sz="3200" dirty="0">
                <a:solidFill>
                  <a:srgbClr val="C00000"/>
                </a:solidFill>
                <a:latin typeface="+mn-lt"/>
              </a:rPr>
            </a:br>
            <a:r>
              <a:rPr lang="en-US" sz="3200" dirty="0">
                <a:solidFill>
                  <a:srgbClr val="C00000"/>
                </a:solidFill>
                <a:latin typeface="+mn-lt"/>
              </a:rPr>
              <a:t>sandwich in half using the same utensil.</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3248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33</a:t>
            </a:fld>
            <a:endParaRPr lang="en-US"/>
          </a:p>
        </p:txBody>
      </p:sp>
      <p:sp>
        <p:nvSpPr>
          <p:cNvPr id="6" name="Title 4"/>
          <p:cNvSpPr txBox="1">
            <a:spLocks/>
          </p:cNvSpPr>
          <p:nvPr/>
        </p:nvSpPr>
        <p:spPr>
          <a:xfrm>
            <a:off x="296613" y="839973"/>
            <a:ext cx="4732587"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rgbClr val="C00000"/>
                </a:solidFill>
                <a:latin typeface="+mn-lt"/>
              </a:rPr>
              <a:t>Now spoons are definitely out. You can’t cut bread with a spoon, it’s science.</a:t>
            </a:r>
          </a:p>
          <a:p>
            <a:r>
              <a:rPr lang="en-US" sz="3300" b="0" dirty="0">
                <a:solidFill>
                  <a:srgbClr val="C00000"/>
                </a:solidFill>
                <a:latin typeface="+mn-lt"/>
              </a:rPr>
              <a:t>But sporks and forks? Those could still get the job done, as well as a knife. </a:t>
            </a:r>
          </a:p>
          <a:p>
            <a:r>
              <a:rPr lang="en-US" sz="3300" b="0" dirty="0">
                <a:solidFill>
                  <a:srgbClr val="C00000"/>
                </a:solidFill>
                <a:latin typeface="+mn-lt"/>
              </a:rPr>
              <a:t>But spork and fork are not 100% wrong (yet)! </a:t>
            </a:r>
          </a:p>
          <a:p>
            <a:r>
              <a:rPr lang="en-US" sz="3300" b="0" dirty="0">
                <a:solidFill>
                  <a:srgbClr val="C00000"/>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chemeClr val="tx1"/>
                </a:solidFill>
                <a:latin typeface="+mn-lt"/>
              </a:rPr>
              <a:t>and cut the </a:t>
            </a:r>
            <a:br>
              <a:rPr lang="en-US" sz="3200" dirty="0">
                <a:solidFill>
                  <a:schemeClr val="tx1"/>
                </a:solidFill>
                <a:latin typeface="+mn-lt"/>
              </a:rPr>
            </a:br>
            <a:r>
              <a:rPr lang="en-US" sz="3200" dirty="0">
                <a:solidFill>
                  <a:schemeClr val="tx1"/>
                </a:solidFill>
                <a:latin typeface="+mn-lt"/>
              </a:rPr>
              <a:t>sandwich in half using the same utensil. </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7554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34</a:t>
            </a:fld>
            <a:endParaRPr lang="en-US"/>
          </a:p>
        </p:txBody>
      </p:sp>
      <p:sp>
        <p:nvSpPr>
          <p:cNvPr id="6" name="Title 4"/>
          <p:cNvSpPr txBox="1">
            <a:spLocks/>
          </p:cNvSpPr>
          <p:nvPr/>
        </p:nvSpPr>
        <p:spPr>
          <a:xfrm>
            <a:off x="296613" y="839973"/>
            <a:ext cx="47765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chemeClr val="tx1"/>
                </a:solidFill>
                <a:latin typeface="+mn-lt"/>
              </a:rPr>
              <a:t>Now spoons are definitely out. You can’t cut bread with a spoon, it’s science.</a:t>
            </a:r>
          </a:p>
          <a:p>
            <a:r>
              <a:rPr lang="en-US" sz="3300" b="0" dirty="0">
                <a:solidFill>
                  <a:schemeClr val="tx1"/>
                </a:solidFill>
                <a:latin typeface="+mn-lt"/>
              </a:rPr>
              <a:t>But sporks and forks? Those could still get the job done, as well as a knife. </a:t>
            </a:r>
          </a:p>
          <a:p>
            <a:r>
              <a:rPr lang="en-US" sz="3300" b="0" dirty="0">
                <a:solidFill>
                  <a:schemeClr val="tx1"/>
                </a:solidFill>
                <a:latin typeface="+mn-lt"/>
              </a:rPr>
              <a:t>But spork and fork are not 100% wrong (yet)! </a:t>
            </a:r>
          </a:p>
          <a:p>
            <a:r>
              <a:rPr lang="en-US" sz="3300" b="0" dirty="0">
                <a:solidFill>
                  <a:schemeClr val="tx1"/>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rgbClr val="C00000"/>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56532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35</a:t>
            </a:fld>
            <a:endParaRPr lang="en-US"/>
          </a:p>
        </p:txBody>
      </p:sp>
      <p:sp>
        <p:nvSpPr>
          <p:cNvPr id="6" name="Title 4"/>
          <p:cNvSpPr txBox="1">
            <a:spLocks/>
          </p:cNvSpPr>
          <p:nvPr/>
        </p:nvSpPr>
        <p:spPr>
          <a:xfrm>
            <a:off x="296613" y="839973"/>
            <a:ext cx="4556741"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Boom, now Sporks are CLEARLY not allowed (for no good real-life reason, only one made up for this question). </a:t>
            </a:r>
            <a:br>
              <a:rPr lang="en-US" sz="3600" b="0" dirty="0">
                <a:solidFill>
                  <a:srgbClr val="C00000"/>
                </a:solidFill>
                <a:latin typeface="+mn-lt"/>
              </a:rPr>
            </a:br>
            <a:r>
              <a:rPr lang="en-US" sz="3600" b="0" dirty="0">
                <a:solidFill>
                  <a:srgbClr val="C00000"/>
                </a:solidFill>
                <a:latin typeface="+mn-lt"/>
              </a:rPr>
              <a:t>An answer is made 100% wrong.</a:t>
            </a:r>
          </a:p>
          <a:p>
            <a:endParaRPr lang="en-US" sz="3600" b="0" dirty="0">
              <a:solidFill>
                <a:srgbClr val="C00000"/>
              </a:solidFill>
              <a:latin typeface="+mn-lt"/>
            </a:endParaRPr>
          </a:p>
          <a:p>
            <a:r>
              <a:rPr lang="en-US" sz="3600" b="0" dirty="0">
                <a:solidFill>
                  <a:srgbClr val="C00000"/>
                </a:solidFill>
                <a:latin typeface="+mn-lt"/>
              </a:rPr>
              <a:t>But forks remain a problem…</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chemeClr val="tx1"/>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917163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36</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There’s no way you could spread creamy peanut butter with a fork, right?</a:t>
            </a:r>
          </a:p>
          <a:p>
            <a:endParaRPr lang="en-US" sz="3200" b="0" dirty="0">
              <a:solidFill>
                <a:srgbClr val="C00000"/>
              </a:solidFill>
              <a:latin typeface="+mn-lt"/>
            </a:endParaRPr>
          </a:p>
          <a:p>
            <a:r>
              <a:rPr lang="en-US" sz="3200" b="0" dirty="0">
                <a:solidFill>
                  <a:srgbClr val="C00000"/>
                </a:solidFill>
                <a:latin typeface="+mn-lt"/>
              </a:rPr>
              <a:t>Ta Da! </a:t>
            </a:r>
          </a:p>
          <a:p>
            <a:endParaRPr lang="en-US" sz="3200" b="0" dirty="0">
              <a:solidFill>
                <a:srgbClr val="C00000"/>
              </a:solidFill>
              <a:latin typeface="+mn-lt"/>
            </a:endParaRPr>
          </a:p>
          <a:p>
            <a:r>
              <a:rPr lang="en-US" sz="3200" dirty="0">
                <a:solidFill>
                  <a:srgbClr val="C00000"/>
                </a:solidFill>
                <a:latin typeface="+mn-lt"/>
              </a:rPr>
              <a:t>Sigh.</a:t>
            </a:r>
          </a:p>
          <a:p>
            <a:endParaRPr lang="en-US" sz="3200" b="0" dirty="0">
              <a:solidFill>
                <a:srgbClr val="C00000"/>
              </a:solidFill>
              <a:latin typeface="+mn-lt"/>
            </a:endParaRPr>
          </a:p>
          <a:p>
            <a:r>
              <a:rPr lang="en-US" sz="3200" b="0" dirty="0">
                <a:solidFill>
                  <a:srgbClr val="C00000"/>
                </a:solidFill>
                <a:latin typeface="+mn-lt"/>
              </a:rPr>
              <a:t>And </a:t>
            </a:r>
            <a:r>
              <a:rPr lang="en-US" sz="3200" dirty="0">
                <a:solidFill>
                  <a:srgbClr val="C00000"/>
                </a:solidFill>
                <a:latin typeface="+mn-lt"/>
              </a:rPr>
              <a:t>that’s</a:t>
            </a:r>
            <a:r>
              <a:rPr lang="en-US" sz="3200" b="0" dirty="0">
                <a:solidFill>
                  <a:srgbClr val="C00000"/>
                </a:solidFill>
                <a:latin typeface="+mn-lt"/>
              </a:rPr>
              <a:t> why cert exam questions take FOREVER to read.</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a:t>
            </a:r>
            <a:r>
              <a:rPr lang="en-US" sz="3200" dirty="0">
                <a:solidFill>
                  <a:srgbClr val="C00000"/>
                </a:solidFill>
                <a:latin typeface="+mn-lt"/>
              </a:rPr>
              <a:t>creamy</a:t>
            </a:r>
            <a:r>
              <a:rPr lang="en-US" sz="3200" b="0" dirty="0">
                <a:solidFill>
                  <a:schemeClr val="tx1"/>
                </a:solidFill>
                <a:latin typeface="+mn-lt"/>
              </a:rPr>
              <a:t>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8190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37</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Notice all the little details that may seem extraneous at first.</a:t>
            </a:r>
          </a:p>
          <a:p>
            <a:endParaRPr lang="en-US" sz="3200" b="0" dirty="0">
              <a:solidFill>
                <a:srgbClr val="C00000"/>
              </a:solidFill>
              <a:latin typeface="+mn-lt"/>
            </a:endParaRPr>
          </a:p>
          <a:p>
            <a:r>
              <a:rPr lang="en-US" sz="3200" b="0" dirty="0">
                <a:solidFill>
                  <a:srgbClr val="C00000"/>
                </a:solidFill>
                <a:latin typeface="+mn-lt"/>
              </a:rPr>
              <a:t>This isn’t a question about sandwiches. This isn’t really even a question about peanut butter.</a:t>
            </a:r>
          </a:p>
          <a:p>
            <a:endParaRPr lang="en-US" sz="3200" b="0" dirty="0">
              <a:solidFill>
                <a:srgbClr val="C00000"/>
              </a:solidFill>
              <a:latin typeface="+mn-lt"/>
            </a:endParaRPr>
          </a:p>
          <a:p>
            <a:r>
              <a:rPr lang="en-US" sz="3200" b="0" dirty="0">
                <a:solidFill>
                  <a:srgbClr val="C00000"/>
                </a:solidFill>
                <a:latin typeface="+mn-lt"/>
              </a:rPr>
              <a:t>It’s a question about the details of solution selection.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creamy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0054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031873"/>
          </a:xfrm>
          <a:prstGeom prst="rect">
            <a:avLst/>
          </a:prstGeom>
          <a:noFill/>
        </p:spPr>
        <p:txBody>
          <a:bodyPr wrap="square" rtlCol="0">
            <a:spAutoFit/>
          </a:bodyPr>
          <a:lstStyle/>
          <a:p>
            <a:r>
              <a:rPr lang="en-US" sz="3200" dirty="0"/>
              <a:t>What did we start writing and answer about?</a:t>
            </a:r>
          </a:p>
          <a:p>
            <a:endParaRPr lang="en-US" sz="3200" dirty="0"/>
          </a:p>
          <a:p>
            <a:r>
              <a:rPr lang="en-US" sz="3200" dirty="0"/>
              <a:t>	Utensils</a:t>
            </a:r>
          </a:p>
          <a:p>
            <a:endParaRPr lang="en-US" sz="3200" dirty="0"/>
          </a:p>
          <a:p>
            <a:r>
              <a:rPr lang="en-US" sz="3200" dirty="0"/>
              <a:t>What did we end up writing a question about?</a:t>
            </a:r>
          </a:p>
          <a:p>
            <a:endParaRPr lang="en-US" sz="3200" dirty="0"/>
          </a:p>
          <a:p>
            <a:r>
              <a:rPr lang="en-US" sz="3200" dirty="0"/>
              <a:t>	Bread geometry, peanut butter viscosity.</a:t>
            </a:r>
          </a:p>
          <a:p>
            <a:endParaRPr lang="en-US" sz="3200" dirty="0"/>
          </a:p>
        </p:txBody>
      </p:sp>
    </p:spTree>
    <p:extLst>
      <p:ext uri="{BB962C8B-B14F-4D97-AF65-F5344CB8AC3E}">
        <p14:creationId xmlns:p14="http://schemas.microsoft.com/office/powerpoint/2010/main" val="131554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it a Try</a:t>
            </a:r>
          </a:p>
        </p:txBody>
      </p:sp>
      <p:sp>
        <p:nvSpPr>
          <p:cNvPr id="5" name="TextBox 4"/>
          <p:cNvSpPr txBox="1"/>
          <p:nvPr/>
        </p:nvSpPr>
        <p:spPr>
          <a:xfrm>
            <a:off x="348216" y="1232149"/>
            <a:ext cx="9813851" cy="1015663"/>
          </a:xfrm>
          <a:prstGeom prst="rect">
            <a:avLst/>
          </a:prstGeom>
          <a:noFill/>
        </p:spPr>
        <p:txBody>
          <a:bodyPr wrap="square" rtlCol="0">
            <a:spAutoFit/>
          </a:bodyPr>
          <a:lstStyle/>
          <a:p>
            <a:r>
              <a:rPr lang="en-US" sz="6000" dirty="0"/>
              <a:t>Let’s give it a shot!</a:t>
            </a:r>
          </a:p>
        </p:txBody>
      </p:sp>
    </p:spTree>
    <p:extLst>
      <p:ext uri="{BB962C8B-B14F-4D97-AF65-F5344CB8AC3E}">
        <p14:creationId xmlns:p14="http://schemas.microsoft.com/office/powerpoint/2010/main" val="9191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Certified Technology Professionals</a:t>
            </a:r>
          </a:p>
        </p:txBody>
      </p:sp>
      <p:sp>
        <p:nvSpPr>
          <p:cNvPr id="3" name="Content Placeholder 2"/>
          <p:cNvSpPr>
            <a:spLocks noGrp="1"/>
          </p:cNvSpPr>
          <p:nvPr>
            <p:ph idx="1"/>
          </p:nvPr>
        </p:nvSpPr>
        <p:spPr/>
        <p:txBody>
          <a:bodyPr>
            <a:normAutofit lnSpcReduction="10000"/>
          </a:bodyPr>
          <a:lstStyle/>
          <a:p>
            <a:r>
              <a:rPr lang="en-US" dirty="0"/>
              <a:t>Certified employees are 17% more productive.</a:t>
            </a:r>
          </a:p>
          <a:p>
            <a:r>
              <a:rPr lang="en-US" dirty="0"/>
              <a:t>Certified reduce unplanned downtime when problems arise by 56%</a:t>
            </a:r>
          </a:p>
          <a:p>
            <a:r>
              <a:rPr lang="en-US" dirty="0"/>
              <a:t>Certified employees are generally more satisfied with their jobs and enjoy tenures that are 15% longer than uncertified employees.</a:t>
            </a:r>
          </a:p>
          <a:p>
            <a:r>
              <a:rPr lang="en-US" dirty="0"/>
              <a:t>72% of employers require IT certifications for certain job openings</a:t>
            </a:r>
          </a:p>
          <a:p>
            <a:r>
              <a:rPr lang="en-US" dirty="0"/>
              <a:t>60% of employers use certifications to confirm subject matter expertise.</a:t>
            </a:r>
          </a:p>
          <a:p>
            <a:pPr marL="0" indent="0">
              <a:buNone/>
            </a:pPr>
            <a:endParaRPr lang="en-US" dirty="0"/>
          </a:p>
          <a:p>
            <a:pPr marL="0" indent="0">
              <a:buNone/>
            </a:pPr>
            <a:r>
              <a:rPr lang="en-US" sz="1600" dirty="0"/>
              <a:t>Source: </a:t>
            </a:r>
            <a:br>
              <a:rPr lang="en-US" sz="1600" dirty="0"/>
            </a:br>
            <a:r>
              <a:rPr lang="en-US" sz="1600" dirty="0"/>
              <a:t>Microsoft Learning White Paper </a:t>
            </a:r>
            <a:r>
              <a:rPr lang="en-US" sz="1600" dirty="0">
                <a:hlinkClick r:id="rId2"/>
              </a:rPr>
              <a:t>http://download.microsoft.com/download/9/4/B/94B5442E-0494-4B42-A5DC-8742E4254B09/BVW-Microsoft-US40548315.pdf</a:t>
            </a:r>
            <a:endParaRPr lang="en-US" sz="1600" dirty="0"/>
          </a:p>
          <a:p>
            <a:pPr marL="0" indent="0">
              <a:buNone/>
            </a:pPr>
            <a:r>
              <a:rPr lang="en-US" sz="1600" dirty="0"/>
              <a:t>CompTIA HR Perception of IT Training and Certification Study: 2015</a:t>
            </a:r>
          </a:p>
          <a:p>
            <a:pPr marL="0" indent="0">
              <a:buNone/>
            </a:pPr>
            <a:r>
              <a:rPr lang="en-US" sz="1600" dirty="0">
                <a:hlinkClick r:id="rId3"/>
              </a:rPr>
              <a:t>https://certification.comptia.org/docs/default-source/downloadablefiles/hr-perceptions-of-it-training-and-certification.pdf</a:t>
            </a:r>
            <a:endParaRPr lang="en-US" sz="1600" dirty="0"/>
          </a:p>
          <a:p>
            <a:pPr marL="0" indent="0">
              <a:buNone/>
            </a:pPr>
            <a:endParaRPr lang="en-US" sz="1600" dirty="0"/>
          </a:p>
          <a:p>
            <a:endParaRPr lang="en-US" dirty="0"/>
          </a:p>
        </p:txBody>
      </p:sp>
    </p:spTree>
    <p:extLst>
      <p:ext uri="{BB962C8B-B14F-4D97-AF65-F5344CB8AC3E}">
        <p14:creationId xmlns:p14="http://schemas.microsoft.com/office/powerpoint/2010/main" val="3233773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3" name="Content Placeholder 2"/>
          <p:cNvSpPr>
            <a:spLocks noGrp="1"/>
          </p:cNvSpPr>
          <p:nvPr>
            <p:ph idx="1"/>
          </p:nvPr>
        </p:nvSpPr>
        <p:spPr/>
        <p:txBody>
          <a:bodyPr>
            <a:normAutofit fontScale="92500" lnSpcReduction="20000"/>
          </a:bodyPr>
          <a:lstStyle/>
          <a:p>
            <a:r>
              <a:rPr lang="en-US" sz="3200" dirty="0"/>
              <a:t>You are an admiral in Starfleet.</a:t>
            </a:r>
          </a:p>
          <a:p>
            <a:r>
              <a:rPr lang="en-US" sz="3200" dirty="0"/>
              <a:t>You are choosing the leader for your starship out of the ranks of captains throughout time.</a:t>
            </a:r>
          </a:p>
          <a:p>
            <a:r>
              <a:rPr lang="en-US" sz="3200" dirty="0"/>
              <a:t>Your choice must have experience in both Star Trek franchise movies and TV shows. The captain must have a superior hairstyle.</a:t>
            </a:r>
          </a:p>
          <a:p>
            <a:r>
              <a:rPr lang="en-US" sz="3200" dirty="0"/>
              <a:t>Who do you choose?</a:t>
            </a:r>
            <a:endParaRPr lang="en-US" dirty="0"/>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cxnSp>
        <p:nvCxnSpPr>
          <p:cNvPr id="5" name="Straight Connector 4"/>
          <p:cNvCxnSpPr/>
          <p:nvPr/>
        </p:nvCxnSpPr>
        <p:spPr>
          <a:xfrm flipH="1" flipV="1">
            <a:off x="1570645" y="5192264"/>
            <a:ext cx="4087390"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70645" y="4794579"/>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619951" y="3931812"/>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a:off x="942369" y="2868558"/>
            <a:ext cx="2195819"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6804025" y="2873662"/>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942369" y="2107743"/>
            <a:ext cx="1244097"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3848878" y="4157021"/>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831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p:txBody>
          <a:bodyPr>
            <a:normAutofit fontScale="92500" lnSpcReduction="20000"/>
          </a:bodyPr>
          <a:lstStyle/>
          <a:p>
            <a:r>
              <a:rPr lang="en-US" sz="3200" dirty="0"/>
              <a:t>You are the sports director of a small college. </a:t>
            </a:r>
          </a:p>
          <a:p>
            <a:r>
              <a:rPr lang="en-US" sz="3200" dirty="0"/>
              <a:t>The dean has instructed you to grow the athletic program. You must choose a new varsity sport that uses spherical balls.</a:t>
            </a:r>
          </a:p>
          <a:p>
            <a:r>
              <a:rPr lang="en-US" sz="3200" dirty="0"/>
              <a:t>The sport must be able to sell tickets in the university’s outdoor grass turf venue to anyone.</a:t>
            </a:r>
          </a:p>
          <a:p>
            <a:r>
              <a:rPr lang="en-US" sz="3200" dirty="0"/>
              <a:t>Which sport program should you choose? </a:t>
            </a:r>
          </a:p>
          <a:p>
            <a:pPr marL="0" indent="0">
              <a:buNone/>
            </a:pPr>
            <a:endParaRPr lang="en-US" dirty="0"/>
          </a:p>
          <a:p>
            <a:pPr marL="0" indent="0">
              <a:buNone/>
            </a:pPr>
            <a:endParaRPr lang="en-US" dirty="0"/>
          </a:p>
          <a:p>
            <a:r>
              <a:rPr lang="en-US" dirty="0"/>
              <a:t>A. 	Basketball</a:t>
            </a:r>
          </a:p>
          <a:p>
            <a:r>
              <a:rPr lang="en-US" dirty="0"/>
              <a:t>B. 	Baseball</a:t>
            </a:r>
          </a:p>
          <a:p>
            <a:r>
              <a:rPr lang="en-US" dirty="0"/>
              <a:t>C. 	Football</a:t>
            </a:r>
          </a:p>
          <a:p>
            <a:r>
              <a:rPr lang="en-US" dirty="0"/>
              <a:t>D. 	Quidditch</a:t>
            </a:r>
          </a:p>
          <a:p>
            <a:endParaRPr lang="en-US" dirty="0"/>
          </a:p>
        </p:txBody>
      </p:sp>
      <p:cxnSp>
        <p:nvCxnSpPr>
          <p:cNvPr id="5" name="Straight Connector 4"/>
          <p:cNvCxnSpPr/>
          <p:nvPr/>
        </p:nvCxnSpPr>
        <p:spPr>
          <a:xfrm flipH="1" flipV="1">
            <a:off x="888023" y="5207716"/>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flipV="1">
            <a:off x="888022" y="4381585"/>
            <a:ext cx="2435470" cy="19006"/>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888022" y="5616605"/>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flipV="1">
            <a:off x="6544752" y="2087998"/>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flipV="1">
            <a:off x="3469342" y="2874096"/>
            <a:ext cx="1706569" cy="1723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flipV="1">
            <a:off x="959739" y="2872329"/>
            <a:ext cx="2435470" cy="19006"/>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8" name="Arrow: Right 17"/>
          <p:cNvSpPr/>
          <p:nvPr/>
        </p:nvSpPr>
        <p:spPr>
          <a:xfrm rot="10800000">
            <a:off x="2913529" y="4589929"/>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56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Content Placeholder 2"/>
          <p:cNvSpPr>
            <a:spLocks noGrp="1"/>
          </p:cNvSpPr>
          <p:nvPr>
            <p:ph idx="1"/>
          </p:nvPr>
        </p:nvSpPr>
        <p:spPr/>
        <p:txBody>
          <a:bodyPr>
            <a:normAutofit fontScale="92500" lnSpcReduction="20000"/>
          </a:bodyPr>
          <a:lstStyle/>
          <a:p>
            <a:r>
              <a:rPr lang="en-US" sz="3200" dirty="0"/>
              <a:t>You are the reel operator of a local cinema.</a:t>
            </a:r>
          </a:p>
          <a:p>
            <a:r>
              <a:rPr lang="en-US" sz="3200" dirty="0"/>
              <a:t>You must prepare a private showing of a film for a corporate event.</a:t>
            </a:r>
          </a:p>
          <a:p>
            <a:r>
              <a:rPr lang="en-US" sz="3200" dirty="0"/>
              <a:t>The film must be a science fiction film featuring spaceship battles. You must not choose a film that features raccoons.</a:t>
            </a:r>
          </a:p>
          <a:p>
            <a:r>
              <a:rPr lang="en-US" sz="3200" dirty="0"/>
              <a:t>Which film should you choose?</a:t>
            </a:r>
          </a:p>
          <a:p>
            <a:pPr marL="0" indent="0">
              <a:buNone/>
            </a:pPr>
            <a:endParaRPr lang="en-US" dirty="0"/>
          </a:p>
          <a:p>
            <a:pPr marL="0" indent="0">
              <a:buNone/>
            </a:pPr>
            <a:endParaRPr lang="en-US" dirty="0"/>
          </a:p>
          <a:p>
            <a:r>
              <a:rPr lang="en-US" dirty="0"/>
              <a:t>A. 	Guardians of the Galaxy Vol 2</a:t>
            </a:r>
          </a:p>
          <a:p>
            <a:r>
              <a:rPr lang="en-US" dirty="0"/>
              <a:t>B. 	Alien</a:t>
            </a:r>
          </a:p>
          <a:p>
            <a:r>
              <a:rPr lang="en-US" dirty="0"/>
              <a:t>C. 	Interstellar</a:t>
            </a:r>
          </a:p>
          <a:p>
            <a:r>
              <a:rPr lang="en-US" dirty="0"/>
              <a:t>D. 	Space Balls</a:t>
            </a:r>
          </a:p>
          <a:p>
            <a:endParaRPr lang="en-US" dirty="0"/>
          </a:p>
        </p:txBody>
      </p:sp>
      <p:cxnSp>
        <p:nvCxnSpPr>
          <p:cNvPr id="5" name="Straight Connector 4"/>
          <p:cNvCxnSpPr/>
          <p:nvPr/>
        </p:nvCxnSpPr>
        <p:spPr>
          <a:xfrm flipH="1" flipV="1">
            <a:off x="1479693" y="4909743"/>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479692" y="4085847"/>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479692" y="4479767"/>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a:off x="8346143" y="2232413"/>
            <a:ext cx="2635622"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flipV="1">
            <a:off x="8346143" y="2300356"/>
            <a:ext cx="2635622" cy="1253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flipV="1">
            <a:off x="1595718" y="2538780"/>
            <a:ext cx="7059705" cy="21723"/>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3162126" y="506094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57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a:t>
            </a:r>
          </a:p>
        </p:txBody>
      </p:sp>
      <p:sp>
        <p:nvSpPr>
          <p:cNvPr id="3" name="Content Placeholder 2"/>
          <p:cNvSpPr>
            <a:spLocks noGrp="1"/>
          </p:cNvSpPr>
          <p:nvPr>
            <p:ph idx="1"/>
          </p:nvPr>
        </p:nvSpPr>
        <p:spPr/>
        <p:txBody>
          <a:bodyPr>
            <a:normAutofit fontScale="85000" lnSpcReduction="20000"/>
          </a:bodyPr>
          <a:lstStyle/>
          <a:p>
            <a:r>
              <a:rPr lang="en-US" sz="3200" dirty="0"/>
              <a:t>You are the bartender of a local fine dining establishment.</a:t>
            </a:r>
          </a:p>
          <a:p>
            <a:r>
              <a:rPr lang="en-US" sz="3200" dirty="0"/>
              <a:t>You are instructed to provide the appropriate whiskey to a diner. Your establishment only servers whiskeys aged in American oak barrels.</a:t>
            </a:r>
          </a:p>
          <a:p>
            <a:r>
              <a:rPr lang="en-US" sz="3200" dirty="0"/>
              <a:t>The diner has requested a malt whiskey from outside of Tennessee. The malt must not contain corn. </a:t>
            </a:r>
          </a:p>
          <a:p>
            <a:r>
              <a:rPr lang="en-US" sz="3200" dirty="0"/>
              <a:t>Which whiskey do you choose?</a:t>
            </a:r>
          </a:p>
          <a:p>
            <a:pPr marL="0" indent="0">
              <a:buNone/>
            </a:pPr>
            <a:endParaRPr lang="en-US" dirty="0"/>
          </a:p>
          <a:p>
            <a:pPr marL="0" indent="0">
              <a:buNone/>
            </a:pPr>
            <a:endParaRPr lang="en-US" dirty="0"/>
          </a:p>
          <a:p>
            <a:r>
              <a:rPr lang="en-US" dirty="0"/>
              <a:t>A. 	Scotch Whisky</a:t>
            </a:r>
          </a:p>
          <a:p>
            <a:r>
              <a:rPr lang="en-US" dirty="0"/>
              <a:t>B. 	Bourbon</a:t>
            </a:r>
          </a:p>
          <a:p>
            <a:r>
              <a:rPr lang="en-US" dirty="0"/>
              <a:t>C. 	</a:t>
            </a:r>
            <a:r>
              <a:rPr lang="en-US" dirty="0" err="1"/>
              <a:t>Tenneessee</a:t>
            </a:r>
            <a:r>
              <a:rPr lang="en-US" dirty="0"/>
              <a:t> Whiskey</a:t>
            </a:r>
          </a:p>
          <a:p>
            <a:r>
              <a:rPr lang="en-US" dirty="0"/>
              <a:t>D. 	Cognac</a:t>
            </a:r>
          </a:p>
          <a:p>
            <a:endParaRPr lang="en-US" dirty="0"/>
          </a:p>
        </p:txBody>
      </p:sp>
      <p:cxnSp>
        <p:nvCxnSpPr>
          <p:cNvPr id="5" name="Straight Connector 4"/>
          <p:cNvCxnSpPr/>
          <p:nvPr/>
        </p:nvCxnSpPr>
        <p:spPr>
          <a:xfrm flipH="1" flipV="1">
            <a:off x="1578304" y="4898943"/>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28998" y="5311267"/>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78304" y="4525078"/>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8346143" y="2457059"/>
            <a:ext cx="1845607"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2323928" y="2725271"/>
            <a:ext cx="2438572"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4612342" y="2444281"/>
            <a:ext cx="1807508"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4372361" y="3867287"/>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86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a:t>
            </a:r>
          </a:p>
        </p:txBody>
      </p:sp>
      <p:sp>
        <p:nvSpPr>
          <p:cNvPr id="3" name="Content Placeholder 2"/>
          <p:cNvSpPr>
            <a:spLocks noGrp="1"/>
          </p:cNvSpPr>
          <p:nvPr>
            <p:ph idx="1"/>
          </p:nvPr>
        </p:nvSpPr>
        <p:spPr/>
        <p:txBody>
          <a:bodyPr>
            <a:normAutofit fontScale="92500" lnSpcReduction="20000"/>
          </a:bodyPr>
          <a:lstStyle/>
          <a:p>
            <a:r>
              <a:rPr lang="en-US" sz="3200" dirty="0"/>
              <a:t>You are the social media director for a cool hip company.</a:t>
            </a:r>
          </a:p>
          <a:p>
            <a:r>
              <a:rPr lang="en-US" sz="3200" dirty="0"/>
              <a:t>Your new marketing campaign much choose a social media platform. </a:t>
            </a:r>
          </a:p>
          <a:p>
            <a:r>
              <a:rPr lang="en-US" sz="3200" dirty="0"/>
              <a:t>The social media platform must be persistent online forever. The grandmother of the CEO must not be aware of the platform.</a:t>
            </a:r>
          </a:p>
          <a:p>
            <a:r>
              <a:rPr lang="en-US" sz="3200" dirty="0"/>
              <a:t>The platform be a social media platform with accelerating growth.</a:t>
            </a:r>
          </a:p>
          <a:p>
            <a:pPr marL="0" indent="0">
              <a:buNone/>
            </a:pPr>
            <a:endParaRPr lang="en-US" dirty="0"/>
          </a:p>
          <a:p>
            <a:pPr marL="0" indent="0">
              <a:buNone/>
            </a:pPr>
            <a:endParaRPr lang="en-US" dirty="0"/>
          </a:p>
          <a:p>
            <a:r>
              <a:rPr lang="en-US" dirty="0"/>
              <a:t>A. 	Facebook</a:t>
            </a:r>
          </a:p>
          <a:p>
            <a:r>
              <a:rPr lang="en-US" dirty="0"/>
              <a:t>B. 	Twitter</a:t>
            </a:r>
          </a:p>
          <a:p>
            <a:r>
              <a:rPr lang="en-US" dirty="0"/>
              <a:t>C. 	Instagram</a:t>
            </a:r>
          </a:p>
          <a:p>
            <a:r>
              <a:rPr lang="en-US" dirty="0"/>
              <a:t>D. 	Snapchat</a:t>
            </a:r>
          </a:p>
          <a:p>
            <a:endParaRPr lang="en-US" dirty="0"/>
          </a:p>
        </p:txBody>
      </p:sp>
      <p:cxnSp>
        <p:nvCxnSpPr>
          <p:cNvPr id="5" name="Straight Connector 4"/>
          <p:cNvCxnSpPr/>
          <p:nvPr/>
        </p:nvCxnSpPr>
        <p:spPr>
          <a:xfrm flipH="1" flipV="1">
            <a:off x="1578304" y="4377430"/>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28998" y="5624339"/>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78304" y="4781859"/>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flipV="1">
            <a:off x="867747" y="2876884"/>
            <a:ext cx="3909528" cy="394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8034261" y="3350422"/>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6379013" y="2547257"/>
            <a:ext cx="3698048" cy="7613"/>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972769" y="4987735"/>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Helpful Links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45</a:t>
            </a:fld>
            <a:endParaRPr lang="en-US" dirty="0"/>
          </a:p>
        </p:txBody>
      </p:sp>
      <p:sp>
        <p:nvSpPr>
          <p:cNvPr id="6" name="Title 4"/>
          <p:cNvSpPr txBox="1">
            <a:spLocks/>
          </p:cNvSpPr>
          <p:nvPr/>
        </p:nvSpPr>
        <p:spPr>
          <a:xfrm>
            <a:off x="446411" y="1116702"/>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285750" indent="-285750">
              <a:buFont typeface="Arial" panose="020B0604020202020204" pitchFamily="34" charset="0"/>
              <a:buChar char="•"/>
            </a:pPr>
            <a:r>
              <a:rPr lang="en-US" sz="1800" b="0" dirty="0">
                <a:solidFill>
                  <a:schemeClr val="tx1"/>
                </a:solidFill>
                <a:latin typeface="+mn-lt"/>
                <a:hlinkClick r:id="rId2"/>
              </a:rPr>
              <a:t>http://www.sqltact.com/2012/04/certification-exams-from-other-side.html</a:t>
            </a:r>
          </a:p>
          <a:p>
            <a:pPr marL="285750" indent="-285750">
              <a:buFont typeface="Arial" panose="020B0604020202020204" pitchFamily="34" charset="0"/>
              <a:buChar char="•"/>
            </a:pPr>
            <a:r>
              <a:rPr lang="en-US" sz="1800" b="0" dirty="0">
                <a:solidFill>
                  <a:schemeClr val="tx1"/>
                </a:solidFill>
                <a:latin typeface="+mn-lt"/>
                <a:hlinkClick r:id="rId2"/>
              </a:rPr>
              <a:t>http://www.sqltact.com/2016/07/training-to-do-list-for-new-dba.html</a:t>
            </a:r>
          </a:p>
          <a:p>
            <a:pPr marL="285750" indent="-285750">
              <a:buFont typeface="Arial" panose="020B0604020202020204" pitchFamily="34" charset="0"/>
              <a:buChar char="•"/>
            </a:pPr>
            <a:r>
              <a:rPr lang="en-US" sz="1800" b="0" dirty="0">
                <a:solidFill>
                  <a:schemeClr val="tx1"/>
                </a:solidFill>
                <a:latin typeface="+mn-lt"/>
                <a:hlinkClick r:id="rId2"/>
              </a:rPr>
              <a:t>https://borntolearn.mslearn.net/b/weblog/archive/2014/03/10/certification-update-sql-server-2014</a:t>
            </a: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hlinkClick r:id="rId3"/>
            </a:endParaRPr>
          </a:p>
          <a:p>
            <a:pPr marL="285750" indent="-285750">
              <a:buFont typeface="Arial" panose="020B0604020202020204" pitchFamily="34" charset="0"/>
              <a:buChar char="•"/>
            </a:pPr>
            <a:r>
              <a:rPr lang="en-US" sz="1800" b="0" dirty="0">
                <a:solidFill>
                  <a:schemeClr val="tx1"/>
                </a:solidFill>
                <a:latin typeface="+mn-lt"/>
                <a:hlinkClick r:id="rId3"/>
              </a:rPr>
              <a:t>https://mva.microsoft.com/</a:t>
            </a:r>
          </a:p>
          <a:p>
            <a:pPr marL="285750" indent="-285750">
              <a:buFont typeface="Arial" panose="020B0604020202020204" pitchFamily="34" charset="0"/>
              <a:buChar char="•"/>
            </a:pPr>
            <a:r>
              <a:rPr lang="en-US" sz="1800" b="0" dirty="0">
                <a:solidFill>
                  <a:schemeClr val="tx1"/>
                </a:solidFill>
                <a:latin typeface="+mn-lt"/>
                <a:hlinkClick r:id="rId3"/>
              </a:rPr>
              <a:t>https://www.microsoft.com/learning/en-us/exam-70-463.aspx</a:t>
            </a:r>
            <a:endParaRPr lang="en-US" sz="1800" b="0" dirty="0">
              <a:solidFill>
                <a:schemeClr val="tx1"/>
              </a:solidFill>
              <a:latin typeface="+mn-lt"/>
            </a:endParaRPr>
          </a:p>
          <a:p>
            <a:pPr marL="285750" indent="-285750">
              <a:buFont typeface="Arial" panose="020B0604020202020204" pitchFamily="34" charset="0"/>
              <a:buChar char="•"/>
            </a:pPr>
            <a:r>
              <a:rPr lang="en-US" sz="1800" b="0" dirty="0">
                <a:solidFill>
                  <a:schemeClr val="tx1"/>
                </a:solidFill>
                <a:latin typeface="+mn-lt"/>
                <a:hlinkClick r:id="rId4"/>
              </a:rPr>
              <a:t>https://www.microsoft.com/en-ca/learning/sql-certification.aspx</a:t>
            </a: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p:txBody>
      </p:sp>
    </p:spTree>
    <p:extLst>
      <p:ext uri="{BB962C8B-B14F-4D97-AF65-F5344CB8AC3E}">
        <p14:creationId xmlns:p14="http://schemas.microsoft.com/office/powerpoint/2010/main" val="33069133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1026" name="Picture 2" descr="SQL Server 2017 Administration Inside Ou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19034" y="329200"/>
            <a:ext cx="5080548" cy="620184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41441" y="1873794"/>
            <a:ext cx="6285695" cy="707886"/>
          </a:xfrm>
          <a:prstGeom prst="rect">
            <a:avLst/>
          </a:prstGeom>
          <a:noFill/>
        </p:spPr>
        <p:txBody>
          <a:bodyPr wrap="none" rtlCol="0">
            <a:spAutoFit/>
          </a:bodyPr>
          <a:lstStyle/>
          <a:p>
            <a:pPr defTabSz="914389"/>
            <a:r>
              <a:rPr lang="en-US" sz="4000" dirty="0">
                <a:solidFill>
                  <a:prstClr val="white"/>
                </a:solidFill>
                <a:latin typeface="Segoe UI Light" panose="020B0502040204020203" pitchFamily="34" charset="0"/>
              </a:rPr>
              <a:t>Save 40% on book or eBook</a:t>
            </a:r>
          </a:p>
        </p:txBody>
      </p:sp>
      <p:sp>
        <p:nvSpPr>
          <p:cNvPr id="6" name="TextBox 5"/>
          <p:cNvSpPr txBox="1"/>
          <p:nvPr/>
        </p:nvSpPr>
        <p:spPr>
          <a:xfrm>
            <a:off x="5942371" y="2427995"/>
            <a:ext cx="5275803" cy="707886"/>
          </a:xfrm>
          <a:prstGeom prst="rect">
            <a:avLst/>
          </a:prstGeom>
          <a:noFill/>
        </p:spPr>
        <p:txBody>
          <a:bodyPr wrap="none" rtlCol="0">
            <a:spAutoFit/>
          </a:bodyPr>
          <a:lstStyle/>
          <a:p>
            <a:pPr defTabSz="914389"/>
            <a:r>
              <a:rPr lang="en-US" sz="4000" dirty="0">
                <a:solidFill>
                  <a:prstClr val="white"/>
                </a:solidFill>
                <a:latin typeface="Segoe UI Light" panose="020B0502040204020203" pitchFamily="34" charset="0"/>
              </a:rPr>
              <a:t>with discount code </a:t>
            </a:r>
            <a:r>
              <a:rPr lang="en-US" sz="4000" dirty="0">
                <a:solidFill>
                  <a:prstClr val="white"/>
                </a:solidFill>
                <a:latin typeface="Segoe UI Semibold" panose="020B0702040204020203" pitchFamily="34" charset="0"/>
              </a:rPr>
              <a:t>SQL</a:t>
            </a:r>
          </a:p>
        </p:txBody>
      </p:sp>
      <p:sp>
        <p:nvSpPr>
          <p:cNvPr id="7" name="TextBox 6"/>
          <p:cNvSpPr txBox="1"/>
          <p:nvPr/>
        </p:nvSpPr>
        <p:spPr>
          <a:xfrm>
            <a:off x="5802943" y="3690072"/>
            <a:ext cx="5554662" cy="615553"/>
          </a:xfrm>
          <a:prstGeom prst="rect">
            <a:avLst/>
          </a:prstGeom>
          <a:noFill/>
        </p:spPr>
        <p:txBody>
          <a:bodyPr wrap="none" rtlCol="0">
            <a:spAutoFit/>
          </a:bodyPr>
          <a:lstStyle/>
          <a:p>
            <a:pPr defTabSz="914389"/>
            <a:r>
              <a:rPr lang="en-US" sz="3400" dirty="0">
                <a:solidFill>
                  <a:prstClr val="white"/>
                </a:solidFill>
                <a:latin typeface="Segoe UI Light" panose="020B0502040204020203" pitchFamily="34" charset="0"/>
              </a:rPr>
              <a:t>www.microsoftpressstore.com</a:t>
            </a:r>
          </a:p>
        </p:txBody>
      </p:sp>
      <p:sp>
        <p:nvSpPr>
          <p:cNvPr id="5" name="TextBox 4"/>
          <p:cNvSpPr txBox="1"/>
          <p:nvPr/>
        </p:nvSpPr>
        <p:spPr>
          <a:xfrm>
            <a:off x="6842577" y="4983139"/>
            <a:ext cx="3924668" cy="830997"/>
          </a:xfrm>
          <a:prstGeom prst="rect">
            <a:avLst/>
          </a:prstGeom>
          <a:solidFill>
            <a:srgbClr val="00188F"/>
          </a:solidFill>
        </p:spPr>
        <p:txBody>
          <a:bodyPr wrap="square" rtlCol="0">
            <a:spAutoFit/>
          </a:bodyPr>
          <a:lstStyle/>
          <a:p>
            <a:pPr marL="285746" indent="-285746" defTabSz="914389">
              <a:buFontTx/>
              <a:buChar char="-"/>
            </a:pPr>
            <a:r>
              <a:rPr lang="en-US" sz="1600" dirty="0">
                <a:solidFill>
                  <a:prstClr val="white"/>
                </a:solidFill>
                <a:latin typeface="Segoe UI Light" panose="020B0502040204020203" pitchFamily="34" charset="0"/>
                <a:ea typeface="Segoe UI" panose="020B0502040204020203" pitchFamily="34" charset="0"/>
                <a:cs typeface="Segoe UI" panose="020B0502040204020203" pitchFamily="34" charset="0"/>
              </a:rPr>
              <a:t>Free U.S. shipping</a:t>
            </a:r>
          </a:p>
          <a:p>
            <a:pPr marL="285746" indent="-285746" defTabSz="914389">
              <a:buFontTx/>
              <a:buChar char="-"/>
            </a:pPr>
            <a:r>
              <a:rPr lang="en-US" sz="1600" dirty="0">
                <a:solidFill>
                  <a:prstClr val="white"/>
                </a:solidFill>
                <a:latin typeface="Segoe UI Light" panose="020B0502040204020203" pitchFamily="34" charset="0"/>
                <a:ea typeface="Segoe UI" panose="020B0502040204020203" pitchFamily="34" charset="0"/>
                <a:cs typeface="Segoe UI" panose="020B0502040204020203" pitchFamily="34" charset="0"/>
              </a:rPr>
              <a:t>eBooks include EPUB, PDF, &amp; MOBI</a:t>
            </a:r>
          </a:p>
          <a:p>
            <a:pPr marL="285746" indent="-285746" defTabSz="914389">
              <a:buFontTx/>
              <a:buChar char="-"/>
            </a:pPr>
            <a:r>
              <a:rPr lang="en-US" sz="1600" dirty="0">
                <a:solidFill>
                  <a:prstClr val="white"/>
                </a:solidFill>
                <a:latin typeface="Segoe UI Light" panose="020B0502040204020203" pitchFamily="34" charset="0"/>
                <a:ea typeface="Segoe UI" panose="020B0502040204020203" pitchFamily="34" charset="0"/>
                <a:cs typeface="Segoe UI" panose="020B0502040204020203" pitchFamily="34" charset="0"/>
              </a:rPr>
              <a:t>Offer expires May 31, 2018</a:t>
            </a:r>
          </a:p>
        </p:txBody>
      </p:sp>
    </p:spTree>
    <p:extLst>
      <p:ext uri="{BB962C8B-B14F-4D97-AF65-F5344CB8AC3E}">
        <p14:creationId xmlns:p14="http://schemas.microsoft.com/office/powerpoint/2010/main" val="5306621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3" y="5040607"/>
            <a:ext cx="8717147" cy="1966117"/>
          </a:xfrm>
        </p:spPr>
        <p:txBody>
          <a:bodyPr>
            <a:normAutofit/>
          </a:bodyPr>
          <a:lstStyle/>
          <a:p>
            <a:pPr marL="0" indent="0" algn="ctr">
              <a:buNone/>
            </a:pPr>
            <a:r>
              <a:rPr lang="en-US" sz="5399" dirty="0"/>
              <a:t>See you August 11 at</a:t>
            </a:r>
          </a:p>
          <a:p>
            <a:pPr marL="0" indent="0" algn="ctr">
              <a:buNone/>
            </a:pPr>
            <a:r>
              <a:rPr lang="en-US" sz="6600" b="1" dirty="0">
                <a:hlinkClick r:id="rId2"/>
              </a:rPr>
              <a:t>SQLSatBR.com</a:t>
            </a:r>
            <a:endParaRPr lang="en-US" sz="6600" b="1" dirty="0"/>
          </a:p>
          <a:p>
            <a:endParaRPr lang="en-US" sz="4800" dirty="0"/>
          </a:p>
          <a:p>
            <a:endParaRPr lang="en-US" sz="4800" dirty="0"/>
          </a:p>
        </p:txBody>
      </p:sp>
      <p:pic>
        <p:nvPicPr>
          <p:cNvPr id="6" name="Picture 5">
            <a:extLst>
              <a:ext uri="{FF2B5EF4-FFF2-40B4-BE49-F238E27FC236}">
                <a16:creationId xmlns:a16="http://schemas.microsoft.com/office/drawing/2014/main" id="{352A625D-D974-4A41-BBDA-F8A6601B8ED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79492" y="53"/>
            <a:ext cx="6955230" cy="1750399"/>
          </a:xfrm>
          <a:prstGeom prst="rect">
            <a:avLst/>
          </a:prstGeom>
        </p:spPr>
      </p:pic>
      <p:sp>
        <p:nvSpPr>
          <p:cNvPr id="7" name="TextBox 6">
            <a:extLst>
              <a:ext uri="{FF2B5EF4-FFF2-40B4-BE49-F238E27FC236}">
                <a16:creationId xmlns:a16="http://schemas.microsoft.com/office/drawing/2014/main" id="{05891812-8180-484D-ADAF-F96E98CC00E3}"/>
              </a:ext>
            </a:extLst>
          </p:cNvPr>
          <p:cNvSpPr txBox="1"/>
          <p:nvPr/>
        </p:nvSpPr>
        <p:spPr>
          <a:xfrm>
            <a:off x="96" y="1560974"/>
            <a:ext cx="8714025" cy="3785652"/>
          </a:xfrm>
          <a:prstGeom prst="rect">
            <a:avLst/>
          </a:prstGeom>
          <a:noFill/>
        </p:spPr>
        <p:txBody>
          <a:bodyPr wrap="square" rtlCol="0">
            <a:spAutoFit/>
          </a:bodyPr>
          <a:lstStyle/>
          <a:p>
            <a:pPr algn="ctr" defTabSz="914389">
              <a:defRPr/>
            </a:pPr>
            <a:r>
              <a:rPr lang="en-US" sz="3200" dirty="0">
                <a:solidFill>
                  <a:srgbClr val="101820"/>
                </a:solidFill>
                <a:latin typeface="Segoe UI"/>
              </a:rPr>
              <a:t>Free SQL Server, .NET, Business Intelligence training and more! </a:t>
            </a:r>
          </a:p>
          <a:p>
            <a:pPr algn="ctr" defTabSz="914389">
              <a:defRPr/>
            </a:pPr>
            <a:endParaRPr lang="en-US" sz="2800" dirty="0">
              <a:solidFill>
                <a:srgbClr val="101820"/>
              </a:solidFill>
              <a:latin typeface="Segoe UI"/>
            </a:endParaRPr>
          </a:p>
          <a:p>
            <a:pPr algn="ctr" defTabSz="914389">
              <a:defRPr/>
            </a:pPr>
            <a:r>
              <a:rPr lang="en-US" sz="2400" dirty="0">
                <a:solidFill>
                  <a:srgbClr val="101820"/>
                </a:solidFill>
                <a:latin typeface="Segoe UI"/>
              </a:rPr>
              <a:t>An all day FREE training event with SQL Server and Development related sessions spread out over multiple tracks of Business Intelligence, SQL Development, </a:t>
            </a:r>
          </a:p>
          <a:p>
            <a:pPr algn="ctr" defTabSz="914389">
              <a:defRPr/>
            </a:pPr>
            <a:r>
              <a:rPr lang="en-US" sz="2400" dirty="0">
                <a:solidFill>
                  <a:srgbClr val="101820"/>
                </a:solidFill>
                <a:latin typeface="Segoe UI"/>
              </a:rPr>
              <a:t>Database Administration, IT Pro, .NET,</a:t>
            </a:r>
          </a:p>
          <a:p>
            <a:pPr algn="ctr" defTabSz="914389">
              <a:defRPr/>
            </a:pPr>
            <a:r>
              <a:rPr lang="en-US" sz="2400" dirty="0">
                <a:solidFill>
                  <a:srgbClr val="101820"/>
                </a:solidFill>
                <a:latin typeface="Segoe UI"/>
              </a:rPr>
              <a:t>Career Development, and CIO/IT Management</a:t>
            </a:r>
            <a:endParaRPr lang="en-US" sz="3600" dirty="0">
              <a:solidFill>
                <a:srgbClr val="101820"/>
              </a:solidFill>
              <a:latin typeface="Segoe UI"/>
            </a:endParaRPr>
          </a:p>
          <a:p>
            <a:pPr algn="ctr" defTabSz="914389">
              <a:defRPr/>
            </a:pPr>
            <a:endParaRPr lang="en-US" sz="2800" dirty="0">
              <a:solidFill>
                <a:srgbClr val="101820"/>
              </a:solidFill>
              <a:latin typeface="Segoe UI"/>
            </a:endParaRPr>
          </a:p>
        </p:txBody>
      </p:sp>
      <p:pic>
        <p:nvPicPr>
          <p:cNvPr id="8" name="Picture 7">
            <a:extLst>
              <a:ext uri="{FF2B5EF4-FFF2-40B4-BE49-F238E27FC236}">
                <a16:creationId xmlns:a16="http://schemas.microsoft.com/office/drawing/2014/main" id="{B8801B29-8D40-45B3-9656-7C186A45D569}"/>
              </a:ext>
            </a:extLst>
          </p:cNvPr>
          <p:cNvPicPr/>
          <p:nvPr/>
        </p:nvPicPr>
        <p:blipFill rotWithShape="1">
          <a:blip r:embed="rId4" cstate="email">
            <a:extLst>
              <a:ext uri="{28A0092B-C50C-407E-A947-70E740481C1C}">
                <a14:useLocalDpi xmlns:a14="http://schemas.microsoft.com/office/drawing/2010/main"/>
              </a:ext>
            </a:extLst>
          </a:blip>
          <a:srcRect/>
          <a:stretch/>
        </p:blipFill>
        <p:spPr bwMode="auto">
          <a:xfrm>
            <a:off x="8717240" y="53"/>
            <a:ext cx="3474666" cy="1449667"/>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940FAFE-1C5D-41AC-ABFE-23B62BFF3481}"/>
              </a:ext>
            </a:extLst>
          </p:cNvPr>
          <p:cNvPicPr/>
          <p:nvPr/>
        </p:nvPicPr>
        <p:blipFill rotWithShape="1">
          <a:blip r:embed="rId5" cstate="email">
            <a:extLst>
              <a:ext uri="{28A0092B-C50C-407E-A947-70E740481C1C}">
                <a14:useLocalDpi xmlns:a14="http://schemas.microsoft.com/office/drawing/2010/main"/>
              </a:ext>
            </a:extLst>
          </a:blip>
          <a:srcRect/>
          <a:stretch/>
        </p:blipFill>
        <p:spPr bwMode="auto">
          <a:xfrm>
            <a:off x="8717241" y="1443060"/>
            <a:ext cx="3474667" cy="1802102"/>
          </a:xfrm>
          <a:prstGeom prst="rect">
            <a:avLst/>
          </a:prstGeom>
          <a:noFill/>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A46ABE1B-7E44-42F0-AE12-CE8CD50BC023}"/>
              </a:ext>
            </a:extLst>
          </p:cNvPr>
          <p:cNvPicPr/>
          <p:nvPr/>
        </p:nvPicPr>
        <p:blipFill rotWithShape="1">
          <a:blip r:embed="rId6" cstate="email">
            <a:extLst>
              <a:ext uri="{28A0092B-C50C-407E-A947-70E740481C1C}">
                <a14:useLocalDpi xmlns:a14="http://schemas.microsoft.com/office/drawing/2010/main"/>
              </a:ext>
            </a:extLst>
          </a:blip>
          <a:srcRect/>
          <a:stretch/>
        </p:blipFill>
        <p:spPr bwMode="auto">
          <a:xfrm>
            <a:off x="8717876" y="3214879"/>
            <a:ext cx="3474032" cy="1714474"/>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77EE5D88-FD88-4651-8D73-5214218F6D29}"/>
              </a:ext>
            </a:extLst>
          </p:cNvPr>
          <p:cNvPicPr/>
          <p:nvPr/>
        </p:nvPicPr>
        <p:blipFill rotWithShape="1">
          <a:blip r:embed="rId7" cstate="email">
            <a:extLst>
              <a:ext uri="{28A0092B-C50C-407E-A947-70E740481C1C}">
                <a14:useLocalDpi xmlns:a14="http://schemas.microsoft.com/office/drawing/2010/main"/>
              </a:ext>
            </a:extLst>
          </a:blip>
          <a:srcRect/>
          <a:stretch/>
        </p:blipFill>
        <p:spPr bwMode="auto">
          <a:xfrm>
            <a:off x="8716316" y="4712608"/>
            <a:ext cx="3473397" cy="21418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5506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71" y="3987797"/>
            <a:ext cx="9143860" cy="2679659"/>
          </a:xfrm>
        </p:spPr>
        <p:txBody>
          <a:bodyPr>
            <a:normAutofit/>
          </a:bodyPr>
          <a:lstStyle/>
          <a:p>
            <a:pPr marL="109536" algn="ctr"/>
            <a:r>
              <a:rPr lang="en-US" dirty="0"/>
              <a:t>This presentation, including all source code and this slide deck, has been posted at my blog:</a:t>
            </a:r>
          </a:p>
          <a:p>
            <a:pPr marL="0" indent="0" algn="ctr">
              <a:buNone/>
            </a:pPr>
            <a:r>
              <a:rPr lang="en-US" sz="4800" b="1" dirty="0">
                <a:hlinkClick r:id="rId2"/>
              </a:rPr>
              <a:t>SQLTact.com</a:t>
            </a:r>
            <a:endParaRPr lang="en-US" sz="4800" b="1" dirty="0"/>
          </a:p>
          <a:p>
            <a:endParaRPr lang="en-US" dirty="0"/>
          </a:p>
          <a:p>
            <a:endParaRPr lang="en-US" dirty="0"/>
          </a:p>
        </p:txBody>
      </p:sp>
      <p:sp>
        <p:nvSpPr>
          <p:cNvPr id="4" name="Subtitle 2"/>
          <p:cNvSpPr txBox="1">
            <a:spLocks/>
          </p:cNvSpPr>
          <p:nvPr/>
        </p:nvSpPr>
        <p:spPr>
          <a:xfrm>
            <a:off x="1524071" y="877224"/>
            <a:ext cx="9976660" cy="2995390"/>
          </a:xfrm>
          <a:prstGeom prst="rect">
            <a:avLst/>
          </a:prstGeom>
        </p:spPr>
        <p:txBody>
          <a:bodyPr vert="horz" lIns="91438" tIns="45719" rIns="91438" bIns="45719"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a:t>William D Assaf, MCSE</a:t>
            </a:r>
          </a:p>
          <a:p>
            <a:r>
              <a:rPr lang="en-US" sz="2600" dirty="0"/>
              <a:t>Baton Rouge SQL Server UG board and SQLSaturday chair</a:t>
            </a:r>
          </a:p>
          <a:p>
            <a:r>
              <a:rPr lang="en-US" sz="2600" dirty="0"/>
              <a:t>Principal Consultant, Manager – DBA Team at</a:t>
            </a:r>
          </a:p>
          <a:p>
            <a:pPr marL="0" indent="0">
              <a:buNone/>
            </a:pPr>
            <a:r>
              <a:rPr lang="en-US" sz="2600" dirty="0"/>
              <a:t>	Sparkhound Baton Rouge</a:t>
            </a:r>
          </a:p>
          <a:p>
            <a:r>
              <a:rPr lang="en-US" dirty="0">
                <a:hlinkClick r:id="rId3"/>
              </a:rPr>
              <a:t>William.Assaf@sparkhound.com</a:t>
            </a:r>
            <a:endParaRPr lang="en-US" dirty="0"/>
          </a:p>
          <a:p>
            <a:r>
              <a:rPr lang="en-US" sz="2600" dirty="0"/>
              <a:t>Twitter: </a:t>
            </a:r>
            <a:r>
              <a:rPr lang="en-US" sz="2600" b="1" dirty="0"/>
              <a:t>@</a:t>
            </a:r>
            <a:r>
              <a:rPr lang="en-US" sz="2600" b="1" dirty="0" err="1"/>
              <a:t>william_a_dba</a:t>
            </a:r>
            <a:endParaRPr lang="en-US" sz="2600" b="1" dirty="0"/>
          </a:p>
          <a:p>
            <a:endParaRPr lang="en-US" sz="2000" dirty="0"/>
          </a:p>
          <a:p>
            <a:pPr marL="0" indent="0">
              <a:buNone/>
            </a:pPr>
            <a:endParaRPr lang="en-US" sz="2000" dirty="0"/>
          </a:p>
        </p:txBody>
      </p:sp>
      <p:sp>
        <p:nvSpPr>
          <p:cNvPr id="5" name="Text Placeholder 2"/>
          <p:cNvSpPr txBox="1">
            <a:spLocks/>
          </p:cNvSpPr>
          <p:nvPr/>
        </p:nvSpPr>
        <p:spPr>
          <a:xfrm>
            <a:off x="3048047" y="53"/>
            <a:ext cx="7543685" cy="761988"/>
          </a:xfrm>
          <a:prstGeom prst="rect">
            <a:avLst/>
          </a:prstGeom>
        </p:spPr>
        <p:txBody>
          <a:bodyPr vert="horz" lIns="91438" tIns="45719" rIns="91438" bIns="45719" rtlCol="0">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000" b="1" cap="all" dirty="0">
                <a:solidFill>
                  <a:srgbClr val="3D156F"/>
                </a:solidFill>
                <a:latin typeface="+mj-lt"/>
                <a:ea typeface="+mj-ea"/>
                <a:cs typeface="+mj-cs"/>
              </a:rPr>
              <a:t>Bio and contact</a:t>
            </a:r>
          </a:p>
        </p:txBody>
      </p:sp>
    </p:spTree>
    <p:extLst>
      <p:ext uri="{BB962C8B-B14F-4D97-AF65-F5344CB8AC3E}">
        <p14:creationId xmlns:p14="http://schemas.microsoft.com/office/powerpoint/2010/main" val="380140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p:txBody>
          <a:bodyPr>
            <a:noAutofit/>
          </a:bodyPr>
          <a:lstStyle/>
          <a:p>
            <a:r>
              <a:rPr lang="en-US" sz="3600" dirty="0"/>
              <a:t>When deciding on what content is tested, SME’s are asked:</a:t>
            </a:r>
            <a:br>
              <a:rPr lang="en-US" sz="3600" dirty="0"/>
            </a:br>
            <a:r>
              <a:rPr lang="en-US" sz="3600" dirty="0"/>
              <a:t>“Is this a skillset that you do regularly?” </a:t>
            </a:r>
            <a:br>
              <a:rPr lang="en-US" sz="3600" dirty="0"/>
            </a:br>
            <a:r>
              <a:rPr lang="en-US" sz="3600" dirty="0"/>
              <a:t>or</a:t>
            </a:r>
            <a:br>
              <a:rPr lang="en-US" sz="3600" dirty="0"/>
            </a:br>
            <a:r>
              <a:rPr lang="en-US" sz="3600" dirty="0"/>
              <a:t>“Is this a skillset you would ask about when hiring?”</a:t>
            </a:r>
          </a:p>
          <a:p>
            <a:r>
              <a:rPr lang="en-US" sz="3600" dirty="0"/>
              <a:t>If a worldwide group of 10 SME’s don’t think a feature is important to ask about, it’s not asked about. </a:t>
            </a:r>
          </a:p>
          <a:p>
            <a:r>
              <a:rPr lang="en-US" sz="3600" dirty="0"/>
              <a:t>New features are very likely to be included on the exam, to certify people who are doing work in the newest version(s) of the products.</a:t>
            </a:r>
          </a:p>
        </p:txBody>
      </p:sp>
    </p:spTree>
    <p:extLst>
      <p:ext uri="{BB962C8B-B14F-4D97-AF65-F5344CB8AC3E}">
        <p14:creationId xmlns:p14="http://schemas.microsoft.com/office/powerpoint/2010/main" val="309016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Who Should Take Cert Exams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lnSpcReduction="10000"/>
          </a:bodyPr>
          <a:lstStyle/>
          <a:p>
            <a:r>
              <a:rPr lang="en-US" sz="4000" dirty="0"/>
              <a:t>Microsoft exams are designed to test experience, not book knowledge.</a:t>
            </a:r>
          </a:p>
          <a:p>
            <a:r>
              <a:rPr lang="en-US" sz="4000" dirty="0"/>
              <a:t>So asking a kid out of college or an entry-level employee to take a cert exam is not something I advise. It leads to one of three outcomes:</a:t>
            </a:r>
          </a:p>
          <a:p>
            <a:pPr lvl="1"/>
            <a:r>
              <a:rPr lang="en-US" sz="3600" dirty="0"/>
              <a:t>They pass the exam. (Least likely)</a:t>
            </a:r>
          </a:p>
          <a:p>
            <a:pPr marL="457200" lvl="1" indent="0">
              <a:buNone/>
            </a:pPr>
            <a:r>
              <a:rPr lang="en-US" sz="3600" dirty="0"/>
              <a:t>More likely:</a:t>
            </a:r>
          </a:p>
          <a:p>
            <a:pPr lvl="1"/>
            <a:r>
              <a:rPr lang="en-US" sz="3600" dirty="0"/>
              <a:t>They fail the exam, possibly multiple times, resulting in frustration/disillusionment, even career derailment.</a:t>
            </a:r>
          </a:p>
          <a:p>
            <a:pPr lvl="1"/>
            <a:r>
              <a:rPr lang="en-US" sz="3600" dirty="0"/>
              <a:t>They try to cheat. Outcomes dubious.</a:t>
            </a:r>
          </a:p>
        </p:txBody>
      </p:sp>
    </p:spTree>
    <p:extLst>
      <p:ext uri="{BB962C8B-B14F-4D97-AF65-F5344CB8AC3E}">
        <p14:creationId xmlns:p14="http://schemas.microsoft.com/office/powerpoint/2010/main" val="4255154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Who Should Take Cert Exams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lnSpcReduction="10000"/>
          </a:bodyPr>
          <a:lstStyle/>
          <a:p>
            <a:r>
              <a:rPr lang="en-US" sz="4000" dirty="0"/>
              <a:t>The exams are highly situational.</a:t>
            </a:r>
          </a:p>
          <a:p>
            <a:r>
              <a:rPr lang="en-US" sz="4000" dirty="0"/>
              <a:t>So instead of asking "What is the difference between x and y." </a:t>
            </a:r>
          </a:p>
          <a:p>
            <a:r>
              <a:rPr lang="en-US" sz="4000" dirty="0"/>
              <a:t>The question will be, “You are doing this with these conditions and variables. What should you choose. a. X  b. Y  c. Z  d. Q"</a:t>
            </a:r>
          </a:p>
          <a:p>
            <a:r>
              <a:rPr lang="en-US" sz="4000" dirty="0"/>
              <a:t>If you don't know of the conditions and variables involved... you may know the definition of X and Y but be totally in the dark as to the correct answer, because you’ve never actually done this before.</a:t>
            </a:r>
            <a:endParaRPr lang="en-US" sz="3600" dirty="0"/>
          </a:p>
        </p:txBody>
      </p:sp>
    </p:spTree>
    <p:extLst>
      <p:ext uri="{BB962C8B-B14F-4D97-AF65-F5344CB8AC3E}">
        <p14:creationId xmlns:p14="http://schemas.microsoft.com/office/powerpoint/2010/main" val="392473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an Employee</a:t>
            </a:r>
          </a:p>
        </p:txBody>
      </p:sp>
      <p:sp>
        <p:nvSpPr>
          <p:cNvPr id="3" name="Content Placeholder 2"/>
          <p:cNvSpPr>
            <a:spLocks noGrp="1"/>
          </p:cNvSpPr>
          <p:nvPr>
            <p:ph idx="1"/>
          </p:nvPr>
        </p:nvSpPr>
        <p:spPr>
          <a:xfrm>
            <a:off x="276225" y="990604"/>
            <a:ext cx="11687175" cy="5381622"/>
          </a:xfrm>
        </p:spPr>
        <p:txBody>
          <a:bodyPr>
            <a:noAutofit/>
          </a:bodyPr>
          <a:lstStyle/>
          <a:p>
            <a:r>
              <a:rPr lang="en-US" sz="3400" dirty="0"/>
              <a:t>Employers: </a:t>
            </a:r>
          </a:p>
          <a:p>
            <a:pPr lvl="1"/>
            <a:r>
              <a:rPr lang="en-US" sz="3400" dirty="0"/>
              <a:t>Don’t make unrealistic expectations of junior candidates.</a:t>
            </a:r>
          </a:p>
          <a:p>
            <a:pPr lvl="1"/>
            <a:r>
              <a:rPr lang="en-US" sz="3400" dirty="0"/>
              <a:t>Keep in mind exams are targeting people with at least 2 </a:t>
            </a:r>
            <a:r>
              <a:rPr lang="en-US" sz="3400" dirty="0" err="1"/>
              <a:t>yrs</a:t>
            </a:r>
            <a:r>
              <a:rPr lang="en-US" sz="3400" dirty="0"/>
              <a:t> of hands-on (not observer) experience, oftentimes more</a:t>
            </a:r>
          </a:p>
          <a:p>
            <a:pPr lvl="1"/>
            <a:r>
              <a:rPr lang="en-US" sz="3400" dirty="0"/>
              <a:t>Put cash bounties out there for exams, but with no time limit</a:t>
            </a:r>
          </a:p>
          <a:p>
            <a:pPr lvl="1"/>
            <a:r>
              <a:rPr lang="en-US" sz="3400" dirty="0"/>
              <a:t>Pay for the exams. Even when they fail. </a:t>
            </a:r>
          </a:p>
          <a:p>
            <a:pPr lvl="1"/>
            <a:r>
              <a:rPr lang="en-US" sz="3400" dirty="0"/>
              <a:t>Incentivize your employees to take exams for the right reasons, and preparing appropriately.</a:t>
            </a:r>
          </a:p>
          <a:p>
            <a:pPr lvl="1"/>
            <a:r>
              <a:rPr lang="en-US" sz="3400" dirty="0"/>
              <a:t>Reward success but not to excess. Career progress can/should occur outside of exams.</a:t>
            </a:r>
          </a:p>
          <a:p>
            <a:pPr lvl="1"/>
            <a:endParaRPr lang="en-US" sz="3400" dirty="0"/>
          </a:p>
        </p:txBody>
      </p:sp>
    </p:spTree>
    <p:extLst>
      <p:ext uri="{BB962C8B-B14F-4D97-AF65-F5344CB8AC3E}">
        <p14:creationId xmlns:p14="http://schemas.microsoft.com/office/powerpoint/2010/main" val="46300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an Employee</a:t>
            </a:r>
          </a:p>
        </p:txBody>
      </p:sp>
      <p:sp>
        <p:nvSpPr>
          <p:cNvPr id="3" name="Content Placeholder 2"/>
          <p:cNvSpPr>
            <a:spLocks noGrp="1"/>
          </p:cNvSpPr>
          <p:nvPr>
            <p:ph idx="1"/>
          </p:nvPr>
        </p:nvSpPr>
        <p:spPr>
          <a:xfrm>
            <a:off x="600635" y="972674"/>
            <a:ext cx="10972800" cy="4876801"/>
          </a:xfrm>
        </p:spPr>
        <p:txBody>
          <a:bodyPr>
            <a:normAutofit/>
          </a:bodyPr>
          <a:lstStyle/>
          <a:p>
            <a:r>
              <a:rPr lang="en-US" sz="4400" dirty="0"/>
              <a:t>Employers: </a:t>
            </a:r>
          </a:p>
          <a:p>
            <a:pPr lvl="1"/>
            <a:r>
              <a:rPr lang="en-US" sz="3600" dirty="0"/>
              <a:t>Classroom training is overrated, lengthy, hit-and-miss. </a:t>
            </a:r>
          </a:p>
          <a:p>
            <a:pPr lvl="1"/>
            <a:r>
              <a:rPr lang="en-US" sz="3600" dirty="0"/>
              <a:t>Travel conferences are expensive, lengthy. </a:t>
            </a:r>
          </a:p>
          <a:p>
            <a:pPr lvl="2"/>
            <a:r>
              <a:rPr lang="en-US" sz="3200" dirty="0"/>
              <a:t>Require knowledge transfer afterwards.</a:t>
            </a:r>
          </a:p>
          <a:p>
            <a:pPr lvl="2"/>
            <a:r>
              <a:rPr lang="en-US" sz="3200" dirty="0"/>
              <a:t>Proof of hands-on-lab completion when sending employees off. No hands-on labs? Be skeptical. :/</a:t>
            </a:r>
          </a:p>
          <a:p>
            <a:pPr lvl="1"/>
            <a:r>
              <a:rPr lang="en-US" sz="3600" dirty="0"/>
              <a:t>Employees should take advantage of the easy free training opportunities to earn expensive paid ones </a:t>
            </a:r>
            <a:r>
              <a:rPr lang="en-US" sz="3200" dirty="0"/>
              <a:t>(Hint: This. Right. Now.)</a:t>
            </a:r>
          </a:p>
          <a:p>
            <a:pPr marL="457200" lvl="1" indent="0">
              <a:buNone/>
            </a:pPr>
            <a:endParaRPr lang="en-US" sz="3200" dirty="0"/>
          </a:p>
        </p:txBody>
      </p:sp>
    </p:spTree>
    <p:extLst>
      <p:ext uri="{BB962C8B-B14F-4D97-AF65-F5344CB8AC3E}">
        <p14:creationId xmlns:p14="http://schemas.microsoft.com/office/powerpoint/2010/main" val="3697046818"/>
      </p:ext>
    </p:extLst>
  </p:cSld>
  <p:clrMapOvr>
    <a:masterClrMapping/>
  </p:clrMapOvr>
</p:sld>
</file>

<file path=ppt/theme/theme1.xml><?xml version="1.0" encoding="utf-8"?>
<a:theme xmlns:a="http://schemas.openxmlformats.org/drawingml/2006/main" name="SQL Server Security for Database Migrations Upgrad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SQL Server Security for Database Migrations Upgrades</Template>
  <TotalTime>509</TotalTime>
  <Words>2915</Words>
  <Application>Microsoft Office PowerPoint</Application>
  <PresentationFormat>Widescreen</PresentationFormat>
  <Paragraphs>406</Paragraphs>
  <Slides>48</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48</vt:i4>
      </vt:variant>
    </vt:vector>
  </HeadingPairs>
  <TitlesOfParts>
    <vt:vector size="59" baseType="lpstr">
      <vt:lpstr>Arial</vt:lpstr>
      <vt:lpstr>Calibri</vt:lpstr>
      <vt:lpstr>Calibri Light</vt:lpstr>
      <vt:lpstr>Segoe UI</vt:lpstr>
      <vt:lpstr>Segoe UI Light</vt:lpstr>
      <vt:lpstr>Segoe UI Semibold</vt:lpstr>
      <vt:lpstr>Wingdings</vt:lpstr>
      <vt:lpstr>SQL Server Security for Database Migrations Upgrades</vt:lpstr>
      <vt:lpstr>1_Office Theme</vt:lpstr>
      <vt:lpstr>2_Office Theme</vt:lpstr>
      <vt:lpstr>Office Theme</vt:lpstr>
      <vt:lpstr>Think Like a Certification Exam  William Assaf, MCSE Sparkhound</vt:lpstr>
      <vt:lpstr>Summary</vt:lpstr>
      <vt:lpstr>Pop Quiz</vt:lpstr>
      <vt:lpstr>Certified Technology Professionals</vt:lpstr>
      <vt:lpstr>Test-taking insight</vt:lpstr>
      <vt:lpstr>Who Should Take Cert Exams</vt:lpstr>
      <vt:lpstr>Who Should Take Cert Exams</vt:lpstr>
      <vt:lpstr>How to Train an Employee</vt:lpstr>
      <vt:lpstr>How to Train an Employee</vt:lpstr>
      <vt:lpstr>So What Is On a Cert Exam?</vt:lpstr>
      <vt:lpstr>Test-taking Insight</vt:lpstr>
      <vt:lpstr>Test-taking Insight</vt:lpstr>
      <vt:lpstr>Test-taking Insight</vt:lpstr>
      <vt:lpstr>Solutions Providers, Not Exam Takers</vt:lpstr>
      <vt:lpstr>PowerPoint Presentation</vt:lpstr>
      <vt:lpstr>Solutions Providers, Not Exam Takers</vt:lpstr>
      <vt:lpstr>Solutions Providers, Not Exam Takers</vt:lpstr>
      <vt:lpstr>Fun With Grammar</vt:lpstr>
      <vt:lpstr>Fun With Grammar</vt:lpstr>
      <vt:lpstr>“Best Practices”</vt:lpstr>
      <vt:lpstr>After the exam is live</vt:lpstr>
      <vt:lpstr>After the exam is live</vt:lpstr>
      <vt:lpstr>Writing the Wrong Answers Is Most Difficult</vt:lpstr>
      <vt:lpstr>Writing the Wrong Answers Is Most Difficult</vt:lpstr>
      <vt:lpstr>Writing the Wrong Answers Is Most Difficult</vt:lpstr>
      <vt:lpstr>Item Writer - Question Drifting</vt:lpstr>
      <vt:lpstr>Item Writer - Question Drifting</vt:lpstr>
      <vt:lpstr>Question Structure</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Item Writer - Question Drifting</vt:lpstr>
      <vt:lpstr>Give it a Try</vt:lpstr>
      <vt:lpstr>Remember this?</vt:lpstr>
      <vt:lpstr>Question 2</vt:lpstr>
      <vt:lpstr>Question 3</vt:lpstr>
      <vt:lpstr>Question 4</vt:lpstr>
      <vt:lpstr>Question 5</vt:lpstr>
      <vt:lpstr>Helpful Links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 Like a Certification Exam</dc:title>
  <dc:creator>william a</dc:creator>
  <cp:lastModifiedBy>william a</cp:lastModifiedBy>
  <cp:revision>43</cp:revision>
  <dcterms:created xsi:type="dcterms:W3CDTF">2015-09-09T01:48:28Z</dcterms:created>
  <dcterms:modified xsi:type="dcterms:W3CDTF">2018-05-18T18:07:45Z</dcterms:modified>
</cp:coreProperties>
</file>