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96" r:id="rId4"/>
    <p:sldId id="280" r:id="rId5"/>
    <p:sldId id="298" r:id="rId6"/>
    <p:sldId id="282" r:id="rId7"/>
    <p:sldId id="292" r:id="rId8"/>
    <p:sldId id="261" r:id="rId9"/>
    <p:sldId id="268" r:id="rId10"/>
    <p:sldId id="287" r:id="rId11"/>
    <p:sldId id="289" r:id="rId12"/>
    <p:sldId id="264" r:id="rId13"/>
    <p:sldId id="293" r:id="rId14"/>
    <p:sldId id="259" r:id="rId15"/>
    <p:sldId id="279" r:id="rId16"/>
    <p:sldId id="278" r:id="rId17"/>
    <p:sldId id="288" r:id="rId18"/>
    <p:sldId id="266" r:id="rId19"/>
    <p:sldId id="290" r:id="rId20"/>
    <p:sldId id="267" r:id="rId21"/>
    <p:sldId id="269" r:id="rId22"/>
    <p:sldId id="291" r:id="rId23"/>
    <p:sldId id="270" r:id="rId24"/>
    <p:sldId id="271" r:id="rId25"/>
    <p:sldId id="286" r:id="rId26"/>
    <p:sldId id="274" r:id="rId27"/>
    <p:sldId id="297" r:id="rId28"/>
    <p:sldId id="295" r:id="rId29"/>
    <p:sldId id="275" r:id="rId30"/>
    <p:sldId id="277" r:id="rId31"/>
    <p:sldId id="284" r:id="rId32"/>
    <p:sldId id="276" r:id="rId33"/>
    <p:sldId id="283" r:id="rId34"/>
    <p:sldId id="27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36" autoAdjust="0"/>
    <p:restoredTop sz="94660"/>
  </p:normalViewPr>
  <p:slideViewPr>
    <p:cSldViewPr snapToGrid="0">
      <p:cViewPr varScale="1">
        <p:scale>
          <a:sx n="115" d="100"/>
          <a:sy n="115" d="100"/>
        </p:scale>
        <p:origin x="1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CF2D-B0F9-4A7C-A9E9-BB869D731F13}"/>
              </a:ext>
            </a:extLst>
          </p:cNvPr>
          <p:cNvSpPr>
            <a:spLocks noGrp="1"/>
          </p:cNvSpPr>
          <p:nvPr>
            <p:ph type="ctrTitle"/>
          </p:nvPr>
        </p:nvSpPr>
        <p:spPr>
          <a:xfrm>
            <a:off x="1524000" y="1122363"/>
            <a:ext cx="9144000" cy="2387600"/>
          </a:xfrm>
        </p:spPr>
        <p:txBody>
          <a:bodyPr anchor="b"/>
          <a:lstStyle>
            <a:lvl1pPr algn="ctr">
              <a:defRPr sz="6000">
                <a:latin typeface="Roboto" panose="02000000000000000000" pitchFamily="2" charset="0"/>
                <a:ea typeface="Roboto" panose="02000000000000000000"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F9E3857E-D189-45DB-87CF-9A364F0D4271}"/>
              </a:ext>
            </a:extLst>
          </p:cNvPr>
          <p:cNvSpPr>
            <a:spLocks noGrp="1"/>
          </p:cNvSpPr>
          <p:nvPr>
            <p:ph type="subTitle" idx="1"/>
          </p:nvPr>
        </p:nvSpPr>
        <p:spPr>
          <a:xfrm>
            <a:off x="1524000" y="3602038"/>
            <a:ext cx="9144000" cy="1655762"/>
          </a:xfrm>
        </p:spPr>
        <p:txBody>
          <a:bodyPr/>
          <a:lstStyle>
            <a:lvl1pPr marL="0" indent="0" algn="ctr">
              <a:buNone/>
              <a:defRPr sz="2400">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B2896-8B14-498E-83F8-C6EC12F146A9}"/>
              </a:ext>
            </a:extLst>
          </p:cNvPr>
          <p:cNvSpPr>
            <a:spLocks noGrp="1"/>
          </p:cNvSpPr>
          <p:nvPr>
            <p:ph type="dt" sz="half" idx="10"/>
          </p:nvPr>
        </p:nvSpPr>
        <p:spPr/>
        <p:txBody>
          <a:bodyPr/>
          <a:lstStyle>
            <a:lvl1pPr>
              <a:defRPr>
                <a:latin typeface="Roboto" panose="02000000000000000000" pitchFamily="2" charset="0"/>
                <a:ea typeface="Roboto" panose="02000000000000000000" pitchFamily="2" charset="0"/>
              </a:defRPr>
            </a:lvl1pPr>
          </a:lstStyle>
          <a:p>
            <a:fld id="{30D566E9-7533-4009-AB0E-92B8486EDC97}" type="datetimeFigureOut">
              <a:rPr lang="en-US" smtClean="0"/>
              <a:pPr/>
              <a:t>1/13/2020</a:t>
            </a:fld>
            <a:endParaRPr lang="en-US"/>
          </a:p>
        </p:txBody>
      </p:sp>
      <p:sp>
        <p:nvSpPr>
          <p:cNvPr id="5" name="Footer Placeholder 4">
            <a:extLst>
              <a:ext uri="{FF2B5EF4-FFF2-40B4-BE49-F238E27FC236}">
                <a16:creationId xmlns:a16="http://schemas.microsoft.com/office/drawing/2014/main" id="{B6EFD3D5-51E5-431A-B1E8-C1923E5B8A45}"/>
              </a:ext>
            </a:extLst>
          </p:cNvPr>
          <p:cNvSpPr>
            <a:spLocks noGrp="1"/>
          </p:cNvSpPr>
          <p:nvPr>
            <p:ph type="ftr" sz="quarter" idx="11"/>
          </p:nvPr>
        </p:nvSpPr>
        <p:spPr/>
        <p:txBody>
          <a:bodyPr/>
          <a:lstStyle>
            <a:lvl1pPr>
              <a:defRPr>
                <a:latin typeface="Roboto" panose="02000000000000000000" pitchFamily="2" charset="0"/>
                <a:ea typeface="Roboto" panose="02000000000000000000" pitchFamily="2" charset="0"/>
              </a:defRPr>
            </a:lvl1pPr>
          </a:lstStyle>
          <a:p>
            <a:endParaRPr lang="en-US"/>
          </a:p>
        </p:txBody>
      </p:sp>
      <p:sp>
        <p:nvSpPr>
          <p:cNvPr id="6" name="Slide Number Placeholder 5">
            <a:extLst>
              <a:ext uri="{FF2B5EF4-FFF2-40B4-BE49-F238E27FC236}">
                <a16:creationId xmlns:a16="http://schemas.microsoft.com/office/drawing/2014/main" id="{573FB643-6884-4B81-8674-E0E41D6438B9}"/>
              </a:ext>
            </a:extLst>
          </p:cNvPr>
          <p:cNvSpPr>
            <a:spLocks noGrp="1"/>
          </p:cNvSpPr>
          <p:nvPr>
            <p:ph type="sldNum" sz="quarter" idx="12"/>
          </p:nvPr>
        </p:nvSpPr>
        <p:spPr/>
        <p:txBody>
          <a:bodyPr/>
          <a:lstStyle>
            <a:lvl1pPr>
              <a:defRPr>
                <a:latin typeface="Roboto" panose="02000000000000000000" pitchFamily="2" charset="0"/>
                <a:ea typeface="Roboto" panose="02000000000000000000" pitchFamily="2" charset="0"/>
              </a:defRPr>
            </a:lvl1pPr>
          </a:lstStyle>
          <a:p>
            <a:fld id="{B53CEF64-6C46-48E4-8295-1875D737FC36}" type="slidenum">
              <a:rPr lang="en-US" smtClean="0"/>
              <a:pPr/>
              <a:t>‹#›</a:t>
            </a:fld>
            <a:endParaRPr lang="en-US"/>
          </a:p>
        </p:txBody>
      </p:sp>
    </p:spTree>
    <p:extLst>
      <p:ext uri="{BB962C8B-B14F-4D97-AF65-F5344CB8AC3E}">
        <p14:creationId xmlns:p14="http://schemas.microsoft.com/office/powerpoint/2010/main" val="25503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E2AA-0C93-4CDE-8F4E-467FA29751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3CECF6-18DA-4007-851E-15049D08F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36FDF-0A42-4C6F-9445-6F66890D1885}"/>
              </a:ext>
            </a:extLst>
          </p:cNvPr>
          <p:cNvSpPr>
            <a:spLocks noGrp="1"/>
          </p:cNvSpPr>
          <p:nvPr>
            <p:ph type="dt" sz="half" idx="10"/>
          </p:nvPr>
        </p:nvSpPr>
        <p:spPr/>
        <p:txBody>
          <a:bodyPr/>
          <a:lstStyle/>
          <a:p>
            <a:fld id="{30D566E9-7533-4009-AB0E-92B8486EDC97}" type="datetimeFigureOut">
              <a:rPr lang="en-US" smtClean="0"/>
              <a:t>1/13/2020</a:t>
            </a:fld>
            <a:endParaRPr lang="en-US"/>
          </a:p>
        </p:txBody>
      </p:sp>
      <p:sp>
        <p:nvSpPr>
          <p:cNvPr id="5" name="Footer Placeholder 4">
            <a:extLst>
              <a:ext uri="{FF2B5EF4-FFF2-40B4-BE49-F238E27FC236}">
                <a16:creationId xmlns:a16="http://schemas.microsoft.com/office/drawing/2014/main" id="{6C0AA221-EE09-4A29-ACDB-2872356E6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33915-46E4-40B6-B788-7EB60B7948C0}"/>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42591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C7B92-68EF-4391-B674-E1E5F921E8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A9FBB4-7105-4A39-B118-5C52AB17D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B01B1-6F8D-40B8-A67B-6096B5A96EB4}"/>
              </a:ext>
            </a:extLst>
          </p:cNvPr>
          <p:cNvSpPr>
            <a:spLocks noGrp="1"/>
          </p:cNvSpPr>
          <p:nvPr>
            <p:ph type="dt" sz="half" idx="10"/>
          </p:nvPr>
        </p:nvSpPr>
        <p:spPr/>
        <p:txBody>
          <a:bodyPr/>
          <a:lstStyle/>
          <a:p>
            <a:fld id="{30D566E9-7533-4009-AB0E-92B8486EDC97}" type="datetimeFigureOut">
              <a:rPr lang="en-US" smtClean="0"/>
              <a:t>1/13/2020</a:t>
            </a:fld>
            <a:endParaRPr lang="en-US"/>
          </a:p>
        </p:txBody>
      </p:sp>
      <p:sp>
        <p:nvSpPr>
          <p:cNvPr id="5" name="Footer Placeholder 4">
            <a:extLst>
              <a:ext uri="{FF2B5EF4-FFF2-40B4-BE49-F238E27FC236}">
                <a16:creationId xmlns:a16="http://schemas.microsoft.com/office/drawing/2014/main" id="{C9F35437-3619-41AA-951F-7214FDE11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7DF80-E809-4540-98DC-BE1FDA133A4D}"/>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195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5D31-9D56-4475-8C7A-E839F967B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02764-123F-414F-A6D8-E1BDF0B9D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87493-D724-421B-9269-1C76DA7D07C6}"/>
              </a:ext>
            </a:extLst>
          </p:cNvPr>
          <p:cNvSpPr>
            <a:spLocks noGrp="1"/>
          </p:cNvSpPr>
          <p:nvPr>
            <p:ph type="dt" sz="half" idx="10"/>
          </p:nvPr>
        </p:nvSpPr>
        <p:spPr/>
        <p:txBody>
          <a:bodyPr/>
          <a:lstStyle/>
          <a:p>
            <a:fld id="{30D566E9-7533-4009-AB0E-92B8486EDC97}" type="datetimeFigureOut">
              <a:rPr lang="en-US" smtClean="0"/>
              <a:t>1/13/2020</a:t>
            </a:fld>
            <a:endParaRPr lang="en-US"/>
          </a:p>
        </p:txBody>
      </p:sp>
      <p:sp>
        <p:nvSpPr>
          <p:cNvPr id="5" name="Footer Placeholder 4">
            <a:extLst>
              <a:ext uri="{FF2B5EF4-FFF2-40B4-BE49-F238E27FC236}">
                <a16:creationId xmlns:a16="http://schemas.microsoft.com/office/drawing/2014/main" id="{E517CAF7-409D-4FEF-B65C-C4183A492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84577-191A-4F83-8F1A-1FA2F89F591B}"/>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38292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085E-7274-4D74-9E05-F30CBA0EAB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BE60D6-7F06-4EAE-83A9-C87D775B0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7CD38-0441-470F-9E53-FACC99FC5AB4}"/>
              </a:ext>
            </a:extLst>
          </p:cNvPr>
          <p:cNvSpPr>
            <a:spLocks noGrp="1"/>
          </p:cNvSpPr>
          <p:nvPr>
            <p:ph type="dt" sz="half" idx="10"/>
          </p:nvPr>
        </p:nvSpPr>
        <p:spPr/>
        <p:txBody>
          <a:bodyPr/>
          <a:lstStyle/>
          <a:p>
            <a:fld id="{30D566E9-7533-4009-AB0E-92B8486EDC97}" type="datetimeFigureOut">
              <a:rPr lang="en-US" smtClean="0"/>
              <a:t>1/13/2020</a:t>
            </a:fld>
            <a:endParaRPr lang="en-US"/>
          </a:p>
        </p:txBody>
      </p:sp>
      <p:sp>
        <p:nvSpPr>
          <p:cNvPr id="5" name="Footer Placeholder 4">
            <a:extLst>
              <a:ext uri="{FF2B5EF4-FFF2-40B4-BE49-F238E27FC236}">
                <a16:creationId xmlns:a16="http://schemas.microsoft.com/office/drawing/2014/main" id="{DAAEED30-AAEB-434C-88AD-47AB459F3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1ED2A-0D69-4104-A3EC-2D0DAEBC46B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42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35E5-E47A-435A-92E4-0EBB6C6B4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FA08B-A218-4886-99C9-1A971D6E42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8BC1E8-9931-45D6-9EAC-ED4513EDD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87C278-22BF-485E-921E-E2ABEA82B6CA}"/>
              </a:ext>
            </a:extLst>
          </p:cNvPr>
          <p:cNvSpPr>
            <a:spLocks noGrp="1"/>
          </p:cNvSpPr>
          <p:nvPr>
            <p:ph type="dt" sz="half" idx="10"/>
          </p:nvPr>
        </p:nvSpPr>
        <p:spPr/>
        <p:txBody>
          <a:bodyPr/>
          <a:lstStyle/>
          <a:p>
            <a:fld id="{30D566E9-7533-4009-AB0E-92B8486EDC97}" type="datetimeFigureOut">
              <a:rPr lang="en-US" smtClean="0"/>
              <a:t>1/13/2020</a:t>
            </a:fld>
            <a:endParaRPr lang="en-US"/>
          </a:p>
        </p:txBody>
      </p:sp>
      <p:sp>
        <p:nvSpPr>
          <p:cNvPr id="6" name="Footer Placeholder 5">
            <a:extLst>
              <a:ext uri="{FF2B5EF4-FFF2-40B4-BE49-F238E27FC236}">
                <a16:creationId xmlns:a16="http://schemas.microsoft.com/office/drawing/2014/main" id="{9527416E-26F3-40BD-A887-34FEDB315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6A230-A828-4EFF-AC5D-D8BC0DC873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79961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9952-E7CD-444E-B3AF-F262750F7F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642A3-F0A5-4CC6-8826-CC106F92F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E02F6-D42C-4D30-97C4-386A089E0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CBE59-398F-4577-A19F-6C622202C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FD5426-55F8-4118-B33F-F79C3FEB9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CABC8F-F982-4AAE-BD5F-5F653A0A2DA5}"/>
              </a:ext>
            </a:extLst>
          </p:cNvPr>
          <p:cNvSpPr>
            <a:spLocks noGrp="1"/>
          </p:cNvSpPr>
          <p:nvPr>
            <p:ph type="dt" sz="half" idx="10"/>
          </p:nvPr>
        </p:nvSpPr>
        <p:spPr/>
        <p:txBody>
          <a:bodyPr/>
          <a:lstStyle/>
          <a:p>
            <a:fld id="{30D566E9-7533-4009-AB0E-92B8486EDC97}" type="datetimeFigureOut">
              <a:rPr lang="en-US" smtClean="0"/>
              <a:t>1/13/2020</a:t>
            </a:fld>
            <a:endParaRPr lang="en-US"/>
          </a:p>
        </p:txBody>
      </p:sp>
      <p:sp>
        <p:nvSpPr>
          <p:cNvPr id="8" name="Footer Placeholder 7">
            <a:extLst>
              <a:ext uri="{FF2B5EF4-FFF2-40B4-BE49-F238E27FC236}">
                <a16:creationId xmlns:a16="http://schemas.microsoft.com/office/drawing/2014/main" id="{63840398-D56D-4DE4-92D5-7E71684B1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8FB205-944D-4AA4-B966-A085EE16AD4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7953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6441-7D5F-47FC-9716-927F1A968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33CE3C-A8C6-47C9-8B70-FE36E83F61C8}"/>
              </a:ext>
            </a:extLst>
          </p:cNvPr>
          <p:cNvSpPr>
            <a:spLocks noGrp="1"/>
          </p:cNvSpPr>
          <p:nvPr>
            <p:ph type="dt" sz="half" idx="10"/>
          </p:nvPr>
        </p:nvSpPr>
        <p:spPr/>
        <p:txBody>
          <a:bodyPr/>
          <a:lstStyle/>
          <a:p>
            <a:fld id="{30D566E9-7533-4009-AB0E-92B8486EDC97}" type="datetimeFigureOut">
              <a:rPr lang="en-US" smtClean="0"/>
              <a:t>1/13/2020</a:t>
            </a:fld>
            <a:endParaRPr lang="en-US"/>
          </a:p>
        </p:txBody>
      </p:sp>
      <p:sp>
        <p:nvSpPr>
          <p:cNvPr id="4" name="Footer Placeholder 3">
            <a:extLst>
              <a:ext uri="{FF2B5EF4-FFF2-40B4-BE49-F238E27FC236}">
                <a16:creationId xmlns:a16="http://schemas.microsoft.com/office/drawing/2014/main" id="{8EA1E020-3A04-4135-B24A-15195C78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448B2D-53BF-424B-8B6D-F717B7393A51}"/>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77133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1315A-E968-41FB-A21F-19DE4068B663}"/>
              </a:ext>
            </a:extLst>
          </p:cNvPr>
          <p:cNvSpPr>
            <a:spLocks noGrp="1"/>
          </p:cNvSpPr>
          <p:nvPr>
            <p:ph type="dt" sz="half" idx="10"/>
          </p:nvPr>
        </p:nvSpPr>
        <p:spPr/>
        <p:txBody>
          <a:bodyPr/>
          <a:lstStyle/>
          <a:p>
            <a:fld id="{30D566E9-7533-4009-AB0E-92B8486EDC97}" type="datetimeFigureOut">
              <a:rPr lang="en-US" smtClean="0"/>
              <a:t>1/13/2020</a:t>
            </a:fld>
            <a:endParaRPr lang="en-US"/>
          </a:p>
        </p:txBody>
      </p:sp>
      <p:sp>
        <p:nvSpPr>
          <p:cNvPr id="3" name="Footer Placeholder 2">
            <a:extLst>
              <a:ext uri="{FF2B5EF4-FFF2-40B4-BE49-F238E27FC236}">
                <a16:creationId xmlns:a16="http://schemas.microsoft.com/office/drawing/2014/main" id="{2CBB71E0-E2B1-44FE-A889-CB9C840F08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729FC-6C7B-44FB-ACB0-48156BD91FD2}"/>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58689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2E1-FE10-4039-BF64-8D64C405F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3E2B15-E5AA-4E6E-B60D-DAC5EF9EF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09C9-8C06-46D5-BDA7-ADB01CD03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F522A-6176-4F6A-99C6-C1C93A75DFF8}"/>
              </a:ext>
            </a:extLst>
          </p:cNvPr>
          <p:cNvSpPr>
            <a:spLocks noGrp="1"/>
          </p:cNvSpPr>
          <p:nvPr>
            <p:ph type="dt" sz="half" idx="10"/>
          </p:nvPr>
        </p:nvSpPr>
        <p:spPr/>
        <p:txBody>
          <a:bodyPr/>
          <a:lstStyle/>
          <a:p>
            <a:fld id="{30D566E9-7533-4009-AB0E-92B8486EDC97}" type="datetimeFigureOut">
              <a:rPr lang="en-US" smtClean="0"/>
              <a:t>1/13/2020</a:t>
            </a:fld>
            <a:endParaRPr lang="en-US"/>
          </a:p>
        </p:txBody>
      </p:sp>
      <p:sp>
        <p:nvSpPr>
          <p:cNvPr id="6" name="Footer Placeholder 5">
            <a:extLst>
              <a:ext uri="{FF2B5EF4-FFF2-40B4-BE49-F238E27FC236}">
                <a16:creationId xmlns:a16="http://schemas.microsoft.com/office/drawing/2014/main" id="{CA1B6FD3-880F-4AE1-A2C3-2C5C4ABF8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D9663-9D77-4C6A-885A-307979DE379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6934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3604-8E04-493B-9A75-6CC6BC94F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B6319C-A7BD-41F7-93F2-6B30F79FF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B30AD2-CD80-4E44-8E3C-9BE387037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4E060-3635-4071-AA42-C6E45EB907BD}"/>
              </a:ext>
            </a:extLst>
          </p:cNvPr>
          <p:cNvSpPr>
            <a:spLocks noGrp="1"/>
          </p:cNvSpPr>
          <p:nvPr>
            <p:ph type="dt" sz="half" idx="10"/>
          </p:nvPr>
        </p:nvSpPr>
        <p:spPr/>
        <p:txBody>
          <a:bodyPr/>
          <a:lstStyle/>
          <a:p>
            <a:fld id="{30D566E9-7533-4009-AB0E-92B8486EDC97}" type="datetimeFigureOut">
              <a:rPr lang="en-US" smtClean="0"/>
              <a:t>1/13/2020</a:t>
            </a:fld>
            <a:endParaRPr lang="en-US"/>
          </a:p>
        </p:txBody>
      </p:sp>
      <p:sp>
        <p:nvSpPr>
          <p:cNvPr id="6" name="Footer Placeholder 5">
            <a:extLst>
              <a:ext uri="{FF2B5EF4-FFF2-40B4-BE49-F238E27FC236}">
                <a16:creationId xmlns:a16="http://schemas.microsoft.com/office/drawing/2014/main" id="{0DEA906C-0A1F-4D5C-B213-B027F12CF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80731-F62C-4737-9C66-83B948918F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94429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DFA81-607B-4FF2-B8AE-76F974D11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7F438-417F-415C-A2E6-ABA5A45CD3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907D29-6F94-4419-91D3-F3AB5BAC3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lnSpc>
                <a:spcPct val="100000"/>
              </a:lnSpc>
              <a:defRPr sz="1200">
                <a:solidFill>
                  <a:schemeClr val="tx1">
                    <a:tint val="75000"/>
                  </a:schemeClr>
                </a:solidFill>
                <a:latin typeface="Roboto" panose="02000000000000000000" pitchFamily="2" charset="0"/>
                <a:ea typeface="Roboto" panose="02000000000000000000" pitchFamily="2" charset="0"/>
              </a:defRPr>
            </a:lvl1pPr>
          </a:lstStyle>
          <a:p>
            <a:fld id="{30D566E9-7533-4009-AB0E-92B8486EDC97}" type="datetimeFigureOut">
              <a:rPr lang="en-US" smtClean="0"/>
              <a:pPr/>
              <a:t>1/13/2020</a:t>
            </a:fld>
            <a:endParaRPr lang="en-US"/>
          </a:p>
        </p:txBody>
      </p:sp>
      <p:sp>
        <p:nvSpPr>
          <p:cNvPr id="5" name="Footer Placeholder 4">
            <a:extLst>
              <a:ext uri="{FF2B5EF4-FFF2-40B4-BE49-F238E27FC236}">
                <a16:creationId xmlns:a16="http://schemas.microsoft.com/office/drawing/2014/main" id="{44BA8F49-9437-4E77-8357-2F84C6435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lnSpc>
                <a:spcPct val="100000"/>
              </a:lnSpc>
              <a:defRPr sz="1200">
                <a:solidFill>
                  <a:schemeClr val="tx1">
                    <a:tint val="75000"/>
                  </a:schemeClr>
                </a:solidFill>
                <a:latin typeface="Roboto" panose="02000000000000000000" pitchFamily="2" charset="0"/>
                <a:ea typeface="Roboto" panose="02000000000000000000" pitchFamily="2" charset="0"/>
              </a:defRPr>
            </a:lvl1pPr>
          </a:lstStyle>
          <a:p>
            <a:endParaRPr lang="en-US"/>
          </a:p>
        </p:txBody>
      </p:sp>
      <p:sp>
        <p:nvSpPr>
          <p:cNvPr id="6" name="Slide Number Placeholder 5">
            <a:extLst>
              <a:ext uri="{FF2B5EF4-FFF2-40B4-BE49-F238E27FC236}">
                <a16:creationId xmlns:a16="http://schemas.microsoft.com/office/drawing/2014/main" id="{4C76102E-EA1D-4925-B182-BE5DE1920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lnSpc>
                <a:spcPct val="100000"/>
              </a:lnSpc>
              <a:defRPr sz="1200">
                <a:solidFill>
                  <a:schemeClr val="tx1">
                    <a:tint val="75000"/>
                  </a:schemeClr>
                </a:solidFill>
                <a:latin typeface="Roboto" panose="02000000000000000000" pitchFamily="2" charset="0"/>
                <a:ea typeface="Roboto" panose="02000000000000000000" pitchFamily="2" charset="0"/>
              </a:defRPr>
            </a:lvl1pPr>
          </a:lstStyle>
          <a:p>
            <a:fld id="{B53CEF64-6C46-48E4-8295-1875D737FC36}" type="slidenum">
              <a:rPr lang="en-US" smtClean="0"/>
              <a:pPr/>
              <a:t>‹#›</a:t>
            </a:fld>
            <a:endParaRPr lang="en-US"/>
          </a:p>
        </p:txBody>
      </p:sp>
    </p:spTree>
    <p:extLst>
      <p:ext uri="{BB962C8B-B14F-4D97-AF65-F5344CB8AC3E}">
        <p14:creationId xmlns:p14="http://schemas.microsoft.com/office/powerpoint/2010/main" val="2869090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wofactorauth.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heguardian.com/technology/2016/apr/19/ss7-hack-explained-mobile-phone-vulnerability-snooping-texts-cal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igitaltrends.com/computing/why-2-factor-security-is-flawe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krebsonsecurity.com/2018/07/google-security-keys-neutralized-employee-phishing/" TargetMode="External"/><Relationship Id="rId2" Type="http://schemas.openxmlformats.org/officeDocument/2006/relationships/hyperlink" Target="https://landing.google.com/advancedprotecti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mashable.com/article/hackers-beat-two-factor-authentication-2fa-phishing" TargetMode="External"/><Relationship Id="rId13" Type="http://schemas.openxmlformats.org/officeDocument/2006/relationships/hyperlink" Target="https://www.itpro.co.uk/security/32898/metro-bank-targeted-with-2fa-bypassing-ss7-attacks" TargetMode="External"/><Relationship Id="rId3" Type="http://schemas.openxmlformats.org/officeDocument/2006/relationships/hyperlink" Target="https://www.washingtonpost.com/technology/2018/07/12/your-password-has-likely-been-stolen-heres-what-do-about-it/" TargetMode="External"/><Relationship Id="rId7" Type="http://schemas.openxmlformats.org/officeDocument/2006/relationships/hyperlink" Target="https://www.pcmag.com/feature/358289/two-factor-authentication-who-has-it-and-how-to-set-it-up" TargetMode="External"/><Relationship Id="rId12" Type="http://schemas.openxmlformats.org/officeDocument/2006/relationships/hyperlink" Target="https://www.theverge.com/2018/11/16/18098286/vovox-security-breach-two-factor-authentication-2fa-codes-exposed" TargetMode="External"/><Relationship Id="rId2" Type="http://schemas.openxmlformats.org/officeDocument/2006/relationships/hyperlink" Target="https://www.nytimes.com/2016/12/13/us/politics/russia-hack-election-dnc.html" TargetMode="External"/><Relationship Id="rId1" Type="http://schemas.openxmlformats.org/officeDocument/2006/relationships/slideLayout" Target="../slideLayouts/slideLayout2.xml"/><Relationship Id="rId6" Type="http://schemas.openxmlformats.org/officeDocument/2006/relationships/hyperlink" Target="https://www.theverge.com/2017/9/18/16328172/sms-two-factor-authentication-hack-password-bitcoin" TargetMode="External"/><Relationship Id="rId11" Type="http://schemas.openxmlformats.org/officeDocument/2006/relationships/hyperlink" Target="https://krebsonsecurity.com/2016/09/the-limits-of-sms-for-2-factor-authentication/" TargetMode="External"/><Relationship Id="rId5" Type="http://schemas.openxmlformats.org/officeDocument/2006/relationships/hyperlink" Target="https://krebsonsecurity.com/2018/08/reddit-breach-highlights-limits-of-sms-based-authentication/" TargetMode="External"/><Relationship Id="rId10" Type="http://schemas.openxmlformats.org/officeDocument/2006/relationships/hyperlink" Target="https://www.pcworld.com/article/3225913/what-is-two-factor-authentication-and-which-2fa-apps-are-best.html" TargetMode="External"/><Relationship Id="rId4" Type="http://schemas.openxmlformats.org/officeDocument/2006/relationships/hyperlink" Target="https://phys.org/news/2018-07-spear-phishing-hacking-technique.html" TargetMode="External"/><Relationship Id="rId9" Type="http://schemas.openxmlformats.org/officeDocument/2006/relationships/hyperlink" Target="http://www.yubico.com/2017/10/creating-unphishable-security-key/" TargetMode="External"/><Relationship Id="rId14" Type="http://schemas.openxmlformats.org/officeDocument/2006/relationships/hyperlink" Target="https://www.microsoft.com/en-us/microsoft-365/blog/2018/11/20/sign-in-to-your-microsoft-account-without-a-password-using-windows-hello-or-a-security-key/"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xkcd.com/2176/"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aveibeenpwned.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A4BD-BA2C-4EDC-8EDB-04988BBA1EBD}"/>
              </a:ext>
            </a:extLst>
          </p:cNvPr>
          <p:cNvSpPr>
            <a:spLocks noGrp="1"/>
          </p:cNvSpPr>
          <p:nvPr>
            <p:ph type="ctrTitle"/>
          </p:nvPr>
        </p:nvSpPr>
        <p:spPr>
          <a:xfrm>
            <a:off x="1524000" y="1122362"/>
            <a:ext cx="9144000" cy="5045681"/>
          </a:xfrm>
        </p:spPr>
        <p:txBody>
          <a:bodyPr>
            <a:normAutofit fontScale="90000"/>
          </a:bodyPr>
          <a:lstStyle/>
          <a:p>
            <a:r>
              <a:rPr lang="en-US" sz="8900" dirty="0"/>
              <a:t>Personal Practical Cybersecurity</a:t>
            </a:r>
            <a:br>
              <a:rPr lang="en-US" sz="8900" dirty="0"/>
            </a:br>
            <a:r>
              <a:rPr lang="en-US" sz="8900" dirty="0"/>
              <a:t>for Modern Times</a:t>
            </a:r>
            <a:br>
              <a:rPr lang="en-US" dirty="0"/>
            </a:br>
            <a:br>
              <a:rPr lang="en-US" dirty="0"/>
            </a:br>
            <a:br>
              <a:rPr lang="en-US" dirty="0"/>
            </a:br>
            <a:r>
              <a:rPr lang="en-US" dirty="0"/>
              <a:t>William Assaf</a:t>
            </a:r>
          </a:p>
        </p:txBody>
      </p:sp>
    </p:spTree>
    <p:extLst>
      <p:ext uri="{BB962C8B-B14F-4D97-AF65-F5344CB8AC3E}">
        <p14:creationId xmlns:p14="http://schemas.microsoft.com/office/powerpoint/2010/main" val="3993433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000" dirty="0"/>
              <a:t>Password length &gt; Password complexity</a:t>
            </a:r>
          </a:p>
          <a:p>
            <a:pPr lvl="1"/>
            <a:r>
              <a:rPr lang="en-US" sz="4000" dirty="0"/>
              <a:t>Policies of frequent changes = bad habits</a:t>
            </a:r>
          </a:p>
          <a:p>
            <a:pPr lvl="1"/>
            <a:endParaRPr lang="en-US" sz="4000" dirty="0"/>
          </a:p>
          <a:p>
            <a:r>
              <a:rPr lang="en-US" sz="4000" dirty="0"/>
              <a:t>Password uniqueness &gt; Password length</a:t>
            </a:r>
          </a:p>
          <a:p>
            <a:r>
              <a:rPr lang="en-US" sz="4000" dirty="0"/>
              <a:t>Passwords </a:t>
            </a:r>
            <a:r>
              <a:rPr lang="en-US" sz="4000" i="1" dirty="0"/>
              <a:t>alone</a:t>
            </a:r>
            <a:r>
              <a:rPr lang="en-US" sz="4000" dirty="0"/>
              <a:t> are terrible security</a:t>
            </a:r>
          </a:p>
        </p:txBody>
      </p:sp>
    </p:spTree>
    <p:extLst>
      <p:ext uri="{BB962C8B-B14F-4D97-AF65-F5344CB8AC3E}">
        <p14:creationId xmlns:p14="http://schemas.microsoft.com/office/powerpoint/2010/main" val="3735776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You Should Use a Password Manager</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92500"/>
          </a:bodyPr>
          <a:lstStyle/>
          <a:p>
            <a:r>
              <a:rPr lang="en-US" sz="4000" u="sng" dirty="0"/>
              <a:t>Basic idea</a:t>
            </a:r>
            <a:r>
              <a:rPr lang="en-US" sz="4000" dirty="0"/>
              <a:t>: You have </a:t>
            </a:r>
            <a:r>
              <a:rPr lang="en-US" sz="4000" b="1" dirty="0"/>
              <a:t>one unique super password</a:t>
            </a:r>
            <a:r>
              <a:rPr lang="en-US" sz="4000" dirty="0"/>
              <a:t> to unlock everything else.</a:t>
            </a:r>
          </a:p>
          <a:p>
            <a:r>
              <a:rPr lang="en-US" sz="4000" u="sng" dirty="0"/>
              <a:t>Pro</a:t>
            </a:r>
            <a:r>
              <a:rPr lang="en-US" sz="4000" dirty="0"/>
              <a:t>: All your passwords are long, strong, </a:t>
            </a:r>
            <a:r>
              <a:rPr lang="en-US" sz="4000" b="1" dirty="0"/>
              <a:t>unique</a:t>
            </a:r>
            <a:r>
              <a:rPr lang="en-US" sz="4000" dirty="0"/>
              <a:t>, and available to you anywhere</a:t>
            </a:r>
          </a:p>
          <a:p>
            <a:r>
              <a:rPr lang="en-US" sz="4000" u="sng" dirty="0"/>
              <a:t>Con</a:t>
            </a:r>
            <a:r>
              <a:rPr lang="en-US" sz="4000" dirty="0"/>
              <a:t>: forget that </a:t>
            </a:r>
            <a:r>
              <a:rPr lang="en-US" sz="4000" b="1" dirty="0"/>
              <a:t>one unique super password,</a:t>
            </a:r>
            <a:r>
              <a:rPr lang="en-US" sz="4000" dirty="0"/>
              <a:t> despite typing it in all the time? </a:t>
            </a:r>
            <a:br>
              <a:rPr lang="en-US" sz="4000" dirty="0"/>
            </a:br>
            <a:r>
              <a:rPr lang="en-US" sz="4000" dirty="0"/>
              <a:t>They cannot decrypt your passwords for you.</a:t>
            </a:r>
          </a:p>
        </p:txBody>
      </p:sp>
    </p:spTree>
    <p:extLst>
      <p:ext uri="{BB962C8B-B14F-4D97-AF65-F5344CB8AC3E}">
        <p14:creationId xmlns:p14="http://schemas.microsoft.com/office/powerpoint/2010/main" val="2001328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75129" y="1613647"/>
            <a:ext cx="10878671" cy="4563316"/>
          </a:xfrm>
        </p:spPr>
        <p:txBody>
          <a:bodyPr>
            <a:normAutofit fontScale="85000" lnSpcReduction="20000"/>
          </a:bodyPr>
          <a:lstStyle/>
          <a:p>
            <a:r>
              <a:rPr lang="en-US" sz="4400" dirty="0"/>
              <a:t>These are popular, secure, and inexpensive:</a:t>
            </a:r>
          </a:p>
          <a:p>
            <a:pPr lvl="2"/>
            <a:r>
              <a:rPr lang="en-US" sz="3600" dirty="0"/>
              <a:t>LastPass</a:t>
            </a:r>
          </a:p>
          <a:p>
            <a:pPr lvl="2"/>
            <a:r>
              <a:rPr lang="en-US" sz="3600" dirty="0"/>
              <a:t>1Password</a:t>
            </a:r>
          </a:p>
          <a:p>
            <a:pPr lvl="2"/>
            <a:r>
              <a:rPr lang="en-US" sz="3600" dirty="0" err="1"/>
              <a:t>Dashlane</a:t>
            </a:r>
            <a:endParaRPr lang="en-US" sz="3600" dirty="0"/>
          </a:p>
          <a:p>
            <a:pPr lvl="2"/>
            <a:r>
              <a:rPr lang="en-US" sz="3600" dirty="0" err="1"/>
              <a:t>KeePassX</a:t>
            </a:r>
            <a:endParaRPr lang="en-US" sz="3600" dirty="0"/>
          </a:p>
          <a:p>
            <a:pPr lvl="2"/>
            <a:r>
              <a:rPr lang="en-US" sz="3600" dirty="0"/>
              <a:t>RoboForm</a:t>
            </a:r>
          </a:p>
          <a:p>
            <a:r>
              <a:rPr lang="en-US" sz="4400" dirty="0"/>
              <a:t>Many browsers have built-in password features – not recommended because of lack of features and integration with all your devices.</a:t>
            </a:r>
            <a:endParaRPr lang="en-US" sz="4400" b="1" dirty="0"/>
          </a:p>
        </p:txBody>
      </p:sp>
    </p:spTree>
    <p:extLst>
      <p:ext uri="{BB962C8B-B14F-4D97-AF65-F5344CB8AC3E}">
        <p14:creationId xmlns:p14="http://schemas.microsoft.com/office/powerpoint/2010/main" val="236379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535502"/>
            <a:ext cx="6693703" cy="4641461"/>
          </a:xfrm>
        </p:spPr>
        <p:txBody>
          <a:bodyPr>
            <a:noAutofit/>
          </a:bodyPr>
          <a:lstStyle/>
          <a:p>
            <a:pPr marL="0" indent="0">
              <a:buNone/>
            </a:pPr>
            <a:r>
              <a:rPr lang="en-US" sz="4000" dirty="0"/>
              <a:t>Exchange all your passwords for a single super password.</a:t>
            </a:r>
          </a:p>
          <a:p>
            <a:pPr marL="0" indent="0">
              <a:buNone/>
            </a:pPr>
            <a:r>
              <a:rPr lang="en-US" sz="4000" dirty="0"/>
              <a:t>DO NOT set your single super password to be “remembered”, ever! </a:t>
            </a:r>
            <a:r>
              <a:rPr lang="en-US" sz="4000" b="1" dirty="0"/>
              <a:t>Type it in, every time, and use MFA to access passwords.</a:t>
            </a:r>
          </a:p>
          <a:p>
            <a:pPr marL="0" indent="0">
              <a:buNone/>
            </a:pPr>
            <a:endParaRPr lang="en-US" sz="4000" b="1" dirty="0"/>
          </a:p>
        </p:txBody>
      </p:sp>
      <p:pic>
        <p:nvPicPr>
          <p:cNvPr id="5" name="Picture 4">
            <a:extLst>
              <a:ext uri="{FF2B5EF4-FFF2-40B4-BE49-F238E27FC236}">
                <a16:creationId xmlns:a16="http://schemas.microsoft.com/office/drawing/2014/main" id="{214BFD04-9A7F-4CDD-8FC6-40FCD938E96A}"/>
              </a:ext>
            </a:extLst>
          </p:cNvPr>
          <p:cNvPicPr>
            <a:picLocks noChangeAspect="1"/>
          </p:cNvPicPr>
          <p:nvPr/>
        </p:nvPicPr>
        <p:blipFill>
          <a:blip r:embed="rId2"/>
          <a:stretch>
            <a:fillRect/>
          </a:stretch>
        </p:blipFill>
        <p:spPr>
          <a:xfrm>
            <a:off x="7805231" y="0"/>
            <a:ext cx="3809494" cy="4110244"/>
          </a:xfrm>
          <a:prstGeom prst="rect">
            <a:avLst/>
          </a:prstGeom>
        </p:spPr>
      </p:pic>
      <p:pic>
        <p:nvPicPr>
          <p:cNvPr id="6" name="Picture 5">
            <a:extLst>
              <a:ext uri="{FF2B5EF4-FFF2-40B4-BE49-F238E27FC236}">
                <a16:creationId xmlns:a16="http://schemas.microsoft.com/office/drawing/2014/main" id="{DFE2740E-9D18-4AA8-943F-C2AB5848FFE2}"/>
              </a:ext>
            </a:extLst>
          </p:cNvPr>
          <p:cNvPicPr>
            <a:picLocks noChangeAspect="1"/>
          </p:cNvPicPr>
          <p:nvPr/>
        </p:nvPicPr>
        <p:blipFill>
          <a:blip r:embed="rId3"/>
          <a:stretch>
            <a:fillRect/>
          </a:stretch>
        </p:blipFill>
        <p:spPr>
          <a:xfrm>
            <a:off x="7531903" y="4001294"/>
            <a:ext cx="4331345" cy="2748250"/>
          </a:xfrm>
          <a:prstGeom prst="rect">
            <a:avLst/>
          </a:prstGeom>
        </p:spPr>
      </p:pic>
      <p:sp>
        <p:nvSpPr>
          <p:cNvPr id="7" name="&quot;Not Allowed&quot; Symbol 6">
            <a:extLst>
              <a:ext uri="{FF2B5EF4-FFF2-40B4-BE49-F238E27FC236}">
                <a16:creationId xmlns:a16="http://schemas.microsoft.com/office/drawing/2014/main" id="{D6AF8896-9C16-4798-9B9B-1DD6738A5655}"/>
              </a:ext>
            </a:extLst>
          </p:cNvPr>
          <p:cNvSpPr/>
          <p:nvPr/>
        </p:nvSpPr>
        <p:spPr>
          <a:xfrm>
            <a:off x="9659475" y="2856706"/>
            <a:ext cx="433753" cy="433753"/>
          </a:xfrm>
          <a:prstGeom prst="noSmoking">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988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0" fill="hold"/>
                                        <p:tgtEl>
                                          <p:spTgt spid="7"/>
                                        </p:tgtEl>
                                        <p:attrNameLst>
                                          <p:attrName>ppt_x</p:attrName>
                                        </p:attrNameLst>
                                      </p:cBhvr>
                                      <p:tavLst>
                                        <p:tav tm="0">
                                          <p:val>
                                            <p:strVal val="#ppt_x"/>
                                          </p:val>
                                        </p:tav>
                                        <p:tav tm="100000">
                                          <p:val>
                                            <p:strVal val="#ppt_x"/>
                                          </p:val>
                                        </p:tav>
                                      </p:tavLst>
                                    </p:anim>
                                    <p:anim calcmode="lin" valueType="num">
                                      <p:cBhvr additive="base">
                                        <p:cTn id="8" dur="3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normAutofit fontScale="90000"/>
          </a:bodyPr>
          <a:lstStyle/>
          <a:p>
            <a:r>
              <a:rPr lang="en-US" dirty="0"/>
              <a:t>What is Multi Factor Authentication (MFA)</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92500" lnSpcReduction="20000"/>
          </a:bodyPr>
          <a:lstStyle/>
          <a:p>
            <a:r>
              <a:rPr lang="en-US" sz="4000" dirty="0"/>
              <a:t>Passwords </a:t>
            </a:r>
            <a:r>
              <a:rPr lang="en-US" sz="4000" i="1" dirty="0"/>
              <a:t>alone</a:t>
            </a:r>
            <a:r>
              <a:rPr lang="en-US" sz="4000" dirty="0"/>
              <a:t> are a terrible security method</a:t>
            </a:r>
          </a:p>
          <a:p>
            <a:endParaRPr lang="en-US" sz="3600" dirty="0"/>
          </a:p>
          <a:p>
            <a:r>
              <a:rPr lang="en-US" sz="4800" dirty="0"/>
              <a:t>TFA or MFA (Two-factor or Multi-factor) authentication is </a:t>
            </a:r>
            <a:r>
              <a:rPr lang="en-US" sz="4800" b="1" dirty="0"/>
              <a:t>something</a:t>
            </a:r>
            <a:r>
              <a:rPr lang="en-US" sz="4800" dirty="0"/>
              <a:t> aside from a password that allows a website to </a:t>
            </a:r>
            <a:r>
              <a:rPr lang="en-US" sz="4800" b="1" dirty="0"/>
              <a:t>confirm you are you.</a:t>
            </a:r>
          </a:p>
          <a:p>
            <a:r>
              <a:rPr lang="en-US" sz="4800" b="1" dirty="0"/>
              <a:t>Use MFA for Every Account You Can.</a:t>
            </a:r>
          </a:p>
        </p:txBody>
      </p:sp>
    </p:spTree>
    <p:extLst>
      <p:ext uri="{BB962C8B-B14F-4D97-AF65-F5344CB8AC3E}">
        <p14:creationId xmlns:p14="http://schemas.microsoft.com/office/powerpoint/2010/main" val="1854012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MFA is not new concept…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515600" cy="4667250"/>
          </a:xfrm>
        </p:spPr>
        <p:txBody>
          <a:bodyPr>
            <a:normAutofit fontScale="85000" lnSpcReduction="10000"/>
          </a:bodyPr>
          <a:lstStyle/>
          <a:p>
            <a:pPr marL="0" indent="0">
              <a:buNone/>
            </a:pPr>
            <a:r>
              <a:rPr lang="en-US" sz="4300" dirty="0"/>
              <a:t>… but implementation is still developing and the industry has wasted decades </a:t>
            </a:r>
            <a:r>
              <a:rPr lang="en-US" sz="4300" b="1" dirty="0"/>
              <a:t>trying to overcome consumers’ desire to be ignorant and stubborn</a:t>
            </a:r>
            <a:r>
              <a:rPr lang="en-US" sz="4300" dirty="0"/>
              <a:t>.</a:t>
            </a:r>
          </a:p>
          <a:p>
            <a:pPr marL="0" indent="0">
              <a:buNone/>
            </a:pPr>
            <a:endParaRPr lang="en-US" sz="3200" dirty="0"/>
          </a:p>
          <a:p>
            <a:r>
              <a:rPr lang="en-US" sz="3200" dirty="0"/>
              <a:t>Asymmetric encrypted hardware key algorithms have been around since 1970s, some weren’t declassified until late 90s</a:t>
            </a:r>
          </a:p>
          <a:p>
            <a:r>
              <a:rPr lang="en-US" sz="3200" dirty="0"/>
              <a:t>The RSA algorithm patent was made public domain in 2000</a:t>
            </a:r>
          </a:p>
          <a:p>
            <a:r>
              <a:rPr lang="en-US" sz="3200" dirty="0"/>
              <a:t>The first driverless, one-touch auth USB device in 2008</a:t>
            </a:r>
          </a:p>
          <a:p>
            <a:r>
              <a:rPr lang="en-US" sz="3200" dirty="0"/>
              <a:t>Google provided MFA to all accounts as early as 2010</a:t>
            </a:r>
          </a:p>
        </p:txBody>
      </p:sp>
    </p:spTree>
    <p:extLst>
      <p:ext uri="{BB962C8B-B14F-4D97-AF65-F5344CB8AC3E}">
        <p14:creationId xmlns:p14="http://schemas.microsoft.com/office/powerpoint/2010/main" val="2494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Use MFA for Every Account You Can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76376"/>
            <a:ext cx="10515600" cy="5172074"/>
          </a:xfrm>
        </p:spPr>
        <p:txBody>
          <a:bodyPr>
            <a:normAutofit/>
          </a:bodyPr>
          <a:lstStyle/>
          <a:p>
            <a:pPr lvl="1"/>
            <a:r>
              <a:rPr lang="en-US" sz="3200" dirty="0"/>
              <a:t>Google/iCloud/Microsoft</a:t>
            </a:r>
          </a:p>
          <a:p>
            <a:pPr lvl="1"/>
            <a:r>
              <a:rPr lang="en-US" sz="3200" dirty="0"/>
              <a:t>Modern Banking/Financial/Bill Payment</a:t>
            </a:r>
          </a:p>
          <a:p>
            <a:pPr lvl="1"/>
            <a:r>
              <a:rPr lang="en-US" sz="3200" dirty="0"/>
              <a:t>Cloud storage/assets, </a:t>
            </a:r>
            <a:r>
              <a:rPr lang="en-US" sz="3200" dirty="0" err="1"/>
              <a:t>Github</a:t>
            </a:r>
            <a:r>
              <a:rPr lang="en-US" sz="3200" dirty="0"/>
              <a:t>, Bitbucket</a:t>
            </a:r>
          </a:p>
          <a:p>
            <a:pPr lvl="1"/>
            <a:r>
              <a:rPr lang="en-US" sz="3200" dirty="0"/>
              <a:t>Social media, e-commerce, Gaming and Streaming</a:t>
            </a:r>
          </a:p>
          <a:p>
            <a:pPr lvl="1"/>
            <a:r>
              <a:rPr lang="en-US" sz="3200" dirty="0"/>
              <a:t>Government, public service, utility providers</a:t>
            </a:r>
          </a:p>
          <a:p>
            <a:r>
              <a:rPr lang="en-US" sz="3600" dirty="0"/>
              <a:t>Want to know if a site supports MFA? </a:t>
            </a:r>
            <a:r>
              <a:rPr lang="en-US" sz="3600" dirty="0">
                <a:hlinkClick r:id="rId2"/>
              </a:rPr>
              <a:t>twofactorauth.org</a:t>
            </a:r>
            <a:r>
              <a:rPr lang="en-US" sz="3600" dirty="0"/>
              <a:t> or just got to the security settings/menu and see. </a:t>
            </a:r>
            <a:r>
              <a:rPr lang="en-US" sz="3600" b="1" dirty="0"/>
              <a:t>Most do.</a:t>
            </a:r>
          </a:p>
        </p:txBody>
      </p:sp>
    </p:spTree>
    <p:extLst>
      <p:ext uri="{BB962C8B-B14F-4D97-AF65-F5344CB8AC3E}">
        <p14:creationId xmlns:p14="http://schemas.microsoft.com/office/powerpoint/2010/main" val="294902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Common MFA Types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1371600" lvl="1" indent="-914400">
              <a:buFont typeface="+mj-lt"/>
              <a:buAutoNum type="arabicPeriod"/>
            </a:pPr>
            <a:r>
              <a:rPr lang="en-US" sz="4800" dirty="0"/>
              <a:t>Text message (SMS) </a:t>
            </a:r>
          </a:p>
          <a:p>
            <a:pPr marL="1371600" lvl="1" indent="-914400">
              <a:buFont typeface="+mj-lt"/>
              <a:buAutoNum type="arabicPeriod"/>
            </a:pPr>
            <a:r>
              <a:rPr lang="en-US" sz="4800" dirty="0"/>
              <a:t>Software-based authenticators</a:t>
            </a:r>
          </a:p>
          <a:p>
            <a:pPr marL="1371600" lvl="1" indent="-914400">
              <a:buFont typeface="+mj-lt"/>
              <a:buAutoNum type="arabicPeriod"/>
            </a:pPr>
            <a:r>
              <a:rPr lang="en-US" sz="4800" dirty="0"/>
              <a:t>Certificate-based authenticators</a:t>
            </a:r>
          </a:p>
          <a:p>
            <a:pPr marL="1371600" lvl="1" indent="-914400">
              <a:buFont typeface="+mj-lt"/>
              <a:buAutoNum type="arabicPeriod"/>
            </a:pPr>
            <a:r>
              <a:rPr lang="en-US" sz="4800" dirty="0"/>
              <a:t>Hardware-based authenticators</a:t>
            </a:r>
          </a:p>
        </p:txBody>
      </p:sp>
    </p:spTree>
    <p:extLst>
      <p:ext uri="{BB962C8B-B14F-4D97-AF65-F5344CB8AC3E}">
        <p14:creationId xmlns:p14="http://schemas.microsoft.com/office/powerpoint/2010/main" val="4051746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normAutofit fontScale="90000"/>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24000"/>
            <a:ext cx="6915151" cy="5257800"/>
          </a:xfrm>
        </p:spPr>
        <p:txBody>
          <a:bodyPr>
            <a:normAutofit/>
          </a:bodyPr>
          <a:lstStyle/>
          <a:p>
            <a:r>
              <a:rPr lang="en-US" sz="4000" dirty="0"/>
              <a:t>After you log in, the website sends you an SMS. </a:t>
            </a:r>
          </a:p>
          <a:p>
            <a:r>
              <a:rPr lang="en-US" sz="4000" dirty="0"/>
              <a:t>You type in the number.</a:t>
            </a:r>
          </a:p>
          <a:p>
            <a:endParaRPr lang="en-US" sz="4000" dirty="0"/>
          </a:p>
          <a:p>
            <a:r>
              <a:rPr lang="en-US" sz="4000" dirty="0"/>
              <a:t>Vulnerable to many SS7 telecom protocol attacks.</a:t>
            </a:r>
          </a:p>
        </p:txBody>
      </p:sp>
      <p:pic>
        <p:nvPicPr>
          <p:cNvPr id="6" name="Picture 5">
            <a:extLst>
              <a:ext uri="{FF2B5EF4-FFF2-40B4-BE49-F238E27FC236}">
                <a16:creationId xmlns:a16="http://schemas.microsoft.com/office/drawing/2014/main" id="{A1E34164-E89A-417F-9FA3-9AC0F86AFD3C}"/>
              </a:ext>
            </a:extLst>
          </p:cNvPr>
          <p:cNvPicPr>
            <a:picLocks noChangeAspect="1"/>
          </p:cNvPicPr>
          <p:nvPr/>
        </p:nvPicPr>
        <p:blipFill>
          <a:blip r:embed="rId2"/>
          <a:stretch>
            <a:fillRect/>
          </a:stretch>
        </p:blipFill>
        <p:spPr>
          <a:xfrm>
            <a:off x="7753350" y="4565447"/>
            <a:ext cx="3815865" cy="556480"/>
          </a:xfrm>
          <a:prstGeom prst="rect">
            <a:avLst/>
          </a:prstGeom>
        </p:spPr>
      </p:pic>
      <p:pic>
        <p:nvPicPr>
          <p:cNvPr id="5" name="Picture 4">
            <a:extLst>
              <a:ext uri="{FF2B5EF4-FFF2-40B4-BE49-F238E27FC236}">
                <a16:creationId xmlns:a16="http://schemas.microsoft.com/office/drawing/2014/main" id="{BBA9C656-6F70-4925-8B8A-69B65FA112C7}"/>
              </a:ext>
            </a:extLst>
          </p:cNvPr>
          <p:cNvPicPr>
            <a:picLocks noChangeAspect="1"/>
          </p:cNvPicPr>
          <p:nvPr/>
        </p:nvPicPr>
        <p:blipFill>
          <a:blip r:embed="rId3"/>
          <a:stretch>
            <a:fillRect/>
          </a:stretch>
        </p:blipFill>
        <p:spPr>
          <a:xfrm>
            <a:off x="7753350" y="1524000"/>
            <a:ext cx="3991532" cy="2591162"/>
          </a:xfrm>
          <a:prstGeom prst="rect">
            <a:avLst/>
          </a:prstGeom>
        </p:spPr>
      </p:pic>
    </p:spTree>
    <p:extLst>
      <p:ext uri="{BB962C8B-B14F-4D97-AF65-F5344CB8AC3E}">
        <p14:creationId xmlns:p14="http://schemas.microsoft.com/office/powerpoint/2010/main" val="2920234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Vulnerabilities in Cell Carriers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24000"/>
            <a:ext cx="10896601" cy="5257800"/>
          </a:xfrm>
        </p:spPr>
        <p:txBody>
          <a:bodyPr>
            <a:normAutofit lnSpcReduction="10000"/>
          </a:bodyPr>
          <a:lstStyle/>
          <a:p>
            <a:r>
              <a:rPr lang="en-US" sz="4000" dirty="0"/>
              <a:t>Man-in-the-middle SS7 telecom protocol attacks, SIM card swapping/cloning, and good old fashioned social engineering via customer support, have made SMS-based MFA obsolete</a:t>
            </a:r>
          </a:p>
          <a:p>
            <a:r>
              <a:rPr lang="en-US" sz="4000" dirty="0"/>
              <a:t>Almost every cell network around the world uses SS7. High profile banking hacks in the UK have raised awareness of this.</a:t>
            </a:r>
          </a:p>
          <a:p>
            <a:r>
              <a:rPr lang="en-US" sz="3200" b="1" dirty="0"/>
              <a:t>SS7 hack explained: what can you do about it? </a:t>
            </a:r>
            <a:r>
              <a:rPr lang="en-US" sz="1600" dirty="0">
                <a:hlinkClick r:id="rId2"/>
              </a:rPr>
              <a:t>https://www.theguardian.com/technology/2016/apr/19/ss7-hack-explained-mobile-phone-vulnerability-snooping-texts-calls</a:t>
            </a:r>
            <a:endParaRPr lang="en-US" sz="3200" dirty="0"/>
          </a:p>
        </p:txBody>
      </p:sp>
    </p:spTree>
    <p:extLst>
      <p:ext uri="{BB962C8B-B14F-4D97-AF65-F5344CB8AC3E}">
        <p14:creationId xmlns:p14="http://schemas.microsoft.com/office/powerpoint/2010/main" val="9473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Awareness is the best Digital Defense</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379912"/>
            <a:ext cx="10515600" cy="5295207"/>
          </a:xfrm>
        </p:spPr>
        <p:txBody>
          <a:bodyPr>
            <a:normAutofit fontScale="77500" lnSpcReduction="20000"/>
          </a:bodyPr>
          <a:lstStyle/>
          <a:p>
            <a:pPr marL="0" indent="0" fontAlgn="base">
              <a:buNone/>
            </a:pPr>
            <a:r>
              <a:rPr lang="en-US" sz="3200" dirty="0"/>
              <a:t>“</a:t>
            </a:r>
            <a:r>
              <a:rPr lang="en-US" sz="3200" dirty="0">
                <a:solidFill>
                  <a:schemeClr val="tx1">
                    <a:lumMod val="65000"/>
                    <a:lumOff val="35000"/>
                  </a:schemeClr>
                </a:solidFill>
              </a:rPr>
              <a:t>It’s difficult to ignore how commonplace large-scale hacks have become, and there’s no sign that this form of criminality is going to die off. There is no defense that’s 100 percent capable of blocking any kind of attack; criminals will always find a way to exploit even the smallest weakness. </a:t>
            </a:r>
            <a:r>
              <a:rPr lang="en-US" sz="4400" b="1" dirty="0"/>
              <a:t>Although it’s not easy, the best way to stay safe online is to be aware of the threats</a:t>
            </a:r>
            <a:r>
              <a:rPr lang="en-US" sz="4400" dirty="0"/>
              <a:t>, </a:t>
            </a:r>
            <a:r>
              <a:rPr lang="en-US" sz="3200" dirty="0">
                <a:solidFill>
                  <a:schemeClr val="tx1">
                    <a:lumMod val="65000"/>
                    <a:lumOff val="35000"/>
                  </a:schemeClr>
                </a:solidFill>
              </a:rPr>
              <a:t>and aware of what can be done to safeguard against those threats.</a:t>
            </a:r>
          </a:p>
          <a:p>
            <a:pPr marL="0" indent="0" fontAlgn="base">
              <a:buNone/>
            </a:pPr>
            <a:r>
              <a:rPr lang="en-US" sz="3600" b="1" dirty="0"/>
              <a:t>Online security is like paying for insurance, or going to the dentist. It doesn’t seem that important, until it is. </a:t>
            </a:r>
            <a:r>
              <a:rPr lang="en-US" sz="3200" dirty="0">
                <a:solidFill>
                  <a:schemeClr val="tx1">
                    <a:lumMod val="65000"/>
                    <a:lumOff val="35000"/>
                  </a:schemeClr>
                </a:solidFill>
              </a:rPr>
              <a:t>It’s not enough to simply opt-in to the forms of protection we’re offered by various sites and services. Knowing what kind of attacks these protections defend us from — and what they don’t — is the only way to take charge of your own security.</a:t>
            </a:r>
            <a:r>
              <a:rPr lang="en-US" sz="3200" dirty="0"/>
              <a:t>”</a:t>
            </a:r>
          </a:p>
          <a:p>
            <a:pPr marL="0" indent="0" fontAlgn="base">
              <a:buNone/>
            </a:pPr>
            <a:r>
              <a:rPr lang="en-US" sz="1400" dirty="0"/>
              <a:t>Brad Jones, </a:t>
            </a:r>
            <a:r>
              <a:rPr lang="en-US" sz="1400" dirty="0" err="1"/>
              <a:t>DigitalTrends</a:t>
            </a:r>
            <a:r>
              <a:rPr lang="en-US" sz="1400" dirty="0"/>
              <a:t>, 2017 </a:t>
            </a:r>
            <a:br>
              <a:rPr lang="en-US" sz="1400" dirty="0"/>
            </a:br>
            <a:r>
              <a:rPr lang="en-US" sz="1400" dirty="0">
                <a:hlinkClick r:id="rId2"/>
              </a:rPr>
              <a:t>https://www.digitaltrends.com/computing/why-2-factor-security-is-flawed/</a:t>
            </a:r>
            <a:endParaRPr lang="en-US" sz="1100" dirty="0"/>
          </a:p>
        </p:txBody>
      </p:sp>
    </p:spTree>
    <p:extLst>
      <p:ext uri="{BB962C8B-B14F-4D97-AF65-F5344CB8AC3E}">
        <p14:creationId xmlns:p14="http://schemas.microsoft.com/office/powerpoint/2010/main" val="153193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SMS-Based Scam Tactics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533525"/>
            <a:ext cx="10991850" cy="4959350"/>
          </a:xfrm>
        </p:spPr>
        <p:txBody>
          <a:bodyPr>
            <a:normAutofit fontScale="92500" lnSpcReduction="10000"/>
          </a:bodyPr>
          <a:lstStyle/>
          <a:p>
            <a:r>
              <a:rPr lang="en-US" sz="3200" dirty="0"/>
              <a:t>“I’m going to send you a secure code… </a:t>
            </a:r>
            <a:br>
              <a:rPr lang="en-US" sz="3200" dirty="0"/>
            </a:br>
            <a:r>
              <a:rPr lang="en-US" sz="3200" dirty="0"/>
              <a:t>to make sure you’re not a scammer” </a:t>
            </a:r>
          </a:p>
          <a:p>
            <a:r>
              <a:rPr lang="en-US" sz="3200" dirty="0"/>
              <a:t>A common tactic on listing sites like </a:t>
            </a:r>
            <a:br>
              <a:rPr lang="en-US" sz="3200" dirty="0"/>
            </a:br>
            <a:r>
              <a:rPr lang="en-US" sz="3200" dirty="0"/>
              <a:t>Craigslist, </a:t>
            </a:r>
            <a:r>
              <a:rPr lang="en-US" sz="3200" dirty="0" err="1"/>
              <a:t>Ebay</a:t>
            </a:r>
            <a:r>
              <a:rPr lang="en-US" sz="3200" dirty="0"/>
              <a:t>, etc. They’re trying </a:t>
            </a:r>
            <a:br>
              <a:rPr lang="en-US" sz="3200" dirty="0"/>
            </a:br>
            <a:r>
              <a:rPr lang="en-US" sz="3200" b="1" dirty="0"/>
              <a:t>act as you </a:t>
            </a:r>
            <a:r>
              <a:rPr lang="en-US" sz="3200" dirty="0"/>
              <a:t>to your </a:t>
            </a:r>
            <a:r>
              <a:rPr lang="en-US" sz="3200" b="1" dirty="0"/>
              <a:t>cell carrier, </a:t>
            </a:r>
            <a:r>
              <a:rPr lang="en-US" sz="3200" dirty="0"/>
              <a:t>to </a:t>
            </a:r>
            <a:br>
              <a:rPr lang="en-US" sz="3200" dirty="0"/>
            </a:br>
            <a:r>
              <a:rPr lang="en-US" sz="3200" dirty="0"/>
              <a:t>clone your cell phone. </a:t>
            </a:r>
            <a:endParaRPr lang="en-US" sz="3200" b="1" dirty="0"/>
          </a:p>
          <a:p>
            <a:r>
              <a:rPr lang="en-US" sz="3200" dirty="0"/>
              <a:t>If you get a code via SMS, NEVER PROVIDE IT TO ANYONE.</a:t>
            </a:r>
          </a:p>
          <a:p>
            <a:r>
              <a:rPr lang="en-US" sz="3200" dirty="0"/>
              <a:t>They are abusing the </a:t>
            </a:r>
            <a:r>
              <a:rPr lang="en-US" sz="3200" b="1" dirty="0"/>
              <a:t>beneficial phone number portability system </a:t>
            </a:r>
            <a:r>
              <a:rPr lang="en-US" sz="3200" dirty="0"/>
              <a:t>that allows you to keep your number when you switch providers.</a:t>
            </a:r>
          </a:p>
        </p:txBody>
      </p:sp>
      <p:pic>
        <p:nvPicPr>
          <p:cNvPr id="4" name="Picture 3">
            <a:extLst>
              <a:ext uri="{FF2B5EF4-FFF2-40B4-BE49-F238E27FC236}">
                <a16:creationId xmlns:a16="http://schemas.microsoft.com/office/drawing/2014/main" id="{F7A298A8-4A8C-4C22-9E85-297C2BA6ACBD}"/>
              </a:ext>
            </a:extLst>
          </p:cNvPr>
          <p:cNvPicPr>
            <a:picLocks noChangeAspect="1"/>
          </p:cNvPicPr>
          <p:nvPr/>
        </p:nvPicPr>
        <p:blipFill>
          <a:blip r:embed="rId2"/>
          <a:stretch>
            <a:fillRect/>
          </a:stretch>
        </p:blipFill>
        <p:spPr>
          <a:xfrm>
            <a:off x="7725363" y="627063"/>
            <a:ext cx="4313998" cy="2232025"/>
          </a:xfrm>
          <a:prstGeom prst="rect">
            <a:avLst/>
          </a:prstGeom>
        </p:spPr>
      </p:pic>
      <p:sp>
        <p:nvSpPr>
          <p:cNvPr id="5" name="TextBox 4">
            <a:extLst>
              <a:ext uri="{FF2B5EF4-FFF2-40B4-BE49-F238E27FC236}">
                <a16:creationId xmlns:a16="http://schemas.microsoft.com/office/drawing/2014/main" id="{FA2E4623-825E-45DB-AF79-765BC674D041}"/>
              </a:ext>
            </a:extLst>
          </p:cNvPr>
          <p:cNvSpPr txBox="1"/>
          <p:nvPr/>
        </p:nvSpPr>
        <p:spPr>
          <a:xfrm>
            <a:off x="8145126" y="2859088"/>
            <a:ext cx="3795623" cy="369332"/>
          </a:xfrm>
          <a:prstGeom prst="rect">
            <a:avLst/>
          </a:prstGeom>
          <a:noFill/>
        </p:spPr>
        <p:txBody>
          <a:bodyPr wrap="square" rtlCol="0">
            <a:spAutoFit/>
          </a:bodyPr>
          <a:lstStyle/>
          <a:p>
            <a:pPr algn="r"/>
            <a:r>
              <a:rPr lang="en-US" dirty="0">
                <a:solidFill>
                  <a:srgbClr val="FF0000"/>
                </a:solidFill>
              </a:rPr>
              <a:t>This is an actual scam!</a:t>
            </a:r>
          </a:p>
        </p:txBody>
      </p:sp>
    </p:spTree>
    <p:extLst>
      <p:ext uri="{BB962C8B-B14F-4D97-AF65-F5344CB8AC3E}">
        <p14:creationId xmlns:p14="http://schemas.microsoft.com/office/powerpoint/2010/main" val="556003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SMS-Based Auth is Better Than Nothing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515600" cy="4351338"/>
          </a:xfrm>
        </p:spPr>
        <p:txBody>
          <a:bodyPr>
            <a:normAutofit/>
          </a:bodyPr>
          <a:lstStyle/>
          <a:p>
            <a:r>
              <a:rPr lang="en-US" sz="3600" dirty="0"/>
              <a:t>If offered an option </a:t>
            </a:r>
            <a:r>
              <a:rPr lang="en-US" sz="3600" b="1" dirty="0"/>
              <a:t>besides SMS MFA, use it</a:t>
            </a:r>
            <a:r>
              <a:rPr lang="en-US" sz="3600" dirty="0"/>
              <a:t>. </a:t>
            </a:r>
          </a:p>
          <a:p>
            <a:endParaRPr lang="en-US" sz="3600" dirty="0"/>
          </a:p>
          <a:p>
            <a:r>
              <a:rPr lang="en-US" sz="3600" dirty="0"/>
              <a:t>SMS-based MFA is much better than no MFA.</a:t>
            </a:r>
          </a:p>
          <a:p>
            <a:pPr marL="0" indent="0">
              <a:buNone/>
            </a:pPr>
            <a:endParaRPr lang="en-US" sz="3600" dirty="0"/>
          </a:p>
          <a:p>
            <a:r>
              <a:rPr lang="en-US" sz="3600" dirty="0"/>
              <a:t>Yahoo and Reddit have each been breached after they were targeted by SMS-based MFA. </a:t>
            </a:r>
          </a:p>
        </p:txBody>
      </p:sp>
    </p:spTree>
    <p:extLst>
      <p:ext uri="{BB962C8B-B14F-4D97-AF65-F5344CB8AC3E}">
        <p14:creationId xmlns:p14="http://schemas.microsoft.com/office/powerpoint/2010/main" val="3852182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Email-Based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92500" lnSpcReduction="20000"/>
          </a:bodyPr>
          <a:lstStyle/>
          <a:p>
            <a:r>
              <a:rPr lang="en-US" sz="3600" dirty="0"/>
              <a:t>Email authentication’s vulnerability concept is similar to SMS-based authentication.</a:t>
            </a:r>
          </a:p>
          <a:p>
            <a:r>
              <a:rPr lang="en-US" sz="3600" dirty="0"/>
              <a:t>Compromise the email account, and the “other factor” is compromised via password reset, etc.</a:t>
            </a:r>
          </a:p>
          <a:p>
            <a:r>
              <a:rPr lang="en-US" sz="3600" dirty="0"/>
              <a:t>Also, Google and Apple offer integrated SMS in email, so SMS sent to your phone is visible in email. </a:t>
            </a:r>
            <a:r>
              <a:rPr lang="en-US" sz="3600" b="1" dirty="0"/>
              <a:t>Same problem. </a:t>
            </a:r>
          </a:p>
          <a:p>
            <a:endParaRPr lang="en-US" sz="3600" dirty="0"/>
          </a:p>
          <a:p>
            <a:r>
              <a:rPr lang="en-US" sz="3600" dirty="0"/>
              <a:t>Still, much better than no MFA.</a:t>
            </a:r>
          </a:p>
        </p:txBody>
      </p:sp>
    </p:spTree>
    <p:extLst>
      <p:ext uri="{BB962C8B-B14F-4D97-AF65-F5344CB8AC3E}">
        <p14:creationId xmlns:p14="http://schemas.microsoft.com/office/powerpoint/2010/main" val="2578182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98204"/>
            <a:ext cx="4962525" cy="5195893"/>
          </a:xfrm>
        </p:spPr>
        <p:txBody>
          <a:bodyPr>
            <a:normAutofit fontScale="92500"/>
          </a:bodyPr>
          <a:lstStyle/>
          <a:p>
            <a:r>
              <a:rPr lang="en-US" sz="3600" dirty="0"/>
              <a:t>One-Time, Time-based</a:t>
            </a:r>
          </a:p>
          <a:p>
            <a:r>
              <a:rPr lang="en-US" sz="3600" dirty="0"/>
              <a:t>Given an initial secret,  your phone can generate a unique code that changes at known intervals, forever.</a:t>
            </a:r>
          </a:p>
          <a:p>
            <a:r>
              <a:rPr lang="en-US" sz="3600" dirty="0"/>
              <a:t>The website uses the shared key to verify the same code.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F469758F-75CA-4026-AF75-6D8676D524F3}"/>
              </a:ext>
            </a:extLst>
          </p:cNvPr>
          <p:cNvPicPr>
            <a:picLocks noChangeAspect="1"/>
          </p:cNvPicPr>
          <p:nvPr/>
        </p:nvPicPr>
        <p:blipFill>
          <a:blip r:embed="rId2"/>
          <a:stretch>
            <a:fillRect/>
          </a:stretch>
        </p:blipFill>
        <p:spPr>
          <a:xfrm>
            <a:off x="8801101" y="1498204"/>
            <a:ext cx="3163528" cy="5086350"/>
          </a:xfrm>
          <a:prstGeom prst="rect">
            <a:avLst/>
          </a:prstGeom>
        </p:spPr>
      </p:pic>
      <p:pic>
        <p:nvPicPr>
          <p:cNvPr id="1038" name="Picture 14" descr="https://docs.microsoft.com/en-us/azure/active-directory/user-help/media/user-help-auth-app-faq/auth-app-accounts.png">
            <a:extLst>
              <a:ext uri="{FF2B5EF4-FFF2-40B4-BE49-F238E27FC236}">
                <a16:creationId xmlns:a16="http://schemas.microsoft.com/office/drawing/2014/main" id="{82B05069-642D-4784-8C44-7242B6535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162" y="1498204"/>
            <a:ext cx="28575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0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38"/>
                                        </p:tgtEl>
                                        <p:attrNameLst>
                                          <p:attrName>style.visibility</p:attrName>
                                        </p:attrNameLst>
                                      </p:cBhvr>
                                      <p:to>
                                        <p:strVal val="visible"/>
                                      </p:to>
                                    </p:set>
                                    <p:anim calcmode="lin" valueType="num">
                                      <p:cBhvr additive="base">
                                        <p:cTn id="7" dur="1000" fill="hold"/>
                                        <p:tgtEl>
                                          <p:spTgt spid="1038"/>
                                        </p:tgtEl>
                                        <p:attrNameLst>
                                          <p:attrName>ppt_x</p:attrName>
                                        </p:attrNameLst>
                                      </p:cBhvr>
                                      <p:tavLst>
                                        <p:tav tm="0">
                                          <p:val>
                                            <p:strVal val="#ppt_x"/>
                                          </p:val>
                                        </p:tav>
                                        <p:tav tm="100000">
                                          <p:val>
                                            <p:strVal val="#ppt_x"/>
                                          </p:val>
                                        </p:tav>
                                      </p:tavLst>
                                    </p:anim>
                                    <p:anim calcmode="lin" valueType="num">
                                      <p:cBhvr additive="base">
                                        <p:cTn id="8" dur="1000" fill="hold"/>
                                        <p:tgtEl>
                                          <p:spTgt spid="103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000" fill="hold"/>
                                        <p:tgtEl>
                                          <p:spTgt spid="10"/>
                                        </p:tgtEl>
                                        <p:attrNameLst>
                                          <p:attrName>ppt_x</p:attrName>
                                        </p:attrNameLst>
                                      </p:cBhvr>
                                      <p:tavLst>
                                        <p:tav tm="0">
                                          <p:val>
                                            <p:strVal val="#ppt_x"/>
                                          </p:val>
                                        </p:tav>
                                        <p:tav tm="100000">
                                          <p:val>
                                            <p:strVal val="#ppt_x"/>
                                          </p:val>
                                        </p:tav>
                                      </p:tavLst>
                                    </p:anim>
                                    <p:anim calcmode="lin" valueType="num">
                                      <p:cBhvr additive="base">
                                        <p:cTn id="13"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668000" cy="4351338"/>
          </a:xfrm>
        </p:spPr>
        <p:txBody>
          <a:bodyPr>
            <a:normAutofit/>
          </a:bodyPr>
          <a:lstStyle/>
          <a:p>
            <a:r>
              <a:rPr lang="en-US" sz="4000" dirty="0"/>
              <a:t>An Authenticator “app” for your phone </a:t>
            </a:r>
            <a:r>
              <a:rPr lang="en-US" sz="4000" b="1" dirty="0"/>
              <a:t>generates a number which you type in to the website</a:t>
            </a:r>
            <a:r>
              <a:rPr lang="en-US" sz="4000" dirty="0"/>
              <a:t>, </a:t>
            </a:r>
            <a:br>
              <a:rPr lang="en-US" sz="4000" dirty="0"/>
            </a:br>
            <a:r>
              <a:rPr lang="en-US" sz="4000" dirty="0"/>
              <a:t>or approve via a push notification.</a:t>
            </a:r>
          </a:p>
          <a:p>
            <a:r>
              <a:rPr lang="en-US" sz="4000" dirty="0"/>
              <a:t>This is </a:t>
            </a:r>
            <a:r>
              <a:rPr lang="en-US" sz="4000" b="1" dirty="0"/>
              <a:t>far more secure than SMS-based MFA</a:t>
            </a:r>
            <a:r>
              <a:rPr lang="en-US" sz="4000" dirty="0"/>
              <a:t>.</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265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36550"/>
            <a:ext cx="10515600" cy="1325563"/>
          </a:xfrm>
        </p:spPr>
        <p:txBody>
          <a:bodyPr>
            <a:normAutofit fontScale="90000"/>
          </a:bodyPr>
          <a:lstStyle/>
          <a:p>
            <a:r>
              <a:rPr lang="en-US" dirty="0"/>
              <a:t>Software-Based Authentication Mobile Apps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4"/>
            <a:ext cx="10515600" cy="4695825"/>
          </a:xfrm>
        </p:spPr>
        <p:txBody>
          <a:bodyPr>
            <a:normAutofit lnSpcReduction="10000"/>
          </a:bodyPr>
          <a:lstStyle/>
          <a:p>
            <a:r>
              <a:rPr lang="en-US" sz="4000" b="1" dirty="0"/>
              <a:t>Google Authenticator</a:t>
            </a:r>
          </a:p>
          <a:p>
            <a:r>
              <a:rPr lang="en-US" sz="4000" b="1" dirty="0"/>
              <a:t>Microsoft Azure Authenticator</a:t>
            </a:r>
          </a:p>
          <a:p>
            <a:r>
              <a:rPr lang="en-US" sz="4000" dirty="0"/>
              <a:t>LastPass Authenticator</a:t>
            </a:r>
          </a:p>
          <a:p>
            <a:r>
              <a:rPr lang="en-US" sz="4000" dirty="0" err="1"/>
              <a:t>Authy</a:t>
            </a:r>
            <a:r>
              <a:rPr lang="en-US" sz="4000" dirty="0"/>
              <a:t>: multiplatform free service for soft MFA</a:t>
            </a:r>
          </a:p>
          <a:p>
            <a:pPr marL="0" indent="0">
              <a:buNone/>
            </a:pPr>
            <a:r>
              <a:rPr lang="en-US" sz="4000" dirty="0"/>
              <a:t>Enterprise mobile apps:</a:t>
            </a:r>
          </a:p>
          <a:p>
            <a:r>
              <a:rPr lang="en-US" sz="4000" dirty="0"/>
              <a:t>Symantec VIP, RSA, Duo</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5070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 Setup</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61623" y="1421476"/>
            <a:ext cx="10668000" cy="4930424"/>
          </a:xfrm>
        </p:spPr>
        <p:txBody>
          <a:bodyPr>
            <a:normAutofit/>
          </a:bodyPr>
          <a:lstStyle/>
          <a:p>
            <a:r>
              <a:rPr lang="en-US" sz="3600" dirty="0"/>
              <a:t>When you set up, you’ll be provided a QR </a:t>
            </a:r>
            <a:br>
              <a:rPr lang="en-US" sz="3600" dirty="0"/>
            </a:br>
            <a:r>
              <a:rPr lang="en-US" sz="3600" dirty="0"/>
              <a:t>code (common) and/or long string </a:t>
            </a:r>
            <a:br>
              <a:rPr lang="en-US" sz="3600" dirty="0"/>
            </a:br>
            <a:r>
              <a:rPr lang="en-US" sz="3600" b="1" dirty="0"/>
              <a:t>that you only see once</a:t>
            </a:r>
            <a:r>
              <a:rPr lang="en-US" sz="3600" dirty="0"/>
              <a:t>.</a:t>
            </a:r>
          </a:p>
          <a:p>
            <a:r>
              <a:rPr lang="en-US" sz="3600" dirty="0"/>
              <a:t>Pro tip: SAVE IT SECURELY for the future.</a:t>
            </a:r>
          </a:p>
          <a:p>
            <a:pPr lvl="1"/>
            <a:r>
              <a:rPr lang="en-US" sz="3200" dirty="0"/>
              <a:t>Use the same QR Code or string to transfer </a:t>
            </a:r>
            <a:br>
              <a:rPr lang="en-US" sz="3200" dirty="0"/>
            </a:br>
            <a:r>
              <a:rPr lang="en-US" sz="3200" dirty="0"/>
              <a:t>phones or create backup devices</a:t>
            </a:r>
          </a:p>
          <a:p>
            <a:r>
              <a:rPr lang="en-US" sz="3600" dirty="0"/>
              <a:t>Your phone holds the key. Which means if you lose your phone, you’ll want a backup method.</a:t>
            </a:r>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imgur.com/6AnLddq.png">
            <a:extLst>
              <a:ext uri="{FF2B5EF4-FFF2-40B4-BE49-F238E27FC236}">
                <a16:creationId xmlns:a16="http://schemas.microsoft.com/office/drawing/2014/main" id="{84D46A2C-71E3-43AA-9632-535B9E06B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8016" y="1230793"/>
            <a:ext cx="2622145" cy="262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235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Certificate-Based Authentication Setup</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61623" y="2000562"/>
            <a:ext cx="10668000" cy="4351338"/>
          </a:xfrm>
        </p:spPr>
        <p:txBody>
          <a:bodyPr>
            <a:normAutofit/>
          </a:bodyPr>
          <a:lstStyle/>
          <a:p>
            <a:r>
              <a:rPr lang="en-US" sz="3600" dirty="0"/>
              <a:t>Complimentary only.</a:t>
            </a:r>
          </a:p>
          <a:p>
            <a:r>
              <a:rPr lang="en-US" sz="3600" dirty="0"/>
              <a:t>After an initial secure authentication, allows a certificate to be placed on the device only. </a:t>
            </a:r>
          </a:p>
          <a:p>
            <a:r>
              <a:rPr lang="en-US" sz="3600" dirty="0"/>
              <a:t>Facebook and Windows 10 “pin” passwords are similar.</a:t>
            </a:r>
          </a:p>
          <a:p>
            <a:r>
              <a:rPr lang="en-US" sz="3600" dirty="0"/>
              <a:t>New devices/login locations lack the certificate, cannot log in with out more secure authentication.</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70013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Certificate-Based Authentication Setup</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61623" y="1690688"/>
            <a:ext cx="10668000" cy="4661212"/>
          </a:xfrm>
        </p:spPr>
        <p:txBody>
          <a:bodyPr>
            <a:normAutofit/>
          </a:bodyPr>
          <a:lstStyle/>
          <a:p>
            <a:r>
              <a:rPr lang="en-US" sz="3600" b="1" dirty="0"/>
              <a:t>Microsoft Hello </a:t>
            </a:r>
            <a:r>
              <a:rPr lang="en-US" sz="3600" dirty="0"/>
              <a:t>is a push to eliminate recurring access via passwords that work every where with PINs (or biometric data, or other hardware MFA) linked to a device cert.</a:t>
            </a:r>
          </a:p>
          <a:p>
            <a:r>
              <a:rPr lang="en-US" sz="3600" dirty="0"/>
              <a:t>The initial login for the device must still be secured with MFA.</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62060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65125"/>
            <a:ext cx="10515600" cy="1325563"/>
          </a:xfrm>
        </p:spPr>
        <p:txBody>
          <a:bodyPr/>
          <a:lstStyle/>
          <a:p>
            <a:r>
              <a:rPr lang="en-US"/>
              <a:t>Hardware-Based Authentication</a:t>
            </a:r>
            <a:endParaRPr lang="en-US" dirty="0"/>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825625"/>
            <a:ext cx="7708641" cy="4351338"/>
          </a:xfrm>
        </p:spPr>
        <p:txBody>
          <a:bodyPr>
            <a:normAutofit lnSpcReduction="10000"/>
          </a:bodyPr>
          <a:lstStyle/>
          <a:p>
            <a:r>
              <a:rPr lang="en-US" sz="3600" dirty="0"/>
              <a:t>Very similar to Software-based authentication, but not on a phone or app, rather, generated by a simple microprocessor. </a:t>
            </a:r>
          </a:p>
          <a:p>
            <a:r>
              <a:rPr lang="en-US" sz="3600" dirty="0"/>
              <a:t>Or, a USB hardware key that integrates with software to provide a MFA presence only when plugged in.</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Image result for rsa key">
            <a:extLst>
              <a:ext uri="{FF2B5EF4-FFF2-40B4-BE49-F238E27FC236}">
                <a16:creationId xmlns:a16="http://schemas.microsoft.com/office/drawing/2014/main" id="{C64A55C4-2C66-4D70-8F9F-840F8E494F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74"/>
          <a:stretch/>
        </p:blipFill>
        <p:spPr bwMode="auto">
          <a:xfrm>
            <a:off x="8621486" y="1300991"/>
            <a:ext cx="3328656" cy="26677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yubikey">
            <a:extLst>
              <a:ext uri="{FF2B5EF4-FFF2-40B4-BE49-F238E27FC236}">
                <a16:creationId xmlns:a16="http://schemas.microsoft.com/office/drawing/2014/main" id="{38A17F82-4959-4FFC-9445-B78283285E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56" r="11396"/>
          <a:stretch/>
        </p:blipFill>
        <p:spPr bwMode="auto">
          <a:xfrm>
            <a:off x="8621485" y="3968784"/>
            <a:ext cx="3328655" cy="282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484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Technology isn’t the problem</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379912"/>
            <a:ext cx="10866120" cy="5295207"/>
          </a:xfrm>
        </p:spPr>
        <p:txBody>
          <a:bodyPr>
            <a:normAutofit/>
          </a:bodyPr>
          <a:lstStyle/>
          <a:p>
            <a:pPr fontAlgn="base"/>
            <a:r>
              <a:rPr lang="en-US" sz="3200" dirty="0"/>
              <a:t>Mail fraud was invented along with the US Postal Service</a:t>
            </a:r>
          </a:p>
          <a:p>
            <a:pPr fontAlgn="base"/>
            <a:r>
              <a:rPr lang="en-US" sz="3200" dirty="0"/>
              <a:t>Wire fraud was invented along with the telegraph</a:t>
            </a:r>
          </a:p>
          <a:p>
            <a:pPr fontAlgn="base"/>
            <a:r>
              <a:rPr lang="en-US" sz="3200" dirty="0"/>
              <a:t>Internet fraud was invented along with the Internet</a:t>
            </a:r>
          </a:p>
          <a:p>
            <a:pPr marL="0" indent="0" fontAlgn="base">
              <a:buNone/>
            </a:pPr>
            <a:endParaRPr lang="en-US" sz="4000" dirty="0"/>
          </a:p>
          <a:p>
            <a:pPr marL="0" indent="0" fontAlgn="base">
              <a:buNone/>
            </a:pPr>
            <a:r>
              <a:rPr lang="en-US" sz="4000" dirty="0"/>
              <a:t>Yet all these things are net benefits to society, </a:t>
            </a:r>
            <a:r>
              <a:rPr lang="en-US" sz="4000" b="1" dirty="0"/>
              <a:t>when trusted properly.</a:t>
            </a:r>
          </a:p>
        </p:txBody>
      </p:sp>
    </p:spTree>
    <p:extLst>
      <p:ext uri="{BB962C8B-B14F-4D97-AF65-F5344CB8AC3E}">
        <p14:creationId xmlns:p14="http://schemas.microsoft.com/office/powerpoint/2010/main" val="2357774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7CAA44-A937-40D3-B043-FCEC4D0BAC55}"/>
              </a:ext>
            </a:extLst>
          </p:cNvPr>
          <p:cNvPicPr>
            <a:picLocks noChangeAspect="1"/>
          </p:cNvPicPr>
          <p:nvPr/>
        </p:nvPicPr>
        <p:blipFill>
          <a:blip r:embed="rId2"/>
          <a:stretch>
            <a:fillRect/>
          </a:stretch>
        </p:blipFill>
        <p:spPr>
          <a:xfrm>
            <a:off x="8353424" y="3716930"/>
            <a:ext cx="4210051" cy="2950299"/>
          </a:xfrm>
          <a:prstGeom prst="rect">
            <a:avLst/>
          </a:prstGeom>
        </p:spPr>
      </p:pic>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9620250" cy="4351338"/>
          </a:xfrm>
        </p:spPr>
        <p:txBody>
          <a:bodyPr>
            <a:normAutofit fontScale="92500"/>
          </a:bodyPr>
          <a:lstStyle/>
          <a:p>
            <a:r>
              <a:rPr lang="en-US" sz="3600" dirty="0"/>
              <a:t>Ties physical security (your keychain?) to digital security, not something you may be used to. Will require you to change habits.</a:t>
            </a:r>
          </a:p>
          <a:p>
            <a:r>
              <a:rPr lang="en-US" sz="3600" dirty="0"/>
              <a:t>You should purchase and create duplicate keys for the same service with the same secrets, store one in a safe at home, for example.</a:t>
            </a:r>
          </a:p>
          <a:p>
            <a:pPr marL="0" indent="0">
              <a:buNone/>
            </a:pPr>
            <a:endParaRPr lang="en-US" sz="2400" dirty="0"/>
          </a:p>
          <a:p>
            <a:pPr marL="0" indent="0">
              <a:buNone/>
            </a:pPr>
            <a:r>
              <a:rPr lang="en-US" sz="2400" dirty="0"/>
              <a:t>Pictured: </a:t>
            </a:r>
            <a:r>
              <a:rPr lang="en-US" sz="2400" dirty="0" err="1"/>
              <a:t>Yubikey</a:t>
            </a:r>
            <a:r>
              <a:rPr lang="en-US" sz="2400" dirty="0"/>
              <a:t> ($20 on Amazon)</a:t>
            </a:r>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8211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825625"/>
            <a:ext cx="7941907" cy="4351338"/>
          </a:xfrm>
        </p:spPr>
        <p:txBody>
          <a:bodyPr>
            <a:normAutofit/>
          </a:bodyPr>
          <a:lstStyle/>
          <a:p>
            <a:r>
              <a:rPr lang="en-US" sz="4400" dirty="0"/>
              <a:t>You need MFA for logging into accounts via your phone too. </a:t>
            </a:r>
          </a:p>
          <a:p>
            <a:r>
              <a:rPr lang="en-US" sz="4400" dirty="0"/>
              <a:t>Google’s Titan (right) has Bluetooth, NFC, and </a:t>
            </a:r>
            <a:r>
              <a:rPr lang="en-US" sz="4400" dirty="0" err="1"/>
              <a:t>MicroUSB</a:t>
            </a:r>
            <a:r>
              <a:rPr lang="en-US" sz="4400" dirty="0"/>
              <a:t>.</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FB227FF-08F1-47EB-81AF-177D762D5024}"/>
              </a:ext>
            </a:extLst>
          </p:cNvPr>
          <p:cNvPicPr>
            <a:picLocks noChangeAspect="1"/>
          </p:cNvPicPr>
          <p:nvPr/>
        </p:nvPicPr>
        <p:blipFill>
          <a:blip r:embed="rId2"/>
          <a:stretch>
            <a:fillRect/>
          </a:stretch>
        </p:blipFill>
        <p:spPr>
          <a:xfrm>
            <a:off x="8981627" y="1485650"/>
            <a:ext cx="3210373" cy="3581900"/>
          </a:xfrm>
          <a:prstGeom prst="rect">
            <a:avLst/>
          </a:prstGeom>
        </p:spPr>
      </p:pic>
    </p:spTree>
    <p:extLst>
      <p:ext uri="{BB962C8B-B14F-4D97-AF65-F5344CB8AC3E}">
        <p14:creationId xmlns:p14="http://schemas.microsoft.com/office/powerpoint/2010/main" val="2552255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Can’t Trust Google Implicitly, But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542926" y="1476375"/>
            <a:ext cx="11087100" cy="5276850"/>
          </a:xfrm>
        </p:spPr>
        <p:txBody>
          <a:bodyPr>
            <a:normAutofit fontScale="92500" lnSpcReduction="10000"/>
          </a:bodyPr>
          <a:lstStyle/>
          <a:p>
            <a:r>
              <a:rPr lang="en-US" sz="3600" dirty="0"/>
              <a:t>Google provided MFA to all accounts as early as 2010.</a:t>
            </a:r>
          </a:p>
          <a:p>
            <a:r>
              <a:rPr lang="en-US" sz="3600" dirty="0"/>
              <a:t>Google offers a free Advanced Protection platform utilizing hardware MFA for “</a:t>
            </a:r>
            <a:r>
              <a:rPr lang="en-US" sz="3600" dirty="0">
                <a:effectLst/>
              </a:rPr>
              <a:t>anyone at risk of targeted attacks – like </a:t>
            </a:r>
            <a:r>
              <a:rPr lang="en-US" sz="3600" b="1" dirty="0">
                <a:effectLst/>
              </a:rPr>
              <a:t>journalists, activists, business leaders, and political teams.” Imagine if </a:t>
            </a:r>
            <a:r>
              <a:rPr lang="en-US" sz="3600" b="1" dirty="0"/>
              <a:t>we had this in 2016.</a:t>
            </a:r>
            <a:r>
              <a:rPr lang="en-US" sz="3600" dirty="0"/>
              <a:t> </a:t>
            </a:r>
            <a:r>
              <a:rPr lang="en-US" sz="3600" dirty="0">
                <a:hlinkClick r:id="rId2"/>
              </a:rPr>
              <a:t>https://landing.google.com/advancedprotection/</a:t>
            </a:r>
            <a:endParaRPr lang="en-US" sz="3600" dirty="0"/>
          </a:p>
          <a:p>
            <a:r>
              <a:rPr lang="en-US" sz="3600" dirty="0"/>
              <a:t>“Google </a:t>
            </a:r>
            <a:r>
              <a:rPr lang="en-US" sz="3600" b="1" dirty="0"/>
              <a:t>has</a:t>
            </a:r>
            <a:r>
              <a:rPr lang="en-US" sz="3600" dirty="0"/>
              <a:t> </a:t>
            </a:r>
            <a:r>
              <a:rPr lang="en-US" sz="3600" b="1" dirty="0"/>
              <a:t>not had any of its 85,000+ employees successfully phished </a:t>
            </a:r>
            <a:r>
              <a:rPr lang="en-US" sz="3600" dirty="0"/>
              <a:t>since early 2017, when it began requiring all employees to use physical Security Keys in place of passwords and one-time codes.” </a:t>
            </a:r>
            <a:r>
              <a:rPr lang="en-US" sz="1400" dirty="0">
                <a:hlinkClick r:id="rId3"/>
              </a:rPr>
              <a:t>https://krebsonsecurity.com/2018/07/google-security-keys-neutralized-employee-phishing/</a:t>
            </a:r>
            <a:endParaRPr lang="en-US" sz="1400" dirty="0"/>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5589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Personal Practical Cybersecurity</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791825" cy="4351338"/>
          </a:xfrm>
        </p:spPr>
        <p:txBody>
          <a:bodyPr>
            <a:normAutofit/>
          </a:bodyPr>
          <a:lstStyle/>
          <a:p>
            <a:r>
              <a:rPr lang="en-US" sz="4800" dirty="0"/>
              <a:t>MFA and website integration are relatively immature but advancing.</a:t>
            </a:r>
          </a:p>
          <a:p>
            <a:r>
              <a:rPr lang="en-US" sz="4800" dirty="0"/>
              <a:t>Efforts are hindered by the cost and sophistication but </a:t>
            </a:r>
            <a:r>
              <a:rPr lang="en-US" sz="4800" b="1" dirty="0"/>
              <a:t>mostly hindered by user resistance to change.</a:t>
            </a:r>
            <a:endParaRPr lang="en-US" sz="48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3667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65126"/>
            <a:ext cx="10515600" cy="618286"/>
          </a:xfrm>
        </p:spPr>
        <p:txBody>
          <a:bodyPr>
            <a:normAutofit fontScale="90000"/>
          </a:bodyPr>
          <a:lstStyle/>
          <a:p>
            <a:r>
              <a:rPr lang="en-US" dirty="0"/>
              <a:t>More Reading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14067" y="1057835"/>
            <a:ext cx="11205713" cy="5584504"/>
          </a:xfrm>
        </p:spPr>
        <p:txBody>
          <a:bodyPr>
            <a:normAutofit fontScale="85000" lnSpcReduction="20000"/>
          </a:bodyPr>
          <a:lstStyle/>
          <a:p>
            <a:r>
              <a:rPr lang="en-US" sz="1600" b="1" dirty="0"/>
              <a:t>How Russian </a:t>
            </a:r>
            <a:r>
              <a:rPr lang="en-US" sz="1600" b="1" dirty="0" err="1"/>
              <a:t>Cyberpower</a:t>
            </a:r>
            <a:r>
              <a:rPr lang="en-US" sz="1600" b="1" dirty="0"/>
              <a:t> Invaded the U.S.</a:t>
            </a:r>
            <a:r>
              <a:rPr lang="en-US" sz="1600" b="1" i="1" dirty="0"/>
              <a:t> </a:t>
            </a:r>
            <a:r>
              <a:rPr lang="en-US" sz="1600" dirty="0">
                <a:hlinkClick r:id="rId2"/>
              </a:rPr>
              <a:t>https://www.nytimes.com/2016/12/13/us/politics/russia-hack-election-dnc.html</a:t>
            </a:r>
            <a:endParaRPr lang="en-US" sz="1600" dirty="0"/>
          </a:p>
          <a:p>
            <a:r>
              <a:rPr lang="en-US" sz="1600" b="1" dirty="0"/>
              <a:t>Your password has probably been stolen. Here’s what to do about it. </a:t>
            </a:r>
            <a:r>
              <a:rPr lang="en-US" sz="1600" dirty="0">
                <a:hlinkClick r:id="rId3"/>
              </a:rPr>
              <a:t>https://www.washingtonpost.com/technology/2018/07/12/your-password-has-likely-been-stolen-heres-what-do-about-it/</a:t>
            </a:r>
            <a:endParaRPr lang="en-US" sz="1600" dirty="0"/>
          </a:p>
          <a:p>
            <a:r>
              <a:rPr lang="en-US" sz="1600" b="1" dirty="0"/>
              <a:t>How to protect yourself from 'spear phishing' hacking technique </a:t>
            </a:r>
            <a:r>
              <a:rPr lang="en-US" sz="1600" dirty="0">
                <a:hlinkClick r:id="rId4"/>
              </a:rPr>
              <a:t>https://phys.org/news/2018-07-spear-phishing-hacking-technique.html</a:t>
            </a:r>
            <a:endParaRPr lang="en-US" sz="1600" dirty="0"/>
          </a:p>
          <a:p>
            <a:r>
              <a:rPr lang="en-US" sz="1600" b="1" dirty="0"/>
              <a:t>Reddit Breach Highlights Limits of SMS-Based Authentication </a:t>
            </a:r>
            <a:r>
              <a:rPr lang="en-US" sz="1600" dirty="0">
                <a:hlinkClick r:id="rId5"/>
              </a:rPr>
              <a:t>https://krebsonsecurity.com/2018/08/reddit-breach-highlights-limits-of-sms-based-authentication/</a:t>
            </a:r>
            <a:endParaRPr lang="en-US" sz="1600" dirty="0"/>
          </a:p>
          <a:p>
            <a:r>
              <a:rPr lang="en-US" sz="1600" b="1" dirty="0"/>
              <a:t>This is why you shouldn’t use texts for two-factor authentication </a:t>
            </a:r>
            <a:r>
              <a:rPr lang="en-US" sz="1600" dirty="0">
                <a:hlinkClick r:id="rId6"/>
              </a:rPr>
              <a:t>https://www.theverge.com/2017/9/18/16328172/sms-two-factor-authentication-hack-password-bitcoin</a:t>
            </a:r>
            <a:endParaRPr lang="en-US" sz="1600" dirty="0"/>
          </a:p>
          <a:p>
            <a:r>
              <a:rPr lang="en-US" sz="1600" b="1" dirty="0"/>
              <a:t>Two-Factor Authentication: Who Has It and How to Set It Up </a:t>
            </a:r>
            <a:r>
              <a:rPr lang="en-US" sz="1600" dirty="0">
                <a:hlinkClick r:id="rId7"/>
              </a:rPr>
              <a:t>https://www.pcmag.com/feature/358289/two-factor-authentication-who-has-it-and-how-to-set-it-up</a:t>
            </a:r>
            <a:endParaRPr lang="en-US" sz="1600" dirty="0"/>
          </a:p>
          <a:p>
            <a:r>
              <a:rPr lang="en-US" sz="1600" b="1" dirty="0"/>
              <a:t>Hackers beat 2-factor protection with automated phishing attacks </a:t>
            </a:r>
            <a:r>
              <a:rPr lang="en-US" sz="1600" dirty="0">
                <a:hlinkClick r:id="rId8"/>
              </a:rPr>
              <a:t>https://mashable.com/article/hackers-beat-two-factor-authentication-2fa-phishing</a:t>
            </a:r>
            <a:r>
              <a:rPr lang="en-US" sz="1600" dirty="0"/>
              <a:t> </a:t>
            </a:r>
            <a:endParaRPr lang="en-US" sz="1600" b="1" dirty="0"/>
          </a:p>
          <a:p>
            <a:r>
              <a:rPr lang="en-US" sz="1600" b="1" dirty="0"/>
              <a:t>Creating the </a:t>
            </a:r>
            <a:r>
              <a:rPr lang="en-US" sz="1600" b="1" dirty="0" err="1"/>
              <a:t>Unphishable</a:t>
            </a:r>
            <a:r>
              <a:rPr lang="en-US" sz="1600" b="1" dirty="0"/>
              <a:t> Security Key: How the FIDO U2F security key and </a:t>
            </a:r>
            <a:r>
              <a:rPr lang="en-US" sz="1600" b="1" dirty="0" err="1"/>
              <a:t>YubiKey</a:t>
            </a:r>
            <a:r>
              <a:rPr lang="en-US" sz="1600" b="1" dirty="0"/>
              <a:t> stop phishing and man-in-the-middle attacks </a:t>
            </a:r>
            <a:r>
              <a:rPr lang="en-US" sz="1600" dirty="0">
                <a:hlinkClick r:id="rId9"/>
              </a:rPr>
              <a:t>www.yubico.com/2017/10/creating-unphishable-security-key/</a:t>
            </a:r>
            <a:endParaRPr lang="en-US" sz="1600" dirty="0"/>
          </a:p>
          <a:p>
            <a:r>
              <a:rPr lang="en-US" sz="1600" b="1" dirty="0"/>
              <a:t>What is two-factor authentication, and which 2FA solutions are </a:t>
            </a:r>
            <a:r>
              <a:rPr lang="en-US" sz="1600" b="1" dirty="0" err="1"/>
              <a:t>best?</a:t>
            </a:r>
            <a:r>
              <a:rPr lang="en-US" sz="1600" dirty="0" err="1">
                <a:hlinkClick r:id="rId10"/>
              </a:rPr>
              <a:t>https</a:t>
            </a:r>
            <a:r>
              <a:rPr lang="en-US" sz="1600" dirty="0">
                <a:hlinkClick r:id="rId10"/>
              </a:rPr>
              <a:t>://www.pcworld.com/article/3225913/what-is-two-factor-authentication-and-which-2fa-apps-are-best.html</a:t>
            </a:r>
            <a:endParaRPr lang="en-US" sz="1600" dirty="0"/>
          </a:p>
          <a:p>
            <a:r>
              <a:rPr lang="en-US" sz="1600" b="1" dirty="0"/>
              <a:t>The Limits of SMS for 2-Factor Authentication </a:t>
            </a:r>
            <a:r>
              <a:rPr lang="en-US" sz="1600" dirty="0">
                <a:hlinkClick r:id="rId11"/>
              </a:rPr>
              <a:t>https://krebsonsecurity.com/2016/09/the-limits-of-sms-for-2-factor-authentication/</a:t>
            </a:r>
            <a:endParaRPr lang="en-US" sz="1600" dirty="0"/>
          </a:p>
          <a:p>
            <a:r>
              <a:rPr lang="en-US" sz="1600" b="1" dirty="0"/>
              <a:t>Major SMS security lapse is a reminder to use authenticator apps instead </a:t>
            </a:r>
            <a:r>
              <a:rPr lang="en-US" sz="1600" dirty="0">
                <a:hlinkClick r:id="rId12"/>
              </a:rPr>
              <a:t>https://www.theverge.com/2018/11/16/18098286/vovox-security-breach-two-factor-authentication-2fa-codes-exposed</a:t>
            </a:r>
            <a:endParaRPr lang="en-US" sz="1600" dirty="0"/>
          </a:p>
          <a:p>
            <a:r>
              <a:rPr lang="en-US" sz="1600" b="1" dirty="0"/>
              <a:t>Metro Bank targeted with 2FA-bypassing SS7 attacks </a:t>
            </a:r>
            <a:r>
              <a:rPr lang="en-US" sz="1600" dirty="0">
                <a:hlinkClick r:id="rId13"/>
              </a:rPr>
              <a:t>https://www.itpro.co.uk/security/32898/metro-bank-targeted-with-2fa-bypassing-ss7-attacks</a:t>
            </a:r>
            <a:endParaRPr lang="en-US" sz="1600" dirty="0"/>
          </a:p>
          <a:p>
            <a:r>
              <a:rPr lang="en-US" sz="1600" b="1" dirty="0"/>
              <a:t>Secure password-less sign-in for your Microsoft account using a security key or Windows Hello </a:t>
            </a:r>
            <a:r>
              <a:rPr lang="en-US" sz="1600" dirty="0">
                <a:hlinkClick r:id="rId14"/>
              </a:rPr>
              <a:t>https://www.microsoft.com/en-us/microsoft-365/blog/2018/11/20/sign-in-to-your-microsoft-account-without-a-password-using-windows-hello-or-a-security-key/</a:t>
            </a:r>
            <a:endParaRPr lang="en-US" sz="1600" dirty="0"/>
          </a:p>
        </p:txBody>
      </p:sp>
    </p:spTree>
    <p:extLst>
      <p:ext uri="{BB962C8B-B14F-4D97-AF65-F5344CB8AC3E}">
        <p14:creationId xmlns:p14="http://schemas.microsoft.com/office/powerpoint/2010/main" val="207080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7273EA-AA98-47D5-9AA6-AE20B5977BF9}"/>
              </a:ext>
            </a:extLst>
          </p:cNvPr>
          <p:cNvPicPr>
            <a:picLocks noChangeAspect="1"/>
          </p:cNvPicPr>
          <p:nvPr/>
        </p:nvPicPr>
        <p:blipFill>
          <a:blip r:embed="rId2"/>
          <a:stretch>
            <a:fillRect/>
          </a:stretch>
        </p:blipFill>
        <p:spPr>
          <a:xfrm>
            <a:off x="52388" y="56355"/>
            <a:ext cx="8201025" cy="2895600"/>
          </a:xfrm>
          <a:prstGeom prst="rect">
            <a:avLst/>
          </a:prstGeom>
        </p:spPr>
      </p:pic>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4267199"/>
            <a:ext cx="10515600" cy="1909763"/>
          </a:xfrm>
        </p:spPr>
        <p:txBody>
          <a:bodyPr>
            <a:normAutofit fontScale="92500" lnSpcReduction="10000"/>
          </a:bodyPr>
          <a:lstStyle/>
          <a:p>
            <a:r>
              <a:rPr lang="en-US" sz="4400" dirty="0"/>
              <a:t>Don’t ever re-use passwords.</a:t>
            </a:r>
          </a:p>
          <a:p>
            <a:r>
              <a:rPr lang="en-US" sz="4400" dirty="0"/>
              <a:t>Yep, a new password for every login.  Seriously. </a:t>
            </a:r>
          </a:p>
          <a:p>
            <a:endParaRPr lang="en-US" sz="4400" dirty="0"/>
          </a:p>
          <a:p>
            <a:endParaRPr lang="en-US" sz="4400" dirty="0"/>
          </a:p>
          <a:p>
            <a:pPr marL="457200" lvl="1" indent="0">
              <a:buNone/>
            </a:pPr>
            <a:endParaRPr lang="en-US" sz="4000" dirty="0"/>
          </a:p>
        </p:txBody>
      </p:sp>
      <p:pic>
        <p:nvPicPr>
          <p:cNvPr id="7" name="Picture 6">
            <a:extLst>
              <a:ext uri="{FF2B5EF4-FFF2-40B4-BE49-F238E27FC236}">
                <a16:creationId xmlns:a16="http://schemas.microsoft.com/office/drawing/2014/main" id="{038DF8E4-57C0-4209-8D78-6E68B95D610C}"/>
              </a:ext>
            </a:extLst>
          </p:cNvPr>
          <p:cNvPicPr>
            <a:picLocks noChangeAspect="1"/>
          </p:cNvPicPr>
          <p:nvPr/>
        </p:nvPicPr>
        <p:blipFill>
          <a:blip r:embed="rId3"/>
          <a:stretch>
            <a:fillRect/>
          </a:stretch>
        </p:blipFill>
        <p:spPr>
          <a:xfrm>
            <a:off x="2790825" y="3805159"/>
            <a:ext cx="10572750" cy="1704975"/>
          </a:xfrm>
          <a:prstGeom prst="rect">
            <a:avLst/>
          </a:prstGeom>
        </p:spPr>
      </p:pic>
      <p:pic>
        <p:nvPicPr>
          <p:cNvPr id="11" name="Picture 10">
            <a:extLst>
              <a:ext uri="{FF2B5EF4-FFF2-40B4-BE49-F238E27FC236}">
                <a16:creationId xmlns:a16="http://schemas.microsoft.com/office/drawing/2014/main" id="{B8105BA9-1E2E-4577-8EB8-2FB8B944204A}"/>
              </a:ext>
            </a:extLst>
          </p:cNvPr>
          <p:cNvPicPr>
            <a:picLocks noChangeAspect="1"/>
          </p:cNvPicPr>
          <p:nvPr/>
        </p:nvPicPr>
        <p:blipFill rotWithShape="1">
          <a:blip r:embed="rId4"/>
          <a:srcRect b="29423"/>
          <a:stretch/>
        </p:blipFill>
        <p:spPr>
          <a:xfrm>
            <a:off x="5857875" y="2206808"/>
            <a:ext cx="6457950" cy="1667178"/>
          </a:xfrm>
          <a:prstGeom prst="rect">
            <a:avLst/>
          </a:prstGeom>
        </p:spPr>
      </p:pic>
      <p:pic>
        <p:nvPicPr>
          <p:cNvPr id="10" name="Picture 9">
            <a:extLst>
              <a:ext uri="{FF2B5EF4-FFF2-40B4-BE49-F238E27FC236}">
                <a16:creationId xmlns:a16="http://schemas.microsoft.com/office/drawing/2014/main" id="{170D4CF8-C843-429C-9EF6-02B242594B15}"/>
              </a:ext>
            </a:extLst>
          </p:cNvPr>
          <p:cNvPicPr>
            <a:picLocks noChangeAspect="1"/>
          </p:cNvPicPr>
          <p:nvPr/>
        </p:nvPicPr>
        <p:blipFill rotWithShape="1">
          <a:blip r:embed="rId5"/>
          <a:srcRect b="36206"/>
          <a:stretch/>
        </p:blipFill>
        <p:spPr>
          <a:xfrm>
            <a:off x="0" y="5614539"/>
            <a:ext cx="8924925" cy="1829002"/>
          </a:xfrm>
          <a:prstGeom prst="rect">
            <a:avLst/>
          </a:prstGeom>
        </p:spPr>
      </p:pic>
      <p:pic>
        <p:nvPicPr>
          <p:cNvPr id="5" name="Picture 4">
            <a:extLst>
              <a:ext uri="{FF2B5EF4-FFF2-40B4-BE49-F238E27FC236}">
                <a16:creationId xmlns:a16="http://schemas.microsoft.com/office/drawing/2014/main" id="{6E50F634-4070-4D4C-8073-57EC4C3A3AFB}"/>
              </a:ext>
            </a:extLst>
          </p:cNvPr>
          <p:cNvPicPr>
            <a:picLocks noChangeAspect="1"/>
          </p:cNvPicPr>
          <p:nvPr/>
        </p:nvPicPr>
        <p:blipFill rotWithShape="1">
          <a:blip r:embed="rId6"/>
          <a:srcRect l="-1431" t="-18956" r="1431" b="18956"/>
          <a:stretch/>
        </p:blipFill>
        <p:spPr>
          <a:xfrm>
            <a:off x="4756574" y="91574"/>
            <a:ext cx="7703875" cy="2177743"/>
          </a:xfrm>
          <a:prstGeom prst="rect">
            <a:avLst/>
          </a:prstGeom>
        </p:spPr>
      </p:pic>
      <p:pic>
        <p:nvPicPr>
          <p:cNvPr id="14" name="Picture 13">
            <a:extLst>
              <a:ext uri="{FF2B5EF4-FFF2-40B4-BE49-F238E27FC236}">
                <a16:creationId xmlns:a16="http://schemas.microsoft.com/office/drawing/2014/main" id="{101A3D4C-E6C8-4DDB-B906-98A739D55873}"/>
              </a:ext>
            </a:extLst>
          </p:cNvPr>
          <p:cNvPicPr>
            <a:picLocks noChangeAspect="1"/>
          </p:cNvPicPr>
          <p:nvPr/>
        </p:nvPicPr>
        <p:blipFill>
          <a:blip r:embed="rId7"/>
          <a:stretch>
            <a:fillRect/>
          </a:stretch>
        </p:blipFill>
        <p:spPr>
          <a:xfrm>
            <a:off x="0" y="2087842"/>
            <a:ext cx="5581650" cy="1743075"/>
          </a:xfrm>
          <a:prstGeom prst="rect">
            <a:avLst/>
          </a:prstGeom>
        </p:spPr>
      </p:pic>
      <p:pic>
        <p:nvPicPr>
          <p:cNvPr id="2" name="Picture 1">
            <a:extLst>
              <a:ext uri="{FF2B5EF4-FFF2-40B4-BE49-F238E27FC236}">
                <a16:creationId xmlns:a16="http://schemas.microsoft.com/office/drawing/2014/main" id="{0DB337F0-24F8-4F4E-A878-9BB91835F728}"/>
              </a:ext>
            </a:extLst>
          </p:cNvPr>
          <p:cNvPicPr>
            <a:picLocks noChangeAspect="1"/>
          </p:cNvPicPr>
          <p:nvPr/>
        </p:nvPicPr>
        <p:blipFill>
          <a:blip r:embed="rId8"/>
          <a:stretch>
            <a:fillRect/>
          </a:stretch>
        </p:blipFill>
        <p:spPr>
          <a:xfrm>
            <a:off x="7437610" y="-111839"/>
            <a:ext cx="4955478" cy="1585753"/>
          </a:xfrm>
          <a:prstGeom prst="rect">
            <a:avLst/>
          </a:prstGeom>
        </p:spPr>
      </p:pic>
      <p:pic>
        <p:nvPicPr>
          <p:cNvPr id="8" name="Picture 7">
            <a:extLst>
              <a:ext uri="{FF2B5EF4-FFF2-40B4-BE49-F238E27FC236}">
                <a16:creationId xmlns:a16="http://schemas.microsoft.com/office/drawing/2014/main" id="{4B02A387-2093-4BC8-A7BD-2DE0F4D033C2}"/>
              </a:ext>
            </a:extLst>
          </p:cNvPr>
          <p:cNvPicPr>
            <a:picLocks noChangeAspect="1"/>
          </p:cNvPicPr>
          <p:nvPr/>
        </p:nvPicPr>
        <p:blipFill>
          <a:blip r:embed="rId9"/>
          <a:stretch>
            <a:fillRect/>
          </a:stretch>
        </p:blipFill>
        <p:spPr>
          <a:xfrm>
            <a:off x="92475" y="3661949"/>
            <a:ext cx="6727425" cy="1897088"/>
          </a:xfrm>
          <a:prstGeom prst="rect">
            <a:avLst/>
          </a:prstGeom>
        </p:spPr>
      </p:pic>
      <p:pic>
        <p:nvPicPr>
          <p:cNvPr id="9" name="Picture 8">
            <a:extLst>
              <a:ext uri="{FF2B5EF4-FFF2-40B4-BE49-F238E27FC236}">
                <a16:creationId xmlns:a16="http://schemas.microsoft.com/office/drawing/2014/main" id="{F0BF9F4C-B1C2-4EB0-84A1-DD715BDB86B1}"/>
              </a:ext>
            </a:extLst>
          </p:cNvPr>
          <p:cNvPicPr>
            <a:picLocks noChangeAspect="1"/>
          </p:cNvPicPr>
          <p:nvPr/>
        </p:nvPicPr>
        <p:blipFill>
          <a:blip r:embed="rId10"/>
          <a:stretch>
            <a:fillRect/>
          </a:stretch>
        </p:blipFill>
        <p:spPr>
          <a:xfrm>
            <a:off x="5289974" y="4476009"/>
            <a:ext cx="7123328" cy="2405380"/>
          </a:xfrm>
          <a:prstGeom prst="rect">
            <a:avLst/>
          </a:prstGeom>
        </p:spPr>
      </p:pic>
      <p:pic>
        <p:nvPicPr>
          <p:cNvPr id="6" name="Picture 5">
            <a:extLst>
              <a:ext uri="{FF2B5EF4-FFF2-40B4-BE49-F238E27FC236}">
                <a16:creationId xmlns:a16="http://schemas.microsoft.com/office/drawing/2014/main" id="{5ABA12FB-77D2-42ED-AF5D-B77F9C461867}"/>
              </a:ext>
            </a:extLst>
          </p:cNvPr>
          <p:cNvPicPr>
            <a:picLocks noChangeAspect="1"/>
          </p:cNvPicPr>
          <p:nvPr/>
        </p:nvPicPr>
        <p:blipFill>
          <a:blip r:embed="rId11"/>
          <a:stretch>
            <a:fillRect/>
          </a:stretch>
        </p:blipFill>
        <p:spPr>
          <a:xfrm>
            <a:off x="637413" y="1578319"/>
            <a:ext cx="10917174" cy="1600423"/>
          </a:xfrm>
          <a:prstGeom prst="rect">
            <a:avLst/>
          </a:prstGeom>
        </p:spPr>
      </p:pic>
      <p:pic>
        <p:nvPicPr>
          <p:cNvPr id="12" name="Picture 11">
            <a:extLst>
              <a:ext uri="{FF2B5EF4-FFF2-40B4-BE49-F238E27FC236}">
                <a16:creationId xmlns:a16="http://schemas.microsoft.com/office/drawing/2014/main" id="{F18E4205-DD1E-4D58-A1C8-2727508211B6}"/>
              </a:ext>
            </a:extLst>
          </p:cNvPr>
          <p:cNvPicPr>
            <a:picLocks noChangeAspect="1"/>
          </p:cNvPicPr>
          <p:nvPr/>
        </p:nvPicPr>
        <p:blipFill rotWithShape="1">
          <a:blip r:embed="rId12"/>
          <a:srcRect r="11891"/>
          <a:stretch/>
        </p:blipFill>
        <p:spPr>
          <a:xfrm>
            <a:off x="167742" y="4622785"/>
            <a:ext cx="7397884" cy="1030559"/>
          </a:xfrm>
          <a:prstGeom prst="rect">
            <a:avLst/>
          </a:prstGeom>
        </p:spPr>
      </p:pic>
    </p:spTree>
    <p:extLst>
      <p:ext uri="{BB962C8B-B14F-4D97-AF65-F5344CB8AC3E}">
        <p14:creationId xmlns:p14="http://schemas.microsoft.com/office/powerpoint/2010/main" val="951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75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nodeType="afterEffect">
                                  <p:stCondLst>
                                    <p:cond delay="75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75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2250"/>
                            </p:stCondLst>
                            <p:childTnLst>
                              <p:par>
                                <p:cTn id="14" presetID="1" presetClass="entr" presetSubtype="0" fill="hold" nodeType="afterEffect">
                                  <p:stCondLst>
                                    <p:cond delay="75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75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3750"/>
                            </p:stCondLst>
                            <p:childTnLst>
                              <p:par>
                                <p:cTn id="20" presetID="1" presetClass="entr" presetSubtype="0" fill="hold" nodeType="afterEffect">
                                  <p:stCondLst>
                                    <p:cond delay="75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4500"/>
                            </p:stCondLst>
                            <p:childTnLst>
                              <p:par>
                                <p:cTn id="23" presetID="1" presetClass="entr" presetSubtype="0" fill="hold" nodeType="afterEffect">
                                  <p:stCondLst>
                                    <p:cond delay="75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5250"/>
                            </p:stCondLst>
                            <p:childTnLst>
                              <p:par>
                                <p:cTn id="26" presetID="1" presetClass="entr" presetSubtype="0" fill="hold" nodeType="afterEffect">
                                  <p:stCondLst>
                                    <p:cond delay="75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6000"/>
                            </p:stCondLst>
                            <p:childTnLst>
                              <p:par>
                                <p:cTn id="29" presetID="1" presetClass="entr" presetSubtype="0" fill="hold" nodeType="afterEffect">
                                  <p:stCondLst>
                                    <p:cond delay="500"/>
                                  </p:stCondLst>
                                  <p:childTnLst>
                                    <p:set>
                                      <p:cBhvr>
                                        <p:cTn id="30" dur="1" fill="hold">
                                          <p:stCondLst>
                                            <p:cond delay="0"/>
                                          </p:stCondLst>
                                        </p:cTn>
                                        <p:tgtEl>
                                          <p:spTgt spid="6"/>
                                        </p:tgtEl>
                                        <p:attrNameLst>
                                          <p:attrName>style.visibility</p:attrName>
                                        </p:attrNameLst>
                                      </p:cBhvr>
                                      <p:to>
                                        <p:strVal val="visible"/>
                                      </p:to>
                                    </p:set>
                                  </p:childTnLst>
                                </p:cTn>
                              </p:par>
                            </p:childTnLst>
                          </p:cTn>
                        </p:par>
                        <p:par>
                          <p:cTn id="31" fill="hold">
                            <p:stCondLst>
                              <p:cond delay="6500"/>
                            </p:stCondLst>
                            <p:childTnLst>
                              <p:par>
                                <p:cTn id="32" presetID="1" presetClass="entr" presetSubtype="0" fill="hold" nodeType="afterEffect">
                                  <p:stCondLst>
                                    <p:cond delay="60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379912"/>
            <a:ext cx="10515600" cy="5295207"/>
          </a:xfrm>
        </p:spPr>
        <p:txBody>
          <a:bodyPr>
            <a:normAutofit/>
          </a:bodyPr>
          <a:lstStyle/>
          <a:p>
            <a:pPr marL="0" indent="0" fontAlgn="base">
              <a:buNone/>
            </a:pPr>
            <a:r>
              <a:rPr lang="en-US" sz="8000" b="1" dirty="0"/>
              <a:t>What good is a super complex password when it’s known?</a:t>
            </a:r>
            <a:endParaRPr lang="en-US" sz="9600" b="1" dirty="0"/>
          </a:p>
        </p:txBody>
      </p:sp>
    </p:spTree>
    <p:extLst>
      <p:ext uri="{BB962C8B-B14F-4D97-AF65-F5344CB8AC3E}">
        <p14:creationId xmlns:p14="http://schemas.microsoft.com/office/powerpoint/2010/main" val="186397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 </a:t>
            </a:r>
          </a:p>
        </p:txBody>
      </p:sp>
      <p:pic>
        <p:nvPicPr>
          <p:cNvPr id="1026" name="Picture 2" descr="https://lh3.googleusercontent.com/-x3_E_M8xMK0/XS4iASJObPI/AAAAAAABcZc/bvuTNn816Ecmeb9-yc9IiIENSArNSAWXACK8BGAs/s0/2019-07-16.png">
            <a:extLst>
              <a:ext uri="{FF2B5EF4-FFF2-40B4-BE49-F238E27FC236}">
                <a16:creationId xmlns:a16="http://schemas.microsoft.com/office/drawing/2014/main" id="{348F497A-DFBF-4283-82F7-04D4C4CDD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401" y="63089"/>
            <a:ext cx="8999197" cy="673182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89F80A8-56C9-4F7C-A493-B44D076482A7}"/>
              </a:ext>
            </a:extLst>
          </p:cNvPr>
          <p:cNvSpPr/>
          <p:nvPr/>
        </p:nvSpPr>
        <p:spPr>
          <a:xfrm>
            <a:off x="9758372" y="6425578"/>
            <a:ext cx="2432654" cy="369332"/>
          </a:xfrm>
          <a:prstGeom prst="rect">
            <a:avLst/>
          </a:prstGeom>
        </p:spPr>
        <p:txBody>
          <a:bodyPr wrap="none">
            <a:spAutoFit/>
          </a:bodyPr>
          <a:lstStyle/>
          <a:p>
            <a:r>
              <a:rPr lang="en-US" dirty="0">
                <a:hlinkClick r:id="rId3"/>
              </a:rPr>
              <a:t>https://xkcd.com/2176/</a:t>
            </a:r>
            <a:endParaRPr lang="en-US" dirty="0"/>
          </a:p>
        </p:txBody>
      </p:sp>
    </p:spTree>
    <p:extLst>
      <p:ext uri="{BB962C8B-B14F-4D97-AF65-F5344CB8AC3E}">
        <p14:creationId xmlns:p14="http://schemas.microsoft.com/office/powerpoint/2010/main" val="364818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Phishing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63675"/>
            <a:ext cx="10515600" cy="5156200"/>
          </a:xfrm>
        </p:spPr>
        <p:txBody>
          <a:bodyPr>
            <a:normAutofit fontScale="77500" lnSpcReduction="20000"/>
          </a:bodyPr>
          <a:lstStyle/>
          <a:p>
            <a:pPr>
              <a:lnSpc>
                <a:spcPct val="120000"/>
              </a:lnSpc>
            </a:pPr>
            <a:r>
              <a:rPr lang="en-US" sz="4800" dirty="0"/>
              <a:t>Of course you know about not clicking suspicious email links which are attempting to harvest your username/password via a </a:t>
            </a:r>
            <a:br>
              <a:rPr lang="en-US" sz="4800" dirty="0"/>
            </a:br>
            <a:r>
              <a:rPr lang="en-US" sz="4800" b="1" dirty="0"/>
              <a:t>fake but realistic-looking login page.</a:t>
            </a:r>
          </a:p>
          <a:p>
            <a:pPr>
              <a:lnSpc>
                <a:spcPct val="120000"/>
              </a:lnSpc>
            </a:pPr>
            <a:r>
              <a:rPr lang="en-US" sz="4800" dirty="0"/>
              <a:t>This is called “phishing”, or if they’re going after you because of your role/title, “spear phishing”.</a:t>
            </a:r>
          </a:p>
          <a:p>
            <a:pPr>
              <a:lnSpc>
                <a:spcPct val="120000"/>
              </a:lnSpc>
            </a:pPr>
            <a:r>
              <a:rPr lang="en-US" sz="4800" dirty="0"/>
              <a:t>But what if they already know your username and password?</a:t>
            </a:r>
            <a:endParaRPr lang="en-US" sz="4400" dirty="0"/>
          </a:p>
        </p:txBody>
      </p:sp>
    </p:spTree>
    <p:extLst>
      <p:ext uri="{BB962C8B-B14F-4D97-AF65-F5344CB8AC3E}">
        <p14:creationId xmlns:p14="http://schemas.microsoft.com/office/powerpoint/2010/main" val="29295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63675"/>
            <a:ext cx="10515600" cy="5156200"/>
          </a:xfrm>
        </p:spPr>
        <p:txBody>
          <a:bodyPr>
            <a:normAutofit fontScale="77500" lnSpcReduction="20000"/>
          </a:bodyPr>
          <a:lstStyle/>
          <a:p>
            <a:pPr>
              <a:lnSpc>
                <a:spcPct val="120000"/>
              </a:lnSpc>
            </a:pPr>
            <a:r>
              <a:rPr lang="en-US" sz="5600" dirty="0"/>
              <a:t>Has your email been part of any password leaks? </a:t>
            </a:r>
            <a:r>
              <a:rPr lang="en-US" sz="5200" dirty="0">
                <a:hlinkClick r:id="rId2"/>
              </a:rPr>
              <a:t>haveibeenpwned.com</a:t>
            </a:r>
            <a:endParaRPr lang="en-US" sz="5200" dirty="0"/>
          </a:p>
          <a:p>
            <a:pPr lvl="1">
              <a:lnSpc>
                <a:spcPct val="120000"/>
              </a:lnSpc>
            </a:pPr>
            <a:r>
              <a:rPr lang="en-US" sz="4000" dirty="0"/>
              <a:t>Spoiler alert: </a:t>
            </a:r>
            <a:r>
              <a:rPr lang="en-US" sz="4000" i="1" dirty="0"/>
              <a:t>Almost Certainly</a:t>
            </a:r>
          </a:p>
          <a:p>
            <a:pPr marL="0" indent="0">
              <a:lnSpc>
                <a:spcPct val="120000"/>
              </a:lnSpc>
              <a:buNone/>
            </a:pPr>
            <a:r>
              <a:rPr lang="en-US" sz="4400" dirty="0"/>
              <a:t>“People take lists like these that contain our email addresses and passwords then they attempt to see where else they work. </a:t>
            </a:r>
            <a:r>
              <a:rPr lang="en-US" sz="4400" b="1" dirty="0"/>
              <a:t>The success of this approach is predicated on the fact that people reuse the same credentials on multiple services.</a:t>
            </a:r>
            <a:r>
              <a:rPr lang="en-US" sz="4400" dirty="0"/>
              <a:t>” </a:t>
            </a:r>
            <a:br>
              <a:rPr lang="en-US" sz="4400" dirty="0"/>
            </a:br>
            <a:r>
              <a:rPr lang="en-US" sz="3200" dirty="0"/>
              <a:t>–Troy Hunt, haveibeenpwned.com</a:t>
            </a:r>
            <a:endParaRPr lang="en-US" sz="4400" dirty="0"/>
          </a:p>
        </p:txBody>
      </p:sp>
    </p:spTree>
    <p:extLst>
      <p:ext uri="{BB962C8B-B14F-4D97-AF65-F5344CB8AC3E}">
        <p14:creationId xmlns:p14="http://schemas.microsoft.com/office/powerpoint/2010/main" val="398772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Your Email Account &gt; Your Bank Account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92500" lnSpcReduction="20000"/>
          </a:bodyPr>
          <a:lstStyle/>
          <a:p>
            <a:pPr marL="0" indent="0">
              <a:buNone/>
            </a:pPr>
            <a:r>
              <a:rPr lang="en-US" sz="5400" dirty="0"/>
              <a:t>Having your email hacked can be worse than having your bank account hacked.</a:t>
            </a:r>
          </a:p>
          <a:p>
            <a:pPr marL="0" indent="0">
              <a:buNone/>
            </a:pPr>
            <a:endParaRPr lang="en-US" sz="5400" dirty="0"/>
          </a:p>
          <a:p>
            <a:pPr marL="0" indent="0">
              <a:buNone/>
            </a:pPr>
            <a:r>
              <a:rPr lang="en-US" sz="5400" dirty="0"/>
              <a:t>Your email (and your phone) are single points of failure. </a:t>
            </a:r>
          </a:p>
        </p:txBody>
      </p:sp>
    </p:spTree>
    <p:extLst>
      <p:ext uri="{BB962C8B-B14F-4D97-AF65-F5344CB8AC3E}">
        <p14:creationId xmlns:p14="http://schemas.microsoft.com/office/powerpoint/2010/main" val="1067588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1758</Words>
  <Application>Microsoft Office PowerPoint</Application>
  <PresentationFormat>Widescreen</PresentationFormat>
  <Paragraphs>160</Paragraphs>
  <Slides>34</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Roboto</vt:lpstr>
      <vt:lpstr>Office Theme</vt:lpstr>
      <vt:lpstr>Personal Practical Cybersecurity for Modern Times   William Assaf</vt:lpstr>
      <vt:lpstr>Awareness is the best Digital Defense</vt:lpstr>
      <vt:lpstr>Technology isn’t the problem</vt:lpstr>
      <vt:lpstr>PowerPoint Presentation</vt:lpstr>
      <vt:lpstr>PowerPoint Presentation</vt:lpstr>
      <vt:lpstr> </vt:lpstr>
      <vt:lpstr>Phishing</vt:lpstr>
      <vt:lpstr>Password Hygiene </vt:lpstr>
      <vt:lpstr>Your Email Account &gt; Your Bank Account</vt:lpstr>
      <vt:lpstr>Password Hygiene </vt:lpstr>
      <vt:lpstr>You Should Use a Password Manager</vt:lpstr>
      <vt:lpstr>Password Managers </vt:lpstr>
      <vt:lpstr>Password Managers </vt:lpstr>
      <vt:lpstr>What is Multi Factor Authentication (MFA)</vt:lpstr>
      <vt:lpstr>MFA is not new concept…</vt:lpstr>
      <vt:lpstr>Use MFA for Every Account You Can</vt:lpstr>
      <vt:lpstr>Common MFA Types</vt:lpstr>
      <vt:lpstr>Text-Message (SMS) Based Authentication</vt:lpstr>
      <vt:lpstr>Vulnerabilities in Cell Carriers</vt:lpstr>
      <vt:lpstr>SMS-Based Scam Tactics </vt:lpstr>
      <vt:lpstr>SMS-Based Auth is Better Than Nothing</vt:lpstr>
      <vt:lpstr>Email-Based Authentication</vt:lpstr>
      <vt:lpstr>Software-Based Authentication</vt:lpstr>
      <vt:lpstr>Software-Based Authentication</vt:lpstr>
      <vt:lpstr>Software-Based Authentication Mobile Apps</vt:lpstr>
      <vt:lpstr>Software-Based Authentication Setup</vt:lpstr>
      <vt:lpstr>Certificate-Based Authentication Setup</vt:lpstr>
      <vt:lpstr>Certificate-Based Authentication Setup</vt:lpstr>
      <vt:lpstr>Hardware-Based Authentication</vt:lpstr>
      <vt:lpstr>Hardware-Based Authentication</vt:lpstr>
      <vt:lpstr>Hardware-Based Authentication</vt:lpstr>
      <vt:lpstr>Can’t Trust Google Implicitly, But</vt:lpstr>
      <vt:lpstr>Personal Practical Cybersecurity</vt:lpstr>
      <vt:lpstr>More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Practical Cybersecurity for Modern Times</dc:title>
  <dc:creator>William Assaf</dc:creator>
  <cp:lastModifiedBy>william a</cp:lastModifiedBy>
  <cp:revision>31</cp:revision>
  <cp:lastPrinted>2019-06-27T19:29:58Z</cp:lastPrinted>
  <dcterms:created xsi:type="dcterms:W3CDTF">2019-06-27T19:29:55Z</dcterms:created>
  <dcterms:modified xsi:type="dcterms:W3CDTF">2020-01-13T21:14:34Z</dcterms:modified>
</cp:coreProperties>
</file>