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61" r:id="rId6"/>
    <p:sldId id="274" r:id="rId7"/>
    <p:sldId id="269" r:id="rId8"/>
    <p:sldId id="270" r:id="rId9"/>
    <p:sldId id="271" r:id="rId10"/>
    <p:sldId id="272" r:id="rId11"/>
    <p:sldId id="273" r:id="rId12"/>
    <p:sldId id="268" r:id="rId13"/>
    <p:sldId id="264" r:id="rId14"/>
    <p:sldId id="265" r:id="rId15"/>
    <p:sldId id="262" r:id="rId16"/>
    <p:sldId id="266" r:id="rId17"/>
    <p:sldId id="257" r:id="rId18"/>
    <p:sldId id="267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930"/>
    <a:srgbClr val="00B6B4"/>
    <a:srgbClr val="EA6143"/>
    <a:srgbClr val="82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1"/>
    <p:restoredTop sz="78499" autoAdjust="0"/>
  </p:normalViewPr>
  <p:slideViewPr>
    <p:cSldViewPr snapToGrid="0" snapToObjects="1">
      <p:cViewPr varScale="1">
        <p:scale>
          <a:sx n="92" d="100"/>
          <a:sy n="92" d="100"/>
        </p:scale>
        <p:origin x="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0DDCB-D77A-6B48-B6B4-7DC98052AACF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9F59F-0EB0-7641-AD82-6C091FC4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4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types and descriptions in SharePoint Server 2016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dirty="0"/>
              <a:t>https://technet.microsoft.com/en-us/library/cc678868(v=office.16).aspx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“Before we get started” Questions: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How</a:t>
            </a:r>
            <a:r>
              <a:rPr lang="en-US" baseline="0" dirty="0"/>
              <a:t> many are: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SQL Folks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App Dev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SharePoint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Consider yourself Business Users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 I’m going to highlight some things I have encountered…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Talk about Legacy, Current, and Future Directions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67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Overview of RBS in SharePoint Server 2016 </a:t>
            </a:r>
            <a:r>
              <a:rPr lang="en-US" dirty="0"/>
              <a:t> - https://technet.microsoft.com/en-us/library/ee748649(v=office.16).aspx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Deciding to use RBS in SharePoint Server 2016</a:t>
            </a:r>
            <a:r>
              <a:rPr lang="en-US" dirty="0"/>
              <a:t> - https://technet.microsoft.com/en-us/library/ff628583(v=office.16).aspx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30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Monitoring</a:t>
            </a:r>
            <a:r>
              <a:rPr lang="en-US" baseline="0" dirty="0"/>
              <a:t> - https://technet.microsoft.com/en-us/library/jj219701.aspx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75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08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54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7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2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types and descriptions in SharePoint Server 2016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dirty="0"/>
              <a:t>https://technet.microsoft.com/en-us/library/cc678868(v=office.16).aspx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4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75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41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types and descriptions in SharePoint Server 2016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dirty="0"/>
              <a:t>https://technet.microsoft.com/en-us/library/cc678868(v=office.16).aspx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0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Overview of farm virtualization and architectures for SharePoint 2013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dirty="0"/>
              <a:t>https://technet.microsoft.com/en-us/library/ff607811.aspx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56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Overview of farm virtualization and architectures for SharePoint 2013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dirty="0"/>
              <a:t>https://technet.microsoft.com/en-us/library/ff607811.aspx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19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6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Overview of RBS in SharePoint Server 2016 </a:t>
            </a:r>
            <a:r>
              <a:rPr lang="en-US" dirty="0"/>
              <a:t> - https://technet.microsoft.com/en-us/library/ee748649(v=office.16).aspx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Deciding to use RBS in SharePoint Server 2016</a:t>
            </a:r>
            <a:r>
              <a:rPr lang="en-US" dirty="0"/>
              <a:t> - https://technet.microsoft.com/en-us/library/ff628583(v=office.16).aspx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2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45FA-AAC0-7946-84C9-FA39902A0691}" type="datetime1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78DB-0800-0A4D-AA94-E828501B70AB}" type="datetime1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DB19-20A2-B148-BC7E-60C145864085}" type="datetime1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9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4961-26D6-1C40-96DB-411F0858A344}" type="datetime1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7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4A5B-7323-9A43-A8FC-85E0E946BAE3}" type="datetime1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5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2A9E-31BE-A343-B52C-FC784E27F394}" type="datetime1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7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1484-F613-AC45-B9D3-64CA41DB6951}" type="datetime1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9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5DDB-685A-6C4F-97D9-DE7E44DA39E3}" type="datetime1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9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3DF5-FD2C-0A4C-B7ED-CD80B0D2F5D3}" type="datetime1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1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7682-2E42-6C4C-B1F0-48B73326AAAE}" type="datetime1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8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B9EF-AB3C-0B4C-BD7D-27191344BB40}" type="datetime1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1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FB8CE-5273-D049-9EA9-A95247F6EC9E}" type="datetime1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BB6B2-C08D-E949-9A0B-C95772D0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9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41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2688" y="2069275"/>
            <a:ext cx="10213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eogrotesque" charset="0"/>
                <a:ea typeface="Geogrotesque" charset="0"/>
                <a:cs typeface="Geogrotesque" charset="0"/>
              </a:rPr>
              <a:t>SharePoint Saturday</a:t>
            </a:r>
          </a:p>
          <a:p>
            <a:r>
              <a:rPr lang="en-US" sz="54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Everything about SharePoint you didn’t want to know!!!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50576" y="5904011"/>
            <a:ext cx="2395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393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March 18, 2017</a:t>
            </a:r>
          </a:p>
          <a:p>
            <a:pPr algn="r"/>
            <a:r>
              <a:rPr lang="en-US" sz="1400" b="1" dirty="0">
                <a:solidFill>
                  <a:srgbClr val="00393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Kevin R. Grohoske</a:t>
            </a:r>
          </a:p>
        </p:txBody>
      </p:sp>
    </p:spTree>
    <p:extLst>
      <p:ext uri="{BB962C8B-B14F-4D97-AF65-F5344CB8AC3E}">
        <p14:creationId xmlns:p14="http://schemas.microsoft.com/office/powerpoint/2010/main" val="188273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0" y="393882"/>
            <a:ext cx="10515600" cy="1062679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SharePoint Blob Storage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329"/>
            <a:ext cx="12192000" cy="84367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10</a:t>
            </a:fld>
            <a:endParaRPr lang="en-US" dirty="0">
              <a:solidFill>
                <a:srgbClr val="82BC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8400" y="1468136"/>
            <a:ext cx="9867900" cy="477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65760">
              <a:lnSpc>
                <a:spcPct val="110000"/>
              </a:lnSpc>
              <a:spcBef>
                <a:spcPts val="1200"/>
              </a:spcBef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Noteworthy SharePoint Server 2016 points:</a:t>
            </a:r>
          </a:p>
          <a:p>
            <a:pPr marL="914400" lvl="1" indent="-365760">
              <a:lnSpc>
                <a:spcPct val="110000"/>
              </a:lnSpc>
              <a:spcBef>
                <a:spcPts val="1200"/>
              </a:spcBef>
              <a:buBlip>
                <a:blip r:embed="rId4"/>
              </a:buBlip>
            </a:pPr>
            <a:r>
              <a:rPr lang="en-US" sz="24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BLOB Store installation package for SQL Server 2014 is the only version of local RBS supported.</a:t>
            </a:r>
          </a:p>
          <a:p>
            <a:pPr marL="914400" lvl="1" indent="-365760">
              <a:lnSpc>
                <a:spcPct val="110000"/>
              </a:lnSpc>
              <a:spcBef>
                <a:spcPts val="1200"/>
              </a:spcBef>
              <a:buBlip>
                <a:blip r:embed="rId4"/>
              </a:buBlip>
            </a:pPr>
            <a:r>
              <a:rPr lang="en-US" sz="24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Site collection backup and restore will download the file contents and upload them back to the server (deep copy).</a:t>
            </a:r>
          </a:p>
          <a:p>
            <a:pPr marL="914400" lvl="1" indent="-365760">
              <a:lnSpc>
                <a:spcPct val="110000"/>
              </a:lnSpc>
              <a:spcBef>
                <a:spcPts val="1200"/>
              </a:spcBef>
              <a:buBlip>
                <a:blip r:embed="rId4"/>
              </a:buBlip>
            </a:pPr>
            <a:r>
              <a:rPr lang="en-US" sz="24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The FILESTREAM provider is the only provider that is currently supported for SharePoint Server 2016 farm database backup and restore operations.</a:t>
            </a:r>
          </a:p>
          <a:p>
            <a:pPr marL="914400" lvl="1" indent="-365760">
              <a:lnSpc>
                <a:spcPct val="110000"/>
              </a:lnSpc>
              <a:spcBef>
                <a:spcPts val="1200"/>
              </a:spcBef>
              <a:buBlip>
                <a:blip r:embed="rId4"/>
              </a:buBlip>
            </a:pPr>
            <a:r>
              <a:rPr lang="en-US" sz="24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Backup and restore in Central Administration — cannot be used with “remote RBS providers”.</a:t>
            </a:r>
          </a:p>
        </p:txBody>
      </p:sp>
    </p:spTree>
    <p:extLst>
      <p:ext uri="{BB962C8B-B14F-4D97-AF65-F5344CB8AC3E}">
        <p14:creationId xmlns:p14="http://schemas.microsoft.com/office/powerpoint/2010/main" val="123165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0" y="393882"/>
            <a:ext cx="10515600" cy="1062679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SharePoint Diagnostic Logging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329"/>
            <a:ext cx="12192000" cy="84367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11</a:t>
            </a:fld>
            <a:endParaRPr lang="en-US" dirty="0">
              <a:solidFill>
                <a:srgbClr val="82BC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8400" y="1468136"/>
            <a:ext cx="9867900" cy="4096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65760">
              <a:lnSpc>
                <a:spcPct val="110000"/>
              </a:lnSpc>
              <a:spcBef>
                <a:spcPts val="1200"/>
              </a:spcBef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Another cost effective way to save OS disk space</a:t>
            </a:r>
          </a:p>
          <a:p>
            <a:pPr marL="914400" lvl="1" indent="-365760">
              <a:lnSpc>
                <a:spcPct val="110000"/>
              </a:lnSpc>
              <a:spcBef>
                <a:spcPts val="1200"/>
              </a:spcBef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Configure/Tune Diagnostics Settings</a:t>
            </a:r>
          </a:p>
          <a:p>
            <a:pPr marL="1371600" lvl="2" indent="-365760">
              <a:lnSpc>
                <a:spcPct val="110000"/>
              </a:lnSpc>
              <a:spcBef>
                <a:spcPts val="1200"/>
              </a:spcBef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Restrict log disk space usage</a:t>
            </a:r>
          </a:p>
          <a:p>
            <a:pPr marL="1371600" lvl="2" indent="-365760">
              <a:lnSpc>
                <a:spcPct val="110000"/>
              </a:lnSpc>
              <a:spcBef>
                <a:spcPts val="1200"/>
              </a:spcBef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Use the Verbose setting sparingly</a:t>
            </a:r>
          </a:p>
          <a:p>
            <a:pPr marL="1371600" lvl="2" indent="-365760">
              <a:lnSpc>
                <a:spcPct val="110000"/>
              </a:lnSpc>
              <a:spcBef>
                <a:spcPts val="1200"/>
              </a:spcBef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Enable event log flooding protection</a:t>
            </a:r>
          </a:p>
          <a:p>
            <a:pPr marL="914400" lvl="1" indent="-365760">
              <a:lnSpc>
                <a:spcPct val="110000"/>
              </a:lnSpc>
              <a:spcBef>
                <a:spcPts val="1200"/>
              </a:spcBef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Move the logs off the machine</a:t>
            </a:r>
          </a:p>
          <a:p>
            <a:pPr marL="548640" lvl="1">
              <a:lnSpc>
                <a:spcPct val="110000"/>
              </a:lnSpc>
              <a:spcBef>
                <a:spcPts val="1200"/>
              </a:spcBef>
            </a:pPr>
            <a:endParaRPr lang="en-US" sz="260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70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0" y="393882"/>
            <a:ext cx="10515600" cy="1062679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SharePoint Monitoring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329"/>
            <a:ext cx="12192000" cy="84367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12</a:t>
            </a:fld>
            <a:endParaRPr lang="en-US" dirty="0">
              <a:solidFill>
                <a:srgbClr val="82BC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8400" y="1468136"/>
            <a:ext cx="9867900" cy="4388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3000"/>
              </a:lnSpc>
              <a:spcAft>
                <a:spcPts val="1200"/>
              </a:spcAft>
            </a:pPr>
            <a:r>
              <a:rPr lang="en-US" sz="2600" dirty="0">
                <a:solidFill>
                  <a:srgbClr val="0039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Proactive Monitoring 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System Center Management Pack for SharePoint Server</a:t>
            </a:r>
          </a:p>
          <a:p>
            <a:pPr marL="457200" indent="-365760">
              <a:lnSpc>
                <a:spcPct val="110000"/>
              </a:lnSpc>
              <a:spcAft>
                <a:spcPts val="1200"/>
              </a:spcAft>
              <a:buBlip>
                <a:blip r:embed="rId4"/>
              </a:buBlip>
            </a:pPr>
            <a:r>
              <a:rPr lang="en-US" sz="2600" dirty="0" err="1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Metalogix</a:t>
            </a: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 - Diagnostic Manager</a:t>
            </a:r>
            <a:endParaRPr lang="en-US" sz="2600" dirty="0">
              <a:solidFill>
                <a:srgbClr val="003930"/>
              </a:solidFill>
              <a:latin typeface="Geogrotesque Medium" charset="0"/>
              <a:ea typeface="Geogrotesque Medium" charset="0"/>
              <a:cs typeface="Geogrotesque Medium" charset="0"/>
            </a:endParaRPr>
          </a:p>
          <a:p>
            <a:pPr>
              <a:lnSpc>
                <a:spcPct val="103000"/>
              </a:lnSpc>
              <a:spcAft>
                <a:spcPts val="1200"/>
              </a:spcAft>
            </a:pPr>
            <a:r>
              <a:rPr lang="en-US" sz="2600" dirty="0">
                <a:solidFill>
                  <a:srgbClr val="0039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Reactive Monitoring 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Health Analyzer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Reports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Availability Monitoring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Angry Users w/ pitchforks and lanterns</a:t>
            </a:r>
          </a:p>
          <a:p>
            <a:endParaRPr lang="en-US" sz="240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74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0" y="393882"/>
            <a:ext cx="10515600" cy="1062679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SharePoint as a Development Platform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329"/>
            <a:ext cx="12192000" cy="84367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13</a:t>
            </a:fld>
            <a:endParaRPr lang="en-US" dirty="0">
              <a:solidFill>
                <a:srgbClr val="82BC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8400" y="1425309"/>
            <a:ext cx="98679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600" dirty="0">
                <a:solidFill>
                  <a:srgbClr val="0039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Legacy: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OOB Solutions (80/20 rule applies)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PerformancePoint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Excel Services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 err="1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AccessApp</a:t>
            </a: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 (DOA)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InfoPath (Who Am I? Why am I here?)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SP Apps (Sandbox)</a:t>
            </a:r>
          </a:p>
          <a:p>
            <a:pPr marL="457200" indent="-365760">
              <a:lnSpc>
                <a:spcPct val="110000"/>
              </a:lnSpc>
              <a:spcAft>
                <a:spcPts val="1200"/>
              </a:spcAft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Full-trust Custom Apps (CSOM)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endParaRPr lang="en-US" sz="260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endParaRPr lang="en-US" sz="260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0" y="393882"/>
            <a:ext cx="10515600" cy="1062679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SharePoint as a Development Platform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329"/>
            <a:ext cx="12192000" cy="84367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14</a:t>
            </a:fld>
            <a:endParaRPr lang="en-US" dirty="0">
              <a:solidFill>
                <a:srgbClr val="82BC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2050" y="1444167"/>
            <a:ext cx="9867900" cy="565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3000"/>
              </a:lnSpc>
              <a:spcAft>
                <a:spcPts val="1200"/>
              </a:spcAft>
            </a:pPr>
            <a:r>
              <a:rPr lang="en-US" sz="2600" dirty="0">
                <a:solidFill>
                  <a:srgbClr val="0039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Current: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OOB Solutions (80/20 rule applies)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Workflows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List Forms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PowerPivot 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InfoPath (I’m not dead yet, but…!)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SP Add-In’s (SP &amp; Provider Hosted)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 err="1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PowerApps</a:t>
            </a:r>
            <a:endParaRPr lang="en-US" sz="260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457200" indent="-365760">
              <a:lnSpc>
                <a:spcPct val="110000"/>
              </a:lnSpc>
              <a:spcAft>
                <a:spcPts val="1200"/>
              </a:spcAft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SP Apps (JSOM/REST)</a:t>
            </a:r>
          </a:p>
          <a:p>
            <a:pPr marL="91440">
              <a:lnSpc>
                <a:spcPct val="110000"/>
              </a:lnSpc>
            </a:pPr>
            <a:endParaRPr lang="en-US" sz="2600" b="1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endParaRPr lang="en-US" sz="260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endParaRPr lang="en-US" sz="260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51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0" y="393882"/>
            <a:ext cx="10515600" cy="1062679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SharePoint as a Development Platform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329"/>
            <a:ext cx="12192000" cy="84367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15</a:t>
            </a:fld>
            <a:endParaRPr lang="en-US" dirty="0">
              <a:solidFill>
                <a:srgbClr val="82BC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2050" y="1456561"/>
            <a:ext cx="9867900" cy="609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3000"/>
              </a:lnSpc>
              <a:spcAft>
                <a:spcPts val="1200"/>
              </a:spcAft>
            </a:pPr>
            <a:r>
              <a:rPr lang="en-US" sz="2600" dirty="0">
                <a:solidFill>
                  <a:srgbClr val="0039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Future: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OOB Solutions (80/20 rule applies)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Workflows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List Forms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strike="sngStrike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InfoPath (Please kill me!)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SP Add-In’s (CSOM/JSOM/REST)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SP Apps (JSOM/REST)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Flow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 err="1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PowerApps</a:t>
            </a:r>
            <a:endParaRPr lang="en-US" sz="260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457200" indent="-365760">
              <a:lnSpc>
                <a:spcPct val="110000"/>
              </a:lnSpc>
              <a:spcAft>
                <a:spcPts val="1200"/>
              </a:spcAft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SharePoint Development Framework (</a:t>
            </a:r>
            <a:r>
              <a:rPr lang="en-US" sz="2600" dirty="0" err="1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SPFx</a:t>
            </a: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91440">
              <a:lnSpc>
                <a:spcPct val="110000"/>
              </a:lnSpc>
            </a:pPr>
            <a:endParaRPr lang="en-US" sz="2600" b="1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endParaRPr lang="en-US" sz="260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endParaRPr lang="en-US" sz="260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31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0" y="89159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82BC00"/>
                </a:solidFill>
                <a:latin typeface="Calibri" charset="0"/>
                <a:ea typeface="Calibri" charset="0"/>
                <a:cs typeface="Calibri" charset="0"/>
              </a:rPr>
              <a:t>Thank you!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329"/>
            <a:ext cx="12192000" cy="84367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16</a:t>
            </a:fld>
            <a:endParaRPr lang="en-US" dirty="0">
              <a:solidFill>
                <a:srgbClr val="82BC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8400" y="2475277"/>
            <a:ext cx="9867900" cy="950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3000"/>
              </a:lnSpc>
              <a:spcAft>
                <a:spcPts val="600"/>
              </a:spcAft>
            </a:pPr>
            <a:r>
              <a:rPr lang="en-US" sz="2600" dirty="0">
                <a:solidFill>
                  <a:srgbClr val="003930"/>
                </a:solidFill>
                <a:latin typeface="Calibri" charset="0"/>
                <a:ea typeface="Calibri" charset="0"/>
                <a:cs typeface="Calibri" charset="0"/>
              </a:rPr>
              <a:t>We will make our slides &amp; examples available after the event. </a:t>
            </a:r>
          </a:p>
          <a:p>
            <a:endParaRPr lang="en-US" sz="240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9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0" y="269191"/>
            <a:ext cx="10515600" cy="1062679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Who am I…Why am I here…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329"/>
            <a:ext cx="12192000" cy="84367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2</a:t>
            </a:fld>
            <a:endParaRPr lang="en-US" dirty="0">
              <a:solidFill>
                <a:srgbClr val="82BC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5489" y="1123752"/>
            <a:ext cx="9867900" cy="637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3000"/>
              </a:lnSpc>
              <a:spcAft>
                <a:spcPts val="1200"/>
              </a:spcAft>
            </a:pPr>
            <a:r>
              <a:rPr lang="en-US" sz="2600" b="1" dirty="0">
                <a:solidFill>
                  <a:srgbClr val="0039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Kevin Grohoske (‘grow-has-ski’)</a:t>
            </a:r>
            <a:r>
              <a:rPr lang="en-US" sz="2600" dirty="0">
                <a:solidFill>
                  <a:srgbClr val="0039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: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Sparkhound (Birmingham - </a:t>
            </a:r>
            <a:r>
              <a:rPr lang="en-US" sz="2600" dirty="0" err="1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AppDev</a:t>
            </a: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 Lead) 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Experience:</a:t>
            </a:r>
          </a:p>
          <a:p>
            <a:pPr marL="914400" lvl="1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+20 years experience</a:t>
            </a:r>
          </a:p>
          <a:p>
            <a:pPr marL="914400" lvl="1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Fortune 500 companies</a:t>
            </a:r>
          </a:p>
          <a:p>
            <a:pPr marL="914400" lvl="1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US Army</a:t>
            </a:r>
            <a:endParaRPr lang="en-US" sz="2600" dirty="0">
              <a:solidFill>
                <a:schemeClr val="bg1">
                  <a:lumMod val="75000"/>
                </a:schemeClr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Education:</a:t>
            </a:r>
          </a:p>
          <a:p>
            <a:pPr marL="914400" lvl="1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Info Systems &amp; MBA</a:t>
            </a:r>
            <a:endParaRPr lang="en-US" sz="2600" dirty="0">
              <a:solidFill>
                <a:schemeClr val="bg1">
                  <a:lumMod val="75000"/>
                </a:schemeClr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Contact:</a:t>
            </a:r>
          </a:p>
          <a:p>
            <a:pPr marL="914400" lvl="1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(205) 235-1021 </a:t>
            </a:r>
            <a:endParaRPr lang="en-US" sz="260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914400" lvl="1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kevin.grohoske@sparkhound.com</a:t>
            </a:r>
            <a:endParaRPr lang="en-US" sz="2600" dirty="0">
              <a:solidFill>
                <a:schemeClr val="bg1">
                  <a:lumMod val="75000"/>
                </a:schemeClr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endParaRPr lang="en-US" sz="260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endParaRPr lang="en-US" sz="260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endParaRPr lang="en-US" sz="260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46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0" y="393882"/>
            <a:ext cx="10515600" cy="1062679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SharePoint Databases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329"/>
            <a:ext cx="12192000" cy="84367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3</a:t>
            </a:fld>
            <a:endParaRPr lang="en-US" dirty="0">
              <a:solidFill>
                <a:srgbClr val="82BC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8400" y="1468136"/>
            <a:ext cx="9867900" cy="593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3000"/>
              </a:lnSpc>
              <a:spcAft>
                <a:spcPts val="1200"/>
              </a:spcAft>
            </a:pPr>
            <a:r>
              <a:rPr lang="en-US" sz="2600" dirty="0">
                <a:solidFill>
                  <a:srgbClr val="0039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List of all SharePoint Databases: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Configuration 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2600" dirty="0" err="1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SharePoint_Config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Central Administration Content 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2600" dirty="0" err="1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SharePoint_AdminContent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Content 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2600" dirty="0" err="1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WSS_Content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App Management 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2600" dirty="0" err="1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AppMng_Service_DB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Business Data Connectivity 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2600" dirty="0" err="1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Bdc_Service_DB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Search Administration 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2600" dirty="0" err="1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Search_Service_Application_DB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Analytics Reporting 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2600" dirty="0" err="1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Search_Service_Application_AnalyticsReportingStoreDB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Crawl 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2600" dirty="0" err="1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Search_Service_Application_CrawlStoreDB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endParaRPr lang="en-US" sz="260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endParaRPr lang="en-US" sz="260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endParaRPr lang="en-US" sz="260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7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0" y="393882"/>
            <a:ext cx="10515600" cy="1062679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SharePoint Databases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329"/>
            <a:ext cx="12192000" cy="84367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4</a:t>
            </a:fld>
            <a:endParaRPr lang="en-US" dirty="0">
              <a:solidFill>
                <a:srgbClr val="82BC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7040" y="1468136"/>
            <a:ext cx="9867900" cy="637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3000"/>
              </a:lnSpc>
              <a:spcAft>
                <a:spcPts val="1200"/>
              </a:spcAft>
            </a:pPr>
            <a:r>
              <a:rPr lang="en-US" sz="2600" dirty="0">
                <a:solidFill>
                  <a:srgbClr val="0039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List of all SharePoint Databases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Link </a:t>
            </a:r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2600" dirty="0" err="1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Search_Service_Application_LinkStoreDB</a:t>
            </a:r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Secure Store </a:t>
            </a:r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2600" dirty="0" err="1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Secure_Store_Service_DB</a:t>
            </a:r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Usage </a:t>
            </a:r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2600" dirty="0" err="1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WSS_Logging</a:t>
            </a:r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Subscription Settings </a:t>
            </a:r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2600" dirty="0" err="1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SettingsServiceDB</a:t>
            </a:r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latin typeface="Geogrotesque" charset="0"/>
                <a:ea typeface="Geogrotesque" charset="0"/>
                <a:cs typeface="Geogrotesque" charset="0"/>
              </a:rPr>
              <a:t>User Profile </a:t>
            </a:r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(User Profile Service </a:t>
            </a:r>
            <a:r>
              <a:rPr lang="en-US" sz="2600" dirty="0" err="1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Application_ProfileDB</a:t>
            </a:r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latin typeface="Geogrotesque" charset="0"/>
                <a:ea typeface="Geogrotesque" charset="0"/>
                <a:cs typeface="Geogrotesque" charset="0"/>
              </a:rPr>
              <a:t>User Synchronization </a:t>
            </a:r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(User Profile Service </a:t>
            </a:r>
            <a:r>
              <a:rPr lang="en-US" sz="2600" dirty="0" err="1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Application_SyncDB</a:t>
            </a:r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latin typeface="Geogrotesque" charset="0"/>
                <a:ea typeface="Geogrotesque" charset="0"/>
                <a:cs typeface="Geogrotesque" charset="0"/>
              </a:rPr>
              <a:t>User Profile Social Tagging </a:t>
            </a:r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(User Profile Service </a:t>
            </a:r>
            <a:r>
              <a:rPr lang="en-US" sz="2600" dirty="0" err="1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Application_SocialDB</a:t>
            </a:r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endParaRPr lang="en-US" sz="2600" dirty="0">
              <a:latin typeface="Geogrotesque" charset="0"/>
              <a:ea typeface="Geogrotesque" charset="0"/>
              <a:cs typeface="Geogrotesque" charset="0"/>
            </a:endParaRP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endParaRPr lang="en-US" sz="260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endParaRPr lang="en-US" sz="260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endParaRPr lang="en-US" sz="260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54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0" y="393882"/>
            <a:ext cx="10515600" cy="1062679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SharePoint Databases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329"/>
            <a:ext cx="12192000" cy="84367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5</a:t>
            </a:fld>
            <a:endParaRPr lang="en-US" dirty="0">
              <a:solidFill>
                <a:srgbClr val="82BC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7040" y="1468136"/>
            <a:ext cx="9867900" cy="637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3000"/>
              </a:lnSpc>
              <a:spcAft>
                <a:spcPts val="1200"/>
              </a:spcAft>
            </a:pPr>
            <a:r>
              <a:rPr lang="en-US" sz="2600" dirty="0">
                <a:solidFill>
                  <a:srgbClr val="0039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List of all SharePoint Databases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Word Automation </a:t>
            </a:r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2600" dirty="0" err="1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WordAutomationServices</a:t>
            </a:r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Managed Metadata Service </a:t>
            </a:r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(Managed Metadata Service)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latin typeface="Geogrotesque" charset="0"/>
                <a:ea typeface="Geogrotesque" charset="0"/>
                <a:cs typeface="Geogrotesque" charset="0"/>
              </a:rPr>
              <a:t>SharePoint Translation Services </a:t>
            </a:r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2600" dirty="0" err="1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TranslationService</a:t>
            </a:r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latin typeface="Geogrotesque" charset="0"/>
                <a:ea typeface="Geogrotesque" charset="0"/>
                <a:cs typeface="Geogrotesque" charset="0"/>
              </a:rPr>
              <a:t>PowerPivot Service </a:t>
            </a:r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2600" dirty="0" err="1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DefaultPowerPivotServiceApplicationDB</a:t>
            </a:r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latin typeface="Geogrotesque" charset="0"/>
                <a:ea typeface="Geogrotesque" charset="0"/>
                <a:cs typeface="Geogrotesque" charset="0"/>
              </a:rPr>
              <a:t>PerformancePoint </a:t>
            </a:r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(PerformancePoint Service Application)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latin typeface="Geogrotesque" charset="0"/>
                <a:ea typeface="Geogrotesque" charset="0"/>
                <a:cs typeface="Geogrotesque" charset="0"/>
              </a:rPr>
              <a:t>State Service </a:t>
            </a:r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2600" dirty="0" err="1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StateService</a:t>
            </a:r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latin typeface="Geogrotesque" charset="0"/>
                <a:ea typeface="Geogrotesque" charset="0"/>
                <a:cs typeface="Geogrotesque" charset="0"/>
              </a:rPr>
              <a:t>Report Server Catalog </a:t>
            </a:r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2600" dirty="0" err="1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ReportingService</a:t>
            </a:r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 err="1">
                <a:latin typeface="Geogrotesque" charset="0"/>
                <a:ea typeface="Geogrotesque" charset="0"/>
                <a:cs typeface="Geogrotesque" charset="0"/>
              </a:rPr>
              <a:t>ReportServerTempDB</a:t>
            </a:r>
            <a:r>
              <a:rPr lang="en-US" sz="2600" dirty="0">
                <a:latin typeface="Geogrotesque" charset="0"/>
                <a:ea typeface="Geogrotesque" charset="0"/>
                <a:cs typeface="Geogrotesque" charset="0"/>
              </a:rPr>
              <a:t> </a:t>
            </a:r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2600" dirty="0" err="1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ReportingService</a:t>
            </a:r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_&lt;GUID&gt;_</a:t>
            </a:r>
            <a:r>
              <a:rPr lang="en-US" sz="2600" dirty="0" err="1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TempDB</a:t>
            </a:r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latin typeface="Geogrotesque" charset="0"/>
                <a:ea typeface="Geogrotesque" charset="0"/>
                <a:cs typeface="Geogrotesque" charset="0"/>
              </a:rPr>
              <a:t>Report Server Alerting </a:t>
            </a:r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2600" dirty="0" err="1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ReportingService</a:t>
            </a:r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_&lt;GUID&gt;_Alerting)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endParaRPr lang="en-US" sz="2600" dirty="0">
              <a:latin typeface="Geogrotesque" charset="0"/>
              <a:ea typeface="Geogrotesque" charset="0"/>
              <a:cs typeface="Geogrotesque" charset="0"/>
            </a:endParaRP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endParaRPr lang="en-US" sz="260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endParaRPr lang="en-US" sz="260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endParaRPr lang="en-US" sz="260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45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0" y="393882"/>
            <a:ext cx="10515600" cy="1062679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SharePoint Databases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329"/>
            <a:ext cx="12192000" cy="84367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6</a:t>
            </a:fld>
            <a:endParaRPr lang="en-US" dirty="0">
              <a:solidFill>
                <a:srgbClr val="82BC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7040" y="1468136"/>
            <a:ext cx="9867900" cy="6438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3000"/>
              </a:lnSpc>
              <a:spcAft>
                <a:spcPts val="1200"/>
              </a:spcAft>
            </a:pPr>
            <a:r>
              <a:rPr lang="en-US" sz="2600" dirty="0">
                <a:solidFill>
                  <a:srgbClr val="0039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SharePoint Databases – all </a:t>
            </a: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have their own unique features SQL guidance:</a:t>
            </a:r>
          </a:p>
          <a:p>
            <a:pPr marL="914400" lvl="1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latin typeface="Geogrotesque" charset="0"/>
                <a:ea typeface="Geogrotesque" charset="0"/>
                <a:cs typeface="Geogrotesque" charset="0"/>
              </a:rPr>
              <a:t>Location requirements</a:t>
            </a:r>
          </a:p>
          <a:p>
            <a:pPr marL="914400" lvl="1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latin typeface="Geogrotesque" charset="0"/>
                <a:ea typeface="Geogrotesque" charset="0"/>
                <a:cs typeface="Geogrotesque" charset="0"/>
              </a:rPr>
              <a:t>General size information and growth factors</a:t>
            </a:r>
          </a:p>
          <a:p>
            <a:pPr marL="914400" lvl="1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latin typeface="Geogrotesque" charset="0"/>
                <a:ea typeface="Geogrotesque" charset="0"/>
                <a:cs typeface="Geogrotesque" charset="0"/>
              </a:rPr>
              <a:t>Read/write characteristics</a:t>
            </a:r>
          </a:p>
          <a:p>
            <a:pPr marL="914400" lvl="1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latin typeface="Geogrotesque" charset="0"/>
                <a:ea typeface="Geogrotesque" charset="0"/>
                <a:cs typeface="Geogrotesque" charset="0"/>
              </a:rPr>
              <a:t>Default recovery model</a:t>
            </a:r>
          </a:p>
          <a:p>
            <a:pPr marL="914400" lvl="1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latin typeface="Geogrotesque" charset="0"/>
                <a:ea typeface="Geogrotesque" charset="0"/>
                <a:cs typeface="Geogrotesque" charset="0"/>
              </a:rPr>
              <a:t>Supported backup tools</a:t>
            </a:r>
          </a:p>
          <a:p>
            <a:pPr marL="914400" lvl="1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latin typeface="Geogrotesque" charset="0"/>
                <a:ea typeface="Geogrotesque" charset="0"/>
                <a:cs typeface="Geogrotesque" charset="0"/>
              </a:rPr>
              <a:t>Recommended scaling method</a:t>
            </a:r>
          </a:p>
          <a:p>
            <a:pPr marL="548640" lvl="1">
              <a:lnSpc>
                <a:spcPct val="110000"/>
              </a:lnSpc>
              <a:spcBef>
                <a:spcPts val="1200"/>
              </a:spcBef>
            </a:pPr>
            <a:r>
              <a:rPr lang="en-US" sz="2400" dirty="0" err="1">
                <a:latin typeface="Geogrotesque" charset="0"/>
                <a:ea typeface="Geogrotesque" charset="0"/>
                <a:cs typeface="Geogrotesque" charset="0"/>
              </a:rPr>
              <a:t>Technet</a:t>
            </a:r>
            <a:r>
              <a:rPr lang="en-US" sz="2400" dirty="0">
                <a:latin typeface="Geogrotesque" charset="0"/>
                <a:ea typeface="Geogrotesque" charset="0"/>
                <a:cs typeface="Geogrotesque" charset="0"/>
              </a:rPr>
              <a:t> Database types and descriptions:</a:t>
            </a:r>
          </a:p>
          <a:p>
            <a:pPr marL="548640" lvl="1">
              <a:lnSpc>
                <a:spcPct val="110000"/>
              </a:lnSpc>
            </a:pPr>
            <a:r>
              <a:rPr lang="en-US" sz="2400" dirty="0"/>
              <a:t>https://technet.microsoft.com/en-us/library/cc678868(v=office.16).aspx</a:t>
            </a:r>
          </a:p>
          <a:p>
            <a:pPr marL="548640" lvl="1">
              <a:lnSpc>
                <a:spcPct val="110000"/>
              </a:lnSpc>
            </a:pPr>
            <a:endParaRPr lang="en-US" sz="2600" dirty="0">
              <a:latin typeface="Geogrotesque" charset="0"/>
              <a:ea typeface="Geogrotesque" charset="0"/>
              <a:cs typeface="Geogrotesque" charset="0"/>
            </a:endParaRPr>
          </a:p>
          <a:p>
            <a:pPr marL="914400" lvl="1" indent="-365760">
              <a:lnSpc>
                <a:spcPct val="110000"/>
              </a:lnSpc>
              <a:buBlip>
                <a:blip r:embed="rId4"/>
              </a:buBlip>
            </a:pPr>
            <a:endParaRPr lang="en-US" sz="260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endParaRPr lang="en-US" sz="260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endParaRPr lang="en-US" sz="260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3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0" y="393882"/>
            <a:ext cx="10515600" cy="1062679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Virtualization Considerations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329"/>
            <a:ext cx="12192000" cy="84367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7</a:t>
            </a:fld>
            <a:endParaRPr lang="en-US" dirty="0">
              <a:solidFill>
                <a:srgbClr val="82BC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7040" y="1468136"/>
            <a:ext cx="9867900" cy="539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3000"/>
              </a:lnSpc>
              <a:spcAft>
                <a:spcPts val="1200"/>
              </a:spcAft>
            </a:pPr>
            <a:r>
              <a:rPr lang="en-US" sz="2600" dirty="0">
                <a:solidFill>
                  <a:srgbClr val="0039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To Virtualize or Not</a:t>
            </a: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:</a:t>
            </a:r>
          </a:p>
          <a:p>
            <a:pPr marL="914400" lvl="1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latin typeface="Geogrotesque" charset="0"/>
                <a:ea typeface="Geogrotesque" charset="0"/>
                <a:cs typeface="Geogrotesque" charset="0"/>
              </a:rPr>
              <a:t>Web and Application Servers:</a:t>
            </a:r>
          </a:p>
          <a:p>
            <a:pPr marL="1371600" lvl="2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latin typeface="Geogrotesque" charset="0"/>
                <a:ea typeface="Geogrotesque" charset="0"/>
                <a:cs typeface="Geogrotesque" charset="0"/>
              </a:rPr>
              <a:t>Performance Considerations:</a:t>
            </a:r>
          </a:p>
          <a:p>
            <a:pPr marL="1828800" lvl="3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latin typeface="Geogrotesque" charset="0"/>
                <a:ea typeface="Geogrotesque" charset="0"/>
                <a:cs typeface="Geogrotesque" charset="0"/>
              </a:rPr>
              <a:t>Host OS Resources</a:t>
            </a:r>
            <a:endParaRPr lang="en-US" sz="2600" dirty="0">
              <a:latin typeface="Geogrotesque" charset="0"/>
              <a:ea typeface="Geogrotesque" charset="0"/>
              <a:cs typeface="Geogrotesque" charset="0"/>
            </a:endParaRPr>
          </a:p>
          <a:p>
            <a:pPr marL="1828800" lvl="3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latin typeface="Geogrotesque" charset="0"/>
                <a:ea typeface="Geogrotesque" charset="0"/>
                <a:cs typeface="Geogrotesque" charset="0"/>
              </a:rPr>
              <a:t>Physical NICS       Virtual NICS</a:t>
            </a:r>
          </a:p>
          <a:p>
            <a:pPr marL="914400" lvl="1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latin typeface="Geogrotesque" charset="0"/>
                <a:ea typeface="Geogrotesque" charset="0"/>
                <a:cs typeface="Geogrotesque" charset="0"/>
              </a:rPr>
              <a:t>SQL Server:</a:t>
            </a:r>
          </a:p>
          <a:p>
            <a:pPr marL="1371600" lvl="2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latin typeface="Geogrotesque" charset="0"/>
                <a:ea typeface="Geogrotesque" charset="0"/>
                <a:cs typeface="Geogrotesque" charset="0"/>
              </a:rPr>
              <a:t>Bottom Line</a:t>
            </a:r>
          </a:p>
          <a:p>
            <a:pPr marL="1463040" lvl="3">
              <a:lnSpc>
                <a:spcPct val="110000"/>
              </a:lnSpc>
            </a:pPr>
            <a:r>
              <a:rPr lang="en-US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“…a virtual database server will not outperform a physical server that uses the same configuration. However, if you scale up the virtual database server configuration, you can achieve the same overall throughput at a slightly increased CPU usage cost”</a:t>
            </a:r>
            <a:endParaRPr lang="en-US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endParaRPr lang="en-US" sz="260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endParaRPr lang="en-US" sz="260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</p:txBody>
      </p:sp>
      <p:sp>
        <p:nvSpPr>
          <p:cNvPr id="3" name="Not Equal 2"/>
          <p:cNvSpPr/>
          <p:nvPr/>
        </p:nvSpPr>
        <p:spPr>
          <a:xfrm>
            <a:off x="5350435" y="3491346"/>
            <a:ext cx="319888" cy="196598"/>
          </a:xfrm>
          <a:prstGeom prst="mathNotEqual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89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0" y="393882"/>
            <a:ext cx="10515600" cy="1062679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Virtualization Considerations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329"/>
            <a:ext cx="12192000" cy="84367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8</a:t>
            </a:fld>
            <a:endParaRPr lang="en-US" dirty="0">
              <a:solidFill>
                <a:srgbClr val="82BC00"/>
              </a:solidFill>
            </a:endParaRPr>
          </a:p>
        </p:txBody>
      </p:sp>
      <p:pic>
        <p:nvPicPr>
          <p:cNvPr id="1026" name="Picture 2" descr="Dedicate a physical server to a ro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157" y="1643742"/>
            <a:ext cx="5455011" cy="391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51" y="1643742"/>
            <a:ext cx="5398674" cy="340327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092043" y="1456561"/>
            <a:ext cx="0" cy="43682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51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0" y="393882"/>
            <a:ext cx="10515600" cy="1062679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SharePoint Blob Storage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329"/>
            <a:ext cx="12192000" cy="84367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9</a:t>
            </a:fld>
            <a:endParaRPr lang="en-US" dirty="0">
              <a:solidFill>
                <a:srgbClr val="82BC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8400" y="1468136"/>
            <a:ext cx="9867900" cy="4591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3000"/>
              </a:lnSpc>
              <a:spcAft>
                <a:spcPts val="1200"/>
              </a:spcAft>
            </a:pPr>
            <a:r>
              <a:rPr lang="en-US" sz="2600" dirty="0">
                <a:solidFill>
                  <a:srgbClr val="0039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#1 pain of mature SharePoint implementations is storage (as you all likely know already)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Separates structured &amp; unstructured data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Maximizes cost effective storage (only purpose)</a:t>
            </a:r>
          </a:p>
          <a:p>
            <a:pPr marL="457200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2 Types:</a:t>
            </a:r>
          </a:p>
          <a:p>
            <a:pPr marL="914400" lvl="1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Local RBS</a:t>
            </a:r>
          </a:p>
          <a:p>
            <a:pPr marL="1371600" lvl="2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 err="1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Filestream</a:t>
            </a: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 (free)</a:t>
            </a:r>
          </a:p>
          <a:p>
            <a:pPr marL="914400" lvl="1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Remote RBS</a:t>
            </a:r>
          </a:p>
          <a:p>
            <a:pPr marL="1371600" lvl="2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 err="1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AvePoint</a:t>
            </a: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 Storage Manager ($)</a:t>
            </a:r>
          </a:p>
          <a:p>
            <a:pPr marL="1371600" lvl="2" indent="-365760">
              <a:lnSpc>
                <a:spcPct val="110000"/>
              </a:lnSpc>
              <a:buBlip>
                <a:blip r:embed="rId4"/>
              </a:buBlip>
            </a:pPr>
            <a:r>
              <a:rPr lang="en-US" sz="2600" dirty="0" err="1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Mexalogix</a:t>
            </a: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 </a:t>
            </a:r>
            <a:r>
              <a:rPr lang="en-US" sz="2600" dirty="0" err="1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StoragePoint</a:t>
            </a:r>
            <a:r>
              <a:rPr lang="en-US" sz="260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 ($)</a:t>
            </a:r>
          </a:p>
        </p:txBody>
      </p:sp>
    </p:spTree>
    <p:extLst>
      <p:ext uri="{BB962C8B-B14F-4D97-AF65-F5344CB8AC3E}">
        <p14:creationId xmlns:p14="http://schemas.microsoft.com/office/powerpoint/2010/main" val="294872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lution xmlns="9616b5ee-a2a3-40af-b5bd-058e236116a7" xsi:nil="true"/>
    <Practice xmlns="9616b5ee-a2a3-40af-b5bd-058e236116a7" xsi:nil="true"/>
    <Industry xmlns="9616b5ee-a2a3-40af-b5bd-058e236116a7">SPK</Industry>
    <Company_x002f_Client xmlns="9616b5ee-a2a3-40af-b5bd-058e236116a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C416C0B364A1409848D690C7201856" ma:contentTypeVersion="5" ma:contentTypeDescription="Create a new document." ma:contentTypeScope="" ma:versionID="dc2c47da44dff5656b07eb560eaced3a">
  <xsd:schema xmlns:xsd="http://www.w3.org/2001/XMLSchema" xmlns:xs="http://www.w3.org/2001/XMLSchema" xmlns:p="http://schemas.microsoft.com/office/2006/metadata/properties" xmlns:ns2="9616b5ee-a2a3-40af-b5bd-058e236116a7" targetNamespace="http://schemas.microsoft.com/office/2006/metadata/properties" ma:root="true" ma:fieldsID="594f50e2cff7d883aad2fe33145919b8" ns2:_="">
    <xsd:import namespace="9616b5ee-a2a3-40af-b5bd-058e236116a7"/>
    <xsd:element name="properties">
      <xsd:complexType>
        <xsd:sequence>
          <xsd:element name="documentManagement">
            <xsd:complexType>
              <xsd:all>
                <xsd:element ref="ns2:Company_x002f_Client" minOccurs="0"/>
                <xsd:element ref="ns2:Practice" minOccurs="0"/>
                <xsd:element ref="ns2:Solution" minOccurs="0"/>
                <xsd:element ref="ns2:Industry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16b5ee-a2a3-40af-b5bd-058e236116a7" elementFormDefault="qualified">
    <xsd:import namespace="http://schemas.microsoft.com/office/2006/documentManagement/types"/>
    <xsd:import namespace="http://schemas.microsoft.com/office/infopath/2007/PartnerControls"/>
    <xsd:element name="Company_x002f_Client" ma:index="8" nillable="true" ma:displayName="Company/Client" ma:internalName="Company_x002f_Client">
      <xsd:simpleType>
        <xsd:restriction base="dms:Text">
          <xsd:maxLength value="255"/>
        </xsd:restriction>
      </xsd:simpleType>
    </xsd:element>
    <xsd:element name="Practice" ma:index="9" nillable="true" ma:displayName="Practice" ma:internalName="Practice">
      <xsd:simpleType>
        <xsd:restriction base="dms:Text">
          <xsd:maxLength value="255"/>
        </xsd:restriction>
      </xsd:simpleType>
    </xsd:element>
    <xsd:element name="Solution" ma:index="10" nillable="true" ma:displayName="Solution" ma:internalName="Solution">
      <xsd:simpleType>
        <xsd:restriction base="dms:Text">
          <xsd:maxLength value="255"/>
        </xsd:restriction>
      </xsd:simpleType>
    </xsd:element>
    <xsd:element name="Industry" ma:index="11" ma:displayName="Industry" ma:description="List company's industry affiliation per SIC code" ma:internalName="Industr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9B6F2D-571E-41DB-AC68-13AFEC61D9A0}">
  <ds:schemaRefs>
    <ds:schemaRef ds:uri="http://purl.org/dc/dcmitype/"/>
    <ds:schemaRef ds:uri="9616b5ee-a2a3-40af-b5bd-058e236116a7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3055349-7DE7-4315-B69D-F673141BF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87DA3C-1691-41C1-AF61-588AF173BA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16b5ee-a2a3-40af-b5bd-058e236116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884</Words>
  <Application>Microsoft Office PowerPoint</Application>
  <PresentationFormat>Widescreen</PresentationFormat>
  <Paragraphs>189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Geogrotesque</vt:lpstr>
      <vt:lpstr>Geogrotesque Medium</vt:lpstr>
      <vt:lpstr>Geogrotesque SemiBold</vt:lpstr>
      <vt:lpstr>Office Theme</vt:lpstr>
      <vt:lpstr>PowerPoint Presentation</vt:lpstr>
      <vt:lpstr>Who am I…Why am I here…</vt:lpstr>
      <vt:lpstr>SharePoint Databases</vt:lpstr>
      <vt:lpstr>SharePoint Databases</vt:lpstr>
      <vt:lpstr>SharePoint Databases</vt:lpstr>
      <vt:lpstr>SharePoint Databases</vt:lpstr>
      <vt:lpstr>Virtualization Considerations</vt:lpstr>
      <vt:lpstr>Virtualization Considerations</vt:lpstr>
      <vt:lpstr>SharePoint Blob Storage</vt:lpstr>
      <vt:lpstr>SharePoint Blob Storage</vt:lpstr>
      <vt:lpstr>SharePoint Diagnostic Logging</vt:lpstr>
      <vt:lpstr>SharePoint Monitoring</vt:lpstr>
      <vt:lpstr>SharePoint as a Development Platform</vt:lpstr>
      <vt:lpstr>SharePoint as a Development Platform</vt:lpstr>
      <vt:lpstr>SharePoint as a Development Platform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Wallace</dc:creator>
  <cp:lastModifiedBy>Kevin Grohoske</cp:lastModifiedBy>
  <cp:revision>44</cp:revision>
  <dcterms:created xsi:type="dcterms:W3CDTF">2016-06-02T21:11:04Z</dcterms:created>
  <dcterms:modified xsi:type="dcterms:W3CDTF">2017-03-18T20:18:27Z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0x010100E7C416C0B364A1409848D690C7201856</vt:lpwstr>
  </property>
</Properties>
</file>