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3" r:id="rId3"/>
    <p:sldMasterId id="2147483668" r:id="rId4"/>
  </p:sldMasterIdLst>
  <p:notesMasterIdLst>
    <p:notesMasterId r:id="rId50"/>
  </p:notesMasterIdLst>
  <p:sldIdLst>
    <p:sldId id="256" r:id="rId5"/>
    <p:sldId id="257" r:id="rId6"/>
    <p:sldId id="262" r:id="rId7"/>
    <p:sldId id="291" r:id="rId8"/>
    <p:sldId id="292" r:id="rId9"/>
    <p:sldId id="274" r:id="rId10"/>
    <p:sldId id="258" r:id="rId11"/>
    <p:sldId id="259" r:id="rId12"/>
    <p:sldId id="278" r:id="rId13"/>
    <p:sldId id="260" r:id="rId14"/>
    <p:sldId id="280" r:id="rId15"/>
    <p:sldId id="266" r:id="rId16"/>
    <p:sldId id="328" r:id="rId17"/>
    <p:sldId id="265" r:id="rId18"/>
    <p:sldId id="282" r:id="rId19"/>
    <p:sldId id="264" r:id="rId20"/>
    <p:sldId id="283" r:id="rId21"/>
    <p:sldId id="267" r:id="rId22"/>
    <p:sldId id="268" r:id="rId23"/>
    <p:sldId id="329" r:id="rId24"/>
    <p:sldId id="330" r:id="rId25"/>
    <p:sldId id="269" r:id="rId26"/>
    <p:sldId id="270" r:id="rId27"/>
    <p:sldId id="287" r:id="rId28"/>
    <p:sldId id="288" r:id="rId29"/>
    <p:sldId id="289" r:id="rId30"/>
    <p:sldId id="290" r:id="rId31"/>
    <p:sldId id="294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19" r:id="rId46"/>
    <p:sldId id="320" r:id="rId47"/>
    <p:sldId id="261" r:id="rId48"/>
    <p:sldId id="26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>
      <p:cViewPr varScale="1">
        <p:scale>
          <a:sx n="108" d="100"/>
          <a:sy n="108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6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EB75-2C26-4DB7-B658-BF3B483D564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F5-BEAE-446F-81D1-5A2F357E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/>
              <a:t>SLIDE PURPOSE: </a:t>
            </a:r>
            <a:r>
              <a:rPr lang="en-US" altLang="en-US"/>
              <a:t>This is where everything starts – us defining with our customers how we can make an impact in their business regardless of the technology!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SPIEL: </a:t>
            </a:r>
            <a:r>
              <a:rPr lang="en-US" altLang="en-US" b="1" i="1"/>
              <a:t>Technology should be transformative, not a to-do list. Because, really, just about any firm can change the way your IT works. Our mission is for IT to change the way your business works. The difference is a game-changer.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10AE0D44-C31E-483B-9CFB-3AB7BD1A138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6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3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5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0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0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6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types and descriptions in SharePoint Server 2016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https://technet.microsoft.com/en-us/library/cc678868(v=office.16).aspx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2905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6458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39682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types and descriptions in SharePoint Server 2016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https://technet.microsoft.com/en-us/library/cc678868(v=office.16).aspx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3274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2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farm virtualization and architectures for SharePoint 2013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https://technet.microsoft.com/en-us/library/ff607811.aspx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05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farm virtualization and architectures for SharePoint 2013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/>
              <a:t>https://technet.microsoft.com/en-us/library/ff607811.aspx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2913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4081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RBS in SharePoint Server 2016 </a:t>
            </a:r>
            <a:r>
              <a:rPr lang="en-US" dirty="0"/>
              <a:t> - https://technet.microsoft.com/en-us/library/ee748649(v=office.16).aspx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 to use RBS in SharePoint Server 2016</a:t>
            </a:r>
            <a:r>
              <a:rPr lang="en-US" dirty="0"/>
              <a:t> - https://technet.microsoft.com/en-us/library/ff628583(v=office.16).aspx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6979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RBS in SharePoint Server 2016 </a:t>
            </a:r>
            <a:r>
              <a:rPr lang="en-US" dirty="0"/>
              <a:t> - https://technet.microsoft.com/en-us/library/ee748649(v=office.16).aspx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 to use RBS in SharePoint Server 2016</a:t>
            </a:r>
            <a:r>
              <a:rPr lang="en-US" dirty="0"/>
              <a:t> - https://technet.microsoft.com/en-us/library/ff628583(v=office.16).aspx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285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Monitoring</a:t>
            </a:r>
            <a:r>
              <a:rPr lang="en-US" baseline="0" dirty="0"/>
              <a:t> - https://technet.microsoft.com/en-us/library/jj219701.aspx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370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903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0279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9F59F-0EB0-7641-AD82-6C091FC4275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95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105F5-BEAE-446F-81D1-5A2F357E91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3B3C3B"/>
                </a:solidFill>
              </a:defRPr>
            </a:lvl1pPr>
          </a:lstStyle>
          <a:p>
            <a:pPr>
              <a:defRPr/>
            </a:pPr>
            <a:fld id="{05D4CBDA-0644-4A9F-9C3D-181716F261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82669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1484-F613-AC45-B9D3-64CA41DB6951}" type="datetime1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5DDB-685A-6C4F-97D9-DE7E44DA39E3}" type="datetime1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3DF5-FD2C-0A4C-B7ED-CD80B0D2F5D3}" type="datetime1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0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7682-2E42-6C4C-B1F0-48B73326AAAE}" type="datetime1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B9EF-AB3C-0B4C-BD7D-27191344BB40}" type="datetime1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8DB-0800-0A4D-AA94-E828501B70AB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DB19-20A2-B148-BC7E-60C145864085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4214"/>
            <a:ext cx="85344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2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5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2438400" y="2122717"/>
            <a:ext cx="4267200" cy="26125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10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5FA-AAC0-7946-84C9-FA39902A0691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4961-26D6-1C40-96DB-411F0858A344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4A5B-7323-9A43-A8FC-85E0E946BAE3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A9E-31BE-A343-B52C-FC784E27F394}" type="datetime1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2"/>
            <a:ext cx="9144000" cy="633413"/>
          </a:xfrm>
          <a:prstGeom prst="rect">
            <a:avLst/>
          </a:prstGeom>
        </p:spPr>
      </p:pic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935039"/>
            <a:ext cx="8229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DaxOT-Bold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362200"/>
            <a:ext cx="7962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DaxOT-Regular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DaxOT-Regular" charset="0"/>
              </a:rPr>
              <a:t>Second level</a:t>
            </a:r>
          </a:p>
          <a:p>
            <a:pPr lvl="2"/>
            <a:r>
              <a:rPr lang="en-US" altLang="en-US" dirty="0">
                <a:sym typeface="DaxOT-Regular" charset="0"/>
              </a:rPr>
              <a:t>Third level</a:t>
            </a:r>
          </a:p>
          <a:p>
            <a:pPr lvl="3"/>
            <a:r>
              <a:rPr lang="en-US" altLang="en-US" dirty="0">
                <a:sym typeface="DaxOT-Regular" charset="0"/>
              </a:rPr>
              <a:t>Fourth level</a:t>
            </a:r>
          </a:p>
          <a:p>
            <a:pPr lvl="4"/>
            <a:r>
              <a:rPr lang="en-US" altLang="en-US" dirty="0">
                <a:sym typeface="DaxOT-Regular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91568" y="6481763"/>
            <a:ext cx="27622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  <a:sym typeface="Lucida Sans Unicode" charset="0"/>
              </a:defRPr>
            </a:lvl1pPr>
          </a:lstStyle>
          <a:p>
            <a:pPr>
              <a:defRPr/>
            </a:pPr>
            <a:fld id="{F9693D02-A3B5-4ACF-983E-5C897D394E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0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+mj-lt"/>
          <a:ea typeface="+mj-ea"/>
          <a:cs typeface="+mj-cs"/>
          <a:sym typeface="DaxOT-Bold" charset="0"/>
        </a:defRPr>
      </a:lvl1pPr>
      <a:lvl2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2pPr>
      <a:lvl3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3pPr>
      <a:lvl4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4pPr>
      <a:lvl5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77000"/>
        <a:buFont typeface="Wingdings" pitchFamily="2" charset="2"/>
        <a:defRPr sz="2700">
          <a:solidFill>
            <a:srgbClr val="391E58"/>
          </a:solidFill>
          <a:latin typeface="+mn-lt"/>
          <a:ea typeface="+mn-ea"/>
          <a:cs typeface="+mn-cs"/>
          <a:sym typeface="DaxOT-Regular" charset="0"/>
        </a:defRPr>
      </a:lvl1pPr>
      <a:lvl2pPr marL="444500" indent="-228600" algn="l" rtl="0" eaLnBrk="0" fontAlgn="base" hangingPunct="0">
        <a:lnSpc>
          <a:spcPct val="100000"/>
        </a:lnSpc>
        <a:spcBef>
          <a:spcPts val="300"/>
        </a:spcBef>
        <a:spcAft>
          <a:spcPct val="0"/>
        </a:spcAft>
        <a:buSzPct val="77000"/>
        <a:buFontTx/>
        <a:buBlip>
          <a:blip r:embed="rId4"/>
        </a:buBlip>
        <a:defRPr sz="23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2pPr>
      <a:lvl3pPr marL="682625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69000"/>
        <a:buFontTx/>
        <a:buBlip>
          <a:blip r:embed="rId4"/>
        </a:buBlip>
        <a:defRPr sz="21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3pPr>
      <a:lvl4pPr marL="915988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62000"/>
        <a:buFontTx/>
        <a:buBlip>
          <a:blip r:embed="rId4"/>
        </a:buBlip>
        <a:defRPr sz="19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4pPr>
      <a:lvl5pPr marL="1157288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62000"/>
        <a:buFontTx/>
        <a:buBlip>
          <a:blip r:embed="rId4"/>
        </a:buBlip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5pPr>
      <a:lvl6pPr marL="16144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6pPr>
      <a:lvl7pPr marL="20716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7pPr>
      <a:lvl8pPr marL="25288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8pPr>
      <a:lvl9pPr marL="29860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>
            <a:lum/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91568" y="6481763"/>
            <a:ext cx="27622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  <a:sym typeface="Lucida Sans Unicode" charset="0"/>
              </a:defRPr>
            </a:lvl1pPr>
          </a:lstStyle>
          <a:p>
            <a:pPr>
              <a:defRPr/>
            </a:pPr>
            <a:fld id="{95A35C36-9108-4A8B-B692-544B70B1E26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1524000"/>
            <a:ext cx="551180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62782"/>
      </p:ext>
    </p:extLst>
  </p:cSld>
  <p:clrMap bg1="lt1" tx1="dk1" bg2="lt2" tx2="dk2" accent1="accent1" accent2="accent2" accent3="accent3" accent4="accent4" accent5="accent5" accent6="accent6" hlink="hlink" folHlink="folHlink"/>
  <p:transition/>
  <p:hf hdr="0" ftr="0" dt="0"/>
  <p:txStyles>
    <p:titleStyle>
      <a:lvl1pPr marL="39688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DaxOT-Bold" charset="0"/>
        </a:defRPr>
      </a:lvl1pPr>
      <a:lvl2pPr marL="39688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2pPr>
      <a:lvl3pPr marL="39688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3pPr>
      <a:lvl4pPr marL="39688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4pPr>
      <a:lvl5pPr marL="39688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9pPr>
    </p:titleStyle>
    <p:bodyStyle>
      <a:lvl1pPr marL="404813" indent="-255588" algn="l" rtl="0" eaLnBrk="0" fontAlgn="base" hangingPunct="0">
        <a:spcBef>
          <a:spcPts val="400"/>
        </a:spcBef>
        <a:spcAft>
          <a:spcPct val="0"/>
        </a:spcAft>
        <a:buSzPct val="77000"/>
        <a:buChar char="•"/>
        <a:defRPr sz="27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1pPr>
      <a:lvl2pPr marL="660400" indent="-228600" algn="l" rtl="0" eaLnBrk="0" fontAlgn="base" hangingPunct="0">
        <a:spcBef>
          <a:spcPts val="300"/>
        </a:spcBef>
        <a:spcAft>
          <a:spcPct val="0"/>
        </a:spcAft>
        <a:buSzPct val="77000"/>
        <a:buChar char="•"/>
        <a:defRPr sz="23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2pPr>
      <a:lvl3pPr marL="898525" indent="-228600" algn="l" rtl="0" eaLnBrk="0" fontAlgn="base" hangingPunct="0">
        <a:spcBef>
          <a:spcPts val="400"/>
        </a:spcBef>
        <a:spcAft>
          <a:spcPct val="0"/>
        </a:spcAft>
        <a:buSzPct val="69000"/>
        <a:buChar char="•"/>
        <a:defRPr sz="21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3pPr>
      <a:lvl4pPr marL="1182688" indent="-228600" algn="l" rtl="0" eaLnBrk="0" fontAlgn="base" hangingPunct="0">
        <a:spcBef>
          <a:spcPts val="400"/>
        </a:spcBef>
        <a:spcAft>
          <a:spcPct val="0"/>
        </a:spcAft>
        <a:buSzPct val="62000"/>
        <a:buChar char="•"/>
        <a:defRPr sz="19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4pPr>
      <a:lvl5pPr marL="1411288" indent="-228600" algn="l" rtl="0" eaLnBrk="0" fontAlgn="base" hangingPunct="0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5pPr>
      <a:lvl6pPr marL="18684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6pPr>
      <a:lvl7pPr marL="23256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7pPr>
      <a:lvl8pPr marL="27828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8pPr>
      <a:lvl9pPr marL="32400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589"/>
            <a:ext cx="9144000" cy="6334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24643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72910"/>
            <a:ext cx="82296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3816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B8CE-5273-D049-9EA9-A95247F6EC9E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B6B2-C08D-E949-9A0B-C95772D0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evin.Grohoske@sparkhound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how24/archive/2012/11/20/special-sql-server-configuration-and-considerations-for-sharepoint-2010.aspx" TargetMode="External"/><Relationship Id="rId3" Type="http://schemas.openxmlformats.org/officeDocument/2006/relationships/hyperlink" Target="http://technet.microsoft.com/en-us/library/cc678868.aspx#Sec1" TargetMode="External"/><Relationship Id="rId7" Type="http://schemas.openxmlformats.org/officeDocument/2006/relationships/hyperlink" Target="http://technet.microsoft.com/en-us/library/ff607733.aspx" TargetMode="External"/><Relationship Id="rId12" Type="http://schemas.openxmlformats.org/officeDocument/2006/relationships/hyperlink" Target="http://blogs.msdn.com/b/sambetts/archive/2014/05/16/sharepoint-2013-on-sql-server-alwayson-2014-edition.aspx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s.technet.com/b/sqlpfeil/archive/2012/07/14/four-tips-for-sql-tuning-for-sharepoint-part-3-tempdb.aspx" TargetMode="External"/><Relationship Id="rId11" Type="http://schemas.openxmlformats.org/officeDocument/2006/relationships/hyperlink" Target="http://technet.microsoft.com/en-us/library/bb326290(v=sql.105).aspx" TargetMode="External"/><Relationship Id="rId5" Type="http://schemas.openxmlformats.org/officeDocument/2006/relationships/hyperlink" Target="http://blogs.technet.com/b/sqlpfeil/archive/2012/02/01/four-tips-for-sql-tuning-for-sharepoint-part-1.aspx" TargetMode="External"/><Relationship Id="rId10" Type="http://schemas.openxmlformats.org/officeDocument/2006/relationships/hyperlink" Target="http://technet.microsoft.com/en-us/library/ee748649(v=office.15).aspx" TargetMode="External"/><Relationship Id="rId4" Type="http://schemas.openxmlformats.org/officeDocument/2006/relationships/hyperlink" Target="http://technet.microsoft.com/en-us/library/hh292622.aspx" TargetMode="External"/><Relationship Id="rId9" Type="http://schemas.openxmlformats.org/officeDocument/2006/relationships/hyperlink" Target="http://www.sparkhound.com/pages/blogpost.aspx?f=73&amp;bt=&amp;aid=21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eelcitysql.pass.or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ssug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0BD8C173-5E65-44D9-A878-05D0C002934E}" type="slidenum">
              <a:rPr lang="en-US" altLang="en-US">
                <a:solidFill>
                  <a:srgbClr val="3B3C3B"/>
                </a:solidFill>
                <a:latin typeface="Lucida Sans Unicode" charset="0"/>
                <a:ea typeface="Lucida Sans Unicode" charset="0"/>
                <a:cs typeface="Lucida Sans Unicode" charset="0"/>
                <a:sym typeface="Lucida Sans Unicode" charset="0"/>
              </a:rPr>
              <a:pPr eaLnBrk="1" hangingPunct="1"/>
              <a:t>1</a:t>
            </a:fld>
            <a:endParaRPr lang="en-US" altLang="en-US">
              <a:solidFill>
                <a:srgbClr val="3B3C3B"/>
              </a:solidFill>
              <a:latin typeface="Lucida Sans Unicode" charset="0"/>
              <a:ea typeface="Lucida Sans Unicode" charset="0"/>
              <a:cs typeface="Lucida Sans Unicode" charset="0"/>
              <a:sym typeface="Lucida Sans Unicode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2"/>
            <a:ext cx="7620000" cy="1600200"/>
          </a:xfrm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SQL + SharePoint: Friends Forever</a:t>
            </a:r>
          </a:p>
          <a:p>
            <a:pPr eaLnBrk="1" hangingPunct="1"/>
            <a:endParaRPr lang="en-US" altLang="en-US" sz="6000" dirty="0"/>
          </a:p>
          <a:p>
            <a:pPr eaLnBrk="1" hangingPunct="1"/>
            <a:r>
              <a:rPr lang="en-US" altLang="en-US" sz="4000" dirty="0"/>
              <a:t>William Assaf</a:t>
            </a:r>
          </a:p>
          <a:p>
            <a:pPr eaLnBrk="1" hangingPunct="1"/>
            <a:r>
              <a:rPr lang="en-US" altLang="en-US" sz="4000" dirty="0"/>
              <a:t>Kevin Grohoske</a:t>
            </a:r>
          </a:p>
          <a:p>
            <a:pPr eaLnBrk="1" hangingPunct="1"/>
            <a:r>
              <a:rPr lang="en-US" altLang="en-US" sz="4000" dirty="0"/>
              <a:t>Sparkhound</a:t>
            </a:r>
          </a:p>
        </p:txBody>
      </p:sp>
      <p:pic>
        <p:nvPicPr>
          <p:cNvPr id="1026" name="Picture 2" descr="https://static1.squarespace.com/static/52a751fce4b033709a8acae1/t/55fef798e4b08adf6210d3ba/1442772889749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08" y="2971800"/>
            <a:ext cx="44577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15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50" y="685802"/>
            <a:ext cx="8229600" cy="588961"/>
          </a:xfrm>
        </p:spPr>
        <p:txBody>
          <a:bodyPr/>
          <a:lstStyle/>
          <a:p>
            <a:r>
              <a:rPr lang="en-US" sz="3600" dirty="0"/>
              <a:t>SharePoint Database 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962900" cy="4648200"/>
          </a:xfrm>
        </p:spPr>
        <p:txBody>
          <a:bodyPr/>
          <a:lstStyle/>
          <a:p>
            <a:pPr fontAlgn="ctr"/>
            <a:r>
              <a:rPr lang="en-US" sz="2400" dirty="0"/>
              <a:t>These database should be in </a:t>
            </a:r>
            <a:r>
              <a:rPr lang="en-US" sz="2400" b="1" dirty="0"/>
              <a:t>SIMPLE recovery mode</a:t>
            </a:r>
            <a:r>
              <a:rPr lang="en-US" sz="2400" dirty="0"/>
              <a:t>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	Nightly full backups are still necessary.</a:t>
            </a:r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 err="1"/>
              <a:t>Config</a:t>
            </a:r>
            <a:r>
              <a:rPr lang="en-US" sz="2400" dirty="0"/>
              <a:t> databases, Search and Crawl databases, </a:t>
            </a:r>
            <a:br>
              <a:rPr lang="en-US" sz="2400" dirty="0"/>
            </a:br>
            <a:r>
              <a:rPr lang="en-US" sz="2400" dirty="0"/>
              <a:t>Usage and Health Data Collection database, </a:t>
            </a:r>
          </a:p>
          <a:p>
            <a:pPr fontAlgn="ctr"/>
            <a:r>
              <a:rPr lang="en-US" sz="2400" dirty="0"/>
              <a:t>SharePoint Profile-related databases,</a:t>
            </a:r>
          </a:p>
          <a:p>
            <a:pPr fontAlgn="ctr"/>
            <a:r>
              <a:rPr lang="en-US" sz="2400" dirty="0"/>
              <a:t>and SQL Server system databases </a:t>
            </a:r>
          </a:p>
          <a:p>
            <a:pPr fontAlgn="ctr"/>
            <a:endParaRPr lang="en-US" sz="2400" dirty="0"/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" y="3657600"/>
            <a:ext cx="8305800" cy="1676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3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50" y="685802"/>
            <a:ext cx="8229600" cy="588961"/>
          </a:xfrm>
        </p:spPr>
        <p:txBody>
          <a:bodyPr/>
          <a:lstStyle/>
          <a:p>
            <a:r>
              <a:rPr lang="en-US" sz="3600" dirty="0"/>
              <a:t>SharePoint Database 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50963"/>
            <a:ext cx="7962900" cy="5278439"/>
          </a:xfrm>
        </p:spPr>
        <p:txBody>
          <a:bodyPr/>
          <a:lstStyle/>
          <a:p>
            <a:pPr fontAlgn="ctr"/>
            <a:endParaRPr lang="en-US" sz="2400" dirty="0"/>
          </a:p>
          <a:p>
            <a:pPr fontAlgn="ctr"/>
            <a:r>
              <a:rPr lang="en-US" sz="2400" dirty="0"/>
              <a:t>All other databases, </a:t>
            </a:r>
          </a:p>
          <a:p>
            <a:pPr fontAlgn="ctr"/>
            <a:r>
              <a:rPr lang="en-US" sz="2400" dirty="0"/>
              <a:t>including Content DB's,</a:t>
            </a:r>
          </a:p>
          <a:p>
            <a:pPr fontAlgn="ctr"/>
            <a:r>
              <a:rPr lang="en-US" sz="2400" dirty="0"/>
              <a:t>and the Secure Store, </a:t>
            </a:r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should be in </a:t>
            </a:r>
            <a:r>
              <a:rPr lang="en-US" sz="2400" b="1" dirty="0"/>
              <a:t>FULL recovery mode</a:t>
            </a:r>
            <a:r>
              <a:rPr lang="en-US" sz="2400" dirty="0"/>
              <a:t>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	Nightly full backups </a:t>
            </a:r>
            <a:r>
              <a:rPr lang="en-US" sz="2400" i="1" dirty="0"/>
              <a:t>plus 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i="1" dirty="0"/>
              <a:t>at least </a:t>
            </a:r>
            <a:r>
              <a:rPr lang="en-US" sz="2400" dirty="0"/>
              <a:t>hourly </a:t>
            </a:r>
            <a:r>
              <a:rPr lang="en-US" sz="2400" dirty="0" err="1"/>
              <a:t>tran</a:t>
            </a:r>
            <a:r>
              <a:rPr lang="en-US" sz="2400" dirty="0"/>
              <a:t> log backups are necessary.</a:t>
            </a:r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T-log backups can be taken as fast as storage can handle (every minute?) and should match or beat business data loss tolerance goals.</a:t>
            </a:r>
          </a:p>
          <a:p>
            <a:pPr fontAlgn="ctr"/>
            <a:r>
              <a:rPr lang="en-US" sz="2000" u="sng" dirty="0"/>
              <a:t>http://technet.microsoft.com/en-us/library/cc678868.aspx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5767" y="1752600"/>
            <a:ext cx="8305800" cy="1295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0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SQL Server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 no other databases or applications on the Windows Server that hosts the SQL Server instance, including other SharePoint farm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Configure each of these on separate volumes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(these can be moved, transparent to SharePoint):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 (C:)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Server Data Files and system databases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Server Log Files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TempDB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(fastest available)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Server and SharePoint 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38643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Database File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SharePoint creates SQL Server databases dynamically, and will use the SQL Server default database file locations in Server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Moving existing databases is fairly straightforward: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the content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web application (stopping all connections, or manually kill all connections)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Detach, move, re-attach database 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Re-attach the content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the web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20765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SharePoint SQL Server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 Degree of Parallelism should be set 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 Server Memory should be set appropriately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71" y="2514600"/>
            <a:ext cx="7933623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69" y="4998027"/>
            <a:ext cx="2895600" cy="89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5004817"/>
            <a:ext cx="2978112" cy="8887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4191000" y="5257802"/>
            <a:ext cx="838200" cy="41518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9" name="Flowchart: Summing Junction 8"/>
          <p:cNvSpPr/>
          <p:nvPr/>
        </p:nvSpPr>
        <p:spPr bwMode="auto">
          <a:xfrm>
            <a:off x="1774385" y="4893891"/>
            <a:ext cx="1143000" cy="1143000"/>
          </a:xfrm>
          <a:prstGeom prst="flowChartSummingJunction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3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SharePoint SQL Server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Appropriate SQL Server instance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Server Memory minus 2gb or 10%, whichever is larger.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 server with 10gb of RAM: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69" y="4998027"/>
            <a:ext cx="2895600" cy="89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004817"/>
            <a:ext cx="2978112" cy="8887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4191000" y="5257802"/>
            <a:ext cx="838200" cy="41518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9" name="Flowchart: Summing Junction 8"/>
          <p:cNvSpPr/>
          <p:nvPr/>
        </p:nvSpPr>
        <p:spPr bwMode="auto">
          <a:xfrm>
            <a:off x="1774385" y="4893891"/>
            <a:ext cx="1143000" cy="1143000"/>
          </a:xfrm>
          <a:prstGeom prst="flowChartSummingJunction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343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SharePoint Database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 Create Statistics on each database should be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settings should also never be enabled on ANY SQL Server database: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Auto_Close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Auto_Shrink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NEVER!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60" y="2438402"/>
            <a:ext cx="7716308" cy="4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Recovery Point Objective (RPO)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Point in Time to restore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Defined by Data Loss Tolerance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Recovery Time Objective (RTO)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Amount of time before System or Application should be restored, different for 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Allows IT to prioritize recovery and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464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SQL Server 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SQL must back up SQL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transaction log is a big reason and benefit of this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Offsite the Backups ASAP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DR solution without a copy to another location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must back up the System Databases too: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Master, Model and MSDB databases must be backed up!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SAN Replication, VM Server snapshots, VM backups are useful and complimentary but not a replacement for recovery from corruption disasters, for point in time recovery, or for SQL instance recovery.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943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SQL Server </a:t>
            </a:r>
            <a:r>
              <a:rPr lang="en-US" sz="3600" dirty="0" err="1"/>
              <a:t>TempDB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highest-activity database files on your SQL Server instance will be in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TempDB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file. 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TempDB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file(s) should be on the fastest possible storage (SSD)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Myth: create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TempDB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files equal to the number of logical CPU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915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587"/>
            <a:ext cx="9144000" cy="633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Microsoft SQL Server instances which host SharePoint databases are very similar to other instances, and need the same attention.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will discuss common SharePoint database configuration and maintenance needs.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introductory-level presentation is geared towards the basics of administration in existing environments.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060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SQL Server </a:t>
            </a:r>
            <a:r>
              <a:rPr lang="en-US" sz="3600" dirty="0" err="1"/>
              <a:t>TempDB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Fact: create multiple TempDB data files, but probably no more than half of the number of logical CPU cores.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simple rule.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 the TempDB data files must be the same size and have the same autogrowth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in SQL 2016: 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Server setup will automatically suggest a configuration for TempDB data files based on the number of processors, up to 8. This is certainly better than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tempdb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file, but if you have a less than stellar storage system, it could harm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2865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Also New in SQL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SQL 2016 SP1, a large number of Enterprise-edition features were moved down to the Standard edition, including: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Transparent Data Encryption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 audit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Columnstore indexes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Database snapshots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Always Encrypted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pPr marL="1025525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(Backup compression was already available and highly recommended)</a:t>
            </a:r>
          </a:p>
          <a:p>
            <a:pPr lvl="1" indent="0">
              <a:buNone/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Server 2016 is supported by SharePoint 2013+.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Server 2010 supports up to SQL Server 2014.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233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Backup Compression</a:t>
            </a:r>
          </a:p>
          <a:p>
            <a:pPr marL="901700" lvl="1" indent="-457200" fontAlgn="ctr">
              <a:buFont typeface="+mj-lt"/>
              <a:buAutoNum type="arabicPeriod"/>
            </a:pPr>
            <a:r>
              <a:rPr lang="en-US" sz="2000" dirty="0"/>
              <a:t>As of SQL 2008 R2 - this is now a Standard edition feature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Data Compression</a:t>
            </a:r>
          </a:p>
          <a:p>
            <a:pPr marL="901700" lvl="1" indent="-457200" fontAlgn="ctr">
              <a:buFont typeface="+mj-lt"/>
              <a:buAutoNum type="arabicPeriod"/>
            </a:pPr>
            <a:r>
              <a:rPr lang="en-US" sz="2000" dirty="0"/>
              <a:t>Applied directly to table/index, transparent to the application</a:t>
            </a:r>
          </a:p>
          <a:p>
            <a:pPr marL="901700" lvl="1" indent="-457200" fontAlgn="ctr">
              <a:buFont typeface="+mj-lt"/>
              <a:buAutoNum type="arabicPeriod"/>
            </a:pPr>
            <a:r>
              <a:rPr lang="en-US" sz="2000" dirty="0"/>
              <a:t>Can benefit performance –stays compressed in memory!</a:t>
            </a:r>
          </a:p>
          <a:p>
            <a:pPr marL="901700" lvl="1" indent="-457200" fontAlgn="ctr">
              <a:buFont typeface="+mj-lt"/>
              <a:buAutoNum type="arabicPeriod"/>
            </a:pPr>
            <a:r>
              <a:rPr lang="en-US" sz="2000" dirty="0"/>
              <a:t>Also Enterprise only, or SQL Server 2016 SP1 Standard Edition+</a:t>
            </a:r>
            <a:endParaRPr lang="en-US" sz="2400" dirty="0"/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Transparent Data Encryption (TDE)</a:t>
            </a:r>
          </a:p>
          <a:p>
            <a:pPr marL="901700" lvl="1" indent="-457200" fontAlgn="ctr">
              <a:buFont typeface="+mj-lt"/>
              <a:buAutoNum type="arabicPeriod"/>
            </a:pPr>
            <a:r>
              <a:rPr lang="en-US" sz="2000" dirty="0"/>
              <a:t>TDE conflicts with Backup Compression (in a bad way) prior to SQL 2014</a:t>
            </a:r>
          </a:p>
          <a:p>
            <a:pPr marL="901700" lvl="1" indent="-457200" fontAlgn="ctr">
              <a:buFont typeface="+mj-lt"/>
              <a:buAutoNum type="arabicPeriod"/>
            </a:pPr>
            <a:r>
              <a:rPr lang="en-US" sz="2000" dirty="0"/>
              <a:t>Also Enterprise only, or SQL Server 2016 SP1 Standard Edition+</a:t>
            </a:r>
          </a:p>
          <a:p>
            <a:pPr marL="457200" indent="-457200" fontAlgn="ctr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6148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Basic SQL Maintenance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 and T-Log Backups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do Site Collection Backups at the SQL Server level, can do them </a:t>
            </a:r>
            <a:r>
              <a:rPr lang="en-US" sz="2000" dirty="0"/>
              <a:t>in Central Administration or PowerShell.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database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not Shrink on a schedule! Ever!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SharePoint 2013+, probably don’t need: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Rebuild Indexes (ONLINE)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-or-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Reorganize Indexes + Update Statistics</a:t>
            </a:r>
          </a:p>
          <a:p>
            <a:pPr marL="1025525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Health Analyzer will monitor index statistics and automatically “repair” by updating statistics.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793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Reporting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SSRS is a SQL Server feature included with the SQL license for serving Enterprise-scale web-based reports.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install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Standalone – operates as its own webserver, at scale should have its own Windows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SharePoint integrated (SharePoint 2013+ only) – operates inside the farm as a Web Application</a:t>
            </a:r>
          </a:p>
          <a:p>
            <a:pPr marL="9017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also installing the </a:t>
            </a:r>
            <a:r>
              <a:rPr lang="en-US" sz="2000" dirty="0"/>
              <a:t>Reporting Services Add-in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0" lvl="1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support scale-out for round-robin report serving.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548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Reporting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I use SSRS native or SSRS in SharePoint integrated mode? Consider security.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Standalone SSRS is secured separately from everything else via Windows Auth Groups in SSRS Report Manager.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SharePoint Integrated SSRS is secured with SharePoint credentials.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Anonymous access is not possible.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you already have investment in SharePoint security infrastructure?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0916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AlwaysOn Availability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Starting with SQL 2012 Enterprise, Availability Groups are an excellent marriage of Database Mirroring and Clustering to provide: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database nodes, each with their own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/sync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Wide geography WAN synchronization is easy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Manual or automatic failover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Read-only secondary mirrors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Third SQL Server can serve as a listener to provide redirection and failover if desired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627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AlwaysOn Availability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SharePoint, Availability Groups should really only be set up to synchronize Content Databases between 2+ distinct SharePoint farms.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SQL system and SharePoint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databases reside locally and should not synchronized. These are farm-specific databases.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a planned failover, you must first dismount the content databases, failover the Availability group, then mount the content databases (easily accomplished with PowerShell)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829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03300"/>
          </a:xfrm>
        </p:spPr>
        <p:txBody>
          <a:bodyPr/>
          <a:lstStyle/>
          <a:p>
            <a:r>
              <a:rPr lang="en-US" dirty="0"/>
              <a:t>SharePoint Best Practices </a:t>
            </a:r>
            <a:br>
              <a:rPr lang="en-US" dirty="0"/>
            </a:br>
            <a:r>
              <a:rPr lang="en-US" dirty="0"/>
              <a:t>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7065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29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1958352"/>
            <a:ext cx="7400925" cy="447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List of all SharePoint Databases: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Configuration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SharePoint_Config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Central Administration Content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SharePoint_AdminContent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Content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WSS_Content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App Management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AppMng_Service_DB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Business Data Connectivity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Bdc_Service_DB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Search Administration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Search_Service_Application_DB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Analytics Reporting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Search_Service_Application_AnalyticsReportingStoreDB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Crawl 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Search_Service_Application_CrawlStoreDB</a:t>
            </a:r>
            <a:r>
              <a:rPr lang="en-US" sz="1950" kern="0" dirty="0">
                <a:solidFill>
                  <a:schemeClr val="bg1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5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304800"/>
            <a:ext cx="8229600" cy="588961"/>
          </a:xfrm>
        </p:spPr>
        <p:txBody>
          <a:bodyPr/>
          <a:lstStyle/>
          <a:p>
            <a:r>
              <a:rPr lang="en-US" sz="3600" dirty="0"/>
              <a:t>Bios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84" y="1219200"/>
            <a:ext cx="85344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William D Assaf, MCSE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Principal Consultant, DBA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Sparkhound Inc., </a:t>
            </a:r>
            <a:r>
              <a:rPr lang="en-US" sz="2000" dirty="0">
                <a:hlinkClick r:id="rId3"/>
              </a:rPr>
              <a:t>William.Assaf@sparkhound.com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SQL PASS Regional Mentor South Central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Twitter: </a:t>
            </a:r>
            <a:r>
              <a:rPr lang="en-US" sz="2000" b="1" dirty="0"/>
              <a:t>@</a:t>
            </a:r>
            <a:r>
              <a:rPr lang="en-US" sz="2000" b="1" dirty="0" err="1"/>
              <a:t>william_a_dba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Kevin Grohoske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Enterprise Applications Principal Consultant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Sparkhound Inc., </a:t>
            </a:r>
            <a:r>
              <a:rPr lang="en-US" sz="2000" dirty="0">
                <a:hlinkClick r:id="rId4"/>
              </a:rPr>
              <a:t>Kevin.Grohoske@sparkhound.com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Twitter: </a:t>
            </a:r>
          </a:p>
          <a:p>
            <a:endParaRPr lang="en-US" sz="2000" dirty="0"/>
          </a:p>
          <a:p>
            <a:r>
              <a:rPr lang="en-US" sz="3200" b="1" dirty="0"/>
              <a:t>SQLSaturday Baton Rouge 2017: July 29!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0722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30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80" y="1958352"/>
            <a:ext cx="7400925" cy="480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List of all SharePoint Databases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Link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Search_Service_Application_LinkStoreDB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Secure Store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Secure_Store_Service_DB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Usage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WSS_Logging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Subscription Settings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SettingsServiceDB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User Profile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(User Profile Service 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Application_ProfileDB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User Synchronization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(User Profile Service 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Application_SyncDB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User Profile Social Tagging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(User Profile Service 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Application_SocialDB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ysClr val="windowText" lastClr="00000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31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80" y="1958353"/>
            <a:ext cx="7400925" cy="480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List of all SharePoint Databases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Word Automation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WordAutomationServices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Managed Metadata Service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(Managed Metadata Service)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SharePoint Translation Services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TranslationService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PowerPivot Service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DefaultPowerPivotServiceApplicationDB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PerformancePoint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(PerformancePoint Service Application)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State Service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StateService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Report Server Catalog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ReportingService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ReportServerTempDB</a:t>
            </a: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ReportingService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_&lt;GUID&gt;_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TempDB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Report Server Alerting 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(</a:t>
            </a:r>
            <a:r>
              <a:rPr lang="en-US" sz="1950" kern="0" dirty="0" err="1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ReportingService</a:t>
            </a:r>
            <a:r>
              <a:rPr lang="en-US" sz="1950" kern="0" dirty="0">
                <a:solidFill>
                  <a:schemeClr val="bg2">
                    <a:lumMod val="75000"/>
                  </a:schemeClr>
                </a:solidFill>
                <a:latin typeface="Geogrotesque" charset="0"/>
                <a:ea typeface="Geogrotesque" charset="0"/>
                <a:cs typeface="Geogrotesque" charset="0"/>
              </a:rPr>
              <a:t>_&lt;GUID&gt;_Alerting)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ysClr val="windowText" lastClr="00000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32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80" y="1958352"/>
            <a:ext cx="7400925" cy="485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SharePoint Databases – all 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have their own unique features SQL guidance: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Location requirements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General size information and growth factors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Read/write characteristics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Default recovery model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Supported backup tools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Recommended scaling method</a:t>
            </a:r>
          </a:p>
          <a:p>
            <a:pPr marL="411480" lvl="1" defTabSz="685800">
              <a:lnSpc>
                <a:spcPct val="110000"/>
              </a:lnSpc>
              <a:spcBef>
                <a:spcPts val="900"/>
              </a:spcBef>
            </a:pPr>
            <a:r>
              <a:rPr lang="en-US" kern="0" dirty="0" err="1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Technet</a:t>
            </a:r>
            <a:r>
              <a:rPr lang="en-US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 Database types and descriptions:</a:t>
            </a:r>
          </a:p>
          <a:p>
            <a:pPr marL="411480" lvl="1" defTabSz="685800">
              <a:lnSpc>
                <a:spcPct val="110000"/>
              </a:lnSpc>
            </a:pPr>
            <a:r>
              <a:rPr lang="en-US" kern="0" dirty="0">
                <a:solidFill>
                  <a:sysClr val="windowText" lastClr="000000"/>
                </a:solidFill>
              </a:rPr>
              <a:t>https://technet.microsoft.com/en-us/library/cc678868(v=office.16).aspx</a:t>
            </a:r>
          </a:p>
          <a:p>
            <a:pPr marL="411480" lvl="1" defTabSz="685800">
              <a:lnSpc>
                <a:spcPct val="110000"/>
              </a:lnSpc>
            </a:pPr>
            <a:endParaRPr lang="en-US" sz="1950" kern="0" dirty="0">
              <a:solidFill>
                <a:sysClr val="windowText" lastClr="00000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68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Virtualization Considerations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33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80" y="1958353"/>
            <a:ext cx="7400925" cy="407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To Virtualize or Not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: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Web and Application Servers:</a:t>
            </a:r>
          </a:p>
          <a:p>
            <a:pPr marL="1028700" lvl="2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Performance Considerations:</a:t>
            </a:r>
          </a:p>
          <a:p>
            <a:pPr lvl="3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Host OS Resources</a:t>
            </a:r>
          </a:p>
          <a:p>
            <a:pPr lvl="3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Physical NICS       Virtual NICS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SQL Server:</a:t>
            </a:r>
          </a:p>
          <a:p>
            <a:pPr marL="1028700" lvl="2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ysClr val="windowText" lastClr="000000"/>
                </a:solidFill>
                <a:latin typeface="Geogrotesque" charset="0"/>
                <a:ea typeface="Geogrotesque" charset="0"/>
                <a:cs typeface="Geogrotesque" charset="0"/>
              </a:rPr>
              <a:t>Bottom Line</a:t>
            </a:r>
          </a:p>
          <a:p>
            <a:pPr marL="1097280" lvl="3" defTabSz="685800">
              <a:lnSpc>
                <a:spcPct val="110000"/>
              </a:lnSpc>
            </a:pPr>
            <a:r>
              <a:rPr lang="en-US" sz="13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“…a virtual database server will not outperform a physical server that uses the same configuration. However, if you scale up the virtual database server configuration, you can achieve the same overall throughput at a slightly increased CPU usage cost”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3" name="Not Equal 2"/>
          <p:cNvSpPr/>
          <p:nvPr/>
        </p:nvSpPr>
        <p:spPr>
          <a:xfrm>
            <a:off x="4012826" y="3475759"/>
            <a:ext cx="239916" cy="147449"/>
          </a:xfrm>
          <a:prstGeom prst="mathNotEqual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Virtualization Considerations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34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pic>
        <p:nvPicPr>
          <p:cNvPr id="1026" name="Picture 2" descr="Dedicate a physical server to a r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68" y="2090057"/>
            <a:ext cx="4091258" cy="29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63" y="2090057"/>
            <a:ext cx="4049006" cy="255245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69032" y="1949671"/>
            <a:ext cx="0" cy="3276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65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Blob Storage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35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1958353"/>
            <a:ext cx="7400925" cy="346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#1 pain of mature SharePoint implementations is storage (as you all likely know already)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Separates structured &amp; unstructured data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Maximizes cost effective storage (only purpose)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2 Types: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Local RBS</a:t>
            </a:r>
          </a:p>
          <a:p>
            <a:pPr marL="1028700" lvl="2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Filestream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(free)</a:t>
            </a:r>
          </a:p>
          <a:p>
            <a:pPr marL="685800" lvl="1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Remote RBS</a:t>
            </a:r>
          </a:p>
          <a:p>
            <a:pPr marL="1028700" lvl="2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AvePoint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Storage Manager ($)</a:t>
            </a:r>
          </a:p>
          <a:p>
            <a:pPr marL="1028700" lvl="2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Mexalogix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</a:t>
            </a: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StoragePoint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($)</a:t>
            </a:r>
          </a:p>
        </p:txBody>
      </p:sp>
    </p:spTree>
    <p:extLst>
      <p:ext uri="{BB962C8B-B14F-4D97-AF65-F5344CB8AC3E}">
        <p14:creationId xmlns:p14="http://schemas.microsoft.com/office/powerpoint/2010/main" val="2262000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Blob Storage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36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1958353"/>
            <a:ext cx="7400925" cy="362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Noteworthy SharePoint Server 2016 points:</a:t>
            </a:r>
          </a:p>
          <a:p>
            <a:pPr marL="685800" lvl="1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BLOB Store installation package for SQL Server 2014 is the only version of local RBS supported.</a:t>
            </a:r>
          </a:p>
          <a:p>
            <a:pPr marL="685800" lvl="1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Site collection backup and restore will download the file contents and upload them back to the server (deep copy).</a:t>
            </a:r>
          </a:p>
          <a:p>
            <a:pPr marL="685800" lvl="1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The FILESTREAM provider is the only provider that is currently supported for SharePoint Server 2016 farm database backup and restore operations.</a:t>
            </a:r>
          </a:p>
          <a:p>
            <a:pPr marL="685800" lvl="1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Backup and restore in Central Administration — cannot be used with “remote RBS providers”.</a:t>
            </a:r>
          </a:p>
        </p:txBody>
      </p:sp>
    </p:spTree>
    <p:extLst>
      <p:ext uri="{BB962C8B-B14F-4D97-AF65-F5344CB8AC3E}">
        <p14:creationId xmlns:p14="http://schemas.microsoft.com/office/powerpoint/2010/main" val="2742411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Diagnostic Logging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37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1958353"/>
            <a:ext cx="7400925" cy="309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Another cost effective way to save OS disk space</a:t>
            </a:r>
          </a:p>
          <a:p>
            <a:pPr marL="685800" lvl="1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Configure/Tune Diagnostics Settings</a:t>
            </a:r>
          </a:p>
          <a:p>
            <a:pPr marL="1028700" lvl="2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Restrict log disk space usage</a:t>
            </a:r>
          </a:p>
          <a:p>
            <a:pPr marL="1028700" lvl="2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Use the Verbose setting sparingly</a:t>
            </a:r>
          </a:p>
          <a:p>
            <a:pPr marL="1028700" lvl="2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Enable event log flooding protection</a:t>
            </a:r>
          </a:p>
          <a:p>
            <a:pPr marL="685800" lvl="1" indent="-274320" defTabSz="685800">
              <a:lnSpc>
                <a:spcPct val="110000"/>
              </a:lnSpc>
              <a:spcBef>
                <a:spcPts val="900"/>
              </a:spcBef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Move the logs off the machine</a:t>
            </a:r>
          </a:p>
          <a:p>
            <a:pPr marL="411480" lvl="1" defTabSz="685800">
              <a:lnSpc>
                <a:spcPct val="110000"/>
              </a:lnSpc>
              <a:spcBef>
                <a:spcPts val="900"/>
              </a:spcBef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Monitoring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38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1958352"/>
            <a:ext cx="7400925" cy="331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 Monitoring 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System Center Management Pack for SharePoint Server</a:t>
            </a:r>
          </a:p>
          <a:p>
            <a:pPr marL="342900" indent="-274320" defTabSz="685800">
              <a:lnSpc>
                <a:spcPct val="110000"/>
              </a:lnSpc>
              <a:spcAft>
                <a:spcPts val="900"/>
              </a:spcAft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Metalogix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- Diagnostic Manager</a:t>
            </a:r>
            <a:endParaRPr lang="en-US" sz="1950" kern="0" dirty="0">
              <a:solidFill>
                <a:srgbClr val="0039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 Monitoring 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Health Analyzer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Reports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Availability Monitoring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Angry Users w/ pitchforks and lanterns</a:t>
            </a:r>
          </a:p>
          <a:p>
            <a:pPr defTabSz="685800"/>
            <a:endParaRPr lang="en-US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as a Development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39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1926232"/>
            <a:ext cx="7400925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10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Legacy: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OOB Solutions (80/20 rule applies)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PerformancePoint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Excel Services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AccessApp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 (DOA)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InfoPath (Who Am I? Why am I here?)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Apps (Sandbox)</a:t>
            </a:r>
          </a:p>
          <a:p>
            <a:pPr marL="342900" indent="-274320" defTabSz="685800">
              <a:lnSpc>
                <a:spcPct val="110000"/>
              </a:lnSpc>
              <a:spcAft>
                <a:spcPts val="900"/>
              </a:spcAft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Full-trust Custom Apps (CSOM)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Best Practices </a:t>
            </a:r>
            <a:br>
              <a:rPr lang="en-US" dirty="0"/>
            </a:br>
            <a:r>
              <a:rPr lang="en-US" dirty="0"/>
              <a:t>for SharePoint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SharePoint Best Practices </a:t>
            </a:r>
            <a:br>
              <a:rPr lang="en-US" dirty="0"/>
            </a:br>
            <a:r>
              <a:rPr lang="en-US" dirty="0"/>
              <a:t>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6394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as a Development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40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538" y="1940375"/>
            <a:ext cx="7400925" cy="426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Current: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OOB Solutions (80/20 rule applies)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Workflows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List Forms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PowerPivot 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InfoPath (I’m not dead yet, but…!)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Add-In’s (SP &amp; Provider Hosted)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PowerApps</a:t>
            </a: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spcAft>
                <a:spcPts val="900"/>
              </a:spcAft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Apps (JSOM/REST)</a:t>
            </a:r>
          </a:p>
          <a:p>
            <a:pPr marL="68580" defTabSz="685800">
              <a:lnSpc>
                <a:spcPct val="110000"/>
              </a:lnSpc>
            </a:pPr>
            <a:endParaRPr lang="en-US" sz="1950" b="1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91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52662"/>
            <a:ext cx="7886700" cy="79700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SharePoint as a Development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997"/>
            <a:ext cx="9144000" cy="6327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338" y="5619750"/>
            <a:ext cx="2057400" cy="273844"/>
          </a:xfrm>
        </p:spPr>
        <p:txBody>
          <a:bodyPr/>
          <a:lstStyle/>
          <a:p>
            <a:pPr defTabSz="685800"/>
            <a:fld id="{2E0BB6B2-C08D-E949-9A0B-C95772D02915}" type="slidenum">
              <a:rPr lang="en-US" sz="1350" kern="0">
                <a:solidFill>
                  <a:srgbClr val="82BC00"/>
                </a:solidFill>
              </a:rPr>
              <a:pPr defTabSz="685800"/>
              <a:t>41</a:t>
            </a:fld>
            <a:endParaRPr lang="en-US" sz="1350" kern="0" dirty="0">
              <a:solidFill>
                <a:srgbClr val="82B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538" y="1949671"/>
            <a:ext cx="7400925" cy="459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03000"/>
              </a:lnSpc>
              <a:spcAft>
                <a:spcPts val="900"/>
              </a:spcAft>
            </a:pPr>
            <a:r>
              <a:rPr lang="en-US" sz="1950" kern="0" dirty="0">
                <a:solidFill>
                  <a:srgbClr val="0039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Future: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OOB Solutions (80/20 rule applies)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Workflows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List Forms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strike="sngStrike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InfoPath (Please kill me!)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Add-In’s (CSOM/JSOM/REST)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 Apps (JSOM/REST)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Flow</a:t>
            </a: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PowerApps</a:t>
            </a: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spcAft>
                <a:spcPts val="900"/>
              </a:spcAft>
              <a:buBlip>
                <a:blip r:embed="rId4"/>
              </a:buBlip>
            </a:pP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SharePoint Development Framework (</a:t>
            </a:r>
            <a:r>
              <a:rPr lang="en-US" sz="1950" kern="0" dirty="0" err="1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SPFx</a:t>
            </a:r>
            <a:r>
              <a:rPr lang="en-US" sz="1950" kern="0" dirty="0">
                <a:solidFill>
                  <a:srgbClr val="003930"/>
                </a:solidFill>
                <a:latin typeface="Geogrotesque" charset="0"/>
                <a:ea typeface="Geogrotesque" charset="0"/>
                <a:cs typeface="Geogrotesque" charset="0"/>
              </a:rPr>
              <a:t>)</a:t>
            </a:r>
          </a:p>
          <a:p>
            <a:pPr marL="68580" defTabSz="685800">
              <a:lnSpc>
                <a:spcPct val="110000"/>
              </a:lnSpc>
            </a:pPr>
            <a:endParaRPr lang="en-US" sz="1950" b="1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marL="342900" indent="-274320" defTabSz="685800">
              <a:lnSpc>
                <a:spcPct val="110000"/>
              </a:lnSpc>
              <a:buBlip>
                <a:blip r:embed="rId4"/>
              </a:buBlip>
            </a:pPr>
            <a:endParaRPr lang="en-US" sz="1950" kern="0" dirty="0">
              <a:solidFill>
                <a:srgbClr val="003930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52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196132"/>
            <a:ext cx="8229600" cy="525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457200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3D156F"/>
                </a:solidFill>
                <a:cs typeface="Arial Black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759047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819403"/>
            <a:ext cx="8229600" cy="525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3D156F"/>
                </a:solidFill>
                <a:cs typeface="Arial Black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230824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8229600" cy="588961"/>
          </a:xfrm>
        </p:spPr>
        <p:txBody>
          <a:bodyPr/>
          <a:lstStyle/>
          <a:p>
            <a:r>
              <a:rPr lang="en-US" sz="3600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62900" cy="4724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http://technet.microsoft.com/en-us/library/cc678868.aspx#Sec1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http://technet.microsoft.com/en-us/library/hh292622.aspx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http://blogs.technet.com/b/sqlpfeil/archive/2012/02/01/four-tips-for-sql-tuning-for-sharepoint-part-1.aspx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6"/>
              </a:rPr>
              <a:t>http://blogs.technet.com/b/sqlpfeil/archive/2012/07/14/four-tips-for-sql-tuning-for-sharepoint-part-3-tempdb.aspx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7"/>
              </a:rPr>
              <a:t>http://technet.microsoft.com/en-us/library/ff607733.aspx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8"/>
              </a:rPr>
              <a:t>http://blogs.msdn.com/b/how24/archive/2012/11/20/special-sql-server-configuration-and-considerations-for-sharepoint-2010.aspx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9"/>
              </a:rPr>
              <a:t>http://www.sparkhound.com/pages/blogpost.aspx?f=73&amp;bt=&amp;aid=21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0"/>
              </a:rPr>
              <a:t>http://technet.microsoft.com/en-us/library/ee748649(v=office.15).aspx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1"/>
              </a:rPr>
              <a:t>http://technet.microsoft.com/en-us/library/bb326290(v=sql.105).aspx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2"/>
              </a:rPr>
              <a:t>http://blogs.msdn.com/b/sambetts/archive/2014/05/16/sharepoint-2013-on-sql-server-alwayson-2014-edition.aspx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93801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9144"/>
            <a:ext cx="8229600" cy="588961"/>
          </a:xfrm>
        </p:spPr>
        <p:txBody>
          <a:bodyPr/>
          <a:lstStyle/>
          <a:p>
            <a:r>
              <a:rPr lang="en-US" sz="3600" dirty="0"/>
              <a:t>Your User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962900" cy="5486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Steel City Baton Rouge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hlinkClick r:id="rId3"/>
              </a:rPr>
              <a:t>http://steelcitysql.pass.org/</a:t>
            </a:r>
            <a:endParaRPr lang="en-US" sz="2200" dirty="0"/>
          </a:p>
          <a:p>
            <a:pPr marL="7874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Baton Rouge SQL Server User Group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hlinkClick r:id="rId4"/>
              </a:rPr>
              <a:t>http://www.brssug.org</a:t>
            </a:r>
            <a:endParaRPr lang="en-US" sz="2200" dirty="0"/>
          </a:p>
          <a:p>
            <a:pPr marL="7874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SQLSaturday Pensacola 2017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Jun 3,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SQLSaturday Baton Rouge 2017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July 29,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SQLSaturday Columbus GA (</a:t>
            </a:r>
            <a:r>
              <a:rPr lang="en-US" sz="2200" dirty="0" err="1"/>
              <a:t>Phenix</a:t>
            </a:r>
            <a:r>
              <a:rPr lang="en-US" sz="2200" dirty="0"/>
              <a:t> City AL)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Usually in the Fall (not announced yet)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SQLSaturday Atlanta 2017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Jul 15, 2017</a:t>
            </a:r>
            <a:br>
              <a:rPr lang="en-US" sz="2200" dirty="0"/>
            </a:br>
            <a:endParaRPr lang="en-US" sz="2200" dirty="0"/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1109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03300"/>
          </a:xfrm>
        </p:spPr>
        <p:txBody>
          <a:bodyPr/>
          <a:lstStyle/>
          <a:p>
            <a:r>
              <a:rPr lang="en-US" dirty="0"/>
              <a:t>SQL Best Practices </a:t>
            </a:r>
            <a:br>
              <a:rPr lang="en-US" dirty="0"/>
            </a:br>
            <a:r>
              <a:rPr lang="en-US" dirty="0"/>
              <a:t>for SharePoint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15618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Number One Emergency 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938339"/>
            <a:ext cx="7962900" cy="3962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“Help, my SQL Server has filled up the drive!”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does this happen?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one real reason ever exists – a SQL Server Transaction Log file has grown unchecked.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263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5105400" cy="665161"/>
          </a:xfrm>
        </p:spPr>
        <p:txBody>
          <a:bodyPr/>
          <a:lstStyle/>
          <a:p>
            <a:r>
              <a:rPr lang="en-US" sz="3600" dirty="0"/>
              <a:t>The Transaction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219200" y="2667000"/>
            <a:ext cx="4419600" cy="3200400"/>
          </a:xfrm>
          <a:prstGeom prst="rect">
            <a:avLst/>
          </a:prstGeom>
          <a:ln w="76200"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4671" y="990479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sees</a:t>
            </a:r>
          </a:p>
          <a:p>
            <a:r>
              <a:rPr lang="en-US" dirty="0"/>
              <a:t>1GB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 sees</a:t>
            </a:r>
          </a:p>
          <a:p>
            <a:r>
              <a:rPr lang="en-US" dirty="0"/>
              <a:t>1GB reservation </a:t>
            </a:r>
          </a:p>
          <a:p>
            <a:r>
              <a:rPr lang="en-US" dirty="0"/>
              <a:t>with ~1GB free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51816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5720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39624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295400" y="33528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19200" y="1981200"/>
            <a:ext cx="4419600" cy="3886200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295400" y="2739736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305791" y="21336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4671" y="990481"/>
            <a:ext cx="231381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sees</a:t>
            </a:r>
          </a:p>
          <a:p>
            <a:r>
              <a:rPr lang="en-US" dirty="0"/>
              <a:t>1GB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 has used up </a:t>
            </a:r>
            <a:br>
              <a:rPr lang="en-US" dirty="0"/>
            </a:br>
            <a:r>
              <a:rPr lang="en-US" dirty="0"/>
              <a:t>the space, the file must grow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8471" y="2739736"/>
            <a:ext cx="2339327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sees</a:t>
            </a:r>
          </a:p>
          <a:p>
            <a:r>
              <a:rPr lang="en-US" dirty="0"/>
              <a:t>1.1GB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 sees </a:t>
            </a:r>
          </a:p>
          <a:p>
            <a:r>
              <a:rPr lang="en-US" dirty="0"/>
              <a:t>1GB reservation</a:t>
            </a:r>
          </a:p>
          <a:p>
            <a:r>
              <a:rPr lang="en-US" dirty="0"/>
              <a:t>with ~.1GB free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61526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.LDF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193" y="216477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+10%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1371600"/>
            <a:ext cx="4419600" cy="4495800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305791" y="15240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49192" y="14957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1913" y="2739736"/>
            <a:ext cx="2339327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sees</a:t>
            </a:r>
          </a:p>
          <a:p>
            <a:r>
              <a:rPr lang="en-US" dirty="0"/>
              <a:t>1.21GB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 sees </a:t>
            </a:r>
          </a:p>
          <a:p>
            <a:r>
              <a:rPr lang="en-US" dirty="0"/>
              <a:t>1GB reservation</a:t>
            </a:r>
          </a:p>
          <a:p>
            <a:r>
              <a:rPr lang="en-US" dirty="0"/>
              <a:t>with ~.11GB free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2" y="1977481"/>
            <a:ext cx="8267257" cy="4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4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5" grpId="0"/>
      <p:bldP spid="20" grpId="0" animBg="1"/>
      <p:bldP spid="21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9" y="685802"/>
            <a:ext cx="8229600" cy="665161"/>
          </a:xfrm>
        </p:spPr>
        <p:txBody>
          <a:bodyPr/>
          <a:lstStyle/>
          <a:p>
            <a:r>
              <a:rPr lang="en-US" sz="3600" dirty="0"/>
              <a:t>Database Recovery Model and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5813"/>
            <a:ext cx="3962400" cy="4572000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Transactions quickly, automatically cleared from the T-Log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T-Log backups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Point in Time Recovery (Full/Diff backups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54047" y="2055813"/>
            <a:ext cx="373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77000"/>
              <a:buFont typeface="Wingdings" pitchFamily="2" charset="2"/>
              <a:defRPr sz="2700">
                <a:solidFill>
                  <a:srgbClr val="391E58"/>
                </a:solidFill>
                <a:latin typeface="+mn-lt"/>
                <a:ea typeface="+mn-ea"/>
                <a:cs typeface="+mn-cs"/>
                <a:sym typeface="DaxOT-Regular" charset="0"/>
              </a:defRPr>
            </a:lvl1pPr>
            <a:lvl2pPr marL="444500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7000"/>
              <a:buFontTx/>
              <a:buBlip>
                <a:blip r:embed="rId3"/>
              </a:buBlip>
              <a:defRPr sz="23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2pPr>
            <a:lvl3pPr marL="682625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9000"/>
              <a:buFontTx/>
              <a:buBlip>
                <a:blip r:embed="rId3"/>
              </a:buBlip>
              <a:defRPr sz="21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3pPr>
            <a:lvl4pPr marL="9159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19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4pPr>
            <a:lvl5pPr marL="11572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5pPr>
            <a:lvl6pPr marL="16144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6pPr>
            <a:lvl7pPr marL="20716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7pPr>
            <a:lvl8pPr marL="25288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8pPr>
            <a:lvl9pPr marL="29860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9pPr>
          </a:lstStyle>
          <a:p>
            <a:r>
              <a:rPr lang="en-US" u="sng" kern="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Transactions stay in T-Log until truncated</a:t>
            </a:r>
            <a:b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T-Log backups taken regularly –or– </a:t>
            </a:r>
            <a:r>
              <a:rPr 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T-Log will grow unchecked!</a:t>
            </a:r>
            <a:b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Point in Time recovery is possible and desirable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3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 bwMode="auto">
          <a:xfrm>
            <a:off x="1295400" y="2739736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35041"/>
            <a:ext cx="5105400" cy="665161"/>
          </a:xfrm>
        </p:spPr>
        <p:txBody>
          <a:bodyPr/>
          <a:lstStyle/>
          <a:p>
            <a:r>
              <a:rPr lang="en-US" sz="3600" dirty="0"/>
              <a:t>The Transaction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219200" y="2667000"/>
            <a:ext cx="4419600" cy="3200400"/>
          </a:xfrm>
          <a:prstGeom prst="rect">
            <a:avLst/>
          </a:prstGeom>
          <a:ln w="76200"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4671" y="990479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sees</a:t>
            </a:r>
          </a:p>
          <a:p>
            <a:r>
              <a:rPr lang="en-US" dirty="0"/>
              <a:t>1GB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 sees</a:t>
            </a:r>
          </a:p>
          <a:p>
            <a:r>
              <a:rPr lang="en-US" dirty="0"/>
              <a:t>1GB reservation </a:t>
            </a:r>
          </a:p>
          <a:p>
            <a:r>
              <a:rPr lang="en-US" dirty="0"/>
              <a:t>with ~1GB free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51816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572000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19200" y="2667000"/>
            <a:ext cx="4419600" cy="3200400"/>
          </a:xfrm>
          <a:prstGeom prst="rect">
            <a:avLst/>
          </a:prstGeom>
          <a:solidFill>
            <a:schemeClr val="bg1"/>
          </a:solidFill>
          <a:ln w="76200"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61526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.LDF file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320743" y="5197975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5713" y="990479"/>
            <a:ext cx="231381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sees</a:t>
            </a:r>
          </a:p>
          <a:p>
            <a:r>
              <a:rPr lang="en-US" dirty="0"/>
              <a:t>1GB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transaction log backup occurs</a:t>
            </a:r>
          </a:p>
          <a:p>
            <a:endParaRPr lang="en-US" dirty="0"/>
          </a:p>
          <a:p>
            <a:r>
              <a:rPr lang="en-US" dirty="0"/>
              <a:t>Transactions are copied to a backup, T-Log is emptied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2955" y="1891338"/>
            <a:ext cx="233932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sees</a:t>
            </a:r>
          </a:p>
          <a:p>
            <a:r>
              <a:rPr lang="en-US" dirty="0"/>
              <a:t>1 GB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 Server activity begins to fill up the transaction log again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08158" y="4563813"/>
            <a:ext cx="4267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Transactions</a:t>
            </a:r>
          </a:p>
        </p:txBody>
      </p:sp>
      <p:pic>
        <p:nvPicPr>
          <p:cNvPr id="5" name="Picture 2" descr="http://sports.cbsimg.net/u/photos/football/college/img218171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4" y="2362201"/>
            <a:ext cx="7698581" cy="43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7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9" grpId="0" animBg="1"/>
      <p:bldP spid="10" grpId="0"/>
      <p:bldP spid="11" grpId="0" animBg="1"/>
      <p:bldP spid="12" grpId="0" animBg="1"/>
      <p:bldP spid="15" grpId="0" animBg="1"/>
      <p:bldP spid="3" grpId="0"/>
      <p:bldP spid="14" grpId="0" animBg="1"/>
      <p:bldP spid="18" grpId="0" animBg="1"/>
      <p:bldP spid="19" grpId="0" animBg="1"/>
      <p:bldP spid="25" grpId="0" animBg="1"/>
    </p:bldLst>
  </p:timing>
</p:sld>
</file>

<file path=ppt/theme/theme1.xml><?xml version="1.0" encoding="utf-8"?>
<a:theme xmlns:a="http://schemas.openxmlformats.org/drawingml/2006/main" name="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34817"/>
      </a:accent1>
      <a:accent2>
        <a:srgbClr val="333399"/>
      </a:accent2>
      <a:accent3>
        <a:srgbClr val="FFFFFF"/>
      </a:accent3>
      <a:accent4>
        <a:srgbClr val="000000"/>
      </a:accent4>
      <a:accent5>
        <a:srgbClr val="E6B1AB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">
      <a:majorFont>
        <a:latin typeface="DaxOT-Bold"/>
        <a:ea typeface="ヒラギノ角ゴ ProN W6"/>
        <a:cs typeface="ヒラギノ角ゴ ProN W6"/>
      </a:majorFont>
      <a:minorFont>
        <a:latin typeface="DaxOT-Regular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34817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34817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OS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34817"/>
      </a:accent1>
      <a:accent2>
        <a:srgbClr val="333399"/>
      </a:accent2>
      <a:accent3>
        <a:srgbClr val="FFFFFF"/>
      </a:accent3>
      <a:accent4>
        <a:srgbClr val="000000"/>
      </a:accent4>
      <a:accent5>
        <a:srgbClr val="E6B1AB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E">
      <a:majorFont>
        <a:latin typeface="DaxOT-Bold"/>
        <a:ea typeface="ヒラギノ角ゴ ProN W6"/>
        <a:cs typeface="ヒラギノ角ゴ ProN W6"/>
      </a:majorFont>
      <a:minorFont>
        <a:latin typeface="DaxOT-Regular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34817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34817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L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2079</Words>
  <Application>Microsoft Office PowerPoint</Application>
  <PresentationFormat>On-screen Show (4:3)</PresentationFormat>
  <Paragraphs>538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DaxOT-Bold</vt:lpstr>
      <vt:lpstr>DaxOT-Regular</vt:lpstr>
      <vt:lpstr>Geogrotesque</vt:lpstr>
      <vt:lpstr>Geogrotesque Medium</vt:lpstr>
      <vt:lpstr>Geogrotesque SemiBold</vt:lpstr>
      <vt:lpstr>Lucida Sans Unicode</vt:lpstr>
      <vt:lpstr>Wingdings</vt:lpstr>
      <vt:lpstr>ヒラギノ角ゴ ProN W3</vt:lpstr>
      <vt:lpstr>ヒラギノ角ゴ ProN W6</vt:lpstr>
      <vt:lpstr>CONTENT</vt:lpstr>
      <vt:lpstr>1_CLOSE</vt:lpstr>
      <vt:lpstr>3_Office Theme</vt:lpstr>
      <vt:lpstr>Office Theme</vt:lpstr>
      <vt:lpstr>PowerPoint Presentation</vt:lpstr>
      <vt:lpstr>Why?</vt:lpstr>
      <vt:lpstr>Bios and Contact</vt:lpstr>
      <vt:lpstr>SQL Best Practices  for SharePoint  +  SharePoint Best Practices  in SQL</vt:lpstr>
      <vt:lpstr>SQL Best Practices  for SharePoint</vt:lpstr>
      <vt:lpstr>The Number One Emergency Call </vt:lpstr>
      <vt:lpstr>The Transaction Log</vt:lpstr>
      <vt:lpstr>Database Recovery Model and the Transaction Log</vt:lpstr>
      <vt:lpstr>The Transaction Log</vt:lpstr>
      <vt:lpstr>SharePoint Database Recovery Models</vt:lpstr>
      <vt:lpstr>SharePoint Database Recovery Models</vt:lpstr>
      <vt:lpstr>SQL Server Alignment</vt:lpstr>
      <vt:lpstr>Database File Locations</vt:lpstr>
      <vt:lpstr>SharePoint SQL Server Properties</vt:lpstr>
      <vt:lpstr>SharePoint SQL Server Properties</vt:lpstr>
      <vt:lpstr>SharePoint Database Settings</vt:lpstr>
      <vt:lpstr>Disaster Recovery</vt:lpstr>
      <vt:lpstr>SQL Server Disaster Recovery</vt:lpstr>
      <vt:lpstr>SQL Server TempDB</vt:lpstr>
      <vt:lpstr>SQL Server TempDB</vt:lpstr>
      <vt:lpstr>Also New in SQL 2016</vt:lpstr>
      <vt:lpstr>Compression</vt:lpstr>
      <vt:lpstr>Basic SQL Maintenance Plan</vt:lpstr>
      <vt:lpstr>Reporting Services</vt:lpstr>
      <vt:lpstr>Reporting Services</vt:lpstr>
      <vt:lpstr>AlwaysOn Availability Groups</vt:lpstr>
      <vt:lpstr>AlwaysOn Availability Groups</vt:lpstr>
      <vt:lpstr>SharePoint Best Practices  In SQL</vt:lpstr>
      <vt:lpstr>SharePoint Databases</vt:lpstr>
      <vt:lpstr>SharePoint Databases</vt:lpstr>
      <vt:lpstr>SharePoint Databases</vt:lpstr>
      <vt:lpstr>SharePoint Databases</vt:lpstr>
      <vt:lpstr>Virtualization Considerations</vt:lpstr>
      <vt:lpstr>Virtualization Considerations</vt:lpstr>
      <vt:lpstr>SharePoint Blob Storage</vt:lpstr>
      <vt:lpstr>SharePoint Blob Storage</vt:lpstr>
      <vt:lpstr>SharePoint Diagnostic Logging</vt:lpstr>
      <vt:lpstr>SharePoint Monitoring</vt:lpstr>
      <vt:lpstr>SharePoint as a Development Platform</vt:lpstr>
      <vt:lpstr>SharePoint as a Development Platform</vt:lpstr>
      <vt:lpstr>SharePoint as a Development Platform</vt:lpstr>
      <vt:lpstr>PowerPoint Presentation</vt:lpstr>
      <vt:lpstr>PowerPoint Presentation</vt:lpstr>
      <vt:lpstr>Useful Links</vt:lpstr>
      <vt:lpstr>Your User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Baton Rouge SharePoint Saturday 2014</dc:title>
  <dc:creator>William D Assaf</dc:creator>
  <cp:lastModifiedBy>william a</cp:lastModifiedBy>
  <cp:revision>93</cp:revision>
  <dcterms:created xsi:type="dcterms:W3CDTF">2014-06-19T01:58:13Z</dcterms:created>
  <dcterms:modified xsi:type="dcterms:W3CDTF">2017-03-19T05:15:59Z</dcterms:modified>
</cp:coreProperties>
</file>