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73"/>
  </p:notesMasterIdLst>
  <p:handoutMasterIdLst>
    <p:handoutMasterId r:id="rId74"/>
  </p:handoutMasterIdLst>
  <p:sldIdLst>
    <p:sldId id="259" r:id="rId2"/>
    <p:sldId id="368" r:id="rId3"/>
    <p:sldId id="332" r:id="rId4"/>
    <p:sldId id="262" r:id="rId5"/>
    <p:sldId id="338" r:id="rId6"/>
    <p:sldId id="261" r:id="rId7"/>
    <p:sldId id="296" r:id="rId8"/>
    <p:sldId id="315" r:id="rId9"/>
    <p:sldId id="340" r:id="rId10"/>
    <p:sldId id="263" r:id="rId11"/>
    <p:sldId id="289" r:id="rId12"/>
    <p:sldId id="317" r:id="rId13"/>
    <p:sldId id="292" r:id="rId14"/>
    <p:sldId id="318" r:id="rId15"/>
    <p:sldId id="293" r:id="rId16"/>
    <p:sldId id="294" r:id="rId17"/>
    <p:sldId id="265" r:id="rId18"/>
    <p:sldId id="295" r:id="rId19"/>
    <p:sldId id="353" r:id="rId20"/>
    <p:sldId id="266" r:id="rId21"/>
    <p:sldId id="339" r:id="rId22"/>
    <p:sldId id="300" r:id="rId23"/>
    <p:sldId id="341" r:id="rId24"/>
    <p:sldId id="299" r:id="rId25"/>
    <p:sldId id="342" r:id="rId26"/>
    <p:sldId id="362" r:id="rId27"/>
    <p:sldId id="363" r:id="rId28"/>
    <p:sldId id="297" r:id="rId29"/>
    <p:sldId id="298" r:id="rId30"/>
    <p:sldId id="268" r:id="rId31"/>
    <p:sldId id="269" r:id="rId32"/>
    <p:sldId id="270" r:id="rId33"/>
    <p:sldId id="366" r:id="rId34"/>
    <p:sldId id="279" r:id="rId35"/>
    <p:sldId id="271" r:id="rId36"/>
    <p:sldId id="328" r:id="rId37"/>
    <p:sldId id="272" r:id="rId38"/>
    <p:sldId id="335" r:id="rId39"/>
    <p:sldId id="273" r:id="rId40"/>
    <p:sldId id="274" r:id="rId41"/>
    <p:sldId id="345" r:id="rId42"/>
    <p:sldId id="343" r:id="rId43"/>
    <p:sldId id="337" r:id="rId44"/>
    <p:sldId id="275" r:id="rId45"/>
    <p:sldId id="276" r:id="rId46"/>
    <p:sldId id="319" r:id="rId47"/>
    <p:sldId id="352" r:id="rId48"/>
    <p:sldId id="320" r:id="rId49"/>
    <p:sldId id="323" r:id="rId50"/>
    <p:sldId id="277" r:id="rId51"/>
    <p:sldId id="291" r:id="rId52"/>
    <p:sldId id="278" r:id="rId53"/>
    <p:sldId id="316" r:id="rId54"/>
    <p:sldId id="324" r:id="rId55"/>
    <p:sldId id="344" r:id="rId56"/>
    <p:sldId id="280" r:id="rId57"/>
    <p:sldId id="307" r:id="rId58"/>
    <p:sldId id="301" r:id="rId59"/>
    <p:sldId id="372" r:id="rId60"/>
    <p:sldId id="331" r:id="rId61"/>
    <p:sldId id="333" r:id="rId62"/>
    <p:sldId id="334" r:id="rId63"/>
    <p:sldId id="329" r:id="rId64"/>
    <p:sldId id="330" r:id="rId65"/>
    <p:sldId id="369" r:id="rId66"/>
    <p:sldId id="370" r:id="rId67"/>
    <p:sldId id="360" r:id="rId68"/>
    <p:sldId id="371" r:id="rId69"/>
    <p:sldId id="359" r:id="rId70"/>
    <p:sldId id="288" r:id="rId71"/>
    <p:sldId id="367" r:id="rId7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FEFC"/>
    <a:srgbClr val="5E98D8"/>
    <a:srgbClr val="379BFF"/>
    <a:srgbClr val="0180FF"/>
    <a:srgbClr val="3399FF"/>
    <a:srgbClr val="5B3A15"/>
    <a:srgbClr val="FFFFFF"/>
    <a:srgbClr val="F8F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85455" autoAdjust="0"/>
  </p:normalViewPr>
  <p:slideViewPr>
    <p:cSldViewPr>
      <p:cViewPr varScale="1">
        <p:scale>
          <a:sx n="111" d="100"/>
          <a:sy n="111" d="100"/>
        </p:scale>
        <p:origin x="774" y="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470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9" d="100"/>
          <a:sy n="89" d="100"/>
        </p:scale>
        <p:origin x="379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65AD6C-5B00-4F17-BE9F-19DCC670802B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0811D7-800E-4C34-9A9B-FC1912415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3465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501692-B899-4C77-BF47-5D6E94D5293B}" type="datetimeFigureOut">
              <a:rPr lang="en-US" smtClean="0"/>
              <a:pPr/>
              <a:t>3/18/2017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995D65-F9D0-489D-BCF8-B935B2E6D2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455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995D65-F9D0-489D-BCF8-B935B2E6D2F8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0896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995D65-F9D0-489D-BCF8-B935B2E6D2F8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920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995D65-F9D0-489D-BCF8-B935B2E6D2F8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5055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995D65-F9D0-489D-BCF8-B935B2E6D2F8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7713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See this still happening in Microsoft products,</a:t>
            </a:r>
            <a:r>
              <a:rPr lang="en-US" baseline="0" dirty="0"/>
              <a:t> including CRM.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995D65-F9D0-489D-BCF8-B935B2E6D2F8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4814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Best to exclude types that match ‘%SLEEP%’ because those are related to </a:t>
            </a:r>
            <a:r>
              <a:rPr lang="en-US" dirty="0" err="1"/>
              <a:t>db</a:t>
            </a:r>
            <a:r>
              <a:rPr lang="en-US" dirty="0"/>
              <a:t> system startup waits or background task waits and shouldn’t be considered part of user performance.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995D65-F9D0-489D-BCF8-B935B2E6D2F8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2592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995D65-F9D0-489D-BCF8-B935B2E6D2F8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626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995D65-F9D0-489D-BCF8-B935B2E6D2F8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1367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995D65-F9D0-489D-BCF8-B935B2E6D2F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8734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995D65-F9D0-489D-BCF8-B935B2E6D2F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7682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995D65-F9D0-489D-BCF8-B935B2E6D2F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7682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995D65-F9D0-489D-BCF8-B935B2E6D2F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5440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995D65-F9D0-489D-BCF8-B935B2E6D2F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8938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/>
              <a:t>They could also be called DMO’s, Dynamic Management </a:t>
            </a:r>
            <a:r>
              <a:rPr lang="en-US" sz="3200" b="1" dirty="0"/>
              <a:t>Objects</a:t>
            </a:r>
            <a:r>
              <a:rPr lang="en-US" sz="3200" dirty="0"/>
              <a:t>, but that acronym is already taken by Distributed Management </a:t>
            </a:r>
            <a:r>
              <a:rPr lang="en-US" dirty="0"/>
              <a:t>Objects</a:t>
            </a:r>
            <a:r>
              <a:rPr lang="en-US" sz="3200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995D65-F9D0-489D-BCF8-B935B2E6D2F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0667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995D65-F9D0-489D-BCF8-B935B2E6D2F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3468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995D65-F9D0-489D-BCF8-B935B2E6D2F8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756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94214"/>
            <a:ext cx="8534400" cy="1143000"/>
          </a:xfrm>
        </p:spPr>
        <p:txBody>
          <a:bodyPr/>
          <a:lstStyle>
            <a:lvl1pPr>
              <a:defRPr cap="all" baseline="0">
                <a:solidFill>
                  <a:srgbClr val="3D156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191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0"/>
            <a:ext cx="7315200" cy="762000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838200"/>
            <a:ext cx="8229600" cy="4876801"/>
          </a:xfrm>
        </p:spPr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defRPr/>
            </a:lvl2pPr>
            <a:lvl4pPr>
              <a:defRPr>
                <a:solidFill>
                  <a:srgbClr val="3D156F"/>
                </a:solidFill>
              </a:defRPr>
            </a:lvl4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39542"/>
            <a:ext cx="9144000" cy="633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171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dia Placeholder 2"/>
          <p:cNvSpPr>
            <a:spLocks noGrp="1"/>
          </p:cNvSpPr>
          <p:nvPr>
            <p:ph type="media" sz="quarter" idx="10"/>
          </p:nvPr>
        </p:nvSpPr>
        <p:spPr>
          <a:xfrm>
            <a:off x="2438400" y="2122715"/>
            <a:ext cx="4267200" cy="2612571"/>
          </a:xfrm>
        </p:spPr>
        <p:txBody>
          <a:bodyPr/>
          <a:lstStyle/>
          <a:p>
            <a:r>
              <a:rPr lang="en-US"/>
              <a:t>Click icon to add media</a:t>
            </a:r>
          </a:p>
        </p:txBody>
      </p:sp>
    </p:spTree>
    <p:extLst>
      <p:ext uri="{BB962C8B-B14F-4D97-AF65-F5344CB8AC3E}">
        <p14:creationId xmlns:p14="http://schemas.microsoft.com/office/powerpoint/2010/main" val="2629650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7310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>
            <a:normAutofit/>
          </a:bodyPr>
          <a:lstStyle>
            <a:lvl1pPr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77925411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1224643"/>
            <a:ext cx="8686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772908"/>
            <a:ext cx="8229600" cy="2942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35886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710" r:id="rId5"/>
  </p:sldLayoutIdLst>
  <p:txStyles>
    <p:titleStyle>
      <a:lvl1pPr algn="ctr" defTabSz="457200" rtl="0" eaLnBrk="1" latinLnBrk="0" hangingPunct="1">
        <a:spcBef>
          <a:spcPct val="0"/>
        </a:spcBef>
        <a:buNone/>
        <a:defRPr sz="4400" b="1" kern="1200" cap="all" baseline="0">
          <a:solidFill>
            <a:srgbClr val="3D156F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None/>
        <a:defRPr sz="2400" b="1" kern="1200" cap="none" baseline="0">
          <a:solidFill>
            <a:srgbClr val="7EBF36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None/>
        <a:defRPr sz="2000" kern="1200" baseline="0">
          <a:solidFill>
            <a:srgbClr val="3D156F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None/>
        <a:defRPr sz="1800" b="1" kern="1200" baseline="0">
          <a:solidFill>
            <a:srgbClr val="3D156F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400" kern="1200" baseline="0">
          <a:solidFill>
            <a:srgbClr val="3D156F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png"/><Relationship Id="rId4" Type="http://schemas.openxmlformats.org/officeDocument/2006/relationships/image" Target="../media/image5.jpeg"/><Relationship Id="rId9" Type="http://schemas.openxmlformats.org/officeDocument/2006/relationships/image" Target="../media/image10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hyperlink" Target="http://blogs.msdn.com/jimmymay/archive/2008/10/30/drum-roll-please-the-debut-of-the-sql-dmv-all-stars-dream-team.aspx" TargetMode="External"/><Relationship Id="rId13" Type="http://schemas.openxmlformats.org/officeDocument/2006/relationships/hyperlink" Target="http://www.sqlskills.com/BLOGS/PAUL/post/Indexes-From-Every-Angle-How-can-you-tell-if-an-index-is-being-used.aspx" TargetMode="External"/><Relationship Id="rId18" Type="http://schemas.openxmlformats.org/officeDocument/2006/relationships/hyperlink" Target="http://sqlblog.com/blogs/aaron_bertrand/archive/2011/04/25/more-changes-you-might-not-have-noticed-in-the-sql-server-2008-r2-sp1-ctp.aspx" TargetMode="External"/><Relationship Id="rId3" Type="http://schemas.openxmlformats.org/officeDocument/2006/relationships/hyperlink" Target="http://technet.microsoft.com/en-us/library/cc966413.aspx" TargetMode="External"/><Relationship Id="rId7" Type="http://schemas.openxmlformats.org/officeDocument/2006/relationships/hyperlink" Target="http://sqlblog.com/blogs/kevin_kline/archive/2009/04/07/looking-for-good-dmv-database-admin-queries.aspx" TargetMode="External"/><Relationship Id="rId12" Type="http://schemas.openxmlformats.org/officeDocument/2006/relationships/hyperlink" Target="http://www.sqlskills.com/BLOGS/PAUL/post/Inside-sysdm_db_index_physical_stats.aspx" TargetMode="External"/><Relationship Id="rId17" Type="http://schemas.openxmlformats.org/officeDocument/2006/relationships/hyperlink" Target="http://msdn.microsoft.com/en-us/library/aa366541(VS.85).aspx" TargetMode="External"/><Relationship Id="rId2" Type="http://schemas.openxmlformats.org/officeDocument/2006/relationships/hyperlink" Target="http://www.sqlskills.com/BLOGS/PAUL/post/Why-did-the-Windows-7-RC-failure-happen.aspx" TargetMode="External"/><Relationship Id="rId16" Type="http://schemas.openxmlformats.org/officeDocument/2006/relationships/hyperlink" Target="http://www.sql-server-performance.com/articles/per/bm_performance_dashboard_2005_p2.asp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harmilasanctuary.wordpress.com/about/database-performance-dmvs-for-ms-sql-2005/" TargetMode="External"/><Relationship Id="rId11" Type="http://schemas.openxmlformats.org/officeDocument/2006/relationships/hyperlink" Target="http://www.sqlservercentral.com/articles/DMV/64425/" TargetMode="External"/><Relationship Id="rId5" Type="http://schemas.openxmlformats.org/officeDocument/2006/relationships/hyperlink" Target="http://glennberrysqlperformance.spaces.live.com/blog/cns!45041418ECCAA960!1446.entry" TargetMode="External"/><Relationship Id="rId15" Type="http://schemas.openxmlformats.org/officeDocument/2006/relationships/hyperlink" Target="http://www.sqlpassion.at/archive/2014/11/24/deadlocks-caused-by-missing-indexes-in-sql-server/?utm_content=buffer523a4&amp;utm_medium=social&amp;utm_source=twitter.com&amp;utm_campaign=buffer" TargetMode="External"/><Relationship Id="rId10" Type="http://schemas.openxmlformats.org/officeDocument/2006/relationships/hyperlink" Target="http://msdn.microsoft.com/en-us/magazine/cc135978.aspx" TargetMode="External"/><Relationship Id="rId19" Type="http://schemas.openxmlformats.org/officeDocument/2006/relationships/hyperlink" Target="http://www.sqlskills.com/BLOGS/PAUL/category/Spinlocks.aspx" TargetMode="External"/><Relationship Id="rId4" Type="http://schemas.openxmlformats.org/officeDocument/2006/relationships/hyperlink" Target="http://www.codeproject.com/KB/database/Dynamic_Management_Views.aspx" TargetMode="External"/><Relationship Id="rId9" Type="http://schemas.openxmlformats.org/officeDocument/2006/relationships/hyperlink" Target="http://blogs.msdn.com/psssql/archive/2007/02/21/sql-server-2005-performance-statistics-script.aspx" TargetMode="External"/><Relationship Id="rId14" Type="http://schemas.openxmlformats.org/officeDocument/2006/relationships/hyperlink" Target="http://kswain.blogspot.com/2008/04/sysdmosperformancecounters-dynamic.html" TargetMode="Externa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hyperlink" Target="mailto:William.Assaf@sparkhound.com" TargetMode="External"/><Relationship Id="rId2" Type="http://schemas.openxmlformats.org/officeDocument/2006/relationships/hyperlink" Target="http://www.sqltact.com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199" y="2743200"/>
            <a:ext cx="7239000" cy="762000"/>
          </a:xfrm>
        </p:spPr>
        <p:txBody>
          <a:bodyPr>
            <a:noAutofit/>
          </a:bodyPr>
          <a:lstStyle/>
          <a:p>
            <a:r>
              <a:rPr lang="en-US" sz="4400" dirty="0">
                <a:ln>
                  <a:solidFill>
                    <a:srgbClr val="92D050"/>
                  </a:solidFill>
                </a:ln>
                <a:solidFill>
                  <a:schemeClr val="tx1"/>
                </a:solidFill>
              </a:rPr>
              <a:t>SQL Server Admin Best Practices with DMV's</a:t>
            </a:r>
            <a:br>
              <a:rPr lang="en-US" sz="4400" dirty="0">
                <a:ln>
                  <a:solidFill>
                    <a:srgbClr val="92D050"/>
                  </a:solidFill>
                </a:ln>
                <a:solidFill>
                  <a:schemeClr val="tx1"/>
                </a:solidFill>
              </a:rPr>
            </a:br>
            <a:br>
              <a:rPr lang="en-US" sz="4400" dirty="0">
                <a:ln>
                  <a:solidFill>
                    <a:srgbClr val="92D050"/>
                  </a:solidFill>
                </a:ln>
                <a:solidFill>
                  <a:schemeClr val="tx1"/>
                </a:solidFill>
              </a:rPr>
            </a:br>
            <a:endParaRPr lang="en-US" sz="4400" dirty="0">
              <a:ln>
                <a:solidFill>
                  <a:srgbClr val="92D05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95600"/>
            <a:ext cx="8229600" cy="3886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4000" dirty="0"/>
          </a:p>
          <a:p>
            <a:pPr marL="0" indent="0" algn="ctr">
              <a:buNone/>
            </a:pPr>
            <a:endParaRPr lang="en-US" sz="4000" dirty="0"/>
          </a:p>
          <a:p>
            <a:pPr marL="0" indent="0" algn="ctr">
              <a:buNone/>
            </a:pPr>
            <a:endParaRPr lang="en-US" sz="4000" dirty="0"/>
          </a:p>
          <a:p>
            <a:pPr marL="0" indent="0" algn="ctr">
              <a:buNone/>
            </a:pPr>
            <a:r>
              <a:rPr lang="en-US" sz="4000" dirty="0"/>
              <a:t>William Assaf, Sparkhound</a:t>
            </a:r>
          </a:p>
        </p:txBody>
      </p:sp>
      <p:pic>
        <p:nvPicPr>
          <p:cNvPr id="1026" name="Picture 2" descr="http://www.sqlsaturday.com/images/sqlsat593_head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1360" y="152400"/>
            <a:ext cx="3452678" cy="1584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b="1" dirty="0" err="1"/>
              <a:t>sys.dm_db_index_physical_stats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495799"/>
          </a:xfrm>
        </p:spPr>
        <p:txBody>
          <a:bodyPr>
            <a:normAutofit fontScale="92500" lnSpcReduction="20000"/>
          </a:bodyPr>
          <a:lstStyle/>
          <a:p>
            <a:r>
              <a:rPr lang="en-US" sz="3300" dirty="0"/>
              <a:t>Determine index fragmentation to do SQL-level defrag.</a:t>
            </a:r>
            <a:br>
              <a:rPr lang="en-US" sz="3300" dirty="0"/>
            </a:br>
            <a:endParaRPr lang="en-US" sz="3300" dirty="0"/>
          </a:p>
          <a:p>
            <a:r>
              <a:rPr lang="en-US" sz="3300" dirty="0"/>
              <a:t>The </a:t>
            </a:r>
            <a:r>
              <a:rPr lang="en-US" sz="3300" dirty="0" err="1"/>
              <a:t>avg_fragmentation_in_pct</a:t>
            </a:r>
            <a:r>
              <a:rPr lang="en-US" sz="3300" dirty="0"/>
              <a:t> column shows logical fragmentation for indexes and extent fragmentation for heaps.</a:t>
            </a:r>
            <a:br>
              <a:rPr lang="en-US" sz="3300" dirty="0"/>
            </a:br>
            <a:endParaRPr lang="en-US" sz="3300" dirty="0"/>
          </a:p>
          <a:p>
            <a:r>
              <a:rPr lang="en-US" sz="3300" dirty="0"/>
              <a:t>Replaces the functionality of </a:t>
            </a:r>
            <a:br>
              <a:rPr lang="en-US" sz="3300" dirty="0"/>
            </a:br>
            <a:r>
              <a:rPr lang="en-US" sz="3300" dirty="0"/>
              <a:t>DBCC SHOWCONTIG to an extent. </a:t>
            </a:r>
          </a:p>
          <a:p>
            <a:pPr marL="0" indent="0">
              <a:buNone/>
            </a:pPr>
            <a:r>
              <a:rPr lang="en-US" sz="2800" dirty="0"/>
              <a:t>					(that’s a pun, get it?)</a:t>
            </a:r>
            <a:r>
              <a:rPr lang="en-US" sz="2400" dirty="0"/>
              <a:t>	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0" y="6286500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52400" y="4876801"/>
            <a:ext cx="8686800" cy="1569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/>
              <a:t>sys.dm_db_index_physical_stats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57800"/>
          </a:xfrm>
        </p:spPr>
        <p:txBody>
          <a:bodyPr>
            <a:normAutofit/>
          </a:bodyPr>
          <a:lstStyle/>
          <a:p>
            <a:r>
              <a:rPr lang="en-US" b="1" dirty="0"/>
              <a:t>Compared to DBCC SHOWCONTIG</a:t>
            </a:r>
            <a:r>
              <a:rPr lang="en-US" dirty="0"/>
              <a:t>, which still works, </a:t>
            </a:r>
            <a:r>
              <a:rPr lang="en-US" b="1" dirty="0" err="1"/>
              <a:t>sys.dm_db_index_physical_stats</a:t>
            </a:r>
            <a:r>
              <a:rPr lang="en-US" b="1" dirty="0"/>
              <a:t> is more accurate.  </a:t>
            </a:r>
            <a:r>
              <a:rPr lang="en-US" dirty="0"/>
              <a:t>The fragmentation metrics will appear higher.</a:t>
            </a:r>
          </a:p>
          <a:p>
            <a:r>
              <a:rPr lang="en-US" sz="2800" dirty="0"/>
              <a:t>For example, in SQL Server 2000, a table is not considered fragmented if it has page 1 and page 3 in the same extent but not page 2. </a:t>
            </a:r>
            <a:br>
              <a:rPr lang="en-US" sz="2800" dirty="0"/>
            </a:br>
            <a:r>
              <a:rPr lang="en-US" sz="2800" dirty="0"/>
              <a:t>However, to access these two pages would require two physical I/O operations, so this is counted as fragmentation in SQL Server 2005 and above.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286500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/>
              <a:t>sys.dm_db_index_physical_stats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Will still show tables without clustered indexes as </a:t>
            </a:r>
            <a:r>
              <a:rPr lang="en-US" dirty="0" err="1"/>
              <a:t>Index_id</a:t>
            </a:r>
            <a:r>
              <a:rPr lang="en-US" dirty="0"/>
              <a:t> = 0, HEAP.</a:t>
            </a:r>
          </a:p>
          <a:p>
            <a:endParaRPr lang="en-US" dirty="0"/>
          </a:p>
          <a:p>
            <a:r>
              <a:rPr lang="en-US" dirty="0" err="1"/>
              <a:t>Index_ID</a:t>
            </a:r>
            <a:r>
              <a:rPr lang="en-US" dirty="0"/>
              <a:t> = 1 is the clustered index. 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286500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0475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/>
              <a:t>sys.dm_db_index_physical_stats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3100" dirty="0"/>
              <a:t>When to use?</a:t>
            </a:r>
          </a:p>
          <a:p>
            <a:pPr>
              <a:buNone/>
            </a:pPr>
            <a:endParaRPr lang="en-US" sz="3100" dirty="0"/>
          </a:p>
          <a:p>
            <a:r>
              <a:rPr lang="en-US" sz="3100" dirty="0"/>
              <a:t>Use while your application is in production to recognize tables that are experiencing more fragmentation over time. </a:t>
            </a:r>
          </a:p>
          <a:p>
            <a:r>
              <a:rPr lang="en-US" sz="3100" dirty="0"/>
              <a:t>Schedule table or index-level rebuilds appropriately.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286500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we’re on the topic…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0386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sz="3600" dirty="0"/>
              <a:t>ALTER INDEX … REORGANIZE replaces </a:t>
            </a:r>
          </a:p>
          <a:p>
            <a:pPr>
              <a:buNone/>
            </a:pPr>
            <a:r>
              <a:rPr lang="en-US" sz="3600" dirty="0"/>
              <a:t>	DBCC INDEXDEFRAG</a:t>
            </a:r>
          </a:p>
          <a:p>
            <a:pPr>
              <a:buNone/>
            </a:pPr>
            <a:endParaRPr lang="en-US" sz="3600" dirty="0"/>
          </a:p>
          <a:p>
            <a:pPr>
              <a:buNone/>
            </a:pPr>
            <a:r>
              <a:rPr lang="en-US" sz="3600" dirty="0"/>
              <a:t>ALTER INDEX … REBUILD replaces </a:t>
            </a:r>
            <a:br>
              <a:rPr lang="en-US" sz="3600" dirty="0"/>
            </a:br>
            <a:r>
              <a:rPr lang="en-US" sz="3600" dirty="0"/>
              <a:t>DBCC DBREINDEX,</a:t>
            </a:r>
            <a:br>
              <a:rPr lang="en-US" sz="3600" dirty="0"/>
            </a:br>
            <a:r>
              <a:rPr lang="en-US" sz="3600" dirty="0"/>
              <a:t>also updates the statistics</a:t>
            </a:r>
            <a:br>
              <a:rPr lang="en-US" sz="3600" dirty="0"/>
            </a:br>
            <a:endParaRPr lang="en-US" sz="3600" dirty="0"/>
          </a:p>
          <a:p>
            <a:pPr>
              <a:buNone/>
            </a:pPr>
            <a:r>
              <a:rPr lang="en-US" sz="3600" dirty="0"/>
              <a:t>ALTER INDEX … REBUILD ALL </a:t>
            </a:r>
            <a:br>
              <a:rPr lang="en-US" sz="3600" dirty="0"/>
            </a:br>
            <a:r>
              <a:rPr lang="en-US" sz="3600" dirty="0"/>
              <a:t>rebuilds all indexes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286500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8473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152400" y="990600"/>
            <a:ext cx="8453905" cy="4876800"/>
          </a:xfrm>
          <a:prstGeom prst="rect">
            <a:avLst/>
          </a:prstGeom>
          <a:solidFill>
            <a:srgbClr val="FEFEFC">
              <a:alpha val="50000"/>
            </a:srgb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365125" indent="-255588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eaLnBrk="1" fontAlgn="base" hangingPunct="1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◦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eaLnBrk="1" fontAlgn="base" hangingPunct="1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fontAlgn="base" hangingPunct="1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fontAlgn="base" hangingPunct="1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sz="2800" dirty="0"/>
              <a:t>Typical usage for: </a:t>
            </a:r>
          </a:p>
          <a:p>
            <a:pPr lvl="1"/>
            <a:r>
              <a:rPr lang="en-US" sz="2400" dirty="0"/>
              <a:t>one table in the current database, </a:t>
            </a:r>
          </a:p>
          <a:p>
            <a:pPr lvl="1"/>
            <a:r>
              <a:rPr lang="en-US" sz="2400" dirty="0"/>
              <a:t>all indexes and all partitions, </a:t>
            </a:r>
          </a:p>
          <a:p>
            <a:pPr lvl="1"/>
            <a:r>
              <a:rPr lang="en-US" sz="2400" dirty="0"/>
              <a:t>default scan depth.</a:t>
            </a:r>
          </a:p>
          <a:p>
            <a:pPr>
              <a:buNone/>
            </a:pPr>
            <a:endParaRPr lang="en-US" sz="2800" dirty="0"/>
          </a:p>
          <a:p>
            <a:pPr marL="109537" indent="0">
              <a:buNone/>
            </a:pPr>
            <a:r>
              <a:rPr lang="en-US" sz="2800" dirty="0">
                <a:solidFill>
                  <a:srgbClr val="0000FF"/>
                </a:solidFill>
              </a:rPr>
              <a:t>Select</a:t>
            </a:r>
            <a:r>
              <a:rPr lang="en-US" sz="2800" dirty="0">
                <a:solidFill>
                  <a:prstClr val="black"/>
                </a:solidFill>
              </a:rPr>
              <a:t> </a:t>
            </a:r>
            <a:r>
              <a:rPr lang="en-US" sz="2800" dirty="0">
                <a:solidFill>
                  <a:srgbClr val="808080"/>
                </a:solidFill>
              </a:rPr>
              <a:t>*</a:t>
            </a:r>
            <a:r>
              <a:rPr lang="en-US" sz="2800" dirty="0">
                <a:solidFill>
                  <a:prstClr val="black"/>
                </a:solidFill>
              </a:rPr>
              <a:t> </a:t>
            </a:r>
            <a:r>
              <a:rPr lang="en-US" sz="2800" dirty="0">
                <a:solidFill>
                  <a:srgbClr val="0000FF"/>
                </a:solidFill>
              </a:rPr>
              <a:t>from</a:t>
            </a:r>
            <a:r>
              <a:rPr lang="en-US" sz="2800" dirty="0">
                <a:solidFill>
                  <a:prstClr val="black"/>
                </a:solidFill>
              </a:rPr>
              <a:t> </a:t>
            </a:r>
          </a:p>
          <a:p>
            <a:pPr marL="109537" indent="0">
              <a:buNone/>
            </a:pPr>
            <a:r>
              <a:rPr lang="en-US" sz="2800" dirty="0" err="1">
                <a:solidFill>
                  <a:srgbClr val="008000"/>
                </a:solidFill>
              </a:rPr>
              <a:t>sys</a:t>
            </a:r>
            <a:r>
              <a:rPr lang="en-US" sz="2800" dirty="0" err="1">
                <a:solidFill>
                  <a:srgbClr val="808080"/>
                </a:solidFill>
              </a:rPr>
              <a:t>.</a:t>
            </a:r>
            <a:r>
              <a:rPr lang="en-US" sz="2800" dirty="0" err="1">
                <a:solidFill>
                  <a:srgbClr val="008000"/>
                </a:solidFill>
              </a:rPr>
              <a:t>dm_db_index_physical_stats</a:t>
            </a:r>
            <a:r>
              <a:rPr lang="en-US" sz="2800" dirty="0">
                <a:solidFill>
                  <a:srgbClr val="0000FF"/>
                </a:solidFill>
              </a:rPr>
              <a:t> </a:t>
            </a:r>
            <a:r>
              <a:rPr lang="en-US" sz="2800" dirty="0">
                <a:solidFill>
                  <a:srgbClr val="808080"/>
                </a:solidFill>
              </a:rPr>
              <a:t>(</a:t>
            </a:r>
          </a:p>
          <a:p>
            <a:pPr marL="109537" indent="0">
              <a:buNone/>
            </a:pPr>
            <a:r>
              <a:rPr lang="en-US" sz="2800" dirty="0">
                <a:solidFill>
                  <a:srgbClr val="808080"/>
                </a:solidFill>
              </a:rPr>
              <a:t>			</a:t>
            </a:r>
            <a:r>
              <a:rPr lang="en-US" sz="2800" dirty="0" err="1">
                <a:solidFill>
                  <a:srgbClr val="FF00FF"/>
                </a:solidFill>
              </a:rPr>
              <a:t>db_id</a:t>
            </a:r>
            <a:r>
              <a:rPr lang="en-US" sz="2800" dirty="0">
                <a:solidFill>
                  <a:srgbClr val="808080"/>
                </a:solidFill>
              </a:rPr>
              <a:t>(),</a:t>
            </a:r>
          </a:p>
          <a:p>
            <a:pPr marL="109537" indent="0">
              <a:buNone/>
            </a:pPr>
            <a:r>
              <a:rPr lang="en-US" sz="2800" dirty="0">
                <a:solidFill>
                  <a:prstClr val="black"/>
                </a:solidFill>
              </a:rPr>
              <a:t>			</a:t>
            </a:r>
            <a:r>
              <a:rPr lang="en-US" sz="2800" dirty="0">
                <a:solidFill>
                  <a:srgbClr val="FF00FF"/>
                </a:solidFill>
              </a:rPr>
              <a:t>OBJECT_ID</a:t>
            </a:r>
            <a:r>
              <a:rPr lang="en-US" sz="2800" dirty="0">
                <a:solidFill>
                  <a:srgbClr val="808080"/>
                </a:solidFill>
              </a:rPr>
              <a:t>(</a:t>
            </a:r>
            <a:r>
              <a:rPr lang="en-US" sz="2800" dirty="0">
                <a:solidFill>
                  <a:srgbClr val="FF0000"/>
                </a:solidFill>
              </a:rPr>
              <a:t>‘</a:t>
            </a:r>
            <a:r>
              <a:rPr lang="en-US" sz="2800" dirty="0" err="1">
                <a:solidFill>
                  <a:srgbClr val="FF0000"/>
                </a:solidFill>
              </a:rPr>
              <a:t>dbo.person</a:t>
            </a:r>
            <a:r>
              <a:rPr lang="en-US" sz="2800" dirty="0">
                <a:solidFill>
                  <a:srgbClr val="FF0000"/>
                </a:solidFill>
              </a:rPr>
              <a:t>'</a:t>
            </a:r>
            <a:r>
              <a:rPr lang="en-US" sz="2800" dirty="0">
                <a:solidFill>
                  <a:srgbClr val="808080"/>
                </a:solidFill>
              </a:rPr>
              <a:t>),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--NULL</a:t>
            </a:r>
          </a:p>
          <a:p>
            <a:pPr marL="109537" indent="0">
              <a:buNone/>
            </a:pPr>
            <a:r>
              <a:rPr lang="en-US" sz="2800" dirty="0">
                <a:solidFill>
                  <a:prstClr val="black"/>
                </a:solidFill>
              </a:rPr>
              <a:t>			</a:t>
            </a:r>
            <a:r>
              <a:rPr lang="en-US" sz="2800" dirty="0">
                <a:solidFill>
                  <a:srgbClr val="808080"/>
                </a:solidFill>
              </a:rPr>
              <a:t>NULL,</a:t>
            </a:r>
          </a:p>
          <a:p>
            <a:pPr marL="109537" indent="0">
              <a:buNone/>
            </a:pPr>
            <a:r>
              <a:rPr lang="en-US" sz="2800" dirty="0">
                <a:solidFill>
                  <a:prstClr val="black"/>
                </a:solidFill>
              </a:rPr>
              <a:t>			</a:t>
            </a:r>
            <a:r>
              <a:rPr lang="en-US" sz="2800" dirty="0">
                <a:solidFill>
                  <a:srgbClr val="808080"/>
                </a:solidFill>
              </a:rPr>
              <a:t>NULL,</a:t>
            </a:r>
          </a:p>
          <a:p>
            <a:pPr marL="109537" indent="0">
              <a:buNone/>
            </a:pPr>
            <a:r>
              <a:rPr lang="en-US" sz="2800" dirty="0">
                <a:solidFill>
                  <a:prstClr val="black"/>
                </a:solidFill>
              </a:rPr>
              <a:t>			</a:t>
            </a:r>
            <a:r>
              <a:rPr lang="en-US" sz="2800" dirty="0">
                <a:solidFill>
                  <a:srgbClr val="808080"/>
                </a:solidFill>
              </a:rPr>
              <a:t>NULL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--mode</a:t>
            </a:r>
            <a:r>
              <a:rPr lang="en-US" sz="2800" dirty="0">
                <a:solidFill>
                  <a:srgbClr val="808080"/>
                </a:solidFill>
              </a:rPr>
              <a:t>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/>
              <a:t>sys.dm_db_index_physical_stats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0" y="6286500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/>
              <a:t>sys.dm_db_index_physical_stats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525" y="906462"/>
            <a:ext cx="8610600" cy="5562600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sz="7400" dirty="0"/>
              <a:t>MODE parameter options for Scan Depth:</a:t>
            </a:r>
          </a:p>
          <a:p>
            <a:r>
              <a:rPr lang="en-US" sz="8600" dirty="0"/>
              <a:t>LIMITED</a:t>
            </a:r>
            <a:endParaRPr lang="en-US" sz="7400" dirty="0"/>
          </a:p>
          <a:p>
            <a:pPr lvl="1"/>
            <a:r>
              <a:rPr lang="en-US" sz="7000" dirty="0"/>
              <a:t>Fastest, </a:t>
            </a:r>
            <a:r>
              <a:rPr lang="en-US" sz="7000" b="1" dirty="0"/>
              <a:t>default</a:t>
            </a:r>
            <a:endParaRPr lang="en-US" sz="7000" dirty="0"/>
          </a:p>
          <a:p>
            <a:pPr lvl="1"/>
            <a:r>
              <a:rPr lang="en-US" sz="7000" dirty="0"/>
              <a:t>Only parent-level pages, not leaf.</a:t>
            </a:r>
          </a:p>
          <a:p>
            <a:pPr lvl="1"/>
            <a:r>
              <a:rPr lang="en-US" sz="7000" dirty="0"/>
              <a:t>Only returns basic metrics, leaves the rest NULL.</a:t>
            </a:r>
          </a:p>
          <a:p>
            <a:pPr lvl="1"/>
            <a:r>
              <a:rPr lang="en-US" sz="7000" dirty="0"/>
              <a:t>Only mode that can be used on heaps</a:t>
            </a:r>
          </a:p>
          <a:p>
            <a:r>
              <a:rPr lang="en-US" sz="8600" dirty="0"/>
              <a:t>SAMPLED</a:t>
            </a:r>
          </a:p>
          <a:p>
            <a:pPr lvl="1"/>
            <a:r>
              <a:rPr lang="en-US" sz="7000" dirty="0"/>
              <a:t>Not as fast, samples 1% of leaf pages.</a:t>
            </a:r>
          </a:p>
          <a:p>
            <a:r>
              <a:rPr lang="en-US" sz="8600" dirty="0"/>
              <a:t>DETAILED</a:t>
            </a:r>
            <a:endParaRPr lang="en-US" sz="7400" dirty="0"/>
          </a:p>
          <a:p>
            <a:pPr lvl="1"/>
            <a:r>
              <a:rPr lang="en-US" sz="7000" dirty="0"/>
              <a:t>Much more involved.  Samples all data pages.  </a:t>
            </a:r>
          </a:p>
          <a:p>
            <a:pPr lvl="1"/>
            <a:r>
              <a:rPr lang="en-US" sz="7000" dirty="0"/>
              <a:t>Will hammer your Disk IO. (Don’t run on live production </a:t>
            </a:r>
            <a:r>
              <a:rPr lang="en-US" sz="7000" dirty="0" err="1"/>
              <a:t>db</a:t>
            </a:r>
            <a:r>
              <a:rPr lang="en-US" sz="7000" dirty="0"/>
              <a:t>!)</a:t>
            </a:r>
          </a:p>
          <a:p>
            <a:pPr lvl="1"/>
            <a:r>
              <a:rPr lang="en-US" sz="7000" dirty="0"/>
              <a:t>Only way to get some of the columns to populate.</a:t>
            </a:r>
            <a:endParaRPr lang="en-US" sz="30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286500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/>
              <a:t>sys.dm_db_index_physical_stats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dirty="0"/>
              <a:t>Lab </a:t>
            </a:r>
          </a:p>
          <a:p>
            <a:r>
              <a:rPr lang="en-US" dirty="0" err="1"/>
              <a:t>fragtable.sql</a:t>
            </a:r>
            <a:endParaRPr lang="en-US" dirty="0"/>
          </a:p>
          <a:p>
            <a:r>
              <a:rPr lang="en-US" dirty="0" err="1"/>
              <a:t>defrag.sql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286500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Aside, on Fragmentation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7199"/>
          </a:xfrm>
        </p:spPr>
        <p:txBody>
          <a:bodyPr>
            <a:normAutofit lnSpcReduction="10000"/>
          </a:bodyPr>
          <a:lstStyle/>
          <a:p>
            <a:pPr lvl="1">
              <a:buNone/>
            </a:pPr>
            <a:r>
              <a:rPr lang="en-US" sz="2400" dirty="0"/>
              <a:t>Why did the Microsoft Windows 7 RC download page break?</a:t>
            </a:r>
            <a:endParaRPr lang="en-US" dirty="0"/>
          </a:p>
          <a:p>
            <a:pPr lvl="1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286500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b="1" dirty="0" err="1"/>
              <a:t>sys.dm_db_index_physical_stats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410200"/>
          </a:xfrm>
        </p:spPr>
        <p:txBody>
          <a:bodyPr>
            <a:normAutofit/>
          </a:bodyPr>
          <a:lstStyle/>
          <a:p>
            <a:r>
              <a:rPr lang="en-US" dirty="0"/>
              <a:t>Is it time to Compress?</a:t>
            </a:r>
          </a:p>
          <a:p>
            <a:pPr lvl="1"/>
            <a:r>
              <a:rPr lang="en-US" dirty="0"/>
              <a:t>If you haven’t begun using DATA_COMPRESSION in your ENTERPRISE edition SQL Server databases in SQL 2008 or higher, now is a good time.</a:t>
            </a:r>
          </a:p>
          <a:p>
            <a:pPr lvl="1"/>
            <a:r>
              <a:rPr lang="en-US" dirty="0"/>
              <a:t>In SQL 2016 SP1 – this feature was moved into STANDARD edition!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The Clustered Index and Nonclustered Indexes can be compressed independently from each other.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ALTER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INDEX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ALL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schema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REBUILD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WITH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DATA_COMPRESSION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PAGE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286500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79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1295400"/>
            <a:ext cx="7239000" cy="762000"/>
          </a:xfrm>
        </p:spPr>
        <p:txBody>
          <a:bodyPr>
            <a:noAutofit/>
          </a:bodyPr>
          <a:lstStyle/>
          <a:p>
            <a:r>
              <a:rPr lang="en-US" sz="4400" b="1" dirty="0"/>
              <a:t>SQL Server Admin Best Practices with DMV's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3886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/>
              <a:t>An incomplete tour of SQL Server DMV’s, covering the most important topics and getting you started on getting the most you can out of these crucial performance indicators.</a:t>
            </a:r>
          </a:p>
        </p:txBody>
      </p:sp>
    </p:spTree>
    <p:extLst>
      <p:ext uri="{BB962C8B-B14F-4D97-AF65-F5344CB8AC3E}">
        <p14:creationId xmlns:p14="http://schemas.microsoft.com/office/powerpoint/2010/main" val="1400717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 err="1"/>
              <a:t>sys.dm_os_wait_stats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Aggregated wait times – records when something has to wait and retains it.  </a:t>
            </a:r>
            <a:br>
              <a:rPr lang="en-US" sz="2800" dirty="0"/>
            </a:br>
            <a:endParaRPr lang="en-US" sz="2800" dirty="0"/>
          </a:p>
          <a:p>
            <a:r>
              <a:rPr lang="en-US" sz="2800" dirty="0"/>
              <a:t>Records count of tasks experiencing the wait type, sum of time and max time waiting.  </a:t>
            </a:r>
          </a:p>
          <a:p>
            <a:endParaRPr lang="en-US" sz="2800" dirty="0"/>
          </a:p>
          <a:p>
            <a:r>
              <a:rPr lang="en-US" sz="3600" dirty="0"/>
              <a:t>There are 875 (documented?) </a:t>
            </a:r>
          </a:p>
          <a:p>
            <a:r>
              <a:rPr lang="en-US" sz="3600" dirty="0"/>
              <a:t>	wait types in SQL 2016.</a:t>
            </a:r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286500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sys.dm_os_wait_stats</a:t>
            </a:r>
            <a:endParaRPr lang="en-US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sz="2800" dirty="0"/>
              <a:t>Wait Stats can be powerful diagnostic tools.</a:t>
            </a:r>
          </a:p>
          <a:p>
            <a:pPr lvl="1"/>
            <a:r>
              <a:rPr lang="en-US" sz="2800" dirty="0"/>
              <a:t>Many performance suits do little more than incorporate Wait Stats data for charts in their dashboards, but they also are great sponsors of user groups and SQLSaturday events!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286500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0422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 err="1"/>
              <a:t>sys.dm_os_wait_stats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ONDEMAND_TASK_QUEUE – high wait times of this type indicate lots of SQL Server idle time.</a:t>
            </a:r>
          </a:p>
          <a:p>
            <a:r>
              <a:rPr lang="en-US" sz="2800" dirty="0"/>
              <a:t>These wait times also indicate idling </a:t>
            </a:r>
            <a:br>
              <a:rPr lang="en-US" sz="2800" dirty="0"/>
            </a:br>
            <a:r>
              <a:rPr lang="en-US" sz="2800" dirty="0"/>
              <a:t>and are not problematic:</a:t>
            </a:r>
          </a:p>
          <a:p>
            <a:pPr marL="400050" lvl="1" indent="0"/>
            <a:r>
              <a:rPr lang="en-US" sz="2400" dirty="0"/>
              <a:t>BROKER_TRANSMITTER</a:t>
            </a:r>
            <a:br>
              <a:rPr lang="en-US" sz="2400" dirty="0"/>
            </a:br>
            <a:r>
              <a:rPr lang="en-US" sz="2400" dirty="0"/>
              <a:t>BROKER_RECEIVE_WAITFOR</a:t>
            </a:r>
            <a:br>
              <a:rPr lang="en-US" sz="2400" dirty="0"/>
            </a:br>
            <a:r>
              <a:rPr lang="en-US" sz="2400" dirty="0"/>
              <a:t>DBMIRROR_WORKER_QUEUE</a:t>
            </a:r>
            <a:br>
              <a:rPr lang="en-US" sz="2400" dirty="0"/>
            </a:br>
            <a:r>
              <a:rPr lang="en-US" sz="2400" dirty="0"/>
              <a:t>KSOURCE_WAKEUP</a:t>
            </a:r>
            <a:br>
              <a:rPr lang="en-US" sz="2400" dirty="0"/>
            </a:br>
            <a:r>
              <a:rPr lang="en-US" sz="2400" dirty="0"/>
              <a:t>CLR_AUTO_EVENT</a:t>
            </a:r>
            <a:br>
              <a:rPr lang="en-US" sz="2400" dirty="0"/>
            </a:br>
            <a:r>
              <a:rPr lang="en-US" sz="2400" dirty="0"/>
              <a:t>LOGMGR_QUEUE</a:t>
            </a:r>
            <a:br>
              <a:rPr lang="en-US" sz="2400" dirty="0"/>
            </a:br>
            <a:r>
              <a:rPr lang="en-US" sz="2400" dirty="0"/>
              <a:t>REQUEST_FOR_DEADLOCK_SEARCH</a:t>
            </a:r>
            <a:br>
              <a:rPr lang="en-US" sz="2400" dirty="0"/>
            </a:br>
            <a:r>
              <a:rPr lang="en-US" sz="2400" dirty="0"/>
              <a:t>QDS_SHUTDOWN_QUEUE</a:t>
            </a:r>
          </a:p>
          <a:p>
            <a:pPr marL="400050" lvl="1" indent="0">
              <a:buNone/>
            </a:pPr>
            <a:r>
              <a:rPr lang="en-US" sz="2400" dirty="0"/>
              <a:t>and many many more..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286500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1757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sys.dm_os_wait_stats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LCK_M_*  - Lock waits</a:t>
            </a:r>
          </a:p>
          <a:p>
            <a:pPr lvl="1"/>
            <a:r>
              <a:rPr lang="en-US" dirty="0"/>
              <a:t>Reference </a:t>
            </a:r>
            <a:r>
              <a:rPr lang="en-US" b="1" dirty="0" err="1"/>
              <a:t>sys.dm_tran_locks</a:t>
            </a:r>
            <a:r>
              <a:rPr lang="en-US" dirty="0"/>
              <a:t> if this number is consistently at the top of the server’s waits.  </a:t>
            </a:r>
          </a:p>
          <a:p>
            <a:pPr lvl="1"/>
            <a:r>
              <a:rPr lang="en-US" dirty="0"/>
              <a:t>This is a sign of transaction contention.</a:t>
            </a:r>
          </a:p>
          <a:p>
            <a:pPr lvl="1"/>
            <a:r>
              <a:rPr lang="en-US" dirty="0"/>
              <a:t>Could be that poor queries/indexing are creating too many scans, where a nonclustered index seek could relieve this pressure.</a:t>
            </a:r>
          </a:p>
          <a:p>
            <a:pPr lvl="1"/>
            <a:r>
              <a:rPr lang="en-US" dirty="0"/>
              <a:t>Synchronous </a:t>
            </a:r>
            <a:r>
              <a:rPr lang="en-US" dirty="0" err="1"/>
              <a:t>AvailabilityGroup</a:t>
            </a:r>
            <a:r>
              <a:rPr lang="en-US" dirty="0"/>
              <a:t> replicas could increase this wait type.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286500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6291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sys.dm_os_wait_stats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CXPACKET – clear indication of excessive execution plan parallelism and CPU is struggling to keep up.</a:t>
            </a:r>
          </a:p>
          <a:p>
            <a:pPr lvl="1"/>
            <a:r>
              <a:rPr lang="en-US" dirty="0"/>
              <a:t>Look into MAXDOP settings, it may be appropriate to reduce large parallel queries from impacting performance</a:t>
            </a:r>
          </a:p>
          <a:p>
            <a:pPr lvl="1"/>
            <a:r>
              <a:rPr lang="en-US" dirty="0"/>
              <a:t>Enforcing MAXDOP is one of the better implementations of the Resource Governor (Enterprise-only)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286500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sys.dm_os_wait_stats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SOS_SCHEDULER_YIELD – clear indication of CPU pressure when this is the highest wait</a:t>
            </a:r>
          </a:p>
          <a:p>
            <a:pPr lvl="1"/>
            <a:r>
              <a:rPr lang="en-US" dirty="0"/>
              <a:t>Too many runnable tasks for available threads</a:t>
            </a:r>
          </a:p>
          <a:p>
            <a:pPr lvl="1"/>
            <a:r>
              <a:rPr lang="en-US" dirty="0"/>
              <a:t>A SQL stopped operation and “yielded” to another CPU task</a:t>
            </a:r>
          </a:p>
          <a:p>
            <a:pPr lvl="1"/>
            <a:r>
              <a:rPr lang="en-US" dirty="0"/>
              <a:t>Increasing CPU is the simplest but most difficult and expensive solution</a:t>
            </a:r>
          </a:p>
          <a:p>
            <a:pPr lvl="1"/>
            <a:r>
              <a:rPr lang="en-US" dirty="0"/>
              <a:t>Reducing CPU-intense queries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286500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6197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sys.dm_os_wait_stats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RESOURCE_SEMAPHORE – request is waiting on memory to be gathered before starting</a:t>
            </a:r>
          </a:p>
          <a:p>
            <a:pPr lvl="1"/>
            <a:r>
              <a:rPr lang="en-US" dirty="0"/>
              <a:t>	Indication of memory pressure caused by:</a:t>
            </a:r>
          </a:p>
          <a:p>
            <a:pPr marL="800100" lvl="1">
              <a:buFont typeface="Arial" panose="020B0604020202020204" pitchFamily="34" charset="0"/>
              <a:buChar char="•"/>
            </a:pPr>
            <a:r>
              <a:rPr lang="en-US"/>
              <a:t>Insufficient </a:t>
            </a:r>
            <a:r>
              <a:rPr lang="en-US" dirty="0"/>
              <a:t>system memory (unlikely)</a:t>
            </a:r>
          </a:p>
          <a:p>
            <a:pPr marL="800100" lvl="1">
              <a:buFont typeface="Arial" panose="020B0604020202020204" pitchFamily="34" charset="0"/>
              <a:buChar char="•"/>
            </a:pPr>
            <a:r>
              <a:rPr lang="en-US" dirty="0"/>
              <a:t>Poor query design, poor indexing, inefficient execution plan (likely)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286500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7561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sys.dm_os_wait_stats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PAGELATCH_xx</a:t>
            </a:r>
            <a:r>
              <a:rPr lang="en-US" dirty="0"/>
              <a:t> - Nothing to do with Physical IO. Multiple threads are attempting to access a page in memory. Contention over a page in memory.</a:t>
            </a:r>
          </a:p>
          <a:p>
            <a:pPr lvl="1"/>
            <a:r>
              <a:rPr lang="en-US" dirty="0"/>
              <a:t>	Could be </a:t>
            </a:r>
            <a:r>
              <a:rPr lang="en-US" dirty="0" err="1"/>
              <a:t>tempdb</a:t>
            </a:r>
            <a:r>
              <a:rPr lang="en-US" dirty="0"/>
              <a:t> temp tables are being overused. </a:t>
            </a:r>
          </a:p>
          <a:p>
            <a:pPr lvl="1"/>
            <a:r>
              <a:rPr lang="en-US" dirty="0"/>
              <a:t>	Could be an INSERT statement hotspot on a table.</a:t>
            </a:r>
          </a:p>
          <a:p>
            <a:endParaRPr lang="en-US" dirty="0"/>
          </a:p>
          <a:p>
            <a:r>
              <a:rPr lang="en-US" dirty="0" err="1"/>
              <a:t>PAGEIOLATCH_xx</a:t>
            </a:r>
            <a:r>
              <a:rPr lang="en-US" dirty="0"/>
              <a:t> – This is Physical IO, reading data from disk into memory. Hard disks/SAN are struggling to keep up.  </a:t>
            </a:r>
          </a:p>
          <a:p>
            <a:pPr lvl="1"/>
            <a:r>
              <a:rPr lang="en-US" dirty="0"/>
              <a:t>Often this is because of inefficient application code</a:t>
            </a:r>
          </a:p>
          <a:p>
            <a:pPr lvl="1"/>
            <a:r>
              <a:rPr lang="en-US" dirty="0"/>
              <a:t>Or, executives/analysts/goons are running MS Access or Excel and pulling down entire tables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286500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522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sys.dm_os_wait_stats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When to use?</a:t>
            </a:r>
          </a:p>
          <a:p>
            <a:r>
              <a:rPr lang="en-US" dirty="0"/>
              <a:t>Use on healthy or troubled systems, look for trending from a baseline.</a:t>
            </a:r>
          </a:p>
          <a:p>
            <a:r>
              <a:rPr lang="en-US" dirty="0"/>
              <a:t>Determine which waits are impacting performance server-wide.  It is one of the best DMV’s for server-wide performance.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286500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sys.dm_os_wait_stats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953000" y="1981200"/>
            <a:ext cx="3657600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Great for pointing the finger at </a:t>
            </a:r>
          </a:p>
          <a:p>
            <a:r>
              <a:rPr lang="en-US" sz="3200" dirty="0"/>
              <a:t>Network Admins!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257800" y="4843223"/>
            <a:ext cx="16738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(just kidding)</a:t>
            </a:r>
          </a:p>
        </p:txBody>
      </p:sp>
      <p:pic>
        <p:nvPicPr>
          <p:cNvPr id="3" name="Picture 2" descr="http://blog.anuesystems.com/wp-content/uploads/2012/06/blame_blame_im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981200"/>
            <a:ext cx="3895725" cy="2800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ecx.images-amazon.com/images/I/513T87SVA9L._SS500_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49" y="1524000"/>
            <a:ext cx="4189413" cy="4189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Audience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Everyone can benefit from knowledge of these helpful tools, from developers to report writers to DBA’s of all levels of experience.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2400" y="4876801"/>
            <a:ext cx="8686800" cy="1569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21241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 err="1"/>
              <a:t>sys.dm_os_wait_stats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1139"/>
            <a:ext cx="8229600" cy="1490661"/>
          </a:xfrm>
        </p:spPr>
        <p:txBody>
          <a:bodyPr>
            <a:normAutofit/>
          </a:bodyPr>
          <a:lstStyle/>
          <a:p>
            <a:pPr marL="514350" indent="-514350" fontAlgn="auto"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US" dirty="0"/>
              <a:t>Again, </a:t>
            </a:r>
            <a:r>
              <a:rPr lang="en-US" dirty="0" err="1"/>
              <a:t>sys.dm_os_wait_stats</a:t>
            </a:r>
            <a:r>
              <a:rPr lang="en-US" dirty="0"/>
              <a:t> is </a:t>
            </a:r>
            <a:r>
              <a:rPr lang="en-US" b="1" dirty="0"/>
              <a:t>aggregated</a:t>
            </a:r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US" dirty="0"/>
              <a:t>Doesn’t include query level data, </a:t>
            </a:r>
            <a:br>
              <a:rPr lang="en-US" dirty="0"/>
            </a:br>
            <a:r>
              <a:rPr lang="en-US" dirty="0"/>
              <a:t>for that you’ll need the next DMV…</a:t>
            </a:r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buClrTx/>
              <a:defRPr/>
            </a:pPr>
            <a:endParaRPr lang="en-US" dirty="0"/>
          </a:p>
          <a:p>
            <a:pPr marL="392113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286500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1026" name="Picture 2" descr="http://www.cnet.de/i/dl/tof/tof_segway_pti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19400" y="2295523"/>
            <a:ext cx="2857500" cy="437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 err="1"/>
              <a:t>sys.dm_os_waiting_tasks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sys.dm_os_waiting_tasks</a:t>
            </a:r>
            <a:r>
              <a:rPr lang="en-US" dirty="0"/>
              <a:t> shows all tasks </a:t>
            </a:r>
            <a:r>
              <a:rPr lang="en-US" b="1" dirty="0"/>
              <a:t>currently </a:t>
            </a:r>
            <a:r>
              <a:rPr lang="en-US" dirty="0"/>
              <a:t>waiting, not aggregated over time.  </a:t>
            </a:r>
          </a:p>
          <a:p>
            <a:endParaRPr lang="en-US" dirty="0"/>
          </a:p>
          <a:p>
            <a:r>
              <a:rPr lang="en-US" dirty="0"/>
              <a:t>Use to troubleshoot sudden performance problems, and trace it down to the query. </a:t>
            </a:r>
          </a:p>
          <a:p>
            <a:endParaRPr lang="en-US" dirty="0"/>
          </a:p>
          <a:p>
            <a:r>
              <a:rPr lang="en-US" dirty="0"/>
              <a:t>Use to identify all wait types (including blocking and locking) down to the statement level</a:t>
            </a:r>
          </a:p>
          <a:p>
            <a:pPr lvl="1"/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286500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 err="1"/>
              <a:t>sys.dm_os_waiting_tasks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Join it to </a:t>
            </a:r>
            <a:r>
              <a:rPr lang="en-US" b="1" dirty="0" err="1"/>
              <a:t>sys.dm_exec_requests</a:t>
            </a:r>
            <a:r>
              <a:rPr lang="en-US" dirty="0"/>
              <a:t> (we’ll talk about that one later) on the </a:t>
            </a:r>
            <a:r>
              <a:rPr lang="en-US" dirty="0" err="1"/>
              <a:t>waiting_task_address</a:t>
            </a:r>
            <a:r>
              <a:rPr lang="en-US" dirty="0"/>
              <a:t>, then to </a:t>
            </a:r>
            <a:r>
              <a:rPr lang="en-US" b="1" dirty="0" err="1"/>
              <a:t>dm_exec_sql_text</a:t>
            </a:r>
            <a:r>
              <a:rPr lang="en-US" dirty="0"/>
              <a:t> on the </a:t>
            </a:r>
            <a:r>
              <a:rPr lang="en-US" dirty="0" err="1"/>
              <a:t>sql_handle</a:t>
            </a:r>
            <a:r>
              <a:rPr lang="en-US" dirty="0"/>
              <a:t> to get the query text.  Use offsets to determine the statement inside a batch that is waiting.</a:t>
            </a:r>
          </a:p>
          <a:p>
            <a:endParaRPr lang="en-US" dirty="0"/>
          </a:p>
          <a:p>
            <a:r>
              <a:rPr lang="en-US" dirty="0"/>
              <a:t>Sessions &gt; 50 are user sessions, so include that in your WHERE clause when accessing this DMV.</a:t>
            </a:r>
          </a:p>
          <a:p>
            <a:pPr lvl="1"/>
            <a:endParaRPr lang="en-US" dirty="0"/>
          </a:p>
          <a:p>
            <a:pPr lvl="1"/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286500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b="1" dirty="0" err="1"/>
              <a:t>sys.dm_exec_session_wait_stats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New for SQL 2016!</a:t>
            </a:r>
          </a:p>
          <a:p>
            <a:endParaRPr lang="en-US" sz="2400" dirty="0"/>
          </a:p>
          <a:p>
            <a:r>
              <a:rPr lang="en-US" b="0" dirty="0"/>
              <a:t>A hybrid of the previous two, </a:t>
            </a:r>
            <a:r>
              <a:rPr lang="en-US" b="0" dirty="0" err="1"/>
              <a:t>sys.dm_exec_session_wait_stats</a:t>
            </a:r>
            <a:r>
              <a:rPr lang="en-US" b="0" dirty="0"/>
              <a:t> provides waits for the current session – so that you can troubleshoot what a specific query or application is incurring. </a:t>
            </a:r>
          </a:p>
          <a:p>
            <a:endParaRPr lang="en-US" b="0" dirty="0"/>
          </a:p>
          <a:p>
            <a:r>
              <a:rPr lang="en-US" b="0" dirty="0"/>
              <a:t>Instead of server-wide waits or current waits, we can drill into specific query waits aggregated with the session connection.</a:t>
            </a:r>
          </a:p>
          <a:p>
            <a:endParaRPr lang="en-US" b="0" dirty="0"/>
          </a:p>
          <a:p>
            <a:r>
              <a:rPr lang="en-US" b="0" dirty="0"/>
              <a:t>The syntax is the same as the aggregated </a:t>
            </a:r>
            <a:r>
              <a:rPr lang="en-US" b="0" dirty="0" err="1"/>
              <a:t>sys.dm_os_wait_stats</a:t>
            </a:r>
            <a:r>
              <a:rPr lang="en-US" b="0" dirty="0"/>
              <a:t>, but includes an extra column for </a:t>
            </a:r>
            <a:r>
              <a:rPr lang="en-US" b="0" dirty="0" err="1"/>
              <a:t>session_id</a:t>
            </a:r>
            <a:r>
              <a:rPr lang="en-US" b="0" dirty="0"/>
              <a:t>.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286500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3507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/>
              <a:t>Wait Type DMV’s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Lab </a:t>
            </a:r>
          </a:p>
          <a:p>
            <a:r>
              <a:rPr lang="en-US" dirty="0" err="1"/>
              <a:t>dm_os_wait_stats.sql</a:t>
            </a:r>
            <a:r>
              <a:rPr lang="en-US" dirty="0"/>
              <a:t>  - Aggregate Wait Stats Data</a:t>
            </a:r>
          </a:p>
          <a:p>
            <a:r>
              <a:rPr lang="en-US" dirty="0" err="1"/>
              <a:t>dm_os_waiting_tasks.sql</a:t>
            </a:r>
            <a:r>
              <a:rPr lang="en-US" dirty="0"/>
              <a:t> – Live Wait Stats Data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286500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 err="1"/>
              <a:t>sys.dm_exec_query_stats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648200"/>
          </a:xfrm>
        </p:spPr>
        <p:txBody>
          <a:bodyPr>
            <a:normAutofit/>
          </a:bodyPr>
          <a:lstStyle/>
          <a:p>
            <a:r>
              <a:rPr lang="en-US" sz="2800" dirty="0"/>
              <a:t>Stores performance information about the cached query plans in memory, but rows do not persist after a plan is removed from the cache.</a:t>
            </a:r>
          </a:p>
          <a:p>
            <a:r>
              <a:rPr lang="en-US" sz="2800" dirty="0"/>
              <a:t>Provides a </a:t>
            </a:r>
            <a:r>
              <a:rPr lang="en-US" sz="2800" dirty="0" err="1"/>
              <a:t>sql_handle</a:t>
            </a:r>
            <a:r>
              <a:rPr lang="en-US" sz="2800" dirty="0"/>
              <a:t> and offsets (integers) to identify the statement within a batch or stored procedure using </a:t>
            </a:r>
            <a:r>
              <a:rPr lang="en-US" sz="2800" b="1" dirty="0" err="1"/>
              <a:t>sys.dm_exec_sql_text</a:t>
            </a:r>
            <a:endParaRPr lang="en-US" sz="2800" b="1" dirty="0"/>
          </a:p>
          <a:p>
            <a:r>
              <a:rPr lang="en-US" sz="2800" dirty="0"/>
              <a:t>One row per query statement within cached plan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286500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 err="1"/>
              <a:t>sys.dm_exec_query_stats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72000"/>
          </a:xfrm>
        </p:spPr>
        <p:txBody>
          <a:bodyPr>
            <a:normAutofit/>
          </a:bodyPr>
          <a:lstStyle/>
          <a:p>
            <a:r>
              <a:rPr lang="en-US" sz="2800" dirty="0"/>
              <a:t>Used by MS PSS for in-depth performance tuning</a:t>
            </a:r>
          </a:p>
          <a:p>
            <a:r>
              <a:rPr lang="en-US" sz="2800" dirty="0" err="1"/>
              <a:t>Total_worker_time</a:t>
            </a:r>
            <a:r>
              <a:rPr lang="en-US" sz="2800" dirty="0"/>
              <a:t> is CPU time</a:t>
            </a:r>
          </a:p>
          <a:p>
            <a:r>
              <a:rPr lang="en-US" sz="2800" dirty="0"/>
              <a:t>Records total writes, total reads and can be used in summary to measure database activity.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286500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7049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sys.dm_exec_query_stats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r>
              <a:rPr lang="en-US" dirty="0"/>
              <a:t>Lab</a:t>
            </a:r>
          </a:p>
          <a:p>
            <a:r>
              <a:rPr lang="en-US" dirty="0"/>
              <a:t>Worst </a:t>
            </a:r>
            <a:r>
              <a:rPr lang="en-US" dirty="0" err="1"/>
              <a:t>queries.sql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286500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sys.dm_exec_sessions</a:t>
            </a:r>
            <a:endParaRPr lang="en-US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Queryable</a:t>
            </a:r>
            <a:r>
              <a:rPr lang="en-US" dirty="0"/>
              <a:t> session info</a:t>
            </a:r>
          </a:p>
          <a:p>
            <a:endParaRPr lang="en-US" dirty="0"/>
          </a:p>
          <a:p>
            <a:r>
              <a:rPr lang="en-US" dirty="0"/>
              <a:t>In SQL 2012, now includes the column </a:t>
            </a:r>
            <a:r>
              <a:rPr lang="en-US" dirty="0" err="1"/>
              <a:t>open_transaction_count</a:t>
            </a:r>
            <a:r>
              <a:rPr lang="en-US" dirty="0"/>
              <a:t>, removing the last of the reasons you ever needed to use:</a:t>
            </a:r>
          </a:p>
          <a:p>
            <a:pPr lvl="1"/>
            <a:r>
              <a:rPr lang="en-US" sz="2400" dirty="0">
                <a:solidFill>
                  <a:srgbClr val="0000FF"/>
                </a:solidFill>
                <a:latin typeface="Consolas"/>
              </a:rPr>
              <a:t>select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nsolas"/>
              </a:rPr>
              <a:t>*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from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srgbClr val="008000"/>
                </a:solidFill>
                <a:latin typeface="Consolas"/>
              </a:rPr>
              <a:t>sys</a:t>
            </a:r>
            <a:r>
              <a:rPr lang="en-US" sz="2400" dirty="0" err="1">
                <a:solidFill>
                  <a:srgbClr val="808080"/>
                </a:solidFill>
                <a:latin typeface="Consolas"/>
              </a:rPr>
              <a:t>.</a:t>
            </a:r>
            <a:r>
              <a:rPr lang="en-US" sz="2400" dirty="0" err="1">
                <a:solidFill>
                  <a:srgbClr val="008000"/>
                </a:solidFill>
                <a:latin typeface="Consolas"/>
              </a:rPr>
              <a:t>sysprocesses</a:t>
            </a:r>
            <a:endParaRPr lang="en-US" sz="2400" dirty="0">
              <a:solidFill>
                <a:srgbClr val="008000"/>
              </a:solidFill>
              <a:latin typeface="Consolas"/>
            </a:endParaRP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286500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8922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 err="1"/>
              <a:t>sys.dm_exec_requests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/>
          </a:bodyPr>
          <a:lstStyle/>
          <a:p>
            <a:r>
              <a:rPr lang="en-US" dirty="0"/>
              <a:t>Shows current activity, much like SP_WHO2</a:t>
            </a:r>
          </a:p>
          <a:p>
            <a:r>
              <a:rPr lang="en-US" dirty="0"/>
              <a:t>Shows only active requests (ignores SLEEPING)</a:t>
            </a:r>
          </a:p>
          <a:p>
            <a:r>
              <a:rPr lang="en-US" dirty="0"/>
              <a:t>provides a </a:t>
            </a:r>
            <a:r>
              <a:rPr lang="en-US" dirty="0" err="1"/>
              <a:t>sql_handle</a:t>
            </a:r>
            <a:r>
              <a:rPr lang="en-US" dirty="0"/>
              <a:t> and offsets (integers) to identify the statement within a batch or stored procedure </a:t>
            </a:r>
            <a:br>
              <a:rPr lang="en-US" dirty="0"/>
            </a:br>
            <a:r>
              <a:rPr lang="en-US" dirty="0"/>
              <a:t>using </a:t>
            </a:r>
            <a:r>
              <a:rPr lang="en-US" b="1" dirty="0" err="1"/>
              <a:t>sys.dm_exec_sql_text</a:t>
            </a:r>
            <a:endParaRPr lang="en-US" b="1" dirty="0"/>
          </a:p>
          <a:p>
            <a:r>
              <a:rPr lang="en-US" dirty="0"/>
              <a:t>Why are offset values off by a factor of 2?</a:t>
            </a:r>
          </a:p>
          <a:p>
            <a:pPr marL="914400" lvl="3" fontAlgn="base">
              <a:spcAft>
                <a:spcPct val="0"/>
              </a:spcAft>
            </a:pPr>
            <a:r>
              <a:rPr lang="en-US" sz="2800" dirty="0"/>
              <a:t>SQL Stores </a:t>
            </a:r>
            <a:r>
              <a:rPr lang="en-US" sz="2800" dirty="0" err="1"/>
              <a:t>sql</a:t>
            </a:r>
            <a:r>
              <a:rPr lang="en-US" sz="2800" dirty="0"/>
              <a:t> command text in Unicode.</a:t>
            </a:r>
          </a:p>
          <a:p>
            <a:pPr marL="0" indent="0" fontAlgn="base">
              <a:spcAft>
                <a:spcPct val="0"/>
              </a:spcAft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286500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Purpose of this Presentation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There are far too many DMVs to be covered in the scope of this presentation, here are the most useful and popular.</a:t>
            </a:r>
          </a:p>
          <a:p>
            <a:r>
              <a:rPr lang="en-US" sz="2800" dirty="0"/>
              <a:t>Getting anything out of DMVs will require you to get your hands dirty with them, yourself.</a:t>
            </a:r>
          </a:p>
          <a:p>
            <a:r>
              <a:rPr lang="en-US" sz="2800" dirty="0"/>
              <a:t>Short, quick-hitting labs throughout.</a:t>
            </a:r>
          </a:p>
          <a:p>
            <a:pPr lvl="1"/>
            <a:r>
              <a:rPr lang="en-US" sz="2400" dirty="0"/>
              <a:t>We won’t get to all the labs, but you can download them!</a:t>
            </a:r>
          </a:p>
          <a:p>
            <a:r>
              <a:rPr lang="en-US" sz="2800" dirty="0"/>
              <a:t>Share practical, everyday uses and scripts.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2400" y="4876801"/>
            <a:ext cx="8686800" cy="1569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 err="1"/>
              <a:t>sys.dm_exec_requests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this manner, </a:t>
            </a:r>
            <a:r>
              <a:rPr lang="en-US" dirty="0" err="1"/>
              <a:t>sys.dm_exec_requests</a:t>
            </a:r>
            <a:r>
              <a:rPr lang="en-US" dirty="0"/>
              <a:t> can replace almost DBCC INPUTBUFFER</a:t>
            </a:r>
          </a:p>
          <a:p>
            <a:pPr lvl="1"/>
            <a:r>
              <a:rPr lang="en-US" sz="2600" dirty="0"/>
              <a:t>DBCC INPUTBUFFER is not deprecated in either 2005 or 2008, but may be soon.</a:t>
            </a:r>
          </a:p>
          <a:p>
            <a:pPr lvl="1"/>
            <a:r>
              <a:rPr lang="en-US" sz="2600" dirty="0"/>
              <a:t>These act differently inside a trigger.</a:t>
            </a:r>
          </a:p>
          <a:p>
            <a:pPr lvl="1"/>
            <a:r>
              <a:rPr lang="en-US" sz="2600" dirty="0"/>
              <a:t>But, </a:t>
            </a:r>
            <a:r>
              <a:rPr lang="en-US" sz="2600" dirty="0" err="1"/>
              <a:t>sys.dm_exec_requests</a:t>
            </a:r>
            <a:r>
              <a:rPr lang="en-US" sz="2600" dirty="0"/>
              <a:t> can return more accurate text within a batch using the offsets.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286500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Sessions + Requests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Put them together for a super server status query:</a:t>
            </a:r>
          </a:p>
          <a:p>
            <a:r>
              <a:rPr lang="en-US" sz="2800" dirty="0"/>
              <a:t>sessions and </a:t>
            </a:r>
            <a:r>
              <a:rPr lang="en-US" sz="2800" dirty="0" err="1"/>
              <a:t>requests.sql</a:t>
            </a:r>
            <a:endParaRPr lang="en-US" sz="28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286500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41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5" t="49015" r="12666" b="2428"/>
          <a:stretch/>
        </p:blipFill>
        <p:spPr>
          <a:xfrm>
            <a:off x="152400" y="1828800"/>
            <a:ext cx="8884920" cy="3200400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3962400" y="2209800"/>
            <a:ext cx="3733800" cy="22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619999" y="2209800"/>
            <a:ext cx="304801" cy="203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773448" y="2292709"/>
            <a:ext cx="228600" cy="15240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8572500" y="2452857"/>
            <a:ext cx="228600" cy="15240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773448" y="2449982"/>
            <a:ext cx="228600" cy="152400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8572500" y="2602382"/>
            <a:ext cx="228600" cy="152400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1226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8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3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6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sys.dm_exec_requests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the </a:t>
            </a:r>
            <a:r>
              <a:rPr lang="en-US" dirty="0" err="1"/>
              <a:t>percent_complete</a:t>
            </a:r>
            <a:r>
              <a:rPr lang="en-US" dirty="0"/>
              <a:t> column to check the exact progress of BACKUP and RESTORE operations.  </a:t>
            </a:r>
          </a:p>
          <a:p>
            <a:r>
              <a:rPr lang="en-US" dirty="0"/>
              <a:t>Combined with the </a:t>
            </a:r>
            <a:r>
              <a:rPr lang="en-US" dirty="0" err="1"/>
              <a:t>start_time</a:t>
            </a:r>
            <a:r>
              <a:rPr lang="en-US" dirty="0"/>
              <a:t> value, can estimate a completion </a:t>
            </a:r>
            <a:r>
              <a:rPr lang="en-US" dirty="0" err="1"/>
              <a:t>datetime</a:t>
            </a:r>
            <a:r>
              <a:rPr lang="en-US" dirty="0"/>
              <a:t> as well.</a:t>
            </a:r>
          </a:p>
          <a:p>
            <a:endParaRPr lang="en-US" dirty="0"/>
          </a:p>
          <a:p>
            <a:r>
              <a:rPr lang="en-US" dirty="0"/>
              <a:t>Example:</a:t>
            </a:r>
          </a:p>
          <a:p>
            <a:pPr marL="0" indent="0">
              <a:buNone/>
            </a:pPr>
            <a:r>
              <a:rPr lang="en-US" dirty="0"/>
              <a:t>	Backup restore </a:t>
            </a:r>
            <a:r>
              <a:rPr lang="en-US" dirty="0" err="1"/>
              <a:t>progress.sql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286500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59018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0"/>
            <a:ext cx="5181600" cy="678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3840480" y="1752600"/>
            <a:ext cx="3352798" cy="700192"/>
          </a:xfrm>
          <a:prstGeom prst="rect">
            <a:avLst/>
          </a:prstGeom>
          <a:gradFill flip="none" rotWithShape="1">
            <a:gsLst>
              <a:gs pos="100000">
                <a:schemeClr val="accent1">
                  <a:alpha val="6000"/>
                  <a:lumMod val="99000"/>
                  <a:lumOff val="1000"/>
                </a:schemeClr>
              </a:gs>
              <a:gs pos="2000">
                <a:schemeClr val="bg1">
                  <a:lumMod val="10000"/>
                  <a:alpha val="48000"/>
                </a:schemeClr>
              </a:gs>
            </a:gsLst>
            <a:path path="circle">
              <a:fillToRect l="50000" t="50000" r="50000" b="50000"/>
            </a:path>
            <a:tileRect/>
          </a:gradFill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950" b="1" cap="small" spc="-6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F8F20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udy Stout" pitchFamily="18" charset="0"/>
              </a:rPr>
              <a:t>Indexes</a:t>
            </a:r>
          </a:p>
        </p:txBody>
      </p:sp>
    </p:spTree>
    <p:extLst>
      <p:ext uri="{BB962C8B-B14F-4D97-AF65-F5344CB8AC3E}">
        <p14:creationId xmlns:p14="http://schemas.microsoft.com/office/powerpoint/2010/main" val="3007903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/>
              <a:t>Missing Indexes 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05401"/>
          </a:xfrm>
        </p:spPr>
        <p:txBody>
          <a:bodyPr>
            <a:normAutofit/>
          </a:bodyPr>
          <a:lstStyle/>
          <a:p>
            <a:r>
              <a:rPr lang="en-US" sz="3200" dirty="0"/>
              <a:t>My favorite feature of introduced by SQL 2005. </a:t>
            </a:r>
          </a:p>
          <a:p>
            <a:endParaRPr lang="en-US" sz="3200" dirty="0"/>
          </a:p>
          <a:p>
            <a:r>
              <a:rPr lang="en-US" sz="3200" dirty="0"/>
              <a:t>Four DMV’s record whenever a </a:t>
            </a:r>
            <a:r>
              <a:rPr lang="en-US" sz="3200" dirty="0" err="1"/>
              <a:t>queryplan</a:t>
            </a:r>
            <a:r>
              <a:rPr lang="en-US" sz="3200" dirty="0"/>
              <a:t> recognized the need for an index that could have improved performance.  SQL records that recognized need, along with estimated statistics on cost and improvement of the new index.</a:t>
            </a:r>
          </a:p>
          <a:p>
            <a:pPr lvl="1"/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286500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/>
              <a:t>Missing Indexes 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b="1" dirty="0" err="1"/>
              <a:t>sys.dm_db_missing_index_groups</a:t>
            </a:r>
            <a:r>
              <a:rPr lang="en-US" sz="2400" b="1" dirty="0"/>
              <a:t> </a:t>
            </a:r>
            <a:endParaRPr lang="en-US" sz="2400" dirty="0"/>
          </a:p>
          <a:p>
            <a:pPr lvl="1"/>
            <a:r>
              <a:rPr lang="en-US" sz="2400" b="1" dirty="0" err="1"/>
              <a:t>sys.dm_db_missing_index_group_stats</a:t>
            </a:r>
            <a:r>
              <a:rPr lang="en-US" sz="2400" b="1" dirty="0"/>
              <a:t> </a:t>
            </a:r>
            <a:endParaRPr lang="en-US" sz="2400" dirty="0"/>
          </a:p>
          <a:p>
            <a:pPr lvl="1"/>
            <a:r>
              <a:rPr lang="en-US" sz="2400" b="1" dirty="0" err="1"/>
              <a:t>sys.dm_db_missing_index_details</a:t>
            </a:r>
            <a:endParaRPr lang="en-US" sz="2400" b="1" dirty="0"/>
          </a:p>
          <a:p>
            <a:pPr lvl="1"/>
            <a:endParaRPr lang="en-US" sz="2400" b="1" dirty="0"/>
          </a:p>
          <a:p>
            <a:r>
              <a:rPr lang="en-US" dirty="0"/>
              <a:t>Passive.  Doesn’t need to be turned on.  </a:t>
            </a:r>
          </a:p>
          <a:p>
            <a:r>
              <a:rPr lang="en-US" dirty="0"/>
              <a:t>Cleared out when the server is rebooted, also cleared out for a table when you alter the table or indexes on that table.</a:t>
            </a:r>
          </a:p>
          <a:p>
            <a:r>
              <a:rPr lang="en-US" dirty="0"/>
              <a:t>Only recommends </a:t>
            </a:r>
            <a:r>
              <a:rPr lang="en-US" dirty="0" err="1"/>
              <a:t>nonclustered</a:t>
            </a:r>
            <a:r>
              <a:rPr lang="en-US" dirty="0"/>
              <a:t> indexes.</a:t>
            </a:r>
          </a:p>
          <a:p>
            <a:pPr lvl="1"/>
            <a:r>
              <a:rPr lang="en-US" dirty="0"/>
              <a:t>Won’t recommend a clustered index on a heap.</a:t>
            </a:r>
          </a:p>
          <a:p>
            <a:pPr lvl="1"/>
            <a:r>
              <a:rPr lang="en-US" dirty="0"/>
              <a:t>Won’t recommend columnstore, xml, spatial index types.</a:t>
            </a:r>
          </a:p>
          <a:p>
            <a:pPr lvl="1"/>
            <a:r>
              <a:rPr lang="en-US" dirty="0"/>
              <a:t>Won’t recommend compression setting.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286500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/>
              <a:t>Missing Indexes 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410200"/>
          </a:xfrm>
        </p:spPr>
        <p:txBody>
          <a:bodyPr>
            <a:normAutofit/>
          </a:bodyPr>
          <a:lstStyle/>
          <a:p>
            <a:r>
              <a:rPr lang="en-US" dirty="0"/>
              <a:t>Must be used with sobriety.  Don’t create every suggested missing index or your update/insert/deletes will suffer…</a:t>
            </a:r>
          </a:p>
          <a:p>
            <a:endParaRPr lang="en-US" dirty="0"/>
          </a:p>
          <a:p>
            <a:r>
              <a:rPr lang="en-US" dirty="0"/>
              <a:t>	…most of the time. Writes can sometimes still benefit from </a:t>
            </a:r>
            <a:r>
              <a:rPr lang="en-US" dirty="0" err="1"/>
              <a:t>nonclustered</a:t>
            </a:r>
            <a:r>
              <a:rPr lang="en-US" dirty="0"/>
              <a:t> indexes by making more efficient queries from the source query (seeks instead of scans).</a:t>
            </a:r>
          </a:p>
          <a:p>
            <a:endParaRPr lang="en-US" dirty="0"/>
          </a:p>
          <a:p>
            <a:r>
              <a:rPr lang="en-US" dirty="0"/>
              <a:t>One index can be created to satisfy many suggestions.</a:t>
            </a:r>
          </a:p>
          <a:p>
            <a:pPr lvl="1"/>
            <a:r>
              <a:rPr lang="en-US" dirty="0"/>
              <a:t>Suggestions may only differ by column order, the columns in the key vs. </a:t>
            </a:r>
            <a:r>
              <a:rPr lang="en-US" dirty="0" err="1"/>
              <a:t>INCLUDE’d</a:t>
            </a:r>
            <a:r>
              <a:rPr lang="en-US" dirty="0"/>
              <a:t>, or by a small number of columns.</a:t>
            </a:r>
          </a:p>
          <a:p>
            <a:pPr lvl="1"/>
            <a:r>
              <a:rPr lang="en-US" dirty="0"/>
              <a:t>Combine suggestions together</a:t>
            </a:r>
          </a:p>
          <a:p>
            <a:pPr lvl="1"/>
            <a:r>
              <a:rPr lang="en-US" dirty="0"/>
              <a:t>Combine with existing indexes as well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286500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76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/>
              <a:t>Missing Indexes 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410200"/>
          </a:xfrm>
        </p:spPr>
        <p:txBody>
          <a:bodyPr>
            <a:normAutofit/>
          </a:bodyPr>
          <a:lstStyle/>
          <a:p>
            <a:r>
              <a:rPr lang="en-US" dirty="0"/>
              <a:t>An existing index may have all the columns needed, but some are in the INCLUDE, not the key of the index.</a:t>
            </a:r>
          </a:p>
          <a:p>
            <a:r>
              <a:rPr lang="en-US" dirty="0"/>
              <a:t>Or,</a:t>
            </a:r>
          </a:p>
          <a:p>
            <a:r>
              <a:rPr lang="en-US" dirty="0"/>
              <a:t>An existing index may need only one additional column in the key or INCLUDE.</a:t>
            </a:r>
            <a:br>
              <a:rPr lang="en-US" dirty="0"/>
            </a:br>
            <a:endParaRPr lang="en-US" dirty="0"/>
          </a:p>
          <a:p>
            <a:r>
              <a:rPr lang="en-US" dirty="0"/>
              <a:t>If so, CREATE INDEX … WITH (DROP_EXISTING = TRUE…) to replace the existing index easily.</a:t>
            </a:r>
          </a:p>
          <a:p>
            <a:r>
              <a:rPr lang="en-US" dirty="0"/>
              <a:t>Always consider using ONLINE = ON in Enterprise edition.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286500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50415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/>
              <a:t>Missing Indexes 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4724401"/>
          </a:xfrm>
        </p:spPr>
        <p:txBody>
          <a:bodyPr>
            <a:normAutofit/>
          </a:bodyPr>
          <a:lstStyle/>
          <a:p>
            <a:pPr marL="109537" indent="0">
              <a:buNone/>
            </a:pPr>
            <a:r>
              <a:rPr lang="en-US" sz="3200" dirty="0"/>
              <a:t>When to use?</a:t>
            </a:r>
          </a:p>
          <a:p>
            <a:r>
              <a:rPr lang="en-US" sz="2800" dirty="0"/>
              <a:t>After you have actual usage running against your environment.</a:t>
            </a:r>
          </a:p>
          <a:p>
            <a:pPr lvl="1"/>
            <a:r>
              <a:rPr lang="en-US" sz="2400" dirty="0"/>
              <a:t>Don’t use during development, too likely to get misleading results and misaligned indexes.</a:t>
            </a:r>
          </a:p>
          <a:p>
            <a:pPr lvl="1"/>
            <a:r>
              <a:rPr lang="en-US" sz="2400" dirty="0"/>
              <a:t>Do use during user acceptance testing that simulates actual usage.</a:t>
            </a:r>
          </a:p>
          <a:p>
            <a:pPr lvl="1"/>
            <a:r>
              <a:rPr lang="en-US" sz="2400" dirty="0"/>
              <a:t>Do use on your production environment after a stable period of active and typical activity.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286500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20832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Indexes Views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This is a very fast way to enter an environment, and take a peek at the indexing situation.  </a:t>
            </a:r>
          </a:p>
          <a:p>
            <a:pPr lvl="1"/>
            <a:r>
              <a:rPr lang="en-US" sz="2400" dirty="0"/>
              <a:t>Are there lots of missing indexes screaming to be created? </a:t>
            </a:r>
          </a:p>
          <a:p>
            <a:pPr lvl="1"/>
            <a:r>
              <a:rPr lang="en-US" sz="2400" dirty="0"/>
              <a:t>Are there indexes only in certain areas of the application?</a:t>
            </a:r>
          </a:p>
          <a:p>
            <a:pPr lvl="1"/>
            <a:r>
              <a:rPr lang="en-US" sz="2400" dirty="0"/>
              <a:t>Were indexes carefully created at the start of the application, but not recently?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286500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583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752599" y="0"/>
            <a:ext cx="7377913" cy="762000"/>
          </a:xfrm>
        </p:spPr>
        <p:txBody>
          <a:bodyPr/>
          <a:lstStyle/>
          <a:p>
            <a:r>
              <a:rPr lang="en-US" dirty="0"/>
              <a:t>STOP ME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r>
              <a:rPr lang="en-US" sz="3200" dirty="0"/>
              <a:t>If you have a question</a:t>
            </a:r>
          </a:p>
          <a:p>
            <a:r>
              <a:rPr lang="en-US" sz="3200" dirty="0"/>
              <a:t>If you have used the DMV we’re talking about in an interesting, practical way</a:t>
            </a:r>
          </a:p>
          <a:p>
            <a:r>
              <a:rPr lang="en-US" sz="3200" dirty="0"/>
              <a:t>If you’d like to stare at the TSQL code a little bit longer</a:t>
            </a:r>
          </a:p>
          <a:p>
            <a:endParaRPr lang="en-US" sz="3200" dirty="0"/>
          </a:p>
          <a:p>
            <a:r>
              <a:rPr lang="en-US" sz="3200" dirty="0"/>
              <a:t>Don’t worry – slides and samples will be posted on my blog at </a:t>
            </a:r>
            <a:r>
              <a:rPr lang="en-US" sz="3200" u="sng" dirty="0"/>
              <a:t>SQLTact.com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286500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391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/>
              <a:t>Missing Indexes 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Lab</a:t>
            </a:r>
          </a:p>
          <a:p>
            <a:r>
              <a:rPr lang="en-US" dirty="0"/>
              <a:t>missing index setup </a:t>
            </a:r>
            <a:r>
              <a:rPr lang="en-US" dirty="0" err="1"/>
              <a:t>demo.sql</a:t>
            </a:r>
            <a:r>
              <a:rPr lang="en-US" dirty="0"/>
              <a:t> </a:t>
            </a:r>
          </a:p>
          <a:p>
            <a:r>
              <a:rPr lang="en-US" dirty="0"/>
              <a:t>missing </a:t>
            </a:r>
            <a:r>
              <a:rPr lang="en-US" dirty="0" err="1"/>
              <a:t>indexes.sql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286500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7391400" cy="762000"/>
          </a:xfrm>
        </p:spPr>
        <p:txBody>
          <a:bodyPr>
            <a:normAutofit/>
          </a:bodyPr>
          <a:lstStyle/>
          <a:p>
            <a:r>
              <a:rPr lang="en-US" sz="3200" b="1" dirty="0"/>
              <a:t>Final Note on Missing Indexes Views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1"/>
            <a:ext cx="8229600" cy="3047999"/>
          </a:xfrm>
        </p:spPr>
        <p:txBody>
          <a:bodyPr>
            <a:normAutofit fontScale="92500"/>
          </a:bodyPr>
          <a:lstStyle/>
          <a:p>
            <a:r>
              <a:rPr lang="en-US" sz="2800" dirty="0"/>
              <a:t>Since SQL 2008 – Missing index views have been integrated into the show query plan screens in SSMS.  </a:t>
            </a:r>
          </a:p>
          <a:p>
            <a:pPr lvl="1"/>
            <a:r>
              <a:rPr lang="en-US" sz="2400" dirty="0"/>
              <a:t>But </a:t>
            </a:r>
            <a:r>
              <a:rPr lang="en-US" sz="2400" u="sng" dirty="0"/>
              <a:t>don’t</a:t>
            </a:r>
            <a:r>
              <a:rPr lang="en-US" sz="2400" dirty="0"/>
              <a:t> use this to create new indexes.</a:t>
            </a:r>
          </a:p>
          <a:p>
            <a:pPr lvl="1"/>
            <a:r>
              <a:rPr lang="en-US" sz="2400" dirty="0"/>
              <a:t>Take a look at the whole picture, including all suggested indexes </a:t>
            </a:r>
            <a:r>
              <a:rPr lang="en-US" sz="2400" i="1" dirty="0"/>
              <a:t>and all existing indexes</a:t>
            </a:r>
            <a:r>
              <a:rPr lang="en-US" sz="2400" dirty="0"/>
              <a:t>, before creating any indexes.</a:t>
            </a:r>
          </a:p>
          <a:p>
            <a:pPr lvl="1"/>
            <a:r>
              <a:rPr lang="en-US" sz="2400" dirty="0"/>
              <a:t>Treat this as an alert that you </a:t>
            </a:r>
            <a:r>
              <a:rPr lang="en-US" sz="2400" i="1" dirty="0"/>
              <a:t>may</a:t>
            </a:r>
            <a:r>
              <a:rPr lang="en-US" sz="2400" dirty="0"/>
              <a:t> need to pay some attention to the missing indexes DMVs.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286500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51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35518"/>
          <a:stretch/>
        </p:blipFill>
        <p:spPr>
          <a:xfrm>
            <a:off x="609600" y="4495800"/>
            <a:ext cx="8991600" cy="1276350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25400" y="4834509"/>
            <a:ext cx="978408" cy="48463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b="1" dirty="0" err="1"/>
              <a:t>sys.dm_db_index_usage_stats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495799"/>
          </a:xfrm>
        </p:spPr>
        <p:txBody>
          <a:bodyPr>
            <a:normAutofit/>
          </a:bodyPr>
          <a:lstStyle/>
          <a:p>
            <a:r>
              <a:rPr lang="en-US" dirty="0"/>
              <a:t>Tracks access operations on all indexes and HEAPs, cumulatively.  </a:t>
            </a:r>
          </a:p>
          <a:p>
            <a:r>
              <a:rPr lang="en-US" dirty="0"/>
              <a:t>Data resets with the server or with the index object.</a:t>
            </a:r>
          </a:p>
          <a:p>
            <a:r>
              <a:rPr lang="en-US" dirty="0"/>
              <a:t>Retains data through maintenance operations.</a:t>
            </a:r>
          </a:p>
          <a:p>
            <a:r>
              <a:rPr lang="en-US" dirty="0"/>
              <a:t>Joins easily to </a:t>
            </a:r>
            <a:r>
              <a:rPr lang="en-US" dirty="0" err="1"/>
              <a:t>sys.indexes</a:t>
            </a:r>
            <a:r>
              <a:rPr lang="en-US" dirty="0"/>
              <a:t> on </a:t>
            </a:r>
            <a:r>
              <a:rPr lang="en-US" dirty="0" err="1"/>
              <a:t>object_id</a:t>
            </a:r>
            <a:endParaRPr lang="en-US" dirty="0"/>
          </a:p>
          <a:p>
            <a:r>
              <a:rPr lang="en-US" dirty="0"/>
              <a:t>Exclude built-in indexes: </a:t>
            </a:r>
            <a:r>
              <a:rPr lang="en-US" sz="2400" dirty="0"/>
              <a:t>OBJECTPROPERTY([</a:t>
            </a:r>
            <a:r>
              <a:rPr lang="en-US" sz="2400" dirty="0" err="1"/>
              <a:t>object_id</a:t>
            </a:r>
            <a:r>
              <a:rPr lang="en-US" sz="2400" dirty="0"/>
              <a:t>], '</a:t>
            </a:r>
            <a:r>
              <a:rPr lang="en-US" sz="2400" dirty="0" err="1"/>
              <a:t>IsMsShipped</a:t>
            </a:r>
            <a:r>
              <a:rPr lang="en-US" sz="2400" dirty="0"/>
              <a:t>') = 0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286500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b="1" dirty="0" err="1"/>
              <a:t>sys.dm_db_index_usage_stats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648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How to use?</a:t>
            </a:r>
          </a:p>
          <a:p>
            <a:r>
              <a:rPr lang="en-US" sz="2600" dirty="0"/>
              <a:t>Low or zero values in </a:t>
            </a:r>
            <a:r>
              <a:rPr lang="en-US" sz="2600" dirty="0" err="1"/>
              <a:t>user_lookups</a:t>
            </a:r>
            <a:r>
              <a:rPr lang="en-US" sz="2600" dirty="0"/>
              <a:t>, </a:t>
            </a:r>
            <a:r>
              <a:rPr lang="en-US" sz="2600" dirty="0" err="1"/>
              <a:t>user_seeks</a:t>
            </a:r>
            <a:r>
              <a:rPr lang="en-US" sz="2600" dirty="0"/>
              <a:t>, </a:t>
            </a:r>
            <a:r>
              <a:rPr lang="en-US" sz="2600" dirty="0" err="1"/>
              <a:t>user_scans</a:t>
            </a:r>
            <a:r>
              <a:rPr lang="en-US" sz="2600" dirty="0"/>
              <a:t> (read operations) </a:t>
            </a:r>
            <a:br>
              <a:rPr lang="en-US" sz="2600" dirty="0"/>
            </a:br>
            <a:r>
              <a:rPr lang="en-US" sz="2600" dirty="0"/>
              <a:t>= </a:t>
            </a:r>
            <a:r>
              <a:rPr lang="en-US" sz="2600" b="1" dirty="0"/>
              <a:t>This index isn’t being used.</a:t>
            </a:r>
          </a:p>
          <a:p>
            <a:pPr marL="109537" indent="0">
              <a:buNone/>
            </a:pPr>
            <a:endParaRPr lang="en-US" sz="2600" b="1" dirty="0"/>
          </a:p>
          <a:p>
            <a:r>
              <a:rPr lang="en-US" sz="2600" dirty="0"/>
              <a:t>Value in </a:t>
            </a:r>
            <a:r>
              <a:rPr lang="en-US" sz="2600" dirty="0" err="1"/>
              <a:t>user_updates</a:t>
            </a:r>
            <a:r>
              <a:rPr lang="en-US" sz="2600" dirty="0"/>
              <a:t> (write operations) far greater than the sum of lookups, seeks and scans </a:t>
            </a:r>
            <a:br>
              <a:rPr lang="en-US" sz="2600" dirty="0"/>
            </a:br>
            <a:r>
              <a:rPr lang="en-US" sz="2600" dirty="0"/>
              <a:t>= </a:t>
            </a:r>
            <a:r>
              <a:rPr lang="en-US" sz="2600" b="1" dirty="0"/>
              <a:t>This index hurts more than it helps.</a:t>
            </a:r>
          </a:p>
          <a:p>
            <a:endParaRPr lang="en-US" sz="2600" dirty="0"/>
          </a:p>
          <a:p>
            <a:r>
              <a:rPr lang="en-US" sz="2400" dirty="0"/>
              <a:t>This criteria should be different based on intended table usage.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286500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78730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b="1" dirty="0" err="1"/>
              <a:t>sys.dm_db_index_usage_stats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495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When to use?</a:t>
            </a:r>
          </a:p>
          <a:p>
            <a:r>
              <a:rPr lang="en-US" sz="2600" dirty="0"/>
              <a:t>Similar to the missing index DMV’s.</a:t>
            </a:r>
          </a:p>
          <a:p>
            <a:endParaRPr lang="en-US" sz="2600" dirty="0"/>
          </a:p>
          <a:p>
            <a:r>
              <a:rPr lang="en-US" sz="2600" dirty="0"/>
              <a:t>Use this after a stable period of actual usage.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286500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85081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/>
              <a:t>sys.dm_db_index_usage_stats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Lab</a:t>
            </a:r>
          </a:p>
          <a:p>
            <a:pPr marL="0" indent="0">
              <a:buNone/>
            </a:pPr>
            <a:r>
              <a:rPr lang="en-US" dirty="0"/>
              <a:t>		Index </a:t>
            </a:r>
            <a:r>
              <a:rPr lang="en-US" dirty="0" err="1"/>
              <a:t>usage.sql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286500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373746"/>
      </p:ext>
    </p:extLst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7391400" cy="762000"/>
          </a:xfrm>
        </p:spPr>
        <p:txBody>
          <a:bodyPr>
            <a:normAutofit/>
          </a:bodyPr>
          <a:lstStyle/>
          <a:p>
            <a:pPr lvl="0"/>
            <a:r>
              <a:rPr lang="en-US" sz="3200" b="1" dirty="0" err="1"/>
              <a:t>sys.dm_os_performance_counters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Access to </a:t>
            </a:r>
            <a:r>
              <a:rPr lang="en-US" sz="3200" dirty="0" err="1"/>
              <a:t>Perfmon</a:t>
            </a:r>
            <a:r>
              <a:rPr lang="en-US" sz="3200" dirty="0"/>
              <a:t> stats inside SQL</a:t>
            </a:r>
          </a:p>
          <a:p>
            <a:endParaRPr lang="en-US" dirty="0"/>
          </a:p>
          <a:p>
            <a:r>
              <a:rPr lang="en-US" dirty="0"/>
              <a:t>Replaces the deprecated </a:t>
            </a:r>
            <a:r>
              <a:rPr lang="en-US" dirty="0" err="1"/>
              <a:t>sys.sysperfinfo</a:t>
            </a:r>
            <a:endParaRPr lang="en-US" dirty="0"/>
          </a:p>
          <a:p>
            <a:endParaRPr lang="en-US" dirty="0"/>
          </a:p>
          <a:p>
            <a:r>
              <a:rPr lang="en-US" dirty="0"/>
              <a:t>Includes hundreds of “</a:t>
            </a:r>
            <a:r>
              <a:rPr lang="en-US" dirty="0" err="1"/>
              <a:t>SQLServer</a:t>
            </a:r>
            <a:r>
              <a:rPr lang="en-US" dirty="0"/>
              <a:t>:” related performance counters, including all instances.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286500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4343400"/>
            <a:ext cx="8229600" cy="1371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None/>
              <a:defRPr sz="2400" b="1" kern="1200" cap="none" baseline="0">
                <a:solidFill>
                  <a:srgbClr val="7EBF36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 baseline="0">
                <a:solidFill>
                  <a:srgbClr val="3D156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None/>
              <a:defRPr sz="1800" b="1" kern="1200" baseline="0">
                <a:solidFill>
                  <a:srgbClr val="3D156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 baseline="0">
                <a:solidFill>
                  <a:srgbClr val="3D156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Slightly more involved to read than the values out of </a:t>
            </a:r>
            <a:r>
              <a:rPr lang="en-US" dirty="0" err="1">
                <a:solidFill>
                  <a:schemeClr val="tx1"/>
                </a:solidFill>
              </a:rPr>
              <a:t>perfmon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For example, need to actually do some division between two rows to get the Buffer Cache Hit Ratio – a useful memory usage counter.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err="1"/>
              <a:t>sys.dm_os_performance_counters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" indent="0">
              <a:buNone/>
            </a:pPr>
            <a:r>
              <a:rPr lang="en-US" dirty="0"/>
              <a:t>Lab</a:t>
            </a:r>
          </a:p>
          <a:p>
            <a:r>
              <a:rPr lang="en-US" dirty="0" err="1"/>
              <a:t>dm_os_performance_counters.sql</a:t>
            </a:r>
            <a:endParaRPr lang="en-US" dirty="0"/>
          </a:p>
          <a:p>
            <a:r>
              <a:rPr lang="en-US" dirty="0"/>
              <a:t>page life </a:t>
            </a:r>
            <a:r>
              <a:rPr lang="en-US" dirty="0" err="1"/>
              <a:t>expectancy.sql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286500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978093"/>
      </p:ext>
    </p:extLst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sys.dm_os_sys_memory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sz="3200" dirty="0"/>
              <a:t>Includes total and available physical memory and cache levels. </a:t>
            </a:r>
            <a:br>
              <a:rPr lang="en-US" sz="3200" dirty="0"/>
            </a:br>
            <a:endParaRPr lang="en-US" sz="3200" dirty="0"/>
          </a:p>
          <a:p>
            <a:r>
              <a:rPr lang="en-US" dirty="0"/>
              <a:t>Built in flags for Low/High memory availability from Windows</a:t>
            </a:r>
          </a:p>
          <a:p>
            <a:pPr lvl="1"/>
            <a:r>
              <a:rPr lang="en-US" dirty="0"/>
              <a:t>Application can use to automatically scale itself up/down based on available server memory.</a:t>
            </a:r>
          </a:p>
          <a:p>
            <a:pPr lvl="1"/>
            <a:r>
              <a:rPr lang="en-US" dirty="0"/>
              <a:t>Same technology is used for Windows memory pressure notifications in Hyper-V Dynamic Memory.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286500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97609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Were you aware?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sz="3200" dirty="0"/>
              <a:t>Speaking of memory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286500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59</a:t>
            </a:fld>
            <a:endParaRPr lang="en-US"/>
          </a:p>
        </p:txBody>
      </p:sp>
      <p:pic>
        <p:nvPicPr>
          <p:cNvPr id="2054" name="Picture 6" descr="https://i.imgflip.com/1j1yo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696244"/>
            <a:ext cx="6607172" cy="4955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www.patriotledger.net/photos/patriots-things-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25" y="2302667"/>
            <a:ext cx="3848100" cy="320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4200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://thesportretort.files.wordpress.com/2010/09/dmb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058193"/>
            <a:ext cx="352425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www.rocket-shoes.com/wp-content/uploads/2011/04/dmv1.jpe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26" y="990600"/>
            <a:ext cx="7305247" cy="4441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890587"/>
            <a:ext cx="7620000" cy="50768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1371600"/>
            <a:ext cx="4114800" cy="4114800"/>
          </a:xfrm>
          <a:prstGeom prst="rect">
            <a:avLst/>
          </a:prstGeom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2612" y="1295401"/>
            <a:ext cx="5410200" cy="42880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124200" y="1676400"/>
            <a:ext cx="2857500" cy="428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124203" y="825733"/>
            <a:ext cx="2714625" cy="5227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DMV?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09550" y="1066801"/>
            <a:ext cx="8686800" cy="4516684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sz="3200" dirty="0"/>
              <a:t>Dynamic Management Views are in place to provide system transparency.</a:t>
            </a:r>
          </a:p>
          <a:p>
            <a:endParaRPr lang="en-US" sz="3200" dirty="0"/>
          </a:p>
          <a:p>
            <a:r>
              <a:rPr lang="en-US" sz="3200" dirty="0"/>
              <a:t>The DMV’s we are talking about today are the foundation of countless third party SQL monitoring applications.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uiExpand="1" build="allAtOnce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sys.dm_server_services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1"/>
            <a:ext cx="8382000" cy="5181600"/>
          </a:xfrm>
        </p:spPr>
        <p:txBody>
          <a:bodyPr>
            <a:normAutofit fontScale="77500" lnSpcReduction="20000"/>
          </a:bodyPr>
          <a:lstStyle/>
          <a:p>
            <a:r>
              <a:rPr lang="en-US" sz="4200" dirty="0"/>
              <a:t>SQL Server instance service information, including the last time the service was started, service file location, clustering information and service account name.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SELECT</a:t>
            </a:r>
            <a:r>
              <a:rPr lang="pt-BR" dirty="0">
                <a:solidFill>
                  <a:prstClr val="black"/>
                </a:solidFill>
              </a:rPr>
              <a:t> 	servicename </a:t>
            </a:r>
            <a:r>
              <a:rPr lang="pt-BR" dirty="0">
                <a:solidFill>
                  <a:srgbClr val="008000"/>
                </a:solidFill>
              </a:rPr>
              <a:t>-- Ex: SQL Server (SQL2K8R2)</a:t>
            </a:r>
          </a:p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</a:rPr>
              <a:t>,	</a:t>
            </a:r>
            <a:r>
              <a:rPr lang="en-US" dirty="0" err="1">
                <a:solidFill>
                  <a:prstClr val="black"/>
                </a:solidFill>
              </a:rPr>
              <a:t>startup_type_desc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008000"/>
                </a:solidFill>
              </a:rPr>
              <a:t>-- Manual, Automatic</a:t>
            </a:r>
          </a:p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</a:rPr>
              <a:t>,</a:t>
            </a:r>
            <a:r>
              <a:rPr lang="en-US" dirty="0">
                <a:solidFill>
                  <a:prstClr val="black"/>
                </a:solidFill>
              </a:rPr>
              <a:t> 	</a:t>
            </a:r>
            <a:r>
              <a:rPr lang="en-US" dirty="0" err="1">
                <a:solidFill>
                  <a:prstClr val="black"/>
                </a:solidFill>
              </a:rPr>
              <a:t>status_desc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008000"/>
                </a:solidFill>
              </a:rPr>
              <a:t>-- Running, Stopped, etc.</a:t>
            </a:r>
          </a:p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</a:rPr>
              <a:t>,</a:t>
            </a:r>
            <a:r>
              <a:rPr lang="en-US" dirty="0">
                <a:solidFill>
                  <a:prstClr val="black"/>
                </a:solidFill>
              </a:rPr>
              <a:t> 	</a:t>
            </a:r>
            <a:r>
              <a:rPr lang="en-US" dirty="0" err="1">
                <a:solidFill>
                  <a:prstClr val="black"/>
                </a:solidFill>
              </a:rPr>
              <a:t>process_id</a:t>
            </a:r>
            <a:endParaRPr lang="en-US" dirty="0">
              <a:solidFill>
                <a:prstClr val="black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</a:rPr>
              <a:t>,</a:t>
            </a:r>
            <a:r>
              <a:rPr lang="en-US" dirty="0">
                <a:solidFill>
                  <a:prstClr val="black"/>
                </a:solidFill>
              </a:rPr>
              <a:t> 	</a:t>
            </a:r>
            <a:r>
              <a:rPr lang="en-US" dirty="0" err="1">
                <a:solidFill>
                  <a:prstClr val="black"/>
                </a:solidFill>
              </a:rPr>
              <a:t>last_startup_time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008000"/>
                </a:solidFill>
              </a:rPr>
              <a:t>-- </a:t>
            </a:r>
            <a:r>
              <a:rPr lang="en-US" dirty="0" err="1">
                <a:solidFill>
                  <a:srgbClr val="008000"/>
                </a:solidFill>
              </a:rPr>
              <a:t>datetime</a:t>
            </a:r>
            <a:endParaRPr lang="en-US" dirty="0">
              <a:solidFill>
                <a:srgbClr val="008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</a:rPr>
              <a:t>,</a:t>
            </a:r>
            <a:r>
              <a:rPr lang="en-US" dirty="0">
                <a:solidFill>
                  <a:prstClr val="black"/>
                </a:solidFill>
              </a:rPr>
              <a:t> 	</a:t>
            </a:r>
            <a:r>
              <a:rPr lang="en-US" dirty="0" err="1">
                <a:solidFill>
                  <a:prstClr val="black"/>
                </a:solidFill>
              </a:rPr>
              <a:t>service_account</a:t>
            </a:r>
            <a:endParaRPr lang="en-US" dirty="0">
              <a:solidFill>
                <a:prstClr val="black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</a:rPr>
              <a:t>,</a:t>
            </a:r>
            <a:r>
              <a:rPr lang="en-US" dirty="0">
                <a:solidFill>
                  <a:prstClr val="black"/>
                </a:solidFill>
              </a:rPr>
              <a:t> 	</a:t>
            </a:r>
            <a:r>
              <a:rPr lang="en-US" dirty="0">
                <a:solidFill>
                  <a:srgbClr val="0000FF"/>
                </a:solidFill>
              </a:rPr>
              <a:t>filename</a:t>
            </a:r>
          </a:p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</a:rPr>
              <a:t>,</a:t>
            </a:r>
            <a:r>
              <a:rPr lang="en-US" dirty="0">
                <a:solidFill>
                  <a:prstClr val="black"/>
                </a:solidFill>
              </a:rPr>
              <a:t> 	</a:t>
            </a:r>
            <a:r>
              <a:rPr lang="en-US" dirty="0" err="1">
                <a:solidFill>
                  <a:prstClr val="black"/>
                </a:solidFill>
              </a:rPr>
              <a:t>is_clustered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008000"/>
                </a:solidFill>
              </a:rPr>
              <a:t>-- Y/N</a:t>
            </a:r>
          </a:p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</a:rPr>
              <a:t>,</a:t>
            </a:r>
            <a:r>
              <a:rPr lang="en-US" dirty="0">
                <a:solidFill>
                  <a:prstClr val="black"/>
                </a:solidFill>
              </a:rPr>
              <a:t> 	</a:t>
            </a:r>
            <a:r>
              <a:rPr lang="en-US" dirty="0" err="1">
                <a:solidFill>
                  <a:prstClr val="black"/>
                </a:solidFill>
              </a:rPr>
              <a:t>cluster_nodename</a:t>
            </a:r>
            <a:endParaRPr lang="en-US" dirty="0">
              <a:solidFill>
                <a:prstClr val="black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FROM</a:t>
            </a:r>
            <a:r>
              <a:rPr lang="en-US" dirty="0">
                <a:solidFill>
                  <a:prstClr val="black"/>
                </a:solidFill>
              </a:rPr>
              <a:t>   </a:t>
            </a:r>
            <a:r>
              <a:rPr lang="en-US" dirty="0" err="1">
                <a:solidFill>
                  <a:srgbClr val="008000"/>
                </a:solidFill>
              </a:rPr>
              <a:t>sys</a:t>
            </a:r>
            <a:r>
              <a:rPr lang="en-US" dirty="0" err="1">
                <a:solidFill>
                  <a:srgbClr val="808080"/>
                </a:solidFill>
              </a:rPr>
              <a:t>.</a:t>
            </a:r>
            <a:r>
              <a:rPr lang="en-US" dirty="0" err="1">
                <a:solidFill>
                  <a:prstClr val="black"/>
                </a:solidFill>
              </a:rPr>
              <a:t>dm_server_services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72941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sys.dm_server_registry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599"/>
            <a:ext cx="8229600" cy="4724401"/>
          </a:xfrm>
        </p:spPr>
        <p:txBody>
          <a:bodyPr>
            <a:normAutofit fontScale="92500" lnSpcReduction="10000"/>
          </a:bodyPr>
          <a:lstStyle/>
          <a:p>
            <a:r>
              <a:rPr lang="en-US" sz="3000" dirty="0"/>
              <a:t>Returns potentially 100s of rows for all SQL-related registry keys and values in these locations:</a:t>
            </a:r>
          </a:p>
          <a:p>
            <a:pPr lvl="1"/>
            <a:r>
              <a:rPr lang="en-US" sz="2200" dirty="0"/>
              <a:t>HKLM\SYSTEM\</a:t>
            </a:r>
            <a:r>
              <a:rPr lang="en-US" sz="2200" dirty="0" err="1"/>
              <a:t>CurrentControlSet</a:t>
            </a:r>
            <a:r>
              <a:rPr lang="en-US" sz="2200" dirty="0"/>
              <a:t>\Services\</a:t>
            </a:r>
          </a:p>
          <a:p>
            <a:pPr lvl="1"/>
            <a:r>
              <a:rPr lang="en-US" sz="2200" dirty="0"/>
              <a:t>HKLM\Software\Microsoft\Microsoft SQL Server\MSSQL10_50.SQL2K8R2\</a:t>
            </a:r>
            <a:r>
              <a:rPr lang="en-US" sz="2200" dirty="0" err="1"/>
              <a:t>MSSQLServer</a:t>
            </a:r>
            <a:r>
              <a:rPr lang="en-US" sz="2200" dirty="0"/>
              <a:t>\ </a:t>
            </a:r>
            <a:r>
              <a:rPr lang="en-US" sz="2200" i="1" dirty="0"/>
              <a:t>(per instance)</a:t>
            </a:r>
          </a:p>
          <a:p>
            <a:pPr lvl="1"/>
            <a:r>
              <a:rPr lang="en-US" sz="2200" dirty="0"/>
              <a:t>HKLM\Software\Microsoft\Microsoft SQL Server\MSSQL10_50.SQL2K8R2\</a:t>
            </a:r>
            <a:r>
              <a:rPr lang="en-US" sz="2200" dirty="0" err="1"/>
              <a:t>SQLServerAgent</a:t>
            </a:r>
            <a:r>
              <a:rPr lang="en-US" sz="2200" dirty="0"/>
              <a:t> </a:t>
            </a:r>
            <a:r>
              <a:rPr lang="en-US" sz="2200" i="1" dirty="0"/>
              <a:t>(per instance)</a:t>
            </a:r>
            <a:r>
              <a:rPr lang="en-US" sz="2200" dirty="0"/>
              <a:t> </a:t>
            </a:r>
          </a:p>
          <a:p>
            <a:pPr lvl="1"/>
            <a:endParaRPr lang="en-US" sz="2000" dirty="0"/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</a:rPr>
              <a:t>SELECT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</a:rPr>
              <a:t>   </a:t>
            </a:r>
            <a:r>
              <a:rPr lang="en-US" sz="2000" dirty="0" err="1">
                <a:solidFill>
                  <a:prstClr val="black"/>
                </a:solidFill>
              </a:rPr>
              <a:t>registry_key</a:t>
            </a:r>
            <a:endParaRPr lang="en-US" sz="2000" dirty="0">
              <a:solidFill>
                <a:srgbClr val="808080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</a:rPr>
              <a:t>,  </a:t>
            </a:r>
            <a:r>
              <a:rPr lang="en-US" sz="2000" dirty="0" err="1">
                <a:solidFill>
                  <a:prstClr val="black"/>
                </a:solidFill>
              </a:rPr>
              <a:t>value_name</a:t>
            </a:r>
            <a:endParaRPr lang="en-US" sz="2000" dirty="0">
              <a:solidFill>
                <a:srgbClr val="808080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</a:rPr>
              <a:t>,  </a:t>
            </a:r>
            <a:r>
              <a:rPr lang="en-US" sz="2000" dirty="0" err="1">
                <a:solidFill>
                  <a:prstClr val="black"/>
                </a:solidFill>
              </a:rPr>
              <a:t>value_data</a:t>
            </a:r>
            <a:endParaRPr lang="en-US" sz="2000" dirty="0">
              <a:solidFill>
                <a:prstClr val="black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</a:rPr>
              <a:t>FROM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srgbClr val="008000"/>
                </a:solidFill>
              </a:rPr>
              <a:t>sys</a:t>
            </a:r>
            <a:r>
              <a:rPr lang="en-US" sz="2000" dirty="0" err="1">
                <a:solidFill>
                  <a:srgbClr val="808080"/>
                </a:solidFill>
              </a:rPr>
              <a:t>.</a:t>
            </a:r>
            <a:r>
              <a:rPr lang="en-US" sz="2000" dirty="0" err="1">
                <a:solidFill>
                  <a:prstClr val="black"/>
                </a:solidFill>
              </a:rPr>
              <a:t>dm_server_registry</a:t>
            </a:r>
            <a:r>
              <a:rPr lang="en-US" sz="2000" dirty="0">
                <a:solidFill>
                  <a:srgbClr val="808080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13518184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sys.dm_server_registry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599"/>
            <a:ext cx="8458200" cy="175260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600" dirty="0">
                <a:solidFill>
                  <a:srgbClr val="0000FF"/>
                </a:solidFill>
              </a:rPr>
              <a:t>SELECT</a:t>
            </a:r>
            <a:r>
              <a:rPr lang="en-US" sz="2600" dirty="0">
                <a:solidFill>
                  <a:prstClr val="black"/>
                </a:solidFill>
              </a:rPr>
              <a:t>   </a:t>
            </a:r>
            <a:r>
              <a:rPr lang="en-US" sz="2600" dirty="0" err="1">
                <a:solidFill>
                  <a:prstClr val="black"/>
                </a:solidFill>
              </a:rPr>
              <a:t>value_name</a:t>
            </a:r>
            <a:r>
              <a:rPr lang="en-US" sz="2600" dirty="0">
                <a:solidFill>
                  <a:srgbClr val="808080"/>
                </a:solidFill>
              </a:rPr>
              <a:t>,</a:t>
            </a:r>
            <a:r>
              <a:rPr lang="en-US" sz="2600" dirty="0">
                <a:solidFill>
                  <a:prstClr val="black"/>
                </a:solidFill>
              </a:rPr>
              <a:t>   </a:t>
            </a:r>
            <a:r>
              <a:rPr lang="en-US" sz="2600" dirty="0" err="1">
                <a:solidFill>
                  <a:prstClr val="black"/>
                </a:solidFill>
              </a:rPr>
              <a:t>value_data</a:t>
            </a:r>
            <a:r>
              <a:rPr lang="en-US" sz="2600" dirty="0">
                <a:solidFill>
                  <a:prstClr val="black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0000FF"/>
                </a:solidFill>
              </a:rPr>
              <a:t>FROM</a:t>
            </a:r>
            <a:r>
              <a:rPr lang="en-US" sz="2600" dirty="0">
                <a:solidFill>
                  <a:prstClr val="black"/>
                </a:solidFill>
              </a:rPr>
              <a:t>   </a:t>
            </a:r>
            <a:r>
              <a:rPr lang="en-US" sz="2600" dirty="0" err="1">
                <a:solidFill>
                  <a:srgbClr val="008000"/>
                </a:solidFill>
              </a:rPr>
              <a:t>sys</a:t>
            </a:r>
            <a:r>
              <a:rPr lang="en-US" sz="2600" dirty="0" err="1">
                <a:solidFill>
                  <a:srgbClr val="808080"/>
                </a:solidFill>
              </a:rPr>
              <a:t>.</a:t>
            </a:r>
            <a:r>
              <a:rPr lang="en-US" sz="2600" dirty="0" err="1">
                <a:solidFill>
                  <a:prstClr val="black"/>
                </a:solidFill>
              </a:rPr>
              <a:t>dm_server_registry</a:t>
            </a:r>
            <a:endParaRPr lang="en-US" sz="2600" dirty="0">
              <a:solidFill>
                <a:prstClr val="black"/>
              </a:solidFill>
            </a:endParaRPr>
          </a:p>
          <a:p>
            <a:pPr marL="0" indent="0">
              <a:buNone/>
            </a:pPr>
            <a:r>
              <a:rPr lang="en-US" sz="2600" dirty="0">
                <a:solidFill>
                  <a:srgbClr val="0000FF"/>
                </a:solidFill>
              </a:rPr>
              <a:t>WHERE </a:t>
            </a:r>
            <a:r>
              <a:rPr lang="en-US" sz="2600" dirty="0" err="1">
                <a:solidFill>
                  <a:prstClr val="black"/>
                </a:solidFill>
              </a:rPr>
              <a:t>registry_key</a:t>
            </a:r>
            <a:r>
              <a:rPr lang="en-US" sz="2600" dirty="0">
                <a:solidFill>
                  <a:prstClr val="black"/>
                </a:solidFill>
              </a:rPr>
              <a:t> </a:t>
            </a:r>
            <a:r>
              <a:rPr lang="en-US" sz="2600" dirty="0">
                <a:solidFill>
                  <a:srgbClr val="808080"/>
                </a:solidFill>
              </a:rPr>
              <a:t>=</a:t>
            </a:r>
            <a:r>
              <a:rPr lang="en-US" sz="2600" dirty="0">
                <a:solidFill>
                  <a:prstClr val="black"/>
                </a:solidFill>
              </a:rPr>
              <a:t> </a:t>
            </a:r>
            <a:r>
              <a:rPr lang="en-US" sz="2600" dirty="0">
                <a:solidFill>
                  <a:srgbClr val="FF0000"/>
                </a:solidFill>
              </a:rPr>
              <a:t>'HKLM\Software\Microsoft\Microsoft SQL Server\MSSQL10_50.SQL2K8R2\</a:t>
            </a:r>
            <a:r>
              <a:rPr lang="en-US" sz="2600" dirty="0" err="1">
                <a:solidFill>
                  <a:srgbClr val="FF0000"/>
                </a:solidFill>
              </a:rPr>
              <a:t>MSSQLServer</a:t>
            </a:r>
            <a:r>
              <a:rPr lang="en-US" sz="2600" dirty="0">
                <a:solidFill>
                  <a:srgbClr val="FF0000"/>
                </a:solidFill>
              </a:rPr>
              <a:t>\Parameters'</a:t>
            </a:r>
            <a:endParaRPr lang="en-US" sz="2900" dirty="0">
              <a:solidFill>
                <a:srgbClr val="808080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9023560"/>
              </p:ext>
            </p:extLst>
          </p:nvPr>
        </p:nvGraphicFramePr>
        <p:xfrm>
          <a:off x="152400" y="3048000"/>
          <a:ext cx="85344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83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160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sz="2000" dirty="0" err="1"/>
                        <a:t>value_name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/>
                        <a:t>value_data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SQLArg0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-</a:t>
                      </a:r>
                      <a:r>
                        <a:rPr lang="en-US" sz="1600" dirty="0" err="1"/>
                        <a:t>dC</a:t>
                      </a:r>
                      <a:r>
                        <a:rPr lang="en-US" sz="1600" dirty="0"/>
                        <a:t>:\Program Files\Microsoft SQL Server\MSSQL10_50.SQL2K8R2\MSSQL\DATA\</a:t>
                      </a:r>
                      <a:r>
                        <a:rPr lang="en-US" sz="1600" dirty="0" err="1"/>
                        <a:t>master.mdf</a:t>
                      </a:r>
                      <a:endParaRPr lang="en-US" sz="1600" dirty="0"/>
                    </a:p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SQLArg1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-</a:t>
                      </a:r>
                      <a:r>
                        <a:rPr lang="en-US" sz="1600" dirty="0" err="1"/>
                        <a:t>eC</a:t>
                      </a:r>
                      <a:r>
                        <a:rPr lang="en-US" sz="1600" dirty="0"/>
                        <a:t>:\Program Files\Microsoft SQL Server\MSSQL10_50.SQL2K8R2\MSSQL\Log\ERRORLOG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SQLArg2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-</a:t>
                      </a:r>
                      <a:r>
                        <a:rPr lang="en-US" sz="1600" dirty="0" err="1"/>
                        <a:t>lC</a:t>
                      </a:r>
                      <a:r>
                        <a:rPr lang="en-US" sz="1600" dirty="0"/>
                        <a:t>:\Program Files\Microsoft SQL Server\MSSQL10_50.SQL2K8R2\MSSQL\DATA\</a:t>
                      </a:r>
                      <a:r>
                        <a:rPr lang="en-US" sz="1600" dirty="0" err="1"/>
                        <a:t>mastlog.ldf</a:t>
                      </a:r>
                      <a:endParaRPr lang="en-US" sz="1600" dirty="0"/>
                    </a:p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314143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sys.dm_os_volume_stats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dirty="0"/>
          </a:p>
          <a:p>
            <a:r>
              <a:rPr lang="en-US" sz="2800" dirty="0"/>
              <a:t>Bypass WMI calls – get physical drive size/available space from within SQL</a:t>
            </a:r>
          </a:p>
          <a:p>
            <a:r>
              <a:rPr lang="en-US" sz="2800" dirty="0"/>
              <a:t>Join to </a:t>
            </a:r>
            <a:r>
              <a:rPr lang="en-US" sz="2800" dirty="0" err="1"/>
              <a:t>sys.master_files</a:t>
            </a:r>
            <a:r>
              <a:rPr lang="en-US" sz="2800" dirty="0"/>
              <a:t> to info on data and log files</a:t>
            </a:r>
          </a:p>
          <a:p>
            <a:endParaRPr lang="en-US" dirty="0"/>
          </a:p>
          <a:p>
            <a:r>
              <a:rPr lang="en-US" dirty="0"/>
              <a:t>Unfortunately, for space on ALL disks, still have to use ye </a:t>
            </a:r>
            <a:r>
              <a:rPr lang="en-US" dirty="0" err="1"/>
              <a:t>olde</a:t>
            </a:r>
            <a:br>
              <a:rPr lang="en-US" sz="2800" dirty="0"/>
            </a:br>
            <a:r>
              <a:rPr lang="en-US" sz="2800" dirty="0">
                <a:solidFill>
                  <a:srgbClr val="FF0000"/>
                </a:solidFill>
              </a:rPr>
              <a:t>exec </a:t>
            </a:r>
            <a:r>
              <a:rPr lang="en-US" sz="2800" dirty="0" err="1">
                <a:solidFill>
                  <a:srgbClr val="FF0000"/>
                </a:solidFill>
              </a:rPr>
              <a:t>xp_fixeddrives</a:t>
            </a:r>
            <a:endParaRPr lang="en-US" sz="2800" dirty="0">
              <a:solidFill>
                <a:srgbClr val="FF0000"/>
              </a:solidFill>
            </a:endParaRPr>
          </a:p>
          <a:p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4571999"/>
            <a:ext cx="8557854" cy="114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17565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sys.dm_os_volume_stats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r>
              <a:rPr lang="en-US" dirty="0"/>
              <a:t>Lab</a:t>
            </a:r>
          </a:p>
          <a:p>
            <a:r>
              <a:rPr lang="en-US" dirty="0"/>
              <a:t>Volume </a:t>
            </a:r>
            <a:r>
              <a:rPr lang="en-US" dirty="0" err="1"/>
              <a:t>stats.sql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286500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555638"/>
      </p:ext>
    </p:extLst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Sys.dm_io_virtual_file_stats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Return information about file usage</a:t>
            </a:r>
          </a:p>
          <a:p>
            <a:r>
              <a:rPr lang="en-US" sz="3600" dirty="0"/>
              <a:t>Can be used to gauge database file activity based on IO traffic, including:</a:t>
            </a:r>
          </a:p>
          <a:p>
            <a:r>
              <a:rPr lang="en-US" sz="3600" dirty="0"/>
              <a:t>reads and writes in counts and amount of data,</a:t>
            </a:r>
          </a:p>
          <a:p>
            <a:r>
              <a:rPr lang="en-US" sz="3600" dirty="0"/>
              <a:t>plus </a:t>
            </a:r>
            <a:r>
              <a:rPr lang="en-US" sz="3600" dirty="0" err="1"/>
              <a:t>IO_Stall</a:t>
            </a:r>
            <a:r>
              <a:rPr lang="en-US" sz="3600" dirty="0"/>
              <a:t> data for time spent retrieving data from disk.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4552370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Sys.dm_io_virtual_file_stats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Includes an ascending counter in milliseconds that can be used to measure the data over intervals.</a:t>
            </a:r>
          </a:p>
          <a:p>
            <a:endParaRPr lang="en-US" sz="3600" dirty="0"/>
          </a:p>
          <a:p>
            <a:r>
              <a:rPr lang="en-US" sz="3600" dirty="0"/>
              <a:t>Lab:</a:t>
            </a:r>
          </a:p>
          <a:p>
            <a:pPr lvl="1"/>
            <a:r>
              <a:rPr lang="en-US" sz="3200" b="0" dirty="0" err="1"/>
              <a:t>record_dm_io_virtual_file_stats.sql</a:t>
            </a:r>
            <a:endParaRPr lang="en-US" sz="3200" b="0" dirty="0"/>
          </a:p>
        </p:txBody>
      </p:sp>
    </p:spTree>
    <p:extLst>
      <p:ext uri="{BB962C8B-B14F-4D97-AF65-F5344CB8AC3E}">
        <p14:creationId xmlns:p14="http://schemas.microsoft.com/office/powerpoint/2010/main" val="397370299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sys.dm_hadr_cluster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791200"/>
          </a:xfrm>
        </p:spPr>
        <p:txBody>
          <a:bodyPr>
            <a:normAutofit/>
          </a:bodyPr>
          <a:lstStyle/>
          <a:p>
            <a:r>
              <a:rPr lang="en-US" sz="2800" b="0" dirty="0"/>
              <a:t>Returns information about AlwaysOn Availability Groups in SQL 2012</a:t>
            </a:r>
          </a:p>
          <a:p>
            <a:r>
              <a:rPr lang="en-US" sz="2800" b="0" dirty="0"/>
              <a:t>Doesn’t matter if primary or secondary, but many DMV’s </a:t>
            </a:r>
            <a:r>
              <a:rPr lang="en-US" sz="2800" dirty="0"/>
              <a:t>require you to run on the current primary</a:t>
            </a:r>
            <a:r>
              <a:rPr lang="en-US" sz="2800" b="0" dirty="0"/>
              <a:t> replica for an AG to see complete information.</a:t>
            </a:r>
          </a:p>
          <a:p>
            <a:r>
              <a:rPr lang="en-US" sz="2800" b="0" dirty="0"/>
              <a:t>Also use </a:t>
            </a:r>
            <a:r>
              <a:rPr lang="en-US" sz="2800" dirty="0" err="1"/>
              <a:t>sys.dm_hadr_cluster_members</a:t>
            </a:r>
            <a:r>
              <a:rPr lang="en-US" sz="2800" b="0" dirty="0"/>
              <a:t> to see members.</a:t>
            </a:r>
          </a:p>
          <a:p>
            <a:endParaRPr lang="en-US" sz="2800" b="0" dirty="0"/>
          </a:p>
          <a:p>
            <a:endParaRPr lang="en-US" sz="2800" b="0" dirty="0"/>
          </a:p>
          <a:p>
            <a:endParaRPr lang="en-US" sz="2800" b="0" dirty="0"/>
          </a:p>
          <a:p>
            <a:endParaRPr lang="en-US" sz="2800" b="0" dirty="0"/>
          </a:p>
          <a:p>
            <a:endParaRPr lang="en-US" sz="2800" b="0" dirty="0"/>
          </a:p>
          <a:p>
            <a:endParaRPr lang="en-US" sz="2800" b="0" dirty="0"/>
          </a:p>
          <a:p>
            <a:endParaRPr lang="en-US" sz="2800" b="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8808256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sys.dm_hadr_cluster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791200"/>
          </a:xfrm>
        </p:spPr>
        <p:txBody>
          <a:bodyPr>
            <a:normAutofit/>
          </a:bodyPr>
          <a:lstStyle/>
          <a:p>
            <a:r>
              <a:rPr lang="en-US" b="0" dirty="0"/>
              <a:t>Combine with </a:t>
            </a:r>
          </a:p>
          <a:p>
            <a:r>
              <a:rPr lang="en-US" dirty="0" err="1"/>
              <a:t>Sys.dm_hadr_database_replica_states</a:t>
            </a:r>
            <a:r>
              <a:rPr lang="en-US" dirty="0"/>
              <a:t>, </a:t>
            </a:r>
          </a:p>
          <a:p>
            <a:r>
              <a:rPr lang="en-US" sz="2800" b="0" dirty="0"/>
              <a:t>And </a:t>
            </a:r>
            <a:r>
              <a:rPr lang="en-US" dirty="0" err="1"/>
              <a:t>sys.dm_os_performance_counters</a:t>
            </a:r>
            <a:endParaRPr lang="en-US" dirty="0"/>
          </a:p>
          <a:p>
            <a:r>
              <a:rPr lang="en-US" sz="2800" b="0" dirty="0"/>
              <a:t>For a solid performance monitor for Availability Groups, </a:t>
            </a:r>
          </a:p>
          <a:p>
            <a:r>
              <a:rPr lang="en-US" sz="2800" b="0" dirty="0"/>
              <a:t>Including your current RPO/RTO (especially useful for asynchronous replicas) and last commits on each secondary replica</a:t>
            </a:r>
          </a:p>
          <a:p>
            <a:endParaRPr lang="en-US" sz="2800" b="0" dirty="0"/>
          </a:p>
          <a:p>
            <a:r>
              <a:rPr lang="en-US" sz="2800" b="0" dirty="0"/>
              <a:t>Lab:</a:t>
            </a:r>
          </a:p>
          <a:p>
            <a:pPr lvl="1"/>
            <a:r>
              <a:rPr lang="en-US" sz="2400" b="0" dirty="0" err="1"/>
              <a:t>AG_Monitor.sql</a:t>
            </a:r>
            <a:endParaRPr lang="en-US" sz="2400" b="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7019249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Hekaton DMV’s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/>
              <a:t>New SQL 2014 DMV’s have been added to provide information including real-time data about the Hekaton engine – “memory-optimized” tables</a:t>
            </a:r>
          </a:p>
          <a:p>
            <a:endParaRPr lang="en-US" sz="2800" dirty="0"/>
          </a:p>
          <a:p>
            <a:r>
              <a:rPr lang="en-US" sz="2800" dirty="0"/>
              <a:t>Some to pay attention to: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sys.dm_db_xtp_checkpoint_files</a:t>
            </a:r>
            <a:r>
              <a:rPr lang="en-US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sys.dm_db_xtp_table_memory_stats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sys.dm_db_xtp_memory_consumers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sys.dm_db_xtp_hash_index_stats</a:t>
            </a:r>
            <a:endParaRPr lang="en-US" dirty="0"/>
          </a:p>
          <a:p>
            <a:endParaRPr lang="en-US" sz="2800" dirty="0"/>
          </a:p>
          <a:p>
            <a:r>
              <a:rPr lang="en-US" sz="2800" dirty="0"/>
              <a:t>There is a Memory-Optimized table Lab in the .zip file for this presentation</a:t>
            </a:r>
          </a:p>
        </p:txBody>
      </p:sp>
    </p:spTree>
    <p:extLst>
      <p:ext uri="{BB962C8B-B14F-4D97-AF65-F5344CB8AC3E}">
        <p14:creationId xmlns:p14="http://schemas.microsoft.com/office/powerpoint/2010/main" val="3776351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DMV?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185557"/>
          </a:xfrm>
        </p:spPr>
        <p:txBody>
          <a:bodyPr>
            <a:normAutofit lnSpcReduction="10000"/>
          </a:bodyPr>
          <a:lstStyle/>
          <a:p>
            <a:r>
              <a:rPr lang="en-US" sz="4000" dirty="0"/>
              <a:t>SQL 2005 and above only.  </a:t>
            </a:r>
          </a:p>
          <a:p>
            <a:pPr lvl="1"/>
            <a:r>
              <a:rPr lang="en-US" sz="3600" dirty="0"/>
              <a:t>Individual databases must also be in 90 </a:t>
            </a:r>
            <a:r>
              <a:rPr lang="en-US" sz="3600" i="1" dirty="0"/>
              <a:t>compatibility mode</a:t>
            </a:r>
            <a:r>
              <a:rPr lang="en-US" sz="3600" dirty="0"/>
              <a:t> or higher</a:t>
            </a:r>
          </a:p>
          <a:p>
            <a:endParaRPr lang="en-US" sz="4000" dirty="0"/>
          </a:p>
          <a:p>
            <a:r>
              <a:rPr lang="en-US" sz="4000" dirty="0"/>
              <a:t>If you’re still administering SQL 2000 servers, </a:t>
            </a:r>
            <a:br>
              <a:rPr lang="en-US" sz="4000" dirty="0"/>
            </a:br>
            <a:r>
              <a:rPr lang="en-US" sz="4000" dirty="0"/>
              <a:t>GET OUT.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286500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04800"/>
            <a:ext cx="8305800" cy="4800600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Helpful links, sources for this presentation, and continued reading:</a:t>
            </a:r>
          </a:p>
          <a:p>
            <a:r>
              <a:rPr lang="en-US" sz="1200" u="sng" dirty="0">
                <a:hlinkClick r:id="rId2"/>
              </a:rPr>
              <a:t>http://www.sqlskills.com/BLOGS/PAUL/post/Why-did-the-Windows-7-RC-failure-happen.aspx</a:t>
            </a:r>
            <a:r>
              <a:rPr lang="en-US" sz="1200" dirty="0"/>
              <a:t> </a:t>
            </a:r>
          </a:p>
          <a:p>
            <a:r>
              <a:rPr lang="en-US" sz="1200" u="sng" dirty="0">
                <a:hlinkClick r:id="rId3"/>
              </a:rPr>
              <a:t>http://technet.microsoft.com/en-us/library/cc966413.aspx</a:t>
            </a:r>
            <a:endParaRPr lang="en-US" sz="1200" u="sng" dirty="0"/>
          </a:p>
          <a:p>
            <a:r>
              <a:rPr lang="en-US" sz="1200" u="sng" dirty="0"/>
              <a:t>http://msdn.microsoft.com/en-us/library/ms188917.aspx</a:t>
            </a:r>
            <a:endParaRPr lang="en-US" sz="1200" dirty="0"/>
          </a:p>
          <a:p>
            <a:r>
              <a:rPr lang="en-US" sz="1200" u="sng" dirty="0">
                <a:hlinkClick r:id="rId4"/>
              </a:rPr>
              <a:t>http://www.codeproject.com/KB/database/Dynamic_Management_Views.aspx</a:t>
            </a:r>
            <a:endParaRPr lang="en-US" sz="1200" dirty="0"/>
          </a:p>
          <a:p>
            <a:r>
              <a:rPr lang="en-US" sz="1200" u="sng" dirty="0">
                <a:hlinkClick r:id="rId5"/>
              </a:rPr>
              <a:t>http://glennberrysqlperformance.spaces.live.com/blog/cns!45041418ECCAA960!1446.entry</a:t>
            </a:r>
            <a:endParaRPr lang="en-US" sz="1200" dirty="0"/>
          </a:p>
          <a:p>
            <a:r>
              <a:rPr lang="en-US" sz="1200" u="sng" dirty="0">
                <a:hlinkClick r:id="rId6"/>
              </a:rPr>
              <a:t>http://sharmilasanctuary.wordpress.com/about/database-performance-dmvs-for-ms-sql-2005/</a:t>
            </a:r>
            <a:endParaRPr lang="en-US" sz="1200" dirty="0"/>
          </a:p>
          <a:p>
            <a:r>
              <a:rPr lang="en-US" sz="1200" u="sng" dirty="0">
                <a:hlinkClick r:id="rId7"/>
              </a:rPr>
              <a:t>http://sqlblog.com/blogs/kevin_kline/archive/2009/04/07/looking-for-good-dmv-database-admin-queries.aspx</a:t>
            </a:r>
            <a:endParaRPr lang="en-US" sz="1200" dirty="0"/>
          </a:p>
          <a:p>
            <a:r>
              <a:rPr lang="en-US" sz="1200" u="sng" dirty="0">
                <a:hlinkClick r:id="rId8"/>
              </a:rPr>
              <a:t>http://blogs.msdn.com/jimmymay/archive/2008/10/30/drum-roll-please-the-debut-of-the-sql-dmv-all-stars-dream-team.aspx</a:t>
            </a:r>
            <a:endParaRPr lang="en-US" sz="1200" dirty="0"/>
          </a:p>
          <a:p>
            <a:r>
              <a:rPr lang="en-US" sz="1200" u="sng" dirty="0">
                <a:hlinkClick r:id="rId9"/>
              </a:rPr>
              <a:t>http://blogs.msdn.com/psssql/archive/2007/02/21/sql-server-2005-performance-statistics-script.aspx</a:t>
            </a:r>
            <a:endParaRPr lang="en-US" sz="1200" dirty="0"/>
          </a:p>
          <a:p>
            <a:r>
              <a:rPr lang="en-US" sz="1200" u="sng" dirty="0">
                <a:hlinkClick r:id="rId10"/>
              </a:rPr>
              <a:t>http://msdn.microsoft.com/en-us/magazine/cc135978.aspx</a:t>
            </a:r>
            <a:endParaRPr lang="en-US" sz="1200" dirty="0"/>
          </a:p>
          <a:p>
            <a:r>
              <a:rPr lang="en-US" sz="1200" u="sng" dirty="0">
                <a:hlinkClick r:id="rId11"/>
              </a:rPr>
              <a:t>http://www.sqlservercentral.com/articles/DMV/64425/</a:t>
            </a:r>
            <a:endParaRPr lang="en-US" sz="1200" u="sng" dirty="0"/>
          </a:p>
          <a:p>
            <a:r>
              <a:rPr lang="en-US" sz="1200" u="sng" dirty="0">
                <a:hlinkClick r:id="rId12"/>
              </a:rPr>
              <a:t>http://www.sqlskills.com/BLOGS/PAUL/post/Inside-sysdm_db_index_physical_stats.aspx</a:t>
            </a:r>
            <a:endParaRPr lang="en-US" sz="1200" u="sng" dirty="0"/>
          </a:p>
          <a:p>
            <a:r>
              <a:rPr lang="en-US" sz="1200" u="sng" dirty="0">
                <a:hlinkClick r:id="rId13"/>
              </a:rPr>
              <a:t>http://www.sqlskills.com/BLOGS/PAUL/post/Indexes-From-Every-Angle-How-can-you-tell-if-an-index-is-being-used.aspx</a:t>
            </a:r>
            <a:endParaRPr lang="en-US" sz="1200" u="sng" dirty="0"/>
          </a:p>
          <a:p>
            <a:pPr marL="0" lvl="1" indent="0"/>
            <a:r>
              <a:rPr lang="en-US" sz="1200" b="1" u="sng" dirty="0">
                <a:hlinkClick r:id="rId14"/>
              </a:rPr>
              <a:t>http://kswain.blogspot.com/2008/04/sysdmosperformancecounters-dynamic.html</a:t>
            </a:r>
            <a:endParaRPr lang="en-US" sz="1200" b="1" u="sng" dirty="0"/>
          </a:p>
          <a:p>
            <a:pPr marL="0" lvl="1" indent="0"/>
            <a:r>
              <a:rPr lang="en-US" sz="1200" b="1" dirty="0">
                <a:hlinkClick r:id="rId15"/>
              </a:rPr>
              <a:t>http://www.sqlpassion.at/archive/2014/11/24/deadlocks-caused-by-missing-indexes-in-sql-server</a:t>
            </a:r>
            <a:endParaRPr lang="en-US" sz="1200" b="1" dirty="0"/>
          </a:p>
          <a:p>
            <a:r>
              <a:rPr lang="en-US" sz="1200" dirty="0">
                <a:hlinkClick r:id="rId16"/>
              </a:rPr>
              <a:t>http://www.sql-server-performance.com/articles/per/bm_performance_dashboard_2005_p2.aspx</a:t>
            </a:r>
            <a:endParaRPr lang="en-US" sz="1200" dirty="0"/>
          </a:p>
          <a:p>
            <a:r>
              <a:rPr lang="en-US" sz="1200" dirty="0">
                <a:hlinkClick r:id="rId17"/>
              </a:rPr>
              <a:t>http://msdn.microsoft.com/en-us/library/aa366541%28VS.85%29.aspx</a:t>
            </a:r>
            <a:endParaRPr lang="en-US" sz="1200" dirty="0"/>
          </a:p>
          <a:p>
            <a:r>
              <a:rPr lang="en-US" sz="1200" dirty="0">
                <a:hlinkClick r:id="rId18"/>
              </a:rPr>
              <a:t>http://sqlblog.com/blogs/aaron_bertrand/archive/2011/04/25/more-changes-you-might-not-have-noticed-in-the-sql-server-2008-r2-sp1-ctp.aspx</a:t>
            </a:r>
            <a:endParaRPr lang="en-US" sz="1200" dirty="0"/>
          </a:p>
          <a:p>
            <a:r>
              <a:rPr lang="en-US" sz="1200" dirty="0">
                <a:hlinkClick r:id="rId19"/>
              </a:rPr>
              <a:t>http://www.sqlskills.com/BLOGS/PAUL/category/Spinlocks.aspx</a:t>
            </a:r>
            <a:endParaRPr lang="en-US" sz="1200" dirty="0"/>
          </a:p>
          <a:p>
            <a:endParaRPr lang="en-US" sz="11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0" y="6286500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70</a:t>
            </a:fld>
            <a:endParaRPr lang="en-US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3416300"/>
            <a:ext cx="9144000" cy="2679700"/>
          </a:xfrm>
        </p:spPr>
        <p:txBody>
          <a:bodyPr>
            <a:normAutofit/>
          </a:bodyPr>
          <a:lstStyle/>
          <a:p>
            <a:pPr marL="109537" indent="0" algn="ctr">
              <a:buNone/>
            </a:pPr>
            <a:r>
              <a:rPr lang="en-US" sz="2800" dirty="0"/>
              <a:t>This presentation, including all source code and this slide deck, has been posted to the SQLSaturday schedule site </a:t>
            </a:r>
            <a:br>
              <a:rPr lang="en-US" sz="2800" dirty="0"/>
            </a:br>
            <a:r>
              <a:rPr lang="en-US" sz="2800" dirty="0"/>
              <a:t>and also at my blog:</a:t>
            </a:r>
          </a:p>
          <a:p>
            <a:pPr marL="0" indent="0" algn="ctr">
              <a:buNone/>
            </a:pPr>
            <a:r>
              <a:rPr lang="en-US" sz="4800" b="1" dirty="0">
                <a:hlinkClick r:id="rId2"/>
              </a:rPr>
              <a:t>SQLTact.com</a:t>
            </a:r>
            <a:endParaRPr lang="en-US" sz="4800" b="1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228598" y="838200"/>
            <a:ext cx="6477001" cy="241326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/>
              <a:t>William D Assaf, MCSE</a:t>
            </a:r>
          </a:p>
          <a:p>
            <a:r>
              <a:rPr lang="en-US" sz="2800" dirty="0"/>
              <a:t>SQL PASS Regional Mentor South Central</a:t>
            </a:r>
          </a:p>
          <a:p>
            <a:r>
              <a:rPr lang="en-US" sz="2600" dirty="0"/>
              <a:t>Principal Consultant, DBA Manager 	Sparkhound Inc., </a:t>
            </a:r>
          </a:p>
          <a:p>
            <a:r>
              <a:rPr lang="en-US" dirty="0">
                <a:hlinkClick r:id="rId3"/>
              </a:rPr>
              <a:t>William.Assaf@sparkhound.com</a:t>
            </a:r>
            <a:endParaRPr lang="en-US" dirty="0"/>
          </a:p>
          <a:p>
            <a:r>
              <a:rPr lang="en-US" sz="2600" dirty="0"/>
              <a:t>Twitter: </a:t>
            </a:r>
            <a:r>
              <a:rPr lang="en-US" sz="2600" b="1" dirty="0"/>
              <a:t>@</a:t>
            </a:r>
            <a:r>
              <a:rPr lang="en-US" sz="2600" b="1" dirty="0" err="1"/>
              <a:t>william_a_dba</a:t>
            </a:r>
            <a:endParaRPr lang="en-US" sz="2600" b="1" dirty="0"/>
          </a:p>
          <a:p>
            <a:r>
              <a:rPr lang="en-US" sz="2600" b="1" dirty="0"/>
              <a:t>SQLSaturday Baton Rouge 2017: July 29!</a:t>
            </a:r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800100" y="-14377"/>
            <a:ext cx="75438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charset="2"/>
              <a:buNone/>
            </a:pPr>
            <a:r>
              <a:rPr lang="en-US" sz="4000" b="1" cap="all" dirty="0">
                <a:solidFill>
                  <a:srgbClr val="3D156F"/>
                </a:solidFill>
                <a:latin typeface="+mj-lt"/>
                <a:ea typeface="+mj-ea"/>
                <a:cs typeface="+mj-cs"/>
              </a:rPr>
              <a:t>Bio and contact</a:t>
            </a:r>
          </a:p>
        </p:txBody>
      </p:sp>
      <p:pic>
        <p:nvPicPr>
          <p:cNvPr id="3074" name="Picture 2" descr="SQL Server 2012 Step By Ste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747623"/>
            <a:ext cx="2266950" cy="2266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5489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DMV?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038600"/>
          </a:xfrm>
        </p:spPr>
        <p:txBody>
          <a:bodyPr>
            <a:normAutofit/>
          </a:bodyPr>
          <a:lstStyle/>
          <a:p>
            <a:r>
              <a:rPr lang="en-US" sz="3600" dirty="0"/>
              <a:t>Some DMV’s are actually DM</a:t>
            </a:r>
            <a:r>
              <a:rPr lang="en-US" sz="3600" b="1" u="sng" dirty="0"/>
              <a:t>F</a:t>
            </a:r>
            <a:r>
              <a:rPr lang="en-US" sz="3600" dirty="0"/>
              <a:t>’s, table-valued Functions, with parameters.  </a:t>
            </a:r>
          </a:p>
          <a:p>
            <a:r>
              <a:rPr lang="en-US" sz="3600" dirty="0"/>
              <a:t>They all fall into a category of DMO’s.</a:t>
            </a:r>
          </a:p>
          <a:p>
            <a:r>
              <a:rPr lang="en-US" sz="3600" dirty="0"/>
              <a:t>For these purposes, we will call them all DMV’s, because we can make more jokes about DMV’s.  </a:t>
            </a:r>
          </a:p>
          <a:p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286500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752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Permissions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635502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Most DMV’s require that only</a:t>
            </a:r>
          </a:p>
          <a:p>
            <a:pPr marL="109537" indent="0">
              <a:buNone/>
            </a:pPr>
            <a:endParaRPr lang="en-US" sz="2800" b="1" dirty="0"/>
          </a:p>
          <a:p>
            <a:pPr marL="109537" indent="0">
              <a:buNone/>
            </a:pPr>
            <a:r>
              <a:rPr lang="en-US" sz="2800" b="1" dirty="0"/>
              <a:t>VIEW SERVER STATE  </a:t>
            </a:r>
          </a:p>
          <a:p>
            <a:pPr marL="109537" indent="0">
              <a:buNone/>
            </a:pPr>
            <a:r>
              <a:rPr lang="en-US" sz="2800" dirty="0"/>
              <a:t>or </a:t>
            </a:r>
          </a:p>
          <a:p>
            <a:pPr marL="109537" indent="0">
              <a:buNone/>
            </a:pPr>
            <a:r>
              <a:rPr lang="en-US" sz="2800" b="1" dirty="0"/>
              <a:t>VIEW DATABASE STATE </a:t>
            </a:r>
          </a:p>
          <a:p>
            <a:pPr marL="109537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grant</a:t>
            </a:r>
            <a:r>
              <a:rPr lang="en-US" sz="2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view</a:t>
            </a:r>
            <a:r>
              <a:rPr lang="en-US" sz="2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server</a:t>
            </a:r>
            <a:r>
              <a:rPr lang="en-US" sz="2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r>
              <a:rPr lang="en-US" sz="2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to</a:t>
            </a:r>
            <a:r>
              <a:rPr lang="en-US" sz="2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en-US" sz="2200" dirty="0" err="1">
                <a:solidFill>
                  <a:srgbClr val="008080"/>
                </a:solidFill>
                <a:latin typeface="Consolas" panose="020B0609020204030204" pitchFamily="49" charset="0"/>
              </a:rPr>
              <a:t>sparkhound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</a:rPr>
              <a:t>\</a:t>
            </a:r>
            <a:r>
              <a:rPr lang="en-US" sz="2200" dirty="0" err="1">
                <a:solidFill>
                  <a:srgbClr val="008080"/>
                </a:solidFill>
                <a:latin typeface="Consolas" panose="020B0609020204030204" pitchFamily="49" charset="0"/>
              </a:rPr>
              <a:t>william.assaf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b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grant</a:t>
            </a:r>
            <a:r>
              <a:rPr lang="en-US" sz="2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view</a:t>
            </a:r>
            <a:r>
              <a:rPr lang="en-US" sz="2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database state</a:t>
            </a:r>
            <a:r>
              <a:rPr lang="en-US" sz="2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to</a:t>
            </a:r>
            <a:r>
              <a:rPr lang="en-US" sz="2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en-US" sz="2200" dirty="0" err="1">
                <a:solidFill>
                  <a:srgbClr val="008080"/>
                </a:solidFill>
                <a:latin typeface="Consolas" panose="020B0609020204030204" pitchFamily="49" charset="0"/>
              </a:rPr>
              <a:t>sparkhound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</a:rPr>
              <a:t>\</a:t>
            </a:r>
            <a:r>
              <a:rPr lang="en-US" sz="2200" dirty="0" err="1">
                <a:solidFill>
                  <a:srgbClr val="008080"/>
                </a:solidFill>
                <a:latin typeface="Consolas" panose="020B0609020204030204" pitchFamily="49" charset="0"/>
              </a:rPr>
              <a:t>william.assaf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These are read-only permissions that can be appropriate for developers in production.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286500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873236"/>
      </p:ext>
    </p:extLst>
  </p:cSld>
  <p:clrMapOvr>
    <a:masterClrMapping/>
  </p:clrMapOvr>
</p:sld>
</file>

<file path=ppt/theme/theme1.xml><?xml version="1.0" encoding="utf-8"?>
<a:theme xmlns:a="http://schemas.openxmlformats.org/drawingml/2006/main" name="SharePoint Benefits for Marketers - 1 2 1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16174</TotalTime>
  <Words>2578</Words>
  <Application>Microsoft Office PowerPoint</Application>
  <PresentationFormat>On-screen Show (4:3)</PresentationFormat>
  <Paragraphs>505</Paragraphs>
  <Slides>71</Slides>
  <Notes>16</Notes>
  <HiddenSlides>5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9" baseType="lpstr">
      <vt:lpstr>Arial</vt:lpstr>
      <vt:lpstr>Calibri</vt:lpstr>
      <vt:lpstr>Consolas</vt:lpstr>
      <vt:lpstr>Goudy Stout</vt:lpstr>
      <vt:lpstr>Verdana</vt:lpstr>
      <vt:lpstr>Wingdings</vt:lpstr>
      <vt:lpstr>Wingdings 3</vt:lpstr>
      <vt:lpstr>SharePoint Benefits for Marketers - 1 2 13</vt:lpstr>
      <vt:lpstr>SQL Server Admin Best Practices with DMV's  </vt:lpstr>
      <vt:lpstr>SQL Server Admin Best Practices with DMV's</vt:lpstr>
      <vt:lpstr>Audience</vt:lpstr>
      <vt:lpstr>Purpose of this Presentation</vt:lpstr>
      <vt:lpstr>STOP ME </vt:lpstr>
      <vt:lpstr>What Is a DMV?</vt:lpstr>
      <vt:lpstr>What Is a DMV?</vt:lpstr>
      <vt:lpstr>What Is a DMV?</vt:lpstr>
      <vt:lpstr>Permissions</vt:lpstr>
      <vt:lpstr>sys.dm_db_index_physical_stats</vt:lpstr>
      <vt:lpstr>sys.dm_db_index_physical_stats</vt:lpstr>
      <vt:lpstr>sys.dm_db_index_physical_stats</vt:lpstr>
      <vt:lpstr>sys.dm_db_index_physical_stats</vt:lpstr>
      <vt:lpstr>While we’re on the topic… </vt:lpstr>
      <vt:lpstr>sys.dm_db_index_physical_stats</vt:lpstr>
      <vt:lpstr>sys.dm_db_index_physical_stats</vt:lpstr>
      <vt:lpstr>sys.dm_db_index_physical_stats</vt:lpstr>
      <vt:lpstr>Aside, on Fragmentation</vt:lpstr>
      <vt:lpstr>sys.dm_db_index_physical_stats</vt:lpstr>
      <vt:lpstr>sys.dm_os_wait_stats</vt:lpstr>
      <vt:lpstr>sys.dm_os_wait_stats</vt:lpstr>
      <vt:lpstr>sys.dm_os_wait_stats</vt:lpstr>
      <vt:lpstr>sys.dm_os_wait_stats</vt:lpstr>
      <vt:lpstr>sys.dm_os_wait_stats</vt:lpstr>
      <vt:lpstr>sys.dm_os_wait_stats</vt:lpstr>
      <vt:lpstr>sys.dm_os_wait_stats</vt:lpstr>
      <vt:lpstr>sys.dm_os_wait_stats</vt:lpstr>
      <vt:lpstr>sys.dm_os_wait_stats</vt:lpstr>
      <vt:lpstr>sys.dm_os_wait_stats</vt:lpstr>
      <vt:lpstr>sys.dm_os_wait_stats</vt:lpstr>
      <vt:lpstr>sys.dm_os_waiting_tasks</vt:lpstr>
      <vt:lpstr>sys.dm_os_waiting_tasks</vt:lpstr>
      <vt:lpstr>sys.dm_exec_session_wait_stats</vt:lpstr>
      <vt:lpstr>Wait Type DMV’s</vt:lpstr>
      <vt:lpstr>sys.dm_exec_query_stats</vt:lpstr>
      <vt:lpstr>sys.dm_exec_query_stats</vt:lpstr>
      <vt:lpstr>sys.dm_exec_query_stats</vt:lpstr>
      <vt:lpstr>sys.dm_exec_sessions</vt:lpstr>
      <vt:lpstr>sys.dm_exec_requests</vt:lpstr>
      <vt:lpstr>sys.dm_exec_requests</vt:lpstr>
      <vt:lpstr>Sessions + Requests</vt:lpstr>
      <vt:lpstr>sys.dm_exec_requests</vt:lpstr>
      <vt:lpstr>PowerPoint Presentation</vt:lpstr>
      <vt:lpstr>Missing Indexes Views</vt:lpstr>
      <vt:lpstr>Missing Indexes Views</vt:lpstr>
      <vt:lpstr>Missing Indexes Views</vt:lpstr>
      <vt:lpstr>Missing Indexes Views</vt:lpstr>
      <vt:lpstr>Missing Indexes Views</vt:lpstr>
      <vt:lpstr>Missing Indexes Views</vt:lpstr>
      <vt:lpstr>Missing Indexes Views</vt:lpstr>
      <vt:lpstr>Final Note on Missing Indexes Views</vt:lpstr>
      <vt:lpstr>sys.dm_db_index_usage_stats</vt:lpstr>
      <vt:lpstr>sys.dm_db_index_usage_stats</vt:lpstr>
      <vt:lpstr>sys.dm_db_index_usage_stats</vt:lpstr>
      <vt:lpstr>sys.dm_db_index_usage_stats</vt:lpstr>
      <vt:lpstr>sys.dm_os_performance_counters</vt:lpstr>
      <vt:lpstr>sys.dm_os_performance_counters</vt:lpstr>
      <vt:lpstr>sys.dm_os_sys_memory</vt:lpstr>
      <vt:lpstr>Were you aware?</vt:lpstr>
      <vt:lpstr>sys.dm_server_services</vt:lpstr>
      <vt:lpstr>sys.dm_server_registry</vt:lpstr>
      <vt:lpstr>sys.dm_server_registry</vt:lpstr>
      <vt:lpstr>sys.dm_os_volume_stats</vt:lpstr>
      <vt:lpstr>sys.dm_os_volume_stats</vt:lpstr>
      <vt:lpstr>Sys.dm_io_virtual_file_stats</vt:lpstr>
      <vt:lpstr>Sys.dm_io_virtual_file_stats</vt:lpstr>
      <vt:lpstr>sys.dm_hadr_cluster</vt:lpstr>
      <vt:lpstr>sys.dm_hadr_cluster</vt:lpstr>
      <vt:lpstr>Hekaton DMV’s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Baton Rouge Area SQL Server User Group SQL Saturday 2009!</dc:title>
  <dc:creator>william assaf</dc:creator>
  <cp:lastModifiedBy>william a</cp:lastModifiedBy>
  <cp:revision>307</cp:revision>
  <dcterms:created xsi:type="dcterms:W3CDTF">2009-07-22T01:10:27Z</dcterms:created>
  <dcterms:modified xsi:type="dcterms:W3CDTF">2017-03-18T14:39:21Z</dcterms:modified>
</cp:coreProperties>
</file>