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 id="2147483690" r:id="rId3"/>
  </p:sldMasterIdLst>
  <p:notesMasterIdLst>
    <p:notesMasterId r:id="rId60"/>
  </p:notesMasterIdLst>
  <p:sldIdLst>
    <p:sldId id="321" r:id="rId4"/>
    <p:sldId id="610" r:id="rId5"/>
    <p:sldId id="339" r:id="rId6"/>
    <p:sldId id="332" r:id="rId7"/>
    <p:sldId id="420" r:id="rId8"/>
    <p:sldId id="418" r:id="rId9"/>
    <p:sldId id="286" r:id="rId10"/>
    <p:sldId id="296" r:id="rId11"/>
    <p:sldId id="287" r:id="rId12"/>
    <p:sldId id="301" r:id="rId13"/>
    <p:sldId id="292" r:id="rId14"/>
    <p:sldId id="293" r:id="rId15"/>
    <p:sldId id="275" r:id="rId16"/>
    <p:sldId id="288" r:id="rId17"/>
    <p:sldId id="294" r:id="rId18"/>
    <p:sldId id="289" r:id="rId19"/>
    <p:sldId id="302" r:id="rId20"/>
    <p:sldId id="421" r:id="rId21"/>
    <p:sldId id="262" r:id="rId22"/>
    <p:sldId id="261" r:id="rId23"/>
    <p:sldId id="419" r:id="rId24"/>
    <p:sldId id="290" r:id="rId25"/>
    <p:sldId id="303" r:id="rId26"/>
    <p:sldId id="263" r:id="rId27"/>
    <p:sldId id="264" r:id="rId28"/>
    <p:sldId id="265" r:id="rId29"/>
    <p:sldId id="291" r:id="rId30"/>
    <p:sldId id="304" r:id="rId31"/>
    <p:sldId id="283" r:id="rId32"/>
    <p:sldId id="266" r:id="rId33"/>
    <p:sldId id="277" r:id="rId34"/>
    <p:sldId id="310" r:id="rId35"/>
    <p:sldId id="267" r:id="rId36"/>
    <p:sldId id="268" r:id="rId37"/>
    <p:sldId id="269" r:id="rId38"/>
    <p:sldId id="270" r:id="rId39"/>
    <p:sldId id="271" r:id="rId40"/>
    <p:sldId id="280" r:id="rId41"/>
    <p:sldId id="272" r:id="rId42"/>
    <p:sldId id="274" r:id="rId43"/>
    <p:sldId id="273" r:id="rId44"/>
    <p:sldId id="297" r:id="rId45"/>
    <p:sldId id="305" r:id="rId46"/>
    <p:sldId id="279" r:id="rId47"/>
    <p:sldId id="299" r:id="rId48"/>
    <p:sldId id="284" r:id="rId49"/>
    <p:sldId id="285" r:id="rId50"/>
    <p:sldId id="295" r:id="rId51"/>
    <p:sldId id="298" r:id="rId52"/>
    <p:sldId id="311" r:id="rId53"/>
    <p:sldId id="258" r:id="rId54"/>
    <p:sldId id="415" r:id="rId55"/>
    <p:sldId id="331" r:id="rId56"/>
    <p:sldId id="338" r:id="rId57"/>
    <p:sldId id="335" r:id="rId58"/>
    <p:sldId id="334"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 Moderator" id="{47D1EF46-29C3-479E-87CF-3155A8D3DF5E}">
          <p14:sldIdLst>
            <p14:sldId id="321"/>
            <p14:sldId id="610"/>
            <p14:sldId id="339"/>
            <p14:sldId id="332"/>
            <p14:sldId id="420"/>
          </p14:sldIdLst>
        </p14:section>
        <p14:section name="William's" id="{4B81BE2A-B99D-4E1E-BB9D-735D73F7397E}">
          <p14:sldIdLst>
            <p14:sldId id="418"/>
            <p14:sldId id="286"/>
            <p14:sldId id="296"/>
            <p14:sldId id="287"/>
            <p14:sldId id="301"/>
            <p14:sldId id="292"/>
            <p14:sldId id="293"/>
            <p14:sldId id="275"/>
            <p14:sldId id="288"/>
            <p14:sldId id="294"/>
            <p14:sldId id="289"/>
            <p14:sldId id="302"/>
            <p14:sldId id="421"/>
            <p14:sldId id="262"/>
            <p14:sldId id="261"/>
            <p14:sldId id="419"/>
            <p14:sldId id="290"/>
            <p14:sldId id="303"/>
            <p14:sldId id="263"/>
            <p14:sldId id="264"/>
            <p14:sldId id="265"/>
            <p14:sldId id="291"/>
            <p14:sldId id="304"/>
            <p14:sldId id="283"/>
            <p14:sldId id="266"/>
            <p14:sldId id="277"/>
            <p14:sldId id="310"/>
            <p14:sldId id="267"/>
            <p14:sldId id="268"/>
            <p14:sldId id="269"/>
            <p14:sldId id="270"/>
            <p14:sldId id="271"/>
            <p14:sldId id="280"/>
            <p14:sldId id="272"/>
            <p14:sldId id="274"/>
            <p14:sldId id="273"/>
            <p14:sldId id="297"/>
            <p14:sldId id="305"/>
            <p14:sldId id="279"/>
            <p14:sldId id="299"/>
            <p14:sldId id="284"/>
            <p14:sldId id="285"/>
            <p14:sldId id="295"/>
            <p14:sldId id="298"/>
            <p14:sldId id="311"/>
            <p14:sldId id="258"/>
            <p14:sldId id="415"/>
          </p14:sldIdLst>
        </p14:section>
        <p14:section name="Wrap-Up - Moderator" id="{430E0B42-9B32-4107-AA8F-F87D6AA1F119}">
          <p14:sldIdLst>
            <p14:sldId id="331"/>
            <p14:sldId id="338"/>
            <p14:sldId id="335"/>
            <p14:sldId id="33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CF335C-0CFA-4BAB-B2AE-C691AA6B4CDF}" v="1" dt="2019-10-10T22:16:46.5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72327" autoAdjust="0"/>
  </p:normalViewPr>
  <p:slideViewPr>
    <p:cSldViewPr snapToGrid="0">
      <p:cViewPr varScale="1">
        <p:scale>
          <a:sx n="83" d="100"/>
          <a:sy n="83" d="100"/>
        </p:scale>
        <p:origin x="16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a" userId="c66c7249b60d4ab2" providerId="LiveId" clId="{81CF335C-0CFA-4BAB-B2AE-C691AA6B4CDF}"/>
    <pc:docChg chg="addSld modSld">
      <pc:chgData name="william a" userId="c66c7249b60d4ab2" providerId="LiveId" clId="{81CF335C-0CFA-4BAB-B2AE-C691AA6B4CDF}" dt="2019-10-10T22:16:46.574" v="0"/>
      <pc:docMkLst>
        <pc:docMk/>
      </pc:docMkLst>
      <pc:sldChg chg="add">
        <pc:chgData name="william a" userId="c66c7249b60d4ab2" providerId="LiveId" clId="{81CF335C-0CFA-4BAB-B2AE-C691AA6B4CDF}" dt="2019-10-10T22:16:46.574" v="0"/>
        <pc:sldMkLst>
          <pc:docMk/>
          <pc:sldMk cId="4271858407" sldId="61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4ABDE-846B-4F2E-A91E-CE2D55B6EF91}" type="datetimeFigureOut">
              <a:rPr lang="en-US" smtClean="0"/>
              <a:t>4/2/2020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FAD78-1551-4070-85DE-2E0D872D5203}" type="slidenum">
              <a:rPr lang="en-US" smtClean="0"/>
              <a:t>‹#›</a:t>
            </a:fld>
            <a:endParaRPr lang="en-US"/>
          </a:p>
        </p:txBody>
      </p:sp>
    </p:spTree>
    <p:extLst>
      <p:ext uri="{BB962C8B-B14F-4D97-AF65-F5344CB8AC3E}">
        <p14:creationId xmlns:p14="http://schemas.microsoft.com/office/powerpoint/2010/main" val="3871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i="1" dirty="0"/>
              <a:t>[Moderator Part]</a:t>
            </a:r>
          </a:p>
          <a:p>
            <a:pPr fontAlgn="base"/>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Hi and welcome everyone to this PASS Marathon: Career Development edition!</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We’re excited you could join us today for </a:t>
            </a:r>
            <a:r>
              <a:rPr lang="en-CA" b="1" dirty="0"/>
              <a:t>William Assaf</a:t>
            </a:r>
            <a:r>
              <a:rPr lang="en-CA" sz="1200" b="1" kern="1200" dirty="0">
                <a:solidFill>
                  <a:schemeClr val="tx1"/>
                </a:solidFill>
                <a:effectLst/>
                <a:latin typeface="+mn-lt"/>
                <a:ea typeface="+mn-ea"/>
                <a:cs typeface="+mn-cs"/>
              </a:rPr>
              <a:t>’s </a:t>
            </a:r>
            <a:r>
              <a:rPr lang="en-CA" sz="1200" b="0" kern="1200" dirty="0">
                <a:solidFill>
                  <a:schemeClr val="tx1"/>
                </a:solidFill>
                <a:effectLst/>
                <a:latin typeface="+mn-lt"/>
                <a:ea typeface="+mn-ea"/>
                <a:cs typeface="+mn-cs"/>
              </a:rPr>
              <a:t>session </a:t>
            </a:r>
            <a:r>
              <a:rPr lang="en-CA" sz="1200" b="1" kern="1200" dirty="0">
                <a:solidFill>
                  <a:schemeClr val="tx1"/>
                </a:solidFill>
                <a:effectLst/>
                <a:latin typeface="+mn-lt"/>
                <a:ea typeface="+mn-ea"/>
                <a:cs typeface="+mn-cs"/>
              </a:rPr>
              <a:t>Certification Exams Inside Out</a:t>
            </a:r>
            <a:r>
              <a:rPr lang="en-CA" sz="1200" b="0" kern="1200" dirty="0">
                <a:solidFill>
                  <a:schemeClr val="tx1"/>
                </a:solidFill>
                <a:effectLst/>
                <a:latin typeface="+mn-lt"/>
                <a:ea typeface="+mn-ea"/>
                <a:cs typeface="+mn-cs"/>
              </a:rPr>
              <a:t>.</a:t>
            </a:r>
            <a:endParaRPr lang="en-CA" sz="1200" b="1" kern="1200" dirty="0">
              <a:solidFill>
                <a:schemeClr val="tx1"/>
              </a:solidFill>
              <a:effectLst/>
              <a:latin typeface="+mn-lt"/>
              <a:ea typeface="+mn-ea"/>
              <a:cs typeface="+mn-cs"/>
            </a:endParaRPr>
          </a:p>
          <a:p>
            <a:endParaRPr lang="en-CA" sz="1200" b="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This PASS Marathon features back-to-back live webinars, delivered</a:t>
            </a:r>
            <a:r>
              <a:rPr lang="en-CA" sz="1200" kern="1200" baseline="0" dirty="0">
                <a:solidFill>
                  <a:schemeClr val="tx1"/>
                </a:solidFill>
                <a:effectLst/>
                <a:latin typeface="+mn-lt"/>
                <a:ea typeface="+mn-ea"/>
                <a:cs typeface="+mn-cs"/>
              </a:rPr>
              <a:t> by expert speakers from the </a:t>
            </a:r>
            <a:r>
              <a:rPr lang="en-CA" sz="1200" kern="1200" baseline="0" dirty="0">
                <a:solidFill>
                  <a:srgbClr val="FF0000"/>
                </a:solidFill>
                <a:effectLst/>
                <a:latin typeface="+mn-lt"/>
                <a:ea typeface="+mn-ea"/>
                <a:cs typeface="+mn-cs"/>
              </a:rPr>
              <a:t>PASS community. </a:t>
            </a:r>
            <a:endParaRPr lang="en-CA" sz="1200" kern="1200" dirty="0">
              <a:solidFill>
                <a:srgbClr val="FF0000"/>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sessions</a:t>
            </a:r>
            <a:r>
              <a:rPr lang="en-CA" sz="1200" kern="1200" baseline="0" dirty="0">
                <a:solidFill>
                  <a:schemeClr val="tx1"/>
                </a:solidFill>
                <a:effectLst/>
                <a:latin typeface="+mn-lt"/>
                <a:ea typeface="+mn-ea"/>
                <a:cs typeface="+mn-cs"/>
              </a:rPr>
              <a:t> will be recorded and posted online after the event. You will receive an email letting you know when the recordings become available.  </a:t>
            </a:r>
            <a:endParaRPr lang="en-CA" sz="1200" u="sng" kern="1200" dirty="0">
              <a:solidFill>
                <a:srgbClr val="FFFF00"/>
              </a:solidFill>
              <a:effectLst/>
              <a:latin typeface="+mn-lt"/>
              <a:ea typeface="+mn-ea"/>
              <a:cs typeface="+mn-cs"/>
            </a:endParaRPr>
          </a:p>
          <a:p>
            <a:endParaRPr lang="en-CA" sz="1200" u="sng"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My name is </a:t>
            </a:r>
            <a:r>
              <a:rPr lang="en-CA" sz="1200" b="1" kern="1200" dirty="0">
                <a:solidFill>
                  <a:schemeClr val="tx1"/>
                </a:solidFill>
                <a:effectLst/>
                <a:latin typeface="+mn-lt"/>
                <a:ea typeface="+mn-ea"/>
                <a:cs typeface="+mn-cs"/>
              </a:rPr>
              <a:t>Donna Johnson </a:t>
            </a:r>
            <a:r>
              <a:rPr lang="en-CA" sz="1200" b="0" i="1" kern="1200" dirty="0">
                <a:solidFill>
                  <a:schemeClr val="tx1"/>
                </a:solidFill>
                <a:effectLst/>
                <a:latin typeface="+mn-lt"/>
                <a:ea typeface="+mn-ea"/>
                <a:cs typeface="+mn-cs"/>
              </a:rPr>
              <a:t>[you</a:t>
            </a:r>
            <a:r>
              <a:rPr lang="en-CA" sz="1200" b="0" i="1" kern="1200" baseline="0" dirty="0">
                <a:solidFill>
                  <a:schemeClr val="tx1"/>
                </a:solidFill>
                <a:effectLst/>
                <a:latin typeface="+mn-lt"/>
                <a:ea typeface="+mn-ea"/>
                <a:cs typeface="+mn-cs"/>
              </a:rPr>
              <a:t> can say a bit about yourself here if you’d like]</a:t>
            </a:r>
            <a:r>
              <a:rPr lang="en-CA" sz="1200" i="1" kern="1200" dirty="0">
                <a:solidFill>
                  <a:schemeClr val="tx1"/>
                </a:solidFill>
                <a:effectLst/>
                <a:latin typeface="+mn-lt"/>
                <a:ea typeface="+mn-ea"/>
                <a:cs typeface="+mn-cs"/>
              </a:rPr>
              <a:t> </a:t>
            </a:r>
          </a:p>
          <a:p>
            <a:endParaRPr lang="en-CA" sz="1200" i="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 have a few introductory slides before I hand over the reins to </a:t>
            </a:r>
            <a:r>
              <a:rPr lang="en-CA" b="1" dirty="0"/>
              <a:t>William</a:t>
            </a:r>
            <a:r>
              <a:rPr lang="en-CA" b="1" baseline="0" dirty="0"/>
              <a:t>. </a:t>
            </a:r>
          </a:p>
          <a:p>
            <a:endParaRPr lang="en-CA" sz="1200" kern="1200" dirty="0">
              <a:solidFill>
                <a:srgbClr val="FFFF00"/>
              </a:solidFill>
              <a:effectLst/>
              <a:latin typeface="+mn-lt"/>
              <a:ea typeface="+mn-ea"/>
              <a:cs typeface="+mn-cs"/>
            </a:endParaRPr>
          </a:p>
          <a:p>
            <a:r>
              <a:rPr lang="en-CA" sz="1200" i="1" kern="1200" dirty="0">
                <a:solidFill>
                  <a:schemeClr val="tx1"/>
                </a:solidFill>
                <a:effectLst/>
                <a:latin typeface="+mn-lt"/>
                <a:ea typeface="+mn-ea"/>
                <a:cs typeface="+mn-cs"/>
              </a:rPr>
              <a:t>[move to next slide]</a:t>
            </a:r>
            <a:r>
              <a:rPr lang="en-CA" dirty="0">
                <a:effectLst/>
              </a:rPr>
              <a:t> </a:t>
            </a: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88143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Stay tuned for our next session, </a:t>
            </a:r>
            <a:r>
              <a:rPr lang="en-US" b="1" dirty="0"/>
              <a:t>Career Security - Failure, Skill sets, and Emotional Intelligence </a:t>
            </a:r>
            <a:r>
              <a:rPr lang="en-US" b="0" dirty="0"/>
              <a:t>with </a:t>
            </a:r>
            <a:r>
              <a:rPr lang="en-US" b="1" dirty="0"/>
              <a:t>Brian Kelley</a:t>
            </a:r>
            <a:r>
              <a:rPr lang="en-US" b="0"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[move to next slide]</a:t>
            </a:r>
            <a:r>
              <a:rPr lang="en-CA" dirty="0">
                <a:effectLst/>
              </a:rPr>
              <a:t>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55059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Thank you all for attending!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[move to next slide]</a:t>
            </a:r>
            <a:r>
              <a:rPr lang="en-CA" dirty="0">
                <a:effectLst/>
              </a:rPr>
              <a:t>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89313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1297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[Moderator Part]</a:t>
            </a:r>
          </a:p>
          <a:p>
            <a:endParaRPr lang="en-US" dirty="0"/>
          </a:p>
          <a:p>
            <a:r>
              <a:rPr lang="en-US" dirty="0"/>
              <a:t>I’d like to take a moment to thank our Presenting Sponsor, </a:t>
            </a:r>
            <a:r>
              <a:rPr lang="en-US" dirty="0" err="1"/>
              <a:t>SentryOne</a:t>
            </a:r>
            <a:br>
              <a:rPr lang="en-US" b="1" baseline="0" dirty="0"/>
            </a:br>
            <a:endParaRPr lang="en-US" b="1" baseline="0" dirty="0"/>
          </a:p>
          <a:p>
            <a:r>
              <a:rPr lang="en-US" dirty="0"/>
              <a:t>The staging of this PASS Marathon  wouldn’t be possible without their </a:t>
            </a:r>
            <a:r>
              <a:rPr lang="en-US" strike="noStrike" dirty="0"/>
              <a:t>generous</a:t>
            </a:r>
            <a:r>
              <a:rPr lang="en-US" strike="noStrike" baseline="0" dirty="0"/>
              <a:t> support</a:t>
            </a:r>
            <a:r>
              <a:rPr lang="en-US" dirty="0"/>
              <a:t>, and they are the reason this event is available free of charge.</a:t>
            </a:r>
            <a:r>
              <a:rPr lang="en-US" baseline="0" dirty="0"/>
              <a:t> </a:t>
            </a:r>
          </a:p>
          <a:p>
            <a:endParaRPr lang="en-US" baseline="0" dirty="0"/>
          </a:p>
          <a:p>
            <a:r>
              <a:rPr lang="en-US" sz="1200" b="0" i="0" kern="1200" dirty="0" err="1">
                <a:solidFill>
                  <a:schemeClr val="tx1"/>
                </a:solidFill>
                <a:effectLst/>
                <a:latin typeface="+mn-lt"/>
                <a:ea typeface="+mn-ea"/>
                <a:cs typeface="+mn-cs"/>
              </a:rPr>
              <a:t>SentryOne</a:t>
            </a:r>
            <a:r>
              <a:rPr lang="en-US" sz="1200" b="0" i="0" kern="1200" dirty="0">
                <a:solidFill>
                  <a:schemeClr val="tx1"/>
                </a:solidFill>
                <a:effectLst/>
                <a:latin typeface="+mn-lt"/>
                <a:ea typeface="+mn-ea"/>
                <a:cs typeface="+mn-cs"/>
              </a:rPr>
              <a:t> empowers Microsoft data professionals to achieve breakthrough performance across physical, virtual and cloud environments.</a:t>
            </a:r>
          </a:p>
          <a:p>
            <a:endParaRPr lang="en-US" baseline="0" dirty="0"/>
          </a:p>
          <a:p>
            <a:r>
              <a:rPr lang="en-US" baseline="0" dirty="0"/>
              <a:t>If you would like to learn more about </a:t>
            </a:r>
            <a:r>
              <a:rPr lang="en-US" baseline="0" dirty="0" err="1"/>
              <a:t>SentryOne</a:t>
            </a:r>
            <a:r>
              <a:rPr lang="en-US" baseline="0" dirty="0"/>
              <a:t> and sign up for information on how they can help you, please visit the sponsors page within the of PASS Marathon website.</a:t>
            </a:r>
          </a:p>
          <a:p>
            <a:endParaRPr lang="en-US" dirty="0"/>
          </a:p>
          <a:p>
            <a:endParaRPr lang="en-US" dirty="0"/>
          </a:p>
          <a:p>
            <a:r>
              <a:rPr lang="en-CA" sz="1200" i="1" kern="1200" dirty="0">
                <a:solidFill>
                  <a:schemeClr val="tx1"/>
                </a:solidFill>
                <a:effectLst/>
                <a:latin typeface="+mn-lt"/>
                <a:ea typeface="+mn-ea"/>
                <a:cs typeface="+mn-cs"/>
              </a:rPr>
              <a:t>[move to next slide]</a:t>
            </a:r>
            <a:r>
              <a:rPr lang="en-CA" dirty="0">
                <a:effectLst/>
              </a:rPr>
              <a:t> </a:t>
            </a:r>
          </a:p>
          <a:p>
            <a:endParaRPr lang="en-CA" dirty="0"/>
          </a:p>
        </p:txBody>
      </p:sp>
      <p:sp>
        <p:nvSpPr>
          <p:cNvPr id="4" name="Slide Number Placeholder 3"/>
          <p:cNvSpPr>
            <a:spLocks noGrp="1"/>
          </p:cNvSpPr>
          <p:nvPr>
            <p:ph type="sldNum" sz="quarter" idx="5"/>
          </p:nvPr>
        </p:nvSpPr>
        <p:spPr/>
        <p:txBody>
          <a:bodyPr/>
          <a:lstStyle/>
          <a:p>
            <a:fld id="{DDD65AC4-17B0-4E19-8496-B264E70A18D3}" type="slidenum">
              <a:rPr lang="en-US" smtClean="0"/>
              <a:t>2</a:t>
            </a:fld>
            <a:endParaRPr lang="en-US"/>
          </a:p>
        </p:txBody>
      </p:sp>
    </p:spTree>
    <p:extLst>
      <p:ext uri="{BB962C8B-B14F-4D97-AF65-F5344CB8AC3E}">
        <p14:creationId xmlns:p14="http://schemas.microsoft.com/office/powerpoint/2010/main" val="4150403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[Moderator Part]</a:t>
            </a:r>
          </a:p>
          <a:p>
            <a:br>
              <a:rPr lang="en-US" sz="1200" b="1"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Our next PASS Partner Webinar will be presented by Dell Technologies and will take place o</a:t>
            </a:r>
            <a:r>
              <a:rPr lang="en-US" sz="1200" b="0" i="0" kern="1200" dirty="0">
                <a:solidFill>
                  <a:schemeClr val="tx1"/>
                </a:solidFill>
                <a:effectLst/>
                <a:latin typeface="+mn-lt"/>
                <a:ea typeface="+mn-ea"/>
                <a:cs typeface="+mn-cs"/>
              </a:rPr>
              <a:t>n</a:t>
            </a:r>
            <a:r>
              <a:rPr lang="en-US" sz="1200" b="0" kern="1200" dirty="0">
                <a:solidFill>
                  <a:schemeClr val="tx1"/>
                </a:solidFill>
                <a:effectLst/>
                <a:latin typeface="+mn-lt"/>
                <a:ea typeface="+mn-ea"/>
                <a:cs typeface="+mn-cs"/>
              </a:rPr>
              <a:t> October 30</a:t>
            </a:r>
            <a:r>
              <a:rPr lang="en-US" sz="1200" b="0" kern="1200" baseline="30000" dirty="0">
                <a:solidFill>
                  <a:schemeClr val="tx1"/>
                </a:solidFill>
                <a:effectLst/>
                <a:latin typeface="+mn-lt"/>
                <a:ea typeface="+mn-ea"/>
                <a:cs typeface="+mn-cs"/>
              </a:rPr>
              <a:t>th </a:t>
            </a:r>
            <a:r>
              <a:rPr lang="en-US" sz="1200" b="0" kern="1200" dirty="0">
                <a:solidFill>
                  <a:schemeClr val="tx1"/>
                </a:solidFill>
                <a:effectLst/>
                <a:latin typeface="+mn-lt"/>
                <a:ea typeface="+mn-ea"/>
                <a:cs typeface="+mn-cs"/>
              </a:rPr>
              <a:t>at 5 pm </a:t>
            </a:r>
            <a:r>
              <a:rPr lang="en-US" sz="1200" b="1" kern="1200" dirty="0">
                <a:solidFill>
                  <a:schemeClr val="tx1"/>
                </a:solidFill>
                <a:effectLst/>
                <a:latin typeface="+mn-lt"/>
                <a:ea typeface="+mn-ea"/>
                <a:cs typeface="+mn-cs"/>
              </a:rPr>
              <a:t>UTC. </a:t>
            </a:r>
            <a:r>
              <a:rPr lang="en-US" sz="1200" b="0" kern="1200" dirty="0">
                <a:solidFill>
                  <a:schemeClr val="tx1"/>
                </a:solidFill>
                <a:effectLst/>
                <a:latin typeface="+mn-lt"/>
                <a:ea typeface="+mn-ea"/>
                <a:cs typeface="+mn-cs"/>
              </a:rPr>
              <a:t>Head over to our </a:t>
            </a:r>
            <a:r>
              <a:rPr lang="en-CA" sz="1200" b="0" i="0" kern="1200" dirty="0">
                <a:solidFill>
                  <a:schemeClr val="tx1"/>
                </a:solidFill>
                <a:effectLst/>
                <a:latin typeface="+mn-lt"/>
                <a:ea typeface="+mn-ea"/>
                <a:cs typeface="+mn-cs"/>
              </a:rPr>
              <a:t>Online Events – PASS Marathon section within our main </a:t>
            </a:r>
            <a:r>
              <a:rPr lang="en-US" sz="1200" b="0" kern="1200" dirty="0">
                <a:solidFill>
                  <a:schemeClr val="tx1"/>
                </a:solidFill>
                <a:effectLst/>
                <a:latin typeface="+mn-lt"/>
                <a:ea typeface="+mn-ea"/>
                <a:cs typeface="+mn-cs"/>
              </a:rPr>
              <a:t>website to register for this event!</a:t>
            </a:r>
          </a:p>
          <a:p>
            <a:endParaRPr lang="en-US" sz="1200" b="0" kern="1200" dirty="0">
              <a:solidFill>
                <a:schemeClr val="tx1"/>
              </a:solidFill>
              <a:effectLst/>
              <a:latin typeface="+mn-lt"/>
              <a:ea typeface="+mn-ea"/>
              <a:cs typeface="+mn-cs"/>
            </a:endParaRPr>
          </a:p>
          <a:p>
            <a:r>
              <a:rPr lang="en-CA" dirty="0"/>
              <a:t>Also, PASS Summit 2019 will be happening on November 5</a:t>
            </a:r>
            <a:r>
              <a:rPr lang="en-CA" baseline="30000" dirty="0"/>
              <a:t>th</a:t>
            </a:r>
            <a:r>
              <a:rPr lang="en-CA" dirty="0"/>
              <a:t> in Seattle Washington. Head over to PASSsummit.com and register today!</a:t>
            </a: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[move to next slide]</a:t>
            </a:r>
            <a:r>
              <a:rPr lang="en-CA" dirty="0">
                <a:effectLst/>
              </a:rPr>
              <a:t> </a:t>
            </a:r>
          </a:p>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34888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a:t>[Moderator Part]</a:t>
            </a:r>
          </a:p>
          <a:p>
            <a:pPr marL="0" indent="0">
              <a:buFont typeface="Arial" panose="020B0604020202020204" pitchFamily="34" charset="0"/>
              <a:buNone/>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you require technical assistance please type your request into the question pane located on the right side of your screen and someone will assist you.</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question pane is also where you may ask any questions throughout the presentation. Feel free to enter your questions at any time and once we get to the </a:t>
            </a:r>
            <a:r>
              <a:rPr lang="en-US" sz="1200" b="1" kern="1200" dirty="0">
                <a:solidFill>
                  <a:schemeClr val="tx1"/>
                </a:solidFill>
                <a:effectLst/>
                <a:latin typeface="+mn-lt"/>
                <a:ea typeface="+mn-ea"/>
                <a:cs typeface="+mn-cs"/>
              </a:rPr>
              <a:t>Q&amp;A portion of the session</a:t>
            </a:r>
            <a:r>
              <a:rPr lang="en-US" sz="1200" kern="1200" dirty="0">
                <a:solidFill>
                  <a:schemeClr val="tx1"/>
                </a:solidFill>
                <a:effectLst/>
                <a:latin typeface="+mn-lt"/>
                <a:ea typeface="+mn-ea"/>
                <a:cs typeface="+mn-cs"/>
              </a:rPr>
              <a:t>, I’ll read your questions aloud to </a:t>
            </a:r>
            <a:r>
              <a:rPr lang="en-CA" b="1" dirty="0"/>
              <a:t>William.</a:t>
            </a:r>
            <a:br>
              <a:rPr lang="en-CA" b="1" dirty="0"/>
            </a:b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You are able to zoom in on the presentation content by using the  zoom button located on the top of the presentation window. </a:t>
            </a:r>
          </a:p>
          <a:p>
            <a:pPr marL="171450" indent="-171450">
              <a:buFont typeface="Arial" panose="020B0604020202020204" pitchFamily="34" charset="0"/>
              <a:buChar char="•"/>
            </a:pPr>
            <a:endParaRPr lang="en-CA"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Please note that there will be a short evaluation at the end of the session, which will pop-up after this session ends in your web browser. Your feedback is </a:t>
            </a:r>
            <a:r>
              <a:rPr lang="en-US" sz="1200" b="1" kern="1200" dirty="0">
                <a:solidFill>
                  <a:schemeClr val="tx1"/>
                </a:solidFill>
                <a:effectLst/>
                <a:latin typeface="+mn-lt"/>
                <a:ea typeface="+mn-ea"/>
                <a:cs typeface="+mn-cs"/>
              </a:rPr>
              <a:t>really</a:t>
            </a:r>
            <a:r>
              <a:rPr lang="en-US" sz="1200" kern="1200" dirty="0">
                <a:solidFill>
                  <a:schemeClr val="tx1"/>
                </a:solidFill>
                <a:effectLst/>
                <a:latin typeface="+mn-lt"/>
                <a:ea typeface="+mn-ea"/>
                <a:cs typeface="+mn-cs"/>
              </a:rPr>
              <a:t> important to us for future events, so </a:t>
            </a:r>
            <a:r>
              <a:rPr lang="en-US" sz="1200" b="1" kern="1200" dirty="0">
                <a:solidFill>
                  <a:schemeClr val="tx1"/>
                </a:solidFill>
                <a:effectLst/>
                <a:latin typeface="+mn-lt"/>
                <a:ea typeface="+mn-ea"/>
                <a:cs typeface="+mn-cs"/>
              </a:rPr>
              <a:t>please</a:t>
            </a:r>
            <a:r>
              <a:rPr lang="en-US" sz="1200" kern="1200" dirty="0">
                <a:solidFill>
                  <a:schemeClr val="tx1"/>
                </a:solidFill>
                <a:effectLst/>
                <a:latin typeface="+mn-lt"/>
                <a:ea typeface="+mn-ea"/>
                <a:cs typeface="+mn-cs"/>
              </a:rPr>
              <a:t> take a moment to complete this. </a:t>
            </a:r>
          </a:p>
          <a:p>
            <a:endParaRPr lang="en-CA"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a:t>
            </a:r>
            <a:r>
              <a:rPr lang="en-US" sz="1200" b="1" i="1" kern="1200" dirty="0">
                <a:solidFill>
                  <a:schemeClr val="tx1"/>
                </a:solidFill>
                <a:effectLst/>
                <a:latin typeface="+mn-lt"/>
                <a:ea typeface="+mn-ea"/>
                <a:cs typeface="+mn-cs"/>
              </a:rPr>
              <a:t>Note to </a:t>
            </a:r>
            <a:r>
              <a:rPr lang="en-CA" sz="1200" b="1" kern="1200" dirty="0">
                <a:solidFill>
                  <a:schemeClr val="tx1"/>
                </a:solidFill>
                <a:effectLst/>
                <a:latin typeface="+mn-lt"/>
                <a:ea typeface="+mn-ea"/>
                <a:cs typeface="+mn-cs"/>
              </a:rPr>
              <a:t>Donna Johnson </a:t>
            </a:r>
            <a:r>
              <a:rPr lang="en-US" sz="1200" i="1" kern="1200" dirty="0">
                <a:solidFill>
                  <a:schemeClr val="tx1"/>
                </a:solidFill>
                <a:effectLst/>
                <a:latin typeface="+mn-lt"/>
                <a:ea typeface="+mn-ea"/>
                <a:cs typeface="+mn-cs"/>
              </a:rPr>
              <a:t>: You need to determine which questions are the most relevant and ask them out loud to the presenter]. </a:t>
            </a:r>
            <a:endParaRPr lang="en-CA"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89DCAA-E612-4BC0-AA75-84621265B05F}"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4254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[Moderator Part]</a:t>
            </a:r>
          </a:p>
          <a:p>
            <a:endParaRPr lang="en-US" i="1" dirty="0"/>
          </a:p>
          <a:p>
            <a:r>
              <a:rPr lang="en-US" i="0" dirty="0"/>
              <a:t>This</a:t>
            </a:r>
            <a:r>
              <a:rPr lang="en-CA" sz="1200" kern="1200" dirty="0">
                <a:solidFill>
                  <a:schemeClr val="tx1"/>
                </a:solidFill>
                <a:effectLst/>
                <a:latin typeface="+mn-lt"/>
                <a:ea typeface="+mn-ea"/>
                <a:cs typeface="+mn-cs"/>
              </a:rPr>
              <a:t> PASS Marathon </a:t>
            </a:r>
            <a:r>
              <a:rPr lang="en-US" i="0" dirty="0"/>
              <a:t>session is presented by </a:t>
            </a:r>
            <a:r>
              <a:rPr lang="en-US" b="1" i="0" dirty="0"/>
              <a:t>William Assaf</a:t>
            </a:r>
            <a:r>
              <a:rPr lang="en-CA" sz="1200" kern="1200" dirty="0">
                <a:solidFill>
                  <a:schemeClr val="tx1"/>
                </a:solidFill>
                <a:effectLst/>
                <a:latin typeface="+mn-lt"/>
                <a:ea typeface="+mn-ea"/>
                <a:cs typeface="+mn-cs"/>
              </a:rPr>
              <a:t>. </a:t>
            </a:r>
            <a:r>
              <a:rPr lang="en-US" b="0" i="0" dirty="0"/>
              <a:t>William </a:t>
            </a:r>
            <a:r>
              <a:rPr lang="en-US" dirty="0"/>
              <a:t>is a principal consultant and DBA Manager in Baton Rouge, LA. Initially a .NET developer, and later into database administration and architecture, William currently works with clients on SQL Server and Azure SQL platform optimization, management, disaster recovery and high availability, and manages a crack multi-city team of SQL DBA's at </a:t>
            </a:r>
            <a:r>
              <a:rPr lang="en-US" dirty="0" err="1"/>
              <a:t>Sparkhound</a:t>
            </a:r>
            <a:r>
              <a:rPr lang="en-US" dirty="0"/>
              <a:t>.</a:t>
            </a:r>
            <a:br>
              <a:rPr lang="en-US" b="1" i="0" dirty="0"/>
            </a:br>
            <a:endParaRPr lang="en-US" b="0" i="1" dirty="0"/>
          </a:p>
          <a:p>
            <a:endParaRPr lang="en-US" b="0" i="0" dirty="0"/>
          </a:p>
          <a:p>
            <a:r>
              <a:rPr lang="en-CA" sz="1200" i="1" kern="1200" dirty="0">
                <a:solidFill>
                  <a:schemeClr val="tx1"/>
                </a:solidFill>
                <a:effectLst/>
                <a:latin typeface="+mn-lt"/>
                <a:ea typeface="+mn-ea"/>
                <a:cs typeface="+mn-cs"/>
              </a:rPr>
              <a:t>[move to next slide]</a:t>
            </a:r>
            <a:r>
              <a:rPr lang="en-CA" dirty="0">
                <a:effectLst/>
              </a:rPr>
              <a:t> </a:t>
            </a:r>
            <a:endParaRPr lang="en-US" dirty="0"/>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95250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14 minutes</a:t>
            </a:r>
          </a:p>
        </p:txBody>
      </p:sp>
      <p:sp>
        <p:nvSpPr>
          <p:cNvPr id="4" name="Slide Number Placeholder 3"/>
          <p:cNvSpPr>
            <a:spLocks noGrp="1"/>
          </p:cNvSpPr>
          <p:nvPr>
            <p:ph type="sldNum" sz="quarter" idx="10"/>
          </p:nvPr>
        </p:nvSpPr>
        <p:spPr/>
        <p:txBody>
          <a:bodyPr/>
          <a:lstStyle/>
          <a:p>
            <a:fld id="{966FAD78-1551-4070-85DE-2E0D872D5203}" type="slidenum">
              <a:rPr lang="en-US" smtClean="0"/>
              <a:t>20</a:t>
            </a:fld>
            <a:endParaRPr lang="en-US"/>
          </a:p>
        </p:txBody>
      </p:sp>
    </p:spTree>
    <p:extLst>
      <p:ext uri="{BB962C8B-B14F-4D97-AF65-F5344CB8AC3E}">
        <p14:creationId xmlns:p14="http://schemas.microsoft.com/office/powerpoint/2010/main" val="1506848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14 minutes</a:t>
            </a:r>
          </a:p>
        </p:txBody>
      </p:sp>
      <p:sp>
        <p:nvSpPr>
          <p:cNvPr id="4" name="Slide Number Placeholder 3"/>
          <p:cNvSpPr>
            <a:spLocks noGrp="1"/>
          </p:cNvSpPr>
          <p:nvPr>
            <p:ph type="sldNum" sz="quarter" idx="10"/>
          </p:nvPr>
        </p:nvSpPr>
        <p:spPr/>
        <p:txBody>
          <a:bodyPr/>
          <a:lstStyle/>
          <a:p>
            <a:fld id="{966FAD78-1551-4070-85DE-2E0D872D5203}" type="slidenum">
              <a:rPr lang="en-US" smtClean="0"/>
              <a:t>21</a:t>
            </a:fld>
            <a:endParaRPr lang="en-US"/>
          </a:p>
        </p:txBody>
      </p:sp>
    </p:spTree>
    <p:extLst>
      <p:ext uri="{BB962C8B-B14F-4D97-AF65-F5344CB8AC3E}">
        <p14:creationId xmlns:p14="http://schemas.microsoft.com/office/powerpoint/2010/main" val="2916915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6FAD78-1551-4070-85DE-2E0D872D5203}" type="slidenum">
              <a:rPr lang="en-US" smtClean="0"/>
              <a:t>45</a:t>
            </a:fld>
            <a:endParaRPr lang="en-US"/>
          </a:p>
        </p:txBody>
      </p:sp>
    </p:spTree>
    <p:extLst>
      <p:ext uri="{BB962C8B-B14F-4D97-AF65-F5344CB8AC3E}">
        <p14:creationId xmlns:p14="http://schemas.microsoft.com/office/powerpoint/2010/main" val="2698995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[Moderator to Address questions in order of relevance]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[move to next slide]</a:t>
            </a:r>
            <a:r>
              <a:rPr lang="en-CA" dirty="0">
                <a:effectLst/>
              </a:rPr>
              <a:t> </a:t>
            </a:r>
          </a:p>
          <a:p>
            <a:endParaRPr lang="en-US" dirty="0"/>
          </a:p>
          <a:p>
            <a:r>
              <a:rPr lang="en-US" dirty="0"/>
              <a:t>Coming up next…</a:t>
            </a: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81027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Master" Target="../slideMasters/slideMaster3.xml"/><Relationship Id="rId5" Type="http://schemas.openxmlformats.org/officeDocument/2006/relationships/image" Target="../media/image3.png"/><Relationship Id="rId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Master" Target="../slideMasters/slideMaster3.xml"/><Relationship Id="rId5" Type="http://schemas.openxmlformats.org/officeDocument/2006/relationships/image" Target="../media/image3.png"/><Relationship Id="rId4" Type="http://schemas.openxmlformats.org/officeDocument/2006/relationships/image" Target="../media/image9.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www.sqlsaturday.com/" TargetMode="External"/><Relationship Id="rId7" Type="http://schemas.openxmlformats.org/officeDocument/2006/relationships/image" Target="../media/image13.png"/><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hyperlink" Target="http://www.sqlpass.org/PASSChapters/VirtualChapters.aspx" TargetMode="External"/><Relationship Id="rId10" Type="http://schemas.openxmlformats.org/officeDocument/2006/relationships/image" Target="../media/image16.png"/><Relationship Id="rId4" Type="http://schemas.openxmlformats.org/officeDocument/2006/relationships/hyperlink" Target="http://www.sqlpass.org/PASSChapters.aspx" TargetMode="External"/><Relationship Id="rId9" Type="http://schemas.openxmlformats.org/officeDocument/2006/relationships/image" Target="../media/image1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9.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Master" Target="../slideMasters/slideMaster3.xml"/><Relationship Id="rId5" Type="http://schemas.openxmlformats.org/officeDocument/2006/relationships/image" Target="../media/image3.png"/><Relationship Id="rId4" Type="http://schemas.openxmlformats.org/officeDocument/2006/relationships/image" Target="../media/image9.png"/></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Master" Target="../slideMasters/slideMaster3.xml"/><Relationship Id="rId5" Type="http://schemas.openxmlformats.org/officeDocument/2006/relationships/image" Target="../media/image3.png"/><Relationship Id="rId4" Type="http://schemas.openxmlformats.org/officeDocument/2006/relationships/image" Target="../media/image9.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9.png"/></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Master" Target="../slideMasters/slideMaster3.xml"/><Relationship Id="rId5" Type="http://schemas.openxmlformats.org/officeDocument/2006/relationships/image" Target="../media/image3.png"/><Relationship Id="rId4" Type="http://schemas.openxmlformats.org/officeDocument/2006/relationships/image" Target="../media/image9.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Master" Target="../slideMasters/slideMaster3.xml"/><Relationship Id="rId5" Type="http://schemas.openxmlformats.org/officeDocument/2006/relationships/image" Target="../media/image3.png"/><Relationship Id="rId4" Type="http://schemas.openxmlformats.org/officeDocument/2006/relationships/image" Target="../media/image9.pn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hyperlink" Target="http://www.sqlpass.org/Events/24HoursofPASS.aspx" TargetMode="External"/><Relationship Id="rId2" Type="http://schemas.openxmlformats.org/officeDocument/2006/relationships/image" Target="../media/image21.png"/><Relationship Id="rId1" Type="http://schemas.openxmlformats.org/officeDocument/2006/relationships/slideMaster" Target="../slideMasters/slideMaster3.xml"/><Relationship Id="rId5" Type="http://schemas.openxmlformats.org/officeDocument/2006/relationships/image" Target="../media/image22.png"/><Relationship Id="rId4" Type="http://schemas.openxmlformats.org/officeDocument/2006/relationships/hyperlink" Target="http://www.sqlpass.org/PASSChapters/VirtualChapters.aspx" TargetMode="Externa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9.png"/></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68353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4095632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87299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bg>
      <p:bgPr>
        <a:solidFill>
          <a:schemeClr val="bg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BEFC4C8A-DA4B-4B7B-A3FE-D3E5316A4568}"/>
              </a:ext>
            </a:extLst>
          </p:cNvPr>
          <p:cNvCxnSpPr>
            <a:cxnSpLocks/>
          </p:cNvCxnSpPr>
          <p:nvPr userDrawn="1"/>
        </p:nvCxnSpPr>
        <p:spPr>
          <a:xfrm>
            <a:off x="1912776" y="547387"/>
            <a:ext cx="977122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16307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2_Blank">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1828800" y="0"/>
            <a:ext cx="9855200" cy="762000"/>
          </a:xfrm>
        </p:spPr>
        <p:txBody>
          <a:bodyPr>
            <a:noAutofit/>
          </a:bodyPr>
          <a:lstStyle>
            <a:lvl1pPr>
              <a:defRPr sz="4000"/>
            </a:lvl1pPr>
          </a:lstStyle>
          <a:p>
            <a:r>
              <a:rPr lang="en-US"/>
              <a:t>Click to edit Master title style</a:t>
            </a:r>
            <a:endParaRPr lang="en-US" dirty="0"/>
          </a:p>
        </p:txBody>
      </p:sp>
      <p:sp>
        <p:nvSpPr>
          <p:cNvPr id="6" name="Content Placeholder 2"/>
          <p:cNvSpPr>
            <a:spLocks noGrp="1"/>
          </p:cNvSpPr>
          <p:nvPr>
            <p:ph idx="1" hasCustomPrompt="1"/>
          </p:nvPr>
        </p:nvSpPr>
        <p:spPr>
          <a:xfrm>
            <a:off x="609600" y="990603"/>
            <a:ext cx="10972800" cy="4876801"/>
          </a:xfrm>
        </p:spPr>
        <p:txBody>
          <a:bodyPr/>
          <a:lstStyle>
            <a:lvl1pPr>
              <a:defRPr>
                <a:solidFill>
                  <a:schemeClr val="tx1">
                    <a:lumMod val="95000"/>
                    <a:lumOff val="5000"/>
                  </a:schemeClr>
                </a:solidFill>
              </a:defRPr>
            </a:lvl1pPr>
            <a:lvl2pPr>
              <a:defRPr/>
            </a:lvl2pPr>
            <a:lvl4pPr>
              <a:defRPr>
                <a:solidFill>
                  <a:srgbClr val="3D156F"/>
                </a:solidFill>
              </a:defRPr>
            </a:lvl4pPr>
          </a:lstStyle>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277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b="1" baseline="0"/>
            </a:lvl1pPr>
          </a:lstStyle>
          <a:p>
            <a:br>
              <a:rPr lang="en-US" dirty="0"/>
            </a:br>
            <a:r>
              <a:rPr lang="en-US" dirty="0"/>
              <a:t>CLICK TO EDIT MASTER TITLE SLIDE</a:t>
            </a:r>
            <a:br>
              <a:rPr lang="en-US" dirty="0"/>
            </a:br>
            <a:endParaRPr lang="en-US" dirty="0"/>
          </a:p>
        </p:txBody>
      </p:sp>
      <p:sp>
        <p:nvSpPr>
          <p:cNvPr id="3" name="Date Placeholder 2"/>
          <p:cNvSpPr>
            <a:spLocks noGrp="1"/>
          </p:cNvSpPr>
          <p:nvPr>
            <p:ph type="dt" sz="half" idx="10"/>
          </p:nvPr>
        </p:nvSpPr>
        <p:spPr/>
        <p:txBody>
          <a:bodyPr/>
          <a:lstStyle/>
          <a:p>
            <a:fld id="{6CA6CFF7-3281-43C1-B8BF-67A22EBDC45D}" type="datetime1">
              <a:rPr lang="en-US" smtClean="0">
                <a:solidFill>
                  <a:prstClr val="black">
                    <a:tint val="75000"/>
                  </a:prstClr>
                </a:solidFill>
              </a:rPr>
              <a:pPr/>
              <a:t>4/2/2020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E24C6FB-D328-4022-BDF2-D4C8288275A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2275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915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950463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668264" y="4629790"/>
            <a:ext cx="6027955" cy="604977"/>
          </a:xfrm>
          <a:prstGeom prst="rect">
            <a:avLst/>
          </a:prstGeom>
        </p:spPr>
        <p:txBody>
          <a:bodyPr vert="horz" lIns="91440" tIns="45720" rIns="91440" bIns="45720" rtlCol="0" anchor="t">
            <a:noAutofit/>
          </a:bodyPr>
          <a:lstStyle>
            <a:lvl1pPr marL="0" indent="0" algn="l">
              <a:buNone/>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668108" y="5597237"/>
            <a:ext cx="6028267" cy="573617"/>
          </a:xfrm>
        </p:spPr>
        <p:txBody>
          <a:bodyPr/>
          <a:lstStyle>
            <a:lvl1pPr marL="0" indent="0" algn="l" defTabSz="609585" rtl="0" eaLnBrk="1" latinLnBrk="0" hangingPunct="1">
              <a:lnSpc>
                <a:spcPct val="100000"/>
              </a:lnSpc>
              <a:spcBef>
                <a:spcPts val="0"/>
              </a:spcBef>
              <a:spcAft>
                <a:spcPts val="0"/>
              </a:spcAft>
              <a:buFont typeface="Arial"/>
              <a:buNone/>
              <a:defRPr lang="en-US" sz="1867"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9184703" y="-30678"/>
            <a:ext cx="3036759" cy="5693347"/>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7599063" y="-59498"/>
            <a:ext cx="4635267" cy="697036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a:extLst>
              <a:ext uri="{FF2B5EF4-FFF2-40B4-BE49-F238E27FC236}">
                <a16:creationId xmlns:a16="http://schemas.microsoft.com/office/drawing/2014/main" id="{B1310108-2282-412A-8070-EA1D9ED737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sp>
        <p:nvSpPr>
          <p:cNvPr id="10" name="Rectangle 9">
            <a:extLst>
              <a:ext uri="{FF2B5EF4-FFF2-40B4-BE49-F238E27FC236}">
                <a16:creationId xmlns:a16="http://schemas.microsoft.com/office/drawing/2014/main" id="{6A11F900-9C54-4E78-B0DB-F130650E84E6}"/>
              </a:ext>
            </a:extLst>
          </p:cNvPr>
          <p:cNvSpPr/>
          <p:nvPr userDrawn="1"/>
        </p:nvSpPr>
        <p:spPr>
          <a:xfrm>
            <a:off x="8708" y="6339837"/>
            <a:ext cx="12226832" cy="5878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11" name="Rectangle 10">
            <a:extLst>
              <a:ext uri="{FF2B5EF4-FFF2-40B4-BE49-F238E27FC236}">
                <a16:creationId xmlns:a16="http://schemas.microsoft.com/office/drawing/2014/main" id="{A0AEC321-4151-4A33-88EB-DB1D0BB20596}"/>
              </a:ext>
            </a:extLst>
          </p:cNvPr>
          <p:cNvSpPr/>
          <p:nvPr userDrawn="1"/>
        </p:nvSpPr>
        <p:spPr>
          <a:xfrm>
            <a:off x="8643499" y="5871157"/>
            <a:ext cx="2785250" cy="461665"/>
          </a:xfrm>
          <a:prstGeom prst="rect">
            <a:avLst/>
          </a:prstGeom>
        </p:spPr>
        <p:txBody>
          <a:bodyPr wrap="none">
            <a:spAutoFit/>
          </a:bodyPr>
          <a:lstStyle/>
          <a:p>
            <a:r>
              <a:rPr lang="en-CA" sz="2400" i="1" dirty="0">
                <a:solidFill>
                  <a:schemeClr val="bg2"/>
                </a:solidFill>
              </a:rPr>
              <a:t>Presenting Sponsor:</a:t>
            </a:r>
          </a:p>
        </p:txBody>
      </p:sp>
      <p:pic>
        <p:nvPicPr>
          <p:cNvPr id="3" name="Picture 2">
            <a:extLst>
              <a:ext uri="{FF2B5EF4-FFF2-40B4-BE49-F238E27FC236}">
                <a16:creationId xmlns:a16="http://schemas.microsoft.com/office/drawing/2014/main" id="{17BF1F74-5499-4AA3-9699-649FAB854FF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84703" y="6448407"/>
            <a:ext cx="1838436" cy="319332"/>
          </a:xfrm>
          <a:prstGeom prst="rect">
            <a:avLst/>
          </a:prstGeom>
        </p:spPr>
      </p:pic>
    </p:spTree>
    <p:extLst>
      <p:ext uri="{BB962C8B-B14F-4D97-AF65-F5344CB8AC3E}">
        <p14:creationId xmlns:p14="http://schemas.microsoft.com/office/powerpoint/2010/main" val="30607538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5596689" y="-34073"/>
            <a:ext cx="6633400" cy="6944936"/>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664525" y="2514903"/>
            <a:ext cx="4331368" cy="627904"/>
          </a:xfrm>
        </p:spPr>
        <p:txBody>
          <a:bodyPr anchor="b"/>
          <a:lstStyle>
            <a:lvl1pPr algn="l">
              <a:defRPr sz="4267"/>
            </a:lvl1pPr>
          </a:lstStyle>
          <a:p>
            <a:r>
              <a:rPr lang="en-US" dirty="0"/>
              <a:t>Speaker Name</a:t>
            </a:r>
          </a:p>
        </p:txBody>
      </p:sp>
      <p:sp>
        <p:nvSpPr>
          <p:cNvPr id="18" name="Text Placeholder 17"/>
          <p:cNvSpPr>
            <a:spLocks noGrp="1"/>
          </p:cNvSpPr>
          <p:nvPr>
            <p:ph type="body" sz="quarter" idx="10" hasCustomPrompt="1"/>
          </p:nvPr>
        </p:nvSpPr>
        <p:spPr>
          <a:xfrm>
            <a:off x="664755" y="3194534"/>
            <a:ext cx="4330700" cy="540913"/>
          </a:xfrm>
        </p:spPr>
        <p:txBody>
          <a:bodyPr/>
          <a:lstStyle>
            <a:lvl1pPr marL="0" marR="0" indent="0" algn="l" defTabSz="609585" rtl="0" eaLnBrk="1" fontAlgn="auto" latinLnBrk="0" hangingPunct="1">
              <a:lnSpc>
                <a:spcPct val="100000"/>
              </a:lnSpc>
              <a:spcBef>
                <a:spcPct val="0"/>
              </a:spcBef>
              <a:spcAft>
                <a:spcPts val="0"/>
              </a:spcAft>
              <a:buClrTx/>
              <a:buSzTx/>
              <a:buFontTx/>
              <a:buNone/>
              <a:tabLst/>
              <a:defRPr kumimoji="0" lang="en-US" sz="2667"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7759341" y="1514756"/>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664525" y="453292"/>
            <a:ext cx="1924051" cy="1924049"/>
          </a:xfrm>
          <a:prstGeom prst="ellipse">
            <a:avLst/>
          </a:prstGeom>
          <a:solidFill>
            <a:schemeClr val="bg2">
              <a:lumMod val="95000"/>
            </a:schemeClr>
          </a:solidFill>
        </p:spPr>
        <p:txBody>
          <a:bodyPr anchor="ctr"/>
          <a:lstStyle>
            <a:lvl1pPr algn="ctr">
              <a:defRPr sz="1400"/>
            </a:lvl1pPr>
          </a:lstStyle>
          <a:p>
            <a:r>
              <a:rPr lang="en-US" dirty="0"/>
              <a:t>PLACE YOUR PHOTO HERE</a:t>
            </a:r>
          </a:p>
        </p:txBody>
      </p:sp>
      <p:sp>
        <p:nvSpPr>
          <p:cNvPr id="40" name="Text Placeholder 17"/>
          <p:cNvSpPr>
            <a:spLocks noGrp="1"/>
          </p:cNvSpPr>
          <p:nvPr>
            <p:ph type="body" sz="quarter" idx="13" hasCustomPrompt="1"/>
          </p:nvPr>
        </p:nvSpPr>
        <p:spPr>
          <a:xfrm>
            <a:off x="7759341" y="1873835"/>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7759341" y="3008431"/>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7759341" y="3367510"/>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7759341" y="4480060"/>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7759341" y="4839139"/>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1176050" y="4239145"/>
            <a:ext cx="3819404"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dirty="0">
                <a:solidFill>
                  <a:schemeClr val="accent1"/>
                </a:solidFill>
              </a:rPr>
              <a:t>/</a:t>
            </a:r>
            <a:r>
              <a:rPr lang="en-US" sz="1467" dirty="0" err="1">
                <a:solidFill>
                  <a:schemeClr val="accent1"/>
                </a:solidFill>
              </a:rPr>
              <a:t>yourname</a:t>
            </a:r>
            <a:endParaRPr lang="en-US" sz="1467" dirty="0">
              <a:solidFill>
                <a:schemeClr val="accent1"/>
              </a:solidFill>
            </a:endParaRPr>
          </a:p>
        </p:txBody>
      </p:sp>
      <p:sp>
        <p:nvSpPr>
          <p:cNvPr id="50" name="Text Placeholder 48"/>
          <p:cNvSpPr>
            <a:spLocks noGrp="1"/>
          </p:cNvSpPr>
          <p:nvPr>
            <p:ph type="body" sz="quarter" idx="19" hasCustomPrompt="1"/>
          </p:nvPr>
        </p:nvSpPr>
        <p:spPr>
          <a:xfrm>
            <a:off x="1179337" y="4751984"/>
            <a:ext cx="3816116"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a:solidFill>
                  <a:schemeClr val="accent1"/>
                </a:solidFill>
              </a:rPr>
              <a:t>@</a:t>
            </a:r>
            <a:r>
              <a:rPr lang="en-US" sz="1467" dirty="0" err="1">
                <a:solidFill>
                  <a:schemeClr val="accent1"/>
                </a:solidFill>
              </a:rPr>
              <a:t>yourhandle</a:t>
            </a:r>
            <a:endParaRPr lang="en-US" sz="1467" dirty="0">
              <a:solidFill>
                <a:schemeClr val="accent1"/>
              </a:solidFill>
            </a:endParaRPr>
          </a:p>
        </p:txBody>
      </p:sp>
      <p:sp>
        <p:nvSpPr>
          <p:cNvPr id="51" name="Text Placeholder 48"/>
          <p:cNvSpPr>
            <a:spLocks noGrp="1"/>
          </p:cNvSpPr>
          <p:nvPr>
            <p:ph type="body" sz="quarter" idx="20" hasCustomPrompt="1"/>
          </p:nvPr>
        </p:nvSpPr>
        <p:spPr>
          <a:xfrm>
            <a:off x="1174780" y="5251601"/>
            <a:ext cx="3820672"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dirty="0" err="1">
                <a:solidFill>
                  <a:schemeClr val="accent1"/>
                </a:solidFill>
              </a:rPr>
              <a:t>yourname</a:t>
            </a:r>
            <a:endParaRPr lang="en-US" sz="1467"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1174780" y="5764440"/>
            <a:ext cx="3820672"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dirty="0" err="1">
                <a:solidFill>
                  <a:schemeClr val="accent1"/>
                </a:solidFill>
              </a:rPr>
              <a:t>youremail</a:t>
            </a:r>
            <a:endParaRPr lang="en-US" sz="1467" dirty="0">
              <a:solidFill>
                <a:schemeClr val="accent1"/>
              </a:solidFill>
            </a:endParaRPr>
          </a:p>
        </p:txBody>
      </p:sp>
    </p:spTree>
    <p:extLst>
      <p:ext uri="{BB962C8B-B14F-4D97-AF65-F5344CB8AC3E}">
        <p14:creationId xmlns:p14="http://schemas.microsoft.com/office/powerpoint/2010/main" val="42921359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429371" y="2376394"/>
            <a:ext cx="10989733" cy="2619183"/>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a:xfrm>
            <a:off x="429371" y="334969"/>
            <a:ext cx="10989733" cy="817275"/>
          </a:xfrm>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429371" y="1212332"/>
            <a:ext cx="10989733" cy="572792"/>
          </a:xfrm>
        </p:spPr>
        <p:txBody>
          <a:bodyPr>
            <a:noAutofit/>
          </a:bodyPr>
          <a:lstStyle>
            <a:lvl1pPr marL="0" marR="0" indent="0" algn="l" defTabSz="1219170" rtl="0" eaLnBrk="1" fontAlgn="auto" latinLnBrk="0" hangingPunct="1">
              <a:lnSpc>
                <a:spcPct val="100000"/>
              </a:lnSpc>
              <a:spcBef>
                <a:spcPct val="20000"/>
              </a:spcBef>
              <a:spcAft>
                <a:spcPts val="0"/>
              </a:spcAft>
              <a:buClr>
                <a:schemeClr val="accent1"/>
              </a:buClr>
              <a:buSzTx/>
              <a:buFont typeface="Arial" charset="0"/>
              <a:buNone/>
              <a:tabLst/>
              <a:defRPr sz="2667">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1" name="Picture 10">
            <a:extLst>
              <a:ext uri="{FF2B5EF4-FFF2-40B4-BE49-F238E27FC236}">
                <a16:creationId xmlns:a16="http://schemas.microsoft.com/office/drawing/2014/main" id="{AB82E04E-3222-450E-A490-D3450562B38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2711427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B7059-9994-452B-97D3-B9424BDCF679}" type="datetimeFigureOut">
              <a:rPr lang="en-US" smtClean="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7072997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429371" y="1314316"/>
            <a:ext cx="11306755" cy="3597072"/>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0" name="Picture 9">
            <a:extLst>
              <a:ext uri="{FF2B5EF4-FFF2-40B4-BE49-F238E27FC236}">
                <a16:creationId xmlns:a16="http://schemas.microsoft.com/office/drawing/2014/main" id="{385593E4-195B-48E9-8F03-109150C0F1F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820172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429371" y="2006855"/>
            <a:ext cx="11015133" cy="597807"/>
          </a:xfrm>
        </p:spPr>
        <p:txBody>
          <a:bodyPr anchor="b"/>
          <a:lstStyle>
            <a:lvl1pPr marL="0" indent="0">
              <a:buNone/>
              <a:defRPr sz="3733" b="0" i="0">
                <a:solidFill>
                  <a:schemeClr val="accent3"/>
                </a:solidFill>
                <a:latin typeface="Segoe UI Light" charset="0"/>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429371" y="260270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429371" y="3381894"/>
            <a:ext cx="11015133" cy="597807"/>
          </a:xfrm>
        </p:spPr>
        <p:txBody>
          <a:bodyPr anchor="b"/>
          <a:lstStyle>
            <a:lvl1pPr marL="0" indent="0">
              <a:buNone/>
              <a:defRPr sz="2667" b="0" i="0">
                <a:solidFill>
                  <a:schemeClr val="tx1"/>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429371" y="397774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429371" y="4720263"/>
            <a:ext cx="11015133" cy="597807"/>
          </a:xfrm>
        </p:spPr>
        <p:txBody>
          <a:bodyPr anchor="b"/>
          <a:lstStyle>
            <a:lvl1pPr marL="0" indent="0">
              <a:buNone/>
              <a:defRPr sz="1867" b="1" i="0">
                <a:solidFill>
                  <a:schemeClr val="bg2">
                    <a:lumMod val="65000"/>
                  </a:schemeClr>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429371" y="531611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15498137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421715" y="2278383"/>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6494795" y="2278383"/>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421713" y="2880629"/>
            <a:ext cx="4907376" cy="3189433"/>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4" name="Text Placeholder 20"/>
          <p:cNvSpPr>
            <a:spLocks noGrp="1"/>
          </p:cNvSpPr>
          <p:nvPr>
            <p:ph type="body" sz="quarter" idx="15"/>
          </p:nvPr>
        </p:nvSpPr>
        <p:spPr>
          <a:xfrm>
            <a:off x="6494793" y="2880629"/>
            <a:ext cx="4907376" cy="3189433"/>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1457604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421715"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421714"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4344359"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4344358"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8267000"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8266999"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3808991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845427" y="2495017"/>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2" name="Text Placeholder 19"/>
          <p:cNvSpPr>
            <a:spLocks noGrp="1"/>
          </p:cNvSpPr>
          <p:nvPr>
            <p:ph type="body" sz="quarter" idx="12"/>
          </p:nvPr>
        </p:nvSpPr>
        <p:spPr>
          <a:xfrm>
            <a:off x="4777257" y="2495017"/>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3" name="Text Placeholder 19"/>
          <p:cNvSpPr>
            <a:spLocks noGrp="1"/>
          </p:cNvSpPr>
          <p:nvPr>
            <p:ph type="body" sz="quarter" idx="13"/>
          </p:nvPr>
        </p:nvSpPr>
        <p:spPr>
          <a:xfrm>
            <a:off x="8554536" y="2495017"/>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7" name="Text Placeholder 19"/>
          <p:cNvSpPr>
            <a:spLocks noGrp="1"/>
          </p:cNvSpPr>
          <p:nvPr>
            <p:ph type="body" sz="quarter" idx="14"/>
          </p:nvPr>
        </p:nvSpPr>
        <p:spPr>
          <a:xfrm>
            <a:off x="845427" y="4648829"/>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8" name="Text Placeholder 19"/>
          <p:cNvSpPr>
            <a:spLocks noGrp="1"/>
          </p:cNvSpPr>
          <p:nvPr>
            <p:ph type="body" sz="quarter" idx="15"/>
          </p:nvPr>
        </p:nvSpPr>
        <p:spPr>
          <a:xfrm>
            <a:off x="4777257" y="4648829"/>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9" name="Text Placeholder 19"/>
          <p:cNvSpPr>
            <a:spLocks noGrp="1"/>
          </p:cNvSpPr>
          <p:nvPr>
            <p:ph type="body" sz="quarter" idx="16"/>
          </p:nvPr>
        </p:nvSpPr>
        <p:spPr>
          <a:xfrm>
            <a:off x="8554536" y="4648829"/>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Tree>
    <p:extLst>
      <p:ext uri="{BB962C8B-B14F-4D97-AF65-F5344CB8AC3E}">
        <p14:creationId xmlns:p14="http://schemas.microsoft.com/office/powerpoint/2010/main" val="11956393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5" name="Picture 4">
            <a:extLst>
              <a:ext uri="{FF2B5EF4-FFF2-40B4-BE49-F238E27FC236}">
                <a16:creationId xmlns:a16="http://schemas.microsoft.com/office/drawing/2014/main" id="{2A951662-3486-4A2C-AD81-A0C95C1B0F5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1074475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429371" y="1774839"/>
            <a:ext cx="10972800" cy="4380263"/>
          </a:xfrm>
          <a:prstGeom prst="rect">
            <a:avLst/>
          </a:prstGeom>
        </p:spPr>
        <p:txBody>
          <a:bodyPr>
            <a:normAutofit/>
          </a:bodyPr>
          <a:lstStyle>
            <a:lvl1pPr marL="0" indent="0">
              <a:buClr>
                <a:schemeClr val="accent3"/>
              </a:buClr>
              <a:buFontTx/>
              <a:buNone/>
              <a:defRPr sz="2667">
                <a:solidFill>
                  <a:schemeClr val="tx1"/>
                </a:solidFill>
                <a:latin typeface="Consolas"/>
                <a:cs typeface="Consolas"/>
              </a:defRPr>
            </a:lvl1pPr>
            <a:lvl2pPr marL="0" indent="0">
              <a:buClr>
                <a:schemeClr val="accent3"/>
              </a:buClr>
              <a:buFontTx/>
              <a:buNone/>
              <a:defRPr sz="2400">
                <a:solidFill>
                  <a:schemeClr val="tx1"/>
                </a:solidFill>
                <a:latin typeface="Consolas"/>
                <a:cs typeface="Consolas"/>
              </a:defRPr>
            </a:lvl2pPr>
            <a:lvl3pPr marL="393690" indent="0">
              <a:buClr>
                <a:schemeClr val="accent3"/>
              </a:buClr>
              <a:buFontTx/>
              <a:buNone/>
              <a:defRPr sz="2133">
                <a:solidFill>
                  <a:schemeClr val="tx1"/>
                </a:solidFill>
                <a:latin typeface="Consolas"/>
                <a:cs typeface="Consolas"/>
              </a:defRPr>
            </a:lvl3pPr>
            <a:lvl4pPr marL="772565" indent="0">
              <a:buClr>
                <a:schemeClr val="accent3"/>
              </a:buClr>
              <a:buFontTx/>
              <a:buNone/>
              <a:defRPr sz="2133">
                <a:solidFill>
                  <a:schemeClr val="tx1"/>
                </a:solidFill>
                <a:latin typeface="Consolas"/>
                <a:cs typeface="Consolas"/>
              </a:defRPr>
            </a:lvl4pPr>
            <a:lvl5pPr marL="1128156" indent="0">
              <a:buClr>
                <a:schemeClr val="accent3"/>
              </a:buClr>
              <a:buFontTx/>
              <a:buNone/>
              <a:defRPr sz="2133">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06625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a:extLst>
              <a:ext uri="{FF2B5EF4-FFF2-40B4-BE49-F238E27FC236}">
                <a16:creationId xmlns:a16="http://schemas.microsoft.com/office/drawing/2014/main" id="{C8CB7BBE-DD26-43DC-9AF5-C7246BC865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7811427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429371" y="334969"/>
            <a:ext cx="11306755" cy="817275"/>
          </a:xfrm>
        </p:spPr>
        <p:txBody>
          <a:bodyPr/>
          <a:lstStyle>
            <a:lvl1pPr>
              <a:defRPr/>
            </a:lvl1pPr>
          </a:lstStyle>
          <a:p>
            <a:r>
              <a:rPr lang="en-US" dirty="0"/>
              <a:t>Title here</a:t>
            </a:r>
          </a:p>
        </p:txBody>
      </p:sp>
      <p:pic>
        <p:nvPicPr>
          <p:cNvPr id="5" name="Picture 4">
            <a:extLst>
              <a:ext uri="{FF2B5EF4-FFF2-40B4-BE49-F238E27FC236}">
                <a16:creationId xmlns:a16="http://schemas.microsoft.com/office/drawing/2014/main" id="{DFB2ED91-9350-43CE-99B1-CB967C42460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4954367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4" y="-1"/>
            <a:ext cx="12223039" cy="6876332"/>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8232121" y="579906"/>
            <a:ext cx="3991692" cy="5090341"/>
          </a:xfrm>
          <a:prstGeom prst="rect">
            <a:avLst/>
          </a:prstGeom>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1" name="Picture 10">
            <a:extLst>
              <a:ext uri="{FF2B5EF4-FFF2-40B4-BE49-F238E27FC236}">
                <a16:creationId xmlns:a16="http://schemas.microsoft.com/office/drawing/2014/main" id="{B1E3F8EB-3DFB-4ABD-A441-0DC32EA1C8B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10410757" y="6175687"/>
            <a:ext cx="1694772" cy="595847"/>
          </a:xfrm>
          <a:prstGeom prst="rect">
            <a:avLst/>
          </a:prstGeom>
        </p:spPr>
      </p:pic>
    </p:spTree>
    <p:extLst>
      <p:ext uri="{BB962C8B-B14F-4D97-AF65-F5344CB8AC3E}">
        <p14:creationId xmlns:p14="http://schemas.microsoft.com/office/powerpoint/2010/main" val="3027632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1B7059-9994-452B-97D3-B9424BDCF679}" type="datetimeFigureOut">
              <a:rPr lang="en-US" smtClean="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8993863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3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4" y="-1"/>
            <a:ext cx="12223039" cy="6876332"/>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8232121" y="579906"/>
            <a:ext cx="3991692" cy="5090341"/>
          </a:xfrm>
          <a:prstGeom prst="rect">
            <a:avLst/>
          </a:prstGeom>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9" name="Picture 8">
            <a:extLst>
              <a:ext uri="{FF2B5EF4-FFF2-40B4-BE49-F238E27FC236}">
                <a16:creationId xmlns:a16="http://schemas.microsoft.com/office/drawing/2014/main" id="{FBF67A23-312C-4681-9127-9941E413043D}"/>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10410757" y="6175687"/>
            <a:ext cx="1694772" cy="595847"/>
          </a:xfrm>
          <a:prstGeom prst="rect">
            <a:avLst/>
          </a:prstGeom>
        </p:spPr>
      </p:pic>
    </p:spTree>
    <p:extLst>
      <p:ext uri="{BB962C8B-B14F-4D97-AF65-F5344CB8AC3E}">
        <p14:creationId xmlns:p14="http://schemas.microsoft.com/office/powerpoint/2010/main" val="1505571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8" name="Picture 7">
            <a:extLst>
              <a:ext uri="{FF2B5EF4-FFF2-40B4-BE49-F238E27FC236}">
                <a16:creationId xmlns:a16="http://schemas.microsoft.com/office/drawing/2014/main" id="{F5A84B34-3F96-4B87-960D-71665890332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95166" y="-815658"/>
            <a:ext cx="7452905" cy="7452905"/>
          </a:xfrm>
          <a:prstGeom prst="rect">
            <a:avLst/>
          </a:prstGeom>
        </p:spPr>
      </p:pic>
      <p:sp>
        <p:nvSpPr>
          <p:cNvPr id="4" name="Rectangle 3">
            <a:extLst>
              <a:ext uri="{FF2B5EF4-FFF2-40B4-BE49-F238E27FC236}">
                <a16:creationId xmlns:a16="http://schemas.microsoft.com/office/drawing/2014/main" id="{145BE116-EC7C-4E0A-9665-B944B994EB51}"/>
              </a:ext>
            </a:extLst>
          </p:cNvPr>
          <p:cNvSpPr/>
          <p:nvPr userDrawn="1"/>
        </p:nvSpPr>
        <p:spPr>
          <a:xfrm>
            <a:off x="5508017" y="6291453"/>
            <a:ext cx="6716028" cy="5878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Tree>
    <p:extLst>
      <p:ext uri="{BB962C8B-B14F-4D97-AF65-F5344CB8AC3E}">
        <p14:creationId xmlns:p14="http://schemas.microsoft.com/office/powerpoint/2010/main" val="18351155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102353" y="-38209"/>
            <a:ext cx="4509149" cy="694641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128859" y="-43749"/>
            <a:ext cx="6121296" cy="6965025"/>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Rectangle 31">
            <a:hlinkClick r:id="rId2"/>
          </p:cNvPr>
          <p:cNvSpPr/>
          <p:nvPr userDrawn="1"/>
        </p:nvSpPr>
        <p:spPr>
          <a:xfrm>
            <a:off x="5477993" y="2618058"/>
            <a:ext cx="1679772"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2">
                    <a:lumMod val="50000"/>
                  </a:schemeClr>
                </a:solidFill>
              </a:rPr>
              <a:t>PASS’ flagship event November 6-9 </a:t>
            </a:r>
          </a:p>
          <a:p>
            <a:pPr algn="ctr"/>
            <a:r>
              <a:rPr lang="en-US" sz="1200" dirty="0">
                <a:solidFill>
                  <a:schemeClr val="bg2">
                    <a:lumMod val="50000"/>
                  </a:schemeClr>
                </a:solidFill>
              </a:rPr>
              <a:t>Seattle, Washington</a:t>
            </a:r>
          </a:p>
        </p:txBody>
      </p:sp>
      <p:sp>
        <p:nvSpPr>
          <p:cNvPr id="33" name="Rectangle 32">
            <a:hlinkClick r:id="rId3"/>
          </p:cNvPr>
          <p:cNvSpPr/>
          <p:nvPr userDrawn="1"/>
        </p:nvSpPr>
        <p:spPr>
          <a:xfrm>
            <a:off x="9630980" y="2618058"/>
            <a:ext cx="1713720"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a:solidFill>
                  <a:schemeClr val="bg2">
                    <a:lumMod val="50000"/>
                  </a:schemeClr>
                </a:solidFill>
              </a:rPr>
              <a:t>Free 1-day local training events</a:t>
            </a:r>
            <a:endParaRPr lang="en-US" sz="1200" dirty="0">
              <a:solidFill>
                <a:schemeClr val="bg2">
                  <a:lumMod val="50000"/>
                </a:schemeClr>
              </a:solidFill>
            </a:endParaRPr>
          </a:p>
        </p:txBody>
      </p:sp>
      <p:sp>
        <p:nvSpPr>
          <p:cNvPr id="34" name="Rectangle 33">
            <a:hlinkClick r:id="rId4"/>
          </p:cNvPr>
          <p:cNvSpPr/>
          <p:nvPr userDrawn="1"/>
        </p:nvSpPr>
        <p:spPr>
          <a:xfrm>
            <a:off x="7532384" y="2618058"/>
            <a:ext cx="1712256"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a:solidFill>
                  <a:schemeClr val="bg2">
                    <a:lumMod val="50000"/>
                  </a:schemeClr>
                </a:solidFill>
              </a:rPr>
              <a:t>Local user groups around the world</a:t>
            </a:r>
            <a:endParaRPr lang="en-US" sz="1200" dirty="0">
              <a:solidFill>
                <a:schemeClr val="bg2">
                  <a:lumMod val="50000"/>
                </a:schemeClr>
              </a:solidFill>
            </a:endParaRPr>
          </a:p>
        </p:txBody>
      </p:sp>
      <p:sp>
        <p:nvSpPr>
          <p:cNvPr id="35" name="Rectangle 34">
            <a:hlinkClick r:id="rId5"/>
          </p:cNvPr>
          <p:cNvSpPr/>
          <p:nvPr userDrawn="1"/>
        </p:nvSpPr>
        <p:spPr>
          <a:xfrm>
            <a:off x="5368609" y="5443025"/>
            <a:ext cx="1718875"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2">
                    <a:lumMod val="50000"/>
                  </a:schemeClr>
                </a:solidFill>
              </a:rPr>
              <a:t>Online special interest user groups </a:t>
            </a:r>
          </a:p>
        </p:txBody>
      </p:sp>
      <p:sp>
        <p:nvSpPr>
          <p:cNvPr id="36" name="Rectangle 35">
            <a:hlinkClick r:id="rId4"/>
          </p:cNvPr>
          <p:cNvSpPr/>
          <p:nvPr userDrawn="1"/>
        </p:nvSpPr>
        <p:spPr>
          <a:xfrm>
            <a:off x="7573112" y="5443025"/>
            <a:ext cx="1568027"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2">
                    <a:lumMod val="50000"/>
                  </a:schemeClr>
                </a:solidFill>
              </a:rPr>
              <a:t>Business analytics training </a:t>
            </a:r>
          </a:p>
        </p:txBody>
      </p:sp>
      <p:pic>
        <p:nvPicPr>
          <p:cNvPr id="41" name="Picture 40"/>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9910150" y="4177394"/>
            <a:ext cx="1172772" cy="1066156"/>
          </a:xfrm>
          <a:prstGeom prst="rect">
            <a:avLst/>
          </a:prstGeom>
        </p:spPr>
      </p:pic>
      <p:sp>
        <p:nvSpPr>
          <p:cNvPr id="43" name="Rectangle 42">
            <a:hlinkClick r:id="rId4"/>
          </p:cNvPr>
          <p:cNvSpPr/>
          <p:nvPr userDrawn="1"/>
        </p:nvSpPr>
        <p:spPr>
          <a:xfrm>
            <a:off x="9698629" y="5443025"/>
            <a:ext cx="1568027"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2">
                    <a:lumMod val="50000"/>
                  </a:schemeClr>
                </a:solidFill>
              </a:rPr>
              <a:t>Get involved</a:t>
            </a:r>
          </a:p>
        </p:txBody>
      </p:sp>
      <p:pic>
        <p:nvPicPr>
          <p:cNvPr id="3" name="Picture 2">
            <a:extLst>
              <a:ext uri="{FF2B5EF4-FFF2-40B4-BE49-F238E27FC236}">
                <a16:creationId xmlns:a16="http://schemas.microsoft.com/office/drawing/2014/main" id="{5ABB9FFB-88AF-E64C-B4E0-EA641AB8483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463209" y="1133864"/>
            <a:ext cx="1569768" cy="1569768"/>
          </a:xfrm>
          <a:prstGeom prst="rect">
            <a:avLst/>
          </a:prstGeom>
        </p:spPr>
      </p:pic>
      <p:pic>
        <p:nvPicPr>
          <p:cNvPr id="5" name="Picture 4">
            <a:extLst>
              <a:ext uri="{FF2B5EF4-FFF2-40B4-BE49-F238E27FC236}">
                <a16:creationId xmlns:a16="http://schemas.microsoft.com/office/drawing/2014/main" id="{075784B1-BDFC-5249-9F39-BB214820C8BC}"/>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7533339" y="1022499"/>
            <a:ext cx="1723021" cy="1723021"/>
          </a:xfrm>
          <a:prstGeom prst="rect">
            <a:avLst/>
          </a:prstGeom>
        </p:spPr>
      </p:pic>
      <p:pic>
        <p:nvPicPr>
          <p:cNvPr id="7" name="Picture 6">
            <a:extLst>
              <a:ext uri="{FF2B5EF4-FFF2-40B4-BE49-F238E27FC236}">
                <a16:creationId xmlns:a16="http://schemas.microsoft.com/office/drawing/2014/main" id="{425591F2-77BA-9241-BB82-B1AD41977EEE}"/>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9678805" y="1053428"/>
            <a:ext cx="1692179" cy="1692179"/>
          </a:xfrm>
          <a:prstGeom prst="rect">
            <a:avLst/>
          </a:prstGeom>
        </p:spPr>
      </p:pic>
      <p:pic>
        <p:nvPicPr>
          <p:cNvPr id="9" name="Picture 8">
            <a:extLst>
              <a:ext uri="{FF2B5EF4-FFF2-40B4-BE49-F238E27FC236}">
                <a16:creationId xmlns:a16="http://schemas.microsoft.com/office/drawing/2014/main" id="{60DC2CF9-117A-EA46-A4B5-24AF40402DC9}"/>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5359610" y="3815829"/>
            <a:ext cx="1757345" cy="1757345"/>
          </a:xfrm>
          <a:prstGeom prst="rect">
            <a:avLst/>
          </a:prstGeom>
        </p:spPr>
      </p:pic>
      <p:pic>
        <p:nvPicPr>
          <p:cNvPr id="11" name="Picture 10">
            <a:extLst>
              <a:ext uri="{FF2B5EF4-FFF2-40B4-BE49-F238E27FC236}">
                <a16:creationId xmlns:a16="http://schemas.microsoft.com/office/drawing/2014/main" id="{DA639641-A709-3B49-AA88-99A9F4103481}"/>
              </a:ext>
            </a:extLst>
          </p:cNvPr>
          <p:cNvPicPr>
            <a:picLocks noChangeAspect="1"/>
          </p:cNvPicPr>
          <p:nvPr userDrawn="1"/>
        </p:nvPicPr>
        <p:blipFill>
          <a:blip r:embed="rId11" cstate="print">
            <a:extLst>
              <a:ext uri="{28A0092B-C50C-407E-A947-70E740481C1C}">
                <a14:useLocalDpi xmlns:a14="http://schemas.microsoft.com/office/drawing/2010/main"/>
              </a:ext>
            </a:extLst>
          </a:blip>
          <a:stretch>
            <a:fillRect/>
          </a:stretch>
        </p:blipFill>
        <p:spPr>
          <a:xfrm>
            <a:off x="7533461" y="3878887"/>
            <a:ext cx="1665168" cy="1665168"/>
          </a:xfrm>
          <a:prstGeom prst="rect">
            <a:avLst/>
          </a:prstGeom>
        </p:spPr>
      </p:pic>
      <p:cxnSp>
        <p:nvCxnSpPr>
          <p:cNvPr id="50" name="Straight Connector 49">
            <a:extLst>
              <a:ext uri="{FF2B5EF4-FFF2-40B4-BE49-F238E27FC236}">
                <a16:creationId xmlns:a16="http://schemas.microsoft.com/office/drawing/2014/main" id="{1B4074C3-6F2F-D349-85B5-0850C0A27234}"/>
              </a:ext>
            </a:extLst>
          </p:cNvPr>
          <p:cNvCxnSpPr>
            <a:cxnSpLocks/>
          </p:cNvCxnSpPr>
          <p:nvPr userDrawn="1"/>
        </p:nvCxnSpPr>
        <p:spPr>
          <a:xfrm flipH="1">
            <a:off x="5580567" y="3589305"/>
            <a:ext cx="5910620"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userDrawn="1"/>
        </p:nvSpPr>
        <p:spPr>
          <a:xfrm>
            <a:off x="430335" y="558360"/>
            <a:ext cx="3503429" cy="3462641"/>
          </a:xfrm>
          <a:prstGeom prst="rect">
            <a:avLst/>
          </a:prstGeom>
        </p:spPr>
        <p:txBody>
          <a:bodyPr vert="horz" lIns="121920" tIns="60960" rIns="121920" bIns="6096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5784706" algn="l"/>
              </a:tabLst>
            </a:pPr>
            <a:r>
              <a:rPr lang="en-US" sz="5333" dirty="0">
                <a:solidFill>
                  <a:schemeClr val="bg2"/>
                </a:solidFill>
              </a:rPr>
              <a:t>Explore everything PASS has to offer </a:t>
            </a:r>
          </a:p>
        </p:txBody>
      </p:sp>
      <p:sp>
        <p:nvSpPr>
          <p:cNvPr id="44" name="Rectangle 43"/>
          <p:cNvSpPr/>
          <p:nvPr userDrawn="1"/>
        </p:nvSpPr>
        <p:spPr>
          <a:xfrm>
            <a:off x="470986" y="3956173"/>
            <a:ext cx="3254621" cy="13468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121920" rtlCol="0" anchor="t"/>
          <a:lstStyle/>
          <a:p>
            <a:pPr marL="0" marR="0" lvl="0" indent="0" algn="l" defTabSz="1219170" rtl="0" eaLnBrk="1" fontAlgn="auto" latinLnBrk="0" hangingPunct="1">
              <a:lnSpc>
                <a:spcPct val="150000"/>
              </a:lnSpc>
              <a:spcBef>
                <a:spcPts val="0"/>
              </a:spcBef>
              <a:spcAft>
                <a:spcPts val="0"/>
              </a:spcAft>
              <a:buClrTx/>
              <a:buSzTx/>
              <a:buFontTx/>
              <a:buNone/>
              <a:tabLst/>
              <a:defRPr/>
            </a:pPr>
            <a:r>
              <a:rPr lang="en-US" sz="1600" b="1" spc="27" dirty="0">
                <a:solidFill>
                  <a:schemeClr val="bg2"/>
                </a:solidFill>
              </a:rPr>
              <a:t>Free Online Resources </a:t>
            </a:r>
          </a:p>
          <a:p>
            <a:pPr marL="0" marR="0" lvl="0" indent="0" algn="l" defTabSz="1219170" rtl="0" eaLnBrk="1" fontAlgn="auto" latinLnBrk="0" hangingPunct="1">
              <a:lnSpc>
                <a:spcPct val="150000"/>
              </a:lnSpc>
              <a:spcBef>
                <a:spcPts val="0"/>
              </a:spcBef>
              <a:spcAft>
                <a:spcPts val="0"/>
              </a:spcAft>
              <a:buClrTx/>
              <a:buSzTx/>
              <a:buFontTx/>
              <a:buNone/>
              <a:tabLst/>
              <a:defRPr/>
            </a:pPr>
            <a:r>
              <a:rPr lang="en-US" sz="1600" b="1" spc="27" dirty="0">
                <a:solidFill>
                  <a:schemeClr val="bg2"/>
                </a:solidFill>
              </a:rPr>
              <a:t>Newsletters</a:t>
            </a:r>
          </a:p>
          <a:p>
            <a:pPr marL="0" marR="0" lvl="0" indent="0" algn="l" defTabSz="1219170" rtl="0" eaLnBrk="1" fontAlgn="auto" latinLnBrk="0" hangingPunct="1">
              <a:lnSpc>
                <a:spcPct val="150000"/>
              </a:lnSpc>
              <a:spcBef>
                <a:spcPts val="0"/>
              </a:spcBef>
              <a:spcAft>
                <a:spcPts val="0"/>
              </a:spcAft>
              <a:buClrTx/>
              <a:buSzTx/>
              <a:buFontTx/>
              <a:buNone/>
              <a:tabLst/>
              <a:defRPr/>
            </a:pPr>
            <a:r>
              <a:rPr lang="en-US" sz="1600" b="1" spc="27" dirty="0" err="1">
                <a:solidFill>
                  <a:schemeClr val="bg2"/>
                </a:solidFill>
              </a:rPr>
              <a:t>PASS.org</a:t>
            </a:r>
            <a:endParaRPr lang="en-US" sz="1600" b="1" spc="27" dirty="0">
              <a:solidFill>
                <a:schemeClr val="bg2"/>
              </a:solidFill>
            </a:endParaRPr>
          </a:p>
        </p:txBody>
      </p:sp>
    </p:spTree>
    <p:extLst>
      <p:ext uri="{BB962C8B-B14F-4D97-AF65-F5344CB8AC3E}">
        <p14:creationId xmlns:p14="http://schemas.microsoft.com/office/powerpoint/2010/main" val="367869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145726" y="-194368"/>
            <a:ext cx="1871829" cy="1228434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503420" y="2485516"/>
            <a:ext cx="11005483"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550242" y="3866951"/>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962993" y="4618969"/>
            <a:ext cx="1956984" cy="392921"/>
          </a:xfrm>
        </p:spPr>
        <p:txBody>
          <a:bodyPr/>
          <a:lstStyle>
            <a:lvl1pPr marL="0" indent="0" algn="l" defTabSz="1219170" rtl="0" eaLnBrk="1" latinLnBrk="0" hangingPunct="1">
              <a:spcBef>
                <a:spcPct val="20000"/>
              </a:spcBef>
              <a:buClr>
                <a:schemeClr val="accent3"/>
              </a:buClr>
              <a:buFont typeface="Arial"/>
              <a:buNone/>
              <a:defRPr lang="en-US" sz="1467"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3172320" y="4618969"/>
            <a:ext cx="2707581" cy="392921"/>
          </a:xfrm>
        </p:spPr>
        <p:txBody>
          <a:bodyPr/>
          <a:lstStyle>
            <a:lvl1pPr marL="0" indent="0" algn="l" defTabSz="1219170" rtl="0" eaLnBrk="1" latinLnBrk="0" hangingPunct="1">
              <a:spcBef>
                <a:spcPct val="20000"/>
              </a:spcBef>
              <a:buClr>
                <a:schemeClr val="accent3"/>
              </a:buClr>
              <a:buFont typeface="Arial"/>
              <a:buNone/>
              <a:defRPr lang="en-US" sz="1467"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15" name="Picture 14">
            <a:extLst>
              <a:ext uri="{FF2B5EF4-FFF2-40B4-BE49-F238E27FC236}">
                <a16:creationId xmlns:a16="http://schemas.microsoft.com/office/drawing/2014/main" id="{450FCBF8-8089-4228-815D-946C79BEE47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pic>
        <p:nvPicPr>
          <p:cNvPr id="12" name="Picture 11">
            <a:extLst>
              <a:ext uri="{FF2B5EF4-FFF2-40B4-BE49-F238E27FC236}">
                <a16:creationId xmlns:a16="http://schemas.microsoft.com/office/drawing/2014/main" id="{62646B33-643C-4E57-A2E5-CC34356CA7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2911" y="6233360"/>
            <a:ext cx="524493" cy="524493"/>
          </a:xfrm>
          <a:prstGeom prst="rect">
            <a:avLst/>
          </a:prstGeom>
        </p:spPr>
      </p:pic>
      <p:pic>
        <p:nvPicPr>
          <p:cNvPr id="16" name="Picture 15">
            <a:extLst>
              <a:ext uri="{FF2B5EF4-FFF2-40B4-BE49-F238E27FC236}">
                <a16:creationId xmlns:a16="http://schemas.microsoft.com/office/drawing/2014/main" id="{7A75856D-30EC-482B-AE01-32010D11F60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915299" y="6233360"/>
            <a:ext cx="524493" cy="524493"/>
          </a:xfrm>
          <a:prstGeom prst="rect">
            <a:avLst/>
          </a:prstGeom>
        </p:spPr>
      </p:pic>
      <p:sp>
        <p:nvSpPr>
          <p:cNvPr id="17" name="Rectangle 16">
            <a:extLst>
              <a:ext uri="{FF2B5EF4-FFF2-40B4-BE49-F238E27FC236}">
                <a16:creationId xmlns:a16="http://schemas.microsoft.com/office/drawing/2014/main" id="{A47D5C6D-FAAD-42FA-BCD8-50730C3F9510}"/>
              </a:ext>
            </a:extLst>
          </p:cNvPr>
          <p:cNvSpPr/>
          <p:nvPr userDrawn="1"/>
        </p:nvSpPr>
        <p:spPr>
          <a:xfrm>
            <a:off x="4116251" y="6268197"/>
            <a:ext cx="8168639" cy="461665"/>
          </a:xfrm>
          <a:prstGeom prst="rect">
            <a:avLst/>
          </a:prstGeom>
        </p:spPr>
        <p:txBody>
          <a:bodyPr wrap="square">
            <a:spAutoFit/>
          </a:bodyPr>
          <a:lstStyle/>
          <a:p>
            <a:r>
              <a:rPr lang="en-US" sz="2400" dirty="0">
                <a:solidFill>
                  <a:schemeClr val="bg2"/>
                </a:solidFill>
              </a:rPr>
              <a:t>	@sqlpass #sqlpass                   @</a:t>
            </a:r>
            <a:r>
              <a:rPr lang="en-US" sz="2400" dirty="0" err="1">
                <a:solidFill>
                  <a:schemeClr val="bg2"/>
                </a:solidFill>
              </a:rPr>
              <a:t>PASScommunity</a:t>
            </a:r>
            <a:endParaRPr lang="en-US" sz="2400" dirty="0">
              <a:solidFill>
                <a:schemeClr val="bg2"/>
              </a:solidFill>
            </a:endParaRPr>
          </a:p>
        </p:txBody>
      </p:sp>
    </p:spTree>
    <p:extLst>
      <p:ext uri="{BB962C8B-B14F-4D97-AF65-F5344CB8AC3E}">
        <p14:creationId xmlns:p14="http://schemas.microsoft.com/office/powerpoint/2010/main" val="718831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echnical Assistance">
    <p:spTree>
      <p:nvGrpSpPr>
        <p:cNvPr id="1" name=""/>
        <p:cNvGrpSpPr/>
        <p:nvPr/>
      </p:nvGrpSpPr>
      <p:grpSpPr>
        <a:xfrm>
          <a:off x="0" y="0"/>
          <a:ext cx="0" cy="0"/>
          <a:chOff x="0" y="0"/>
          <a:chExt cx="0" cy="0"/>
        </a:xfrm>
      </p:grpSpPr>
      <p:sp>
        <p:nvSpPr>
          <p:cNvPr id="18" name="Shape 2572"/>
          <p:cNvSpPr/>
          <p:nvPr userDrawn="1"/>
        </p:nvSpPr>
        <p:spPr>
          <a:xfrm>
            <a:off x="4760403" y="2786744"/>
            <a:ext cx="382533" cy="382533"/>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 name="Shape 2557"/>
          <p:cNvSpPr/>
          <p:nvPr userDrawn="1"/>
        </p:nvSpPr>
        <p:spPr>
          <a:xfrm>
            <a:off x="724519" y="2852713"/>
            <a:ext cx="371544" cy="371544"/>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Shape 2538"/>
          <p:cNvSpPr/>
          <p:nvPr userDrawn="1"/>
        </p:nvSpPr>
        <p:spPr>
          <a:xfrm>
            <a:off x="8823459" y="2804160"/>
            <a:ext cx="341040" cy="414459"/>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25" name="Straight Connector 24"/>
          <p:cNvCxnSpPr/>
          <p:nvPr userDrawn="1"/>
        </p:nvCxnSpPr>
        <p:spPr>
          <a:xfrm>
            <a:off x="733622"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4764448"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8795276"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userDrawn="1"/>
        </p:nvSpPr>
        <p:spPr>
          <a:xfrm>
            <a:off x="663577" y="3509519"/>
            <a:ext cx="2678113" cy="1323439"/>
          </a:xfrm>
          <a:prstGeom prst="rect">
            <a:avLst/>
          </a:prstGeom>
          <a:noFill/>
        </p:spPr>
        <p:txBody>
          <a:bodyPr wrap="square" rtlCol="0">
            <a:spAutoFit/>
          </a:bodyPr>
          <a:lstStyle/>
          <a:p>
            <a: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b="0" i="0" kern="1200" dirty="0">
                <a:solidFill>
                  <a:srgbClr val="555858"/>
                </a:solidFill>
                <a:latin typeface="+mn-lt"/>
                <a:ea typeface="Gotham Light" charset="0"/>
                <a:cs typeface="Gotham Light" charset="0"/>
              </a:rPr>
              <a:t>If you require assistance during the session, type your inquiry into the question pane on the right side.</a:t>
            </a:r>
          </a:p>
        </p:txBody>
      </p:sp>
      <p:sp>
        <p:nvSpPr>
          <p:cNvPr id="32" name="TextBox 31"/>
          <p:cNvSpPr txBox="1"/>
          <p:nvPr userDrawn="1"/>
        </p:nvSpPr>
        <p:spPr>
          <a:xfrm>
            <a:off x="4696396" y="3509519"/>
            <a:ext cx="2678113" cy="1077218"/>
          </a:xfrm>
          <a:prstGeom prst="rect">
            <a:avLst/>
          </a:prstGeom>
          <a:noFill/>
        </p:spPr>
        <p:txBody>
          <a:bodyPr wrap="square" rtlCol="0">
            <a:spAutoFit/>
          </a:bodyPr>
          <a:lstStyle/>
          <a:p>
            <a:pPr marL="0" indent="0" algn="l" defTabSz="914377" rtl="0" eaLnBrk="1" latinLnBrk="0" hangingPunct="1">
              <a:lnSpc>
                <a:spcPct val="100000"/>
              </a:lnSpc>
              <a:spcBef>
                <a:spcPts val="1000"/>
              </a:spcBef>
              <a:buFont typeface="Arial" panose="020B0604020202020204" pitchFamily="34" charset="0"/>
              <a:buNone/>
            </a:pPr>
            <a:r>
              <a:rPr lang="en-US" sz="1600" b="0" i="0" kern="1200" dirty="0">
                <a:solidFill>
                  <a:srgbClr val="555858"/>
                </a:solidFill>
                <a:latin typeface="+mn-lt"/>
                <a:ea typeface="Gotham Light" charset="0"/>
                <a:cs typeface="Gotham Light" charset="0"/>
              </a:rPr>
              <a:t>Maximize your screen with the zoom button on the top of the presentation window.</a:t>
            </a:r>
          </a:p>
        </p:txBody>
      </p:sp>
      <p:sp>
        <p:nvSpPr>
          <p:cNvPr id="33" name="TextBox 32"/>
          <p:cNvSpPr txBox="1"/>
          <p:nvPr userDrawn="1"/>
        </p:nvSpPr>
        <p:spPr>
          <a:xfrm>
            <a:off x="8735234" y="3509519"/>
            <a:ext cx="2678113" cy="1077218"/>
          </a:xfrm>
          <a:prstGeom prst="rect">
            <a:avLst/>
          </a:prstGeom>
          <a:noFill/>
        </p:spPr>
        <p:txBody>
          <a:bodyPr wrap="square" rtlCol="0">
            <a:spAutoFit/>
          </a:bodyPr>
          <a:lstStyle/>
          <a:p>
            <a:pPr marL="0" indent="0" algn="l" defTabSz="914377" rtl="0" eaLnBrk="1" latinLnBrk="0" hangingPunct="1">
              <a:lnSpc>
                <a:spcPct val="100000"/>
              </a:lnSpc>
              <a:spcBef>
                <a:spcPts val="1000"/>
              </a:spcBef>
              <a:buFont typeface="Arial" panose="020B0604020202020204" pitchFamily="34" charset="0"/>
              <a:buNone/>
            </a:pPr>
            <a:r>
              <a:rPr lang="en-US" sz="1600" b="0" i="0" kern="1200" dirty="0">
                <a:solidFill>
                  <a:srgbClr val="555858"/>
                </a:solidFill>
                <a:latin typeface="+mn-lt"/>
                <a:ea typeface="Gotham Light" charset="0"/>
                <a:cs typeface="Gotham Light" charset="0"/>
              </a:rPr>
              <a:t>Please fill in the short evaluation following the session. It will appear in your web browser.</a:t>
            </a:r>
          </a:p>
        </p:txBody>
      </p:sp>
      <p:sp>
        <p:nvSpPr>
          <p:cNvPr id="34" name="TextBox 33"/>
          <p:cNvSpPr txBox="1"/>
          <p:nvPr userDrawn="1"/>
        </p:nvSpPr>
        <p:spPr>
          <a:xfrm>
            <a:off x="527991" y="487637"/>
            <a:ext cx="11191043" cy="590931"/>
          </a:xfrm>
          <a:prstGeom prst="rect">
            <a:avLst/>
          </a:prstGeom>
          <a:noFill/>
        </p:spPr>
        <p:txBody>
          <a:bodyPr wrap="square" rtlCol="0">
            <a:spAutoFit/>
          </a:bodyPr>
          <a:lstStyle/>
          <a:p>
            <a:pPr marL="0" algn="l" defTabSz="914377" rtl="0" eaLnBrk="1" latinLnBrk="0" hangingPunct="1">
              <a:lnSpc>
                <a:spcPct val="90000"/>
              </a:lnSpc>
              <a:spcBef>
                <a:spcPct val="0"/>
              </a:spcBef>
              <a:buNone/>
            </a:pPr>
            <a:r>
              <a:rPr lang="en-US" sz="3600" dirty="0">
                <a:latin typeface="+mj-lt"/>
              </a:rPr>
              <a:t>Technical Assistance</a:t>
            </a:r>
            <a:endParaRPr lang="en-US" sz="3600" b="0" i="0" kern="1200" baseline="0" dirty="0">
              <a:solidFill>
                <a:schemeClr val="tx1"/>
              </a:solidFill>
              <a:latin typeface="+mj-lt"/>
              <a:ea typeface="Gotham Light" charset="0"/>
              <a:cs typeface="Gotham Light" charset="0"/>
            </a:endParaRPr>
          </a:p>
        </p:txBody>
      </p:sp>
    </p:spTree>
    <p:extLst>
      <p:ext uri="{BB962C8B-B14F-4D97-AF65-F5344CB8AC3E}">
        <p14:creationId xmlns:p14="http://schemas.microsoft.com/office/powerpoint/2010/main" val="42524179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1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145726" y="-194368"/>
            <a:ext cx="1871829" cy="1228434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503420" y="2485516"/>
            <a:ext cx="11005483"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Coming up next…</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hasCustomPrompt="1"/>
          </p:nvPr>
        </p:nvSpPr>
        <p:spPr>
          <a:xfrm>
            <a:off x="550242" y="3866951"/>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dirty="0"/>
              <a:t>[Next Session Title]</a:t>
            </a:r>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550242" y="4815428"/>
            <a:ext cx="6711949" cy="392921"/>
          </a:xfrm>
        </p:spPr>
        <p:txBody>
          <a:bodyPr/>
          <a:lstStyle>
            <a:lvl1pPr marL="0" indent="0" algn="l" defTabSz="1219170" rtl="0" eaLnBrk="1" latinLnBrk="0" hangingPunct="1">
              <a:spcBef>
                <a:spcPct val="20000"/>
              </a:spcBef>
              <a:buClr>
                <a:schemeClr val="accent3"/>
              </a:buClr>
              <a:buFont typeface="Arial"/>
              <a:buNone/>
              <a:defRPr lang="en-US" sz="2400" b="0" i="0" kern="1200" baseline="0" dirty="0">
                <a:solidFill>
                  <a:schemeClr val="tx1"/>
                </a:solidFill>
                <a:latin typeface="+mn-lt"/>
                <a:ea typeface="+mn-ea"/>
                <a:cs typeface="Segoe UI Light"/>
              </a:defRPr>
            </a:lvl1pPr>
          </a:lstStyle>
          <a:p>
            <a:pPr lvl="0"/>
            <a:r>
              <a:rPr lang="en-US" dirty="0"/>
              <a:t>[Speaker Name]</a:t>
            </a:r>
          </a:p>
        </p:txBody>
      </p:sp>
      <p:pic>
        <p:nvPicPr>
          <p:cNvPr id="7" name="Picture 6">
            <a:extLst>
              <a:ext uri="{FF2B5EF4-FFF2-40B4-BE49-F238E27FC236}">
                <a16:creationId xmlns:a16="http://schemas.microsoft.com/office/drawing/2014/main" id="{A2287F28-CADA-42F3-9E6B-28516D912E2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spTree>
    <p:extLst>
      <p:ext uri="{BB962C8B-B14F-4D97-AF65-F5344CB8AC3E}">
        <p14:creationId xmlns:p14="http://schemas.microsoft.com/office/powerpoint/2010/main" val="8907933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668264" y="4629790"/>
            <a:ext cx="6027955" cy="604977"/>
          </a:xfrm>
          <a:prstGeom prst="rect">
            <a:avLst/>
          </a:prstGeom>
        </p:spPr>
        <p:txBody>
          <a:bodyPr vert="horz" lIns="91440" tIns="45720" rIns="91440" bIns="45720" rtlCol="0" anchor="t">
            <a:noAutofit/>
          </a:bodyPr>
          <a:lstStyle>
            <a:lvl1pPr algn="l">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668108" y="5597236"/>
            <a:ext cx="6028267" cy="740875"/>
          </a:xfrm>
        </p:spPr>
        <p:txBody>
          <a:bodyPr/>
          <a:lstStyle>
            <a:lvl1pPr marL="0" indent="0" algn="l" defTabSz="609585" rtl="0" eaLnBrk="1" latinLnBrk="0" hangingPunct="1">
              <a:lnSpc>
                <a:spcPct val="100000"/>
              </a:lnSpc>
              <a:spcBef>
                <a:spcPts val="0"/>
              </a:spcBef>
              <a:spcAft>
                <a:spcPts val="0"/>
              </a:spcAft>
              <a:buFont typeface="Arial"/>
              <a:buNone/>
              <a:defRPr lang="en-US" sz="1867" b="0" kern="1200" baseline="0" dirty="0" smtClean="0">
                <a:solidFill>
                  <a:schemeClr val="bg2">
                    <a:lumMod val="50000"/>
                  </a:schemeClr>
                </a:solidFill>
                <a:latin typeface="+mn-lt"/>
                <a:ea typeface="+mn-ea"/>
                <a:cs typeface="Century Gothic"/>
              </a:defRPr>
            </a:lvl1pPr>
          </a:lstStyle>
          <a:p>
            <a:pPr lvl="0"/>
            <a:r>
              <a:rPr lang="en-US" dirty="0"/>
              <a:t>[SPEAKER FIRST, SPEAKER LAST], Title, Company</a:t>
            </a:r>
          </a:p>
          <a:p>
            <a:pPr lvl="0"/>
            <a:r>
              <a:rPr lang="en-US" dirty="0"/>
              <a:t>Moderated By: [MODERATOR]</a:t>
            </a:r>
          </a:p>
        </p:txBody>
      </p:sp>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9184703" y="-30678"/>
            <a:ext cx="3036759" cy="5693347"/>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7599063" y="-59498"/>
            <a:ext cx="4635267" cy="697036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0" name="Picture 9">
            <a:extLst>
              <a:ext uri="{FF2B5EF4-FFF2-40B4-BE49-F238E27FC236}">
                <a16:creationId xmlns:a16="http://schemas.microsoft.com/office/drawing/2014/main" id="{173CA6C5-51B4-4B20-B865-59B72FDEF29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sp>
        <p:nvSpPr>
          <p:cNvPr id="11" name="Rectangle 10">
            <a:extLst>
              <a:ext uri="{FF2B5EF4-FFF2-40B4-BE49-F238E27FC236}">
                <a16:creationId xmlns:a16="http://schemas.microsoft.com/office/drawing/2014/main" id="{F0B16CE0-C9A4-4BC6-AE9D-3081D4581557}"/>
              </a:ext>
            </a:extLst>
          </p:cNvPr>
          <p:cNvSpPr/>
          <p:nvPr userDrawn="1"/>
        </p:nvSpPr>
        <p:spPr>
          <a:xfrm>
            <a:off x="8708" y="6339837"/>
            <a:ext cx="12226832" cy="5878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12" name="TextBox 11">
            <a:extLst>
              <a:ext uri="{FF2B5EF4-FFF2-40B4-BE49-F238E27FC236}">
                <a16:creationId xmlns:a16="http://schemas.microsoft.com/office/drawing/2014/main" id="{E423D881-8E72-43D7-A55F-81508F0120B4}"/>
              </a:ext>
            </a:extLst>
          </p:cNvPr>
          <p:cNvSpPr txBox="1"/>
          <p:nvPr userDrawn="1"/>
        </p:nvSpPr>
        <p:spPr>
          <a:xfrm>
            <a:off x="7672251" y="6387528"/>
            <a:ext cx="6261464" cy="461665"/>
          </a:xfrm>
          <a:prstGeom prst="rect">
            <a:avLst/>
          </a:prstGeom>
          <a:noFill/>
        </p:spPr>
        <p:txBody>
          <a:bodyPr wrap="square" rtlCol="0">
            <a:spAutoFit/>
          </a:bodyPr>
          <a:lstStyle/>
          <a:p>
            <a:r>
              <a:rPr lang="en-CA" sz="2400" i="1" dirty="0">
                <a:solidFill>
                  <a:schemeClr val="tx1">
                    <a:lumMod val="50000"/>
                    <a:lumOff val="50000"/>
                  </a:schemeClr>
                </a:solidFill>
              </a:rPr>
              <a:t>Presenting Sponsor</a:t>
            </a:r>
          </a:p>
        </p:txBody>
      </p:sp>
    </p:spTree>
    <p:extLst>
      <p:ext uri="{BB962C8B-B14F-4D97-AF65-F5344CB8AC3E}">
        <p14:creationId xmlns:p14="http://schemas.microsoft.com/office/powerpoint/2010/main" val="13178841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5596689" y="-34073"/>
            <a:ext cx="6633400" cy="6944936"/>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664525" y="3307383"/>
            <a:ext cx="4331368" cy="627904"/>
          </a:xfrm>
        </p:spPr>
        <p:txBody>
          <a:bodyPr anchor="b"/>
          <a:lstStyle>
            <a:lvl1pPr algn="l">
              <a:defRPr sz="4267"/>
            </a:lvl1pPr>
          </a:lstStyle>
          <a:p>
            <a:r>
              <a:rPr lang="en-US" dirty="0"/>
              <a:t>Speaker Name</a:t>
            </a:r>
          </a:p>
        </p:txBody>
      </p:sp>
      <p:sp>
        <p:nvSpPr>
          <p:cNvPr id="18" name="Text Placeholder 17"/>
          <p:cNvSpPr>
            <a:spLocks noGrp="1"/>
          </p:cNvSpPr>
          <p:nvPr>
            <p:ph type="body" sz="quarter" idx="10" hasCustomPrompt="1"/>
          </p:nvPr>
        </p:nvSpPr>
        <p:spPr>
          <a:xfrm>
            <a:off x="664755" y="3926054"/>
            <a:ext cx="4330700" cy="540913"/>
          </a:xfrm>
        </p:spPr>
        <p:txBody>
          <a:bodyPr/>
          <a:lstStyle>
            <a:lvl1pPr marL="0" marR="0" indent="0" algn="l" defTabSz="609585" rtl="0" eaLnBrk="1" fontAlgn="auto" latinLnBrk="0" hangingPunct="1">
              <a:lnSpc>
                <a:spcPct val="100000"/>
              </a:lnSpc>
              <a:spcBef>
                <a:spcPct val="0"/>
              </a:spcBef>
              <a:spcAft>
                <a:spcPts val="0"/>
              </a:spcAft>
              <a:buClrTx/>
              <a:buSzTx/>
              <a:buFontTx/>
              <a:buNone/>
              <a:tabLst/>
              <a:defRPr kumimoji="0" lang="en-US" sz="2667"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7759341" y="1514756"/>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664525" y="859692"/>
            <a:ext cx="1924051" cy="1924049"/>
          </a:xfrm>
          <a:prstGeom prst="ellipse">
            <a:avLst/>
          </a:prstGeom>
          <a:solidFill>
            <a:schemeClr val="bg2">
              <a:lumMod val="95000"/>
            </a:schemeClr>
          </a:solidFill>
        </p:spPr>
        <p:txBody>
          <a:bodyPr anchor="ctr"/>
          <a:lstStyle>
            <a:lvl1pPr algn="ctr">
              <a:defRPr sz="1400"/>
            </a:lvl1pPr>
          </a:lstStyle>
          <a:p>
            <a:r>
              <a:rPr lang="en-US" dirty="0"/>
              <a:t>PLACE YOUR PHOTO HERE</a:t>
            </a:r>
          </a:p>
        </p:txBody>
      </p:sp>
      <p:sp>
        <p:nvSpPr>
          <p:cNvPr id="40" name="Text Placeholder 17"/>
          <p:cNvSpPr>
            <a:spLocks noGrp="1"/>
          </p:cNvSpPr>
          <p:nvPr>
            <p:ph type="body" sz="quarter" idx="13" hasCustomPrompt="1"/>
          </p:nvPr>
        </p:nvSpPr>
        <p:spPr>
          <a:xfrm>
            <a:off x="7759341" y="1873835"/>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7759341" y="3008431"/>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7759341" y="3367510"/>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7759341" y="4480060"/>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7759341" y="4839139"/>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1176050" y="4645545"/>
            <a:ext cx="3819404"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a:solidFill>
                  <a:schemeClr val="accent1"/>
                </a:solidFill>
              </a:rPr>
              <a:t>/</a:t>
            </a:r>
            <a:r>
              <a:rPr lang="en-US" sz="1467" dirty="0" err="1">
                <a:solidFill>
                  <a:schemeClr val="accent1"/>
                </a:solidFill>
              </a:rPr>
              <a:t>yourname</a:t>
            </a:r>
            <a:endParaRPr lang="en-US" sz="1467" dirty="0">
              <a:solidFill>
                <a:schemeClr val="accent1"/>
              </a:solidFill>
            </a:endParaRPr>
          </a:p>
        </p:txBody>
      </p:sp>
      <p:sp>
        <p:nvSpPr>
          <p:cNvPr id="50" name="Text Placeholder 48"/>
          <p:cNvSpPr>
            <a:spLocks noGrp="1"/>
          </p:cNvSpPr>
          <p:nvPr>
            <p:ph type="body" sz="quarter" idx="19" hasCustomPrompt="1"/>
          </p:nvPr>
        </p:nvSpPr>
        <p:spPr>
          <a:xfrm>
            <a:off x="1179337" y="5158384"/>
            <a:ext cx="3816116"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a:solidFill>
                  <a:schemeClr val="accent1"/>
                </a:solidFill>
              </a:rPr>
              <a:t>@</a:t>
            </a:r>
            <a:r>
              <a:rPr lang="en-US" sz="1467" dirty="0" err="1">
                <a:solidFill>
                  <a:schemeClr val="accent1"/>
                </a:solidFill>
              </a:rPr>
              <a:t>yourhandle</a:t>
            </a:r>
            <a:endParaRPr lang="en-US" sz="1467" dirty="0">
              <a:solidFill>
                <a:schemeClr val="accent1"/>
              </a:solidFill>
            </a:endParaRPr>
          </a:p>
        </p:txBody>
      </p:sp>
      <p:sp>
        <p:nvSpPr>
          <p:cNvPr id="51" name="Text Placeholder 48"/>
          <p:cNvSpPr>
            <a:spLocks noGrp="1"/>
          </p:cNvSpPr>
          <p:nvPr>
            <p:ph type="body" sz="quarter" idx="20" hasCustomPrompt="1"/>
          </p:nvPr>
        </p:nvSpPr>
        <p:spPr>
          <a:xfrm>
            <a:off x="1174780" y="5658001"/>
            <a:ext cx="3820672"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err="1">
                <a:solidFill>
                  <a:schemeClr val="accent1"/>
                </a:solidFill>
              </a:rPr>
              <a:t>yourname</a:t>
            </a:r>
            <a:endParaRPr lang="en-US" sz="1467"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1174780" y="6170840"/>
            <a:ext cx="3820672"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err="1">
                <a:solidFill>
                  <a:schemeClr val="accent1"/>
                </a:solidFill>
              </a:rPr>
              <a:t>youremail</a:t>
            </a:r>
            <a:endParaRPr lang="en-US" sz="1467" dirty="0">
              <a:solidFill>
                <a:schemeClr val="accent1"/>
              </a:solidFill>
            </a:endParaRPr>
          </a:p>
        </p:txBody>
      </p:sp>
    </p:spTree>
    <p:extLst>
      <p:ext uri="{BB962C8B-B14F-4D97-AF65-F5344CB8AC3E}">
        <p14:creationId xmlns:p14="http://schemas.microsoft.com/office/powerpoint/2010/main" val="24521833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429371" y="2006855"/>
            <a:ext cx="11015133" cy="597807"/>
          </a:xfrm>
        </p:spPr>
        <p:txBody>
          <a:bodyPr anchor="b"/>
          <a:lstStyle>
            <a:lvl1pPr marL="0" indent="0">
              <a:buNone/>
              <a:defRPr sz="3733" b="0" i="0">
                <a:solidFill>
                  <a:schemeClr val="accent3"/>
                </a:solidFill>
                <a:latin typeface="Segoe UI Light" charset="0"/>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429371" y="260270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429371" y="3381894"/>
            <a:ext cx="11015133" cy="597807"/>
          </a:xfrm>
        </p:spPr>
        <p:txBody>
          <a:bodyPr anchor="b"/>
          <a:lstStyle>
            <a:lvl1pPr marL="0" indent="0">
              <a:buNone/>
              <a:defRPr sz="2667" b="0" i="0">
                <a:solidFill>
                  <a:schemeClr val="tx1"/>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429371" y="397774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429371" y="4720263"/>
            <a:ext cx="11015133" cy="597807"/>
          </a:xfrm>
        </p:spPr>
        <p:txBody>
          <a:bodyPr anchor="b"/>
          <a:lstStyle>
            <a:lvl1pPr marL="0" indent="0">
              <a:buNone/>
              <a:defRPr sz="1867" b="1" i="0">
                <a:solidFill>
                  <a:schemeClr val="bg2">
                    <a:lumMod val="65000"/>
                  </a:schemeClr>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429371" y="531611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19735493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30">
            <a:extLst>
              <a:ext uri="{FF2B5EF4-FFF2-40B4-BE49-F238E27FC236}">
                <a16:creationId xmlns:a16="http://schemas.microsoft.com/office/drawing/2014/main" id="{20CBF8EC-00AA-43A3-A40A-C9B43668CC02}"/>
              </a:ext>
            </a:extLst>
          </p:cNvPr>
          <p:cNvSpPr>
            <a:spLocks noGrp="1"/>
          </p:cNvSpPr>
          <p:nvPr>
            <p:ph type="body" sz="quarter" idx="10" hasCustomPrompt="1"/>
          </p:nvPr>
        </p:nvSpPr>
        <p:spPr>
          <a:xfrm>
            <a:off x="421715" y="2278383"/>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9" name="Text Placeholder 30">
            <a:extLst>
              <a:ext uri="{FF2B5EF4-FFF2-40B4-BE49-F238E27FC236}">
                <a16:creationId xmlns:a16="http://schemas.microsoft.com/office/drawing/2014/main" id="{226EAF78-E7AE-4F00-9035-3E16AB26C546}"/>
              </a:ext>
            </a:extLst>
          </p:cNvPr>
          <p:cNvSpPr>
            <a:spLocks noGrp="1"/>
          </p:cNvSpPr>
          <p:nvPr>
            <p:ph type="body" sz="quarter" idx="14" hasCustomPrompt="1"/>
          </p:nvPr>
        </p:nvSpPr>
        <p:spPr>
          <a:xfrm>
            <a:off x="6494795" y="2278383"/>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1" name="Text Placeholder 20">
            <a:extLst>
              <a:ext uri="{FF2B5EF4-FFF2-40B4-BE49-F238E27FC236}">
                <a16:creationId xmlns:a16="http://schemas.microsoft.com/office/drawing/2014/main" id="{71774025-A4B3-46A5-8D60-8129E5966EC1}"/>
              </a:ext>
            </a:extLst>
          </p:cNvPr>
          <p:cNvSpPr>
            <a:spLocks noGrp="1"/>
          </p:cNvSpPr>
          <p:nvPr>
            <p:ph type="body" sz="quarter" idx="13"/>
          </p:nvPr>
        </p:nvSpPr>
        <p:spPr>
          <a:xfrm>
            <a:off x="421713" y="2880629"/>
            <a:ext cx="4907376" cy="3189433"/>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2" name="Text Placeholder 20">
            <a:extLst>
              <a:ext uri="{FF2B5EF4-FFF2-40B4-BE49-F238E27FC236}">
                <a16:creationId xmlns:a16="http://schemas.microsoft.com/office/drawing/2014/main" id="{759EDA73-4547-484F-915B-65864FB68E38}"/>
              </a:ext>
            </a:extLst>
          </p:cNvPr>
          <p:cNvSpPr>
            <a:spLocks noGrp="1"/>
          </p:cNvSpPr>
          <p:nvPr>
            <p:ph type="body" sz="quarter" idx="15"/>
          </p:nvPr>
        </p:nvSpPr>
        <p:spPr>
          <a:xfrm>
            <a:off x="6494793" y="2880629"/>
            <a:ext cx="4907376" cy="3189433"/>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1606122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1B7059-9994-452B-97D3-B9424BDCF679}" type="datetimeFigureOut">
              <a:rPr lang="en-US" smtClean="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1770848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30">
            <a:extLst>
              <a:ext uri="{FF2B5EF4-FFF2-40B4-BE49-F238E27FC236}">
                <a16:creationId xmlns:a16="http://schemas.microsoft.com/office/drawing/2014/main" id="{F7DBC941-FC7E-481E-A9D4-D37E48FD7442}"/>
              </a:ext>
            </a:extLst>
          </p:cNvPr>
          <p:cNvSpPr>
            <a:spLocks noGrp="1"/>
          </p:cNvSpPr>
          <p:nvPr>
            <p:ph type="body" sz="quarter" idx="10" hasCustomPrompt="1"/>
          </p:nvPr>
        </p:nvSpPr>
        <p:spPr>
          <a:xfrm>
            <a:off x="421715"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1" name="Text Placeholder 20">
            <a:extLst>
              <a:ext uri="{FF2B5EF4-FFF2-40B4-BE49-F238E27FC236}">
                <a16:creationId xmlns:a16="http://schemas.microsoft.com/office/drawing/2014/main" id="{34DBD3D6-2097-4167-8B3A-0ADE7CBDC888}"/>
              </a:ext>
            </a:extLst>
          </p:cNvPr>
          <p:cNvSpPr>
            <a:spLocks noGrp="1"/>
          </p:cNvSpPr>
          <p:nvPr>
            <p:ph type="body" sz="quarter" idx="13"/>
          </p:nvPr>
        </p:nvSpPr>
        <p:spPr>
          <a:xfrm>
            <a:off x="421714"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2" name="Text Placeholder 30">
            <a:extLst>
              <a:ext uri="{FF2B5EF4-FFF2-40B4-BE49-F238E27FC236}">
                <a16:creationId xmlns:a16="http://schemas.microsoft.com/office/drawing/2014/main" id="{8EE1A093-E4E5-4D05-98BC-3842BE7FBB8F}"/>
              </a:ext>
            </a:extLst>
          </p:cNvPr>
          <p:cNvSpPr>
            <a:spLocks noGrp="1"/>
          </p:cNvSpPr>
          <p:nvPr>
            <p:ph type="body" sz="quarter" idx="18" hasCustomPrompt="1"/>
          </p:nvPr>
        </p:nvSpPr>
        <p:spPr>
          <a:xfrm>
            <a:off x="4344359"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3" name="Text Placeholder 20">
            <a:extLst>
              <a:ext uri="{FF2B5EF4-FFF2-40B4-BE49-F238E27FC236}">
                <a16:creationId xmlns:a16="http://schemas.microsoft.com/office/drawing/2014/main" id="{BC1E1234-B69E-498B-B4C2-7F63B00BC567}"/>
              </a:ext>
            </a:extLst>
          </p:cNvPr>
          <p:cNvSpPr>
            <a:spLocks noGrp="1"/>
          </p:cNvSpPr>
          <p:nvPr>
            <p:ph type="body" sz="quarter" idx="19"/>
          </p:nvPr>
        </p:nvSpPr>
        <p:spPr>
          <a:xfrm>
            <a:off x="4344358"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9" name="Text Placeholder 30">
            <a:extLst>
              <a:ext uri="{FF2B5EF4-FFF2-40B4-BE49-F238E27FC236}">
                <a16:creationId xmlns:a16="http://schemas.microsoft.com/office/drawing/2014/main" id="{96D3C649-CD9F-48C5-9704-0A1B04B93267}"/>
              </a:ext>
            </a:extLst>
          </p:cNvPr>
          <p:cNvSpPr>
            <a:spLocks noGrp="1"/>
          </p:cNvSpPr>
          <p:nvPr>
            <p:ph type="body" sz="quarter" idx="20" hasCustomPrompt="1"/>
          </p:nvPr>
        </p:nvSpPr>
        <p:spPr>
          <a:xfrm>
            <a:off x="8267000"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20" name="Text Placeholder 20">
            <a:extLst>
              <a:ext uri="{FF2B5EF4-FFF2-40B4-BE49-F238E27FC236}">
                <a16:creationId xmlns:a16="http://schemas.microsoft.com/office/drawing/2014/main" id="{8C9AF090-BE55-4923-827D-7A8533763313}"/>
              </a:ext>
            </a:extLst>
          </p:cNvPr>
          <p:cNvSpPr>
            <a:spLocks noGrp="1"/>
          </p:cNvSpPr>
          <p:nvPr>
            <p:ph type="body" sz="quarter" idx="21"/>
          </p:nvPr>
        </p:nvSpPr>
        <p:spPr>
          <a:xfrm>
            <a:off x="8266999"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7967176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4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4" y="-1"/>
            <a:ext cx="12223039" cy="6876332"/>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8232121" y="579906"/>
            <a:ext cx="3991692" cy="5090341"/>
          </a:xfrm>
          <a:prstGeom prst="rect">
            <a:avLst/>
          </a:prstGeom>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9" name="Picture 8">
            <a:extLst>
              <a:ext uri="{FF2B5EF4-FFF2-40B4-BE49-F238E27FC236}">
                <a16:creationId xmlns:a16="http://schemas.microsoft.com/office/drawing/2014/main" id="{FDA29DF3-5C5F-4C46-B0B5-F68ECE48B1C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10410757" y="6175687"/>
            <a:ext cx="1694772" cy="595847"/>
          </a:xfrm>
          <a:prstGeom prst="rect">
            <a:avLst/>
          </a:prstGeom>
        </p:spPr>
      </p:pic>
    </p:spTree>
    <p:extLst>
      <p:ext uri="{BB962C8B-B14F-4D97-AF65-F5344CB8AC3E}">
        <p14:creationId xmlns:p14="http://schemas.microsoft.com/office/powerpoint/2010/main" val="29545757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429371" y="334969"/>
            <a:ext cx="11306755" cy="817275"/>
          </a:xfrm>
        </p:spPr>
        <p:txBody>
          <a:bodyPr/>
          <a:lstStyle>
            <a:lvl1pPr>
              <a:defRPr/>
            </a:lvl1pPr>
          </a:lstStyle>
          <a:p>
            <a:r>
              <a:rPr lang="en-US" dirty="0"/>
              <a:t>Title here</a:t>
            </a:r>
          </a:p>
        </p:txBody>
      </p:sp>
      <p:pic>
        <p:nvPicPr>
          <p:cNvPr id="5" name="Picture 4">
            <a:extLst>
              <a:ext uri="{FF2B5EF4-FFF2-40B4-BE49-F238E27FC236}">
                <a16:creationId xmlns:a16="http://schemas.microsoft.com/office/drawing/2014/main" id="{C0144B62-2AC9-48F9-A309-79C8D09EB4C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33939619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429371" y="1314316"/>
            <a:ext cx="11306755" cy="3681261"/>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6" name="Picture 5">
            <a:extLst>
              <a:ext uri="{FF2B5EF4-FFF2-40B4-BE49-F238E27FC236}">
                <a16:creationId xmlns:a16="http://schemas.microsoft.com/office/drawing/2014/main" id="{0DB64C42-6F2D-4D4B-B4C9-D7062BF62E3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12450869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a:extLst>
              <a:ext uri="{FF2B5EF4-FFF2-40B4-BE49-F238E27FC236}">
                <a16:creationId xmlns:a16="http://schemas.microsoft.com/office/drawing/2014/main" id="{F35F2DE6-7766-4453-8543-85CC632423C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4380495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5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4" y="-1"/>
            <a:ext cx="12223039" cy="6876332"/>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8232121" y="579906"/>
            <a:ext cx="3991692" cy="5090341"/>
          </a:xfrm>
          <a:prstGeom prst="rect">
            <a:avLst/>
          </a:prstGeom>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9" name="Picture 8">
            <a:extLst>
              <a:ext uri="{FF2B5EF4-FFF2-40B4-BE49-F238E27FC236}">
                <a16:creationId xmlns:a16="http://schemas.microsoft.com/office/drawing/2014/main" id="{5C96D69A-42D8-4377-85EE-8AE041ECCC0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10410757" y="6175687"/>
            <a:ext cx="1694772" cy="595847"/>
          </a:xfrm>
          <a:prstGeom prst="rect">
            <a:avLst/>
          </a:prstGeom>
        </p:spPr>
      </p:pic>
    </p:spTree>
    <p:extLst>
      <p:ext uri="{BB962C8B-B14F-4D97-AF65-F5344CB8AC3E}">
        <p14:creationId xmlns:p14="http://schemas.microsoft.com/office/powerpoint/2010/main" val="223423023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2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145726" y="-194368"/>
            <a:ext cx="1871829" cy="1228434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503420" y="2485516"/>
            <a:ext cx="11005483"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550242" y="3866951"/>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962993" y="4618969"/>
            <a:ext cx="1956984" cy="392921"/>
          </a:xfrm>
        </p:spPr>
        <p:txBody>
          <a:bodyPr/>
          <a:lstStyle>
            <a:lvl1pPr marL="0" indent="0" algn="l" defTabSz="1219170" rtl="0" eaLnBrk="1" latinLnBrk="0" hangingPunct="1">
              <a:spcBef>
                <a:spcPct val="20000"/>
              </a:spcBef>
              <a:buClr>
                <a:schemeClr val="accent3"/>
              </a:buClr>
              <a:buFont typeface="Arial"/>
              <a:buNone/>
              <a:defRPr lang="en-US" sz="1467"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3172320" y="4618969"/>
            <a:ext cx="2707581" cy="392921"/>
          </a:xfrm>
        </p:spPr>
        <p:txBody>
          <a:bodyPr/>
          <a:lstStyle>
            <a:lvl1pPr marL="0" indent="0" algn="l" defTabSz="1219170" rtl="0" eaLnBrk="1" latinLnBrk="0" hangingPunct="1">
              <a:spcBef>
                <a:spcPct val="20000"/>
              </a:spcBef>
              <a:buClr>
                <a:schemeClr val="accent3"/>
              </a:buClr>
              <a:buFont typeface="Arial"/>
              <a:buNone/>
              <a:defRPr lang="en-US" sz="1467"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8" name="Picture 7">
            <a:extLst>
              <a:ext uri="{FF2B5EF4-FFF2-40B4-BE49-F238E27FC236}">
                <a16:creationId xmlns:a16="http://schemas.microsoft.com/office/drawing/2014/main" id="{1DF9042F-5E1B-494F-9D71-16BC5E19D63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pic>
        <p:nvPicPr>
          <p:cNvPr id="9" name="Picture 8">
            <a:extLst>
              <a:ext uri="{FF2B5EF4-FFF2-40B4-BE49-F238E27FC236}">
                <a16:creationId xmlns:a16="http://schemas.microsoft.com/office/drawing/2014/main" id="{625DC049-08BE-43D0-AA9C-67FA013298D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2911" y="6233360"/>
            <a:ext cx="524493" cy="524493"/>
          </a:xfrm>
          <a:prstGeom prst="rect">
            <a:avLst/>
          </a:prstGeom>
        </p:spPr>
      </p:pic>
      <p:pic>
        <p:nvPicPr>
          <p:cNvPr id="10" name="Picture 9">
            <a:extLst>
              <a:ext uri="{FF2B5EF4-FFF2-40B4-BE49-F238E27FC236}">
                <a16:creationId xmlns:a16="http://schemas.microsoft.com/office/drawing/2014/main" id="{6308BA01-98AC-4877-8251-33B5A32E4CF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915299" y="6233360"/>
            <a:ext cx="524493" cy="524493"/>
          </a:xfrm>
          <a:prstGeom prst="rect">
            <a:avLst/>
          </a:prstGeom>
        </p:spPr>
      </p:pic>
      <p:sp>
        <p:nvSpPr>
          <p:cNvPr id="11" name="Rectangle 10">
            <a:extLst>
              <a:ext uri="{FF2B5EF4-FFF2-40B4-BE49-F238E27FC236}">
                <a16:creationId xmlns:a16="http://schemas.microsoft.com/office/drawing/2014/main" id="{ECC4C564-4818-48C7-A15A-3A3C62921D49}"/>
              </a:ext>
            </a:extLst>
          </p:cNvPr>
          <p:cNvSpPr/>
          <p:nvPr userDrawn="1"/>
        </p:nvSpPr>
        <p:spPr>
          <a:xfrm>
            <a:off x="4116251" y="6268197"/>
            <a:ext cx="8168639" cy="461665"/>
          </a:xfrm>
          <a:prstGeom prst="rect">
            <a:avLst/>
          </a:prstGeom>
        </p:spPr>
        <p:txBody>
          <a:bodyPr wrap="square">
            <a:spAutoFit/>
          </a:bodyPr>
          <a:lstStyle/>
          <a:p>
            <a:r>
              <a:rPr lang="en-US" sz="2400" dirty="0">
                <a:solidFill>
                  <a:schemeClr val="bg2"/>
                </a:solidFill>
              </a:rPr>
              <a:t>	@sqlpass #sqlpass                   @</a:t>
            </a:r>
            <a:r>
              <a:rPr lang="en-US" sz="2400" dirty="0" err="1">
                <a:solidFill>
                  <a:schemeClr val="bg2"/>
                </a:solidFill>
              </a:rPr>
              <a:t>PASScommunity</a:t>
            </a:r>
            <a:endParaRPr lang="en-US" sz="2400" dirty="0">
              <a:solidFill>
                <a:schemeClr val="bg2"/>
              </a:solidFill>
            </a:endParaRPr>
          </a:p>
        </p:txBody>
      </p:sp>
    </p:spTree>
    <p:extLst>
      <p:ext uri="{BB962C8B-B14F-4D97-AF65-F5344CB8AC3E}">
        <p14:creationId xmlns:p14="http://schemas.microsoft.com/office/powerpoint/2010/main" val="372705868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3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145726" y="-194368"/>
            <a:ext cx="1871829" cy="1228434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503420" y="2485516"/>
            <a:ext cx="11005483"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Coming up next…</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hasCustomPrompt="1"/>
          </p:nvPr>
        </p:nvSpPr>
        <p:spPr>
          <a:xfrm>
            <a:off x="550242" y="3866951"/>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dirty="0"/>
              <a:t>[Next Session Title]</a:t>
            </a:r>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550242" y="4815428"/>
            <a:ext cx="6711949" cy="392921"/>
          </a:xfrm>
        </p:spPr>
        <p:txBody>
          <a:bodyPr/>
          <a:lstStyle>
            <a:lvl1pPr marL="0" indent="0" algn="l" defTabSz="1219170" rtl="0" eaLnBrk="1" latinLnBrk="0" hangingPunct="1">
              <a:spcBef>
                <a:spcPct val="20000"/>
              </a:spcBef>
              <a:buClr>
                <a:schemeClr val="accent3"/>
              </a:buClr>
              <a:buFont typeface="Arial"/>
              <a:buNone/>
              <a:defRPr lang="en-US" sz="2400" b="0" i="0" kern="1200" baseline="0" dirty="0">
                <a:solidFill>
                  <a:schemeClr val="tx1"/>
                </a:solidFill>
                <a:latin typeface="+mn-lt"/>
                <a:ea typeface="+mn-ea"/>
                <a:cs typeface="Segoe UI Light"/>
              </a:defRPr>
            </a:lvl1pPr>
          </a:lstStyle>
          <a:p>
            <a:pPr lvl="0"/>
            <a:r>
              <a:rPr lang="en-US" dirty="0"/>
              <a:t>[Speaker Name]</a:t>
            </a:r>
          </a:p>
        </p:txBody>
      </p:sp>
      <p:pic>
        <p:nvPicPr>
          <p:cNvPr id="7" name="Picture 6">
            <a:extLst>
              <a:ext uri="{FF2B5EF4-FFF2-40B4-BE49-F238E27FC236}">
                <a16:creationId xmlns:a16="http://schemas.microsoft.com/office/drawing/2014/main" id="{A2287F28-CADA-42F3-9E6B-28516D912E2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spTree>
    <p:extLst>
      <p:ext uri="{BB962C8B-B14F-4D97-AF65-F5344CB8AC3E}">
        <p14:creationId xmlns:p14="http://schemas.microsoft.com/office/powerpoint/2010/main" val="150551628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a:extLst>
              <a:ext uri="{FF2B5EF4-FFF2-40B4-BE49-F238E27FC236}">
                <a16:creationId xmlns:a16="http://schemas.microsoft.com/office/drawing/2014/main" id="{E2E66F65-E717-4473-8EA5-A589F0305EF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95166" y="-815658"/>
            <a:ext cx="7452905" cy="7452905"/>
          </a:xfrm>
          <a:prstGeom prst="rect">
            <a:avLst/>
          </a:prstGeom>
        </p:spPr>
      </p:pic>
      <p:sp>
        <p:nvSpPr>
          <p:cNvPr id="5" name="Rectangle 4">
            <a:extLst>
              <a:ext uri="{FF2B5EF4-FFF2-40B4-BE49-F238E27FC236}">
                <a16:creationId xmlns:a16="http://schemas.microsoft.com/office/drawing/2014/main" id="{C6893717-635F-46DB-9FD1-8A4EAF4C39F5}"/>
              </a:ext>
            </a:extLst>
          </p:cNvPr>
          <p:cNvSpPr/>
          <p:nvPr userDrawn="1"/>
        </p:nvSpPr>
        <p:spPr>
          <a:xfrm>
            <a:off x="5715540" y="6339837"/>
            <a:ext cx="6520000" cy="5878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6" name="TextBox 5">
            <a:extLst>
              <a:ext uri="{FF2B5EF4-FFF2-40B4-BE49-F238E27FC236}">
                <a16:creationId xmlns:a16="http://schemas.microsoft.com/office/drawing/2014/main" id="{380645E5-6D3E-41A8-8C60-BD0D7843D3DE}"/>
              </a:ext>
            </a:extLst>
          </p:cNvPr>
          <p:cNvSpPr txBox="1"/>
          <p:nvPr userDrawn="1"/>
        </p:nvSpPr>
        <p:spPr>
          <a:xfrm>
            <a:off x="7672251" y="6387528"/>
            <a:ext cx="6261464" cy="461665"/>
          </a:xfrm>
          <a:prstGeom prst="rect">
            <a:avLst/>
          </a:prstGeom>
          <a:noFill/>
        </p:spPr>
        <p:txBody>
          <a:bodyPr wrap="square" rtlCol="0">
            <a:spAutoFit/>
          </a:bodyPr>
          <a:lstStyle/>
          <a:p>
            <a:r>
              <a:rPr lang="en-CA" sz="2400" i="1" dirty="0">
                <a:solidFill>
                  <a:schemeClr val="tx1">
                    <a:lumMod val="50000"/>
                    <a:lumOff val="50000"/>
                  </a:schemeClr>
                </a:solidFill>
              </a:rPr>
              <a:t>Presenting Sponsor</a:t>
            </a:r>
          </a:p>
        </p:txBody>
      </p:sp>
    </p:spTree>
    <p:extLst>
      <p:ext uri="{BB962C8B-B14F-4D97-AF65-F5344CB8AC3E}">
        <p14:creationId xmlns:p14="http://schemas.microsoft.com/office/powerpoint/2010/main" val="30171165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0" name="Shape 2572">
            <a:extLst>
              <a:ext uri="{FF2B5EF4-FFF2-40B4-BE49-F238E27FC236}">
                <a16:creationId xmlns:a16="http://schemas.microsoft.com/office/drawing/2014/main" id="{F19B1107-FC4F-43EB-8116-2608CC672FA8}"/>
              </a:ext>
            </a:extLst>
          </p:cNvPr>
          <p:cNvSpPr/>
          <p:nvPr userDrawn="1"/>
        </p:nvSpPr>
        <p:spPr>
          <a:xfrm>
            <a:off x="4760403" y="2786744"/>
            <a:ext cx="382533" cy="382533"/>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Shape 2557">
            <a:extLst>
              <a:ext uri="{FF2B5EF4-FFF2-40B4-BE49-F238E27FC236}">
                <a16:creationId xmlns:a16="http://schemas.microsoft.com/office/drawing/2014/main" id="{C5D18694-064F-4A69-801B-D7FCC6C8E681}"/>
              </a:ext>
            </a:extLst>
          </p:cNvPr>
          <p:cNvSpPr/>
          <p:nvPr userDrawn="1"/>
        </p:nvSpPr>
        <p:spPr>
          <a:xfrm>
            <a:off x="724519" y="2852713"/>
            <a:ext cx="371544" cy="371544"/>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2" name="Shape 2538">
            <a:extLst>
              <a:ext uri="{FF2B5EF4-FFF2-40B4-BE49-F238E27FC236}">
                <a16:creationId xmlns:a16="http://schemas.microsoft.com/office/drawing/2014/main" id="{902C586D-736B-4A80-8217-F6FD61AF0182}"/>
              </a:ext>
            </a:extLst>
          </p:cNvPr>
          <p:cNvSpPr/>
          <p:nvPr userDrawn="1"/>
        </p:nvSpPr>
        <p:spPr>
          <a:xfrm>
            <a:off x="8823459" y="2804160"/>
            <a:ext cx="341040" cy="414459"/>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13" name="Straight Connector 12">
            <a:extLst>
              <a:ext uri="{FF2B5EF4-FFF2-40B4-BE49-F238E27FC236}">
                <a16:creationId xmlns:a16="http://schemas.microsoft.com/office/drawing/2014/main" id="{54CCCC7E-19AF-4628-9844-CD888991EC09}"/>
              </a:ext>
            </a:extLst>
          </p:cNvPr>
          <p:cNvCxnSpPr/>
          <p:nvPr userDrawn="1"/>
        </p:nvCxnSpPr>
        <p:spPr>
          <a:xfrm>
            <a:off x="733622"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02BFC3F-162C-400F-AC4D-65C315BBC02A}"/>
              </a:ext>
            </a:extLst>
          </p:cNvPr>
          <p:cNvCxnSpPr/>
          <p:nvPr userDrawn="1"/>
        </p:nvCxnSpPr>
        <p:spPr>
          <a:xfrm>
            <a:off x="4764448"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EC8101D-EA45-42BF-8E44-680012E1D5E0}"/>
              </a:ext>
            </a:extLst>
          </p:cNvPr>
          <p:cNvCxnSpPr/>
          <p:nvPr userDrawn="1"/>
        </p:nvCxnSpPr>
        <p:spPr>
          <a:xfrm>
            <a:off x="8795276"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CDD5CA0-840B-4EC4-B7F6-EE024E40A8B2}"/>
              </a:ext>
            </a:extLst>
          </p:cNvPr>
          <p:cNvSpPr txBox="1"/>
          <p:nvPr userDrawn="1"/>
        </p:nvSpPr>
        <p:spPr>
          <a:xfrm>
            <a:off x="663577" y="3509519"/>
            <a:ext cx="2678113" cy="1323439"/>
          </a:xfrm>
          <a:prstGeom prst="rect">
            <a:avLst/>
          </a:prstGeom>
          <a:noFill/>
        </p:spPr>
        <p:txBody>
          <a:bodyPr wrap="square" rtlCol="0">
            <a:spAutoFit/>
          </a:bodyPr>
          <a:lstStyle/>
          <a:p>
            <a: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b="0" i="0" kern="1200" dirty="0">
                <a:solidFill>
                  <a:srgbClr val="555858"/>
                </a:solidFill>
                <a:latin typeface="+mn-lt"/>
                <a:ea typeface="Gotham Light" charset="0"/>
                <a:cs typeface="Gotham Light" charset="0"/>
              </a:rPr>
              <a:t>If you require assistance during the session, type your inquiry into the question pane on the right side.</a:t>
            </a:r>
          </a:p>
        </p:txBody>
      </p:sp>
      <p:sp>
        <p:nvSpPr>
          <p:cNvPr id="19" name="TextBox 18">
            <a:extLst>
              <a:ext uri="{FF2B5EF4-FFF2-40B4-BE49-F238E27FC236}">
                <a16:creationId xmlns:a16="http://schemas.microsoft.com/office/drawing/2014/main" id="{C99505A6-EF72-43F0-A224-7F26410EEFBD}"/>
              </a:ext>
            </a:extLst>
          </p:cNvPr>
          <p:cNvSpPr txBox="1"/>
          <p:nvPr userDrawn="1"/>
        </p:nvSpPr>
        <p:spPr>
          <a:xfrm>
            <a:off x="4696396" y="3509519"/>
            <a:ext cx="2678113" cy="1077218"/>
          </a:xfrm>
          <a:prstGeom prst="rect">
            <a:avLst/>
          </a:prstGeom>
          <a:noFill/>
        </p:spPr>
        <p:txBody>
          <a:bodyPr wrap="square" rtlCol="0">
            <a:spAutoFit/>
          </a:bodyPr>
          <a:lstStyle/>
          <a:p>
            <a:pPr marL="0" indent="0" algn="l" defTabSz="914377" rtl="0" eaLnBrk="1" latinLnBrk="0" hangingPunct="1">
              <a:lnSpc>
                <a:spcPct val="100000"/>
              </a:lnSpc>
              <a:spcBef>
                <a:spcPts val="1000"/>
              </a:spcBef>
              <a:buFont typeface="Arial" panose="020B0604020202020204" pitchFamily="34" charset="0"/>
              <a:buNone/>
            </a:pPr>
            <a:r>
              <a:rPr lang="en-US" sz="1600" b="0" i="0" kern="1200" dirty="0">
                <a:solidFill>
                  <a:srgbClr val="555858"/>
                </a:solidFill>
                <a:latin typeface="+mn-lt"/>
                <a:ea typeface="Gotham Light" charset="0"/>
                <a:cs typeface="Gotham Light" charset="0"/>
              </a:rPr>
              <a:t>Maximize your screen with the zoom button on the top of the presentation window.</a:t>
            </a:r>
          </a:p>
        </p:txBody>
      </p:sp>
      <p:sp>
        <p:nvSpPr>
          <p:cNvPr id="20" name="TextBox 19">
            <a:extLst>
              <a:ext uri="{FF2B5EF4-FFF2-40B4-BE49-F238E27FC236}">
                <a16:creationId xmlns:a16="http://schemas.microsoft.com/office/drawing/2014/main" id="{66ED9D6A-A190-41C4-B35F-81AEB5A924E9}"/>
              </a:ext>
            </a:extLst>
          </p:cNvPr>
          <p:cNvSpPr txBox="1"/>
          <p:nvPr userDrawn="1"/>
        </p:nvSpPr>
        <p:spPr>
          <a:xfrm>
            <a:off x="8735234" y="3509519"/>
            <a:ext cx="2678113" cy="1077218"/>
          </a:xfrm>
          <a:prstGeom prst="rect">
            <a:avLst/>
          </a:prstGeom>
          <a:noFill/>
        </p:spPr>
        <p:txBody>
          <a:bodyPr wrap="square" rtlCol="0">
            <a:spAutoFit/>
          </a:bodyPr>
          <a:lstStyle/>
          <a:p>
            <a:pPr marL="0" indent="0" algn="l" defTabSz="914377" rtl="0" eaLnBrk="1" latinLnBrk="0" hangingPunct="1">
              <a:lnSpc>
                <a:spcPct val="100000"/>
              </a:lnSpc>
              <a:spcBef>
                <a:spcPts val="1000"/>
              </a:spcBef>
              <a:buFont typeface="Arial" panose="020B0604020202020204" pitchFamily="34" charset="0"/>
              <a:buNone/>
            </a:pPr>
            <a:r>
              <a:rPr lang="en-US" sz="1600" b="0" i="0" kern="1200" dirty="0">
                <a:solidFill>
                  <a:srgbClr val="555858"/>
                </a:solidFill>
                <a:latin typeface="+mn-lt"/>
                <a:ea typeface="Gotham Light" charset="0"/>
                <a:cs typeface="Gotham Light" charset="0"/>
              </a:rPr>
              <a:t>Please fill in the short evaluation following the session. It will appear in your web browser.</a:t>
            </a:r>
          </a:p>
        </p:txBody>
      </p:sp>
      <p:sp>
        <p:nvSpPr>
          <p:cNvPr id="21" name="TextBox 20">
            <a:extLst>
              <a:ext uri="{FF2B5EF4-FFF2-40B4-BE49-F238E27FC236}">
                <a16:creationId xmlns:a16="http://schemas.microsoft.com/office/drawing/2014/main" id="{AE652FCD-FE1B-40E0-B97F-47497E2989E4}"/>
              </a:ext>
            </a:extLst>
          </p:cNvPr>
          <p:cNvSpPr txBox="1"/>
          <p:nvPr userDrawn="1"/>
        </p:nvSpPr>
        <p:spPr>
          <a:xfrm>
            <a:off x="527991" y="487637"/>
            <a:ext cx="11191043" cy="590931"/>
          </a:xfrm>
          <a:prstGeom prst="rect">
            <a:avLst/>
          </a:prstGeom>
          <a:noFill/>
        </p:spPr>
        <p:txBody>
          <a:bodyPr wrap="square" rtlCol="0">
            <a:spAutoFit/>
          </a:bodyPr>
          <a:lstStyle/>
          <a:p>
            <a:pPr marL="0" algn="l" defTabSz="914377" rtl="0" eaLnBrk="1" latinLnBrk="0" hangingPunct="1">
              <a:lnSpc>
                <a:spcPct val="90000"/>
              </a:lnSpc>
              <a:spcBef>
                <a:spcPct val="0"/>
              </a:spcBef>
              <a:buNone/>
            </a:pPr>
            <a:r>
              <a:rPr lang="en-US" sz="3600" dirty="0">
                <a:latin typeface="+mj-lt"/>
              </a:rPr>
              <a:t>Technical Assistance</a:t>
            </a:r>
            <a:endParaRPr lang="en-US" sz="3600" b="0" i="0" kern="1200" baseline="0" dirty="0">
              <a:solidFill>
                <a:schemeClr val="tx1"/>
              </a:solidFill>
              <a:latin typeface="+mj-lt"/>
              <a:ea typeface="Gotham Light" charset="0"/>
              <a:cs typeface="Gotham Light" charset="0"/>
            </a:endParaRPr>
          </a:p>
        </p:txBody>
      </p:sp>
    </p:spTree>
    <p:extLst>
      <p:ext uri="{BB962C8B-B14F-4D97-AF65-F5344CB8AC3E}">
        <p14:creationId xmlns:p14="http://schemas.microsoft.com/office/powerpoint/2010/main" val="3012185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1B7059-9994-452B-97D3-B9424BDCF679}" type="datetimeFigureOut">
              <a:rPr lang="en-US" smtClean="0"/>
              <a:t>4/2/2020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67904691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cxnSp>
        <p:nvCxnSpPr>
          <p:cNvPr id="4" name="Straight Connector 3"/>
          <p:cNvCxnSpPr>
            <a:cxnSpLocks/>
          </p:cNvCxnSpPr>
          <p:nvPr userDrawn="1"/>
        </p:nvCxnSpPr>
        <p:spPr>
          <a:xfrm>
            <a:off x="6096000" y="1232408"/>
            <a:ext cx="0" cy="4372184"/>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7"/>
          <p:cNvSpPr>
            <a:spLocks noGrp="1"/>
          </p:cNvSpPr>
          <p:nvPr>
            <p:ph type="body" sz="quarter" idx="11" hasCustomPrompt="1"/>
          </p:nvPr>
        </p:nvSpPr>
        <p:spPr>
          <a:xfrm>
            <a:off x="1055811" y="1890317"/>
            <a:ext cx="3596172" cy="927804"/>
          </a:xfrm>
        </p:spPr>
        <p:txBody>
          <a:bodyPr>
            <a:normAutofit/>
          </a:bodyPr>
          <a:lstStyle>
            <a:lvl1pPr marL="0" indent="0" algn="ctr">
              <a:lnSpc>
                <a:spcPct val="109000"/>
              </a:lnSpc>
              <a:buNone/>
              <a:defRPr lang="en-US" sz="16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11" name="Picture Placeholder 10"/>
          <p:cNvSpPr>
            <a:spLocks noGrp="1"/>
          </p:cNvSpPr>
          <p:nvPr>
            <p:ph type="pic" sz="quarter" idx="12" hasCustomPrompt="1"/>
          </p:nvPr>
        </p:nvSpPr>
        <p:spPr>
          <a:xfrm>
            <a:off x="2126167" y="1157762"/>
            <a:ext cx="1468573" cy="519197"/>
          </a:xfrm>
        </p:spPr>
        <p:txBody>
          <a:bodyPr anchor="ctr">
            <a:noAutofit/>
          </a:bodyPr>
          <a:lstStyle>
            <a:lvl1pPr algn="ctr">
              <a:defRPr sz="1400" b="0" i="0" baseline="0">
                <a:solidFill>
                  <a:srgbClr val="555B5B"/>
                </a:solidFill>
                <a:latin typeface="+mn-lt"/>
                <a:ea typeface="Gotham Book" charset="0"/>
                <a:cs typeface="Gotham Book" charset="0"/>
              </a:defRPr>
            </a:lvl1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Logo Here</a:t>
            </a:r>
          </a:p>
        </p:txBody>
      </p:sp>
      <p:grpSp>
        <p:nvGrpSpPr>
          <p:cNvPr id="3" name="Group 2">
            <a:extLst>
              <a:ext uri="{FF2B5EF4-FFF2-40B4-BE49-F238E27FC236}">
                <a16:creationId xmlns:a16="http://schemas.microsoft.com/office/drawing/2014/main" id="{48BE7CC8-CDE6-4C03-97DD-02C64CC5066D}"/>
              </a:ext>
            </a:extLst>
          </p:cNvPr>
          <p:cNvGrpSpPr/>
          <p:nvPr userDrawn="1"/>
        </p:nvGrpSpPr>
        <p:grpSpPr>
          <a:xfrm>
            <a:off x="858446" y="5903361"/>
            <a:ext cx="6347903" cy="896576"/>
            <a:chOff x="-2322964" y="5832703"/>
            <a:chExt cx="8013856" cy="1183700"/>
          </a:xfrm>
        </p:grpSpPr>
        <p:sp>
          <p:nvSpPr>
            <p:cNvPr id="12" name="TextBox 11">
              <a:extLst>
                <a:ext uri="{FF2B5EF4-FFF2-40B4-BE49-F238E27FC236}">
                  <a16:creationId xmlns:a16="http://schemas.microsoft.com/office/drawing/2014/main" id="{D2C05D9C-FB22-45A0-83A6-1E26651D2714}"/>
                </a:ext>
              </a:extLst>
            </p:cNvPr>
            <p:cNvSpPr txBox="1"/>
            <p:nvPr userDrawn="1"/>
          </p:nvSpPr>
          <p:spPr>
            <a:xfrm>
              <a:off x="-2322964" y="5832703"/>
              <a:ext cx="7553720" cy="341326"/>
            </a:xfrm>
            <a:prstGeom prst="rect">
              <a:avLst/>
            </a:prstGeom>
            <a:noFill/>
          </p:spPr>
          <p:txBody>
            <a:bodyPr wrap="square" rtlCol="0">
              <a:spAutoFit/>
            </a:bodyPr>
            <a:lstStyle/>
            <a:p>
              <a:pPr marL="0" algn="r" defTabSz="914377" rtl="0" eaLnBrk="1" latinLnBrk="0" hangingPunct="1">
                <a:lnSpc>
                  <a:spcPct val="90000"/>
                </a:lnSpc>
                <a:spcBef>
                  <a:spcPct val="0"/>
                </a:spcBef>
                <a:buNone/>
              </a:pPr>
              <a:r>
                <a:rPr lang="en-US" sz="1200" b="0" i="1" kern="1200" baseline="0" dirty="0">
                  <a:solidFill>
                    <a:schemeClr val="tx1"/>
                  </a:solidFill>
                  <a:effectLst/>
                  <a:latin typeface="+mj-lt"/>
                  <a:ea typeface="Gotham Light" charset="0"/>
                  <a:cs typeface="Gotham Light" charset="0"/>
                </a:rPr>
                <a:t>Supporting Sponsor</a:t>
              </a:r>
            </a:p>
          </p:txBody>
        </p:sp>
        <p:pic>
          <p:nvPicPr>
            <p:cNvPr id="14" name="Picture 13">
              <a:extLst>
                <a:ext uri="{FF2B5EF4-FFF2-40B4-BE49-F238E27FC236}">
                  <a16:creationId xmlns:a16="http://schemas.microsoft.com/office/drawing/2014/main" id="{0380407E-DB7F-4BFF-9E01-43A6E1905D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96296" y="6359185"/>
              <a:ext cx="2694596" cy="657218"/>
            </a:xfrm>
            <a:prstGeom prst="rect">
              <a:avLst/>
            </a:prstGeom>
          </p:spPr>
        </p:pic>
      </p:grpSp>
      <p:sp>
        <p:nvSpPr>
          <p:cNvPr id="21" name="Parallelogram 1">
            <a:extLst>
              <a:ext uri="{FF2B5EF4-FFF2-40B4-BE49-F238E27FC236}">
                <a16:creationId xmlns:a16="http://schemas.microsoft.com/office/drawing/2014/main" id="{6F4C1FF9-A05C-42E9-8A98-CE47641DA737}"/>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3" name="Title 1">
            <a:extLst>
              <a:ext uri="{FF2B5EF4-FFF2-40B4-BE49-F238E27FC236}">
                <a16:creationId xmlns:a16="http://schemas.microsoft.com/office/drawing/2014/main" id="{6EFCFA5E-CA6F-48FE-A4E2-A3218E59535C}"/>
              </a:ext>
            </a:extLst>
          </p:cNvPr>
          <p:cNvSpPr>
            <a:spLocks noGrp="1"/>
          </p:cNvSpPr>
          <p:nvPr>
            <p:ph type="title" hasCustomPrompt="1"/>
          </p:nvPr>
        </p:nvSpPr>
        <p:spPr>
          <a:xfrm>
            <a:off x="442623" y="137951"/>
            <a:ext cx="11306755" cy="817275"/>
          </a:xfrm>
        </p:spPr>
        <p:txBody>
          <a:bodyPr/>
          <a:lstStyle>
            <a:lvl1pPr>
              <a:defRPr/>
            </a:lvl1pPr>
          </a:lstStyle>
          <a:p>
            <a:pPr algn="ctr"/>
            <a:r>
              <a:rPr lang="en-CA" sz="4000" dirty="0"/>
              <a:t>Thank you to our Presenting Sponsors</a:t>
            </a:r>
          </a:p>
        </p:txBody>
      </p:sp>
      <p:sp>
        <p:nvSpPr>
          <p:cNvPr id="24" name="Text Placeholder 7">
            <a:extLst>
              <a:ext uri="{FF2B5EF4-FFF2-40B4-BE49-F238E27FC236}">
                <a16:creationId xmlns:a16="http://schemas.microsoft.com/office/drawing/2014/main" id="{49558DAF-3CB3-4A7C-939F-93137F79FC77}"/>
              </a:ext>
            </a:extLst>
          </p:cNvPr>
          <p:cNvSpPr>
            <a:spLocks noGrp="1"/>
          </p:cNvSpPr>
          <p:nvPr>
            <p:ph type="body" sz="quarter" idx="13" hasCustomPrompt="1"/>
          </p:nvPr>
        </p:nvSpPr>
        <p:spPr>
          <a:xfrm>
            <a:off x="1055811" y="4016013"/>
            <a:ext cx="3596172" cy="927804"/>
          </a:xfrm>
        </p:spPr>
        <p:txBody>
          <a:bodyPr>
            <a:normAutofit/>
          </a:bodyPr>
          <a:lstStyle>
            <a:lvl1pPr marL="0" indent="0" algn="ctr">
              <a:lnSpc>
                <a:spcPct val="109000"/>
              </a:lnSpc>
              <a:buNone/>
              <a:defRPr lang="en-US" sz="16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5" name="Picture Placeholder 10">
            <a:extLst>
              <a:ext uri="{FF2B5EF4-FFF2-40B4-BE49-F238E27FC236}">
                <a16:creationId xmlns:a16="http://schemas.microsoft.com/office/drawing/2014/main" id="{905AFAFF-CB6D-4DDB-AB7A-4918108FA492}"/>
              </a:ext>
            </a:extLst>
          </p:cNvPr>
          <p:cNvSpPr>
            <a:spLocks noGrp="1"/>
          </p:cNvSpPr>
          <p:nvPr>
            <p:ph type="pic" sz="quarter" idx="14" hasCustomPrompt="1"/>
          </p:nvPr>
        </p:nvSpPr>
        <p:spPr>
          <a:xfrm>
            <a:off x="2126167" y="3283458"/>
            <a:ext cx="1468573" cy="519197"/>
          </a:xfrm>
        </p:spPr>
        <p:txBody>
          <a:bodyPr anchor="ctr">
            <a:noAutofit/>
          </a:bodyPr>
          <a:lstStyle>
            <a:lvl1pPr algn="ctr">
              <a:defRPr sz="1400" b="0" i="0" baseline="0">
                <a:solidFill>
                  <a:srgbClr val="555B5B"/>
                </a:solidFill>
                <a:latin typeface="+mn-lt"/>
                <a:ea typeface="Gotham Book" charset="0"/>
                <a:cs typeface="Gotham Book" charset="0"/>
              </a:defRPr>
            </a:lvl1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Logo Here</a:t>
            </a:r>
          </a:p>
        </p:txBody>
      </p:sp>
      <p:sp>
        <p:nvSpPr>
          <p:cNvPr id="26" name="Text Placeholder 7">
            <a:extLst>
              <a:ext uri="{FF2B5EF4-FFF2-40B4-BE49-F238E27FC236}">
                <a16:creationId xmlns:a16="http://schemas.microsoft.com/office/drawing/2014/main" id="{4FFA215F-7F72-43E0-B5EB-67AB44C3310B}"/>
              </a:ext>
            </a:extLst>
          </p:cNvPr>
          <p:cNvSpPr>
            <a:spLocks noGrp="1"/>
          </p:cNvSpPr>
          <p:nvPr>
            <p:ph type="body" sz="quarter" idx="15" hasCustomPrompt="1"/>
          </p:nvPr>
        </p:nvSpPr>
        <p:spPr>
          <a:xfrm>
            <a:off x="7361821" y="1942077"/>
            <a:ext cx="3596172" cy="927804"/>
          </a:xfrm>
        </p:spPr>
        <p:txBody>
          <a:bodyPr>
            <a:normAutofit/>
          </a:bodyPr>
          <a:lstStyle>
            <a:lvl1pPr marL="0" indent="0" algn="ctr">
              <a:lnSpc>
                <a:spcPct val="109000"/>
              </a:lnSpc>
              <a:buNone/>
              <a:defRPr lang="en-US" sz="16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7" name="Picture Placeholder 10">
            <a:extLst>
              <a:ext uri="{FF2B5EF4-FFF2-40B4-BE49-F238E27FC236}">
                <a16:creationId xmlns:a16="http://schemas.microsoft.com/office/drawing/2014/main" id="{8FF64149-3BFC-4D2F-B894-BE3849C10C47}"/>
              </a:ext>
            </a:extLst>
          </p:cNvPr>
          <p:cNvSpPr>
            <a:spLocks noGrp="1"/>
          </p:cNvSpPr>
          <p:nvPr>
            <p:ph type="pic" sz="quarter" idx="16" hasCustomPrompt="1"/>
          </p:nvPr>
        </p:nvSpPr>
        <p:spPr>
          <a:xfrm>
            <a:off x="8432176" y="1209522"/>
            <a:ext cx="1468573" cy="519197"/>
          </a:xfrm>
        </p:spPr>
        <p:txBody>
          <a:bodyPr anchor="ctr">
            <a:noAutofit/>
          </a:bodyPr>
          <a:lstStyle>
            <a:lvl1pPr algn="ctr">
              <a:defRPr sz="1400" b="0" i="0" baseline="0">
                <a:solidFill>
                  <a:srgbClr val="555B5B"/>
                </a:solidFill>
                <a:latin typeface="+mn-lt"/>
                <a:ea typeface="Gotham Book" charset="0"/>
                <a:cs typeface="Gotham Book" charset="0"/>
              </a:defRPr>
            </a:lvl1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Logo Here</a:t>
            </a:r>
          </a:p>
        </p:txBody>
      </p:sp>
      <p:sp>
        <p:nvSpPr>
          <p:cNvPr id="28" name="Text Placeholder 7">
            <a:extLst>
              <a:ext uri="{FF2B5EF4-FFF2-40B4-BE49-F238E27FC236}">
                <a16:creationId xmlns:a16="http://schemas.microsoft.com/office/drawing/2014/main" id="{5C1DED9D-AD3F-4522-BB87-DED0440B32A9}"/>
              </a:ext>
            </a:extLst>
          </p:cNvPr>
          <p:cNvSpPr>
            <a:spLocks noGrp="1"/>
          </p:cNvSpPr>
          <p:nvPr>
            <p:ph type="body" sz="quarter" idx="17" hasCustomPrompt="1"/>
          </p:nvPr>
        </p:nvSpPr>
        <p:spPr>
          <a:xfrm>
            <a:off x="7361821" y="4067773"/>
            <a:ext cx="3596172" cy="927804"/>
          </a:xfrm>
        </p:spPr>
        <p:txBody>
          <a:bodyPr>
            <a:normAutofit/>
          </a:bodyPr>
          <a:lstStyle>
            <a:lvl1pPr marL="0" indent="0" algn="ctr">
              <a:lnSpc>
                <a:spcPct val="109000"/>
              </a:lnSpc>
              <a:buNone/>
              <a:defRPr lang="en-US" sz="16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9" name="Picture Placeholder 10">
            <a:extLst>
              <a:ext uri="{FF2B5EF4-FFF2-40B4-BE49-F238E27FC236}">
                <a16:creationId xmlns:a16="http://schemas.microsoft.com/office/drawing/2014/main" id="{577B61FC-0B9E-4FEE-A321-E273ED25BED6}"/>
              </a:ext>
            </a:extLst>
          </p:cNvPr>
          <p:cNvSpPr>
            <a:spLocks noGrp="1"/>
          </p:cNvSpPr>
          <p:nvPr>
            <p:ph type="pic" sz="quarter" idx="18" hasCustomPrompt="1"/>
          </p:nvPr>
        </p:nvSpPr>
        <p:spPr>
          <a:xfrm>
            <a:off x="8432176" y="3335218"/>
            <a:ext cx="1468573" cy="519197"/>
          </a:xfrm>
        </p:spPr>
        <p:txBody>
          <a:bodyPr anchor="ctr">
            <a:noAutofit/>
          </a:bodyPr>
          <a:lstStyle>
            <a:lvl1pPr algn="ctr">
              <a:defRPr sz="1400" b="0" i="0" baseline="0">
                <a:solidFill>
                  <a:srgbClr val="555B5B"/>
                </a:solidFill>
                <a:latin typeface="+mn-lt"/>
                <a:ea typeface="Gotham Book" charset="0"/>
                <a:cs typeface="Gotham Book" charset="0"/>
              </a:defRPr>
            </a:lvl1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Logo Here</a:t>
            </a:r>
          </a:p>
        </p:txBody>
      </p:sp>
      <p:pic>
        <p:nvPicPr>
          <p:cNvPr id="17" name="Picture 16">
            <a:extLst>
              <a:ext uri="{FF2B5EF4-FFF2-40B4-BE49-F238E27FC236}">
                <a16:creationId xmlns:a16="http://schemas.microsoft.com/office/drawing/2014/main" id="{ECB5AED4-FD74-4A79-BBC5-57311EFE0EC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6207395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429371" y="1774839"/>
            <a:ext cx="10972800" cy="4380263"/>
          </a:xfrm>
          <a:prstGeom prst="rect">
            <a:avLst/>
          </a:prstGeom>
        </p:spPr>
        <p:txBody>
          <a:bodyPr>
            <a:normAutofit/>
          </a:bodyPr>
          <a:lstStyle>
            <a:lvl1pPr marL="0" indent="0">
              <a:buClr>
                <a:schemeClr val="accent3"/>
              </a:buClr>
              <a:buFontTx/>
              <a:buNone/>
              <a:defRPr sz="2667">
                <a:solidFill>
                  <a:schemeClr val="tx1"/>
                </a:solidFill>
                <a:latin typeface="Consolas"/>
                <a:cs typeface="Consolas"/>
              </a:defRPr>
            </a:lvl1pPr>
            <a:lvl2pPr marL="0" indent="0">
              <a:buClr>
                <a:schemeClr val="accent3"/>
              </a:buClr>
              <a:buFontTx/>
              <a:buNone/>
              <a:defRPr sz="2400">
                <a:solidFill>
                  <a:schemeClr val="tx1"/>
                </a:solidFill>
                <a:latin typeface="Consolas"/>
                <a:cs typeface="Consolas"/>
              </a:defRPr>
            </a:lvl2pPr>
            <a:lvl3pPr marL="393690" indent="0">
              <a:buClr>
                <a:schemeClr val="accent3"/>
              </a:buClr>
              <a:buFontTx/>
              <a:buNone/>
              <a:defRPr sz="2133">
                <a:solidFill>
                  <a:schemeClr val="tx1"/>
                </a:solidFill>
                <a:latin typeface="Consolas"/>
                <a:cs typeface="Consolas"/>
              </a:defRPr>
            </a:lvl3pPr>
            <a:lvl4pPr marL="772565" indent="0">
              <a:buClr>
                <a:schemeClr val="accent3"/>
              </a:buClr>
              <a:buFontTx/>
              <a:buNone/>
              <a:defRPr sz="2133">
                <a:solidFill>
                  <a:schemeClr val="tx1"/>
                </a:solidFill>
                <a:latin typeface="Consolas"/>
                <a:cs typeface="Consolas"/>
              </a:defRPr>
            </a:lvl4pPr>
            <a:lvl5pPr marL="1128156" indent="0">
              <a:buClr>
                <a:schemeClr val="accent3"/>
              </a:buClr>
              <a:buFontTx/>
              <a:buNone/>
              <a:defRPr sz="2133">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70268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5" name="Picture 4">
            <a:extLst>
              <a:ext uri="{FF2B5EF4-FFF2-40B4-BE49-F238E27FC236}">
                <a16:creationId xmlns:a16="http://schemas.microsoft.com/office/drawing/2014/main" id="{84948A2D-3244-41AD-B506-99BF47BC9C2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352202453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321050" y="2374590"/>
            <a:ext cx="10989733" cy="2619183"/>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429371" y="1212332"/>
            <a:ext cx="10989733" cy="572792"/>
          </a:xfrm>
        </p:spPr>
        <p:txBody>
          <a:bodyPr>
            <a:noAutofit/>
          </a:bodyPr>
          <a:lstStyle>
            <a:lvl1pPr marL="0" marR="0" indent="0" algn="l" defTabSz="1219170" rtl="0" eaLnBrk="1" fontAlgn="auto" latinLnBrk="0" hangingPunct="1">
              <a:lnSpc>
                <a:spcPct val="100000"/>
              </a:lnSpc>
              <a:spcBef>
                <a:spcPct val="20000"/>
              </a:spcBef>
              <a:spcAft>
                <a:spcPts val="0"/>
              </a:spcAft>
              <a:buClr>
                <a:schemeClr val="accent1"/>
              </a:buClr>
              <a:buSzTx/>
              <a:buFont typeface="Arial" charset="0"/>
              <a:buNone/>
              <a:tabLst/>
              <a:defRPr sz="2667">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8" name="Picture 7">
            <a:extLst>
              <a:ext uri="{FF2B5EF4-FFF2-40B4-BE49-F238E27FC236}">
                <a16:creationId xmlns:a16="http://schemas.microsoft.com/office/drawing/2014/main" id="{08AAAB1C-D002-4C3B-8580-BC90B6B9CA9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311704544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Technical Assistance">
    <p:spTree>
      <p:nvGrpSpPr>
        <p:cNvPr id="1" name=""/>
        <p:cNvGrpSpPr/>
        <p:nvPr/>
      </p:nvGrpSpPr>
      <p:grpSpPr>
        <a:xfrm>
          <a:off x="0" y="0"/>
          <a:ext cx="0" cy="0"/>
          <a:chOff x="0" y="0"/>
          <a:chExt cx="0" cy="0"/>
        </a:xfrm>
      </p:grpSpPr>
      <p:sp>
        <p:nvSpPr>
          <p:cNvPr id="18" name="Shape 2572"/>
          <p:cNvSpPr/>
          <p:nvPr userDrawn="1"/>
        </p:nvSpPr>
        <p:spPr>
          <a:xfrm>
            <a:off x="4760403" y="2786744"/>
            <a:ext cx="382533" cy="382533"/>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 name="Shape 2557"/>
          <p:cNvSpPr/>
          <p:nvPr userDrawn="1"/>
        </p:nvSpPr>
        <p:spPr>
          <a:xfrm>
            <a:off x="724519" y="2852713"/>
            <a:ext cx="371544" cy="371544"/>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Shape 2538"/>
          <p:cNvSpPr/>
          <p:nvPr userDrawn="1"/>
        </p:nvSpPr>
        <p:spPr>
          <a:xfrm>
            <a:off x="8823459" y="2804160"/>
            <a:ext cx="341040" cy="414459"/>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19045" tIns="19045" rIns="19045" bIns="19045" anchor="ctr"/>
          <a:lstStyle/>
          <a:p>
            <a:pPr defTabSz="228526">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25" name="Straight Connector 24"/>
          <p:cNvCxnSpPr/>
          <p:nvPr userDrawn="1"/>
        </p:nvCxnSpPr>
        <p:spPr>
          <a:xfrm>
            <a:off x="733622"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4764448"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8795276" y="3367299"/>
            <a:ext cx="257631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userDrawn="1"/>
        </p:nvSpPr>
        <p:spPr>
          <a:xfrm>
            <a:off x="663577" y="3509519"/>
            <a:ext cx="2678113" cy="1323439"/>
          </a:xfrm>
          <a:prstGeom prst="rect">
            <a:avLst/>
          </a:prstGeom>
          <a:noFill/>
        </p:spPr>
        <p:txBody>
          <a:bodyPr wrap="square" rtlCol="0">
            <a:spAutoFit/>
          </a:bodyPr>
          <a:lstStyle/>
          <a:p>
            <a: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600" b="0" i="0" kern="1200" dirty="0">
                <a:solidFill>
                  <a:srgbClr val="555858"/>
                </a:solidFill>
                <a:latin typeface="+mn-lt"/>
                <a:ea typeface="Gotham Light" charset="0"/>
                <a:cs typeface="Gotham Light" charset="0"/>
              </a:rPr>
              <a:t>If you require assistance during the session, type your inquiry into the question pane on the right side.</a:t>
            </a:r>
          </a:p>
        </p:txBody>
      </p:sp>
      <p:sp>
        <p:nvSpPr>
          <p:cNvPr id="32" name="TextBox 31"/>
          <p:cNvSpPr txBox="1"/>
          <p:nvPr userDrawn="1"/>
        </p:nvSpPr>
        <p:spPr>
          <a:xfrm>
            <a:off x="4696396" y="3509519"/>
            <a:ext cx="2678113" cy="1077218"/>
          </a:xfrm>
          <a:prstGeom prst="rect">
            <a:avLst/>
          </a:prstGeom>
          <a:noFill/>
        </p:spPr>
        <p:txBody>
          <a:bodyPr wrap="square" rtlCol="0">
            <a:spAutoFit/>
          </a:bodyPr>
          <a:lstStyle/>
          <a:p>
            <a:pPr marL="0" indent="0" algn="l" defTabSz="914377" rtl="0" eaLnBrk="1" latinLnBrk="0" hangingPunct="1">
              <a:lnSpc>
                <a:spcPct val="100000"/>
              </a:lnSpc>
              <a:spcBef>
                <a:spcPts val="1000"/>
              </a:spcBef>
              <a:buFont typeface="Arial" panose="020B0604020202020204" pitchFamily="34" charset="0"/>
              <a:buNone/>
            </a:pPr>
            <a:r>
              <a:rPr lang="en-US" sz="1600" b="0" i="0" kern="1200" dirty="0">
                <a:solidFill>
                  <a:srgbClr val="555858"/>
                </a:solidFill>
                <a:latin typeface="+mn-lt"/>
                <a:ea typeface="Gotham Light" charset="0"/>
                <a:cs typeface="Gotham Light" charset="0"/>
              </a:rPr>
              <a:t>Maximize your screen with the zoom button on the top of the presentation window.</a:t>
            </a:r>
          </a:p>
        </p:txBody>
      </p:sp>
      <p:sp>
        <p:nvSpPr>
          <p:cNvPr id="33" name="TextBox 32"/>
          <p:cNvSpPr txBox="1"/>
          <p:nvPr userDrawn="1"/>
        </p:nvSpPr>
        <p:spPr>
          <a:xfrm>
            <a:off x="8735234" y="3509519"/>
            <a:ext cx="2678113" cy="1077218"/>
          </a:xfrm>
          <a:prstGeom prst="rect">
            <a:avLst/>
          </a:prstGeom>
          <a:noFill/>
        </p:spPr>
        <p:txBody>
          <a:bodyPr wrap="square" rtlCol="0">
            <a:spAutoFit/>
          </a:bodyPr>
          <a:lstStyle/>
          <a:p>
            <a:pPr marL="0" indent="0" algn="l" defTabSz="914377" rtl="0" eaLnBrk="1" latinLnBrk="0" hangingPunct="1">
              <a:lnSpc>
                <a:spcPct val="100000"/>
              </a:lnSpc>
              <a:spcBef>
                <a:spcPts val="1000"/>
              </a:spcBef>
              <a:buFont typeface="Arial" panose="020B0604020202020204" pitchFamily="34" charset="0"/>
              <a:buNone/>
            </a:pPr>
            <a:r>
              <a:rPr lang="en-US" sz="1600" b="0" i="0" kern="1200" dirty="0">
                <a:solidFill>
                  <a:srgbClr val="555858"/>
                </a:solidFill>
                <a:latin typeface="+mn-lt"/>
                <a:ea typeface="Gotham Light" charset="0"/>
                <a:cs typeface="Gotham Light" charset="0"/>
              </a:rPr>
              <a:t>Please fill in the short evaluation following the session. It will appear in your web browser.</a:t>
            </a:r>
          </a:p>
        </p:txBody>
      </p:sp>
      <p:sp>
        <p:nvSpPr>
          <p:cNvPr id="34" name="TextBox 33"/>
          <p:cNvSpPr txBox="1"/>
          <p:nvPr userDrawn="1"/>
        </p:nvSpPr>
        <p:spPr>
          <a:xfrm>
            <a:off x="527991" y="487637"/>
            <a:ext cx="11191043" cy="590931"/>
          </a:xfrm>
          <a:prstGeom prst="rect">
            <a:avLst/>
          </a:prstGeom>
          <a:noFill/>
        </p:spPr>
        <p:txBody>
          <a:bodyPr wrap="square" rtlCol="0">
            <a:spAutoFit/>
          </a:bodyPr>
          <a:lstStyle/>
          <a:p>
            <a:pPr marL="0" algn="l" defTabSz="914377" rtl="0" eaLnBrk="1" latinLnBrk="0" hangingPunct="1">
              <a:lnSpc>
                <a:spcPct val="90000"/>
              </a:lnSpc>
              <a:spcBef>
                <a:spcPct val="0"/>
              </a:spcBef>
              <a:buNone/>
            </a:pPr>
            <a:r>
              <a:rPr lang="en-US" sz="3600" dirty="0">
                <a:latin typeface="+mj-lt"/>
              </a:rPr>
              <a:t>Technical Assistance</a:t>
            </a:r>
            <a:endParaRPr lang="en-US" sz="3600" b="0" i="0" kern="1200" baseline="0" dirty="0">
              <a:solidFill>
                <a:schemeClr val="tx1"/>
              </a:solidFill>
              <a:latin typeface="+mj-lt"/>
              <a:ea typeface="Gotham Light" charset="0"/>
              <a:cs typeface="Gotham Light" charset="0"/>
            </a:endParaRPr>
          </a:p>
        </p:txBody>
      </p:sp>
    </p:spTree>
    <p:extLst>
      <p:ext uri="{BB962C8B-B14F-4D97-AF65-F5344CB8AC3E}">
        <p14:creationId xmlns:p14="http://schemas.microsoft.com/office/powerpoint/2010/main" val="40207155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668264" y="4629790"/>
            <a:ext cx="6027955" cy="604977"/>
          </a:xfrm>
          <a:prstGeom prst="rect">
            <a:avLst/>
          </a:prstGeom>
        </p:spPr>
        <p:txBody>
          <a:bodyPr vert="horz" lIns="91440" tIns="45720" rIns="91440" bIns="45720" rtlCol="0" anchor="t">
            <a:noAutofit/>
          </a:bodyPr>
          <a:lstStyle>
            <a:lvl1pPr marL="0" indent="0" algn="l">
              <a:buNone/>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668108" y="5597237"/>
            <a:ext cx="6028267" cy="573617"/>
          </a:xfrm>
        </p:spPr>
        <p:txBody>
          <a:bodyPr/>
          <a:lstStyle>
            <a:lvl1pPr marL="0" indent="0" algn="l" defTabSz="609585" rtl="0" eaLnBrk="1" latinLnBrk="0" hangingPunct="1">
              <a:lnSpc>
                <a:spcPct val="100000"/>
              </a:lnSpc>
              <a:spcBef>
                <a:spcPts val="0"/>
              </a:spcBef>
              <a:spcAft>
                <a:spcPts val="0"/>
              </a:spcAft>
              <a:buFont typeface="Arial"/>
              <a:buNone/>
              <a:defRPr lang="en-US" sz="1867"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9184703" y="-30678"/>
            <a:ext cx="3036759" cy="5693347"/>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7599063" y="-59498"/>
            <a:ext cx="4635267" cy="697036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a:extLst>
              <a:ext uri="{FF2B5EF4-FFF2-40B4-BE49-F238E27FC236}">
                <a16:creationId xmlns:a16="http://schemas.microsoft.com/office/drawing/2014/main" id="{B1310108-2282-412A-8070-EA1D9ED737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sp>
        <p:nvSpPr>
          <p:cNvPr id="10" name="Rectangle 9">
            <a:extLst>
              <a:ext uri="{FF2B5EF4-FFF2-40B4-BE49-F238E27FC236}">
                <a16:creationId xmlns:a16="http://schemas.microsoft.com/office/drawing/2014/main" id="{242937A2-246C-437D-BD64-FAADC150E705}"/>
              </a:ext>
            </a:extLst>
          </p:cNvPr>
          <p:cNvSpPr/>
          <p:nvPr userDrawn="1"/>
        </p:nvSpPr>
        <p:spPr>
          <a:xfrm>
            <a:off x="8708" y="6339837"/>
            <a:ext cx="12226832" cy="5878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11" name="TextBox 10">
            <a:extLst>
              <a:ext uri="{FF2B5EF4-FFF2-40B4-BE49-F238E27FC236}">
                <a16:creationId xmlns:a16="http://schemas.microsoft.com/office/drawing/2014/main" id="{4C774E55-93D3-4D0C-B839-F83522AF2C29}"/>
              </a:ext>
            </a:extLst>
          </p:cNvPr>
          <p:cNvSpPr txBox="1"/>
          <p:nvPr userDrawn="1"/>
        </p:nvSpPr>
        <p:spPr>
          <a:xfrm>
            <a:off x="7672251" y="6387528"/>
            <a:ext cx="6261464" cy="461665"/>
          </a:xfrm>
          <a:prstGeom prst="rect">
            <a:avLst/>
          </a:prstGeom>
          <a:noFill/>
        </p:spPr>
        <p:txBody>
          <a:bodyPr wrap="square" rtlCol="0">
            <a:spAutoFit/>
          </a:bodyPr>
          <a:lstStyle/>
          <a:p>
            <a:r>
              <a:rPr lang="en-CA" sz="2400" i="1" dirty="0">
                <a:solidFill>
                  <a:schemeClr val="tx1">
                    <a:lumMod val="50000"/>
                    <a:lumOff val="50000"/>
                  </a:schemeClr>
                </a:solidFill>
              </a:rPr>
              <a:t>Presenting Sponsor</a:t>
            </a:r>
          </a:p>
        </p:txBody>
      </p:sp>
    </p:spTree>
    <p:extLst>
      <p:ext uri="{BB962C8B-B14F-4D97-AF65-F5344CB8AC3E}">
        <p14:creationId xmlns:p14="http://schemas.microsoft.com/office/powerpoint/2010/main" val="21030050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5596689" y="-34073"/>
            <a:ext cx="6633400" cy="6944936"/>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664525" y="2514903"/>
            <a:ext cx="4331368" cy="627904"/>
          </a:xfrm>
        </p:spPr>
        <p:txBody>
          <a:bodyPr anchor="b"/>
          <a:lstStyle>
            <a:lvl1pPr algn="l">
              <a:defRPr sz="4267"/>
            </a:lvl1pPr>
          </a:lstStyle>
          <a:p>
            <a:r>
              <a:rPr lang="en-US" dirty="0"/>
              <a:t>Speaker Name</a:t>
            </a:r>
          </a:p>
        </p:txBody>
      </p:sp>
      <p:sp>
        <p:nvSpPr>
          <p:cNvPr id="18" name="Text Placeholder 17"/>
          <p:cNvSpPr>
            <a:spLocks noGrp="1"/>
          </p:cNvSpPr>
          <p:nvPr>
            <p:ph type="body" sz="quarter" idx="10" hasCustomPrompt="1"/>
          </p:nvPr>
        </p:nvSpPr>
        <p:spPr>
          <a:xfrm>
            <a:off x="664755" y="3194534"/>
            <a:ext cx="4330700" cy="540913"/>
          </a:xfrm>
        </p:spPr>
        <p:txBody>
          <a:bodyPr/>
          <a:lstStyle>
            <a:lvl1pPr marL="0" marR="0" indent="0" algn="l" defTabSz="609585" rtl="0" eaLnBrk="1" fontAlgn="auto" latinLnBrk="0" hangingPunct="1">
              <a:lnSpc>
                <a:spcPct val="100000"/>
              </a:lnSpc>
              <a:spcBef>
                <a:spcPct val="0"/>
              </a:spcBef>
              <a:spcAft>
                <a:spcPts val="0"/>
              </a:spcAft>
              <a:buClrTx/>
              <a:buSzTx/>
              <a:buFontTx/>
              <a:buNone/>
              <a:tabLst/>
              <a:defRPr kumimoji="0" lang="en-US" sz="2667"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7759341" y="1514756"/>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664525" y="453292"/>
            <a:ext cx="1924051" cy="1924049"/>
          </a:xfrm>
          <a:prstGeom prst="ellipse">
            <a:avLst/>
          </a:prstGeom>
          <a:solidFill>
            <a:schemeClr val="bg2">
              <a:lumMod val="95000"/>
            </a:schemeClr>
          </a:solidFill>
        </p:spPr>
        <p:txBody>
          <a:bodyPr anchor="ctr"/>
          <a:lstStyle>
            <a:lvl1pPr algn="ctr">
              <a:defRPr sz="1400"/>
            </a:lvl1pPr>
          </a:lstStyle>
          <a:p>
            <a:r>
              <a:rPr lang="en-US" dirty="0"/>
              <a:t>PLACE YOUR PHOTO HERE</a:t>
            </a:r>
          </a:p>
        </p:txBody>
      </p:sp>
      <p:sp>
        <p:nvSpPr>
          <p:cNvPr id="40" name="Text Placeholder 17"/>
          <p:cNvSpPr>
            <a:spLocks noGrp="1"/>
          </p:cNvSpPr>
          <p:nvPr>
            <p:ph type="body" sz="quarter" idx="13" hasCustomPrompt="1"/>
          </p:nvPr>
        </p:nvSpPr>
        <p:spPr>
          <a:xfrm>
            <a:off x="7759341" y="1873835"/>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7759341" y="3008431"/>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7759341" y="3367510"/>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7759341" y="4480060"/>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7759341" y="4839139"/>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1176050" y="4239145"/>
            <a:ext cx="3819404"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dirty="0">
                <a:solidFill>
                  <a:schemeClr val="accent1"/>
                </a:solidFill>
              </a:rPr>
              <a:t>/</a:t>
            </a:r>
            <a:r>
              <a:rPr lang="en-US" sz="1467" dirty="0" err="1">
                <a:solidFill>
                  <a:schemeClr val="accent1"/>
                </a:solidFill>
              </a:rPr>
              <a:t>yourname</a:t>
            </a:r>
            <a:endParaRPr lang="en-US" sz="1467" dirty="0">
              <a:solidFill>
                <a:schemeClr val="accent1"/>
              </a:solidFill>
            </a:endParaRPr>
          </a:p>
        </p:txBody>
      </p:sp>
      <p:sp>
        <p:nvSpPr>
          <p:cNvPr id="50" name="Text Placeholder 48"/>
          <p:cNvSpPr>
            <a:spLocks noGrp="1"/>
          </p:cNvSpPr>
          <p:nvPr>
            <p:ph type="body" sz="quarter" idx="19" hasCustomPrompt="1"/>
          </p:nvPr>
        </p:nvSpPr>
        <p:spPr>
          <a:xfrm>
            <a:off x="1179337" y="4751984"/>
            <a:ext cx="3816116"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a:solidFill>
                  <a:schemeClr val="accent1"/>
                </a:solidFill>
              </a:rPr>
              <a:t>@</a:t>
            </a:r>
            <a:r>
              <a:rPr lang="en-US" sz="1467" dirty="0" err="1">
                <a:solidFill>
                  <a:schemeClr val="accent1"/>
                </a:solidFill>
              </a:rPr>
              <a:t>yourhandle</a:t>
            </a:r>
            <a:endParaRPr lang="en-US" sz="1467" dirty="0">
              <a:solidFill>
                <a:schemeClr val="accent1"/>
              </a:solidFill>
            </a:endParaRPr>
          </a:p>
        </p:txBody>
      </p:sp>
      <p:sp>
        <p:nvSpPr>
          <p:cNvPr id="51" name="Text Placeholder 48"/>
          <p:cNvSpPr>
            <a:spLocks noGrp="1"/>
          </p:cNvSpPr>
          <p:nvPr>
            <p:ph type="body" sz="quarter" idx="20" hasCustomPrompt="1"/>
          </p:nvPr>
        </p:nvSpPr>
        <p:spPr>
          <a:xfrm>
            <a:off x="1174780" y="5251601"/>
            <a:ext cx="3820672"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dirty="0" err="1">
                <a:solidFill>
                  <a:schemeClr val="accent1"/>
                </a:solidFill>
              </a:rPr>
              <a:t>yourname</a:t>
            </a:r>
            <a:endParaRPr lang="en-US" sz="1467"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1174780" y="5764440"/>
            <a:ext cx="3820672"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dirty="0" err="1">
                <a:solidFill>
                  <a:schemeClr val="accent1"/>
                </a:solidFill>
              </a:rPr>
              <a:t>youremail</a:t>
            </a:r>
            <a:endParaRPr lang="en-US" sz="1467" dirty="0">
              <a:solidFill>
                <a:schemeClr val="accent1"/>
              </a:solidFill>
            </a:endParaRPr>
          </a:p>
        </p:txBody>
      </p:sp>
    </p:spTree>
    <p:extLst>
      <p:ext uri="{BB962C8B-B14F-4D97-AF65-F5344CB8AC3E}">
        <p14:creationId xmlns:p14="http://schemas.microsoft.com/office/powerpoint/2010/main" val="27341809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429371" y="2376394"/>
            <a:ext cx="10989733" cy="2619183"/>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a:xfrm>
            <a:off x="429371" y="334969"/>
            <a:ext cx="10989733" cy="817275"/>
          </a:xfrm>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429371" y="1212332"/>
            <a:ext cx="10989733" cy="572792"/>
          </a:xfrm>
        </p:spPr>
        <p:txBody>
          <a:bodyPr>
            <a:noAutofit/>
          </a:bodyPr>
          <a:lstStyle>
            <a:lvl1pPr marL="0" marR="0" indent="0" algn="l" defTabSz="1219170" rtl="0" eaLnBrk="1" fontAlgn="auto" latinLnBrk="0" hangingPunct="1">
              <a:lnSpc>
                <a:spcPct val="100000"/>
              </a:lnSpc>
              <a:spcBef>
                <a:spcPct val="20000"/>
              </a:spcBef>
              <a:spcAft>
                <a:spcPts val="0"/>
              </a:spcAft>
              <a:buClr>
                <a:schemeClr val="accent1"/>
              </a:buClr>
              <a:buSzTx/>
              <a:buFont typeface="Arial" charset="0"/>
              <a:buNone/>
              <a:tabLst/>
              <a:defRPr sz="2667">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1" name="Picture 10">
            <a:extLst>
              <a:ext uri="{FF2B5EF4-FFF2-40B4-BE49-F238E27FC236}">
                <a16:creationId xmlns:a16="http://schemas.microsoft.com/office/drawing/2014/main" id="{AB82E04E-3222-450E-A490-D3450562B38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384398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429371" y="1314316"/>
            <a:ext cx="11306755" cy="3597072"/>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0" name="Picture 9">
            <a:extLst>
              <a:ext uri="{FF2B5EF4-FFF2-40B4-BE49-F238E27FC236}">
                <a16:creationId xmlns:a16="http://schemas.microsoft.com/office/drawing/2014/main" id="{385593E4-195B-48E9-8F03-109150C0F1F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344817849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429371" y="2006855"/>
            <a:ext cx="11015133" cy="597807"/>
          </a:xfrm>
        </p:spPr>
        <p:txBody>
          <a:bodyPr anchor="b"/>
          <a:lstStyle>
            <a:lvl1pPr marL="0" indent="0">
              <a:buNone/>
              <a:defRPr sz="3733" b="0" i="0">
                <a:solidFill>
                  <a:schemeClr val="accent3"/>
                </a:solidFill>
                <a:latin typeface="Segoe UI Light" charset="0"/>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429371" y="260270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429371" y="3381894"/>
            <a:ext cx="11015133" cy="597807"/>
          </a:xfrm>
        </p:spPr>
        <p:txBody>
          <a:bodyPr anchor="b"/>
          <a:lstStyle>
            <a:lvl1pPr marL="0" indent="0">
              <a:buNone/>
              <a:defRPr sz="2667" b="0" i="0">
                <a:solidFill>
                  <a:schemeClr val="tx1"/>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429371" y="397774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429371" y="4720263"/>
            <a:ext cx="11015133" cy="597807"/>
          </a:xfrm>
        </p:spPr>
        <p:txBody>
          <a:bodyPr anchor="b"/>
          <a:lstStyle>
            <a:lvl1pPr marL="0" indent="0">
              <a:buNone/>
              <a:defRPr sz="1867" b="1" i="0">
                <a:solidFill>
                  <a:schemeClr val="bg2">
                    <a:lumMod val="65000"/>
                  </a:schemeClr>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429371" y="531611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3717202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1B7059-9994-452B-97D3-B9424BDCF679}" type="datetimeFigureOut">
              <a:rPr lang="en-US" smtClean="0"/>
              <a:t>4/2/2020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6389273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421715" y="2278383"/>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6494795" y="2278383"/>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421713" y="2880629"/>
            <a:ext cx="4907376" cy="3189433"/>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4" name="Text Placeholder 20"/>
          <p:cNvSpPr>
            <a:spLocks noGrp="1"/>
          </p:cNvSpPr>
          <p:nvPr>
            <p:ph type="body" sz="quarter" idx="15"/>
          </p:nvPr>
        </p:nvSpPr>
        <p:spPr>
          <a:xfrm>
            <a:off x="6494793" y="2880629"/>
            <a:ext cx="4907376" cy="3189433"/>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236970713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421715"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421714"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4344359"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4344358"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8267000" y="2183266"/>
            <a:ext cx="3469125"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8266999" y="2806713"/>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312474299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845427" y="2495017"/>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2" name="Text Placeholder 19"/>
          <p:cNvSpPr>
            <a:spLocks noGrp="1"/>
          </p:cNvSpPr>
          <p:nvPr>
            <p:ph type="body" sz="quarter" idx="12"/>
          </p:nvPr>
        </p:nvSpPr>
        <p:spPr>
          <a:xfrm>
            <a:off x="4777257" y="2495017"/>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3" name="Text Placeholder 19"/>
          <p:cNvSpPr>
            <a:spLocks noGrp="1"/>
          </p:cNvSpPr>
          <p:nvPr>
            <p:ph type="body" sz="quarter" idx="13"/>
          </p:nvPr>
        </p:nvSpPr>
        <p:spPr>
          <a:xfrm>
            <a:off x="8554536" y="2495017"/>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7" name="Text Placeholder 19"/>
          <p:cNvSpPr>
            <a:spLocks noGrp="1"/>
          </p:cNvSpPr>
          <p:nvPr>
            <p:ph type="body" sz="quarter" idx="14"/>
          </p:nvPr>
        </p:nvSpPr>
        <p:spPr>
          <a:xfrm>
            <a:off x="845427" y="4648829"/>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8" name="Text Placeholder 19"/>
          <p:cNvSpPr>
            <a:spLocks noGrp="1"/>
          </p:cNvSpPr>
          <p:nvPr>
            <p:ph type="body" sz="quarter" idx="15"/>
          </p:nvPr>
        </p:nvSpPr>
        <p:spPr>
          <a:xfrm>
            <a:off x="4777257" y="4648829"/>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
        <p:nvSpPr>
          <p:cNvPr id="29" name="Text Placeholder 19"/>
          <p:cNvSpPr>
            <a:spLocks noGrp="1"/>
          </p:cNvSpPr>
          <p:nvPr>
            <p:ph type="body" sz="quarter" idx="16"/>
          </p:nvPr>
        </p:nvSpPr>
        <p:spPr>
          <a:xfrm>
            <a:off x="8554536" y="4648829"/>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189" indent="0">
              <a:buNone/>
              <a:defRPr/>
            </a:lvl2pPr>
            <a:lvl3pPr marL="914377" indent="0">
              <a:buNone/>
              <a:defRPr/>
            </a:lvl3pPr>
            <a:lvl4pPr marL="1371566" indent="0">
              <a:buNone/>
              <a:defRPr/>
            </a:lvl4pPr>
            <a:lvl5pPr marL="1828754" indent="0">
              <a:buNone/>
              <a:defRPr/>
            </a:lvl5pPr>
          </a:lstStyle>
          <a:p>
            <a:pPr lvl="0"/>
            <a:r>
              <a:rPr lang="en-US"/>
              <a:t>Click to edit Master text styles</a:t>
            </a:r>
          </a:p>
        </p:txBody>
      </p:sp>
    </p:spTree>
    <p:extLst>
      <p:ext uri="{BB962C8B-B14F-4D97-AF65-F5344CB8AC3E}">
        <p14:creationId xmlns:p14="http://schemas.microsoft.com/office/powerpoint/2010/main" val="79726608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5" name="Picture 4">
            <a:extLst>
              <a:ext uri="{FF2B5EF4-FFF2-40B4-BE49-F238E27FC236}">
                <a16:creationId xmlns:a16="http://schemas.microsoft.com/office/drawing/2014/main" id="{2A951662-3486-4A2C-AD81-A0C95C1B0F5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358382506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429371" y="1774839"/>
            <a:ext cx="10972800" cy="4380263"/>
          </a:xfrm>
          <a:prstGeom prst="rect">
            <a:avLst/>
          </a:prstGeom>
        </p:spPr>
        <p:txBody>
          <a:bodyPr>
            <a:normAutofit/>
          </a:bodyPr>
          <a:lstStyle>
            <a:lvl1pPr marL="0" indent="0">
              <a:buClr>
                <a:schemeClr val="accent3"/>
              </a:buClr>
              <a:buFontTx/>
              <a:buNone/>
              <a:defRPr sz="2667">
                <a:solidFill>
                  <a:schemeClr val="tx1"/>
                </a:solidFill>
                <a:latin typeface="Consolas"/>
                <a:cs typeface="Consolas"/>
              </a:defRPr>
            </a:lvl1pPr>
            <a:lvl2pPr marL="0" indent="0">
              <a:buClr>
                <a:schemeClr val="accent3"/>
              </a:buClr>
              <a:buFontTx/>
              <a:buNone/>
              <a:defRPr sz="2400">
                <a:solidFill>
                  <a:schemeClr val="tx1"/>
                </a:solidFill>
                <a:latin typeface="Consolas"/>
                <a:cs typeface="Consolas"/>
              </a:defRPr>
            </a:lvl2pPr>
            <a:lvl3pPr marL="393690" indent="0">
              <a:buClr>
                <a:schemeClr val="accent3"/>
              </a:buClr>
              <a:buFontTx/>
              <a:buNone/>
              <a:defRPr sz="2133">
                <a:solidFill>
                  <a:schemeClr val="tx1"/>
                </a:solidFill>
                <a:latin typeface="Consolas"/>
                <a:cs typeface="Consolas"/>
              </a:defRPr>
            </a:lvl3pPr>
            <a:lvl4pPr marL="772565" indent="0">
              <a:buClr>
                <a:schemeClr val="accent3"/>
              </a:buClr>
              <a:buFontTx/>
              <a:buNone/>
              <a:defRPr sz="2133">
                <a:solidFill>
                  <a:schemeClr val="tx1"/>
                </a:solidFill>
                <a:latin typeface="Consolas"/>
                <a:cs typeface="Consolas"/>
              </a:defRPr>
            </a:lvl4pPr>
            <a:lvl5pPr marL="1128156" indent="0">
              <a:buClr>
                <a:schemeClr val="accent3"/>
              </a:buClr>
              <a:buFontTx/>
              <a:buNone/>
              <a:defRPr sz="2133">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283477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a:extLst>
              <a:ext uri="{FF2B5EF4-FFF2-40B4-BE49-F238E27FC236}">
                <a16:creationId xmlns:a16="http://schemas.microsoft.com/office/drawing/2014/main" id="{C8CB7BBE-DD26-43DC-9AF5-C7246BC865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283403512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5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429371" y="334969"/>
            <a:ext cx="11306755" cy="817275"/>
          </a:xfrm>
        </p:spPr>
        <p:txBody>
          <a:bodyPr/>
          <a:lstStyle>
            <a:lvl1pPr>
              <a:defRPr/>
            </a:lvl1pPr>
          </a:lstStyle>
          <a:p>
            <a:r>
              <a:rPr lang="en-US" dirty="0"/>
              <a:t>Title here</a:t>
            </a:r>
          </a:p>
        </p:txBody>
      </p:sp>
      <p:pic>
        <p:nvPicPr>
          <p:cNvPr id="5" name="Picture 4">
            <a:extLst>
              <a:ext uri="{FF2B5EF4-FFF2-40B4-BE49-F238E27FC236}">
                <a16:creationId xmlns:a16="http://schemas.microsoft.com/office/drawing/2014/main" id="{DFB2ED91-9350-43CE-99B1-CB967C42460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10218462" y="6157164"/>
            <a:ext cx="2094593" cy="614992"/>
          </a:xfrm>
          <a:prstGeom prst="rect">
            <a:avLst/>
          </a:prstGeom>
        </p:spPr>
      </p:pic>
    </p:spTree>
    <p:extLst>
      <p:ext uri="{BB962C8B-B14F-4D97-AF65-F5344CB8AC3E}">
        <p14:creationId xmlns:p14="http://schemas.microsoft.com/office/powerpoint/2010/main" val="186811302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6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4" y="-1"/>
            <a:ext cx="12223039" cy="6876332"/>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8232121" y="579906"/>
            <a:ext cx="3991692" cy="5090341"/>
          </a:xfrm>
          <a:prstGeom prst="rect">
            <a:avLst/>
          </a:prstGeom>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1" name="Picture 10">
            <a:extLst>
              <a:ext uri="{FF2B5EF4-FFF2-40B4-BE49-F238E27FC236}">
                <a16:creationId xmlns:a16="http://schemas.microsoft.com/office/drawing/2014/main" id="{B1E3F8EB-3DFB-4ABD-A441-0DC32EA1C8B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10410757" y="6175687"/>
            <a:ext cx="1694772" cy="595847"/>
          </a:xfrm>
          <a:prstGeom prst="rect">
            <a:avLst/>
          </a:prstGeom>
        </p:spPr>
      </p:pic>
    </p:spTree>
    <p:extLst>
      <p:ext uri="{BB962C8B-B14F-4D97-AF65-F5344CB8AC3E}">
        <p14:creationId xmlns:p14="http://schemas.microsoft.com/office/powerpoint/2010/main" val="213777485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7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4" y="-1"/>
            <a:ext cx="12223039" cy="6876332"/>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8232121" y="579906"/>
            <a:ext cx="3991692" cy="5090341"/>
          </a:xfrm>
          <a:prstGeom prst="rect">
            <a:avLst/>
          </a:prstGeom>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9" name="Picture 8">
            <a:extLst>
              <a:ext uri="{FF2B5EF4-FFF2-40B4-BE49-F238E27FC236}">
                <a16:creationId xmlns:a16="http://schemas.microsoft.com/office/drawing/2014/main" id="{FBF67A23-312C-4681-9127-9941E413043D}"/>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10410757" y="6175687"/>
            <a:ext cx="1694772" cy="595847"/>
          </a:xfrm>
          <a:prstGeom prst="rect">
            <a:avLst/>
          </a:prstGeom>
        </p:spPr>
      </p:pic>
    </p:spTree>
    <p:extLst>
      <p:ext uri="{BB962C8B-B14F-4D97-AF65-F5344CB8AC3E}">
        <p14:creationId xmlns:p14="http://schemas.microsoft.com/office/powerpoint/2010/main" val="67696135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8" name="Picture 7">
            <a:extLst>
              <a:ext uri="{FF2B5EF4-FFF2-40B4-BE49-F238E27FC236}">
                <a16:creationId xmlns:a16="http://schemas.microsoft.com/office/drawing/2014/main" id="{F5A84B34-3F96-4B87-960D-71665890332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95166" y="-815658"/>
            <a:ext cx="7452905" cy="7452905"/>
          </a:xfrm>
          <a:prstGeom prst="rect">
            <a:avLst/>
          </a:prstGeom>
        </p:spPr>
      </p:pic>
      <p:sp>
        <p:nvSpPr>
          <p:cNvPr id="4" name="Rectangle 3">
            <a:extLst>
              <a:ext uri="{FF2B5EF4-FFF2-40B4-BE49-F238E27FC236}">
                <a16:creationId xmlns:a16="http://schemas.microsoft.com/office/drawing/2014/main" id="{FABCE397-993C-4E25-BAF8-1D0B6E5C7597}"/>
              </a:ext>
            </a:extLst>
          </p:cNvPr>
          <p:cNvSpPr/>
          <p:nvPr userDrawn="1"/>
        </p:nvSpPr>
        <p:spPr>
          <a:xfrm>
            <a:off x="3735421" y="6296603"/>
            <a:ext cx="8500119" cy="5878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5" name="TextBox 4">
            <a:extLst>
              <a:ext uri="{FF2B5EF4-FFF2-40B4-BE49-F238E27FC236}">
                <a16:creationId xmlns:a16="http://schemas.microsoft.com/office/drawing/2014/main" id="{6EC17FD1-15DB-4C31-A374-1A232E748480}"/>
              </a:ext>
            </a:extLst>
          </p:cNvPr>
          <p:cNvSpPr txBox="1"/>
          <p:nvPr userDrawn="1"/>
        </p:nvSpPr>
        <p:spPr>
          <a:xfrm>
            <a:off x="7672251" y="6387528"/>
            <a:ext cx="6261464" cy="461665"/>
          </a:xfrm>
          <a:prstGeom prst="rect">
            <a:avLst/>
          </a:prstGeom>
          <a:noFill/>
        </p:spPr>
        <p:txBody>
          <a:bodyPr wrap="square" rtlCol="0">
            <a:spAutoFit/>
          </a:bodyPr>
          <a:lstStyle/>
          <a:p>
            <a:r>
              <a:rPr lang="en-CA" sz="2400" i="1" dirty="0">
                <a:solidFill>
                  <a:schemeClr val="tx1">
                    <a:lumMod val="50000"/>
                    <a:lumOff val="50000"/>
                  </a:schemeClr>
                </a:solidFill>
              </a:rPr>
              <a:t>Presenting Sponsor</a:t>
            </a:r>
          </a:p>
        </p:txBody>
      </p:sp>
    </p:spTree>
    <p:extLst>
      <p:ext uri="{BB962C8B-B14F-4D97-AF65-F5344CB8AC3E}">
        <p14:creationId xmlns:p14="http://schemas.microsoft.com/office/powerpoint/2010/main" val="3753085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1B7059-9994-452B-97D3-B9424BDCF679}" type="datetimeFigureOut">
              <a:rPr lang="en-US" smtClean="0"/>
              <a:t>4/2/2020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84402864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Explore PASS">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5909C2A-B83E-4E9F-8ABC-883AC277681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36037" y="3178654"/>
            <a:ext cx="5383993" cy="2691997"/>
          </a:xfrm>
          <a:prstGeom prst="rect">
            <a:avLst/>
          </a:prstGeom>
        </p:spPr>
      </p:pic>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102353" y="-38209"/>
            <a:ext cx="4509149" cy="694641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128859" y="-43749"/>
            <a:ext cx="6121296" cy="6965025"/>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Rectangle 31">
            <a:hlinkClick r:id="rId3"/>
          </p:cNvPr>
          <p:cNvSpPr/>
          <p:nvPr userDrawn="1"/>
        </p:nvSpPr>
        <p:spPr>
          <a:xfrm>
            <a:off x="5374231" y="2618058"/>
            <a:ext cx="6417263" cy="7717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r>
              <a:rPr lang="en-US" sz="1200" dirty="0">
                <a:solidFill>
                  <a:schemeClr val="bg2">
                    <a:lumMod val="50000"/>
                  </a:schemeClr>
                </a:solidFill>
              </a:rPr>
              <a:t>PASS’ flagship event takes place in Seattle, Washington</a:t>
            </a:r>
          </a:p>
          <a:p>
            <a:pPr algn="l"/>
            <a:r>
              <a:rPr lang="en-US" sz="1200" dirty="0">
                <a:solidFill>
                  <a:schemeClr val="bg2">
                    <a:lumMod val="50000"/>
                  </a:schemeClr>
                </a:solidFill>
              </a:rPr>
              <a:t>November 5-8, 2019</a:t>
            </a:r>
          </a:p>
          <a:p>
            <a:pPr algn="l"/>
            <a:r>
              <a:rPr lang="en-US" sz="1200" b="1" dirty="0">
                <a:solidFill>
                  <a:schemeClr val="bg2">
                    <a:lumMod val="50000"/>
                  </a:schemeClr>
                </a:solidFill>
              </a:rPr>
              <a:t>PASSsummit.com</a:t>
            </a:r>
          </a:p>
        </p:txBody>
      </p:sp>
      <p:sp>
        <p:nvSpPr>
          <p:cNvPr id="35" name="Rectangle 34">
            <a:hlinkClick r:id="rId4"/>
          </p:cNvPr>
          <p:cNvSpPr/>
          <p:nvPr userDrawn="1"/>
        </p:nvSpPr>
        <p:spPr>
          <a:xfrm>
            <a:off x="5374232" y="5544372"/>
            <a:ext cx="6121297"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r>
              <a:rPr lang="en-US" sz="1200" dirty="0">
                <a:solidFill>
                  <a:schemeClr val="bg2">
                    <a:lumMod val="50000"/>
                  </a:schemeClr>
                </a:solidFill>
              </a:rPr>
              <a:t>PASS Partner Marathon: Dell Technologies</a:t>
            </a:r>
          </a:p>
          <a:p>
            <a:pPr algn="l"/>
            <a:r>
              <a:rPr lang="en-US" sz="1200" b="1" dirty="0">
                <a:solidFill>
                  <a:schemeClr val="bg2">
                    <a:lumMod val="50000"/>
                  </a:schemeClr>
                </a:solidFill>
              </a:rPr>
              <a:t>SQL Server 2019 and Containerization: Considerations for a Changing World</a:t>
            </a:r>
          </a:p>
          <a:p>
            <a:pPr algn="l"/>
            <a:r>
              <a:rPr lang="en-US" sz="1200" dirty="0">
                <a:solidFill>
                  <a:schemeClr val="bg2">
                    <a:lumMod val="50000"/>
                  </a:schemeClr>
                </a:solidFill>
              </a:rPr>
              <a:t>October 30, 2019</a:t>
            </a:r>
          </a:p>
        </p:txBody>
      </p:sp>
      <p:cxnSp>
        <p:nvCxnSpPr>
          <p:cNvPr id="50" name="Straight Connector 49">
            <a:extLst>
              <a:ext uri="{FF2B5EF4-FFF2-40B4-BE49-F238E27FC236}">
                <a16:creationId xmlns:a16="http://schemas.microsoft.com/office/drawing/2014/main" id="{1B4074C3-6F2F-D349-85B5-0850C0A27234}"/>
              </a:ext>
            </a:extLst>
          </p:cNvPr>
          <p:cNvCxnSpPr>
            <a:cxnSpLocks/>
          </p:cNvCxnSpPr>
          <p:nvPr userDrawn="1"/>
        </p:nvCxnSpPr>
        <p:spPr>
          <a:xfrm flipH="1">
            <a:off x="5580567" y="3589305"/>
            <a:ext cx="5910620"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userDrawn="1"/>
        </p:nvSpPr>
        <p:spPr>
          <a:xfrm>
            <a:off x="400506" y="1871825"/>
            <a:ext cx="3503429" cy="1717481"/>
          </a:xfrm>
          <a:prstGeom prst="rect">
            <a:avLst/>
          </a:prstGeom>
        </p:spPr>
        <p:txBody>
          <a:bodyPr vert="horz" lIns="121920" tIns="60960" rIns="121920" bIns="6096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5784706" algn="l"/>
              </a:tabLst>
            </a:pPr>
            <a:r>
              <a:rPr lang="en-US" sz="5333" dirty="0">
                <a:solidFill>
                  <a:schemeClr val="bg2"/>
                </a:solidFill>
              </a:rPr>
              <a:t>Upcoming</a:t>
            </a:r>
          </a:p>
          <a:p>
            <a:pPr marL="0" indent="0" algn="l">
              <a:lnSpc>
                <a:spcPct val="90000"/>
              </a:lnSpc>
              <a:tabLst>
                <a:tab pos="5784706" algn="l"/>
              </a:tabLst>
            </a:pPr>
            <a:r>
              <a:rPr lang="en-US" sz="5333" dirty="0">
                <a:solidFill>
                  <a:schemeClr val="bg2"/>
                </a:solidFill>
              </a:rPr>
              <a:t>Events</a:t>
            </a:r>
          </a:p>
        </p:txBody>
      </p:sp>
      <p:pic>
        <p:nvPicPr>
          <p:cNvPr id="8" name="Picture 7">
            <a:extLst>
              <a:ext uri="{FF2B5EF4-FFF2-40B4-BE49-F238E27FC236}">
                <a16:creationId xmlns:a16="http://schemas.microsoft.com/office/drawing/2014/main" id="{90962E39-60E4-4BA6-8BAF-65A04CAE71DB}"/>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8572" t="29882" b="34165"/>
          <a:stretch/>
        </p:blipFill>
        <p:spPr>
          <a:xfrm>
            <a:off x="5463823" y="764341"/>
            <a:ext cx="5256208" cy="2066929"/>
          </a:xfrm>
          <a:prstGeom prst="rect">
            <a:avLst/>
          </a:prstGeom>
        </p:spPr>
      </p:pic>
    </p:spTree>
    <p:extLst>
      <p:ext uri="{BB962C8B-B14F-4D97-AF65-F5344CB8AC3E}">
        <p14:creationId xmlns:p14="http://schemas.microsoft.com/office/powerpoint/2010/main" val="92762752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4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145726" y="-194368"/>
            <a:ext cx="1871829" cy="1228434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503420" y="2485516"/>
            <a:ext cx="11005483"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550242" y="3866951"/>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962993" y="4618969"/>
            <a:ext cx="1956984" cy="392921"/>
          </a:xfrm>
        </p:spPr>
        <p:txBody>
          <a:bodyPr/>
          <a:lstStyle>
            <a:lvl1pPr marL="0" indent="0" algn="l" defTabSz="1219170" rtl="0" eaLnBrk="1" latinLnBrk="0" hangingPunct="1">
              <a:spcBef>
                <a:spcPct val="20000"/>
              </a:spcBef>
              <a:buClr>
                <a:schemeClr val="accent3"/>
              </a:buClr>
              <a:buFont typeface="Arial"/>
              <a:buNone/>
              <a:defRPr lang="en-US" sz="1467"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3172320" y="4618969"/>
            <a:ext cx="2707581" cy="392921"/>
          </a:xfrm>
        </p:spPr>
        <p:txBody>
          <a:bodyPr/>
          <a:lstStyle>
            <a:lvl1pPr marL="0" indent="0" algn="l" defTabSz="1219170" rtl="0" eaLnBrk="1" latinLnBrk="0" hangingPunct="1">
              <a:spcBef>
                <a:spcPct val="20000"/>
              </a:spcBef>
              <a:buClr>
                <a:schemeClr val="accent3"/>
              </a:buClr>
              <a:buFont typeface="Arial"/>
              <a:buNone/>
              <a:defRPr lang="en-US" sz="1467"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15" name="Picture 14">
            <a:extLst>
              <a:ext uri="{FF2B5EF4-FFF2-40B4-BE49-F238E27FC236}">
                <a16:creationId xmlns:a16="http://schemas.microsoft.com/office/drawing/2014/main" id="{450FCBF8-8089-4228-815D-946C79BEE47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pic>
        <p:nvPicPr>
          <p:cNvPr id="12" name="Picture 11">
            <a:extLst>
              <a:ext uri="{FF2B5EF4-FFF2-40B4-BE49-F238E27FC236}">
                <a16:creationId xmlns:a16="http://schemas.microsoft.com/office/drawing/2014/main" id="{62646B33-643C-4E57-A2E5-CC34356CA7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2911" y="6233360"/>
            <a:ext cx="524493" cy="524493"/>
          </a:xfrm>
          <a:prstGeom prst="rect">
            <a:avLst/>
          </a:prstGeom>
        </p:spPr>
      </p:pic>
      <p:pic>
        <p:nvPicPr>
          <p:cNvPr id="16" name="Picture 15">
            <a:extLst>
              <a:ext uri="{FF2B5EF4-FFF2-40B4-BE49-F238E27FC236}">
                <a16:creationId xmlns:a16="http://schemas.microsoft.com/office/drawing/2014/main" id="{7A75856D-30EC-482B-AE01-32010D11F60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915299" y="6233360"/>
            <a:ext cx="524493" cy="524493"/>
          </a:xfrm>
          <a:prstGeom prst="rect">
            <a:avLst/>
          </a:prstGeom>
        </p:spPr>
      </p:pic>
      <p:sp>
        <p:nvSpPr>
          <p:cNvPr id="17" name="Rectangle 16">
            <a:extLst>
              <a:ext uri="{FF2B5EF4-FFF2-40B4-BE49-F238E27FC236}">
                <a16:creationId xmlns:a16="http://schemas.microsoft.com/office/drawing/2014/main" id="{A47D5C6D-FAAD-42FA-BCD8-50730C3F9510}"/>
              </a:ext>
            </a:extLst>
          </p:cNvPr>
          <p:cNvSpPr/>
          <p:nvPr userDrawn="1"/>
        </p:nvSpPr>
        <p:spPr>
          <a:xfrm>
            <a:off x="4116251" y="6268197"/>
            <a:ext cx="8168639" cy="461665"/>
          </a:xfrm>
          <a:prstGeom prst="rect">
            <a:avLst/>
          </a:prstGeom>
        </p:spPr>
        <p:txBody>
          <a:bodyPr wrap="square">
            <a:spAutoFit/>
          </a:bodyPr>
          <a:lstStyle/>
          <a:p>
            <a:r>
              <a:rPr lang="en-US" sz="2400" dirty="0">
                <a:solidFill>
                  <a:schemeClr val="bg2"/>
                </a:solidFill>
              </a:rPr>
              <a:t>	@sqlpass #sqlpass                   @</a:t>
            </a:r>
            <a:r>
              <a:rPr lang="en-US" sz="2400" dirty="0" err="1">
                <a:solidFill>
                  <a:schemeClr val="bg2"/>
                </a:solidFill>
              </a:rPr>
              <a:t>PASScommunity</a:t>
            </a:r>
            <a:endParaRPr lang="en-US" sz="2400" dirty="0">
              <a:solidFill>
                <a:schemeClr val="bg2"/>
              </a:solidFill>
            </a:endParaRPr>
          </a:p>
        </p:txBody>
      </p:sp>
    </p:spTree>
    <p:extLst>
      <p:ext uri="{BB962C8B-B14F-4D97-AF65-F5344CB8AC3E}">
        <p14:creationId xmlns:p14="http://schemas.microsoft.com/office/powerpoint/2010/main" val="18860782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userDrawn="1">
  <p:cSld name="5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5145726" y="-194368"/>
            <a:ext cx="1871829" cy="1228434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503420" y="2485516"/>
            <a:ext cx="11005483"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Coming up next…</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hasCustomPrompt="1"/>
          </p:nvPr>
        </p:nvSpPr>
        <p:spPr>
          <a:xfrm>
            <a:off x="550242" y="3866951"/>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dirty="0"/>
              <a:t>[Next Session Title]</a:t>
            </a:r>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550242" y="4815428"/>
            <a:ext cx="6711949" cy="392921"/>
          </a:xfrm>
        </p:spPr>
        <p:txBody>
          <a:bodyPr/>
          <a:lstStyle>
            <a:lvl1pPr marL="0" indent="0" algn="l" defTabSz="1219170" rtl="0" eaLnBrk="1" latinLnBrk="0" hangingPunct="1">
              <a:spcBef>
                <a:spcPct val="20000"/>
              </a:spcBef>
              <a:buClr>
                <a:schemeClr val="accent3"/>
              </a:buClr>
              <a:buFont typeface="Arial"/>
              <a:buNone/>
              <a:defRPr lang="en-US" sz="2400" b="0" i="0" kern="1200" baseline="0" dirty="0">
                <a:solidFill>
                  <a:schemeClr val="tx1"/>
                </a:solidFill>
                <a:latin typeface="+mn-lt"/>
                <a:ea typeface="+mn-ea"/>
                <a:cs typeface="Segoe UI Light"/>
              </a:defRPr>
            </a:lvl1pPr>
          </a:lstStyle>
          <a:p>
            <a:pPr lvl="0"/>
            <a:r>
              <a:rPr lang="en-US" dirty="0"/>
              <a:t>[Speaker Name]</a:t>
            </a:r>
          </a:p>
        </p:txBody>
      </p:sp>
      <p:pic>
        <p:nvPicPr>
          <p:cNvPr id="7" name="Picture 6">
            <a:extLst>
              <a:ext uri="{FF2B5EF4-FFF2-40B4-BE49-F238E27FC236}">
                <a16:creationId xmlns:a16="http://schemas.microsoft.com/office/drawing/2014/main" id="{A2287F28-CADA-42F3-9E6B-28516D912E2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668108" y="475576"/>
            <a:ext cx="3482360" cy="1224325"/>
          </a:xfrm>
          <a:prstGeom prst="rect">
            <a:avLst/>
          </a:prstGeom>
        </p:spPr>
      </p:pic>
    </p:spTree>
    <p:extLst>
      <p:ext uri="{BB962C8B-B14F-4D97-AF65-F5344CB8AC3E}">
        <p14:creationId xmlns:p14="http://schemas.microsoft.com/office/powerpoint/2010/main" val="3806002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B7059-9994-452B-97D3-B9424BDCF679}" type="datetimeFigureOut">
              <a:rPr lang="en-US" smtClean="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3737517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B7059-9994-452B-97D3-B9424BDCF679}" type="datetimeFigureOut">
              <a:rPr lang="en-US" smtClean="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77DB7-DE37-4EA7-B5C7-4FE1B440C5DB}" type="slidenum">
              <a:rPr lang="en-US" smtClean="0"/>
              <a:t>‹#›</a:t>
            </a:fld>
            <a:endParaRPr lang="en-US" dirty="0"/>
          </a:p>
        </p:txBody>
      </p:sp>
    </p:spTree>
    <p:extLst>
      <p:ext uri="{BB962C8B-B14F-4D97-AF65-F5344CB8AC3E}">
        <p14:creationId xmlns:p14="http://schemas.microsoft.com/office/powerpoint/2010/main" val="2237660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2.jp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slideLayout" Target="../slideLayouts/slideLayout42.xml"/><Relationship Id="rId39" Type="http://schemas.openxmlformats.org/officeDocument/2006/relationships/slideLayout" Target="../slideLayouts/slideLayout55.xml"/><Relationship Id="rId21" Type="http://schemas.openxmlformats.org/officeDocument/2006/relationships/slideLayout" Target="../slideLayouts/slideLayout37.xml"/><Relationship Id="rId34" Type="http://schemas.openxmlformats.org/officeDocument/2006/relationships/slideLayout" Target="../slideLayouts/slideLayout50.xml"/><Relationship Id="rId42" Type="http://schemas.openxmlformats.org/officeDocument/2006/relationships/slideLayout" Target="../slideLayouts/slideLayout58.xml"/><Relationship Id="rId47" Type="http://schemas.openxmlformats.org/officeDocument/2006/relationships/slideLayout" Target="../slideLayouts/slideLayout63.xml"/><Relationship Id="rId50" Type="http://schemas.openxmlformats.org/officeDocument/2006/relationships/slideLayout" Target="../slideLayouts/slideLayout66.xml"/><Relationship Id="rId55" Type="http://schemas.openxmlformats.org/officeDocument/2006/relationships/slideLayout" Target="../slideLayouts/slideLayout71.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33" Type="http://schemas.openxmlformats.org/officeDocument/2006/relationships/slideLayout" Target="../slideLayouts/slideLayout49.xml"/><Relationship Id="rId38" Type="http://schemas.openxmlformats.org/officeDocument/2006/relationships/slideLayout" Target="../slideLayouts/slideLayout54.xml"/><Relationship Id="rId46" Type="http://schemas.openxmlformats.org/officeDocument/2006/relationships/slideLayout" Target="../slideLayouts/slideLayout6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29" Type="http://schemas.openxmlformats.org/officeDocument/2006/relationships/slideLayout" Target="../slideLayouts/slideLayout45.xml"/><Relationship Id="rId41" Type="http://schemas.openxmlformats.org/officeDocument/2006/relationships/slideLayout" Target="../slideLayouts/slideLayout57.xml"/><Relationship Id="rId54" Type="http://schemas.openxmlformats.org/officeDocument/2006/relationships/slideLayout" Target="../slideLayouts/slideLayout70.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32" Type="http://schemas.openxmlformats.org/officeDocument/2006/relationships/slideLayout" Target="../slideLayouts/slideLayout48.xml"/><Relationship Id="rId37" Type="http://schemas.openxmlformats.org/officeDocument/2006/relationships/slideLayout" Target="../slideLayouts/slideLayout53.xml"/><Relationship Id="rId40" Type="http://schemas.openxmlformats.org/officeDocument/2006/relationships/slideLayout" Target="../slideLayouts/slideLayout56.xml"/><Relationship Id="rId45" Type="http://schemas.openxmlformats.org/officeDocument/2006/relationships/slideLayout" Target="../slideLayouts/slideLayout61.xml"/><Relationship Id="rId53" Type="http://schemas.openxmlformats.org/officeDocument/2006/relationships/slideLayout" Target="../slideLayouts/slideLayout69.xml"/><Relationship Id="rId58" Type="http://schemas.openxmlformats.org/officeDocument/2006/relationships/image" Target="../media/image3.png"/><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openxmlformats.org/officeDocument/2006/relationships/slideLayout" Target="../slideLayouts/slideLayout44.xml"/><Relationship Id="rId36" Type="http://schemas.openxmlformats.org/officeDocument/2006/relationships/slideLayout" Target="../slideLayouts/slideLayout52.xml"/><Relationship Id="rId49" Type="http://schemas.openxmlformats.org/officeDocument/2006/relationships/slideLayout" Target="../slideLayouts/slideLayout65.xml"/><Relationship Id="rId57" Type="http://schemas.openxmlformats.org/officeDocument/2006/relationships/theme" Target="../theme/theme3.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31" Type="http://schemas.openxmlformats.org/officeDocument/2006/relationships/slideLayout" Target="../slideLayouts/slideLayout47.xml"/><Relationship Id="rId44" Type="http://schemas.openxmlformats.org/officeDocument/2006/relationships/slideLayout" Target="../slideLayouts/slideLayout60.xml"/><Relationship Id="rId52" Type="http://schemas.openxmlformats.org/officeDocument/2006/relationships/slideLayout" Target="../slideLayouts/slideLayout68.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slideLayout" Target="../slideLayouts/slideLayout43.xml"/><Relationship Id="rId30" Type="http://schemas.openxmlformats.org/officeDocument/2006/relationships/slideLayout" Target="../slideLayouts/slideLayout46.xml"/><Relationship Id="rId35" Type="http://schemas.openxmlformats.org/officeDocument/2006/relationships/slideLayout" Target="../slideLayouts/slideLayout51.xml"/><Relationship Id="rId43" Type="http://schemas.openxmlformats.org/officeDocument/2006/relationships/slideLayout" Target="../slideLayouts/slideLayout59.xml"/><Relationship Id="rId48" Type="http://schemas.openxmlformats.org/officeDocument/2006/relationships/slideLayout" Target="../slideLayouts/slideLayout64.xml"/><Relationship Id="rId56" Type="http://schemas.openxmlformats.org/officeDocument/2006/relationships/slideLayout" Target="../slideLayouts/slideLayout72.xml"/><Relationship Id="rId8" Type="http://schemas.openxmlformats.org/officeDocument/2006/relationships/slideLayout" Target="../slideLayouts/slideLayout24.xml"/><Relationship Id="rId51" Type="http://schemas.openxmlformats.org/officeDocument/2006/relationships/slideLayout" Target="../slideLayouts/slideLayout67.xml"/><Relationship Id="rId3"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B7059-9994-452B-97D3-B9424BDCF679}" type="datetimeFigureOut">
              <a:rPr lang="en-US" smtClean="0"/>
              <a:t>4/2/2020</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77DB7-DE37-4EA7-B5C7-4FE1B440C5DB}" type="slidenum">
              <a:rPr lang="en-US" smtClean="0"/>
              <a:t>‹#›</a:t>
            </a:fld>
            <a:endParaRPr lang="en-US" dirty="0"/>
          </a:p>
        </p:txBody>
      </p:sp>
    </p:spTree>
    <p:extLst>
      <p:ext uri="{BB962C8B-B14F-4D97-AF65-F5344CB8AC3E}">
        <p14:creationId xmlns:p14="http://schemas.microsoft.com/office/powerpoint/2010/main" val="2170177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987552"/>
            <a:ext cx="10972800" cy="579438"/>
          </a:xfrm>
          <a:prstGeom prst="rect">
            <a:avLst/>
          </a:prstGeom>
        </p:spPr>
        <p:txBody>
          <a:bodyPr vert="horz" lIns="91440" tIns="45720" rIns="91440" bIns="45720" rtlCol="0" anchor="ctr">
            <a:normAutofit/>
          </a:bodyPr>
          <a:lstStyle/>
          <a:p>
            <a:br>
              <a:rPr lang="en-US" dirty="0"/>
            </a:br>
            <a:r>
              <a:rPr lang="en-US" dirty="0"/>
              <a:t>CLICK TO EDIT MASTER TITLESTYLE</a:t>
            </a:r>
            <a:br>
              <a:rPr lang="en-US" dirty="0"/>
            </a:br>
            <a:endParaRPr lang="en-US" dirty="0"/>
          </a:p>
        </p:txBody>
      </p:sp>
      <p:sp>
        <p:nvSpPr>
          <p:cNvPr id="3" name="Text Placeholder 2"/>
          <p:cNvSpPr>
            <a:spLocks noGrp="1"/>
          </p:cNvSpPr>
          <p:nvPr>
            <p:ph type="body" idx="1"/>
          </p:nvPr>
        </p:nvSpPr>
        <p:spPr>
          <a:xfrm>
            <a:off x="609600" y="185623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2D3D2-6189-400B-82D9-86A4E7F0A979}" type="datetime1">
              <a:rPr lang="en-US" smtClean="0">
                <a:solidFill>
                  <a:prstClr val="black">
                    <a:tint val="75000"/>
                  </a:prstClr>
                </a:solidFill>
              </a:rPr>
              <a:pPr/>
              <a:t>4/2/2020</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solidFill>
                  <a:prstClr val="black">
                    <a:tint val="75000"/>
                  </a:prstClr>
                </a:solidFill>
              </a:rPr>
              <a:t>1</a:t>
            </a:r>
          </a:p>
        </p:txBody>
      </p:sp>
    </p:spTree>
    <p:extLst>
      <p:ext uri="{BB962C8B-B14F-4D97-AF65-F5344CB8AC3E}">
        <p14:creationId xmlns:p14="http://schemas.microsoft.com/office/powerpoint/2010/main" val="45444726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9" r:id="rId3"/>
  </p:sldLayoutIdLst>
  <p:hf hdr="0" ftr="0" dt="0"/>
  <p:txStyles>
    <p:titleStyle>
      <a:lvl1pPr algn="l" defTabSz="914400" rtl="0" eaLnBrk="1" latinLnBrk="0" hangingPunct="1">
        <a:spcBef>
          <a:spcPct val="0"/>
        </a:spcBef>
        <a:buNone/>
        <a:defRPr sz="4000" b="1" kern="1200" baseline="0">
          <a:solidFill>
            <a:srgbClr val="4F268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3200" b="1" kern="1200">
          <a:solidFill>
            <a:srgbClr val="474D4F"/>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4F2683"/>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8DC63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474D4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29371" y="334969"/>
            <a:ext cx="11306755" cy="817275"/>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429371" y="1507836"/>
            <a:ext cx="11306755" cy="4525963"/>
          </a:xfrm>
          <a:prstGeom prst="rect">
            <a:avLst/>
          </a:prstGeom>
        </p:spPr>
        <p:txBody>
          <a:bodyPr vert="horz" lIns="91440" tIns="45720" rIns="91440" bIns="45720" rtlCol="0">
            <a:noAutofit/>
          </a:bodyPr>
          <a:lstStyle/>
          <a:p>
            <a:pPr marL="304792" marR="0" lvl="0" indent="-304792" algn="l" defTabSz="1219170" rtl="0" eaLnBrk="1" fontAlgn="auto" latinLnBrk="0" hangingPunct="1">
              <a:lnSpc>
                <a:spcPct val="90000"/>
              </a:lnSpc>
              <a:spcBef>
                <a:spcPts val="1333"/>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srgbClr val="414954"/>
                </a:solidFill>
                <a:effectLst/>
                <a:uLnTx/>
                <a:uFillTx/>
                <a:latin typeface="Segoe UI"/>
              </a:rPr>
              <a:t>Click to edit Master text styles</a:t>
            </a:r>
          </a:p>
          <a:p>
            <a:pPr marL="914377" marR="0" lvl="1"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a:pPr>
            <a:r>
              <a:rPr kumimoji="0" lang="en-US" sz="2667" b="0" i="0" u="none" strike="noStrike" kern="1200" cap="none" spc="0" normalizeH="0" baseline="0" noProof="0" dirty="0">
                <a:ln>
                  <a:noFill/>
                </a:ln>
                <a:solidFill>
                  <a:srgbClr val="414954"/>
                </a:solidFill>
                <a:effectLst/>
                <a:uLnTx/>
                <a:uFillTx/>
                <a:latin typeface="Segoe UI"/>
              </a:rPr>
              <a:t>Second level</a:t>
            </a:r>
          </a:p>
          <a:p>
            <a:pPr marL="1523962" marR="0" lvl="2"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414954"/>
                </a:solidFill>
                <a:effectLst/>
                <a:uLnTx/>
                <a:uFillTx/>
                <a:latin typeface="Segoe UI"/>
              </a:rPr>
              <a:t>Third level</a:t>
            </a:r>
          </a:p>
          <a:p>
            <a:pPr marL="2133547" marR="0" lvl="3"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a:pPr>
            <a:r>
              <a:rPr kumimoji="0" lang="en-US" sz="2133" b="0" i="0" u="none" strike="noStrike" kern="1200" cap="none" spc="0" normalizeH="0" baseline="0" noProof="0" dirty="0">
                <a:ln>
                  <a:noFill/>
                </a:ln>
                <a:solidFill>
                  <a:srgbClr val="414954"/>
                </a:solidFill>
                <a:effectLst/>
                <a:uLnTx/>
                <a:uFillTx/>
                <a:latin typeface="Segoe UI"/>
              </a:rPr>
              <a:t>Fourth level</a:t>
            </a:r>
          </a:p>
          <a:p>
            <a:pPr marL="2743131" marR="0" lvl="4"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a:pPr>
            <a:r>
              <a:rPr kumimoji="0" lang="en-US" sz="2133" b="0" i="0" u="none" strike="noStrike" kern="1200" cap="none" spc="0" normalizeH="0" baseline="0" noProof="0" dirty="0">
                <a:ln>
                  <a:noFill/>
                </a:ln>
                <a:solidFill>
                  <a:srgbClr val="414954"/>
                </a:solidFill>
                <a:effectLst/>
                <a:uLnTx/>
                <a:uFillTx/>
                <a:latin typeface="Segoe UI"/>
              </a:rPr>
              <a:t>Fifth level</a:t>
            </a:r>
            <a:endParaRPr kumimoji="0" lang="en-CA" sz="2133" b="0" i="0" u="none" strike="noStrike" kern="1200" cap="none" spc="0" normalizeH="0" baseline="0" noProof="0" dirty="0">
              <a:ln>
                <a:noFill/>
              </a:ln>
              <a:solidFill>
                <a:srgbClr val="414954"/>
              </a:solidFill>
              <a:effectLst/>
              <a:uLnTx/>
              <a:uFillTx/>
              <a:latin typeface="Segoe UI"/>
            </a:endParaRPr>
          </a:p>
        </p:txBody>
      </p:sp>
      <p:pic>
        <p:nvPicPr>
          <p:cNvPr id="5" name="Picture 4">
            <a:extLst>
              <a:ext uri="{FF2B5EF4-FFF2-40B4-BE49-F238E27FC236}">
                <a16:creationId xmlns:a16="http://schemas.microsoft.com/office/drawing/2014/main" id="{94A243E3-B167-4FBB-909E-BEF196027391}"/>
              </a:ext>
            </a:extLst>
          </p:cNvPr>
          <p:cNvPicPr>
            <a:picLocks noChangeAspect="1"/>
          </p:cNvPicPr>
          <p:nvPr userDrawn="1"/>
        </p:nvPicPr>
        <p:blipFill rotWithShape="1">
          <a:blip r:embed="rId58" cstate="print">
            <a:extLst>
              <a:ext uri="{28A0092B-C50C-407E-A947-70E740481C1C}">
                <a14:useLocalDpi xmlns:a14="http://schemas.microsoft.com/office/drawing/2010/main" val="0"/>
              </a:ext>
            </a:extLst>
          </a:blip>
          <a:srcRect l="8858" t="35400" r="8863" b="35672"/>
          <a:stretch/>
        </p:blipFill>
        <p:spPr>
          <a:xfrm>
            <a:off x="10410757" y="6175687"/>
            <a:ext cx="1694772" cy="595847"/>
          </a:xfrm>
          <a:prstGeom prst="rect">
            <a:avLst/>
          </a:prstGeom>
        </p:spPr>
      </p:pic>
    </p:spTree>
    <p:extLst>
      <p:ext uri="{BB962C8B-B14F-4D97-AF65-F5344CB8AC3E}">
        <p14:creationId xmlns:p14="http://schemas.microsoft.com/office/powerpoint/2010/main" val="206579868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 id="2147483720" r:id="rId30"/>
    <p:sldLayoutId id="2147483721" r:id="rId31"/>
    <p:sldLayoutId id="2147483722" r:id="rId32"/>
    <p:sldLayoutId id="2147483723" r:id="rId33"/>
    <p:sldLayoutId id="2147483724" r:id="rId34"/>
    <p:sldLayoutId id="2147483725" r:id="rId35"/>
    <p:sldLayoutId id="2147483726" r:id="rId36"/>
    <p:sldLayoutId id="2147483727" r:id="rId37"/>
    <p:sldLayoutId id="2147483728" r:id="rId38"/>
    <p:sldLayoutId id="2147483729" r:id="rId39"/>
    <p:sldLayoutId id="2147483730" r:id="rId40"/>
    <p:sldLayoutId id="2147483731" r:id="rId41"/>
    <p:sldLayoutId id="2147483732" r:id="rId42"/>
    <p:sldLayoutId id="2147483733" r:id="rId43"/>
    <p:sldLayoutId id="2147483734" r:id="rId44"/>
    <p:sldLayoutId id="2147483735" r:id="rId45"/>
    <p:sldLayoutId id="2147483736" r:id="rId46"/>
    <p:sldLayoutId id="2147483737" r:id="rId47"/>
    <p:sldLayoutId id="2147483738" r:id="rId48"/>
    <p:sldLayoutId id="2147483739" r:id="rId49"/>
    <p:sldLayoutId id="2147483740" r:id="rId50"/>
    <p:sldLayoutId id="2147483741" r:id="rId51"/>
    <p:sldLayoutId id="2147483742" r:id="rId52"/>
    <p:sldLayoutId id="2147483743" r:id="rId53"/>
    <p:sldLayoutId id="2147483744" r:id="rId54"/>
    <p:sldLayoutId id="2147483745" r:id="rId55"/>
    <p:sldLayoutId id="2147483746" r:id="rId56"/>
  </p:sldLayoutIdLst>
  <p:hf hdr="0" ftr="0" dt="0"/>
  <p:txStyles>
    <p:titleStyle>
      <a:lvl1pPr marL="0" marR="0" indent="0" algn="l" defTabSz="609585" rtl="0" eaLnBrk="1" fontAlgn="auto" latinLnBrk="0" hangingPunct="1">
        <a:lnSpc>
          <a:spcPts val="4667"/>
        </a:lnSpc>
        <a:spcBef>
          <a:spcPct val="0"/>
        </a:spcBef>
        <a:spcAft>
          <a:spcPts val="0"/>
        </a:spcAft>
        <a:buClrTx/>
        <a:buSzTx/>
        <a:buFontTx/>
        <a:buNone/>
        <a:tabLst/>
        <a:defRPr kumimoji="0" lang="en-US" sz="48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304792" marR="0" indent="-304792" algn="l" defTabSz="1219170" rtl="0" eaLnBrk="1" fontAlgn="auto" latinLnBrk="0" hangingPunct="1">
        <a:lnSpc>
          <a:spcPct val="90000"/>
        </a:lnSpc>
        <a:spcBef>
          <a:spcPts val="1333"/>
        </a:spcBef>
        <a:spcAft>
          <a:spcPts val="0"/>
        </a:spcAft>
        <a:buClrTx/>
        <a:buSzTx/>
        <a:buFont typeface="Arial" panose="020B0604020202020204" pitchFamily="34" charset="0"/>
        <a:buChar char="•"/>
        <a:tabLst/>
        <a:defRPr sz="3200" b="0" i="0" kern="1200">
          <a:solidFill>
            <a:schemeClr val="tx1"/>
          </a:solidFill>
          <a:latin typeface="Segoe UI Semilight" panose="020B0402040204020203" pitchFamily="34" charset="0"/>
          <a:ea typeface="+mn-ea"/>
          <a:cs typeface="Segoe UI Semilight" panose="020B0402040204020203" pitchFamily="34" charset="0"/>
        </a:defRPr>
      </a:lvl1pPr>
      <a:lvl2pPr marL="914377" marR="0"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lang="en-US" sz="2667"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523962" marR="0"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2133547" marR="0"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743131" marR="0" indent="-304792" algn="l" defTabSz="1219170" rtl="0" eaLnBrk="1" fontAlgn="auto" latinLnBrk="0" hangingPunct="1">
        <a:lnSpc>
          <a:spcPct val="90000"/>
        </a:lnSpc>
        <a:spcBef>
          <a:spcPts val="667"/>
        </a:spcBef>
        <a:spcAft>
          <a:spcPts val="0"/>
        </a:spcAft>
        <a:buClrTx/>
        <a:buSzTx/>
        <a:buFont typeface="Arial" panose="020B0604020202020204" pitchFamily="34" charset="0"/>
        <a:buChar char="•"/>
        <a:tabLst/>
        <a:defRPr lang="en-US" sz="2400" b="0" i="0" kern="1200" dirty="0">
          <a:solidFill>
            <a:schemeClr val="tx1"/>
          </a:solidFill>
          <a:latin typeface="Segoe UI Semilight" panose="020B0402040204020203" pitchFamily="34" charset="0"/>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www.microsoft.com/en-us/learning/browse-all-certifications.aspx"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hyperlink" Target="https://www.microsoft.com/learning/en-us/exam-70-463.aspx" TargetMode="External"/><Relationship Id="rId2" Type="http://schemas.openxmlformats.org/officeDocument/2006/relationships/hyperlink" Target="https://borntolearn.mslearn.net/b/weblog/archive/2014/03/10/certification-update-sql-server-2014" TargetMode="External"/><Relationship Id="rId1" Type="http://schemas.openxmlformats.org/officeDocument/2006/relationships/slideLayout" Target="../slideLayouts/slideLayout12.xml"/><Relationship Id="rId6" Type="http://schemas.openxmlformats.org/officeDocument/2006/relationships/hyperlink" Target="https://www.microsoft.com/en-us/learning/browse-all-certifications.aspx" TargetMode="External"/><Relationship Id="rId5" Type="http://schemas.openxmlformats.org/officeDocument/2006/relationships/hyperlink" Target="https://www.microsoft.com/en-us/learning/exam-98-364.aspx" TargetMode="External"/><Relationship Id="rId4" Type="http://schemas.openxmlformats.org/officeDocument/2006/relationships/hyperlink" Target="https://www.microsoft.com/en-ca/learning/sql-certification.aspx"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5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certification.comptia.org/docs/default-source/downloadablefiles/hr-perceptions-of-it-training-and-certification.pdf" TargetMode="External"/><Relationship Id="rId2" Type="http://schemas.openxmlformats.org/officeDocument/2006/relationships/hyperlink" Target="http://download.microsoft.com/download/9/4/B/94B5442E-0494-4B42-A5DC-8742E4254B09/BVW-Microsoft-US40548315.pdf"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68264" y="4629790"/>
            <a:ext cx="8035899" cy="604977"/>
          </a:xfrm>
        </p:spPr>
        <p:txBody>
          <a:bodyPr/>
          <a:lstStyle/>
          <a:p>
            <a:r>
              <a:rPr lang="en-US" sz="2667" dirty="0"/>
              <a:t>Gain exam insights, the best prep strategies, and test-taking strategies from a veteran exam writer</a:t>
            </a:r>
          </a:p>
          <a:p>
            <a:endParaRPr lang="en-US" sz="2667" dirty="0"/>
          </a:p>
        </p:txBody>
      </p:sp>
      <p:sp>
        <p:nvSpPr>
          <p:cNvPr id="3" name="Text Placeholder 2"/>
          <p:cNvSpPr>
            <a:spLocks noGrp="1"/>
          </p:cNvSpPr>
          <p:nvPr>
            <p:ph type="body" sz="quarter" idx="10"/>
          </p:nvPr>
        </p:nvSpPr>
        <p:spPr/>
        <p:txBody>
          <a:bodyPr/>
          <a:lstStyle/>
          <a:p>
            <a:pPr lvl="0"/>
            <a:r>
              <a:rPr lang="en-US" dirty="0"/>
              <a:t>William Assaf, Principal Consultant, Sparkhound</a:t>
            </a:r>
            <a:br>
              <a:rPr lang="en-US" dirty="0"/>
            </a:br>
            <a:r>
              <a:rPr lang="en-US" dirty="0"/>
              <a:t>Moderated By: Donna Johnson</a:t>
            </a:r>
          </a:p>
        </p:txBody>
      </p:sp>
      <p:sp>
        <p:nvSpPr>
          <p:cNvPr id="4" name="Text Placeholder 3"/>
          <p:cNvSpPr>
            <a:spLocks noGrp="1"/>
          </p:cNvSpPr>
          <p:nvPr>
            <p:ph type="body" sz="quarter" idx="11"/>
          </p:nvPr>
        </p:nvSpPr>
        <p:spPr>
          <a:xfrm>
            <a:off x="668106" y="1781909"/>
            <a:ext cx="8252116" cy="2782371"/>
          </a:xfrm>
        </p:spPr>
        <p:txBody>
          <a:bodyPr/>
          <a:lstStyle/>
          <a:p>
            <a:r>
              <a:rPr lang="en-US" dirty="0"/>
              <a:t>Think Like a Certification Exam</a:t>
            </a:r>
          </a:p>
        </p:txBody>
      </p:sp>
    </p:spTree>
    <p:extLst>
      <p:ext uri="{BB962C8B-B14F-4D97-AF65-F5344CB8AC3E}">
        <p14:creationId xmlns:p14="http://schemas.microsoft.com/office/powerpoint/2010/main" val="1690938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Guidance for Employers</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lnSpcReduction="10000"/>
          </a:bodyPr>
          <a:lstStyle/>
          <a:p>
            <a:r>
              <a:rPr lang="en-US" sz="4000" dirty="0"/>
              <a:t>Microsoft exams are designed to test experience, not book knowledge.</a:t>
            </a:r>
          </a:p>
          <a:p>
            <a:r>
              <a:rPr lang="en-US" sz="4000" dirty="0"/>
              <a:t>So asking a kid out of college or an entry-level employee to take a cert exam is not something I advise. It leads to one of three outcomes:</a:t>
            </a:r>
          </a:p>
          <a:p>
            <a:pPr lvl="1"/>
            <a:r>
              <a:rPr lang="en-US" sz="3600" dirty="0"/>
              <a:t>They pass the exam. (Least likely)</a:t>
            </a:r>
          </a:p>
          <a:p>
            <a:pPr marL="457200" lvl="1" indent="0">
              <a:buNone/>
            </a:pPr>
            <a:r>
              <a:rPr lang="en-US" sz="3600" dirty="0"/>
              <a:t>More likely:</a:t>
            </a:r>
          </a:p>
          <a:p>
            <a:pPr lvl="1"/>
            <a:r>
              <a:rPr lang="en-US" sz="3600" dirty="0"/>
              <a:t>They fail the exam, possibly multiple times, resulting in frustration/disillusionment, even career derailment.</a:t>
            </a:r>
          </a:p>
          <a:p>
            <a:pPr lvl="1"/>
            <a:r>
              <a:rPr lang="en-US" sz="3600" dirty="0"/>
              <a:t>They try to cheat. Outcomes dubious.</a:t>
            </a:r>
          </a:p>
        </p:txBody>
      </p:sp>
    </p:spTree>
    <p:extLst>
      <p:ext uri="{BB962C8B-B14F-4D97-AF65-F5344CB8AC3E}">
        <p14:creationId xmlns:p14="http://schemas.microsoft.com/office/powerpoint/2010/main" val="4255154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Certs and Your Employees</a:t>
            </a:r>
          </a:p>
        </p:txBody>
      </p:sp>
      <p:sp>
        <p:nvSpPr>
          <p:cNvPr id="3" name="Content Placeholder 2"/>
          <p:cNvSpPr>
            <a:spLocks noGrp="1"/>
          </p:cNvSpPr>
          <p:nvPr>
            <p:ph idx="1"/>
          </p:nvPr>
        </p:nvSpPr>
        <p:spPr>
          <a:xfrm>
            <a:off x="95251" y="990604"/>
            <a:ext cx="12096750" cy="5381622"/>
          </a:xfrm>
        </p:spPr>
        <p:txBody>
          <a:bodyPr>
            <a:noAutofit/>
          </a:bodyPr>
          <a:lstStyle/>
          <a:p>
            <a:r>
              <a:rPr lang="en-US" sz="3500" dirty="0"/>
              <a:t>Employers: </a:t>
            </a:r>
          </a:p>
          <a:p>
            <a:pPr lvl="1"/>
            <a:r>
              <a:rPr lang="en-US" sz="3500" dirty="0"/>
              <a:t>Exams are targeting people with at least 2+yrs real experience</a:t>
            </a:r>
          </a:p>
          <a:p>
            <a:pPr lvl="1"/>
            <a:r>
              <a:rPr lang="en-US" sz="3500" dirty="0"/>
              <a:t>Some exams are intended for 5+yrs of experience</a:t>
            </a:r>
          </a:p>
          <a:p>
            <a:pPr lvl="1"/>
            <a:r>
              <a:rPr lang="en-US" sz="3600" dirty="0"/>
              <a:t>Don’t have unrealistic expectations of entry-level employees</a:t>
            </a:r>
          </a:p>
          <a:p>
            <a:pPr lvl="1"/>
            <a:r>
              <a:rPr lang="en-US" sz="3600" dirty="0"/>
              <a:t>Put cash bounties on exams, but with no time limit</a:t>
            </a:r>
          </a:p>
          <a:p>
            <a:pPr lvl="1"/>
            <a:r>
              <a:rPr lang="en-US" sz="3600" dirty="0"/>
              <a:t>Pay the exam fees. Even if they fail. </a:t>
            </a:r>
          </a:p>
          <a:p>
            <a:pPr lvl="1"/>
            <a:r>
              <a:rPr lang="en-US" sz="3600" dirty="0"/>
              <a:t>Incentivize your employees to take exams for right reasons</a:t>
            </a:r>
          </a:p>
          <a:p>
            <a:pPr lvl="1"/>
            <a:r>
              <a:rPr lang="en-US" sz="3600" dirty="0"/>
              <a:t>Reward success but not to excess. Career progress should also occur outside of exam</a:t>
            </a:r>
          </a:p>
          <a:p>
            <a:pPr lvl="1"/>
            <a:endParaRPr lang="en-US" sz="3500" dirty="0"/>
          </a:p>
        </p:txBody>
      </p:sp>
    </p:spTree>
    <p:extLst>
      <p:ext uri="{BB962C8B-B14F-4D97-AF65-F5344CB8AC3E}">
        <p14:creationId xmlns:p14="http://schemas.microsoft.com/office/powerpoint/2010/main" val="46300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an Employee</a:t>
            </a:r>
          </a:p>
        </p:txBody>
      </p:sp>
      <p:sp>
        <p:nvSpPr>
          <p:cNvPr id="3" name="Content Placeholder 2"/>
          <p:cNvSpPr>
            <a:spLocks noGrp="1"/>
          </p:cNvSpPr>
          <p:nvPr>
            <p:ph idx="1"/>
          </p:nvPr>
        </p:nvSpPr>
        <p:spPr>
          <a:xfrm>
            <a:off x="247650" y="972674"/>
            <a:ext cx="11820525" cy="5551951"/>
          </a:xfrm>
        </p:spPr>
        <p:txBody>
          <a:bodyPr>
            <a:normAutofit/>
          </a:bodyPr>
          <a:lstStyle/>
          <a:p>
            <a:r>
              <a:rPr lang="en-US" sz="4800" dirty="0"/>
              <a:t>Employers: </a:t>
            </a:r>
          </a:p>
          <a:p>
            <a:pPr lvl="1"/>
            <a:r>
              <a:rPr lang="en-US" sz="4000" dirty="0"/>
              <a:t>Classroom training overrated, lengthy, hit-and-miss. </a:t>
            </a:r>
          </a:p>
          <a:p>
            <a:pPr lvl="1"/>
            <a:r>
              <a:rPr lang="en-US" sz="4000" dirty="0"/>
              <a:t>Travel conferences are expensive, lengthy. </a:t>
            </a:r>
          </a:p>
          <a:p>
            <a:pPr lvl="2"/>
            <a:r>
              <a:rPr lang="en-US" sz="3600" dirty="0"/>
              <a:t>Require knowledge transfer afterwards.</a:t>
            </a:r>
          </a:p>
          <a:p>
            <a:pPr lvl="2"/>
            <a:r>
              <a:rPr lang="en-US" sz="3600" dirty="0"/>
              <a:t>Proof of hands-on-lab completion when sending employees off. No hands-on labs? Be skeptical. :/</a:t>
            </a:r>
          </a:p>
          <a:p>
            <a:pPr lvl="1"/>
            <a:r>
              <a:rPr lang="en-US" sz="4000" dirty="0"/>
              <a:t>Employees should take advantage of the easy free training opportunities to earn expensive paid ones </a:t>
            </a:r>
            <a:r>
              <a:rPr lang="en-US" sz="3600" dirty="0"/>
              <a:t>(Hint: This. Event. Right. Now.)</a:t>
            </a:r>
          </a:p>
          <a:p>
            <a:pPr marL="457200" lvl="1" indent="0">
              <a:buNone/>
            </a:pPr>
            <a:endParaRPr lang="en-US" sz="3600" dirty="0"/>
          </a:p>
        </p:txBody>
      </p:sp>
    </p:spTree>
    <p:extLst>
      <p:ext uri="{BB962C8B-B14F-4D97-AF65-F5344CB8AC3E}">
        <p14:creationId xmlns:p14="http://schemas.microsoft.com/office/powerpoint/2010/main" val="3697046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of Microsoft.com showing the &quot;skills measured of the exam&quot;">
            <a:extLst>
              <a:ext uri="{FF2B5EF4-FFF2-40B4-BE49-F238E27FC236}">
                <a16:creationId xmlns:a16="http://schemas.microsoft.com/office/drawing/2014/main" id="{DFC20130-A9DE-4D67-8471-8481CCE1715A}"/>
              </a:ext>
            </a:extLst>
          </p:cNvPr>
          <p:cNvPicPr>
            <a:picLocks noChangeAspect="1"/>
          </p:cNvPicPr>
          <p:nvPr/>
        </p:nvPicPr>
        <p:blipFill>
          <a:blip r:embed="rId2"/>
          <a:stretch>
            <a:fillRect/>
          </a:stretch>
        </p:blipFill>
        <p:spPr>
          <a:xfrm>
            <a:off x="5294971" y="1303349"/>
            <a:ext cx="6754762" cy="3922120"/>
          </a:xfrm>
          <a:prstGeom prst="rect">
            <a:avLst/>
          </a:prstGeom>
        </p:spPr>
      </p:pic>
      <p:sp>
        <p:nvSpPr>
          <p:cNvPr id="2" name="Title 1"/>
          <p:cNvSpPr>
            <a:spLocks noGrp="1"/>
          </p:cNvSpPr>
          <p:nvPr>
            <p:ph type="title"/>
          </p:nvPr>
        </p:nvSpPr>
        <p:spPr/>
        <p:txBody>
          <a:bodyPr/>
          <a:lstStyle/>
          <a:p>
            <a:r>
              <a:rPr lang="en-US" dirty="0"/>
              <a:t>So What Is On a Cert Exam?</a:t>
            </a:r>
          </a:p>
        </p:txBody>
      </p:sp>
      <p:sp>
        <p:nvSpPr>
          <p:cNvPr id="5" name="TextBox 4"/>
          <p:cNvSpPr txBox="1"/>
          <p:nvPr/>
        </p:nvSpPr>
        <p:spPr>
          <a:xfrm>
            <a:off x="247749" y="1023240"/>
            <a:ext cx="5189489" cy="5509200"/>
          </a:xfrm>
          <a:prstGeom prst="rect">
            <a:avLst/>
          </a:prstGeom>
          <a:noFill/>
        </p:spPr>
        <p:txBody>
          <a:bodyPr wrap="square" rtlCol="0">
            <a:spAutoFit/>
          </a:bodyPr>
          <a:lstStyle/>
          <a:p>
            <a:r>
              <a:rPr lang="en-US" sz="3200" dirty="0"/>
              <a:t>Straight from Microsoft.com, this is the “Skills Measured” section, this is the “domain”.</a:t>
            </a:r>
          </a:p>
          <a:p>
            <a:endParaRPr lang="en-US" sz="3200" dirty="0"/>
          </a:p>
          <a:p>
            <a:r>
              <a:rPr lang="en-US" sz="3200" dirty="0"/>
              <a:t>The “domain” is determined by a group of SME’s before item writing begins, validated by real-life experience.</a:t>
            </a:r>
          </a:p>
          <a:p>
            <a:endParaRPr lang="en-US" sz="3200" dirty="0"/>
          </a:p>
          <a:p>
            <a:r>
              <a:rPr lang="en-US" sz="3200" dirty="0"/>
              <a:t>The “domain” tells the item writer what write about.</a:t>
            </a:r>
          </a:p>
        </p:txBody>
      </p:sp>
      <p:sp>
        <p:nvSpPr>
          <p:cNvPr id="3" name="Oval 2">
            <a:extLst>
              <a:ext uri="{C183D7F6-B498-43B3-948B-1728B52AA6E4}">
                <adec:decorative xmlns:adec="http://schemas.microsoft.com/office/drawing/2017/decorative" val="1"/>
              </a:ext>
            </a:extLst>
          </p:cNvPr>
          <p:cNvSpPr/>
          <p:nvPr/>
        </p:nvSpPr>
        <p:spPr>
          <a:xfrm>
            <a:off x="5100775" y="1023241"/>
            <a:ext cx="2315009" cy="2241168"/>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04721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Prepare for Cert Exams</a:t>
            </a:r>
          </a:p>
        </p:txBody>
      </p:sp>
      <p:sp>
        <p:nvSpPr>
          <p:cNvPr id="3" name="Content Placeholder 2"/>
          <p:cNvSpPr>
            <a:spLocks noGrp="1"/>
          </p:cNvSpPr>
          <p:nvPr>
            <p:ph idx="1"/>
          </p:nvPr>
        </p:nvSpPr>
        <p:spPr/>
        <p:txBody>
          <a:bodyPr>
            <a:noAutofit/>
          </a:bodyPr>
          <a:lstStyle/>
          <a:p>
            <a:r>
              <a:rPr lang="en-US" sz="4800" dirty="0"/>
              <a:t>Study by doing.</a:t>
            </a:r>
          </a:p>
          <a:p>
            <a:pPr marL="457200" lvl="1" indent="0">
              <a:buNone/>
            </a:pPr>
            <a:r>
              <a:rPr lang="en-US" sz="4400" dirty="0"/>
              <a:t>For example:</a:t>
            </a:r>
          </a:p>
          <a:p>
            <a:pPr lvl="1"/>
            <a:r>
              <a:rPr lang="en-US" sz="4000" dirty="0"/>
              <a:t>If you have a book, take a practice exam</a:t>
            </a:r>
          </a:p>
          <a:p>
            <a:pPr lvl="1"/>
            <a:r>
              <a:rPr lang="en-US" sz="4000" dirty="0"/>
              <a:t>Look at the review questions on a book, or use the syllabus, test unfamiliar features for yourself.</a:t>
            </a:r>
          </a:p>
          <a:p>
            <a:pPr lvl="1"/>
            <a:r>
              <a:rPr lang="en-US" sz="4000" dirty="0"/>
              <a:t>If something is not familiar, or if you get the practice question wrong, go lab it out.</a:t>
            </a:r>
          </a:p>
        </p:txBody>
      </p:sp>
    </p:spTree>
    <p:extLst>
      <p:ext uri="{BB962C8B-B14F-4D97-AF65-F5344CB8AC3E}">
        <p14:creationId xmlns:p14="http://schemas.microsoft.com/office/powerpoint/2010/main" val="168123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Prepare for Cert Exams</a:t>
            </a:r>
          </a:p>
        </p:txBody>
      </p:sp>
      <p:sp>
        <p:nvSpPr>
          <p:cNvPr id="3" name="Content Placeholder 2"/>
          <p:cNvSpPr>
            <a:spLocks noGrp="1"/>
          </p:cNvSpPr>
          <p:nvPr>
            <p:ph idx="1"/>
          </p:nvPr>
        </p:nvSpPr>
        <p:spPr>
          <a:xfrm>
            <a:off x="609600" y="990603"/>
            <a:ext cx="10972800" cy="5572122"/>
          </a:xfrm>
        </p:spPr>
        <p:txBody>
          <a:bodyPr>
            <a:normAutofit/>
          </a:bodyPr>
          <a:lstStyle/>
          <a:p>
            <a:r>
              <a:rPr lang="en-US" sz="4400" dirty="0"/>
              <a:t>Study by doing.</a:t>
            </a:r>
          </a:p>
          <a:p>
            <a:pPr lvl="1"/>
            <a:r>
              <a:rPr lang="en-US" sz="4000" dirty="0"/>
              <a:t>This almost certainly requires a lab environment at home or work where you can tinker, break, fix, build, tear down, and learn.</a:t>
            </a:r>
          </a:p>
          <a:p>
            <a:pPr lvl="1"/>
            <a:r>
              <a:rPr lang="en-US" sz="4000" dirty="0"/>
              <a:t>Don’t have a test lab? Build one, it’s educational.</a:t>
            </a:r>
          </a:p>
          <a:p>
            <a:pPr lvl="1"/>
            <a:r>
              <a:rPr lang="en-US" sz="4000" dirty="0"/>
              <a:t>Have a lab environment installed on your work/home PC’s, or use Azure. (Free credits out there for students, new accounts, MSDN, etc.)</a:t>
            </a:r>
          </a:p>
        </p:txBody>
      </p:sp>
    </p:spTree>
    <p:extLst>
      <p:ext uri="{BB962C8B-B14F-4D97-AF65-F5344CB8AC3E}">
        <p14:creationId xmlns:p14="http://schemas.microsoft.com/office/powerpoint/2010/main" val="339773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Prepare for Cert Exams</a:t>
            </a:r>
          </a:p>
        </p:txBody>
      </p:sp>
      <p:sp>
        <p:nvSpPr>
          <p:cNvPr id="3" name="Content Placeholder 2"/>
          <p:cNvSpPr>
            <a:spLocks noGrp="1"/>
          </p:cNvSpPr>
          <p:nvPr>
            <p:ph idx="1"/>
          </p:nvPr>
        </p:nvSpPr>
        <p:spPr>
          <a:xfrm>
            <a:off x="609600" y="990603"/>
            <a:ext cx="10972800" cy="5543547"/>
          </a:xfrm>
        </p:spPr>
        <p:txBody>
          <a:bodyPr>
            <a:normAutofit/>
          </a:bodyPr>
          <a:lstStyle/>
          <a:p>
            <a:r>
              <a:rPr lang="en-US" sz="4400" dirty="0"/>
              <a:t>Do not study </a:t>
            </a:r>
            <a:r>
              <a:rPr lang="en-US" sz="4400" i="1" dirty="0"/>
              <a:t>only</a:t>
            </a:r>
            <a:r>
              <a:rPr lang="en-US" sz="4400" dirty="0"/>
              <a:t> by reading books/MSDN.</a:t>
            </a:r>
          </a:p>
          <a:p>
            <a:r>
              <a:rPr lang="en-US" sz="4400" dirty="0"/>
              <a:t>Memorization is rarely tested on cert exams. </a:t>
            </a:r>
          </a:p>
          <a:p>
            <a:pPr lvl="1"/>
            <a:r>
              <a:rPr lang="en-US" sz="4000" dirty="0"/>
              <a:t>Though, you must know the subject material.</a:t>
            </a:r>
          </a:p>
          <a:p>
            <a:pPr lvl="1"/>
            <a:r>
              <a:rPr lang="en-US" sz="4000" dirty="0"/>
              <a:t>Proper feature choice and solution approach are more likely to be tested.</a:t>
            </a:r>
          </a:p>
          <a:p>
            <a:pPr lvl="1"/>
            <a:r>
              <a:rPr lang="en-US" sz="4000" dirty="0"/>
              <a:t>Code sample questions are likely to test order of operations and correct tactic choice, not syntax.</a:t>
            </a:r>
          </a:p>
        </p:txBody>
      </p:sp>
    </p:spTree>
    <p:extLst>
      <p:ext uri="{BB962C8B-B14F-4D97-AF65-F5344CB8AC3E}">
        <p14:creationId xmlns:p14="http://schemas.microsoft.com/office/powerpoint/2010/main" val="361558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What Exams Try to Test</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fontScale="92500" lnSpcReduction="10000"/>
          </a:bodyPr>
          <a:lstStyle/>
          <a:p>
            <a:r>
              <a:rPr lang="en-US" sz="4000" dirty="0"/>
              <a:t>The exams are highly situational.</a:t>
            </a:r>
          </a:p>
          <a:p>
            <a:r>
              <a:rPr lang="en-US" sz="4000" dirty="0"/>
              <a:t>So instead of asking "What is the difference between x and y." </a:t>
            </a:r>
          </a:p>
          <a:p>
            <a:r>
              <a:rPr lang="en-US" sz="4000" dirty="0"/>
              <a:t>The question will be:</a:t>
            </a:r>
            <a:br>
              <a:rPr lang="en-US" sz="4000" dirty="0"/>
            </a:br>
            <a:br>
              <a:rPr lang="en-US" sz="4000" dirty="0"/>
            </a:br>
            <a:r>
              <a:rPr lang="en-US" sz="4000" dirty="0"/>
              <a:t>You are doing this with these conditions and variables. What should you choose. </a:t>
            </a:r>
            <a:br>
              <a:rPr lang="en-US" sz="4000" dirty="0"/>
            </a:br>
            <a:r>
              <a:rPr lang="en-US" sz="4000" dirty="0"/>
              <a:t>a. X  </a:t>
            </a:r>
            <a:br>
              <a:rPr lang="en-US" sz="4000" dirty="0"/>
            </a:br>
            <a:r>
              <a:rPr lang="en-US" sz="4000" dirty="0"/>
              <a:t>b. Y  </a:t>
            </a:r>
            <a:br>
              <a:rPr lang="en-US" sz="4000" dirty="0"/>
            </a:br>
            <a:r>
              <a:rPr lang="en-US" sz="4000" dirty="0"/>
              <a:t>c. Z  </a:t>
            </a:r>
            <a:br>
              <a:rPr lang="en-US" sz="4000" dirty="0"/>
            </a:br>
            <a:r>
              <a:rPr lang="en-US" sz="4000" dirty="0"/>
              <a:t>d. Q</a:t>
            </a:r>
          </a:p>
        </p:txBody>
      </p:sp>
    </p:spTree>
    <p:extLst>
      <p:ext uri="{BB962C8B-B14F-4D97-AF65-F5344CB8AC3E}">
        <p14:creationId xmlns:p14="http://schemas.microsoft.com/office/powerpoint/2010/main" val="1873288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33D2-C99C-40D1-89F1-A81B1F85D202}"/>
              </a:ext>
            </a:extLst>
          </p:cNvPr>
          <p:cNvSpPr>
            <a:spLocks noGrp="1"/>
          </p:cNvSpPr>
          <p:nvPr>
            <p:ph type="title"/>
          </p:nvPr>
        </p:nvSpPr>
        <p:spPr/>
        <p:txBody>
          <a:bodyPr/>
          <a:lstStyle/>
          <a:p>
            <a:r>
              <a:rPr lang="en-US" dirty="0"/>
              <a:t>What Exams Try to Test</a:t>
            </a:r>
          </a:p>
        </p:txBody>
      </p:sp>
      <p:sp>
        <p:nvSpPr>
          <p:cNvPr id="3" name="Content Placeholder 2">
            <a:extLst>
              <a:ext uri="{FF2B5EF4-FFF2-40B4-BE49-F238E27FC236}">
                <a16:creationId xmlns:a16="http://schemas.microsoft.com/office/drawing/2014/main" id="{FDC8B2BB-F0F2-481C-8DA0-098CADBB7296}"/>
              </a:ext>
            </a:extLst>
          </p:cNvPr>
          <p:cNvSpPr>
            <a:spLocks noGrp="1"/>
          </p:cNvSpPr>
          <p:nvPr>
            <p:ph idx="1"/>
          </p:nvPr>
        </p:nvSpPr>
        <p:spPr>
          <a:xfrm>
            <a:off x="609600" y="990603"/>
            <a:ext cx="10972800" cy="5657847"/>
          </a:xfrm>
        </p:spPr>
        <p:txBody>
          <a:bodyPr>
            <a:normAutofit/>
          </a:bodyPr>
          <a:lstStyle/>
          <a:p>
            <a:r>
              <a:rPr lang="en-US" sz="4800" dirty="0"/>
              <a:t>It’s not just multiple choice questions.</a:t>
            </a:r>
          </a:p>
          <a:p>
            <a:r>
              <a:rPr lang="en-US" sz="4800" dirty="0"/>
              <a:t>Other types such as case studies, build lists, drag and drops, all operate on the same rules and challenge for the writers.</a:t>
            </a:r>
          </a:p>
        </p:txBody>
      </p:sp>
    </p:spTree>
    <p:extLst>
      <p:ext uri="{BB962C8B-B14F-4D97-AF65-F5344CB8AC3E}">
        <p14:creationId xmlns:p14="http://schemas.microsoft.com/office/powerpoint/2010/main" val="1105366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Real Answer Options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19</a:t>
            </a:fld>
            <a:endParaRPr lang="en-US"/>
          </a:p>
        </p:txBody>
      </p:sp>
      <p:sp>
        <p:nvSpPr>
          <p:cNvPr id="6" name="Title 4"/>
          <p:cNvSpPr txBox="1">
            <a:spLocks/>
          </p:cNvSpPr>
          <p:nvPr/>
        </p:nvSpPr>
        <p:spPr>
          <a:xfrm>
            <a:off x="285980" y="839972"/>
            <a:ext cx="11626619" cy="5637027"/>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b="0" dirty="0">
                <a:solidFill>
                  <a:schemeClr val="tx1"/>
                </a:solidFill>
                <a:latin typeface="+mn-lt"/>
              </a:rPr>
              <a:t>The correct answer has to be 100% correct.  </a:t>
            </a:r>
            <a:br>
              <a:rPr lang="en-US" b="0" dirty="0">
                <a:solidFill>
                  <a:schemeClr val="tx1"/>
                </a:solidFill>
                <a:latin typeface="+mn-lt"/>
              </a:rPr>
            </a:br>
            <a:r>
              <a:rPr lang="en-US" b="0" dirty="0">
                <a:solidFill>
                  <a:schemeClr val="tx1"/>
                </a:solidFill>
                <a:latin typeface="+mn-lt"/>
              </a:rPr>
              <a:t>The "distractors" have to be plausible, but 100% wrong.</a:t>
            </a:r>
          </a:p>
          <a:p>
            <a:endParaRPr lang="en-US" b="0" dirty="0">
              <a:solidFill>
                <a:schemeClr val="tx1"/>
              </a:solidFill>
              <a:latin typeface="+mn-lt"/>
            </a:endParaRPr>
          </a:p>
          <a:p>
            <a:r>
              <a:rPr lang="en-US" b="0" i="1" dirty="0">
                <a:solidFill>
                  <a:schemeClr val="tx1"/>
                </a:solidFill>
                <a:latin typeface="+mn-lt"/>
              </a:rPr>
              <a:t>But we can't make stuff up.</a:t>
            </a:r>
            <a:r>
              <a:rPr lang="en-US" b="0" dirty="0">
                <a:solidFill>
                  <a:schemeClr val="tx1"/>
                </a:solidFill>
                <a:latin typeface="+mn-lt"/>
              </a:rPr>
              <a:t> Every answer you see is something real. We write plausible real wrong answers. For example:</a:t>
            </a:r>
          </a:p>
          <a:p>
            <a:r>
              <a:rPr lang="en-US" b="0" dirty="0">
                <a:solidFill>
                  <a:schemeClr val="tx1"/>
                </a:solidFill>
                <a:latin typeface="+mn-lt"/>
              </a:rPr>
              <a:t>In SQL Server, there is no “CHECKSUM Recovery Model” you won’t see it as a choice on an exam.</a:t>
            </a:r>
          </a:p>
          <a:p>
            <a:endParaRPr lang="en-US" b="0" dirty="0">
              <a:solidFill>
                <a:schemeClr val="tx1"/>
              </a:solidFill>
              <a:latin typeface="+mn-lt"/>
            </a:endParaRPr>
          </a:p>
        </p:txBody>
      </p:sp>
    </p:spTree>
    <p:extLst>
      <p:ext uri="{BB962C8B-B14F-4D97-AF65-F5344CB8AC3E}">
        <p14:creationId xmlns:p14="http://schemas.microsoft.com/office/powerpoint/2010/main" val="151426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9FAE23E-F5D3-4E8E-A7BD-CB3C5A65BBC0}"/>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523894" y="2667997"/>
            <a:ext cx="5118815" cy="889124"/>
          </a:xfrm>
        </p:spPr>
      </p:pic>
      <p:sp>
        <p:nvSpPr>
          <p:cNvPr id="3" name="Title 2">
            <a:extLst>
              <a:ext uri="{FF2B5EF4-FFF2-40B4-BE49-F238E27FC236}">
                <a16:creationId xmlns:a16="http://schemas.microsoft.com/office/drawing/2014/main" id="{F565036B-5825-41BF-A0EF-ECB44185F8D5}"/>
              </a:ext>
            </a:extLst>
          </p:cNvPr>
          <p:cNvSpPr>
            <a:spLocks noGrp="1"/>
          </p:cNvSpPr>
          <p:nvPr>
            <p:ph type="title"/>
          </p:nvPr>
        </p:nvSpPr>
        <p:spPr>
          <a:xfrm>
            <a:off x="442623" y="1009115"/>
            <a:ext cx="11306755" cy="817275"/>
          </a:xfrm>
        </p:spPr>
        <p:txBody>
          <a:bodyPr/>
          <a:lstStyle/>
          <a:p>
            <a:pPr algn="ctr"/>
            <a:r>
              <a:rPr lang="en-US" dirty="0"/>
              <a:t>Thank you to our Presenting Sponsor</a:t>
            </a:r>
            <a:endParaRPr lang="en-CA" dirty="0"/>
          </a:p>
        </p:txBody>
      </p:sp>
    </p:spTree>
    <p:extLst>
      <p:ext uri="{BB962C8B-B14F-4D97-AF65-F5344CB8AC3E}">
        <p14:creationId xmlns:p14="http://schemas.microsoft.com/office/powerpoint/2010/main" val="4271858407"/>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Solutions Providers, Not Exam Takers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20</a:t>
            </a:fld>
            <a:endParaRPr lang="en-US" dirty="0"/>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Microsoft’s Emphasis is on Solutions has evolved over the last decade. </a:t>
            </a:r>
          </a:p>
          <a:p>
            <a:r>
              <a:rPr lang="en-US" sz="3200" b="0" dirty="0">
                <a:solidFill>
                  <a:schemeClr val="tx1"/>
                </a:solidFill>
                <a:latin typeface="+mn-lt"/>
              </a:rPr>
              <a:t>To get SQL Server MCSA (three exams), you need to know how to build end-to-end Business Intelligence, SSIS, SSRS, SSAS, in addition to the expected administration and querying</a:t>
            </a:r>
            <a:r>
              <a:rPr lang="en-US" sz="3600" b="0" dirty="0">
                <a:solidFill>
                  <a:schemeClr val="tx1"/>
                </a:solidFill>
                <a:latin typeface="+mn-lt"/>
              </a:rPr>
              <a:t>. </a:t>
            </a:r>
          </a:p>
          <a:p>
            <a:pPr lvl="1"/>
            <a:endParaRPr lang="en-US" sz="3600" b="0" dirty="0">
              <a:solidFill>
                <a:schemeClr val="tx1"/>
              </a:solidFill>
              <a:latin typeface="+mn-lt"/>
            </a:endParaRPr>
          </a:p>
          <a:p>
            <a:r>
              <a:rPr lang="en-US" sz="3600" b="0" dirty="0">
                <a:solidFill>
                  <a:schemeClr val="tx1"/>
                </a:solidFill>
                <a:latin typeface="+mn-lt"/>
              </a:rPr>
              <a:t>There is no such thing as a one-dimensional certification because there are few cases of one-dimensional jobs.</a:t>
            </a:r>
          </a:p>
          <a:p>
            <a:r>
              <a:rPr lang="en-US" sz="3600" b="0" dirty="0">
                <a:solidFill>
                  <a:schemeClr val="tx1"/>
                </a:solidFill>
                <a:latin typeface="+mn-lt"/>
              </a:rPr>
              <a:t>This is intentional and raises the value of a certification – a certification should mean you have broad experience.</a:t>
            </a:r>
          </a:p>
        </p:txBody>
      </p:sp>
    </p:spTree>
    <p:extLst>
      <p:ext uri="{BB962C8B-B14F-4D97-AF65-F5344CB8AC3E}">
        <p14:creationId xmlns:p14="http://schemas.microsoft.com/office/powerpoint/2010/main" val="320892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Role-based Certifications </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21</a:t>
            </a:fld>
            <a:endParaRPr lang="en-US" dirty="0"/>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Microsoft’s desired emphasis is on Solution Providers has now introduced broad, often Azure-focused Role-based Certifications for many careers at Fundamentals, Associate, and Expert levels:</a:t>
            </a:r>
          </a:p>
          <a:p>
            <a:r>
              <a:rPr lang="en-US" sz="2000" dirty="0">
                <a:hlinkClick r:id="rId3"/>
              </a:rPr>
              <a:t>https://www.microsoft.com/en-us/learning/browse-all-certifications.aspx</a:t>
            </a:r>
            <a:endParaRPr lang="en-US" sz="2000" b="0" dirty="0">
              <a:solidFill>
                <a:schemeClr val="tx1"/>
              </a:solidFill>
              <a:latin typeface="+mn-lt"/>
            </a:endParaRPr>
          </a:p>
        </p:txBody>
      </p:sp>
      <p:pic>
        <p:nvPicPr>
          <p:cNvPr id="1026" name="Picture 2" descr="Role-based certifications logo&#10;">
            <a:extLst>
              <a:ext uri="{FF2B5EF4-FFF2-40B4-BE49-F238E27FC236}">
                <a16:creationId xmlns:a16="http://schemas.microsoft.com/office/drawing/2014/main" id="{D029913C-25B5-417B-8D36-7065F7E60F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4724" y="4100054"/>
            <a:ext cx="1689549" cy="16895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ole-based certifications logo&#10;">
            <a:extLst>
              <a:ext uri="{FF2B5EF4-FFF2-40B4-BE49-F238E27FC236}">
                <a16:creationId xmlns:a16="http://schemas.microsoft.com/office/drawing/2014/main" id="{6B1E4240-D594-4756-8B33-D3309D1CAC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7852" y="4119982"/>
            <a:ext cx="1689549" cy="16895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ole-based certifications logo&#10;">
            <a:extLst>
              <a:ext uri="{FF2B5EF4-FFF2-40B4-BE49-F238E27FC236}">
                <a16:creationId xmlns:a16="http://schemas.microsoft.com/office/drawing/2014/main" id="{AC558950-076D-43A2-A1C2-C8EF59E60B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30979" y="4119981"/>
            <a:ext cx="1689549" cy="1689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0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Item Writers are SME’s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22</a:t>
            </a:fld>
            <a:endParaRPr lang="en-US" dirty="0"/>
          </a:p>
        </p:txBody>
      </p:sp>
      <p:sp>
        <p:nvSpPr>
          <p:cNvPr id="6" name="Title 4"/>
          <p:cNvSpPr txBox="1">
            <a:spLocks/>
          </p:cNvSpPr>
          <p:nvPr/>
        </p:nvSpPr>
        <p:spPr>
          <a:xfrm>
            <a:off x="381674" y="938677"/>
            <a:ext cx="10972800" cy="57002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Let’s talk about who creates the exams. </a:t>
            </a:r>
            <a:br>
              <a:rPr lang="en-US" sz="3600" b="0" dirty="0">
                <a:solidFill>
                  <a:schemeClr val="tx1"/>
                </a:solidFill>
                <a:latin typeface="+mn-lt"/>
              </a:rPr>
            </a:br>
            <a:r>
              <a:rPr lang="en-US" sz="3600" b="0" dirty="0">
                <a:solidFill>
                  <a:schemeClr val="tx1"/>
                </a:solidFill>
                <a:latin typeface="+mn-lt"/>
              </a:rPr>
              <a:t>Microsoft subcontracts out SME’s globally. </a:t>
            </a:r>
          </a:p>
          <a:p>
            <a:r>
              <a:rPr lang="en-US" sz="3600" b="0" dirty="0">
                <a:solidFill>
                  <a:schemeClr val="tx1"/>
                </a:solidFill>
                <a:latin typeface="+mn-lt"/>
              </a:rPr>
              <a:t>Focus on practicality and actual usage.</a:t>
            </a:r>
          </a:p>
          <a:p>
            <a:endParaRPr lang="en-US" sz="3600" b="0" dirty="0">
              <a:solidFill>
                <a:schemeClr val="tx1"/>
              </a:solidFill>
              <a:latin typeface="+mn-lt"/>
            </a:endParaRPr>
          </a:p>
          <a:p>
            <a:r>
              <a:rPr lang="en-US" sz="3600" b="0" dirty="0">
                <a:solidFill>
                  <a:schemeClr val="tx1"/>
                </a:solidFill>
                <a:latin typeface="+mn-lt"/>
              </a:rPr>
              <a:t>Topics are removed from the exam’s </a:t>
            </a:r>
            <a:r>
              <a:rPr lang="en-US" sz="3600" b="0" i="1" dirty="0">
                <a:solidFill>
                  <a:schemeClr val="tx1"/>
                </a:solidFill>
                <a:latin typeface="+mn-lt"/>
              </a:rPr>
              <a:t>domain </a:t>
            </a:r>
            <a:r>
              <a:rPr lang="en-US" sz="3600" b="0" dirty="0">
                <a:solidFill>
                  <a:schemeClr val="tx1"/>
                </a:solidFill>
                <a:latin typeface="+mn-lt"/>
              </a:rPr>
              <a:t>if none of the SME’s present could say they use it in real life.</a:t>
            </a:r>
          </a:p>
          <a:p>
            <a:endParaRPr lang="en-US" sz="3600" b="0" dirty="0">
              <a:solidFill>
                <a:schemeClr val="tx1"/>
              </a:solidFill>
              <a:latin typeface="+mn-lt"/>
            </a:endParaRPr>
          </a:p>
          <a:p>
            <a:r>
              <a:rPr lang="en-US" sz="3600" b="0" dirty="0">
                <a:solidFill>
                  <a:schemeClr val="tx1"/>
                </a:solidFill>
                <a:latin typeface="+mn-lt"/>
              </a:rPr>
              <a:t>Then, how </a:t>
            </a:r>
            <a:r>
              <a:rPr lang="en-US" sz="3600" b="0" i="1" dirty="0">
                <a:solidFill>
                  <a:schemeClr val="tx1"/>
                </a:solidFill>
                <a:latin typeface="+mn-lt"/>
              </a:rPr>
              <a:t>many</a:t>
            </a:r>
            <a:r>
              <a:rPr lang="en-US" sz="3600" b="0" dirty="0">
                <a:solidFill>
                  <a:schemeClr val="tx1"/>
                </a:solidFill>
                <a:latin typeface="+mn-lt"/>
              </a:rPr>
              <a:t> of each domain should be there? </a:t>
            </a:r>
          </a:p>
          <a:p>
            <a:r>
              <a:rPr lang="en-US" sz="3600" b="0" dirty="0">
                <a:solidFill>
                  <a:schemeClr val="tx1"/>
                </a:solidFill>
                <a:latin typeface="+mn-lt"/>
              </a:rPr>
              <a:t>Then, provide some sample topics for the item writers.</a:t>
            </a:r>
          </a:p>
        </p:txBody>
      </p:sp>
    </p:spTree>
    <p:extLst>
      <p:ext uri="{BB962C8B-B14F-4D97-AF65-F5344CB8AC3E}">
        <p14:creationId xmlns:p14="http://schemas.microsoft.com/office/powerpoint/2010/main" val="244865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Item Writers are SME’s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23</a:t>
            </a:fld>
            <a:endParaRPr lang="en-US" dirty="0"/>
          </a:p>
        </p:txBody>
      </p:sp>
      <p:sp>
        <p:nvSpPr>
          <p:cNvPr id="6" name="Title 4"/>
          <p:cNvSpPr txBox="1">
            <a:spLocks/>
          </p:cNvSpPr>
          <p:nvPr/>
        </p:nvSpPr>
        <p:spPr>
          <a:xfrm>
            <a:off x="381674" y="938677"/>
            <a:ext cx="11468950" cy="57002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Item Writers are given assignments to cover a narrow domain.</a:t>
            </a:r>
          </a:p>
          <a:p>
            <a:endParaRPr lang="en-US" sz="3600" b="0" dirty="0">
              <a:solidFill>
                <a:schemeClr val="tx1"/>
              </a:solidFill>
              <a:latin typeface="+mn-lt"/>
            </a:endParaRPr>
          </a:p>
          <a:p>
            <a:r>
              <a:rPr lang="en-US" sz="3600" b="0" dirty="0">
                <a:solidFill>
                  <a:schemeClr val="tx1"/>
                </a:solidFill>
                <a:latin typeface="+mn-lt"/>
              </a:rPr>
              <a:t>Item Writer team must make sure they’re not overlapping or </a:t>
            </a:r>
          </a:p>
          <a:p>
            <a:r>
              <a:rPr lang="en-US" sz="3600" b="0" dirty="0">
                <a:solidFill>
                  <a:schemeClr val="tx1"/>
                </a:solidFill>
                <a:latin typeface="+mn-lt"/>
              </a:rPr>
              <a:t>creating nemeses that giveaway answers to other questions.</a:t>
            </a:r>
          </a:p>
          <a:p>
            <a:endParaRPr lang="en-US" sz="3600" b="0" dirty="0">
              <a:solidFill>
                <a:schemeClr val="tx1"/>
              </a:solidFill>
              <a:latin typeface="+mn-lt"/>
            </a:endParaRPr>
          </a:p>
          <a:p>
            <a:r>
              <a:rPr lang="en-US" sz="3600" b="0" dirty="0">
                <a:solidFill>
                  <a:schemeClr val="tx1"/>
                </a:solidFill>
                <a:latin typeface="+mn-lt"/>
              </a:rPr>
              <a:t>Then a review process and alpha exam process occur with yet another group of SME’s to fine tune the items.</a:t>
            </a:r>
          </a:p>
        </p:txBody>
      </p:sp>
    </p:spTree>
    <p:extLst>
      <p:ext uri="{BB962C8B-B14F-4D97-AF65-F5344CB8AC3E}">
        <p14:creationId xmlns:p14="http://schemas.microsoft.com/office/powerpoint/2010/main" val="60096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Fun With Grammar</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24</a:t>
            </a:fld>
            <a:endParaRPr lang="en-US"/>
          </a:p>
        </p:txBody>
      </p:sp>
      <p:sp>
        <p:nvSpPr>
          <p:cNvPr id="6" name="Title 4"/>
          <p:cNvSpPr txBox="1">
            <a:spLocks/>
          </p:cNvSpPr>
          <p:nvPr/>
        </p:nvSpPr>
        <p:spPr>
          <a:xfrm>
            <a:off x="381674"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marL="514350" indent="-514350">
              <a:buFont typeface="+mj-lt"/>
              <a:buAutoNum type="arabicPeriod"/>
            </a:pPr>
            <a:r>
              <a:rPr lang="en-US" sz="3200" b="0" dirty="0">
                <a:solidFill>
                  <a:schemeClr val="tx1"/>
                </a:solidFill>
                <a:latin typeface="+mn-lt"/>
              </a:rPr>
              <a:t>What "</a:t>
            </a:r>
            <a:r>
              <a:rPr lang="en-US" sz="3200" dirty="0">
                <a:solidFill>
                  <a:schemeClr val="tx1"/>
                </a:solidFill>
                <a:latin typeface="+mn-lt"/>
              </a:rPr>
              <a:t>should</a:t>
            </a:r>
            <a:r>
              <a:rPr lang="en-US" sz="3200" b="0" dirty="0">
                <a:solidFill>
                  <a:schemeClr val="tx1"/>
                </a:solidFill>
                <a:latin typeface="+mn-lt"/>
              </a:rPr>
              <a:t> you use" not "could use" or "would use“</a:t>
            </a:r>
          </a:p>
          <a:p>
            <a:pPr marL="514350" indent="-514350">
              <a:buFont typeface="+mj-lt"/>
              <a:buAutoNum type="arabicPeriod"/>
            </a:pPr>
            <a:r>
              <a:rPr lang="en-US" sz="3200" b="0" dirty="0">
                <a:solidFill>
                  <a:schemeClr val="tx1"/>
                </a:solidFill>
              </a:rPr>
              <a:t>"</a:t>
            </a:r>
            <a:r>
              <a:rPr lang="en-US" sz="3200" b="0" dirty="0">
                <a:solidFill>
                  <a:schemeClr val="tx1"/>
                </a:solidFill>
                <a:latin typeface="+mn-lt"/>
              </a:rPr>
              <a:t>You </a:t>
            </a:r>
            <a:r>
              <a:rPr lang="en-US" sz="3200" dirty="0">
                <a:solidFill>
                  <a:schemeClr val="tx1"/>
                </a:solidFill>
                <a:latin typeface="+mn-lt"/>
              </a:rPr>
              <a:t>need </a:t>
            </a:r>
            <a:r>
              <a:rPr lang="en-US" sz="3200" b="0" dirty="0">
                <a:solidFill>
                  <a:schemeClr val="tx1"/>
                </a:solidFill>
                <a:latin typeface="+mn-lt"/>
              </a:rPr>
              <a:t>to</a:t>
            </a:r>
            <a:r>
              <a:rPr lang="en-US" sz="3200" b="0" dirty="0">
                <a:solidFill>
                  <a:schemeClr val="tx1"/>
                </a:solidFill>
              </a:rPr>
              <a:t>"</a:t>
            </a:r>
            <a:r>
              <a:rPr lang="en-US" sz="3200" b="0" dirty="0">
                <a:solidFill>
                  <a:schemeClr val="tx1"/>
                </a:solidFill>
                <a:latin typeface="+mn-lt"/>
              </a:rPr>
              <a:t> not </a:t>
            </a:r>
            <a:r>
              <a:rPr lang="en-US" sz="3200" b="0" dirty="0">
                <a:solidFill>
                  <a:schemeClr val="tx1"/>
                </a:solidFill>
              </a:rPr>
              <a:t>"</a:t>
            </a:r>
            <a:r>
              <a:rPr lang="en-US" sz="3200" b="0" dirty="0">
                <a:solidFill>
                  <a:schemeClr val="tx1"/>
                </a:solidFill>
                <a:latin typeface="+mn-lt"/>
              </a:rPr>
              <a:t>you must</a:t>
            </a:r>
            <a:r>
              <a:rPr lang="en-US" sz="3200" b="0" dirty="0">
                <a:solidFill>
                  <a:schemeClr val="tx1"/>
                </a:solidFill>
              </a:rPr>
              <a:t>“</a:t>
            </a:r>
            <a:endParaRPr lang="en-US" sz="3200" b="0" dirty="0">
              <a:solidFill>
                <a:schemeClr val="tx1"/>
              </a:solidFill>
              <a:latin typeface="+mn-lt"/>
            </a:endParaRP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By using</a:t>
            </a:r>
            <a:r>
              <a:rPr lang="en-US" sz="3200" b="0" dirty="0">
                <a:solidFill>
                  <a:schemeClr val="tx1"/>
                </a:solidFill>
                <a:latin typeface="+mn-lt"/>
              </a:rPr>
              <a:t>" not "using“</a:t>
            </a: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Named</a:t>
            </a:r>
            <a:r>
              <a:rPr lang="en-US" sz="3200" b="0" dirty="0">
                <a:solidFill>
                  <a:schemeClr val="tx1"/>
                </a:solidFill>
                <a:latin typeface="+mn-lt"/>
              </a:rPr>
              <a:t>" not "called“</a:t>
            </a:r>
          </a:p>
          <a:p>
            <a:pPr marL="514350" indent="-514350">
              <a:buFont typeface="+mj-lt"/>
              <a:buAutoNum type="arabicPeriod"/>
            </a:pPr>
            <a:r>
              <a:rPr lang="en-US" sz="3200" b="0" dirty="0">
                <a:solidFill>
                  <a:schemeClr val="tx1"/>
                </a:solidFill>
                <a:latin typeface="+mn-lt"/>
              </a:rPr>
              <a:t>"You are </a:t>
            </a:r>
            <a:r>
              <a:rPr lang="en-US" sz="3200" dirty="0">
                <a:solidFill>
                  <a:schemeClr val="tx1"/>
                </a:solidFill>
                <a:latin typeface="+mn-lt"/>
              </a:rPr>
              <a:t>developing</a:t>
            </a:r>
            <a:r>
              <a:rPr lang="en-US" sz="3200" b="0" dirty="0">
                <a:solidFill>
                  <a:schemeClr val="tx1"/>
                </a:solidFill>
                <a:latin typeface="+mn-lt"/>
              </a:rPr>
              <a:t>" not "you are working on“</a:t>
            </a:r>
          </a:p>
          <a:p>
            <a:pPr marL="514350" indent="-514350">
              <a:buFont typeface="+mj-lt"/>
              <a:buAutoNum type="arabicPeriod"/>
            </a:pPr>
            <a:r>
              <a:rPr lang="en-US" sz="3200" b="0" dirty="0">
                <a:solidFill>
                  <a:schemeClr val="tx1"/>
                </a:solidFill>
                <a:latin typeface="+mn-lt"/>
              </a:rPr>
              <a:t>"by using the </a:t>
            </a:r>
            <a:r>
              <a:rPr lang="en-US" sz="3200" dirty="0">
                <a:solidFill>
                  <a:schemeClr val="tx1"/>
                </a:solidFill>
                <a:latin typeface="+mn-lt"/>
              </a:rPr>
              <a:t>least amount of administrative effort</a:t>
            </a:r>
            <a:r>
              <a:rPr lang="en-US" sz="3200" b="0" dirty="0">
                <a:solidFill>
                  <a:schemeClr val="tx1"/>
                </a:solidFill>
                <a:latin typeface="+mn-lt"/>
              </a:rPr>
              <a:t>" not "most efficiently" or "best” or “of course you’d do it this way”</a:t>
            </a:r>
          </a:p>
          <a:p>
            <a:pPr marL="514350" indent="-514350">
              <a:buFont typeface="+mj-lt"/>
              <a:buAutoNum type="arabicPeriod"/>
            </a:pPr>
            <a:r>
              <a:rPr lang="en-US" sz="3200" b="0" dirty="0">
                <a:solidFill>
                  <a:schemeClr val="tx1"/>
                </a:solidFill>
                <a:latin typeface="+mn-lt"/>
              </a:rPr>
              <a:t>"</a:t>
            </a:r>
            <a:r>
              <a:rPr lang="en-US" sz="3200" dirty="0">
                <a:solidFill>
                  <a:schemeClr val="tx1"/>
                </a:solidFill>
                <a:latin typeface="+mn-lt"/>
              </a:rPr>
              <a:t>server that runs SQL Server</a:t>
            </a:r>
            <a:r>
              <a:rPr lang="en-US" sz="3200" b="0" dirty="0">
                <a:solidFill>
                  <a:schemeClr val="tx1"/>
                </a:solidFill>
                <a:latin typeface="+mn-lt"/>
              </a:rPr>
              <a:t>" not "running SQL“ or “SQL server”</a:t>
            </a:r>
          </a:p>
          <a:p>
            <a:pPr marL="514350" indent="-514350">
              <a:buFont typeface="+mj-lt"/>
              <a:buAutoNum type="arabicPeriod"/>
            </a:pPr>
            <a:r>
              <a:rPr lang="en-US" sz="3200" b="0" dirty="0">
                <a:solidFill>
                  <a:schemeClr val="tx1"/>
                </a:solidFill>
                <a:latin typeface="+mn-lt"/>
              </a:rPr>
              <a:t>Also, if the word/phrase doesn't translate well, don't use it.</a:t>
            </a:r>
          </a:p>
        </p:txBody>
      </p:sp>
    </p:spTree>
    <p:extLst>
      <p:ext uri="{BB962C8B-B14F-4D97-AF65-F5344CB8AC3E}">
        <p14:creationId xmlns:p14="http://schemas.microsoft.com/office/powerpoint/2010/main" val="296997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Fun With Grammar</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25</a:t>
            </a:fld>
            <a:endParaRPr lang="en-US"/>
          </a:p>
        </p:txBody>
      </p:sp>
      <p:sp>
        <p:nvSpPr>
          <p:cNvPr id="6" name="Title 4"/>
          <p:cNvSpPr txBox="1">
            <a:spLocks/>
          </p:cNvSpPr>
          <p:nvPr/>
        </p:nvSpPr>
        <p:spPr>
          <a:xfrm>
            <a:off x="381674" y="938677"/>
            <a:ext cx="11404942"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The word "</a:t>
            </a:r>
            <a:r>
              <a:rPr lang="en-US" sz="3200" dirty="0">
                <a:solidFill>
                  <a:schemeClr val="tx1"/>
                </a:solidFill>
                <a:latin typeface="+mn-lt"/>
              </a:rPr>
              <a:t>only</a:t>
            </a:r>
            <a:r>
              <a:rPr lang="en-US" sz="3200" b="0" dirty="0">
                <a:solidFill>
                  <a:schemeClr val="tx1"/>
                </a:solidFill>
                <a:latin typeface="+mn-lt"/>
              </a:rPr>
              <a:t>" is a pain. It has to be exact. Think translation!</a:t>
            </a:r>
          </a:p>
          <a:p>
            <a:endParaRPr lang="en-US" sz="3200" b="0" dirty="0">
              <a:solidFill>
                <a:schemeClr val="tx1"/>
              </a:solidFill>
              <a:latin typeface="+mn-lt"/>
            </a:endParaRPr>
          </a:p>
          <a:p>
            <a:r>
              <a:rPr lang="en-US" sz="3200" b="0" dirty="0">
                <a:solidFill>
                  <a:schemeClr val="tx1"/>
                </a:solidFill>
                <a:latin typeface="+mn-lt"/>
              </a:rPr>
              <a:t>Tonight we are serving </a:t>
            </a:r>
            <a:r>
              <a:rPr lang="en-US" sz="3200" dirty="0">
                <a:solidFill>
                  <a:schemeClr val="tx1"/>
                </a:solidFill>
                <a:latin typeface="+mn-lt"/>
              </a:rPr>
              <a:t>enchiladas</a:t>
            </a:r>
            <a:r>
              <a:rPr lang="en-US" sz="3200" b="0" dirty="0">
                <a:solidFill>
                  <a:schemeClr val="tx1"/>
                </a:solidFill>
                <a:latin typeface="+mn-lt"/>
              </a:rPr>
              <a:t> </a:t>
            </a:r>
            <a:r>
              <a:rPr lang="en-US" sz="3200" dirty="0">
                <a:solidFill>
                  <a:schemeClr val="tx1"/>
                </a:solidFill>
                <a:latin typeface="+mn-lt"/>
              </a:rPr>
              <a:t>only</a:t>
            </a:r>
            <a:r>
              <a:rPr lang="en-US" sz="3200" b="0" dirty="0">
                <a:solidFill>
                  <a:schemeClr val="tx1"/>
                </a:solidFill>
                <a:latin typeface="+mn-lt"/>
              </a:rPr>
              <a:t>. – that’s it for the menu</a:t>
            </a:r>
          </a:p>
          <a:p>
            <a:r>
              <a:rPr lang="en-US" sz="3200" b="0" dirty="0">
                <a:solidFill>
                  <a:schemeClr val="tx1"/>
                </a:solidFill>
                <a:latin typeface="+mn-lt"/>
              </a:rPr>
              <a:t>Tonight </a:t>
            </a:r>
            <a:r>
              <a:rPr lang="en-US" sz="3200" dirty="0">
                <a:solidFill>
                  <a:schemeClr val="tx1"/>
                </a:solidFill>
                <a:latin typeface="+mn-lt"/>
              </a:rPr>
              <a:t>we only </a:t>
            </a:r>
            <a:r>
              <a:rPr lang="en-US" sz="3200" b="0" dirty="0">
                <a:solidFill>
                  <a:schemeClr val="tx1"/>
                </a:solidFill>
                <a:latin typeface="+mn-lt"/>
              </a:rPr>
              <a:t>are serving enchiladas. </a:t>
            </a:r>
            <a:r>
              <a:rPr lang="en-US" sz="3200" dirty="0">
                <a:solidFill>
                  <a:schemeClr val="tx1"/>
                </a:solidFill>
                <a:latin typeface="+mn-lt"/>
              </a:rPr>
              <a:t>–</a:t>
            </a:r>
            <a:r>
              <a:rPr lang="en-US" sz="3200" b="0" dirty="0">
                <a:solidFill>
                  <a:schemeClr val="tx1"/>
                </a:solidFill>
                <a:latin typeface="+mn-lt"/>
              </a:rPr>
              <a:t> nobody else makes </a:t>
            </a:r>
            <a:r>
              <a:rPr lang="en-US" sz="3200" b="0" dirty="0" err="1">
                <a:solidFill>
                  <a:schemeClr val="tx1"/>
                </a:solidFill>
                <a:latin typeface="+mn-lt"/>
              </a:rPr>
              <a:t>em</a:t>
            </a:r>
            <a:endParaRPr lang="en-US" sz="3200" b="0" dirty="0">
              <a:solidFill>
                <a:schemeClr val="tx1"/>
              </a:solidFill>
              <a:latin typeface="+mn-lt"/>
            </a:endParaRPr>
          </a:p>
          <a:p>
            <a:r>
              <a:rPr lang="en-US" sz="3200" dirty="0">
                <a:solidFill>
                  <a:schemeClr val="tx1"/>
                </a:solidFill>
                <a:latin typeface="+mn-lt"/>
              </a:rPr>
              <a:t>Tonight</a:t>
            </a:r>
            <a:r>
              <a:rPr lang="en-US" sz="3200" b="0" dirty="0">
                <a:solidFill>
                  <a:schemeClr val="tx1"/>
                </a:solidFill>
                <a:latin typeface="+mn-lt"/>
              </a:rPr>
              <a:t> </a:t>
            </a:r>
            <a:r>
              <a:rPr lang="en-US" sz="3200" dirty="0">
                <a:solidFill>
                  <a:schemeClr val="tx1"/>
                </a:solidFill>
                <a:latin typeface="+mn-lt"/>
              </a:rPr>
              <a:t>only</a:t>
            </a:r>
            <a:r>
              <a:rPr lang="en-US" sz="3200" b="0" dirty="0">
                <a:solidFill>
                  <a:schemeClr val="tx1"/>
                </a:solidFill>
                <a:latin typeface="+mn-lt"/>
              </a:rPr>
              <a:t> we are only serving enchiladas. – tomorrow? Nope.</a:t>
            </a:r>
            <a:br>
              <a:rPr lang="en-US" sz="3200" b="0" dirty="0">
                <a:solidFill>
                  <a:schemeClr val="tx1"/>
                </a:solidFill>
                <a:latin typeface="+mn-lt"/>
              </a:rPr>
            </a:br>
            <a:br>
              <a:rPr lang="en-US" sz="3200" b="0" dirty="0">
                <a:solidFill>
                  <a:schemeClr val="tx1"/>
                </a:solidFill>
                <a:latin typeface="+mn-lt"/>
              </a:rPr>
            </a:br>
            <a:r>
              <a:rPr lang="en-US" sz="3200" b="0" dirty="0">
                <a:solidFill>
                  <a:schemeClr val="tx1"/>
                </a:solidFill>
                <a:latin typeface="+mn-lt"/>
              </a:rPr>
              <a:t> </a:t>
            </a:r>
          </a:p>
          <a:p>
            <a:r>
              <a:rPr lang="en-US" sz="3200" b="0" dirty="0">
                <a:solidFill>
                  <a:schemeClr val="tx1"/>
                </a:solidFill>
                <a:latin typeface="+mn-lt"/>
              </a:rPr>
              <a:t>The "application </a:t>
            </a:r>
            <a:r>
              <a:rPr lang="en-US" sz="3200" dirty="0">
                <a:solidFill>
                  <a:schemeClr val="tx1"/>
                </a:solidFill>
                <a:latin typeface="+mn-lt"/>
              </a:rPr>
              <a:t>only connects </a:t>
            </a:r>
            <a:r>
              <a:rPr lang="en-US" sz="3200" b="0" dirty="0">
                <a:solidFill>
                  <a:schemeClr val="tx1"/>
                </a:solidFill>
                <a:latin typeface="+mn-lt"/>
              </a:rPr>
              <a:t>to one database" </a:t>
            </a:r>
          </a:p>
          <a:p>
            <a:r>
              <a:rPr lang="en-US" sz="3200" b="0" dirty="0">
                <a:solidFill>
                  <a:schemeClr val="tx1"/>
                </a:solidFill>
                <a:latin typeface="+mn-lt"/>
              </a:rPr>
              <a:t>vs. </a:t>
            </a:r>
          </a:p>
          <a:p>
            <a:r>
              <a:rPr lang="en-US" sz="3200" b="0" dirty="0">
                <a:solidFill>
                  <a:schemeClr val="tx1"/>
                </a:solidFill>
                <a:latin typeface="+mn-lt"/>
              </a:rPr>
              <a:t>the "application connects to </a:t>
            </a:r>
            <a:r>
              <a:rPr lang="en-US" sz="3200" dirty="0">
                <a:solidFill>
                  <a:schemeClr val="tx1"/>
                </a:solidFill>
                <a:latin typeface="+mn-lt"/>
              </a:rPr>
              <a:t>only</a:t>
            </a:r>
            <a:r>
              <a:rPr lang="en-US" sz="3200" b="0" dirty="0">
                <a:solidFill>
                  <a:schemeClr val="tx1"/>
                </a:solidFill>
                <a:latin typeface="+mn-lt"/>
              </a:rPr>
              <a:t> </a:t>
            </a:r>
            <a:r>
              <a:rPr lang="en-US" sz="3200" dirty="0">
                <a:solidFill>
                  <a:schemeClr val="tx1"/>
                </a:solidFill>
                <a:latin typeface="+mn-lt"/>
              </a:rPr>
              <a:t>one</a:t>
            </a:r>
            <a:r>
              <a:rPr lang="en-US" sz="3200" b="0" dirty="0">
                <a:solidFill>
                  <a:schemeClr val="tx1"/>
                </a:solidFill>
                <a:latin typeface="+mn-lt"/>
              </a:rPr>
              <a:t> database"</a:t>
            </a:r>
          </a:p>
        </p:txBody>
      </p:sp>
    </p:spTree>
    <p:extLst>
      <p:ext uri="{BB962C8B-B14F-4D97-AF65-F5344CB8AC3E}">
        <p14:creationId xmlns:p14="http://schemas.microsoft.com/office/powerpoint/2010/main" val="225755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“Best Practices”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26</a:t>
            </a:fld>
            <a:endParaRPr lang="en-US"/>
          </a:p>
        </p:txBody>
      </p:sp>
      <p:sp>
        <p:nvSpPr>
          <p:cNvPr id="6" name="Title 4"/>
          <p:cNvSpPr txBox="1">
            <a:spLocks/>
          </p:cNvSpPr>
          <p:nvPr/>
        </p:nvSpPr>
        <p:spPr>
          <a:xfrm>
            <a:off x="402939" y="938677"/>
            <a:ext cx="10972800" cy="233859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chemeClr val="tx1"/>
                </a:solidFill>
                <a:latin typeface="+mn-lt"/>
              </a:rPr>
              <a:t>Never assume a question is asking you for the “Best Practice.”</a:t>
            </a:r>
          </a:p>
          <a:p>
            <a:r>
              <a:rPr lang="en-US" sz="3200" b="0" dirty="0">
                <a:solidFill>
                  <a:schemeClr val="tx1"/>
                </a:solidFill>
                <a:latin typeface="+mn-lt"/>
              </a:rPr>
              <a:t>Something in the question will make the other answers wrong.</a:t>
            </a:r>
          </a:p>
          <a:p>
            <a:endParaRPr lang="en-US" sz="3200" b="0" dirty="0">
              <a:solidFill>
                <a:schemeClr val="tx1"/>
              </a:solidFill>
              <a:latin typeface="+mn-lt"/>
            </a:endParaRPr>
          </a:p>
          <a:p>
            <a:r>
              <a:rPr lang="en-US" sz="3200" dirty="0">
                <a:solidFill>
                  <a:schemeClr val="tx1"/>
                </a:solidFill>
                <a:latin typeface="+mn-lt"/>
              </a:rPr>
              <a:t>“Best Practices” are not testable, </a:t>
            </a:r>
            <a:r>
              <a:rPr lang="en-US" sz="3200" b="0" dirty="0">
                <a:solidFill>
                  <a:schemeClr val="tx1"/>
                </a:solidFill>
                <a:latin typeface="+mn-lt"/>
              </a:rPr>
              <a:t>but may be used as distractors. We can’t test:</a:t>
            </a:r>
          </a:p>
          <a:p>
            <a:pPr marL="457200" indent="-457200">
              <a:buFont typeface="Arial" panose="020B0604020202020204" pitchFamily="34" charset="0"/>
              <a:buChar char="•"/>
            </a:pPr>
            <a:r>
              <a:rPr lang="en-US" sz="3200" b="0" dirty="0">
                <a:solidFill>
                  <a:schemeClr val="tx1"/>
                </a:solidFill>
                <a:latin typeface="+mn-lt"/>
              </a:rPr>
              <a:t>unenforced naming conventions or </a:t>
            </a:r>
          </a:p>
          <a:p>
            <a:pPr marL="457200" indent="-457200">
              <a:buFont typeface="Arial" panose="020B0604020202020204" pitchFamily="34" charset="0"/>
              <a:buChar char="•"/>
            </a:pPr>
            <a:r>
              <a:rPr lang="en-US" sz="3200" b="0" dirty="0">
                <a:solidFill>
                  <a:schemeClr val="tx1"/>
                </a:solidFill>
                <a:latin typeface="+mn-lt"/>
              </a:rPr>
              <a:t>generally accepted standard or </a:t>
            </a:r>
          </a:p>
          <a:p>
            <a:pPr marL="457200" indent="-457200">
              <a:buFont typeface="Arial" panose="020B0604020202020204" pitchFamily="34" charset="0"/>
              <a:buChar char="•"/>
            </a:pPr>
            <a:r>
              <a:rPr lang="en-US" sz="3200" b="0" dirty="0">
                <a:solidFill>
                  <a:schemeClr val="tx1"/>
                </a:solidFill>
                <a:latin typeface="+mn-lt"/>
              </a:rPr>
              <a:t>the normal order for this or</a:t>
            </a:r>
          </a:p>
          <a:p>
            <a:pPr marL="457200" indent="-457200">
              <a:buFont typeface="Arial" panose="020B0604020202020204" pitchFamily="34" charset="0"/>
              <a:buChar char="•"/>
            </a:pPr>
            <a:r>
              <a:rPr lang="en-US" sz="3200" b="0" dirty="0">
                <a:solidFill>
                  <a:schemeClr val="tx1"/>
                </a:solidFill>
                <a:latin typeface="+mn-lt"/>
              </a:rPr>
              <a:t>how it has always been done or</a:t>
            </a:r>
          </a:p>
          <a:p>
            <a:pPr marL="457200" indent="-457200">
              <a:buFont typeface="Arial" panose="020B0604020202020204" pitchFamily="34" charset="0"/>
              <a:buChar char="•"/>
            </a:pPr>
            <a:r>
              <a:rPr lang="en-US" sz="3200" b="0" dirty="0">
                <a:solidFill>
                  <a:schemeClr val="tx1"/>
                </a:solidFill>
                <a:latin typeface="+mn-lt"/>
              </a:rPr>
              <a:t>“industry knowledge” or </a:t>
            </a:r>
          </a:p>
          <a:p>
            <a:pPr marL="457200" indent="-457200">
              <a:buFont typeface="Arial" panose="020B0604020202020204" pitchFamily="34" charset="0"/>
              <a:buChar char="•"/>
            </a:pPr>
            <a:r>
              <a:rPr lang="en-US" sz="3200" b="0" dirty="0">
                <a:solidFill>
                  <a:schemeClr val="tx1"/>
                </a:solidFill>
                <a:latin typeface="+mn-lt"/>
              </a:rPr>
              <a:t>“never use GUIDs”</a:t>
            </a:r>
          </a:p>
        </p:txBody>
      </p:sp>
    </p:spTree>
    <p:extLst>
      <p:ext uri="{BB962C8B-B14F-4D97-AF65-F5344CB8AC3E}">
        <p14:creationId xmlns:p14="http://schemas.microsoft.com/office/powerpoint/2010/main" val="105692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the exam is live</a:t>
            </a:r>
          </a:p>
        </p:txBody>
      </p:sp>
      <p:sp>
        <p:nvSpPr>
          <p:cNvPr id="3" name="Content Placeholder 2"/>
          <p:cNvSpPr>
            <a:spLocks noGrp="1"/>
          </p:cNvSpPr>
          <p:nvPr>
            <p:ph idx="1"/>
          </p:nvPr>
        </p:nvSpPr>
        <p:spPr>
          <a:xfrm>
            <a:off x="609600" y="990603"/>
            <a:ext cx="10972800" cy="5648322"/>
          </a:xfrm>
        </p:spPr>
        <p:txBody>
          <a:bodyPr>
            <a:noAutofit/>
          </a:bodyPr>
          <a:lstStyle/>
          <a:p>
            <a:r>
              <a:rPr lang="en-US" sz="3600" dirty="0"/>
              <a:t>Question success is statistically analyzed by a </a:t>
            </a:r>
            <a:r>
              <a:rPr lang="en-US" sz="3600" i="1" dirty="0"/>
              <a:t>psychometrician</a:t>
            </a:r>
          </a:p>
          <a:p>
            <a:pPr lvl="1"/>
            <a:r>
              <a:rPr lang="en-US" sz="3200" dirty="0"/>
              <a:t>Do candidates who pass get this question right? Good.</a:t>
            </a:r>
          </a:p>
          <a:p>
            <a:pPr lvl="1"/>
            <a:r>
              <a:rPr lang="en-US" sz="3200" dirty="0"/>
              <a:t>Do candidates who pass get this question wrong? Not good.</a:t>
            </a:r>
          </a:p>
          <a:p>
            <a:pPr lvl="1"/>
            <a:r>
              <a:rPr lang="en-US" sz="3200" dirty="0"/>
              <a:t>Is question success unrelated to this exam success? </a:t>
            </a:r>
            <a:br>
              <a:rPr lang="en-US" sz="3200" dirty="0"/>
            </a:br>
            <a:r>
              <a:rPr lang="en-US" sz="3200" dirty="0"/>
              <a:t>They’re guessing.</a:t>
            </a:r>
          </a:p>
          <a:p>
            <a:r>
              <a:rPr lang="en-US" sz="3600" dirty="0"/>
              <a:t>Your comments on the exam are reviewed, by name.</a:t>
            </a:r>
          </a:p>
          <a:p>
            <a:pPr lvl="1"/>
            <a:r>
              <a:rPr lang="en-US" sz="3200" dirty="0"/>
              <a:t>Be professional. </a:t>
            </a:r>
          </a:p>
          <a:p>
            <a:pPr lvl="1"/>
            <a:r>
              <a:rPr lang="en-US" sz="3200" dirty="0"/>
              <a:t>Your comments can contribute to changing/abandoning a question.</a:t>
            </a:r>
          </a:p>
          <a:p>
            <a:pPr lvl="2"/>
            <a:r>
              <a:rPr lang="en-US" sz="2800" dirty="0"/>
              <a:t>"Why are you testing this? I'd look this up!"</a:t>
            </a:r>
            <a:endParaRPr lang="en-US" sz="3600" dirty="0"/>
          </a:p>
        </p:txBody>
      </p:sp>
    </p:spTree>
    <p:extLst>
      <p:ext uri="{BB962C8B-B14F-4D97-AF65-F5344CB8AC3E}">
        <p14:creationId xmlns:p14="http://schemas.microsoft.com/office/powerpoint/2010/main" val="2077756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the exam is live</a:t>
            </a:r>
          </a:p>
        </p:txBody>
      </p:sp>
      <p:sp>
        <p:nvSpPr>
          <p:cNvPr id="3" name="Content Placeholder 2"/>
          <p:cNvSpPr>
            <a:spLocks noGrp="1"/>
          </p:cNvSpPr>
          <p:nvPr>
            <p:ph idx="1"/>
          </p:nvPr>
        </p:nvSpPr>
        <p:spPr/>
        <p:txBody>
          <a:bodyPr>
            <a:noAutofit/>
          </a:bodyPr>
          <a:lstStyle/>
          <a:p>
            <a:r>
              <a:rPr lang="en-US" sz="4000" dirty="0"/>
              <a:t>Exams can be refreshed for new content.</a:t>
            </a:r>
          </a:p>
          <a:p>
            <a:pPr lvl="1"/>
            <a:r>
              <a:rPr lang="en-US" sz="3600" dirty="0"/>
              <a:t>For example, the SQL 2012 exams were updated with 2014 content. </a:t>
            </a:r>
          </a:p>
          <a:p>
            <a:pPr lvl="1"/>
            <a:r>
              <a:rPr lang="en-US" sz="3600" dirty="0"/>
              <a:t>Then, new SQL 2016 exams with new numbers were written from scratch, and later updated in 2017 for new content including Azure.</a:t>
            </a:r>
          </a:p>
          <a:p>
            <a:r>
              <a:rPr lang="en-US" sz="4000" dirty="0"/>
              <a:t>New product capabilities/features often get a special focus on exams.</a:t>
            </a:r>
          </a:p>
        </p:txBody>
      </p:sp>
    </p:spTree>
    <p:extLst>
      <p:ext uri="{BB962C8B-B14F-4D97-AF65-F5344CB8AC3E}">
        <p14:creationId xmlns:p14="http://schemas.microsoft.com/office/powerpoint/2010/main" val="2737845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29</a:t>
            </a:fld>
            <a:endParaRPr lang="en-US"/>
          </a:p>
        </p:txBody>
      </p:sp>
      <p:sp>
        <p:nvSpPr>
          <p:cNvPr id="6" name="Title 4"/>
          <p:cNvSpPr txBox="1">
            <a:spLocks/>
          </p:cNvSpPr>
          <p:nvPr/>
        </p:nvSpPr>
        <p:spPr>
          <a:xfrm>
            <a:off x="285981" y="849117"/>
            <a:ext cx="10972800"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If two answers seem correct, </a:t>
            </a:r>
            <a:br>
              <a:rPr lang="en-US" sz="3600" b="0" dirty="0">
                <a:solidFill>
                  <a:schemeClr val="tx1"/>
                </a:solidFill>
                <a:latin typeface="+mn-lt"/>
              </a:rPr>
            </a:br>
            <a:r>
              <a:rPr lang="en-US" sz="3600" b="0" dirty="0">
                <a:solidFill>
                  <a:schemeClr val="tx1"/>
                </a:solidFill>
                <a:latin typeface="+mn-lt"/>
              </a:rPr>
              <a:t>there IS a differentiator somewhere in the question. </a:t>
            </a:r>
          </a:p>
          <a:p>
            <a:endParaRPr lang="en-US" sz="3600" b="0" dirty="0">
              <a:solidFill>
                <a:schemeClr val="tx1"/>
              </a:solidFill>
              <a:latin typeface="+mn-lt"/>
            </a:endParaRPr>
          </a:p>
          <a:p>
            <a:r>
              <a:rPr lang="en-US" sz="3600" b="0" dirty="0">
                <a:solidFill>
                  <a:schemeClr val="tx1"/>
                </a:solidFill>
                <a:latin typeface="+mn-lt"/>
              </a:rPr>
              <a:t>Read the question carefully, note details.</a:t>
            </a:r>
          </a:p>
          <a:p>
            <a:endParaRPr lang="en-US" sz="3600" b="0" dirty="0">
              <a:solidFill>
                <a:schemeClr val="tx1"/>
              </a:solidFill>
              <a:latin typeface="+mn-lt"/>
            </a:endParaRPr>
          </a:p>
          <a:p>
            <a:r>
              <a:rPr lang="en-US" sz="3600" b="0" dirty="0">
                <a:solidFill>
                  <a:schemeClr val="tx1"/>
                </a:solidFill>
                <a:latin typeface="+mn-lt"/>
              </a:rPr>
              <a:t>At some point, the question writer introduced a </a:t>
            </a:r>
            <a:r>
              <a:rPr lang="en-US" sz="3600" dirty="0">
                <a:solidFill>
                  <a:schemeClr val="tx1"/>
                </a:solidFill>
                <a:latin typeface="+mn-lt"/>
              </a:rPr>
              <a:t>factor</a:t>
            </a:r>
            <a:r>
              <a:rPr lang="en-US" sz="3600" b="0" dirty="0">
                <a:solidFill>
                  <a:schemeClr val="tx1"/>
                </a:solidFill>
                <a:latin typeface="+mn-lt"/>
              </a:rPr>
              <a:t> in the question to make sure there is </a:t>
            </a:r>
            <a:r>
              <a:rPr lang="en-US" sz="3600" dirty="0">
                <a:solidFill>
                  <a:schemeClr val="tx1"/>
                </a:solidFill>
                <a:latin typeface="+mn-lt"/>
              </a:rPr>
              <a:t>only one right answer </a:t>
            </a:r>
            <a:r>
              <a:rPr lang="en-US" sz="3600" b="0" dirty="0">
                <a:solidFill>
                  <a:schemeClr val="tx1"/>
                </a:solidFill>
                <a:latin typeface="+mn-lt"/>
              </a:rPr>
              <a:t>and all other options are 100% wrong.</a:t>
            </a:r>
          </a:p>
        </p:txBody>
      </p:sp>
    </p:spTree>
    <p:extLst>
      <p:ext uri="{BB962C8B-B14F-4D97-AF65-F5344CB8AC3E}">
        <p14:creationId xmlns:p14="http://schemas.microsoft.com/office/powerpoint/2010/main" val="127057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697504"/>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30</a:t>
            </a:fld>
            <a:endParaRPr lang="en-US"/>
          </a:p>
        </p:txBody>
      </p:sp>
      <p:sp>
        <p:nvSpPr>
          <p:cNvPr id="6" name="Title 4"/>
          <p:cNvSpPr txBox="1">
            <a:spLocks/>
          </p:cNvSpPr>
          <p:nvPr/>
        </p:nvSpPr>
        <p:spPr>
          <a:xfrm>
            <a:off x="285980" y="839973"/>
            <a:ext cx="11658369" cy="2118326"/>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dirty="0">
                <a:solidFill>
                  <a:schemeClr val="tx1"/>
                </a:solidFill>
                <a:latin typeface="+mn-lt"/>
              </a:rPr>
              <a:t>Writing the right answer is easy, and its polar opposite is easy (though sometimes too obvious).</a:t>
            </a:r>
          </a:p>
          <a:p>
            <a:endParaRPr lang="en-US" sz="3600" b="0" dirty="0">
              <a:solidFill>
                <a:schemeClr val="tx1"/>
              </a:solidFill>
              <a:latin typeface="+mn-lt"/>
            </a:endParaRPr>
          </a:p>
          <a:p>
            <a:r>
              <a:rPr lang="en-US" sz="3600" b="0" dirty="0">
                <a:solidFill>
                  <a:schemeClr val="tx1"/>
                </a:solidFill>
                <a:latin typeface="+mn-lt"/>
              </a:rPr>
              <a:t>Writing wrong answers is more difficult than correct answers!</a:t>
            </a:r>
          </a:p>
          <a:p>
            <a:endParaRPr lang="en-US" sz="3600" b="0" dirty="0">
              <a:solidFill>
                <a:schemeClr val="tx1"/>
              </a:solidFill>
              <a:latin typeface="+mn-lt"/>
            </a:endParaRPr>
          </a:p>
          <a:p>
            <a:r>
              <a:rPr lang="en-US" sz="3600" b="0" dirty="0">
                <a:solidFill>
                  <a:schemeClr val="tx1"/>
                </a:solidFill>
                <a:latin typeface="+mn-lt"/>
              </a:rPr>
              <a:t>Creating challenging wrong answers sometimes involves introducing new variables or twists to your question, </a:t>
            </a:r>
            <a:br>
              <a:rPr lang="en-US" sz="3600" b="0" dirty="0">
                <a:solidFill>
                  <a:schemeClr val="tx1"/>
                </a:solidFill>
                <a:latin typeface="+mn-lt"/>
              </a:rPr>
            </a:br>
            <a:r>
              <a:rPr lang="en-US" sz="3600" b="0" dirty="0">
                <a:solidFill>
                  <a:schemeClr val="tx1"/>
                </a:solidFill>
                <a:latin typeface="+mn-lt"/>
              </a:rPr>
              <a:t>and it is </a:t>
            </a:r>
            <a:r>
              <a:rPr lang="en-US" sz="3600" dirty="0">
                <a:solidFill>
                  <a:schemeClr val="tx1"/>
                </a:solidFill>
                <a:latin typeface="+mn-lt"/>
              </a:rPr>
              <a:t>difficult to keep the question scenario simple</a:t>
            </a:r>
            <a:r>
              <a:rPr lang="en-US" sz="3600" b="0" dirty="0">
                <a:solidFill>
                  <a:schemeClr val="tx1"/>
                </a:solidFill>
                <a:latin typeface="+mn-lt"/>
              </a:rPr>
              <a:t>. </a:t>
            </a:r>
          </a:p>
          <a:p>
            <a:endParaRPr lang="en-US" sz="3600" b="0" dirty="0">
              <a:solidFill>
                <a:schemeClr val="tx1"/>
              </a:solidFill>
              <a:latin typeface="+mn-lt"/>
            </a:endParaRPr>
          </a:p>
        </p:txBody>
      </p:sp>
    </p:spTree>
    <p:extLst>
      <p:ext uri="{BB962C8B-B14F-4D97-AF65-F5344CB8AC3E}">
        <p14:creationId xmlns:p14="http://schemas.microsoft.com/office/powerpoint/2010/main" val="222159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4154984"/>
          </a:xfrm>
          <a:prstGeom prst="rect">
            <a:avLst/>
          </a:prstGeom>
          <a:noFill/>
        </p:spPr>
        <p:txBody>
          <a:bodyPr wrap="square" rtlCol="0">
            <a:spAutoFit/>
          </a:bodyPr>
          <a:lstStyle/>
          <a:p>
            <a:r>
              <a:rPr lang="en-US" sz="4400" dirty="0"/>
              <a:t>“Domain Drift” is when your question became so complicated,</a:t>
            </a:r>
          </a:p>
          <a:p>
            <a:r>
              <a:rPr lang="en-US" sz="4400" dirty="0"/>
              <a:t>you end up with a question on a different topic. </a:t>
            </a:r>
          </a:p>
          <a:p>
            <a:endParaRPr lang="en-US" sz="4400" dirty="0"/>
          </a:p>
          <a:p>
            <a:r>
              <a:rPr lang="en-US" sz="4400" dirty="0"/>
              <a:t>Now you have to beg another Item Writer to trade question assignments with you.</a:t>
            </a:r>
          </a:p>
        </p:txBody>
      </p:sp>
    </p:spTree>
    <p:extLst>
      <p:ext uri="{BB962C8B-B14F-4D97-AF65-F5344CB8AC3E}">
        <p14:creationId xmlns:p14="http://schemas.microsoft.com/office/powerpoint/2010/main" val="152876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3477875"/>
          </a:xfrm>
          <a:prstGeom prst="rect">
            <a:avLst/>
          </a:prstGeom>
          <a:noFill/>
        </p:spPr>
        <p:txBody>
          <a:bodyPr wrap="square" rtlCol="0">
            <a:spAutoFit/>
          </a:bodyPr>
          <a:lstStyle/>
          <a:p>
            <a:r>
              <a:rPr lang="en-US" sz="4400" dirty="0"/>
              <a:t>For example, if you were supposed to ask a question about peanut butter sandwiches, and ended up asking a question about which whether utensils can spread creamy peanut butter…</a:t>
            </a:r>
          </a:p>
        </p:txBody>
      </p:sp>
    </p:spTree>
    <p:extLst>
      <p:ext uri="{BB962C8B-B14F-4D97-AF65-F5344CB8AC3E}">
        <p14:creationId xmlns:p14="http://schemas.microsoft.com/office/powerpoint/2010/main" val="244158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Question Structure</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33</a:t>
            </a:fld>
            <a:endParaRPr lang="en-US"/>
          </a:p>
        </p:txBody>
      </p:sp>
      <p:sp>
        <p:nvSpPr>
          <p:cNvPr id="6" name="Title 4"/>
          <p:cNvSpPr txBox="1">
            <a:spLocks/>
          </p:cNvSpPr>
          <p:nvPr/>
        </p:nvSpPr>
        <p:spPr>
          <a:xfrm>
            <a:off x="296613" y="839973"/>
            <a:ext cx="454794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A question will include: </a:t>
            </a:r>
          </a:p>
          <a:p>
            <a:r>
              <a:rPr lang="en-US" sz="3600" b="0" dirty="0">
                <a:solidFill>
                  <a:schemeClr val="tx1"/>
                </a:solidFill>
                <a:latin typeface="+mn-lt"/>
              </a:rPr>
              <a:t>a Technical Scenario, </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 Problem Statement and Requirements,</a:t>
            </a:r>
          </a:p>
          <a:p>
            <a:r>
              <a:rPr lang="en-US" sz="3600" b="0" dirty="0">
                <a:solidFill>
                  <a:schemeClr val="tx1"/>
                </a:solidFill>
                <a:latin typeface="+mn-lt"/>
              </a:rPr>
              <a:t> </a:t>
            </a:r>
          </a:p>
          <a:p>
            <a:r>
              <a:rPr lang="en-US" sz="3600" b="0" dirty="0">
                <a:solidFill>
                  <a:schemeClr val="tx1"/>
                </a:solidFill>
                <a:latin typeface="+mn-lt"/>
              </a:rPr>
              <a:t>a Goal Statement,</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and a Question Statement.</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must make the sandwich with peanut butter.</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need to choose a utensil.</a:t>
            </a:r>
          </a:p>
          <a:p>
            <a:endParaRPr lang="en-US" sz="3600" b="0" dirty="0">
              <a:solidFill>
                <a:schemeClr val="tx1"/>
              </a:solidFill>
              <a:latin typeface="+mn-lt"/>
            </a:endParaRPr>
          </a:p>
          <a:p>
            <a:r>
              <a:rPr lang="en-US" sz="3600" b="0" dirty="0">
                <a:solidFill>
                  <a:schemeClr val="tx1"/>
                </a:solidFill>
                <a:latin typeface="+mn-lt"/>
              </a:rPr>
              <a:t>Which do you choose?</a:t>
            </a:r>
          </a:p>
          <a:p>
            <a:endParaRPr lang="en-US" sz="3600" b="0" dirty="0">
              <a:solidFill>
                <a:schemeClr val="tx1"/>
              </a:solidFill>
              <a:latin typeface="+mn-lt"/>
            </a:endParaRPr>
          </a:p>
        </p:txBody>
      </p:sp>
    </p:spTree>
    <p:extLst>
      <p:ext uri="{BB962C8B-B14F-4D97-AF65-F5344CB8AC3E}">
        <p14:creationId xmlns:p14="http://schemas.microsoft.com/office/powerpoint/2010/main" val="87963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P spid="7" grpId="0"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34</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So your easy multiple choice answers become:</a:t>
            </a:r>
          </a:p>
          <a:p>
            <a:endParaRPr lang="en-US" sz="3600" b="0" dirty="0">
              <a:solidFill>
                <a:srgbClr val="C00000"/>
              </a:solidFill>
              <a:latin typeface="+mn-lt"/>
            </a:endParaRPr>
          </a:p>
          <a:p>
            <a:pPr marL="742950" indent="-742950">
              <a:buAutoNum type="alphaUcPeriod"/>
            </a:pPr>
            <a:r>
              <a:rPr lang="en-US" sz="3600" b="0" dirty="0">
                <a:solidFill>
                  <a:srgbClr val="C00000"/>
                </a:solidFill>
                <a:latin typeface="+mn-lt"/>
              </a:rPr>
              <a:t>Fork.</a:t>
            </a:r>
          </a:p>
          <a:p>
            <a:pPr marL="742950" indent="-742950">
              <a:buAutoNum type="alphaUcPeriod"/>
            </a:pPr>
            <a:r>
              <a:rPr lang="en-US" sz="3600" b="0" dirty="0">
                <a:solidFill>
                  <a:srgbClr val="C00000"/>
                </a:solidFill>
                <a:latin typeface="+mn-lt"/>
              </a:rPr>
              <a:t>Spoon.</a:t>
            </a:r>
          </a:p>
          <a:p>
            <a:pPr marL="742950" indent="-742950">
              <a:buAutoNum type="alphaUcPeriod"/>
            </a:pPr>
            <a:r>
              <a:rPr lang="en-US" sz="3600" b="0" dirty="0">
                <a:solidFill>
                  <a:srgbClr val="C00000"/>
                </a:solidFill>
                <a:latin typeface="+mn-lt"/>
              </a:rPr>
              <a:t>Knife.</a:t>
            </a:r>
          </a:p>
          <a:p>
            <a:pPr marL="742950" indent="-742950">
              <a:buAutoNum type="alphaUcPeriod"/>
            </a:pPr>
            <a:r>
              <a:rPr lang="en-US" sz="3600" b="0" dirty="0">
                <a:solidFill>
                  <a:srgbClr val="C00000"/>
                </a:solidFill>
                <a:latin typeface="+mn-lt"/>
              </a:rPr>
              <a:t>Spork.</a:t>
            </a:r>
          </a:p>
          <a:p>
            <a:pPr marL="742950" indent="-742950">
              <a:buAutoNum type="alphaUcPeriod"/>
            </a:pPr>
            <a:endParaRPr lang="en-US" sz="3600" b="0" dirty="0">
              <a:solidFill>
                <a:srgbClr val="C00000"/>
              </a:solidFill>
              <a:latin typeface="+mn-lt"/>
            </a:endParaRPr>
          </a:p>
          <a:p>
            <a:r>
              <a:rPr lang="en-US" sz="3600" b="0" dirty="0">
                <a:solidFill>
                  <a:srgbClr val="C00000"/>
                </a:solidFill>
                <a:latin typeface="+mn-lt"/>
              </a:rPr>
              <a:t>And everyone knows a knife is correct, right?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must make the sandwich with peanut butter.</a:t>
            </a:r>
            <a:br>
              <a:rPr lang="en-US" sz="3600" b="0" dirty="0">
                <a:solidFill>
                  <a:schemeClr val="tx1"/>
                </a:solidFill>
                <a:latin typeface="+mn-lt"/>
              </a:rPr>
            </a:br>
            <a:endParaRPr lang="en-US" sz="3600" b="0" dirty="0">
              <a:solidFill>
                <a:schemeClr val="tx1"/>
              </a:solidFill>
              <a:latin typeface="+mn-lt"/>
            </a:endParaRPr>
          </a:p>
          <a:p>
            <a:r>
              <a:rPr lang="en-US" sz="3600" b="0" dirty="0">
                <a:solidFill>
                  <a:schemeClr val="tx1"/>
                </a:solidFill>
                <a:latin typeface="+mn-lt"/>
              </a:rPr>
              <a:t>You need to choose a utensil.</a:t>
            </a:r>
          </a:p>
          <a:p>
            <a:endParaRPr lang="en-US" sz="3600" b="0" dirty="0">
              <a:solidFill>
                <a:schemeClr val="tx1"/>
              </a:solidFill>
              <a:latin typeface="+mn-lt"/>
            </a:endParaRP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298513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35</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But you can probably spread peanut butter with any of those, if you try hard enough. You cannot test “Best Practices” or “Industry Standards” for peanut butter distribution. So you change your Goal Statement.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600" b="0" dirty="0">
                <a:solidFill>
                  <a:schemeClr val="tx1"/>
                </a:solidFill>
                <a:latin typeface="+mn-lt"/>
              </a:rPr>
              <a:t>You must make the sandwich with peanut butter.</a:t>
            </a:r>
          </a:p>
          <a:p>
            <a:r>
              <a:rPr lang="en-US" sz="3600" b="0" dirty="0">
                <a:solidFill>
                  <a:srgbClr val="C00000"/>
                </a:solidFill>
                <a:latin typeface="+mn-lt"/>
              </a:rPr>
              <a:t>You need to choose a utensil</a:t>
            </a:r>
            <a:r>
              <a:rPr lang="en-US" sz="3600" dirty="0">
                <a:solidFill>
                  <a:srgbClr val="C00000"/>
                </a:solidFill>
                <a:latin typeface="+mn-lt"/>
              </a:rPr>
              <a:t> that will spread the peanut butter by using the least amount of administrative effort.</a:t>
            </a: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50575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36</a:t>
            </a:fld>
            <a:endParaRPr lang="en-US"/>
          </a:p>
        </p:txBody>
      </p:sp>
      <p:sp>
        <p:nvSpPr>
          <p:cNvPr id="6" name="Title 4"/>
          <p:cNvSpPr txBox="1">
            <a:spLocks/>
          </p:cNvSpPr>
          <p:nvPr/>
        </p:nvSpPr>
        <p:spPr>
          <a:xfrm>
            <a:off x="296614" y="839973"/>
            <a:ext cx="4890848"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But says who?</a:t>
            </a:r>
          </a:p>
          <a:p>
            <a:r>
              <a:rPr lang="en-US" sz="3600" b="0" dirty="0">
                <a:solidFill>
                  <a:srgbClr val="C00000"/>
                </a:solidFill>
                <a:latin typeface="+mn-lt"/>
              </a:rPr>
              <a:t>Spoons and Sporks have virtually the same peanut butter delivery factors, </a:t>
            </a:r>
          </a:p>
          <a:p>
            <a:r>
              <a:rPr lang="en-US" sz="3600" b="0" dirty="0">
                <a:solidFill>
                  <a:srgbClr val="C00000"/>
                </a:solidFill>
                <a:latin typeface="+mn-lt"/>
              </a:rPr>
              <a:t>and it could be argued by some cultures that forks are the superior peanut butter-handling implements.</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600" b="0" dirty="0">
                <a:solidFill>
                  <a:schemeClr val="tx1"/>
                </a:solidFill>
                <a:latin typeface="+mn-lt"/>
              </a:rPr>
              <a:t>You must make the sandwich with peanut butter.</a:t>
            </a:r>
          </a:p>
          <a:p>
            <a:r>
              <a:rPr lang="en-US" sz="3600" b="0" dirty="0">
                <a:solidFill>
                  <a:schemeClr val="tx1"/>
                </a:solidFill>
                <a:latin typeface="+mn-lt"/>
              </a:rPr>
              <a:t>You need to choose a utensil </a:t>
            </a:r>
            <a:r>
              <a:rPr lang="en-US" sz="3600" dirty="0">
                <a:solidFill>
                  <a:schemeClr val="tx1"/>
                </a:solidFill>
                <a:latin typeface="+mn-lt"/>
              </a:rPr>
              <a:t>that will spread the peanut butter by using the least amount of administrative effort.</a:t>
            </a:r>
          </a:p>
          <a:p>
            <a:r>
              <a:rPr lang="en-US" sz="36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8421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37</a:t>
            </a:fld>
            <a:endParaRPr lang="en-US"/>
          </a:p>
        </p:txBody>
      </p:sp>
      <p:sp>
        <p:nvSpPr>
          <p:cNvPr id="6" name="Title 4"/>
          <p:cNvSpPr txBox="1">
            <a:spLocks/>
          </p:cNvSpPr>
          <p:nvPr/>
        </p:nvSpPr>
        <p:spPr>
          <a:xfrm>
            <a:off x="296613" y="839973"/>
            <a:ext cx="485567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So you complicate your question to test the exam-takers peanut butter solutions delivery experience…</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t>
            </a:r>
            <a:r>
              <a:rPr lang="en-US" sz="3200" dirty="0">
                <a:solidFill>
                  <a:srgbClr val="C00000"/>
                </a:solidFill>
                <a:latin typeface="+mn-lt"/>
              </a:rPr>
              <a:t>and cut the </a:t>
            </a:r>
            <a:br>
              <a:rPr lang="en-US" sz="3200" dirty="0">
                <a:solidFill>
                  <a:srgbClr val="C00000"/>
                </a:solidFill>
                <a:latin typeface="+mn-lt"/>
              </a:rPr>
            </a:br>
            <a:r>
              <a:rPr lang="en-US" sz="3200" dirty="0">
                <a:solidFill>
                  <a:srgbClr val="C00000"/>
                </a:solidFill>
                <a:latin typeface="+mn-lt"/>
              </a:rPr>
              <a:t>sandwich in half using the same utensil.</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32480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38</a:t>
            </a:fld>
            <a:endParaRPr lang="en-US"/>
          </a:p>
        </p:txBody>
      </p:sp>
      <p:sp>
        <p:nvSpPr>
          <p:cNvPr id="6" name="Title 4"/>
          <p:cNvSpPr txBox="1">
            <a:spLocks/>
          </p:cNvSpPr>
          <p:nvPr/>
        </p:nvSpPr>
        <p:spPr>
          <a:xfrm>
            <a:off x="296613" y="839973"/>
            <a:ext cx="4732587"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rgbClr val="C00000"/>
                </a:solidFill>
                <a:latin typeface="+mn-lt"/>
              </a:rPr>
              <a:t>Now spoons are definitely out. You can’t cut bread with a spoon, it’s science.</a:t>
            </a:r>
          </a:p>
          <a:p>
            <a:r>
              <a:rPr lang="en-US" sz="3300" b="0" dirty="0">
                <a:solidFill>
                  <a:srgbClr val="C00000"/>
                </a:solidFill>
                <a:latin typeface="+mn-lt"/>
              </a:rPr>
              <a:t>But sporks and forks? Those could still get the job done, as well as a knife. </a:t>
            </a:r>
          </a:p>
          <a:p>
            <a:r>
              <a:rPr lang="en-US" sz="3300" b="0" dirty="0">
                <a:solidFill>
                  <a:srgbClr val="C00000"/>
                </a:solidFill>
                <a:latin typeface="+mn-lt"/>
              </a:rPr>
              <a:t>But spork and fork are not 100% wrong (yet)! </a:t>
            </a:r>
          </a:p>
          <a:p>
            <a:r>
              <a:rPr lang="en-US" sz="3300" b="0" dirty="0">
                <a:solidFill>
                  <a:srgbClr val="C00000"/>
                </a:solidFill>
                <a:latin typeface="+mn-lt"/>
              </a:rPr>
              <a:t>So you change your question again…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t>
            </a:r>
            <a:r>
              <a:rPr lang="en-US" sz="3200" dirty="0">
                <a:solidFill>
                  <a:schemeClr val="tx1"/>
                </a:solidFill>
                <a:latin typeface="+mn-lt"/>
              </a:rPr>
              <a:t>and cut the </a:t>
            </a:r>
            <a:br>
              <a:rPr lang="en-US" sz="3200" dirty="0">
                <a:solidFill>
                  <a:schemeClr val="tx1"/>
                </a:solidFill>
                <a:latin typeface="+mn-lt"/>
              </a:rPr>
            </a:br>
            <a:r>
              <a:rPr lang="en-US" sz="3200" dirty="0">
                <a:solidFill>
                  <a:schemeClr val="tx1"/>
                </a:solidFill>
                <a:latin typeface="+mn-lt"/>
              </a:rPr>
              <a:t>sandwich in half using the same utensil. </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75546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39</a:t>
            </a:fld>
            <a:endParaRPr lang="en-US"/>
          </a:p>
        </p:txBody>
      </p:sp>
      <p:sp>
        <p:nvSpPr>
          <p:cNvPr id="6" name="Title 4"/>
          <p:cNvSpPr txBox="1">
            <a:spLocks/>
          </p:cNvSpPr>
          <p:nvPr/>
        </p:nvSpPr>
        <p:spPr>
          <a:xfrm>
            <a:off x="296613" y="839973"/>
            <a:ext cx="477654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300" b="0" dirty="0">
                <a:solidFill>
                  <a:schemeClr val="tx1"/>
                </a:solidFill>
                <a:latin typeface="+mn-lt"/>
              </a:rPr>
              <a:t>Now spoons are definitely out. You can’t cut bread with a spoon, it’s science.</a:t>
            </a:r>
          </a:p>
          <a:p>
            <a:r>
              <a:rPr lang="en-US" sz="3300" b="0" dirty="0">
                <a:solidFill>
                  <a:schemeClr val="tx1"/>
                </a:solidFill>
                <a:latin typeface="+mn-lt"/>
              </a:rPr>
              <a:t>But sporks and forks? Those could still get the job done, as well as a knife. </a:t>
            </a:r>
          </a:p>
          <a:p>
            <a:r>
              <a:rPr lang="en-US" sz="3300" b="0" dirty="0">
                <a:solidFill>
                  <a:schemeClr val="tx1"/>
                </a:solidFill>
                <a:latin typeface="+mn-lt"/>
              </a:rPr>
              <a:t>But spork and fork are not 100% wrong (yet)! </a:t>
            </a:r>
          </a:p>
          <a:p>
            <a:r>
              <a:rPr lang="en-US" sz="3300" b="0" dirty="0">
                <a:solidFill>
                  <a:schemeClr val="tx1"/>
                </a:solidFill>
                <a:latin typeface="+mn-lt"/>
              </a:rPr>
              <a:t>So you change your question again…</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and cut the </a:t>
            </a:r>
            <a:br>
              <a:rPr lang="en-US" sz="3200" b="0" dirty="0">
                <a:solidFill>
                  <a:schemeClr val="tx1"/>
                </a:solidFill>
                <a:latin typeface="+mn-lt"/>
              </a:rPr>
            </a:br>
            <a:r>
              <a:rPr lang="en-US" sz="3200" b="0" dirty="0">
                <a:solidFill>
                  <a:schemeClr val="tx1"/>
                </a:solidFill>
                <a:latin typeface="+mn-lt"/>
              </a:rPr>
              <a:t>sandwich in half using the same utensil. </a:t>
            </a:r>
            <a:r>
              <a:rPr lang="en-US" sz="3200" dirty="0">
                <a:solidFill>
                  <a:srgbClr val="C00000"/>
                </a:solidFill>
                <a:latin typeface="+mn-lt"/>
              </a:rPr>
              <a:t>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356532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057203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40</a:t>
            </a:fld>
            <a:endParaRPr lang="en-US"/>
          </a:p>
        </p:txBody>
      </p:sp>
      <p:sp>
        <p:nvSpPr>
          <p:cNvPr id="6" name="Title 4"/>
          <p:cNvSpPr txBox="1">
            <a:spLocks/>
          </p:cNvSpPr>
          <p:nvPr/>
        </p:nvSpPr>
        <p:spPr>
          <a:xfrm>
            <a:off x="296613" y="839973"/>
            <a:ext cx="4556741"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rgbClr val="C00000"/>
                </a:solidFill>
                <a:latin typeface="+mn-lt"/>
              </a:rPr>
              <a:t>Boom, now Sporks are CLEARLY not allowed (for no good real-life reason, only one made up for this question). </a:t>
            </a:r>
            <a:br>
              <a:rPr lang="en-US" sz="3600" b="0" dirty="0">
                <a:solidFill>
                  <a:srgbClr val="C00000"/>
                </a:solidFill>
                <a:latin typeface="+mn-lt"/>
              </a:rPr>
            </a:br>
            <a:r>
              <a:rPr lang="en-US" sz="3600" b="0" dirty="0">
                <a:solidFill>
                  <a:srgbClr val="C00000"/>
                </a:solidFill>
                <a:latin typeface="+mn-lt"/>
              </a:rPr>
              <a:t>An answer is made 100% wrong.</a:t>
            </a:r>
          </a:p>
          <a:p>
            <a:endParaRPr lang="en-US" sz="3600" b="0" dirty="0">
              <a:solidFill>
                <a:srgbClr val="C00000"/>
              </a:solidFill>
              <a:latin typeface="+mn-lt"/>
            </a:endParaRPr>
          </a:p>
          <a:p>
            <a:r>
              <a:rPr lang="en-US" sz="3600" b="0" dirty="0">
                <a:solidFill>
                  <a:srgbClr val="C00000"/>
                </a:solidFill>
                <a:latin typeface="+mn-lt"/>
              </a:rPr>
              <a:t>But forks remain a problem…</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peanut butter and cut the </a:t>
            </a:r>
            <a:br>
              <a:rPr lang="en-US" sz="3200" b="0" dirty="0">
                <a:solidFill>
                  <a:schemeClr val="tx1"/>
                </a:solidFill>
                <a:latin typeface="+mn-lt"/>
              </a:rPr>
            </a:br>
            <a:r>
              <a:rPr lang="en-US" sz="3200" b="0" dirty="0">
                <a:solidFill>
                  <a:schemeClr val="tx1"/>
                </a:solidFill>
                <a:latin typeface="+mn-lt"/>
              </a:rPr>
              <a:t>sandwich in half using the same utensil. </a:t>
            </a:r>
            <a:r>
              <a:rPr lang="en-US" sz="3200" dirty="0">
                <a:solidFill>
                  <a:schemeClr val="tx1"/>
                </a:solidFill>
                <a:latin typeface="+mn-lt"/>
              </a:rPr>
              <a:t>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9171634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41</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rgbClr val="C00000"/>
                </a:solidFill>
                <a:latin typeface="+mn-lt"/>
              </a:rPr>
              <a:t>There’s no way you could spread creamy peanut butter with a fork, right?</a:t>
            </a:r>
          </a:p>
          <a:p>
            <a:endParaRPr lang="en-US" sz="3200" b="0" dirty="0">
              <a:solidFill>
                <a:srgbClr val="C00000"/>
              </a:solidFill>
              <a:latin typeface="+mn-lt"/>
            </a:endParaRPr>
          </a:p>
          <a:p>
            <a:r>
              <a:rPr lang="en-US" sz="3200" b="0" dirty="0">
                <a:solidFill>
                  <a:srgbClr val="C00000"/>
                </a:solidFill>
                <a:latin typeface="+mn-lt"/>
              </a:rPr>
              <a:t>Ta Da! </a:t>
            </a:r>
          </a:p>
          <a:p>
            <a:endParaRPr lang="en-US" sz="3200" b="0" dirty="0">
              <a:solidFill>
                <a:srgbClr val="C00000"/>
              </a:solidFill>
              <a:latin typeface="+mn-lt"/>
            </a:endParaRPr>
          </a:p>
          <a:p>
            <a:r>
              <a:rPr lang="en-US" sz="3200" dirty="0">
                <a:solidFill>
                  <a:srgbClr val="C00000"/>
                </a:solidFill>
                <a:latin typeface="+mn-lt"/>
              </a:rPr>
              <a:t>Sigh.</a:t>
            </a:r>
          </a:p>
          <a:p>
            <a:endParaRPr lang="en-US" sz="3200" b="0" dirty="0">
              <a:solidFill>
                <a:srgbClr val="C00000"/>
              </a:solidFill>
              <a:latin typeface="+mn-lt"/>
            </a:endParaRPr>
          </a:p>
          <a:p>
            <a:r>
              <a:rPr lang="en-US" sz="3200" b="0" dirty="0">
                <a:solidFill>
                  <a:srgbClr val="C00000"/>
                </a:solidFill>
                <a:latin typeface="+mn-lt"/>
              </a:rPr>
              <a:t>And </a:t>
            </a:r>
            <a:r>
              <a:rPr lang="en-US" sz="3200" dirty="0">
                <a:solidFill>
                  <a:srgbClr val="C00000"/>
                </a:solidFill>
                <a:latin typeface="+mn-lt"/>
              </a:rPr>
              <a:t>that’s</a:t>
            </a:r>
            <a:r>
              <a:rPr lang="en-US" sz="3200" b="0" dirty="0">
                <a:solidFill>
                  <a:srgbClr val="C00000"/>
                </a:solidFill>
                <a:latin typeface="+mn-lt"/>
              </a:rPr>
              <a:t> why cert exam questions take FOREVER to read.</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a:t>
            </a:r>
            <a:r>
              <a:rPr lang="en-US" sz="3200" dirty="0">
                <a:solidFill>
                  <a:srgbClr val="C00000"/>
                </a:solidFill>
                <a:latin typeface="+mn-lt"/>
              </a:rPr>
              <a:t>creamy</a:t>
            </a:r>
            <a:r>
              <a:rPr lang="en-US" sz="3200" b="0" dirty="0">
                <a:solidFill>
                  <a:schemeClr val="tx1"/>
                </a:solidFill>
                <a:latin typeface="+mn-lt"/>
              </a:rPr>
              <a:t> peanut butter and cut the sandwich in half using the same utensil. 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28190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Writing the Wrong Answers Is Most Difficult</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42</a:t>
            </a:fld>
            <a:endParaRPr lang="en-US"/>
          </a:p>
        </p:txBody>
      </p:sp>
      <p:sp>
        <p:nvSpPr>
          <p:cNvPr id="6" name="Title 4"/>
          <p:cNvSpPr txBox="1">
            <a:spLocks/>
          </p:cNvSpPr>
          <p:nvPr/>
        </p:nvSpPr>
        <p:spPr>
          <a:xfrm>
            <a:off x="296613" y="839973"/>
            <a:ext cx="5157889"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200" b="0" dirty="0">
                <a:solidFill>
                  <a:srgbClr val="C00000"/>
                </a:solidFill>
                <a:latin typeface="+mn-lt"/>
              </a:rPr>
              <a:t>Notice all the little details that may seem extraneous at first.</a:t>
            </a:r>
          </a:p>
          <a:p>
            <a:endParaRPr lang="en-US" sz="3200" b="0" dirty="0">
              <a:solidFill>
                <a:srgbClr val="C00000"/>
              </a:solidFill>
              <a:latin typeface="+mn-lt"/>
            </a:endParaRPr>
          </a:p>
          <a:p>
            <a:r>
              <a:rPr lang="en-US" sz="3200" b="0" dirty="0">
                <a:solidFill>
                  <a:srgbClr val="C00000"/>
                </a:solidFill>
                <a:latin typeface="+mn-lt"/>
              </a:rPr>
              <a:t>This isn’t a question about sandwiches. This isn’t really even a question about peanut butter.</a:t>
            </a:r>
          </a:p>
          <a:p>
            <a:endParaRPr lang="en-US" sz="3200" b="0" dirty="0">
              <a:solidFill>
                <a:srgbClr val="C00000"/>
              </a:solidFill>
              <a:latin typeface="+mn-lt"/>
            </a:endParaRPr>
          </a:p>
          <a:p>
            <a:r>
              <a:rPr lang="en-US" sz="3200" b="0" dirty="0">
                <a:solidFill>
                  <a:srgbClr val="C00000"/>
                </a:solidFill>
                <a:latin typeface="+mn-lt"/>
              </a:rPr>
              <a:t>It’s a question about the details of </a:t>
            </a:r>
            <a:r>
              <a:rPr lang="en-US" sz="3200" dirty="0">
                <a:solidFill>
                  <a:srgbClr val="C00000"/>
                </a:solidFill>
                <a:latin typeface="+mn-lt"/>
              </a:rPr>
              <a:t>solution selection</a:t>
            </a:r>
            <a:r>
              <a:rPr lang="en-US" sz="3200" b="0" dirty="0">
                <a:solidFill>
                  <a:srgbClr val="C00000"/>
                </a:solidFill>
                <a:latin typeface="+mn-lt"/>
              </a:rPr>
              <a:t>.</a:t>
            </a:r>
          </a:p>
        </p:txBody>
      </p:sp>
      <p:sp>
        <p:nvSpPr>
          <p:cNvPr id="7" name="Title 4"/>
          <p:cNvSpPr txBox="1">
            <a:spLocks/>
          </p:cNvSpPr>
          <p:nvPr/>
        </p:nvSpPr>
        <p:spPr>
          <a:xfrm>
            <a:off x="5454502" y="839973"/>
            <a:ext cx="6453963" cy="44444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r>
              <a:rPr lang="en-US" sz="3600" b="0" dirty="0">
                <a:solidFill>
                  <a:schemeClr val="tx1"/>
                </a:solidFill>
                <a:latin typeface="+mn-lt"/>
              </a:rPr>
              <a:t>For example:</a:t>
            </a:r>
          </a:p>
          <a:p>
            <a:r>
              <a:rPr lang="en-US" sz="3600" b="0" dirty="0">
                <a:solidFill>
                  <a:schemeClr val="tx1"/>
                </a:solidFill>
                <a:latin typeface="+mn-lt"/>
              </a:rPr>
              <a:t>You are making a sandwich.</a:t>
            </a:r>
          </a:p>
          <a:p>
            <a:r>
              <a:rPr lang="en-US" sz="3200" b="0" dirty="0">
                <a:solidFill>
                  <a:schemeClr val="tx1"/>
                </a:solidFill>
                <a:latin typeface="+mn-lt"/>
              </a:rPr>
              <a:t>You must make the sandwich with creamy peanut butter and cut the sandwich in half using the same utensil. You do not have access to a hybrid utensil environment.</a:t>
            </a:r>
          </a:p>
          <a:p>
            <a:r>
              <a:rPr lang="en-US" sz="3200" b="0" dirty="0">
                <a:solidFill>
                  <a:schemeClr val="tx1"/>
                </a:solidFill>
                <a:latin typeface="+mn-lt"/>
              </a:rPr>
              <a:t>You need to choose a utensil that will spread the peanut butter by using the least amount of administrative effort.</a:t>
            </a:r>
          </a:p>
          <a:p>
            <a:r>
              <a:rPr lang="en-US" sz="3200" b="0" dirty="0">
                <a:solidFill>
                  <a:schemeClr val="tx1"/>
                </a:solidFill>
                <a:latin typeface="+mn-lt"/>
              </a:rPr>
              <a:t>Which do you choose?</a:t>
            </a:r>
          </a:p>
          <a:p>
            <a:endParaRPr lang="en-US" sz="3600" b="0" dirty="0">
              <a:solidFill>
                <a:schemeClr val="tx1"/>
              </a:solidFill>
              <a:latin typeface="+mn-lt"/>
            </a:endParaRPr>
          </a:p>
          <a:p>
            <a:endParaRPr lang="en-US" sz="3600" b="0" dirty="0">
              <a:solidFill>
                <a:schemeClr val="tx1"/>
              </a:solidFill>
              <a:latin typeface="+mn-lt"/>
            </a:endParaRPr>
          </a:p>
          <a:p>
            <a:endParaRPr lang="en-US" sz="3600" b="0" dirty="0">
              <a:solidFill>
                <a:schemeClr val="tx1"/>
              </a:solidFill>
              <a:latin typeface="+mn-lt"/>
            </a:endParaRPr>
          </a:p>
        </p:txBody>
      </p:sp>
    </p:spTree>
    <p:extLst>
      <p:ext uri="{BB962C8B-B14F-4D97-AF65-F5344CB8AC3E}">
        <p14:creationId xmlns:p14="http://schemas.microsoft.com/office/powerpoint/2010/main" val="10054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Writer - Question Drifting</a:t>
            </a:r>
          </a:p>
        </p:txBody>
      </p:sp>
      <p:sp>
        <p:nvSpPr>
          <p:cNvPr id="5" name="TextBox 4"/>
          <p:cNvSpPr txBox="1"/>
          <p:nvPr/>
        </p:nvSpPr>
        <p:spPr>
          <a:xfrm>
            <a:off x="233916" y="1073886"/>
            <a:ext cx="11292799" cy="4031873"/>
          </a:xfrm>
          <a:prstGeom prst="rect">
            <a:avLst/>
          </a:prstGeom>
          <a:noFill/>
        </p:spPr>
        <p:txBody>
          <a:bodyPr wrap="square" rtlCol="0">
            <a:spAutoFit/>
          </a:bodyPr>
          <a:lstStyle/>
          <a:p>
            <a:r>
              <a:rPr lang="en-US" sz="3200" dirty="0"/>
              <a:t>What did we start writing a question about?</a:t>
            </a:r>
          </a:p>
          <a:p>
            <a:endParaRPr lang="en-US" sz="3200" dirty="0"/>
          </a:p>
          <a:p>
            <a:r>
              <a:rPr lang="en-US" sz="3200" dirty="0"/>
              <a:t>	Utensils.</a:t>
            </a:r>
          </a:p>
          <a:p>
            <a:endParaRPr lang="en-US" sz="3200" dirty="0"/>
          </a:p>
          <a:p>
            <a:r>
              <a:rPr lang="en-US" sz="3200" dirty="0"/>
              <a:t>What did we end up writing a question about?</a:t>
            </a:r>
          </a:p>
          <a:p>
            <a:endParaRPr lang="en-US" sz="3200" dirty="0"/>
          </a:p>
          <a:p>
            <a:r>
              <a:rPr lang="en-US" sz="3200" dirty="0"/>
              <a:t>	Bread geometry, peanut butter viscosity.</a:t>
            </a:r>
          </a:p>
          <a:p>
            <a:endParaRPr lang="en-US" sz="3200" dirty="0"/>
          </a:p>
        </p:txBody>
      </p:sp>
    </p:spTree>
    <p:extLst>
      <p:ext uri="{BB962C8B-B14F-4D97-AF65-F5344CB8AC3E}">
        <p14:creationId xmlns:p14="http://schemas.microsoft.com/office/powerpoint/2010/main" val="131554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 it a Try</a:t>
            </a:r>
          </a:p>
        </p:txBody>
      </p:sp>
      <p:sp>
        <p:nvSpPr>
          <p:cNvPr id="5" name="TextBox 4"/>
          <p:cNvSpPr txBox="1"/>
          <p:nvPr/>
        </p:nvSpPr>
        <p:spPr>
          <a:xfrm>
            <a:off x="348216" y="1232149"/>
            <a:ext cx="9813851" cy="1015663"/>
          </a:xfrm>
          <a:prstGeom prst="rect">
            <a:avLst/>
          </a:prstGeom>
          <a:noFill/>
        </p:spPr>
        <p:txBody>
          <a:bodyPr wrap="square" rtlCol="0">
            <a:spAutoFit/>
          </a:bodyPr>
          <a:lstStyle/>
          <a:p>
            <a:r>
              <a:rPr lang="en-US" sz="6000" dirty="0"/>
              <a:t>Let’s give it a shot!</a:t>
            </a:r>
          </a:p>
        </p:txBody>
      </p:sp>
    </p:spTree>
    <p:extLst>
      <p:ext uri="{BB962C8B-B14F-4D97-AF65-F5344CB8AC3E}">
        <p14:creationId xmlns:p14="http://schemas.microsoft.com/office/powerpoint/2010/main" val="9191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3" name="Content Placeholder 2"/>
          <p:cNvSpPr>
            <a:spLocks noGrp="1"/>
          </p:cNvSpPr>
          <p:nvPr>
            <p:ph idx="1"/>
          </p:nvPr>
        </p:nvSpPr>
        <p:spPr>
          <a:xfrm>
            <a:off x="609600" y="990603"/>
            <a:ext cx="10972800" cy="5305422"/>
          </a:xfrm>
        </p:spPr>
        <p:txBody>
          <a:bodyPr>
            <a:normAutofit fontScale="77500" lnSpcReduction="20000"/>
          </a:bodyPr>
          <a:lstStyle/>
          <a:p>
            <a:r>
              <a:rPr lang="en-US" sz="4100" dirty="0"/>
              <a:t>You are an admiral in Starfleet.</a:t>
            </a:r>
          </a:p>
          <a:p>
            <a:r>
              <a:rPr lang="en-US" sz="4100" dirty="0"/>
              <a:t>Your new flagship needs a captain. You may choose any out of the ranks of captains throughout time. The captain must have never willingly cooperated with the Borg. Because of the long voyage, the captain must have no children to leave behind. The new captain must have a superior hairstyle.</a:t>
            </a:r>
          </a:p>
          <a:p>
            <a:r>
              <a:rPr lang="en-US" sz="4100" dirty="0"/>
              <a:t>You need to choose a leader for your starship.</a:t>
            </a:r>
          </a:p>
          <a:p>
            <a:r>
              <a:rPr lang="en-US" sz="4100" dirty="0"/>
              <a:t>Who captain should you choose?</a:t>
            </a:r>
          </a:p>
          <a:p>
            <a:pPr marL="0" indent="0">
              <a:buNone/>
            </a:pPr>
            <a:endParaRPr lang="en-US" dirty="0"/>
          </a:p>
          <a:p>
            <a:r>
              <a:rPr lang="en-US" dirty="0"/>
              <a:t>A. 	James T Kirk</a:t>
            </a:r>
          </a:p>
          <a:p>
            <a:r>
              <a:rPr lang="en-US" dirty="0"/>
              <a:t>B. 	Jean-Luc Picard</a:t>
            </a:r>
          </a:p>
          <a:p>
            <a:r>
              <a:rPr lang="en-US" dirty="0"/>
              <a:t>C. 	Benjamin </a:t>
            </a:r>
            <a:r>
              <a:rPr lang="en-US" dirty="0" err="1"/>
              <a:t>Sisko</a:t>
            </a:r>
            <a:endParaRPr lang="en-US" dirty="0"/>
          </a:p>
          <a:p>
            <a:r>
              <a:rPr lang="en-US" dirty="0"/>
              <a:t>D. 	Kathryn </a:t>
            </a:r>
            <a:r>
              <a:rPr lang="en-US" dirty="0" err="1"/>
              <a:t>Janeway</a:t>
            </a:r>
            <a:endParaRPr lang="en-US" dirty="0"/>
          </a:p>
          <a:p>
            <a:endParaRPr lang="en-US" dirty="0"/>
          </a:p>
        </p:txBody>
      </p:sp>
      <p:cxnSp>
        <p:nvCxnSpPr>
          <p:cNvPr id="5" name="Straight Connector 4">
            <a:extLst>
              <a:ext uri="{C183D7F6-B498-43B3-948B-1728B52AA6E4}">
                <adec:decorative xmlns:adec="http://schemas.microsoft.com/office/drawing/2017/decorative" val="1"/>
              </a:ext>
            </a:extLst>
          </p:cNvPr>
          <p:cNvCxnSpPr/>
          <p:nvPr/>
        </p:nvCxnSpPr>
        <p:spPr>
          <a:xfrm flipH="1" flipV="1">
            <a:off x="1521176" y="5807348"/>
            <a:ext cx="4087390"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a:extLst>
              <a:ext uri="{C183D7F6-B498-43B3-948B-1728B52AA6E4}">
                <adec:decorative xmlns:adec="http://schemas.microsoft.com/office/drawing/2017/decorative" val="1"/>
              </a:ext>
            </a:extLst>
          </p:cNvPr>
          <p:cNvCxnSpPr/>
          <p:nvPr/>
        </p:nvCxnSpPr>
        <p:spPr>
          <a:xfrm flipH="1">
            <a:off x="1540108" y="4736815"/>
            <a:ext cx="408739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C183D7F6-B498-43B3-948B-1728B52AA6E4}">
                <adec:decorative xmlns:adec="http://schemas.microsoft.com/office/drawing/2017/decorative" val="1"/>
              </a:ext>
            </a:extLst>
          </p:cNvPr>
          <p:cNvCxnSpPr>
            <a:cxnSpLocks/>
          </p:cNvCxnSpPr>
          <p:nvPr/>
        </p:nvCxnSpPr>
        <p:spPr>
          <a:xfrm flipH="1">
            <a:off x="1568565" y="5413631"/>
            <a:ext cx="4030476" cy="0"/>
          </a:xfrm>
          <a:prstGeom prst="line">
            <a:avLst/>
          </a:prstGeom>
          <a:ln w="38100">
            <a:solidFill>
              <a:schemeClr val="accent4"/>
            </a:solidFill>
          </a:ln>
        </p:spPr>
        <p:style>
          <a:lnRef idx="1">
            <a:schemeClr val="accent2"/>
          </a:lnRef>
          <a:fillRef idx="0">
            <a:schemeClr val="accent2"/>
          </a:fillRef>
          <a:effectRef idx="0">
            <a:schemeClr val="accent2"/>
          </a:effectRef>
          <a:fontRef idx="minor">
            <a:schemeClr val="tx1"/>
          </a:fontRef>
        </p:style>
      </p:cxnSp>
      <p:sp>
        <p:nvSpPr>
          <p:cNvPr id="17" name="Arrow: Right 16" descr="The correct answer arrow"/>
          <p:cNvSpPr/>
          <p:nvPr/>
        </p:nvSpPr>
        <p:spPr>
          <a:xfrm rot="10800000">
            <a:off x="3555346" y="489318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5724DA3-838E-4D0F-A823-36BD9C15EB2E}"/>
              </a:ext>
              <a:ext uri="{C183D7F6-B498-43B3-948B-1728B52AA6E4}">
                <adec:decorative xmlns:adec="http://schemas.microsoft.com/office/drawing/2017/decorative" val="1"/>
              </a:ext>
            </a:extLst>
          </p:cNvPr>
          <p:cNvCxnSpPr>
            <a:cxnSpLocks/>
          </p:cNvCxnSpPr>
          <p:nvPr/>
        </p:nvCxnSpPr>
        <p:spPr>
          <a:xfrm flipH="1">
            <a:off x="981222" y="2483490"/>
            <a:ext cx="6657828"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9C5E3890-AC07-41CC-BE8A-F5F1CD53B77B}"/>
              </a:ext>
              <a:ext uri="{C183D7F6-B498-43B3-948B-1728B52AA6E4}">
                <adec:decorative xmlns:adec="http://schemas.microsoft.com/office/drawing/2017/decorative" val="1"/>
              </a:ext>
            </a:extLst>
          </p:cNvPr>
          <p:cNvCxnSpPr>
            <a:cxnSpLocks/>
          </p:cNvCxnSpPr>
          <p:nvPr/>
        </p:nvCxnSpPr>
        <p:spPr>
          <a:xfrm flipH="1">
            <a:off x="5965054" y="2820296"/>
            <a:ext cx="4531496" cy="0"/>
          </a:xfrm>
          <a:prstGeom prst="line">
            <a:avLst/>
          </a:prstGeom>
          <a:ln w="38100">
            <a:solidFill>
              <a:schemeClr val="accent4"/>
            </a:solidFill>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2324BFCB-CA63-422D-AE63-3C4F3D0AEC62}"/>
              </a:ext>
              <a:ext uri="{C183D7F6-B498-43B3-948B-1728B52AA6E4}">
                <adec:decorative xmlns:adec="http://schemas.microsoft.com/office/drawing/2017/decorative" val="1"/>
              </a:ext>
            </a:extLst>
          </p:cNvPr>
          <p:cNvCxnSpPr/>
          <p:nvPr/>
        </p:nvCxnSpPr>
        <p:spPr>
          <a:xfrm flipH="1">
            <a:off x="3921358" y="3155665"/>
            <a:ext cx="408739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4831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80">
                                          <p:stCondLst>
                                            <p:cond delay="0"/>
                                          </p:stCondLst>
                                        </p:cTn>
                                        <p:tgtEl>
                                          <p:spTgt spid="17"/>
                                        </p:tgtEl>
                                      </p:cBhvr>
                                    </p:animEffect>
                                    <p:anim calcmode="lin" valueType="num">
                                      <p:cBhvr>
                                        <p:cTn id="2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1" dur="26">
                                          <p:stCondLst>
                                            <p:cond delay="650"/>
                                          </p:stCondLst>
                                        </p:cTn>
                                        <p:tgtEl>
                                          <p:spTgt spid="17"/>
                                        </p:tgtEl>
                                      </p:cBhvr>
                                      <p:to x="100000" y="60000"/>
                                    </p:animScale>
                                    <p:animScale>
                                      <p:cBhvr>
                                        <p:cTn id="32" dur="166" decel="50000">
                                          <p:stCondLst>
                                            <p:cond delay="676"/>
                                          </p:stCondLst>
                                        </p:cTn>
                                        <p:tgtEl>
                                          <p:spTgt spid="17"/>
                                        </p:tgtEl>
                                      </p:cBhvr>
                                      <p:to x="100000" y="100000"/>
                                    </p:animScale>
                                    <p:animScale>
                                      <p:cBhvr>
                                        <p:cTn id="33" dur="26">
                                          <p:stCondLst>
                                            <p:cond delay="1312"/>
                                          </p:stCondLst>
                                        </p:cTn>
                                        <p:tgtEl>
                                          <p:spTgt spid="17"/>
                                        </p:tgtEl>
                                      </p:cBhvr>
                                      <p:to x="100000" y="80000"/>
                                    </p:animScale>
                                    <p:animScale>
                                      <p:cBhvr>
                                        <p:cTn id="34" dur="166" decel="50000">
                                          <p:stCondLst>
                                            <p:cond delay="1338"/>
                                          </p:stCondLst>
                                        </p:cTn>
                                        <p:tgtEl>
                                          <p:spTgt spid="17"/>
                                        </p:tgtEl>
                                      </p:cBhvr>
                                      <p:to x="100000" y="100000"/>
                                    </p:animScale>
                                    <p:animScale>
                                      <p:cBhvr>
                                        <p:cTn id="35" dur="26">
                                          <p:stCondLst>
                                            <p:cond delay="1642"/>
                                          </p:stCondLst>
                                        </p:cTn>
                                        <p:tgtEl>
                                          <p:spTgt spid="17"/>
                                        </p:tgtEl>
                                      </p:cBhvr>
                                      <p:to x="100000" y="90000"/>
                                    </p:animScale>
                                    <p:animScale>
                                      <p:cBhvr>
                                        <p:cTn id="36" dur="166" decel="50000">
                                          <p:stCondLst>
                                            <p:cond delay="1668"/>
                                          </p:stCondLst>
                                        </p:cTn>
                                        <p:tgtEl>
                                          <p:spTgt spid="17"/>
                                        </p:tgtEl>
                                      </p:cBhvr>
                                      <p:to x="100000" y="100000"/>
                                    </p:animScale>
                                    <p:animScale>
                                      <p:cBhvr>
                                        <p:cTn id="37" dur="26">
                                          <p:stCondLst>
                                            <p:cond delay="1808"/>
                                          </p:stCondLst>
                                        </p:cTn>
                                        <p:tgtEl>
                                          <p:spTgt spid="17"/>
                                        </p:tgtEl>
                                      </p:cBhvr>
                                      <p:to x="100000" y="95000"/>
                                    </p:animScale>
                                    <p:animScale>
                                      <p:cBhvr>
                                        <p:cTn id="38"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sz="3200" dirty="0"/>
              <a:t>You are the sports director of a small college. </a:t>
            </a:r>
          </a:p>
          <a:p>
            <a:r>
              <a:rPr lang="en-US" sz="3200" dirty="0"/>
              <a:t>The dean has instructed you to grow the athletic program. You must choose a new varsity sport that uses spherical balls. The sport must be able to sell tickets in the university’s outdoor grass turf venue to anyone.</a:t>
            </a:r>
          </a:p>
          <a:p>
            <a:r>
              <a:rPr lang="en-US" sz="3200" dirty="0"/>
              <a:t>You need to choose a new sport program. </a:t>
            </a:r>
          </a:p>
          <a:p>
            <a:r>
              <a:rPr lang="en-US" sz="3200" dirty="0"/>
              <a:t>What sport should you choose?</a:t>
            </a:r>
          </a:p>
          <a:p>
            <a:pPr marL="0" indent="0">
              <a:buNone/>
            </a:pPr>
            <a:endParaRPr lang="en-US" dirty="0"/>
          </a:p>
          <a:p>
            <a:r>
              <a:rPr lang="en-US" dirty="0"/>
              <a:t>A. 	Basketball</a:t>
            </a:r>
          </a:p>
          <a:p>
            <a:r>
              <a:rPr lang="en-US" dirty="0"/>
              <a:t>B. 	Baseball</a:t>
            </a:r>
          </a:p>
          <a:p>
            <a:r>
              <a:rPr lang="en-US" dirty="0"/>
              <a:t>C. 	Football</a:t>
            </a:r>
          </a:p>
          <a:p>
            <a:r>
              <a:rPr lang="en-US" dirty="0"/>
              <a:t>D. 	Quidditch</a:t>
            </a:r>
          </a:p>
          <a:p>
            <a:endParaRPr lang="en-US" dirty="0"/>
          </a:p>
        </p:txBody>
      </p:sp>
      <p:sp>
        <p:nvSpPr>
          <p:cNvPr id="2" name="Title 1"/>
          <p:cNvSpPr>
            <a:spLocks noGrp="1"/>
          </p:cNvSpPr>
          <p:nvPr>
            <p:ph type="title"/>
          </p:nvPr>
        </p:nvSpPr>
        <p:spPr/>
        <p:txBody>
          <a:bodyPr/>
          <a:lstStyle/>
          <a:p>
            <a:r>
              <a:rPr lang="en-US" dirty="0"/>
              <a:t>Question 2</a:t>
            </a:r>
          </a:p>
        </p:txBody>
      </p:sp>
      <p:cxnSp>
        <p:nvCxnSpPr>
          <p:cNvPr id="5" name="Straight Connector 4">
            <a:extLst>
              <a:ext uri="{C183D7F6-B498-43B3-948B-1728B52AA6E4}">
                <adec:decorative xmlns:adec="http://schemas.microsoft.com/office/drawing/2017/decorative" val="1"/>
              </a:ext>
            </a:extLst>
          </p:cNvPr>
          <p:cNvCxnSpPr/>
          <p:nvPr/>
        </p:nvCxnSpPr>
        <p:spPr>
          <a:xfrm flipH="1" flipV="1">
            <a:off x="1443837" y="5141001"/>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a:extLst>
              <a:ext uri="{C183D7F6-B498-43B3-948B-1728B52AA6E4}">
                <adec:decorative xmlns:adec="http://schemas.microsoft.com/office/drawing/2017/decorative" val="1"/>
              </a:ext>
            </a:extLst>
          </p:cNvPr>
          <p:cNvCxnSpPr/>
          <p:nvPr/>
        </p:nvCxnSpPr>
        <p:spPr>
          <a:xfrm flipH="1" flipV="1">
            <a:off x="1443836" y="4314870"/>
            <a:ext cx="2435470" cy="19006"/>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C183D7F6-B498-43B3-948B-1728B52AA6E4}">
                <adec:decorative xmlns:adec="http://schemas.microsoft.com/office/drawing/2017/decorative" val="1"/>
              </a:ext>
            </a:extLst>
          </p:cNvPr>
          <p:cNvCxnSpPr/>
          <p:nvPr/>
        </p:nvCxnSpPr>
        <p:spPr>
          <a:xfrm flipH="1" flipV="1">
            <a:off x="1443836" y="5549890"/>
            <a:ext cx="2435470" cy="2460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C183D7F6-B498-43B3-948B-1728B52AA6E4}">
                <adec:decorative xmlns:adec="http://schemas.microsoft.com/office/drawing/2017/decorative" val="1"/>
              </a:ext>
            </a:extLst>
          </p:cNvPr>
          <p:cNvCxnSpPr>
            <a:cxnSpLocks/>
          </p:cNvCxnSpPr>
          <p:nvPr/>
        </p:nvCxnSpPr>
        <p:spPr>
          <a:xfrm flipH="1">
            <a:off x="6619875" y="2069710"/>
            <a:ext cx="2224088"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C183D7F6-B498-43B3-948B-1728B52AA6E4}">
                <adec:decorative xmlns:adec="http://schemas.microsoft.com/office/drawing/2017/decorative" val="1"/>
              </a:ext>
            </a:extLst>
          </p:cNvPr>
          <p:cNvCxnSpPr>
            <a:cxnSpLocks/>
          </p:cNvCxnSpPr>
          <p:nvPr/>
        </p:nvCxnSpPr>
        <p:spPr>
          <a:xfrm flipH="1">
            <a:off x="932688" y="2736344"/>
            <a:ext cx="111518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C183D7F6-B498-43B3-948B-1728B52AA6E4}">
                <adec:decorative xmlns:adec="http://schemas.microsoft.com/office/drawing/2017/decorative" val="1"/>
              </a:ext>
            </a:extLst>
          </p:cNvPr>
          <p:cNvCxnSpPr>
            <a:cxnSpLocks/>
          </p:cNvCxnSpPr>
          <p:nvPr/>
        </p:nvCxnSpPr>
        <p:spPr>
          <a:xfrm flipH="1">
            <a:off x="7067550" y="2415129"/>
            <a:ext cx="3838575"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8" name="Arrow: Right 17" descr="The correct answer arrow"/>
          <p:cNvSpPr/>
          <p:nvPr/>
        </p:nvSpPr>
        <p:spPr>
          <a:xfrm rot="10800000">
            <a:off x="3469343" y="452321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956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fltVal val="0"/>
                                          </p:val>
                                        </p:tav>
                                        <p:tav tm="100000">
                                          <p:val>
                                            <p:strVal val="#ppt_w"/>
                                          </p:val>
                                        </p:tav>
                                      </p:tavLst>
                                    </p:anim>
                                    <p:anim calcmode="lin" valueType="num">
                                      <p:cBhvr>
                                        <p:cTn id="26" dur="1000" fill="hold"/>
                                        <p:tgtEl>
                                          <p:spTgt spid="18"/>
                                        </p:tgtEl>
                                        <p:attrNameLst>
                                          <p:attrName>ppt_h</p:attrName>
                                        </p:attrNameLst>
                                      </p:cBhvr>
                                      <p:tavLst>
                                        <p:tav tm="0">
                                          <p:val>
                                            <p:fltVal val="0"/>
                                          </p:val>
                                        </p:tav>
                                        <p:tav tm="100000">
                                          <p:val>
                                            <p:strVal val="#ppt_h"/>
                                          </p:val>
                                        </p:tav>
                                      </p:tavLst>
                                    </p:anim>
                                    <p:anim calcmode="lin" valueType="num">
                                      <p:cBhvr>
                                        <p:cTn id="27" dur="1000" fill="hold"/>
                                        <p:tgtEl>
                                          <p:spTgt spid="18"/>
                                        </p:tgtEl>
                                        <p:attrNameLst>
                                          <p:attrName>style.rotation</p:attrName>
                                        </p:attrNameLst>
                                      </p:cBhvr>
                                      <p:tavLst>
                                        <p:tav tm="0">
                                          <p:val>
                                            <p:fltVal val="90"/>
                                          </p:val>
                                        </p:tav>
                                        <p:tav tm="100000">
                                          <p:val>
                                            <p:fltVal val="0"/>
                                          </p:val>
                                        </p:tav>
                                      </p:tavLst>
                                    </p:anim>
                                    <p:animEffect transition="in" filter="fade">
                                      <p:cBhvr>
                                        <p:cTn id="28"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3200" dirty="0"/>
              <a:t>You are the reel operator of a local cinema.</a:t>
            </a:r>
          </a:p>
          <a:p>
            <a:r>
              <a:rPr lang="en-US" sz="3200" dirty="0"/>
              <a:t>You must prepare a private showing of a film for a corporate event. The film must be a science fiction film featuring both alien(s) and android(s). You must not choose a film that features any raccoon(s). </a:t>
            </a:r>
          </a:p>
          <a:p>
            <a:r>
              <a:rPr lang="en-US" sz="3200" dirty="0"/>
              <a:t>You need to choose a film for the screening.</a:t>
            </a:r>
          </a:p>
          <a:p>
            <a:r>
              <a:rPr lang="en-US" sz="3200" dirty="0"/>
              <a:t>Which film should you screen?</a:t>
            </a:r>
            <a:br>
              <a:rPr lang="en-US" dirty="0"/>
            </a:br>
            <a:endParaRPr lang="en-US" dirty="0"/>
          </a:p>
          <a:p>
            <a:r>
              <a:rPr lang="en-US" dirty="0"/>
              <a:t>A. 	Guardians of the Galaxy Vol 2</a:t>
            </a:r>
          </a:p>
          <a:p>
            <a:r>
              <a:rPr lang="en-US" dirty="0"/>
              <a:t>B. 	Blade Runner</a:t>
            </a:r>
          </a:p>
          <a:p>
            <a:r>
              <a:rPr lang="en-US" dirty="0"/>
              <a:t>C. 	Interstellar</a:t>
            </a:r>
          </a:p>
          <a:p>
            <a:r>
              <a:rPr lang="en-US" dirty="0"/>
              <a:t>D. 	Aliens</a:t>
            </a:r>
          </a:p>
          <a:p>
            <a:endParaRPr lang="en-US" dirty="0"/>
          </a:p>
        </p:txBody>
      </p:sp>
      <p:cxnSp>
        <p:nvCxnSpPr>
          <p:cNvPr id="13" name="Straight Connector 12">
            <a:extLst>
              <a:ext uri="{C183D7F6-B498-43B3-948B-1728B52AA6E4}">
                <adec:decorative xmlns:adec="http://schemas.microsoft.com/office/drawing/2017/decorative" val="1"/>
              </a:ext>
            </a:extLst>
          </p:cNvPr>
          <p:cNvCxnSpPr>
            <a:cxnSpLocks/>
          </p:cNvCxnSpPr>
          <p:nvPr/>
        </p:nvCxnSpPr>
        <p:spPr>
          <a:xfrm flipH="1">
            <a:off x="6826554" y="2216701"/>
            <a:ext cx="3136596"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p:txBody>
          <a:bodyPr/>
          <a:lstStyle/>
          <a:p>
            <a:r>
              <a:rPr lang="en-US" dirty="0"/>
              <a:t>Question 3</a:t>
            </a:r>
          </a:p>
        </p:txBody>
      </p:sp>
      <p:cxnSp>
        <p:nvCxnSpPr>
          <p:cNvPr id="5" name="Straight Connector 4">
            <a:extLst>
              <a:ext uri="{C183D7F6-B498-43B3-948B-1728B52AA6E4}">
                <adec:decorative xmlns:adec="http://schemas.microsoft.com/office/drawing/2017/decorative" val="1"/>
              </a:ext>
            </a:extLst>
          </p:cNvPr>
          <p:cNvCxnSpPr/>
          <p:nvPr/>
        </p:nvCxnSpPr>
        <p:spPr>
          <a:xfrm flipH="1" flipV="1">
            <a:off x="1591142" y="4593253"/>
            <a:ext cx="2435469" cy="2460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a:extLst>
              <a:ext uri="{C183D7F6-B498-43B3-948B-1728B52AA6E4}">
                <adec:decorative xmlns:adec="http://schemas.microsoft.com/office/drawing/2017/decorative" val="1"/>
              </a:ext>
            </a:extLst>
          </p:cNvPr>
          <p:cNvCxnSpPr/>
          <p:nvPr/>
        </p:nvCxnSpPr>
        <p:spPr>
          <a:xfrm flipH="1">
            <a:off x="1555892" y="4145102"/>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C183D7F6-B498-43B3-948B-1728B52AA6E4}">
                <adec:decorative xmlns:adec="http://schemas.microsoft.com/office/drawing/2017/decorative" val="1"/>
              </a:ext>
            </a:extLst>
          </p:cNvPr>
          <p:cNvCxnSpPr/>
          <p:nvPr/>
        </p:nvCxnSpPr>
        <p:spPr>
          <a:xfrm flipH="1" flipV="1">
            <a:off x="1591142" y="5041401"/>
            <a:ext cx="2435470" cy="2460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C183D7F6-B498-43B3-948B-1728B52AA6E4}">
                <adec:decorative xmlns:adec="http://schemas.microsoft.com/office/drawing/2017/decorative" val="1"/>
              </a:ext>
            </a:extLst>
          </p:cNvPr>
          <p:cNvCxnSpPr>
            <a:cxnSpLocks/>
          </p:cNvCxnSpPr>
          <p:nvPr/>
        </p:nvCxnSpPr>
        <p:spPr>
          <a:xfrm flipH="1">
            <a:off x="941832" y="2549262"/>
            <a:ext cx="121422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C183D7F6-B498-43B3-948B-1728B52AA6E4}">
                <adec:decorative xmlns:adec="http://schemas.microsoft.com/office/drawing/2017/decorative" val="1"/>
              </a:ext>
            </a:extLst>
          </p:cNvPr>
          <p:cNvCxnSpPr>
            <a:cxnSpLocks/>
          </p:cNvCxnSpPr>
          <p:nvPr/>
        </p:nvCxnSpPr>
        <p:spPr>
          <a:xfrm flipH="1">
            <a:off x="8915961" y="2549262"/>
            <a:ext cx="2312871"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descr="The correct answer arrow"/>
          <p:cNvSpPr/>
          <p:nvPr/>
        </p:nvSpPr>
        <p:spPr>
          <a:xfrm rot="10800000">
            <a:off x="2584856" y="532538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257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80">
                                          <p:stCondLst>
                                            <p:cond delay="0"/>
                                          </p:stCondLst>
                                        </p:cTn>
                                        <p:tgtEl>
                                          <p:spTgt spid="17"/>
                                        </p:tgtEl>
                                      </p:cBhvr>
                                    </p:animEffect>
                                    <p:anim calcmode="lin" valueType="num">
                                      <p:cBhvr>
                                        <p:cTn id="2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1" dur="26">
                                          <p:stCondLst>
                                            <p:cond delay="650"/>
                                          </p:stCondLst>
                                        </p:cTn>
                                        <p:tgtEl>
                                          <p:spTgt spid="17"/>
                                        </p:tgtEl>
                                      </p:cBhvr>
                                      <p:to x="100000" y="60000"/>
                                    </p:animScale>
                                    <p:animScale>
                                      <p:cBhvr>
                                        <p:cTn id="32" dur="166" decel="50000">
                                          <p:stCondLst>
                                            <p:cond delay="676"/>
                                          </p:stCondLst>
                                        </p:cTn>
                                        <p:tgtEl>
                                          <p:spTgt spid="17"/>
                                        </p:tgtEl>
                                      </p:cBhvr>
                                      <p:to x="100000" y="100000"/>
                                    </p:animScale>
                                    <p:animScale>
                                      <p:cBhvr>
                                        <p:cTn id="33" dur="26">
                                          <p:stCondLst>
                                            <p:cond delay="1312"/>
                                          </p:stCondLst>
                                        </p:cTn>
                                        <p:tgtEl>
                                          <p:spTgt spid="17"/>
                                        </p:tgtEl>
                                      </p:cBhvr>
                                      <p:to x="100000" y="80000"/>
                                    </p:animScale>
                                    <p:animScale>
                                      <p:cBhvr>
                                        <p:cTn id="34" dur="166" decel="50000">
                                          <p:stCondLst>
                                            <p:cond delay="1338"/>
                                          </p:stCondLst>
                                        </p:cTn>
                                        <p:tgtEl>
                                          <p:spTgt spid="17"/>
                                        </p:tgtEl>
                                      </p:cBhvr>
                                      <p:to x="100000" y="100000"/>
                                    </p:animScale>
                                    <p:animScale>
                                      <p:cBhvr>
                                        <p:cTn id="35" dur="26">
                                          <p:stCondLst>
                                            <p:cond delay="1642"/>
                                          </p:stCondLst>
                                        </p:cTn>
                                        <p:tgtEl>
                                          <p:spTgt spid="17"/>
                                        </p:tgtEl>
                                      </p:cBhvr>
                                      <p:to x="100000" y="90000"/>
                                    </p:animScale>
                                    <p:animScale>
                                      <p:cBhvr>
                                        <p:cTn id="36" dur="166" decel="50000">
                                          <p:stCondLst>
                                            <p:cond delay="1668"/>
                                          </p:stCondLst>
                                        </p:cTn>
                                        <p:tgtEl>
                                          <p:spTgt spid="17"/>
                                        </p:tgtEl>
                                      </p:cBhvr>
                                      <p:to x="100000" y="100000"/>
                                    </p:animScale>
                                    <p:animScale>
                                      <p:cBhvr>
                                        <p:cTn id="37" dur="26">
                                          <p:stCondLst>
                                            <p:cond delay="1808"/>
                                          </p:stCondLst>
                                        </p:cTn>
                                        <p:tgtEl>
                                          <p:spTgt spid="17"/>
                                        </p:tgtEl>
                                      </p:cBhvr>
                                      <p:to x="100000" y="95000"/>
                                    </p:animScale>
                                    <p:animScale>
                                      <p:cBhvr>
                                        <p:cTn id="38"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448" y="931611"/>
            <a:ext cx="10972800" cy="5459357"/>
          </a:xfrm>
        </p:spPr>
        <p:txBody>
          <a:bodyPr>
            <a:normAutofit fontScale="77500" lnSpcReduction="20000"/>
          </a:bodyPr>
          <a:lstStyle/>
          <a:p>
            <a:r>
              <a:rPr lang="en-US" sz="4100" dirty="0"/>
              <a:t>You are the bartender of a local fine dining establishment.</a:t>
            </a:r>
          </a:p>
          <a:p>
            <a:r>
              <a:rPr lang="en-US" sz="4100" dirty="0"/>
              <a:t>You are instructed to serve an appropriate spirit to a diner. Your establishment only serves whiskeys aged in American oak barrels.</a:t>
            </a:r>
            <a:br>
              <a:rPr lang="en-US" sz="4100" dirty="0"/>
            </a:br>
            <a:r>
              <a:rPr lang="en-US" sz="4100" dirty="0"/>
              <a:t>The diner has requested a malt whiskey from outside of Tennessee. The malt must not contain corn. </a:t>
            </a:r>
          </a:p>
          <a:p>
            <a:r>
              <a:rPr lang="en-US" sz="4100" dirty="0"/>
              <a:t>You need to choose a spirit.</a:t>
            </a:r>
          </a:p>
          <a:p>
            <a:r>
              <a:rPr lang="en-US" sz="4100" dirty="0"/>
              <a:t>Which spirit should you serve?</a:t>
            </a:r>
            <a:endParaRPr lang="en-US" dirty="0"/>
          </a:p>
          <a:p>
            <a:pPr marL="0" indent="0">
              <a:buNone/>
            </a:pPr>
            <a:endParaRPr lang="en-US" dirty="0"/>
          </a:p>
          <a:p>
            <a:r>
              <a:rPr lang="en-US" sz="3300" dirty="0"/>
              <a:t>A. 	Scotch</a:t>
            </a:r>
          </a:p>
          <a:p>
            <a:r>
              <a:rPr lang="en-US" sz="3300" dirty="0"/>
              <a:t>B. 	Bourbon</a:t>
            </a:r>
          </a:p>
          <a:p>
            <a:r>
              <a:rPr lang="en-US" sz="3300" dirty="0"/>
              <a:t>C. 	Tennessee Whiskey</a:t>
            </a:r>
          </a:p>
          <a:p>
            <a:r>
              <a:rPr lang="en-US" sz="3300" dirty="0"/>
              <a:t>D. 	Cognac</a:t>
            </a:r>
          </a:p>
          <a:p>
            <a:endParaRPr lang="en-US" dirty="0"/>
          </a:p>
        </p:txBody>
      </p:sp>
      <p:sp>
        <p:nvSpPr>
          <p:cNvPr id="2" name="Title 1"/>
          <p:cNvSpPr>
            <a:spLocks noGrp="1"/>
          </p:cNvSpPr>
          <p:nvPr>
            <p:ph type="title"/>
          </p:nvPr>
        </p:nvSpPr>
        <p:spPr/>
        <p:txBody>
          <a:bodyPr/>
          <a:lstStyle/>
          <a:p>
            <a:r>
              <a:rPr lang="en-US" dirty="0"/>
              <a:t>Question 4</a:t>
            </a:r>
          </a:p>
        </p:txBody>
      </p:sp>
      <p:cxnSp>
        <p:nvCxnSpPr>
          <p:cNvPr id="5" name="Straight Connector 4">
            <a:extLst>
              <a:ext uri="{C183D7F6-B498-43B3-948B-1728B52AA6E4}">
                <adec:decorative xmlns:adec="http://schemas.microsoft.com/office/drawing/2017/decorative" val="1"/>
              </a:ext>
            </a:extLst>
          </p:cNvPr>
          <p:cNvCxnSpPr/>
          <p:nvPr/>
        </p:nvCxnSpPr>
        <p:spPr>
          <a:xfrm flipH="1" flipV="1">
            <a:off x="1519312" y="5495214"/>
            <a:ext cx="3988778"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a:extLst>
              <a:ext uri="{C183D7F6-B498-43B3-948B-1728B52AA6E4}">
                <adec:decorative xmlns:adec="http://schemas.microsoft.com/office/drawing/2017/decorative" val="1"/>
              </a:ext>
            </a:extLst>
          </p:cNvPr>
          <p:cNvCxnSpPr/>
          <p:nvPr/>
        </p:nvCxnSpPr>
        <p:spPr>
          <a:xfrm flipH="1">
            <a:off x="1470006" y="5943975"/>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C183D7F6-B498-43B3-948B-1728B52AA6E4}">
                <adec:decorative xmlns:adec="http://schemas.microsoft.com/office/drawing/2017/decorative" val="1"/>
              </a:ext>
            </a:extLst>
          </p:cNvPr>
          <p:cNvCxnSpPr/>
          <p:nvPr/>
        </p:nvCxnSpPr>
        <p:spPr>
          <a:xfrm flipH="1" flipV="1">
            <a:off x="1519312" y="5101012"/>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C183D7F6-B498-43B3-948B-1728B52AA6E4}">
                <adec:decorative xmlns:adec="http://schemas.microsoft.com/office/drawing/2017/decorative" val="1"/>
              </a:ext>
            </a:extLst>
          </p:cNvPr>
          <p:cNvCxnSpPr>
            <a:cxnSpLocks/>
          </p:cNvCxnSpPr>
          <p:nvPr/>
        </p:nvCxnSpPr>
        <p:spPr>
          <a:xfrm flipH="1">
            <a:off x="832104" y="3119132"/>
            <a:ext cx="1760621"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C183D7F6-B498-43B3-948B-1728B52AA6E4}">
                <adec:decorative xmlns:adec="http://schemas.microsoft.com/office/drawing/2017/decorative" val="1"/>
              </a:ext>
            </a:extLst>
          </p:cNvPr>
          <p:cNvCxnSpPr>
            <a:cxnSpLocks/>
          </p:cNvCxnSpPr>
          <p:nvPr/>
        </p:nvCxnSpPr>
        <p:spPr>
          <a:xfrm flipH="1">
            <a:off x="5192246" y="3119132"/>
            <a:ext cx="2726458"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C183D7F6-B498-43B3-948B-1728B52AA6E4}">
                <adec:decorative xmlns:adec="http://schemas.microsoft.com/office/drawing/2017/decorative" val="1"/>
              </a:ext>
            </a:extLst>
          </p:cNvPr>
          <p:cNvCxnSpPr>
            <a:cxnSpLocks/>
          </p:cNvCxnSpPr>
          <p:nvPr/>
        </p:nvCxnSpPr>
        <p:spPr>
          <a:xfrm flipH="1">
            <a:off x="5192246" y="2744169"/>
            <a:ext cx="206396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descr="The correct answer arrow"/>
          <p:cNvSpPr/>
          <p:nvPr/>
        </p:nvSpPr>
        <p:spPr>
          <a:xfrm rot="10800000">
            <a:off x="2592725" y="4473589"/>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286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3200" dirty="0"/>
              <a:t>You are the social media director for a cool hip company.</a:t>
            </a:r>
          </a:p>
          <a:p>
            <a:r>
              <a:rPr lang="en-US" sz="3200" dirty="0"/>
              <a:t>Your new marketing campaign much choose a social media platform. The social media platform must be persistent online forever. The grandmother of the CEO must not be aware of the platform. The platform must currently have accelerating growth.</a:t>
            </a:r>
          </a:p>
          <a:p>
            <a:r>
              <a:rPr lang="en-US" sz="3200" dirty="0"/>
              <a:t>You need to choose a social media platform.</a:t>
            </a:r>
          </a:p>
          <a:p>
            <a:r>
              <a:rPr lang="en-US" sz="3200" dirty="0"/>
              <a:t>Which platform should you choose?</a:t>
            </a:r>
          </a:p>
          <a:p>
            <a:r>
              <a:rPr lang="en-US" dirty="0"/>
              <a:t>A. 	Facebook</a:t>
            </a:r>
          </a:p>
          <a:p>
            <a:r>
              <a:rPr lang="en-US" dirty="0"/>
              <a:t>B. 	Twitter</a:t>
            </a:r>
          </a:p>
          <a:p>
            <a:r>
              <a:rPr lang="en-US" dirty="0"/>
              <a:t>C. 	Instagram</a:t>
            </a:r>
          </a:p>
          <a:p>
            <a:r>
              <a:rPr lang="en-US" dirty="0"/>
              <a:t>D. 	Snapchat</a:t>
            </a:r>
          </a:p>
          <a:p>
            <a:endParaRPr lang="en-US" dirty="0"/>
          </a:p>
        </p:txBody>
      </p:sp>
      <p:sp>
        <p:nvSpPr>
          <p:cNvPr id="2" name="Title 1"/>
          <p:cNvSpPr>
            <a:spLocks noGrp="1"/>
          </p:cNvSpPr>
          <p:nvPr>
            <p:ph type="title"/>
          </p:nvPr>
        </p:nvSpPr>
        <p:spPr/>
        <p:txBody>
          <a:bodyPr/>
          <a:lstStyle/>
          <a:p>
            <a:r>
              <a:rPr lang="en-US" dirty="0"/>
              <a:t>Question 5</a:t>
            </a:r>
          </a:p>
        </p:txBody>
      </p:sp>
      <p:cxnSp>
        <p:nvCxnSpPr>
          <p:cNvPr id="5" name="Straight Connector 4">
            <a:extLst>
              <a:ext uri="{C183D7F6-B498-43B3-948B-1728B52AA6E4}">
                <adec:decorative xmlns:adec="http://schemas.microsoft.com/office/drawing/2017/decorative" val="1"/>
              </a:ext>
            </a:extLst>
          </p:cNvPr>
          <p:cNvCxnSpPr/>
          <p:nvPr/>
        </p:nvCxnSpPr>
        <p:spPr>
          <a:xfrm flipH="1" flipV="1">
            <a:off x="1578304" y="4296744"/>
            <a:ext cx="3988778" cy="253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a:extLst>
              <a:ext uri="{C183D7F6-B498-43B3-948B-1728B52AA6E4}">
                <adec:decorative xmlns:adec="http://schemas.microsoft.com/office/drawing/2017/decorative" val="1"/>
              </a:ext>
            </a:extLst>
          </p:cNvPr>
          <p:cNvCxnSpPr/>
          <p:nvPr/>
        </p:nvCxnSpPr>
        <p:spPr>
          <a:xfrm flipH="1">
            <a:off x="1528998" y="5555513"/>
            <a:ext cx="408739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C183D7F6-B498-43B3-948B-1728B52AA6E4}">
                <adec:decorative xmlns:adec="http://schemas.microsoft.com/office/drawing/2017/decorative" val="1"/>
              </a:ext>
            </a:extLst>
          </p:cNvPr>
          <p:cNvCxnSpPr/>
          <p:nvPr/>
        </p:nvCxnSpPr>
        <p:spPr>
          <a:xfrm flipH="1" flipV="1">
            <a:off x="1578304" y="4706193"/>
            <a:ext cx="3988778" cy="38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C183D7F6-B498-43B3-948B-1728B52AA6E4}">
                <adec:decorative xmlns:adec="http://schemas.microsoft.com/office/drawing/2017/decorative" val="1"/>
              </a:ext>
            </a:extLst>
          </p:cNvPr>
          <p:cNvCxnSpPr>
            <a:cxnSpLocks/>
          </p:cNvCxnSpPr>
          <p:nvPr/>
        </p:nvCxnSpPr>
        <p:spPr>
          <a:xfrm flipH="1">
            <a:off x="2962936" y="2561256"/>
            <a:ext cx="3476622" cy="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C183D7F6-B498-43B3-948B-1728B52AA6E4}">
                <adec:decorative xmlns:adec="http://schemas.microsoft.com/office/drawing/2017/decorative" val="1"/>
              </a:ext>
            </a:extLst>
          </p:cNvPr>
          <p:cNvCxnSpPr/>
          <p:nvPr/>
        </p:nvCxnSpPr>
        <p:spPr>
          <a:xfrm flipH="1">
            <a:off x="7680945" y="2916269"/>
            <a:ext cx="296973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C183D7F6-B498-43B3-948B-1728B52AA6E4}">
                <adec:decorative xmlns:adec="http://schemas.microsoft.com/office/drawing/2017/decorative" val="1"/>
              </a:ext>
            </a:extLst>
          </p:cNvPr>
          <p:cNvCxnSpPr>
            <a:cxnSpLocks/>
          </p:cNvCxnSpPr>
          <p:nvPr/>
        </p:nvCxnSpPr>
        <p:spPr>
          <a:xfrm flipH="1">
            <a:off x="7877175" y="2202042"/>
            <a:ext cx="2577273"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descr="The correct answer arrow"/>
          <p:cNvSpPr/>
          <p:nvPr/>
        </p:nvSpPr>
        <p:spPr>
          <a:xfrm rot="10800000">
            <a:off x="2962937" y="4935998"/>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2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a:xfrm>
            <a:off x="664525" y="2989335"/>
            <a:ext cx="4331368" cy="627904"/>
          </a:xfrm>
        </p:spPr>
        <p:txBody>
          <a:bodyPr/>
          <a:lstStyle/>
          <a:p>
            <a:r>
              <a:rPr lang="en-US" sz="4400" dirty="0"/>
              <a:t>William Assaf</a:t>
            </a:r>
          </a:p>
        </p:txBody>
      </p:sp>
      <p:sp>
        <p:nvSpPr>
          <p:cNvPr id="45" name="Text Placeholder 44"/>
          <p:cNvSpPr>
            <a:spLocks noGrp="1"/>
          </p:cNvSpPr>
          <p:nvPr>
            <p:ph type="body" sz="quarter" idx="10"/>
          </p:nvPr>
        </p:nvSpPr>
        <p:spPr>
          <a:xfrm>
            <a:off x="664755" y="3608008"/>
            <a:ext cx="5228045" cy="540913"/>
          </a:xfrm>
        </p:spPr>
        <p:txBody>
          <a:bodyPr/>
          <a:lstStyle/>
          <a:p>
            <a:r>
              <a:rPr lang="en-US" sz="2400" dirty="0"/>
              <a:t>Principal Consultant, Sparkhound</a:t>
            </a:r>
          </a:p>
        </p:txBody>
      </p:sp>
      <p:pic>
        <p:nvPicPr>
          <p:cNvPr id="5" name="Picture Placeholder 4" descr="William Assaf headshot">
            <a:extLst>
              <a:ext uri="{FF2B5EF4-FFF2-40B4-BE49-F238E27FC236}">
                <a16:creationId xmlns:a16="http://schemas.microsoft.com/office/drawing/2014/main" id="{25F7D318-261E-4346-9467-F3644A777B3F}"/>
              </a:ext>
            </a:extLst>
          </p:cNvPr>
          <p:cNvPicPr>
            <a:picLocks noGrp="1" noChangeAspect="1"/>
          </p:cNvPicPr>
          <p:nvPr>
            <p:ph type="pic" sz="quarter" idx="12"/>
          </p:nvPr>
        </p:nvPicPr>
        <p:blipFill>
          <a:blip r:embed="rId3" cstate="print">
            <a:extLst>
              <a:ext uri="{28A0092B-C50C-407E-A947-70E740481C1C}">
                <a14:useLocalDpi xmlns:a14="http://schemas.microsoft.com/office/drawing/2010/main" val="0"/>
              </a:ext>
            </a:extLst>
          </a:blip>
          <a:srcRect/>
          <a:stretch>
            <a:fillRect/>
          </a:stretch>
        </p:blipFill>
        <p:spPr/>
      </p:pic>
      <p:sp>
        <p:nvSpPr>
          <p:cNvPr id="152" name="Text Placeholder 151"/>
          <p:cNvSpPr>
            <a:spLocks noGrp="1"/>
          </p:cNvSpPr>
          <p:nvPr>
            <p:ph type="body" sz="quarter" idx="13"/>
          </p:nvPr>
        </p:nvSpPr>
        <p:spPr>
          <a:xfrm>
            <a:off x="7493002" y="1319715"/>
            <a:ext cx="4698999" cy="992931"/>
          </a:xfrm>
        </p:spPr>
        <p:txBody>
          <a:bodyPr/>
          <a:lstStyle/>
          <a:p>
            <a:r>
              <a:rPr lang="en-US" sz="2400" dirty="0">
                <a:solidFill>
                  <a:schemeClr val="tx1"/>
                </a:solidFill>
              </a:rPr>
              <a:t>Principal Consultant, </a:t>
            </a:r>
            <a:br>
              <a:rPr lang="en-US" sz="2400" dirty="0">
                <a:solidFill>
                  <a:schemeClr val="tx1"/>
                </a:solidFill>
              </a:rPr>
            </a:br>
            <a:r>
              <a:rPr lang="en-US" sz="2400" dirty="0">
                <a:solidFill>
                  <a:schemeClr val="tx1"/>
                </a:solidFill>
              </a:rPr>
              <a:t>DBA Team Manager</a:t>
            </a:r>
          </a:p>
        </p:txBody>
      </p:sp>
      <p:sp>
        <p:nvSpPr>
          <p:cNvPr id="154" name="Text Placeholder 153"/>
          <p:cNvSpPr>
            <a:spLocks noGrp="1"/>
          </p:cNvSpPr>
          <p:nvPr>
            <p:ph type="body" sz="quarter" idx="15"/>
          </p:nvPr>
        </p:nvSpPr>
        <p:spPr>
          <a:xfrm>
            <a:off x="7493002" y="2813391"/>
            <a:ext cx="4698999" cy="992931"/>
          </a:xfrm>
        </p:spPr>
        <p:txBody>
          <a:bodyPr/>
          <a:lstStyle/>
          <a:p>
            <a:r>
              <a:rPr lang="en-US" sz="2400" dirty="0">
                <a:solidFill>
                  <a:schemeClr val="tx1"/>
                </a:solidFill>
              </a:rPr>
              <a:t>SQLPASS Regional Mentor, </a:t>
            </a:r>
            <a:r>
              <a:rPr lang="en-US" sz="2400" dirty="0" err="1">
                <a:solidFill>
                  <a:schemeClr val="tx1"/>
                </a:solidFill>
              </a:rPr>
              <a:t>SQLSat</a:t>
            </a:r>
            <a:r>
              <a:rPr lang="en-US" sz="2400" dirty="0">
                <a:solidFill>
                  <a:schemeClr val="tx1"/>
                </a:solidFill>
              </a:rPr>
              <a:t> and UG Organizer in Baton Rouge, La.</a:t>
            </a:r>
          </a:p>
        </p:txBody>
      </p:sp>
      <p:sp>
        <p:nvSpPr>
          <p:cNvPr id="156" name="Text Placeholder 155"/>
          <p:cNvSpPr>
            <a:spLocks noGrp="1"/>
          </p:cNvSpPr>
          <p:nvPr>
            <p:ph type="body" sz="quarter" idx="17"/>
          </p:nvPr>
        </p:nvSpPr>
        <p:spPr>
          <a:xfrm>
            <a:off x="7493002" y="4285019"/>
            <a:ext cx="4698999" cy="992931"/>
          </a:xfrm>
        </p:spPr>
        <p:txBody>
          <a:bodyPr/>
          <a:lstStyle/>
          <a:p>
            <a:r>
              <a:rPr lang="en-US" sz="2400" dirty="0">
                <a:solidFill>
                  <a:schemeClr val="tx1"/>
                </a:solidFill>
              </a:rPr>
              <a:t>Co-author, Microsoft Press </a:t>
            </a:r>
            <a:br>
              <a:rPr lang="en-US" sz="2400" dirty="0">
                <a:solidFill>
                  <a:schemeClr val="tx1"/>
                </a:solidFill>
              </a:rPr>
            </a:br>
            <a:r>
              <a:rPr lang="en-US" sz="2400" dirty="0">
                <a:solidFill>
                  <a:schemeClr val="tx1"/>
                </a:solidFill>
              </a:rPr>
              <a:t>SQL Server Inside Out 2017 </a:t>
            </a:r>
            <a:br>
              <a:rPr lang="en-US" sz="2400" dirty="0">
                <a:solidFill>
                  <a:schemeClr val="tx1"/>
                </a:solidFill>
              </a:rPr>
            </a:br>
            <a:r>
              <a:rPr lang="en-US" sz="2400" dirty="0">
                <a:solidFill>
                  <a:schemeClr val="tx1"/>
                </a:solidFill>
              </a:rPr>
              <a:t>and (coming soon) 2019. MS Cert exam writer since 2012.</a:t>
            </a:r>
          </a:p>
        </p:txBody>
      </p:sp>
      <p:sp>
        <p:nvSpPr>
          <p:cNvPr id="157" name="Text Placeholder 156"/>
          <p:cNvSpPr>
            <a:spLocks noGrp="1"/>
          </p:cNvSpPr>
          <p:nvPr>
            <p:ph type="body" sz="quarter" idx="18"/>
          </p:nvPr>
        </p:nvSpPr>
        <p:spPr>
          <a:xfrm>
            <a:off x="1185197" y="4700409"/>
            <a:ext cx="4326604" cy="349251"/>
          </a:xfrm>
        </p:spPr>
        <p:txBody>
          <a:bodyPr/>
          <a:lstStyle/>
          <a:p>
            <a:r>
              <a:rPr lang="en-US" sz="2000" dirty="0"/>
              <a:t>linkedin.com/in/williamdassaf</a:t>
            </a:r>
          </a:p>
        </p:txBody>
      </p:sp>
      <p:sp>
        <p:nvSpPr>
          <p:cNvPr id="158" name="Text Placeholder 157"/>
          <p:cNvSpPr>
            <a:spLocks noGrp="1"/>
          </p:cNvSpPr>
          <p:nvPr>
            <p:ph type="body" sz="quarter" idx="19"/>
          </p:nvPr>
        </p:nvSpPr>
        <p:spPr>
          <a:xfrm>
            <a:off x="1179338" y="5158385"/>
            <a:ext cx="4733317" cy="349251"/>
          </a:xfrm>
        </p:spPr>
        <p:txBody>
          <a:bodyPr/>
          <a:lstStyle/>
          <a:p>
            <a:r>
              <a:rPr lang="en-US" sz="2000" dirty="0"/>
              <a:t>@</a:t>
            </a:r>
            <a:r>
              <a:rPr lang="en-US" sz="2000" dirty="0" err="1"/>
              <a:t>william_a_dba</a:t>
            </a:r>
            <a:endParaRPr lang="en-US" sz="2000" dirty="0"/>
          </a:p>
        </p:txBody>
      </p:sp>
      <p:grpSp>
        <p:nvGrpSpPr>
          <p:cNvPr id="91" name="Group 90">
            <a:extLst>
              <a:ext uri="{C183D7F6-B498-43B3-948B-1728B52AA6E4}">
                <adec:decorative xmlns:adec="http://schemas.microsoft.com/office/drawing/2017/decorative" val="1"/>
              </a:ext>
            </a:extLst>
          </p:cNvPr>
          <p:cNvGrpSpPr/>
          <p:nvPr/>
        </p:nvGrpSpPr>
        <p:grpSpPr>
          <a:xfrm>
            <a:off x="806219" y="5181804"/>
            <a:ext cx="306133" cy="306133"/>
            <a:chOff x="5748554" y="5146675"/>
            <a:chExt cx="353832" cy="353832"/>
          </a:xfrm>
        </p:grpSpPr>
        <p:sp>
          <p:nvSpPr>
            <p:cNvPr id="92" name="Freeform 383"/>
            <p:cNvSpPr>
              <a:spLocks/>
            </p:cNvSpPr>
            <p:nvPr/>
          </p:nvSpPr>
          <p:spPr bwMode="auto">
            <a:xfrm>
              <a:off x="5852152"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pPr defTabSz="1219140"/>
              <a:endParaRPr lang="en-US" sz="2800">
                <a:solidFill>
                  <a:srgbClr val="000000"/>
                </a:solidFill>
                <a:latin typeface="Segoe UI"/>
              </a:endParaRPr>
            </a:p>
          </p:txBody>
        </p:sp>
        <p:sp>
          <p:nvSpPr>
            <p:cNvPr id="93" name="Rounded Rectangle 92"/>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endParaRPr lang="en-US" sz="2800">
                <a:solidFill>
                  <a:srgbClr val="AFAFAF"/>
                </a:solidFill>
                <a:latin typeface="Segoe UI"/>
              </a:endParaRPr>
            </a:p>
          </p:txBody>
        </p:sp>
      </p:grpSp>
      <p:grpSp>
        <p:nvGrpSpPr>
          <p:cNvPr id="94" name="Group 93">
            <a:extLst>
              <a:ext uri="{C183D7F6-B498-43B3-948B-1728B52AA6E4}">
                <adec:decorative xmlns:adec="http://schemas.microsoft.com/office/drawing/2017/decorative" val="1"/>
              </a:ext>
            </a:extLst>
          </p:cNvPr>
          <p:cNvGrpSpPr/>
          <p:nvPr/>
        </p:nvGrpSpPr>
        <p:grpSpPr>
          <a:xfrm>
            <a:off x="801087" y="4688320"/>
            <a:ext cx="306133" cy="306133"/>
            <a:chOff x="3348740" y="4138863"/>
            <a:chExt cx="229600" cy="229600"/>
          </a:xfrm>
        </p:grpSpPr>
        <p:sp>
          <p:nvSpPr>
            <p:cNvPr id="95" name="Rounded Rectangle 94"/>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endParaRPr lang="en-US" sz="2800">
                <a:solidFill>
                  <a:srgbClr val="AFAFAF"/>
                </a:solidFill>
                <a:latin typeface="Segoe UI"/>
              </a:endParaRPr>
            </a:p>
          </p:txBody>
        </p:sp>
        <p:grpSp>
          <p:nvGrpSpPr>
            <p:cNvPr id="96" name="Group 1216"/>
            <p:cNvGrpSpPr>
              <a:grpSpLocks/>
            </p:cNvGrpSpPr>
            <p:nvPr/>
          </p:nvGrpSpPr>
          <p:grpSpPr bwMode="auto">
            <a:xfrm>
              <a:off x="3416337" y="4197351"/>
              <a:ext cx="101582" cy="101580"/>
              <a:chOff x="8400256" y="3573016"/>
              <a:chExt cx="423863" cy="422275"/>
            </a:xfrm>
            <a:solidFill>
              <a:schemeClr val="tx1"/>
            </a:solidFill>
          </p:grpSpPr>
          <p:sp>
            <p:nvSpPr>
              <p:cNvPr id="97"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defTabSz="1219140"/>
                <a:endParaRPr lang="en-AU" altLang="x-none" sz="2800">
                  <a:solidFill>
                    <a:srgbClr val="000000"/>
                  </a:solidFill>
                </a:endParaRPr>
              </a:p>
            </p:txBody>
          </p:sp>
          <p:sp>
            <p:nvSpPr>
              <p:cNvPr id="98"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defTabSz="1219140"/>
                <a:endParaRPr lang="en-AU" altLang="x-none" sz="2800">
                  <a:solidFill>
                    <a:srgbClr val="000000"/>
                  </a:solidFill>
                </a:endParaRPr>
              </a:p>
            </p:txBody>
          </p:sp>
          <p:sp>
            <p:nvSpPr>
              <p:cNvPr id="99"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40"/>
                <a:endParaRPr lang="en-US" sz="2800">
                  <a:solidFill>
                    <a:srgbClr val="000000"/>
                  </a:solidFill>
                  <a:latin typeface="Segoe UI"/>
                </a:endParaRPr>
              </a:p>
            </p:txBody>
          </p:sp>
        </p:grpSp>
      </p:grpSp>
      <p:sp>
        <p:nvSpPr>
          <p:cNvPr id="37" name="Text Placeholder 156">
            <a:extLst>
              <a:ext uri="{FF2B5EF4-FFF2-40B4-BE49-F238E27FC236}">
                <a16:creationId xmlns:a16="http://schemas.microsoft.com/office/drawing/2014/main" id="{C6185EAF-833B-40A1-93F6-A486E5C56CB0}"/>
              </a:ext>
            </a:extLst>
          </p:cNvPr>
          <p:cNvSpPr txBox="1">
            <a:spLocks/>
          </p:cNvSpPr>
          <p:nvPr/>
        </p:nvSpPr>
        <p:spPr>
          <a:xfrm>
            <a:off x="1157765" y="4219544"/>
            <a:ext cx="4326604" cy="349251"/>
          </a:xfrm>
          <a:prstGeom prst="rect">
            <a:avLst/>
          </a:prstGeom>
        </p:spPr>
        <p:txBody>
          <a:bodyPr vert="horz" lIns="121920" tIns="60960" rIns="121920" bIns="6096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100" b="0" i="0" kern="1200" dirty="0">
                <a:solidFill>
                  <a:schemeClr val="accent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1219140">
              <a:spcBef>
                <a:spcPts val="1333"/>
              </a:spcBef>
            </a:pPr>
            <a:r>
              <a:rPr lang="en-US" sz="2000" dirty="0">
                <a:solidFill>
                  <a:srgbClr val="33C0CD"/>
                </a:solidFill>
                <a:latin typeface="Segoe UI"/>
              </a:rPr>
              <a:t>SQLTact.com</a:t>
            </a:r>
            <a:endParaRPr lang="en-US" sz="2000" b="1" i="1" dirty="0">
              <a:solidFill>
                <a:srgbClr val="33C0CD"/>
              </a:solidFill>
              <a:latin typeface="Segoe UI"/>
            </a:endParaRPr>
          </a:p>
        </p:txBody>
      </p:sp>
      <p:sp>
        <p:nvSpPr>
          <p:cNvPr id="38" name="Rounded Rectangle 8">
            <a:extLst>
              <a:ext uri="{FF2B5EF4-FFF2-40B4-BE49-F238E27FC236}">
                <a16:creationId xmlns:a16="http://schemas.microsoft.com/office/drawing/2014/main" id="{C6C89C68-11C0-43F5-9365-62F42761E3DA}"/>
              </a:ext>
              <a:ext uri="{C183D7F6-B498-43B3-948B-1728B52AA6E4}">
                <adec:decorative xmlns:adec="http://schemas.microsoft.com/office/drawing/2017/decorative" val="1"/>
              </a:ext>
            </a:extLst>
          </p:cNvPr>
          <p:cNvSpPr/>
          <p:nvPr/>
        </p:nvSpPr>
        <p:spPr>
          <a:xfrm>
            <a:off x="801087" y="4200827"/>
            <a:ext cx="306133" cy="306133"/>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endParaRPr lang="en-US" sz="2800" dirty="0">
              <a:solidFill>
                <a:srgbClr val="AFAFAF"/>
              </a:solidFill>
              <a:latin typeface="Segoe UI"/>
            </a:endParaRPr>
          </a:p>
        </p:txBody>
      </p:sp>
      <p:pic>
        <p:nvPicPr>
          <p:cNvPr id="39" name="Picture 38" descr="Website">
            <a:extLst>
              <a:ext uri="{FF2B5EF4-FFF2-40B4-BE49-F238E27FC236}">
                <a16:creationId xmlns:a16="http://schemas.microsoft.com/office/drawing/2014/main" id="{E2C5C509-1D01-402F-A296-FF3D8BFC7B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4955" y="4272314"/>
            <a:ext cx="163380" cy="163380"/>
          </a:xfrm>
          <a:prstGeom prst="roundRect">
            <a:avLst>
              <a:gd name="adj" fmla="val 0"/>
            </a:avLst>
          </a:prstGeom>
          <a:solidFill>
            <a:srgbClr val="FFFFFF">
              <a:shade val="85000"/>
            </a:srgbClr>
          </a:solidFill>
          <a:ln>
            <a:noFill/>
          </a:ln>
          <a:effectLst>
            <a:reflection blurRad="12700" stA="0" endPos="0" dist="5000" dir="5400000" sy="-100000" algn="bl" rotWithShape="0"/>
          </a:effectLst>
        </p:spPr>
      </p:pic>
    </p:spTree>
    <p:extLst>
      <p:ext uri="{BB962C8B-B14F-4D97-AF65-F5344CB8AC3E}">
        <p14:creationId xmlns:p14="http://schemas.microsoft.com/office/powerpoint/2010/main" val="29284752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6</a:t>
            </a:r>
          </a:p>
        </p:txBody>
      </p:sp>
      <p:sp>
        <p:nvSpPr>
          <p:cNvPr id="3" name="Content Placeholder 2"/>
          <p:cNvSpPr>
            <a:spLocks noGrp="1"/>
          </p:cNvSpPr>
          <p:nvPr>
            <p:ph idx="1"/>
          </p:nvPr>
        </p:nvSpPr>
        <p:spPr/>
        <p:txBody>
          <a:bodyPr>
            <a:normAutofit fontScale="92500" lnSpcReduction="20000"/>
          </a:bodyPr>
          <a:lstStyle/>
          <a:p>
            <a:r>
              <a:rPr lang="en-US" sz="3200" dirty="0"/>
              <a:t>You are an astronaut looking to land on a planet in this solar system.</a:t>
            </a:r>
          </a:p>
          <a:p>
            <a:r>
              <a:rPr lang="en-US" sz="3200" dirty="0"/>
              <a:t>Your new space base requires a solid surface. Your space base is equipped with a moon roof.</a:t>
            </a:r>
          </a:p>
          <a:p>
            <a:r>
              <a:rPr lang="en-US" sz="3200" dirty="0"/>
              <a:t>You need to choose a location for your new space base.</a:t>
            </a:r>
          </a:p>
          <a:p>
            <a:r>
              <a:rPr lang="en-US" sz="3200" dirty="0"/>
              <a:t>Which planet should you choose?</a:t>
            </a:r>
          </a:p>
          <a:p>
            <a:pPr marL="0" indent="0">
              <a:buNone/>
            </a:pPr>
            <a:endParaRPr lang="en-US" u="sng" dirty="0"/>
          </a:p>
          <a:p>
            <a:pPr marL="0" indent="0">
              <a:buNone/>
            </a:pPr>
            <a:endParaRPr lang="en-US" dirty="0"/>
          </a:p>
          <a:p>
            <a:r>
              <a:rPr lang="en-US" dirty="0"/>
              <a:t>A. 	Jupiter</a:t>
            </a:r>
          </a:p>
          <a:p>
            <a:r>
              <a:rPr lang="en-US" dirty="0"/>
              <a:t>B. 	Venus</a:t>
            </a:r>
          </a:p>
          <a:p>
            <a:r>
              <a:rPr lang="en-US" dirty="0"/>
              <a:t>C. 	Pluto</a:t>
            </a:r>
          </a:p>
          <a:p>
            <a:r>
              <a:rPr lang="en-US" dirty="0"/>
              <a:t>D. 	Mars</a:t>
            </a:r>
          </a:p>
          <a:p>
            <a:endParaRPr lang="en-US" dirty="0"/>
          </a:p>
        </p:txBody>
      </p:sp>
      <p:cxnSp>
        <p:nvCxnSpPr>
          <p:cNvPr id="5" name="Straight Connector 4">
            <a:extLst>
              <a:ext uri="{C183D7F6-B498-43B3-948B-1728B52AA6E4}">
                <adec:decorative xmlns:adec="http://schemas.microsoft.com/office/drawing/2017/decorative" val="1"/>
              </a:ext>
            </a:extLst>
          </p:cNvPr>
          <p:cNvCxnSpPr>
            <a:cxnSpLocks/>
          </p:cNvCxnSpPr>
          <p:nvPr/>
        </p:nvCxnSpPr>
        <p:spPr>
          <a:xfrm flipH="1">
            <a:off x="1578304" y="4047387"/>
            <a:ext cx="1095046"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Straight Connector 6">
            <a:extLst>
              <a:ext uri="{C183D7F6-B498-43B3-948B-1728B52AA6E4}">
                <adec:decorative xmlns:adec="http://schemas.microsoft.com/office/drawing/2017/decorative" val="1"/>
              </a:ext>
            </a:extLst>
          </p:cNvPr>
          <p:cNvCxnSpPr>
            <a:cxnSpLocks/>
          </p:cNvCxnSpPr>
          <p:nvPr/>
        </p:nvCxnSpPr>
        <p:spPr>
          <a:xfrm flipH="1">
            <a:off x="1578304" y="4893270"/>
            <a:ext cx="1145846"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C183D7F6-B498-43B3-948B-1728B52AA6E4}">
                <adec:decorative xmlns:adec="http://schemas.microsoft.com/office/drawing/2017/decorative" val="1"/>
              </a:ext>
            </a:extLst>
          </p:cNvPr>
          <p:cNvCxnSpPr>
            <a:cxnSpLocks/>
          </p:cNvCxnSpPr>
          <p:nvPr/>
        </p:nvCxnSpPr>
        <p:spPr>
          <a:xfrm flipH="1">
            <a:off x="1578304" y="4479108"/>
            <a:ext cx="1145846"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C183D7F6-B498-43B3-948B-1728B52AA6E4}">
                <adec:decorative xmlns:adec="http://schemas.microsoft.com/office/drawing/2017/decorative" val="1"/>
              </a:ext>
            </a:extLst>
          </p:cNvPr>
          <p:cNvCxnSpPr>
            <a:cxnSpLocks/>
          </p:cNvCxnSpPr>
          <p:nvPr/>
        </p:nvCxnSpPr>
        <p:spPr>
          <a:xfrm flipH="1">
            <a:off x="5876909" y="1751701"/>
            <a:ext cx="1934677" cy="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C183D7F6-B498-43B3-948B-1728B52AA6E4}">
                <adec:decorative xmlns:adec="http://schemas.microsoft.com/office/drawing/2017/decorative" val="1"/>
              </a:ext>
            </a:extLst>
          </p:cNvPr>
          <p:cNvCxnSpPr>
            <a:cxnSpLocks/>
          </p:cNvCxnSpPr>
          <p:nvPr/>
        </p:nvCxnSpPr>
        <p:spPr>
          <a:xfrm flipH="1">
            <a:off x="3238500" y="2081973"/>
            <a:ext cx="195262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C183D7F6-B498-43B3-948B-1728B52AA6E4}">
                <adec:decorative xmlns:adec="http://schemas.microsoft.com/office/drawing/2017/decorative" val="1"/>
              </a:ext>
            </a:extLst>
          </p:cNvPr>
          <p:cNvCxnSpPr>
            <a:cxnSpLocks/>
          </p:cNvCxnSpPr>
          <p:nvPr/>
        </p:nvCxnSpPr>
        <p:spPr>
          <a:xfrm flipH="1">
            <a:off x="7292007" y="1320870"/>
            <a:ext cx="1039159"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
        <p:nvSpPr>
          <p:cNvPr id="17" name="Arrow: Right 16" descr="The correct answer arrow"/>
          <p:cNvSpPr/>
          <p:nvPr/>
        </p:nvSpPr>
        <p:spPr>
          <a:xfrm rot="10800000">
            <a:off x="2407619" y="507105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735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Helpful Links</a:t>
            </a:r>
          </a:p>
        </p:txBody>
      </p:sp>
      <p:sp>
        <p:nvSpPr>
          <p:cNvPr id="4" name="Slide Number Placeholder 3"/>
          <p:cNvSpPr>
            <a:spLocks noGrp="1"/>
          </p:cNvSpPr>
          <p:nvPr>
            <p:ph type="sldNum" sz="quarter" idx="4294967295"/>
          </p:nvPr>
        </p:nvSpPr>
        <p:spPr>
          <a:xfrm>
            <a:off x="9347200" y="6356350"/>
            <a:ext cx="2844800" cy="365125"/>
          </a:xfrm>
        </p:spPr>
        <p:txBody>
          <a:bodyPr/>
          <a:lstStyle/>
          <a:p>
            <a:fld id="{CC077DB7-DE37-4EA7-B5C7-4FE1B440C5DB}" type="slidenum">
              <a:rPr lang="en-US" smtClean="0"/>
              <a:t>51</a:t>
            </a:fld>
            <a:endParaRPr lang="en-US" dirty="0"/>
          </a:p>
        </p:txBody>
      </p:sp>
      <p:sp>
        <p:nvSpPr>
          <p:cNvPr id="6" name="Title 4"/>
          <p:cNvSpPr txBox="1">
            <a:spLocks/>
          </p:cNvSpPr>
          <p:nvPr/>
        </p:nvSpPr>
        <p:spPr>
          <a:xfrm>
            <a:off x="446411" y="1116702"/>
            <a:ext cx="10972800" cy="366484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baseline="0">
                <a:solidFill>
                  <a:srgbClr val="4F2683"/>
                </a:solidFill>
                <a:latin typeface="+mj-lt"/>
                <a:ea typeface="+mj-ea"/>
                <a:cs typeface="+mj-cs"/>
              </a:defRPr>
            </a:lvl1pPr>
          </a:lstStyle>
          <a:p>
            <a:pPr marL="285750" indent="-285750">
              <a:buFont typeface="Arial" panose="020B0604020202020204" pitchFamily="34" charset="0"/>
              <a:buChar char="•"/>
            </a:pPr>
            <a:r>
              <a:rPr lang="en-US" sz="2000" b="0" dirty="0">
                <a:solidFill>
                  <a:schemeClr val="tx1"/>
                </a:solidFill>
                <a:latin typeface="+mn-lt"/>
                <a:hlinkClick r:id="rId2"/>
              </a:rPr>
              <a:t>http://www.sqltact.com/2012/04/certification-exams-from-other-side.html</a:t>
            </a:r>
          </a:p>
          <a:p>
            <a:pPr marL="285750" indent="-285750">
              <a:buFont typeface="Arial" panose="020B0604020202020204" pitchFamily="34" charset="0"/>
              <a:buChar char="•"/>
            </a:pPr>
            <a:r>
              <a:rPr lang="en-US" sz="2000" b="0" dirty="0">
                <a:solidFill>
                  <a:schemeClr val="tx1"/>
                </a:solidFill>
                <a:latin typeface="+mn-lt"/>
                <a:hlinkClick r:id="rId2"/>
              </a:rPr>
              <a:t>http://www.sqltact.com/2016/07/training-to-do-list-for-new-dba.html</a:t>
            </a:r>
          </a:p>
          <a:p>
            <a:pPr marL="285750" indent="-285750">
              <a:buFont typeface="Arial" panose="020B0604020202020204" pitchFamily="34" charset="0"/>
              <a:buChar char="•"/>
            </a:pPr>
            <a:r>
              <a:rPr lang="en-US" sz="2000" b="0" dirty="0">
                <a:solidFill>
                  <a:schemeClr val="tx1"/>
                </a:solidFill>
                <a:latin typeface="+mn-lt"/>
                <a:hlinkClick r:id="rId2"/>
              </a:rPr>
              <a:t>https://borntolearn.mslearn.net/b/weblog/archive/2014/03/10/certification-update-sql-server-2014</a:t>
            </a: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hlinkClick r:id="rId3"/>
            </a:endParaRPr>
          </a:p>
          <a:p>
            <a:pPr marL="285750" indent="-285750">
              <a:buFont typeface="Arial" panose="020B0604020202020204" pitchFamily="34" charset="0"/>
              <a:buChar char="•"/>
            </a:pPr>
            <a:r>
              <a:rPr lang="en-US" sz="2000" b="0" dirty="0">
                <a:solidFill>
                  <a:schemeClr val="tx1"/>
                </a:solidFill>
                <a:latin typeface="+mn-lt"/>
                <a:hlinkClick r:id="rId3"/>
              </a:rPr>
              <a:t>https://mva.microsoft.com/</a:t>
            </a:r>
          </a:p>
          <a:p>
            <a:pPr marL="285750" indent="-285750">
              <a:buFont typeface="Arial" panose="020B0604020202020204" pitchFamily="34" charset="0"/>
              <a:buChar char="•"/>
            </a:pPr>
            <a:r>
              <a:rPr lang="en-US" sz="2000" b="0" dirty="0">
                <a:solidFill>
                  <a:schemeClr val="tx1"/>
                </a:solidFill>
                <a:latin typeface="+mn-lt"/>
                <a:hlinkClick r:id="rId3"/>
              </a:rPr>
              <a:t>https://www.microsoft.com/learning/en-us/exam-70-463.aspx</a:t>
            </a:r>
            <a:endParaRPr lang="en-US" sz="2000" b="0" dirty="0">
              <a:solidFill>
                <a:schemeClr val="tx1"/>
              </a:solidFill>
              <a:latin typeface="+mn-lt"/>
            </a:endParaRPr>
          </a:p>
          <a:p>
            <a:pPr marL="285750" indent="-285750">
              <a:buFont typeface="Arial" panose="020B0604020202020204" pitchFamily="34" charset="0"/>
              <a:buChar char="•"/>
            </a:pPr>
            <a:r>
              <a:rPr lang="en-US" sz="2000" b="0" dirty="0">
                <a:solidFill>
                  <a:schemeClr val="tx1"/>
                </a:solidFill>
                <a:latin typeface="+mn-lt"/>
                <a:hlinkClick r:id="rId4"/>
              </a:rPr>
              <a:t>https://www.microsoft.com/en-ca/learning/sql-certification.aspx</a:t>
            </a:r>
            <a:endParaRPr lang="en-US" sz="2000" b="0" dirty="0">
              <a:solidFill>
                <a:schemeClr val="tx1"/>
              </a:solidFill>
              <a:latin typeface="+mn-lt"/>
            </a:endParaRPr>
          </a:p>
          <a:p>
            <a:pPr marL="285750" indent="-285750">
              <a:buFont typeface="Arial" panose="020B0604020202020204" pitchFamily="34" charset="0"/>
              <a:buChar char="•"/>
            </a:pPr>
            <a:r>
              <a:rPr lang="en-US" sz="2000" dirty="0">
                <a:hlinkClick r:id="rId5"/>
              </a:rPr>
              <a:t>https://www.microsoft.com/en-us/learning/exam-98-364.aspx</a:t>
            </a:r>
            <a:endParaRPr lang="en-US" sz="2000" dirty="0"/>
          </a:p>
          <a:p>
            <a:pPr marL="285750" indent="-285750">
              <a:buFont typeface="Arial" panose="020B0604020202020204" pitchFamily="34" charset="0"/>
              <a:buChar char="•"/>
            </a:pPr>
            <a:r>
              <a:rPr lang="en-US" sz="2000" b="0" dirty="0">
                <a:hlinkClick r:id="rId6"/>
              </a:rPr>
              <a:t>https://www.microsoft.com/en-us/learning/browse-all-certifications.aspx</a:t>
            </a:r>
            <a:endParaRPr lang="en-US" sz="2000" b="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a:p>
            <a:pPr marL="285750" indent="-285750">
              <a:buFont typeface="Arial" panose="020B0604020202020204" pitchFamily="34" charset="0"/>
              <a:buChar char="•"/>
            </a:pPr>
            <a:endParaRPr lang="en-US" sz="2000" b="0" dirty="0">
              <a:solidFill>
                <a:schemeClr val="tx1"/>
              </a:solidFill>
              <a:latin typeface="+mn-lt"/>
            </a:endParaRPr>
          </a:p>
        </p:txBody>
      </p:sp>
    </p:spTree>
    <p:extLst>
      <p:ext uri="{BB962C8B-B14F-4D97-AF65-F5344CB8AC3E}">
        <p14:creationId xmlns:p14="http://schemas.microsoft.com/office/powerpoint/2010/main" val="33069133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07F5E-2664-41E8-BB79-C31622DB52B0}"/>
              </a:ext>
            </a:extLst>
          </p:cNvPr>
          <p:cNvSpPr>
            <a:spLocks noGrp="1"/>
          </p:cNvSpPr>
          <p:nvPr>
            <p:ph type="title"/>
          </p:nvPr>
        </p:nvSpPr>
        <p:spPr/>
        <p:txBody>
          <a:bodyPr/>
          <a:lstStyle/>
          <a:p>
            <a:endParaRPr lang="en-US" dirty="0"/>
          </a:p>
        </p:txBody>
      </p:sp>
      <p:pic>
        <p:nvPicPr>
          <p:cNvPr id="6" name="Content Placeholder 5" descr="The most interesting man in the world meme, a funny picture that says &quot;I don't always attend PASS Marathons, but when I do, I tell my employer all about it&quot;">
            <a:extLst>
              <a:ext uri="{FF2B5EF4-FFF2-40B4-BE49-F238E27FC236}">
                <a16:creationId xmlns:a16="http://schemas.microsoft.com/office/drawing/2014/main" id="{3A5A3D66-CF61-4B77-80CB-BE44EEBC4D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9707" y="72928"/>
            <a:ext cx="5352586" cy="6712144"/>
          </a:xfrm>
        </p:spPr>
      </p:pic>
    </p:spTree>
    <p:extLst>
      <p:ext uri="{BB962C8B-B14F-4D97-AF65-F5344CB8AC3E}">
        <p14:creationId xmlns:p14="http://schemas.microsoft.com/office/powerpoint/2010/main" val="3613945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856-B1A1-4F35-87B8-CF9A17A74EF0}"/>
              </a:ext>
            </a:extLst>
          </p:cNvPr>
          <p:cNvSpPr>
            <a:spLocks noGrp="1"/>
          </p:cNvSpPr>
          <p:nvPr>
            <p:ph type="ctrTitle"/>
          </p:nvPr>
        </p:nvSpPr>
        <p:spPr/>
        <p:txBody>
          <a:bodyPr/>
          <a:lstStyle/>
          <a:p>
            <a:r>
              <a:rPr lang="en-CA" dirty="0"/>
              <a:t>Questions?</a:t>
            </a:r>
          </a:p>
        </p:txBody>
      </p:sp>
    </p:spTree>
    <p:extLst>
      <p:ext uri="{BB962C8B-B14F-4D97-AF65-F5344CB8AC3E}">
        <p14:creationId xmlns:p14="http://schemas.microsoft.com/office/powerpoint/2010/main" val="3319312414"/>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327A81-8329-40D9-AB76-DDEADCFC50AC}"/>
              </a:ext>
            </a:extLst>
          </p:cNvPr>
          <p:cNvSpPr>
            <a:spLocks noGrp="1"/>
          </p:cNvSpPr>
          <p:nvPr>
            <p:ph type="body" sz="quarter" idx="12"/>
          </p:nvPr>
        </p:nvSpPr>
        <p:spPr>
          <a:xfrm>
            <a:off x="550240" y="3866951"/>
            <a:ext cx="10809136" cy="582101"/>
          </a:xfrm>
        </p:spPr>
        <p:txBody>
          <a:bodyPr/>
          <a:lstStyle/>
          <a:p>
            <a:r>
              <a:rPr lang="en-US" dirty="0"/>
              <a:t>Career Security - Failure, Skill sets, and Emotional Intelligence</a:t>
            </a:r>
            <a:endParaRPr lang="en-CA" dirty="0"/>
          </a:p>
        </p:txBody>
      </p:sp>
      <p:sp>
        <p:nvSpPr>
          <p:cNvPr id="3" name="Text Placeholder 2">
            <a:extLst>
              <a:ext uri="{FF2B5EF4-FFF2-40B4-BE49-F238E27FC236}">
                <a16:creationId xmlns:a16="http://schemas.microsoft.com/office/drawing/2014/main" id="{5F69376F-B14A-4AA0-9F44-113E3E303555}"/>
              </a:ext>
            </a:extLst>
          </p:cNvPr>
          <p:cNvSpPr>
            <a:spLocks noGrp="1"/>
          </p:cNvSpPr>
          <p:nvPr>
            <p:ph type="body" sz="quarter" idx="14"/>
          </p:nvPr>
        </p:nvSpPr>
        <p:spPr>
          <a:xfrm>
            <a:off x="550241" y="4815428"/>
            <a:ext cx="7047456" cy="392921"/>
          </a:xfrm>
        </p:spPr>
        <p:txBody>
          <a:bodyPr/>
          <a:lstStyle/>
          <a:p>
            <a:r>
              <a:rPr lang="en-CA" dirty="0"/>
              <a:t>Brian Kelley</a:t>
            </a:r>
          </a:p>
        </p:txBody>
      </p:sp>
    </p:spTree>
    <p:extLst>
      <p:ext uri="{BB962C8B-B14F-4D97-AF65-F5344CB8AC3E}">
        <p14:creationId xmlns:p14="http://schemas.microsoft.com/office/powerpoint/2010/main" val="9260440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12">
            <a:extLst>
              <a:ext uri="{FF2B5EF4-FFF2-40B4-BE49-F238E27FC236}">
                <a16:creationId xmlns:a16="http://schemas.microsoft.com/office/drawing/2014/main" id="{F3D188B1-4F2D-4F11-B8DD-A35669F7063B}"/>
              </a:ext>
            </a:extLst>
          </p:cNvPr>
          <p:cNvSpPr>
            <a:spLocks noGrp="1"/>
          </p:cNvSpPr>
          <p:nvPr>
            <p:ph type="body" sz="quarter" idx="12"/>
          </p:nvPr>
        </p:nvSpPr>
        <p:spPr>
          <a:xfrm>
            <a:off x="550241" y="3866951"/>
            <a:ext cx="8013895" cy="548932"/>
          </a:xfrm>
        </p:spPr>
        <p:txBody>
          <a:bodyPr/>
          <a:lstStyle/>
          <a:p>
            <a:r>
              <a:rPr lang="en-US" dirty="0"/>
              <a:t>Learn more from </a:t>
            </a:r>
            <a:r>
              <a:rPr lang="en-CA" dirty="0"/>
              <a:t>William Assaf</a:t>
            </a:r>
            <a:endParaRPr lang="en-US" dirty="0"/>
          </a:p>
        </p:txBody>
      </p:sp>
      <p:sp>
        <p:nvSpPr>
          <p:cNvPr id="9" name="Text Placeholder 13">
            <a:extLst>
              <a:ext uri="{FF2B5EF4-FFF2-40B4-BE49-F238E27FC236}">
                <a16:creationId xmlns:a16="http://schemas.microsoft.com/office/drawing/2014/main" id="{D92D0254-8EBC-45C7-8C34-F6A495FC9D71}"/>
              </a:ext>
            </a:extLst>
          </p:cNvPr>
          <p:cNvSpPr>
            <a:spLocks noGrp="1"/>
          </p:cNvSpPr>
          <p:nvPr>
            <p:ph type="body" sz="quarter" idx="13"/>
          </p:nvPr>
        </p:nvSpPr>
        <p:spPr/>
        <p:txBody>
          <a:bodyPr/>
          <a:lstStyle/>
          <a:p>
            <a:r>
              <a:rPr lang="en-US" dirty="0"/>
              <a:t>@</a:t>
            </a:r>
            <a:r>
              <a:rPr lang="en-US" dirty="0" err="1"/>
              <a:t>william_a_dba</a:t>
            </a:r>
            <a:endParaRPr lang="en-US" dirty="0"/>
          </a:p>
        </p:txBody>
      </p:sp>
      <p:sp>
        <p:nvSpPr>
          <p:cNvPr id="10" name="Text Placeholder 14">
            <a:extLst>
              <a:ext uri="{FF2B5EF4-FFF2-40B4-BE49-F238E27FC236}">
                <a16:creationId xmlns:a16="http://schemas.microsoft.com/office/drawing/2014/main" id="{D5EA8D29-8E4C-4B90-B794-E25F80372720}"/>
              </a:ext>
            </a:extLst>
          </p:cNvPr>
          <p:cNvSpPr>
            <a:spLocks noGrp="1"/>
          </p:cNvSpPr>
          <p:nvPr>
            <p:ph type="body" sz="quarter" idx="14"/>
          </p:nvPr>
        </p:nvSpPr>
        <p:spPr/>
        <p:txBody>
          <a:bodyPr/>
          <a:lstStyle/>
          <a:p>
            <a:r>
              <a:rPr lang="en-US" dirty="0"/>
              <a:t>www.sqltact.com</a:t>
            </a:r>
          </a:p>
        </p:txBody>
      </p:sp>
      <p:grpSp>
        <p:nvGrpSpPr>
          <p:cNvPr id="11" name="Group 10">
            <a:extLst>
              <a:ext uri="{FF2B5EF4-FFF2-40B4-BE49-F238E27FC236}">
                <a16:creationId xmlns:a16="http://schemas.microsoft.com/office/drawing/2014/main" id="{0223B37F-3088-4645-B230-6A97D81C2579}"/>
              </a:ext>
            </a:extLst>
          </p:cNvPr>
          <p:cNvGrpSpPr/>
          <p:nvPr/>
        </p:nvGrpSpPr>
        <p:grpSpPr>
          <a:xfrm>
            <a:off x="680857" y="4637878"/>
            <a:ext cx="306132" cy="306132"/>
            <a:chOff x="5748554" y="5146675"/>
            <a:chExt cx="353832" cy="353832"/>
          </a:xfrm>
        </p:grpSpPr>
        <p:sp>
          <p:nvSpPr>
            <p:cNvPr id="12" name="Freeform 383">
              <a:extLst>
                <a:ext uri="{FF2B5EF4-FFF2-40B4-BE49-F238E27FC236}">
                  <a16:creationId xmlns:a16="http://schemas.microsoft.com/office/drawing/2014/main" id="{FD56BE4E-1796-4985-9E98-130BB8657AD3}"/>
                </a:ext>
              </a:extLst>
            </p:cNvPr>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75000"/>
              </a:schemeClr>
            </a:solidFill>
            <a:ln>
              <a:noFill/>
            </a:ln>
          </p:spPr>
          <p:txBody>
            <a:bodyPr/>
            <a:lstStyle/>
            <a:p>
              <a:pPr defTabSz="1219170">
                <a:defRPr/>
              </a:pPr>
              <a:endParaRPr lang="en-US" sz="2400">
                <a:solidFill>
                  <a:srgbClr val="000000"/>
                </a:solidFill>
                <a:latin typeface="Segoe UI"/>
              </a:endParaRPr>
            </a:p>
          </p:txBody>
        </p:sp>
        <p:sp>
          <p:nvSpPr>
            <p:cNvPr id="13" name="Rounded Rectangle 15">
              <a:extLst>
                <a:ext uri="{FF2B5EF4-FFF2-40B4-BE49-F238E27FC236}">
                  <a16:creationId xmlns:a16="http://schemas.microsoft.com/office/drawing/2014/main" id="{6DAECEB9-3DFE-401E-AD16-03AE6690D0C3}"/>
                </a:ext>
              </a:extLst>
            </p:cNvPr>
            <p:cNvSpPr/>
            <p:nvPr/>
          </p:nvSpPr>
          <p:spPr>
            <a:xfrm>
              <a:off x="5748554" y="5146675"/>
              <a:ext cx="353832" cy="35383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US" sz="2400">
                <a:solidFill>
                  <a:srgbClr val="AFAFAF"/>
                </a:solidFill>
                <a:latin typeface="Segoe UI"/>
              </a:endParaRPr>
            </a:p>
          </p:txBody>
        </p:sp>
      </p:grpSp>
    </p:spTree>
    <p:extLst>
      <p:ext uri="{BB962C8B-B14F-4D97-AF65-F5344CB8AC3E}">
        <p14:creationId xmlns:p14="http://schemas.microsoft.com/office/powerpoint/2010/main" val="3750996289"/>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4CD289-D24A-45EB-B8E9-5227E12845A8}"/>
              </a:ext>
            </a:extLst>
          </p:cNvPr>
          <p:cNvSpPr/>
          <p:nvPr/>
        </p:nvSpPr>
        <p:spPr>
          <a:xfrm>
            <a:off x="8643499" y="5871157"/>
            <a:ext cx="2785250" cy="461665"/>
          </a:xfrm>
          <a:prstGeom prst="rect">
            <a:avLst/>
          </a:prstGeom>
        </p:spPr>
        <p:txBody>
          <a:bodyPr wrap="none">
            <a:spAutoFit/>
          </a:bodyPr>
          <a:lstStyle/>
          <a:p>
            <a:pPr defTabSz="1219170"/>
            <a:r>
              <a:rPr lang="en-CA" sz="2400" i="1" dirty="0">
                <a:solidFill>
                  <a:srgbClr val="AFAFAF">
                    <a:lumMod val="75000"/>
                  </a:srgbClr>
                </a:solidFill>
                <a:latin typeface="Segoe UI"/>
              </a:rPr>
              <a:t>Presenting Sponsor:</a:t>
            </a:r>
          </a:p>
        </p:txBody>
      </p:sp>
      <p:pic>
        <p:nvPicPr>
          <p:cNvPr id="9" name="Picture 8">
            <a:extLst>
              <a:ext uri="{FF2B5EF4-FFF2-40B4-BE49-F238E27FC236}">
                <a16:creationId xmlns:a16="http://schemas.microsoft.com/office/drawing/2014/main" id="{8220D12F-9C3A-49DF-9723-605F16354B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4703" y="6448407"/>
            <a:ext cx="1838436" cy="319332"/>
          </a:xfrm>
          <a:prstGeom prst="rect">
            <a:avLst/>
          </a:prstGeom>
        </p:spPr>
      </p:pic>
    </p:spTree>
    <p:extLst>
      <p:ext uri="{BB962C8B-B14F-4D97-AF65-F5344CB8AC3E}">
        <p14:creationId xmlns:p14="http://schemas.microsoft.com/office/powerpoint/2010/main" val="270348751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 Quiz</a:t>
            </a:r>
          </a:p>
        </p:txBody>
      </p:sp>
      <p:sp>
        <p:nvSpPr>
          <p:cNvPr id="3" name="Content Placeholder 2"/>
          <p:cNvSpPr>
            <a:spLocks noGrp="1"/>
          </p:cNvSpPr>
          <p:nvPr>
            <p:ph idx="1"/>
          </p:nvPr>
        </p:nvSpPr>
        <p:spPr>
          <a:xfrm>
            <a:off x="609600" y="990603"/>
            <a:ext cx="10972800" cy="5305422"/>
          </a:xfrm>
        </p:spPr>
        <p:txBody>
          <a:bodyPr>
            <a:normAutofit fontScale="77500" lnSpcReduction="20000"/>
          </a:bodyPr>
          <a:lstStyle/>
          <a:p>
            <a:r>
              <a:rPr lang="en-US" sz="4100" dirty="0"/>
              <a:t>You are an admiral in Starfleet.</a:t>
            </a:r>
          </a:p>
          <a:p>
            <a:r>
              <a:rPr lang="en-US" sz="4100" dirty="0"/>
              <a:t>Your new flagship needs a captain. You may choose any out of the ranks of captains throughout time. The captain must have never willingly cooperated with the Borg. Because of the long voyage, the captain must have no children to leave behind. The new captain must have a superior hairstyle.</a:t>
            </a:r>
          </a:p>
          <a:p>
            <a:r>
              <a:rPr lang="en-US" sz="4100" dirty="0"/>
              <a:t>You need to choose a leader for your starship.</a:t>
            </a:r>
          </a:p>
          <a:p>
            <a:r>
              <a:rPr lang="en-US" sz="4100" dirty="0"/>
              <a:t>Who captain should you choose?</a:t>
            </a:r>
          </a:p>
          <a:p>
            <a:pPr marL="0" indent="0">
              <a:buNone/>
            </a:pPr>
            <a:endParaRPr lang="en-US" dirty="0"/>
          </a:p>
          <a:p>
            <a:r>
              <a:rPr lang="en-US" dirty="0"/>
              <a:t>A. 	James T Kirk</a:t>
            </a:r>
          </a:p>
          <a:p>
            <a:r>
              <a:rPr lang="en-US" dirty="0"/>
              <a:t>B. 	Jean-Luc Picard</a:t>
            </a:r>
          </a:p>
          <a:p>
            <a:r>
              <a:rPr lang="en-US" dirty="0"/>
              <a:t>C. 	Benjamin </a:t>
            </a:r>
            <a:r>
              <a:rPr lang="en-US" dirty="0" err="1"/>
              <a:t>Sisko</a:t>
            </a:r>
            <a:endParaRPr lang="en-US" dirty="0"/>
          </a:p>
          <a:p>
            <a:r>
              <a:rPr lang="en-US" dirty="0"/>
              <a:t>D. 	Kathryn </a:t>
            </a:r>
            <a:r>
              <a:rPr lang="en-US" dirty="0" err="1"/>
              <a:t>Janeway</a:t>
            </a:r>
            <a:endParaRPr lang="en-US" dirty="0"/>
          </a:p>
          <a:p>
            <a:endParaRPr lang="en-US" dirty="0"/>
          </a:p>
        </p:txBody>
      </p:sp>
      <p:sp>
        <p:nvSpPr>
          <p:cNvPr id="17" name="Arrow: Right 16" descr="The correct answer"/>
          <p:cNvSpPr/>
          <p:nvPr/>
        </p:nvSpPr>
        <p:spPr>
          <a:xfrm rot="10800000">
            <a:off x="3555346" y="4893184"/>
            <a:ext cx="1371600" cy="38548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738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Who exams are for</a:t>
            </a:r>
          </a:p>
          <a:p>
            <a:r>
              <a:rPr lang="en-US" dirty="0"/>
              <a:t>How Exams are Written</a:t>
            </a:r>
          </a:p>
          <a:p>
            <a:r>
              <a:rPr lang="en-US" dirty="0"/>
              <a:t>Test-taking tips</a:t>
            </a:r>
          </a:p>
          <a:p>
            <a:r>
              <a:rPr lang="en-US" dirty="0"/>
              <a:t>Deconstructing the wrong answers</a:t>
            </a:r>
          </a:p>
          <a:p>
            <a:r>
              <a:rPr lang="en-US" dirty="0"/>
              <a:t>Sample exercises</a:t>
            </a:r>
            <a:br>
              <a:rPr lang="en-US" dirty="0"/>
            </a:br>
            <a:endParaRPr lang="en-US" dirty="0"/>
          </a:p>
          <a:p>
            <a:endParaRPr lang="en-US" dirty="0"/>
          </a:p>
          <a:p>
            <a:r>
              <a:rPr lang="en-US" dirty="0"/>
              <a:t>Content is not specific to Microsoft technologies and exams, though that is where my experience lies as a consultant, as a certified pro, and as an exam item writer.</a:t>
            </a:r>
          </a:p>
        </p:txBody>
      </p:sp>
      <p:sp>
        <p:nvSpPr>
          <p:cNvPr id="5" name="Rectangle 4">
            <a:extLst>
              <a:ext uri="{FF2B5EF4-FFF2-40B4-BE49-F238E27FC236}">
                <a16:creationId xmlns:a16="http://schemas.microsoft.com/office/drawing/2014/main" id="{D75E2337-27ED-410E-A7A6-274E92DCF152}"/>
              </a:ext>
            </a:extLst>
          </p:cNvPr>
          <p:cNvSpPr/>
          <p:nvPr/>
        </p:nvSpPr>
        <p:spPr>
          <a:xfrm>
            <a:off x="6711696" y="990596"/>
            <a:ext cx="5376976" cy="3539430"/>
          </a:xfrm>
          <a:prstGeom prst="rect">
            <a:avLst/>
          </a:prstGeom>
        </p:spPr>
        <p:txBody>
          <a:bodyPr wrap="square">
            <a:spAutoFit/>
          </a:bodyPr>
          <a:lstStyle/>
          <a:p>
            <a:r>
              <a:rPr lang="en-US" sz="2800" dirty="0"/>
              <a:t>Gain exam insights, the best prep strategies, and test-taking strategies from an exam veteran and writer. Learn how to deconstruct questions and answers, how questions are written, and what certification exams are really testing for.</a:t>
            </a:r>
          </a:p>
        </p:txBody>
      </p:sp>
      <p:pic>
        <p:nvPicPr>
          <p:cNvPr id="4" name="Picture 3" descr="Microsoft Learning Logo">
            <a:extLst>
              <a:ext uri="{FF2B5EF4-FFF2-40B4-BE49-F238E27FC236}">
                <a16:creationId xmlns:a16="http://schemas.microsoft.com/office/drawing/2014/main" id="{11DED224-2452-4119-8937-BF7AE4E97565}"/>
              </a:ext>
            </a:extLst>
          </p:cNvPr>
          <p:cNvPicPr>
            <a:picLocks noChangeAspect="1"/>
          </p:cNvPicPr>
          <p:nvPr/>
        </p:nvPicPr>
        <p:blipFill>
          <a:blip r:embed="rId2"/>
          <a:stretch>
            <a:fillRect/>
          </a:stretch>
        </p:blipFill>
        <p:spPr>
          <a:xfrm>
            <a:off x="7050025" y="5472108"/>
            <a:ext cx="3648456" cy="623899"/>
          </a:xfrm>
          <a:prstGeom prst="rect">
            <a:avLst/>
          </a:prstGeom>
        </p:spPr>
      </p:pic>
    </p:spTree>
    <p:extLst>
      <p:ext uri="{BB962C8B-B14F-4D97-AF65-F5344CB8AC3E}">
        <p14:creationId xmlns:p14="http://schemas.microsoft.com/office/powerpoint/2010/main" val="810930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Certified Technology Professionals</a:t>
            </a:r>
          </a:p>
        </p:txBody>
      </p:sp>
      <p:sp>
        <p:nvSpPr>
          <p:cNvPr id="3" name="Content Placeholder 2"/>
          <p:cNvSpPr>
            <a:spLocks noGrp="1"/>
          </p:cNvSpPr>
          <p:nvPr>
            <p:ph idx="1"/>
          </p:nvPr>
        </p:nvSpPr>
        <p:spPr/>
        <p:txBody>
          <a:bodyPr>
            <a:normAutofit/>
          </a:bodyPr>
          <a:lstStyle/>
          <a:p>
            <a:r>
              <a:rPr lang="en-US" dirty="0"/>
              <a:t>Certified employees are 17% more productive.</a:t>
            </a:r>
          </a:p>
          <a:p>
            <a:r>
              <a:rPr lang="en-US" dirty="0"/>
              <a:t>Certified reduce unplanned downtime when problems arise by 56%</a:t>
            </a:r>
          </a:p>
          <a:p>
            <a:r>
              <a:rPr lang="en-US" dirty="0"/>
              <a:t>Certified employees are generally more satisfied with their jobs and enjoy tenures that are 15% longer than uncertified employees.</a:t>
            </a:r>
          </a:p>
          <a:p>
            <a:r>
              <a:rPr lang="en-US" dirty="0"/>
              <a:t>72% of employers require IT certifications for certain job openings</a:t>
            </a:r>
          </a:p>
          <a:p>
            <a:r>
              <a:rPr lang="en-US" dirty="0"/>
              <a:t>60% of employers use certifications to confirm subject matter expertise.</a:t>
            </a:r>
          </a:p>
          <a:p>
            <a:pPr marL="0" indent="0">
              <a:buNone/>
            </a:pPr>
            <a:endParaRPr lang="en-US" dirty="0"/>
          </a:p>
          <a:p>
            <a:pPr marL="0" indent="0">
              <a:buNone/>
            </a:pPr>
            <a:r>
              <a:rPr lang="en-US" sz="1600" dirty="0"/>
              <a:t>Source: </a:t>
            </a:r>
            <a:br>
              <a:rPr lang="en-US" sz="1600" dirty="0"/>
            </a:br>
            <a:r>
              <a:rPr lang="en-US" sz="1600" dirty="0"/>
              <a:t>Microsoft Learning White Paper </a:t>
            </a:r>
            <a:r>
              <a:rPr lang="en-US" sz="1600" dirty="0">
                <a:hlinkClick r:id="rId2"/>
              </a:rPr>
              <a:t>http://download.microsoft.com/download/9/4/B/94B5442E-0494-4B42-A5DC-8742E4254B09/BVW-Microsoft-US40548315.pdf</a:t>
            </a:r>
            <a:endParaRPr lang="en-US" sz="1600" dirty="0"/>
          </a:p>
          <a:p>
            <a:pPr marL="0" indent="0">
              <a:buNone/>
            </a:pPr>
            <a:r>
              <a:rPr lang="en-US" sz="1600" dirty="0"/>
              <a:t>CompTIA HR Perception of IT Training and Certification Study: 2015</a:t>
            </a:r>
            <a:br>
              <a:rPr lang="en-US" sz="1600" dirty="0"/>
            </a:br>
            <a:r>
              <a:rPr lang="en-US" sz="1600" dirty="0">
                <a:hlinkClick r:id="rId3"/>
              </a:rPr>
              <a:t>https://certification.comptia.org/docs/default-source/downloadablefiles/hr-perceptions-of-it-training-and-certification.pdf</a:t>
            </a:r>
            <a:endParaRPr lang="en-US" sz="1600" dirty="0"/>
          </a:p>
          <a:p>
            <a:pPr marL="0" indent="0">
              <a:buNone/>
            </a:pPr>
            <a:endParaRPr lang="en-US" sz="1600" dirty="0"/>
          </a:p>
          <a:p>
            <a:endParaRPr lang="en-US" dirty="0"/>
          </a:p>
        </p:txBody>
      </p:sp>
    </p:spTree>
    <p:extLst>
      <p:ext uri="{BB962C8B-B14F-4D97-AF65-F5344CB8AC3E}">
        <p14:creationId xmlns:p14="http://schemas.microsoft.com/office/powerpoint/2010/main" val="3233773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Exams Try to Test</a:t>
            </a:r>
          </a:p>
        </p:txBody>
      </p:sp>
      <p:sp>
        <p:nvSpPr>
          <p:cNvPr id="3" name="Content Placeholder 2"/>
          <p:cNvSpPr>
            <a:spLocks noGrp="1"/>
          </p:cNvSpPr>
          <p:nvPr>
            <p:ph idx="1"/>
          </p:nvPr>
        </p:nvSpPr>
        <p:spPr>
          <a:xfrm>
            <a:off x="609600" y="990603"/>
            <a:ext cx="10972800" cy="5572122"/>
          </a:xfrm>
        </p:spPr>
        <p:txBody>
          <a:bodyPr>
            <a:noAutofit/>
          </a:bodyPr>
          <a:lstStyle/>
          <a:p>
            <a:r>
              <a:rPr lang="en-US" sz="4000" dirty="0"/>
              <a:t>When deciding on exam content, SME’s are asked:</a:t>
            </a:r>
            <a:br>
              <a:rPr lang="en-US" sz="4000" dirty="0"/>
            </a:br>
            <a:r>
              <a:rPr lang="en-US" sz="4000" dirty="0"/>
              <a:t>“Is this a skillset that you do regularly?” </a:t>
            </a:r>
            <a:br>
              <a:rPr lang="en-US" sz="4000" dirty="0"/>
            </a:br>
            <a:r>
              <a:rPr lang="en-US" sz="4000" dirty="0"/>
              <a:t>or</a:t>
            </a:r>
            <a:br>
              <a:rPr lang="en-US" sz="4000" dirty="0"/>
            </a:br>
            <a:r>
              <a:rPr lang="en-US" sz="4000" dirty="0"/>
              <a:t>“Is this a skillset you would ask for when hiring?”</a:t>
            </a:r>
          </a:p>
          <a:p>
            <a:r>
              <a:rPr lang="en-US" sz="4000" dirty="0"/>
              <a:t>If a worldwide group of a dozen SME’s does not think a feature is important, it’s not on the exam.</a:t>
            </a:r>
          </a:p>
          <a:p>
            <a:r>
              <a:rPr lang="en-US" sz="4000" dirty="0"/>
              <a:t>However, new features for new versions are likely to be included on the exam, to certify people working in the newest version(s).</a:t>
            </a:r>
          </a:p>
        </p:txBody>
      </p:sp>
    </p:spTree>
    <p:extLst>
      <p:ext uri="{BB962C8B-B14F-4D97-AF65-F5344CB8AC3E}">
        <p14:creationId xmlns:p14="http://schemas.microsoft.com/office/powerpoint/2010/main" val="309016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SQL Server Security for Database Migrations Upgrades">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PASS 2013_SpeakerTemplate_16x9">
  <a:themeElements>
    <a:clrScheme name="24HOP 2">
      <a:dk1>
        <a:srgbClr val="000000"/>
      </a:dk1>
      <a:lt1>
        <a:srgbClr val="AFAFAF"/>
      </a:lt1>
      <a:dk2>
        <a:srgbClr val="505050"/>
      </a:dk2>
      <a:lt2>
        <a:srgbClr val="FFFFFF"/>
      </a:lt2>
      <a:accent1>
        <a:srgbClr val="33C0CD"/>
      </a:accent1>
      <a:accent2>
        <a:srgbClr val="007579"/>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SQL Server Security for Database Migrations Upgrades</Template>
  <TotalTime>2755</TotalTime>
  <Words>4412</Words>
  <Application>Microsoft Office PowerPoint</Application>
  <PresentationFormat>Widescreen</PresentationFormat>
  <Paragraphs>488</Paragraphs>
  <Slides>56</Slides>
  <Notes>12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56</vt:i4>
      </vt:variant>
    </vt:vector>
  </HeadingPairs>
  <TitlesOfParts>
    <vt:vector size="68" baseType="lpstr">
      <vt:lpstr>Arial</vt:lpstr>
      <vt:lpstr>Calibri</vt:lpstr>
      <vt:lpstr>Calibri Light</vt:lpstr>
      <vt:lpstr>Consolas</vt:lpstr>
      <vt:lpstr>Gill Sans</vt:lpstr>
      <vt:lpstr>Open Sans</vt:lpstr>
      <vt:lpstr>Segoe UI</vt:lpstr>
      <vt:lpstr>Segoe UI Light</vt:lpstr>
      <vt:lpstr>Segoe UI Semilight</vt:lpstr>
      <vt:lpstr>SQL Server Security for Database Migrations Upgrades</vt:lpstr>
      <vt:lpstr>1_Office Theme</vt:lpstr>
      <vt:lpstr>2_PASS 2013_SpeakerTemplate_16x9</vt:lpstr>
      <vt:lpstr>PowerPoint Presentation</vt:lpstr>
      <vt:lpstr>Thank you to our Presenting Sponsor</vt:lpstr>
      <vt:lpstr>PowerPoint Presentation</vt:lpstr>
      <vt:lpstr>PowerPoint Presentation</vt:lpstr>
      <vt:lpstr>William Assaf</vt:lpstr>
      <vt:lpstr>Pop Quiz</vt:lpstr>
      <vt:lpstr>Summary</vt:lpstr>
      <vt:lpstr>Certified Technology Professionals</vt:lpstr>
      <vt:lpstr>What Exams Try to Test</vt:lpstr>
      <vt:lpstr>Guidance for Employers</vt:lpstr>
      <vt:lpstr>Certs and Your Employees</vt:lpstr>
      <vt:lpstr>How to Train an Employee</vt:lpstr>
      <vt:lpstr>So What Is On a Cert Exam?</vt:lpstr>
      <vt:lpstr>How To Prepare for Cert Exams</vt:lpstr>
      <vt:lpstr>How To Prepare for Cert Exams</vt:lpstr>
      <vt:lpstr>How To Prepare for Cert Exams</vt:lpstr>
      <vt:lpstr>What Exams Try to Test</vt:lpstr>
      <vt:lpstr>What Exams Try to Test</vt:lpstr>
      <vt:lpstr>Real Answer Options</vt:lpstr>
      <vt:lpstr>Solutions Providers, Not Exam Takers</vt:lpstr>
      <vt:lpstr>Role-based Certifications </vt:lpstr>
      <vt:lpstr>Item Writers are SME’s</vt:lpstr>
      <vt:lpstr>Item Writers are SME’s</vt:lpstr>
      <vt:lpstr>Fun With Grammar</vt:lpstr>
      <vt:lpstr>Fun With Grammar</vt:lpstr>
      <vt:lpstr>“Best Practices”</vt:lpstr>
      <vt:lpstr>After the exam is live</vt:lpstr>
      <vt:lpstr>After the exam is live</vt:lpstr>
      <vt:lpstr>Writing the Wrong Answers Is Most Difficult</vt:lpstr>
      <vt:lpstr>Writing the Wrong Answers Is Most Difficult</vt:lpstr>
      <vt:lpstr>Item Writer - Question Drifting</vt:lpstr>
      <vt:lpstr>Item Writer - Question Drifting</vt:lpstr>
      <vt:lpstr>Question Structure</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Writing the Wrong Answers Is Most Difficult</vt:lpstr>
      <vt:lpstr>Item Writer - Question Drifting</vt:lpstr>
      <vt:lpstr>Give it a Try</vt:lpstr>
      <vt:lpstr>Remember this?</vt:lpstr>
      <vt:lpstr>Question 2</vt:lpstr>
      <vt:lpstr>Question 3</vt:lpstr>
      <vt:lpstr>Question 4</vt:lpstr>
      <vt:lpstr>Question 5</vt:lpstr>
      <vt:lpstr>Question 6</vt:lpstr>
      <vt:lpstr>Helpful Links</vt:lpstr>
      <vt:lpstr>PowerPoint Presentation</vt:lpstr>
      <vt:lpstr>Questions?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 Like a Certification Exam</dc:title>
  <dc:creator>william a</dc:creator>
  <cp:lastModifiedBy>william a</cp:lastModifiedBy>
  <cp:revision>99</cp:revision>
  <dcterms:created xsi:type="dcterms:W3CDTF">2015-09-09T01:48:28Z</dcterms:created>
  <dcterms:modified xsi:type="dcterms:W3CDTF">2020-04-02T05:10:24Z</dcterms:modified>
</cp:coreProperties>
</file>