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2" r:id="rId5"/>
    <p:sldId id="260" r:id="rId6"/>
    <p:sldId id="261" r:id="rId7"/>
    <p:sldId id="268" r:id="rId8"/>
    <p:sldId id="269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iam Assaf" initials="WA" lastIdx="1" clrIdx="0">
    <p:extLst>
      <p:ext uri="{19B8F6BF-5375-455C-9EA6-DF929625EA0E}">
        <p15:presenceInfo xmlns:p15="http://schemas.microsoft.com/office/powerpoint/2012/main" userId="S::william.assaf@sparkhound.com::a1270fce-2950-4bd8-82ec-ac20d0da4d7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0667A-DCF9-491D-83D0-3E5AF7D74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368D15-AD61-4A49-B240-62B2A56A4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B01F5-CF63-4C9D-8EC3-6301AE273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F56E-E8CF-4336-AD17-008057D42CD7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BDBA5-F914-4D52-869C-01DA757E8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4AAD9-53FA-42F0-8369-7614040D5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F29A-B080-440D-96FD-21B219029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36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FA570-1DCA-4F26-AFEE-4A123C330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F5D224-75F4-4BD5-ABF9-05105AFD8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D735B-A3EE-4174-9968-07A3EAC15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F56E-E8CF-4336-AD17-008057D42CD7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C768B-29F2-4472-A653-2B755863D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64C84-F993-4537-9B54-62F77270A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F29A-B080-440D-96FD-21B219029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3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B4307E-3130-493D-A480-72ADE96274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43F5BD-5E75-4F17-929B-DDFA160BE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6CEED-D1BD-4783-83AF-5CF0AA367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F56E-E8CF-4336-AD17-008057D42CD7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E765B-A21A-44C0-8123-F24129CDD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EBD4B-C4C6-4CF9-BBBC-FF5A8A496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F29A-B080-440D-96FD-21B219029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5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20664-D74D-4C5E-9D60-F5BBBAE50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56BEC-7E26-4BBB-BF89-C5C8F2119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A7B9B-6C61-4057-A901-5FD4BDE82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F56E-E8CF-4336-AD17-008057D42CD7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F6988-016E-42CF-AF0F-D65A472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8FE7C-8B01-4528-B4A1-D5E0B56B2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F29A-B080-440D-96FD-21B219029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80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D38A1-A41D-4A8D-80F2-03FBBC4C3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790B1-4C0A-4EC6-AC77-4DD863F01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A8849-F1AD-4311-BDFE-E73338356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F56E-E8CF-4336-AD17-008057D42CD7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FC675-C576-4A80-A3EA-904FEA246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7E137-1785-48F9-9E19-F73B0A744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F29A-B080-440D-96FD-21B219029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892B7-C744-4192-91B8-DFB95B49F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304B-4EC9-4D97-8783-2B495670E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88E9F-BEA6-415A-BFE5-9FF5EC2A8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20A7C-13BD-4B3A-9341-2D0E85CB3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F56E-E8CF-4336-AD17-008057D42CD7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85DC6-E810-407B-ADED-07543D817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A1D61-41B3-4DB4-9653-416452270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F29A-B080-440D-96FD-21B219029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7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7DA6D-04CF-46C7-98F8-0CED6E278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ED566-7214-4B51-8392-3D1819D0F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45FC8-617F-4036-B11B-4C551E8A9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4F1533-8582-471F-A874-D91EAAE12D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17D2F0-6836-49C8-85A6-2053F4FAB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E26F64-FA0E-485F-B053-43C312936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F56E-E8CF-4336-AD17-008057D42CD7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F0BB0A-48B3-4EC4-88F6-12E730D7B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0C95D2-D196-4D35-82FA-8D71D768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F29A-B080-440D-96FD-21B219029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7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061F-3976-4FEC-92DD-4A4AFF73B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9CDBE2-30F0-424E-B8BB-7D3E4BB9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F56E-E8CF-4336-AD17-008057D42CD7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35024-426F-46D7-B2C8-6949E777F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803A27-3B02-4903-A9FE-459CD948B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F29A-B080-440D-96FD-21B219029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11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94A62B-CE5F-4760-8713-9BB699848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F56E-E8CF-4336-AD17-008057D42CD7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6CA493-3443-4E0A-ADFB-AF7B4218D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0C7B7-C964-46B9-9173-A32F3B01D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F29A-B080-440D-96FD-21B219029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46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0D582-32B6-4EF1-ADA6-D5ED9A85E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2720C-E082-4194-81A7-F8CC0AEA6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BD5BC-3D46-4776-8EA3-90FC08CFE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D5C80-089F-4AE7-BA4B-458F8ADF4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F56E-E8CF-4336-AD17-008057D42CD7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0BC3E-065B-4B76-B058-8E69C2EBE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1E8BF-C64F-4402-B553-3C2F5FD3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F29A-B080-440D-96FD-21B219029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15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52064-A92C-452D-8741-248AAE437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355A71-3853-4A9D-A41E-A92BEE179A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02CB2-7BF1-44D0-BFF7-51A53293F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F0C3A-CB2E-492F-9CE1-94479589F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F56E-E8CF-4336-AD17-008057D42CD7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A2633-D2DE-4B7C-8C7D-49C35FC57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79BE1-E89A-4AAD-81A6-9142185F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F29A-B080-440D-96FD-21B219029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68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8A3540-CF0E-4414-ACBF-F2F84418C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0F9FF-51B5-46A6-BDB6-E69C74FF6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B9179-EF9D-4EF1-BD80-B0B01BC6C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DF56E-E8CF-4336-AD17-008057D42CD7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60522-AE44-4DEA-A42F-F636937D55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25DC5-A8DD-44C2-AB86-2916F17F27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DF29A-B080-440D-96FD-21B219029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9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lliamadba/Public-Presentations" TargetMode="External"/><Relationship Id="rId2" Type="http://schemas.openxmlformats.org/officeDocument/2006/relationships/hyperlink" Target="https://github.com/sparkhoundsql/sql-server-toolbo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qltact.com/2019/04/four-data-integration-design-question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tact.com/2019/04/four-data-integration-design-questions.html" TargetMode="External"/><Relationship Id="rId2" Type="http://schemas.openxmlformats.org/officeDocument/2006/relationships/hyperlink" Target="https://www.sqltact.com/2018/12/actual-emails-what-is-soft-delet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BD6E4D-5053-40E4-83E6-D7644FF61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SQL Design Concepts</a:t>
            </a:r>
            <a:b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Indexing and Table Design Features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C65BF9-799A-4E71-AA0C-F550505EA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Advanced Indexing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Data Type Antipatterns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Table Design Features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Detecting Delta Patterns</a:t>
            </a: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89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BD6E4D-5053-40E4-83E6-D7644FF61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Change Detection Patterns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C65BF9-799A-4E71-AA0C-F550505EA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Built-in strategies </a:t>
            </a:r>
          </a:p>
          <a:p>
            <a:pPr marL="0" indent="0">
              <a:buNone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All available in Standard or Enterprise edition since SQL 2016 SP1</a:t>
            </a:r>
          </a:p>
          <a:p>
            <a:pPr marL="0" indent="0">
              <a:buNone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Change Data Capture (CDC) – (formerly Enterprise only)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Change Tracking (CT)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Temporal Tables</a:t>
            </a:r>
          </a:p>
        </p:txBody>
      </p:sp>
    </p:spTree>
    <p:extLst>
      <p:ext uri="{BB962C8B-B14F-4D97-AF65-F5344CB8AC3E}">
        <p14:creationId xmlns:p14="http://schemas.microsoft.com/office/powerpoint/2010/main" val="350248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BD6E4D-5053-40E4-83E6-D7644FF61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Change Detection Patterns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C65BF9-799A-4E71-AA0C-F550505EA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Service Pack 1 of SQL Server 2016, a large number of features in Enterprise edition features were moved “</a:t>
            </a:r>
            <a:r>
              <a:rPr lang="en-US" b="1" dirty="0"/>
              <a:t>down</a:t>
            </a:r>
            <a:r>
              <a:rPr lang="en-US" dirty="0"/>
              <a:t>” into </a:t>
            </a:r>
            <a:r>
              <a:rPr lang="en-US" b="1" dirty="0"/>
              <a:t>Standard</a:t>
            </a:r>
            <a:r>
              <a:rPr lang="en-US" dirty="0"/>
              <a:t>, Web, and Express editions, including database snapshots, Columnstore indexes (limited), table partitioning, data compression, memory-optimized OLTP, </a:t>
            </a:r>
            <a:r>
              <a:rPr lang="en-US" dirty="0" err="1"/>
              <a:t>PolyBase</a:t>
            </a:r>
            <a:r>
              <a:rPr lang="en-US" dirty="0"/>
              <a:t>, SQL Audit, and the new Always Encrypted feature. Standard and Web edition also gained the ability to use the Change Data Capture (CDC) feature.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29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BD6E4D-5053-40E4-83E6-D7644FF61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Change Detection Patterns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C3E75C-1B83-4390-AF1F-1F1948F721FB}"/>
              </a:ext>
            </a:extLst>
          </p:cNvPr>
          <p:cNvSpPr txBox="1"/>
          <p:nvPr/>
        </p:nvSpPr>
        <p:spPr>
          <a:xfrm>
            <a:off x="838200" y="6252210"/>
            <a:ext cx="87515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SQL Server Inside Out 2017, Microsoft Press, Chapter 8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88BD771-0644-4BD7-95E9-6B23C1217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92264"/>
              </p:ext>
            </p:extLst>
          </p:nvPr>
        </p:nvGraphicFramePr>
        <p:xfrm>
          <a:off x="838200" y="1543050"/>
          <a:ext cx="10294619" cy="4537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9620">
                  <a:extLst>
                    <a:ext uri="{9D8B030D-6E8A-4147-A177-3AD203B41FA5}">
                      <a16:colId xmlns:a16="http://schemas.microsoft.com/office/drawing/2014/main" val="2065832158"/>
                    </a:ext>
                  </a:extLst>
                </a:gridCol>
                <a:gridCol w="1962694">
                  <a:extLst>
                    <a:ext uri="{9D8B030D-6E8A-4147-A177-3AD203B41FA5}">
                      <a16:colId xmlns:a16="http://schemas.microsoft.com/office/drawing/2014/main" val="1539591886"/>
                    </a:ext>
                  </a:extLst>
                </a:gridCol>
                <a:gridCol w="1621745">
                  <a:extLst>
                    <a:ext uri="{9D8B030D-6E8A-4147-A177-3AD203B41FA5}">
                      <a16:colId xmlns:a16="http://schemas.microsoft.com/office/drawing/2014/main" val="3612246273"/>
                    </a:ext>
                  </a:extLst>
                </a:gridCol>
                <a:gridCol w="2130560">
                  <a:extLst>
                    <a:ext uri="{9D8B030D-6E8A-4147-A177-3AD203B41FA5}">
                      <a16:colId xmlns:a16="http://schemas.microsoft.com/office/drawing/2014/main" val="2520789506"/>
                    </a:ext>
                  </a:extLst>
                </a:gridCol>
              </a:tblGrid>
              <a:tr h="504190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CT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CDC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Temporal Tables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2588819"/>
                  </a:ext>
                </a:extLst>
              </a:tr>
              <a:tr h="50419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Requires schema modification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No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No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Yes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5680619"/>
                  </a:ext>
                </a:extLst>
              </a:tr>
              <a:tr h="50419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Available in Azure SQL Database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Yes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No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Yes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248222"/>
                  </a:ext>
                </a:extLst>
              </a:tr>
              <a:tr h="50419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Edition support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Any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Web+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Any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7259180"/>
                  </a:ext>
                </a:extLst>
              </a:tr>
              <a:tr h="50419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Historical, intermediate data 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No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>
                          <a:effectLst/>
                        </a:rPr>
                        <a:t>Yes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Yes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8467595"/>
                  </a:ext>
                </a:extLst>
              </a:tr>
              <a:tr h="50419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History end-user </a:t>
                      </a:r>
                      <a:r>
                        <a:rPr lang="en-US" sz="2400" u="none" strike="noStrike" dirty="0" err="1">
                          <a:effectLst/>
                        </a:rPr>
                        <a:t>queryable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No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Yes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Yes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6727278"/>
                  </a:ext>
                </a:extLst>
              </a:tr>
              <a:tr h="50419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DML type (Insert, Update, Delete)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Yes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Yes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No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3998476"/>
                  </a:ext>
                </a:extLst>
              </a:tr>
              <a:tr h="50419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Has autocleanup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Yes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Yes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Yes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3998643"/>
                  </a:ext>
                </a:extLst>
              </a:tr>
              <a:tr h="50419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Change indicator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LSN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LSN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Datetime2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0369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2605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BD6E4D-5053-40E4-83E6-D7644FF61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Change Detection Patterns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C65BF9-799A-4E71-AA0C-F550505EA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Temporal Tables Demo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Toolbox/lab -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TemporalTable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demo.sql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602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BD6E4D-5053-40E4-83E6-D7644FF61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Materials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C65BF9-799A-4E71-AA0C-F550505EA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Reference: </a:t>
            </a:r>
          </a:p>
          <a:p>
            <a:pPr lvl="1"/>
            <a:r>
              <a:rPr lang="en-US" dirty="0">
                <a:hlinkClick r:id="rId2"/>
              </a:rPr>
              <a:t>https://github.com/sparkhoundsql/sql-server-toolbox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https://github.com/williamadba/Public-Presentations</a:t>
            </a:r>
            <a:endParaRPr lang="en-US" dirty="0"/>
          </a:p>
          <a:p>
            <a:pPr lvl="1"/>
            <a:r>
              <a:rPr lang="en-US" dirty="0"/>
              <a:t>Blog: </a:t>
            </a:r>
            <a:r>
              <a:rPr lang="en-US" dirty="0">
                <a:hlinkClick r:id="rId4"/>
              </a:rPr>
              <a:t>https://www.sqltact.com/</a:t>
            </a:r>
            <a:endParaRPr lang="en-US" dirty="0"/>
          </a:p>
          <a:p>
            <a:pPr marL="457200" lvl="1" indent="0">
              <a:buNone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257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BD6E4D-5053-40E4-83E6-D7644FF61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Advanced Indexing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C65BF9-799A-4E71-AA0C-F550505EA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Basics of Clustered, nonclustered index design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Do not use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uniqueidentifier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as a clustered key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Bad clustered indexes</a:t>
            </a:r>
          </a:p>
          <a:p>
            <a:pPr lvl="1"/>
            <a:r>
              <a:rPr lang="en-US" dirty="0"/>
              <a:t>Toolbox/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Bad clustered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indexes.sql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Tables without clustered indexes</a:t>
            </a:r>
          </a:p>
          <a:p>
            <a:pPr lvl="1"/>
            <a:r>
              <a:rPr lang="en-US" dirty="0"/>
              <a:t>Toolbox/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Tables without clustered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indexes.sql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Find duplicate indexes</a:t>
            </a:r>
          </a:p>
          <a:p>
            <a:pPr lvl="1"/>
            <a:r>
              <a:rPr lang="en-US" dirty="0"/>
              <a:t>Toolbox/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Find duplicate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indexes.sql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/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65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BD6E4D-5053-40E4-83E6-D7644FF61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Advanced Indexing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C65BF9-799A-4E71-AA0C-F550505EA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Missing Indexes </a:t>
            </a:r>
          </a:p>
          <a:p>
            <a:pPr lvl="1"/>
            <a:r>
              <a:rPr lang="en-US" dirty="0"/>
              <a:t>Toolbox/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Missing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indexes.sql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Index Usage Stats</a:t>
            </a:r>
          </a:p>
          <a:p>
            <a:pPr lvl="1"/>
            <a:r>
              <a:rPr lang="en-US" dirty="0"/>
              <a:t>Toolbox/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Index_usage_stats.sql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14350" indent="-514350">
              <a:buAutoNum type="arabicPeriod" startAt="4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Columnstore indexes</a:t>
            </a:r>
          </a:p>
          <a:p>
            <a:pPr lvl="1"/>
            <a:r>
              <a:rPr lang="en-US" dirty="0"/>
              <a:t>Toolbox/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lab - power of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columnstore.sql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Filtered indexes</a:t>
            </a:r>
          </a:p>
          <a:p>
            <a:pPr lvl="1"/>
            <a:r>
              <a:rPr lang="en-US" dirty="0"/>
              <a:t>Toolbox/filtered index </a:t>
            </a:r>
            <a:r>
              <a:rPr lang="en-US" dirty="0" err="1"/>
              <a:t>opportunities.sql</a:t>
            </a:r>
            <a:endParaRPr lang="en-US" dirty="0"/>
          </a:p>
          <a:p>
            <a:pPr marL="514350" indent="-514350">
              <a:buFont typeface="+mj-lt"/>
              <a:buAutoNum type="arabicPeriod" startAt="4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Full text Indexing</a:t>
            </a:r>
          </a:p>
          <a:p>
            <a:pPr lvl="1"/>
            <a:r>
              <a:rPr lang="en-US" dirty="0"/>
              <a:t>Used for single-table, multi-column, deep search capability</a:t>
            </a:r>
          </a:p>
          <a:p>
            <a:pPr lvl="1"/>
            <a:r>
              <a:rPr lang="en-US" dirty="0"/>
              <a:t>Leverages a search </a:t>
            </a:r>
          </a:p>
          <a:p>
            <a:pPr lvl="1"/>
            <a:r>
              <a:rPr lang="en-US" dirty="0"/>
              <a:t>Toolbox/</a:t>
            </a:r>
            <a:r>
              <a:rPr lang="en-US" dirty="0" err="1"/>
              <a:t>fulltext</a:t>
            </a:r>
            <a:r>
              <a:rPr lang="en-US" dirty="0"/>
              <a:t> index </a:t>
            </a:r>
            <a:r>
              <a:rPr lang="en-US" dirty="0" err="1"/>
              <a:t>demo.sql</a:t>
            </a:r>
            <a:endParaRPr lang="en-US" dirty="0"/>
          </a:p>
          <a:p>
            <a:pPr lvl="1"/>
            <a:r>
              <a:rPr lang="en-US" dirty="0"/>
              <a:t>Toolbox/</a:t>
            </a:r>
            <a:r>
              <a:rPr lang="en-US" dirty="0" err="1"/>
              <a:t>fulltext</a:t>
            </a:r>
            <a:r>
              <a:rPr lang="en-US" dirty="0"/>
              <a:t> index </a:t>
            </a:r>
            <a:r>
              <a:rPr lang="en-US" dirty="0" err="1"/>
              <a:t>status.sql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9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BD6E4D-5053-40E4-83E6-D7644FF61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Data Type Antipatterns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C65BF9-799A-4E71-AA0C-F550505EA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Float/real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Toolbox/lab - float at pk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problems.sql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Nvarchar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Toolbox/lab - implicit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conversion.sql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Datetime 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Replace with datetime2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Datetime2(n)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Replace with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datetimeoffset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(n)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Using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Datetimeoffset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functions in SQL 2016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Toolbox/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dimdate.sql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Toolbox/lab - time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zone.sql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Toolbox/lab - pre2016 correct time zone conversion from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UTC.sql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Old data types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Text,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ntext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, image are problematic, deprecated, poor for performance</a:t>
            </a:r>
          </a:p>
          <a:p>
            <a:pPr marL="457200" lvl="1" indent="0">
              <a:buNone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1" indent="0">
              <a:buNone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7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BD6E4D-5053-40E4-83E6-D7644FF61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Data Type Antipatterns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C65BF9-799A-4E71-AA0C-F550505EA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Varchar(MAX)/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NVarchar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(MAX) data lengths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Always specify column length if &lt;8000/4000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Common EF antipattern –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nvarchar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(max) everywhere. No!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(MAX) takes up space, increases possibility for row size errors.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Creates out-of-row data that cannot be compressed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Before SQL 2012, impossible for ONLINE indexing options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Variables of this type hit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tempdb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, potentially hurting performance 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Cannot be key of index – forces scans!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Storing xml? Consider the XML data type.</a:t>
            </a:r>
          </a:p>
        </p:txBody>
      </p:sp>
    </p:spTree>
    <p:extLst>
      <p:ext uri="{BB962C8B-B14F-4D97-AF65-F5344CB8AC3E}">
        <p14:creationId xmlns:p14="http://schemas.microsoft.com/office/powerpoint/2010/main" val="3555293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71E02-AEFF-4629-8A1B-6C02B65F0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Table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14283-894C-4EB0-9460-B25DC1060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Surrogate vs Business Keys</a:t>
            </a:r>
          </a:p>
          <a:p>
            <a:pPr lvl="1"/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Surrogate: IDENTITY or SEQUENCE</a:t>
            </a:r>
          </a:p>
          <a:p>
            <a:pPr lvl="2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SEQUENCE for multi-table sequences, or to avoid round trip</a:t>
            </a:r>
          </a:p>
          <a:p>
            <a:pPr lvl="2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Toolbox/lab - sequence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permissions.sql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Naming conventions </a:t>
            </a:r>
          </a:p>
          <a:p>
            <a:pPr lvl="1"/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Help describe FK maps by name alone</a:t>
            </a:r>
          </a:p>
          <a:p>
            <a:endParaRPr lang="en-US" sz="4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891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71E02-AEFF-4629-8A1B-6C02B65F0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Table Design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14283-894C-4EB0-9460-B25DC1060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CHECK </a:t>
            </a:r>
            <a:r>
              <a:rPr lang="en-US" sz="3600" dirty="0" err="1">
                <a:latin typeface="Roboto" panose="02000000000000000000" pitchFamily="2" charset="0"/>
                <a:ea typeface="Roboto" panose="02000000000000000000" pitchFamily="2" charset="0"/>
              </a:rPr>
              <a:t>CHECK</a:t>
            </a:r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 Foreign Keys</a:t>
            </a:r>
          </a:p>
          <a:p>
            <a:pPr lvl="1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Toolbox/lab -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fk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untrusted or disabled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check.ipynb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Toolbox/lab -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fk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untrusted or disabled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check.sql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Naming convention for constraints </a:t>
            </a:r>
          </a:p>
          <a:p>
            <a:pPr lvl="1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eases source control, avoid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sysnames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SPARSE</a:t>
            </a:r>
          </a:p>
          <a:p>
            <a:pPr lvl="1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Use for when a column is mostly NULL, can save space</a:t>
            </a:r>
          </a:p>
        </p:txBody>
      </p:sp>
    </p:spTree>
    <p:extLst>
      <p:ext uri="{BB962C8B-B14F-4D97-AF65-F5344CB8AC3E}">
        <p14:creationId xmlns:p14="http://schemas.microsoft.com/office/powerpoint/2010/main" val="2525418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BD6E4D-5053-40E4-83E6-D7644FF61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Change Detection Patterns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C65BF9-799A-4E71-AA0C-F550505EA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b="1" dirty="0"/>
              <a:t>1. What is the latency requirement for the changes from the data source(s) to be copied to the destination?</a:t>
            </a:r>
            <a:br>
              <a:rPr lang="en-US" sz="2400" dirty="0"/>
            </a:br>
            <a:r>
              <a:rPr lang="en-US" sz="2400" i="1" dirty="0"/>
              <a:t>Common answers: Instantly, no longer than 5 min, or 30 min, or nightly.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/>
              <a:t>2. How many rows are expected to change in the source(s) in a given time period? </a:t>
            </a:r>
            <a:br>
              <a:rPr lang="en-US" sz="2400" dirty="0"/>
            </a:br>
            <a:r>
              <a:rPr lang="en-US" sz="2400" i="1" dirty="0"/>
              <a:t>Common answers: Anywhere from few rows per month to all/most the rows in a table every day.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/>
              <a:t>3. What types of data changes are performed in the source(s)? </a:t>
            </a:r>
            <a:br>
              <a:rPr lang="en-US" sz="2400" dirty="0"/>
            </a:br>
            <a:r>
              <a:rPr lang="en-US" sz="2400" i="1" dirty="0"/>
              <a:t>Is the source data inserted, updated, and/or deleted? 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/>
              <a:t>4. Do we have a reliable way to identify "the delta"? </a:t>
            </a:r>
            <a:br>
              <a:rPr lang="en-US" sz="2400" dirty="0"/>
            </a:br>
            <a:r>
              <a:rPr lang="en-US" sz="2400" i="1" dirty="0"/>
              <a:t>How do we know which rows have changed, including </a:t>
            </a:r>
            <a:r>
              <a:rPr lang="en-US" sz="2400" i="1" u="sng" dirty="0">
                <a:hlinkClick r:id="rId2"/>
              </a:rPr>
              <a:t>hard deleted rows (vs soft deleted rows)</a:t>
            </a:r>
            <a:r>
              <a:rPr lang="en-US" sz="2400" i="1" dirty="0"/>
              <a:t>?</a:t>
            </a:r>
          </a:p>
          <a:p>
            <a:r>
              <a:rPr lang="en-US" sz="1600" dirty="0">
                <a:hlinkClick r:id="rId3"/>
              </a:rPr>
              <a:t>https://www.sqltact.com/2019/04/four-data-integration-design-questions.html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62970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</TotalTime>
  <Words>667</Words>
  <Application>Microsoft Office PowerPoint</Application>
  <PresentationFormat>Widescreen</PresentationFormat>
  <Paragraphs>130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Roboto</vt:lpstr>
      <vt:lpstr>Office Theme</vt:lpstr>
      <vt:lpstr>SQL Design Concepts Indexing and Table Design Features</vt:lpstr>
      <vt:lpstr>Materials</vt:lpstr>
      <vt:lpstr>Advanced Indexing</vt:lpstr>
      <vt:lpstr>Advanced Indexing</vt:lpstr>
      <vt:lpstr>Data Type Antipatterns</vt:lpstr>
      <vt:lpstr>Data Type Antipatterns</vt:lpstr>
      <vt:lpstr>Table Design Patterns</vt:lpstr>
      <vt:lpstr>Table Design Features</vt:lpstr>
      <vt:lpstr>Change Detection Patterns</vt:lpstr>
      <vt:lpstr>Change Detection Patterns</vt:lpstr>
      <vt:lpstr>Change Detection Patterns</vt:lpstr>
      <vt:lpstr>Change Detection Patterns</vt:lpstr>
      <vt:lpstr>Change Detection Patterns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Design</dc:title>
  <dc:creator>William Assaf</dc:creator>
  <cp:lastModifiedBy>william a</cp:lastModifiedBy>
  <cp:revision>16</cp:revision>
  <dcterms:created xsi:type="dcterms:W3CDTF">2019-10-01T18:21:06Z</dcterms:created>
  <dcterms:modified xsi:type="dcterms:W3CDTF">2019-10-02T16:05:46Z</dcterms:modified>
</cp:coreProperties>
</file>