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312" r:id="rId6"/>
    <p:sldId id="258" r:id="rId7"/>
    <p:sldId id="259" r:id="rId8"/>
    <p:sldId id="260" r:id="rId9"/>
    <p:sldId id="303" r:id="rId10"/>
    <p:sldId id="319" r:id="rId11"/>
    <p:sldId id="324" r:id="rId12"/>
    <p:sldId id="316" r:id="rId13"/>
    <p:sldId id="268" r:id="rId14"/>
    <p:sldId id="269" r:id="rId15"/>
    <p:sldId id="273" r:id="rId16"/>
    <p:sldId id="306" r:id="rId17"/>
    <p:sldId id="320" r:id="rId18"/>
    <p:sldId id="292" r:id="rId19"/>
    <p:sldId id="276" r:id="rId20"/>
    <p:sldId id="305" r:id="rId21"/>
    <p:sldId id="310" r:id="rId22"/>
    <p:sldId id="278" r:id="rId23"/>
    <p:sldId id="307" r:id="rId24"/>
    <p:sldId id="290" r:id="rId25"/>
    <p:sldId id="318" r:id="rId26"/>
    <p:sldId id="317" r:id="rId27"/>
    <p:sldId id="284" r:id="rId28"/>
    <p:sldId id="300" r:id="rId29"/>
    <p:sldId id="287" r:id="rId30"/>
    <p:sldId id="289" r:id="rId31"/>
    <p:sldId id="315" r:id="rId32"/>
    <p:sldId id="322" r:id="rId33"/>
    <p:sldId id="31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guri, Deepthi" initials="GD" lastIdx="1" clrIdx="0">
    <p:extLst>
      <p:ext uri="{19B8F6BF-5375-455C-9EA6-DF929625EA0E}">
        <p15:presenceInfo xmlns:p15="http://schemas.microsoft.com/office/powerpoint/2012/main" userId="S::DeepthiGoguri@kycourts.net::5d1aacb9-84d7-44fb-b27f-2cd1dbc1cd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1D0DB9"/>
    <a:srgbClr val="009900"/>
    <a:srgbClr val="FF3300"/>
    <a:srgbClr val="FF3399"/>
    <a:srgbClr val="83BD03"/>
    <a:srgbClr val="F82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5C1CB-622C-4980-9CF3-1B45920E8C6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EFF4C-27EB-4B5B-A3B0-6B111A36B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EFF4C-27EB-4B5B-A3B0-6B111A36B1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8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EFF4C-27EB-4B5B-A3B0-6B111A36B1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7709-0D2B-43B1-A84A-99F240161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48075-7898-4699-BD42-BCDCE87F0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844D-CF0B-45D4-B039-42B18CDB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78E96-436B-4905-BDF1-4D64FE55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D7DA-21A0-425B-9FD4-44C711D6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6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3A50-10C4-47E0-A720-F8E0EE56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838B4-074D-4D71-B233-070097677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412E5-C308-4EA2-9D4B-94C72B80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21E4A-8E09-4F3E-A8EA-DC00D2A0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617FB-CDEF-40A3-B987-892E16E4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6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4EDEC-F335-47DC-8A5D-A1E54384D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844C3-844C-456A-AB80-37F619855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AF717-9980-4E53-9742-2F48AB6C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6448-68AC-40D1-97F1-0450BD1E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9A90-4D07-41E5-A5D6-6701C630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6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5A10-6302-4F50-836B-C36E9B86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B13D-39F8-41BE-ACB4-A5626CF28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2B9C-BD4B-4926-8E41-E7F1DB74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BB76-5565-4B4B-93B1-03351779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A1AC9-DC84-42F7-A7D8-3F6C394E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52F4-47B3-48C9-8AA1-96269782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38C0-2FA7-4414-8BC6-5BF2F048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23861-D9AD-4C4F-A951-C60FAF9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7F6C-A601-426C-89B3-86FE45E5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122D-BBE3-42D9-85AB-C753C7D2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0F8A-B586-4BA4-BCE0-5BB40A3E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6095-1732-4C58-A503-009092355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1CABD-B4C6-4707-BFAD-B70B46EED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C2FA1-A7CC-4EAA-90D7-936EB14B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34E02-14FE-4642-9E05-54341032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557EE-A85D-49F0-ADCE-CCBB4E21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8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8F62-B3A3-4549-AA4A-BEA1BDA4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104C1-85FB-4F3C-8512-6D8FF608E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77473-1088-4D09-820F-163EF8A1A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9718F-A5F9-4417-B4E0-8A2C59110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E9881-FF88-4E03-8C75-DF312B026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22E84-76B8-43F0-84BB-A1BF9CB5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11BF-5606-419E-B0A9-8CD22D1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DE4EB-DB67-4EE4-8EF6-284D258F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3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B277-A52C-4505-9A84-C61DC062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B0D4A-53DA-494C-9C60-6229297D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234DE-F63F-42E3-9B76-2C82C4E4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20AF2-917F-4764-87F5-DD6963C3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4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5D6AA-8D5A-4716-8828-96E3C44C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BF3E5-882B-4725-BB51-B37EAF79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51ABB-5A0B-4AFE-9285-E1BC7EC9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8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9C77-3D4D-46C9-A30A-35DA9A26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0127-42DC-493F-AE75-BD2DA31C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324A0-9803-436C-ACC5-AC5AC0FA0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25003-D725-41A1-9B04-35088BF1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969BF-DDC2-4A06-B24B-B0C583FB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EDA86-EB18-4DB6-AC57-D9195246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17E4-42E9-44C7-ADCD-B52B3EB1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D0F48-13B5-4986-BE94-4D41AD339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DD007-3808-424C-B909-0CD5BA95E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77AEC-E3E2-499C-A593-9BA684BF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6709-C140-4EDB-9BB4-5C209430204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A21D3-D5E3-4BB3-B0A9-5D0AED51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11F11-EE44-424D-901B-0DE12599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0933D-6B9E-482E-A96B-FD2371A9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C02E9-47EE-4B17-9EA8-77E688B33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6BF5-C5EB-4E1E-B2F5-8D7469E65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76709-C140-4EDB-9BB4-5C2094302043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435B-CA9B-4293-B001-77E4A82CE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0547-C919-4D96-9198-AF4DE201E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0D8C-292C-4F9C-A0CC-85736B04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8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kevinekline.com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ntryone.com/blog/author/kevin-klin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tryone.com/blog/author/kevin-kline" TargetMode="External"/><Relationship Id="rId2" Type="http://schemas.openxmlformats.org/officeDocument/2006/relationships/hyperlink" Target="mailto:kkline@sentryone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w-Stars-Of-Data/events/271179016/" TargetMode="External"/><Relationship Id="rId2" Type="http://schemas.openxmlformats.org/officeDocument/2006/relationships/hyperlink" Target="https://www.newstarsofdata.com/schedu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3EA0-DA29-4C67-82B2-81BA86B2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SQL Server </a:t>
            </a:r>
            <a:b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</a:b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Internals and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0A073-B0C0-4446-ABF7-900C8894C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88"/>
            <a:ext cx="9144000" cy="16557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1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Deepthi Goguri</a:t>
            </a:r>
          </a:p>
          <a:p>
            <a:r>
              <a:rPr lang="en-US" sz="41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August 6, 2020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7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Fix Sudden Restart/Shutdown Problem in Windows 10/8.1/7 ...">
            <a:extLst>
              <a:ext uri="{FF2B5EF4-FFF2-40B4-BE49-F238E27FC236}">
                <a16:creationId xmlns:a16="http://schemas.microsoft.com/office/drawing/2014/main" id="{6C94F5B9-7A0D-480C-9254-3D358BCE4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6" r="-1" b="18673"/>
          <a:stretch/>
        </p:blipFill>
        <p:spPr bwMode="auto">
          <a:xfrm>
            <a:off x="363475" y="508000"/>
            <a:ext cx="11465049" cy="536448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734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20EB-4283-4EA8-9809-F7362140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3768-6B99-4690-8A63-C4B520F5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57300"/>
            <a:ext cx="11029950" cy="491966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4000" dirty="0"/>
              <a:t>Once the server restarts, </a:t>
            </a:r>
          </a:p>
          <a:p>
            <a:pPr marL="0" indent="0">
              <a:buNone/>
            </a:pPr>
            <a:r>
              <a:rPr lang="en-US" sz="4000" dirty="0"/>
              <a:t>uncommitted transactions are rolled back.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78CD99-09D1-47CB-8788-A3F7E7753CDF}"/>
              </a:ext>
            </a:extLst>
          </p:cNvPr>
          <p:cNvGraphicFramePr>
            <a:graphicFrameLocks noGrp="1"/>
          </p:cNvGraphicFramePr>
          <p:nvPr/>
        </p:nvGraphicFramePr>
        <p:xfrm>
          <a:off x="6636267" y="1859168"/>
          <a:ext cx="3399932" cy="1447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966">
                  <a:extLst>
                    <a:ext uri="{9D8B030D-6E8A-4147-A177-3AD203B41FA5}">
                      <a16:colId xmlns:a16="http://schemas.microsoft.com/office/drawing/2014/main" val="3637354733"/>
                    </a:ext>
                  </a:extLst>
                </a:gridCol>
                <a:gridCol w="1699966">
                  <a:extLst>
                    <a:ext uri="{9D8B030D-6E8A-4147-A177-3AD203B41FA5}">
                      <a16:colId xmlns:a16="http://schemas.microsoft.com/office/drawing/2014/main" val="3592505383"/>
                    </a:ext>
                  </a:extLst>
                </a:gridCol>
              </a:tblGrid>
              <a:tr h="482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41142"/>
                  </a:ext>
                </a:extLst>
              </a:tr>
              <a:tr h="482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56852"/>
                  </a:ext>
                </a:extLst>
              </a:tr>
              <a:tr h="482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623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5B1F1E-3CD4-40F4-A492-79A7AA7061FD}"/>
              </a:ext>
            </a:extLst>
          </p:cNvPr>
          <p:cNvGraphicFramePr>
            <a:graphicFrameLocks noGrp="1"/>
          </p:cNvGraphicFramePr>
          <p:nvPr/>
        </p:nvGraphicFramePr>
        <p:xfrm>
          <a:off x="626569" y="1859166"/>
          <a:ext cx="3291838" cy="1447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67">
                  <a:extLst>
                    <a:ext uri="{9D8B030D-6E8A-4147-A177-3AD203B41FA5}">
                      <a16:colId xmlns:a16="http://schemas.microsoft.com/office/drawing/2014/main" val="1943101710"/>
                    </a:ext>
                  </a:extLst>
                </a:gridCol>
                <a:gridCol w="1605871">
                  <a:extLst>
                    <a:ext uri="{9D8B030D-6E8A-4147-A177-3AD203B41FA5}">
                      <a16:colId xmlns:a16="http://schemas.microsoft.com/office/drawing/2014/main" val="1829970216"/>
                    </a:ext>
                  </a:extLst>
                </a:gridCol>
              </a:tblGrid>
              <a:tr h="4846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70809"/>
                  </a:ext>
                </a:extLst>
              </a:tr>
              <a:tr h="4846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$400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47774"/>
                  </a:ext>
                </a:extLst>
              </a:tr>
              <a:tr h="478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6819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7E2737-18F0-4461-BCA8-20FF9FC8DCFF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918407" y="2582861"/>
            <a:ext cx="271786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7728F9E-6A69-4AB7-B08A-0DA1A7BC8A2E}"/>
              </a:ext>
            </a:extLst>
          </p:cNvPr>
          <p:cNvSpPr/>
          <p:nvPr/>
        </p:nvSpPr>
        <p:spPr>
          <a:xfrm>
            <a:off x="8336233" y="2365147"/>
            <a:ext cx="1643743" cy="435428"/>
          </a:xfrm>
          <a:prstGeom prst="rect">
            <a:avLst/>
          </a:prstGeom>
          <a:noFill/>
          <a:ln w="381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6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B895-9BD0-4F4F-A2E7-6839B436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Life Cycle of a Query</a:t>
            </a:r>
          </a:p>
        </p:txBody>
      </p:sp>
      <p:pic>
        <p:nvPicPr>
          <p:cNvPr id="1026" name="Picture 2" descr="How to create a cycle flow chart using four arrows in a circle ...">
            <a:extLst>
              <a:ext uri="{FF2B5EF4-FFF2-40B4-BE49-F238E27FC236}">
                <a16:creationId xmlns:a16="http://schemas.microsoft.com/office/drawing/2014/main" id="{C1881887-98A8-4F0D-BFF2-B38B6F48FC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29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790F0F-730D-450E-92EC-6F55E08FDE40}"/>
              </a:ext>
            </a:extLst>
          </p:cNvPr>
          <p:cNvSpPr/>
          <p:nvPr/>
        </p:nvSpPr>
        <p:spPr>
          <a:xfrm>
            <a:off x="1949472" y="728574"/>
            <a:ext cx="4146525" cy="23044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6180A-B28B-41CD-910C-D016DEB2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45" y="1607421"/>
            <a:ext cx="1478188" cy="14287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126FCD-73BF-4B3B-B7F5-D154668E0872}"/>
              </a:ext>
            </a:extLst>
          </p:cNvPr>
          <p:cNvSpPr txBox="1"/>
          <p:nvPr/>
        </p:nvSpPr>
        <p:spPr>
          <a:xfrm>
            <a:off x="2143820" y="936320"/>
            <a:ext cx="1419124" cy="486753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BB243-8661-4E65-8967-0861FD0613ED}"/>
              </a:ext>
            </a:extLst>
          </p:cNvPr>
          <p:cNvSpPr txBox="1"/>
          <p:nvPr/>
        </p:nvSpPr>
        <p:spPr>
          <a:xfrm>
            <a:off x="381779" y="797240"/>
            <a:ext cx="1095375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92B16-48FB-4AF2-ABA2-2852560A7F38}"/>
              </a:ext>
            </a:extLst>
          </p:cNvPr>
          <p:cNvSpPr txBox="1"/>
          <p:nvPr/>
        </p:nvSpPr>
        <p:spPr>
          <a:xfrm>
            <a:off x="4463480" y="936332"/>
            <a:ext cx="1329758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Binder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3F5DC-FC0C-4F9E-AA97-0E12412438E2}"/>
              </a:ext>
            </a:extLst>
          </p:cNvPr>
          <p:cNvSpPr txBox="1"/>
          <p:nvPr/>
        </p:nvSpPr>
        <p:spPr>
          <a:xfrm>
            <a:off x="4463480" y="2126353"/>
            <a:ext cx="1526389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Trivial plan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EA88D-BC42-4098-A8F9-163582474287}"/>
              </a:ext>
            </a:extLst>
          </p:cNvPr>
          <p:cNvSpPr txBox="1"/>
          <p:nvPr/>
        </p:nvSpPr>
        <p:spPr>
          <a:xfrm>
            <a:off x="2135355" y="2117728"/>
            <a:ext cx="1872682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Simplification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9D3C2-7BCF-426B-A2C1-A43DFF07BDE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477154" y="1028073"/>
            <a:ext cx="4871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D0C934-E636-4BD4-927A-5CE8E550178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562944" y="1167165"/>
            <a:ext cx="900536" cy="12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57DA61-0AC3-4B2E-9D1B-3689E00831A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008037" y="2348561"/>
            <a:ext cx="455443" cy="8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0321C3-AFA1-459E-908E-B656433212A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3740163" y="729531"/>
            <a:ext cx="719731" cy="20566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D6D61A-EF04-4BC3-A955-F8C6E7DB61A6}"/>
              </a:ext>
            </a:extLst>
          </p:cNvPr>
          <p:cNvSpPr txBox="1"/>
          <p:nvPr/>
        </p:nvSpPr>
        <p:spPr>
          <a:xfrm>
            <a:off x="2507963" y="254990"/>
            <a:ext cx="283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First step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AAF6C9-DFEF-4C47-95BC-FE003953C1E7}"/>
              </a:ext>
            </a:extLst>
          </p:cNvPr>
          <p:cNvSpPr/>
          <p:nvPr/>
        </p:nvSpPr>
        <p:spPr>
          <a:xfrm>
            <a:off x="6818112" y="701703"/>
            <a:ext cx="5222422" cy="23313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2A0482-1DF9-4841-8078-CE7CA3047D64}"/>
              </a:ext>
            </a:extLst>
          </p:cNvPr>
          <p:cNvSpPr txBox="1"/>
          <p:nvPr/>
        </p:nvSpPr>
        <p:spPr>
          <a:xfrm>
            <a:off x="8451623" y="156858"/>
            <a:ext cx="283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Second step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B99399-83A3-485D-8B29-95893D57AFFA}"/>
              </a:ext>
            </a:extLst>
          </p:cNvPr>
          <p:cNvSpPr/>
          <p:nvPr/>
        </p:nvSpPr>
        <p:spPr>
          <a:xfrm>
            <a:off x="6878179" y="939981"/>
            <a:ext cx="2253693" cy="652331"/>
          </a:xfrm>
          <a:prstGeom prst="rect">
            <a:avLst/>
          </a:prstGeom>
          <a:solidFill>
            <a:srgbClr val="0099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Load metadata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3F265C-DB2E-4FCC-8DD3-2DBFB0DDD461}"/>
              </a:ext>
            </a:extLst>
          </p:cNvPr>
          <p:cNvSpPr/>
          <p:nvPr/>
        </p:nvSpPr>
        <p:spPr>
          <a:xfrm>
            <a:off x="9619012" y="928482"/>
            <a:ext cx="2303107" cy="663830"/>
          </a:xfrm>
          <a:prstGeom prst="rect">
            <a:avLst/>
          </a:prstGeom>
          <a:solidFill>
            <a:srgbClr val="0099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Join heuristics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8A66C2-E895-4CE6-98C1-799F45620D3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9131872" y="1260397"/>
            <a:ext cx="487140" cy="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945A4F9-8877-472B-9AFC-44E934FA3362}"/>
              </a:ext>
            </a:extLst>
          </p:cNvPr>
          <p:cNvSpPr/>
          <p:nvPr/>
        </p:nvSpPr>
        <p:spPr>
          <a:xfrm>
            <a:off x="8083779" y="2308556"/>
            <a:ext cx="2404987" cy="638301"/>
          </a:xfrm>
          <a:prstGeom prst="rect">
            <a:avLst/>
          </a:prstGeom>
          <a:solidFill>
            <a:srgbClr val="0099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 dirty="0">
                <a:solidFill>
                  <a:prstClr val="white"/>
                </a:solidFill>
                <a:latin typeface="Calibri"/>
              </a:rPr>
              <a:t>Search phases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 dirty="0">
                <a:solidFill>
                  <a:prstClr val="white"/>
                </a:solidFill>
                <a:latin typeface="Calibri"/>
              </a:rPr>
              <a:t>0, 1, 2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7D82842-F0A8-4399-AAA5-C322A4D23F2F}"/>
              </a:ext>
            </a:extLst>
          </p:cNvPr>
          <p:cNvCxnSpPr>
            <a:cxnSpLocks/>
          </p:cNvCxnSpPr>
          <p:nvPr/>
        </p:nvCxnSpPr>
        <p:spPr>
          <a:xfrm rot="5400000">
            <a:off x="9589619" y="1276110"/>
            <a:ext cx="760590" cy="13929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934E5F-8A2F-403A-9167-941EF8C5C899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 flipV="1">
            <a:off x="6095997" y="1867356"/>
            <a:ext cx="722115" cy="1343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6E11AE6-5DD2-4646-B220-BBD94661B7C3}"/>
              </a:ext>
            </a:extLst>
          </p:cNvPr>
          <p:cNvSpPr/>
          <p:nvPr/>
        </p:nvSpPr>
        <p:spPr>
          <a:xfrm>
            <a:off x="6833472" y="4282816"/>
            <a:ext cx="5222422" cy="23649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AB5F663-3668-4A40-8C83-2D5A5E059A46}"/>
              </a:ext>
            </a:extLst>
          </p:cNvPr>
          <p:cNvSpPr txBox="1"/>
          <p:nvPr/>
        </p:nvSpPr>
        <p:spPr>
          <a:xfrm>
            <a:off x="9202084" y="3788454"/>
            <a:ext cx="283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Third step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4CCD43-53F7-400B-8FFE-8C43F8C45680}"/>
              </a:ext>
            </a:extLst>
          </p:cNvPr>
          <p:cNvSpPr/>
          <p:nvPr/>
        </p:nvSpPr>
        <p:spPr>
          <a:xfrm>
            <a:off x="6896678" y="4444481"/>
            <a:ext cx="2235195" cy="653259"/>
          </a:xfrm>
          <a:prstGeom prst="rect">
            <a:avLst/>
          </a:prstGeom>
          <a:solidFill>
            <a:srgbClr val="F0493E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Access methods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A73882A-AAB3-4278-9D26-AEA54DB6FDD7}"/>
              </a:ext>
            </a:extLst>
          </p:cNvPr>
          <p:cNvSpPr/>
          <p:nvPr/>
        </p:nvSpPr>
        <p:spPr>
          <a:xfrm>
            <a:off x="9704626" y="4440930"/>
            <a:ext cx="2217493" cy="652259"/>
          </a:xfrm>
          <a:prstGeom prst="rect">
            <a:avLst/>
          </a:prstGeom>
          <a:solidFill>
            <a:srgbClr val="F0493E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Transaction </a:t>
            </a:r>
            <a:r>
              <a:rPr lang="en-US" sz="2400" dirty="0" err="1">
                <a:solidFill>
                  <a:prstClr val="white"/>
                </a:solidFill>
                <a:latin typeface="Calibri"/>
              </a:rPr>
              <a:t>mgr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582E4F-29DB-497B-9CFF-3ED5B370F798}"/>
              </a:ext>
            </a:extLst>
          </p:cNvPr>
          <p:cNvSpPr/>
          <p:nvPr/>
        </p:nvSpPr>
        <p:spPr>
          <a:xfrm>
            <a:off x="8083779" y="5809433"/>
            <a:ext cx="2520494" cy="694999"/>
          </a:xfrm>
          <a:prstGeom prst="rect">
            <a:avLst/>
          </a:prstGeom>
          <a:solidFill>
            <a:srgbClr val="F0493E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Buffer </a:t>
            </a:r>
            <a:r>
              <a:rPr lang="en-US" sz="2400" dirty="0" err="1">
                <a:solidFill>
                  <a:prstClr val="white"/>
                </a:solidFill>
                <a:latin typeface="Calibri"/>
              </a:rPr>
              <a:t>mgr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3324C0C-B2A9-44EA-A51D-1DE9B47B85DB}"/>
              </a:ext>
            </a:extLst>
          </p:cNvPr>
          <p:cNvCxnSpPr>
            <a:cxnSpLocks/>
          </p:cNvCxnSpPr>
          <p:nvPr/>
        </p:nvCxnSpPr>
        <p:spPr>
          <a:xfrm rot="5400000">
            <a:off x="9589619" y="4732641"/>
            <a:ext cx="760590" cy="13929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D2EBA21-3A04-491B-95CD-D317AE7EC7F5}"/>
              </a:ext>
            </a:extLst>
          </p:cNvPr>
          <p:cNvCxnSpPr>
            <a:cxnSpLocks/>
          </p:cNvCxnSpPr>
          <p:nvPr/>
        </p:nvCxnSpPr>
        <p:spPr>
          <a:xfrm flipV="1">
            <a:off x="9149575" y="4772021"/>
            <a:ext cx="537349" cy="2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2F5489-32DA-4341-85D8-1554C718A97A}"/>
              </a:ext>
            </a:extLst>
          </p:cNvPr>
          <p:cNvCxnSpPr>
            <a:cxnSpLocks/>
          </p:cNvCxnSpPr>
          <p:nvPr/>
        </p:nvCxnSpPr>
        <p:spPr>
          <a:xfrm>
            <a:off x="9431476" y="3033008"/>
            <a:ext cx="0" cy="125417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075EB97-5F3A-4B0B-A434-0453901B6075}"/>
              </a:ext>
            </a:extLst>
          </p:cNvPr>
          <p:cNvSpPr/>
          <p:nvPr/>
        </p:nvSpPr>
        <p:spPr>
          <a:xfrm>
            <a:off x="136106" y="5995968"/>
            <a:ext cx="2200601" cy="633529"/>
          </a:xfrm>
          <a:prstGeom prst="rect">
            <a:avLst/>
          </a:prstGeom>
          <a:solidFill>
            <a:srgbClr val="33C0CD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Success message to user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08D79B-7346-4593-BBEF-0D67286413E7}"/>
              </a:ext>
            </a:extLst>
          </p:cNvPr>
          <p:cNvCxnSpPr>
            <a:cxnSpLocks/>
            <a:endCxn id="93" idx="3"/>
          </p:cNvCxnSpPr>
          <p:nvPr/>
        </p:nvCxnSpPr>
        <p:spPr>
          <a:xfrm flipH="1">
            <a:off x="2336707" y="6312733"/>
            <a:ext cx="4481406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Process 100">
            <a:extLst>
              <a:ext uri="{FF2B5EF4-FFF2-40B4-BE49-F238E27FC236}">
                <a16:creationId xmlns:a16="http://schemas.microsoft.com/office/drawing/2014/main" id="{164A8527-293C-42D8-A19B-BA708B9AA118}"/>
              </a:ext>
            </a:extLst>
          </p:cNvPr>
          <p:cNvSpPr/>
          <p:nvPr/>
        </p:nvSpPr>
        <p:spPr>
          <a:xfrm>
            <a:off x="2133719" y="3619714"/>
            <a:ext cx="1578309" cy="1684688"/>
          </a:xfrm>
          <a:prstGeom prst="flowChartProcess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Database files</a:t>
            </a:r>
          </a:p>
        </p:txBody>
      </p:sp>
      <p:pic>
        <p:nvPicPr>
          <p:cNvPr id="102" name="Picture 19">
            <a:extLst>
              <a:ext uri="{FF2B5EF4-FFF2-40B4-BE49-F238E27FC236}">
                <a16:creationId xmlns:a16="http://schemas.microsoft.com/office/drawing/2014/main" id="{EAB4F9D4-C113-46C0-BEC5-7A9EB90E4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42626" y="3747627"/>
            <a:ext cx="1178773" cy="10880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24259E7E-4247-44DB-A046-80ACEB8F15C7}"/>
              </a:ext>
            </a:extLst>
          </p:cNvPr>
          <p:cNvSpPr/>
          <p:nvPr/>
        </p:nvSpPr>
        <p:spPr>
          <a:xfrm>
            <a:off x="4089084" y="3619714"/>
            <a:ext cx="2617622" cy="1828915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Calibri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Calibri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R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  <a:latin typeface="Calibri"/>
              </a:rPr>
              <a:t>RAM</a:t>
            </a:r>
            <a:endParaRPr lang="en-US" sz="2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4" name="Arrow: Up-Down 103">
            <a:extLst>
              <a:ext uri="{FF2B5EF4-FFF2-40B4-BE49-F238E27FC236}">
                <a16:creationId xmlns:a16="http://schemas.microsoft.com/office/drawing/2014/main" id="{DC90211A-EB0B-47AA-9837-0BC5D8C8CFB9}"/>
              </a:ext>
            </a:extLst>
          </p:cNvPr>
          <p:cNvSpPr/>
          <p:nvPr/>
        </p:nvSpPr>
        <p:spPr>
          <a:xfrm rot="16200000" flipH="1">
            <a:off x="3801709" y="4325916"/>
            <a:ext cx="225151" cy="3976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1DB9453-36C3-4182-99EE-F0330A254322}"/>
              </a:ext>
            </a:extLst>
          </p:cNvPr>
          <p:cNvSpPr/>
          <p:nvPr/>
        </p:nvSpPr>
        <p:spPr>
          <a:xfrm>
            <a:off x="4189144" y="3761589"/>
            <a:ext cx="1008078" cy="1077850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Plan cache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45F43C0-1266-4BE3-8E34-0DE01CF89192}"/>
              </a:ext>
            </a:extLst>
          </p:cNvPr>
          <p:cNvSpPr/>
          <p:nvPr/>
        </p:nvSpPr>
        <p:spPr>
          <a:xfrm>
            <a:off x="5273266" y="3761589"/>
            <a:ext cx="1337035" cy="1057061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Data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cache</a:t>
            </a:r>
          </a:p>
        </p:txBody>
      </p: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7C795516-247F-40A3-88F6-2BC5A2281808}"/>
              </a:ext>
            </a:extLst>
          </p:cNvPr>
          <p:cNvSpPr/>
          <p:nvPr/>
        </p:nvSpPr>
        <p:spPr>
          <a:xfrm>
            <a:off x="1062793" y="3615518"/>
            <a:ext cx="995192" cy="1688885"/>
          </a:xfrm>
          <a:prstGeom prst="flowChartProcess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Tran log</a:t>
            </a:r>
          </a:p>
        </p:txBody>
      </p:sp>
      <p:pic>
        <p:nvPicPr>
          <p:cNvPr id="134" name="Picture 21">
            <a:extLst>
              <a:ext uri="{FF2B5EF4-FFF2-40B4-BE49-F238E27FC236}">
                <a16:creationId xmlns:a16="http://schemas.microsoft.com/office/drawing/2014/main" id="{524F1440-44C1-4B77-B346-059D3134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4220" y="3702663"/>
            <a:ext cx="513785" cy="1072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62581FE-F2FF-4184-956D-A8548D811399}"/>
              </a:ext>
            </a:extLst>
          </p:cNvPr>
          <p:cNvCxnSpPr>
            <a:cxnSpLocks/>
          </p:cNvCxnSpPr>
          <p:nvPr/>
        </p:nvCxnSpPr>
        <p:spPr>
          <a:xfrm flipH="1" flipV="1">
            <a:off x="929467" y="3033010"/>
            <a:ext cx="24419" cy="296295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D9E6A9-80BD-47CD-B595-1828E2217DE6}"/>
              </a:ext>
            </a:extLst>
          </p:cNvPr>
          <p:cNvSpPr txBox="1"/>
          <p:nvPr/>
        </p:nvSpPr>
        <p:spPr>
          <a:xfrm>
            <a:off x="5184860" y="166555"/>
            <a:ext cx="2387515" cy="369332"/>
          </a:xfrm>
          <a:prstGeom prst="rect">
            <a:avLst/>
          </a:prstGeom>
          <a:noFill/>
          <a:ln w="28575">
            <a:solidFill>
              <a:srgbClr val="1D0D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Relational engine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AFF9087-88B7-41EB-BA28-E34B665A1EDA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4909609" y="442238"/>
            <a:ext cx="366267" cy="1842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6500F4E-A669-4D62-A017-4F5CB82DFF0A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V="1">
            <a:off x="7514753" y="408844"/>
            <a:ext cx="329401" cy="21415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E3E95C9-62AA-422C-88CB-0A7FA065F613}"/>
              </a:ext>
            </a:extLst>
          </p:cNvPr>
          <p:cNvSpPr txBox="1"/>
          <p:nvPr/>
        </p:nvSpPr>
        <p:spPr>
          <a:xfrm>
            <a:off x="6872266" y="3548122"/>
            <a:ext cx="2387515" cy="369332"/>
          </a:xfrm>
          <a:prstGeom prst="rect">
            <a:avLst/>
          </a:prstGeom>
          <a:noFill/>
          <a:ln w="28575">
            <a:solidFill>
              <a:srgbClr val="1D0D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Storage engine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263F74-DA24-4F2F-8C2D-C1D6AB5C83F1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8066023" y="3917454"/>
            <a:ext cx="1" cy="395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72A9C-056D-47A5-94AC-F6AB60E7BD56}"/>
              </a:ext>
            </a:extLst>
          </p:cNvPr>
          <p:cNvCxnSpPr>
            <a:cxnSpLocks/>
          </p:cNvCxnSpPr>
          <p:nvPr/>
        </p:nvCxnSpPr>
        <p:spPr>
          <a:xfrm flipV="1">
            <a:off x="1692150" y="556968"/>
            <a:ext cx="0" cy="460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248C71-1C7B-41D0-9016-582021A8ECC1}"/>
              </a:ext>
            </a:extLst>
          </p:cNvPr>
          <p:cNvSpPr txBox="1"/>
          <p:nvPr/>
        </p:nvSpPr>
        <p:spPr>
          <a:xfrm>
            <a:off x="1189967" y="166646"/>
            <a:ext cx="106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SQL OS</a:t>
            </a:r>
          </a:p>
        </p:txBody>
      </p:sp>
    </p:spTree>
    <p:extLst>
      <p:ext uri="{BB962C8B-B14F-4D97-AF65-F5344CB8AC3E}">
        <p14:creationId xmlns:p14="http://schemas.microsoft.com/office/powerpoint/2010/main" val="90086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220B14-E997-4178-A487-1AFFE48C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4" y="1607154"/>
            <a:ext cx="1884886" cy="18218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BAD653-5900-4F9C-84BC-1E9B1E3D0C18}"/>
              </a:ext>
            </a:extLst>
          </p:cNvPr>
          <p:cNvSpPr txBox="1"/>
          <p:nvPr/>
        </p:nvSpPr>
        <p:spPr>
          <a:xfrm>
            <a:off x="3388846" y="2187574"/>
            <a:ext cx="1637521" cy="58477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45B26-D837-440A-A8B1-81007B5B1053}"/>
              </a:ext>
            </a:extLst>
          </p:cNvPr>
          <p:cNvSpPr txBox="1"/>
          <p:nvPr/>
        </p:nvSpPr>
        <p:spPr>
          <a:xfrm>
            <a:off x="6548044" y="1941352"/>
            <a:ext cx="1061515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SQL OS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14BF17-A72F-4937-A51D-2D0F6D6FD6A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66525" y="2479962"/>
            <a:ext cx="13223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98B18D-4EE4-4D68-A45D-A3253736FA3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026367" y="2479962"/>
            <a:ext cx="1514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D08009-C51F-45FC-9B9D-49EF0CC99880}"/>
              </a:ext>
            </a:extLst>
          </p:cNvPr>
          <p:cNvSpPr/>
          <p:nvPr/>
        </p:nvSpPr>
        <p:spPr>
          <a:xfrm>
            <a:off x="2888629" y="1685487"/>
            <a:ext cx="2811366" cy="1588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31FE4D6F-5005-4B60-96D4-B1E96E6DBBF0}"/>
              </a:ext>
            </a:extLst>
          </p:cNvPr>
          <p:cNvSpPr/>
          <p:nvPr/>
        </p:nvSpPr>
        <p:spPr>
          <a:xfrm>
            <a:off x="606341" y="3721388"/>
            <a:ext cx="5565009" cy="3416407"/>
          </a:xfrm>
          <a:prstGeom prst="wedgeEllipseCallout">
            <a:avLst>
              <a:gd name="adj1" fmla="val 7240"/>
              <a:gd name="adj2" fmla="val -809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SQL Server network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Establishes network connection via network protocol.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TCP/IP, shared memory, named pipes.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SQL query wrapped in tabular data stream packet (TDS).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B2CE9C7A-DDC9-4B2C-94E7-EA23E5FFE909}"/>
              </a:ext>
            </a:extLst>
          </p:cNvPr>
          <p:cNvSpPr/>
          <p:nvPr/>
        </p:nvSpPr>
        <p:spPr>
          <a:xfrm>
            <a:off x="6374634" y="3368699"/>
            <a:ext cx="5565009" cy="2262690"/>
          </a:xfrm>
          <a:prstGeom prst="wedgeEllipseCallout">
            <a:avLst>
              <a:gd name="adj1" fmla="val -31100"/>
              <a:gd name="adj2" fmla="val -7510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SQL operating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Assigns server process id (SPID) to incoming connections.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Unwraps the TDS packet.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39841F-571C-45FC-8019-4083F23A60E3}"/>
              </a:ext>
            </a:extLst>
          </p:cNvPr>
          <p:cNvSpPr/>
          <p:nvPr/>
        </p:nvSpPr>
        <p:spPr>
          <a:xfrm>
            <a:off x="5734675" y="1726992"/>
            <a:ext cx="2688252" cy="1588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2AD17-DBBB-4F4C-AE76-FCD907EFCE81}"/>
              </a:ext>
            </a:extLst>
          </p:cNvPr>
          <p:cNvSpPr txBox="1"/>
          <p:nvPr/>
        </p:nvSpPr>
        <p:spPr>
          <a:xfrm>
            <a:off x="3200400" y="115152"/>
            <a:ext cx="539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Select query</a:t>
            </a:r>
          </a:p>
        </p:txBody>
      </p:sp>
    </p:spTree>
    <p:extLst>
      <p:ext uri="{BB962C8B-B14F-4D97-AF65-F5344CB8AC3E}">
        <p14:creationId xmlns:p14="http://schemas.microsoft.com/office/powerpoint/2010/main" val="120662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05165C0-B7D4-4A6B-A2DC-0E9FD65FEC32}"/>
              </a:ext>
            </a:extLst>
          </p:cNvPr>
          <p:cNvSpPr/>
          <p:nvPr/>
        </p:nvSpPr>
        <p:spPr>
          <a:xfrm>
            <a:off x="5342608" y="3563445"/>
            <a:ext cx="4879078" cy="293635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A9A674-C002-4502-8D85-36D805BCF966}"/>
              </a:ext>
            </a:extLst>
          </p:cNvPr>
          <p:cNvGrpSpPr/>
          <p:nvPr/>
        </p:nvGrpSpPr>
        <p:grpSpPr>
          <a:xfrm>
            <a:off x="765297" y="940108"/>
            <a:ext cx="10008199" cy="4849970"/>
            <a:chOff x="2698592" y="453442"/>
            <a:chExt cx="5102547" cy="2273402"/>
          </a:xfrm>
        </p:grpSpPr>
        <p:sp>
          <p:nvSpPr>
            <p:cNvPr id="3" name="Rectangle: Rounded Corners 11">
              <a:extLst>
                <a:ext uri="{FF2B5EF4-FFF2-40B4-BE49-F238E27FC236}">
                  <a16:creationId xmlns:a16="http://schemas.microsoft.com/office/drawing/2014/main" id="{AB48CBAA-E744-41C9-BE1B-0B270528E77C}"/>
                </a:ext>
              </a:extLst>
            </p:cNvPr>
            <p:cNvSpPr/>
            <p:nvPr/>
          </p:nvSpPr>
          <p:spPr>
            <a:xfrm>
              <a:off x="2698592" y="480911"/>
              <a:ext cx="1021246" cy="330012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Parser</a:t>
              </a:r>
            </a:p>
          </p:txBody>
        </p:sp>
        <p:sp>
          <p:nvSpPr>
            <p:cNvPr id="5" name="Rectangle: Rounded Corners 13">
              <a:extLst>
                <a:ext uri="{FF2B5EF4-FFF2-40B4-BE49-F238E27FC236}">
                  <a16:creationId xmlns:a16="http://schemas.microsoft.com/office/drawing/2014/main" id="{B4ABA191-FA23-4FE0-92F9-F79F63D31785}"/>
                </a:ext>
              </a:extLst>
            </p:cNvPr>
            <p:cNvSpPr/>
            <p:nvPr/>
          </p:nvSpPr>
          <p:spPr>
            <a:xfrm>
              <a:off x="4012558" y="469980"/>
              <a:ext cx="846888" cy="311871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Binder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9B7193-F756-4F0B-9B26-E677AA95C6A8}"/>
                </a:ext>
              </a:extLst>
            </p:cNvPr>
            <p:cNvSpPr/>
            <p:nvPr/>
          </p:nvSpPr>
          <p:spPr>
            <a:xfrm>
              <a:off x="5118754" y="453442"/>
              <a:ext cx="1287423" cy="342234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Simplification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3641BD-F9D0-4A00-9CBC-02D9AED7A4E8}"/>
                </a:ext>
              </a:extLst>
            </p:cNvPr>
            <p:cNvSpPr/>
            <p:nvPr/>
          </p:nvSpPr>
          <p:spPr>
            <a:xfrm>
              <a:off x="6679905" y="453444"/>
              <a:ext cx="1121234" cy="342232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Trivial plan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420B6D-A0AE-49D4-88D4-C2B357564B60}"/>
                </a:ext>
              </a:extLst>
            </p:cNvPr>
            <p:cNvSpPr/>
            <p:nvPr/>
          </p:nvSpPr>
          <p:spPr>
            <a:xfrm>
              <a:off x="5178205" y="1873240"/>
              <a:ext cx="833451" cy="853604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Plan cache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E7A4C7-BD8E-4388-AA8E-ED6923A0349F}"/>
              </a:ext>
            </a:extLst>
          </p:cNvPr>
          <p:cNvCxnSpPr>
            <a:cxnSpLocks/>
          </p:cNvCxnSpPr>
          <p:nvPr/>
        </p:nvCxnSpPr>
        <p:spPr>
          <a:xfrm>
            <a:off x="2174240" y="1637853"/>
            <a:ext cx="3785180" cy="293635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EDBFF6-8B3A-4286-9C66-DB146A6A86EB}"/>
              </a:ext>
            </a:extLst>
          </p:cNvPr>
          <p:cNvCxnSpPr>
            <a:cxnSpLocks/>
          </p:cNvCxnSpPr>
          <p:nvPr/>
        </p:nvCxnSpPr>
        <p:spPr>
          <a:xfrm flipH="1">
            <a:off x="6441766" y="1553294"/>
            <a:ext cx="682547" cy="268852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Flowchart: Predefined Process 53">
            <a:extLst>
              <a:ext uri="{FF2B5EF4-FFF2-40B4-BE49-F238E27FC236}">
                <a16:creationId xmlns:a16="http://schemas.microsoft.com/office/drawing/2014/main" id="{E4FC8EE7-3AE6-4D15-B54D-6EF73E761DD6}"/>
              </a:ext>
            </a:extLst>
          </p:cNvPr>
          <p:cNvSpPr/>
          <p:nvPr/>
        </p:nvSpPr>
        <p:spPr>
          <a:xfrm>
            <a:off x="5959420" y="4241817"/>
            <a:ext cx="484193" cy="46736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750 w 10000"/>
              <a:gd name="connsiteY3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250 w 10000"/>
              <a:gd name="connsiteY0" fmla="*/ 0 h 10000"/>
              <a:gd name="connsiteX1" fmla="*/ 1250 w 10000"/>
              <a:gd name="connsiteY1" fmla="*/ 10000 h 10000"/>
              <a:gd name="connsiteX2" fmla="*/ 8750 w 10000"/>
              <a:gd name="connsiteY2" fmla="*/ 0 h 10000"/>
              <a:gd name="connsiteX3" fmla="*/ 8629 w 10000"/>
              <a:gd name="connsiteY3" fmla="*/ 4568 h 10000"/>
              <a:gd name="connsiteX4" fmla="*/ 8750 w 10000"/>
              <a:gd name="connsiteY4" fmla="*/ 10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 stroke="0" extrusionOk="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10000" h="10000" fill="none" extrusionOk="0">
                <a:moveTo>
                  <a:pt x="1250" y="0"/>
                </a:moveTo>
                <a:lnTo>
                  <a:pt x="1250" y="10000"/>
                </a:lnTo>
                <a:moveTo>
                  <a:pt x="8750" y="0"/>
                </a:moveTo>
                <a:cubicBezTo>
                  <a:pt x="8710" y="1523"/>
                  <a:pt x="8669" y="3045"/>
                  <a:pt x="8629" y="4568"/>
                </a:cubicBezTo>
                <a:cubicBezTo>
                  <a:pt x="8669" y="6379"/>
                  <a:pt x="8710" y="8189"/>
                  <a:pt x="8750" y="10000"/>
                </a:cubicBezTo>
              </a:path>
              <a:path w="10000" h="10000" fill="none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13D325-A32E-4A00-9E58-9D2491DA334B}"/>
              </a:ext>
            </a:extLst>
          </p:cNvPr>
          <p:cNvSpPr/>
          <p:nvPr/>
        </p:nvSpPr>
        <p:spPr>
          <a:xfrm>
            <a:off x="7393191" y="3969038"/>
            <a:ext cx="2487279" cy="182104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Data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cache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236CCA-3B38-44A7-899A-9D386FDD8351}"/>
              </a:ext>
            </a:extLst>
          </p:cNvPr>
          <p:cNvCxnSpPr>
            <a:cxnSpLocks/>
            <a:stCxn id="3" idx="3"/>
            <a:endCxn id="3" idx="3"/>
          </p:cNvCxnSpPr>
          <p:nvPr/>
        </p:nvCxnSpPr>
        <p:spPr>
          <a:xfrm>
            <a:off x="2768382" y="13507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837094-CB75-4635-9146-0DCA18B1028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768382" y="1350724"/>
            <a:ext cx="589661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483230-233B-4744-8999-D1A52FC090D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003623" y="1305161"/>
            <a:ext cx="508610" cy="2894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B382D3-459C-4BFA-9F24-E6B9968D626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037400" y="1305161"/>
            <a:ext cx="536894" cy="2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B2C2DDF-D11F-4F65-89EE-06CE54D501A4}"/>
              </a:ext>
            </a:extLst>
          </p:cNvPr>
          <p:cNvSpPr/>
          <p:nvPr/>
        </p:nvSpPr>
        <p:spPr>
          <a:xfrm>
            <a:off x="410889" y="457208"/>
            <a:ext cx="2688252" cy="1588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E8E956-4710-4D96-8887-7ADCB38EF67E}"/>
              </a:ext>
            </a:extLst>
          </p:cNvPr>
          <p:cNvSpPr/>
          <p:nvPr/>
        </p:nvSpPr>
        <p:spPr>
          <a:xfrm>
            <a:off x="3035574" y="475229"/>
            <a:ext cx="2274243" cy="15889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EDC7DF-24EB-4251-B465-8C5B1600AB8A}"/>
              </a:ext>
            </a:extLst>
          </p:cNvPr>
          <p:cNvSpPr/>
          <p:nvPr/>
        </p:nvSpPr>
        <p:spPr>
          <a:xfrm>
            <a:off x="5299994" y="380835"/>
            <a:ext cx="2939822" cy="18639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EA92F3F-B711-40E0-815C-0492BC732BD4}"/>
              </a:ext>
            </a:extLst>
          </p:cNvPr>
          <p:cNvSpPr/>
          <p:nvPr/>
        </p:nvSpPr>
        <p:spPr>
          <a:xfrm>
            <a:off x="8294301" y="432948"/>
            <a:ext cx="3015944" cy="17117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DDAE0-0E26-48DB-99C4-65E2E42E91F3}"/>
              </a:ext>
            </a:extLst>
          </p:cNvPr>
          <p:cNvSpPr txBox="1"/>
          <p:nvPr/>
        </p:nvSpPr>
        <p:spPr>
          <a:xfrm>
            <a:off x="695325" y="591502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First step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46379-B61D-4579-BCE5-67FBB0A72E79}"/>
              </a:ext>
            </a:extLst>
          </p:cNvPr>
          <p:cNvSpPr txBox="1"/>
          <p:nvPr/>
        </p:nvSpPr>
        <p:spPr>
          <a:xfrm>
            <a:off x="6721356" y="5891258"/>
            <a:ext cx="198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RAM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29A004-8BEB-41BA-B02B-BFE8C0F2973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676519" y="1553294"/>
            <a:ext cx="1282901" cy="268852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Speech Bubble: Rectangle with Corners Rounded 60">
            <a:extLst>
              <a:ext uri="{FF2B5EF4-FFF2-40B4-BE49-F238E27FC236}">
                <a16:creationId xmlns:a16="http://schemas.microsoft.com/office/drawing/2014/main" id="{24FA5AC6-723F-44C6-943A-B21B6B9D11BF}"/>
              </a:ext>
            </a:extLst>
          </p:cNvPr>
          <p:cNvSpPr/>
          <p:nvPr/>
        </p:nvSpPr>
        <p:spPr>
          <a:xfrm>
            <a:off x="57018" y="2702957"/>
            <a:ext cx="4263823" cy="3156334"/>
          </a:xfrm>
          <a:prstGeom prst="wedgeEllipseCallout">
            <a:avLst>
              <a:gd name="adj1" fmla="val -4648"/>
              <a:gd name="adj2" fmla="val -833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Validates syntax.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Identify variable declaration.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Views are expanded.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Builds initial parse tree. </a:t>
            </a:r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42792C36-9866-47A1-A2FA-E06CBDFF38E7}"/>
              </a:ext>
            </a:extLst>
          </p:cNvPr>
          <p:cNvSpPr/>
          <p:nvPr/>
        </p:nvSpPr>
        <p:spPr>
          <a:xfrm>
            <a:off x="105575" y="1881248"/>
            <a:ext cx="5107424" cy="4138198"/>
          </a:xfrm>
          <a:prstGeom prst="wedgeEllipseCallout">
            <a:avLst>
              <a:gd name="adj1" fmla="val 18373"/>
              <a:gd name="adj2" fmla="val -5967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Algebrizer</a:t>
            </a:r>
            <a:r>
              <a:rPr lang="en-US" sz="2400" dirty="0">
                <a:solidFill>
                  <a:schemeClr val="tx1"/>
                </a:solidFill>
              </a:rPr>
              <a:t>/Normalizer.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Metadata discovery, name resolution.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Checks user permissions.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Data type resolution (UNION).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Aggregate binding.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Updates parse tree in the cache.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0D72FCDF-D084-4A15-BB89-A5A16A3E97AF}"/>
              </a:ext>
            </a:extLst>
          </p:cNvPr>
          <p:cNvSpPr/>
          <p:nvPr/>
        </p:nvSpPr>
        <p:spPr>
          <a:xfrm>
            <a:off x="96260" y="2524450"/>
            <a:ext cx="4977470" cy="3416407"/>
          </a:xfrm>
          <a:prstGeom prst="wedgeEllipseCallout">
            <a:avLst>
              <a:gd name="adj1" fmla="val 60532"/>
              <a:gd name="adj2" fmla="val -784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Simplify query for easy process. 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Convert subqueries to joins, convert inner join to outer join.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Contradiction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Updates the parse tree.</a:t>
            </a:r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3D21A946-2BC4-494D-B70C-E77D7C776513}"/>
              </a:ext>
            </a:extLst>
          </p:cNvPr>
          <p:cNvSpPr/>
          <p:nvPr/>
        </p:nvSpPr>
        <p:spPr>
          <a:xfrm>
            <a:off x="0" y="1819227"/>
            <a:ext cx="5274024" cy="4138198"/>
          </a:xfrm>
          <a:prstGeom prst="wedgeEllipseCallout">
            <a:avLst>
              <a:gd name="adj1" fmla="val 114864"/>
              <a:gd name="adj2" fmla="val -55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Last step for pre-optimization.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Query considered as simple.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Doesn’t cache the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T8757 disables trivial plans entirely.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T2861 enables forced caching of trivial plans.</a:t>
            </a:r>
          </a:p>
        </p:txBody>
      </p:sp>
    </p:spTree>
    <p:extLst>
      <p:ext uri="{BB962C8B-B14F-4D97-AF65-F5344CB8AC3E}">
        <p14:creationId xmlns:p14="http://schemas.microsoft.com/office/powerpoint/2010/main" val="22245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1" grpId="0" animBg="1"/>
      <p:bldP spid="51" grpId="1" animBg="1"/>
      <p:bldP spid="56" grpId="0" animBg="1"/>
      <p:bldP spid="56" grpId="1" animBg="1"/>
      <p:bldP spid="57" grpId="0" animBg="1"/>
      <p:bldP spid="57" grpId="1" animBg="1"/>
      <p:bldP spid="62" grpId="0" animBg="1"/>
      <p:bldP spid="62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6" grpId="0" animBg="1"/>
      <p:bldP spid="3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28BD813-F8A9-45F6-8DB5-8E03294FCA5C}"/>
              </a:ext>
            </a:extLst>
          </p:cNvPr>
          <p:cNvSpPr/>
          <p:nvPr/>
        </p:nvSpPr>
        <p:spPr>
          <a:xfrm>
            <a:off x="5968651" y="3204864"/>
            <a:ext cx="4397623" cy="277816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356DEA-D186-4BBE-8B41-D6E8E0426206}"/>
              </a:ext>
            </a:extLst>
          </p:cNvPr>
          <p:cNvGrpSpPr/>
          <p:nvPr/>
        </p:nvGrpSpPr>
        <p:grpSpPr>
          <a:xfrm>
            <a:off x="570447" y="674270"/>
            <a:ext cx="9862028" cy="4625546"/>
            <a:chOff x="2899812" y="1856506"/>
            <a:chExt cx="6012932" cy="33025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4CF1605-9E3D-4AF6-992E-DD5A6215FA1B}"/>
                </a:ext>
              </a:extLst>
            </p:cNvPr>
            <p:cNvSpPr/>
            <p:nvPr/>
          </p:nvSpPr>
          <p:spPr>
            <a:xfrm>
              <a:off x="2899812" y="1856506"/>
              <a:ext cx="1624828" cy="586609"/>
            </a:xfrm>
            <a:prstGeom prst="rect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Load </a:t>
              </a: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metadata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06E1BF-4C32-4D2B-BF90-1889BD57BBA8}"/>
                </a:ext>
              </a:extLst>
            </p:cNvPr>
            <p:cNvSpPr/>
            <p:nvPr/>
          </p:nvSpPr>
          <p:spPr>
            <a:xfrm>
              <a:off x="5189006" y="1856506"/>
              <a:ext cx="1512121" cy="594891"/>
            </a:xfrm>
            <a:prstGeom prst="rect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Join </a:t>
              </a: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heuristics</a:t>
              </a:r>
            </a:p>
          </p:txBody>
        </p:sp>
        <p:sp>
          <p:nvSpPr>
            <p:cNvPr id="44" name="Flowchart: Process 43">
              <a:extLst>
                <a:ext uri="{FF2B5EF4-FFF2-40B4-BE49-F238E27FC236}">
                  <a16:creationId xmlns:a16="http://schemas.microsoft.com/office/drawing/2014/main" id="{2FBF60A0-51D8-459F-8AB9-7776185A25E2}"/>
                </a:ext>
              </a:extLst>
            </p:cNvPr>
            <p:cNvSpPr/>
            <p:nvPr/>
          </p:nvSpPr>
          <p:spPr>
            <a:xfrm>
              <a:off x="6273885" y="3798117"/>
              <a:ext cx="789909" cy="1360982"/>
            </a:xfrm>
            <a:prstGeom prst="flowChartProcess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Plan cache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2278A81D-0080-46F6-9FD0-330EFE55B0DD}"/>
                </a:ext>
              </a:extLst>
            </p:cNvPr>
            <p:cNvSpPr/>
            <p:nvPr/>
          </p:nvSpPr>
          <p:spPr>
            <a:xfrm>
              <a:off x="7189006" y="3795592"/>
              <a:ext cx="1558163" cy="1360982"/>
            </a:xfrm>
            <a:prstGeom prst="flowChartProcess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Data </a:t>
              </a: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cache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13765C-5E26-4094-BBFA-49D12DE3C896}"/>
                </a:ext>
              </a:extLst>
            </p:cNvPr>
            <p:cNvSpPr/>
            <p:nvPr/>
          </p:nvSpPr>
          <p:spPr>
            <a:xfrm>
              <a:off x="7303031" y="1856506"/>
              <a:ext cx="1609713" cy="587579"/>
            </a:xfrm>
            <a:prstGeom prst="rect">
              <a:avLst/>
            </a:prstGeom>
            <a:solidFill>
              <a:srgbClr val="009900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33" dirty="0">
                  <a:solidFill>
                    <a:prstClr val="white"/>
                  </a:solidFill>
                  <a:latin typeface="Calibri"/>
                </a:rPr>
                <a:t>Search phases </a:t>
              </a: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33" dirty="0">
                  <a:solidFill>
                    <a:prstClr val="white"/>
                  </a:solidFill>
                  <a:latin typeface="Calibri"/>
                </a:rPr>
                <a:t>0, 1, 2</a:t>
              </a:r>
            </a:p>
          </p:txBody>
        </p:sp>
      </p:grpSp>
      <p:sp>
        <p:nvSpPr>
          <p:cNvPr id="54" name="Flowchart: Predefined Process 53">
            <a:extLst>
              <a:ext uri="{FF2B5EF4-FFF2-40B4-BE49-F238E27FC236}">
                <a16:creationId xmlns:a16="http://schemas.microsoft.com/office/drawing/2014/main" id="{C39E0A20-06F8-4341-82EC-FFAABF3669E4}"/>
              </a:ext>
            </a:extLst>
          </p:cNvPr>
          <p:cNvSpPr/>
          <p:nvPr/>
        </p:nvSpPr>
        <p:spPr>
          <a:xfrm>
            <a:off x="6474001" y="3499105"/>
            <a:ext cx="578278" cy="677368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441DA7-74ED-4A7C-972B-4413FE49CEA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35386" y="1085067"/>
            <a:ext cx="1089651" cy="57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AAF142-8E53-4AE2-B9B2-B70657848C43}"/>
              </a:ext>
            </a:extLst>
          </p:cNvPr>
          <p:cNvCxnSpPr>
            <a:cxnSpLocks/>
            <a:stCxn id="25" idx="3"/>
            <a:endCxn id="49" idx="1"/>
          </p:cNvCxnSpPr>
          <p:nvPr/>
        </p:nvCxnSpPr>
        <p:spPr>
          <a:xfrm flipV="1">
            <a:off x="6805123" y="1085745"/>
            <a:ext cx="987204" cy="51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511932D-341F-4A29-9289-E787FD21B425}"/>
              </a:ext>
            </a:extLst>
          </p:cNvPr>
          <p:cNvSpPr/>
          <p:nvPr/>
        </p:nvSpPr>
        <p:spPr>
          <a:xfrm>
            <a:off x="43221" y="269236"/>
            <a:ext cx="3797623" cy="15512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B7B8091-BFF7-407D-9C7C-64126C12F90A}"/>
              </a:ext>
            </a:extLst>
          </p:cNvPr>
          <p:cNvSpPr/>
          <p:nvPr/>
        </p:nvSpPr>
        <p:spPr>
          <a:xfrm>
            <a:off x="3888086" y="269236"/>
            <a:ext cx="3373725" cy="1538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DD90A8F-E500-4784-83FA-C152D407E495}"/>
              </a:ext>
            </a:extLst>
          </p:cNvPr>
          <p:cNvSpPr/>
          <p:nvPr/>
        </p:nvSpPr>
        <p:spPr>
          <a:xfrm>
            <a:off x="7334212" y="269236"/>
            <a:ext cx="3627702" cy="1538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BAE323-585D-46EF-99D9-32EFD01398E9}"/>
              </a:ext>
            </a:extLst>
          </p:cNvPr>
          <p:cNvSpPr txBox="1"/>
          <p:nvPr/>
        </p:nvSpPr>
        <p:spPr>
          <a:xfrm>
            <a:off x="787180" y="6254271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Second step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BE531A-8145-4C5C-9E59-F2C171183570}"/>
              </a:ext>
            </a:extLst>
          </p:cNvPr>
          <p:cNvSpPr txBox="1"/>
          <p:nvPr/>
        </p:nvSpPr>
        <p:spPr>
          <a:xfrm>
            <a:off x="7399944" y="5333766"/>
            <a:ext cx="1662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RAM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7898C-3D28-41E5-B6D4-2DD7DCA6564A}"/>
              </a:ext>
            </a:extLst>
          </p:cNvPr>
          <p:cNvSpPr txBox="1"/>
          <p:nvPr/>
        </p:nvSpPr>
        <p:spPr>
          <a:xfrm>
            <a:off x="9162251" y="551001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Ubuntu" panose="020B0504030602030204" pitchFamily="34" charset="0"/>
              </a:rPr>
              <a:t>Hashed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12F8BF-6738-420A-BEA1-4742174FA751}"/>
              </a:ext>
            </a:extLst>
          </p:cNvPr>
          <p:cNvCxnSpPr>
            <a:cxnSpLocks/>
          </p:cNvCxnSpPr>
          <p:nvPr/>
        </p:nvCxnSpPr>
        <p:spPr>
          <a:xfrm>
            <a:off x="6290512" y="1320876"/>
            <a:ext cx="510839" cy="225387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A64F2C-A5D4-48B1-B32B-7C4C82A5F4F6}"/>
              </a:ext>
            </a:extLst>
          </p:cNvPr>
          <p:cNvCxnSpPr>
            <a:cxnSpLocks/>
          </p:cNvCxnSpPr>
          <p:nvPr/>
        </p:nvCxnSpPr>
        <p:spPr>
          <a:xfrm flipH="1">
            <a:off x="6916481" y="1365772"/>
            <a:ext cx="1481348" cy="225275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5AA0689-3678-4053-895F-588DD8BB2AF4}"/>
              </a:ext>
            </a:extLst>
          </p:cNvPr>
          <p:cNvCxnSpPr>
            <a:cxnSpLocks/>
          </p:cNvCxnSpPr>
          <p:nvPr/>
        </p:nvCxnSpPr>
        <p:spPr>
          <a:xfrm>
            <a:off x="2921756" y="1320877"/>
            <a:ext cx="3707129" cy="229765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Speech Bubble: Oval 58">
            <a:extLst>
              <a:ext uri="{FF2B5EF4-FFF2-40B4-BE49-F238E27FC236}">
                <a16:creationId xmlns:a16="http://schemas.microsoft.com/office/drawing/2014/main" id="{AB5FBA79-CF05-4679-AADD-C7532BB7044E}"/>
              </a:ext>
            </a:extLst>
          </p:cNvPr>
          <p:cNvSpPr/>
          <p:nvPr/>
        </p:nvSpPr>
        <p:spPr>
          <a:xfrm>
            <a:off x="667438" y="2464739"/>
            <a:ext cx="4846010" cy="3445382"/>
          </a:xfrm>
          <a:prstGeom prst="wedgeEllipseCallout">
            <a:avLst>
              <a:gd name="adj1" fmla="val 31632"/>
              <a:gd name="adj2" fmla="val -8500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Reorders joins in a way that reduces the number of returned rows as early in the process as possible. 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Updates the parse tree.</a:t>
            </a:r>
          </a:p>
        </p:txBody>
      </p:sp>
      <p:sp>
        <p:nvSpPr>
          <p:cNvPr id="58" name="Speech Bubble: Oval 57">
            <a:extLst>
              <a:ext uri="{FF2B5EF4-FFF2-40B4-BE49-F238E27FC236}">
                <a16:creationId xmlns:a16="http://schemas.microsoft.com/office/drawing/2014/main" id="{C16F32D4-E05A-4621-90D3-A7B801753D9B}"/>
              </a:ext>
            </a:extLst>
          </p:cNvPr>
          <p:cNvSpPr/>
          <p:nvPr/>
        </p:nvSpPr>
        <p:spPr>
          <a:xfrm>
            <a:off x="130629" y="1851612"/>
            <a:ext cx="5333772" cy="4481951"/>
          </a:xfrm>
          <a:prstGeom prst="wedgeEllipseCallout">
            <a:avLst>
              <a:gd name="adj1" fmla="val -2412"/>
              <a:gd name="adj2" fmla="val -606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Index statistics and histograms.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Auto-created statistics.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Cardinality estimates.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Available memory and CPU.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SQL Server and windows collation.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SET option settings.</a:t>
            </a:r>
          </a:p>
          <a:p>
            <a:pPr marL="742950" lvl="1" indent="-28575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Updates the parse tree.</a:t>
            </a:r>
          </a:p>
        </p:txBody>
      </p:sp>
      <p:sp>
        <p:nvSpPr>
          <p:cNvPr id="60" name="Speech Bubble: Oval 59">
            <a:extLst>
              <a:ext uri="{FF2B5EF4-FFF2-40B4-BE49-F238E27FC236}">
                <a16:creationId xmlns:a16="http://schemas.microsoft.com/office/drawing/2014/main" id="{FE767D8A-FE24-41D2-BF9E-9CE58264290D}"/>
              </a:ext>
            </a:extLst>
          </p:cNvPr>
          <p:cNvSpPr/>
          <p:nvPr/>
        </p:nvSpPr>
        <p:spPr>
          <a:xfrm>
            <a:off x="287213" y="2200733"/>
            <a:ext cx="5333772" cy="3013523"/>
          </a:xfrm>
          <a:prstGeom prst="wedgeEllipseCallout">
            <a:avLst>
              <a:gd name="adj1" fmla="val 94985"/>
              <a:gd name="adj2" fmla="val -789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Gets the good enough plan, not the best plan.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Phase 0 – Transactional plan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Phase 1 – Quick plan</a:t>
            </a:r>
          </a:p>
          <a:p>
            <a:pPr marL="342900" indent="-3429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Ubuntu Light" panose="020B0304030602030204" pitchFamily="34" charset="0"/>
              </a:rPr>
              <a:t>Phase 2 – Full plan</a:t>
            </a:r>
          </a:p>
        </p:txBody>
      </p:sp>
    </p:spTree>
    <p:extLst>
      <p:ext uri="{BB962C8B-B14F-4D97-AF65-F5344CB8AC3E}">
        <p14:creationId xmlns:p14="http://schemas.microsoft.com/office/powerpoint/2010/main" val="166146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1" grpId="0" animBg="1"/>
      <p:bldP spid="61" grpId="1" animBg="1"/>
      <p:bldP spid="62" grpId="0" animBg="1"/>
      <p:bldP spid="62" grpId="1" animBg="1"/>
      <p:bldP spid="73" grpId="0" animBg="1"/>
      <p:bldP spid="73" grpId="1" animBg="1"/>
      <p:bldP spid="55" grpId="0"/>
      <p:bldP spid="59" grpId="0" animBg="1"/>
      <p:bldP spid="59" grpId="1" animBg="1"/>
      <p:bldP spid="58" grpId="0" animBg="1"/>
      <p:bldP spid="58" grpId="1" animBg="1"/>
      <p:bldP spid="60" grpId="0" animBg="1"/>
      <p:bldP spid="6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2E3A0-6BC9-4D67-BD6C-9CE2C9D9816A}"/>
              </a:ext>
            </a:extLst>
          </p:cNvPr>
          <p:cNvSpPr/>
          <p:nvPr/>
        </p:nvSpPr>
        <p:spPr>
          <a:xfrm>
            <a:off x="1349828" y="1589315"/>
            <a:ext cx="1349829" cy="12881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3DEEE-150A-4B78-9C31-34865F557350}"/>
              </a:ext>
            </a:extLst>
          </p:cNvPr>
          <p:cNvSpPr txBox="1"/>
          <p:nvPr/>
        </p:nvSpPr>
        <p:spPr>
          <a:xfrm>
            <a:off x="1485899" y="1905000"/>
            <a:ext cx="1077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Phase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6C638-2348-4AB7-8501-8FF531443A23}"/>
              </a:ext>
            </a:extLst>
          </p:cNvPr>
          <p:cNvSpPr/>
          <p:nvPr/>
        </p:nvSpPr>
        <p:spPr>
          <a:xfrm>
            <a:off x="544282" y="255734"/>
            <a:ext cx="9339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-5" dirty="0">
                <a:solidFill>
                  <a:schemeClr val="accent5">
                    <a:lumMod val="50000"/>
                  </a:schemeClr>
                </a:solidFill>
                <a:latin typeface="+mj-lt"/>
                <a:cs typeface="Century Gothic"/>
              </a:rPr>
              <a:t>Optimizer search phases 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CEC69-BE11-47ED-991F-E316D69A0142}"/>
              </a:ext>
            </a:extLst>
          </p:cNvPr>
          <p:cNvSpPr/>
          <p:nvPr/>
        </p:nvSpPr>
        <p:spPr>
          <a:xfrm>
            <a:off x="1349827" y="3051682"/>
            <a:ext cx="1349829" cy="12881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EFB83C-FC50-48D4-BFEB-7B832D799248}"/>
              </a:ext>
            </a:extLst>
          </p:cNvPr>
          <p:cNvSpPr/>
          <p:nvPr/>
        </p:nvSpPr>
        <p:spPr>
          <a:xfrm>
            <a:off x="1349826" y="4514049"/>
            <a:ext cx="1349829" cy="12881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3DED7-88CD-4A08-A96F-177ED165B8EB}"/>
              </a:ext>
            </a:extLst>
          </p:cNvPr>
          <p:cNvSpPr txBox="1"/>
          <p:nvPr/>
        </p:nvSpPr>
        <p:spPr>
          <a:xfrm>
            <a:off x="1485897" y="3280282"/>
            <a:ext cx="1077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Phase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D20FF-4390-46F8-A379-24CAFF5E6639}"/>
              </a:ext>
            </a:extLst>
          </p:cNvPr>
          <p:cNvSpPr txBox="1"/>
          <p:nvPr/>
        </p:nvSpPr>
        <p:spPr>
          <a:xfrm>
            <a:off x="1485897" y="4742648"/>
            <a:ext cx="1077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Phase 2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E22CAA1-4E99-41EF-AC2F-30EEEDBB24CB}"/>
              </a:ext>
            </a:extLst>
          </p:cNvPr>
          <p:cNvSpPr/>
          <p:nvPr/>
        </p:nvSpPr>
        <p:spPr>
          <a:xfrm>
            <a:off x="6276293" y="1014335"/>
            <a:ext cx="4049486" cy="1545602"/>
          </a:xfrm>
          <a:prstGeom prst="wedgeRectCallout">
            <a:avLst>
              <a:gd name="adj1" fmla="val -139227"/>
              <a:gd name="adj2" fmla="val 1982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913E0-C7DB-4B33-B375-A37D54061EFF}"/>
              </a:ext>
            </a:extLst>
          </p:cNvPr>
          <p:cNvSpPr txBox="1"/>
          <p:nvPr/>
        </p:nvSpPr>
        <p:spPr>
          <a:xfrm>
            <a:off x="6460667" y="1014335"/>
            <a:ext cx="3690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Transactional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Pre-optimization 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plans asap.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queries max 3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heuristics.</a:t>
            </a:r>
          </a:p>
          <a:p>
            <a:endParaRPr lang="en-US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BAA56ED4-5D19-4E25-957B-5019BCB7DF74}"/>
              </a:ext>
            </a:extLst>
          </p:cNvPr>
          <p:cNvSpPr/>
          <p:nvPr/>
        </p:nvSpPr>
        <p:spPr>
          <a:xfrm>
            <a:off x="6244994" y="2518121"/>
            <a:ext cx="4080785" cy="1741714"/>
          </a:xfrm>
          <a:prstGeom prst="wedgeRectCallout">
            <a:avLst>
              <a:gd name="adj1" fmla="val -138544"/>
              <a:gd name="adj2" fmla="val 26053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A8D14-4BCF-4316-AF8F-E8FF8D20C288}"/>
              </a:ext>
            </a:extLst>
          </p:cNvPr>
          <p:cNvSpPr txBox="1"/>
          <p:nvPr/>
        </p:nvSpPr>
        <p:spPr>
          <a:xfrm>
            <a:off x="6460667" y="2559937"/>
            <a:ext cx="33215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Quick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Queries for max 8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transformation rules than phase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cost of serial plan vs parallel plan.</a:t>
            </a:r>
          </a:p>
          <a:p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E574751-33F8-40E2-B406-323294A1CF45}"/>
              </a:ext>
            </a:extLst>
          </p:cNvPr>
          <p:cNvSpPr/>
          <p:nvPr/>
        </p:nvSpPr>
        <p:spPr>
          <a:xfrm>
            <a:off x="6196688" y="4339879"/>
            <a:ext cx="4129092" cy="1833930"/>
          </a:xfrm>
          <a:prstGeom prst="wedgeRectCallout">
            <a:avLst>
              <a:gd name="adj1" fmla="val -135146"/>
              <a:gd name="adj2" fmla="val -13174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D53AA-0E10-4A43-8A8E-CA68C7CE27C5}"/>
              </a:ext>
            </a:extLst>
          </p:cNvPr>
          <p:cNvSpPr txBox="1"/>
          <p:nvPr/>
        </p:nvSpPr>
        <p:spPr>
          <a:xfrm>
            <a:off x="6440257" y="4419483"/>
            <a:ext cx="3690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Full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Complex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Parallelism, spills &amp; spools to </a:t>
            </a:r>
            <a:r>
              <a:rPr lang="en-US" dirty="0" err="1">
                <a:cs typeface="Segoe UI" panose="020B0502040204020203" pitchFamily="34" charset="0"/>
              </a:rPr>
              <a:t>tempdb</a:t>
            </a:r>
            <a:r>
              <a:rPr lang="en-US" dirty="0"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transformation rules are unlocked.</a:t>
            </a:r>
          </a:p>
        </p:txBody>
      </p:sp>
    </p:spTree>
    <p:extLst>
      <p:ext uri="{BB962C8B-B14F-4D97-AF65-F5344CB8AC3E}">
        <p14:creationId xmlns:p14="http://schemas.microsoft.com/office/powerpoint/2010/main" val="170606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/>
      <p:bldP spid="14" grpId="1"/>
      <p:bldP spid="15" grpId="0" animBg="1"/>
      <p:bldP spid="15" grpId="1" animBg="1"/>
      <p:bldP spid="17" grpId="0"/>
      <p:bldP spid="1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19670-CDF2-42E4-B44B-6D2960BC6117}"/>
              </a:ext>
            </a:extLst>
          </p:cNvPr>
          <p:cNvSpPr/>
          <p:nvPr/>
        </p:nvSpPr>
        <p:spPr>
          <a:xfrm>
            <a:off x="5333951" y="3454619"/>
            <a:ext cx="3896739" cy="2680657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7C8B4A-D3CC-44A6-8EE7-D57C40C07A41}"/>
              </a:ext>
            </a:extLst>
          </p:cNvPr>
          <p:cNvGrpSpPr/>
          <p:nvPr/>
        </p:nvGrpSpPr>
        <p:grpSpPr>
          <a:xfrm>
            <a:off x="3880882" y="1504635"/>
            <a:ext cx="5182265" cy="4104630"/>
            <a:chOff x="2351354" y="1552437"/>
            <a:chExt cx="2952272" cy="2581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94E833-1B42-421C-A6A4-32792F2BE131}"/>
                </a:ext>
              </a:extLst>
            </p:cNvPr>
            <p:cNvSpPr/>
            <p:nvPr/>
          </p:nvSpPr>
          <p:spPr>
            <a:xfrm>
              <a:off x="2351354" y="1552437"/>
              <a:ext cx="1406531" cy="375528"/>
            </a:xfrm>
            <a:prstGeom prst="rect">
              <a:avLst/>
            </a:prstGeom>
            <a:solidFill>
              <a:srgbClr val="F0493E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Transaction </a:t>
              </a:r>
              <a:r>
                <a:rPr lang="en-US" sz="2400" dirty="0" err="1">
                  <a:solidFill>
                    <a:prstClr val="white"/>
                  </a:solidFill>
                  <a:latin typeface="Calibri"/>
                </a:rPr>
                <a:t>mgr</a:t>
              </a:r>
              <a:endParaRPr lang="en-US" sz="2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5D2480-3DFF-4042-A203-8ECD0DB92C4F}"/>
                </a:ext>
              </a:extLst>
            </p:cNvPr>
            <p:cNvSpPr/>
            <p:nvPr/>
          </p:nvSpPr>
          <p:spPr>
            <a:xfrm>
              <a:off x="3250532" y="2909017"/>
              <a:ext cx="823234" cy="1224754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chemeClr val="accent5">
                    <a:lumMod val="50000"/>
                  </a:schemeClr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Plan cache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C5A99C-1584-4D0E-9F93-40F981183195}"/>
                </a:ext>
              </a:extLst>
            </p:cNvPr>
            <p:cNvSpPr/>
            <p:nvPr/>
          </p:nvSpPr>
          <p:spPr>
            <a:xfrm>
              <a:off x="4160599" y="2908328"/>
              <a:ext cx="1143027" cy="121403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Data </a:t>
              </a: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cache</a:t>
              </a:r>
            </a:p>
          </p:txBody>
        </p:sp>
      </p:grp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115C973D-A5D6-4D62-9FE3-AB82E5F1303F}"/>
              </a:ext>
            </a:extLst>
          </p:cNvPr>
          <p:cNvSpPr/>
          <p:nvPr/>
        </p:nvSpPr>
        <p:spPr>
          <a:xfrm>
            <a:off x="5845631" y="3819724"/>
            <a:ext cx="514077" cy="732795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752F85-1879-4E67-8DDB-8F0F0BD4916C}"/>
              </a:ext>
            </a:extLst>
          </p:cNvPr>
          <p:cNvGrpSpPr/>
          <p:nvPr/>
        </p:nvGrpSpPr>
        <p:grpSpPr>
          <a:xfrm>
            <a:off x="7631709" y="3827432"/>
            <a:ext cx="713521" cy="813854"/>
            <a:chOff x="622053" y="810755"/>
            <a:chExt cx="570614" cy="706888"/>
          </a:xfrm>
          <a:solidFill>
            <a:schemeClr val="bg1"/>
          </a:solidFill>
        </p:grpSpPr>
        <p:sp>
          <p:nvSpPr>
            <p:cNvPr id="15" name="Flowchart: Card 14">
              <a:extLst>
                <a:ext uri="{FF2B5EF4-FFF2-40B4-BE49-F238E27FC236}">
                  <a16:creationId xmlns:a16="http://schemas.microsoft.com/office/drawing/2014/main" id="{D85532E3-6EE2-43EA-B46F-3D39865D9834}"/>
                </a:ext>
              </a:extLst>
            </p:cNvPr>
            <p:cNvSpPr/>
            <p:nvPr/>
          </p:nvSpPr>
          <p:spPr>
            <a:xfrm>
              <a:off x="622053" y="8107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Flowchart: Card 15">
              <a:extLst>
                <a:ext uri="{FF2B5EF4-FFF2-40B4-BE49-F238E27FC236}">
                  <a16:creationId xmlns:a16="http://schemas.microsoft.com/office/drawing/2014/main" id="{12674B0B-4773-404B-9871-561AF1009293}"/>
                </a:ext>
              </a:extLst>
            </p:cNvPr>
            <p:cNvSpPr/>
            <p:nvPr/>
          </p:nvSpPr>
          <p:spPr>
            <a:xfrm>
              <a:off x="774453" y="9631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Flowchart: Card 16">
              <a:extLst>
                <a:ext uri="{FF2B5EF4-FFF2-40B4-BE49-F238E27FC236}">
                  <a16:creationId xmlns:a16="http://schemas.microsoft.com/office/drawing/2014/main" id="{A4031E14-F687-4D0B-8FE8-D7C93EDB3CEC}"/>
                </a:ext>
              </a:extLst>
            </p:cNvPr>
            <p:cNvSpPr/>
            <p:nvPr/>
          </p:nvSpPr>
          <p:spPr>
            <a:xfrm>
              <a:off x="926853" y="11155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4A857262-113D-48E8-8D53-E6BC2108BBAB}"/>
              </a:ext>
            </a:extLst>
          </p:cNvPr>
          <p:cNvSpPr/>
          <p:nvPr/>
        </p:nvSpPr>
        <p:spPr>
          <a:xfrm>
            <a:off x="6801740" y="1024743"/>
            <a:ext cx="2794365" cy="15569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EDE4D09-3EDE-4643-B5E0-5F30C42E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806" y="966800"/>
            <a:ext cx="1818737" cy="168265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C3CDB4-FD56-4B3B-ABF2-06471D0046F8}"/>
              </a:ext>
            </a:extLst>
          </p:cNvPr>
          <p:cNvSpPr txBox="1"/>
          <p:nvPr/>
        </p:nvSpPr>
        <p:spPr>
          <a:xfrm>
            <a:off x="817582" y="6131716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Third step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40E8DB-F88E-483B-B6D9-ADE9F2E5D850}"/>
              </a:ext>
            </a:extLst>
          </p:cNvPr>
          <p:cNvSpPr/>
          <p:nvPr/>
        </p:nvSpPr>
        <p:spPr>
          <a:xfrm>
            <a:off x="763696" y="3555159"/>
            <a:ext cx="1453617" cy="224678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1">
            <a:extLst>
              <a:ext uri="{FF2B5EF4-FFF2-40B4-BE49-F238E27FC236}">
                <a16:creationId xmlns:a16="http://schemas.microsoft.com/office/drawing/2014/main" id="{4559D3DC-9400-421C-A8DB-E6DE14608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3720" y="3676594"/>
            <a:ext cx="823540" cy="17183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46BD586-6C15-400C-978D-DDBD3F55AD46}"/>
              </a:ext>
            </a:extLst>
          </p:cNvPr>
          <p:cNvSpPr txBox="1"/>
          <p:nvPr/>
        </p:nvSpPr>
        <p:spPr>
          <a:xfrm>
            <a:off x="647921" y="5224383"/>
            <a:ext cx="1638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Tran log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96D87-0558-4050-9DEF-F6717A95EF32}"/>
              </a:ext>
            </a:extLst>
          </p:cNvPr>
          <p:cNvSpPr/>
          <p:nvPr/>
        </p:nvSpPr>
        <p:spPr>
          <a:xfrm>
            <a:off x="2330213" y="3579660"/>
            <a:ext cx="1983398" cy="224678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9">
            <a:extLst>
              <a:ext uri="{FF2B5EF4-FFF2-40B4-BE49-F238E27FC236}">
                <a16:creationId xmlns:a16="http://schemas.microsoft.com/office/drawing/2014/main" id="{567CB607-36C0-4E68-A809-47C81885E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90635" y="3798018"/>
            <a:ext cx="1542108" cy="153569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839EFC2-944F-4E70-A9DE-B2993DA6EF09}"/>
              </a:ext>
            </a:extLst>
          </p:cNvPr>
          <p:cNvSpPr txBox="1"/>
          <p:nvPr/>
        </p:nvSpPr>
        <p:spPr>
          <a:xfrm>
            <a:off x="2292206" y="5266634"/>
            <a:ext cx="211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Database files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44BAC1-6FF3-4E82-9472-0EFD903B5808}"/>
              </a:ext>
            </a:extLst>
          </p:cNvPr>
          <p:cNvCxnSpPr>
            <a:cxnSpLocks/>
          </p:cNvCxnSpPr>
          <p:nvPr/>
        </p:nvCxnSpPr>
        <p:spPr>
          <a:xfrm>
            <a:off x="3768893" y="4412569"/>
            <a:ext cx="4029009" cy="5100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EE94E8-8C74-4B37-8409-B205CEFBE257}"/>
              </a:ext>
            </a:extLst>
          </p:cNvPr>
          <p:cNvCxnSpPr>
            <a:cxnSpLocks/>
          </p:cNvCxnSpPr>
          <p:nvPr/>
        </p:nvCxnSpPr>
        <p:spPr>
          <a:xfrm flipH="1" flipV="1">
            <a:off x="3619358" y="4000521"/>
            <a:ext cx="4012351" cy="5837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389152-5C06-4B12-8368-9FE2E33FA68C}"/>
              </a:ext>
            </a:extLst>
          </p:cNvPr>
          <p:cNvSpPr txBox="1"/>
          <p:nvPr/>
        </p:nvSpPr>
        <p:spPr>
          <a:xfrm>
            <a:off x="6379272" y="5782477"/>
            <a:ext cx="211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RAM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8D528B-3E95-48E3-AC8E-3BA4A638DD4A}"/>
              </a:ext>
            </a:extLst>
          </p:cNvPr>
          <p:cNvSpPr/>
          <p:nvPr/>
        </p:nvSpPr>
        <p:spPr>
          <a:xfrm>
            <a:off x="635949" y="1486909"/>
            <a:ext cx="2294732" cy="604691"/>
          </a:xfrm>
          <a:prstGeom prst="rect">
            <a:avLst/>
          </a:prstGeom>
          <a:solidFill>
            <a:srgbClr val="F0493E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Access methods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E24FE1-B25C-4EDD-B07B-1E61A6DE8F21}"/>
              </a:ext>
            </a:extLst>
          </p:cNvPr>
          <p:cNvSpPr/>
          <p:nvPr/>
        </p:nvSpPr>
        <p:spPr>
          <a:xfrm>
            <a:off x="7142792" y="1504634"/>
            <a:ext cx="2247246" cy="604303"/>
          </a:xfrm>
          <a:prstGeom prst="rect">
            <a:avLst/>
          </a:prstGeom>
          <a:solidFill>
            <a:srgbClr val="F0493E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Buffer </a:t>
            </a:r>
            <a:r>
              <a:rPr lang="en-US" sz="2400" dirty="0" err="1">
                <a:solidFill>
                  <a:prstClr val="white"/>
                </a:solidFill>
                <a:latin typeface="Calibri"/>
              </a:rPr>
              <a:t>mgr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F5042-A732-4422-B8AC-0F9B9F90E1B4}"/>
              </a:ext>
            </a:extLst>
          </p:cNvPr>
          <p:cNvCxnSpPr>
            <a:cxnSpLocks/>
          </p:cNvCxnSpPr>
          <p:nvPr/>
        </p:nvCxnSpPr>
        <p:spPr>
          <a:xfrm flipH="1">
            <a:off x="8116518" y="1993896"/>
            <a:ext cx="249269" cy="206500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133B35-5655-4525-9130-52B80969EF7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906456" y="1803203"/>
            <a:ext cx="974426" cy="4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9B1FEE-C506-4D4B-9F4B-4329901A7AB9}"/>
              </a:ext>
            </a:extLst>
          </p:cNvPr>
          <p:cNvCxnSpPr>
            <a:cxnSpLocks/>
            <a:stCxn id="5" idx="3"/>
            <a:endCxn id="47" idx="1"/>
          </p:cNvCxnSpPr>
          <p:nvPr/>
        </p:nvCxnSpPr>
        <p:spPr>
          <a:xfrm>
            <a:off x="6349833" y="1803203"/>
            <a:ext cx="792959" cy="35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19D8D9B-9FE9-47F9-9053-8F6846B72F1C}"/>
              </a:ext>
            </a:extLst>
          </p:cNvPr>
          <p:cNvCxnSpPr>
            <a:cxnSpLocks/>
            <a:stCxn id="47" idx="3"/>
            <a:endCxn id="26" idx="1"/>
          </p:cNvCxnSpPr>
          <p:nvPr/>
        </p:nvCxnSpPr>
        <p:spPr>
          <a:xfrm>
            <a:off x="9390038" y="1806786"/>
            <a:ext cx="778768" cy="1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F629D-770F-425F-98C5-27B02281A971}"/>
              </a:ext>
            </a:extLst>
          </p:cNvPr>
          <p:cNvSpPr txBox="1"/>
          <p:nvPr/>
        </p:nvSpPr>
        <p:spPr>
          <a:xfrm>
            <a:off x="3591802" y="-100519"/>
            <a:ext cx="5914394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Read transaction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82542D-DAC9-484D-9A3F-87179292F3A8}"/>
              </a:ext>
            </a:extLst>
          </p:cNvPr>
          <p:cNvSpPr/>
          <p:nvPr/>
        </p:nvSpPr>
        <p:spPr>
          <a:xfrm>
            <a:off x="338876" y="1039048"/>
            <a:ext cx="2950887" cy="15480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6DC88B-132E-4AFC-AB3A-64DB23F9EC61}"/>
              </a:ext>
            </a:extLst>
          </p:cNvPr>
          <p:cNvSpPr/>
          <p:nvPr/>
        </p:nvSpPr>
        <p:spPr>
          <a:xfrm>
            <a:off x="3549812" y="1050094"/>
            <a:ext cx="2988307" cy="1501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2" name="Speech Bubble: Oval 81">
            <a:extLst>
              <a:ext uri="{FF2B5EF4-FFF2-40B4-BE49-F238E27FC236}">
                <a16:creationId xmlns:a16="http://schemas.microsoft.com/office/drawing/2014/main" id="{D27BFB12-45F8-4F4A-BB8E-AF73A67218E9}"/>
              </a:ext>
            </a:extLst>
          </p:cNvPr>
          <p:cNvSpPr/>
          <p:nvPr/>
        </p:nvSpPr>
        <p:spPr>
          <a:xfrm>
            <a:off x="442045" y="2684577"/>
            <a:ext cx="4366479" cy="3200522"/>
          </a:xfrm>
          <a:prstGeom prst="wedgeEllipseCallout">
            <a:avLst>
              <a:gd name="adj1" fmla="val -27981"/>
              <a:gd name="adj2" fmla="val -726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Doesn’t perform any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Analyze how the required data can be accessed from database files.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03784C28-84DC-4719-98C3-45680446B896}"/>
              </a:ext>
            </a:extLst>
          </p:cNvPr>
          <p:cNvSpPr/>
          <p:nvPr/>
        </p:nvSpPr>
        <p:spPr>
          <a:xfrm>
            <a:off x="4403267" y="4444493"/>
            <a:ext cx="889571" cy="383655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peech Bubble: Oval 82">
            <a:extLst>
              <a:ext uri="{FF2B5EF4-FFF2-40B4-BE49-F238E27FC236}">
                <a16:creationId xmlns:a16="http://schemas.microsoft.com/office/drawing/2014/main" id="{10D87F8E-C4AC-4B2E-A2F5-AD96C9BBEF1D}"/>
              </a:ext>
            </a:extLst>
          </p:cNvPr>
          <p:cNvSpPr/>
          <p:nvPr/>
        </p:nvSpPr>
        <p:spPr>
          <a:xfrm>
            <a:off x="0" y="2133851"/>
            <a:ext cx="5172800" cy="3398630"/>
          </a:xfrm>
          <a:prstGeom prst="wedgeEllipseCallout">
            <a:avLst>
              <a:gd name="adj1" fmla="val 38229"/>
              <a:gd name="adj2" fmla="val -601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Lock manager and Log manager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For read transaction, Lock manager will be invoked.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Request buffer pool to acquire shared lock on resources.</a:t>
            </a:r>
          </a:p>
          <a:p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5" name="Speech Bubble: Oval 84">
            <a:extLst>
              <a:ext uri="{FF2B5EF4-FFF2-40B4-BE49-F238E27FC236}">
                <a16:creationId xmlns:a16="http://schemas.microsoft.com/office/drawing/2014/main" id="{72E884D3-C1B3-4738-9F4A-B1C4739C4A52}"/>
              </a:ext>
            </a:extLst>
          </p:cNvPr>
          <p:cNvSpPr/>
          <p:nvPr/>
        </p:nvSpPr>
        <p:spPr>
          <a:xfrm>
            <a:off x="24990" y="452325"/>
            <a:ext cx="5840298" cy="3068682"/>
          </a:xfrm>
          <a:prstGeom prst="wedgeEllipseCallout">
            <a:avLst>
              <a:gd name="adj1" fmla="val 75608"/>
              <a:gd name="adj2" fmla="val -789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Check for required pages in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Any required pages grabbed from database file to data cache.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Acquire shared lock (select).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6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8" grpId="0" animBg="1"/>
      <p:bldP spid="30" grpId="0"/>
      <p:bldP spid="31" grpId="0" animBg="1"/>
      <p:bldP spid="33" grpId="0"/>
      <p:bldP spid="66" grpId="0" animBg="1"/>
      <p:bldP spid="23" grpId="0" animBg="1"/>
      <p:bldP spid="23" grpId="1" animBg="1"/>
      <p:bldP spid="24" grpId="0" animBg="1"/>
      <p:bldP spid="24" grpId="1" animBg="1"/>
      <p:bldP spid="82" grpId="0" animBg="1"/>
      <p:bldP spid="82" grpId="1" animBg="1"/>
      <p:bldP spid="36" grpId="0" animBg="1"/>
      <p:bldP spid="83" grpId="0" animBg="1"/>
      <p:bldP spid="83" grpId="1" animBg="1"/>
      <p:bldP spid="85" grpId="0" animBg="1"/>
      <p:bldP spid="8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936E044-55DD-4744-91CF-059415A17B78}"/>
              </a:ext>
            </a:extLst>
          </p:cNvPr>
          <p:cNvSpPr/>
          <p:nvPr/>
        </p:nvSpPr>
        <p:spPr>
          <a:xfrm>
            <a:off x="275521" y="3779538"/>
            <a:ext cx="1500866" cy="241016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F4FAE2D-50F3-4F0F-82E3-A54065CB30D4}"/>
              </a:ext>
            </a:extLst>
          </p:cNvPr>
          <p:cNvSpPr/>
          <p:nvPr/>
        </p:nvSpPr>
        <p:spPr>
          <a:xfrm>
            <a:off x="1924280" y="3779382"/>
            <a:ext cx="2364539" cy="241016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6A6C77-2BFF-463C-A154-33E4BEC15747}"/>
              </a:ext>
            </a:extLst>
          </p:cNvPr>
          <p:cNvSpPr/>
          <p:nvPr/>
        </p:nvSpPr>
        <p:spPr>
          <a:xfrm>
            <a:off x="6610126" y="3798292"/>
            <a:ext cx="3978229" cy="246005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B34E99-ADE0-47C8-9674-E670858D13B0}"/>
              </a:ext>
            </a:extLst>
          </p:cNvPr>
          <p:cNvGrpSpPr/>
          <p:nvPr/>
        </p:nvGrpSpPr>
        <p:grpSpPr>
          <a:xfrm>
            <a:off x="425042" y="1429114"/>
            <a:ext cx="10066097" cy="4477041"/>
            <a:chOff x="598844" y="2181348"/>
            <a:chExt cx="5399210" cy="25136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744AE0-72C8-4301-ABA9-F54F15F4171F}"/>
                </a:ext>
              </a:extLst>
            </p:cNvPr>
            <p:cNvSpPr/>
            <p:nvPr/>
          </p:nvSpPr>
          <p:spPr>
            <a:xfrm>
              <a:off x="598844" y="2183593"/>
              <a:ext cx="1286990" cy="431683"/>
            </a:xfrm>
            <a:prstGeom prst="rect">
              <a:avLst/>
            </a:prstGeom>
            <a:solidFill>
              <a:srgbClr val="F0493E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Access methods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9A8BC1-6E64-4DB2-8BB1-9121F88A4A91}"/>
                </a:ext>
              </a:extLst>
            </p:cNvPr>
            <p:cNvSpPr/>
            <p:nvPr/>
          </p:nvSpPr>
          <p:spPr>
            <a:xfrm>
              <a:off x="2226134" y="2181348"/>
              <a:ext cx="1366459" cy="431537"/>
            </a:xfrm>
            <a:prstGeom prst="rect">
              <a:avLst/>
            </a:prstGeom>
            <a:solidFill>
              <a:srgbClr val="F0493E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Transaction </a:t>
              </a:r>
              <a:r>
                <a:rPr lang="en-US" sz="2400" dirty="0" err="1">
                  <a:solidFill>
                    <a:prstClr val="white"/>
                  </a:solidFill>
                  <a:latin typeface="Calibri"/>
                </a:rPr>
                <a:t>mgr</a:t>
              </a:r>
              <a:endParaRPr lang="en-US" sz="2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C0361D-57D7-422E-8020-FD2435E01CB6}"/>
                </a:ext>
              </a:extLst>
            </p:cNvPr>
            <p:cNvSpPr/>
            <p:nvPr/>
          </p:nvSpPr>
          <p:spPr>
            <a:xfrm>
              <a:off x="4069476" y="2187500"/>
              <a:ext cx="1254029" cy="430787"/>
            </a:xfrm>
            <a:prstGeom prst="rect">
              <a:avLst/>
            </a:prstGeom>
            <a:solidFill>
              <a:srgbClr val="F0493E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Buffer </a:t>
              </a:r>
              <a:r>
                <a:rPr lang="en-US" sz="2400" dirty="0" err="1">
                  <a:solidFill>
                    <a:prstClr val="white"/>
                  </a:solidFill>
                  <a:latin typeface="Calibri"/>
                </a:rPr>
                <a:t>mgr</a:t>
              </a:r>
              <a:endParaRPr lang="en-US" sz="24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CD3B97-53F3-4DEA-A4EC-3A1F4AFDB6AB}"/>
                </a:ext>
              </a:extLst>
            </p:cNvPr>
            <p:cNvSpPr/>
            <p:nvPr/>
          </p:nvSpPr>
          <p:spPr>
            <a:xfrm>
              <a:off x="3963151" y="3568065"/>
              <a:ext cx="749795" cy="111801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Plan cache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1D5843-9F29-4A74-B0F8-30154F85E58E}"/>
                </a:ext>
              </a:extLst>
            </p:cNvPr>
            <p:cNvSpPr/>
            <p:nvPr/>
          </p:nvSpPr>
          <p:spPr>
            <a:xfrm>
              <a:off x="4735238" y="3576986"/>
              <a:ext cx="1262816" cy="111801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white"/>
                </a:solidFill>
                <a:latin typeface="Calibri"/>
              </a:endParaRP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Data </a:t>
              </a:r>
            </a:p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  <a:latin typeface="Calibri"/>
                </a:rPr>
                <a:t>cache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1ADE6F-8CEA-48A9-84AA-D3BAC8F827E3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737698" y="1969616"/>
            <a:ext cx="341815" cy="19912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CFC789-3087-4D61-A4F4-487E27356F55}"/>
              </a:ext>
            </a:extLst>
          </p:cNvPr>
          <p:cNvGrpSpPr/>
          <p:nvPr/>
        </p:nvGrpSpPr>
        <p:grpSpPr>
          <a:xfrm>
            <a:off x="8867962" y="3960900"/>
            <a:ext cx="908259" cy="894137"/>
            <a:chOff x="622053" y="810755"/>
            <a:chExt cx="570614" cy="706888"/>
          </a:xfrm>
          <a:solidFill>
            <a:schemeClr val="bg1"/>
          </a:solidFill>
        </p:grpSpPr>
        <p:sp>
          <p:nvSpPr>
            <p:cNvPr id="56" name="Flowchart: Card 55">
              <a:extLst>
                <a:ext uri="{FF2B5EF4-FFF2-40B4-BE49-F238E27FC236}">
                  <a16:creationId xmlns:a16="http://schemas.microsoft.com/office/drawing/2014/main" id="{A57743C5-475D-476B-89AC-7F353E47A3F5}"/>
                </a:ext>
              </a:extLst>
            </p:cNvPr>
            <p:cNvSpPr/>
            <p:nvPr/>
          </p:nvSpPr>
          <p:spPr>
            <a:xfrm>
              <a:off x="622053" y="8107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Flowchart: Card 56">
              <a:extLst>
                <a:ext uri="{FF2B5EF4-FFF2-40B4-BE49-F238E27FC236}">
                  <a16:creationId xmlns:a16="http://schemas.microsoft.com/office/drawing/2014/main" id="{31454A00-47BF-4A5C-A3B9-BAD712F25E04}"/>
                </a:ext>
              </a:extLst>
            </p:cNvPr>
            <p:cNvSpPr/>
            <p:nvPr/>
          </p:nvSpPr>
          <p:spPr>
            <a:xfrm>
              <a:off x="774453" y="9631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8" name="Flowchart: Card 57">
              <a:extLst>
                <a:ext uri="{FF2B5EF4-FFF2-40B4-BE49-F238E27FC236}">
                  <a16:creationId xmlns:a16="http://schemas.microsoft.com/office/drawing/2014/main" id="{C87FEF08-69CF-46CA-8B2D-967EE62C5FE3}"/>
                </a:ext>
              </a:extLst>
            </p:cNvPr>
            <p:cNvSpPr/>
            <p:nvPr/>
          </p:nvSpPr>
          <p:spPr>
            <a:xfrm>
              <a:off x="926853" y="1115555"/>
              <a:ext cx="265814" cy="402088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US" sz="24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9" name="Flowchart: Predefined Process 68">
            <a:extLst>
              <a:ext uri="{FF2B5EF4-FFF2-40B4-BE49-F238E27FC236}">
                <a16:creationId xmlns:a16="http://schemas.microsoft.com/office/drawing/2014/main" id="{B01F6481-C794-4D0D-BDBD-F4BDE063AEF2}"/>
              </a:ext>
            </a:extLst>
          </p:cNvPr>
          <p:cNvSpPr/>
          <p:nvPr/>
        </p:nvSpPr>
        <p:spPr>
          <a:xfrm>
            <a:off x="7037716" y="4109822"/>
            <a:ext cx="597873" cy="668528"/>
          </a:xfrm>
          <a:prstGeom prst="flowChartPredefined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8866F7-35BB-4D9D-B7BC-2AEB82FCA7E6}"/>
              </a:ext>
            </a:extLst>
          </p:cNvPr>
          <p:cNvSpPr txBox="1"/>
          <p:nvPr/>
        </p:nvSpPr>
        <p:spPr>
          <a:xfrm>
            <a:off x="10076854" y="3059708"/>
            <a:ext cx="1972678" cy="46166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CHECKPOINT</a:t>
            </a:r>
            <a:endParaRPr lang="en-US" sz="2400" b="1" dirty="0">
              <a:latin typeface="Ubuntu" panose="020B0504030602030204" pitchFamily="34" charset="0"/>
            </a:endParaRPr>
          </a:p>
        </p:txBody>
      </p:sp>
      <p:pic>
        <p:nvPicPr>
          <p:cNvPr id="75" name="Picture 21">
            <a:extLst>
              <a:ext uri="{FF2B5EF4-FFF2-40B4-BE49-F238E27FC236}">
                <a16:creationId xmlns:a16="http://schemas.microsoft.com/office/drawing/2014/main" id="{C9AF4B1A-3A33-4B2D-B0D9-39AB3F21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1884" y="3873446"/>
            <a:ext cx="1259858" cy="1778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76" name="Picture 19">
            <a:extLst>
              <a:ext uri="{FF2B5EF4-FFF2-40B4-BE49-F238E27FC236}">
                <a16:creationId xmlns:a16="http://schemas.microsoft.com/office/drawing/2014/main" id="{53965F07-EBD0-4FA0-A87F-D11A55F1F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15147" y="3821794"/>
            <a:ext cx="2069764" cy="194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906D9A0-E127-49DD-BC01-D6106B6A748C}"/>
              </a:ext>
            </a:extLst>
          </p:cNvPr>
          <p:cNvCxnSpPr>
            <a:cxnSpLocks/>
          </p:cNvCxnSpPr>
          <p:nvPr/>
        </p:nvCxnSpPr>
        <p:spPr>
          <a:xfrm>
            <a:off x="3570514" y="4153670"/>
            <a:ext cx="5442810" cy="28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27DBFC-08D4-47D1-82F8-63F1FC1FFF8A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3710756" y="4469498"/>
            <a:ext cx="5368757" cy="3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E5AB8-F433-440D-8690-0F4A23848E1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824461" y="1811289"/>
            <a:ext cx="612546" cy="62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28D2147D-17CB-4205-B369-AF5A98CF241A}"/>
              </a:ext>
            </a:extLst>
          </p:cNvPr>
          <p:cNvSpPr/>
          <p:nvPr/>
        </p:nvSpPr>
        <p:spPr>
          <a:xfrm>
            <a:off x="116445" y="1057154"/>
            <a:ext cx="3070371" cy="16177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49089A-5061-4994-B057-EDA0EE8D7B5D}"/>
              </a:ext>
            </a:extLst>
          </p:cNvPr>
          <p:cNvSpPr/>
          <p:nvPr/>
        </p:nvSpPr>
        <p:spPr>
          <a:xfrm>
            <a:off x="3094165" y="1038059"/>
            <a:ext cx="3175014" cy="16414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EF90087-F2D6-478B-98A5-BD679A4316EA}"/>
              </a:ext>
            </a:extLst>
          </p:cNvPr>
          <p:cNvSpPr/>
          <p:nvPr/>
        </p:nvSpPr>
        <p:spPr>
          <a:xfrm>
            <a:off x="6492306" y="1074817"/>
            <a:ext cx="3080988" cy="15176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67433-422E-465F-A4ED-10B00ED4E723}"/>
              </a:ext>
            </a:extLst>
          </p:cNvPr>
          <p:cNvSpPr txBox="1"/>
          <p:nvPr/>
        </p:nvSpPr>
        <p:spPr>
          <a:xfrm>
            <a:off x="7811531" y="5843472"/>
            <a:ext cx="176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RAM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B5A2BF-E6DF-4E84-81A8-D04AEB64E2AF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6006482" y="1813417"/>
            <a:ext cx="889084" cy="102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57BDA7-6352-4805-B078-ADCEB0C3F43D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233534" y="1823706"/>
            <a:ext cx="950964" cy="77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858748-4CC7-471F-84C1-063F103A5966}"/>
              </a:ext>
            </a:extLst>
          </p:cNvPr>
          <p:cNvCxnSpPr>
            <a:cxnSpLocks/>
          </p:cNvCxnSpPr>
          <p:nvPr/>
        </p:nvCxnSpPr>
        <p:spPr>
          <a:xfrm flipH="1">
            <a:off x="1001959" y="1908532"/>
            <a:ext cx="2565567" cy="2164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AA33ADEA-ABF1-4778-8280-B188D9B2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7827" y="992288"/>
            <a:ext cx="1740880" cy="168265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B59B9FDB-E29F-420A-BDC6-5CDCBFFE6CAB}"/>
              </a:ext>
            </a:extLst>
          </p:cNvPr>
          <p:cNvSpPr txBox="1"/>
          <p:nvPr/>
        </p:nvSpPr>
        <p:spPr>
          <a:xfrm>
            <a:off x="2022740" y="5669482"/>
            <a:ext cx="211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Database files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E51E2F-280B-40B7-9C44-16C50E354E5A}"/>
              </a:ext>
            </a:extLst>
          </p:cNvPr>
          <p:cNvSpPr txBox="1"/>
          <p:nvPr/>
        </p:nvSpPr>
        <p:spPr>
          <a:xfrm>
            <a:off x="198498" y="5623898"/>
            <a:ext cx="1638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Tran log </a:t>
            </a:r>
          </a:p>
        </p:txBody>
      </p:sp>
      <p:sp>
        <p:nvSpPr>
          <p:cNvPr id="98" name="Arrow: Left-Right 97">
            <a:extLst>
              <a:ext uri="{FF2B5EF4-FFF2-40B4-BE49-F238E27FC236}">
                <a16:creationId xmlns:a16="http://schemas.microsoft.com/office/drawing/2014/main" id="{FCA299DA-921F-4C4B-BFA9-241C7BEC1BAD}"/>
              </a:ext>
            </a:extLst>
          </p:cNvPr>
          <p:cNvSpPr/>
          <p:nvPr/>
        </p:nvSpPr>
        <p:spPr>
          <a:xfrm>
            <a:off x="4330379" y="4555948"/>
            <a:ext cx="2216212" cy="709130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3A7FA0-3FA7-433E-A555-A98162489530}"/>
              </a:ext>
            </a:extLst>
          </p:cNvPr>
          <p:cNvSpPr txBox="1"/>
          <p:nvPr/>
        </p:nvSpPr>
        <p:spPr>
          <a:xfrm>
            <a:off x="1033876" y="6166033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Third step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88BC36-097F-4E62-89CD-C2C279D6BBDA}"/>
              </a:ext>
            </a:extLst>
          </p:cNvPr>
          <p:cNvSpPr txBox="1"/>
          <p:nvPr/>
        </p:nvSpPr>
        <p:spPr>
          <a:xfrm>
            <a:off x="3674864" y="145605"/>
            <a:ext cx="4916346" cy="83099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Write transactions </a:t>
            </a:r>
          </a:p>
        </p:txBody>
      </p: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F40E5FE2-A119-4023-B6CB-3EF8033E6279}"/>
              </a:ext>
            </a:extLst>
          </p:cNvPr>
          <p:cNvSpPr/>
          <p:nvPr/>
        </p:nvSpPr>
        <p:spPr>
          <a:xfrm>
            <a:off x="1825763" y="2242896"/>
            <a:ext cx="4752313" cy="4015447"/>
          </a:xfrm>
          <a:prstGeom prst="wedgeEllipseCallout">
            <a:avLst>
              <a:gd name="adj1" fmla="val 2294"/>
              <a:gd name="adj2" fmla="val -5639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Lock manager and log manager.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For write transaction, first log and next lock manager will be invoked.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Request buffer pool to acquire shared lock on resources.</a:t>
            </a:r>
          </a:p>
          <a:p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4" name="Speech Bubble: Oval 63">
            <a:extLst>
              <a:ext uri="{FF2B5EF4-FFF2-40B4-BE49-F238E27FC236}">
                <a16:creationId xmlns:a16="http://schemas.microsoft.com/office/drawing/2014/main" id="{F3E53A1A-72E0-4789-B0DB-34D512B550BC}"/>
              </a:ext>
            </a:extLst>
          </p:cNvPr>
          <p:cNvSpPr/>
          <p:nvPr/>
        </p:nvSpPr>
        <p:spPr>
          <a:xfrm>
            <a:off x="477790" y="797118"/>
            <a:ext cx="6179471" cy="2790045"/>
          </a:xfrm>
          <a:prstGeom prst="wedgeEllipseCallout">
            <a:avLst>
              <a:gd name="adj1" fmla="val 58881"/>
              <a:gd name="adj2" fmla="val -1350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Acquire Exclusive lock.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Check for required pages in memory.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Additional required pages grabbed from database file to data cache.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3" name="Speech Bubble: Oval 52">
            <a:extLst>
              <a:ext uri="{FF2B5EF4-FFF2-40B4-BE49-F238E27FC236}">
                <a16:creationId xmlns:a16="http://schemas.microsoft.com/office/drawing/2014/main" id="{9186AB5B-31FB-4C2C-B33B-B794AF6C96E7}"/>
              </a:ext>
            </a:extLst>
          </p:cNvPr>
          <p:cNvSpPr/>
          <p:nvPr/>
        </p:nvSpPr>
        <p:spPr>
          <a:xfrm>
            <a:off x="448650" y="2692666"/>
            <a:ext cx="4366479" cy="3200522"/>
          </a:xfrm>
          <a:prstGeom prst="wedgeEllipseCallout">
            <a:avLst>
              <a:gd name="adj1" fmla="val -23743"/>
              <a:gd name="adj2" fmla="val -6757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Doesn’t perform any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Analyze how the required data can be accessed from database files.</a:t>
            </a:r>
          </a:p>
        </p:txBody>
      </p:sp>
      <p:sp>
        <p:nvSpPr>
          <p:cNvPr id="41" name="Speech Bubble: Oval 40">
            <a:extLst>
              <a:ext uri="{FF2B5EF4-FFF2-40B4-BE49-F238E27FC236}">
                <a16:creationId xmlns:a16="http://schemas.microsoft.com/office/drawing/2014/main" id="{AC29A6A7-5754-4DC6-82D4-24CEAF449DA1}"/>
              </a:ext>
            </a:extLst>
          </p:cNvPr>
          <p:cNvSpPr/>
          <p:nvPr/>
        </p:nvSpPr>
        <p:spPr>
          <a:xfrm>
            <a:off x="1989731" y="915266"/>
            <a:ext cx="4826650" cy="2823237"/>
          </a:xfrm>
          <a:prstGeom prst="wedgeEllipseCallout">
            <a:avLst>
              <a:gd name="adj1" fmla="val 119413"/>
              <a:gd name="adj2" fmla="val 2991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Invokes every few minutes by SQL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Pushes dirty pages to disk and hardens to disk.</a:t>
            </a:r>
          </a:p>
        </p:txBody>
      </p:sp>
    </p:spTree>
    <p:extLst>
      <p:ext uri="{BB962C8B-B14F-4D97-AF65-F5344CB8AC3E}">
        <p14:creationId xmlns:p14="http://schemas.microsoft.com/office/powerpoint/2010/main" val="224589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4" grpId="0" animBg="1"/>
      <p:bldP spid="69" grpId="0" animBg="1"/>
      <p:bldP spid="72" grpId="0" animBg="1"/>
      <p:bldP spid="72" grpId="1" animBg="1"/>
      <p:bldP spid="80" grpId="0" animBg="1"/>
      <p:bldP spid="80" grpId="1" animBg="1"/>
      <p:bldP spid="81" grpId="0" animBg="1"/>
      <p:bldP spid="81" grpId="1" animBg="1"/>
      <p:bldP spid="84" grpId="0" animBg="1"/>
      <p:bldP spid="84" grpId="1" animBg="1"/>
      <p:bldP spid="95" grpId="0"/>
      <p:bldP spid="97" grpId="0"/>
      <p:bldP spid="98" grpId="0" animBg="1"/>
      <p:bldP spid="47" grpId="0"/>
      <p:bldP spid="54" grpId="0" animBg="1"/>
      <p:bldP spid="54" grpId="1" animBg="1"/>
      <p:bldP spid="64" grpId="0" animBg="1"/>
      <p:bldP spid="64" grpId="1" animBg="1"/>
      <p:bldP spid="53" grpId="0" animBg="1"/>
      <p:bldP spid="53" grpId="1" animBg="1"/>
      <p:bldP spid="41" grpId="0" animBg="1"/>
      <p:bldP spid="4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BE32-3D8C-4276-ADF8-F95ED778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About me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CB72-E4B2-4649-AEFA-33B7EF76A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143876" cy="466725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Database administrator with 7 years of experience.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Microsoft certified solution expert (MCSE).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Masters in Computer Technology. 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Blogger for </a:t>
            </a:r>
            <a:r>
              <a:rPr lang="en-US" sz="4000" u="sng" dirty="0">
                <a:solidFill>
                  <a:schemeClr val="accent5">
                    <a:lumMod val="50000"/>
                  </a:schemeClr>
                </a:solidFill>
              </a:rPr>
              <a:t>dbanuggets.com</a:t>
            </a: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r>
              <a:rPr lang="en-US" sz="4000" dirty="0"/>
              <a:t>     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@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</a:rPr>
              <a:t>dbanuggets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r>
              <a:rPr lang="en-US" sz="4000" dirty="0"/>
              <a:t>      dbanuggets@hotmail.com</a:t>
            </a:r>
          </a:p>
          <a:p>
            <a:pPr marL="0" indent="0">
              <a:buClr>
                <a:schemeClr val="accent5">
                  <a:lumMod val="50000"/>
                </a:schemeClr>
              </a:buClr>
              <a:buNone/>
            </a:pPr>
            <a:endParaRPr lang="en-US" sz="4000" dirty="0"/>
          </a:p>
          <a:p>
            <a:pPr>
              <a:buClr>
                <a:schemeClr val="accent5">
                  <a:lumMod val="50000"/>
                </a:schemeClr>
              </a:buClr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D394D-087A-404F-B7DC-A97F2272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92" y="5256053"/>
            <a:ext cx="619125" cy="581025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A306E009-7C10-4671-AE95-6200DAEBE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792" y="5807392"/>
            <a:ext cx="598488" cy="598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C9D1AC-C559-4491-98EA-20B22E4C1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7011" y="1825625"/>
            <a:ext cx="2677477" cy="2579221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6E60FFA-02F9-4660-BA97-1BA17BA30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7010" y="1825625"/>
            <a:ext cx="2677478" cy="2579221"/>
          </a:xfrm>
          <a:ln w="285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3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790F0F-730D-450E-92EC-6F55E08FDE40}"/>
              </a:ext>
            </a:extLst>
          </p:cNvPr>
          <p:cNvSpPr/>
          <p:nvPr/>
        </p:nvSpPr>
        <p:spPr>
          <a:xfrm>
            <a:off x="1949472" y="728574"/>
            <a:ext cx="4146525" cy="23044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D6180A-B28B-41CD-910C-D016DEB2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45" y="1607421"/>
            <a:ext cx="1478188" cy="14287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126FCD-73BF-4B3B-B7F5-D154668E0872}"/>
              </a:ext>
            </a:extLst>
          </p:cNvPr>
          <p:cNvSpPr txBox="1"/>
          <p:nvPr/>
        </p:nvSpPr>
        <p:spPr>
          <a:xfrm>
            <a:off x="2143820" y="936320"/>
            <a:ext cx="1419124" cy="486753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BB243-8661-4E65-8967-0861FD0613ED}"/>
              </a:ext>
            </a:extLst>
          </p:cNvPr>
          <p:cNvSpPr txBox="1"/>
          <p:nvPr/>
        </p:nvSpPr>
        <p:spPr>
          <a:xfrm>
            <a:off x="381779" y="797240"/>
            <a:ext cx="1095375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92B16-48FB-4AF2-ABA2-2852560A7F38}"/>
              </a:ext>
            </a:extLst>
          </p:cNvPr>
          <p:cNvSpPr txBox="1"/>
          <p:nvPr/>
        </p:nvSpPr>
        <p:spPr>
          <a:xfrm>
            <a:off x="4463480" y="936332"/>
            <a:ext cx="1329758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3F5DC-FC0C-4F9E-AA97-0E12412438E2}"/>
              </a:ext>
            </a:extLst>
          </p:cNvPr>
          <p:cNvSpPr txBox="1"/>
          <p:nvPr/>
        </p:nvSpPr>
        <p:spPr>
          <a:xfrm>
            <a:off x="4463480" y="2126353"/>
            <a:ext cx="1526389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Trivial plan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EA88D-BC42-4098-A8F9-163582474287}"/>
              </a:ext>
            </a:extLst>
          </p:cNvPr>
          <p:cNvSpPr txBox="1"/>
          <p:nvPr/>
        </p:nvSpPr>
        <p:spPr>
          <a:xfrm>
            <a:off x="2135355" y="2117728"/>
            <a:ext cx="1872682" cy="461665"/>
          </a:xfrm>
          <a:prstGeom prst="rect">
            <a:avLst/>
          </a:prstGeom>
          <a:solidFill>
            <a:srgbClr val="7030A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Simplify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9D3C2-7BCF-426B-A2C1-A43DFF07BDE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477154" y="1028073"/>
            <a:ext cx="4871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D0C934-E636-4BD4-927A-5CE8E550178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562944" y="1167165"/>
            <a:ext cx="900536" cy="12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57DA61-0AC3-4B2E-9D1B-3689E00831A3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008037" y="2348561"/>
            <a:ext cx="455443" cy="8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0321C3-AFA1-459E-908E-B656433212A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3740163" y="729531"/>
            <a:ext cx="719731" cy="20566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D6D61A-EF04-4BC3-A955-F8C6E7DB61A6}"/>
              </a:ext>
            </a:extLst>
          </p:cNvPr>
          <p:cNvSpPr txBox="1"/>
          <p:nvPr/>
        </p:nvSpPr>
        <p:spPr>
          <a:xfrm>
            <a:off x="2507963" y="254990"/>
            <a:ext cx="283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First step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AAF6C9-DFEF-4C47-95BC-FE003953C1E7}"/>
              </a:ext>
            </a:extLst>
          </p:cNvPr>
          <p:cNvSpPr/>
          <p:nvPr/>
        </p:nvSpPr>
        <p:spPr>
          <a:xfrm>
            <a:off x="6818112" y="701703"/>
            <a:ext cx="5222422" cy="23313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2A0482-1DF9-4841-8078-CE7CA3047D64}"/>
              </a:ext>
            </a:extLst>
          </p:cNvPr>
          <p:cNvSpPr txBox="1"/>
          <p:nvPr/>
        </p:nvSpPr>
        <p:spPr>
          <a:xfrm>
            <a:off x="7762765" y="220630"/>
            <a:ext cx="283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Second step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B99399-83A3-485D-8B29-95893D57AFFA}"/>
              </a:ext>
            </a:extLst>
          </p:cNvPr>
          <p:cNvSpPr/>
          <p:nvPr/>
        </p:nvSpPr>
        <p:spPr>
          <a:xfrm>
            <a:off x="6878179" y="939981"/>
            <a:ext cx="2253693" cy="652331"/>
          </a:xfrm>
          <a:prstGeom prst="rect">
            <a:avLst/>
          </a:prstGeom>
          <a:solidFill>
            <a:srgbClr val="0099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Load </a:t>
            </a:r>
            <a:r>
              <a:rPr lang="en-US" sz="2400" dirty="0" err="1">
                <a:solidFill>
                  <a:prstClr val="white"/>
                </a:solidFill>
                <a:latin typeface="Calibri"/>
              </a:rPr>
              <a:t>metaData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3F265C-DB2E-4FCC-8DD3-2DBFB0DDD461}"/>
              </a:ext>
            </a:extLst>
          </p:cNvPr>
          <p:cNvSpPr/>
          <p:nvPr/>
        </p:nvSpPr>
        <p:spPr>
          <a:xfrm>
            <a:off x="9619012" y="928482"/>
            <a:ext cx="2303107" cy="663830"/>
          </a:xfrm>
          <a:prstGeom prst="rect">
            <a:avLst/>
          </a:prstGeom>
          <a:solidFill>
            <a:srgbClr val="0099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Join heuristics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8A66C2-E895-4CE6-98C1-799F45620D3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9131872" y="1260397"/>
            <a:ext cx="487140" cy="5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945A4F9-8877-472B-9AFC-44E934FA3362}"/>
              </a:ext>
            </a:extLst>
          </p:cNvPr>
          <p:cNvSpPr/>
          <p:nvPr/>
        </p:nvSpPr>
        <p:spPr>
          <a:xfrm>
            <a:off x="8083779" y="2308556"/>
            <a:ext cx="2404987" cy="638301"/>
          </a:xfrm>
          <a:prstGeom prst="rect">
            <a:avLst/>
          </a:prstGeom>
          <a:solidFill>
            <a:srgbClr val="0099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 dirty="0">
                <a:solidFill>
                  <a:prstClr val="white"/>
                </a:solidFill>
                <a:latin typeface="Calibri"/>
              </a:rPr>
              <a:t>Explore search phases 0, 1, 2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7D82842-F0A8-4399-AAA5-C322A4D23F2F}"/>
              </a:ext>
            </a:extLst>
          </p:cNvPr>
          <p:cNvCxnSpPr>
            <a:cxnSpLocks/>
          </p:cNvCxnSpPr>
          <p:nvPr/>
        </p:nvCxnSpPr>
        <p:spPr>
          <a:xfrm rot="5400000">
            <a:off x="9589619" y="1276110"/>
            <a:ext cx="760590" cy="139299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B934E5F-8A2F-403A-9167-941EF8C5C899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 flipV="1">
            <a:off x="6095997" y="1867356"/>
            <a:ext cx="722115" cy="13435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6E11AE6-5DD2-4646-B220-BBD94661B7C3}"/>
              </a:ext>
            </a:extLst>
          </p:cNvPr>
          <p:cNvSpPr/>
          <p:nvPr/>
        </p:nvSpPr>
        <p:spPr>
          <a:xfrm>
            <a:off x="6833472" y="4282816"/>
            <a:ext cx="5222422" cy="23649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AB5F663-3668-4A40-8C83-2D5A5E059A46}"/>
              </a:ext>
            </a:extLst>
          </p:cNvPr>
          <p:cNvSpPr txBox="1"/>
          <p:nvPr/>
        </p:nvSpPr>
        <p:spPr>
          <a:xfrm>
            <a:off x="9202084" y="3788454"/>
            <a:ext cx="283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Third step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4CCD43-53F7-400B-8FFE-8C43F8C45680}"/>
              </a:ext>
            </a:extLst>
          </p:cNvPr>
          <p:cNvSpPr/>
          <p:nvPr/>
        </p:nvSpPr>
        <p:spPr>
          <a:xfrm>
            <a:off x="6896678" y="4444481"/>
            <a:ext cx="2235195" cy="653259"/>
          </a:xfrm>
          <a:prstGeom prst="rect">
            <a:avLst/>
          </a:prstGeom>
          <a:solidFill>
            <a:srgbClr val="F0493E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Access methods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A73882A-AAB3-4278-9D26-AEA54DB6FDD7}"/>
              </a:ext>
            </a:extLst>
          </p:cNvPr>
          <p:cNvSpPr/>
          <p:nvPr/>
        </p:nvSpPr>
        <p:spPr>
          <a:xfrm>
            <a:off x="9704626" y="4440930"/>
            <a:ext cx="2217493" cy="652259"/>
          </a:xfrm>
          <a:prstGeom prst="rect">
            <a:avLst/>
          </a:prstGeom>
          <a:solidFill>
            <a:srgbClr val="F0493E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Transaction </a:t>
            </a:r>
            <a:r>
              <a:rPr lang="en-US" sz="2400" dirty="0" err="1">
                <a:solidFill>
                  <a:prstClr val="white"/>
                </a:solidFill>
                <a:latin typeface="Calibri"/>
              </a:rPr>
              <a:t>mgr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582E4F-29DB-497B-9CFF-3ED5B370F798}"/>
              </a:ext>
            </a:extLst>
          </p:cNvPr>
          <p:cNvSpPr/>
          <p:nvPr/>
        </p:nvSpPr>
        <p:spPr>
          <a:xfrm>
            <a:off x="8083779" y="5809433"/>
            <a:ext cx="2520494" cy="694999"/>
          </a:xfrm>
          <a:prstGeom prst="rect">
            <a:avLst/>
          </a:prstGeom>
          <a:solidFill>
            <a:srgbClr val="F0493E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Buffer </a:t>
            </a:r>
            <a:r>
              <a:rPr lang="en-US" sz="2400" dirty="0" err="1">
                <a:solidFill>
                  <a:prstClr val="white"/>
                </a:solidFill>
                <a:latin typeface="Calibri"/>
              </a:rPr>
              <a:t>mgr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3324C0C-B2A9-44EA-A51D-1DE9B47B85DB}"/>
              </a:ext>
            </a:extLst>
          </p:cNvPr>
          <p:cNvCxnSpPr>
            <a:cxnSpLocks/>
          </p:cNvCxnSpPr>
          <p:nvPr/>
        </p:nvCxnSpPr>
        <p:spPr>
          <a:xfrm rot="5400000">
            <a:off x="9589619" y="4732641"/>
            <a:ext cx="760590" cy="139299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D2EBA21-3A04-491B-95CD-D317AE7EC7F5}"/>
              </a:ext>
            </a:extLst>
          </p:cNvPr>
          <p:cNvCxnSpPr>
            <a:cxnSpLocks/>
          </p:cNvCxnSpPr>
          <p:nvPr/>
        </p:nvCxnSpPr>
        <p:spPr>
          <a:xfrm flipV="1">
            <a:off x="9149575" y="4772021"/>
            <a:ext cx="537349" cy="26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2F5489-32DA-4341-85D8-1554C718A97A}"/>
              </a:ext>
            </a:extLst>
          </p:cNvPr>
          <p:cNvCxnSpPr>
            <a:cxnSpLocks/>
          </p:cNvCxnSpPr>
          <p:nvPr/>
        </p:nvCxnSpPr>
        <p:spPr>
          <a:xfrm>
            <a:off x="9431476" y="3033008"/>
            <a:ext cx="0" cy="1254172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075EB97-5F3A-4B0B-A434-0453901B6075}"/>
              </a:ext>
            </a:extLst>
          </p:cNvPr>
          <p:cNvSpPr/>
          <p:nvPr/>
        </p:nvSpPr>
        <p:spPr>
          <a:xfrm>
            <a:off x="15360" y="5995968"/>
            <a:ext cx="2321347" cy="633529"/>
          </a:xfrm>
          <a:prstGeom prst="rect">
            <a:avLst/>
          </a:prstGeom>
          <a:solidFill>
            <a:srgbClr val="33C0CD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Xact Complete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08D79B-7346-4593-BBEF-0D67286413E7}"/>
              </a:ext>
            </a:extLst>
          </p:cNvPr>
          <p:cNvCxnSpPr>
            <a:cxnSpLocks/>
            <a:endCxn id="93" idx="3"/>
          </p:cNvCxnSpPr>
          <p:nvPr/>
        </p:nvCxnSpPr>
        <p:spPr>
          <a:xfrm flipH="1">
            <a:off x="2336707" y="6312733"/>
            <a:ext cx="4481405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Process 100">
            <a:extLst>
              <a:ext uri="{FF2B5EF4-FFF2-40B4-BE49-F238E27FC236}">
                <a16:creationId xmlns:a16="http://schemas.microsoft.com/office/drawing/2014/main" id="{164A8527-293C-42D8-A19B-BA708B9AA118}"/>
              </a:ext>
            </a:extLst>
          </p:cNvPr>
          <p:cNvSpPr/>
          <p:nvPr/>
        </p:nvSpPr>
        <p:spPr>
          <a:xfrm>
            <a:off x="2133720" y="3619713"/>
            <a:ext cx="1394574" cy="1684689"/>
          </a:xfrm>
          <a:prstGeom prst="flowChartProcess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Database File</a:t>
            </a:r>
          </a:p>
        </p:txBody>
      </p:sp>
      <p:pic>
        <p:nvPicPr>
          <p:cNvPr id="102" name="Picture 19">
            <a:extLst>
              <a:ext uri="{FF2B5EF4-FFF2-40B4-BE49-F238E27FC236}">
                <a16:creationId xmlns:a16="http://schemas.microsoft.com/office/drawing/2014/main" id="{EAB4F9D4-C113-46C0-BEC5-7A9EB90E4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42626" y="3747627"/>
            <a:ext cx="1178773" cy="10880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24259E7E-4247-44DB-A046-80ACEB8F15C7}"/>
              </a:ext>
            </a:extLst>
          </p:cNvPr>
          <p:cNvSpPr/>
          <p:nvPr/>
        </p:nvSpPr>
        <p:spPr>
          <a:xfrm>
            <a:off x="4025252" y="3632380"/>
            <a:ext cx="2617622" cy="1694911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Calibri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prstClr val="white"/>
              </a:solidFill>
              <a:latin typeface="Calibri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white"/>
                </a:solidFill>
                <a:latin typeface="Calibri"/>
              </a:rPr>
              <a:t>R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  <a:latin typeface="Calibri"/>
              </a:rPr>
              <a:t>RAM</a:t>
            </a:r>
            <a:endParaRPr lang="en-US" sz="2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4" name="Arrow: Up-Down 103">
            <a:extLst>
              <a:ext uri="{FF2B5EF4-FFF2-40B4-BE49-F238E27FC236}">
                <a16:creationId xmlns:a16="http://schemas.microsoft.com/office/drawing/2014/main" id="{DC90211A-EB0B-47AA-9837-0BC5D8C8CFB9}"/>
              </a:ext>
            </a:extLst>
          </p:cNvPr>
          <p:cNvSpPr/>
          <p:nvPr/>
        </p:nvSpPr>
        <p:spPr>
          <a:xfrm rot="16200000" flipH="1">
            <a:off x="3676527" y="4281266"/>
            <a:ext cx="228805" cy="4559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1DB9453-36C3-4182-99EE-F0330A254322}"/>
              </a:ext>
            </a:extLst>
          </p:cNvPr>
          <p:cNvSpPr/>
          <p:nvPr/>
        </p:nvSpPr>
        <p:spPr>
          <a:xfrm>
            <a:off x="4101046" y="3774183"/>
            <a:ext cx="1008078" cy="1077850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Plan cache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45F43C0-1266-4BE3-8E34-0DE01CF89192}"/>
              </a:ext>
            </a:extLst>
          </p:cNvPr>
          <p:cNvSpPr/>
          <p:nvPr/>
        </p:nvSpPr>
        <p:spPr>
          <a:xfrm>
            <a:off x="5184860" y="3787021"/>
            <a:ext cx="1337035" cy="1057061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Data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cache</a:t>
            </a:r>
          </a:p>
        </p:txBody>
      </p: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7C795516-247F-40A3-88F6-2BC5A2281808}"/>
              </a:ext>
            </a:extLst>
          </p:cNvPr>
          <p:cNvSpPr/>
          <p:nvPr/>
        </p:nvSpPr>
        <p:spPr>
          <a:xfrm>
            <a:off x="1191767" y="3615518"/>
            <a:ext cx="866217" cy="1688885"/>
          </a:xfrm>
          <a:prstGeom prst="flowChartProcess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T-Log</a:t>
            </a:r>
          </a:p>
        </p:txBody>
      </p:sp>
      <p:pic>
        <p:nvPicPr>
          <p:cNvPr id="134" name="Picture 21">
            <a:extLst>
              <a:ext uri="{FF2B5EF4-FFF2-40B4-BE49-F238E27FC236}">
                <a16:creationId xmlns:a16="http://schemas.microsoft.com/office/drawing/2014/main" id="{524F1440-44C1-4B77-B346-059D3134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4220" y="3702663"/>
            <a:ext cx="513785" cy="1072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62581FE-F2FF-4184-956D-A8548D811399}"/>
              </a:ext>
            </a:extLst>
          </p:cNvPr>
          <p:cNvCxnSpPr>
            <a:cxnSpLocks/>
          </p:cNvCxnSpPr>
          <p:nvPr/>
        </p:nvCxnSpPr>
        <p:spPr>
          <a:xfrm flipH="1" flipV="1">
            <a:off x="929467" y="3033010"/>
            <a:ext cx="24419" cy="2962958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04515A-2A92-4C96-BAC5-0FBFA3D324C9}"/>
              </a:ext>
            </a:extLst>
          </p:cNvPr>
          <p:cNvSpPr txBox="1"/>
          <p:nvPr/>
        </p:nvSpPr>
        <p:spPr>
          <a:xfrm>
            <a:off x="744711" y="5515169"/>
            <a:ext cx="2676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Ubuntu" panose="020B0504030602030204" pitchFamily="34" charset="0"/>
              </a:rPr>
              <a:t>Message to User</a:t>
            </a:r>
          </a:p>
          <a:p>
            <a:pPr algn="ctr"/>
            <a:endParaRPr lang="en-US" sz="1400" b="1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5B24-6A47-4459-9C60-69301366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				</a:t>
            </a:r>
            <a:endParaRPr lang="en-US" sz="4400" b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Demo Trading - LearnFXtrade.com">
            <a:extLst>
              <a:ext uri="{FF2B5EF4-FFF2-40B4-BE49-F238E27FC236}">
                <a16:creationId xmlns:a16="http://schemas.microsoft.com/office/drawing/2014/main" id="{C68A7C81-2CBC-470A-8F7E-D4629932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367555"/>
            <a:ext cx="4141760" cy="303729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468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8E86-F709-49FC-A09F-D21A50D8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How plan cache is managed?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1A8D-6AA5-47B5-8DDC-13DA8C5D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LRU-K(Least recently used algorithm)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2 processes: 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Lazy writer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Ghost cleanup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52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3637FD-50AE-4387-ADCC-E08E192DF1FC}"/>
              </a:ext>
            </a:extLst>
          </p:cNvPr>
          <p:cNvSpPr txBox="1"/>
          <p:nvPr/>
        </p:nvSpPr>
        <p:spPr>
          <a:xfrm>
            <a:off x="768804" y="1421455"/>
            <a:ext cx="1971675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Lazy writer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92E588-5BD1-455D-BD7B-5BA3D2728FB0}"/>
              </a:ext>
            </a:extLst>
          </p:cNvPr>
          <p:cNvSpPr/>
          <p:nvPr/>
        </p:nvSpPr>
        <p:spPr>
          <a:xfrm>
            <a:off x="6215743" y="752475"/>
            <a:ext cx="5395232" cy="5822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D2D11-447A-4616-A2E1-B0DBF7DC7FAC}"/>
              </a:ext>
            </a:extLst>
          </p:cNvPr>
          <p:cNvSpPr txBox="1"/>
          <p:nvPr/>
        </p:nvSpPr>
        <p:spPr>
          <a:xfrm>
            <a:off x="6400800" y="1005957"/>
            <a:ext cx="2095500" cy="12926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Plan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E9CA8-6C5D-4500-9035-6BC348755C13}"/>
              </a:ext>
            </a:extLst>
          </p:cNvPr>
          <p:cNvSpPr txBox="1"/>
          <p:nvPr/>
        </p:nvSpPr>
        <p:spPr>
          <a:xfrm>
            <a:off x="6514420" y="1770101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5CF8D-F911-4F4F-8A82-C50EFD082F7E}"/>
              </a:ext>
            </a:extLst>
          </p:cNvPr>
          <p:cNvSpPr txBox="1"/>
          <p:nvPr/>
        </p:nvSpPr>
        <p:spPr>
          <a:xfrm>
            <a:off x="7900307" y="1770101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F3C30-F300-45A9-AC70-23F86ECE0DEF}"/>
              </a:ext>
            </a:extLst>
          </p:cNvPr>
          <p:cNvSpPr txBox="1"/>
          <p:nvPr/>
        </p:nvSpPr>
        <p:spPr>
          <a:xfrm>
            <a:off x="6400800" y="4886596"/>
            <a:ext cx="2095500" cy="12926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Plan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D861F5-B4E5-4D58-9555-48784777EAC5}"/>
              </a:ext>
            </a:extLst>
          </p:cNvPr>
          <p:cNvSpPr txBox="1"/>
          <p:nvPr/>
        </p:nvSpPr>
        <p:spPr>
          <a:xfrm>
            <a:off x="6400800" y="5717593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5990AB-C542-4FE2-9B12-3038FAA706CC}"/>
              </a:ext>
            </a:extLst>
          </p:cNvPr>
          <p:cNvSpPr txBox="1"/>
          <p:nvPr/>
        </p:nvSpPr>
        <p:spPr>
          <a:xfrm>
            <a:off x="7865609" y="177010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9C3F4-3465-44BF-B4C7-BDD060EF53F9}"/>
              </a:ext>
            </a:extLst>
          </p:cNvPr>
          <p:cNvSpPr txBox="1"/>
          <p:nvPr/>
        </p:nvSpPr>
        <p:spPr>
          <a:xfrm>
            <a:off x="8286750" y="2782669"/>
            <a:ext cx="2095500" cy="12926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Plan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46138-9137-4633-9DA0-52999F71EAD7}"/>
              </a:ext>
            </a:extLst>
          </p:cNvPr>
          <p:cNvSpPr txBox="1"/>
          <p:nvPr/>
        </p:nvSpPr>
        <p:spPr>
          <a:xfrm>
            <a:off x="8356147" y="360207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A22D9-6CC1-4D87-AF99-CDBAD7CB34CA}"/>
              </a:ext>
            </a:extLst>
          </p:cNvPr>
          <p:cNvSpPr txBox="1"/>
          <p:nvPr/>
        </p:nvSpPr>
        <p:spPr>
          <a:xfrm>
            <a:off x="9886950" y="3613666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611E44-F81C-4890-BEC2-F02F029D6E76}"/>
              </a:ext>
            </a:extLst>
          </p:cNvPr>
          <p:cNvSpPr txBox="1"/>
          <p:nvPr/>
        </p:nvSpPr>
        <p:spPr>
          <a:xfrm>
            <a:off x="9782855" y="3613666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4D26C-4900-4350-B6BD-4ABFCCFC6B90}"/>
              </a:ext>
            </a:extLst>
          </p:cNvPr>
          <p:cNvSpPr txBox="1"/>
          <p:nvPr/>
        </p:nvSpPr>
        <p:spPr>
          <a:xfrm>
            <a:off x="7900307" y="5732377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EA6AA5-B0C8-405F-A5B8-E14912FAD8DD}"/>
              </a:ext>
            </a:extLst>
          </p:cNvPr>
          <p:cNvSpPr txBox="1"/>
          <p:nvPr/>
        </p:nvSpPr>
        <p:spPr>
          <a:xfrm>
            <a:off x="7900307" y="5732377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86A366-3173-40B0-9DF6-3C63F7B68353}"/>
              </a:ext>
            </a:extLst>
          </p:cNvPr>
          <p:cNvSpPr txBox="1"/>
          <p:nvPr/>
        </p:nvSpPr>
        <p:spPr>
          <a:xfrm>
            <a:off x="7855745" y="175762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4FF1C2-7119-4448-8DB5-5220EB351838}"/>
              </a:ext>
            </a:extLst>
          </p:cNvPr>
          <p:cNvSpPr txBox="1"/>
          <p:nvPr/>
        </p:nvSpPr>
        <p:spPr>
          <a:xfrm>
            <a:off x="9782855" y="362274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0ED50B-B6A9-4712-BA79-7618F5E6DD21}"/>
              </a:ext>
            </a:extLst>
          </p:cNvPr>
          <p:cNvSpPr txBox="1"/>
          <p:nvPr/>
        </p:nvSpPr>
        <p:spPr>
          <a:xfrm>
            <a:off x="7900307" y="5738145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4417BF-215C-4B0B-B928-CB5BE42D8659}"/>
              </a:ext>
            </a:extLst>
          </p:cNvPr>
          <p:cNvSpPr txBox="1"/>
          <p:nvPr/>
        </p:nvSpPr>
        <p:spPr>
          <a:xfrm>
            <a:off x="885825" y="174960"/>
            <a:ext cx="392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Plan Cache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A23868-C276-4E42-AD4A-02CB19AB43F0}"/>
              </a:ext>
            </a:extLst>
          </p:cNvPr>
          <p:cNvSpPr txBox="1"/>
          <p:nvPr/>
        </p:nvSpPr>
        <p:spPr>
          <a:xfrm>
            <a:off x="9782855" y="3622740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/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8BBC00-DE08-4A19-80E0-304AD4FE4C03}"/>
              </a:ext>
            </a:extLst>
          </p:cNvPr>
          <p:cNvSpPr txBox="1"/>
          <p:nvPr/>
        </p:nvSpPr>
        <p:spPr>
          <a:xfrm>
            <a:off x="2362200" y="4886596"/>
            <a:ext cx="227511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/>
              <a:t>Ghost Cleanup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0AAADB-82EC-463A-B977-7A65B4F9C288}"/>
              </a:ext>
            </a:extLst>
          </p:cNvPr>
          <p:cNvSpPr/>
          <p:nvPr/>
        </p:nvSpPr>
        <p:spPr>
          <a:xfrm>
            <a:off x="6514420" y="1767507"/>
            <a:ext cx="495300" cy="4616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BCB223-BD92-4D79-A108-AA52C7501864}"/>
              </a:ext>
            </a:extLst>
          </p:cNvPr>
          <p:cNvSpPr/>
          <p:nvPr/>
        </p:nvSpPr>
        <p:spPr>
          <a:xfrm>
            <a:off x="7855745" y="1767507"/>
            <a:ext cx="555510" cy="45177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51756DA-64BB-4915-AFBB-C329D168D9AD}"/>
              </a:ext>
            </a:extLst>
          </p:cNvPr>
          <p:cNvSpPr/>
          <p:nvPr/>
        </p:nvSpPr>
        <p:spPr>
          <a:xfrm>
            <a:off x="2539094" y="2132732"/>
            <a:ext cx="2275114" cy="1627088"/>
          </a:xfrm>
          <a:prstGeom prst="wedgeEllipseCallout">
            <a:avLst>
              <a:gd name="adj1" fmla="val 127919"/>
              <a:gd name="adj2" fmla="val -564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Complexity code value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7A12DAA2-61B2-44E4-B9D6-DC423AFECE35}"/>
              </a:ext>
            </a:extLst>
          </p:cNvPr>
          <p:cNvSpPr/>
          <p:nvPr/>
        </p:nvSpPr>
        <p:spPr>
          <a:xfrm>
            <a:off x="2142784" y="2036635"/>
            <a:ext cx="2876551" cy="1627088"/>
          </a:xfrm>
          <a:prstGeom prst="wedgeEllipseCallout">
            <a:avLst>
              <a:gd name="adj1" fmla="val 151234"/>
              <a:gd name="adj2" fmla="val -4979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Complexity countdown value</a:t>
            </a:r>
          </a:p>
        </p:txBody>
      </p:sp>
    </p:spTree>
    <p:extLst>
      <p:ext uri="{BB962C8B-B14F-4D97-AF65-F5344CB8AC3E}">
        <p14:creationId xmlns:p14="http://schemas.microsoft.com/office/powerpoint/2010/main" val="278897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7" grpId="0"/>
      <p:bldP spid="11" grpId="0" animBg="1"/>
      <p:bldP spid="11" grpId="1" animBg="1"/>
      <p:bldP spid="11" grpId="2" animBg="1"/>
      <p:bldP spid="12" grpId="0"/>
      <p:bldP spid="16" grpId="0"/>
      <p:bldP spid="16" grpId="1"/>
      <p:bldP spid="19" grpId="0"/>
      <p:bldP spid="21" grpId="0"/>
      <p:bldP spid="21" grpId="1"/>
      <p:bldP spid="22" grpId="0"/>
      <p:bldP spid="23" grpId="0"/>
      <p:bldP spid="23" grpId="1"/>
      <p:bldP spid="25" grpId="0"/>
      <p:bldP spid="27" grpId="0"/>
      <p:bldP spid="27" grpId="1"/>
      <p:bldP spid="28" grpId="0"/>
      <p:bldP spid="28" grpId="1"/>
      <p:bldP spid="29" grpId="0"/>
      <p:bldP spid="30" grpId="0"/>
      <p:bldP spid="31" grpId="0" animBg="1"/>
      <p:bldP spid="31" grpId="1" animBg="1"/>
      <p:bldP spid="4" grpId="0" animBg="1"/>
      <p:bldP spid="4" grpId="2" animBg="1"/>
      <p:bldP spid="9" grpId="0" animBg="1"/>
      <p:bldP spid="9" grpId="1" animBg="1"/>
      <p:bldP spid="8" grpId="0" animBg="1"/>
      <p:bldP spid="8" grpId="1" animBg="1"/>
      <p:bldP spid="26" grpId="0" animBg="1"/>
      <p:bldP spid="2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3BFD-8594-4F57-8635-0FC4AFBF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Data cache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6BCC7F-AD37-4801-A44A-268C7015F37D}"/>
              </a:ext>
            </a:extLst>
          </p:cNvPr>
          <p:cNvSpPr/>
          <p:nvPr/>
        </p:nvSpPr>
        <p:spPr>
          <a:xfrm>
            <a:off x="838199" y="1558033"/>
            <a:ext cx="68253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Hold 8kb page.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Indexes</a:t>
            </a:r>
          </a:p>
          <a:p>
            <a:pPr marL="914400" lvl="1" indent="-4572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Help reduce I/O.</a:t>
            </a:r>
          </a:p>
          <a:p>
            <a:pPr marL="914400" lvl="1" indent="-4572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Speeds up query process.</a:t>
            </a:r>
          </a:p>
          <a:p>
            <a:pPr marL="571500" indent="-5715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Data cache</a:t>
            </a:r>
          </a:p>
          <a:p>
            <a:pPr marL="1028700" lvl="1" indent="-571500"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Checkpoint process.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endParaRPr lang="en-US" sz="4000" dirty="0"/>
          </a:p>
          <a:p>
            <a:endParaRPr lang="en-US" sz="2800" dirty="0"/>
          </a:p>
        </p:txBody>
      </p:sp>
      <p:pic>
        <p:nvPicPr>
          <p:cNvPr id="10" name="Content Placeholder 9" descr="Document">
            <a:extLst>
              <a:ext uri="{FF2B5EF4-FFF2-40B4-BE49-F238E27FC236}">
                <a16:creationId xmlns:a16="http://schemas.microsoft.com/office/drawing/2014/main" id="{DC453CC9-E63D-44C8-B868-9238455CB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599" y="1447799"/>
            <a:ext cx="1110343" cy="111034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25CD87-24E9-4CB9-9BE8-39570E673229}"/>
              </a:ext>
            </a:extLst>
          </p:cNvPr>
          <p:cNvSpPr txBox="1"/>
          <p:nvPr/>
        </p:nvSpPr>
        <p:spPr>
          <a:xfrm>
            <a:off x="8817429" y="2558142"/>
            <a:ext cx="24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8kb pages</a:t>
            </a:r>
          </a:p>
        </p:txBody>
      </p:sp>
      <p:pic>
        <p:nvPicPr>
          <p:cNvPr id="13" name="Content Placeholder 9" descr="Document">
            <a:extLst>
              <a:ext uri="{FF2B5EF4-FFF2-40B4-BE49-F238E27FC236}">
                <a16:creationId xmlns:a16="http://schemas.microsoft.com/office/drawing/2014/main" id="{D5251138-7CA0-4717-8252-4F213529D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3255" y="1447799"/>
            <a:ext cx="1110343" cy="1110343"/>
          </a:xfrm>
          <a:prstGeom prst="rect">
            <a:avLst/>
          </a:prstGeom>
        </p:spPr>
      </p:pic>
      <p:pic>
        <p:nvPicPr>
          <p:cNvPr id="14" name="Content Placeholder 9" descr="Document">
            <a:extLst>
              <a:ext uri="{FF2B5EF4-FFF2-40B4-BE49-F238E27FC236}">
                <a16:creationId xmlns:a16="http://schemas.microsoft.com/office/drawing/2014/main" id="{EE907411-45B0-4296-9D03-061697C2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3715" y="1447799"/>
            <a:ext cx="1110343" cy="11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7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A38F-1D03-4B58-8F45-5777355B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How Optimizer choose Plan?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BEF3-78BA-4045-9BFA-CF06311745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dirty="0"/>
              <a:t>Good enough plan, not the best plan.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SELECT...</a:t>
            </a: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FROM a </a:t>
            </a: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	JOIN b ON ... </a:t>
            </a: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	JOIN c ON ... </a:t>
            </a:r>
          </a:p>
          <a:p>
            <a:pPr marL="71423" lvl="1" indent="0">
              <a:buNone/>
            </a:pP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	JOIN d ON ...</a:t>
            </a:r>
          </a:p>
          <a:p>
            <a:pPr marL="300023" lvl="1"/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23" lvl="1"/>
            <a:r>
              <a:rPr lang="en-US" sz="6000" dirty="0"/>
              <a:t>Clustered index and 3 non-clustered indexes each.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44311-B4D0-4B93-BFAC-5036EB96B5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0285" y="1404258"/>
            <a:ext cx="5181600" cy="3698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9A4BEB-B509-48D2-A915-BC6B76097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5486" y="1825625"/>
            <a:ext cx="5486399" cy="35545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2CA6BA-49C3-4D36-9896-AB418EC34ABF}"/>
              </a:ext>
            </a:extLst>
          </p:cNvPr>
          <p:cNvSpPr/>
          <p:nvPr/>
        </p:nvSpPr>
        <p:spPr>
          <a:xfrm>
            <a:off x="6335486" y="2231138"/>
            <a:ext cx="5407069" cy="4261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72 	Possible physical data access 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	   methods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120	Possible logical join orders</a:t>
            </a:r>
          </a:p>
          <a:p>
            <a:pPr marL="609585" indent="-609585">
              <a:buAutoNum type="arabicPlain" startAt="3"/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Physical joins possible per 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	   logical join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+	May require intermediate sort 	   operation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---	--------------------------------</a:t>
            </a:r>
          </a:p>
          <a:p>
            <a:pPr>
              <a:tabLst>
                <a:tab pos="609585" algn="l"/>
              </a:tabLst>
            </a:pPr>
            <a:r>
              <a:rPr lang="en-US" sz="2667" dirty="0">
                <a:solidFill>
                  <a:schemeClr val="tx2"/>
                </a:solidFill>
              </a:rPr>
              <a:t>= 	</a:t>
            </a:r>
            <a:r>
              <a:rPr lang="en-US" sz="2667" b="1" dirty="0">
                <a:solidFill>
                  <a:schemeClr val="tx2"/>
                </a:solidFill>
              </a:rPr>
              <a:t>25,920 possible plans?!?</a:t>
            </a:r>
          </a:p>
          <a:p>
            <a:pPr>
              <a:tabLst>
                <a:tab pos="609585" algn="l"/>
              </a:tabLst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68ECD-A612-4FA1-BF4C-800A1AC7E364}"/>
              </a:ext>
            </a:extLst>
          </p:cNvPr>
          <p:cNvSpPr txBox="1"/>
          <p:nvPr/>
        </p:nvSpPr>
        <p:spPr>
          <a:xfrm>
            <a:off x="955765" y="6176963"/>
            <a:ext cx="4027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Credits: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Kevin Kline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Twitter: @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kekline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9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D49D-8C22-46F4-A3A1-B976E027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How optimizer choose plan?</a:t>
            </a:r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AC626BB-4863-44CB-AB29-6CEFDAF67D71}"/>
              </a:ext>
            </a:extLst>
          </p:cNvPr>
          <p:cNvSpPr/>
          <p:nvPr/>
        </p:nvSpPr>
        <p:spPr>
          <a:xfrm>
            <a:off x="1367899" y="1690688"/>
            <a:ext cx="5712170" cy="3911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F1854A5-D76B-491B-A8BA-7C6EB9E7EF4A}"/>
              </a:ext>
            </a:extLst>
          </p:cNvPr>
          <p:cNvSpPr/>
          <p:nvPr/>
        </p:nvSpPr>
        <p:spPr>
          <a:xfrm>
            <a:off x="7609768" y="4344125"/>
            <a:ext cx="4158341" cy="1436915"/>
          </a:xfrm>
          <a:prstGeom prst="wedgeRectCallout">
            <a:avLst>
              <a:gd name="adj1" fmla="val -21751"/>
              <a:gd name="adj2" fmla="val -3917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Credits: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Kevin Kline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Twitter: @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kekline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Blog: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https://kevinekline.com/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https://www.sentryone.com/blog/author/kevin-kline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350" i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350" i="1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  <a:p>
            <a:endParaRPr 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75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73F3-B22B-44BD-95B8-812CA288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A8A4-672A-4CA9-95B9-4DE3C34C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ACID properties.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Life cycle of a query.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Relational engine.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Storage engine.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Transaction manager.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 Cache.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89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3084-6458-4EB6-8364-E11FCBFE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Special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594F-DC8F-432C-B53C-DD036F5D1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787743" cy="4792889"/>
          </a:xfrm>
        </p:spPr>
        <p:txBody>
          <a:bodyPr/>
          <a:lstStyle/>
          <a:p>
            <a:r>
              <a:rPr lang="en-US" sz="4000" dirty="0"/>
              <a:t>Kevin Kline</a:t>
            </a:r>
          </a:p>
          <a:p>
            <a:pPr lvl="1"/>
            <a:r>
              <a:rPr lang="en-US" sz="3600" dirty="0"/>
              <a:t>Twitter: @</a:t>
            </a:r>
            <a:r>
              <a:rPr lang="en-US" sz="3600" dirty="0" err="1"/>
              <a:t>kekline</a:t>
            </a:r>
            <a:endParaRPr lang="en-US" sz="3600" dirty="0"/>
          </a:p>
          <a:p>
            <a:pPr lvl="1"/>
            <a:r>
              <a:rPr lang="en-US" sz="3600" dirty="0"/>
              <a:t>email: </a:t>
            </a:r>
            <a:r>
              <a:rPr lang="en-US" sz="3600" dirty="0">
                <a:hlinkClick r:id="rId2"/>
              </a:rPr>
              <a:t>kkline@sentryone.com</a:t>
            </a:r>
            <a:endParaRPr lang="en-US" sz="3600" dirty="0"/>
          </a:p>
          <a:p>
            <a:pPr lvl="1"/>
            <a:r>
              <a:rPr lang="en-US" sz="3600" dirty="0"/>
              <a:t>Blog: </a:t>
            </a:r>
            <a:r>
              <a:rPr lang="en-US" sz="3600" dirty="0">
                <a:hlinkClick r:id="rId3"/>
              </a:rPr>
              <a:t>www.sentryone.com/blog/author/kevin-kline</a:t>
            </a:r>
            <a:endParaRPr lang="en-US" sz="3600" dirty="0"/>
          </a:p>
          <a:p>
            <a:r>
              <a:rPr lang="en-US" sz="4000" dirty="0"/>
              <a:t>Ben Weissman and William Durkin (New Stars of Data)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06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A980-AE61-4CFE-9072-04634BA2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New Stars Of Data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A4453-82C2-404E-9D19-646066A1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7584440" cy="479520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Free virtual conference introducing new speakers in the Microsoft Data Platform space on August 14th.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altLang="en-US" sz="3200" dirty="0"/>
              <a:t>Check out the schedule here: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altLang="en-US" sz="3200" dirty="0">
                <a:solidFill>
                  <a:schemeClr val="accent5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https://www.newstarsofdata.com/schedule/</a:t>
            </a:r>
            <a:endParaRPr lang="en-US" altLang="en-US" sz="3200" dirty="0">
              <a:solidFill>
                <a:schemeClr val="accent5">
                  <a:lumMod val="5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altLang="en-US" sz="3200" dirty="0"/>
              <a:t>Register to the online event here: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altLang="en-US" sz="3200" dirty="0"/>
              <a:t> </a:t>
            </a:r>
            <a:r>
              <a:rPr lang="en-US" altLang="en-US" sz="3200" dirty="0">
                <a:solidFill>
                  <a:schemeClr val="accent5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https://www.meetup.com/New-Stars-Of-Data/events/271179016/</a:t>
            </a:r>
            <a:endParaRPr lang="en-US" altLang="en-US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C481F5-BDD3-47CB-8E69-F4C5C438A5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8544560" y="628439"/>
            <a:ext cx="3454400" cy="3427306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359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7B2E-12B9-4F8A-A9DF-BC4BF6D3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B22F-75D2-4A06-8431-E55FA296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/>
              <a:t>ACID Properties</a:t>
            </a:r>
          </a:p>
          <a:p>
            <a:r>
              <a:rPr lang="en-US" sz="4000" dirty="0"/>
              <a:t> Life cycle of a query</a:t>
            </a:r>
          </a:p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/>
              <a:t>Relational Engine</a:t>
            </a:r>
          </a:p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/>
              <a:t>Storage Engine</a:t>
            </a:r>
          </a:p>
          <a:p>
            <a:r>
              <a:rPr lang="en-US" sz="4000" dirty="0"/>
              <a:t>Transaction manager.</a:t>
            </a:r>
          </a:p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/>
              <a:t>Cache</a:t>
            </a:r>
          </a:p>
          <a:p>
            <a:pPr marL="0" indent="0">
              <a:buNone/>
            </a:pPr>
            <a:endParaRPr lang="en-US" sz="44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4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Circuit board, close, computer, computer chip, computer part, cpu ...">
            <a:extLst>
              <a:ext uri="{FF2B5EF4-FFF2-40B4-BE49-F238E27FC236}">
                <a16:creationId xmlns:a16="http://schemas.microsoft.com/office/drawing/2014/main" id="{513212B5-17C4-43C7-A8AC-FA207FA3C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0" b="7740"/>
          <a:stretch/>
        </p:blipFill>
        <p:spPr bwMode="auto">
          <a:xfrm>
            <a:off x="0" y="1271"/>
            <a:ext cx="12192000" cy="6856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2EED32-E715-42FC-B272-557680684161}"/>
              </a:ext>
            </a:extLst>
          </p:cNvPr>
          <p:cNvSpPr txBox="1"/>
          <p:nvPr/>
        </p:nvSpPr>
        <p:spPr>
          <a:xfrm>
            <a:off x="4185920" y="152400"/>
            <a:ext cx="4542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254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FADC-A5B2-4F9C-A2F0-69A854F8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Internals: Why we care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16F2-553C-400E-9388-D581B92C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Information about how queries are processed at each stage inside the SQL Engine.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Helps you track down the performance issues and fix them efficiently.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Build confidence when managing database Engine.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Helps in convincing your co-workers/managers of why they should take your ideas seriously. 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4000" dirty="0"/>
              <a:t>The more you know, the better.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9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069A-D53A-43FB-BACB-9DD9A650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00584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ACID Properties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1CAA18-FCA7-40E0-888B-AC1EBF835E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463040"/>
            <a:ext cx="6896100" cy="480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58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21405D-6C40-4373-9E09-2BA8EC94B1D7}"/>
              </a:ext>
            </a:extLst>
          </p:cNvPr>
          <p:cNvSpPr txBox="1"/>
          <p:nvPr/>
        </p:nvSpPr>
        <p:spPr>
          <a:xfrm>
            <a:off x="638175" y="2971800"/>
            <a:ext cx="85725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ACID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49E38A-2D16-40E3-9283-01DD01E07F8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495425" y="3202633"/>
            <a:ext cx="5619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A0F0EC-F778-4394-BBF2-FEC1A3EFB6D5}"/>
              </a:ext>
            </a:extLst>
          </p:cNvPr>
          <p:cNvCxnSpPr>
            <a:cxnSpLocks/>
          </p:cNvCxnSpPr>
          <p:nvPr/>
        </p:nvCxnSpPr>
        <p:spPr>
          <a:xfrm>
            <a:off x="2057400" y="1076325"/>
            <a:ext cx="0" cy="4600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8518D8-625F-403A-B331-C0CA2703ED73}"/>
              </a:ext>
            </a:extLst>
          </p:cNvPr>
          <p:cNvCxnSpPr/>
          <p:nvPr/>
        </p:nvCxnSpPr>
        <p:spPr>
          <a:xfrm>
            <a:off x="2057400" y="1085850"/>
            <a:ext cx="904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B0A19-BAE2-40E0-A923-53EFC6391B84}"/>
              </a:ext>
            </a:extLst>
          </p:cNvPr>
          <p:cNvCxnSpPr/>
          <p:nvPr/>
        </p:nvCxnSpPr>
        <p:spPr>
          <a:xfrm>
            <a:off x="2057400" y="2381250"/>
            <a:ext cx="904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828BA5-1D3B-4C63-BFD6-B0D5959731F3}"/>
              </a:ext>
            </a:extLst>
          </p:cNvPr>
          <p:cNvCxnSpPr/>
          <p:nvPr/>
        </p:nvCxnSpPr>
        <p:spPr>
          <a:xfrm>
            <a:off x="2057400" y="4057650"/>
            <a:ext cx="904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EC8296-A1D8-42AA-BC58-000CA8E9747B}"/>
              </a:ext>
            </a:extLst>
          </p:cNvPr>
          <p:cNvCxnSpPr>
            <a:cxnSpLocks/>
          </p:cNvCxnSpPr>
          <p:nvPr/>
        </p:nvCxnSpPr>
        <p:spPr>
          <a:xfrm>
            <a:off x="2057400" y="5676900"/>
            <a:ext cx="8667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71424D-283B-4D14-A494-3EB355B7E583}"/>
              </a:ext>
            </a:extLst>
          </p:cNvPr>
          <p:cNvSpPr txBox="1"/>
          <p:nvPr/>
        </p:nvSpPr>
        <p:spPr>
          <a:xfrm>
            <a:off x="2962241" y="828674"/>
            <a:ext cx="162876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Atomicity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03B3C-6656-415E-947A-F6C31FF849A5}"/>
              </a:ext>
            </a:extLst>
          </p:cNvPr>
          <p:cNvSpPr txBox="1"/>
          <p:nvPr/>
        </p:nvSpPr>
        <p:spPr>
          <a:xfrm>
            <a:off x="2943224" y="2147916"/>
            <a:ext cx="180021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Consistency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BB81FF-68AE-4142-BAD0-647CC8A5708E}"/>
              </a:ext>
            </a:extLst>
          </p:cNvPr>
          <p:cNvSpPr txBox="1"/>
          <p:nvPr/>
        </p:nvSpPr>
        <p:spPr>
          <a:xfrm>
            <a:off x="2962275" y="3824316"/>
            <a:ext cx="162876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Isolation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0F8BD-A8DA-4666-AF29-50CD4B9AC3E3}"/>
              </a:ext>
            </a:extLst>
          </p:cNvPr>
          <p:cNvSpPr txBox="1"/>
          <p:nvPr/>
        </p:nvSpPr>
        <p:spPr>
          <a:xfrm>
            <a:off x="2943225" y="5443566"/>
            <a:ext cx="162876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Durability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E99FCD-CF65-4796-ABAB-9F99F677C7A3}"/>
              </a:ext>
            </a:extLst>
          </p:cNvPr>
          <p:cNvCxnSpPr>
            <a:cxnSpLocks/>
          </p:cNvCxnSpPr>
          <p:nvPr/>
        </p:nvCxnSpPr>
        <p:spPr>
          <a:xfrm>
            <a:off x="4591005" y="1038225"/>
            <a:ext cx="108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3D822-EE02-4FFF-8AC4-7C4BF60A2F72}"/>
              </a:ext>
            </a:extLst>
          </p:cNvPr>
          <p:cNvCxnSpPr>
            <a:cxnSpLocks/>
          </p:cNvCxnSpPr>
          <p:nvPr/>
        </p:nvCxnSpPr>
        <p:spPr>
          <a:xfrm>
            <a:off x="4743441" y="2381250"/>
            <a:ext cx="10096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FE53D8-8BA6-458B-A62D-1AC5F279C25A}"/>
              </a:ext>
            </a:extLst>
          </p:cNvPr>
          <p:cNvCxnSpPr>
            <a:cxnSpLocks/>
          </p:cNvCxnSpPr>
          <p:nvPr/>
        </p:nvCxnSpPr>
        <p:spPr>
          <a:xfrm>
            <a:off x="4591005" y="4048125"/>
            <a:ext cx="108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4BDB8D-E651-4CF3-814D-2DB3C5762733}"/>
              </a:ext>
            </a:extLst>
          </p:cNvPr>
          <p:cNvCxnSpPr>
            <a:cxnSpLocks/>
          </p:cNvCxnSpPr>
          <p:nvPr/>
        </p:nvCxnSpPr>
        <p:spPr>
          <a:xfrm>
            <a:off x="4571989" y="5638800"/>
            <a:ext cx="108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3D1F94E-87A0-4D80-BF90-AE3FA7A4F2FD}"/>
              </a:ext>
            </a:extLst>
          </p:cNvPr>
          <p:cNvSpPr/>
          <p:nvPr/>
        </p:nvSpPr>
        <p:spPr>
          <a:xfrm>
            <a:off x="5657884" y="622726"/>
            <a:ext cx="6096000" cy="83099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All queries in the transaction should either complete successfully or all rollback.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5A2B5A-AB96-4B10-963E-344D2B95FBD4}"/>
              </a:ext>
            </a:extLst>
          </p:cNvPr>
          <p:cNvSpPr/>
          <p:nvPr/>
        </p:nvSpPr>
        <p:spPr>
          <a:xfrm>
            <a:off x="5753099" y="1963249"/>
            <a:ext cx="6000786" cy="83099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Database should be consistent after every single transaction.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AAD613-F004-44C7-93B4-E3D211245F4A}"/>
              </a:ext>
            </a:extLst>
          </p:cNvPr>
          <p:cNvSpPr/>
          <p:nvPr/>
        </p:nvSpPr>
        <p:spPr>
          <a:xfrm>
            <a:off x="5676900" y="3648256"/>
            <a:ext cx="6076981" cy="83099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Multiple transactions occur independently without interference.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06674B-7AF6-4DF9-996C-72340D53EE09}"/>
              </a:ext>
            </a:extLst>
          </p:cNvPr>
          <p:cNvSpPr/>
          <p:nvPr/>
        </p:nvSpPr>
        <p:spPr>
          <a:xfrm>
            <a:off x="5657884" y="5038635"/>
            <a:ext cx="6095994" cy="1200329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Changes that have been committed to the database should remain even if the system failure occurs.</a:t>
            </a:r>
          </a:p>
        </p:txBody>
      </p:sp>
    </p:spTree>
    <p:extLst>
      <p:ext uri="{BB962C8B-B14F-4D97-AF65-F5344CB8AC3E}">
        <p14:creationId xmlns:p14="http://schemas.microsoft.com/office/powerpoint/2010/main" val="1935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CD0-7037-418E-B912-A19E2470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</a:rPr>
              <a:t>What components of SQL Engine ensures ACID property?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7D0E-6B03-4B4D-9AE4-F301946D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6196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Atomicity-</a:t>
            </a:r>
            <a:r>
              <a:rPr lang="en-US" sz="4000" dirty="0"/>
              <a:t> Parse component</a:t>
            </a:r>
          </a:p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Consistency-</a:t>
            </a:r>
            <a:r>
              <a:rPr lang="en-US" sz="4000" dirty="0"/>
              <a:t> Parse and binder</a:t>
            </a:r>
          </a:p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Isolation-</a:t>
            </a:r>
            <a:r>
              <a:rPr lang="en-US" sz="4000" dirty="0"/>
              <a:t> Lock manager</a:t>
            </a:r>
          </a:p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Durability-</a:t>
            </a:r>
            <a:r>
              <a:rPr lang="en-US" sz="4000" dirty="0"/>
              <a:t> Transaction log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3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5CFE88-37E8-4020-B63A-C44FE1C9B53E}"/>
              </a:ext>
            </a:extLst>
          </p:cNvPr>
          <p:cNvGraphicFramePr>
            <a:graphicFrameLocks noGrp="1"/>
          </p:cNvGraphicFramePr>
          <p:nvPr/>
        </p:nvGraphicFramePr>
        <p:xfrm>
          <a:off x="8250285" y="937031"/>
          <a:ext cx="329183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19">
                  <a:extLst>
                    <a:ext uri="{9D8B030D-6E8A-4147-A177-3AD203B41FA5}">
                      <a16:colId xmlns:a16="http://schemas.microsoft.com/office/drawing/2014/main" val="1943101710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1829970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7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47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681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E32D6E-FA3C-4447-A9EC-AA30DDC9E853}"/>
              </a:ext>
            </a:extLst>
          </p:cNvPr>
          <p:cNvSpPr txBox="1"/>
          <p:nvPr/>
        </p:nvSpPr>
        <p:spPr>
          <a:xfrm>
            <a:off x="968150" y="505525"/>
            <a:ext cx="1090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Example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3A47D-4590-4A38-9642-A2126D00D090}"/>
              </a:ext>
            </a:extLst>
          </p:cNvPr>
          <p:cNvSpPr txBox="1"/>
          <p:nvPr/>
        </p:nvSpPr>
        <p:spPr>
          <a:xfrm>
            <a:off x="1077008" y="1878561"/>
            <a:ext cx="5801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Send $100 from Account 1 to Account 2   </a:t>
            </a:r>
            <a:r>
              <a:rPr lang="en-US" dirty="0"/>
              <a:t>	</a:t>
            </a:r>
          </a:p>
          <a:p>
            <a:r>
              <a:rPr lang="en-US" dirty="0"/>
              <a:t>                  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694FF5-9C2D-4841-BFB3-55E92BF12C0B}"/>
              </a:ext>
            </a:extLst>
          </p:cNvPr>
          <p:cNvCxnSpPr>
            <a:cxnSpLocks/>
          </p:cNvCxnSpPr>
          <p:nvPr/>
        </p:nvCxnSpPr>
        <p:spPr>
          <a:xfrm>
            <a:off x="1236618" y="3076491"/>
            <a:ext cx="0" cy="196223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953C1CD-F112-4116-B6E7-0466D1B9EEAE}"/>
              </a:ext>
            </a:extLst>
          </p:cNvPr>
          <p:cNvSpPr/>
          <p:nvPr/>
        </p:nvSpPr>
        <p:spPr>
          <a:xfrm>
            <a:off x="1442250" y="3592738"/>
            <a:ext cx="7929897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rgbClr val="1D0DB9"/>
                </a:solidFill>
              </a:rPr>
              <a:t>UPDATE </a:t>
            </a:r>
            <a:r>
              <a:rPr lang="en-US" sz="2400" b="1" dirty="0">
                <a:solidFill>
                  <a:schemeClr val="tx1"/>
                </a:solidFill>
              </a:rPr>
              <a:t>ACCOUNT </a:t>
            </a:r>
            <a:r>
              <a:rPr lang="en-US" sz="2400" b="1" dirty="0">
                <a:solidFill>
                  <a:srgbClr val="1D0DB9"/>
                </a:solidFill>
              </a:rPr>
              <a:t>SET </a:t>
            </a:r>
            <a:r>
              <a:rPr lang="en-US" sz="2400" b="1" dirty="0">
                <a:solidFill>
                  <a:schemeClr val="tx1"/>
                </a:solidFill>
              </a:rPr>
              <a:t>BALANCE=BALANCE-100 </a:t>
            </a:r>
            <a:r>
              <a:rPr lang="en-US" sz="2400" b="1" dirty="0">
                <a:solidFill>
                  <a:srgbClr val="1D0DB9"/>
                </a:solidFill>
              </a:rPr>
              <a:t>WHERE</a:t>
            </a:r>
            <a:r>
              <a:rPr lang="en-US" sz="2400" b="1" dirty="0">
                <a:solidFill>
                  <a:schemeClr val="tx1"/>
                </a:solidFill>
              </a:rPr>
              <a:t> ID=1 AND BALANCE &gt;100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4E386A-4A89-4F89-B6A9-B60A1950FE8C}"/>
              </a:ext>
            </a:extLst>
          </p:cNvPr>
          <p:cNvSpPr txBox="1"/>
          <p:nvPr/>
        </p:nvSpPr>
        <p:spPr>
          <a:xfrm flipH="1">
            <a:off x="968150" y="2591455"/>
            <a:ext cx="2433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BEGIN TRAN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529EA-8F6E-4E24-A5CF-97525FDED51C}"/>
              </a:ext>
            </a:extLst>
          </p:cNvPr>
          <p:cNvSpPr txBox="1"/>
          <p:nvPr/>
        </p:nvSpPr>
        <p:spPr>
          <a:xfrm>
            <a:off x="9896204" y="1328254"/>
            <a:ext cx="1645919" cy="324993"/>
          </a:xfrm>
          <a:prstGeom prst="rect">
            <a:avLst/>
          </a:prstGeom>
          <a:noFill/>
          <a:ln w="793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57871050-34E8-49F1-AC5E-346EA10D8294}"/>
              </a:ext>
            </a:extLst>
          </p:cNvPr>
          <p:cNvGraphicFramePr>
            <a:graphicFrameLocks noGrp="1"/>
          </p:cNvGraphicFramePr>
          <p:nvPr/>
        </p:nvGraphicFramePr>
        <p:xfrm>
          <a:off x="8326485" y="2312035"/>
          <a:ext cx="329183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67">
                  <a:extLst>
                    <a:ext uri="{9D8B030D-6E8A-4147-A177-3AD203B41FA5}">
                      <a16:colId xmlns:a16="http://schemas.microsoft.com/office/drawing/2014/main" val="1943101710"/>
                    </a:ext>
                  </a:extLst>
                </a:gridCol>
                <a:gridCol w="1605871">
                  <a:extLst>
                    <a:ext uri="{9D8B030D-6E8A-4147-A177-3AD203B41FA5}">
                      <a16:colId xmlns:a16="http://schemas.microsoft.com/office/drawing/2014/main" val="1829970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7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$400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47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6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34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dfc-app">
            <a:extLst>
              <a:ext uri="{FF2B5EF4-FFF2-40B4-BE49-F238E27FC236}">
                <a16:creationId xmlns:a16="http://schemas.microsoft.com/office/drawing/2014/main" id="{D0CCF08F-FDF5-4FBE-8890-A383BD677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9" y="177800"/>
            <a:ext cx="3554411" cy="637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DD4EAA-94FB-4811-B54E-CE93F3BB57B7}"/>
              </a:ext>
            </a:extLst>
          </p:cNvPr>
          <p:cNvSpPr txBox="1"/>
          <p:nvPr/>
        </p:nvSpPr>
        <p:spPr>
          <a:xfrm>
            <a:off x="4167188" y="177800"/>
            <a:ext cx="355441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www.bank.com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1D220-99DE-46A6-ABE1-9EA6BDE7BACF}"/>
              </a:ext>
            </a:extLst>
          </p:cNvPr>
          <p:cNvSpPr txBox="1"/>
          <p:nvPr/>
        </p:nvSpPr>
        <p:spPr>
          <a:xfrm>
            <a:off x="4167188" y="6248400"/>
            <a:ext cx="1380172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2060"/>
                </a:solidFill>
              </a:rPr>
              <a:t>www.bank.com</a:t>
            </a:r>
          </a:p>
        </p:txBody>
      </p:sp>
    </p:spTree>
    <p:extLst>
      <p:ext uri="{BB962C8B-B14F-4D97-AF65-F5344CB8AC3E}">
        <p14:creationId xmlns:p14="http://schemas.microsoft.com/office/powerpoint/2010/main" val="264623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B7F40BF9EB1E4D911E879EBE5A1703" ma:contentTypeVersion="9" ma:contentTypeDescription="Create a new document." ma:contentTypeScope="" ma:versionID="8e0a5c81c4b18460cc456fca36584f6e">
  <xsd:schema xmlns:xsd="http://www.w3.org/2001/XMLSchema" xmlns:xs="http://www.w3.org/2001/XMLSchema" xmlns:p="http://schemas.microsoft.com/office/2006/metadata/properties" xmlns:ns3="7a6ed5ea-34b5-425d-a6a2-6db2853311e4" xmlns:ns4="ed1a57f8-b036-490b-86ad-25772d5700e2" targetNamespace="http://schemas.microsoft.com/office/2006/metadata/properties" ma:root="true" ma:fieldsID="ac0e01f4a3275b93ca8b82573776b139" ns3:_="" ns4:_="">
    <xsd:import namespace="7a6ed5ea-34b5-425d-a6a2-6db2853311e4"/>
    <xsd:import namespace="ed1a57f8-b036-490b-86ad-25772d5700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ed5ea-34b5-425d-a6a2-6db2853311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a57f8-b036-490b-86ad-25772d5700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518892-7640-4964-BE01-20FB6DAC507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67C756-06CE-4B45-B6EB-7942F170C2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ed5ea-34b5-425d-a6a2-6db2853311e4"/>
    <ds:schemaRef ds:uri="ed1a57f8-b036-490b-86ad-25772d5700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99E5DC-44BF-4168-8D45-FE3A199EB9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1166</Words>
  <Application>Microsoft Office PowerPoint</Application>
  <PresentationFormat>Widescreen</PresentationFormat>
  <Paragraphs>391</Paragraphs>
  <Slides>30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Ubuntu</vt:lpstr>
      <vt:lpstr>Ubuntu Light</vt:lpstr>
      <vt:lpstr>Wingdings</vt:lpstr>
      <vt:lpstr>Office Theme</vt:lpstr>
      <vt:lpstr>SQL Server  Internals and Architecture</vt:lpstr>
      <vt:lpstr>About me</vt:lpstr>
      <vt:lpstr>Overview</vt:lpstr>
      <vt:lpstr>Internals: Why we care</vt:lpstr>
      <vt:lpstr>ACID Properties</vt:lpstr>
      <vt:lpstr>PowerPoint Presentation</vt:lpstr>
      <vt:lpstr>What components of SQL Engine ensures ACID property?</vt:lpstr>
      <vt:lpstr>PowerPoint Presentation</vt:lpstr>
      <vt:lpstr>PowerPoint Presentation</vt:lpstr>
      <vt:lpstr>PowerPoint Presentation</vt:lpstr>
      <vt:lpstr>Example</vt:lpstr>
      <vt:lpstr>Life Cycle of a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</vt:lpstr>
      <vt:lpstr>How plan cache is managed?</vt:lpstr>
      <vt:lpstr>PowerPoint Presentation</vt:lpstr>
      <vt:lpstr>Data cache</vt:lpstr>
      <vt:lpstr>How Optimizer choose Plan?</vt:lpstr>
      <vt:lpstr>How optimizer choose plan?</vt:lpstr>
      <vt:lpstr>Summary</vt:lpstr>
      <vt:lpstr>Special Thank you</vt:lpstr>
      <vt:lpstr>New Stars Of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 Internals and Architecture</dc:title>
  <dc:creator>Goguri, Deepthi</dc:creator>
  <cp:lastModifiedBy>Goguri, Deepthi</cp:lastModifiedBy>
  <cp:revision>29</cp:revision>
  <dcterms:created xsi:type="dcterms:W3CDTF">2020-08-06T16:15:25Z</dcterms:created>
  <dcterms:modified xsi:type="dcterms:W3CDTF">2020-08-07T14:50:09Z</dcterms:modified>
</cp:coreProperties>
</file>