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84" r:id="rId5"/>
    <p:sldId id="311" r:id="rId6"/>
    <p:sldId id="260" r:id="rId7"/>
    <p:sldId id="310" r:id="rId8"/>
    <p:sldId id="261" r:id="rId9"/>
    <p:sldId id="262" r:id="rId10"/>
    <p:sldId id="263" r:id="rId11"/>
    <p:sldId id="264" r:id="rId12"/>
    <p:sldId id="278" r:id="rId13"/>
    <p:sldId id="306" r:id="rId14"/>
    <p:sldId id="307" r:id="rId15"/>
    <p:sldId id="265" r:id="rId16"/>
    <p:sldId id="293" r:id="rId17"/>
    <p:sldId id="298" r:id="rId18"/>
    <p:sldId id="300" r:id="rId19"/>
    <p:sldId id="279" r:id="rId20"/>
    <p:sldId id="302" r:id="rId21"/>
    <p:sldId id="303" r:id="rId22"/>
    <p:sldId id="305" r:id="rId23"/>
    <p:sldId id="301" r:id="rId24"/>
    <p:sldId id="308" r:id="rId25"/>
    <p:sldId id="309" r:id="rId26"/>
    <p:sldId id="294" r:id="rId27"/>
    <p:sldId id="277" r:id="rId28"/>
    <p:sldId id="287" r:id="rId29"/>
    <p:sldId id="290" r:id="rId30"/>
    <p:sldId id="291" r:id="rId31"/>
    <p:sldId id="292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687" autoAdjust="0"/>
  </p:normalViewPr>
  <p:slideViewPr>
    <p:cSldViewPr snapToGrid="0">
      <p:cViewPr varScale="1">
        <p:scale>
          <a:sx n="61" d="100"/>
          <a:sy n="61" d="100"/>
        </p:scale>
        <p:origin x="60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25F51-2EAB-4124-8BFE-1E7037EDB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8BA4-9F37-474A-8D84-22BF2F937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FBDD5B5-6030-408E-ACF8-5824645A52B3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53DF9-B65A-400E-B279-58D8E287F1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A693-D4A8-4C2E-AD5A-E275032C4A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2B9599-A23E-4CFD-986D-0A904F46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5661C2-4B46-45B0-A323-F278B3D6835D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2A8F17-05FD-4F2E-A46B-97A741CF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spinlock contention, strange wait types, AVs and asserts is no longer a black box. With the availability of SQLCallStackResolver (http://aka.ms/sqlstack) you can start uncovering the true reasons for a particular behavior within SQL Server, without having to open </a:t>
            </a:r>
            <a:r>
              <a:rPr lang="en-US" dirty="0" err="1"/>
              <a:t>WinDbg</a:t>
            </a:r>
            <a:r>
              <a:rPr lang="en-US" dirty="0"/>
              <a:t>! This tool can potentially save you a call to Microsoft Support (or at least go much better prepared to them!) In this session you will be presented live demos of how SQLCallStackResolver has helped in real-life cases, both for SQL Server on Windows and SQL Server on Linux. Latch contention, spinlock contention, AVs are no longer a mystery with this tool. Come and see how you can tackle the most difficult and advanced SQL Server troubleshooting scenarios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4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sys.dm_os_spinlock_stats</a:t>
            </a:r>
            <a:r>
              <a:rPr lang="en-US" dirty="0"/>
              <a:t> showed the LOCK_HASH spinlock having a large number of collisions and </a:t>
            </a:r>
            <a:r>
              <a:rPr lang="en-US" dirty="0" err="1"/>
              <a:t>backoffs</a:t>
            </a:r>
            <a:endParaRPr lang="en-US" dirty="0"/>
          </a:p>
          <a:p>
            <a:r>
              <a:rPr lang="en-US" dirty="0" err="1"/>
              <a:t>XPerf</a:t>
            </a:r>
            <a:r>
              <a:rPr lang="en-US" dirty="0"/>
              <a:t> data collected showed over 60% of the CPU time was actually spend in this spinlock!</a:t>
            </a:r>
          </a:p>
          <a:p>
            <a:r>
              <a:rPr lang="en-US" dirty="0"/>
              <a:t>Collecting XE for </a:t>
            </a:r>
            <a:r>
              <a:rPr lang="en-US" dirty="0" err="1"/>
              <a:t>spinlock_backoff</a:t>
            </a:r>
            <a:r>
              <a:rPr lang="en-US" dirty="0"/>
              <a:t> with a histogram target showed the call stack responsible for the spinlock was associated with some metadata (MD) lookups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sv-SE" dirty="0"/>
              <a:t>FROM sys.dm_os_spinlock_stats</a:t>
            </a:r>
          </a:p>
          <a:p>
            <a:r>
              <a:rPr lang="en-US" dirty="0"/>
              <a:t>ORDER BY </a:t>
            </a:r>
            <a:r>
              <a:rPr lang="en-US" dirty="0" err="1"/>
              <a:t>backoffs</a:t>
            </a:r>
            <a:r>
              <a:rPr lang="en-US" dirty="0"/>
              <a:t> DESC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WPT is C:\Program Files (x86)\Windows Kits\10\Windows Performance Toolkit\Redistributables</a:t>
            </a:r>
          </a:p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6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4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9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2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XEL files can also be used as a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C5BF34-4B0C-45CB-A100-304D3C94F56B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rvind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10-sd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b/401399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paro-mis.wikispaces.com/web+ques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process-explor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microsoft.com/download/D/A/A/DAAD63AF-B06F-4F29-AF1D-68A78102ABF4/SQLServerSpinlockContention.pdf" TargetMode="External"/><Relationship Id="rId4" Type="http://schemas.openxmlformats.org/officeDocument/2006/relationships/hyperlink" Target="https://docs.microsoft.com/en-us/windows-hardware/drivers/debugg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t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y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DEE-EF2A-4BBF-ABDF-FFEFEEE4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/>
          <a:p>
            <a:r>
              <a:rPr lang="en-US" sz="8000" dirty="0"/>
              <a:t>Advanced SQL Server troubleshooting with SQLCallStackResolver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97CD-B443-4C93-896F-3DA8E02E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789563" cy="178426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Arvind Shyamsundar</a:t>
            </a:r>
          </a:p>
          <a:p>
            <a:r>
              <a:rPr lang="en-US" dirty="0"/>
              <a:t>Principal Program Manager | Microsoft Azure CAT (a.k.a. SQLCAT)</a:t>
            </a:r>
          </a:p>
          <a:p>
            <a:r>
              <a:rPr lang="en-US" dirty="0"/>
              <a:t>Twitter: @</a:t>
            </a:r>
            <a:r>
              <a:rPr lang="en-US" dirty="0" err="1"/>
              <a:t>arvisam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http://aka.ms/arvindsh</a:t>
            </a:r>
            <a:endParaRPr lang="en-US" dirty="0"/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965CD4-7215-4DB4-A7A1-1D39CF4268AB}"/>
              </a:ext>
            </a:extLst>
          </p:cNvPr>
          <p:cNvSpPr/>
          <p:nvPr/>
        </p:nvSpPr>
        <p:spPr>
          <a:xfrm>
            <a:off x="9745703" y="2582114"/>
            <a:ext cx="1970935" cy="975992"/>
          </a:xfrm>
          <a:prstGeom prst="wedgeRoundRectCallout">
            <a:avLst>
              <a:gd name="adj1" fmla="val -66433"/>
              <a:gd name="adj2" fmla="val 8378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a better name? Please let me know!</a:t>
            </a:r>
          </a:p>
        </p:txBody>
      </p:sp>
    </p:spTree>
    <p:extLst>
      <p:ext uri="{BB962C8B-B14F-4D97-AF65-F5344CB8AC3E}">
        <p14:creationId xmlns:p14="http://schemas.microsoft.com/office/powerpoint/2010/main" val="8179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SQLCallStackResolver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Getting matched PDB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044087" cy="4852292"/>
          </a:xfrm>
        </p:spPr>
        <p:txBody>
          <a:bodyPr>
            <a:normAutofit/>
          </a:bodyPr>
          <a:lstStyle/>
          <a:p>
            <a:r>
              <a:rPr lang="en-US" dirty="0"/>
              <a:t>Go to the Wiki section under </a:t>
            </a:r>
            <a:r>
              <a:rPr lang="en-US" dirty="0">
                <a:hlinkClick r:id="rId3"/>
              </a:rPr>
              <a:t>http://aka.ms/SQLStack</a:t>
            </a:r>
            <a:endParaRPr lang="en-US" dirty="0"/>
          </a:p>
          <a:p>
            <a:r>
              <a:rPr lang="en-US" dirty="0"/>
              <a:t>Locate the page corresponding to the </a:t>
            </a:r>
            <a:r>
              <a:rPr lang="en-US" u="sng" dirty="0"/>
              <a:t>major</a:t>
            </a:r>
            <a:r>
              <a:rPr lang="en-US" dirty="0"/>
              <a:t> version of SQL Server you are troubleshooting</a:t>
            </a:r>
          </a:p>
          <a:p>
            <a:r>
              <a:rPr lang="en-US" dirty="0"/>
              <a:t>Most likely there’s already a script to download PDB files for the specific (including minor version for SP / CU)</a:t>
            </a:r>
          </a:p>
          <a:p>
            <a:r>
              <a:rPr lang="en-US" dirty="0"/>
              <a:t>Use that PowerShell script and modify the &lt;</a:t>
            </a:r>
            <a:r>
              <a:rPr lang="en-US" dirty="0" err="1"/>
              <a:t>somepath</a:t>
            </a:r>
            <a:r>
              <a:rPr lang="en-US" dirty="0"/>
              <a:t>&gt; placeholders; execute it to download the PDB files</a:t>
            </a:r>
          </a:p>
          <a:p>
            <a:r>
              <a:rPr lang="en-US" dirty="0"/>
              <a:t>What if there is no entry for the specific version you are using? The next demo will show you how!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0B9CB-0832-493A-BD16-ED3C2B60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84" y="1269362"/>
            <a:ext cx="6063714" cy="43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pDB</a:t>
            </a:r>
            <a:r>
              <a:rPr lang="en-US" dirty="0"/>
              <a:t> download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.XEL files, SSMS and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838688" cy="21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Getting base addresses</a:t>
            </a:r>
          </a:p>
          <a:p>
            <a:pPr marL="0" indent="0">
              <a:buNone/>
            </a:pPr>
            <a:r>
              <a:rPr lang="en-US" dirty="0"/>
              <a:t>First, run the query below within SSMS, and make sure you use Results to Grid: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dm_os_loaded_modules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E2AE-E1E0-47FA-B5C7-CF44CBEC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08" y="2230021"/>
            <a:ext cx="5077036" cy="1914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FBC55-1230-456B-838B-110B31EFC089}"/>
              </a:ext>
            </a:extLst>
          </p:cNvPr>
          <p:cNvSpPr/>
          <p:nvPr/>
        </p:nvSpPr>
        <p:spPr>
          <a:xfrm>
            <a:off x="657224" y="4512365"/>
            <a:ext cx="10674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select ALL the results, and copy into clipboard. </a:t>
            </a:r>
          </a:p>
          <a:p>
            <a:endParaRPr lang="en-US" dirty="0"/>
          </a:p>
          <a:p>
            <a:r>
              <a:rPr lang="en-US" dirty="0"/>
              <a:t>Click the “Enter base addresses” in the SQLCallStackResolver tool, and OVERWRITE what’s pre-populated with the values you copied.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4D44D-AEA8-4BB8-AFEF-45694139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93" b="21786"/>
          <a:stretch/>
        </p:blipFill>
        <p:spPr>
          <a:xfrm>
            <a:off x="762001" y="1045168"/>
            <a:ext cx="5996151" cy="5564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B04A5-9BEF-4F05-B792-ADE793820E4D}"/>
              </a:ext>
            </a:extLst>
          </p:cNvPr>
          <p:cNvSpPr txBox="1"/>
          <p:nvPr/>
        </p:nvSpPr>
        <p:spPr>
          <a:xfrm>
            <a:off x="6957848" y="1222264"/>
            <a:ext cx="4557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module+offset</a:t>
            </a:r>
            <a:r>
              <a:rPr lang="en-US" dirty="0"/>
              <a:t> notation for call stacks is only if you view the call stack information using a server-side method like dumping the ring buffer.</a:t>
            </a:r>
          </a:p>
          <a:p>
            <a:endParaRPr lang="en-US" dirty="0"/>
          </a:p>
          <a:p>
            <a:r>
              <a:rPr lang="en-US" dirty="0"/>
              <a:t>When viewed with SSMS (offline) this </a:t>
            </a:r>
            <a:r>
              <a:rPr lang="en-US" dirty="0" err="1"/>
              <a:t>module+offset</a:t>
            </a:r>
            <a:r>
              <a:rPr lang="en-US" dirty="0"/>
              <a:t> notation is not preserved.</a:t>
            </a:r>
          </a:p>
          <a:p>
            <a:endParaRPr lang="en-US" dirty="0"/>
          </a:p>
          <a:p>
            <a:r>
              <a:rPr lang="en-US" dirty="0"/>
              <a:t>SQLCallStackResolver helps in this situation!</a:t>
            </a:r>
          </a:p>
        </p:txBody>
      </p:sp>
    </p:spTree>
    <p:extLst>
      <p:ext uri="{BB962C8B-B14F-4D97-AF65-F5344CB8AC3E}">
        <p14:creationId xmlns:p14="http://schemas.microsoft.com/office/powerpoint/2010/main" val="3852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Working with XEL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Spinlock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545468" cy="4852292"/>
          </a:xfrm>
        </p:spPr>
        <p:txBody>
          <a:bodyPr>
            <a:normAutofit/>
          </a:bodyPr>
          <a:lstStyle/>
          <a:p>
            <a:r>
              <a:rPr lang="en-US" dirty="0"/>
              <a:t>A customer was validating their workload with SQL Server 2017 (pre-release CTP) in our lab. This was a highly concurrent workload and they were  seeing 100% CPU consumption on a 144-CPU box</a:t>
            </a:r>
          </a:p>
          <a:p>
            <a:r>
              <a:rPr lang="en-US" dirty="0"/>
              <a:t>They were using memory-optimized, non-durable tables with a natively compiled procedure and an interop stored procedure on top</a:t>
            </a:r>
          </a:p>
          <a:p>
            <a:r>
              <a:rPr lang="en-US" dirty="0"/>
              <a:t>The requirement was to understand the reason for the high CPU usage, and look at options for either lowering the CPU usage or to increase throughput (measured by SQL Server: Batch Requests / sec.)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ECD1A-FB44-4612-88E4-461EA835A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1" b="4288"/>
          <a:stretch/>
        </p:blipFill>
        <p:spPr>
          <a:xfrm>
            <a:off x="408231" y="1049259"/>
            <a:ext cx="8688316" cy="5610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FD29B-5F53-410A-A368-2DF8C8BBF2AB}"/>
              </a:ext>
            </a:extLst>
          </p:cNvPr>
          <p:cNvSpPr txBox="1"/>
          <p:nvPr/>
        </p:nvSpPr>
        <p:spPr>
          <a:xfrm>
            <a:off x="9238560" y="2161459"/>
            <a:ext cx="2848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250 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100% CPU usage</a:t>
            </a:r>
          </a:p>
          <a:p>
            <a:endParaRPr lang="en-US" dirty="0"/>
          </a:p>
          <a:p>
            <a:r>
              <a:rPr lang="en-US" dirty="0"/>
              <a:t>LOCK_HASH spinlock having huge amount of </a:t>
            </a:r>
            <a:r>
              <a:rPr lang="en-US" dirty="0" err="1"/>
              <a:t>backoffs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Sidebar: </a:t>
            </a:r>
            <a:r>
              <a:rPr lang="en-US" dirty="0" err="1"/>
              <a:t>Xperf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207308" cy="4852292"/>
          </a:xfrm>
        </p:spPr>
        <p:txBody>
          <a:bodyPr>
            <a:normAutofit fontScale="92500"/>
          </a:bodyPr>
          <a:lstStyle/>
          <a:p>
            <a:r>
              <a:rPr lang="en-US" dirty="0"/>
              <a:t>Get these tools from the Windows SDK: </a:t>
            </a:r>
            <a:r>
              <a:rPr lang="en-US" dirty="0">
                <a:hlinkClick r:id="rId3"/>
              </a:rPr>
              <a:t>https://developer.microsoft.com/en-US/windows/downloads/windows-10-sdk</a:t>
            </a:r>
            <a:endParaRPr lang="en-US" dirty="0"/>
          </a:p>
          <a:p>
            <a:r>
              <a:rPr lang="en-US" dirty="0"/>
              <a:t>Once downloaded on a desktop, you can copy-paste the redistributable .MSI or the folder to a server (see Notes for details)</a:t>
            </a:r>
          </a:p>
          <a:p>
            <a:r>
              <a:rPr lang="en-US" dirty="0" err="1"/>
              <a:t>XPerf</a:t>
            </a:r>
            <a:r>
              <a:rPr lang="en-US" dirty="0"/>
              <a:t> is a command line tool for capturing traces. Capturing a basic </a:t>
            </a:r>
            <a:r>
              <a:rPr lang="en-US" dirty="0" err="1"/>
              <a:t>XPerf</a:t>
            </a:r>
            <a:r>
              <a:rPr lang="en-US" dirty="0"/>
              <a:t> trace for investigating high CPU usage is simple: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xperf</a:t>
            </a:r>
            <a:r>
              <a:rPr lang="en-US" dirty="0"/>
              <a:t> -On Base</a:t>
            </a:r>
          </a:p>
          <a:p>
            <a:r>
              <a:rPr lang="en-US" dirty="0"/>
              <a:t>After a few seconds of capturing data, stop the trace and write the data out by running: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xperf</a:t>
            </a:r>
            <a:r>
              <a:rPr lang="en-US" sz="1800" dirty="0"/>
              <a:t> -d &lt;path to a .ETL file&gt;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180A1-4D8F-4132-8A6D-CF692C4E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1111764"/>
            <a:ext cx="6045276" cy="4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Windows perf analyzer (WPA)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3895343" cy="4852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WPA is also installed with the Windows Performance Toolkit</a:t>
            </a:r>
          </a:p>
          <a:p>
            <a:r>
              <a:rPr lang="en-US" dirty="0"/>
              <a:t>To analyze the ETL file that was saved by </a:t>
            </a:r>
            <a:r>
              <a:rPr lang="en-US" dirty="0" err="1"/>
              <a:t>Xperf</a:t>
            </a:r>
            <a:r>
              <a:rPr lang="en-US" dirty="0"/>
              <a:t>, open the trace in Windows Performance Analyzer (WPA) </a:t>
            </a:r>
          </a:p>
          <a:p>
            <a:r>
              <a:rPr lang="en-US" dirty="0"/>
              <a:t>Use the Computation view (right click and Add to Analysis view) to examine CPU usage by module and function (un-select the “Stack” option)</a:t>
            </a:r>
          </a:p>
          <a:p>
            <a:r>
              <a:rPr lang="en-US" dirty="0"/>
              <a:t>Make sure symbol paths are correctly setup in WPA, and the option to “Load Symbols” is turned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39879-B9A0-4921-A980-F3A994E05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18"/>
          <a:stretch/>
        </p:blipFill>
        <p:spPr>
          <a:xfrm>
            <a:off x="4797253" y="1304974"/>
            <a:ext cx="6849315" cy="45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Looking at the SQL 2016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491691" cy="4852292"/>
          </a:xfrm>
        </p:spPr>
        <p:txBody>
          <a:bodyPr>
            <a:normAutofit/>
          </a:bodyPr>
          <a:lstStyle/>
          <a:p>
            <a:r>
              <a:rPr lang="en-US" dirty="0"/>
              <a:t>Almost 70% of the time is spent in spins for spinlock # 143</a:t>
            </a:r>
          </a:p>
          <a:p>
            <a:r>
              <a:rPr lang="en-US" dirty="0"/>
              <a:t>Spinlock # 143 in SQL 2016 SP1 is LOCK_HASH (you can check this with the following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143 and 	name = '</a:t>
            </a:r>
            <a:r>
              <a:rPr lang="en-US" dirty="0" err="1"/>
              <a:t>spinlock_types</a:t>
            </a:r>
            <a:r>
              <a:rPr lang="en-US" dirty="0"/>
              <a:t>’</a:t>
            </a:r>
          </a:p>
          <a:p>
            <a:r>
              <a:rPr lang="en-US" dirty="0"/>
              <a:t>We still can’t tell exactly what the LOCK_HASH is due to – which is where we will look at call stacks!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8286-37B8-468A-8A05-6EE80ABA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06" y="1078029"/>
            <a:ext cx="6185730" cy="5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diagnosing LOCK_HASH Spinlock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sz="2400" dirty="0"/>
              <a:t>Target SQL scenarios</a:t>
            </a:r>
          </a:p>
          <a:p>
            <a:r>
              <a:rPr lang="en-US" sz="2400" dirty="0"/>
              <a:t>Basics</a:t>
            </a:r>
          </a:p>
          <a:p>
            <a:pPr lvl="1"/>
            <a:r>
              <a:rPr lang="en-US" sz="2000" dirty="0"/>
              <a:t>Different ways that you can collect call stacks</a:t>
            </a:r>
          </a:p>
          <a:p>
            <a:pPr lvl="1"/>
            <a:r>
              <a:rPr lang="en-US" sz="2000" dirty="0"/>
              <a:t>Why PDB symbols are important</a:t>
            </a:r>
          </a:p>
          <a:p>
            <a:r>
              <a:rPr lang="en-US" sz="2400" dirty="0"/>
              <a:t>SQLCallStackResolver basics</a:t>
            </a:r>
          </a:p>
          <a:p>
            <a:pPr lvl="1"/>
            <a:r>
              <a:rPr lang="en-US" sz="2000" dirty="0"/>
              <a:t>Installation and UI</a:t>
            </a:r>
          </a:p>
          <a:p>
            <a:pPr lvl="1"/>
            <a:r>
              <a:rPr lang="en-US" sz="2000" dirty="0"/>
              <a:t>Getting PDB symbols for specific SQL builds</a:t>
            </a:r>
          </a:p>
          <a:p>
            <a:pPr lvl="1"/>
            <a:r>
              <a:rPr lang="en-US" sz="2000" dirty="0"/>
              <a:t>Working with XEL files</a:t>
            </a:r>
          </a:p>
          <a:p>
            <a:r>
              <a:rPr lang="en-US" sz="2400" dirty="0"/>
              <a:t>Case Studies</a:t>
            </a:r>
          </a:p>
          <a:p>
            <a:pPr lvl="1"/>
            <a:r>
              <a:rPr lang="en-US" sz="2000" dirty="0"/>
              <a:t>LOCK_HASH spinlock contention</a:t>
            </a:r>
          </a:p>
          <a:p>
            <a:pPr lvl="1"/>
            <a:r>
              <a:rPr lang="en-US" sz="2000" dirty="0"/>
              <a:t>Diagnosing PAGELATCH_EX wait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B87B5-DDE9-48C9-81A3-F04583B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67" y="700734"/>
            <a:ext cx="4358151" cy="5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2016 call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6786B-24A0-491E-8B6B-72A35D47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22264"/>
            <a:ext cx="10058400" cy="528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sqldk!XeSosPkg</a:t>
            </a:r>
            <a:r>
              <a:rPr lang="en-US" dirty="0"/>
              <a:t>::</a:t>
            </a:r>
            <a:r>
              <a:rPr lang="en-US" dirty="0" err="1"/>
              <a:t>spinlock_backoff</a:t>
            </a:r>
            <a:r>
              <a:rPr lang="en-US" dirty="0"/>
              <a:t>::Publish</a:t>
            </a:r>
          </a:p>
          <a:p>
            <a:pPr marL="0" indent="0">
              <a:buNone/>
            </a:pPr>
            <a:r>
              <a:rPr lang="en-US" dirty="0" err="1"/>
              <a:t>sqldk!SpinlockBase</a:t>
            </a:r>
            <a:r>
              <a:rPr lang="en-US" dirty="0"/>
              <a:t>::Sleep</a:t>
            </a:r>
          </a:p>
          <a:p>
            <a:pPr marL="0" indent="0">
              <a:buNone/>
            </a:pPr>
            <a:r>
              <a:rPr lang="en-US" dirty="0" err="1"/>
              <a:t>sqlmin!Spinlock</a:t>
            </a:r>
            <a:r>
              <a:rPr lang="en-US" dirty="0"/>
              <a:t>&lt;143,7,1&gt;::</a:t>
            </a:r>
            <a:r>
              <a:rPr lang="en-US" dirty="0" err="1"/>
              <a:t>SpinToAcquireWithExponentialBackoff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LockGenericIdsLocal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sqlmin!CMEDCacheEntryFactory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GetProxiedCacheEntryById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sqlmin!CMEDProxyDatabase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GetOwnerByOwnerId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sqllang!CSECAccessAuditBase</a:t>
            </a:r>
            <a:r>
              <a:rPr lang="en-US" dirty="0"/>
              <a:t>::</a:t>
            </a:r>
            <a:r>
              <a:rPr lang="en-US" dirty="0" err="1"/>
              <a:t>SetSecurable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::_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sqllang!FHasEntityPermissionsWithAuditState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108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Case Study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3"/>
            <a:ext cx="10753725" cy="5304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Symptoms: the system was experiencing 100% CPU usage, and we wanted to know what was responsible for the high CPU usage. </a:t>
            </a:r>
          </a:p>
          <a:p>
            <a:r>
              <a:rPr lang="en-US" dirty="0"/>
              <a:t>DMVs showed a huge amount of LOCK_HASH spinlock contention</a:t>
            </a:r>
          </a:p>
          <a:p>
            <a:r>
              <a:rPr lang="en-US" dirty="0"/>
              <a:t>Using </a:t>
            </a:r>
            <a:r>
              <a:rPr lang="en-US" dirty="0" err="1"/>
              <a:t>Xperf</a:t>
            </a:r>
            <a:r>
              <a:rPr lang="en-US" dirty="0"/>
              <a:t> we proved that a significant % of CPU usage was attributed to the </a:t>
            </a:r>
            <a:r>
              <a:rPr lang="en-US" dirty="0" err="1"/>
              <a:t>backoffs</a:t>
            </a:r>
            <a:r>
              <a:rPr lang="en-US" dirty="0"/>
              <a:t> for this spinlock, hence it was worth investigating the spinlock further</a:t>
            </a:r>
          </a:p>
          <a:p>
            <a:r>
              <a:rPr lang="en-US" dirty="0"/>
              <a:t>To know exactly what code paths resulted in the spinlock contention (LOCK_HASH is ubiquitous / overloaded) we collected call stacks using Extended Events</a:t>
            </a:r>
          </a:p>
          <a:p>
            <a:r>
              <a:rPr lang="en-US" dirty="0"/>
              <a:t>We used SQLCallStackResolver to resolve those call stacks and found some likely clues: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sqlmin!CMEDProxyDatabase</a:t>
            </a:r>
            <a:r>
              <a:rPr lang="en-US" dirty="0"/>
              <a:t>; </a:t>
            </a:r>
            <a:r>
              <a:rPr lang="en-US" dirty="0" err="1"/>
              <a:t>sqlmin!MDL</a:t>
            </a:r>
            <a:r>
              <a:rPr lang="en-US" dirty="0"/>
              <a:t>::</a:t>
            </a:r>
            <a:r>
              <a:rPr lang="en-US" dirty="0" err="1"/>
              <a:t>LockGenericLocal</a:t>
            </a:r>
            <a:r>
              <a:rPr lang="en-US" dirty="0"/>
              <a:t>; </a:t>
            </a: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root cause: </a:t>
            </a:r>
            <a:r>
              <a:rPr lang="en-US" u="sng" dirty="0"/>
              <a:t>hash table contention for metadata (MD) locks</a:t>
            </a:r>
          </a:p>
          <a:p>
            <a:r>
              <a:rPr lang="en-US" dirty="0"/>
              <a:t>MD locks are not partitioned prior to SQL 2017 and hence did not scale</a:t>
            </a:r>
          </a:p>
          <a:p>
            <a:r>
              <a:rPr lang="en-US" dirty="0"/>
              <a:t>The SQL MD team then turned on MD lock partitioning by default in SQL 2017</a:t>
            </a:r>
          </a:p>
          <a:p>
            <a:r>
              <a:rPr lang="en-US" dirty="0"/>
              <a:t>This helped push the workload to much higher throughput in SQL 2017</a:t>
            </a:r>
          </a:p>
          <a:p>
            <a:endParaRPr lang="en-US" dirty="0"/>
          </a:p>
          <a:p>
            <a:r>
              <a:rPr lang="en-US" dirty="0"/>
              <a:t>Sidebar: </a:t>
            </a:r>
            <a:r>
              <a:rPr lang="en-US" dirty="0" err="1"/>
              <a:t>LINQPad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http://www.linqpad.net</a:t>
            </a:r>
            <a:r>
              <a:rPr lang="en-US" dirty="0"/>
              <a:t>) is a great tool for quick stress testing scripts!</a:t>
            </a:r>
          </a:p>
        </p:txBody>
      </p:sp>
    </p:spTree>
    <p:extLst>
      <p:ext uri="{BB962C8B-B14F-4D97-AF65-F5344CB8AC3E}">
        <p14:creationId xmlns:p14="http://schemas.microsoft.com/office/powerpoint/2010/main" val="3812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The ‘after’ PICTURE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54F4-D325-4785-93DE-B4149186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74" t="182" r="774" b="3442"/>
          <a:stretch/>
        </p:blipFill>
        <p:spPr>
          <a:xfrm>
            <a:off x="657224" y="1103586"/>
            <a:ext cx="8019392" cy="5279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90C87-1F2C-426A-A42A-F139CB4DBEF5}"/>
              </a:ext>
            </a:extLst>
          </p:cNvPr>
          <p:cNvSpPr txBox="1"/>
          <p:nvPr/>
        </p:nvSpPr>
        <p:spPr>
          <a:xfrm>
            <a:off x="9017842" y="2173444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</a:t>
            </a:r>
            <a:r>
              <a:rPr lang="en-US" b="1" u="sng" dirty="0">
                <a:solidFill>
                  <a:srgbClr val="00B050"/>
                </a:solidFill>
              </a:rPr>
              <a:t>465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Still 100% CPU usage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LOCK_HASH is gone!</a:t>
            </a:r>
          </a:p>
        </p:txBody>
      </p:sp>
    </p:spTree>
    <p:extLst>
      <p:ext uri="{BB962C8B-B14F-4D97-AF65-F5344CB8AC3E}">
        <p14:creationId xmlns:p14="http://schemas.microsoft.com/office/powerpoint/2010/main" val="3490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2017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3"/>
            <a:ext cx="4491691" cy="518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still see ~ 23% of CPU time is spent in a spinlock # 276</a:t>
            </a:r>
          </a:p>
          <a:p>
            <a:r>
              <a:rPr lang="en-US" dirty="0"/>
              <a:t>Spinlock # 276 in SQL 2016 RTM (verify using the below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276 and 	name = '</a:t>
            </a:r>
            <a:r>
              <a:rPr lang="en-US" dirty="0" err="1"/>
              <a:t>spinlock_types</a:t>
            </a:r>
            <a:r>
              <a:rPr lang="en-US" dirty="0"/>
              <a:t>'</a:t>
            </a:r>
          </a:p>
          <a:p>
            <a:r>
              <a:rPr lang="en-US" dirty="0"/>
              <a:t>Good news is that it’s not LOCK_HASH! so the fix was effective</a:t>
            </a:r>
          </a:p>
          <a:p>
            <a:r>
              <a:rPr lang="en-US" dirty="0"/>
              <a:t>Interestingly, the next potential bottleneck has come up (spinlock # 276 is SOS_CACHESTORE). This is a common situation in these kind of systems, where fixing one bottleneck reveals the next 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AEBD3-7E81-4986-8A3F-F7139A0C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222264"/>
            <a:ext cx="6792227" cy="50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PAGELATCH_EX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PAGELATCH_EX contention is common with customers. In many cases this is a product of poor index selection, but in rare cases it can actually be due to sub-optimal code on the SQL engine side</a:t>
            </a:r>
          </a:p>
          <a:p>
            <a:r>
              <a:rPr lang="en-US" dirty="0"/>
              <a:t>One such case was observed when customers suddenly saw increased PAGELATCH_EX contention on system tables post upgrade to SQL Server 2016</a:t>
            </a:r>
          </a:p>
          <a:p>
            <a:r>
              <a:rPr lang="en-US" dirty="0"/>
              <a:t>Collecting </a:t>
            </a:r>
            <a:r>
              <a:rPr lang="en-US" dirty="0" err="1"/>
              <a:t>callstacks</a:t>
            </a:r>
            <a:r>
              <a:rPr lang="en-US" dirty="0"/>
              <a:t> for PAGELATCH_EX wait, bucketizing them into a histogram target, and then resolving them using SQLCallStackResolver clearly showed the increased waits were due to additional code introduced in SQL Server 2016</a:t>
            </a:r>
          </a:p>
          <a:p>
            <a:r>
              <a:rPr lang="en-US" u="sng" dirty="0"/>
              <a:t>Without SQLCallStackResolver, the customer would have had to collect a dump – clearly something not acceptable given the already degraded state of performance on the box!</a:t>
            </a:r>
          </a:p>
          <a:p>
            <a:r>
              <a:rPr lang="en-US" dirty="0"/>
              <a:t>With the ease of isolation of the problem using SQLCallStackResolver, the SQL engineering team was able to optimize that additional code in SQL 2016 SP1 CU2 / SQL 2016 RTM CU6 (KB article: </a:t>
            </a:r>
            <a:r>
              <a:rPr lang="en-US" dirty="0">
                <a:hlinkClick r:id="rId3"/>
              </a:rPr>
              <a:t>https://support.microsoft.com/kb/4013999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9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PAGELATCH_EX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SQLCallStackResolver is a time-saving tool to help you diagnose issues accurately</a:t>
            </a:r>
          </a:p>
          <a:p>
            <a:r>
              <a:rPr lang="en-US" sz="2400" dirty="0"/>
              <a:t>Download and install from </a:t>
            </a:r>
            <a:r>
              <a:rPr lang="en-US" sz="2400" dirty="0">
                <a:hlinkClick r:id="rId3"/>
              </a:rPr>
              <a:t>http://aka.ms/SQLStack</a:t>
            </a:r>
            <a:endParaRPr lang="en-US" sz="2400" dirty="0"/>
          </a:p>
          <a:p>
            <a:r>
              <a:rPr lang="en-US" sz="2400" dirty="0"/>
              <a:t>Matched PDB files are the key to a successful diagnosis</a:t>
            </a:r>
          </a:p>
          <a:p>
            <a:pPr lvl="1"/>
            <a:r>
              <a:rPr lang="en-US" sz="2000" dirty="0"/>
              <a:t>For Linux, the PDBs are exactly the same as the Windows ones for the same build</a:t>
            </a:r>
          </a:p>
          <a:p>
            <a:pPr lvl="1"/>
            <a:r>
              <a:rPr lang="en-US" sz="2000" dirty="0"/>
              <a:t>For XEL files you should also have the output of </a:t>
            </a:r>
            <a:r>
              <a:rPr lang="en-US" sz="2000" dirty="0" err="1"/>
              <a:t>sys.dm_os_loaded_modules</a:t>
            </a:r>
            <a:r>
              <a:rPr lang="en-US" sz="2000" dirty="0"/>
              <a:t> (name, </a:t>
            </a:r>
            <a:r>
              <a:rPr lang="en-US" sz="2000" dirty="0" err="1"/>
              <a:t>base_address</a:t>
            </a:r>
            <a:r>
              <a:rPr lang="en-US" sz="2000" dirty="0"/>
              <a:t>) from the time the XEL was collected</a:t>
            </a:r>
          </a:p>
          <a:p>
            <a:r>
              <a:rPr lang="en-US" sz="2400" dirty="0"/>
              <a:t>Windows Performance Toolkit (</a:t>
            </a:r>
            <a:r>
              <a:rPr lang="en-US" sz="2400" dirty="0" err="1"/>
              <a:t>XPerf</a:t>
            </a:r>
            <a:r>
              <a:rPr lang="en-US" sz="2400" dirty="0"/>
              <a:t> / WPA) are really useful for diagnosing high CPU usage. </a:t>
            </a:r>
            <a:r>
              <a:rPr lang="en-US" sz="2400" b="1" u="sng" dirty="0"/>
              <a:t>Correlation between SQL and system performance is really important!</a:t>
            </a:r>
          </a:p>
          <a:p>
            <a:r>
              <a:rPr lang="en-US" sz="2400" dirty="0"/>
              <a:t>SQLCallStackResolver has been used successfully in real-world cases. You can use it to </a:t>
            </a:r>
            <a:r>
              <a:rPr lang="en-US" sz="2400"/>
              <a:t>save time </a:t>
            </a:r>
            <a:r>
              <a:rPr lang="en-US" sz="2400" dirty="0"/>
              <a:t>and take some guesswork out of Troubleshooting SQL!</a:t>
            </a:r>
          </a:p>
        </p:txBody>
      </p:sp>
    </p:spTree>
    <p:extLst>
      <p:ext uri="{BB962C8B-B14F-4D97-AF65-F5344CB8AC3E}">
        <p14:creationId xmlns:p14="http://schemas.microsoft.com/office/powerpoint/2010/main" val="1224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FCAEAB-06B8-42B3-BC6E-92AC5CF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1127324"/>
            <a:ext cx="9281160" cy="3520440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E63899-A5F9-4CA0-A737-D8B7A649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82088"/>
            <a:ext cx="9052560" cy="1775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Arvind Shyamsundar (@</a:t>
            </a:r>
            <a:r>
              <a:rPr lang="en-US" sz="4000" dirty="0" err="1"/>
              <a:t>arvisam</a:t>
            </a:r>
            <a:r>
              <a:rPr lang="en-US" sz="4000" dirty="0"/>
              <a:t>)</a:t>
            </a:r>
          </a:p>
          <a:p>
            <a:pPr algn="ctr"/>
            <a:r>
              <a:rPr lang="en-US" sz="4000" b="1" dirty="0">
                <a:hlinkClick r:id="rId3"/>
              </a:rPr>
              <a:t>http://aka.ms/SQLStack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30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1786-8F8A-429E-92E8-37119460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362F-0899-405D-AD7E-292304A6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DEBUGGING SQL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OOM / 701 errors</a:t>
            </a:r>
          </a:p>
          <a:p>
            <a:r>
              <a:rPr lang="en-US" dirty="0"/>
              <a:t>701 errors (“There is insufficient system memory”… ) are difficult to diagnose</a:t>
            </a:r>
          </a:p>
          <a:p>
            <a:r>
              <a:rPr lang="en-US" dirty="0"/>
              <a:t>Collecting XE for </a:t>
            </a:r>
            <a:r>
              <a:rPr lang="en-US" dirty="0" err="1"/>
              <a:t>error_reported</a:t>
            </a:r>
            <a:r>
              <a:rPr lang="en-US" dirty="0"/>
              <a:t> events with the </a:t>
            </a:r>
            <a:r>
              <a:rPr lang="en-US" dirty="0" err="1"/>
              <a:t>callstack</a:t>
            </a:r>
            <a:r>
              <a:rPr lang="en-US" dirty="0"/>
              <a:t> action can be very useful to shed further light on what might be happening</a:t>
            </a:r>
          </a:p>
          <a:p>
            <a:r>
              <a:rPr lang="en-US" dirty="0"/>
              <a:t>This in conjunction with DBCC MEMORYSTATUS, </a:t>
            </a:r>
            <a:r>
              <a:rPr lang="en-US" dirty="0" err="1"/>
              <a:t>sys.dm_os_memory</a:t>
            </a:r>
            <a:r>
              <a:rPr lang="en-US" dirty="0"/>
              <a:t>_* DMVs can be a comprehensive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Strange memory ‘leaks’</a:t>
            </a:r>
          </a:p>
          <a:p>
            <a:r>
              <a:rPr lang="en-US" dirty="0"/>
              <a:t>This can be very tricky to narrow down in real-world servers</a:t>
            </a:r>
          </a:p>
          <a:p>
            <a:r>
              <a:rPr lang="en-US" dirty="0"/>
              <a:t>One approach we have used with real-world customer issues is to collect XE for </a:t>
            </a:r>
            <a:r>
              <a:rPr lang="en-US" dirty="0" err="1"/>
              <a:t>sqlos.page_allocated</a:t>
            </a:r>
            <a:r>
              <a:rPr lang="en-US" dirty="0"/>
              <a:t> and </a:t>
            </a:r>
            <a:r>
              <a:rPr lang="en-US" dirty="0" err="1"/>
              <a:t>sqlos.page_freed</a:t>
            </a:r>
            <a:r>
              <a:rPr lang="en-US" dirty="0"/>
              <a:t> events along with the </a:t>
            </a:r>
            <a:r>
              <a:rPr lang="en-US" dirty="0" err="1"/>
              <a:t>callstack</a:t>
            </a:r>
            <a:r>
              <a:rPr lang="en-US" dirty="0"/>
              <a:t> action for each, and bucketize them in a histogram target</a:t>
            </a:r>
          </a:p>
          <a:p>
            <a:r>
              <a:rPr lang="en-US" dirty="0"/>
              <a:t>Then resolving the stacks and then manually ‘diff-</a:t>
            </a:r>
            <a:r>
              <a:rPr lang="en-US" dirty="0" err="1"/>
              <a:t>ing</a:t>
            </a:r>
            <a:r>
              <a:rPr lang="en-US" dirty="0"/>
              <a:t>’ the stacks actually pointed us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4276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SQLCallSTACKRESOLVER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6257161" cy="4852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Efficient diagnosis of difficult problems</a:t>
            </a:r>
          </a:p>
          <a:p>
            <a:r>
              <a:rPr lang="en-US" dirty="0"/>
              <a:t>Spinlock contention</a:t>
            </a:r>
          </a:p>
          <a:p>
            <a:r>
              <a:rPr lang="en-US" dirty="0"/>
              <a:t>Troubleshooting waits – overloaded wait types / “strange” wait types</a:t>
            </a:r>
          </a:p>
          <a:p>
            <a:r>
              <a:rPr lang="en-US" dirty="0"/>
              <a:t>Asserts / AVs</a:t>
            </a:r>
          </a:p>
          <a:p>
            <a:r>
              <a:rPr lang="en-US" dirty="0"/>
              <a:t>Unexplained memory allocations inside 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Challenges that SQLCallStackResolver addresses</a:t>
            </a:r>
          </a:p>
          <a:p>
            <a:r>
              <a:rPr lang="en-US" dirty="0"/>
              <a:t>Dumps are not always available</a:t>
            </a:r>
          </a:p>
          <a:p>
            <a:r>
              <a:rPr lang="en-US" dirty="0"/>
              <a:t>Dumps are invasive and disrupt production</a:t>
            </a:r>
          </a:p>
          <a:p>
            <a:r>
              <a:rPr lang="en-US" dirty="0"/>
              <a:t>XEL files (when viewed in SSMS) do not display </a:t>
            </a:r>
            <a:r>
              <a:rPr lang="en-US" dirty="0" err="1"/>
              <a:t>module+offset</a:t>
            </a:r>
            <a:r>
              <a:rPr lang="en-US" dirty="0"/>
              <a:t> notation (we will detail this soon!)</a:t>
            </a:r>
          </a:p>
          <a:p>
            <a:r>
              <a:rPr lang="en-US" dirty="0"/>
              <a:t>Scale of analysis (using </a:t>
            </a:r>
            <a:r>
              <a:rPr lang="en-US" dirty="0" err="1"/>
              <a:t>WinDbg</a:t>
            </a:r>
            <a:r>
              <a:rPr lang="en-US" dirty="0"/>
              <a:t> and resolving stacks manually is time-consuming)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AA662-476B-4B4F-BADD-3B55AB99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8524" y="1263522"/>
            <a:ext cx="418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Investigating ERROR 701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6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TRACKING DOWN A MEMOBJ LEAK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934872" cy="498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Basic XEvent </a:t>
            </a:r>
            <a:r>
              <a:rPr lang="en-US" sz="1600" b="1" u="sng" dirty="0" err="1"/>
              <a:t>callstack</a:t>
            </a:r>
            <a:r>
              <a:rPr lang="en-US" sz="1600" b="1" u="sng" dirty="0"/>
              <a:t> action 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[OOM]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sqlserver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error_reported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701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ring_buffer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STARTUP_STATE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Collecting Call stacks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949FD79-D94B-4FEE-9987-24A3D6788077}"/>
              </a:ext>
            </a:extLst>
          </p:cNvPr>
          <p:cNvSpPr txBox="1">
            <a:spLocks/>
          </p:cNvSpPr>
          <p:nvPr/>
        </p:nvSpPr>
        <p:spPr>
          <a:xfrm>
            <a:off x="6358160" y="1304830"/>
            <a:ext cx="4984221" cy="485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b="1" u="sng" dirty="0">
                <a:solidFill>
                  <a:prstClr val="black"/>
                </a:solidFill>
              </a:rPr>
              <a:t>“Bucketizing” call stacks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XESpins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sqlos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spinlock_backoff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histogram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N'package0.callstack'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MAX_MEMORY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32768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EVENT_RETENTION_MODE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ALLOW_SINGLE_EVENT_LOSS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MAX_DISPATCH_LATENCY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SECONDS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MAX_EVENT_SIZE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MEMORY_PARTITION_MODE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PER_CPU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TRACK_CAUSALITY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STARTUP_STATE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D063-C595-4A12-BE7E-30803E93F1FE}"/>
              </a:ext>
            </a:extLst>
          </p:cNvPr>
          <p:cNvSpPr/>
          <p:nvPr/>
        </p:nvSpPr>
        <p:spPr>
          <a:xfrm>
            <a:off x="1253402" y="5998675"/>
            <a:ext cx="1020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Other sources for call stacks:</a:t>
            </a:r>
            <a:r>
              <a:rPr lang="en-US" b="1" dirty="0"/>
              <a:t> </a:t>
            </a:r>
            <a:r>
              <a:rPr lang="en-US" dirty="0"/>
              <a:t>TXT files generated whenever a dump occurs &amp; SQL </a:t>
            </a: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E52DD44-AD47-4497-B086-E743873D90E7}"/>
              </a:ext>
            </a:extLst>
          </p:cNvPr>
          <p:cNvSpPr txBox="1">
            <a:spLocks/>
          </p:cNvSpPr>
          <p:nvPr/>
        </p:nvSpPr>
        <p:spPr>
          <a:xfrm>
            <a:off x="657224" y="3349949"/>
            <a:ext cx="4934872" cy="31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u="sng" dirty="0"/>
              <a:t>Viewing data</a:t>
            </a:r>
          </a:p>
          <a:p>
            <a:pPr marL="0" indent="0">
              <a:buFont typeface="Wingdings" pitchFamily="2" charset="2"/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dm_xe_session_targets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 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'OOM'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362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5364635" cy="43075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Short Stack Dump:                            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00007FFBAE407057 Module(sqllang+0000000000667057)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00007FFBAE0A3088 Module(sqllang+0000000000303088)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00007FFBAE09FC6D Module(sqllang+00000000002FFC6D)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00007FFBAE484BCD Module(sqllang+00000000006E4BCD)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00007FFBAE0A1BAE Module(sqllang+0000000000301BAE)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00007FFBAE498747 Module(sqllang+00000000006F8747)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00007FFBAE6612BB Module(sqllang+00000000008C12BB)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00007FFBADDB47A0 Module(sqllang+00000000000147A0)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00007FFBADDB4203 Module(sqllang+0000000000014203)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00007FFBADDB3724 Module(sqllang+0000000000013724)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00007FFBADDBB915 Module(sqllang+000000000001B915)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00007FFBADDC0F82 Module(sqllang+0000000000020F82)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00007FFBADDC0D73 Module(sqllang+0000000000020D73)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00007FFBFF4E4EDD Module(sqldk+0000000000004EDD)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00007FFBFF4E5448 Module(sqldk+0000000000005448)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00007FFBFF4E523D Module(sqldk+000000000000523D)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00007FFBFF50C8F8 Module(sqldk+000000000002C8F8)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00007FFBFF50C9F0 Module(sqldk+000000000002C9F0)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00007FFBFF50C637 Module(sqldk+000000000002C637)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00007FFBFF50D129 Module(sqldk+000000000002D129)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00007FFC22DB1FE4 Module(KERNEL32+0000000000011FE4)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00007FFC255DEFB1 Module(ntdll+000000000006EFB1)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0AD751-D4FD-402D-BF25-46BA7736A683}"/>
              </a:ext>
            </a:extLst>
          </p:cNvPr>
          <p:cNvSpPr txBox="1">
            <a:spLocks/>
          </p:cNvSpPr>
          <p:nvPr/>
        </p:nvSpPr>
        <p:spPr>
          <a:xfrm>
            <a:off x="6170141" y="1222264"/>
            <a:ext cx="5364635" cy="430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96CA0E5-BDE8-4F0E-AEFC-CC66C2170887}"/>
              </a:ext>
            </a:extLst>
          </p:cNvPr>
          <p:cNvSpPr txBox="1">
            <a:spLocks/>
          </p:cNvSpPr>
          <p:nvPr/>
        </p:nvSpPr>
        <p:spPr>
          <a:xfrm>
            <a:off x="7615987" y="1304974"/>
            <a:ext cx="5364635" cy="430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XEL call stack: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0x00007FFEABD0D919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0x00007FFEABC4D45D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0x00007FFEAC0F7EE0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0x00007FFEAC15CE32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0x00007FFEAC1CE596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0x00007FFEAC0F1E2A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0x00007FFEAC0F1D5A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0x00007FFEAC0F1988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0x00007FFEAC0F1A1C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0x00007FFEA99B5D1A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0x00007FFEA99B5055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0x00007FFEA99B2B8F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0x00007FFEA9675AD1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0x00007FFEA9671EFB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0x00007FFEAA37D83D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0x00007FFEAA37D241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0x00007FFEAA379F98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0x00007FFEA96719CA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0x00007FFEA9672933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0x00007FFEA9672041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0x00007FFEA967A82B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0x00007FFEA9681542</a:t>
            </a:r>
          </a:p>
        </p:txBody>
      </p:sp>
    </p:spTree>
    <p:extLst>
      <p:ext uri="{BB962C8B-B14F-4D97-AF65-F5344CB8AC3E}">
        <p14:creationId xmlns:p14="http://schemas.microsoft.com/office/powerpoint/2010/main" val="32206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Making sense of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30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 to look deeper</a:t>
            </a:r>
          </a:p>
          <a:p>
            <a:r>
              <a:rPr lang="en-US" dirty="0"/>
              <a:t>Process Explorer (</a:t>
            </a:r>
            <a:r>
              <a:rPr lang="en-US" dirty="0">
                <a:hlinkClick r:id="rId3"/>
              </a:rPr>
              <a:t>https://docs.microsoft.com/en-us/sysinternals/downloads/process-explorer</a:t>
            </a:r>
            <a:r>
              <a:rPr lang="en-US" dirty="0"/>
              <a:t>)</a:t>
            </a:r>
          </a:p>
          <a:p>
            <a:r>
              <a:rPr lang="en-US" dirty="0"/>
              <a:t>Debugging Tools for Windows / </a:t>
            </a:r>
            <a:r>
              <a:rPr lang="en-US" dirty="0" err="1"/>
              <a:t>WinDbg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https://docs.microsoft.com/en-us/windows-hardware/drivers/debugger/</a:t>
            </a:r>
            <a:r>
              <a:rPr lang="en-US" dirty="0"/>
              <a:t>)</a:t>
            </a:r>
          </a:p>
          <a:p>
            <a:r>
              <a:rPr lang="en-US" dirty="0"/>
              <a:t>Trace flag 3656. For more information, </a:t>
            </a:r>
            <a:r>
              <a:rPr lang="en-US" u="sng" dirty="0">
                <a:hlinkClick r:id="rId5"/>
              </a:rPr>
              <a:t>Diagnosing and Resolving Spinlock Contention on SQL Server</a:t>
            </a:r>
            <a:r>
              <a:rPr lang="en-US" dirty="0"/>
              <a:t> is highly recommended reading.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Important DLLs you might notice in call stacks</a:t>
            </a:r>
          </a:p>
          <a:p>
            <a:r>
              <a:rPr lang="en-US" dirty="0"/>
              <a:t>sqllang.dll; sqlmin.dll; sqldk.dll</a:t>
            </a:r>
          </a:p>
          <a:p>
            <a:r>
              <a:rPr lang="en-US" dirty="0"/>
              <a:t>hkengine.dll; hkruntime.dll; hkcompile.dll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E14BE-624E-41E1-AA1C-0C60A5F00FFE}"/>
              </a:ext>
            </a:extLst>
          </p:cNvPr>
          <p:cNvSpPr/>
          <p:nvPr/>
        </p:nvSpPr>
        <p:spPr>
          <a:xfrm>
            <a:off x="1019503" y="5612524"/>
            <a:ext cx="1022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 get a deeper understanding of the code / functions that are running, we need SYMBOLS!</a:t>
            </a:r>
          </a:p>
        </p:txBody>
      </p:sp>
    </p:spTree>
    <p:extLst>
      <p:ext uri="{BB962C8B-B14F-4D97-AF65-F5344CB8AC3E}">
        <p14:creationId xmlns:p14="http://schemas.microsoft.com/office/powerpoint/2010/main" val="33480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649E8-26AE-4D42-AE5B-6E02B5AB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10" y="541104"/>
            <a:ext cx="4754880" cy="640080"/>
          </a:xfrm>
        </p:spPr>
        <p:txBody>
          <a:bodyPr/>
          <a:lstStyle/>
          <a:p>
            <a:r>
              <a:rPr lang="en-US" dirty="0"/>
              <a:t>We want to go from here…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CF5E-4EC6-4374-85EC-DF303CED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658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sqldk.dll+0x0000000000047645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sqldk.dll+0x0000000000001960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sqldk.dll+0x00000000000012DF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sqlmin.dll+0x000000000000187C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sqlmin.dll+0x00000000000361FE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sqlmin.dll+0x00000000000083BE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sqlmin.dll+0x000000000000861C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sqlmin.dll+0x000000000000A3D8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sqlmin.dll+0x0000000000009E96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sqlmin.dll+0x000000000000C314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sqlmin.dll+0x000000000000934D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sqlmin.dll+0x00000000000149D0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sqlmin.dll+0x00000000000DCAE2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sqlmin.dll+0x00000000000DC84B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sqlmin.dll+0x000000000018C41E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sqlmin.dll+0x000000000018B388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sqlmin.dll+0x000000000018BF6B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sqlmin.dll+0x000000000018B1A1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sqllang.dll+0x00000000002C1F5A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sqllang.dll+0x0000000000243917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sqllang.dll+0x00000000002436B7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sqllang.dll+0x00000000002C1CD2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sqllang.dll+0x00000000002C1A80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90CAF-E6EC-4288-A498-F2DF6860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34" y="541104"/>
            <a:ext cx="4754880" cy="640080"/>
          </a:xfrm>
        </p:spPr>
        <p:txBody>
          <a:bodyPr/>
          <a:lstStyle/>
          <a:p>
            <a:r>
              <a:rPr lang="en-US" dirty="0"/>
              <a:t>… to here!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93C47-F077-4E6E-BC4F-C72D1D6A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34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sqldk!XeSosPkg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wait_info</a:t>
            </a:r>
            <a:r>
              <a:rPr lang="en-US" sz="1100" dirty="0">
                <a:latin typeface="Consolas" panose="020B0609020204030204" pitchFamily="49" charset="0"/>
              </a:rPr>
              <a:t>::Publish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sqldk!SOS_Scheduler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UpdateWaitTimeStats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sqldk!SOS_Task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PostWait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sqlmin!EventInternal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SuspendQueueSLock</a:t>
            </a:r>
            <a:r>
              <a:rPr lang="en-US" sz="1100" dirty="0">
                <a:latin typeface="Consolas" panose="020B0609020204030204" pitchFamily="49" charset="0"/>
              </a:rPr>
              <a:t>&gt;::Wait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sqlmin!LatchBase</a:t>
            </a:r>
            <a:r>
              <a:rPr lang="en-US" sz="1100" dirty="0">
                <a:latin typeface="Consolas" panose="020B0609020204030204" pitchFamily="49" charset="0"/>
              </a:rPr>
              <a:t>::Suspend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sqlmin!BUF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AcquireLatch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sqlmin!BPool</a:t>
            </a:r>
            <a:r>
              <a:rPr lang="en-US" sz="1100" dirty="0">
                <a:latin typeface="Consolas" panose="020B0609020204030204" pitchFamily="49" charset="0"/>
              </a:rPr>
              <a:t>::Get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sqlmin!IndexPageManager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GetPageWithKey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sqlmin!GetRowForKeyValue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sqlmin!IndexRowScanner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EstablishInitialKeyOrderPosition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sqlmin!IndexDataSetSession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GetNextRowValuesInternal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sqlmin!RowsetNewSS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DeleteNCRow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sqlmin!CMEDCatKatmaiIndex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sqlmin!VisibleHoBt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DropHoBt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sqlmin!SEDropRowsetInternal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sqlmin!DDLAgent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SEDropRowsets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DropAllRowsets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sqllang!DropAllRowsetsForTable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sqllang!DropObject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sqllang!FDropTempWithNolog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sqllang!TmpObject</a:t>
            </a:r>
            <a:r>
              <a:rPr lang="en-US" sz="1100" dirty="0">
                <a:latin typeface="Consolas" panose="020B0609020204030204" pitchFamily="49" charset="0"/>
              </a:rPr>
              <a:t>::Release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EA912-D804-4EC0-9D8C-83773572A8B6}"/>
              </a:ext>
            </a:extLst>
          </p:cNvPr>
          <p:cNvSpPr/>
          <p:nvPr/>
        </p:nvSpPr>
        <p:spPr>
          <a:xfrm>
            <a:off x="1463302" y="2076624"/>
            <a:ext cx="92654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our objective</a:t>
            </a: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80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WHAT are (.PDB) symbols?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PDB (Program Database) files are produced by the linker at the time a DLL or EXE binary is built</a:t>
            </a:r>
          </a:p>
          <a:p>
            <a:r>
              <a:rPr lang="en-US" dirty="0"/>
              <a:t>These map the offsets of executable machine code in the binary to original source information (function name)</a:t>
            </a:r>
          </a:p>
          <a:p>
            <a:r>
              <a:rPr lang="en-US" dirty="0"/>
              <a:t>Microsoft internally stores “private PDBs” which are the full set of information including source line # information</a:t>
            </a:r>
          </a:p>
          <a:p>
            <a:r>
              <a:rPr lang="en-US" dirty="0"/>
              <a:t>Publicly, Microsoft “strips” out the sensitive information and makes available a “public PDB” with function name mappings and some other essential information.</a:t>
            </a:r>
          </a:p>
          <a:p>
            <a:r>
              <a:rPr lang="en-US" dirty="0"/>
              <a:t>PDBs are meant to be matched with their corresponding binary file – DLL or EXE. This matching is tracked via. a unique GUID (“signature”) and an “age” number.</a:t>
            </a:r>
          </a:p>
          <a:p>
            <a:r>
              <a:rPr lang="en-US" dirty="0"/>
              <a:t>Garbage-in; Garbage-out (“GIGO”): mismatched PDBs mean incorrect mapping to readable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791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 err="1"/>
              <a:t>SQLCallStackResolveR</a:t>
            </a:r>
            <a:r>
              <a:rPr lang="en-US" dirty="0"/>
              <a:t>: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4230586" cy="4852292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https://aka.ms/SQLStack</a:t>
            </a:r>
            <a:endParaRPr lang="en-US" dirty="0"/>
          </a:p>
          <a:p>
            <a:r>
              <a:rPr lang="en-US" dirty="0"/>
              <a:t>Current release is under Releases</a:t>
            </a:r>
          </a:p>
          <a:p>
            <a:r>
              <a:rPr lang="en-US" dirty="0"/>
              <a:t>You need Windows and .NET Framework 4.5.2 (or greater)</a:t>
            </a:r>
          </a:p>
          <a:p>
            <a:r>
              <a:rPr lang="en-US" dirty="0"/>
              <a:t>Files you need to obtain manually:</a:t>
            </a:r>
          </a:p>
          <a:p>
            <a:pPr lvl="1"/>
            <a:r>
              <a:rPr lang="en-US" dirty="0"/>
              <a:t>MSDIA140.DLL (if you have Visual Studio 2015, you are all set, else you need the 64-bit version from </a:t>
            </a:r>
            <a:r>
              <a:rPr lang="en-US" dirty="0">
                <a:hlinkClick r:id="rId4"/>
              </a:rPr>
              <a:t>https://my.visualstudio.com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Microsoft.SqlServer.XE.Core.dll and Microsoft.SqlServer.XEvent.Linq.dll (SQL Server 2017)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FECB5-0F67-4917-8502-600F9C94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279" y="1304974"/>
            <a:ext cx="6936963" cy="4825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20B60-C3EC-4803-ADBA-7B750BC3F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657" y="3425317"/>
            <a:ext cx="6772206" cy="27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809</TotalTime>
  <Words>2964</Words>
  <Application>Microsoft Office PowerPoint</Application>
  <PresentationFormat>Widescreen</PresentationFormat>
  <Paragraphs>368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Consolas</vt:lpstr>
      <vt:lpstr>Rockwell</vt:lpstr>
      <vt:lpstr>Rockwell Condensed</vt:lpstr>
      <vt:lpstr>Wingdings</vt:lpstr>
      <vt:lpstr>Wood Type</vt:lpstr>
      <vt:lpstr>Advanced SQL Server troubleshooting with SQLCallStackResolver</vt:lpstr>
      <vt:lpstr>AGENDA</vt:lpstr>
      <vt:lpstr>WHY SQLCallSTACKRESOLVER?</vt:lpstr>
      <vt:lpstr>Collecting Call stacks</vt:lpstr>
      <vt:lpstr>Sample callstacks</vt:lpstr>
      <vt:lpstr>Making sense of call stacks</vt:lpstr>
      <vt:lpstr>PowerPoint Presentation</vt:lpstr>
      <vt:lpstr>WHAT are (.PDB) symbols?</vt:lpstr>
      <vt:lpstr>SQLCallStackResolveR: INSTALLATION</vt:lpstr>
      <vt:lpstr>Demo: SQLCallStackResolver UI</vt:lpstr>
      <vt:lpstr>Getting matched PDB files</vt:lpstr>
      <vt:lpstr>Demo: Creating pDB download scripts</vt:lpstr>
      <vt:lpstr>.XEL files, SSMS and call stacks</vt:lpstr>
      <vt:lpstr>Demo: Working with XEL files</vt:lpstr>
      <vt:lpstr>Case study: Spinlock contention</vt:lpstr>
      <vt:lpstr>Sidebar: Xperf</vt:lpstr>
      <vt:lpstr>Windows perf analyzer (WPA)</vt:lpstr>
      <vt:lpstr>Looking at the SQL 2016 Xperf TRACE</vt:lpstr>
      <vt:lpstr>Demo: diagnosing LOCK_HASH Spinlock CONTENTION</vt:lpstr>
      <vt:lpstr>For the record: SQL 2016 call stack</vt:lpstr>
      <vt:lpstr>Case Study Review</vt:lpstr>
      <vt:lpstr>The ‘after’ PICTURE</vt:lpstr>
      <vt:lpstr>For the record: SQL 2017 Xperf Trace</vt:lpstr>
      <vt:lpstr>Case study: PAGELATCH_EX contention</vt:lpstr>
      <vt:lpstr>Demo: PAGELATCH_EX contention</vt:lpstr>
      <vt:lpstr>IN SUMMARY</vt:lpstr>
      <vt:lpstr>THANK YOU!</vt:lpstr>
      <vt:lpstr>Extras</vt:lpstr>
      <vt:lpstr>DEBUGGING SQL MEMORY</vt:lpstr>
      <vt:lpstr>Demo: Investigating ERROR 701</vt:lpstr>
      <vt:lpstr>DEMO: TRACKING DOWN A MEMOBJ LEAK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Server troubleshooting with SQLCallStackResolver</dc:title>
  <dc:creator>Arvind Shyamsundar</dc:creator>
  <cp:lastModifiedBy>Arvind Shyamsundar</cp:lastModifiedBy>
  <cp:revision>82</cp:revision>
  <cp:lastPrinted>2018-02-10T04:29:51Z</cp:lastPrinted>
  <dcterms:created xsi:type="dcterms:W3CDTF">2018-01-09T23:55:38Z</dcterms:created>
  <dcterms:modified xsi:type="dcterms:W3CDTF">2018-02-10T22:53:14Z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arvindsh@microsoft.com</vt:lpwstr>
  </property>
  <property fmtid="{D5CDD505-2E9C-101B-9397-08002B2CF9AE}" pid="5" name="MSIP_Label_f42aa342-8706-4288-bd11-ebb85995028c_SetDate">
    <vt:lpwstr>2018-01-10T00:12:05.9780496Z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