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0"/>
  </p:notesMasterIdLst>
  <p:handoutMasterIdLst>
    <p:handoutMasterId r:id="rId11"/>
  </p:handoutMasterIdLst>
  <p:sldIdLst>
    <p:sldId id="1371" r:id="rId5"/>
    <p:sldId id="1372" r:id="rId6"/>
    <p:sldId id="1373" r:id="rId7"/>
    <p:sldId id="1374" r:id="rId8"/>
    <p:sldId id="1375" r:id="rId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ge Allocation" id="{2266D7F5-89A7-478C-8A43-C1409DDC88B9}">
          <p14:sldIdLst>
            <p14:sldId id="1371"/>
            <p14:sldId id="1372"/>
            <p14:sldId id="1373"/>
            <p14:sldId id="1374"/>
            <p14:sldId id="137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188F"/>
    <a:srgbClr val="505050"/>
    <a:srgbClr val="4D9ED7"/>
    <a:srgbClr val="002050"/>
    <a:srgbClr val="008272"/>
    <a:srgbClr val="000000"/>
    <a:srgbClr val="D2D2D2"/>
    <a:srgbClr val="BAD80A"/>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505" autoAdjust="0"/>
  </p:normalViewPr>
  <p:slideViewPr>
    <p:cSldViewPr snapToObjects="1">
      <p:cViewPr varScale="1">
        <p:scale>
          <a:sx n="58" d="100"/>
          <a:sy n="58" d="100"/>
        </p:scale>
        <p:origin x="1644" y="72"/>
      </p:cViewPr>
      <p:guideLst/>
    </p:cSldViewPr>
  </p:slideViewPr>
  <p:outlineViewPr>
    <p:cViewPr>
      <p:scale>
        <a:sx n="33" d="100"/>
        <a:sy n="33" d="100"/>
      </p:scale>
      <p:origin x="0" y="-24636"/>
    </p:cViewPr>
  </p:outlineViewPr>
  <p:notesTextViewPr>
    <p:cViewPr>
      <p:scale>
        <a:sx n="3" d="2"/>
        <a:sy n="3" d="2"/>
      </p:scale>
      <p:origin x="0" y="0"/>
    </p:cViewPr>
  </p:notesTextViewPr>
  <p:sorterViewPr>
    <p:cViewPr>
      <p:scale>
        <a:sx n="70" d="100"/>
        <a:sy n="70" d="100"/>
      </p:scale>
      <p:origin x="0" y="-10792"/>
    </p:cViewPr>
  </p:sorterViewPr>
  <p:notesViewPr>
    <p:cSldViewPr snapToObjects="1" showGuides="1">
      <p:cViewPr varScale="1">
        <p:scale>
          <a:sx n="69" d="100"/>
          <a:sy n="69" d="100"/>
        </p:scale>
        <p:origin x="3090"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7/9/2015</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19</a:t>
            </a:r>
          </a:p>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7/9/2015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logs.msdn.com/b/sqlserverstorageengine/archive/2006/07/08/under-the-covers-gam-sgam-and-pfs-pages.asp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en-us/library/ms179316.aspx"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msdn.microsoft.com/en-us/library/ms175195.asp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Light" pitchFamily="34" charset="0"/>
                <a:ea typeface="+mn-ea"/>
                <a:cs typeface="+mn-cs"/>
              </a:rPr>
              <a:t>Only one </a:t>
            </a:r>
            <a:r>
              <a:rPr lang="en-US" sz="900" kern="1200" dirty="0" err="1" smtClean="0">
                <a:solidFill>
                  <a:schemeClr val="tx1"/>
                </a:solidFill>
                <a:effectLst/>
                <a:latin typeface="Segoe UI Light" pitchFamily="34" charset="0"/>
                <a:ea typeface="+mn-ea"/>
                <a:cs typeface="+mn-cs"/>
              </a:rPr>
              <a:t>tempdb</a:t>
            </a:r>
            <a:r>
              <a:rPr lang="en-US" sz="900" kern="1200" dirty="0" smtClean="0">
                <a:solidFill>
                  <a:schemeClr val="tx1"/>
                </a:solidFill>
                <a:effectLst/>
                <a:latin typeface="Segoe UI Light" pitchFamily="34" charset="0"/>
                <a:ea typeface="+mn-ea"/>
                <a:cs typeface="+mn-cs"/>
              </a:rPr>
              <a:t> exists on each instance of SQL Server, but </a:t>
            </a:r>
            <a:r>
              <a:rPr lang="en-US" sz="900" kern="1200" dirty="0" err="1" smtClean="0">
                <a:solidFill>
                  <a:schemeClr val="tx1"/>
                </a:solidFill>
                <a:effectLst/>
                <a:latin typeface="Segoe UI Light" pitchFamily="34" charset="0"/>
                <a:ea typeface="+mn-ea"/>
                <a:cs typeface="+mn-cs"/>
              </a:rPr>
              <a:t>tempdb</a:t>
            </a:r>
            <a:r>
              <a:rPr lang="en-US" sz="900" kern="1200" dirty="0" smtClean="0">
                <a:solidFill>
                  <a:schemeClr val="tx1"/>
                </a:solidFill>
                <a:effectLst/>
                <a:latin typeface="Segoe UI Light" pitchFamily="34" charset="0"/>
                <a:ea typeface="+mn-ea"/>
                <a:cs typeface="+mn-cs"/>
              </a:rPr>
              <a:t> is used by all transactions in all databases. Consumers of </a:t>
            </a:r>
            <a:r>
              <a:rPr lang="en-US" sz="900" kern="1200" dirty="0" err="1" smtClean="0">
                <a:solidFill>
                  <a:schemeClr val="tx1"/>
                </a:solidFill>
                <a:effectLst/>
                <a:latin typeface="Segoe UI Light" pitchFamily="34" charset="0"/>
                <a:ea typeface="+mn-ea"/>
                <a:cs typeface="+mn-cs"/>
              </a:rPr>
              <a:t>tempdb</a:t>
            </a:r>
            <a:r>
              <a:rPr lang="en-US" sz="900" kern="1200" dirty="0" smtClean="0">
                <a:solidFill>
                  <a:schemeClr val="tx1"/>
                </a:solidFill>
                <a:effectLst/>
                <a:latin typeface="Segoe UI Light" pitchFamily="34" charset="0"/>
                <a:ea typeface="+mn-ea"/>
                <a:cs typeface="+mn-cs"/>
              </a:rPr>
              <a:t> include:</a:t>
            </a:r>
          </a:p>
          <a:p>
            <a:pPr marL="171450" lvl="0" indent="-171450">
              <a:buFont typeface="Arial" pitchFamily="34" charset="0"/>
              <a:buChar char="•"/>
            </a:pPr>
            <a:r>
              <a:rPr lang="en-US" sz="900" kern="1200" dirty="0" smtClean="0">
                <a:solidFill>
                  <a:schemeClr val="tx1"/>
                </a:solidFill>
                <a:effectLst/>
                <a:latin typeface="Segoe UI Light" pitchFamily="34" charset="0"/>
                <a:ea typeface="+mn-ea"/>
                <a:cs typeface="+mn-cs"/>
              </a:rPr>
              <a:t>LOB Variables such as VARCHAR(MAX) or NVARCHAR(MAX)</a:t>
            </a:r>
          </a:p>
          <a:p>
            <a:pPr marL="171450" lvl="0" indent="-171450">
              <a:buFont typeface="Arial" pitchFamily="34" charset="0"/>
              <a:buChar char="•"/>
            </a:pPr>
            <a:r>
              <a:rPr lang="en-US" sz="900" kern="1200" dirty="0" smtClean="0">
                <a:solidFill>
                  <a:schemeClr val="tx1"/>
                </a:solidFill>
                <a:effectLst/>
                <a:latin typeface="Segoe UI Light" pitchFamily="34" charset="0"/>
                <a:ea typeface="+mn-ea"/>
                <a:cs typeface="+mn-cs"/>
              </a:rPr>
              <a:t>Temporary tables and table variables</a:t>
            </a:r>
          </a:p>
          <a:p>
            <a:pPr marL="171450" lvl="0" indent="-171450">
              <a:buFont typeface="Arial" pitchFamily="34" charset="0"/>
              <a:buChar char="•"/>
            </a:pPr>
            <a:r>
              <a:rPr lang="en-US" sz="900" kern="1200" dirty="0" smtClean="0">
                <a:solidFill>
                  <a:schemeClr val="tx1"/>
                </a:solidFill>
                <a:effectLst/>
                <a:latin typeface="Segoe UI Light" pitchFamily="34" charset="0"/>
                <a:ea typeface="+mn-ea"/>
                <a:cs typeface="+mn-cs"/>
              </a:rPr>
              <a:t>Common Table Expressions (CTE)</a:t>
            </a:r>
          </a:p>
          <a:p>
            <a:pPr marL="171450" lvl="0" indent="-171450">
              <a:buFont typeface="Arial" pitchFamily="34" charset="0"/>
              <a:buChar char="•"/>
            </a:pPr>
            <a:r>
              <a:rPr lang="en-US" sz="900" kern="1200" dirty="0" smtClean="0">
                <a:solidFill>
                  <a:schemeClr val="tx1"/>
                </a:solidFill>
                <a:effectLst/>
                <a:latin typeface="Segoe UI Light" pitchFamily="34" charset="0"/>
                <a:ea typeface="+mn-ea"/>
                <a:cs typeface="+mn-cs"/>
              </a:rPr>
              <a:t>XML values that will not easily fit into main memory</a:t>
            </a:r>
          </a:p>
          <a:p>
            <a:pPr marL="171450" lvl="0" indent="-171450">
              <a:buFont typeface="Arial" pitchFamily="34" charset="0"/>
              <a:buChar char="•"/>
            </a:pPr>
            <a:r>
              <a:rPr lang="en-US" sz="900" kern="1200" dirty="0" smtClean="0">
                <a:solidFill>
                  <a:schemeClr val="tx1"/>
                </a:solidFill>
                <a:effectLst/>
                <a:latin typeface="Segoe UI Light" pitchFamily="34" charset="0"/>
                <a:ea typeface="+mn-ea"/>
                <a:cs typeface="+mn-cs"/>
              </a:rPr>
              <a:t>Indexes with SORT_IN_TEMPDB</a:t>
            </a:r>
          </a:p>
          <a:p>
            <a:pPr marL="171450" lvl="0" indent="-171450">
              <a:buFont typeface="Arial" pitchFamily="34" charset="0"/>
              <a:buChar char="•"/>
            </a:pPr>
            <a:r>
              <a:rPr lang="en-US" sz="900" kern="1200" dirty="0" smtClean="0">
                <a:solidFill>
                  <a:schemeClr val="tx1"/>
                </a:solidFill>
                <a:effectLst/>
                <a:latin typeface="Segoe UI Light" pitchFamily="34" charset="0"/>
                <a:ea typeface="+mn-ea"/>
                <a:cs typeface="+mn-cs"/>
              </a:rPr>
              <a:t>Inserted and deleted virtual tables in triggers</a:t>
            </a:r>
          </a:p>
          <a:p>
            <a:pPr marL="171450" lvl="0" indent="-171450">
              <a:buFont typeface="Arial" pitchFamily="34" charset="0"/>
              <a:buChar char="•"/>
            </a:pPr>
            <a:r>
              <a:rPr lang="en-US" sz="900" kern="1200" dirty="0" smtClean="0">
                <a:solidFill>
                  <a:schemeClr val="tx1"/>
                </a:solidFill>
                <a:effectLst/>
                <a:latin typeface="Segoe UI Light" pitchFamily="34" charset="0"/>
                <a:ea typeface="+mn-ea"/>
                <a:cs typeface="+mn-cs"/>
              </a:rPr>
              <a:t>Multiple Active Result Sets (MARS)</a:t>
            </a:r>
          </a:p>
          <a:p>
            <a:pPr marL="171450" lvl="0" indent="-171450">
              <a:buFont typeface="Arial" pitchFamily="34" charset="0"/>
              <a:buChar char="•"/>
            </a:pPr>
            <a:r>
              <a:rPr lang="en-US" sz="900" kern="1200" dirty="0" smtClean="0">
                <a:solidFill>
                  <a:schemeClr val="tx1"/>
                </a:solidFill>
                <a:effectLst/>
                <a:latin typeface="Segoe UI Light" pitchFamily="34" charset="0"/>
                <a:ea typeface="+mn-ea"/>
                <a:cs typeface="+mn-cs"/>
              </a:rPr>
              <a:t>Online indexing operations</a:t>
            </a:r>
          </a:p>
          <a:p>
            <a:pPr marL="171450" lvl="0" indent="-171450">
              <a:buFont typeface="Arial" pitchFamily="34" charset="0"/>
              <a:buChar char="•"/>
            </a:pPr>
            <a:r>
              <a:rPr lang="en-US" sz="900" kern="1200" dirty="0" smtClean="0">
                <a:solidFill>
                  <a:schemeClr val="tx1"/>
                </a:solidFill>
                <a:effectLst/>
                <a:latin typeface="Segoe UI Light" pitchFamily="34" charset="0"/>
                <a:ea typeface="+mn-ea"/>
                <a:cs typeface="+mn-cs"/>
              </a:rPr>
              <a:t>Work files for hash joins and hash aggregations</a:t>
            </a:r>
          </a:p>
          <a:p>
            <a:pPr marL="171450" lvl="0" indent="-171450">
              <a:buFont typeface="Arial" pitchFamily="34" charset="0"/>
              <a:buChar char="•"/>
            </a:pPr>
            <a:r>
              <a:rPr lang="en-US" sz="900" kern="1200" dirty="0" smtClean="0">
                <a:solidFill>
                  <a:schemeClr val="tx1"/>
                </a:solidFill>
                <a:effectLst/>
                <a:latin typeface="Segoe UI Light" pitchFamily="34" charset="0"/>
                <a:ea typeface="+mn-ea"/>
                <a:cs typeface="+mn-cs"/>
              </a:rPr>
              <a:t>Work tables for table spool operations</a:t>
            </a:r>
          </a:p>
          <a:p>
            <a:pPr marL="171450" lvl="0" indent="-171450">
              <a:buFont typeface="Arial" pitchFamily="34" charset="0"/>
              <a:buChar char="•"/>
            </a:pPr>
            <a:r>
              <a:rPr lang="en-US" sz="900" kern="1200" dirty="0" smtClean="0">
                <a:solidFill>
                  <a:schemeClr val="tx1"/>
                </a:solidFill>
                <a:effectLst/>
                <a:latin typeface="Segoe UI Light" pitchFamily="34" charset="0"/>
                <a:ea typeface="+mn-ea"/>
                <a:cs typeface="+mn-cs"/>
              </a:rPr>
              <a:t>Row versioning for Snapshot Isolation Level and Read Committed Snapshot</a:t>
            </a:r>
          </a:p>
          <a:p>
            <a:r>
              <a:rPr lang="en-US" sz="900" kern="1200" dirty="0" smtClean="0">
                <a:solidFill>
                  <a:schemeClr val="tx1"/>
                </a:solidFill>
                <a:effectLst/>
                <a:latin typeface="Segoe UI Light" pitchFamily="34" charset="0"/>
                <a:ea typeface="+mn-ea"/>
                <a:cs typeface="+mn-cs"/>
              </a:rPr>
              <a:t> </a:t>
            </a:r>
          </a:p>
        </p:txBody>
      </p:sp>
      <p:sp>
        <p:nvSpPr>
          <p:cNvPr id="4" name="Header Placeholder 3"/>
          <p:cNvSpPr>
            <a:spLocks noGrp="1"/>
          </p:cNvSpPr>
          <p:nvPr>
            <p:ph type="hdr" sz="quarter" idx="10"/>
          </p:nvPr>
        </p:nvSpPr>
        <p:spPr/>
        <p:txBody>
          <a:bodyPr/>
          <a:lstStyle/>
          <a:p>
            <a:r>
              <a:rPr lang="en-US" smtClean="0"/>
              <a:t>TechReady 18</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0B4CE04-2E38-4CE7-A5E8-90C903295CAE}" type="datetime1">
              <a:rPr lang="en-US" smtClean="0"/>
              <a:t>7/9/2015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89922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Index Allocation Map (IAM) pages</a:t>
            </a:r>
          </a:p>
          <a:p>
            <a:r>
              <a:rPr lang="en-US" dirty="0" smtClean="0"/>
              <a:t>The IAM pages list the single page allocations for pages stored in mixed extents, and extent allocations for uniform extents used by a table or index. The storage engine can read the IAM to build a sorted list of disk addresses that must be read. The first row of the first IAM in the IAM chain contains a list of the 8 first pages of the table which are allocated from Mixed Extent.</a:t>
            </a:r>
          </a:p>
          <a:p>
            <a:endParaRPr lang="en-US" dirty="0" smtClean="0"/>
          </a:p>
          <a:p>
            <a:r>
              <a:rPr lang="en-US" dirty="0" smtClean="0"/>
              <a:t>There can be a maximum of eight singly allocated pages for any one object. This is because after eight pages are allocated, only uniform extents will be allocated to that object in the future. An IAM page has a header record that indicates the starting extent of the range of extents mapped by the IAM within a partition. The IAM also has a large bitmap, where each bit represents one extent. The first bit in the map represents the first extent in the range, the second bit represents the second extent, and so on. If a bit is 0, the extent that it represents is not allocated to the object owning the IAM. If the bit is 1, the extent that it represents is allocated to the object owning the IAM page.</a:t>
            </a:r>
          </a:p>
          <a:p>
            <a:endParaRPr lang="en-US" b="1" dirty="0" smtClean="0"/>
          </a:p>
          <a:p>
            <a:r>
              <a:rPr lang="en-US" b="1" dirty="0" smtClean="0"/>
              <a:t>Page Free Space (PFS) pages</a:t>
            </a:r>
          </a:p>
          <a:p>
            <a:r>
              <a:rPr lang="en-US" dirty="0" smtClean="0"/>
              <a:t>The PFS pages record the allocation status of each page, whether an individual page has been allocated, and the amount of free space on each page. The PFS has one byte for each page recording whether the page is allocated, and if so, whether the page is empty, 1 to 50 percent full, 51 to 80 percent full, 81 to 95 percent full, or 96 to 100 percent full.</a:t>
            </a:r>
          </a:p>
          <a:p>
            <a:endParaRPr lang="en-US" dirty="0" smtClean="0"/>
          </a:p>
          <a:p>
            <a:r>
              <a:rPr lang="en-US" dirty="0" smtClean="0"/>
              <a:t>After an extent has been allocated to an object, the database engine uses the PFS pages to record which pages in the extent are allocated or free. This information is used when the database engine needs to allocate a new page. The amount of free space in the page is maintained only for heap and text or image pages. The PFS is used when the database engine must find a page in a heap with free space available to hold a newly inserted row. Indexes do not require the free space in the pages to be tracked, because the point at which a new row should be inserted is determined by the index keys.</a:t>
            </a:r>
          </a:p>
          <a:p>
            <a:endParaRPr lang="en-US" dirty="0" smtClean="0"/>
          </a:p>
          <a:p>
            <a:r>
              <a:rPr lang="en-US" b="1" dirty="0" smtClean="0"/>
              <a:t>Additional Reading:</a:t>
            </a:r>
          </a:p>
          <a:p>
            <a:r>
              <a:rPr lang="en-US" i="1" dirty="0" smtClean="0"/>
              <a:t>Under the covers: GAM, SGAM, and PFS pages</a:t>
            </a:r>
          </a:p>
          <a:p>
            <a:r>
              <a:rPr lang="en-US" dirty="0" smtClean="0">
                <a:hlinkClick r:id="rId3"/>
              </a:rPr>
              <a:t>http://blogs.msdn.com/b/sqlserverstorageengine/archive/2006/07/08/under-the-covers-gam-sgam-and-pfs-pages.aspx</a:t>
            </a:r>
            <a:endParaRPr lang="en-US" dirty="0" smtClean="0"/>
          </a:p>
          <a:p>
            <a:endParaRPr lang="en-US" dirty="0" smtClean="0"/>
          </a:p>
          <a:p>
            <a:r>
              <a:rPr lang="en-US" sz="900" b="1" kern="1200" dirty="0" smtClean="0">
                <a:solidFill>
                  <a:schemeClr val="tx1"/>
                </a:solidFill>
                <a:effectLst/>
                <a:latin typeface="Segoe UI Light" pitchFamily="34" charset="0"/>
                <a:ea typeface="+mn-ea"/>
                <a:cs typeface="+mn-cs"/>
              </a:rPr>
              <a:t>PFS and IAM are used to determine when an object needs a new extent allocated</a:t>
            </a:r>
          </a:p>
          <a:p>
            <a:r>
              <a:rPr lang="en-US" sz="900" kern="1200" dirty="0" smtClean="0">
                <a:solidFill>
                  <a:schemeClr val="tx1"/>
                </a:solidFill>
                <a:effectLst/>
                <a:latin typeface="Segoe UI Light" pitchFamily="34" charset="0"/>
                <a:ea typeface="+mn-ea"/>
                <a:cs typeface="+mn-cs"/>
              </a:rPr>
              <a:t>When SQL Server needs to insert a new row, but there is no space available in the current page, SQL Server uses the IAM and PFS pages to find a page with enough space to hold the row. First, SQL Server uses the IAM pages to find the extents allocated to the object. Then, for each extent, SQL Server searches the PFS pages to see if there is a page with enough free space to hold the row. Each IAM and PFS page covers a large number of data pages, which are generally stored in the memory in the SQL Server buffer pool. This means that these pages can be searched quickly.</a:t>
            </a:r>
          </a:p>
          <a:p>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SQL allocates a new extent to an object only when it cannot quickly find a page in an existing extent with enough space to hold the row that is being inserted. It allocates extents from those available in the filegroup by using a proportional fill algorithm (files are used in proportion to their free space). Every file in a filegroup should have a similar percentage of space used.</a:t>
            </a:r>
          </a:p>
          <a:p>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Heaps have one row in </a:t>
            </a:r>
            <a:r>
              <a:rPr lang="en-US" sz="900" b="1" kern="1200" dirty="0" err="1" smtClean="0">
                <a:solidFill>
                  <a:schemeClr val="tx1"/>
                </a:solidFill>
                <a:effectLst/>
                <a:latin typeface="Segoe UI Light" pitchFamily="34" charset="0"/>
                <a:ea typeface="+mn-ea"/>
                <a:cs typeface="+mn-cs"/>
              </a:rPr>
              <a:t>sys.partitions</a:t>
            </a:r>
            <a:r>
              <a:rPr lang="en-US" sz="900" kern="1200" dirty="0" smtClean="0">
                <a:solidFill>
                  <a:schemeClr val="tx1"/>
                </a:solidFill>
                <a:effectLst/>
                <a:latin typeface="Segoe UI Light" pitchFamily="34" charset="0"/>
                <a:ea typeface="+mn-ea"/>
                <a:cs typeface="+mn-cs"/>
              </a:rPr>
              <a:t> with </a:t>
            </a:r>
            <a:r>
              <a:rPr lang="en-US" sz="900" b="1" kern="1200" dirty="0" err="1" smtClean="0">
                <a:solidFill>
                  <a:schemeClr val="tx1"/>
                </a:solidFill>
                <a:effectLst/>
                <a:latin typeface="Segoe UI Light" pitchFamily="34" charset="0"/>
                <a:ea typeface="+mn-ea"/>
                <a:cs typeface="+mn-cs"/>
              </a:rPr>
              <a:t>index_id</a:t>
            </a:r>
            <a:r>
              <a:rPr lang="en-US" sz="900" kern="1200" dirty="0" smtClean="0">
                <a:solidFill>
                  <a:schemeClr val="tx1"/>
                </a:solidFill>
                <a:effectLst/>
                <a:latin typeface="Segoe UI Light" pitchFamily="34" charset="0"/>
                <a:ea typeface="+mn-ea"/>
                <a:cs typeface="+mn-cs"/>
              </a:rPr>
              <a:t> = 0. The </a:t>
            </a:r>
            <a:r>
              <a:rPr lang="en-US" sz="900" b="1" kern="1200" dirty="0" err="1" smtClean="0">
                <a:solidFill>
                  <a:schemeClr val="tx1"/>
                </a:solidFill>
                <a:effectLst/>
                <a:latin typeface="Segoe UI Light" pitchFamily="34" charset="0"/>
                <a:ea typeface="+mn-ea"/>
                <a:cs typeface="+mn-cs"/>
              </a:rPr>
              <a:t>first_iam_page</a:t>
            </a:r>
            <a:r>
              <a:rPr lang="en-US" sz="900" kern="1200" dirty="0" smtClean="0">
                <a:solidFill>
                  <a:schemeClr val="tx1"/>
                </a:solidFill>
                <a:effectLst/>
                <a:latin typeface="Segoe UI Light" pitchFamily="34" charset="0"/>
                <a:ea typeface="+mn-ea"/>
                <a:cs typeface="+mn-cs"/>
              </a:rPr>
              <a:t> column in </a:t>
            </a:r>
            <a:r>
              <a:rPr lang="en-US" sz="900" b="1" kern="1200" dirty="0" err="1" smtClean="0">
                <a:solidFill>
                  <a:schemeClr val="tx1"/>
                </a:solidFill>
                <a:effectLst/>
                <a:latin typeface="Segoe UI Light" pitchFamily="34" charset="0"/>
                <a:ea typeface="+mn-ea"/>
                <a:cs typeface="+mn-cs"/>
              </a:rPr>
              <a:t>sys.system_internals_allocation_units</a:t>
            </a:r>
            <a:r>
              <a:rPr lang="en-US" sz="900" kern="1200" dirty="0" smtClean="0">
                <a:solidFill>
                  <a:schemeClr val="tx1"/>
                </a:solidFill>
                <a:effectLst/>
                <a:latin typeface="Segoe UI Light" pitchFamily="34" charset="0"/>
                <a:ea typeface="+mn-ea"/>
                <a:cs typeface="+mn-cs"/>
              </a:rPr>
              <a:t> points to the IAM chain for the collection of heap data pages in the specified partition. The server uses the IAM pages to find the pages in the data page collection.</a:t>
            </a:r>
          </a:p>
          <a:p>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SQL Server uses the IAM pages to navigate through the heap. Data pages and the rows within them are not in any specific order and are not linked together. The only logical connection between data pages in a heap is the connection recorded in the IAM pages.</a:t>
            </a:r>
          </a:p>
          <a:p>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The IAM pages can be scanned to perform table scans or serial reads of a heap to find the extents holding pages for the heap. Because the IAM represents extents in the same order that they exist in the data files, serial heap scans progress uniformly down each file. Using the IAM pages to set the scan sequence also means that rows from the heap are not typically returned in the order in which they were inserted.</a:t>
            </a:r>
          </a:p>
          <a:p>
            <a:endParaRPr lang="en-US" dirty="0" smtClean="0"/>
          </a:p>
          <a:p>
            <a:r>
              <a:rPr lang="en-US" b="1" dirty="0" smtClean="0"/>
              <a:t>GAMs and SGAMs are used to allocate the new extent</a:t>
            </a:r>
          </a:p>
          <a:p>
            <a:r>
              <a:rPr lang="en-US" dirty="0" smtClean="0"/>
              <a:t>To allocate extents, SQL Server uses one of the following methods:</a:t>
            </a:r>
          </a:p>
          <a:p>
            <a:pPr lvl="0"/>
            <a:endParaRPr lang="en-US" dirty="0" smtClean="0"/>
          </a:p>
          <a:p>
            <a:pPr marL="171450" lvl="0" indent="-171450">
              <a:buFont typeface="Arial" pitchFamily="34" charset="0"/>
              <a:buChar char="•"/>
            </a:pPr>
            <a:r>
              <a:rPr lang="en-US" dirty="0" smtClean="0"/>
              <a:t>To allocate a uniform extent, the database engine searches the GAM for a 1 bit and sets it to 0.</a:t>
            </a:r>
          </a:p>
          <a:p>
            <a:pPr marL="171450" lvl="0" indent="-171450">
              <a:buFont typeface="Arial" pitchFamily="34" charset="0"/>
              <a:buChar char="•"/>
            </a:pPr>
            <a:r>
              <a:rPr lang="en-US" dirty="0" smtClean="0"/>
              <a:t>To allocate a mixed extent, the database engine searches the GAM for a 1 bit, sets it to 0, and then also sets the corresponding bit in the SGAM to 1.</a:t>
            </a:r>
          </a:p>
          <a:p>
            <a:r>
              <a:rPr lang="en-US" dirty="0" smtClean="0"/>
              <a:t> </a:t>
            </a:r>
          </a:p>
          <a:p>
            <a:r>
              <a:rPr lang="en-US" dirty="0" smtClean="0"/>
              <a:t>To de-allocate an extent, the database engine ensures that the GAM bit is set to 1 and the SGAM bit is set to 0.</a:t>
            </a:r>
          </a:p>
          <a:p>
            <a:r>
              <a:rPr lang="en-US" dirty="0" smtClean="0"/>
              <a:t>The algorithms that are actually used, internally, by the database engine are more sophisticated than the process described above, because the database engine distributes data evenly in a database.</a:t>
            </a:r>
          </a:p>
          <a:p>
            <a:endParaRPr lang="en-US" dirty="0"/>
          </a:p>
        </p:txBody>
      </p:sp>
      <p:sp>
        <p:nvSpPr>
          <p:cNvPr id="4" name="Header Placeholder 3"/>
          <p:cNvSpPr>
            <a:spLocks noGrp="1"/>
          </p:cNvSpPr>
          <p:nvPr>
            <p:ph type="hdr" sz="quarter" idx="10"/>
          </p:nvPr>
        </p:nvSpPr>
        <p:spPr/>
        <p:txBody>
          <a:bodyPr/>
          <a:lstStyle/>
          <a:p>
            <a:r>
              <a:rPr lang="en-US" smtClean="0"/>
              <a:t>TechReady 18</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C02DBC9-50F1-483E-9833-7103FAF4B0E3}" type="datetime1">
              <a:rPr lang="en-US" smtClean="0"/>
              <a:t>7/9/2015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347752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TechReady 18</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C02DBC9-50F1-483E-9833-7103FAF4B0E3}" type="datetime1">
              <a:rPr lang="en-US" smtClean="0"/>
              <a:t>7/9/2015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798266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TechReady 18</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C02DBC9-50F1-483E-9833-7103FAF4B0E3}" type="datetime1">
              <a:rPr lang="en-US" smtClean="0"/>
              <a:t>7/9/2015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38134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dirty="0" smtClean="0"/>
              <a:t>SQL Server databases have at least one data file called the Primary data file which will typically have a .</a:t>
            </a:r>
            <a:r>
              <a:rPr lang="en-US" dirty="0" err="1" smtClean="0"/>
              <a:t>mdf</a:t>
            </a:r>
            <a:r>
              <a:rPr lang="en-US" dirty="0" smtClean="0"/>
              <a:t> extension.  They can also have secondary data files with .</a:t>
            </a:r>
            <a:r>
              <a:rPr lang="en-US" dirty="0" err="1" smtClean="0"/>
              <a:t>ndf</a:t>
            </a:r>
            <a:r>
              <a:rPr lang="en-US" dirty="0" smtClean="0"/>
              <a:t> extensions.  This is the default naming convention, but any file extensions the user specifies will be accepted.</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smtClean="0"/>
              <a:t>When a database has multiple files, the files are numbered from 1 to n, n being the total number of files.  Each file consists of a collection of pages numbered from 0 to n-1, n being the number of pages in the file (total number of pages will depend on the size of the file).</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smtClean="0"/>
              <a:t>The special Object Allocation pages mentioned on the previous slide will always appear in the same location in each data file contained in a database.  A PFS page is the first page after the file header page in a data file and is marked as page 1. Following the PFS page is a GAM, marked as page 2, followed by an SGAM, marked as page 3.  After the first PFS there will be a new PFS page after every 8087 pages. There is a new GAM for each 63,904 extents after the first GAM on page 2, and a new SGAM each 63,904 extents after the first SGAM on page 3.</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smtClean="0"/>
              <a:t>The SQL Server engine addresses each of these pages using a combination of database id, file id and page number.  For example, the SGAM page in the first data file of a user database with database id 5 will be notated as </a:t>
            </a:r>
            <a:r>
              <a:rPr lang="en-US" b="1" dirty="0" smtClean="0"/>
              <a:t>5:1:3</a:t>
            </a:r>
            <a:r>
              <a:rPr lang="en-US" dirty="0" smtClean="0"/>
              <a:t>.  This becomes important when troubleshooting any type of page-related wait as the wait resource will be listed using this notation.</a:t>
            </a:r>
          </a:p>
          <a:p>
            <a:pPr marL="0" marR="0" indent="0" algn="l" defTabSz="914400" rtl="0" eaLnBrk="1" fontAlgn="auto" latinLnBrk="0" hangingPunct="1">
              <a:lnSpc>
                <a:spcPct val="100000"/>
              </a:lnSpc>
              <a:spcBef>
                <a:spcPts val="0"/>
              </a:spcBef>
              <a:spcAft>
                <a:spcPts val="600"/>
              </a:spcAft>
              <a:buClrTx/>
              <a:buSzTx/>
              <a:buFontTx/>
              <a:buNone/>
              <a:tabLst/>
              <a:defRPr/>
            </a:pPr>
            <a:r>
              <a:rPr lang="en-US" b="1" dirty="0" smtClean="0"/>
              <a:t>Additional Reading:</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Files and Filegroup Architecture</a:t>
            </a:r>
          </a:p>
          <a:p>
            <a:pPr>
              <a:spcAft>
                <a:spcPts val="600"/>
              </a:spcAft>
            </a:pPr>
            <a:r>
              <a:rPr lang="en-US" dirty="0" smtClean="0">
                <a:hlinkClick r:id="rId3"/>
              </a:rPr>
              <a:t>http://msdn.microsoft.com/en-us/library/ms179316.aspx</a:t>
            </a:r>
            <a:endParaRPr lang="en-US" dirty="0" smtClean="0"/>
          </a:p>
          <a:p>
            <a:r>
              <a:rPr lang="en-US" i="1" dirty="0" smtClean="0"/>
              <a:t>Managing Extent Allocations and Free Space</a:t>
            </a:r>
          </a:p>
          <a:p>
            <a:r>
              <a:rPr lang="en-US" dirty="0" smtClean="0">
                <a:hlinkClick r:id="rId4"/>
              </a:rPr>
              <a:t>http://msdn.microsoft.com/en-us/library/ms175195.aspx</a:t>
            </a:r>
            <a:endParaRPr lang="en-US" dirty="0" smtClean="0"/>
          </a:p>
          <a:p>
            <a:r>
              <a:rPr lang="en-US" dirty="0" smtClean="0">
                <a:hlinkClick r:id="rId4"/>
              </a:rPr>
              <a:t>175195.aspx</a:t>
            </a:r>
            <a:endParaRPr lang="en-US" dirty="0" smtClean="0"/>
          </a:p>
        </p:txBody>
      </p:sp>
      <p:sp>
        <p:nvSpPr>
          <p:cNvPr id="4" name="Header Placeholder 3"/>
          <p:cNvSpPr>
            <a:spLocks noGrp="1"/>
          </p:cNvSpPr>
          <p:nvPr>
            <p:ph type="hdr" sz="quarter" idx="10"/>
          </p:nvPr>
        </p:nvSpPr>
        <p:spPr/>
        <p:txBody>
          <a:bodyPr/>
          <a:lstStyle/>
          <a:p>
            <a:r>
              <a:rPr lang="en-US" smtClean="0"/>
              <a:t>TechReady 18</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0B4CE04-2E38-4CE7-A5E8-90C903295CAE}" type="datetime1">
              <a:rPr lang="en-US" smtClean="0"/>
              <a:t>7/9/2015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93945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264873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C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12" r:id="rId1"/>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Excel_Worksheet1.xlsx"/></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package" Target="../embeddings/Microsoft_Excel_Worksheet2.xlsx"/></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2.emf"/><Relationship Id="rId4" Type="http://schemas.openxmlformats.org/officeDocument/2006/relationships/package" Target="../embeddings/Microsoft_Excel_Worksheet3.xlsx"/></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package" Target="../embeddings/Microsoft_Excel_Worksheet4.xlsx"/></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4294967295"/>
          </p:nvPr>
        </p:nvSpPr>
        <p:spPr>
          <a:xfrm>
            <a:off x="274638" y="1212850"/>
            <a:ext cx="11429999" cy="4801314"/>
          </a:xfrm>
          <a:prstGeom prst="rect">
            <a:avLst/>
          </a:prstGeom>
        </p:spPr>
        <p:txBody>
          <a:bodyPr>
            <a:normAutofit/>
          </a:bodyPr>
          <a:lstStyle/>
          <a:p>
            <a:r>
              <a:rPr lang="en-US" sz="2400" dirty="0" smtClean="0"/>
              <a:t>Definitions</a:t>
            </a:r>
          </a:p>
          <a:p>
            <a:pPr lvl="2"/>
            <a:r>
              <a:rPr lang="en-US" sz="1600" dirty="0" smtClean="0"/>
              <a:t>Databases are structured internally in pages (each page = 8KB)</a:t>
            </a:r>
          </a:p>
          <a:p>
            <a:pPr lvl="2"/>
            <a:r>
              <a:rPr lang="en-US" sz="1600" dirty="0" smtClean="0"/>
              <a:t>Pages are grouped in EXTENTS (1 Extent = 8 pages = 64KB)</a:t>
            </a:r>
            <a:endParaRPr lang="en-US" sz="1600" dirty="0"/>
          </a:p>
          <a:p>
            <a:pPr lvl="2"/>
            <a:r>
              <a:rPr lang="en-US" sz="1600" dirty="0" smtClean="0"/>
              <a:t>UNIFORM EXTENT</a:t>
            </a:r>
          </a:p>
          <a:p>
            <a:pPr lvl="3"/>
            <a:r>
              <a:rPr lang="en-US" sz="1600" dirty="0" smtClean="0"/>
              <a:t>All pages are used for the same object</a:t>
            </a:r>
            <a:endParaRPr lang="en-US" sz="1600" dirty="0"/>
          </a:p>
          <a:p>
            <a:pPr lvl="2"/>
            <a:r>
              <a:rPr lang="en-US" sz="1600" dirty="0" smtClean="0"/>
              <a:t>MIXED EXTENT</a:t>
            </a:r>
          </a:p>
          <a:p>
            <a:pPr lvl="3"/>
            <a:r>
              <a:rPr lang="en-US" sz="1600" dirty="0" smtClean="0"/>
              <a:t>Pages can be used for different objects</a:t>
            </a:r>
            <a:endParaRPr lang="en-US" sz="2400" dirty="0" smtClean="0"/>
          </a:p>
          <a:p>
            <a:r>
              <a:rPr lang="en-US" sz="2400" dirty="0" smtClean="0"/>
              <a:t>Object Creation</a:t>
            </a:r>
          </a:p>
          <a:p>
            <a:pPr lvl="2"/>
            <a:r>
              <a:rPr lang="en-US" sz="1600" dirty="0" smtClean="0"/>
              <a:t>By default SQL creates new objects using 1 single page (8KB)</a:t>
            </a:r>
          </a:p>
          <a:p>
            <a:pPr lvl="2"/>
            <a:r>
              <a:rPr lang="en-US" sz="1600" dirty="0" smtClean="0"/>
              <a:t>Single Page allocations are done in MIXED EXTENTS</a:t>
            </a:r>
            <a:endParaRPr lang="en-US" sz="1600" dirty="0"/>
          </a:p>
          <a:p>
            <a:pPr lvl="2"/>
            <a:r>
              <a:rPr lang="en-US" sz="1600" dirty="0" smtClean="0"/>
              <a:t>To control all pages used for an object, SQL uses an IAM for that object. IAM also uses initially 1 page, thus another page from MIXED EXTENT  </a:t>
            </a:r>
          </a:p>
          <a:p>
            <a:r>
              <a:rPr lang="en-US" sz="2400" dirty="0" smtClean="0"/>
              <a:t>Populating objects</a:t>
            </a:r>
          </a:p>
          <a:p>
            <a:pPr lvl="2"/>
            <a:r>
              <a:rPr lang="en-US" sz="1600" dirty="0" smtClean="0"/>
              <a:t>As pages get FULL, SQL allocates another individual page to the table. </a:t>
            </a:r>
          </a:p>
          <a:p>
            <a:pPr lvl="2"/>
            <a:r>
              <a:rPr lang="en-US" sz="1600" dirty="0" smtClean="0"/>
              <a:t>Once the object reaches the space of 8 individual pages, SQL  allocates UNIFORM EXTENTS to the table</a:t>
            </a:r>
          </a:p>
          <a:p>
            <a:pPr lvl="2"/>
            <a:endParaRPr lang="en-US" sz="1600" dirty="0" smtClean="0"/>
          </a:p>
          <a:p>
            <a:pPr lvl="1"/>
            <a:endParaRPr lang="en-US" sz="2400" dirty="0"/>
          </a:p>
          <a:p>
            <a:pPr lvl="1"/>
            <a:endParaRPr lang="en-US" sz="2400" dirty="0" smtClean="0"/>
          </a:p>
        </p:txBody>
      </p:sp>
      <p:sp>
        <p:nvSpPr>
          <p:cNvPr id="2" name="Title 1"/>
          <p:cNvSpPr>
            <a:spLocks noGrp="1"/>
          </p:cNvSpPr>
          <p:nvPr>
            <p:ph type="title"/>
          </p:nvPr>
        </p:nvSpPr>
        <p:spPr/>
        <p:txBody>
          <a:bodyPr>
            <a:normAutofit/>
          </a:bodyPr>
          <a:lstStyle/>
          <a:p>
            <a:r>
              <a:rPr lang="en-US" sz="3200" dirty="0" smtClean="0"/>
              <a:t>Object Allocation Process (all databases)</a:t>
            </a:r>
            <a:endParaRPr lang="en-US" sz="3200" dirty="0"/>
          </a:p>
        </p:txBody>
      </p:sp>
      <p:graphicFrame>
        <p:nvGraphicFramePr>
          <p:cNvPr id="4" name="Object 3"/>
          <p:cNvGraphicFramePr>
            <a:graphicFrameLocks noChangeAspect="1"/>
          </p:cNvGraphicFramePr>
          <p:nvPr>
            <p:extLst>
              <p:ext uri="{D42A27DB-BD31-4B8C-83A1-F6EECF244321}">
                <p14:modId xmlns:p14="http://schemas.microsoft.com/office/powerpoint/2010/main" val="357212829"/>
              </p:ext>
            </p:extLst>
          </p:nvPr>
        </p:nvGraphicFramePr>
        <p:xfrm>
          <a:off x="7053138" y="1058862"/>
          <a:ext cx="4730999" cy="2438400"/>
        </p:xfrm>
        <a:graphic>
          <a:graphicData uri="http://schemas.openxmlformats.org/presentationml/2006/ole">
            <mc:AlternateContent xmlns:mc="http://schemas.openxmlformats.org/markup-compatibility/2006">
              <mc:Choice xmlns:v="urn:schemas-microsoft-com:vml" Requires="v">
                <p:oleObj spid="_x0000_s4103" name="Worksheet" r:id="rId4" imgW="7553141" imgH="4619789" progId="Excel.Sheet.12">
                  <p:embed/>
                </p:oleObj>
              </mc:Choice>
              <mc:Fallback>
                <p:oleObj name="Worksheet" r:id="rId4" imgW="7553141" imgH="4619789" progId="Excel.Sheet.12">
                  <p:embed/>
                  <p:pic>
                    <p:nvPicPr>
                      <p:cNvPr id="0" name=""/>
                      <p:cNvPicPr/>
                      <p:nvPr/>
                    </p:nvPicPr>
                    <p:blipFill>
                      <a:blip r:embed="rId5"/>
                      <a:stretch>
                        <a:fillRect/>
                      </a:stretch>
                    </p:blipFill>
                    <p:spPr>
                      <a:xfrm>
                        <a:off x="7053138" y="1058862"/>
                        <a:ext cx="4730999" cy="2438400"/>
                      </a:xfrm>
                      <a:prstGeom prst="rect">
                        <a:avLst/>
                      </a:prstGeom>
                    </p:spPr>
                  </p:pic>
                </p:oleObj>
              </mc:Fallback>
            </mc:AlternateContent>
          </a:graphicData>
        </a:graphic>
      </p:graphicFrame>
    </p:spTree>
    <p:extLst>
      <p:ext uri="{BB962C8B-B14F-4D97-AF65-F5344CB8AC3E}">
        <p14:creationId xmlns:p14="http://schemas.microsoft.com/office/powerpoint/2010/main" val="122910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allocation</a:t>
            </a:r>
            <a:endParaRPr lang="en-US" dirty="0"/>
          </a:p>
        </p:txBody>
      </p:sp>
      <p:graphicFrame>
        <p:nvGraphicFramePr>
          <p:cNvPr id="5" name="Object 4"/>
          <p:cNvGraphicFramePr>
            <a:graphicFrameLocks noChangeAspect="1"/>
          </p:cNvGraphicFramePr>
          <p:nvPr>
            <p:extLst/>
          </p:nvPr>
        </p:nvGraphicFramePr>
        <p:xfrm>
          <a:off x="1674813" y="1849437"/>
          <a:ext cx="8963025" cy="4619625"/>
        </p:xfrm>
        <a:graphic>
          <a:graphicData uri="http://schemas.openxmlformats.org/presentationml/2006/ole">
            <mc:AlternateContent xmlns:mc="http://schemas.openxmlformats.org/markup-compatibility/2006">
              <mc:Choice xmlns:v="urn:schemas-microsoft-com:vml" Requires="v">
                <p:oleObj spid="_x0000_s1033" name="Worksheet" r:id="rId4" imgW="7553141" imgH="4619789" progId="Excel.Sheet.12">
                  <p:embed/>
                </p:oleObj>
              </mc:Choice>
              <mc:Fallback>
                <p:oleObj name="Worksheet" r:id="rId4" imgW="7553141" imgH="4619789" progId="Excel.Sheet.12">
                  <p:embed/>
                  <p:pic>
                    <p:nvPicPr>
                      <p:cNvPr id="0" name=""/>
                      <p:cNvPicPr/>
                      <p:nvPr/>
                    </p:nvPicPr>
                    <p:blipFill>
                      <a:blip r:embed="rId5"/>
                      <a:stretch>
                        <a:fillRect/>
                      </a:stretch>
                    </p:blipFill>
                    <p:spPr>
                      <a:xfrm>
                        <a:off x="1674813" y="1849437"/>
                        <a:ext cx="8963025" cy="4619625"/>
                      </a:xfrm>
                      <a:prstGeom prst="rect">
                        <a:avLst/>
                      </a:prstGeom>
                    </p:spPr>
                  </p:pic>
                </p:oleObj>
              </mc:Fallback>
            </mc:AlternateContent>
          </a:graphicData>
        </a:graphic>
      </p:graphicFrame>
      <p:sp>
        <p:nvSpPr>
          <p:cNvPr id="6" name="Line Callout 3 (Border and Accent Bar) 5"/>
          <p:cNvSpPr/>
          <p:nvPr/>
        </p:nvSpPr>
        <p:spPr>
          <a:xfrm>
            <a:off x="5303836" y="144462"/>
            <a:ext cx="6934201" cy="1408994"/>
          </a:xfrm>
          <a:prstGeom prst="accentBorderCallout3">
            <a:avLst>
              <a:gd name="adj1" fmla="val 18750"/>
              <a:gd name="adj2" fmla="val -8333"/>
              <a:gd name="adj3" fmla="val 18750"/>
              <a:gd name="adj4" fmla="val -16667"/>
              <a:gd name="adj5" fmla="val 19025"/>
              <a:gd name="adj6" fmla="val -17713"/>
              <a:gd name="adj7" fmla="val 121880"/>
              <a:gd name="adj8" fmla="val -3899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Special Pages:</a:t>
            </a:r>
          </a:p>
          <a:p>
            <a:r>
              <a:rPr lang="en-US" dirty="0" smtClean="0"/>
              <a:t>0 – header</a:t>
            </a:r>
          </a:p>
          <a:p>
            <a:r>
              <a:rPr lang="en-US" dirty="0" smtClean="0"/>
              <a:t>1 – PFS (Page Free Space : controls 8088 pages)</a:t>
            </a:r>
          </a:p>
          <a:p>
            <a:r>
              <a:rPr lang="en-US" dirty="0" smtClean="0"/>
              <a:t>2 – GAM (Global Allocation Map: Controls  UNIFORM Extents)</a:t>
            </a:r>
          </a:p>
          <a:p>
            <a:r>
              <a:rPr lang="en-US" dirty="0" smtClean="0"/>
              <a:t>3 – SGAM (Shared Global Allocation MAP: Control MIXED Extents)</a:t>
            </a:r>
            <a:endParaRPr lang="en-US" dirty="0"/>
          </a:p>
        </p:txBody>
      </p:sp>
      <p:sp>
        <p:nvSpPr>
          <p:cNvPr id="7" name="Line Callout 3 (Border and Accent Bar) 6"/>
          <p:cNvSpPr/>
          <p:nvPr/>
        </p:nvSpPr>
        <p:spPr>
          <a:xfrm>
            <a:off x="5303836" y="1707268"/>
            <a:ext cx="6934201" cy="1408994"/>
          </a:xfrm>
          <a:prstGeom prst="accentBorderCallout3">
            <a:avLst>
              <a:gd name="adj1" fmla="val 18750"/>
              <a:gd name="adj2" fmla="val -8333"/>
              <a:gd name="adj3" fmla="val 18750"/>
              <a:gd name="adj4" fmla="val -16667"/>
              <a:gd name="adj5" fmla="val 19025"/>
              <a:gd name="adj6" fmla="val -17713"/>
              <a:gd name="adj7" fmla="val 121880"/>
              <a:gd name="adj8" fmla="val -3899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Creating a table: X</a:t>
            </a:r>
          </a:p>
          <a:p>
            <a:r>
              <a:rPr lang="en-US" dirty="0" smtClean="0"/>
              <a:t>a. Search SGAM with 1 available Page for table X</a:t>
            </a:r>
          </a:p>
          <a:p>
            <a:r>
              <a:rPr lang="en-US" dirty="0" smtClean="0"/>
              <a:t>b. Search SGAM with 1 available page for IAM</a:t>
            </a:r>
          </a:p>
        </p:txBody>
      </p:sp>
      <p:sp>
        <p:nvSpPr>
          <p:cNvPr id="8" name="Rectangle 7"/>
          <p:cNvSpPr/>
          <p:nvPr/>
        </p:nvSpPr>
        <p:spPr>
          <a:xfrm>
            <a:off x="2789237" y="1851750"/>
            <a:ext cx="381000" cy="2286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789237" y="1851750"/>
            <a:ext cx="381000" cy="2286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054009" y="3293376"/>
            <a:ext cx="381000" cy="228600"/>
          </a:xfrm>
          <a:prstGeom prst="rect">
            <a:avLst/>
          </a:prstGeom>
          <a:solidFill>
            <a:schemeClr val="tx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
        <p:nvSpPr>
          <p:cNvPr id="11" name="Rectangle 10"/>
          <p:cNvSpPr/>
          <p:nvPr/>
        </p:nvSpPr>
        <p:spPr>
          <a:xfrm>
            <a:off x="2420594" y="3293376"/>
            <a:ext cx="381000" cy="228600"/>
          </a:xfrm>
          <a:prstGeom prst="rect">
            <a:avLst/>
          </a:prstGeom>
          <a:solidFill>
            <a:schemeClr val="tx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iX</a:t>
            </a:r>
            <a:endParaRPr lang="en-US" dirty="0"/>
          </a:p>
        </p:txBody>
      </p:sp>
      <p:sp>
        <p:nvSpPr>
          <p:cNvPr id="12" name="Line Callout 3 (Border and Accent Bar) 11"/>
          <p:cNvSpPr/>
          <p:nvPr/>
        </p:nvSpPr>
        <p:spPr>
          <a:xfrm>
            <a:off x="5286030" y="3812402"/>
            <a:ext cx="6934201" cy="1408994"/>
          </a:xfrm>
          <a:prstGeom prst="accentBorderCallout3">
            <a:avLst>
              <a:gd name="adj1" fmla="val 18750"/>
              <a:gd name="adj2" fmla="val -8333"/>
              <a:gd name="adj3" fmla="val 18750"/>
              <a:gd name="adj4" fmla="val -16667"/>
              <a:gd name="adj5" fmla="val 19025"/>
              <a:gd name="adj6" fmla="val -17713"/>
              <a:gd name="adj7" fmla="val -21070"/>
              <a:gd name="adj8" fmla="val -44165"/>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Adding rows to table: X</a:t>
            </a:r>
          </a:p>
          <a:p>
            <a:r>
              <a:rPr lang="en-US" dirty="0" smtClean="0"/>
              <a:t>a. Check for space on corresponding PFS</a:t>
            </a:r>
          </a:p>
          <a:p>
            <a:r>
              <a:rPr lang="en-US" dirty="0" smtClean="0"/>
              <a:t>b. When page is full: add new page</a:t>
            </a:r>
          </a:p>
          <a:p>
            <a:r>
              <a:rPr lang="en-US" dirty="0" smtClean="0"/>
              <a:t>c. UPDATE IAM with new added page</a:t>
            </a:r>
          </a:p>
          <a:p>
            <a:r>
              <a:rPr lang="en-US" dirty="0" smtClean="0"/>
              <a:t>d. UPDATE SGAM if this was last available page in EXTENT</a:t>
            </a:r>
          </a:p>
        </p:txBody>
      </p:sp>
      <p:sp>
        <p:nvSpPr>
          <p:cNvPr id="13" name="Rectangle 12"/>
          <p:cNvSpPr/>
          <p:nvPr/>
        </p:nvSpPr>
        <p:spPr>
          <a:xfrm>
            <a:off x="2054009" y="1847634"/>
            <a:ext cx="381000" cy="2286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789237" y="3293376"/>
            <a:ext cx="381000" cy="228600"/>
          </a:xfrm>
          <a:prstGeom prst="rect">
            <a:avLst/>
          </a:prstGeom>
          <a:solidFill>
            <a:schemeClr val="tx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Tree>
    <p:extLst>
      <p:ext uri="{BB962C8B-B14F-4D97-AF65-F5344CB8AC3E}">
        <p14:creationId xmlns:p14="http://schemas.microsoft.com/office/powerpoint/2010/main" val="24539752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53" presetClass="entr" presetSubtype="16"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7"/>
                                        </p:tgtEl>
                                      </p:cBhvr>
                                    </p:animEffect>
                                    <p:set>
                                      <p:cBhvr>
                                        <p:cTn id="50" dur="1" fill="hold">
                                          <p:stCondLst>
                                            <p:cond delay="499"/>
                                          </p:stCondLst>
                                        </p:cTn>
                                        <p:tgtEl>
                                          <p:spTgt spid="7"/>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500" fill="hold"/>
                                        <p:tgtEl>
                                          <p:spTgt spid="13"/>
                                        </p:tgtEl>
                                        <p:attrNameLst>
                                          <p:attrName>ppt_w</p:attrName>
                                        </p:attrNameLst>
                                      </p:cBhvr>
                                      <p:tavLst>
                                        <p:tav tm="0">
                                          <p:val>
                                            <p:fltVal val="0"/>
                                          </p:val>
                                        </p:tav>
                                        <p:tav tm="100000">
                                          <p:val>
                                            <p:strVal val="#ppt_w"/>
                                          </p:val>
                                        </p:tav>
                                      </p:tavLst>
                                    </p:anim>
                                    <p:anim calcmode="lin" valueType="num">
                                      <p:cBhvr>
                                        <p:cTn id="58" dur="500" fill="hold"/>
                                        <p:tgtEl>
                                          <p:spTgt spid="13"/>
                                        </p:tgtEl>
                                        <p:attrNameLst>
                                          <p:attrName>ppt_h</p:attrName>
                                        </p:attrNameLst>
                                      </p:cBhvr>
                                      <p:tavLst>
                                        <p:tav tm="0">
                                          <p:val>
                                            <p:fltVal val="0"/>
                                          </p:val>
                                        </p:tav>
                                        <p:tav tm="100000">
                                          <p:val>
                                            <p:strVal val="#ppt_h"/>
                                          </p:val>
                                        </p:tav>
                                      </p:tavLst>
                                    </p:anim>
                                    <p:animEffect transition="in" filter="fade">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13"/>
                                        </p:tgtEl>
                                        <p:attrNameLst>
                                          <p:attrName>style.visibility</p:attrName>
                                        </p:attrNameLst>
                                      </p:cBhvr>
                                      <p:to>
                                        <p:strVal val="hidden"/>
                                      </p:to>
                                    </p:set>
                                  </p:childTnLst>
                                </p:cTn>
                              </p:par>
                              <p:par>
                                <p:cTn id="64" presetID="53" presetClass="entr" presetSubtype="16"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p:cTn id="66" dur="500" fill="hold"/>
                                        <p:tgtEl>
                                          <p:spTgt spid="15"/>
                                        </p:tgtEl>
                                        <p:attrNameLst>
                                          <p:attrName>ppt_w</p:attrName>
                                        </p:attrNameLst>
                                      </p:cBhvr>
                                      <p:tavLst>
                                        <p:tav tm="0">
                                          <p:val>
                                            <p:fltVal val="0"/>
                                          </p:val>
                                        </p:tav>
                                        <p:tav tm="100000">
                                          <p:val>
                                            <p:strVal val="#ppt_w"/>
                                          </p:val>
                                        </p:tav>
                                      </p:tavLst>
                                    </p:anim>
                                    <p:anim calcmode="lin" valueType="num">
                                      <p:cBhvr>
                                        <p:cTn id="67" dur="500" fill="hold"/>
                                        <p:tgtEl>
                                          <p:spTgt spid="15"/>
                                        </p:tgtEl>
                                        <p:attrNameLst>
                                          <p:attrName>ppt_h</p:attrName>
                                        </p:attrNameLst>
                                      </p:cBhvr>
                                      <p:tavLst>
                                        <p:tav tm="0">
                                          <p:val>
                                            <p:fltVal val="0"/>
                                          </p:val>
                                        </p:tav>
                                        <p:tav tm="100000">
                                          <p:val>
                                            <p:strVal val="#ppt_h"/>
                                          </p:val>
                                        </p:tav>
                                      </p:tavLst>
                                    </p:anim>
                                    <p:animEffect transition="in" filter="fade">
                                      <p:cBhvr>
                                        <p:cTn id="68" dur="5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45" presetClass="entr" presetSubtype="0" fill="hold" grpId="1" nodeType="click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2000"/>
                                        <p:tgtEl>
                                          <p:spTgt spid="11"/>
                                        </p:tgtEl>
                                      </p:cBhvr>
                                    </p:animEffect>
                                    <p:anim calcmode="lin" valueType="num">
                                      <p:cBhvr>
                                        <p:cTn id="74" dur="2000" fill="hold"/>
                                        <p:tgtEl>
                                          <p:spTgt spid="11"/>
                                        </p:tgtEl>
                                        <p:attrNameLst>
                                          <p:attrName>ppt_w</p:attrName>
                                        </p:attrNameLst>
                                      </p:cBhvr>
                                      <p:tavLst>
                                        <p:tav tm="0" fmla="#ppt_w*sin(2.5*pi*$)">
                                          <p:val>
                                            <p:fltVal val="0"/>
                                          </p:val>
                                        </p:tav>
                                        <p:tav tm="100000">
                                          <p:val>
                                            <p:fltVal val="1"/>
                                          </p:val>
                                        </p:tav>
                                      </p:tavLst>
                                    </p:anim>
                                    <p:anim calcmode="lin" valueType="num">
                                      <p:cBhvr>
                                        <p:cTn id="75"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1" nodeType="clickEffect">
                                  <p:stCondLst>
                                    <p:cond delay="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1" grpId="0" animBg="1"/>
      <p:bldP spid="11" grpId="1" animBg="1"/>
      <p:bldP spid="12" grpId="0" animBg="1"/>
      <p:bldP spid="12" grpId="1" animBg="1"/>
      <p:bldP spid="13" grpId="0" animBg="1"/>
      <p:bldP spid="13" grpId="1"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allocation after 8 individual pages</a:t>
            </a:r>
            <a:endParaRPr lang="en-US" dirty="0"/>
          </a:p>
        </p:txBody>
      </p:sp>
      <p:graphicFrame>
        <p:nvGraphicFramePr>
          <p:cNvPr id="5" name="Object 4"/>
          <p:cNvGraphicFramePr>
            <a:graphicFrameLocks noChangeAspect="1"/>
          </p:cNvGraphicFramePr>
          <p:nvPr>
            <p:extLst/>
          </p:nvPr>
        </p:nvGraphicFramePr>
        <p:xfrm>
          <a:off x="1674813" y="1849437"/>
          <a:ext cx="8963025" cy="4619625"/>
        </p:xfrm>
        <a:graphic>
          <a:graphicData uri="http://schemas.openxmlformats.org/presentationml/2006/ole">
            <mc:AlternateContent xmlns:mc="http://schemas.openxmlformats.org/markup-compatibility/2006">
              <mc:Choice xmlns:v="urn:schemas-microsoft-com:vml" Requires="v">
                <p:oleObj spid="_x0000_s2057" name="Worksheet" r:id="rId4" imgW="7553141" imgH="4619789" progId="Excel.Sheet.12">
                  <p:embed/>
                </p:oleObj>
              </mc:Choice>
              <mc:Fallback>
                <p:oleObj name="Worksheet" r:id="rId4" imgW="7553141" imgH="4619789" progId="Excel.Sheet.12">
                  <p:embed/>
                  <p:pic>
                    <p:nvPicPr>
                      <p:cNvPr id="0" name=""/>
                      <p:cNvPicPr/>
                      <p:nvPr/>
                    </p:nvPicPr>
                    <p:blipFill>
                      <a:blip r:embed="rId5"/>
                      <a:stretch>
                        <a:fillRect/>
                      </a:stretch>
                    </p:blipFill>
                    <p:spPr>
                      <a:xfrm>
                        <a:off x="1674813" y="1849437"/>
                        <a:ext cx="8963025" cy="4619625"/>
                      </a:xfrm>
                      <a:prstGeom prst="rect">
                        <a:avLst/>
                      </a:prstGeom>
                    </p:spPr>
                  </p:pic>
                </p:oleObj>
              </mc:Fallback>
            </mc:AlternateContent>
          </a:graphicData>
        </a:graphic>
      </p:graphicFrame>
      <p:sp>
        <p:nvSpPr>
          <p:cNvPr id="8" name="Rectangle 7"/>
          <p:cNvSpPr/>
          <p:nvPr/>
        </p:nvSpPr>
        <p:spPr>
          <a:xfrm>
            <a:off x="2410295" y="1820862"/>
            <a:ext cx="381000" cy="2286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054009" y="3293376"/>
            <a:ext cx="381000" cy="228600"/>
          </a:xfrm>
          <a:prstGeom prst="rect">
            <a:avLst/>
          </a:prstGeom>
          <a:solidFill>
            <a:schemeClr val="tx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
        <p:nvSpPr>
          <p:cNvPr id="11" name="Rectangle 10"/>
          <p:cNvSpPr/>
          <p:nvPr/>
        </p:nvSpPr>
        <p:spPr>
          <a:xfrm>
            <a:off x="2420594" y="3293376"/>
            <a:ext cx="381000" cy="228600"/>
          </a:xfrm>
          <a:prstGeom prst="rect">
            <a:avLst/>
          </a:prstGeom>
          <a:solidFill>
            <a:schemeClr val="tx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iX</a:t>
            </a:r>
            <a:endParaRPr lang="en-US" dirty="0"/>
          </a:p>
        </p:txBody>
      </p:sp>
      <p:sp>
        <p:nvSpPr>
          <p:cNvPr id="12" name="Line Callout 3 (Border and Accent Bar) 11"/>
          <p:cNvSpPr/>
          <p:nvPr/>
        </p:nvSpPr>
        <p:spPr>
          <a:xfrm>
            <a:off x="5286030" y="3812402"/>
            <a:ext cx="6934201" cy="1408994"/>
          </a:xfrm>
          <a:prstGeom prst="accentBorderCallout3">
            <a:avLst>
              <a:gd name="adj1" fmla="val 18750"/>
              <a:gd name="adj2" fmla="val -8333"/>
              <a:gd name="adj3" fmla="val 18750"/>
              <a:gd name="adj4" fmla="val -16667"/>
              <a:gd name="adj5" fmla="val 19025"/>
              <a:gd name="adj6" fmla="val -17713"/>
              <a:gd name="adj7" fmla="val -21070"/>
              <a:gd name="adj8" fmla="val -44165"/>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Adding new pages to table: X</a:t>
            </a:r>
          </a:p>
          <a:p>
            <a:r>
              <a:rPr lang="en-US" dirty="0" smtClean="0"/>
              <a:t>a. Search for available EXTENT in GAM</a:t>
            </a:r>
          </a:p>
          <a:p>
            <a:r>
              <a:rPr lang="en-US" dirty="0" smtClean="0"/>
              <a:t>b. Allocate 1 UNIFORM EXTENT to table</a:t>
            </a:r>
          </a:p>
          <a:p>
            <a:r>
              <a:rPr lang="en-US" dirty="0" smtClean="0"/>
              <a:t>c. UPDATE IAM with new added pages</a:t>
            </a:r>
          </a:p>
          <a:p>
            <a:r>
              <a:rPr lang="en-US" dirty="0" smtClean="0"/>
              <a:t>d. UPDATE GAM</a:t>
            </a:r>
          </a:p>
        </p:txBody>
      </p:sp>
      <p:sp>
        <p:nvSpPr>
          <p:cNvPr id="15" name="Rectangle 14"/>
          <p:cNvSpPr/>
          <p:nvPr/>
        </p:nvSpPr>
        <p:spPr>
          <a:xfrm>
            <a:off x="2789237" y="3293376"/>
            <a:ext cx="381000" cy="228600"/>
          </a:xfrm>
          <a:prstGeom prst="rect">
            <a:avLst/>
          </a:prstGeom>
          <a:solidFill>
            <a:schemeClr val="tx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
        <p:nvSpPr>
          <p:cNvPr id="14" name="Rectangle 13"/>
          <p:cNvSpPr/>
          <p:nvPr/>
        </p:nvSpPr>
        <p:spPr>
          <a:xfrm>
            <a:off x="3551237" y="3116262"/>
            <a:ext cx="381000" cy="228600"/>
          </a:xfrm>
          <a:prstGeom prst="rect">
            <a:avLst/>
          </a:prstGeom>
          <a:solidFill>
            <a:schemeClr val="tx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
        <p:nvSpPr>
          <p:cNvPr id="16" name="Rectangle 15"/>
          <p:cNvSpPr/>
          <p:nvPr/>
        </p:nvSpPr>
        <p:spPr>
          <a:xfrm>
            <a:off x="3932237" y="3116262"/>
            <a:ext cx="381000" cy="228600"/>
          </a:xfrm>
          <a:prstGeom prst="rect">
            <a:avLst/>
          </a:prstGeom>
          <a:solidFill>
            <a:schemeClr val="tx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
        <p:nvSpPr>
          <p:cNvPr id="17" name="Rectangle 16"/>
          <p:cNvSpPr/>
          <p:nvPr/>
        </p:nvSpPr>
        <p:spPr>
          <a:xfrm>
            <a:off x="5380037" y="3089490"/>
            <a:ext cx="381000" cy="228600"/>
          </a:xfrm>
          <a:prstGeom prst="rect">
            <a:avLst/>
          </a:prstGeom>
          <a:solidFill>
            <a:schemeClr val="tx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
        <p:nvSpPr>
          <p:cNvPr id="18" name="Rectangle 17"/>
          <p:cNvSpPr/>
          <p:nvPr/>
        </p:nvSpPr>
        <p:spPr>
          <a:xfrm>
            <a:off x="5761037" y="3089490"/>
            <a:ext cx="381000" cy="228600"/>
          </a:xfrm>
          <a:prstGeom prst="rect">
            <a:avLst/>
          </a:prstGeom>
          <a:solidFill>
            <a:schemeClr val="tx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
        <p:nvSpPr>
          <p:cNvPr id="19" name="Rectangle 18"/>
          <p:cNvSpPr/>
          <p:nvPr/>
        </p:nvSpPr>
        <p:spPr>
          <a:xfrm>
            <a:off x="6142037" y="3091548"/>
            <a:ext cx="381000" cy="228600"/>
          </a:xfrm>
          <a:prstGeom prst="rect">
            <a:avLst/>
          </a:prstGeom>
          <a:solidFill>
            <a:schemeClr val="tx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
        <p:nvSpPr>
          <p:cNvPr id="20" name="Rectangle 19"/>
          <p:cNvSpPr/>
          <p:nvPr/>
        </p:nvSpPr>
        <p:spPr>
          <a:xfrm>
            <a:off x="6523037" y="3091548"/>
            <a:ext cx="381000" cy="228600"/>
          </a:xfrm>
          <a:prstGeom prst="rect">
            <a:avLst/>
          </a:prstGeom>
          <a:solidFill>
            <a:schemeClr val="tx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
        <p:nvSpPr>
          <p:cNvPr id="21" name="Rectangle 20"/>
          <p:cNvSpPr/>
          <p:nvPr/>
        </p:nvSpPr>
        <p:spPr>
          <a:xfrm>
            <a:off x="1646237" y="3930649"/>
            <a:ext cx="381000" cy="228600"/>
          </a:xfrm>
          <a:prstGeom prst="rect">
            <a:avLst/>
          </a:prstGeom>
          <a:solidFill>
            <a:schemeClr val="tx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
        <p:nvSpPr>
          <p:cNvPr id="22" name="Rectangle 21"/>
          <p:cNvSpPr/>
          <p:nvPr/>
        </p:nvSpPr>
        <p:spPr>
          <a:xfrm>
            <a:off x="2027237" y="3930649"/>
            <a:ext cx="381000" cy="228600"/>
          </a:xfrm>
          <a:prstGeom prst="rect">
            <a:avLst/>
          </a:prstGeom>
          <a:solidFill>
            <a:schemeClr val="tx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
        <p:nvSpPr>
          <p:cNvPr id="23" name="Rectangle 22"/>
          <p:cNvSpPr/>
          <p:nvPr/>
        </p:nvSpPr>
        <p:spPr>
          <a:xfrm>
            <a:off x="2408237" y="3930649"/>
            <a:ext cx="381000" cy="228600"/>
          </a:xfrm>
          <a:prstGeom prst="rect">
            <a:avLst/>
          </a:prstGeom>
          <a:solidFill>
            <a:schemeClr val="tx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
        <p:nvSpPr>
          <p:cNvPr id="25" name="Rectangle 24"/>
          <p:cNvSpPr/>
          <p:nvPr/>
        </p:nvSpPr>
        <p:spPr>
          <a:xfrm>
            <a:off x="3932237" y="3930649"/>
            <a:ext cx="381000" cy="228600"/>
          </a:xfrm>
          <a:prstGeom prst="rect">
            <a:avLst/>
          </a:prstGeom>
          <a:solidFill>
            <a:schemeClr val="tx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
        <p:nvSpPr>
          <p:cNvPr id="26" name="Rectangle 25"/>
          <p:cNvSpPr/>
          <p:nvPr/>
        </p:nvSpPr>
        <p:spPr>
          <a:xfrm>
            <a:off x="4313237" y="3930649"/>
            <a:ext cx="381000" cy="228600"/>
          </a:xfrm>
          <a:prstGeom prst="rect">
            <a:avLst/>
          </a:prstGeom>
          <a:solidFill>
            <a:schemeClr val="tx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
        <p:nvSpPr>
          <p:cNvPr id="27" name="Rectangle 26"/>
          <p:cNvSpPr/>
          <p:nvPr/>
        </p:nvSpPr>
        <p:spPr>
          <a:xfrm>
            <a:off x="3551237" y="3930649"/>
            <a:ext cx="381000" cy="228600"/>
          </a:xfrm>
          <a:prstGeom prst="rect">
            <a:avLst/>
          </a:prstGeom>
          <a:solidFill>
            <a:schemeClr val="tx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
        <p:nvSpPr>
          <p:cNvPr id="28" name="Rectangle 27"/>
          <p:cNvSpPr/>
          <p:nvPr/>
        </p:nvSpPr>
        <p:spPr>
          <a:xfrm>
            <a:off x="3170237" y="3930649"/>
            <a:ext cx="381000" cy="228600"/>
          </a:xfrm>
          <a:prstGeom prst="rect">
            <a:avLst/>
          </a:prstGeom>
          <a:solidFill>
            <a:schemeClr val="tx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
        <p:nvSpPr>
          <p:cNvPr id="29" name="Rectangle 28"/>
          <p:cNvSpPr/>
          <p:nvPr/>
        </p:nvSpPr>
        <p:spPr>
          <a:xfrm>
            <a:off x="2789237" y="3930649"/>
            <a:ext cx="381000" cy="228600"/>
          </a:xfrm>
          <a:prstGeom prst="rect">
            <a:avLst/>
          </a:prstGeom>
          <a:solidFill>
            <a:schemeClr val="tx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Tree>
    <p:extLst>
      <p:ext uri="{BB962C8B-B14F-4D97-AF65-F5344CB8AC3E}">
        <p14:creationId xmlns:p14="http://schemas.microsoft.com/office/powerpoint/2010/main" val="37062749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ppt_x"/>
                                          </p:val>
                                        </p:tav>
                                        <p:tav tm="100000">
                                          <p:val>
                                            <p:strVal val="#ppt_x"/>
                                          </p:val>
                                        </p:tav>
                                      </p:tavLst>
                                    </p:anim>
                                    <p:anim calcmode="lin" valueType="num">
                                      <p:cBhvr additive="base">
                                        <p:cTn id="25" dur="500" fill="hold"/>
                                        <p:tgtEl>
                                          <p:spTgt spid="2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ppt_x"/>
                                          </p:val>
                                        </p:tav>
                                        <p:tav tm="100000">
                                          <p:val>
                                            <p:strVal val="#ppt_x"/>
                                          </p:val>
                                        </p:tav>
                                      </p:tavLst>
                                    </p:anim>
                                    <p:anim calcmode="lin" valueType="num">
                                      <p:cBhvr additive="base">
                                        <p:cTn id="29" dur="500" fill="hold"/>
                                        <p:tgtEl>
                                          <p:spTgt spid="21"/>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ppt_x"/>
                                          </p:val>
                                        </p:tav>
                                        <p:tav tm="100000">
                                          <p:val>
                                            <p:strVal val="#ppt_x"/>
                                          </p:val>
                                        </p:tav>
                                      </p:tavLst>
                                    </p:anim>
                                    <p:anim calcmode="lin" valueType="num">
                                      <p:cBhvr additive="base">
                                        <p:cTn id="33" dur="500" fill="hold"/>
                                        <p:tgtEl>
                                          <p:spTgt spid="22"/>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500" fill="hold"/>
                                        <p:tgtEl>
                                          <p:spTgt spid="29"/>
                                        </p:tgtEl>
                                        <p:attrNameLst>
                                          <p:attrName>ppt_x</p:attrName>
                                        </p:attrNameLst>
                                      </p:cBhvr>
                                      <p:tavLst>
                                        <p:tav tm="0">
                                          <p:val>
                                            <p:strVal val="#ppt_x"/>
                                          </p:val>
                                        </p:tav>
                                        <p:tav tm="100000">
                                          <p:val>
                                            <p:strVal val="#ppt_x"/>
                                          </p:val>
                                        </p:tav>
                                      </p:tavLst>
                                    </p:anim>
                                    <p:anim calcmode="lin" valueType="num">
                                      <p:cBhvr additive="base">
                                        <p:cTn id="41" dur="500" fill="hold"/>
                                        <p:tgtEl>
                                          <p:spTgt spid="29"/>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additive="base">
                                        <p:cTn id="44" dur="500" fill="hold"/>
                                        <p:tgtEl>
                                          <p:spTgt spid="28"/>
                                        </p:tgtEl>
                                        <p:attrNameLst>
                                          <p:attrName>ppt_x</p:attrName>
                                        </p:attrNameLst>
                                      </p:cBhvr>
                                      <p:tavLst>
                                        <p:tav tm="0">
                                          <p:val>
                                            <p:strVal val="#ppt_x"/>
                                          </p:val>
                                        </p:tav>
                                        <p:tav tm="100000">
                                          <p:val>
                                            <p:strVal val="#ppt_x"/>
                                          </p:val>
                                        </p:tav>
                                      </p:tavLst>
                                    </p:anim>
                                    <p:anim calcmode="lin" valueType="num">
                                      <p:cBhvr additive="base">
                                        <p:cTn id="45" dur="500" fill="hold"/>
                                        <p:tgtEl>
                                          <p:spTgt spid="28"/>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ppt_x"/>
                                          </p:val>
                                        </p:tav>
                                        <p:tav tm="100000">
                                          <p:val>
                                            <p:strVal val="#ppt_x"/>
                                          </p:val>
                                        </p:tav>
                                      </p:tavLst>
                                    </p:anim>
                                    <p:anim calcmode="lin" valueType="num">
                                      <p:cBhvr additive="base">
                                        <p:cTn id="49" dur="500" fill="hold"/>
                                        <p:tgtEl>
                                          <p:spTgt spid="27"/>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500" fill="hold"/>
                                        <p:tgtEl>
                                          <p:spTgt spid="25"/>
                                        </p:tgtEl>
                                        <p:attrNameLst>
                                          <p:attrName>ppt_x</p:attrName>
                                        </p:attrNameLst>
                                      </p:cBhvr>
                                      <p:tavLst>
                                        <p:tav tm="0">
                                          <p:val>
                                            <p:strVal val="#ppt_x"/>
                                          </p:val>
                                        </p:tav>
                                        <p:tav tm="100000">
                                          <p:val>
                                            <p:strVal val="#ppt_x"/>
                                          </p:val>
                                        </p:tav>
                                      </p:tavLst>
                                    </p:anim>
                                    <p:anim calcmode="lin" valueType="num">
                                      <p:cBhvr additive="base">
                                        <p:cTn id="5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5" presetClass="entr" presetSubtype="0"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2000"/>
                                        <p:tgtEl>
                                          <p:spTgt spid="11"/>
                                        </p:tgtEl>
                                      </p:cBhvr>
                                    </p:animEffect>
                                    <p:anim calcmode="lin" valueType="num">
                                      <p:cBhvr>
                                        <p:cTn id="59" dur="2000" fill="hold"/>
                                        <p:tgtEl>
                                          <p:spTgt spid="11"/>
                                        </p:tgtEl>
                                        <p:attrNameLst>
                                          <p:attrName>ppt_w</p:attrName>
                                        </p:attrNameLst>
                                      </p:cBhvr>
                                      <p:tavLst>
                                        <p:tav tm="0" fmla="#ppt_w*sin(2.5*pi*$)">
                                          <p:val>
                                            <p:fltVal val="0"/>
                                          </p:val>
                                        </p:tav>
                                        <p:tav tm="100000">
                                          <p:val>
                                            <p:fltVal val="1"/>
                                          </p:val>
                                        </p:tav>
                                      </p:tavLst>
                                    </p:anim>
                                    <p:anim calcmode="lin" valueType="num">
                                      <p:cBhvr>
                                        <p:cTn id="60"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12"/>
                                        </p:tgtEl>
                                      </p:cBhvr>
                                    </p:animEffect>
                                    <p:set>
                                      <p:cBhvr>
                                        <p:cTn id="65"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P spid="11" grpId="1" animBg="1"/>
      <p:bldP spid="12" grpId="0" animBg="1"/>
      <p:bldP spid="12" grpId="1" animBg="1"/>
      <p:bldP spid="21" grpId="0" animBg="1"/>
      <p:bldP spid="22" grpId="0" animBg="1"/>
      <p:bldP spid="23" grpId="0" animBg="1"/>
      <p:bldP spid="25" grpId="0" animBg="1"/>
      <p:bldP spid="26" grpId="0" animBg="1"/>
      <p:bldP spid="27" grpId="0" animBg="1"/>
      <p:bldP spid="28"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Converting uniform Extent into mixed Extent</a:t>
            </a:r>
            <a:endParaRPr lang="en-US" sz="4800" dirty="0"/>
          </a:p>
        </p:txBody>
      </p:sp>
      <p:graphicFrame>
        <p:nvGraphicFramePr>
          <p:cNvPr id="5" name="Object 4"/>
          <p:cNvGraphicFramePr>
            <a:graphicFrameLocks noChangeAspect="1"/>
          </p:cNvGraphicFramePr>
          <p:nvPr>
            <p:extLst/>
          </p:nvPr>
        </p:nvGraphicFramePr>
        <p:xfrm>
          <a:off x="1674813" y="1849437"/>
          <a:ext cx="8963025" cy="4619625"/>
        </p:xfrm>
        <a:graphic>
          <a:graphicData uri="http://schemas.openxmlformats.org/presentationml/2006/ole">
            <mc:AlternateContent xmlns:mc="http://schemas.openxmlformats.org/markup-compatibility/2006">
              <mc:Choice xmlns:v="urn:schemas-microsoft-com:vml" Requires="v">
                <p:oleObj spid="_x0000_s3080" name="Worksheet" r:id="rId4" imgW="7553141" imgH="4619789" progId="Excel.Sheet.12">
                  <p:embed/>
                </p:oleObj>
              </mc:Choice>
              <mc:Fallback>
                <p:oleObj name="Worksheet" r:id="rId4" imgW="7553141" imgH="4619789" progId="Excel.Sheet.12">
                  <p:embed/>
                  <p:pic>
                    <p:nvPicPr>
                      <p:cNvPr id="0" name=""/>
                      <p:cNvPicPr/>
                      <p:nvPr/>
                    </p:nvPicPr>
                    <p:blipFill>
                      <a:blip r:embed="rId5"/>
                      <a:stretch>
                        <a:fillRect/>
                      </a:stretch>
                    </p:blipFill>
                    <p:spPr>
                      <a:xfrm>
                        <a:off x="1674813" y="1849437"/>
                        <a:ext cx="8963025" cy="4619625"/>
                      </a:xfrm>
                      <a:prstGeom prst="rect">
                        <a:avLst/>
                      </a:prstGeom>
                    </p:spPr>
                  </p:pic>
                </p:oleObj>
              </mc:Fallback>
            </mc:AlternateContent>
          </a:graphicData>
        </a:graphic>
      </p:graphicFrame>
      <p:sp>
        <p:nvSpPr>
          <p:cNvPr id="8" name="Rectangle 7"/>
          <p:cNvSpPr/>
          <p:nvPr/>
        </p:nvSpPr>
        <p:spPr>
          <a:xfrm>
            <a:off x="2789237" y="1849437"/>
            <a:ext cx="381000" cy="2286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Line Callout 3 (Border and Accent Bar) 11"/>
          <p:cNvSpPr/>
          <p:nvPr/>
        </p:nvSpPr>
        <p:spPr>
          <a:xfrm>
            <a:off x="4770437" y="3454752"/>
            <a:ext cx="7144994" cy="1408994"/>
          </a:xfrm>
          <a:prstGeom prst="accentBorderCallout3">
            <a:avLst>
              <a:gd name="adj1" fmla="val 18750"/>
              <a:gd name="adj2" fmla="val -8333"/>
              <a:gd name="adj3" fmla="val 18750"/>
              <a:gd name="adj4" fmla="val -16667"/>
              <a:gd name="adj5" fmla="val 19025"/>
              <a:gd name="adj6" fmla="val -17713"/>
              <a:gd name="adj7" fmla="val -102630"/>
              <a:gd name="adj8" fmla="val -25660"/>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When there is no available SGAM for new table / IAM / single Page:</a:t>
            </a:r>
          </a:p>
          <a:p>
            <a:r>
              <a:rPr lang="en-US" dirty="0" smtClean="0"/>
              <a:t>a. SQL searches for AVAILABLE GAM</a:t>
            </a:r>
          </a:p>
          <a:p>
            <a:r>
              <a:rPr lang="en-US" dirty="0" smtClean="0"/>
              <a:t>b. Converts that bit from 1 to 0</a:t>
            </a:r>
          </a:p>
          <a:p>
            <a:r>
              <a:rPr lang="en-US" dirty="0" smtClean="0"/>
              <a:t>c. UPDATEs corresponding bit on SGAM from 0 to 1</a:t>
            </a:r>
          </a:p>
        </p:txBody>
      </p:sp>
      <p:sp>
        <p:nvSpPr>
          <p:cNvPr id="24" name="Rectangle 23"/>
          <p:cNvSpPr/>
          <p:nvPr/>
        </p:nvSpPr>
        <p:spPr>
          <a:xfrm>
            <a:off x="2408237" y="1845576"/>
            <a:ext cx="381000" cy="2286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2789237" y="1845576"/>
            <a:ext cx="381000" cy="2286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6633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4"/>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24" grpId="0" animBg="1"/>
      <p:bldP spid="24" grpId="1" animBg="1"/>
      <p:bldP spid="30" grpId="0" animBg="1"/>
      <p:bldP spid="3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Page Identification and Multiple </a:t>
            </a:r>
            <a:r>
              <a:rPr lang="en-US" sz="3200" dirty="0" err="1" smtClean="0"/>
              <a:t>datafiles</a:t>
            </a:r>
            <a:endParaRPr lang="en-US" sz="3200" dirty="0"/>
          </a:p>
        </p:txBody>
      </p:sp>
      <p:sp>
        <p:nvSpPr>
          <p:cNvPr id="5" name="TextBox 4"/>
          <p:cNvSpPr txBox="1"/>
          <p:nvPr/>
        </p:nvSpPr>
        <p:spPr>
          <a:xfrm>
            <a:off x="1455738" y="1267562"/>
            <a:ext cx="2362200" cy="369332"/>
          </a:xfrm>
          <a:prstGeom prst="rect">
            <a:avLst/>
          </a:prstGeom>
          <a:noFill/>
        </p:spPr>
        <p:txBody>
          <a:bodyPr wrap="square" rtlCol="0">
            <a:spAutoFit/>
          </a:bodyPr>
          <a:lstStyle/>
          <a:p>
            <a:pPr>
              <a:buSzPct val="110000"/>
            </a:pPr>
            <a:r>
              <a:rPr lang="en-US" dirty="0" smtClean="0"/>
              <a:t>data</a:t>
            </a:r>
            <a:r>
              <a:rPr lang="en-US" dirty="0"/>
              <a:t>f</a:t>
            </a:r>
            <a:r>
              <a:rPr lang="en-US" dirty="0" smtClean="0"/>
              <a:t>ile1.mdf</a:t>
            </a:r>
          </a:p>
        </p:txBody>
      </p:sp>
      <p:graphicFrame>
        <p:nvGraphicFramePr>
          <p:cNvPr id="7" name="Table 6"/>
          <p:cNvGraphicFramePr>
            <a:graphicFrameLocks noGrp="1"/>
          </p:cNvGraphicFramePr>
          <p:nvPr>
            <p:extLst/>
          </p:nvPr>
        </p:nvGraphicFramePr>
        <p:xfrm>
          <a:off x="7056437" y="1705762"/>
          <a:ext cx="2362200" cy="4079240"/>
        </p:xfrm>
        <a:graphic>
          <a:graphicData uri="http://schemas.openxmlformats.org/drawingml/2006/table">
            <a:tbl>
              <a:tblPr firstRow="1" bandRow="1">
                <a:tableStyleId>{5940675A-B579-460E-94D1-54222C63F5DA}</a:tableStyleId>
              </a:tblPr>
              <a:tblGrid>
                <a:gridCol w="1066800"/>
                <a:gridCol w="1295400"/>
              </a:tblGrid>
              <a:tr h="370840">
                <a:tc>
                  <a:txBody>
                    <a:bodyPr/>
                    <a:lstStyle/>
                    <a:p>
                      <a:r>
                        <a:rPr lang="en-US" dirty="0" smtClean="0"/>
                        <a:t>0</a:t>
                      </a:r>
                      <a:endParaRPr lang="en-US" dirty="0"/>
                    </a:p>
                  </a:txBody>
                  <a:tcPr/>
                </a:tc>
                <a:tc>
                  <a:txBody>
                    <a:bodyPr/>
                    <a:lstStyle/>
                    <a:p>
                      <a:r>
                        <a:rPr lang="en-US" dirty="0" smtClean="0"/>
                        <a:t>Header</a:t>
                      </a:r>
                      <a:endParaRPr lang="en-US" dirty="0"/>
                    </a:p>
                  </a:txBody>
                  <a:tcPr/>
                </a:tc>
              </a:tr>
              <a:tr h="370840">
                <a:tc>
                  <a:txBody>
                    <a:bodyPr/>
                    <a:lstStyle/>
                    <a:p>
                      <a:r>
                        <a:rPr lang="en-US" dirty="0" smtClean="0"/>
                        <a:t>1</a:t>
                      </a:r>
                      <a:endParaRPr lang="en-US" dirty="0"/>
                    </a:p>
                  </a:txBody>
                  <a:tcPr/>
                </a:tc>
                <a:tc>
                  <a:txBody>
                    <a:bodyPr/>
                    <a:lstStyle/>
                    <a:p>
                      <a:r>
                        <a:rPr lang="en-US" dirty="0" smtClean="0"/>
                        <a:t>PFS</a:t>
                      </a:r>
                      <a:endParaRPr lang="en-US" dirty="0"/>
                    </a:p>
                  </a:txBody>
                  <a:tcPr/>
                </a:tc>
              </a:tr>
              <a:tr h="370840">
                <a:tc>
                  <a:txBody>
                    <a:bodyPr/>
                    <a:lstStyle/>
                    <a:p>
                      <a:r>
                        <a:rPr lang="en-US" dirty="0" smtClean="0"/>
                        <a:t>2</a:t>
                      </a:r>
                      <a:endParaRPr lang="en-US" dirty="0"/>
                    </a:p>
                  </a:txBody>
                  <a:tcPr/>
                </a:tc>
                <a:tc>
                  <a:txBody>
                    <a:bodyPr/>
                    <a:lstStyle/>
                    <a:p>
                      <a:r>
                        <a:rPr lang="en-US" dirty="0" smtClean="0"/>
                        <a:t>GAM</a:t>
                      </a:r>
                      <a:endParaRPr lang="en-US" dirty="0"/>
                    </a:p>
                  </a:txBody>
                  <a:tcPr/>
                </a:tc>
              </a:tr>
              <a:tr h="370840">
                <a:tc>
                  <a:txBody>
                    <a:bodyPr/>
                    <a:lstStyle/>
                    <a:p>
                      <a:r>
                        <a:rPr lang="en-US" dirty="0" smtClean="0"/>
                        <a:t>3</a:t>
                      </a:r>
                      <a:endParaRPr lang="en-US" dirty="0"/>
                    </a:p>
                  </a:txBody>
                  <a:tcPr/>
                </a:tc>
                <a:tc>
                  <a:txBody>
                    <a:bodyPr/>
                    <a:lstStyle/>
                    <a:p>
                      <a:r>
                        <a:rPr lang="en-US" dirty="0" smtClean="0"/>
                        <a:t>SGAM</a:t>
                      </a:r>
                      <a:endParaRPr lang="en-US" dirty="0"/>
                    </a:p>
                  </a:txBody>
                  <a:tcPr/>
                </a:tc>
              </a:tr>
              <a:tr h="741680">
                <a:tc>
                  <a:txBody>
                    <a:bodyPr/>
                    <a:lstStyle/>
                    <a:p>
                      <a:r>
                        <a:rPr lang="en-US" dirty="0" smtClean="0"/>
                        <a:t>…</a:t>
                      </a:r>
                      <a:endParaRPr lang="en-US" dirty="0"/>
                    </a:p>
                  </a:txBody>
                  <a:tcPr/>
                </a:tc>
                <a:tc>
                  <a:txBody>
                    <a:bodyPr/>
                    <a:lstStyle/>
                    <a:p>
                      <a:r>
                        <a:rPr lang="en-US" dirty="0" smtClean="0"/>
                        <a:t>IAM/Data /Index/etc.</a:t>
                      </a:r>
                      <a:endParaRPr lang="en-US" dirty="0"/>
                    </a:p>
                  </a:txBody>
                  <a:tcPr/>
                </a:tc>
              </a:tr>
              <a:tr h="370840">
                <a:tc>
                  <a:txBody>
                    <a:bodyPr/>
                    <a:lstStyle/>
                    <a:p>
                      <a:r>
                        <a:rPr lang="en-US" dirty="0" smtClean="0"/>
                        <a:t>8088</a:t>
                      </a:r>
                      <a:endParaRPr lang="en-US" dirty="0"/>
                    </a:p>
                  </a:txBody>
                  <a:tcPr/>
                </a:tc>
                <a:tc>
                  <a:txBody>
                    <a:bodyPr/>
                    <a:lstStyle/>
                    <a:p>
                      <a:r>
                        <a:rPr lang="en-US" dirty="0" smtClean="0"/>
                        <a:t>PFS</a:t>
                      </a:r>
                      <a:endParaRPr lang="en-US" dirty="0"/>
                    </a:p>
                  </a:txBody>
                  <a:tcPr/>
                </a:tc>
              </a:tr>
              <a:tr h="741680">
                <a:tc>
                  <a:txBody>
                    <a:bodyPr/>
                    <a:lstStyle/>
                    <a:p>
                      <a:r>
                        <a:rPr lang="en-US" dirty="0" smtClean="0"/>
                        <a:t>…</a:t>
                      </a:r>
                      <a:endParaRPr lang="en-US" dirty="0"/>
                    </a:p>
                  </a:txBody>
                  <a:tcPr/>
                </a:tc>
                <a:tc>
                  <a:txBody>
                    <a:bodyPr/>
                    <a:lstStyle/>
                    <a:p>
                      <a:r>
                        <a:rPr lang="en-US" dirty="0" smtClean="0"/>
                        <a:t>IAM/Data /Index/</a:t>
                      </a:r>
                      <a:r>
                        <a:rPr lang="en-US" dirty="0" err="1" smtClean="0"/>
                        <a:t>etc</a:t>
                      </a:r>
                      <a:endParaRPr lang="en-US" dirty="0"/>
                    </a:p>
                  </a:txBody>
                  <a:tcPr/>
                </a:tc>
              </a:tr>
              <a:tr h="370840">
                <a:tc>
                  <a:txBody>
                    <a:bodyPr/>
                    <a:lstStyle/>
                    <a:p>
                      <a:r>
                        <a:rPr lang="en-US" dirty="0" smtClean="0"/>
                        <a:t>511232</a:t>
                      </a:r>
                      <a:endParaRPr lang="en-US" dirty="0"/>
                    </a:p>
                  </a:txBody>
                  <a:tcPr/>
                </a:tc>
                <a:tc>
                  <a:txBody>
                    <a:bodyPr/>
                    <a:lstStyle/>
                    <a:p>
                      <a:r>
                        <a:rPr lang="en-US" dirty="0" smtClean="0"/>
                        <a:t>GAM</a:t>
                      </a:r>
                      <a:endParaRPr lang="en-US" dirty="0"/>
                    </a:p>
                  </a:txBody>
                  <a:tcPr/>
                </a:tc>
              </a:tr>
              <a:tr h="370840">
                <a:tc>
                  <a:txBody>
                    <a:bodyPr/>
                    <a:lstStyle/>
                    <a:p>
                      <a:r>
                        <a:rPr lang="en-US" dirty="0" smtClean="0"/>
                        <a:t>511233</a:t>
                      </a:r>
                      <a:endParaRPr lang="en-US" dirty="0"/>
                    </a:p>
                  </a:txBody>
                  <a:tcPr/>
                </a:tc>
                <a:tc>
                  <a:txBody>
                    <a:bodyPr/>
                    <a:lstStyle/>
                    <a:p>
                      <a:r>
                        <a:rPr lang="en-US" dirty="0" smtClean="0"/>
                        <a:t>SGAM</a:t>
                      </a:r>
                      <a:endParaRPr lang="en-US" dirty="0"/>
                    </a:p>
                  </a:txBody>
                  <a:tcPr/>
                </a:tc>
              </a:tr>
            </a:tbl>
          </a:graphicData>
        </a:graphic>
      </p:graphicFrame>
      <p:sp>
        <p:nvSpPr>
          <p:cNvPr id="8" name="Rectangle 7"/>
          <p:cNvSpPr/>
          <p:nvPr/>
        </p:nvSpPr>
        <p:spPr>
          <a:xfrm>
            <a:off x="4237037" y="1592262"/>
            <a:ext cx="2590800" cy="928457"/>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r>
              <a:rPr lang="en-US" dirty="0" smtClean="0">
                <a:solidFill>
                  <a:sysClr val="windowText" lastClr="000000"/>
                </a:solidFill>
              </a:rPr>
              <a:t>Page Address format:</a:t>
            </a:r>
          </a:p>
          <a:p>
            <a:r>
              <a:rPr lang="en-US" dirty="0" err="1" smtClean="0">
                <a:solidFill>
                  <a:sysClr val="windowText" lastClr="000000"/>
                </a:solidFill>
              </a:rPr>
              <a:t>DBID:FileID:Page</a:t>
            </a:r>
            <a:r>
              <a:rPr lang="en-US" dirty="0" smtClean="0">
                <a:solidFill>
                  <a:sysClr val="windowText" lastClr="000000"/>
                </a:solidFill>
              </a:rPr>
              <a:t>#</a:t>
            </a:r>
          </a:p>
          <a:p>
            <a:r>
              <a:rPr lang="en-US" dirty="0" smtClean="0">
                <a:solidFill>
                  <a:sysClr val="windowText" lastClr="000000"/>
                </a:solidFill>
              </a:rPr>
              <a:t>2:1:1</a:t>
            </a:r>
          </a:p>
        </p:txBody>
      </p:sp>
      <p:graphicFrame>
        <p:nvGraphicFramePr>
          <p:cNvPr id="9" name="Table 8"/>
          <p:cNvGraphicFramePr>
            <a:graphicFrameLocks noGrp="1"/>
          </p:cNvGraphicFramePr>
          <p:nvPr>
            <p:extLst/>
          </p:nvPr>
        </p:nvGraphicFramePr>
        <p:xfrm>
          <a:off x="1463674" y="1680819"/>
          <a:ext cx="2362200" cy="4079240"/>
        </p:xfrm>
        <a:graphic>
          <a:graphicData uri="http://schemas.openxmlformats.org/drawingml/2006/table">
            <a:tbl>
              <a:tblPr firstRow="1" bandRow="1">
                <a:tableStyleId>{5940675A-B579-460E-94D1-54222C63F5DA}</a:tableStyleId>
              </a:tblPr>
              <a:tblGrid>
                <a:gridCol w="1066800"/>
                <a:gridCol w="1295400"/>
              </a:tblGrid>
              <a:tr h="370840">
                <a:tc>
                  <a:txBody>
                    <a:bodyPr/>
                    <a:lstStyle/>
                    <a:p>
                      <a:r>
                        <a:rPr lang="en-US" dirty="0" smtClean="0"/>
                        <a:t>0</a:t>
                      </a:r>
                      <a:endParaRPr lang="en-US" dirty="0"/>
                    </a:p>
                  </a:txBody>
                  <a:tcPr/>
                </a:tc>
                <a:tc>
                  <a:txBody>
                    <a:bodyPr/>
                    <a:lstStyle/>
                    <a:p>
                      <a:r>
                        <a:rPr lang="en-US" dirty="0" smtClean="0"/>
                        <a:t>Header</a:t>
                      </a:r>
                      <a:endParaRPr lang="en-US" dirty="0"/>
                    </a:p>
                  </a:txBody>
                  <a:tcPr/>
                </a:tc>
              </a:tr>
              <a:tr h="370840">
                <a:tc>
                  <a:txBody>
                    <a:bodyPr/>
                    <a:lstStyle/>
                    <a:p>
                      <a:r>
                        <a:rPr lang="en-US" dirty="0" smtClean="0"/>
                        <a:t>1</a:t>
                      </a:r>
                      <a:endParaRPr lang="en-US" dirty="0"/>
                    </a:p>
                  </a:txBody>
                  <a:tcPr/>
                </a:tc>
                <a:tc>
                  <a:txBody>
                    <a:bodyPr/>
                    <a:lstStyle/>
                    <a:p>
                      <a:r>
                        <a:rPr lang="en-US" dirty="0" smtClean="0"/>
                        <a:t>PFS</a:t>
                      </a:r>
                      <a:endParaRPr lang="en-US" dirty="0"/>
                    </a:p>
                  </a:txBody>
                  <a:tcPr/>
                </a:tc>
              </a:tr>
              <a:tr h="370840">
                <a:tc>
                  <a:txBody>
                    <a:bodyPr/>
                    <a:lstStyle/>
                    <a:p>
                      <a:r>
                        <a:rPr lang="en-US" dirty="0" smtClean="0"/>
                        <a:t>2</a:t>
                      </a:r>
                      <a:endParaRPr lang="en-US" dirty="0"/>
                    </a:p>
                  </a:txBody>
                  <a:tcPr/>
                </a:tc>
                <a:tc>
                  <a:txBody>
                    <a:bodyPr/>
                    <a:lstStyle/>
                    <a:p>
                      <a:r>
                        <a:rPr lang="en-US" dirty="0" smtClean="0"/>
                        <a:t>GAM</a:t>
                      </a:r>
                      <a:endParaRPr lang="en-US" dirty="0"/>
                    </a:p>
                  </a:txBody>
                  <a:tcPr/>
                </a:tc>
              </a:tr>
              <a:tr h="370840">
                <a:tc>
                  <a:txBody>
                    <a:bodyPr/>
                    <a:lstStyle/>
                    <a:p>
                      <a:r>
                        <a:rPr lang="en-US" dirty="0" smtClean="0"/>
                        <a:t>3</a:t>
                      </a:r>
                      <a:endParaRPr lang="en-US" dirty="0"/>
                    </a:p>
                  </a:txBody>
                  <a:tcPr/>
                </a:tc>
                <a:tc>
                  <a:txBody>
                    <a:bodyPr/>
                    <a:lstStyle/>
                    <a:p>
                      <a:r>
                        <a:rPr lang="en-US" dirty="0" smtClean="0"/>
                        <a:t>SGAM</a:t>
                      </a:r>
                      <a:endParaRPr lang="en-US" dirty="0"/>
                    </a:p>
                  </a:txBody>
                  <a:tcPr/>
                </a:tc>
              </a:tr>
              <a:tr h="741680">
                <a:tc>
                  <a:txBody>
                    <a:bodyPr/>
                    <a:lstStyle/>
                    <a:p>
                      <a:r>
                        <a:rPr lang="en-US" dirty="0" smtClean="0"/>
                        <a:t>…</a:t>
                      </a:r>
                      <a:endParaRPr lang="en-US" dirty="0"/>
                    </a:p>
                  </a:txBody>
                  <a:tcPr/>
                </a:tc>
                <a:tc>
                  <a:txBody>
                    <a:bodyPr/>
                    <a:lstStyle/>
                    <a:p>
                      <a:r>
                        <a:rPr lang="en-US" dirty="0" smtClean="0"/>
                        <a:t>IAM/Data /Index/etc.</a:t>
                      </a:r>
                      <a:endParaRPr lang="en-US" dirty="0"/>
                    </a:p>
                  </a:txBody>
                  <a:tcPr/>
                </a:tc>
              </a:tr>
              <a:tr h="370840">
                <a:tc>
                  <a:txBody>
                    <a:bodyPr/>
                    <a:lstStyle/>
                    <a:p>
                      <a:r>
                        <a:rPr lang="en-US" dirty="0" smtClean="0"/>
                        <a:t>8088</a:t>
                      </a:r>
                      <a:endParaRPr lang="en-US" dirty="0"/>
                    </a:p>
                  </a:txBody>
                  <a:tcPr/>
                </a:tc>
                <a:tc>
                  <a:txBody>
                    <a:bodyPr/>
                    <a:lstStyle/>
                    <a:p>
                      <a:r>
                        <a:rPr lang="en-US" dirty="0" smtClean="0"/>
                        <a:t>PFS</a:t>
                      </a:r>
                      <a:endParaRPr lang="en-US" dirty="0"/>
                    </a:p>
                  </a:txBody>
                  <a:tcPr/>
                </a:tc>
              </a:tr>
              <a:tr h="741680">
                <a:tc>
                  <a:txBody>
                    <a:bodyPr/>
                    <a:lstStyle/>
                    <a:p>
                      <a:r>
                        <a:rPr lang="en-US" dirty="0" smtClean="0"/>
                        <a:t>…</a:t>
                      </a:r>
                      <a:endParaRPr lang="en-US" dirty="0"/>
                    </a:p>
                  </a:txBody>
                  <a:tcPr/>
                </a:tc>
                <a:tc>
                  <a:txBody>
                    <a:bodyPr/>
                    <a:lstStyle/>
                    <a:p>
                      <a:r>
                        <a:rPr lang="en-US" dirty="0" smtClean="0"/>
                        <a:t>IAM/Data /Index/</a:t>
                      </a:r>
                      <a:r>
                        <a:rPr lang="en-US" dirty="0" err="1" smtClean="0"/>
                        <a:t>etc</a:t>
                      </a:r>
                      <a:endParaRPr lang="en-US" dirty="0"/>
                    </a:p>
                  </a:txBody>
                  <a:tcPr/>
                </a:tc>
              </a:tr>
              <a:tr h="370840">
                <a:tc>
                  <a:txBody>
                    <a:bodyPr/>
                    <a:lstStyle/>
                    <a:p>
                      <a:r>
                        <a:rPr lang="en-US" dirty="0" smtClean="0"/>
                        <a:t>511232</a:t>
                      </a:r>
                      <a:endParaRPr lang="en-US" dirty="0"/>
                    </a:p>
                  </a:txBody>
                  <a:tcPr/>
                </a:tc>
                <a:tc>
                  <a:txBody>
                    <a:bodyPr/>
                    <a:lstStyle/>
                    <a:p>
                      <a:r>
                        <a:rPr lang="en-US" dirty="0" smtClean="0"/>
                        <a:t>GAM</a:t>
                      </a:r>
                      <a:endParaRPr lang="en-US" dirty="0"/>
                    </a:p>
                  </a:txBody>
                  <a:tcPr/>
                </a:tc>
              </a:tr>
              <a:tr h="370840">
                <a:tc>
                  <a:txBody>
                    <a:bodyPr/>
                    <a:lstStyle/>
                    <a:p>
                      <a:r>
                        <a:rPr lang="en-US" dirty="0" smtClean="0"/>
                        <a:t>511233</a:t>
                      </a:r>
                      <a:endParaRPr lang="en-US" dirty="0"/>
                    </a:p>
                  </a:txBody>
                  <a:tcPr/>
                </a:tc>
                <a:tc>
                  <a:txBody>
                    <a:bodyPr/>
                    <a:lstStyle/>
                    <a:p>
                      <a:r>
                        <a:rPr lang="en-US" dirty="0" smtClean="0"/>
                        <a:t>SGAM</a:t>
                      </a:r>
                      <a:endParaRPr lang="en-US" dirty="0"/>
                    </a:p>
                  </a:txBody>
                  <a:tcPr/>
                </a:tc>
              </a:tr>
            </a:tbl>
          </a:graphicData>
        </a:graphic>
      </p:graphicFrame>
      <p:sp>
        <p:nvSpPr>
          <p:cNvPr id="10" name="TextBox 9"/>
          <p:cNvSpPr txBox="1"/>
          <p:nvPr/>
        </p:nvSpPr>
        <p:spPr>
          <a:xfrm>
            <a:off x="7056437" y="1267562"/>
            <a:ext cx="2362200" cy="369332"/>
          </a:xfrm>
          <a:prstGeom prst="rect">
            <a:avLst/>
          </a:prstGeom>
          <a:noFill/>
        </p:spPr>
        <p:txBody>
          <a:bodyPr wrap="square" rtlCol="0">
            <a:spAutoFit/>
          </a:bodyPr>
          <a:lstStyle/>
          <a:p>
            <a:pPr>
              <a:buSzPct val="110000"/>
            </a:pPr>
            <a:r>
              <a:rPr lang="en-US" dirty="0" smtClean="0"/>
              <a:t>datafile2.ndf</a:t>
            </a:r>
          </a:p>
        </p:txBody>
      </p:sp>
      <p:sp>
        <p:nvSpPr>
          <p:cNvPr id="3" name="Text Placeholder 2"/>
          <p:cNvSpPr>
            <a:spLocks noGrp="1"/>
          </p:cNvSpPr>
          <p:nvPr>
            <p:ph type="body" sz="quarter" idx="4294967295"/>
          </p:nvPr>
        </p:nvSpPr>
        <p:spPr>
          <a:xfrm>
            <a:off x="274638" y="6194904"/>
            <a:ext cx="11887200" cy="197958"/>
          </a:xfrm>
          <a:prstGeom prst="rect">
            <a:avLst/>
          </a:prstGeom>
        </p:spPr>
        <p:txBody>
          <a:bodyPr>
            <a:normAutofit fontScale="25000" lnSpcReduction="20000"/>
          </a:bodyPr>
          <a:lstStyle/>
          <a:p>
            <a:endParaRPr lang="en-US" dirty="0"/>
          </a:p>
        </p:txBody>
      </p:sp>
      <p:sp>
        <p:nvSpPr>
          <p:cNvPr id="11" name="Line Callout 3 (Border and Accent Bar) 10"/>
          <p:cNvSpPr/>
          <p:nvPr/>
        </p:nvSpPr>
        <p:spPr>
          <a:xfrm>
            <a:off x="4618037" y="3400253"/>
            <a:ext cx="2667000" cy="1408994"/>
          </a:xfrm>
          <a:prstGeom prst="accentBorderCallout3">
            <a:avLst>
              <a:gd name="adj1" fmla="val 18750"/>
              <a:gd name="adj2" fmla="val -8333"/>
              <a:gd name="adj3" fmla="val 16119"/>
              <a:gd name="adj4" fmla="val -11321"/>
              <a:gd name="adj5" fmla="val 12009"/>
              <a:gd name="adj6" fmla="val -11298"/>
              <a:gd name="adj7" fmla="val -71058"/>
              <a:gd name="adj8" fmla="val -8703"/>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TempDB is always DB: 2</a:t>
            </a:r>
          </a:p>
        </p:txBody>
      </p:sp>
    </p:spTree>
    <p:extLst>
      <p:ext uri="{BB962C8B-B14F-4D97-AF65-F5344CB8AC3E}">
        <p14:creationId xmlns:p14="http://schemas.microsoft.com/office/powerpoint/2010/main" val="416821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theme/theme1.xml><?xml version="1.0" encoding="utf-8"?>
<a:theme xmlns:a="http://schemas.openxmlformats.org/drawingml/2006/main" name="5-30551_TR19_BO_CT_Template">
  <a:themeElements>
    <a:clrScheme name="TR19 - BO">
      <a:dk1>
        <a:srgbClr val="505050"/>
      </a:dk1>
      <a:lt1>
        <a:srgbClr val="FFFFFF"/>
      </a:lt1>
      <a:dk2>
        <a:srgbClr val="0072C6"/>
      </a:dk2>
      <a:lt2>
        <a:srgbClr val="D2D2D2"/>
      </a:lt2>
      <a:accent1>
        <a:srgbClr val="DC3C00"/>
      </a:accent1>
      <a:accent2>
        <a:srgbClr val="0072C6"/>
      </a:accent2>
      <a:accent3>
        <a:srgbClr val="7FBA00"/>
      </a:accent3>
      <a:accent4>
        <a:srgbClr val="FCD116"/>
      </a:accent4>
      <a:accent5>
        <a:srgbClr val="68217A"/>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9_BO_CT_Template.potx" id="{EAA3FF4C-E82D-4FDD-A404-389C1EC671AE}" vid="{9637E3F3-86C2-4605-B07F-BC785CCDAE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BF49E3526C1F74BAE0F56455454902C" ma:contentTypeVersion="1" ma:contentTypeDescription="Create a new document." ma:contentTypeScope="" ma:versionID="50de2ab56ff685a7d0d700a9a6755cdb">
  <xsd:schema xmlns:xsd="http://www.w3.org/2001/XMLSchema" xmlns:xs="http://www.w3.org/2001/XMLSchema" xmlns:p="http://schemas.microsoft.com/office/2006/metadata/properties" xmlns:ns3="67a5965c-c987-4f99-8a08-3bd296ceaa1a" targetNamespace="http://schemas.microsoft.com/office/2006/metadata/properties" ma:root="true" ma:fieldsID="74b17ce8217cc0f125c72a14af23326f" ns3:_="">
    <xsd:import namespace="67a5965c-c987-4f99-8a08-3bd296ceaa1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a5965c-c987-4f99-8a08-3bd296ceaa1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67a5965c-c987-4f99-8a08-3bd296ceaa1a"/>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8774BC6-7A5B-436E-BD51-06AFE4FC7A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a5965c-c987-4f99-8a08-3bd296ceaa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TR19_BO_CT_Template</Template>
  <TotalTime>10897</TotalTime>
  <Words>2381</Words>
  <Application>Microsoft Office PowerPoint</Application>
  <PresentationFormat>Custom</PresentationFormat>
  <Paragraphs>185</Paragraphs>
  <Slides>5</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2" baseType="lpstr">
      <vt:lpstr>Arial</vt:lpstr>
      <vt:lpstr>Calibri</vt:lpstr>
      <vt:lpstr>Segoe UI</vt:lpstr>
      <vt:lpstr>Segoe UI Light</vt:lpstr>
      <vt:lpstr>Wingdings</vt:lpstr>
      <vt:lpstr>5-30551_TR19_BO_CT_Template</vt:lpstr>
      <vt:lpstr>Worksheet</vt:lpstr>
      <vt:lpstr>Object Allocation Process (all databases)</vt:lpstr>
      <vt:lpstr>Object allocation</vt:lpstr>
      <vt:lpstr>Object allocation after 8 individual pages</vt:lpstr>
      <vt:lpstr>Converting uniform Extent into mixed Extent</vt:lpstr>
      <vt:lpstr>Page Identification and Multiple datafiles</vt:lpstr>
    </vt:vector>
  </TitlesOfParts>
  <Manager>&lt;Speech writer name goes here&gt;</Manager>
  <Company>PFE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Lowering TempDB Impact with Hekaton Objects</dc:title>
  <dc:subject>TechReady 19</dc:subject>
  <dc:creator>Sam Mesel</dc:creator>
  <cp:keywords>TechReady 19</cp:keywords>
  <dc:description>Template: Mitchell Derrey, Silver Fox Productions
Formatting: 
Event Date: July 28 - August 1, 2014
Event Location: WSCTC, Seattle, Wa
Audience Type: Internal</dc:description>
  <cp:lastModifiedBy>Sam Mesel</cp:lastModifiedBy>
  <cp:revision>194</cp:revision>
  <dcterms:created xsi:type="dcterms:W3CDTF">2014-06-28T15:08:16Z</dcterms:created>
  <dcterms:modified xsi:type="dcterms:W3CDTF">2015-07-09T13:53:08Z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0x010100DBF49E3526C1F74BAE0F56455454902C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11;#Washington State Convention and Trade Center|2ebf141d-f871-4cc9-bf08-f87f112ab464</vt:lpwstr>
  </property>
  <property fmtid="{D5CDD505-2E9C-101B-9397-08002B2CF9AE}" pid="7" name="Track">
    <vt:lpwstr/>
  </property>
  <property fmtid="{D5CDD505-2E9C-101B-9397-08002B2CF9AE}" pid="8" name="Event Location">
    <vt:lpwstr>3;#Seattle|54f46ed2-c77e-4a59-b182-a4171fdb0d11</vt:lpwstr>
  </property>
  <property fmtid="{D5CDD505-2E9C-101B-9397-08002B2CF9AE}" pid="9" name="Campaign">
    <vt:lpwstr/>
  </property>
  <property fmtid="{D5CDD505-2E9C-101B-9397-08002B2CF9AE}" pid="10" name="TaxKeyword">
    <vt:lpwstr>233;#TechReady 19|5be4d476-3801-4a2f-9d47-d64379603700</vt:lpwstr>
  </property>
  <property fmtid="{D5CDD505-2E9C-101B-9397-08002B2CF9AE}" pid="11" name="Audience1">
    <vt:lpwstr/>
  </property>
  <property fmtid="{D5CDD505-2E9C-101B-9397-08002B2CF9AE}" pid="12" name="Event Name">
    <vt:lpwstr>14;#TechReady|ebdf1b7d-d34f-4ccf-ac45-ca5a756d5c65</vt:lpwstr>
  </property>
  <property fmtid="{D5CDD505-2E9C-101B-9397-08002B2CF9AE}" pid="13" name="IsMyDocuments">
    <vt:bool>true</vt:bool>
  </property>
</Properties>
</file>