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Lst>
  <p:notesMasterIdLst>
    <p:notesMasterId r:id="rId16"/>
  </p:notesMasterIdLst>
  <p:handoutMasterIdLst>
    <p:handoutMasterId r:id="rId17"/>
  </p:handoutMasterIdLst>
  <p:sldIdLst>
    <p:sldId id="330" r:id="rId5"/>
    <p:sldId id="333" r:id="rId6"/>
    <p:sldId id="334" r:id="rId7"/>
    <p:sldId id="331" r:id="rId8"/>
    <p:sldId id="332" r:id="rId9"/>
    <p:sldId id="336" r:id="rId10"/>
    <p:sldId id="329" r:id="rId11"/>
    <p:sldId id="306" r:id="rId12"/>
    <p:sldId id="307" r:id="rId13"/>
    <p:sldId id="308" r:id="rId14"/>
    <p:sldId id="335"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Ryan J. Jones" initials="RJJ" lastIdx="11" clrIdx="1"/>
  <p:cmAuthor id="2" name="Pam Lahoud" initials="PL" lastIdx="5" clrIdx="2"/>
  <p:cmAuthor id="3" name="Julie Rasnick" initials="J" lastIdx="1" clrIdx="3">
    <p:extLst>
      <p:ext uri="{19B8F6BF-5375-455C-9EA6-DF929625EA0E}">
        <p15:presenceInfo xmlns:p15="http://schemas.microsoft.com/office/powerpoint/2012/main" xmlns=""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BA3C"/>
    <a:srgbClr val="FFE48F"/>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71" autoAdjust="0"/>
    <p:restoredTop sz="78286" autoAdjust="0"/>
  </p:normalViewPr>
  <p:slideViewPr>
    <p:cSldViewPr>
      <p:cViewPr varScale="1">
        <p:scale>
          <a:sx n="65" d="100"/>
          <a:sy n="65" d="100"/>
        </p:scale>
        <p:origin x="-8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350" y="96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11/27/2012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1813" y="619125"/>
            <a:ext cx="3875087"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logs.msdn.com/b/sqlosteam/archive/2010/06/23/sqlos-resources.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07125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76200"/>
            <a:ext cx="3875087" cy="2905125"/>
          </a:xfrm>
        </p:spPr>
      </p:sp>
      <p:sp>
        <p:nvSpPr>
          <p:cNvPr id="3" name="Notes Placeholder 2"/>
          <p:cNvSpPr>
            <a:spLocks noGrp="1"/>
          </p:cNvSpPr>
          <p:nvPr>
            <p:ph type="body" idx="1"/>
          </p:nvPr>
        </p:nvSpPr>
        <p:spPr/>
        <p:txBody>
          <a:bodyPr/>
          <a:lstStyle/>
          <a:p>
            <a:r>
              <a:rPr lang="en-US" b="1" dirty="0" smtClean="0"/>
              <a:t>Key Points</a:t>
            </a:r>
            <a:r>
              <a:rPr lang="en-US" dirty="0" smtClean="0"/>
              <a:t>:</a:t>
            </a:r>
          </a:p>
          <a:p>
            <a:r>
              <a:rPr lang="en-US" dirty="0" smtClean="0"/>
              <a:t>The two core responsibilities of the SQLOS are Resource Management and Monitoring.  All the information used to manage and monitor resources within the SQL Server process space is exposed to the DBA via Dynamic Management Views.  These views expose the memory structures used within the SQLOS to account for all the resources in use, thus giving the DBA complete knowledge of the state of the SQL Server process.</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3621183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a:xfrm>
            <a:off x="701040" y="3200400"/>
            <a:ext cx="5608320" cy="5553710"/>
          </a:xfrm>
        </p:spPr>
        <p:txBody>
          <a:bodyPr/>
          <a:lstStyle/>
          <a:p>
            <a:pPr marL="171450" indent="-171450">
              <a:buFont typeface="Arial" pitchFamily="34" charset="0"/>
              <a:buChar char="•"/>
            </a:pPr>
            <a:r>
              <a:rPr lang="en-US" dirty="0" smtClean="0"/>
              <a:t>How does the SQL OS improve the efficiency of the SQL Server database engine </a:t>
            </a:r>
            <a:r>
              <a:rPr lang="en-US" dirty="0" smtClean="0"/>
              <a:t>code?</a:t>
            </a:r>
          </a:p>
          <a:p>
            <a:pPr marL="628650" lvl="1" indent="-171450">
              <a:buFont typeface="Arial" pitchFamily="34" charset="0"/>
              <a:buChar char="•"/>
            </a:pPr>
            <a:r>
              <a:rPr lang="en-US" dirty="0" smtClean="0"/>
              <a:t>By centralizing </a:t>
            </a:r>
            <a:r>
              <a:rPr lang="en-US" dirty="0"/>
              <a:t>common low-level tasks within the SQL Server </a:t>
            </a:r>
            <a:r>
              <a:rPr lang="en-US" dirty="0" smtClean="0"/>
              <a:t>process allowing other components to focus on their main functions and preventing duplication of code.  It also makes updating code to respond to hardware and OS changes easier.</a:t>
            </a:r>
            <a:endParaRPr lang="en-US" dirty="0" smtClean="0"/>
          </a:p>
          <a:p>
            <a:pPr marL="171450" indent="-171450">
              <a:buFont typeface="Arial" pitchFamily="34" charset="0"/>
              <a:buChar char="•"/>
            </a:pPr>
            <a:r>
              <a:rPr lang="en-US" dirty="0" smtClean="0"/>
              <a:t>What are the two main functions of the SQL OS?</a:t>
            </a:r>
          </a:p>
          <a:p>
            <a:pPr marL="628650" lvl="1" indent="-171450">
              <a:buFont typeface="Arial" pitchFamily="34" charset="0"/>
              <a:buChar char="•"/>
            </a:pPr>
            <a:r>
              <a:rPr lang="en-US" dirty="0" smtClean="0"/>
              <a:t>Resource Management</a:t>
            </a:r>
          </a:p>
          <a:p>
            <a:pPr marL="628650" lvl="1" indent="-171450">
              <a:buFont typeface="Arial" pitchFamily="34" charset="0"/>
              <a:buChar char="•"/>
            </a:pPr>
            <a:r>
              <a:rPr lang="en-US" dirty="0" smtClean="0"/>
              <a:t>Monitoring</a:t>
            </a:r>
          </a:p>
          <a:p>
            <a:endParaRPr lang="en-US"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251928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dirty="0"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dirty="0"/>
          </a:p>
        </p:txBody>
      </p:sp>
    </p:spTree>
    <p:extLst>
      <p:ext uri="{BB962C8B-B14F-4D97-AF65-F5344CB8AC3E}">
        <p14:creationId xmlns:p14="http://schemas.microsoft.com/office/powerpoint/2010/main" val="1575730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07125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3190787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348601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42875"/>
            <a:ext cx="3875087" cy="290512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96711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normAutofit lnSpcReduction="10000"/>
          </a:bodyPr>
          <a:lstStyle/>
          <a:p>
            <a:r>
              <a:rPr lang="en-US" b="1" dirty="0" smtClean="0"/>
              <a:t>Key Points</a:t>
            </a:r>
            <a:r>
              <a:rPr lang="en-US" dirty="0" smtClean="0"/>
              <a:t>:</a:t>
            </a:r>
          </a:p>
          <a:p>
            <a:pPr>
              <a:spcAft>
                <a:spcPts val="600"/>
              </a:spcAft>
            </a:pPr>
            <a:r>
              <a:rPr lang="en-US" dirty="0"/>
              <a:t>Hardware technology and architectures continue to evolve. The introduction of </a:t>
            </a:r>
            <a:r>
              <a:rPr lang="en-US" dirty="0" smtClean="0"/>
              <a:t>SQLOS allows </a:t>
            </a:r>
            <a:r>
              <a:rPr lang="en-US" dirty="0"/>
              <a:t>SQL Server to be able to respond to these new architectures with </a:t>
            </a:r>
            <a:r>
              <a:rPr lang="en-US" dirty="0" smtClean="0"/>
              <a:t>greater flexibility </a:t>
            </a:r>
            <a:r>
              <a:rPr lang="en-US" dirty="0"/>
              <a:t>and control. The </a:t>
            </a:r>
            <a:r>
              <a:rPr lang="en-US" dirty="0" smtClean="0"/>
              <a:t>SQLOS was created to centralize common low-level tasks within the SQL Server process.  Having a central location for these tasks means less duplication of code within the various components of the engine, but it also offers </a:t>
            </a:r>
            <a:r>
              <a:rPr lang="en-US" dirty="0"/>
              <a:t>the flexibility </a:t>
            </a:r>
            <a:r>
              <a:rPr lang="en-US" dirty="0" smtClean="0"/>
              <a:t>to adjust SQL </a:t>
            </a:r>
            <a:r>
              <a:rPr lang="en-US" dirty="0"/>
              <a:t>Server to new and advanced hardware architectures without impacting the other areas of SQL Server </a:t>
            </a:r>
            <a:r>
              <a:rPr lang="en-US" dirty="0" smtClean="0"/>
              <a:t>code.</a:t>
            </a:r>
            <a:endParaRPr lang="en-US" dirty="0"/>
          </a:p>
          <a:p>
            <a:pPr>
              <a:spcAft>
                <a:spcPts val="600"/>
              </a:spcAft>
            </a:pPr>
            <a:r>
              <a:rPr lang="en-US" dirty="0" smtClean="0"/>
              <a:t>The SQLOS behaves very much like an operating system.  It abstracts the concept of memory management, I/O, scheduling etc. from the other components within the SQL engine.  In this way, these components do not need to worry about managing things like NUMA and Resource Governor, they simply make resource allocation calls to the SQLOS via an API.</a:t>
            </a:r>
            <a:endParaRPr lang="en-US" dirty="0"/>
          </a:p>
          <a:p>
            <a:pPr>
              <a:spcAft>
                <a:spcPts val="600"/>
              </a:spcAft>
            </a:pPr>
            <a:r>
              <a:rPr lang="en-US" dirty="0" smtClean="0"/>
              <a:t>The SQL engine is still a process like any other process running on a Windows server.  It does not have any special privileges or priority over other process.  The SQLOS does not bypass Windows, it simply manages the resources within the SQL Server process space in a way that is efficient for SQL Server.</a:t>
            </a:r>
            <a:endParaRPr lang="en-US" dirty="0"/>
          </a:p>
          <a:p>
            <a:r>
              <a:rPr lang="en-US" dirty="0" smtClean="0"/>
              <a:t>Example:</a:t>
            </a:r>
          </a:p>
          <a:p>
            <a:pPr>
              <a:spcAft>
                <a:spcPts val="600"/>
              </a:spcAft>
            </a:pPr>
            <a:r>
              <a:rPr lang="en-US" dirty="0" smtClean="0"/>
              <a:t>In the event of memory pressure on the server, Windows will respond by trimming processes’ memory (i.e. moving it from RAM into the paging file).  In order to avoid this performance impact, the SQLOS will monitor physical memory levels on the server and pre-emptively trim the SQL Server memory footprint in a way that will have the least effect on performance, thereby returning physical memory to the operating system before it must resort to paging.</a:t>
            </a:r>
            <a:endParaRPr lang="en-US" dirty="0"/>
          </a:p>
          <a:p>
            <a:pPr>
              <a:spcAft>
                <a:spcPts val="600"/>
              </a:spcAft>
            </a:pPr>
            <a:r>
              <a:rPr lang="en-US" dirty="0" smtClean="0"/>
              <a:t>Because all the resources are being managed within the SQLOS using a common framework, the job of monitoring resource consumption is simplified, both for the SQL Server process itself and for the DBA.</a:t>
            </a:r>
          </a:p>
          <a:p>
            <a:pPr>
              <a:spcAft>
                <a:spcPts val="600"/>
              </a:spcAft>
            </a:pPr>
            <a:endParaRPr lang="en-US" dirty="0"/>
          </a:p>
          <a:p>
            <a:r>
              <a:rPr lang="en-US" b="1" dirty="0" smtClean="0"/>
              <a:t>Additional Reading</a:t>
            </a:r>
            <a:r>
              <a:rPr lang="en-US" dirty="0" smtClean="0"/>
              <a:t>:</a:t>
            </a:r>
          </a:p>
          <a:p>
            <a:r>
              <a:rPr lang="en-US" i="1" dirty="0"/>
              <a:t>SQLOS Resources</a:t>
            </a:r>
            <a:endParaRPr lang="en-US" i="1" dirty="0" smtClean="0"/>
          </a:p>
          <a:p>
            <a:pPr>
              <a:spcAft>
                <a:spcPts val="600"/>
              </a:spcAft>
            </a:pPr>
            <a:r>
              <a:rPr lang="en-US" dirty="0">
                <a:hlinkClick r:id="rId3"/>
              </a:rPr>
              <a:t>http://</a:t>
            </a:r>
            <a:r>
              <a:rPr lang="en-US" dirty="0" smtClean="0">
                <a:hlinkClick r:id="rId3"/>
              </a:rPr>
              <a:t>blogs.msdn.com/b/sqlosteam/archive/2010/06/23/sqlos-resources.aspx</a:t>
            </a:r>
            <a:endParaRPr lang="en-US"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1047834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420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a:xfrm>
            <a:off x="609600" y="2667000"/>
            <a:ext cx="8138160" cy="1600200"/>
          </a:xfrm>
        </p:spPr>
        <p:txBody>
          <a:bodyPr>
            <a:normAutofit/>
          </a:bodyPr>
          <a:lstStyle/>
          <a:p>
            <a:r>
              <a:rPr lang="en-US" sz="3600" dirty="0" smtClean="0"/>
              <a:t>SQL Server 2012: Performance Tuning – Design, Internals and Architecture</a:t>
            </a:r>
            <a:endParaRPr lang="en-US" sz="3600" dirty="0"/>
          </a:p>
        </p:txBody>
      </p:sp>
      <p:sp>
        <p:nvSpPr>
          <p:cNvPr id="3" name="Footer Placeholder 2"/>
          <p:cNvSpPr>
            <a:spLocks noGrp="1"/>
          </p:cNvSpPr>
          <p:nvPr>
            <p:ph type="ftr" sz="quarter" idx="11"/>
          </p:nvPr>
        </p:nvSpPr>
        <p:spPr/>
        <p:txBody>
          <a:bodyPr/>
          <a:lstStyle/>
          <a:p>
            <a:r>
              <a:rPr lang="en-US" dirty="0" smtClean="0"/>
              <a:t>Microsoft Confidential</a:t>
            </a:r>
            <a:endParaRPr lang="en-US" dirty="0"/>
          </a:p>
        </p:txBody>
      </p:sp>
    </p:spTree>
    <p:extLst>
      <p:ext uri="{BB962C8B-B14F-4D97-AF65-F5344CB8AC3E}">
        <p14:creationId xmlns:p14="http://schemas.microsoft.com/office/powerpoint/2010/main" val="227277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SQLOS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Resource Management</a:t>
            </a:r>
          </a:p>
          <a:p>
            <a:pPr lvl="1"/>
            <a:r>
              <a:rPr lang="en-US" dirty="0" smtClean="0"/>
              <a:t>Memory Manager</a:t>
            </a:r>
          </a:p>
          <a:p>
            <a:pPr lvl="1"/>
            <a:r>
              <a:rPr lang="en-US" dirty="0" smtClean="0"/>
              <a:t>Process Scheduler</a:t>
            </a:r>
          </a:p>
          <a:p>
            <a:pPr lvl="1"/>
            <a:r>
              <a:rPr lang="en-US" dirty="0" smtClean="0"/>
              <a:t>Synchronization</a:t>
            </a:r>
          </a:p>
          <a:p>
            <a:pPr lvl="1"/>
            <a:r>
              <a:rPr lang="en-US" dirty="0" smtClean="0"/>
              <a:t>I/O</a:t>
            </a:r>
          </a:p>
          <a:p>
            <a:pPr lvl="1"/>
            <a:r>
              <a:rPr lang="en-US" dirty="0" smtClean="0"/>
              <a:t>Support for NUMA and Resource Governor</a:t>
            </a:r>
          </a:p>
          <a:p>
            <a:r>
              <a:rPr lang="en-US" dirty="0" smtClean="0"/>
              <a:t>Monitoring</a:t>
            </a:r>
          </a:p>
          <a:p>
            <a:pPr lvl="1"/>
            <a:r>
              <a:rPr lang="en-US" dirty="0" smtClean="0"/>
              <a:t>Resource Monitor</a:t>
            </a:r>
          </a:p>
          <a:p>
            <a:pPr lvl="1"/>
            <a:r>
              <a:rPr lang="en-US" dirty="0" smtClean="0"/>
              <a:t>Deadlock Monitor</a:t>
            </a:r>
          </a:p>
          <a:p>
            <a:pPr lvl="1"/>
            <a:r>
              <a:rPr lang="en-US" dirty="0" smtClean="0"/>
              <a:t>Schedule Monitor</a:t>
            </a:r>
          </a:p>
          <a:p>
            <a:pPr lvl="1"/>
            <a:r>
              <a:rPr lang="en-US" dirty="0" smtClean="0"/>
              <a:t>Lazy Writer (Buffer Pool management)</a:t>
            </a:r>
          </a:p>
          <a:p>
            <a:pPr lvl="1"/>
            <a:r>
              <a:rPr lang="en-US" dirty="0" smtClean="0"/>
              <a:t>Extended diagnostics</a:t>
            </a:r>
          </a:p>
          <a:p>
            <a:pPr lvl="2"/>
            <a:r>
              <a:rPr lang="en-US" dirty="0" smtClean="0"/>
              <a:t>Dynamic Management Views (DMVs)</a:t>
            </a:r>
          </a:p>
          <a:p>
            <a:pPr lvl="2"/>
            <a:r>
              <a:rPr lang="en-US" dirty="0" smtClean="0"/>
              <a:t>Dedicated Administrator Connection (DAC)</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62180761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Review</a:t>
            </a:r>
            <a:endParaRPr lang="en-US" dirty="0"/>
          </a:p>
        </p:txBody>
      </p:sp>
      <p:sp>
        <p:nvSpPr>
          <p:cNvPr id="3" name="Content Placeholder 2"/>
          <p:cNvSpPr>
            <a:spLocks noGrp="1"/>
          </p:cNvSpPr>
          <p:nvPr>
            <p:ph idx="1"/>
          </p:nvPr>
        </p:nvSpPr>
        <p:spPr/>
        <p:txBody>
          <a:bodyPr/>
          <a:lstStyle/>
          <a:p>
            <a:r>
              <a:rPr lang="en-US" dirty="0" smtClean="0"/>
              <a:t>How does the SQL OS improve the efficiency of the SQL Server database engine code?</a:t>
            </a:r>
          </a:p>
          <a:p>
            <a:r>
              <a:rPr lang="en-US" dirty="0" smtClean="0"/>
              <a:t>What are the two main functions of the SQL OS?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41499376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extLst>
      <p:ext uri="{BB962C8B-B14F-4D97-AF65-F5344CB8AC3E}">
        <p14:creationId xmlns:p14="http://schemas.microsoft.com/office/powerpoint/2010/main" val="21171333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90362774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and Logistics</a:t>
            </a:r>
          </a:p>
        </p:txBody>
      </p:sp>
      <p:sp>
        <p:nvSpPr>
          <p:cNvPr id="3" name="Content Placeholder 2"/>
          <p:cNvSpPr>
            <a:spLocks noGrp="1"/>
          </p:cNvSpPr>
          <p:nvPr>
            <p:ph idx="1"/>
          </p:nvPr>
        </p:nvSpPr>
        <p:spPr/>
        <p:txBody>
          <a:bodyPr/>
          <a:lstStyle/>
          <a:p>
            <a:r>
              <a:rPr lang="en-US" dirty="0"/>
              <a:t>Your trainer</a:t>
            </a:r>
          </a:p>
          <a:p>
            <a:r>
              <a:rPr lang="en-US" dirty="0"/>
              <a:t>You</a:t>
            </a:r>
          </a:p>
          <a:p>
            <a:pPr lvl="1"/>
            <a:r>
              <a:rPr lang="en-US" dirty="0"/>
              <a:t>Your role</a:t>
            </a:r>
          </a:p>
          <a:p>
            <a:pPr lvl="1"/>
            <a:r>
              <a:rPr lang="en-US" dirty="0"/>
              <a:t>Your company</a:t>
            </a:r>
          </a:p>
          <a:p>
            <a:pPr lvl="1"/>
            <a:r>
              <a:rPr lang="en-US" dirty="0"/>
              <a:t>Your SQL Server experience</a:t>
            </a:r>
          </a:p>
          <a:p>
            <a:pPr lvl="1"/>
            <a:r>
              <a:rPr lang="en-US" dirty="0"/>
              <a:t>Your goals for this workshop</a:t>
            </a:r>
          </a:p>
          <a:p>
            <a:r>
              <a:rPr lang="en-US" dirty="0"/>
              <a:t>Start and end times</a:t>
            </a:r>
          </a:p>
          <a:p>
            <a:r>
              <a:rPr lang="en-US" dirty="0"/>
              <a:t>Facilities (bathrooms, smoking)</a:t>
            </a:r>
          </a:p>
          <a:p>
            <a:r>
              <a:rPr lang="en-US" dirty="0"/>
              <a:t>Meals</a:t>
            </a:r>
          </a:p>
          <a:p>
            <a:r>
              <a:rPr lang="en-US" dirty="0"/>
              <a:t>Computers, phones, tablets, etc.</a:t>
            </a:r>
          </a:p>
          <a:p>
            <a:pPr lvl="1"/>
            <a:r>
              <a:rPr lang="en-US" dirty="0"/>
              <a:t>Please set to vibrate!</a:t>
            </a:r>
          </a:p>
          <a:p>
            <a:r>
              <a:rPr lang="en-US" dirty="0"/>
              <a:t>What’s on your desk?</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2485972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normAutofit/>
          </a:bodyPr>
          <a:lstStyle/>
          <a:p>
            <a:r>
              <a:rPr lang="en-US" dirty="0" smtClean="0"/>
              <a:t>Module 1: Architecture</a:t>
            </a:r>
            <a:endParaRPr lang="en-US" dirty="0"/>
          </a:p>
        </p:txBody>
      </p:sp>
      <p:sp>
        <p:nvSpPr>
          <p:cNvPr id="16" name="Subtitle 15"/>
          <p:cNvSpPr>
            <a:spLocks noGrp="1"/>
          </p:cNvSpPr>
          <p:nvPr>
            <p:ph type="subTitle" idx="1"/>
          </p:nvPr>
        </p:nvSpPr>
        <p:spPr>
          <a:xfrm>
            <a:off x="640080" y="3291840"/>
            <a:ext cx="8046720" cy="2804160"/>
          </a:xfrm>
        </p:spPr>
        <p:txBody>
          <a:bodyPr>
            <a:noAutofit/>
          </a:bodyPr>
          <a:lstStyle/>
          <a:p>
            <a:pPr marL="342900" indent="-342900">
              <a:buBlip>
                <a:blip r:embed="rId3"/>
              </a:buBlip>
            </a:pPr>
            <a:r>
              <a:rPr lang="en-US" i="1" dirty="0" smtClean="0"/>
              <a:t>SQL </a:t>
            </a:r>
            <a:r>
              <a:rPr lang="en-US" i="1" dirty="0"/>
              <a:t>Server Operating System (SQLOS)</a:t>
            </a:r>
          </a:p>
          <a:p>
            <a:pPr marL="342900" indent="-342900">
              <a:buBlip>
                <a:blip r:embed="rId3"/>
              </a:buBlip>
            </a:pPr>
            <a:r>
              <a:rPr lang="en-US" i="1" dirty="0"/>
              <a:t>Windows memory management</a:t>
            </a:r>
          </a:p>
          <a:p>
            <a:pPr marL="342900" indent="-342900">
              <a:buBlip>
                <a:blip r:embed="rId3"/>
              </a:buBlip>
            </a:pPr>
            <a:r>
              <a:rPr lang="en-US" i="1" dirty="0" smtClean="0"/>
              <a:t>SQL </a:t>
            </a:r>
            <a:r>
              <a:rPr lang="en-US" i="1" dirty="0"/>
              <a:t>Server Memory Management</a:t>
            </a:r>
          </a:p>
          <a:p>
            <a:pPr marL="342900" indent="-342900">
              <a:buBlip>
                <a:blip r:embed="rId3"/>
              </a:buBlip>
            </a:pPr>
            <a:r>
              <a:rPr lang="en-US" i="1" dirty="0"/>
              <a:t>SQL Server Disk I/O</a:t>
            </a:r>
          </a:p>
          <a:p>
            <a:pPr marL="342900" indent="-342900">
              <a:buBlip>
                <a:blip r:embed="rId3"/>
              </a:buBlip>
            </a:pPr>
            <a:r>
              <a:rPr lang="en-US" i="1" dirty="0"/>
              <a:t>SQL Server Process Scheduling</a:t>
            </a:r>
          </a:p>
        </p:txBody>
      </p:sp>
      <p:sp>
        <p:nvSpPr>
          <p:cNvPr id="3" name="Footer Placeholder 2"/>
          <p:cNvSpPr>
            <a:spLocks noGrp="1"/>
          </p:cNvSpPr>
          <p:nvPr>
            <p:ph type="ftr" sz="quarter" idx="11"/>
          </p:nvPr>
        </p:nvSpPr>
        <p:spPr/>
        <p:txBody>
          <a:bodyPr/>
          <a:lstStyle/>
          <a:p>
            <a:r>
              <a:rPr lang="en-US" dirty="0" smtClean="0"/>
              <a:t>Microsoft Confidential</a:t>
            </a:r>
            <a:endParaRPr lang="en-US" dirty="0"/>
          </a:p>
        </p:txBody>
      </p:sp>
    </p:spTree>
    <p:extLst>
      <p:ext uri="{BB962C8B-B14F-4D97-AF65-F5344CB8AC3E}">
        <p14:creationId xmlns:p14="http://schemas.microsoft.com/office/powerpoint/2010/main" val="4168917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a:t>Understand components of SQL Server internal architecture</a:t>
            </a:r>
          </a:p>
          <a:p>
            <a:pPr lvl="1"/>
            <a:r>
              <a:rPr lang="en-US" dirty="0"/>
              <a:t>Memory Management</a:t>
            </a:r>
          </a:p>
          <a:p>
            <a:pPr lvl="1"/>
            <a:r>
              <a:rPr lang="en-US" dirty="0"/>
              <a:t>Process scheduling</a:t>
            </a:r>
          </a:p>
          <a:p>
            <a:pPr lvl="1"/>
            <a:r>
              <a:rPr lang="en-US" dirty="0"/>
              <a:t>I/O</a:t>
            </a:r>
          </a:p>
          <a:p>
            <a:r>
              <a:rPr lang="en-US" dirty="0"/>
              <a:t>Relate this information to understanding and troubleshooting performance issues</a:t>
            </a:r>
          </a:p>
          <a:p>
            <a:r>
              <a:rPr lang="en-US" dirty="0"/>
              <a:t>Discuss methods and tools for analyzing engine resource </a:t>
            </a:r>
            <a:r>
              <a:rPr lang="en-US" dirty="0" smtClean="0"/>
              <a:t>consumption</a:t>
            </a:r>
          </a:p>
          <a:p>
            <a:pPr lvl="0"/>
            <a:r>
              <a:rPr lang="en-US" dirty="0"/>
              <a:t>Provide the foundation for future lessons on SQL Server 2012 Performance Tuning &amp; </a:t>
            </a:r>
            <a:r>
              <a:rPr lang="en-US" dirty="0" smtClean="0"/>
              <a:t>Optimization</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37951478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Lesson 1: SQL Server Operating System (SQLOS)</a:t>
            </a:r>
            <a:endParaRPr lang="en-US" dirty="0"/>
          </a:p>
        </p:txBody>
      </p:sp>
      <p:sp>
        <p:nvSpPr>
          <p:cNvPr id="7" name="Subtitle 6"/>
          <p:cNvSpPr>
            <a:spLocks noGrp="1"/>
          </p:cNvSpPr>
          <p:nvPr>
            <p:ph type="subTitle" idx="1"/>
          </p:nvPr>
        </p:nvSpPr>
        <p:spPr/>
        <p:txBody>
          <a:bodyPr/>
          <a:lstStyle/>
          <a:p>
            <a:r>
              <a:rPr lang="en-US" sz="2400" i="1" dirty="0"/>
              <a:t>SQL Server Architecture Overview</a:t>
            </a:r>
          </a:p>
          <a:p>
            <a:r>
              <a:rPr lang="en-US" sz="2400" i="1" dirty="0"/>
              <a:t>SQLOS Overview</a:t>
            </a:r>
          </a:p>
          <a:p>
            <a:r>
              <a:rPr lang="en-US" sz="2400" i="1" dirty="0"/>
              <a:t>SQLOS Components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21200060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SQL Server Architecture</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pic>
        <p:nvPicPr>
          <p:cNvPr id="7" name="Picture 6" descr="M01_Architecture.png"/>
          <p:cNvPicPr>
            <a:picLocks noChangeAspect="1"/>
          </p:cNvPicPr>
          <p:nvPr/>
        </p:nvPicPr>
        <p:blipFill>
          <a:blip r:embed="rId3" cstate="print"/>
          <a:stretch>
            <a:fillRect/>
          </a:stretch>
        </p:blipFill>
        <p:spPr>
          <a:xfrm>
            <a:off x="760266" y="1295400"/>
            <a:ext cx="7545534" cy="5011343"/>
          </a:xfrm>
          <a:prstGeom prst="rect">
            <a:avLst/>
          </a:prstGeom>
        </p:spPr>
      </p:pic>
    </p:spTree>
    <p:extLst>
      <p:ext uri="{BB962C8B-B14F-4D97-AF65-F5344CB8AC3E}">
        <p14:creationId xmlns:p14="http://schemas.microsoft.com/office/powerpoint/2010/main" val="18773726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SQL Server Operating System (SQLOS)</a:t>
            </a:r>
            <a:endParaRPr lang="en-US" dirty="0"/>
          </a:p>
        </p:txBody>
      </p:sp>
      <p:sp>
        <p:nvSpPr>
          <p:cNvPr id="6" name="Content Placeholder 5"/>
          <p:cNvSpPr>
            <a:spLocks noGrp="1"/>
          </p:cNvSpPr>
          <p:nvPr>
            <p:ph idx="1"/>
          </p:nvPr>
        </p:nvSpPr>
        <p:spPr/>
        <p:txBody>
          <a:bodyPr/>
          <a:lstStyle/>
          <a:p>
            <a:r>
              <a:rPr lang="en-US" dirty="0" smtClean="0"/>
              <a:t>Application layer between SQL Server components and the Windows operating system</a:t>
            </a:r>
          </a:p>
          <a:p>
            <a:r>
              <a:rPr lang="en-US" dirty="0"/>
              <a:t>Part of the SQLSERVR.exe process</a:t>
            </a:r>
          </a:p>
          <a:p>
            <a:r>
              <a:rPr lang="en-US" dirty="0" smtClean="0"/>
              <a:t>Provides more refined control of resource allocation</a:t>
            </a:r>
          </a:p>
          <a:p>
            <a:pPr lvl="1"/>
            <a:r>
              <a:rPr lang="en-US" dirty="0" smtClean="0"/>
              <a:t>Windows is a general purpose OS designed to run many applications</a:t>
            </a:r>
          </a:p>
          <a:p>
            <a:pPr lvl="1"/>
            <a:r>
              <a:rPr lang="en-US" dirty="0" smtClean="0"/>
              <a:t>SQLSERVR.exe process treated the same as any other process</a:t>
            </a:r>
          </a:p>
          <a:p>
            <a:r>
              <a:rPr lang="en-US" dirty="0" smtClean="0"/>
              <a:t>Centralizes resource allocation to provide more efficient management and accounting</a:t>
            </a:r>
          </a:p>
          <a:p>
            <a:r>
              <a:rPr lang="en-US" dirty="0" smtClean="0"/>
              <a:t>Abstracts the concepts of resource management from components such as the Query Engine &amp; Query Optimizer</a:t>
            </a:r>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158122117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PT Template - Technology-Lesson_Title">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2E71F5-B8B8-4716-907D-EA1C9C9E47DA}"/>
</file>

<file path=customXml/itemProps2.xml><?xml version="1.0" encoding="utf-8"?>
<ds:datastoreItem xmlns:ds="http://schemas.openxmlformats.org/officeDocument/2006/customXml" ds:itemID="{7205DE20-3E00-4460-8ABA-4110C899F874}"/>
</file>

<file path=customXml/itemProps3.xml><?xml version="1.0" encoding="utf-8"?>
<ds:datastoreItem xmlns:ds="http://schemas.openxmlformats.org/officeDocument/2006/customXml" ds:itemID="{5D22661E-0BAC-494A-86B4-DD4A1044C6B5}"/>
</file>

<file path=docProps/app.xml><?xml version="1.0" encoding="utf-8"?>
<Properties xmlns="http://schemas.openxmlformats.org/officeDocument/2006/extended-properties" xmlns:vt="http://schemas.openxmlformats.org/officeDocument/2006/docPropsVTypes">
  <Template>PPT Template - Technology-Lesson_Title</Template>
  <TotalTime>5187</TotalTime>
  <Words>1338</Words>
  <Application>Microsoft Office PowerPoint</Application>
  <PresentationFormat>On-screen Show (4:3)</PresentationFormat>
  <Paragraphs>137</Paragraphs>
  <Slides>11</Slides>
  <Notes>11</Notes>
  <HiddenSlides>2</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PPT Template - Technology-Lesson_Title</vt:lpstr>
      <vt:lpstr>SQL Server 2012: Performance Tuning – Design, Internals and Architecture</vt:lpstr>
      <vt:lpstr>Conditions and Terms of Use </vt:lpstr>
      <vt:lpstr>Students: How to View this Presentation</vt:lpstr>
      <vt:lpstr>Introduction and Logistics</vt:lpstr>
      <vt:lpstr>Module 1: Architecture</vt:lpstr>
      <vt:lpstr>Objective</vt:lpstr>
      <vt:lpstr>Lesson 1: SQL Server Operating System (SQLOS)</vt:lpstr>
      <vt:lpstr>SQL Server Architecture</vt:lpstr>
      <vt:lpstr>SQL Server Operating System (SQLOS)</vt:lpstr>
      <vt:lpstr>SQLOS Components</vt:lpstr>
      <vt:lpstr>Lesson Review</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 Lahoud</dc:creator>
  <cp:lastModifiedBy>Pam Lahoud</cp:lastModifiedBy>
  <cp:revision>159</cp:revision>
  <dcterms:created xsi:type="dcterms:W3CDTF">2011-12-20T02:52:26Z</dcterms:created>
  <dcterms:modified xsi:type="dcterms:W3CDTF">2012-11-28T01:52:20Z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