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14"/>
  </p:notesMasterIdLst>
  <p:handoutMasterIdLst>
    <p:handoutMasterId r:id="rId15"/>
  </p:handoutMasterIdLst>
  <p:sldIdLst>
    <p:sldId id="328" r:id="rId5"/>
    <p:sldId id="329" r:id="rId6"/>
    <p:sldId id="330" r:id="rId7"/>
    <p:sldId id="300" r:id="rId8"/>
    <p:sldId id="301" r:id="rId9"/>
    <p:sldId id="302" r:id="rId10"/>
    <p:sldId id="303" r:id="rId11"/>
    <p:sldId id="304" r:id="rId12"/>
    <p:sldId id="305"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Ryan J. Jones" initials="RJJ" lastIdx="11" clrIdx="1"/>
  <p:cmAuthor id="2" name="Pam Lahoud" initials="P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BA3C"/>
    <a:srgbClr val="FFE48F"/>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1" autoAdjust="0"/>
    <p:restoredTop sz="72114" autoAdjust="0"/>
  </p:normalViewPr>
  <p:slideViewPr>
    <p:cSldViewPr>
      <p:cViewPr>
        <p:scale>
          <a:sx n="80" d="100"/>
          <a:sy n="80" d="100"/>
        </p:scale>
        <p:origin x="-408" y="7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8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8/27/2012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pport.microsoft.com/kb/2160852"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blogs.msdn.com/b/slavao/archive/2005/01/27/361678.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pport.microsoft.com/kb/88965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pport.microsoft.com/kb/29198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echnet.microsoft.com/en-us/query/aa363804"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msdn.microsoft.com/en-us/library/ms178144.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0</a:t>
            </a:fld>
            <a:endParaRPr lang="en-US" dirty="0"/>
          </a:p>
        </p:txBody>
      </p:sp>
    </p:spTree>
    <p:extLst>
      <p:ext uri="{BB962C8B-B14F-4D97-AF65-F5344CB8AC3E}">
        <p14:creationId xmlns:p14="http://schemas.microsoft.com/office/powerpoint/2010/main" val="318367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dirty="0"/>
          </a:p>
        </p:txBody>
      </p:sp>
    </p:spTree>
    <p:extLst>
      <p:ext uri="{BB962C8B-B14F-4D97-AF65-F5344CB8AC3E}">
        <p14:creationId xmlns:p14="http://schemas.microsoft.com/office/powerpoint/2010/main" val="319078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228600"/>
            <a:ext cx="3875087" cy="2905125"/>
          </a:xfrm>
        </p:spPr>
      </p:sp>
      <p:sp>
        <p:nvSpPr>
          <p:cNvPr id="3" name="Notes Placeholder 2"/>
          <p:cNvSpPr>
            <a:spLocks noGrp="1"/>
          </p:cNvSpPr>
          <p:nvPr>
            <p:ph type="body" idx="1"/>
          </p:nvPr>
        </p:nvSpPr>
        <p:spPr>
          <a:xfrm>
            <a:off x="716280" y="3183890"/>
            <a:ext cx="5608320" cy="5655310"/>
          </a:xfrm>
        </p:spPr>
        <p:txBody>
          <a:bodyPr/>
          <a:lstStyle/>
          <a:p>
            <a:r>
              <a:rPr lang="en-US" b="1" dirty="0" smtClean="0"/>
              <a:t>Key Points</a:t>
            </a:r>
            <a:r>
              <a:rPr lang="en-US" dirty="0" smtClean="0"/>
              <a:t>:</a:t>
            </a:r>
          </a:p>
          <a:p>
            <a:pPr>
              <a:spcAft>
                <a:spcPts val="600"/>
              </a:spcAft>
            </a:pPr>
            <a:r>
              <a:rPr lang="en-US" dirty="0" smtClean="0"/>
              <a:t>Windows is responsible for managing memory and other resources on a server so that applications do not need to understand the underlying architecture in order to run.</a:t>
            </a:r>
            <a:endParaRPr lang="en-US" dirty="0"/>
          </a:p>
          <a:p>
            <a:pPr>
              <a:spcAft>
                <a:spcPts val="600"/>
              </a:spcAft>
            </a:pPr>
            <a:r>
              <a:rPr lang="en-US" dirty="0" smtClean="0"/>
              <a:t>Applications never access physical memory directly, they only have access to virtual memory in their own virtual address space (VAS). </a:t>
            </a:r>
            <a:r>
              <a:rPr lang="en-US" dirty="0"/>
              <a:t>Virtual memory is called </a:t>
            </a:r>
            <a:r>
              <a:rPr lang="en-US" b="1" i="1" dirty="0"/>
              <a:t>virtual </a:t>
            </a:r>
            <a:r>
              <a:rPr lang="en-US" dirty="0"/>
              <a:t>because it is a logical view of memory that does not necessarily represent how the physical memory is laid </a:t>
            </a:r>
            <a:r>
              <a:rPr lang="en-US" dirty="0" smtClean="0"/>
              <a:t>out.  Virtual memory is not backed by actual physical storage until it has been committed, in this way the operating system can juggle the needs of all the processes running on the server and allocate physical storage only when actually needed.</a:t>
            </a:r>
            <a:endParaRPr lang="en-US" dirty="0"/>
          </a:p>
          <a:p>
            <a:pPr>
              <a:spcAft>
                <a:spcPts val="600"/>
              </a:spcAft>
            </a:pPr>
            <a:r>
              <a:rPr lang="en-US" dirty="0" smtClean="0"/>
              <a:t>The size of the VAS is constant across all applications and varies only by system architecture.</a:t>
            </a:r>
          </a:p>
          <a:p>
            <a:r>
              <a:rPr lang="en-US" b="1" dirty="0" smtClean="0"/>
              <a:t>Additional Reading</a:t>
            </a:r>
            <a:r>
              <a:rPr lang="en-US" dirty="0" smtClean="0"/>
              <a:t>:</a:t>
            </a:r>
            <a:endParaRPr lang="en-US" dirty="0"/>
          </a:p>
          <a:p>
            <a:r>
              <a:rPr lang="en-US" i="1" dirty="0"/>
              <a:t>RAM, virtual memory, </a:t>
            </a:r>
            <a:r>
              <a:rPr lang="en-US" i="1" dirty="0" err="1"/>
              <a:t>pagefile</a:t>
            </a:r>
            <a:r>
              <a:rPr lang="en-US" i="1" dirty="0"/>
              <a:t>, and memory management in Windows</a:t>
            </a:r>
            <a:endParaRPr lang="en-US" i="1" dirty="0" smtClean="0">
              <a:hlinkClick r:id="rId3"/>
            </a:endParaRPr>
          </a:p>
          <a:p>
            <a:r>
              <a:rPr lang="en-US" dirty="0" smtClean="0">
                <a:hlinkClick r:id="rId3"/>
              </a:rPr>
              <a:t>http://support.microsoft.com/kb/2160852</a:t>
            </a:r>
            <a:endParaRPr lang="en-US" dirty="0" smtClean="0"/>
          </a:p>
          <a:p>
            <a:r>
              <a:rPr lang="en-US" i="1" dirty="0"/>
              <a:t>A look at Virtual Address Space - VAS</a:t>
            </a:r>
            <a:endParaRPr lang="en-US" i="1" dirty="0" smtClean="0"/>
          </a:p>
          <a:p>
            <a:r>
              <a:rPr lang="en-US" dirty="0">
                <a:hlinkClick r:id="rId4"/>
              </a:rPr>
              <a:t>http://</a:t>
            </a:r>
            <a:r>
              <a:rPr lang="en-US" dirty="0" smtClean="0">
                <a:hlinkClick r:id="rId4"/>
              </a:rPr>
              <a:t>blogs.msdn.com/b/slavao/archive/2005/01/27/361678.aspx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219878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a:xfrm>
            <a:off x="701040" y="3260090"/>
            <a:ext cx="5608320" cy="5655310"/>
          </a:xfrm>
        </p:spPr>
        <p:txBody>
          <a:bodyPr/>
          <a:lstStyle/>
          <a:p>
            <a:r>
              <a:rPr lang="en-US" b="1" dirty="0" smtClean="0"/>
              <a:t>Key Points</a:t>
            </a:r>
            <a:r>
              <a:rPr lang="en-US" dirty="0" smtClean="0"/>
              <a:t>:</a:t>
            </a:r>
          </a:p>
          <a:p>
            <a:pPr>
              <a:spcAft>
                <a:spcPts val="600"/>
              </a:spcAft>
            </a:pPr>
            <a:r>
              <a:rPr lang="en-US" dirty="0" smtClean="0"/>
              <a:t>The operating system controls the allocation of memory and decides whether data is stored in RAM or Paging File depending on the amount of RAM available.  Applications do not need to know where their data resides, nor can they guarantee that it will always be available in RAM.</a:t>
            </a:r>
            <a:endParaRPr lang="en-US" dirty="0"/>
          </a:p>
          <a:p>
            <a:pPr>
              <a:spcAft>
                <a:spcPts val="600"/>
              </a:spcAft>
            </a:pPr>
            <a:r>
              <a:rPr lang="en-US" dirty="0" smtClean="0"/>
              <a:t>Windows uses the Page Table to store the mapping of Virtual Addresses to Physical Addresses.  Even if there is memory available, if there is no more room in the Page Table no more memory allocations can be made.  With modern systems there is likely no need to monitor PTEs, but in 32-bit systems with /3GB and /PAE enabled, running out of PTEs was more common.  If students are not interested in 32-bit architecture, you can skip this point.</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11269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42875"/>
            <a:ext cx="3875087" cy="2905125"/>
          </a:xfrm>
        </p:spPr>
      </p:sp>
      <p:sp>
        <p:nvSpPr>
          <p:cNvPr id="3" name="Notes Placeholder 2"/>
          <p:cNvSpPr>
            <a:spLocks noGrp="1"/>
          </p:cNvSpPr>
          <p:nvPr>
            <p:ph type="body" idx="1"/>
          </p:nvPr>
        </p:nvSpPr>
        <p:spPr/>
        <p:txBody>
          <a:bodyPr/>
          <a:lstStyle/>
          <a:p>
            <a:r>
              <a:rPr lang="en-US" b="1" dirty="0" smtClean="0"/>
              <a:t>Key Points</a:t>
            </a:r>
            <a:r>
              <a:rPr lang="en-US" dirty="0" smtClean="0"/>
              <a:t>:</a:t>
            </a:r>
          </a:p>
          <a:p>
            <a:pPr>
              <a:spcAft>
                <a:spcPts val="600"/>
              </a:spcAft>
            </a:pPr>
            <a:r>
              <a:rPr lang="en-US" dirty="0" smtClean="0"/>
              <a:t>Since all processes running on a server get the same size VAS, and the size of the VAS is larger than the maximum amount of physical RAM supported in Windows, it is possible to allocate more virtual memory than the physical memory installed in the server.  In order to accommodate this memory, Windows using a Paging File (which is also referred to as Virtual Memory) to store data that does not fit in physical RAM.</a:t>
            </a:r>
            <a:endParaRPr lang="en-US" dirty="0"/>
          </a:p>
          <a:p>
            <a:pPr>
              <a:spcAft>
                <a:spcPts val="600"/>
              </a:spcAft>
            </a:pPr>
            <a:r>
              <a:rPr lang="en-US" dirty="0" smtClean="0"/>
              <a:t>Since accessing the page file is much slower than accessing RAM, Windows will move data that hasn’t been accessed recently out to the page file when needed.  This is called trimming.</a:t>
            </a:r>
            <a:endParaRPr lang="en-US" dirty="0"/>
          </a:p>
          <a:p>
            <a:pPr>
              <a:spcAft>
                <a:spcPts val="600"/>
              </a:spcAft>
            </a:pPr>
            <a:r>
              <a:rPr lang="en-US" dirty="0" smtClean="0"/>
              <a:t>On modern systems with large amounts of RAM, there is typically plenty of physical memory to support the needs of the applications on the server.  Often a large page file is unnecessary and just wastes disk space.  Certainly the old recommendation of 1 ½ or 2 times the size of RAM is outdated.</a:t>
            </a:r>
            <a:endParaRPr lang="en-US" dirty="0"/>
          </a:p>
          <a:p>
            <a:r>
              <a:rPr lang="en-US" b="1" dirty="0" smtClean="0"/>
              <a:t>Additional Reading</a:t>
            </a:r>
            <a:r>
              <a:rPr lang="en-US" dirty="0" smtClean="0"/>
              <a:t>:</a:t>
            </a:r>
          </a:p>
          <a:p>
            <a:r>
              <a:rPr lang="en-US" i="1" dirty="0"/>
              <a:t>How to determine the appropriate page file size for 64-bit versions of Windows</a:t>
            </a:r>
            <a:endParaRPr lang="en-US" i="1" dirty="0" smtClean="0"/>
          </a:p>
          <a:p>
            <a:r>
              <a:rPr lang="en-US" dirty="0">
                <a:hlinkClick r:id="rId3"/>
              </a:rPr>
              <a:t>http://</a:t>
            </a:r>
            <a:r>
              <a:rPr lang="en-US" dirty="0" smtClean="0">
                <a:hlinkClick r:id="rId3"/>
              </a:rPr>
              <a:t>support.microsoft.com/kb/889654</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312214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76200"/>
            <a:ext cx="3875087" cy="2905125"/>
          </a:xfrm>
        </p:spPr>
      </p:sp>
      <p:sp>
        <p:nvSpPr>
          <p:cNvPr id="3" name="Notes Placeholder 2"/>
          <p:cNvSpPr>
            <a:spLocks noGrp="1"/>
          </p:cNvSpPr>
          <p:nvPr>
            <p:ph type="body" idx="1"/>
          </p:nvPr>
        </p:nvSpPr>
        <p:spPr>
          <a:xfrm>
            <a:off x="701040" y="3098800"/>
            <a:ext cx="5608320" cy="5740400"/>
          </a:xfrm>
        </p:spPr>
        <p:txBody>
          <a:bodyPr>
            <a:normAutofit lnSpcReduction="10000"/>
          </a:bodyPr>
          <a:lstStyle/>
          <a:p>
            <a:r>
              <a:rPr lang="en-US" b="1" dirty="0" smtClean="0"/>
              <a:t>Key Points</a:t>
            </a:r>
            <a:r>
              <a:rPr lang="en-US" dirty="0" smtClean="0"/>
              <a:t>:</a:t>
            </a:r>
          </a:p>
          <a:p>
            <a:pPr>
              <a:spcAft>
                <a:spcPts val="600"/>
              </a:spcAft>
            </a:pPr>
            <a:r>
              <a:rPr lang="en-US" dirty="0" smtClean="0"/>
              <a:t>By </a:t>
            </a:r>
            <a:r>
              <a:rPr lang="en-US" dirty="0"/>
              <a:t>default, the </a:t>
            </a:r>
            <a:r>
              <a:rPr lang="en-US" dirty="0" smtClean="0"/>
              <a:t>32-bit Windows </a:t>
            </a:r>
            <a:r>
              <a:rPr lang="en-US" dirty="0"/>
              <a:t>memory manager uses 32-bit pointers to map the memory</a:t>
            </a:r>
            <a:r>
              <a:rPr lang="en-US" dirty="0" smtClean="0"/>
              <a:t>.</a:t>
            </a:r>
            <a:r>
              <a:rPr lang="en-US" dirty="0"/>
              <a:t> This amounts to 2^32 bytes of memory, which is 4,294,967,296 bytes, or 4 GB.</a:t>
            </a:r>
            <a:r>
              <a:rPr lang="en-US" dirty="0" smtClean="0"/>
              <a:t> </a:t>
            </a:r>
            <a:r>
              <a:rPr lang="en-US" dirty="0"/>
              <a:t> </a:t>
            </a:r>
            <a:r>
              <a:rPr lang="en-US" dirty="0" smtClean="0"/>
              <a:t> You </a:t>
            </a:r>
            <a:r>
              <a:rPr lang="en-US" dirty="0"/>
              <a:t>can use the /PAE switch to enable Windows to use larger pointers and, consequently, to address more memory. You set the /PAE switch in the C:\boot.ini file, and you should turn it ON whenever the server has more than 4 GB of physical memory installed. If this switch is not enabled, the 4 GB limit applies even though more memory is installed</a:t>
            </a:r>
            <a:r>
              <a:rPr lang="en-US" dirty="0" smtClean="0"/>
              <a:t>.</a:t>
            </a:r>
            <a:endParaRPr lang="en-US" dirty="0"/>
          </a:p>
          <a:p>
            <a:pPr>
              <a:spcAft>
                <a:spcPts val="600"/>
              </a:spcAft>
            </a:pPr>
            <a:r>
              <a:rPr lang="en-US" dirty="0"/>
              <a:t>The 32-bit Windows operating system </a:t>
            </a:r>
            <a:r>
              <a:rPr lang="en-US" dirty="0" smtClean="0"/>
              <a:t>also uses </a:t>
            </a:r>
            <a:r>
              <a:rPr lang="en-US" dirty="0"/>
              <a:t>a virtual memory system based on a 32-bit address space. </a:t>
            </a:r>
            <a:r>
              <a:rPr lang="en-US" dirty="0" smtClean="0"/>
              <a:t>  Even </a:t>
            </a:r>
            <a:r>
              <a:rPr lang="en-US" dirty="0"/>
              <a:t>though the 32-bit Windows systems have access to 4 GB of virtual memory per process, this virtual memory is partitioned between user mode and kernel mode. In many cases, Windows does not require a full 2 GB worth of virtual memory for kernel mode. As of Microsoft Windows NT 4.0 Enterprise Edition, Service Pack 3 (SP3), the Windows kernel changed to support a 3 GB user-mode address space and a 1 GB kernel-mode address space.  You can enable this feature by using the /3GB switch in the boot.ini file.  Programs will not use this extra 1 GB of user-mode address space unless they are explicitly set to do so.  SQL Server will take advantage of this extra memory</a:t>
            </a:r>
            <a:r>
              <a:rPr lang="en-US" dirty="0" smtClean="0"/>
              <a:t>.</a:t>
            </a:r>
          </a:p>
          <a:p>
            <a:pPr>
              <a:spcAft>
                <a:spcPts val="600"/>
              </a:spcAft>
            </a:pPr>
            <a:r>
              <a:rPr lang="en-US" dirty="0" smtClean="0"/>
              <a:t>When </a:t>
            </a:r>
            <a:r>
              <a:rPr lang="en-US" dirty="0"/>
              <a:t>using the /3GB switch, you must consider the following: </a:t>
            </a:r>
          </a:p>
          <a:p>
            <a:pPr marL="171450" indent="-171450">
              <a:spcAft>
                <a:spcPts val="600"/>
              </a:spcAft>
              <a:buFont typeface="Arial" pitchFamily="34" charset="0"/>
              <a:buChar char="•"/>
            </a:pPr>
            <a:r>
              <a:rPr lang="en-US" dirty="0" smtClean="0"/>
              <a:t>Processes </a:t>
            </a:r>
            <a:r>
              <a:rPr lang="en-US" dirty="0"/>
              <a:t>that use a large number of handles may use up the page pool </a:t>
            </a:r>
            <a:r>
              <a:rPr lang="en-US" dirty="0" smtClean="0"/>
              <a:t>memory.</a:t>
            </a:r>
          </a:p>
          <a:p>
            <a:pPr marL="171450" indent="-171450">
              <a:spcAft>
                <a:spcPts val="600"/>
              </a:spcAft>
              <a:buFont typeface="Arial" pitchFamily="34" charset="0"/>
              <a:buChar char="•"/>
            </a:pPr>
            <a:r>
              <a:rPr lang="en-US" dirty="0" smtClean="0"/>
              <a:t>Processes </a:t>
            </a:r>
            <a:r>
              <a:rPr lang="en-US" dirty="0"/>
              <a:t>that add users to a large number of security groups will cause the security token for these users to bloat. This may cause the page pool to deplete. </a:t>
            </a:r>
            <a:endParaRPr lang="en-US" dirty="0" smtClean="0"/>
          </a:p>
          <a:p>
            <a:pPr marL="171450" indent="-171450">
              <a:spcAft>
                <a:spcPts val="600"/>
              </a:spcAft>
              <a:buFont typeface="Arial" pitchFamily="34" charset="0"/>
              <a:buChar char="•"/>
            </a:pPr>
            <a:r>
              <a:rPr lang="en-US" dirty="0" smtClean="0"/>
              <a:t>The </a:t>
            </a:r>
            <a:r>
              <a:rPr lang="en-US" dirty="0"/>
              <a:t>kernel uses up the Free System page table entries (PTEs) on heavily loaded servers that are configured with the /3GB switch. This results in server instability such as random network problems (the server drops packets or can no longer be reached), which might require a system restart. </a:t>
            </a:r>
            <a:endParaRPr lang="en-US" dirty="0" smtClean="0"/>
          </a:p>
          <a:p>
            <a:r>
              <a:rPr lang="en-US" b="1" dirty="0" smtClean="0"/>
              <a:t>Additional Reading</a:t>
            </a:r>
            <a:r>
              <a:rPr lang="en-US" dirty="0" smtClean="0"/>
              <a:t>:</a:t>
            </a:r>
          </a:p>
          <a:p>
            <a:r>
              <a:rPr lang="en-US" i="1" dirty="0"/>
              <a:t>A description of the 4 GB RAM Tuning feature and the Physical Address Extension parameter</a:t>
            </a:r>
            <a:endParaRPr lang="en-US" i="1" dirty="0" smtClean="0"/>
          </a:p>
          <a:p>
            <a:r>
              <a:rPr lang="en-US" dirty="0">
                <a:hlinkClick r:id="rId3"/>
              </a:rPr>
              <a:t>http://</a:t>
            </a:r>
            <a:r>
              <a:rPr lang="en-US" dirty="0" smtClean="0">
                <a:hlinkClick r:id="rId3"/>
              </a:rPr>
              <a:t>support.microsoft.com/kb/291988</a:t>
            </a:r>
            <a:endParaRPr lang="en-US" dirty="0" smtClean="0"/>
          </a:p>
          <a:p>
            <a:endParaRPr lang="en-US" dirty="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1681910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a:xfrm>
            <a:off x="701040" y="3183890"/>
            <a:ext cx="5608320" cy="5655310"/>
          </a:xfrm>
        </p:spPr>
        <p:txBody>
          <a:bodyPr>
            <a:normAutofit fontScale="92500" lnSpcReduction="20000"/>
          </a:bodyPr>
          <a:lstStyle/>
          <a:p>
            <a:r>
              <a:rPr lang="en-US" b="1" dirty="0" smtClean="0"/>
              <a:t>Key Points</a:t>
            </a:r>
            <a:r>
              <a:rPr lang="en-US" dirty="0" smtClean="0"/>
              <a:t>:</a:t>
            </a:r>
          </a:p>
          <a:p>
            <a:pPr>
              <a:spcAft>
                <a:spcPts val="600"/>
              </a:spcAft>
            </a:pPr>
            <a:r>
              <a:rPr lang="en-US" dirty="0" smtClean="0"/>
              <a:t>One </a:t>
            </a:r>
            <a:r>
              <a:rPr lang="en-US" dirty="0"/>
              <a:t>major problem with </a:t>
            </a:r>
            <a:r>
              <a:rPr lang="en-US" dirty="0" smtClean="0"/>
              <a:t>the symmetric multiprocessing (SMP) </a:t>
            </a:r>
            <a:r>
              <a:rPr lang="en-US" dirty="0"/>
              <a:t>architecture in high CPU count systems is the contention on the system bus, sometimes referred to as the </a:t>
            </a:r>
            <a:r>
              <a:rPr lang="en-US" i="1" dirty="0"/>
              <a:t>memory front </a:t>
            </a:r>
            <a:r>
              <a:rPr lang="en-US" dirty="0"/>
              <a:t>or </a:t>
            </a:r>
            <a:r>
              <a:rPr lang="en-US" i="1" dirty="0"/>
              <a:t>front-side bus</a:t>
            </a:r>
            <a:r>
              <a:rPr lang="en-US" dirty="0"/>
              <a:t>. This is because with SMP, all CPUs use the same bus to access memory. The </a:t>
            </a:r>
            <a:r>
              <a:rPr lang="en-US" dirty="0" smtClean="0"/>
              <a:t>more </a:t>
            </a:r>
            <a:r>
              <a:rPr lang="en-US" dirty="0"/>
              <a:t>CPUs </a:t>
            </a:r>
            <a:r>
              <a:rPr lang="en-US" dirty="0" smtClean="0"/>
              <a:t>that use </a:t>
            </a:r>
            <a:r>
              <a:rPr lang="en-US" dirty="0"/>
              <a:t>the bus, the </a:t>
            </a:r>
            <a:r>
              <a:rPr lang="en-US" dirty="0" smtClean="0"/>
              <a:t>more </a:t>
            </a:r>
            <a:r>
              <a:rPr lang="en-US" dirty="0"/>
              <a:t>the contention. Increasing the speed of the system bus has only somewhat alleviated the problem. NUMA was designed to bypass the single bus architecture. </a:t>
            </a:r>
          </a:p>
          <a:p>
            <a:pPr>
              <a:spcAft>
                <a:spcPts val="600"/>
              </a:spcAft>
            </a:pPr>
            <a:r>
              <a:rPr lang="en-US" dirty="0"/>
              <a:t>NUMA architecture groups CPU and Memory into nodes. Nodes include their own CPUs and memory, and in some cases, their own I/O channels. Each node has its own system bus for the CPUs to reference the node memory. There are interconnects between the nodes to allow the memory to be referenced by other nodes. </a:t>
            </a:r>
          </a:p>
          <a:p>
            <a:pPr>
              <a:spcAft>
                <a:spcPts val="600"/>
              </a:spcAft>
            </a:pPr>
            <a:r>
              <a:rPr lang="en-US" dirty="0"/>
              <a:t>Memory local to a node is called local memory. Memory located in another node is referred as foreign or remote memory. Access to foreign memory is often more expensive in time than accessing local memory. The cost of local memory access over the cost </a:t>
            </a:r>
            <a:r>
              <a:rPr lang="en-US" dirty="0" smtClean="0"/>
              <a:t>of </a:t>
            </a:r>
            <a:r>
              <a:rPr lang="en-US" dirty="0"/>
              <a:t>foreign memory access is called the </a:t>
            </a:r>
            <a:r>
              <a:rPr lang="en-US" b="1" dirty="0"/>
              <a:t>NUMA ratio</a:t>
            </a:r>
            <a:r>
              <a:rPr lang="en-US" dirty="0"/>
              <a:t>. A higher NUMA ratio implies a higher performance impact</a:t>
            </a:r>
            <a:r>
              <a:rPr lang="en-US" dirty="0" smtClean="0"/>
              <a:t>.</a:t>
            </a:r>
            <a:endParaRPr lang="en-US" dirty="0"/>
          </a:p>
          <a:p>
            <a:pPr>
              <a:spcAft>
                <a:spcPts val="600"/>
              </a:spcAft>
            </a:pPr>
            <a:r>
              <a:rPr lang="en-US" dirty="0" smtClean="0"/>
              <a:t>Because foreign memory access is slower than accessing memory local to the node, it is important for resource-intensive applications to be NUMA aware.  Relying heavily on foreign memory access will make an application run noticeably slower on NUMA hardware.  SQL Server is fully NUMA aware.</a:t>
            </a:r>
          </a:p>
          <a:p>
            <a:pPr>
              <a:spcAft>
                <a:spcPts val="600"/>
              </a:spcAft>
            </a:pPr>
            <a:r>
              <a:rPr lang="en-US" dirty="0"/>
              <a:t>Currently most servers on the market have a NUMA </a:t>
            </a:r>
            <a:r>
              <a:rPr lang="en-US" dirty="0" smtClean="0"/>
              <a:t>hardware configuration</a:t>
            </a:r>
            <a:r>
              <a:rPr lang="en-US" dirty="0"/>
              <a:t>.  Typically each socket represents a NUMA node, although some of the newer hardware hosts 2 nodes per socket</a:t>
            </a:r>
            <a:r>
              <a:rPr lang="en-US" dirty="0" smtClean="0"/>
              <a:t>.</a:t>
            </a:r>
          </a:p>
          <a:p>
            <a:pPr>
              <a:spcAft>
                <a:spcPts val="600"/>
              </a:spcAft>
            </a:pPr>
            <a:r>
              <a:rPr lang="en-US" dirty="0" smtClean="0"/>
              <a:t>You can detect if your SQL Server is running on NUMA hardware by examining the startup messages in the SQL Server error log.  You will see messages similar to the following:</a:t>
            </a:r>
          </a:p>
          <a:p>
            <a:pPr>
              <a:spcAft>
                <a:spcPts val="600"/>
              </a:spcAft>
            </a:pPr>
            <a:r>
              <a:rPr lang="en-US" i="1" dirty="0"/>
              <a:t>Node configuration: node 0: CPU mask: 0x000000000000000f:0 Active CPU mask: 0x000000000000000f:0. This message provides a description of the NUMA configuration for this computer. This is an informational message only. No user action is required.</a:t>
            </a:r>
          </a:p>
          <a:p>
            <a:r>
              <a:rPr lang="en-US" dirty="0" smtClean="0"/>
              <a:t>If there are more than just a single message for node 0, the hardware has a NUMA configuration.</a:t>
            </a:r>
          </a:p>
          <a:p>
            <a:endParaRPr lang="en-US" dirty="0" smtClean="0"/>
          </a:p>
          <a:p>
            <a:r>
              <a:rPr lang="en-US" b="1" dirty="0" smtClean="0"/>
              <a:t>Additional Reading</a:t>
            </a:r>
            <a:r>
              <a:rPr lang="en-US" dirty="0" smtClean="0"/>
              <a:t>:</a:t>
            </a:r>
            <a:br>
              <a:rPr lang="en-US" dirty="0" smtClean="0"/>
            </a:br>
            <a:r>
              <a:rPr lang="en-US" i="1" dirty="0"/>
              <a:t>NUMA Support</a:t>
            </a:r>
            <a:endParaRPr lang="en-US" i="1" dirty="0" smtClean="0"/>
          </a:p>
          <a:p>
            <a:r>
              <a:rPr lang="en-US" dirty="0" smtClean="0">
                <a:hlinkClick r:id="rId3"/>
              </a:rPr>
              <a:t>http://technet.microsoft.com/en-us/query/aa363804</a:t>
            </a:r>
            <a:endParaRPr lang="en-US" dirty="0" smtClean="0"/>
          </a:p>
          <a:p>
            <a:r>
              <a:rPr lang="en-US" i="1" dirty="0"/>
              <a:t>Understanding Non-uniform Memory Access</a:t>
            </a:r>
            <a:endParaRPr lang="en-US" i="1" dirty="0" smtClean="0"/>
          </a:p>
          <a:p>
            <a:r>
              <a:rPr lang="en-US" dirty="0" smtClean="0">
                <a:hlinkClick r:id="rId4"/>
              </a:rPr>
              <a:t>http://msdn.microsoft.com/en-us/library/ms178144.aspx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3792700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Lesson </a:t>
            </a:r>
            <a:r>
              <a:rPr lang="en-US" dirty="0" smtClean="0"/>
              <a:t>2: </a:t>
            </a:r>
            <a:r>
              <a:rPr lang="en-US" dirty="0" smtClean="0"/>
              <a:t>Windows Memory Management</a:t>
            </a:r>
            <a:endParaRPr lang="en-US" dirty="0"/>
          </a:p>
        </p:txBody>
      </p:sp>
      <p:sp>
        <p:nvSpPr>
          <p:cNvPr id="7" name="Subtitle 6"/>
          <p:cNvSpPr>
            <a:spLocks noGrp="1"/>
          </p:cNvSpPr>
          <p:nvPr>
            <p:ph type="subTitle" idx="1"/>
          </p:nvPr>
        </p:nvSpPr>
        <p:spPr/>
        <p:txBody>
          <a:bodyPr/>
          <a:lstStyle/>
          <a:p>
            <a:r>
              <a:rPr lang="en-US" sz="2400" i="1" dirty="0"/>
              <a:t>Windows Memory Manager</a:t>
            </a:r>
          </a:p>
          <a:p>
            <a:r>
              <a:rPr lang="en-US" sz="2400" i="1" dirty="0"/>
              <a:t>Paging file considerations</a:t>
            </a:r>
          </a:p>
          <a:p>
            <a:r>
              <a:rPr lang="en-US" sz="2400" i="1" dirty="0"/>
              <a:t>NUMA</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dirty="0">
              <a:solidFill>
                <a:prstClr val="white"/>
              </a:solidFill>
            </a:endParaRPr>
          </a:p>
        </p:txBody>
      </p:sp>
    </p:spTree>
    <p:extLst>
      <p:ext uri="{BB962C8B-B14F-4D97-AF65-F5344CB8AC3E}">
        <p14:creationId xmlns:p14="http://schemas.microsoft.com/office/powerpoint/2010/main" val="14738882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extLst>
      <p:ext uri="{BB962C8B-B14F-4D97-AF65-F5344CB8AC3E}">
        <p14:creationId xmlns:p14="http://schemas.microsoft.com/office/powerpoint/2010/main" val="36526049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21681079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Understand components of SQL Server internal architecture</a:t>
            </a:r>
          </a:p>
          <a:p>
            <a:pPr lvl="1"/>
            <a:r>
              <a:rPr lang="en-US" dirty="0"/>
              <a:t>Memory Management</a:t>
            </a:r>
          </a:p>
          <a:p>
            <a:pPr lvl="1"/>
            <a:r>
              <a:rPr lang="en-US" dirty="0"/>
              <a:t>Process scheduling</a:t>
            </a:r>
          </a:p>
          <a:p>
            <a:pPr lvl="1"/>
            <a:r>
              <a:rPr lang="en-US" dirty="0"/>
              <a:t>I/O</a:t>
            </a:r>
          </a:p>
          <a:p>
            <a:r>
              <a:rPr lang="en-US" dirty="0"/>
              <a:t>Relate this information to understanding and troubleshooting performance issues</a:t>
            </a:r>
          </a:p>
          <a:p>
            <a:r>
              <a:rPr lang="en-US" dirty="0"/>
              <a:t>Discuss methods and tools for analyzing engine resource </a:t>
            </a:r>
            <a:r>
              <a:rPr lang="en-US" dirty="0" smtClean="0"/>
              <a:t>consumption</a:t>
            </a:r>
          </a:p>
          <a:p>
            <a:pPr lvl="0"/>
            <a:r>
              <a:rPr lang="en-US" dirty="0"/>
              <a:t>Provide the foundation for future lessons on SQL Server 2012 Performance Tuning &amp; </a:t>
            </a:r>
            <a:r>
              <a:rPr lang="en-US" dirty="0" smtClean="0"/>
              <a:t>Optimization</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232565446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Memory Management</a:t>
            </a:r>
            <a:endParaRPr lang="en-US" dirty="0"/>
          </a:p>
        </p:txBody>
      </p:sp>
      <p:sp>
        <p:nvSpPr>
          <p:cNvPr id="3" name="Content Placeholder 2"/>
          <p:cNvSpPr>
            <a:spLocks noGrp="1"/>
          </p:cNvSpPr>
          <p:nvPr>
            <p:ph idx="1"/>
          </p:nvPr>
        </p:nvSpPr>
        <p:spPr/>
        <p:txBody>
          <a:bodyPr/>
          <a:lstStyle/>
          <a:p>
            <a:r>
              <a:rPr lang="en-US" dirty="0"/>
              <a:t>Abstracts the concept of memory to the applications</a:t>
            </a:r>
          </a:p>
          <a:p>
            <a:r>
              <a:rPr lang="en-US" dirty="0"/>
              <a:t>All applications use Virtual memory</a:t>
            </a:r>
          </a:p>
          <a:p>
            <a:r>
              <a:rPr lang="en-US" dirty="0"/>
              <a:t>Only a few core kernel process access physical memory directly</a:t>
            </a:r>
          </a:p>
          <a:p>
            <a:r>
              <a:rPr lang="en-US" dirty="0"/>
              <a:t>Virtual memory is not backed by physical storage until it is “committed”</a:t>
            </a:r>
          </a:p>
          <a:p>
            <a:r>
              <a:rPr lang="en-US" dirty="0"/>
              <a:t>Each process has a Virtual Address Space (VAS)</a:t>
            </a:r>
          </a:p>
          <a:p>
            <a:r>
              <a:rPr lang="en-US" dirty="0"/>
              <a:t>Size of VAS varies by architecture</a:t>
            </a:r>
          </a:p>
          <a:p>
            <a:pPr lvl="1"/>
            <a:r>
              <a:rPr lang="en-US" dirty="0"/>
              <a:t>32-bit Native: 4GB (2GB user/2GB kernel)</a:t>
            </a:r>
          </a:p>
          <a:p>
            <a:pPr lvl="1"/>
            <a:r>
              <a:rPr lang="en-US" dirty="0"/>
              <a:t>64-bit Compatibility (</a:t>
            </a:r>
            <a:r>
              <a:rPr lang="en-US" dirty="0" err="1"/>
              <a:t>WoW</a:t>
            </a:r>
            <a:r>
              <a:rPr lang="en-US" dirty="0"/>
              <a:t>): 4GB user (kernel runs outside </a:t>
            </a:r>
            <a:r>
              <a:rPr lang="en-US" dirty="0" err="1"/>
              <a:t>WoW</a:t>
            </a:r>
            <a:r>
              <a:rPr lang="en-US" dirty="0"/>
              <a:t>)</a:t>
            </a:r>
          </a:p>
          <a:p>
            <a:pPr lvl="1"/>
            <a:r>
              <a:rPr lang="en-US" dirty="0"/>
              <a:t>64-bit Native: 16TB (8TB user/8TB kernel)</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22539462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Windows Memory Access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pic>
        <p:nvPicPr>
          <p:cNvPr id="7" name="Picture 6" descr="M01_Windows_Memory_Access.png"/>
          <p:cNvPicPr>
            <a:picLocks noChangeAspect="1"/>
          </p:cNvPicPr>
          <p:nvPr/>
        </p:nvPicPr>
        <p:blipFill>
          <a:blip r:embed="rId3" cstate="print"/>
          <a:stretch>
            <a:fillRect/>
          </a:stretch>
        </p:blipFill>
        <p:spPr>
          <a:xfrm>
            <a:off x="895350" y="1336931"/>
            <a:ext cx="7258050" cy="4682869"/>
          </a:xfrm>
          <a:prstGeom prst="rect">
            <a:avLst/>
          </a:prstGeom>
        </p:spPr>
      </p:pic>
    </p:spTree>
    <p:extLst>
      <p:ext uri="{BB962C8B-B14F-4D97-AF65-F5344CB8AC3E}">
        <p14:creationId xmlns:p14="http://schemas.microsoft.com/office/powerpoint/2010/main" val="29442992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Paging File</a:t>
            </a:r>
            <a:endParaRPr lang="en-US" dirty="0"/>
          </a:p>
        </p:txBody>
      </p:sp>
      <p:sp>
        <p:nvSpPr>
          <p:cNvPr id="6" name="Content Placeholder 5"/>
          <p:cNvSpPr>
            <a:spLocks noGrp="1"/>
          </p:cNvSpPr>
          <p:nvPr>
            <p:ph idx="1"/>
          </p:nvPr>
        </p:nvSpPr>
        <p:spPr/>
        <p:txBody>
          <a:bodyPr/>
          <a:lstStyle/>
          <a:p>
            <a:r>
              <a:rPr lang="en-US" dirty="0" smtClean="0"/>
              <a:t>Each process gets the same amount of VAS regardless of the amount of physical RAM installed</a:t>
            </a:r>
          </a:p>
          <a:p>
            <a:r>
              <a:rPr lang="en-US" dirty="0" smtClean="0"/>
              <a:t>Total VAS across all processes may exceed total physical RAM</a:t>
            </a:r>
          </a:p>
          <a:p>
            <a:r>
              <a:rPr lang="en-US" dirty="0" smtClean="0"/>
              <a:t>Windows moves pages from RAM to the page file when physical RAM is exceeded (called trimming)</a:t>
            </a:r>
          </a:p>
          <a:p>
            <a:r>
              <a:rPr lang="en-US" dirty="0" smtClean="0"/>
              <a:t>Systems with large amounts of RAM may not use the page file at all</a:t>
            </a:r>
          </a:p>
          <a:p>
            <a:r>
              <a:rPr lang="en-US" dirty="0" smtClean="0"/>
              <a:t>No need for a large page file in most systems</a:t>
            </a:r>
            <a:endParaRPr lang="en-US" dirty="0"/>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21265354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Considerations for 32-bit (optional)</a:t>
            </a:r>
            <a:endParaRPr lang="en-US" dirty="0"/>
          </a:p>
        </p:txBody>
      </p:sp>
      <p:sp>
        <p:nvSpPr>
          <p:cNvPr id="3" name="Content Placeholder 2"/>
          <p:cNvSpPr>
            <a:spLocks noGrp="1"/>
          </p:cNvSpPr>
          <p:nvPr>
            <p:ph idx="1"/>
          </p:nvPr>
        </p:nvSpPr>
        <p:spPr/>
        <p:txBody>
          <a:bodyPr/>
          <a:lstStyle/>
          <a:p>
            <a:r>
              <a:rPr lang="en-US" dirty="0" smtClean="0"/>
              <a:t>32-bit Architecture can only address 4GB of memory (virtual or physical)</a:t>
            </a:r>
          </a:p>
          <a:p>
            <a:r>
              <a:rPr lang="en-US" dirty="0" smtClean="0"/>
              <a:t>Physical RAM can be extended beyond 4GB by using /PAE</a:t>
            </a:r>
          </a:p>
          <a:p>
            <a:r>
              <a:rPr lang="en-US" dirty="0" smtClean="0"/>
              <a:t>User-mode VAS can be extended using /3GB</a:t>
            </a:r>
          </a:p>
          <a:p>
            <a:pPr lvl="1"/>
            <a:r>
              <a:rPr lang="en-US" dirty="0" smtClean="0"/>
              <a:t>Converts 1GB of kernel-mode VAS to user-mode leaving only 1GB for kernel-mode</a:t>
            </a:r>
          </a:p>
          <a:p>
            <a:pPr lvl="1"/>
            <a:r>
              <a:rPr lang="en-US" dirty="0" smtClean="0"/>
              <a:t>Consider /</a:t>
            </a:r>
            <a:r>
              <a:rPr lang="en-US" dirty="0" err="1" smtClean="0"/>
              <a:t>userva</a:t>
            </a:r>
            <a:r>
              <a:rPr lang="en-US" dirty="0" smtClean="0"/>
              <a:t> if kernel requires more memory</a:t>
            </a:r>
          </a:p>
          <a:p>
            <a:r>
              <a:rPr lang="en-US" dirty="0" smtClean="0"/>
              <a:t>Some applications such as SQL Server 2008 support Address Windowing Extensions (AWE) to go beyond standard VAS</a:t>
            </a:r>
          </a:p>
          <a:p>
            <a:r>
              <a:rPr lang="en-US" dirty="0" smtClean="0"/>
              <a:t>AWE is no longer supported in SQL Server 2012</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254566168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Non-Uniform Memory Access (NUMA)</a:t>
            </a:r>
            <a:endParaRPr lang="en-US" dirty="0"/>
          </a:p>
        </p:txBody>
      </p:sp>
      <p:sp>
        <p:nvSpPr>
          <p:cNvPr id="3" name="Content Placeholder 2"/>
          <p:cNvSpPr>
            <a:spLocks noGrp="1"/>
          </p:cNvSpPr>
          <p:nvPr>
            <p:ph idx="1"/>
          </p:nvPr>
        </p:nvSpPr>
        <p:spPr/>
        <p:txBody>
          <a:bodyPr/>
          <a:lstStyle/>
          <a:p>
            <a:r>
              <a:rPr lang="en-US" dirty="0" smtClean="0"/>
              <a:t>Current trend in processor hardware design</a:t>
            </a:r>
          </a:p>
          <a:p>
            <a:r>
              <a:rPr lang="en-US" dirty="0" smtClean="0"/>
              <a:t>Increases scalability by reducing front-side bus contention</a:t>
            </a:r>
          </a:p>
          <a:p>
            <a:r>
              <a:rPr lang="en-US" kern="0" dirty="0" smtClean="0"/>
              <a:t>CPUs </a:t>
            </a:r>
            <a:r>
              <a:rPr lang="en-US" kern="0" dirty="0"/>
              <a:t>and memory are divided into </a:t>
            </a:r>
            <a:r>
              <a:rPr lang="en-US" kern="0" dirty="0" smtClean="0"/>
              <a:t>NUMA nodes</a:t>
            </a:r>
          </a:p>
          <a:p>
            <a:r>
              <a:rPr lang="en-GB" kern="0" dirty="0" smtClean="0"/>
              <a:t>A </a:t>
            </a:r>
            <a:r>
              <a:rPr lang="en-GB" kern="0" dirty="0"/>
              <a:t>foreign memory access is slower than a local one (NUMA ratio</a:t>
            </a:r>
            <a:r>
              <a:rPr lang="en-GB" kern="0" dirty="0" smtClean="0"/>
              <a:t>)</a:t>
            </a:r>
          </a:p>
          <a:p>
            <a:pPr marL="0" indent="0">
              <a:buNone/>
            </a:pPr>
            <a:endParaRPr lang="en-US" kern="0" dirty="0"/>
          </a:p>
          <a:p>
            <a:endParaRPr lang="en-US" dirty="0"/>
          </a:p>
        </p:txBody>
      </p:sp>
      <p:sp>
        <p:nvSpPr>
          <p:cNvPr id="4" name="Footer Placeholder 3"/>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cxnSp>
        <p:nvCxnSpPr>
          <p:cNvPr id="98" name="Elbow Connector 97"/>
          <p:cNvCxnSpPr>
            <a:endCxn id="70" idx="0"/>
          </p:cNvCxnSpPr>
          <p:nvPr/>
        </p:nvCxnSpPr>
        <p:spPr>
          <a:xfrm>
            <a:off x="1714500" y="4914900"/>
            <a:ext cx="571500" cy="190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59" idx="2"/>
            <a:endCxn id="70" idx="0"/>
          </p:cNvCxnSpPr>
          <p:nvPr/>
        </p:nvCxnSpPr>
        <p:spPr>
          <a:xfrm rot="16200000" flipH="1">
            <a:off x="1809750" y="4629150"/>
            <a:ext cx="381000" cy="5715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63" idx="2"/>
            <a:endCxn id="70" idx="0"/>
          </p:cNvCxnSpPr>
          <p:nvPr/>
        </p:nvCxnSpPr>
        <p:spPr>
          <a:xfrm rot="5400000">
            <a:off x="2343150" y="4667250"/>
            <a:ext cx="381000" cy="4953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52400" y="6096000"/>
            <a:ext cx="88773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152400" y="3685125"/>
            <a:ext cx="4191000" cy="2410875"/>
            <a:chOff x="228600" y="3685125"/>
            <a:chExt cx="4191000" cy="2410875"/>
          </a:xfrm>
        </p:grpSpPr>
        <p:grpSp>
          <p:nvGrpSpPr>
            <p:cNvPr id="54" name="Group 53"/>
            <p:cNvGrpSpPr/>
            <p:nvPr/>
          </p:nvGrpSpPr>
          <p:grpSpPr>
            <a:xfrm>
              <a:off x="228600" y="3685125"/>
              <a:ext cx="990600" cy="1039275"/>
              <a:chOff x="762000" y="3733800"/>
              <a:chExt cx="990600" cy="838200"/>
            </a:xfrm>
          </p:grpSpPr>
          <p:sp>
            <p:nvSpPr>
              <p:cNvPr id="55" name="Rounded Rectangle 54"/>
              <p:cNvSpPr/>
              <p:nvPr/>
            </p:nvSpPr>
            <p:spPr>
              <a:xfrm>
                <a:off x="762000" y="3733800"/>
                <a:ext cx="990600" cy="838200"/>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200" b="1" dirty="0" smtClean="0">
                    <a:solidFill>
                      <a:sysClr val="windowText" lastClr="000000"/>
                    </a:solidFill>
                  </a:rPr>
                  <a:t>Processor</a:t>
                </a:r>
                <a:endParaRPr lang="en-US" sz="700" b="1" dirty="0" smtClean="0">
                  <a:solidFill>
                    <a:sysClr val="windowText" lastClr="000000"/>
                  </a:solidFill>
                </a:endParaRPr>
              </a:p>
            </p:txBody>
          </p:sp>
          <p:cxnSp>
            <p:nvCxnSpPr>
              <p:cNvPr id="56" name="Straight Connector 55"/>
              <p:cNvCxnSpPr/>
              <p:nvPr/>
            </p:nvCxnSpPr>
            <p:spPr>
              <a:xfrm>
                <a:off x="762000" y="42672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2000" y="4267200"/>
                <a:ext cx="990600" cy="238669"/>
              </a:xfrm>
              <a:prstGeom prst="rect">
                <a:avLst/>
              </a:prstGeom>
              <a:noFill/>
            </p:spPr>
            <p:txBody>
              <a:bodyPr wrap="square" rtlCol="0">
                <a:spAutoFit/>
              </a:bodyPr>
              <a:lstStyle/>
              <a:p>
                <a:pPr algn="ctr">
                  <a:buSzPct val="110000"/>
                </a:pPr>
                <a:r>
                  <a:rPr lang="en-US" sz="900" dirty="0" smtClean="0"/>
                  <a:t>Cache</a:t>
                </a:r>
                <a:endParaRPr lang="en-US" dirty="0" smtClean="0"/>
              </a:p>
            </p:txBody>
          </p:sp>
        </p:grpSp>
        <p:grpSp>
          <p:nvGrpSpPr>
            <p:cNvPr id="58" name="Group 57"/>
            <p:cNvGrpSpPr/>
            <p:nvPr/>
          </p:nvGrpSpPr>
          <p:grpSpPr>
            <a:xfrm>
              <a:off x="1295400" y="3685125"/>
              <a:ext cx="990600" cy="1039275"/>
              <a:chOff x="762000" y="3733800"/>
              <a:chExt cx="990600" cy="838200"/>
            </a:xfrm>
          </p:grpSpPr>
          <p:sp>
            <p:nvSpPr>
              <p:cNvPr id="59" name="Rounded Rectangle 58"/>
              <p:cNvSpPr/>
              <p:nvPr/>
            </p:nvSpPr>
            <p:spPr>
              <a:xfrm>
                <a:off x="762000" y="3733800"/>
                <a:ext cx="990600" cy="838200"/>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200" b="1" dirty="0" smtClean="0">
                    <a:solidFill>
                      <a:sysClr val="windowText" lastClr="000000"/>
                    </a:solidFill>
                  </a:rPr>
                  <a:t>Processor</a:t>
                </a:r>
              </a:p>
            </p:txBody>
          </p:sp>
          <p:cxnSp>
            <p:nvCxnSpPr>
              <p:cNvPr id="60" name="Straight Connector 59"/>
              <p:cNvCxnSpPr/>
              <p:nvPr/>
            </p:nvCxnSpPr>
            <p:spPr>
              <a:xfrm>
                <a:off x="762000" y="42672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62000" y="4267200"/>
                <a:ext cx="990600" cy="238669"/>
              </a:xfrm>
              <a:prstGeom prst="rect">
                <a:avLst/>
              </a:prstGeom>
              <a:noFill/>
            </p:spPr>
            <p:txBody>
              <a:bodyPr wrap="square" rtlCol="0">
                <a:spAutoFit/>
              </a:bodyPr>
              <a:lstStyle/>
              <a:p>
                <a:pPr algn="ctr">
                  <a:buSzPct val="110000"/>
                </a:pPr>
                <a:r>
                  <a:rPr lang="en-US" sz="900" dirty="0" smtClean="0"/>
                  <a:t>Cache</a:t>
                </a:r>
                <a:endParaRPr lang="en-US" dirty="0" smtClean="0"/>
              </a:p>
            </p:txBody>
          </p:sp>
        </p:grpSp>
        <p:grpSp>
          <p:nvGrpSpPr>
            <p:cNvPr id="62" name="Group 61"/>
            <p:cNvGrpSpPr/>
            <p:nvPr/>
          </p:nvGrpSpPr>
          <p:grpSpPr>
            <a:xfrm>
              <a:off x="2362200" y="3685125"/>
              <a:ext cx="990600" cy="1039275"/>
              <a:chOff x="762000" y="3733800"/>
              <a:chExt cx="990600" cy="838200"/>
            </a:xfrm>
          </p:grpSpPr>
          <p:sp>
            <p:nvSpPr>
              <p:cNvPr id="63" name="Rounded Rectangle 62"/>
              <p:cNvSpPr/>
              <p:nvPr/>
            </p:nvSpPr>
            <p:spPr>
              <a:xfrm>
                <a:off x="762000" y="3733800"/>
                <a:ext cx="990600" cy="838200"/>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200" b="1" dirty="0" smtClean="0">
                    <a:solidFill>
                      <a:sysClr val="windowText" lastClr="000000"/>
                    </a:solidFill>
                  </a:rPr>
                  <a:t>Processor</a:t>
                </a:r>
              </a:p>
            </p:txBody>
          </p:sp>
          <p:cxnSp>
            <p:nvCxnSpPr>
              <p:cNvPr id="64" name="Straight Connector 63"/>
              <p:cNvCxnSpPr/>
              <p:nvPr/>
            </p:nvCxnSpPr>
            <p:spPr>
              <a:xfrm>
                <a:off x="762000" y="42672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62000" y="4267200"/>
                <a:ext cx="990600" cy="238669"/>
              </a:xfrm>
              <a:prstGeom prst="rect">
                <a:avLst/>
              </a:prstGeom>
              <a:noFill/>
            </p:spPr>
            <p:txBody>
              <a:bodyPr wrap="square" rtlCol="0">
                <a:spAutoFit/>
              </a:bodyPr>
              <a:lstStyle/>
              <a:p>
                <a:pPr algn="ctr">
                  <a:buSzPct val="110000"/>
                </a:pPr>
                <a:r>
                  <a:rPr lang="en-US" sz="900" dirty="0" smtClean="0"/>
                  <a:t>Cache</a:t>
                </a:r>
                <a:endParaRPr lang="en-US" dirty="0" smtClean="0"/>
              </a:p>
            </p:txBody>
          </p:sp>
        </p:grpSp>
        <p:grpSp>
          <p:nvGrpSpPr>
            <p:cNvPr id="66" name="Group 65"/>
            <p:cNvGrpSpPr/>
            <p:nvPr/>
          </p:nvGrpSpPr>
          <p:grpSpPr>
            <a:xfrm>
              <a:off x="3429000" y="3685125"/>
              <a:ext cx="990600" cy="1039275"/>
              <a:chOff x="762000" y="3733800"/>
              <a:chExt cx="990600" cy="838200"/>
            </a:xfrm>
          </p:grpSpPr>
          <p:sp>
            <p:nvSpPr>
              <p:cNvPr id="67" name="Rounded Rectangle 66"/>
              <p:cNvSpPr/>
              <p:nvPr/>
            </p:nvSpPr>
            <p:spPr>
              <a:xfrm>
                <a:off x="762000" y="3733800"/>
                <a:ext cx="990600" cy="838200"/>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200" b="1" dirty="0" smtClean="0">
                    <a:solidFill>
                      <a:sysClr val="windowText" lastClr="000000"/>
                    </a:solidFill>
                  </a:rPr>
                  <a:t>Processor</a:t>
                </a:r>
              </a:p>
            </p:txBody>
          </p:sp>
          <p:cxnSp>
            <p:nvCxnSpPr>
              <p:cNvPr id="68" name="Straight Connector 67"/>
              <p:cNvCxnSpPr/>
              <p:nvPr/>
            </p:nvCxnSpPr>
            <p:spPr>
              <a:xfrm>
                <a:off x="762000" y="42672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62000" y="4267200"/>
                <a:ext cx="990600" cy="238669"/>
              </a:xfrm>
              <a:prstGeom prst="rect">
                <a:avLst/>
              </a:prstGeom>
              <a:noFill/>
            </p:spPr>
            <p:txBody>
              <a:bodyPr wrap="square" rtlCol="0">
                <a:spAutoFit/>
              </a:bodyPr>
              <a:lstStyle/>
              <a:p>
                <a:pPr algn="ctr">
                  <a:buSzPct val="110000"/>
                </a:pPr>
                <a:r>
                  <a:rPr lang="en-US" sz="900" dirty="0" smtClean="0"/>
                  <a:t>Cache</a:t>
                </a:r>
                <a:endParaRPr lang="en-US" dirty="0" smtClean="0"/>
              </a:p>
            </p:txBody>
          </p:sp>
        </p:grpSp>
        <p:grpSp>
          <p:nvGrpSpPr>
            <p:cNvPr id="85" name="Group 84"/>
            <p:cNvGrpSpPr/>
            <p:nvPr/>
          </p:nvGrpSpPr>
          <p:grpSpPr>
            <a:xfrm>
              <a:off x="990600" y="5105400"/>
              <a:ext cx="2743200" cy="609600"/>
              <a:chOff x="990600" y="5105400"/>
              <a:chExt cx="2743200" cy="609600"/>
            </a:xfrm>
          </p:grpSpPr>
          <p:sp>
            <p:nvSpPr>
              <p:cNvPr id="70" name="Rounded Rectangle 69"/>
              <p:cNvSpPr/>
              <p:nvPr/>
            </p:nvSpPr>
            <p:spPr>
              <a:xfrm>
                <a:off x="990600" y="5105400"/>
                <a:ext cx="2743200" cy="609600"/>
              </a:xfrm>
              <a:prstGeom prst="roundRect">
                <a:avLst/>
              </a:prstGeom>
              <a:solidFill>
                <a:schemeClr val="accent4">
                  <a:lumMod val="40000"/>
                  <a:lumOff val="6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cxnSp>
            <p:nvCxnSpPr>
              <p:cNvPr id="74" name="Straight Connector 73"/>
              <p:cNvCxnSpPr/>
              <p:nvPr/>
            </p:nvCxnSpPr>
            <p:spPr>
              <a:xfrm flipV="1">
                <a:off x="1676400" y="5105400"/>
                <a:ext cx="0" cy="609600"/>
              </a:xfrm>
              <a:prstGeom prst="line">
                <a:avLst/>
              </a:prstGeom>
              <a:ln w="12700" cmpd="dbl"/>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048000" y="5105400"/>
                <a:ext cx="0" cy="609600"/>
              </a:xfrm>
              <a:prstGeom prst="line">
                <a:avLst/>
              </a:prstGeom>
              <a:ln w="12700" cmpd="dbl"/>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90600" y="5331768"/>
                <a:ext cx="685800" cy="230832"/>
              </a:xfrm>
              <a:prstGeom prst="rect">
                <a:avLst/>
              </a:prstGeom>
              <a:noFill/>
            </p:spPr>
            <p:txBody>
              <a:bodyPr wrap="square" rtlCol="0">
                <a:spAutoFit/>
              </a:bodyPr>
              <a:lstStyle/>
              <a:p>
                <a:pPr algn="ctr">
                  <a:buSzPct val="110000"/>
                </a:pPr>
                <a:r>
                  <a:rPr lang="en-US" sz="900" dirty="0" smtClean="0"/>
                  <a:t>Memory</a:t>
                </a:r>
                <a:endParaRPr lang="en-US" dirty="0" smtClean="0"/>
              </a:p>
            </p:txBody>
          </p:sp>
          <p:cxnSp>
            <p:nvCxnSpPr>
              <p:cNvPr id="81" name="Straight Connector 80"/>
              <p:cNvCxnSpPr>
                <a:stCxn id="70" idx="2"/>
                <a:endCxn id="70" idx="0"/>
              </p:cNvCxnSpPr>
              <p:nvPr/>
            </p:nvCxnSpPr>
            <p:spPr>
              <a:xfrm flipV="1">
                <a:off x="2362200" y="5105400"/>
                <a:ext cx="0" cy="609600"/>
              </a:xfrm>
              <a:prstGeom prst="line">
                <a:avLst/>
              </a:prstGeom>
              <a:ln w="12700" cmpd="dbl"/>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676400" y="5331768"/>
                <a:ext cx="685800" cy="230832"/>
              </a:xfrm>
              <a:prstGeom prst="rect">
                <a:avLst/>
              </a:prstGeom>
              <a:noFill/>
            </p:spPr>
            <p:txBody>
              <a:bodyPr wrap="square" rtlCol="0">
                <a:spAutoFit/>
              </a:bodyPr>
              <a:lstStyle/>
              <a:p>
                <a:pPr algn="ctr">
                  <a:buSzPct val="110000"/>
                </a:pPr>
                <a:r>
                  <a:rPr lang="en-US" sz="900" dirty="0" smtClean="0"/>
                  <a:t>Memory</a:t>
                </a:r>
                <a:endParaRPr lang="en-US" dirty="0" smtClean="0"/>
              </a:p>
            </p:txBody>
          </p:sp>
          <p:sp>
            <p:nvSpPr>
              <p:cNvPr id="83" name="TextBox 82"/>
              <p:cNvSpPr txBox="1"/>
              <p:nvPr/>
            </p:nvSpPr>
            <p:spPr>
              <a:xfrm>
                <a:off x="2362200" y="5331768"/>
                <a:ext cx="685800" cy="230832"/>
              </a:xfrm>
              <a:prstGeom prst="rect">
                <a:avLst/>
              </a:prstGeom>
              <a:noFill/>
            </p:spPr>
            <p:txBody>
              <a:bodyPr wrap="square" rtlCol="0">
                <a:spAutoFit/>
              </a:bodyPr>
              <a:lstStyle/>
              <a:p>
                <a:pPr algn="ctr">
                  <a:buSzPct val="110000"/>
                </a:pPr>
                <a:r>
                  <a:rPr lang="en-US" sz="900" dirty="0" smtClean="0"/>
                  <a:t>Memory</a:t>
                </a:r>
                <a:endParaRPr lang="en-US" dirty="0" smtClean="0"/>
              </a:p>
            </p:txBody>
          </p:sp>
          <p:sp>
            <p:nvSpPr>
              <p:cNvPr id="84" name="TextBox 83"/>
              <p:cNvSpPr txBox="1"/>
              <p:nvPr/>
            </p:nvSpPr>
            <p:spPr>
              <a:xfrm>
                <a:off x="3048000" y="5331768"/>
                <a:ext cx="685800" cy="230832"/>
              </a:xfrm>
              <a:prstGeom prst="rect">
                <a:avLst/>
              </a:prstGeom>
              <a:noFill/>
            </p:spPr>
            <p:txBody>
              <a:bodyPr wrap="square" rtlCol="0">
                <a:spAutoFit/>
              </a:bodyPr>
              <a:lstStyle/>
              <a:p>
                <a:pPr algn="ctr">
                  <a:buSzPct val="110000"/>
                </a:pPr>
                <a:r>
                  <a:rPr lang="en-US" sz="900" dirty="0" smtClean="0"/>
                  <a:t>Memory</a:t>
                </a:r>
                <a:endParaRPr lang="en-US" dirty="0" smtClean="0"/>
              </a:p>
            </p:txBody>
          </p:sp>
        </p:grpSp>
        <p:cxnSp>
          <p:nvCxnSpPr>
            <p:cNvPr id="96" name="Elbow Connector 95"/>
            <p:cNvCxnSpPr>
              <a:stCxn id="55" idx="2"/>
              <a:endCxn id="70" idx="0"/>
            </p:cNvCxnSpPr>
            <p:nvPr/>
          </p:nvCxnSpPr>
          <p:spPr>
            <a:xfrm rot="16200000" flipH="1">
              <a:off x="1352550" y="4095750"/>
              <a:ext cx="381000" cy="16383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67" idx="2"/>
              <a:endCxn id="70" idx="0"/>
            </p:cNvCxnSpPr>
            <p:nvPr/>
          </p:nvCxnSpPr>
          <p:spPr>
            <a:xfrm rot="5400000">
              <a:off x="2952750" y="4133850"/>
              <a:ext cx="381000" cy="15621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05" name="Elbow Connector 104"/>
            <p:cNvCxnSpPr/>
            <p:nvPr/>
          </p:nvCxnSpPr>
          <p:spPr>
            <a:xfrm rot="16200000" flipH="1">
              <a:off x="1893372" y="4629150"/>
              <a:ext cx="381000" cy="5715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06" name="Elbow Connector 105"/>
            <p:cNvCxnSpPr/>
            <p:nvPr/>
          </p:nvCxnSpPr>
          <p:spPr>
            <a:xfrm rot="5400000">
              <a:off x="2426772" y="4667250"/>
              <a:ext cx="381000" cy="4953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0" idx="2"/>
            </p:cNvCxnSpPr>
            <p:nvPr/>
          </p:nvCxnSpPr>
          <p:spPr>
            <a:xfrm>
              <a:off x="2362200" y="5715000"/>
              <a:ext cx="7422" cy="381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4800600" y="3685124"/>
            <a:ext cx="4191000" cy="2410876"/>
            <a:chOff x="4724400" y="3685124"/>
            <a:chExt cx="4191000" cy="2410876"/>
          </a:xfrm>
        </p:grpSpPr>
        <p:grpSp>
          <p:nvGrpSpPr>
            <p:cNvPr id="38" name="Group 37"/>
            <p:cNvGrpSpPr/>
            <p:nvPr/>
          </p:nvGrpSpPr>
          <p:grpSpPr>
            <a:xfrm>
              <a:off x="7924800" y="3685124"/>
              <a:ext cx="990600" cy="1039275"/>
              <a:chOff x="762000" y="3733800"/>
              <a:chExt cx="990600" cy="838200"/>
            </a:xfrm>
          </p:grpSpPr>
          <p:sp>
            <p:nvSpPr>
              <p:cNvPr id="39" name="Rounded Rectangle 38"/>
              <p:cNvSpPr/>
              <p:nvPr/>
            </p:nvSpPr>
            <p:spPr>
              <a:xfrm>
                <a:off x="762000" y="3733800"/>
                <a:ext cx="990600" cy="838200"/>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200" b="1" dirty="0" smtClean="0">
                    <a:solidFill>
                      <a:sysClr val="windowText" lastClr="000000"/>
                    </a:solidFill>
                  </a:rPr>
                  <a:t>Processor</a:t>
                </a:r>
              </a:p>
            </p:txBody>
          </p:sp>
          <p:cxnSp>
            <p:nvCxnSpPr>
              <p:cNvPr id="40" name="Straight Connector 39"/>
              <p:cNvCxnSpPr/>
              <p:nvPr/>
            </p:nvCxnSpPr>
            <p:spPr>
              <a:xfrm>
                <a:off x="762000" y="42672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2000" y="4267200"/>
                <a:ext cx="990600" cy="238669"/>
              </a:xfrm>
              <a:prstGeom prst="rect">
                <a:avLst/>
              </a:prstGeom>
              <a:noFill/>
            </p:spPr>
            <p:txBody>
              <a:bodyPr wrap="square" rtlCol="0">
                <a:spAutoFit/>
              </a:bodyPr>
              <a:lstStyle/>
              <a:p>
                <a:pPr algn="ctr">
                  <a:buSzPct val="110000"/>
                </a:pPr>
                <a:r>
                  <a:rPr lang="en-US" sz="900" dirty="0" smtClean="0"/>
                  <a:t>Cache</a:t>
                </a:r>
                <a:endParaRPr lang="en-US" dirty="0" smtClean="0"/>
              </a:p>
            </p:txBody>
          </p:sp>
        </p:grpSp>
        <p:grpSp>
          <p:nvGrpSpPr>
            <p:cNvPr id="42" name="Group 41"/>
            <p:cNvGrpSpPr/>
            <p:nvPr/>
          </p:nvGrpSpPr>
          <p:grpSpPr>
            <a:xfrm>
              <a:off x="6858000" y="3685125"/>
              <a:ext cx="990600" cy="1039275"/>
              <a:chOff x="762000" y="3733800"/>
              <a:chExt cx="990600" cy="838200"/>
            </a:xfrm>
          </p:grpSpPr>
          <p:sp>
            <p:nvSpPr>
              <p:cNvPr id="43" name="Rounded Rectangle 42"/>
              <p:cNvSpPr/>
              <p:nvPr/>
            </p:nvSpPr>
            <p:spPr>
              <a:xfrm>
                <a:off x="762000" y="3733800"/>
                <a:ext cx="990600" cy="838200"/>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200" b="1" dirty="0" smtClean="0">
                    <a:solidFill>
                      <a:sysClr val="windowText" lastClr="000000"/>
                    </a:solidFill>
                  </a:rPr>
                  <a:t>Processor</a:t>
                </a:r>
              </a:p>
            </p:txBody>
          </p:sp>
          <p:cxnSp>
            <p:nvCxnSpPr>
              <p:cNvPr id="44" name="Straight Connector 43"/>
              <p:cNvCxnSpPr/>
              <p:nvPr/>
            </p:nvCxnSpPr>
            <p:spPr>
              <a:xfrm>
                <a:off x="762000" y="42672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62000" y="4267200"/>
                <a:ext cx="990600" cy="238669"/>
              </a:xfrm>
              <a:prstGeom prst="rect">
                <a:avLst/>
              </a:prstGeom>
              <a:noFill/>
            </p:spPr>
            <p:txBody>
              <a:bodyPr wrap="square" rtlCol="0">
                <a:spAutoFit/>
              </a:bodyPr>
              <a:lstStyle/>
              <a:p>
                <a:pPr algn="ctr">
                  <a:buSzPct val="110000"/>
                </a:pPr>
                <a:r>
                  <a:rPr lang="en-US" sz="900" dirty="0" smtClean="0"/>
                  <a:t>Cache</a:t>
                </a:r>
                <a:endParaRPr lang="en-US" dirty="0" smtClean="0"/>
              </a:p>
            </p:txBody>
          </p:sp>
        </p:grpSp>
        <p:grpSp>
          <p:nvGrpSpPr>
            <p:cNvPr id="46" name="Group 45"/>
            <p:cNvGrpSpPr/>
            <p:nvPr/>
          </p:nvGrpSpPr>
          <p:grpSpPr>
            <a:xfrm>
              <a:off x="5791200" y="3685125"/>
              <a:ext cx="990600" cy="1039275"/>
              <a:chOff x="762000" y="3733800"/>
              <a:chExt cx="990600" cy="838200"/>
            </a:xfrm>
          </p:grpSpPr>
          <p:sp>
            <p:nvSpPr>
              <p:cNvPr id="47" name="Rounded Rectangle 46"/>
              <p:cNvSpPr/>
              <p:nvPr/>
            </p:nvSpPr>
            <p:spPr>
              <a:xfrm>
                <a:off x="762000" y="3733800"/>
                <a:ext cx="990600" cy="838200"/>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200" b="1" dirty="0" smtClean="0">
                    <a:solidFill>
                      <a:sysClr val="windowText" lastClr="000000"/>
                    </a:solidFill>
                  </a:rPr>
                  <a:t>Processor</a:t>
                </a:r>
              </a:p>
            </p:txBody>
          </p:sp>
          <p:cxnSp>
            <p:nvCxnSpPr>
              <p:cNvPr id="48" name="Straight Connector 47"/>
              <p:cNvCxnSpPr/>
              <p:nvPr/>
            </p:nvCxnSpPr>
            <p:spPr>
              <a:xfrm>
                <a:off x="762000" y="42672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2000" y="4267200"/>
                <a:ext cx="990600" cy="238669"/>
              </a:xfrm>
              <a:prstGeom prst="rect">
                <a:avLst/>
              </a:prstGeom>
              <a:noFill/>
            </p:spPr>
            <p:txBody>
              <a:bodyPr wrap="square" rtlCol="0">
                <a:spAutoFit/>
              </a:bodyPr>
              <a:lstStyle/>
              <a:p>
                <a:pPr algn="ctr">
                  <a:buSzPct val="110000"/>
                </a:pPr>
                <a:r>
                  <a:rPr lang="en-US" sz="900" dirty="0" smtClean="0"/>
                  <a:t>Cache</a:t>
                </a:r>
                <a:endParaRPr lang="en-US" dirty="0" smtClean="0"/>
              </a:p>
            </p:txBody>
          </p:sp>
        </p:grpSp>
        <p:grpSp>
          <p:nvGrpSpPr>
            <p:cNvPr id="50" name="Group 49"/>
            <p:cNvGrpSpPr/>
            <p:nvPr/>
          </p:nvGrpSpPr>
          <p:grpSpPr>
            <a:xfrm>
              <a:off x="4724400" y="3685125"/>
              <a:ext cx="990600" cy="1039275"/>
              <a:chOff x="762000" y="3733800"/>
              <a:chExt cx="990600" cy="838200"/>
            </a:xfrm>
          </p:grpSpPr>
          <p:sp>
            <p:nvSpPr>
              <p:cNvPr id="51" name="Rounded Rectangle 50"/>
              <p:cNvSpPr/>
              <p:nvPr/>
            </p:nvSpPr>
            <p:spPr>
              <a:xfrm>
                <a:off x="762000" y="3733800"/>
                <a:ext cx="990600" cy="838200"/>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200" b="1" dirty="0" smtClean="0">
                    <a:solidFill>
                      <a:sysClr val="windowText" lastClr="000000"/>
                    </a:solidFill>
                  </a:rPr>
                  <a:t>Processor</a:t>
                </a:r>
              </a:p>
            </p:txBody>
          </p:sp>
          <p:cxnSp>
            <p:nvCxnSpPr>
              <p:cNvPr id="52" name="Straight Connector 51"/>
              <p:cNvCxnSpPr/>
              <p:nvPr/>
            </p:nvCxnSpPr>
            <p:spPr>
              <a:xfrm>
                <a:off x="762000" y="42672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62000" y="4267200"/>
                <a:ext cx="990600" cy="238669"/>
              </a:xfrm>
              <a:prstGeom prst="rect">
                <a:avLst/>
              </a:prstGeom>
              <a:noFill/>
            </p:spPr>
            <p:txBody>
              <a:bodyPr wrap="square" rtlCol="0">
                <a:spAutoFit/>
              </a:bodyPr>
              <a:lstStyle/>
              <a:p>
                <a:pPr algn="ctr">
                  <a:buSzPct val="110000"/>
                </a:pPr>
                <a:r>
                  <a:rPr lang="en-US" sz="900" dirty="0" smtClean="0"/>
                  <a:t>Cache</a:t>
                </a:r>
                <a:endParaRPr lang="en-US" dirty="0" smtClean="0"/>
              </a:p>
            </p:txBody>
          </p:sp>
        </p:grpSp>
        <p:grpSp>
          <p:nvGrpSpPr>
            <p:cNvPr id="86" name="Group 85"/>
            <p:cNvGrpSpPr/>
            <p:nvPr/>
          </p:nvGrpSpPr>
          <p:grpSpPr>
            <a:xfrm>
              <a:off x="5486400" y="5105400"/>
              <a:ext cx="2743200" cy="609600"/>
              <a:chOff x="990600" y="5105400"/>
              <a:chExt cx="2743200" cy="609600"/>
            </a:xfrm>
          </p:grpSpPr>
          <p:sp>
            <p:nvSpPr>
              <p:cNvPr id="87" name="Rounded Rectangle 86"/>
              <p:cNvSpPr/>
              <p:nvPr/>
            </p:nvSpPr>
            <p:spPr>
              <a:xfrm>
                <a:off x="990600" y="5105400"/>
                <a:ext cx="2743200" cy="609600"/>
              </a:xfrm>
              <a:prstGeom prst="roundRect">
                <a:avLst/>
              </a:prstGeom>
              <a:solidFill>
                <a:schemeClr val="accent4">
                  <a:lumMod val="40000"/>
                  <a:lumOff val="6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cxnSp>
            <p:nvCxnSpPr>
              <p:cNvPr id="88" name="Straight Connector 87"/>
              <p:cNvCxnSpPr/>
              <p:nvPr/>
            </p:nvCxnSpPr>
            <p:spPr>
              <a:xfrm flipV="1">
                <a:off x="1676400" y="5105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048000" y="51054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90600" y="5331768"/>
                <a:ext cx="685800" cy="230832"/>
              </a:xfrm>
              <a:prstGeom prst="rect">
                <a:avLst/>
              </a:prstGeom>
              <a:noFill/>
            </p:spPr>
            <p:txBody>
              <a:bodyPr wrap="square" rtlCol="0">
                <a:spAutoFit/>
              </a:bodyPr>
              <a:lstStyle/>
              <a:p>
                <a:pPr algn="ctr">
                  <a:buSzPct val="110000"/>
                </a:pPr>
                <a:r>
                  <a:rPr lang="en-US" sz="900" dirty="0" smtClean="0"/>
                  <a:t>Memory</a:t>
                </a:r>
                <a:endParaRPr lang="en-US" dirty="0" smtClean="0"/>
              </a:p>
            </p:txBody>
          </p:sp>
          <p:cxnSp>
            <p:nvCxnSpPr>
              <p:cNvPr id="91" name="Straight Connector 90"/>
              <p:cNvCxnSpPr>
                <a:stCxn id="87" idx="2"/>
                <a:endCxn id="87" idx="0"/>
              </p:cNvCxnSpPr>
              <p:nvPr/>
            </p:nvCxnSpPr>
            <p:spPr>
              <a:xfrm flipV="1">
                <a:off x="2362200" y="51054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676400" y="5331768"/>
                <a:ext cx="685800" cy="230832"/>
              </a:xfrm>
              <a:prstGeom prst="rect">
                <a:avLst/>
              </a:prstGeom>
              <a:noFill/>
            </p:spPr>
            <p:txBody>
              <a:bodyPr wrap="square" rtlCol="0">
                <a:spAutoFit/>
              </a:bodyPr>
              <a:lstStyle/>
              <a:p>
                <a:pPr algn="ctr">
                  <a:buSzPct val="110000"/>
                </a:pPr>
                <a:r>
                  <a:rPr lang="en-US" sz="900" dirty="0" smtClean="0"/>
                  <a:t>Memory</a:t>
                </a:r>
                <a:endParaRPr lang="en-US" dirty="0" smtClean="0"/>
              </a:p>
            </p:txBody>
          </p:sp>
          <p:sp>
            <p:nvSpPr>
              <p:cNvPr id="93" name="TextBox 92"/>
              <p:cNvSpPr txBox="1"/>
              <p:nvPr/>
            </p:nvSpPr>
            <p:spPr>
              <a:xfrm>
                <a:off x="2362200" y="5331768"/>
                <a:ext cx="685800" cy="230832"/>
              </a:xfrm>
              <a:prstGeom prst="rect">
                <a:avLst/>
              </a:prstGeom>
              <a:noFill/>
            </p:spPr>
            <p:txBody>
              <a:bodyPr wrap="square" rtlCol="0">
                <a:spAutoFit/>
              </a:bodyPr>
              <a:lstStyle/>
              <a:p>
                <a:pPr algn="ctr">
                  <a:buSzPct val="110000"/>
                </a:pPr>
                <a:r>
                  <a:rPr lang="en-US" sz="900" dirty="0" smtClean="0"/>
                  <a:t>Memory</a:t>
                </a:r>
                <a:endParaRPr lang="en-US" dirty="0" smtClean="0"/>
              </a:p>
            </p:txBody>
          </p:sp>
          <p:sp>
            <p:nvSpPr>
              <p:cNvPr id="94" name="TextBox 93"/>
              <p:cNvSpPr txBox="1"/>
              <p:nvPr/>
            </p:nvSpPr>
            <p:spPr>
              <a:xfrm>
                <a:off x="3048000" y="5331768"/>
                <a:ext cx="685800" cy="230832"/>
              </a:xfrm>
              <a:prstGeom prst="rect">
                <a:avLst/>
              </a:prstGeom>
              <a:noFill/>
            </p:spPr>
            <p:txBody>
              <a:bodyPr wrap="square" rtlCol="0">
                <a:spAutoFit/>
              </a:bodyPr>
              <a:lstStyle/>
              <a:p>
                <a:pPr algn="ctr">
                  <a:buSzPct val="110000"/>
                </a:pPr>
                <a:r>
                  <a:rPr lang="en-US" sz="900" dirty="0" smtClean="0"/>
                  <a:t>Memory</a:t>
                </a:r>
                <a:endParaRPr lang="en-US" dirty="0" smtClean="0"/>
              </a:p>
            </p:txBody>
          </p:sp>
        </p:grpSp>
        <p:cxnSp>
          <p:nvCxnSpPr>
            <p:cNvPr id="108" name="Elbow Connector 107"/>
            <p:cNvCxnSpPr>
              <a:stCxn id="51" idx="2"/>
              <a:endCxn id="87" idx="0"/>
            </p:cNvCxnSpPr>
            <p:nvPr/>
          </p:nvCxnSpPr>
          <p:spPr>
            <a:xfrm rot="16200000" flipH="1">
              <a:off x="5848350" y="4095750"/>
              <a:ext cx="381000" cy="16383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47" idx="2"/>
              <a:endCxn id="87" idx="0"/>
            </p:cNvCxnSpPr>
            <p:nvPr/>
          </p:nvCxnSpPr>
          <p:spPr>
            <a:xfrm rot="16200000" flipH="1">
              <a:off x="6381750" y="4629150"/>
              <a:ext cx="381000" cy="5715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43" idx="2"/>
              <a:endCxn id="87" idx="0"/>
            </p:cNvCxnSpPr>
            <p:nvPr/>
          </p:nvCxnSpPr>
          <p:spPr>
            <a:xfrm rot="5400000">
              <a:off x="6915150" y="4667250"/>
              <a:ext cx="381000" cy="4953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14" name="Elbow Connector 113"/>
            <p:cNvCxnSpPr>
              <a:stCxn id="39" idx="2"/>
              <a:endCxn id="87" idx="0"/>
            </p:cNvCxnSpPr>
            <p:nvPr/>
          </p:nvCxnSpPr>
          <p:spPr>
            <a:xfrm rot="5400000">
              <a:off x="7448550" y="4133849"/>
              <a:ext cx="381001" cy="15621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7" idx="2"/>
            </p:cNvCxnSpPr>
            <p:nvPr/>
          </p:nvCxnSpPr>
          <p:spPr>
            <a:xfrm>
              <a:off x="6858000" y="5715000"/>
              <a:ext cx="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3581400" y="6093023"/>
            <a:ext cx="1905000" cy="307777"/>
          </a:xfrm>
          <a:prstGeom prst="rect">
            <a:avLst/>
          </a:prstGeom>
          <a:noFill/>
        </p:spPr>
        <p:txBody>
          <a:bodyPr wrap="square" rtlCol="0">
            <a:spAutoFit/>
          </a:bodyPr>
          <a:lstStyle/>
          <a:p>
            <a:pPr algn="ctr">
              <a:buSzPct val="110000"/>
            </a:pPr>
            <a:r>
              <a:rPr lang="en-US" sz="1400" dirty="0" smtClean="0"/>
              <a:t>Interconnect</a:t>
            </a:r>
            <a:endParaRPr lang="en-US" dirty="0" smtClean="0"/>
          </a:p>
        </p:txBody>
      </p:sp>
      <p:sp>
        <p:nvSpPr>
          <p:cNvPr id="130" name="Rectangle 129"/>
          <p:cNvSpPr/>
          <p:nvPr/>
        </p:nvSpPr>
        <p:spPr>
          <a:xfrm>
            <a:off x="76200" y="3581400"/>
            <a:ext cx="4381500" cy="2286000"/>
          </a:xfrm>
          <a:prstGeom prst="rect">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131" name="Rectangle 130"/>
          <p:cNvSpPr/>
          <p:nvPr/>
        </p:nvSpPr>
        <p:spPr>
          <a:xfrm>
            <a:off x="4648200" y="3581400"/>
            <a:ext cx="4381500" cy="2286000"/>
          </a:xfrm>
          <a:prstGeom prst="rect">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137" name="TextBox 136"/>
          <p:cNvSpPr txBox="1"/>
          <p:nvPr/>
        </p:nvSpPr>
        <p:spPr>
          <a:xfrm>
            <a:off x="76200" y="5562600"/>
            <a:ext cx="990599" cy="307777"/>
          </a:xfrm>
          <a:prstGeom prst="rect">
            <a:avLst/>
          </a:prstGeom>
          <a:noFill/>
        </p:spPr>
        <p:txBody>
          <a:bodyPr wrap="square" rtlCol="0">
            <a:spAutoFit/>
          </a:bodyPr>
          <a:lstStyle/>
          <a:p>
            <a:pPr>
              <a:buSzPct val="110000"/>
            </a:pPr>
            <a:r>
              <a:rPr lang="en-US" sz="1400" dirty="0" smtClean="0"/>
              <a:t>Node 0</a:t>
            </a:r>
          </a:p>
        </p:txBody>
      </p:sp>
      <p:sp>
        <p:nvSpPr>
          <p:cNvPr id="138" name="TextBox 137"/>
          <p:cNvSpPr txBox="1"/>
          <p:nvPr/>
        </p:nvSpPr>
        <p:spPr>
          <a:xfrm>
            <a:off x="4648201" y="5562600"/>
            <a:ext cx="990599" cy="307777"/>
          </a:xfrm>
          <a:prstGeom prst="rect">
            <a:avLst/>
          </a:prstGeom>
          <a:noFill/>
        </p:spPr>
        <p:txBody>
          <a:bodyPr wrap="square" rtlCol="0">
            <a:spAutoFit/>
          </a:bodyPr>
          <a:lstStyle/>
          <a:p>
            <a:pPr>
              <a:buSzPct val="110000"/>
            </a:pPr>
            <a:r>
              <a:rPr lang="en-US" sz="1400" dirty="0" smtClean="0"/>
              <a:t>Node 1</a:t>
            </a:r>
          </a:p>
        </p:txBody>
      </p:sp>
    </p:spTree>
    <p:extLst>
      <p:ext uri="{BB962C8B-B14F-4D97-AF65-F5344CB8AC3E}">
        <p14:creationId xmlns:p14="http://schemas.microsoft.com/office/powerpoint/2010/main" val="3229790537"/>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PT Template - Technology-Lesson_Title">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636729-3B8E-4EB6-AD7A-2071B6962575}"/>
</file>

<file path=customXml/itemProps2.xml><?xml version="1.0" encoding="utf-8"?>
<ds:datastoreItem xmlns:ds="http://schemas.openxmlformats.org/officeDocument/2006/customXml" ds:itemID="{5D22661E-0BAC-494A-86B4-DD4A1044C6B5}"/>
</file>

<file path=customXml/itemProps3.xml><?xml version="1.0" encoding="utf-8"?>
<ds:datastoreItem xmlns:ds="http://schemas.openxmlformats.org/officeDocument/2006/customXml" ds:itemID="{7205DE20-3E00-4460-8ABA-4110C899F874}"/>
</file>

<file path=docProps/app.xml><?xml version="1.0" encoding="utf-8"?>
<Properties xmlns="http://schemas.openxmlformats.org/officeDocument/2006/extended-properties" xmlns:vt="http://schemas.openxmlformats.org/officeDocument/2006/docPropsVTypes">
  <Template>PPT Template - Technology-Lesson_Title</Template>
  <TotalTime>5258</TotalTime>
  <Words>2190</Words>
  <Application>Microsoft Office PowerPoint</Application>
  <PresentationFormat>On-screen Show (4:3)</PresentationFormat>
  <Paragraphs>169</Paragraphs>
  <Slides>9</Slides>
  <Notes>9</Notes>
  <HiddenSlides>3</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PPT Template - Technology-Lesson_Title</vt:lpstr>
      <vt:lpstr>Lesson 2: Windows Memory Management</vt:lpstr>
      <vt:lpstr>Conditions and Terms of Use </vt:lpstr>
      <vt:lpstr>Students: How to View this Presentation</vt:lpstr>
      <vt:lpstr>Objectives</vt:lpstr>
      <vt:lpstr>Windows Memory Management</vt:lpstr>
      <vt:lpstr>Windows Memory Access</vt:lpstr>
      <vt:lpstr>Paging File</vt:lpstr>
      <vt:lpstr>Memory Considerations for 32-bit (optional)</vt:lpstr>
      <vt:lpstr>Non-Uniform Memory Access (NUMA)</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 Lahoud</dc:creator>
  <cp:lastModifiedBy>Pam Lahoud</cp:lastModifiedBy>
  <cp:revision>163</cp:revision>
  <dcterms:created xsi:type="dcterms:W3CDTF">2011-12-20T02:52:26Z</dcterms:created>
  <dcterms:modified xsi:type="dcterms:W3CDTF">2012-08-27T22:35:11Z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