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0" r:id="rId4"/>
  </p:sldMasterIdLst>
  <p:notesMasterIdLst>
    <p:notesMasterId r:id="rId21"/>
  </p:notesMasterIdLst>
  <p:handoutMasterIdLst>
    <p:handoutMasterId r:id="rId22"/>
  </p:handoutMasterIdLst>
  <p:sldIdLst>
    <p:sldId id="330" r:id="rId5"/>
    <p:sldId id="262" r:id="rId6"/>
    <p:sldId id="298" r:id="rId7"/>
    <p:sldId id="309" r:id="rId8"/>
    <p:sldId id="333" r:id="rId9"/>
    <p:sldId id="334" r:id="rId10"/>
    <p:sldId id="310" r:id="rId11"/>
    <p:sldId id="311" r:id="rId12"/>
    <p:sldId id="335" r:id="rId13"/>
    <p:sldId id="312" r:id="rId14"/>
    <p:sldId id="324" r:id="rId15"/>
    <p:sldId id="325" r:id="rId16"/>
    <p:sldId id="319" r:id="rId17"/>
    <p:sldId id="320" r:id="rId18"/>
    <p:sldId id="336" r:id="rId19"/>
    <p:sldId id="337"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Ryan J. Jones" initials="RJJ" lastIdx="11" clrIdx="1"/>
  <p:cmAuthor id="2" name="Pam Lahoud" initials="PL" lastIdx="6" clrIdx="2"/>
  <p:cmAuthor id="3" name="Mark Short" initials="MAS" lastIdx="1" clrIdx="3"/>
  <p:cmAuthor id="4" name="Ruben Gonzalez Davila" initials="RGD"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BA3C"/>
    <a:srgbClr val="FFE48F"/>
    <a:srgbClr val="BAE6D7"/>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71" autoAdjust="0"/>
    <p:restoredTop sz="67086" autoAdjust="0"/>
  </p:normalViewPr>
  <p:slideViewPr>
    <p:cSldViewPr>
      <p:cViewPr>
        <p:scale>
          <a:sx n="80" d="100"/>
          <a:sy n="80" d="100"/>
        </p:scale>
        <p:origin x="-408" y="9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350" y="184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8/27/2012</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01813" y="619125"/>
            <a:ext cx="3875087" cy="29051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3098800"/>
            <a:ext cx="5608320"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dirty="0"/>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sdn.microsoft.com/en-us/library/ms178067.asp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upport.microsoft.com/kb/2659143"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blogs.msdn.com/b/psssql/archive/2009/06/05/sql-server-and-large-pages-explained.aspx"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en-us/library/aa337525.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msdn.microsoft.com/en-us/library/ms345403.aspx"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upport.microsoft.com/kb/266391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sdn.microsoft.com/en-us/library/ms175019.aspx"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msdn.microsoft.com/en-us/library/ms179875.aspx"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msdn.microsoft.com/en-us/library/bb510622.asp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0</a:t>
            </a:fld>
            <a:endParaRPr lang="en-US" dirty="0"/>
          </a:p>
        </p:txBody>
      </p:sp>
    </p:spTree>
    <p:extLst>
      <p:ext uri="{BB962C8B-B14F-4D97-AF65-F5344CB8AC3E}">
        <p14:creationId xmlns:p14="http://schemas.microsoft.com/office/powerpoint/2010/main" val="115736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p:txBody>
          <a:bodyPr>
            <a:normAutofit lnSpcReduction="10000"/>
          </a:bodyPr>
          <a:lstStyle/>
          <a:p>
            <a:r>
              <a:rPr lang="en-US" b="1" dirty="0"/>
              <a:t>Key Points</a:t>
            </a:r>
            <a:r>
              <a:rPr lang="en-US" dirty="0"/>
              <a:t>:</a:t>
            </a:r>
          </a:p>
          <a:p>
            <a:pPr>
              <a:spcAft>
                <a:spcPts val="600"/>
              </a:spcAft>
            </a:pPr>
            <a:r>
              <a:rPr lang="en-US" dirty="0" smtClean="0"/>
              <a:t>SQL Server is designed to use as much memory as is available on the server, unless configured to do otherwise.  Use the </a:t>
            </a:r>
            <a:r>
              <a:rPr lang="en-US" dirty="0" err="1" smtClean="0"/>
              <a:t>sp_configure</a:t>
            </a:r>
            <a:r>
              <a:rPr lang="en-US" dirty="0" smtClean="0"/>
              <a:t> options “min server memory” and “max server memory” to control the amount of memory that the SQL Server process will consume.</a:t>
            </a:r>
          </a:p>
          <a:p>
            <a:pPr>
              <a:spcAft>
                <a:spcPts val="600"/>
              </a:spcAft>
            </a:pPr>
            <a:r>
              <a:rPr lang="en-US" dirty="0" smtClean="0"/>
              <a:t>On startup, SQL Server will grab just enough memory to get the engine up and running.  As activity is performed in the databases, SQL Server will allocate memory as needed until it reaches its target level.  The memory target is determined based on the “max server memory” setting and the amount of physical memory available on the server.  Typically the target remains constant, but a change in the amount of physical memory available such as memory pressure from other processes on the server can cause the target to fluctuate.</a:t>
            </a:r>
          </a:p>
          <a:p>
            <a:pPr>
              <a:spcAft>
                <a:spcPts val="600"/>
              </a:spcAft>
            </a:pPr>
            <a:r>
              <a:rPr lang="en-US" dirty="0" smtClean="0"/>
              <a:t>SQL Server will adjust its memory footprint as needed to accommodate other processes running on the server and the processes running within the SQL Server engine.  The “min server memory” setting provides a way for the DBA to control how much memory SQL Server will be able to give back to the operating system in the event of memory pressure.  SQL Server can only adjust memory between the levels defined by “max server memory” and “min server memory,” it can never trim memory below “min server memory.”  Setting “min server memory” equal to “max server memory” makes SQL Server’s memory allocation static.  It will still grab memory as needed, but will not have the ability to give any of that memory back to operating system once it is allocated.</a:t>
            </a:r>
          </a:p>
          <a:p>
            <a:pPr>
              <a:spcAft>
                <a:spcPts val="600"/>
              </a:spcAft>
            </a:pPr>
            <a:r>
              <a:rPr lang="en-US" dirty="0" smtClean="0"/>
              <a:t>On a dedicated SQL Server with the latest version of Windows, it may not be necessary to set “min server memory” and “max server memory.”  On systems that have applications other than SQL Server running, set the min and max appropriately to ensure enough memory for SQL Server and other applications.  In a virtualized environment, it may be particularly important to set the min and max to guarantee that SQL Server gets enough resources from the Virtual Host.</a:t>
            </a:r>
            <a:endParaRPr lang="en-US" dirty="0"/>
          </a:p>
          <a:p>
            <a:r>
              <a:rPr lang="en-US" b="1" dirty="0"/>
              <a:t>Additional Reading</a:t>
            </a:r>
            <a:r>
              <a:rPr lang="en-US" dirty="0" smtClean="0"/>
              <a:t>:</a:t>
            </a:r>
          </a:p>
          <a:p>
            <a:r>
              <a:rPr lang="en-US" i="1" dirty="0"/>
              <a:t>Server Memory Server Configuration Options</a:t>
            </a:r>
          </a:p>
          <a:p>
            <a:r>
              <a:rPr lang="en-US" dirty="0">
                <a:hlinkClick r:id="rId3"/>
              </a:rPr>
              <a:t>http://</a:t>
            </a:r>
            <a:r>
              <a:rPr lang="en-US" dirty="0" smtClean="0">
                <a:hlinkClick r:id="rId3"/>
              </a:rPr>
              <a:t>msdn.microsoft.com/en-us/library/ms178067.aspx</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dirty="0"/>
          </a:p>
        </p:txBody>
      </p:sp>
    </p:spTree>
    <p:extLst>
      <p:ext uri="{BB962C8B-B14F-4D97-AF65-F5344CB8AC3E}">
        <p14:creationId xmlns:p14="http://schemas.microsoft.com/office/powerpoint/2010/main" val="2055879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p:txBody>
          <a:bodyPr/>
          <a:lstStyle/>
          <a:p>
            <a:r>
              <a:rPr lang="en-US" b="1" dirty="0" smtClean="0"/>
              <a:t>Key Points:</a:t>
            </a:r>
          </a:p>
          <a:p>
            <a:pPr>
              <a:spcAft>
                <a:spcPts val="600"/>
              </a:spcAft>
            </a:pPr>
            <a:r>
              <a:rPr lang="en-US" dirty="0" smtClean="0"/>
              <a:t>Low </a:t>
            </a:r>
            <a:r>
              <a:rPr lang="en-US" dirty="0"/>
              <a:t>memory conditions are typically related to one of the following issues: </a:t>
            </a:r>
          </a:p>
          <a:p>
            <a:pPr marL="171450" indent="-171450">
              <a:spcAft>
                <a:spcPts val="600"/>
              </a:spcAft>
              <a:buFont typeface="Arial" pitchFamily="34" charset="0"/>
              <a:buChar char="•"/>
            </a:pPr>
            <a:r>
              <a:rPr lang="en-US" b="1" dirty="0" smtClean="0"/>
              <a:t>Buffer </a:t>
            </a:r>
            <a:r>
              <a:rPr lang="en-US" b="1" dirty="0"/>
              <a:t>pool</a:t>
            </a:r>
            <a:r>
              <a:rPr lang="en-US" dirty="0"/>
              <a:t>. The database caching mechanism must grow the buffer pool to improve the response time, but there is no memory remaining to do this. </a:t>
            </a:r>
            <a:endParaRPr lang="en-US" dirty="0" smtClean="0"/>
          </a:p>
          <a:p>
            <a:pPr marL="171450" indent="-171450">
              <a:spcAft>
                <a:spcPts val="600"/>
              </a:spcAft>
              <a:buFont typeface="Arial" pitchFamily="34" charset="0"/>
              <a:buChar char="•"/>
            </a:pPr>
            <a:r>
              <a:rPr lang="en-US" b="1" dirty="0" smtClean="0"/>
              <a:t>VAS</a:t>
            </a:r>
            <a:r>
              <a:rPr lang="en-US" dirty="0"/>
              <a:t>. Different components fail when trying to use </a:t>
            </a:r>
            <a:r>
              <a:rPr lang="en-US" dirty="0" smtClean="0"/>
              <a:t>memory because </a:t>
            </a:r>
            <a:r>
              <a:rPr lang="en-US" dirty="0"/>
              <a:t>there is no VAS available. </a:t>
            </a:r>
            <a:endParaRPr lang="en-US" dirty="0" smtClean="0"/>
          </a:p>
          <a:p>
            <a:pPr marL="171450" indent="-171450">
              <a:spcAft>
                <a:spcPts val="600"/>
              </a:spcAft>
              <a:buFont typeface="Arial" pitchFamily="34" charset="0"/>
              <a:buChar char="•"/>
            </a:pPr>
            <a:r>
              <a:rPr lang="en-US" b="1" dirty="0" smtClean="0"/>
              <a:t>Windows </a:t>
            </a:r>
            <a:r>
              <a:rPr lang="en-US" b="1" dirty="0"/>
              <a:t>memory manager</a:t>
            </a:r>
            <a:r>
              <a:rPr lang="en-US" dirty="0"/>
              <a:t>. The operating system is starting the trimming process to meet the needs of a process that is requesting memory. At this moment, SQL Server needs to discard memory to prevent it from being paged out to disk. </a:t>
            </a:r>
          </a:p>
          <a:p>
            <a:r>
              <a:rPr lang="en-US" dirty="0"/>
              <a:t>The Resource Monitor works in conjunction with the Windows Memory Manager </a:t>
            </a:r>
            <a:r>
              <a:rPr lang="en-US" dirty="0" smtClean="0"/>
              <a:t>and the SQL Server Memory Manager to </a:t>
            </a:r>
            <a:r>
              <a:rPr lang="en-US" dirty="0"/>
              <a:t>monitor the availability of virtual and physical </a:t>
            </a:r>
            <a:r>
              <a:rPr lang="en-US" dirty="0" smtClean="0"/>
              <a:t>memory, as well as internal cache memory targets and Resource Governor Pool limits.  When a low memory condition is detected, notifications </a:t>
            </a:r>
            <a:r>
              <a:rPr lang="en-US" dirty="0"/>
              <a:t>are </a:t>
            </a:r>
            <a:r>
              <a:rPr lang="en-US" dirty="0" smtClean="0"/>
              <a:t>passed </a:t>
            </a:r>
            <a:r>
              <a:rPr lang="en-US" dirty="0"/>
              <a:t>to memory clerks who attempt to free the memory, if possible, from the various SQL Server components</a:t>
            </a:r>
            <a:r>
              <a:rPr lang="en-US" dirty="0" smtClean="0"/>
              <a:t>.  Each clerk responds to the notifications in different ways depending on the component that implements the clerk.  The buffer pool for example trims memory by activating the Lazy Writer thread, the CLR clerk may initiate Garbage Collection and so forth.</a:t>
            </a:r>
            <a:endParaRPr lang="en-US" dirty="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dirty="0"/>
          </a:p>
        </p:txBody>
      </p:sp>
    </p:spTree>
    <p:extLst>
      <p:ext uri="{BB962C8B-B14F-4D97-AF65-F5344CB8AC3E}">
        <p14:creationId xmlns:p14="http://schemas.microsoft.com/office/powerpoint/2010/main" val="2651039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p:txBody>
          <a:bodyPr/>
          <a:lstStyle/>
          <a:p>
            <a:r>
              <a:rPr lang="en-US" b="1" dirty="0" smtClean="0"/>
              <a:t>Key Points</a:t>
            </a:r>
            <a:r>
              <a:rPr lang="en-US" dirty="0" smtClean="0"/>
              <a:t>:</a:t>
            </a:r>
          </a:p>
          <a:p>
            <a:pPr>
              <a:spcAft>
                <a:spcPts val="600"/>
              </a:spcAft>
            </a:pPr>
            <a:r>
              <a:rPr lang="en-US" dirty="0" smtClean="0"/>
              <a:t>There is often extensive discussion given to the decision of whether or not to enable locked pages in SQL Server.  Many things should be considered such as the amount of physical memory available on the server, whether or not the server is dedicated to SQL Server, the version of SQL Server and the Operating System and even whether the underlying hardware is physical or virtual.</a:t>
            </a:r>
          </a:p>
          <a:p>
            <a:pPr>
              <a:spcAft>
                <a:spcPts val="600"/>
              </a:spcAft>
            </a:pPr>
            <a:r>
              <a:rPr lang="en-US" dirty="0" smtClean="0"/>
              <a:t>The typical advice is that if you are running the latest version of SQL Server on the latest version of Windows Server, LPIM (locked pages in memory) should not be necessary.  Previous versions of Windows had some issues with memory management that could cause large amounts of paging unnecessarily, requiring the use of LPIM to prevent a SQL Server instance from having a large percentage of its Working Set paged out to disk.</a:t>
            </a:r>
          </a:p>
          <a:p>
            <a:pPr>
              <a:spcAft>
                <a:spcPts val="600"/>
              </a:spcAft>
            </a:pPr>
            <a:r>
              <a:rPr lang="en-US" dirty="0" smtClean="0"/>
              <a:t>While the latest versions of the OS and SQL do not require the use of LPIM, it is required to support Large Page memory allocations, which can be desirable in some workloads.  Again, there are many considerations for whether or not to enable Large Page allocations which are discussed in the blog post referenced below.  Essentially, this setting allows for more efficient memory mapping as it leads to a smaller total number of allocations, but there can be issues such as memory fragmentation that prevent this from being effective which must be considered.</a:t>
            </a:r>
          </a:p>
          <a:p>
            <a:r>
              <a:rPr lang="en-US" b="1" dirty="0" smtClean="0"/>
              <a:t>Additional Reading:</a:t>
            </a:r>
          </a:p>
          <a:p>
            <a:r>
              <a:rPr lang="en-US" i="1" dirty="0" smtClean="0"/>
              <a:t>How </a:t>
            </a:r>
            <a:r>
              <a:rPr lang="en-US" i="1" dirty="0"/>
              <a:t>to enable the "locked pages" feature in SQL Server 2012</a:t>
            </a:r>
            <a:endParaRPr lang="en-US" i="1" dirty="0" smtClean="0"/>
          </a:p>
          <a:p>
            <a:pPr>
              <a:spcAft>
                <a:spcPts val="600"/>
              </a:spcAft>
            </a:pPr>
            <a:r>
              <a:rPr lang="en-US" dirty="0">
                <a:hlinkClick r:id="rId3"/>
              </a:rPr>
              <a:t>http://</a:t>
            </a:r>
            <a:r>
              <a:rPr lang="en-US" dirty="0" smtClean="0">
                <a:hlinkClick r:id="rId3"/>
              </a:rPr>
              <a:t>support.microsoft.com/kb/2659143</a:t>
            </a:r>
            <a:endParaRPr lang="en-US" dirty="0" smtClean="0"/>
          </a:p>
          <a:p>
            <a:r>
              <a:rPr lang="en-US" i="1" dirty="0"/>
              <a:t>SQL Server and Large Pages </a:t>
            </a:r>
            <a:r>
              <a:rPr lang="en-US" i="1" dirty="0" smtClean="0"/>
              <a:t>Explained</a:t>
            </a:r>
          </a:p>
          <a:p>
            <a:r>
              <a:rPr lang="en-US" dirty="0">
                <a:hlinkClick r:id="rId4"/>
              </a:rPr>
              <a:t>http://</a:t>
            </a:r>
            <a:r>
              <a:rPr lang="en-US" dirty="0" smtClean="0">
                <a:hlinkClick r:id="rId4"/>
              </a:rPr>
              <a:t>blogs.msdn.com/b/psssql/archive/2009/06/05/sql-server-and-large-pages-explained.aspx</a:t>
            </a:r>
            <a:endParaRPr lang="en-US" dirty="0" smtClean="0"/>
          </a:p>
          <a:p>
            <a:endParaRPr lang="en-US" dirty="0" smtClean="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11</a:t>
            </a:fld>
            <a:endParaRPr lang="en-US" dirty="0"/>
          </a:p>
        </p:txBody>
      </p:sp>
    </p:spTree>
    <p:extLst>
      <p:ext uri="{BB962C8B-B14F-4D97-AF65-F5344CB8AC3E}">
        <p14:creationId xmlns:p14="http://schemas.microsoft.com/office/powerpoint/2010/main" val="2965895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76200"/>
            <a:ext cx="3875087" cy="2905125"/>
          </a:xfrm>
        </p:spPr>
      </p:sp>
      <p:sp>
        <p:nvSpPr>
          <p:cNvPr id="3" name="Notes Placeholder 2"/>
          <p:cNvSpPr>
            <a:spLocks noGrp="1"/>
          </p:cNvSpPr>
          <p:nvPr>
            <p:ph type="body" idx="1"/>
          </p:nvPr>
        </p:nvSpPr>
        <p:spPr/>
        <p:txBody>
          <a:bodyPr/>
          <a:lstStyle/>
          <a:p>
            <a:r>
              <a:rPr lang="en-US" b="1" dirty="0" smtClean="0"/>
              <a:t>Key Points:</a:t>
            </a:r>
          </a:p>
          <a:p>
            <a:pPr>
              <a:spcAft>
                <a:spcPts val="600"/>
              </a:spcAft>
            </a:pPr>
            <a:r>
              <a:rPr lang="en-US" dirty="0"/>
              <a:t>The buffer pool abstracts the physical data location and provides caching functions. All data accessed by SQL Server goes through the buffer pool. Therefore, the buffer pool can determine the data that should be stored in the cache to boost performance for frequently used objects. </a:t>
            </a:r>
          </a:p>
          <a:p>
            <a:pPr>
              <a:spcAft>
                <a:spcPts val="600"/>
              </a:spcAft>
            </a:pPr>
            <a:r>
              <a:rPr lang="en-US" dirty="0"/>
              <a:t>There are two ways that the data is accessed from the buffer pool: </a:t>
            </a:r>
          </a:p>
          <a:p>
            <a:pPr marL="171450" indent="-171450">
              <a:spcAft>
                <a:spcPts val="600"/>
              </a:spcAft>
              <a:buFont typeface="Arial" pitchFamily="34" charset="0"/>
              <a:buChar char="•"/>
            </a:pPr>
            <a:r>
              <a:rPr lang="en-US" b="1" dirty="0" smtClean="0"/>
              <a:t>Logical </a:t>
            </a:r>
            <a:r>
              <a:rPr lang="en-US" b="1" dirty="0"/>
              <a:t>read</a:t>
            </a:r>
            <a:r>
              <a:rPr lang="en-US" dirty="0"/>
              <a:t>. Indicates that the data requested is already present in the cache. A logical read only involves memory access, so the response time is optimum. </a:t>
            </a:r>
            <a:endParaRPr lang="en-US" dirty="0" smtClean="0"/>
          </a:p>
          <a:p>
            <a:pPr marL="171450" indent="-171450">
              <a:spcAft>
                <a:spcPts val="600"/>
              </a:spcAft>
              <a:buFont typeface="Arial" pitchFamily="34" charset="0"/>
              <a:buChar char="•"/>
            </a:pPr>
            <a:r>
              <a:rPr lang="en-US" b="1" dirty="0" smtClean="0"/>
              <a:t>Physical </a:t>
            </a:r>
            <a:r>
              <a:rPr lang="en-US" b="1" dirty="0"/>
              <a:t>read</a:t>
            </a:r>
            <a:r>
              <a:rPr lang="en-US" dirty="0"/>
              <a:t>. Indicates that the data requested is not present in the cache, so the data must be found by using the database files. A physical read is a disk I/O operation, which is more expensive than memory access. When the I/O operation completes, the request is satisfied and the data is stored in the cache so that it can be accessed later. </a:t>
            </a:r>
          </a:p>
          <a:p>
            <a:pPr>
              <a:spcAft>
                <a:spcPts val="600"/>
              </a:spcAft>
            </a:pPr>
            <a:r>
              <a:rPr lang="en-US" dirty="0"/>
              <a:t>When a query runs, the database pages that contain the data required to return the query result may or may not be located in physical memory. The query does not have the notion of data locality; it simply requests the page from the buffer pool. </a:t>
            </a:r>
          </a:p>
          <a:p>
            <a:pPr>
              <a:spcAft>
                <a:spcPts val="600"/>
              </a:spcAft>
            </a:pPr>
            <a:r>
              <a:rPr lang="en-US" dirty="0"/>
              <a:t>If the pages are in memory, then there is a logical read of the page which results in a </a:t>
            </a:r>
            <a:r>
              <a:rPr lang="en-US" b="1" i="1" dirty="0"/>
              <a:t>cache hit</a:t>
            </a:r>
            <a:r>
              <a:rPr lang="en-US" dirty="0"/>
              <a:t>. </a:t>
            </a:r>
            <a:r>
              <a:rPr lang="en-US" dirty="0" smtClean="0"/>
              <a:t>If </a:t>
            </a:r>
            <a:r>
              <a:rPr lang="en-US" dirty="0"/>
              <a:t>the page is not in memory, then there needs to be a physical read of the page from the disk subsystem. This results in a </a:t>
            </a:r>
            <a:r>
              <a:rPr lang="en-US" b="1" i="1" dirty="0"/>
              <a:t>cache miss event</a:t>
            </a:r>
            <a:r>
              <a:rPr lang="en-US" dirty="0"/>
              <a:t>. </a:t>
            </a:r>
            <a:endParaRPr lang="en-US" dirty="0" smtClean="0"/>
          </a:p>
          <a:p>
            <a:r>
              <a:rPr lang="en-US" b="1" dirty="0" smtClean="0"/>
              <a:t>Additional Reading:</a:t>
            </a:r>
          </a:p>
          <a:p>
            <a:r>
              <a:rPr lang="en-US" i="1" dirty="0"/>
              <a:t>Buffer Management</a:t>
            </a:r>
          </a:p>
          <a:p>
            <a:r>
              <a:rPr lang="en-US" dirty="0">
                <a:hlinkClick r:id="rId3"/>
              </a:rPr>
              <a:t>http://</a:t>
            </a:r>
            <a:r>
              <a:rPr lang="en-US" dirty="0" smtClean="0">
                <a:hlinkClick r:id="rId3"/>
              </a:rPr>
              <a:t>msdn.microsoft.com/en-us/library/aa337525.aspx</a:t>
            </a:r>
            <a:endParaRPr lang="en-US" dirty="0" smtClean="0"/>
          </a:p>
          <a:p>
            <a:r>
              <a:rPr lang="en-US" i="1" dirty="0"/>
              <a:t>Growing and Shrinking the Buffer Pool Under NUMA</a:t>
            </a:r>
          </a:p>
          <a:p>
            <a:r>
              <a:rPr lang="en-US" dirty="0" smtClean="0">
                <a:hlinkClick r:id="rId4"/>
              </a:rPr>
              <a:t>http</a:t>
            </a:r>
            <a:r>
              <a:rPr lang="en-US" dirty="0">
                <a:hlinkClick r:id="rId4"/>
              </a:rPr>
              <a:t>://</a:t>
            </a:r>
            <a:r>
              <a:rPr lang="en-US" dirty="0" smtClean="0">
                <a:hlinkClick r:id="rId4"/>
              </a:rPr>
              <a:t>msdn.microsoft.com/en-us/library/ms345403.aspx</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12</a:t>
            </a:fld>
            <a:endParaRPr lang="en-US" dirty="0"/>
          </a:p>
        </p:txBody>
      </p:sp>
    </p:spTree>
    <p:extLst>
      <p:ext uri="{BB962C8B-B14F-4D97-AF65-F5344CB8AC3E}">
        <p14:creationId xmlns:p14="http://schemas.microsoft.com/office/powerpoint/2010/main" val="215653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p:txBody>
          <a:bodyPr>
            <a:normAutofit/>
          </a:bodyPr>
          <a:lstStyle/>
          <a:p>
            <a:r>
              <a:rPr lang="en-US" b="1" dirty="0" smtClean="0"/>
              <a:t>Key Points</a:t>
            </a:r>
            <a:r>
              <a:rPr lang="en-US" dirty="0" smtClean="0"/>
              <a:t>:</a:t>
            </a:r>
          </a:p>
          <a:p>
            <a:pPr>
              <a:spcAft>
                <a:spcPts val="600"/>
              </a:spcAft>
            </a:pPr>
            <a:r>
              <a:rPr lang="en-US" dirty="0" smtClean="0"/>
              <a:t>When the </a:t>
            </a:r>
            <a:r>
              <a:rPr lang="en-US" dirty="0" err="1" smtClean="0"/>
              <a:t>lazywriter</a:t>
            </a:r>
            <a:r>
              <a:rPr lang="en-US" dirty="0" smtClean="0"/>
              <a:t> process is started</a:t>
            </a:r>
            <a:r>
              <a:rPr lang="en-US" dirty="0"/>
              <a:t>, it checks the size of the free buffer list. If the free buffer list is below a certain point (based on the size of the cache</a:t>
            </a:r>
            <a:r>
              <a:rPr lang="en-US" dirty="0" smtClean="0"/>
              <a:t>) or there is a low memory notification from the Resource Monitor, </a:t>
            </a:r>
            <a:r>
              <a:rPr lang="en-US" dirty="0"/>
              <a:t>the </a:t>
            </a:r>
            <a:r>
              <a:rPr lang="en-US" dirty="0" err="1"/>
              <a:t>lazywriter</a:t>
            </a:r>
            <a:r>
              <a:rPr lang="en-US" dirty="0"/>
              <a:t> process scans the buffer cache to reclaim unused pages and write dirty pages that have a reference count of zero. This makes the reclaimed buffer pages available to new data pages, or for use by the SQL Server or Windows memory managers. </a:t>
            </a:r>
          </a:p>
          <a:p>
            <a:pPr>
              <a:spcAft>
                <a:spcPts val="600"/>
              </a:spcAft>
            </a:pPr>
            <a:r>
              <a:rPr lang="en-US" dirty="0" smtClean="0"/>
              <a:t>When </a:t>
            </a:r>
            <a:r>
              <a:rPr lang="en-US" dirty="0"/>
              <a:t>the </a:t>
            </a:r>
            <a:r>
              <a:rPr lang="en-US" dirty="0" err="1"/>
              <a:t>lazywriter</a:t>
            </a:r>
            <a:r>
              <a:rPr lang="en-US" dirty="0"/>
              <a:t> finds an eligible buffer, it determines if the buffer is dirty. If it is not dirty, it can simply be </a:t>
            </a:r>
            <a:r>
              <a:rPr lang="en-US" dirty="0" err="1"/>
              <a:t>unhashed</a:t>
            </a:r>
            <a:r>
              <a:rPr lang="en-US" dirty="0"/>
              <a:t> and freed. Otherwise, an asynchronous </a:t>
            </a:r>
            <a:r>
              <a:rPr lang="en-US" dirty="0" smtClean="0"/>
              <a:t>write (lazy write) </a:t>
            </a:r>
            <a:r>
              <a:rPr lang="en-US" dirty="0"/>
              <a:t>is posted so that the buffer can be freed up later. </a:t>
            </a:r>
          </a:p>
          <a:p>
            <a:pPr>
              <a:spcAft>
                <a:spcPts val="600"/>
              </a:spcAft>
            </a:pPr>
            <a:r>
              <a:rPr lang="en-US" dirty="0" smtClean="0"/>
              <a:t>The </a:t>
            </a:r>
            <a:r>
              <a:rPr lang="en-US" dirty="0" err="1"/>
              <a:t>lazywriter</a:t>
            </a:r>
            <a:r>
              <a:rPr lang="en-US" dirty="0"/>
              <a:t> always checks 16 buffers at a time. When sufficient free buffers are available, the </a:t>
            </a:r>
            <a:r>
              <a:rPr lang="en-US" dirty="0" err="1"/>
              <a:t>lazywriter</a:t>
            </a:r>
            <a:r>
              <a:rPr lang="en-US" dirty="0"/>
              <a:t> goes to sleep until the next check a second later. If it must resume its search for free buffers, it starts off at the point that it last stopped. When it reaches the end of the buffer pool, it </a:t>
            </a:r>
            <a:r>
              <a:rPr lang="en-US" dirty="0" smtClean="0"/>
              <a:t>wraps</a:t>
            </a:r>
            <a:r>
              <a:rPr lang="en-US" b="1" dirty="0" smtClean="0"/>
              <a:t> </a:t>
            </a:r>
            <a:r>
              <a:rPr lang="en-US" dirty="0" smtClean="0"/>
              <a:t>back </a:t>
            </a:r>
            <a:r>
              <a:rPr lang="en-US" dirty="0"/>
              <a:t>around to the beginning and starts over. This is why it is sometimes referred to as a clock, </a:t>
            </a:r>
            <a:r>
              <a:rPr lang="en-US" i="1" dirty="0"/>
              <a:t>sweeping </a:t>
            </a:r>
            <a:r>
              <a:rPr lang="en-US" dirty="0"/>
              <a:t>through the buffers in a cyclical fashion</a:t>
            </a:r>
            <a:r>
              <a:rPr lang="en-US" dirty="0" smtClean="0"/>
              <a:t>.</a:t>
            </a:r>
            <a:endParaRPr lang="en-US" b="1" dirty="0" smtClean="0"/>
          </a:p>
          <a:p>
            <a:pPr>
              <a:spcAft>
                <a:spcPts val="600"/>
              </a:spcAft>
            </a:pPr>
            <a:r>
              <a:rPr lang="en-US" dirty="0" smtClean="0"/>
              <a:t>On a NUMA system, there will be separate buffer pools for each hardware NUMA node.  Each node manages its own memory, so there will be a separate lazy writer thread for each node.  Because of this, it may be necessary to monitor NUMA systems via the Buffer Node performance counters rather than the Buffer Manager counters.</a:t>
            </a: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13</a:t>
            </a:fld>
            <a:endParaRPr lang="en-US" dirty="0"/>
          </a:p>
        </p:txBody>
      </p:sp>
    </p:spTree>
    <p:extLst>
      <p:ext uri="{BB962C8B-B14F-4D97-AF65-F5344CB8AC3E}">
        <p14:creationId xmlns:p14="http://schemas.microsoft.com/office/powerpoint/2010/main" val="210292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33600" y="76200"/>
            <a:ext cx="2770188" cy="2076450"/>
          </a:xfrm>
        </p:spPr>
      </p:sp>
      <p:sp>
        <p:nvSpPr>
          <p:cNvPr id="3" name="Notes Placeholder 2"/>
          <p:cNvSpPr>
            <a:spLocks noGrp="1"/>
          </p:cNvSpPr>
          <p:nvPr>
            <p:ph type="body" idx="1"/>
          </p:nvPr>
        </p:nvSpPr>
        <p:spPr>
          <a:xfrm>
            <a:off x="701040" y="2209800"/>
            <a:ext cx="5608320" cy="6858000"/>
          </a:xfrm>
        </p:spPr>
        <p:txBody>
          <a:bodyPr>
            <a:noAutofit/>
          </a:bodyPr>
          <a:lstStyle/>
          <a:p>
            <a:r>
              <a:rPr lang="en-US" sz="550" dirty="0">
                <a:solidFill>
                  <a:srgbClr val="0000FF"/>
                </a:solidFill>
                <a:latin typeface="Consolas"/>
              </a:rPr>
              <a:t>USE</a:t>
            </a:r>
            <a:r>
              <a:rPr lang="en-US" sz="550" dirty="0">
                <a:solidFill>
                  <a:prstClr val="black"/>
                </a:solidFill>
                <a:latin typeface="Consolas"/>
              </a:rPr>
              <a:t> </a:t>
            </a:r>
            <a:r>
              <a:rPr lang="en-US" sz="550" dirty="0" err="1">
                <a:solidFill>
                  <a:srgbClr val="008080"/>
                </a:solidFill>
                <a:latin typeface="Consolas"/>
              </a:rPr>
              <a:t>AdventureWorksPTO</a:t>
            </a:r>
            <a:endParaRPr lang="en-US" sz="550" dirty="0">
              <a:solidFill>
                <a:prstClr val="black"/>
              </a:solidFill>
              <a:latin typeface="Consolas"/>
            </a:endParaRPr>
          </a:p>
          <a:p>
            <a:r>
              <a:rPr lang="en-US" sz="550" dirty="0" smtClean="0">
                <a:solidFill>
                  <a:srgbClr val="0000FF"/>
                </a:solidFill>
                <a:latin typeface="Consolas"/>
              </a:rPr>
              <a:t>GO</a:t>
            </a:r>
            <a:endParaRPr lang="en-US" sz="550" dirty="0">
              <a:solidFill>
                <a:prstClr val="black"/>
              </a:solidFill>
              <a:latin typeface="Consolas"/>
            </a:endParaRPr>
          </a:p>
          <a:p>
            <a:r>
              <a:rPr lang="en-US" sz="550" dirty="0">
                <a:solidFill>
                  <a:srgbClr val="008000"/>
                </a:solidFill>
                <a:latin typeface="Consolas"/>
              </a:rPr>
              <a:t>-- Run the following two statements to clear the buffer pool</a:t>
            </a:r>
            <a:endParaRPr lang="en-US" sz="550" dirty="0">
              <a:solidFill>
                <a:prstClr val="black"/>
              </a:solidFill>
              <a:latin typeface="Consolas"/>
            </a:endParaRPr>
          </a:p>
          <a:p>
            <a:r>
              <a:rPr lang="en-US" sz="550" dirty="0">
                <a:solidFill>
                  <a:srgbClr val="008000"/>
                </a:solidFill>
                <a:latin typeface="Consolas"/>
              </a:rPr>
              <a:t>-- Note that you may need to run these more than once to get the entire pool </a:t>
            </a:r>
            <a:r>
              <a:rPr lang="en-US" sz="550" dirty="0" smtClean="0">
                <a:solidFill>
                  <a:srgbClr val="008000"/>
                </a:solidFill>
                <a:latin typeface="Consolas"/>
              </a:rPr>
              <a:t>clear</a:t>
            </a:r>
            <a:endParaRPr lang="en-US" sz="550" dirty="0">
              <a:solidFill>
                <a:prstClr val="black"/>
              </a:solidFill>
              <a:latin typeface="Consolas"/>
            </a:endParaRPr>
          </a:p>
          <a:p>
            <a:r>
              <a:rPr lang="en-US" sz="550" dirty="0">
                <a:solidFill>
                  <a:srgbClr val="0000FF"/>
                </a:solidFill>
                <a:latin typeface="Consolas"/>
              </a:rPr>
              <a:t>CHECKPOINT</a:t>
            </a:r>
            <a:endParaRPr lang="en-US" sz="550" dirty="0">
              <a:solidFill>
                <a:prstClr val="black"/>
              </a:solidFill>
              <a:latin typeface="Consolas"/>
            </a:endParaRPr>
          </a:p>
          <a:p>
            <a:r>
              <a:rPr lang="en-US" sz="550" dirty="0">
                <a:solidFill>
                  <a:srgbClr val="0000FF"/>
                </a:solidFill>
                <a:latin typeface="Consolas"/>
              </a:rPr>
              <a:t>GO</a:t>
            </a:r>
            <a:endParaRPr lang="en-US" sz="550" dirty="0">
              <a:solidFill>
                <a:prstClr val="black"/>
              </a:solidFill>
              <a:latin typeface="Consolas"/>
            </a:endParaRPr>
          </a:p>
          <a:p>
            <a:r>
              <a:rPr lang="en-US" sz="550" dirty="0">
                <a:solidFill>
                  <a:srgbClr val="0000FF"/>
                </a:solidFill>
                <a:latin typeface="Consolas"/>
              </a:rPr>
              <a:t>DBCC</a:t>
            </a:r>
            <a:r>
              <a:rPr lang="en-US" sz="550" dirty="0">
                <a:solidFill>
                  <a:prstClr val="black"/>
                </a:solidFill>
                <a:latin typeface="Consolas"/>
              </a:rPr>
              <a:t> </a:t>
            </a:r>
            <a:r>
              <a:rPr lang="en-US" sz="550" dirty="0">
                <a:solidFill>
                  <a:srgbClr val="008080"/>
                </a:solidFill>
                <a:latin typeface="Consolas"/>
              </a:rPr>
              <a:t>DROPCLEANBUFFERS</a:t>
            </a:r>
            <a:endParaRPr lang="en-US" sz="550" dirty="0">
              <a:solidFill>
                <a:prstClr val="black"/>
              </a:solidFill>
              <a:latin typeface="Consolas"/>
            </a:endParaRPr>
          </a:p>
          <a:p>
            <a:r>
              <a:rPr lang="en-US" sz="550" dirty="0" smtClean="0">
                <a:solidFill>
                  <a:srgbClr val="0000FF"/>
                </a:solidFill>
                <a:latin typeface="Consolas"/>
              </a:rPr>
              <a:t>GO</a:t>
            </a:r>
            <a:endParaRPr lang="en-US" sz="550" dirty="0">
              <a:solidFill>
                <a:prstClr val="black"/>
              </a:solidFill>
              <a:latin typeface="Consolas"/>
            </a:endParaRPr>
          </a:p>
          <a:p>
            <a:r>
              <a:rPr lang="en-US" sz="550" dirty="0">
                <a:solidFill>
                  <a:srgbClr val="008000"/>
                </a:solidFill>
                <a:latin typeface="Consolas"/>
              </a:rPr>
              <a:t>-- Run the following query to display all the </a:t>
            </a:r>
            <a:r>
              <a:rPr lang="en-US" sz="550" dirty="0" err="1">
                <a:solidFill>
                  <a:srgbClr val="008000"/>
                </a:solidFill>
                <a:latin typeface="Consolas"/>
              </a:rPr>
              <a:t>AdventureWorksPTO</a:t>
            </a:r>
            <a:r>
              <a:rPr lang="en-US" sz="550" dirty="0">
                <a:solidFill>
                  <a:srgbClr val="008000"/>
                </a:solidFill>
                <a:latin typeface="Consolas"/>
              </a:rPr>
              <a:t> pages that are currently in the buffer pool</a:t>
            </a:r>
            <a:endParaRPr lang="en-US" sz="550" dirty="0">
              <a:solidFill>
                <a:prstClr val="black"/>
              </a:solidFill>
              <a:latin typeface="Consolas"/>
            </a:endParaRPr>
          </a:p>
          <a:p>
            <a:r>
              <a:rPr lang="en-US" sz="550" dirty="0">
                <a:solidFill>
                  <a:srgbClr val="008000"/>
                </a:solidFill>
                <a:latin typeface="Consolas"/>
              </a:rPr>
              <a:t>-- If this query returns any rows, run the above two statements a few more times until this returns no rows</a:t>
            </a:r>
            <a:endParaRPr lang="en-US" sz="550" dirty="0">
              <a:solidFill>
                <a:prstClr val="black"/>
              </a:solidFill>
              <a:latin typeface="Consolas"/>
            </a:endParaRPr>
          </a:p>
          <a:p>
            <a:endParaRPr lang="en-US" sz="550" dirty="0">
              <a:solidFill>
                <a:prstClr val="black"/>
              </a:solidFill>
              <a:latin typeface="Consolas"/>
            </a:endParaRPr>
          </a:p>
          <a:p>
            <a:r>
              <a:rPr lang="en-US" sz="550" dirty="0">
                <a:solidFill>
                  <a:srgbClr val="0000FF"/>
                </a:solidFill>
                <a:latin typeface="Consolas"/>
              </a:rPr>
              <a:t>SELECT</a:t>
            </a:r>
            <a:r>
              <a:rPr lang="en-US" sz="550" dirty="0">
                <a:solidFill>
                  <a:prstClr val="black"/>
                </a:solidFill>
                <a:latin typeface="Consolas"/>
              </a:rPr>
              <a:t> </a:t>
            </a:r>
            <a:r>
              <a:rPr lang="en-US" sz="550" dirty="0">
                <a:solidFill>
                  <a:srgbClr val="008080"/>
                </a:solidFill>
                <a:latin typeface="Consolas"/>
              </a:rPr>
              <a:t>obj</a:t>
            </a:r>
            <a:r>
              <a:rPr lang="en-US" sz="550" dirty="0">
                <a:solidFill>
                  <a:srgbClr val="808080"/>
                </a:solidFill>
                <a:latin typeface="Consolas"/>
              </a:rPr>
              <a:t>.</a:t>
            </a:r>
            <a:r>
              <a:rPr lang="en-US" sz="550" dirty="0">
                <a:solidFill>
                  <a:srgbClr val="008080"/>
                </a:solidFill>
                <a:latin typeface="Consolas"/>
              </a:rPr>
              <a:t>name</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TableName</a:t>
            </a:r>
            <a:r>
              <a:rPr lang="en-US" sz="550" dirty="0">
                <a:solidFill>
                  <a:srgbClr val="808080"/>
                </a:solidFill>
                <a:latin typeface="Consolas"/>
              </a:rPr>
              <a:t>,</a:t>
            </a:r>
            <a:r>
              <a:rPr lang="en-US" sz="550" dirty="0">
                <a:solidFill>
                  <a:prstClr val="black"/>
                </a:solidFill>
                <a:latin typeface="Consolas"/>
              </a:rPr>
              <a:t> </a:t>
            </a:r>
            <a:r>
              <a:rPr lang="en-US" sz="550" dirty="0">
                <a:solidFill>
                  <a:srgbClr val="008080"/>
                </a:solidFill>
                <a:latin typeface="Consolas"/>
              </a:rPr>
              <a:t>ind</a:t>
            </a:r>
            <a:r>
              <a:rPr lang="en-US" sz="550" dirty="0">
                <a:solidFill>
                  <a:srgbClr val="808080"/>
                </a:solidFill>
                <a:latin typeface="Consolas"/>
              </a:rPr>
              <a:t>.</a:t>
            </a:r>
            <a:r>
              <a:rPr lang="en-US" sz="550" dirty="0">
                <a:solidFill>
                  <a:srgbClr val="008080"/>
                </a:solidFill>
                <a:latin typeface="Consolas"/>
              </a:rPr>
              <a:t>name</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IndexName</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part</a:t>
            </a:r>
            <a:r>
              <a:rPr lang="en-US" sz="550" dirty="0" err="1">
                <a:solidFill>
                  <a:srgbClr val="808080"/>
                </a:solidFill>
                <a:latin typeface="Consolas"/>
              </a:rPr>
              <a:t>.</a:t>
            </a:r>
            <a:r>
              <a:rPr lang="en-US" sz="550" dirty="0" err="1">
                <a:solidFill>
                  <a:srgbClr val="FF00FF"/>
                </a:solidFill>
                <a:latin typeface="Consolas"/>
              </a:rPr>
              <a:t>object_id</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ObjectID</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part</a:t>
            </a:r>
            <a:r>
              <a:rPr lang="en-US" sz="550" dirty="0" err="1">
                <a:solidFill>
                  <a:srgbClr val="808080"/>
                </a:solidFill>
                <a:latin typeface="Consolas"/>
              </a:rPr>
              <a:t>.</a:t>
            </a:r>
            <a:r>
              <a:rPr lang="en-US" sz="550" dirty="0" err="1">
                <a:solidFill>
                  <a:srgbClr val="008080"/>
                </a:solidFill>
                <a:latin typeface="Consolas"/>
              </a:rPr>
              <a:t>index_id</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IndexID</a:t>
            </a:r>
            <a:endParaRPr lang="en-US" sz="550" dirty="0">
              <a:solidFill>
                <a:prstClr val="black"/>
              </a:solidFill>
              <a:latin typeface="Consolas"/>
            </a:endParaRPr>
          </a:p>
          <a:p>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part</a:t>
            </a:r>
            <a:r>
              <a:rPr lang="en-US" sz="550" dirty="0" err="1">
                <a:solidFill>
                  <a:srgbClr val="808080"/>
                </a:solidFill>
                <a:latin typeface="Consolas"/>
              </a:rPr>
              <a:t>.</a:t>
            </a:r>
            <a:r>
              <a:rPr lang="en-US" sz="550" dirty="0" err="1">
                <a:solidFill>
                  <a:srgbClr val="008080"/>
                </a:solidFill>
                <a:latin typeface="Consolas"/>
              </a:rPr>
              <a:t>partition_number</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PartitionNumber</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buf</a:t>
            </a:r>
            <a:r>
              <a:rPr lang="en-US" sz="550" dirty="0" err="1">
                <a:solidFill>
                  <a:srgbClr val="808080"/>
                </a:solidFill>
                <a:latin typeface="Consolas"/>
              </a:rPr>
              <a:t>.</a:t>
            </a:r>
            <a:r>
              <a:rPr lang="en-US" sz="550" dirty="0" err="1">
                <a:solidFill>
                  <a:srgbClr val="008080"/>
                </a:solidFill>
                <a:latin typeface="Consolas"/>
              </a:rPr>
              <a:t>page_level</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IndexLevel</a:t>
            </a:r>
            <a:endParaRPr lang="en-US" sz="550" dirty="0">
              <a:solidFill>
                <a:prstClr val="black"/>
              </a:solidFill>
              <a:latin typeface="Consolas"/>
            </a:endParaRPr>
          </a:p>
          <a:p>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alloc</a:t>
            </a:r>
            <a:r>
              <a:rPr lang="en-US" sz="550" dirty="0" err="1">
                <a:solidFill>
                  <a:srgbClr val="808080"/>
                </a:solidFill>
                <a:latin typeface="Consolas"/>
              </a:rPr>
              <a:t>.</a:t>
            </a:r>
            <a:r>
              <a:rPr lang="en-US" sz="550" dirty="0" err="1">
                <a:solidFill>
                  <a:srgbClr val="008080"/>
                </a:solidFill>
                <a:latin typeface="Consolas"/>
              </a:rPr>
              <a:t>type_desc</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AllocationType</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buf</a:t>
            </a:r>
            <a:r>
              <a:rPr lang="en-US" sz="550" dirty="0" err="1">
                <a:solidFill>
                  <a:srgbClr val="808080"/>
                </a:solidFill>
                <a:latin typeface="Consolas"/>
              </a:rPr>
              <a:t>.</a:t>
            </a:r>
            <a:r>
              <a:rPr lang="en-US" sz="550" dirty="0" err="1">
                <a:solidFill>
                  <a:srgbClr val="008080"/>
                </a:solidFill>
                <a:latin typeface="Consolas"/>
              </a:rPr>
              <a:t>page_type</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PageType</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buf</a:t>
            </a:r>
            <a:r>
              <a:rPr lang="en-US" sz="550" dirty="0" err="1">
                <a:solidFill>
                  <a:srgbClr val="808080"/>
                </a:solidFill>
                <a:latin typeface="Consolas"/>
              </a:rPr>
              <a:t>.</a:t>
            </a:r>
            <a:r>
              <a:rPr lang="en-US" sz="550" dirty="0" err="1">
                <a:solidFill>
                  <a:srgbClr val="008080"/>
                </a:solidFill>
                <a:latin typeface="Consolas"/>
              </a:rPr>
              <a:t>page_id</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PageNumber</a:t>
            </a:r>
            <a:endParaRPr lang="en-US" sz="550" dirty="0">
              <a:solidFill>
                <a:prstClr val="black"/>
              </a:solidFill>
              <a:latin typeface="Consolas"/>
            </a:endParaRPr>
          </a:p>
          <a:p>
            <a:r>
              <a:rPr lang="en-US" sz="550" dirty="0">
                <a:solidFill>
                  <a:srgbClr val="0000FF"/>
                </a:solidFill>
                <a:latin typeface="Consolas"/>
              </a:rPr>
              <a:t>FROM</a:t>
            </a:r>
            <a:r>
              <a:rPr lang="en-US" sz="550" dirty="0">
                <a:solidFill>
                  <a:prstClr val="black"/>
                </a:solidFill>
                <a:latin typeface="Consolas"/>
              </a:rPr>
              <a:t> </a:t>
            </a:r>
            <a:r>
              <a:rPr lang="en-US" sz="550" dirty="0" err="1">
                <a:solidFill>
                  <a:srgbClr val="008000"/>
                </a:solidFill>
                <a:latin typeface="Consolas"/>
              </a:rPr>
              <a:t>sys</a:t>
            </a:r>
            <a:r>
              <a:rPr lang="en-US" sz="550" dirty="0" err="1">
                <a:solidFill>
                  <a:srgbClr val="808080"/>
                </a:solidFill>
                <a:latin typeface="Consolas"/>
              </a:rPr>
              <a:t>.</a:t>
            </a:r>
            <a:r>
              <a:rPr lang="en-US" sz="550" dirty="0" err="1">
                <a:solidFill>
                  <a:srgbClr val="008000"/>
                </a:solidFill>
                <a:latin typeface="Consolas"/>
              </a:rPr>
              <a:t>dm_os_buffer_descriptors</a:t>
            </a:r>
            <a:r>
              <a:rPr lang="en-US" sz="550" dirty="0">
                <a:solidFill>
                  <a:prstClr val="black"/>
                </a:solidFill>
                <a:latin typeface="Consolas"/>
              </a:rPr>
              <a:t> </a:t>
            </a:r>
            <a:r>
              <a:rPr lang="en-US" sz="550" dirty="0" err="1">
                <a:solidFill>
                  <a:srgbClr val="008080"/>
                </a:solidFill>
                <a:latin typeface="Consolas"/>
              </a:rPr>
              <a:t>buf</a:t>
            </a:r>
            <a:endParaRPr lang="en-US" sz="550" dirty="0">
              <a:solidFill>
                <a:prstClr val="black"/>
              </a:solidFill>
              <a:latin typeface="Consolas"/>
            </a:endParaRPr>
          </a:p>
          <a:p>
            <a:r>
              <a:rPr lang="en-US" sz="550" dirty="0">
                <a:solidFill>
                  <a:srgbClr val="808080"/>
                </a:solidFill>
                <a:latin typeface="Consolas"/>
              </a:rPr>
              <a:t>INNER</a:t>
            </a:r>
            <a:r>
              <a:rPr lang="en-US" sz="550" dirty="0">
                <a:solidFill>
                  <a:prstClr val="black"/>
                </a:solidFill>
                <a:latin typeface="Consolas"/>
              </a:rPr>
              <a:t> </a:t>
            </a:r>
            <a:r>
              <a:rPr lang="en-US" sz="550" dirty="0">
                <a:solidFill>
                  <a:srgbClr val="808080"/>
                </a:solidFill>
                <a:latin typeface="Consolas"/>
              </a:rPr>
              <a:t>JOIN</a:t>
            </a:r>
            <a:r>
              <a:rPr lang="en-US" sz="550" dirty="0">
                <a:solidFill>
                  <a:prstClr val="black"/>
                </a:solidFill>
                <a:latin typeface="Consolas"/>
              </a:rPr>
              <a:t> </a:t>
            </a:r>
            <a:r>
              <a:rPr lang="en-US" sz="550" dirty="0" err="1">
                <a:solidFill>
                  <a:srgbClr val="008000"/>
                </a:solidFill>
                <a:latin typeface="Consolas"/>
              </a:rPr>
              <a:t>sys</a:t>
            </a:r>
            <a:r>
              <a:rPr lang="en-US" sz="550" dirty="0" err="1">
                <a:solidFill>
                  <a:srgbClr val="808080"/>
                </a:solidFill>
                <a:latin typeface="Consolas"/>
              </a:rPr>
              <a:t>.</a:t>
            </a:r>
            <a:r>
              <a:rPr lang="en-US" sz="550" dirty="0" err="1">
                <a:solidFill>
                  <a:srgbClr val="008000"/>
                </a:solidFill>
                <a:latin typeface="Consolas"/>
              </a:rPr>
              <a:t>allocation_units</a:t>
            </a:r>
            <a:r>
              <a:rPr lang="en-US" sz="550" dirty="0">
                <a:solidFill>
                  <a:prstClr val="black"/>
                </a:solidFill>
                <a:latin typeface="Consolas"/>
              </a:rPr>
              <a:t> </a:t>
            </a:r>
            <a:r>
              <a:rPr lang="en-US" sz="550" dirty="0" err="1">
                <a:solidFill>
                  <a:srgbClr val="008080"/>
                </a:solidFill>
                <a:latin typeface="Consolas"/>
              </a:rPr>
              <a:t>alloc</a:t>
            </a:r>
            <a:r>
              <a:rPr lang="en-US" sz="550" dirty="0">
                <a:solidFill>
                  <a:prstClr val="black"/>
                </a:solidFill>
                <a:latin typeface="Consolas"/>
              </a:rPr>
              <a:t> </a:t>
            </a:r>
            <a:r>
              <a:rPr lang="en-US" sz="550" dirty="0">
                <a:solidFill>
                  <a:srgbClr val="0000FF"/>
                </a:solidFill>
                <a:latin typeface="Consolas"/>
              </a:rPr>
              <a:t>ON</a:t>
            </a:r>
            <a:r>
              <a:rPr lang="en-US" sz="550" dirty="0">
                <a:solidFill>
                  <a:prstClr val="black"/>
                </a:solidFill>
                <a:latin typeface="Consolas"/>
              </a:rPr>
              <a:t> </a:t>
            </a:r>
            <a:r>
              <a:rPr lang="en-US" sz="550" dirty="0" err="1">
                <a:solidFill>
                  <a:srgbClr val="008080"/>
                </a:solidFill>
                <a:latin typeface="Consolas"/>
              </a:rPr>
              <a:t>alloc</a:t>
            </a:r>
            <a:r>
              <a:rPr lang="en-US" sz="550" dirty="0" err="1">
                <a:solidFill>
                  <a:srgbClr val="808080"/>
                </a:solidFill>
                <a:latin typeface="Consolas"/>
              </a:rPr>
              <a:t>.</a:t>
            </a:r>
            <a:r>
              <a:rPr lang="en-US" sz="550" dirty="0" err="1">
                <a:solidFill>
                  <a:srgbClr val="008080"/>
                </a:solidFill>
                <a:latin typeface="Consolas"/>
              </a:rPr>
              <a:t>allocation_unit_id</a:t>
            </a:r>
            <a:r>
              <a:rPr lang="en-US" sz="550" dirty="0">
                <a:solidFill>
                  <a:prstClr val="black"/>
                </a:solidFill>
                <a:latin typeface="Consolas"/>
              </a:rPr>
              <a:t> </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buf</a:t>
            </a:r>
            <a:r>
              <a:rPr lang="en-US" sz="550" dirty="0" err="1">
                <a:solidFill>
                  <a:srgbClr val="808080"/>
                </a:solidFill>
                <a:latin typeface="Consolas"/>
              </a:rPr>
              <a:t>.</a:t>
            </a:r>
            <a:r>
              <a:rPr lang="en-US" sz="550" dirty="0" err="1">
                <a:solidFill>
                  <a:srgbClr val="008080"/>
                </a:solidFill>
                <a:latin typeface="Consolas"/>
              </a:rPr>
              <a:t>allocation_unit_id</a:t>
            </a:r>
            <a:endParaRPr lang="en-US" sz="550" dirty="0">
              <a:solidFill>
                <a:prstClr val="black"/>
              </a:solidFill>
              <a:latin typeface="Consolas"/>
            </a:endParaRPr>
          </a:p>
          <a:p>
            <a:r>
              <a:rPr lang="fr-FR" sz="550" dirty="0">
                <a:solidFill>
                  <a:srgbClr val="808080"/>
                </a:solidFill>
                <a:latin typeface="Consolas"/>
              </a:rPr>
              <a:t>INNER</a:t>
            </a:r>
            <a:r>
              <a:rPr lang="fr-FR" sz="550" dirty="0">
                <a:solidFill>
                  <a:prstClr val="black"/>
                </a:solidFill>
                <a:latin typeface="Consolas"/>
              </a:rPr>
              <a:t> </a:t>
            </a:r>
            <a:r>
              <a:rPr lang="fr-FR" sz="550" dirty="0">
                <a:solidFill>
                  <a:srgbClr val="808080"/>
                </a:solidFill>
                <a:latin typeface="Consolas"/>
              </a:rPr>
              <a:t>JOIN</a:t>
            </a:r>
            <a:r>
              <a:rPr lang="fr-FR" sz="550" dirty="0">
                <a:solidFill>
                  <a:prstClr val="black"/>
                </a:solidFill>
                <a:latin typeface="Consolas"/>
              </a:rPr>
              <a:t> </a:t>
            </a:r>
            <a:r>
              <a:rPr lang="fr-FR" sz="550" dirty="0" err="1">
                <a:solidFill>
                  <a:srgbClr val="008000"/>
                </a:solidFill>
                <a:latin typeface="Consolas"/>
              </a:rPr>
              <a:t>sys</a:t>
            </a:r>
            <a:r>
              <a:rPr lang="fr-FR" sz="550" dirty="0" err="1">
                <a:solidFill>
                  <a:srgbClr val="808080"/>
                </a:solidFill>
                <a:latin typeface="Consolas"/>
              </a:rPr>
              <a:t>.</a:t>
            </a:r>
            <a:r>
              <a:rPr lang="fr-FR" sz="550" dirty="0" err="1">
                <a:solidFill>
                  <a:srgbClr val="008000"/>
                </a:solidFill>
                <a:latin typeface="Consolas"/>
              </a:rPr>
              <a:t>partitions</a:t>
            </a:r>
            <a:r>
              <a:rPr lang="fr-FR" sz="550" dirty="0">
                <a:solidFill>
                  <a:prstClr val="black"/>
                </a:solidFill>
                <a:latin typeface="Consolas"/>
              </a:rPr>
              <a:t> </a:t>
            </a:r>
            <a:r>
              <a:rPr lang="fr-FR" sz="550" dirty="0">
                <a:solidFill>
                  <a:srgbClr val="008080"/>
                </a:solidFill>
                <a:latin typeface="Consolas"/>
              </a:rPr>
              <a:t>part</a:t>
            </a:r>
            <a:r>
              <a:rPr lang="fr-FR" sz="550" dirty="0">
                <a:solidFill>
                  <a:prstClr val="black"/>
                </a:solidFill>
                <a:latin typeface="Consolas"/>
              </a:rPr>
              <a:t> </a:t>
            </a:r>
            <a:r>
              <a:rPr lang="fr-FR" sz="550" dirty="0">
                <a:solidFill>
                  <a:srgbClr val="0000FF"/>
                </a:solidFill>
                <a:latin typeface="Consolas"/>
              </a:rPr>
              <a:t>ON</a:t>
            </a:r>
            <a:r>
              <a:rPr lang="fr-FR" sz="550" dirty="0">
                <a:solidFill>
                  <a:prstClr val="black"/>
                </a:solidFill>
                <a:latin typeface="Consolas"/>
              </a:rPr>
              <a:t> </a:t>
            </a:r>
            <a:r>
              <a:rPr lang="fr-FR" sz="550" dirty="0" err="1">
                <a:solidFill>
                  <a:srgbClr val="008080"/>
                </a:solidFill>
                <a:latin typeface="Consolas"/>
              </a:rPr>
              <a:t>part</a:t>
            </a:r>
            <a:r>
              <a:rPr lang="fr-FR" sz="550" dirty="0" err="1">
                <a:solidFill>
                  <a:srgbClr val="808080"/>
                </a:solidFill>
                <a:latin typeface="Consolas"/>
              </a:rPr>
              <a:t>.</a:t>
            </a:r>
            <a:r>
              <a:rPr lang="fr-FR" sz="550" dirty="0" err="1">
                <a:solidFill>
                  <a:srgbClr val="008080"/>
                </a:solidFill>
                <a:latin typeface="Consolas"/>
              </a:rPr>
              <a:t>hobt_id</a:t>
            </a:r>
            <a:r>
              <a:rPr lang="fr-FR" sz="550" dirty="0">
                <a:solidFill>
                  <a:prstClr val="black"/>
                </a:solidFill>
                <a:latin typeface="Consolas"/>
              </a:rPr>
              <a:t> </a:t>
            </a:r>
            <a:r>
              <a:rPr lang="fr-FR" sz="550" dirty="0">
                <a:solidFill>
                  <a:srgbClr val="808080"/>
                </a:solidFill>
                <a:latin typeface="Consolas"/>
              </a:rPr>
              <a:t>=</a:t>
            </a:r>
            <a:r>
              <a:rPr lang="fr-FR" sz="550" dirty="0">
                <a:solidFill>
                  <a:prstClr val="black"/>
                </a:solidFill>
                <a:latin typeface="Consolas"/>
              </a:rPr>
              <a:t> </a:t>
            </a:r>
            <a:r>
              <a:rPr lang="fr-FR" sz="550" dirty="0" err="1">
                <a:solidFill>
                  <a:srgbClr val="008080"/>
                </a:solidFill>
                <a:latin typeface="Consolas"/>
              </a:rPr>
              <a:t>alloc</a:t>
            </a:r>
            <a:r>
              <a:rPr lang="fr-FR" sz="550" dirty="0" err="1">
                <a:solidFill>
                  <a:srgbClr val="808080"/>
                </a:solidFill>
                <a:latin typeface="Consolas"/>
              </a:rPr>
              <a:t>.</a:t>
            </a:r>
            <a:r>
              <a:rPr lang="fr-FR" sz="550" dirty="0" err="1">
                <a:solidFill>
                  <a:srgbClr val="008080"/>
                </a:solidFill>
                <a:latin typeface="Consolas"/>
              </a:rPr>
              <a:t>container_id</a:t>
            </a:r>
            <a:endParaRPr lang="fr-FR" sz="550" dirty="0">
              <a:solidFill>
                <a:prstClr val="black"/>
              </a:solidFill>
              <a:latin typeface="Consolas"/>
            </a:endParaRPr>
          </a:p>
          <a:p>
            <a:r>
              <a:rPr lang="en-US" sz="550" dirty="0">
                <a:solidFill>
                  <a:srgbClr val="808080"/>
                </a:solidFill>
                <a:latin typeface="Consolas"/>
              </a:rPr>
              <a:t>INNER</a:t>
            </a:r>
            <a:r>
              <a:rPr lang="en-US" sz="550" dirty="0">
                <a:solidFill>
                  <a:prstClr val="black"/>
                </a:solidFill>
                <a:latin typeface="Consolas"/>
              </a:rPr>
              <a:t> </a:t>
            </a:r>
            <a:r>
              <a:rPr lang="en-US" sz="550" dirty="0">
                <a:solidFill>
                  <a:srgbClr val="808080"/>
                </a:solidFill>
                <a:latin typeface="Consolas"/>
              </a:rPr>
              <a:t>JOIN</a:t>
            </a:r>
            <a:r>
              <a:rPr lang="en-US" sz="550" dirty="0">
                <a:solidFill>
                  <a:prstClr val="black"/>
                </a:solidFill>
                <a:latin typeface="Consolas"/>
              </a:rPr>
              <a:t> </a:t>
            </a:r>
            <a:r>
              <a:rPr lang="en-US" sz="550" dirty="0" err="1">
                <a:solidFill>
                  <a:srgbClr val="008000"/>
                </a:solidFill>
                <a:latin typeface="Consolas"/>
              </a:rPr>
              <a:t>sys</a:t>
            </a:r>
            <a:r>
              <a:rPr lang="en-US" sz="550" dirty="0" err="1">
                <a:solidFill>
                  <a:srgbClr val="808080"/>
                </a:solidFill>
                <a:latin typeface="Consolas"/>
              </a:rPr>
              <a:t>.</a:t>
            </a:r>
            <a:r>
              <a:rPr lang="en-US" sz="550" dirty="0" err="1">
                <a:solidFill>
                  <a:srgbClr val="008000"/>
                </a:solidFill>
                <a:latin typeface="Consolas"/>
              </a:rPr>
              <a:t>indexes</a:t>
            </a:r>
            <a:r>
              <a:rPr lang="en-US" sz="550" dirty="0">
                <a:solidFill>
                  <a:prstClr val="black"/>
                </a:solidFill>
                <a:latin typeface="Consolas"/>
              </a:rPr>
              <a:t> </a:t>
            </a:r>
            <a:r>
              <a:rPr lang="en-US" sz="550" dirty="0" err="1">
                <a:solidFill>
                  <a:srgbClr val="008080"/>
                </a:solidFill>
                <a:latin typeface="Consolas"/>
              </a:rPr>
              <a:t>ind</a:t>
            </a:r>
            <a:r>
              <a:rPr lang="en-US" sz="550" dirty="0">
                <a:solidFill>
                  <a:prstClr val="black"/>
                </a:solidFill>
                <a:latin typeface="Consolas"/>
              </a:rPr>
              <a:t> </a:t>
            </a:r>
            <a:r>
              <a:rPr lang="en-US" sz="550" dirty="0">
                <a:solidFill>
                  <a:srgbClr val="0000FF"/>
                </a:solidFill>
                <a:latin typeface="Consolas"/>
              </a:rPr>
              <a:t>ON</a:t>
            </a:r>
            <a:r>
              <a:rPr lang="en-US" sz="550" dirty="0">
                <a:solidFill>
                  <a:prstClr val="black"/>
                </a:solidFill>
                <a:latin typeface="Consolas"/>
              </a:rPr>
              <a:t> </a:t>
            </a:r>
            <a:r>
              <a:rPr lang="en-US" sz="550" dirty="0" err="1">
                <a:solidFill>
                  <a:srgbClr val="008080"/>
                </a:solidFill>
                <a:latin typeface="Consolas"/>
              </a:rPr>
              <a:t>ind</a:t>
            </a:r>
            <a:r>
              <a:rPr lang="en-US" sz="550" dirty="0" err="1">
                <a:solidFill>
                  <a:srgbClr val="808080"/>
                </a:solidFill>
                <a:latin typeface="Consolas"/>
              </a:rPr>
              <a:t>.</a:t>
            </a:r>
            <a:r>
              <a:rPr lang="en-US" sz="550" dirty="0" err="1">
                <a:solidFill>
                  <a:srgbClr val="FF00FF"/>
                </a:solidFill>
                <a:latin typeface="Consolas"/>
              </a:rPr>
              <a:t>object_id</a:t>
            </a:r>
            <a:r>
              <a:rPr lang="en-US" sz="550" dirty="0">
                <a:solidFill>
                  <a:prstClr val="black"/>
                </a:solidFill>
                <a:latin typeface="Consolas"/>
              </a:rPr>
              <a:t> </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part</a:t>
            </a:r>
            <a:r>
              <a:rPr lang="en-US" sz="550" dirty="0" err="1">
                <a:solidFill>
                  <a:srgbClr val="808080"/>
                </a:solidFill>
                <a:latin typeface="Consolas"/>
              </a:rPr>
              <a:t>.</a:t>
            </a:r>
            <a:r>
              <a:rPr lang="en-US" sz="550" dirty="0" err="1">
                <a:solidFill>
                  <a:srgbClr val="FF00FF"/>
                </a:solidFill>
                <a:latin typeface="Consolas"/>
              </a:rPr>
              <a:t>object_id</a:t>
            </a:r>
            <a:r>
              <a:rPr lang="en-US" sz="550" dirty="0">
                <a:solidFill>
                  <a:prstClr val="black"/>
                </a:solidFill>
                <a:latin typeface="Consolas"/>
              </a:rPr>
              <a:t> </a:t>
            </a:r>
            <a:r>
              <a:rPr lang="en-US" sz="550" dirty="0">
                <a:solidFill>
                  <a:srgbClr val="808080"/>
                </a:solidFill>
                <a:latin typeface="Consolas"/>
              </a:rPr>
              <a:t>AND</a:t>
            </a:r>
            <a:r>
              <a:rPr lang="en-US" sz="550" dirty="0">
                <a:solidFill>
                  <a:prstClr val="black"/>
                </a:solidFill>
                <a:latin typeface="Consolas"/>
              </a:rPr>
              <a:t> </a:t>
            </a:r>
            <a:r>
              <a:rPr lang="en-US" sz="550" dirty="0" err="1">
                <a:solidFill>
                  <a:srgbClr val="008080"/>
                </a:solidFill>
                <a:latin typeface="Consolas"/>
              </a:rPr>
              <a:t>ind</a:t>
            </a:r>
            <a:r>
              <a:rPr lang="en-US" sz="550" dirty="0" err="1">
                <a:solidFill>
                  <a:srgbClr val="808080"/>
                </a:solidFill>
                <a:latin typeface="Consolas"/>
              </a:rPr>
              <a:t>.</a:t>
            </a:r>
            <a:r>
              <a:rPr lang="en-US" sz="550" dirty="0" err="1">
                <a:solidFill>
                  <a:srgbClr val="008080"/>
                </a:solidFill>
                <a:latin typeface="Consolas"/>
              </a:rPr>
              <a:t>index_id</a:t>
            </a:r>
            <a:r>
              <a:rPr lang="en-US" sz="550" dirty="0">
                <a:solidFill>
                  <a:prstClr val="black"/>
                </a:solidFill>
                <a:latin typeface="Consolas"/>
              </a:rPr>
              <a:t> </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part</a:t>
            </a:r>
            <a:r>
              <a:rPr lang="en-US" sz="550" dirty="0" err="1">
                <a:solidFill>
                  <a:srgbClr val="808080"/>
                </a:solidFill>
                <a:latin typeface="Consolas"/>
              </a:rPr>
              <a:t>.</a:t>
            </a:r>
            <a:r>
              <a:rPr lang="en-US" sz="550" dirty="0" err="1">
                <a:solidFill>
                  <a:srgbClr val="008080"/>
                </a:solidFill>
                <a:latin typeface="Consolas"/>
              </a:rPr>
              <a:t>index_id</a:t>
            </a:r>
            <a:endParaRPr lang="en-US" sz="550" dirty="0">
              <a:solidFill>
                <a:prstClr val="black"/>
              </a:solidFill>
              <a:latin typeface="Consolas"/>
            </a:endParaRPr>
          </a:p>
          <a:p>
            <a:r>
              <a:rPr lang="en-US" sz="550" dirty="0">
                <a:solidFill>
                  <a:srgbClr val="808080"/>
                </a:solidFill>
                <a:latin typeface="Consolas"/>
              </a:rPr>
              <a:t>INNER</a:t>
            </a:r>
            <a:r>
              <a:rPr lang="en-US" sz="550" dirty="0">
                <a:solidFill>
                  <a:prstClr val="black"/>
                </a:solidFill>
                <a:latin typeface="Consolas"/>
              </a:rPr>
              <a:t> </a:t>
            </a:r>
            <a:r>
              <a:rPr lang="en-US" sz="550" dirty="0">
                <a:solidFill>
                  <a:srgbClr val="808080"/>
                </a:solidFill>
                <a:latin typeface="Consolas"/>
              </a:rPr>
              <a:t>JOIN</a:t>
            </a:r>
            <a:r>
              <a:rPr lang="en-US" sz="550" dirty="0">
                <a:solidFill>
                  <a:prstClr val="black"/>
                </a:solidFill>
                <a:latin typeface="Consolas"/>
              </a:rPr>
              <a:t> </a:t>
            </a:r>
            <a:r>
              <a:rPr lang="en-US" sz="550" dirty="0" err="1">
                <a:solidFill>
                  <a:srgbClr val="008000"/>
                </a:solidFill>
                <a:latin typeface="Consolas"/>
              </a:rPr>
              <a:t>sys</a:t>
            </a:r>
            <a:r>
              <a:rPr lang="en-US" sz="550" dirty="0" err="1">
                <a:solidFill>
                  <a:srgbClr val="808080"/>
                </a:solidFill>
                <a:latin typeface="Consolas"/>
              </a:rPr>
              <a:t>.</a:t>
            </a:r>
            <a:r>
              <a:rPr lang="en-US" sz="550" dirty="0" err="1">
                <a:solidFill>
                  <a:srgbClr val="008000"/>
                </a:solidFill>
                <a:latin typeface="Consolas"/>
              </a:rPr>
              <a:t>objects</a:t>
            </a:r>
            <a:r>
              <a:rPr lang="en-US" sz="550" dirty="0">
                <a:solidFill>
                  <a:prstClr val="black"/>
                </a:solidFill>
                <a:latin typeface="Consolas"/>
              </a:rPr>
              <a:t> </a:t>
            </a:r>
            <a:r>
              <a:rPr lang="en-US" sz="550" dirty="0" err="1">
                <a:solidFill>
                  <a:srgbClr val="008080"/>
                </a:solidFill>
                <a:latin typeface="Consolas"/>
              </a:rPr>
              <a:t>obj</a:t>
            </a:r>
            <a:r>
              <a:rPr lang="en-US" sz="550" dirty="0">
                <a:solidFill>
                  <a:prstClr val="black"/>
                </a:solidFill>
                <a:latin typeface="Consolas"/>
              </a:rPr>
              <a:t> </a:t>
            </a:r>
            <a:r>
              <a:rPr lang="en-US" sz="550" dirty="0">
                <a:solidFill>
                  <a:srgbClr val="0000FF"/>
                </a:solidFill>
                <a:latin typeface="Consolas"/>
              </a:rPr>
              <a:t>ON</a:t>
            </a:r>
            <a:r>
              <a:rPr lang="en-US" sz="550" dirty="0">
                <a:solidFill>
                  <a:prstClr val="black"/>
                </a:solidFill>
                <a:latin typeface="Consolas"/>
              </a:rPr>
              <a:t> </a:t>
            </a:r>
            <a:r>
              <a:rPr lang="en-US" sz="550" dirty="0" err="1">
                <a:solidFill>
                  <a:srgbClr val="008080"/>
                </a:solidFill>
                <a:latin typeface="Consolas"/>
              </a:rPr>
              <a:t>obj</a:t>
            </a:r>
            <a:r>
              <a:rPr lang="en-US" sz="550" dirty="0" err="1">
                <a:solidFill>
                  <a:srgbClr val="808080"/>
                </a:solidFill>
                <a:latin typeface="Consolas"/>
              </a:rPr>
              <a:t>.</a:t>
            </a:r>
            <a:r>
              <a:rPr lang="en-US" sz="550" dirty="0" err="1">
                <a:solidFill>
                  <a:srgbClr val="FF00FF"/>
                </a:solidFill>
                <a:latin typeface="Consolas"/>
              </a:rPr>
              <a:t>object_id</a:t>
            </a:r>
            <a:r>
              <a:rPr lang="en-US" sz="550" dirty="0">
                <a:solidFill>
                  <a:prstClr val="black"/>
                </a:solidFill>
                <a:latin typeface="Consolas"/>
              </a:rPr>
              <a:t> </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part</a:t>
            </a:r>
            <a:r>
              <a:rPr lang="en-US" sz="550" dirty="0" err="1">
                <a:solidFill>
                  <a:srgbClr val="808080"/>
                </a:solidFill>
                <a:latin typeface="Consolas"/>
              </a:rPr>
              <a:t>.</a:t>
            </a:r>
            <a:r>
              <a:rPr lang="en-US" sz="550" dirty="0" err="1">
                <a:solidFill>
                  <a:srgbClr val="FF00FF"/>
                </a:solidFill>
                <a:latin typeface="Consolas"/>
              </a:rPr>
              <a:t>object_id</a:t>
            </a:r>
            <a:endParaRPr lang="en-US" sz="550" dirty="0">
              <a:solidFill>
                <a:prstClr val="black"/>
              </a:solidFill>
              <a:latin typeface="Consolas"/>
            </a:endParaRPr>
          </a:p>
          <a:p>
            <a:r>
              <a:rPr lang="en-US" sz="550" dirty="0">
                <a:solidFill>
                  <a:srgbClr val="0000FF"/>
                </a:solidFill>
                <a:latin typeface="Consolas"/>
              </a:rPr>
              <a:t>WHERE</a:t>
            </a:r>
            <a:r>
              <a:rPr lang="en-US" sz="550" dirty="0">
                <a:solidFill>
                  <a:prstClr val="black"/>
                </a:solidFill>
                <a:latin typeface="Consolas"/>
              </a:rPr>
              <a:t> </a:t>
            </a:r>
            <a:r>
              <a:rPr lang="en-US" sz="550" dirty="0" err="1">
                <a:solidFill>
                  <a:srgbClr val="008080"/>
                </a:solidFill>
                <a:latin typeface="Consolas"/>
              </a:rPr>
              <a:t>buf</a:t>
            </a:r>
            <a:r>
              <a:rPr lang="en-US" sz="550" dirty="0" err="1">
                <a:solidFill>
                  <a:srgbClr val="808080"/>
                </a:solidFill>
                <a:latin typeface="Consolas"/>
              </a:rPr>
              <a:t>.</a:t>
            </a:r>
            <a:r>
              <a:rPr lang="en-US" sz="550" dirty="0" err="1">
                <a:solidFill>
                  <a:srgbClr val="008080"/>
                </a:solidFill>
                <a:latin typeface="Consolas"/>
              </a:rPr>
              <a:t>database_id</a:t>
            </a:r>
            <a:r>
              <a:rPr lang="en-US" sz="550" dirty="0">
                <a:solidFill>
                  <a:prstClr val="black"/>
                </a:solidFill>
                <a:latin typeface="Consolas"/>
              </a:rPr>
              <a:t> </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FF00FF"/>
                </a:solidFill>
                <a:latin typeface="Consolas"/>
              </a:rPr>
              <a:t>db_id</a:t>
            </a:r>
            <a:r>
              <a:rPr lang="en-US" sz="550" dirty="0">
                <a:solidFill>
                  <a:srgbClr val="808080"/>
                </a:solidFill>
                <a:latin typeface="Consolas"/>
              </a:rPr>
              <a:t>()</a:t>
            </a:r>
            <a:r>
              <a:rPr lang="en-US" sz="550" dirty="0">
                <a:solidFill>
                  <a:prstClr val="black"/>
                </a:solidFill>
                <a:latin typeface="Consolas"/>
              </a:rPr>
              <a:t> </a:t>
            </a:r>
            <a:r>
              <a:rPr lang="en-US" sz="550" dirty="0">
                <a:solidFill>
                  <a:srgbClr val="808080"/>
                </a:solidFill>
                <a:latin typeface="Consolas"/>
              </a:rPr>
              <a:t>AND</a:t>
            </a:r>
            <a:r>
              <a:rPr lang="en-US" sz="550" dirty="0">
                <a:solidFill>
                  <a:prstClr val="black"/>
                </a:solidFill>
                <a:latin typeface="Consolas"/>
              </a:rPr>
              <a:t> </a:t>
            </a:r>
            <a:r>
              <a:rPr lang="en-US" sz="550" dirty="0" err="1">
                <a:solidFill>
                  <a:srgbClr val="008080"/>
                </a:solidFill>
                <a:latin typeface="Consolas"/>
              </a:rPr>
              <a:t>alloc</a:t>
            </a:r>
            <a:r>
              <a:rPr lang="en-US" sz="550" dirty="0" err="1">
                <a:solidFill>
                  <a:srgbClr val="808080"/>
                </a:solidFill>
                <a:latin typeface="Consolas"/>
              </a:rPr>
              <a:t>.</a:t>
            </a:r>
            <a:r>
              <a:rPr lang="en-US" sz="550" dirty="0" err="1">
                <a:solidFill>
                  <a:srgbClr val="0000FF"/>
                </a:solidFill>
                <a:latin typeface="Consolas"/>
              </a:rPr>
              <a:t>type</a:t>
            </a:r>
            <a:r>
              <a:rPr lang="en-US" sz="550" dirty="0">
                <a:solidFill>
                  <a:prstClr val="black"/>
                </a:solidFill>
                <a:latin typeface="Consolas"/>
              </a:rPr>
              <a:t> </a:t>
            </a:r>
            <a:r>
              <a:rPr lang="en-US" sz="550" dirty="0">
                <a:solidFill>
                  <a:srgbClr val="808080"/>
                </a:solidFill>
                <a:latin typeface="Consolas"/>
              </a:rPr>
              <a:t>IN</a:t>
            </a:r>
            <a:r>
              <a:rPr lang="en-US" sz="550" dirty="0">
                <a:solidFill>
                  <a:srgbClr val="0000FF"/>
                </a:solidFill>
                <a:latin typeface="Consolas"/>
              </a:rPr>
              <a:t> </a:t>
            </a:r>
            <a:r>
              <a:rPr lang="en-US" sz="550" dirty="0">
                <a:solidFill>
                  <a:srgbClr val="808080"/>
                </a:solidFill>
                <a:latin typeface="Consolas"/>
              </a:rPr>
              <a:t>(</a:t>
            </a:r>
            <a:r>
              <a:rPr lang="en-US" sz="550" dirty="0">
                <a:solidFill>
                  <a:prstClr val="black"/>
                </a:solidFill>
                <a:latin typeface="Consolas"/>
              </a:rPr>
              <a:t>1</a:t>
            </a:r>
            <a:r>
              <a:rPr lang="en-US" sz="550" dirty="0">
                <a:solidFill>
                  <a:srgbClr val="808080"/>
                </a:solidFill>
                <a:latin typeface="Consolas"/>
              </a:rPr>
              <a:t>,</a:t>
            </a:r>
            <a:r>
              <a:rPr lang="en-US" sz="550" dirty="0">
                <a:solidFill>
                  <a:prstClr val="black"/>
                </a:solidFill>
                <a:latin typeface="Consolas"/>
              </a:rPr>
              <a:t>3</a:t>
            </a:r>
            <a:r>
              <a:rPr lang="en-US" sz="550" dirty="0">
                <a:solidFill>
                  <a:srgbClr val="808080"/>
                </a:solidFill>
                <a:latin typeface="Consolas"/>
              </a:rPr>
              <a:t>)</a:t>
            </a:r>
            <a:r>
              <a:rPr lang="en-US" sz="550" dirty="0">
                <a:solidFill>
                  <a:prstClr val="black"/>
                </a:solidFill>
                <a:latin typeface="Consolas"/>
              </a:rPr>
              <a:t> </a:t>
            </a:r>
            <a:r>
              <a:rPr lang="en-US" sz="550" dirty="0">
                <a:solidFill>
                  <a:srgbClr val="808080"/>
                </a:solidFill>
                <a:latin typeface="Consolas"/>
              </a:rPr>
              <a:t>AND</a:t>
            </a:r>
            <a:r>
              <a:rPr lang="en-US" sz="550" dirty="0">
                <a:solidFill>
                  <a:prstClr val="black"/>
                </a:solidFill>
                <a:latin typeface="Consolas"/>
              </a:rPr>
              <a:t> </a:t>
            </a:r>
            <a:r>
              <a:rPr lang="en-US" sz="550" dirty="0" err="1">
                <a:solidFill>
                  <a:srgbClr val="008080"/>
                </a:solidFill>
                <a:latin typeface="Consolas"/>
              </a:rPr>
              <a:t>obj</a:t>
            </a:r>
            <a:r>
              <a:rPr lang="en-US" sz="550" dirty="0" err="1">
                <a:solidFill>
                  <a:srgbClr val="808080"/>
                </a:solidFill>
                <a:latin typeface="Consolas"/>
              </a:rPr>
              <a:t>.</a:t>
            </a:r>
            <a:r>
              <a:rPr lang="en-US" sz="550" dirty="0" err="1">
                <a:solidFill>
                  <a:srgbClr val="008080"/>
                </a:solidFill>
                <a:latin typeface="Consolas"/>
              </a:rPr>
              <a:t>is_ms_shipped</a:t>
            </a:r>
            <a:r>
              <a:rPr lang="en-US" sz="550" dirty="0">
                <a:solidFill>
                  <a:prstClr val="black"/>
                </a:solidFill>
                <a:latin typeface="Consolas"/>
              </a:rPr>
              <a:t> </a:t>
            </a:r>
            <a:r>
              <a:rPr lang="en-US" sz="550" dirty="0">
                <a:solidFill>
                  <a:srgbClr val="808080"/>
                </a:solidFill>
                <a:latin typeface="Consolas"/>
              </a:rPr>
              <a:t>=</a:t>
            </a:r>
            <a:r>
              <a:rPr lang="en-US" sz="550" dirty="0">
                <a:solidFill>
                  <a:prstClr val="black"/>
                </a:solidFill>
                <a:latin typeface="Consolas"/>
              </a:rPr>
              <a:t> 0</a:t>
            </a:r>
          </a:p>
          <a:p>
            <a:r>
              <a:rPr lang="en-US" sz="550" dirty="0">
                <a:solidFill>
                  <a:srgbClr val="0000FF"/>
                </a:solidFill>
                <a:latin typeface="Consolas"/>
              </a:rPr>
              <a:t>UNION</a:t>
            </a:r>
            <a:r>
              <a:rPr lang="en-US" sz="550" dirty="0">
                <a:solidFill>
                  <a:prstClr val="black"/>
                </a:solidFill>
                <a:latin typeface="Consolas"/>
              </a:rPr>
              <a:t> </a:t>
            </a:r>
            <a:r>
              <a:rPr lang="en-US" sz="550" dirty="0">
                <a:solidFill>
                  <a:srgbClr val="808080"/>
                </a:solidFill>
                <a:latin typeface="Consolas"/>
              </a:rPr>
              <a:t>ALL</a:t>
            </a:r>
            <a:endParaRPr lang="en-US" sz="550" dirty="0">
              <a:solidFill>
                <a:prstClr val="black"/>
              </a:solidFill>
              <a:latin typeface="Consolas"/>
            </a:endParaRPr>
          </a:p>
          <a:p>
            <a:r>
              <a:rPr lang="en-US" sz="550" dirty="0">
                <a:solidFill>
                  <a:srgbClr val="0000FF"/>
                </a:solidFill>
                <a:latin typeface="Consolas"/>
              </a:rPr>
              <a:t>SELECT</a:t>
            </a:r>
            <a:r>
              <a:rPr lang="en-US" sz="550" dirty="0">
                <a:solidFill>
                  <a:prstClr val="black"/>
                </a:solidFill>
                <a:latin typeface="Consolas"/>
              </a:rPr>
              <a:t> </a:t>
            </a:r>
            <a:r>
              <a:rPr lang="en-US" sz="550" dirty="0">
                <a:solidFill>
                  <a:srgbClr val="008080"/>
                </a:solidFill>
                <a:latin typeface="Consolas"/>
              </a:rPr>
              <a:t>obj</a:t>
            </a:r>
            <a:r>
              <a:rPr lang="en-US" sz="550" dirty="0">
                <a:solidFill>
                  <a:srgbClr val="808080"/>
                </a:solidFill>
                <a:latin typeface="Consolas"/>
              </a:rPr>
              <a:t>.</a:t>
            </a:r>
            <a:r>
              <a:rPr lang="en-US" sz="550" dirty="0">
                <a:solidFill>
                  <a:srgbClr val="008080"/>
                </a:solidFill>
                <a:latin typeface="Consolas"/>
              </a:rPr>
              <a:t>name</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TableName</a:t>
            </a:r>
            <a:r>
              <a:rPr lang="en-US" sz="550" dirty="0">
                <a:solidFill>
                  <a:srgbClr val="808080"/>
                </a:solidFill>
                <a:latin typeface="Consolas"/>
              </a:rPr>
              <a:t>,</a:t>
            </a:r>
            <a:r>
              <a:rPr lang="en-US" sz="550" dirty="0">
                <a:solidFill>
                  <a:prstClr val="black"/>
                </a:solidFill>
                <a:latin typeface="Consolas"/>
              </a:rPr>
              <a:t> </a:t>
            </a:r>
            <a:r>
              <a:rPr lang="en-US" sz="550" dirty="0">
                <a:solidFill>
                  <a:srgbClr val="008080"/>
                </a:solidFill>
                <a:latin typeface="Consolas"/>
              </a:rPr>
              <a:t>ind</a:t>
            </a:r>
            <a:r>
              <a:rPr lang="en-US" sz="550" dirty="0">
                <a:solidFill>
                  <a:srgbClr val="808080"/>
                </a:solidFill>
                <a:latin typeface="Consolas"/>
              </a:rPr>
              <a:t>.</a:t>
            </a:r>
            <a:r>
              <a:rPr lang="en-US" sz="550" dirty="0">
                <a:solidFill>
                  <a:srgbClr val="008080"/>
                </a:solidFill>
                <a:latin typeface="Consolas"/>
              </a:rPr>
              <a:t>name</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IndexName</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part</a:t>
            </a:r>
            <a:r>
              <a:rPr lang="en-US" sz="550" dirty="0" err="1">
                <a:solidFill>
                  <a:srgbClr val="808080"/>
                </a:solidFill>
                <a:latin typeface="Consolas"/>
              </a:rPr>
              <a:t>.</a:t>
            </a:r>
            <a:r>
              <a:rPr lang="en-US" sz="550" dirty="0" err="1">
                <a:solidFill>
                  <a:srgbClr val="FF00FF"/>
                </a:solidFill>
                <a:latin typeface="Consolas"/>
              </a:rPr>
              <a:t>object_id</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ObjectID</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part</a:t>
            </a:r>
            <a:r>
              <a:rPr lang="en-US" sz="550" dirty="0" err="1">
                <a:solidFill>
                  <a:srgbClr val="808080"/>
                </a:solidFill>
                <a:latin typeface="Consolas"/>
              </a:rPr>
              <a:t>.</a:t>
            </a:r>
            <a:r>
              <a:rPr lang="en-US" sz="550" dirty="0" err="1">
                <a:solidFill>
                  <a:srgbClr val="008080"/>
                </a:solidFill>
                <a:latin typeface="Consolas"/>
              </a:rPr>
              <a:t>index_id</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IndexID</a:t>
            </a:r>
            <a:endParaRPr lang="en-US" sz="550" dirty="0">
              <a:solidFill>
                <a:prstClr val="black"/>
              </a:solidFill>
              <a:latin typeface="Consolas"/>
            </a:endParaRPr>
          </a:p>
          <a:p>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part</a:t>
            </a:r>
            <a:r>
              <a:rPr lang="en-US" sz="550" dirty="0" err="1">
                <a:solidFill>
                  <a:srgbClr val="808080"/>
                </a:solidFill>
                <a:latin typeface="Consolas"/>
              </a:rPr>
              <a:t>.</a:t>
            </a:r>
            <a:r>
              <a:rPr lang="en-US" sz="550" dirty="0" err="1">
                <a:solidFill>
                  <a:srgbClr val="008080"/>
                </a:solidFill>
                <a:latin typeface="Consolas"/>
              </a:rPr>
              <a:t>partition_number</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PartitionNumber</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buf</a:t>
            </a:r>
            <a:r>
              <a:rPr lang="en-US" sz="550" dirty="0" err="1">
                <a:solidFill>
                  <a:srgbClr val="808080"/>
                </a:solidFill>
                <a:latin typeface="Consolas"/>
              </a:rPr>
              <a:t>.</a:t>
            </a:r>
            <a:r>
              <a:rPr lang="en-US" sz="550" dirty="0" err="1">
                <a:solidFill>
                  <a:srgbClr val="008080"/>
                </a:solidFill>
                <a:latin typeface="Consolas"/>
              </a:rPr>
              <a:t>page_level</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IndexLevel</a:t>
            </a:r>
            <a:endParaRPr lang="en-US" sz="550" dirty="0">
              <a:solidFill>
                <a:prstClr val="black"/>
              </a:solidFill>
              <a:latin typeface="Consolas"/>
            </a:endParaRPr>
          </a:p>
          <a:p>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alloc</a:t>
            </a:r>
            <a:r>
              <a:rPr lang="en-US" sz="550" dirty="0" err="1">
                <a:solidFill>
                  <a:srgbClr val="808080"/>
                </a:solidFill>
                <a:latin typeface="Consolas"/>
              </a:rPr>
              <a:t>.</a:t>
            </a:r>
            <a:r>
              <a:rPr lang="en-US" sz="550" dirty="0" err="1">
                <a:solidFill>
                  <a:srgbClr val="008080"/>
                </a:solidFill>
                <a:latin typeface="Consolas"/>
              </a:rPr>
              <a:t>type_desc</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AllocationType</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buf</a:t>
            </a:r>
            <a:r>
              <a:rPr lang="en-US" sz="550" dirty="0" err="1">
                <a:solidFill>
                  <a:srgbClr val="808080"/>
                </a:solidFill>
                <a:latin typeface="Consolas"/>
              </a:rPr>
              <a:t>.</a:t>
            </a:r>
            <a:r>
              <a:rPr lang="en-US" sz="550" dirty="0" err="1">
                <a:solidFill>
                  <a:srgbClr val="008080"/>
                </a:solidFill>
                <a:latin typeface="Consolas"/>
              </a:rPr>
              <a:t>page_type</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PageType</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buf</a:t>
            </a:r>
            <a:r>
              <a:rPr lang="en-US" sz="550" dirty="0" err="1">
                <a:solidFill>
                  <a:srgbClr val="808080"/>
                </a:solidFill>
                <a:latin typeface="Consolas"/>
              </a:rPr>
              <a:t>.</a:t>
            </a:r>
            <a:r>
              <a:rPr lang="en-US" sz="550" dirty="0" err="1">
                <a:solidFill>
                  <a:srgbClr val="008080"/>
                </a:solidFill>
                <a:latin typeface="Consolas"/>
              </a:rPr>
              <a:t>page_id</a:t>
            </a:r>
            <a:r>
              <a:rPr lang="en-US" sz="550" dirty="0">
                <a:solidFill>
                  <a:prstClr val="black"/>
                </a:solidFill>
                <a:latin typeface="Consolas"/>
              </a:rPr>
              <a:t> </a:t>
            </a:r>
            <a:r>
              <a:rPr lang="en-US" sz="550" dirty="0">
                <a:solidFill>
                  <a:srgbClr val="0000FF"/>
                </a:solidFill>
                <a:latin typeface="Consolas"/>
              </a:rPr>
              <a:t>AS</a:t>
            </a:r>
            <a:r>
              <a:rPr lang="en-US" sz="550" dirty="0">
                <a:solidFill>
                  <a:prstClr val="black"/>
                </a:solidFill>
                <a:latin typeface="Consolas"/>
              </a:rPr>
              <a:t> </a:t>
            </a:r>
            <a:r>
              <a:rPr lang="en-US" sz="550" dirty="0" err="1">
                <a:solidFill>
                  <a:srgbClr val="008080"/>
                </a:solidFill>
                <a:latin typeface="Consolas"/>
              </a:rPr>
              <a:t>PageNumber</a:t>
            </a:r>
            <a:endParaRPr lang="en-US" sz="550" dirty="0">
              <a:solidFill>
                <a:prstClr val="black"/>
              </a:solidFill>
              <a:latin typeface="Consolas"/>
            </a:endParaRPr>
          </a:p>
          <a:p>
            <a:r>
              <a:rPr lang="en-US" sz="550" dirty="0">
                <a:solidFill>
                  <a:srgbClr val="0000FF"/>
                </a:solidFill>
                <a:latin typeface="Consolas"/>
              </a:rPr>
              <a:t>FROM</a:t>
            </a:r>
            <a:r>
              <a:rPr lang="en-US" sz="550" dirty="0">
                <a:solidFill>
                  <a:prstClr val="black"/>
                </a:solidFill>
                <a:latin typeface="Consolas"/>
              </a:rPr>
              <a:t> </a:t>
            </a:r>
            <a:r>
              <a:rPr lang="en-US" sz="550" dirty="0" err="1">
                <a:solidFill>
                  <a:srgbClr val="008000"/>
                </a:solidFill>
                <a:latin typeface="Consolas"/>
              </a:rPr>
              <a:t>sys</a:t>
            </a:r>
            <a:r>
              <a:rPr lang="en-US" sz="550" dirty="0" err="1">
                <a:solidFill>
                  <a:srgbClr val="808080"/>
                </a:solidFill>
                <a:latin typeface="Consolas"/>
              </a:rPr>
              <a:t>.</a:t>
            </a:r>
            <a:r>
              <a:rPr lang="en-US" sz="550" dirty="0" err="1">
                <a:solidFill>
                  <a:srgbClr val="008000"/>
                </a:solidFill>
                <a:latin typeface="Consolas"/>
              </a:rPr>
              <a:t>dm_os_buffer_descriptors</a:t>
            </a:r>
            <a:r>
              <a:rPr lang="en-US" sz="550" dirty="0">
                <a:solidFill>
                  <a:prstClr val="black"/>
                </a:solidFill>
                <a:latin typeface="Consolas"/>
              </a:rPr>
              <a:t> </a:t>
            </a:r>
            <a:r>
              <a:rPr lang="en-US" sz="550" dirty="0" err="1">
                <a:solidFill>
                  <a:srgbClr val="008080"/>
                </a:solidFill>
                <a:latin typeface="Consolas"/>
              </a:rPr>
              <a:t>buf</a:t>
            </a:r>
            <a:endParaRPr lang="en-US" sz="550" dirty="0">
              <a:solidFill>
                <a:prstClr val="black"/>
              </a:solidFill>
              <a:latin typeface="Consolas"/>
            </a:endParaRPr>
          </a:p>
          <a:p>
            <a:r>
              <a:rPr lang="en-US" sz="550" dirty="0">
                <a:solidFill>
                  <a:srgbClr val="808080"/>
                </a:solidFill>
                <a:latin typeface="Consolas"/>
              </a:rPr>
              <a:t>INNER</a:t>
            </a:r>
            <a:r>
              <a:rPr lang="en-US" sz="550" dirty="0">
                <a:solidFill>
                  <a:prstClr val="black"/>
                </a:solidFill>
                <a:latin typeface="Consolas"/>
              </a:rPr>
              <a:t> </a:t>
            </a:r>
            <a:r>
              <a:rPr lang="en-US" sz="550" dirty="0">
                <a:solidFill>
                  <a:srgbClr val="808080"/>
                </a:solidFill>
                <a:latin typeface="Consolas"/>
              </a:rPr>
              <a:t>JOIN</a:t>
            </a:r>
            <a:r>
              <a:rPr lang="en-US" sz="550" dirty="0">
                <a:solidFill>
                  <a:prstClr val="black"/>
                </a:solidFill>
                <a:latin typeface="Consolas"/>
              </a:rPr>
              <a:t> </a:t>
            </a:r>
            <a:r>
              <a:rPr lang="en-US" sz="550" dirty="0" err="1">
                <a:solidFill>
                  <a:srgbClr val="008000"/>
                </a:solidFill>
                <a:latin typeface="Consolas"/>
              </a:rPr>
              <a:t>sys</a:t>
            </a:r>
            <a:r>
              <a:rPr lang="en-US" sz="550" dirty="0" err="1">
                <a:solidFill>
                  <a:srgbClr val="808080"/>
                </a:solidFill>
                <a:latin typeface="Consolas"/>
              </a:rPr>
              <a:t>.</a:t>
            </a:r>
            <a:r>
              <a:rPr lang="en-US" sz="550" dirty="0" err="1">
                <a:solidFill>
                  <a:srgbClr val="008000"/>
                </a:solidFill>
                <a:latin typeface="Consolas"/>
              </a:rPr>
              <a:t>allocation_units</a:t>
            </a:r>
            <a:r>
              <a:rPr lang="en-US" sz="550" dirty="0">
                <a:solidFill>
                  <a:prstClr val="black"/>
                </a:solidFill>
                <a:latin typeface="Consolas"/>
              </a:rPr>
              <a:t> </a:t>
            </a:r>
            <a:r>
              <a:rPr lang="en-US" sz="550" dirty="0" err="1">
                <a:solidFill>
                  <a:srgbClr val="008080"/>
                </a:solidFill>
                <a:latin typeface="Consolas"/>
              </a:rPr>
              <a:t>alloc</a:t>
            </a:r>
            <a:r>
              <a:rPr lang="en-US" sz="550" dirty="0">
                <a:solidFill>
                  <a:prstClr val="black"/>
                </a:solidFill>
                <a:latin typeface="Consolas"/>
              </a:rPr>
              <a:t> </a:t>
            </a:r>
            <a:r>
              <a:rPr lang="en-US" sz="550" dirty="0">
                <a:solidFill>
                  <a:srgbClr val="0000FF"/>
                </a:solidFill>
                <a:latin typeface="Consolas"/>
              </a:rPr>
              <a:t>ON</a:t>
            </a:r>
            <a:r>
              <a:rPr lang="en-US" sz="550" dirty="0">
                <a:solidFill>
                  <a:prstClr val="black"/>
                </a:solidFill>
                <a:latin typeface="Consolas"/>
              </a:rPr>
              <a:t> </a:t>
            </a:r>
            <a:r>
              <a:rPr lang="en-US" sz="550" dirty="0" err="1">
                <a:solidFill>
                  <a:srgbClr val="008080"/>
                </a:solidFill>
                <a:latin typeface="Consolas"/>
              </a:rPr>
              <a:t>alloc</a:t>
            </a:r>
            <a:r>
              <a:rPr lang="en-US" sz="550" dirty="0" err="1">
                <a:solidFill>
                  <a:srgbClr val="808080"/>
                </a:solidFill>
                <a:latin typeface="Consolas"/>
              </a:rPr>
              <a:t>.</a:t>
            </a:r>
            <a:r>
              <a:rPr lang="en-US" sz="550" dirty="0" err="1">
                <a:solidFill>
                  <a:srgbClr val="008080"/>
                </a:solidFill>
                <a:latin typeface="Consolas"/>
              </a:rPr>
              <a:t>allocation_unit_id</a:t>
            </a:r>
            <a:r>
              <a:rPr lang="en-US" sz="550" dirty="0">
                <a:solidFill>
                  <a:prstClr val="black"/>
                </a:solidFill>
                <a:latin typeface="Consolas"/>
              </a:rPr>
              <a:t> </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buf</a:t>
            </a:r>
            <a:r>
              <a:rPr lang="en-US" sz="550" dirty="0" err="1">
                <a:solidFill>
                  <a:srgbClr val="808080"/>
                </a:solidFill>
                <a:latin typeface="Consolas"/>
              </a:rPr>
              <a:t>.</a:t>
            </a:r>
            <a:r>
              <a:rPr lang="en-US" sz="550" dirty="0" err="1">
                <a:solidFill>
                  <a:srgbClr val="008080"/>
                </a:solidFill>
                <a:latin typeface="Consolas"/>
              </a:rPr>
              <a:t>allocation_unit_id</a:t>
            </a:r>
            <a:endParaRPr lang="en-US" sz="550" dirty="0">
              <a:solidFill>
                <a:prstClr val="black"/>
              </a:solidFill>
              <a:latin typeface="Consolas"/>
            </a:endParaRPr>
          </a:p>
          <a:p>
            <a:r>
              <a:rPr lang="fr-FR" sz="550" dirty="0">
                <a:solidFill>
                  <a:srgbClr val="808080"/>
                </a:solidFill>
                <a:latin typeface="Consolas"/>
              </a:rPr>
              <a:t>INNER</a:t>
            </a:r>
            <a:r>
              <a:rPr lang="fr-FR" sz="550" dirty="0">
                <a:solidFill>
                  <a:prstClr val="black"/>
                </a:solidFill>
                <a:latin typeface="Consolas"/>
              </a:rPr>
              <a:t> </a:t>
            </a:r>
            <a:r>
              <a:rPr lang="fr-FR" sz="550" dirty="0">
                <a:solidFill>
                  <a:srgbClr val="808080"/>
                </a:solidFill>
                <a:latin typeface="Consolas"/>
              </a:rPr>
              <a:t>JOIN</a:t>
            </a:r>
            <a:r>
              <a:rPr lang="fr-FR" sz="550" dirty="0">
                <a:solidFill>
                  <a:prstClr val="black"/>
                </a:solidFill>
                <a:latin typeface="Consolas"/>
              </a:rPr>
              <a:t> </a:t>
            </a:r>
            <a:r>
              <a:rPr lang="fr-FR" sz="550" dirty="0" err="1">
                <a:solidFill>
                  <a:srgbClr val="008000"/>
                </a:solidFill>
                <a:latin typeface="Consolas"/>
              </a:rPr>
              <a:t>sys</a:t>
            </a:r>
            <a:r>
              <a:rPr lang="fr-FR" sz="550" dirty="0" err="1">
                <a:solidFill>
                  <a:srgbClr val="808080"/>
                </a:solidFill>
                <a:latin typeface="Consolas"/>
              </a:rPr>
              <a:t>.</a:t>
            </a:r>
            <a:r>
              <a:rPr lang="fr-FR" sz="550" dirty="0" err="1">
                <a:solidFill>
                  <a:srgbClr val="008000"/>
                </a:solidFill>
                <a:latin typeface="Consolas"/>
              </a:rPr>
              <a:t>partitions</a:t>
            </a:r>
            <a:r>
              <a:rPr lang="fr-FR" sz="550" dirty="0">
                <a:solidFill>
                  <a:prstClr val="black"/>
                </a:solidFill>
                <a:latin typeface="Consolas"/>
              </a:rPr>
              <a:t> </a:t>
            </a:r>
            <a:r>
              <a:rPr lang="fr-FR" sz="550" dirty="0">
                <a:solidFill>
                  <a:srgbClr val="008080"/>
                </a:solidFill>
                <a:latin typeface="Consolas"/>
              </a:rPr>
              <a:t>part</a:t>
            </a:r>
            <a:r>
              <a:rPr lang="fr-FR" sz="550" dirty="0">
                <a:solidFill>
                  <a:prstClr val="black"/>
                </a:solidFill>
                <a:latin typeface="Consolas"/>
              </a:rPr>
              <a:t> </a:t>
            </a:r>
            <a:r>
              <a:rPr lang="fr-FR" sz="550" dirty="0">
                <a:solidFill>
                  <a:srgbClr val="0000FF"/>
                </a:solidFill>
                <a:latin typeface="Consolas"/>
              </a:rPr>
              <a:t>ON</a:t>
            </a:r>
            <a:r>
              <a:rPr lang="fr-FR" sz="550" dirty="0">
                <a:solidFill>
                  <a:prstClr val="black"/>
                </a:solidFill>
                <a:latin typeface="Consolas"/>
              </a:rPr>
              <a:t> </a:t>
            </a:r>
            <a:r>
              <a:rPr lang="fr-FR" sz="550" dirty="0" err="1">
                <a:solidFill>
                  <a:srgbClr val="008080"/>
                </a:solidFill>
                <a:latin typeface="Consolas"/>
              </a:rPr>
              <a:t>part</a:t>
            </a:r>
            <a:r>
              <a:rPr lang="fr-FR" sz="550" dirty="0" err="1">
                <a:solidFill>
                  <a:srgbClr val="808080"/>
                </a:solidFill>
                <a:latin typeface="Consolas"/>
              </a:rPr>
              <a:t>.</a:t>
            </a:r>
            <a:r>
              <a:rPr lang="fr-FR" sz="550" dirty="0" err="1">
                <a:solidFill>
                  <a:srgbClr val="FF00FF"/>
                </a:solidFill>
                <a:latin typeface="Consolas"/>
              </a:rPr>
              <a:t>partition_id</a:t>
            </a:r>
            <a:r>
              <a:rPr lang="fr-FR" sz="550" dirty="0">
                <a:solidFill>
                  <a:prstClr val="black"/>
                </a:solidFill>
                <a:latin typeface="Consolas"/>
              </a:rPr>
              <a:t> </a:t>
            </a:r>
            <a:r>
              <a:rPr lang="fr-FR" sz="550" dirty="0">
                <a:solidFill>
                  <a:srgbClr val="808080"/>
                </a:solidFill>
                <a:latin typeface="Consolas"/>
              </a:rPr>
              <a:t>=</a:t>
            </a:r>
            <a:r>
              <a:rPr lang="fr-FR" sz="550" dirty="0">
                <a:solidFill>
                  <a:prstClr val="black"/>
                </a:solidFill>
                <a:latin typeface="Consolas"/>
              </a:rPr>
              <a:t> </a:t>
            </a:r>
            <a:r>
              <a:rPr lang="fr-FR" sz="550" dirty="0" err="1">
                <a:solidFill>
                  <a:srgbClr val="008080"/>
                </a:solidFill>
                <a:latin typeface="Consolas"/>
              </a:rPr>
              <a:t>alloc</a:t>
            </a:r>
            <a:r>
              <a:rPr lang="fr-FR" sz="550" dirty="0" err="1">
                <a:solidFill>
                  <a:srgbClr val="808080"/>
                </a:solidFill>
                <a:latin typeface="Consolas"/>
              </a:rPr>
              <a:t>.</a:t>
            </a:r>
            <a:r>
              <a:rPr lang="fr-FR" sz="550" dirty="0" err="1">
                <a:solidFill>
                  <a:srgbClr val="008080"/>
                </a:solidFill>
                <a:latin typeface="Consolas"/>
              </a:rPr>
              <a:t>container_id</a:t>
            </a:r>
            <a:endParaRPr lang="fr-FR" sz="550" dirty="0">
              <a:solidFill>
                <a:prstClr val="black"/>
              </a:solidFill>
              <a:latin typeface="Consolas"/>
            </a:endParaRPr>
          </a:p>
          <a:p>
            <a:r>
              <a:rPr lang="en-US" sz="550" dirty="0">
                <a:solidFill>
                  <a:srgbClr val="808080"/>
                </a:solidFill>
                <a:latin typeface="Consolas"/>
              </a:rPr>
              <a:t>INNER</a:t>
            </a:r>
            <a:r>
              <a:rPr lang="en-US" sz="550" dirty="0">
                <a:solidFill>
                  <a:prstClr val="black"/>
                </a:solidFill>
                <a:latin typeface="Consolas"/>
              </a:rPr>
              <a:t> </a:t>
            </a:r>
            <a:r>
              <a:rPr lang="en-US" sz="550" dirty="0">
                <a:solidFill>
                  <a:srgbClr val="808080"/>
                </a:solidFill>
                <a:latin typeface="Consolas"/>
              </a:rPr>
              <a:t>JOIN</a:t>
            </a:r>
            <a:r>
              <a:rPr lang="en-US" sz="550" dirty="0">
                <a:solidFill>
                  <a:prstClr val="black"/>
                </a:solidFill>
                <a:latin typeface="Consolas"/>
              </a:rPr>
              <a:t> </a:t>
            </a:r>
            <a:r>
              <a:rPr lang="en-US" sz="550" dirty="0" err="1">
                <a:solidFill>
                  <a:srgbClr val="008000"/>
                </a:solidFill>
                <a:latin typeface="Consolas"/>
              </a:rPr>
              <a:t>sys</a:t>
            </a:r>
            <a:r>
              <a:rPr lang="en-US" sz="550" dirty="0" err="1">
                <a:solidFill>
                  <a:srgbClr val="808080"/>
                </a:solidFill>
                <a:latin typeface="Consolas"/>
              </a:rPr>
              <a:t>.</a:t>
            </a:r>
            <a:r>
              <a:rPr lang="en-US" sz="550" dirty="0" err="1">
                <a:solidFill>
                  <a:srgbClr val="008000"/>
                </a:solidFill>
                <a:latin typeface="Consolas"/>
              </a:rPr>
              <a:t>indexes</a:t>
            </a:r>
            <a:r>
              <a:rPr lang="en-US" sz="550" dirty="0">
                <a:solidFill>
                  <a:prstClr val="black"/>
                </a:solidFill>
                <a:latin typeface="Consolas"/>
              </a:rPr>
              <a:t> </a:t>
            </a:r>
            <a:r>
              <a:rPr lang="en-US" sz="550" dirty="0" err="1">
                <a:solidFill>
                  <a:srgbClr val="008080"/>
                </a:solidFill>
                <a:latin typeface="Consolas"/>
              </a:rPr>
              <a:t>ind</a:t>
            </a:r>
            <a:r>
              <a:rPr lang="en-US" sz="550" dirty="0">
                <a:solidFill>
                  <a:prstClr val="black"/>
                </a:solidFill>
                <a:latin typeface="Consolas"/>
              </a:rPr>
              <a:t> </a:t>
            </a:r>
            <a:r>
              <a:rPr lang="en-US" sz="550" dirty="0">
                <a:solidFill>
                  <a:srgbClr val="0000FF"/>
                </a:solidFill>
                <a:latin typeface="Consolas"/>
              </a:rPr>
              <a:t>ON</a:t>
            </a:r>
            <a:r>
              <a:rPr lang="en-US" sz="550" dirty="0">
                <a:solidFill>
                  <a:prstClr val="black"/>
                </a:solidFill>
                <a:latin typeface="Consolas"/>
              </a:rPr>
              <a:t> </a:t>
            </a:r>
            <a:r>
              <a:rPr lang="en-US" sz="550" dirty="0" err="1">
                <a:solidFill>
                  <a:srgbClr val="008080"/>
                </a:solidFill>
                <a:latin typeface="Consolas"/>
              </a:rPr>
              <a:t>ind</a:t>
            </a:r>
            <a:r>
              <a:rPr lang="en-US" sz="550" dirty="0" err="1">
                <a:solidFill>
                  <a:srgbClr val="808080"/>
                </a:solidFill>
                <a:latin typeface="Consolas"/>
              </a:rPr>
              <a:t>.</a:t>
            </a:r>
            <a:r>
              <a:rPr lang="en-US" sz="550" dirty="0" err="1">
                <a:solidFill>
                  <a:srgbClr val="FF00FF"/>
                </a:solidFill>
                <a:latin typeface="Consolas"/>
              </a:rPr>
              <a:t>object_id</a:t>
            </a:r>
            <a:r>
              <a:rPr lang="en-US" sz="550" dirty="0">
                <a:solidFill>
                  <a:prstClr val="black"/>
                </a:solidFill>
                <a:latin typeface="Consolas"/>
              </a:rPr>
              <a:t> </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part</a:t>
            </a:r>
            <a:r>
              <a:rPr lang="en-US" sz="550" dirty="0" err="1">
                <a:solidFill>
                  <a:srgbClr val="808080"/>
                </a:solidFill>
                <a:latin typeface="Consolas"/>
              </a:rPr>
              <a:t>.</a:t>
            </a:r>
            <a:r>
              <a:rPr lang="en-US" sz="550" dirty="0" err="1">
                <a:solidFill>
                  <a:srgbClr val="FF00FF"/>
                </a:solidFill>
                <a:latin typeface="Consolas"/>
              </a:rPr>
              <a:t>object_id</a:t>
            </a:r>
            <a:r>
              <a:rPr lang="en-US" sz="550" dirty="0">
                <a:solidFill>
                  <a:prstClr val="black"/>
                </a:solidFill>
                <a:latin typeface="Consolas"/>
              </a:rPr>
              <a:t> </a:t>
            </a:r>
            <a:r>
              <a:rPr lang="en-US" sz="550" dirty="0">
                <a:solidFill>
                  <a:srgbClr val="808080"/>
                </a:solidFill>
                <a:latin typeface="Consolas"/>
              </a:rPr>
              <a:t>AND</a:t>
            </a:r>
            <a:r>
              <a:rPr lang="en-US" sz="550" dirty="0">
                <a:solidFill>
                  <a:prstClr val="black"/>
                </a:solidFill>
                <a:latin typeface="Consolas"/>
              </a:rPr>
              <a:t> </a:t>
            </a:r>
            <a:r>
              <a:rPr lang="en-US" sz="550" dirty="0" err="1">
                <a:solidFill>
                  <a:srgbClr val="008080"/>
                </a:solidFill>
                <a:latin typeface="Consolas"/>
              </a:rPr>
              <a:t>ind</a:t>
            </a:r>
            <a:r>
              <a:rPr lang="en-US" sz="550" dirty="0" err="1">
                <a:solidFill>
                  <a:srgbClr val="808080"/>
                </a:solidFill>
                <a:latin typeface="Consolas"/>
              </a:rPr>
              <a:t>.</a:t>
            </a:r>
            <a:r>
              <a:rPr lang="en-US" sz="550" dirty="0" err="1">
                <a:solidFill>
                  <a:srgbClr val="008080"/>
                </a:solidFill>
                <a:latin typeface="Consolas"/>
              </a:rPr>
              <a:t>index_id</a:t>
            </a:r>
            <a:r>
              <a:rPr lang="en-US" sz="550" dirty="0">
                <a:solidFill>
                  <a:prstClr val="black"/>
                </a:solidFill>
                <a:latin typeface="Consolas"/>
              </a:rPr>
              <a:t> </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part</a:t>
            </a:r>
            <a:r>
              <a:rPr lang="en-US" sz="550" dirty="0" err="1">
                <a:solidFill>
                  <a:srgbClr val="808080"/>
                </a:solidFill>
                <a:latin typeface="Consolas"/>
              </a:rPr>
              <a:t>.</a:t>
            </a:r>
            <a:r>
              <a:rPr lang="en-US" sz="550" dirty="0" err="1">
                <a:solidFill>
                  <a:srgbClr val="008080"/>
                </a:solidFill>
                <a:latin typeface="Consolas"/>
              </a:rPr>
              <a:t>index_id</a:t>
            </a:r>
            <a:endParaRPr lang="en-US" sz="550" dirty="0">
              <a:solidFill>
                <a:prstClr val="black"/>
              </a:solidFill>
              <a:latin typeface="Consolas"/>
            </a:endParaRPr>
          </a:p>
          <a:p>
            <a:r>
              <a:rPr lang="en-US" sz="550" dirty="0">
                <a:solidFill>
                  <a:srgbClr val="808080"/>
                </a:solidFill>
                <a:latin typeface="Consolas"/>
              </a:rPr>
              <a:t>INNER</a:t>
            </a:r>
            <a:r>
              <a:rPr lang="en-US" sz="550" dirty="0">
                <a:solidFill>
                  <a:prstClr val="black"/>
                </a:solidFill>
                <a:latin typeface="Consolas"/>
              </a:rPr>
              <a:t> </a:t>
            </a:r>
            <a:r>
              <a:rPr lang="en-US" sz="550" dirty="0">
                <a:solidFill>
                  <a:srgbClr val="808080"/>
                </a:solidFill>
                <a:latin typeface="Consolas"/>
              </a:rPr>
              <a:t>JOIN</a:t>
            </a:r>
            <a:r>
              <a:rPr lang="en-US" sz="550" dirty="0">
                <a:solidFill>
                  <a:prstClr val="black"/>
                </a:solidFill>
                <a:latin typeface="Consolas"/>
              </a:rPr>
              <a:t> </a:t>
            </a:r>
            <a:r>
              <a:rPr lang="en-US" sz="550" dirty="0" err="1">
                <a:solidFill>
                  <a:srgbClr val="008000"/>
                </a:solidFill>
                <a:latin typeface="Consolas"/>
              </a:rPr>
              <a:t>sys</a:t>
            </a:r>
            <a:r>
              <a:rPr lang="en-US" sz="550" dirty="0" err="1">
                <a:solidFill>
                  <a:srgbClr val="808080"/>
                </a:solidFill>
                <a:latin typeface="Consolas"/>
              </a:rPr>
              <a:t>.</a:t>
            </a:r>
            <a:r>
              <a:rPr lang="en-US" sz="550" dirty="0" err="1">
                <a:solidFill>
                  <a:srgbClr val="008000"/>
                </a:solidFill>
                <a:latin typeface="Consolas"/>
              </a:rPr>
              <a:t>objects</a:t>
            </a:r>
            <a:r>
              <a:rPr lang="en-US" sz="550" dirty="0">
                <a:solidFill>
                  <a:prstClr val="black"/>
                </a:solidFill>
                <a:latin typeface="Consolas"/>
              </a:rPr>
              <a:t> </a:t>
            </a:r>
            <a:r>
              <a:rPr lang="en-US" sz="550" dirty="0" err="1">
                <a:solidFill>
                  <a:srgbClr val="008080"/>
                </a:solidFill>
                <a:latin typeface="Consolas"/>
              </a:rPr>
              <a:t>obj</a:t>
            </a:r>
            <a:r>
              <a:rPr lang="en-US" sz="550" dirty="0">
                <a:solidFill>
                  <a:prstClr val="black"/>
                </a:solidFill>
                <a:latin typeface="Consolas"/>
              </a:rPr>
              <a:t> </a:t>
            </a:r>
            <a:r>
              <a:rPr lang="en-US" sz="550" dirty="0">
                <a:solidFill>
                  <a:srgbClr val="0000FF"/>
                </a:solidFill>
                <a:latin typeface="Consolas"/>
              </a:rPr>
              <a:t>ON</a:t>
            </a:r>
            <a:r>
              <a:rPr lang="en-US" sz="550" dirty="0">
                <a:solidFill>
                  <a:prstClr val="black"/>
                </a:solidFill>
                <a:latin typeface="Consolas"/>
              </a:rPr>
              <a:t> </a:t>
            </a:r>
            <a:r>
              <a:rPr lang="en-US" sz="550" dirty="0" err="1">
                <a:solidFill>
                  <a:srgbClr val="008080"/>
                </a:solidFill>
                <a:latin typeface="Consolas"/>
              </a:rPr>
              <a:t>obj</a:t>
            </a:r>
            <a:r>
              <a:rPr lang="en-US" sz="550" dirty="0" err="1">
                <a:solidFill>
                  <a:srgbClr val="808080"/>
                </a:solidFill>
                <a:latin typeface="Consolas"/>
              </a:rPr>
              <a:t>.</a:t>
            </a:r>
            <a:r>
              <a:rPr lang="en-US" sz="550" dirty="0" err="1">
                <a:solidFill>
                  <a:srgbClr val="FF00FF"/>
                </a:solidFill>
                <a:latin typeface="Consolas"/>
              </a:rPr>
              <a:t>object_id</a:t>
            </a:r>
            <a:r>
              <a:rPr lang="en-US" sz="550" dirty="0">
                <a:solidFill>
                  <a:prstClr val="black"/>
                </a:solidFill>
                <a:latin typeface="Consolas"/>
              </a:rPr>
              <a:t> </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part</a:t>
            </a:r>
            <a:r>
              <a:rPr lang="en-US" sz="550" dirty="0" err="1">
                <a:solidFill>
                  <a:srgbClr val="808080"/>
                </a:solidFill>
                <a:latin typeface="Consolas"/>
              </a:rPr>
              <a:t>.</a:t>
            </a:r>
            <a:r>
              <a:rPr lang="en-US" sz="550" dirty="0" err="1">
                <a:solidFill>
                  <a:srgbClr val="FF00FF"/>
                </a:solidFill>
                <a:latin typeface="Consolas"/>
              </a:rPr>
              <a:t>object_id</a:t>
            </a:r>
            <a:endParaRPr lang="en-US" sz="550" dirty="0">
              <a:solidFill>
                <a:prstClr val="black"/>
              </a:solidFill>
              <a:latin typeface="Consolas"/>
            </a:endParaRPr>
          </a:p>
          <a:p>
            <a:r>
              <a:rPr lang="en-US" sz="550" dirty="0">
                <a:solidFill>
                  <a:srgbClr val="0000FF"/>
                </a:solidFill>
                <a:latin typeface="Consolas"/>
              </a:rPr>
              <a:t>WHERE</a:t>
            </a:r>
            <a:r>
              <a:rPr lang="en-US" sz="550" dirty="0">
                <a:solidFill>
                  <a:prstClr val="black"/>
                </a:solidFill>
                <a:latin typeface="Consolas"/>
              </a:rPr>
              <a:t> </a:t>
            </a:r>
            <a:r>
              <a:rPr lang="en-US" sz="550" dirty="0" err="1">
                <a:solidFill>
                  <a:srgbClr val="008080"/>
                </a:solidFill>
                <a:latin typeface="Consolas"/>
              </a:rPr>
              <a:t>buf</a:t>
            </a:r>
            <a:r>
              <a:rPr lang="en-US" sz="550" dirty="0" err="1">
                <a:solidFill>
                  <a:srgbClr val="808080"/>
                </a:solidFill>
                <a:latin typeface="Consolas"/>
              </a:rPr>
              <a:t>.</a:t>
            </a:r>
            <a:r>
              <a:rPr lang="en-US" sz="550" dirty="0" err="1">
                <a:solidFill>
                  <a:srgbClr val="008080"/>
                </a:solidFill>
                <a:latin typeface="Consolas"/>
              </a:rPr>
              <a:t>database_id</a:t>
            </a:r>
            <a:r>
              <a:rPr lang="en-US" sz="550" dirty="0">
                <a:solidFill>
                  <a:prstClr val="black"/>
                </a:solidFill>
                <a:latin typeface="Consolas"/>
              </a:rPr>
              <a:t> </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FF00FF"/>
                </a:solidFill>
                <a:latin typeface="Consolas"/>
              </a:rPr>
              <a:t>db_id</a:t>
            </a:r>
            <a:r>
              <a:rPr lang="en-US" sz="550" dirty="0">
                <a:solidFill>
                  <a:srgbClr val="808080"/>
                </a:solidFill>
                <a:latin typeface="Consolas"/>
              </a:rPr>
              <a:t>()</a:t>
            </a:r>
            <a:r>
              <a:rPr lang="en-US" sz="550" dirty="0">
                <a:solidFill>
                  <a:prstClr val="black"/>
                </a:solidFill>
                <a:latin typeface="Consolas"/>
              </a:rPr>
              <a:t> </a:t>
            </a:r>
            <a:r>
              <a:rPr lang="en-US" sz="550" dirty="0">
                <a:solidFill>
                  <a:srgbClr val="808080"/>
                </a:solidFill>
                <a:latin typeface="Consolas"/>
              </a:rPr>
              <a:t>AND</a:t>
            </a:r>
            <a:r>
              <a:rPr lang="en-US" sz="550" dirty="0">
                <a:solidFill>
                  <a:prstClr val="black"/>
                </a:solidFill>
                <a:latin typeface="Consolas"/>
              </a:rPr>
              <a:t> </a:t>
            </a:r>
            <a:r>
              <a:rPr lang="en-US" sz="550" dirty="0" err="1">
                <a:solidFill>
                  <a:srgbClr val="008080"/>
                </a:solidFill>
                <a:latin typeface="Consolas"/>
              </a:rPr>
              <a:t>alloc</a:t>
            </a:r>
            <a:r>
              <a:rPr lang="en-US" sz="550" dirty="0" err="1">
                <a:solidFill>
                  <a:srgbClr val="808080"/>
                </a:solidFill>
                <a:latin typeface="Consolas"/>
              </a:rPr>
              <a:t>.</a:t>
            </a:r>
            <a:r>
              <a:rPr lang="en-US" sz="550" dirty="0" err="1">
                <a:solidFill>
                  <a:srgbClr val="0000FF"/>
                </a:solidFill>
                <a:latin typeface="Consolas"/>
              </a:rPr>
              <a:t>type</a:t>
            </a:r>
            <a:r>
              <a:rPr lang="en-US" sz="550" dirty="0">
                <a:solidFill>
                  <a:prstClr val="black"/>
                </a:solidFill>
                <a:latin typeface="Consolas"/>
              </a:rPr>
              <a:t> </a:t>
            </a:r>
            <a:r>
              <a:rPr lang="en-US" sz="550" dirty="0">
                <a:solidFill>
                  <a:srgbClr val="808080"/>
                </a:solidFill>
                <a:latin typeface="Consolas"/>
              </a:rPr>
              <a:t>=</a:t>
            </a:r>
            <a:r>
              <a:rPr lang="en-US" sz="550" dirty="0">
                <a:solidFill>
                  <a:prstClr val="black"/>
                </a:solidFill>
                <a:latin typeface="Consolas"/>
              </a:rPr>
              <a:t> 2 </a:t>
            </a:r>
            <a:r>
              <a:rPr lang="en-US" sz="550" dirty="0">
                <a:solidFill>
                  <a:srgbClr val="808080"/>
                </a:solidFill>
                <a:latin typeface="Consolas"/>
              </a:rPr>
              <a:t>AND</a:t>
            </a:r>
            <a:r>
              <a:rPr lang="en-US" sz="550" dirty="0">
                <a:solidFill>
                  <a:prstClr val="black"/>
                </a:solidFill>
                <a:latin typeface="Consolas"/>
              </a:rPr>
              <a:t> </a:t>
            </a:r>
            <a:r>
              <a:rPr lang="en-US" sz="550" dirty="0" err="1">
                <a:solidFill>
                  <a:srgbClr val="008080"/>
                </a:solidFill>
                <a:latin typeface="Consolas"/>
              </a:rPr>
              <a:t>obj</a:t>
            </a:r>
            <a:r>
              <a:rPr lang="en-US" sz="550" dirty="0" err="1">
                <a:solidFill>
                  <a:srgbClr val="808080"/>
                </a:solidFill>
                <a:latin typeface="Consolas"/>
              </a:rPr>
              <a:t>.</a:t>
            </a:r>
            <a:r>
              <a:rPr lang="en-US" sz="550" dirty="0" err="1">
                <a:solidFill>
                  <a:srgbClr val="008080"/>
                </a:solidFill>
                <a:latin typeface="Consolas"/>
              </a:rPr>
              <a:t>is_ms_shipped</a:t>
            </a:r>
            <a:r>
              <a:rPr lang="en-US" sz="550" dirty="0">
                <a:solidFill>
                  <a:prstClr val="black"/>
                </a:solidFill>
                <a:latin typeface="Consolas"/>
              </a:rPr>
              <a:t> </a:t>
            </a:r>
            <a:r>
              <a:rPr lang="en-US" sz="550" dirty="0">
                <a:solidFill>
                  <a:srgbClr val="808080"/>
                </a:solidFill>
                <a:latin typeface="Consolas"/>
              </a:rPr>
              <a:t>=</a:t>
            </a:r>
            <a:r>
              <a:rPr lang="en-US" sz="550" dirty="0">
                <a:solidFill>
                  <a:prstClr val="black"/>
                </a:solidFill>
                <a:latin typeface="Consolas"/>
              </a:rPr>
              <a:t> 0</a:t>
            </a:r>
          </a:p>
          <a:p>
            <a:r>
              <a:rPr lang="en-US" sz="550" dirty="0">
                <a:solidFill>
                  <a:srgbClr val="0000FF"/>
                </a:solidFill>
                <a:latin typeface="Consolas"/>
              </a:rPr>
              <a:t>ORDER</a:t>
            </a:r>
            <a:r>
              <a:rPr lang="en-US" sz="550" dirty="0">
                <a:solidFill>
                  <a:prstClr val="black"/>
                </a:solidFill>
                <a:latin typeface="Consolas"/>
              </a:rPr>
              <a:t> </a:t>
            </a:r>
            <a:r>
              <a:rPr lang="en-US" sz="550" dirty="0">
                <a:solidFill>
                  <a:srgbClr val="0000FF"/>
                </a:solidFill>
                <a:latin typeface="Consolas"/>
              </a:rPr>
              <a:t>BY</a:t>
            </a:r>
            <a:r>
              <a:rPr lang="en-US" sz="550" dirty="0">
                <a:solidFill>
                  <a:prstClr val="black"/>
                </a:solidFill>
                <a:latin typeface="Consolas"/>
              </a:rPr>
              <a:t> </a:t>
            </a:r>
            <a:r>
              <a:rPr lang="en-US" sz="550" dirty="0" err="1">
                <a:solidFill>
                  <a:srgbClr val="008080"/>
                </a:solidFill>
                <a:latin typeface="Consolas"/>
              </a:rPr>
              <a:t>TableName</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IndexID</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PageNumber</a:t>
            </a:r>
            <a:endParaRPr lang="en-US" sz="550" dirty="0">
              <a:solidFill>
                <a:prstClr val="black"/>
              </a:solidFill>
              <a:latin typeface="Consolas"/>
            </a:endParaRPr>
          </a:p>
          <a:p>
            <a:r>
              <a:rPr lang="en-US" sz="550" dirty="0">
                <a:solidFill>
                  <a:srgbClr val="0000FF"/>
                </a:solidFill>
                <a:latin typeface="Consolas"/>
              </a:rPr>
              <a:t>GO</a:t>
            </a:r>
            <a:endParaRPr lang="en-US" sz="550" dirty="0">
              <a:solidFill>
                <a:prstClr val="black"/>
              </a:solidFill>
              <a:latin typeface="Consolas"/>
            </a:endParaRPr>
          </a:p>
          <a:p>
            <a:endParaRPr lang="en-US" sz="550" dirty="0">
              <a:solidFill>
                <a:prstClr val="black"/>
              </a:solidFill>
              <a:latin typeface="Consolas"/>
            </a:endParaRPr>
          </a:p>
          <a:p>
            <a:r>
              <a:rPr lang="en-US" sz="550" dirty="0">
                <a:solidFill>
                  <a:srgbClr val="008000"/>
                </a:solidFill>
                <a:latin typeface="Consolas"/>
              </a:rPr>
              <a:t>-- Run the next query to load some data into the buffer pool, you may want to turn on</a:t>
            </a:r>
            <a:endParaRPr lang="en-US" sz="550" dirty="0">
              <a:solidFill>
                <a:prstClr val="black"/>
              </a:solidFill>
              <a:latin typeface="Consolas"/>
            </a:endParaRPr>
          </a:p>
          <a:p>
            <a:r>
              <a:rPr lang="en-US" sz="550" dirty="0">
                <a:solidFill>
                  <a:srgbClr val="008000"/>
                </a:solidFill>
                <a:latin typeface="Consolas"/>
              </a:rPr>
              <a:t>-- the actual execution plan to show which indexes are being used.</a:t>
            </a:r>
            <a:endParaRPr lang="en-US" sz="550" dirty="0">
              <a:solidFill>
                <a:prstClr val="black"/>
              </a:solidFill>
              <a:latin typeface="Consolas"/>
            </a:endParaRPr>
          </a:p>
          <a:p>
            <a:endParaRPr lang="en-US" sz="550" dirty="0">
              <a:solidFill>
                <a:prstClr val="black"/>
              </a:solidFill>
              <a:latin typeface="Consolas"/>
            </a:endParaRPr>
          </a:p>
          <a:p>
            <a:r>
              <a:rPr lang="en-US" sz="550" dirty="0">
                <a:solidFill>
                  <a:srgbClr val="008000"/>
                </a:solidFill>
                <a:latin typeface="Consolas"/>
              </a:rPr>
              <a:t>/********************************************* NOTE *************************************************/</a:t>
            </a:r>
            <a:endParaRPr lang="en-US" sz="550" dirty="0">
              <a:solidFill>
                <a:prstClr val="black"/>
              </a:solidFill>
              <a:latin typeface="Consolas"/>
            </a:endParaRPr>
          </a:p>
          <a:p>
            <a:r>
              <a:rPr lang="en-US" sz="550" dirty="0">
                <a:solidFill>
                  <a:srgbClr val="008000"/>
                </a:solidFill>
                <a:latin typeface="Consolas"/>
              </a:rPr>
              <a:t>/* It is possible that you will see pages in the buffer pool from tables other than </a:t>
            </a:r>
            <a:r>
              <a:rPr lang="en-US" sz="550" dirty="0" err="1">
                <a:solidFill>
                  <a:srgbClr val="008000"/>
                </a:solidFill>
                <a:latin typeface="Consolas"/>
              </a:rPr>
              <a:t>Person.Address</a:t>
            </a:r>
            <a:r>
              <a:rPr lang="en-US" sz="550" dirty="0">
                <a:solidFill>
                  <a:srgbClr val="008000"/>
                </a:solidFill>
                <a:latin typeface="Consolas"/>
              </a:rPr>
              <a:t>.*/</a:t>
            </a:r>
            <a:endParaRPr lang="en-US" sz="550" dirty="0">
              <a:solidFill>
                <a:prstClr val="black"/>
              </a:solidFill>
              <a:latin typeface="Consolas"/>
            </a:endParaRPr>
          </a:p>
          <a:p>
            <a:r>
              <a:rPr lang="en-US" sz="550" dirty="0">
                <a:solidFill>
                  <a:srgbClr val="008000"/>
                </a:solidFill>
                <a:latin typeface="Consolas"/>
              </a:rPr>
              <a:t>/* This is most likely due to the fact that there is a full text catalog in the database which is*/</a:t>
            </a:r>
            <a:endParaRPr lang="en-US" sz="550" dirty="0">
              <a:solidFill>
                <a:prstClr val="black"/>
              </a:solidFill>
              <a:latin typeface="Consolas"/>
            </a:endParaRPr>
          </a:p>
          <a:p>
            <a:r>
              <a:rPr lang="en-US" sz="550" dirty="0">
                <a:solidFill>
                  <a:srgbClr val="008000"/>
                </a:solidFill>
                <a:latin typeface="Consolas"/>
              </a:rPr>
              <a:t>/* being crawled on a regular basis.  This of course also loads pages in the buffer pool.*/</a:t>
            </a:r>
            <a:endParaRPr lang="en-US" sz="550" dirty="0">
              <a:solidFill>
                <a:prstClr val="black"/>
              </a:solidFill>
              <a:latin typeface="Consolas"/>
            </a:endParaRPr>
          </a:p>
          <a:p>
            <a:r>
              <a:rPr lang="en-US" sz="550" dirty="0">
                <a:solidFill>
                  <a:srgbClr val="008000"/>
                </a:solidFill>
                <a:latin typeface="Consolas"/>
              </a:rPr>
              <a:t>/****************************************************************************************************/</a:t>
            </a:r>
            <a:endParaRPr lang="en-US" sz="550" dirty="0">
              <a:solidFill>
                <a:prstClr val="black"/>
              </a:solidFill>
              <a:latin typeface="Consolas"/>
            </a:endParaRPr>
          </a:p>
          <a:p>
            <a:endParaRPr lang="en-US" sz="550" dirty="0">
              <a:solidFill>
                <a:prstClr val="black"/>
              </a:solidFill>
              <a:latin typeface="Consolas"/>
            </a:endParaRPr>
          </a:p>
          <a:p>
            <a:r>
              <a:rPr lang="en-US" sz="550" dirty="0">
                <a:solidFill>
                  <a:srgbClr val="0000FF"/>
                </a:solidFill>
                <a:latin typeface="Consolas"/>
              </a:rPr>
              <a:t>SET</a:t>
            </a:r>
            <a:r>
              <a:rPr lang="en-US" sz="550" dirty="0">
                <a:solidFill>
                  <a:prstClr val="black"/>
                </a:solidFill>
                <a:latin typeface="Consolas"/>
              </a:rPr>
              <a:t> </a:t>
            </a:r>
            <a:r>
              <a:rPr lang="en-US" sz="550" dirty="0">
                <a:solidFill>
                  <a:srgbClr val="0000FF"/>
                </a:solidFill>
                <a:latin typeface="Consolas"/>
              </a:rPr>
              <a:t>STATISTICS</a:t>
            </a:r>
            <a:r>
              <a:rPr lang="en-US" sz="550" dirty="0">
                <a:solidFill>
                  <a:prstClr val="black"/>
                </a:solidFill>
                <a:latin typeface="Consolas"/>
              </a:rPr>
              <a:t> </a:t>
            </a:r>
            <a:r>
              <a:rPr lang="en-US" sz="550" dirty="0">
                <a:solidFill>
                  <a:srgbClr val="0000FF"/>
                </a:solidFill>
                <a:latin typeface="Consolas"/>
              </a:rPr>
              <a:t>IO</a:t>
            </a:r>
            <a:r>
              <a:rPr lang="en-US" sz="550" dirty="0">
                <a:solidFill>
                  <a:prstClr val="black"/>
                </a:solidFill>
                <a:latin typeface="Consolas"/>
              </a:rPr>
              <a:t> </a:t>
            </a:r>
            <a:r>
              <a:rPr lang="en-US" sz="550" dirty="0">
                <a:solidFill>
                  <a:srgbClr val="0000FF"/>
                </a:solidFill>
                <a:latin typeface="Consolas"/>
              </a:rPr>
              <a:t>ON</a:t>
            </a:r>
            <a:endParaRPr lang="en-US" sz="550" dirty="0">
              <a:solidFill>
                <a:prstClr val="black"/>
              </a:solidFill>
              <a:latin typeface="Consolas"/>
            </a:endParaRPr>
          </a:p>
          <a:p>
            <a:r>
              <a:rPr lang="en-US" sz="550" dirty="0" smtClean="0">
                <a:solidFill>
                  <a:srgbClr val="0000FF"/>
                </a:solidFill>
                <a:latin typeface="Consolas"/>
              </a:rPr>
              <a:t>GO</a:t>
            </a:r>
            <a:endParaRPr lang="en-US" sz="550" dirty="0">
              <a:solidFill>
                <a:prstClr val="black"/>
              </a:solidFill>
              <a:latin typeface="Consolas"/>
            </a:endParaRPr>
          </a:p>
          <a:p>
            <a:r>
              <a:rPr lang="en-US" sz="550" dirty="0">
                <a:solidFill>
                  <a:srgbClr val="0000FF"/>
                </a:solidFill>
                <a:latin typeface="Consolas"/>
              </a:rPr>
              <a:t>SELECT</a:t>
            </a:r>
            <a:r>
              <a:rPr lang="en-US" sz="550" dirty="0">
                <a:solidFill>
                  <a:prstClr val="black"/>
                </a:solidFill>
                <a:latin typeface="Consolas"/>
              </a:rPr>
              <a:t> </a:t>
            </a:r>
            <a:r>
              <a:rPr lang="en-US" sz="550" dirty="0" err="1">
                <a:solidFill>
                  <a:srgbClr val="008080"/>
                </a:solidFill>
                <a:latin typeface="Consolas"/>
              </a:rPr>
              <a:t>AddressID</a:t>
            </a:r>
            <a:r>
              <a:rPr lang="en-US" sz="550" dirty="0">
                <a:solidFill>
                  <a:srgbClr val="808080"/>
                </a:solidFill>
                <a:latin typeface="Consolas"/>
              </a:rPr>
              <a:t>,</a:t>
            </a:r>
            <a:r>
              <a:rPr lang="en-US" sz="550" dirty="0">
                <a:solidFill>
                  <a:prstClr val="black"/>
                </a:solidFill>
                <a:latin typeface="Consolas"/>
              </a:rPr>
              <a:t> </a:t>
            </a:r>
            <a:r>
              <a:rPr lang="en-US" sz="550" dirty="0">
                <a:solidFill>
                  <a:srgbClr val="008080"/>
                </a:solidFill>
                <a:latin typeface="Consolas"/>
              </a:rPr>
              <a:t>AddressLine1</a:t>
            </a:r>
            <a:r>
              <a:rPr lang="en-US" sz="550" dirty="0">
                <a:solidFill>
                  <a:srgbClr val="808080"/>
                </a:solidFill>
                <a:latin typeface="Consolas"/>
              </a:rPr>
              <a:t>,</a:t>
            </a:r>
            <a:r>
              <a:rPr lang="en-US" sz="550" dirty="0">
                <a:solidFill>
                  <a:prstClr val="black"/>
                </a:solidFill>
                <a:latin typeface="Consolas"/>
              </a:rPr>
              <a:t> </a:t>
            </a:r>
            <a:r>
              <a:rPr lang="en-US" sz="550" dirty="0">
                <a:solidFill>
                  <a:srgbClr val="008080"/>
                </a:solidFill>
                <a:latin typeface="Consolas"/>
              </a:rPr>
              <a:t>AddressLine1</a:t>
            </a:r>
            <a:r>
              <a:rPr lang="en-US" sz="550" dirty="0">
                <a:solidFill>
                  <a:srgbClr val="808080"/>
                </a:solidFill>
                <a:latin typeface="Consolas"/>
              </a:rPr>
              <a:t>,</a:t>
            </a:r>
            <a:r>
              <a:rPr lang="en-US" sz="550" dirty="0">
                <a:solidFill>
                  <a:prstClr val="black"/>
                </a:solidFill>
                <a:latin typeface="Consolas"/>
              </a:rPr>
              <a:t> </a:t>
            </a:r>
            <a:r>
              <a:rPr lang="en-US" sz="550" dirty="0">
                <a:solidFill>
                  <a:srgbClr val="008080"/>
                </a:solidFill>
                <a:latin typeface="Consolas"/>
              </a:rPr>
              <a:t>City</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PostalCode</a:t>
            </a:r>
            <a:endParaRPr lang="en-US" sz="550" dirty="0">
              <a:solidFill>
                <a:prstClr val="black"/>
              </a:solidFill>
              <a:latin typeface="Consolas"/>
            </a:endParaRPr>
          </a:p>
          <a:p>
            <a:r>
              <a:rPr lang="en-US" sz="550" dirty="0">
                <a:solidFill>
                  <a:srgbClr val="0000FF"/>
                </a:solidFill>
                <a:latin typeface="Consolas"/>
              </a:rPr>
              <a:t>FROM</a:t>
            </a:r>
            <a:r>
              <a:rPr lang="en-US" sz="550" dirty="0">
                <a:solidFill>
                  <a:prstClr val="black"/>
                </a:solidFill>
                <a:latin typeface="Consolas"/>
              </a:rPr>
              <a:t> </a:t>
            </a:r>
            <a:r>
              <a:rPr lang="en-US" sz="550" dirty="0" err="1">
                <a:solidFill>
                  <a:srgbClr val="008080"/>
                </a:solidFill>
                <a:latin typeface="Consolas"/>
              </a:rPr>
              <a:t>Person</a:t>
            </a:r>
            <a:r>
              <a:rPr lang="en-US" sz="550" dirty="0" err="1">
                <a:solidFill>
                  <a:srgbClr val="808080"/>
                </a:solidFill>
                <a:latin typeface="Consolas"/>
              </a:rPr>
              <a:t>.</a:t>
            </a:r>
            <a:r>
              <a:rPr lang="en-US" sz="550" dirty="0" err="1">
                <a:solidFill>
                  <a:srgbClr val="0000FF"/>
                </a:solidFill>
                <a:latin typeface="Consolas"/>
              </a:rPr>
              <a:t>Address</a:t>
            </a:r>
            <a:endParaRPr lang="en-US" sz="550" dirty="0">
              <a:solidFill>
                <a:prstClr val="black"/>
              </a:solidFill>
              <a:latin typeface="Consolas"/>
            </a:endParaRPr>
          </a:p>
          <a:p>
            <a:r>
              <a:rPr lang="en-US" sz="550" dirty="0">
                <a:solidFill>
                  <a:srgbClr val="0000FF"/>
                </a:solidFill>
                <a:latin typeface="Consolas"/>
              </a:rPr>
              <a:t>WHERE</a:t>
            </a:r>
            <a:r>
              <a:rPr lang="en-US" sz="550" dirty="0">
                <a:solidFill>
                  <a:prstClr val="black"/>
                </a:solidFill>
                <a:latin typeface="Consolas"/>
              </a:rPr>
              <a:t> </a:t>
            </a:r>
            <a:r>
              <a:rPr lang="en-US" sz="550" dirty="0" err="1">
                <a:solidFill>
                  <a:srgbClr val="008080"/>
                </a:solidFill>
                <a:latin typeface="Consolas"/>
              </a:rPr>
              <a:t>AddressID</a:t>
            </a:r>
            <a:r>
              <a:rPr lang="en-US" sz="550" dirty="0">
                <a:solidFill>
                  <a:prstClr val="black"/>
                </a:solidFill>
                <a:latin typeface="Consolas"/>
              </a:rPr>
              <a:t> </a:t>
            </a:r>
            <a:r>
              <a:rPr lang="en-US" sz="550" dirty="0">
                <a:solidFill>
                  <a:srgbClr val="808080"/>
                </a:solidFill>
                <a:latin typeface="Consolas"/>
              </a:rPr>
              <a:t>=</a:t>
            </a:r>
            <a:r>
              <a:rPr lang="en-US" sz="550" dirty="0">
                <a:solidFill>
                  <a:prstClr val="black"/>
                </a:solidFill>
                <a:latin typeface="Consolas"/>
              </a:rPr>
              <a:t> 910</a:t>
            </a:r>
          </a:p>
          <a:p>
            <a:endParaRPr lang="en-US" sz="550" dirty="0">
              <a:solidFill>
                <a:prstClr val="black"/>
              </a:solidFill>
              <a:latin typeface="Consolas"/>
            </a:endParaRPr>
          </a:p>
          <a:p>
            <a:r>
              <a:rPr lang="en-US" sz="550" dirty="0">
                <a:solidFill>
                  <a:srgbClr val="0000FF"/>
                </a:solidFill>
                <a:latin typeface="Consolas"/>
              </a:rPr>
              <a:t>SET</a:t>
            </a:r>
            <a:r>
              <a:rPr lang="en-US" sz="550" dirty="0">
                <a:solidFill>
                  <a:prstClr val="black"/>
                </a:solidFill>
                <a:latin typeface="Consolas"/>
              </a:rPr>
              <a:t> </a:t>
            </a:r>
            <a:r>
              <a:rPr lang="en-US" sz="550" dirty="0">
                <a:solidFill>
                  <a:srgbClr val="0000FF"/>
                </a:solidFill>
                <a:latin typeface="Consolas"/>
              </a:rPr>
              <a:t>STATISTICS</a:t>
            </a:r>
            <a:r>
              <a:rPr lang="en-US" sz="550" dirty="0">
                <a:solidFill>
                  <a:prstClr val="black"/>
                </a:solidFill>
                <a:latin typeface="Consolas"/>
              </a:rPr>
              <a:t> </a:t>
            </a:r>
            <a:r>
              <a:rPr lang="en-US" sz="550" dirty="0">
                <a:solidFill>
                  <a:srgbClr val="0000FF"/>
                </a:solidFill>
                <a:latin typeface="Consolas"/>
              </a:rPr>
              <a:t>IO</a:t>
            </a:r>
            <a:r>
              <a:rPr lang="en-US" sz="550" dirty="0">
                <a:solidFill>
                  <a:prstClr val="black"/>
                </a:solidFill>
                <a:latin typeface="Consolas"/>
              </a:rPr>
              <a:t> </a:t>
            </a:r>
            <a:r>
              <a:rPr lang="en-US" sz="550" dirty="0">
                <a:solidFill>
                  <a:srgbClr val="0000FF"/>
                </a:solidFill>
                <a:latin typeface="Consolas"/>
              </a:rPr>
              <a:t>OFF</a:t>
            </a:r>
            <a:endParaRPr lang="en-US" sz="550" dirty="0">
              <a:solidFill>
                <a:prstClr val="black"/>
              </a:solidFill>
              <a:latin typeface="Consolas"/>
            </a:endParaRPr>
          </a:p>
          <a:p>
            <a:r>
              <a:rPr lang="en-US" sz="550" dirty="0" smtClean="0">
                <a:solidFill>
                  <a:srgbClr val="0000FF"/>
                </a:solidFill>
                <a:latin typeface="Consolas"/>
              </a:rPr>
              <a:t>GO</a:t>
            </a:r>
          </a:p>
          <a:p>
            <a:endParaRPr lang="en-US" sz="550" dirty="0">
              <a:solidFill>
                <a:prstClr val="black"/>
              </a:solidFill>
              <a:latin typeface="Consolas"/>
            </a:endParaRPr>
          </a:p>
          <a:p>
            <a:r>
              <a:rPr lang="en-US" sz="550" dirty="0">
                <a:solidFill>
                  <a:srgbClr val="008000"/>
                </a:solidFill>
                <a:latin typeface="Consolas"/>
              </a:rPr>
              <a:t>-- After running the query, examine the STATISTICS IO output to see how many physical reads were generated,</a:t>
            </a:r>
            <a:endParaRPr lang="en-US" sz="550" dirty="0">
              <a:solidFill>
                <a:prstClr val="black"/>
              </a:solidFill>
              <a:latin typeface="Consolas"/>
            </a:endParaRPr>
          </a:p>
          <a:p>
            <a:r>
              <a:rPr lang="en-US" sz="550" dirty="0">
                <a:solidFill>
                  <a:srgbClr val="008000"/>
                </a:solidFill>
                <a:latin typeface="Consolas"/>
              </a:rPr>
              <a:t>-- then run the buffer descriptors query one more time to see what is now in the buffer pool</a:t>
            </a:r>
            <a:r>
              <a:rPr lang="en-US" sz="550" dirty="0" smtClean="0">
                <a:solidFill>
                  <a:srgbClr val="008000"/>
                </a:solidFill>
                <a:latin typeface="Consolas"/>
              </a:rPr>
              <a:t>.</a:t>
            </a:r>
            <a:endParaRPr lang="en-US" sz="550" dirty="0">
              <a:solidFill>
                <a:prstClr val="black"/>
              </a:solidFill>
              <a:latin typeface="Consolas"/>
            </a:endParaRPr>
          </a:p>
          <a:p>
            <a:r>
              <a:rPr lang="en-US" sz="550" dirty="0">
                <a:solidFill>
                  <a:srgbClr val="008000"/>
                </a:solidFill>
                <a:latin typeface="Consolas"/>
              </a:rPr>
              <a:t>-- Run the </a:t>
            </a:r>
            <a:r>
              <a:rPr lang="en-US" sz="550" dirty="0" err="1">
                <a:solidFill>
                  <a:srgbClr val="008000"/>
                </a:solidFill>
                <a:latin typeface="Consolas"/>
              </a:rPr>
              <a:t>Person.Address</a:t>
            </a:r>
            <a:r>
              <a:rPr lang="en-US" sz="550" dirty="0">
                <a:solidFill>
                  <a:srgbClr val="008000"/>
                </a:solidFill>
                <a:latin typeface="Consolas"/>
              </a:rPr>
              <a:t> query a second time to verify the data in the buffer pool is being used</a:t>
            </a:r>
            <a:endParaRPr lang="en-US" sz="550" dirty="0">
              <a:solidFill>
                <a:prstClr val="black"/>
              </a:solidFill>
              <a:latin typeface="Consolas"/>
            </a:endParaRPr>
          </a:p>
          <a:p>
            <a:r>
              <a:rPr lang="en-US" sz="550" dirty="0">
                <a:solidFill>
                  <a:srgbClr val="008000"/>
                </a:solidFill>
                <a:latin typeface="Consolas"/>
              </a:rPr>
              <a:t>-- This time physical reads should be 0, but logical reads will remain the same</a:t>
            </a:r>
            <a:endParaRPr lang="en-US" sz="550" dirty="0">
              <a:solidFill>
                <a:prstClr val="black"/>
              </a:solidFill>
              <a:latin typeface="Consolas"/>
            </a:endParaRPr>
          </a:p>
          <a:p>
            <a:endParaRPr lang="en-US" sz="550" dirty="0">
              <a:solidFill>
                <a:prstClr val="black"/>
              </a:solidFill>
              <a:latin typeface="Consolas"/>
            </a:endParaRPr>
          </a:p>
          <a:p>
            <a:r>
              <a:rPr lang="en-US" sz="550" dirty="0">
                <a:solidFill>
                  <a:srgbClr val="0000FF"/>
                </a:solidFill>
                <a:latin typeface="Consolas"/>
              </a:rPr>
              <a:t>SET</a:t>
            </a:r>
            <a:r>
              <a:rPr lang="en-US" sz="550" dirty="0">
                <a:solidFill>
                  <a:prstClr val="black"/>
                </a:solidFill>
                <a:latin typeface="Consolas"/>
              </a:rPr>
              <a:t> </a:t>
            </a:r>
            <a:r>
              <a:rPr lang="en-US" sz="550" dirty="0">
                <a:solidFill>
                  <a:srgbClr val="0000FF"/>
                </a:solidFill>
                <a:latin typeface="Consolas"/>
              </a:rPr>
              <a:t>STATISTICS</a:t>
            </a:r>
            <a:r>
              <a:rPr lang="en-US" sz="550" dirty="0">
                <a:solidFill>
                  <a:prstClr val="black"/>
                </a:solidFill>
                <a:latin typeface="Consolas"/>
              </a:rPr>
              <a:t> </a:t>
            </a:r>
            <a:r>
              <a:rPr lang="en-US" sz="550" dirty="0">
                <a:solidFill>
                  <a:srgbClr val="0000FF"/>
                </a:solidFill>
                <a:latin typeface="Consolas"/>
              </a:rPr>
              <a:t>IO</a:t>
            </a:r>
            <a:r>
              <a:rPr lang="en-US" sz="550" dirty="0">
                <a:solidFill>
                  <a:prstClr val="black"/>
                </a:solidFill>
                <a:latin typeface="Consolas"/>
              </a:rPr>
              <a:t> </a:t>
            </a:r>
            <a:r>
              <a:rPr lang="en-US" sz="550" dirty="0">
                <a:solidFill>
                  <a:srgbClr val="0000FF"/>
                </a:solidFill>
                <a:latin typeface="Consolas"/>
              </a:rPr>
              <a:t>ON</a:t>
            </a:r>
            <a:endParaRPr lang="en-US" sz="550" dirty="0">
              <a:solidFill>
                <a:prstClr val="black"/>
              </a:solidFill>
              <a:latin typeface="Consolas"/>
            </a:endParaRPr>
          </a:p>
          <a:p>
            <a:r>
              <a:rPr lang="en-US" sz="550" dirty="0" smtClean="0">
                <a:solidFill>
                  <a:srgbClr val="0000FF"/>
                </a:solidFill>
                <a:latin typeface="Consolas"/>
              </a:rPr>
              <a:t>GO</a:t>
            </a:r>
            <a:endParaRPr lang="en-US" sz="550" dirty="0">
              <a:solidFill>
                <a:prstClr val="black"/>
              </a:solidFill>
              <a:latin typeface="Consolas"/>
            </a:endParaRPr>
          </a:p>
          <a:p>
            <a:r>
              <a:rPr lang="en-US" sz="550" dirty="0">
                <a:solidFill>
                  <a:srgbClr val="0000FF"/>
                </a:solidFill>
                <a:latin typeface="Consolas"/>
              </a:rPr>
              <a:t>SELECT</a:t>
            </a:r>
            <a:r>
              <a:rPr lang="en-US" sz="550" dirty="0">
                <a:solidFill>
                  <a:prstClr val="black"/>
                </a:solidFill>
                <a:latin typeface="Consolas"/>
              </a:rPr>
              <a:t> </a:t>
            </a:r>
            <a:r>
              <a:rPr lang="en-US" sz="550" dirty="0" err="1">
                <a:solidFill>
                  <a:srgbClr val="008080"/>
                </a:solidFill>
                <a:latin typeface="Consolas"/>
              </a:rPr>
              <a:t>AddressID</a:t>
            </a:r>
            <a:r>
              <a:rPr lang="en-US" sz="550" dirty="0">
                <a:solidFill>
                  <a:srgbClr val="808080"/>
                </a:solidFill>
                <a:latin typeface="Consolas"/>
              </a:rPr>
              <a:t>,</a:t>
            </a:r>
            <a:r>
              <a:rPr lang="en-US" sz="550" dirty="0">
                <a:solidFill>
                  <a:prstClr val="black"/>
                </a:solidFill>
                <a:latin typeface="Consolas"/>
              </a:rPr>
              <a:t> </a:t>
            </a:r>
            <a:r>
              <a:rPr lang="en-US" sz="550" dirty="0">
                <a:solidFill>
                  <a:srgbClr val="008080"/>
                </a:solidFill>
                <a:latin typeface="Consolas"/>
              </a:rPr>
              <a:t>AddressLine1</a:t>
            </a:r>
            <a:r>
              <a:rPr lang="en-US" sz="550" dirty="0">
                <a:solidFill>
                  <a:srgbClr val="808080"/>
                </a:solidFill>
                <a:latin typeface="Consolas"/>
              </a:rPr>
              <a:t>,</a:t>
            </a:r>
            <a:r>
              <a:rPr lang="en-US" sz="550" dirty="0">
                <a:solidFill>
                  <a:prstClr val="black"/>
                </a:solidFill>
                <a:latin typeface="Consolas"/>
              </a:rPr>
              <a:t> </a:t>
            </a:r>
            <a:r>
              <a:rPr lang="en-US" sz="550" dirty="0">
                <a:solidFill>
                  <a:srgbClr val="008080"/>
                </a:solidFill>
                <a:latin typeface="Consolas"/>
              </a:rPr>
              <a:t>AddressLine1</a:t>
            </a:r>
            <a:r>
              <a:rPr lang="en-US" sz="550" dirty="0">
                <a:solidFill>
                  <a:srgbClr val="808080"/>
                </a:solidFill>
                <a:latin typeface="Consolas"/>
              </a:rPr>
              <a:t>,</a:t>
            </a:r>
            <a:r>
              <a:rPr lang="en-US" sz="550" dirty="0">
                <a:solidFill>
                  <a:prstClr val="black"/>
                </a:solidFill>
                <a:latin typeface="Consolas"/>
              </a:rPr>
              <a:t> </a:t>
            </a:r>
            <a:r>
              <a:rPr lang="en-US" sz="550" dirty="0">
                <a:solidFill>
                  <a:srgbClr val="008080"/>
                </a:solidFill>
                <a:latin typeface="Consolas"/>
              </a:rPr>
              <a:t>City</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PostalCode</a:t>
            </a:r>
            <a:endParaRPr lang="en-US" sz="550" dirty="0">
              <a:solidFill>
                <a:prstClr val="black"/>
              </a:solidFill>
              <a:latin typeface="Consolas"/>
            </a:endParaRPr>
          </a:p>
          <a:p>
            <a:r>
              <a:rPr lang="en-US" sz="550" dirty="0">
                <a:solidFill>
                  <a:srgbClr val="0000FF"/>
                </a:solidFill>
                <a:latin typeface="Consolas"/>
              </a:rPr>
              <a:t>FROM</a:t>
            </a:r>
            <a:r>
              <a:rPr lang="en-US" sz="550" dirty="0">
                <a:solidFill>
                  <a:prstClr val="black"/>
                </a:solidFill>
                <a:latin typeface="Consolas"/>
              </a:rPr>
              <a:t> </a:t>
            </a:r>
            <a:r>
              <a:rPr lang="en-US" sz="550" dirty="0" err="1">
                <a:solidFill>
                  <a:srgbClr val="008080"/>
                </a:solidFill>
                <a:latin typeface="Consolas"/>
              </a:rPr>
              <a:t>Person</a:t>
            </a:r>
            <a:r>
              <a:rPr lang="en-US" sz="550" dirty="0" err="1">
                <a:solidFill>
                  <a:srgbClr val="808080"/>
                </a:solidFill>
                <a:latin typeface="Consolas"/>
              </a:rPr>
              <a:t>.</a:t>
            </a:r>
            <a:r>
              <a:rPr lang="en-US" sz="550" dirty="0" err="1">
                <a:solidFill>
                  <a:srgbClr val="0000FF"/>
                </a:solidFill>
                <a:latin typeface="Consolas"/>
              </a:rPr>
              <a:t>Address</a:t>
            </a:r>
            <a:endParaRPr lang="en-US" sz="550" dirty="0">
              <a:solidFill>
                <a:prstClr val="black"/>
              </a:solidFill>
              <a:latin typeface="Consolas"/>
            </a:endParaRPr>
          </a:p>
          <a:p>
            <a:r>
              <a:rPr lang="en-US" sz="550" dirty="0">
                <a:solidFill>
                  <a:srgbClr val="0000FF"/>
                </a:solidFill>
                <a:latin typeface="Consolas"/>
              </a:rPr>
              <a:t>WHERE</a:t>
            </a:r>
            <a:r>
              <a:rPr lang="en-US" sz="550" dirty="0">
                <a:solidFill>
                  <a:prstClr val="black"/>
                </a:solidFill>
                <a:latin typeface="Consolas"/>
              </a:rPr>
              <a:t> </a:t>
            </a:r>
            <a:r>
              <a:rPr lang="en-US" sz="550" dirty="0" err="1">
                <a:solidFill>
                  <a:srgbClr val="008080"/>
                </a:solidFill>
                <a:latin typeface="Consolas"/>
              </a:rPr>
              <a:t>AddressID</a:t>
            </a:r>
            <a:r>
              <a:rPr lang="en-US" sz="550" dirty="0">
                <a:solidFill>
                  <a:prstClr val="black"/>
                </a:solidFill>
                <a:latin typeface="Consolas"/>
              </a:rPr>
              <a:t> </a:t>
            </a:r>
            <a:r>
              <a:rPr lang="en-US" sz="550" dirty="0">
                <a:solidFill>
                  <a:srgbClr val="808080"/>
                </a:solidFill>
                <a:latin typeface="Consolas"/>
              </a:rPr>
              <a:t>=</a:t>
            </a:r>
            <a:r>
              <a:rPr lang="en-US" sz="550" dirty="0">
                <a:solidFill>
                  <a:prstClr val="black"/>
                </a:solidFill>
                <a:latin typeface="Consolas"/>
              </a:rPr>
              <a:t> 910</a:t>
            </a:r>
          </a:p>
          <a:p>
            <a:endParaRPr lang="en-US" sz="550" dirty="0">
              <a:solidFill>
                <a:prstClr val="black"/>
              </a:solidFill>
              <a:latin typeface="Consolas"/>
            </a:endParaRPr>
          </a:p>
          <a:p>
            <a:r>
              <a:rPr lang="en-US" sz="550" dirty="0">
                <a:solidFill>
                  <a:srgbClr val="0000FF"/>
                </a:solidFill>
                <a:latin typeface="Consolas"/>
              </a:rPr>
              <a:t>SET</a:t>
            </a:r>
            <a:r>
              <a:rPr lang="en-US" sz="550" dirty="0">
                <a:solidFill>
                  <a:prstClr val="black"/>
                </a:solidFill>
                <a:latin typeface="Consolas"/>
              </a:rPr>
              <a:t> </a:t>
            </a:r>
            <a:r>
              <a:rPr lang="en-US" sz="550" dirty="0">
                <a:solidFill>
                  <a:srgbClr val="0000FF"/>
                </a:solidFill>
                <a:latin typeface="Consolas"/>
              </a:rPr>
              <a:t>STATISTICS</a:t>
            </a:r>
            <a:r>
              <a:rPr lang="en-US" sz="550" dirty="0">
                <a:solidFill>
                  <a:prstClr val="black"/>
                </a:solidFill>
                <a:latin typeface="Consolas"/>
              </a:rPr>
              <a:t> </a:t>
            </a:r>
            <a:r>
              <a:rPr lang="en-US" sz="550" dirty="0">
                <a:solidFill>
                  <a:srgbClr val="0000FF"/>
                </a:solidFill>
                <a:latin typeface="Consolas"/>
              </a:rPr>
              <a:t>IO</a:t>
            </a:r>
            <a:r>
              <a:rPr lang="en-US" sz="550" dirty="0">
                <a:solidFill>
                  <a:prstClr val="black"/>
                </a:solidFill>
                <a:latin typeface="Consolas"/>
              </a:rPr>
              <a:t> </a:t>
            </a:r>
            <a:r>
              <a:rPr lang="en-US" sz="550" dirty="0">
                <a:solidFill>
                  <a:srgbClr val="0000FF"/>
                </a:solidFill>
                <a:latin typeface="Consolas"/>
              </a:rPr>
              <a:t>OFF</a:t>
            </a:r>
            <a:endParaRPr lang="en-US" sz="550" dirty="0">
              <a:solidFill>
                <a:prstClr val="black"/>
              </a:solidFill>
              <a:latin typeface="Consolas"/>
            </a:endParaRPr>
          </a:p>
          <a:p>
            <a:r>
              <a:rPr lang="en-US" sz="550" dirty="0">
                <a:solidFill>
                  <a:srgbClr val="0000FF"/>
                </a:solidFill>
                <a:latin typeface="Consolas"/>
              </a:rPr>
              <a:t>GO</a:t>
            </a:r>
            <a:endParaRPr lang="en-US" sz="550" dirty="0">
              <a:solidFill>
                <a:prstClr val="black"/>
              </a:solidFill>
              <a:latin typeface="Consolas"/>
            </a:endParaRPr>
          </a:p>
          <a:p>
            <a:endParaRPr lang="en-US" sz="550" dirty="0">
              <a:solidFill>
                <a:prstClr val="black"/>
              </a:solidFill>
              <a:latin typeface="Consolas"/>
            </a:endParaRPr>
          </a:p>
          <a:p>
            <a:r>
              <a:rPr lang="en-US" sz="550" dirty="0">
                <a:solidFill>
                  <a:srgbClr val="008000"/>
                </a:solidFill>
                <a:latin typeface="Consolas"/>
              </a:rPr>
              <a:t>-- Try another query against the same table, this time using a different WHERE clause</a:t>
            </a:r>
            <a:endParaRPr lang="en-US" sz="550" dirty="0">
              <a:solidFill>
                <a:prstClr val="black"/>
              </a:solidFill>
              <a:latin typeface="Consolas"/>
            </a:endParaRPr>
          </a:p>
          <a:p>
            <a:endParaRPr lang="en-US" sz="550" dirty="0">
              <a:solidFill>
                <a:prstClr val="black"/>
              </a:solidFill>
              <a:latin typeface="Consolas"/>
            </a:endParaRPr>
          </a:p>
          <a:p>
            <a:r>
              <a:rPr lang="en-US" sz="550" dirty="0">
                <a:solidFill>
                  <a:srgbClr val="0000FF"/>
                </a:solidFill>
                <a:latin typeface="Consolas"/>
              </a:rPr>
              <a:t>SET</a:t>
            </a:r>
            <a:r>
              <a:rPr lang="en-US" sz="550" dirty="0">
                <a:solidFill>
                  <a:prstClr val="black"/>
                </a:solidFill>
                <a:latin typeface="Consolas"/>
              </a:rPr>
              <a:t> </a:t>
            </a:r>
            <a:r>
              <a:rPr lang="en-US" sz="550" dirty="0">
                <a:solidFill>
                  <a:srgbClr val="0000FF"/>
                </a:solidFill>
                <a:latin typeface="Consolas"/>
              </a:rPr>
              <a:t>STATISTICS</a:t>
            </a:r>
            <a:r>
              <a:rPr lang="en-US" sz="550" dirty="0">
                <a:solidFill>
                  <a:prstClr val="black"/>
                </a:solidFill>
                <a:latin typeface="Consolas"/>
              </a:rPr>
              <a:t> </a:t>
            </a:r>
            <a:r>
              <a:rPr lang="en-US" sz="550" dirty="0">
                <a:solidFill>
                  <a:srgbClr val="0000FF"/>
                </a:solidFill>
                <a:latin typeface="Consolas"/>
              </a:rPr>
              <a:t>IO</a:t>
            </a:r>
            <a:r>
              <a:rPr lang="en-US" sz="550" dirty="0">
                <a:solidFill>
                  <a:prstClr val="black"/>
                </a:solidFill>
                <a:latin typeface="Consolas"/>
              </a:rPr>
              <a:t> </a:t>
            </a:r>
            <a:r>
              <a:rPr lang="en-US" sz="550" dirty="0">
                <a:solidFill>
                  <a:srgbClr val="0000FF"/>
                </a:solidFill>
                <a:latin typeface="Consolas"/>
              </a:rPr>
              <a:t>ON</a:t>
            </a:r>
            <a:endParaRPr lang="en-US" sz="550" dirty="0">
              <a:solidFill>
                <a:prstClr val="black"/>
              </a:solidFill>
              <a:latin typeface="Consolas"/>
            </a:endParaRPr>
          </a:p>
          <a:p>
            <a:r>
              <a:rPr lang="en-US" sz="550" dirty="0" smtClean="0">
                <a:solidFill>
                  <a:srgbClr val="0000FF"/>
                </a:solidFill>
                <a:latin typeface="Consolas"/>
              </a:rPr>
              <a:t>GO</a:t>
            </a:r>
            <a:endParaRPr lang="en-US" sz="550" dirty="0">
              <a:solidFill>
                <a:prstClr val="black"/>
              </a:solidFill>
              <a:latin typeface="Consolas"/>
            </a:endParaRPr>
          </a:p>
          <a:p>
            <a:r>
              <a:rPr lang="en-US" sz="550" dirty="0">
                <a:solidFill>
                  <a:srgbClr val="0000FF"/>
                </a:solidFill>
                <a:latin typeface="Consolas"/>
              </a:rPr>
              <a:t>SELECT</a:t>
            </a:r>
            <a:r>
              <a:rPr lang="en-US" sz="550" dirty="0">
                <a:solidFill>
                  <a:prstClr val="black"/>
                </a:solidFill>
                <a:latin typeface="Consolas"/>
              </a:rPr>
              <a:t> </a:t>
            </a:r>
            <a:r>
              <a:rPr lang="en-US" sz="550" dirty="0" err="1">
                <a:solidFill>
                  <a:srgbClr val="008080"/>
                </a:solidFill>
                <a:latin typeface="Consolas"/>
              </a:rPr>
              <a:t>AddressID</a:t>
            </a:r>
            <a:r>
              <a:rPr lang="en-US" sz="550" dirty="0">
                <a:solidFill>
                  <a:srgbClr val="808080"/>
                </a:solidFill>
                <a:latin typeface="Consolas"/>
              </a:rPr>
              <a:t>,</a:t>
            </a:r>
            <a:r>
              <a:rPr lang="en-US" sz="550" dirty="0">
                <a:solidFill>
                  <a:prstClr val="black"/>
                </a:solidFill>
                <a:latin typeface="Consolas"/>
              </a:rPr>
              <a:t> </a:t>
            </a:r>
            <a:r>
              <a:rPr lang="en-US" sz="550" dirty="0">
                <a:solidFill>
                  <a:srgbClr val="008080"/>
                </a:solidFill>
                <a:latin typeface="Consolas"/>
              </a:rPr>
              <a:t>AddressLine1</a:t>
            </a:r>
            <a:r>
              <a:rPr lang="en-US" sz="550" dirty="0">
                <a:solidFill>
                  <a:srgbClr val="808080"/>
                </a:solidFill>
                <a:latin typeface="Consolas"/>
              </a:rPr>
              <a:t>,</a:t>
            </a:r>
            <a:r>
              <a:rPr lang="en-US" sz="550" dirty="0">
                <a:solidFill>
                  <a:prstClr val="black"/>
                </a:solidFill>
                <a:latin typeface="Consolas"/>
              </a:rPr>
              <a:t> </a:t>
            </a:r>
            <a:r>
              <a:rPr lang="en-US" sz="550" dirty="0">
                <a:solidFill>
                  <a:srgbClr val="008080"/>
                </a:solidFill>
                <a:latin typeface="Consolas"/>
              </a:rPr>
              <a:t>AddressLine1</a:t>
            </a:r>
            <a:r>
              <a:rPr lang="en-US" sz="550" dirty="0">
                <a:solidFill>
                  <a:srgbClr val="808080"/>
                </a:solidFill>
                <a:latin typeface="Consolas"/>
              </a:rPr>
              <a:t>,</a:t>
            </a:r>
            <a:r>
              <a:rPr lang="en-US" sz="550" dirty="0">
                <a:solidFill>
                  <a:prstClr val="black"/>
                </a:solidFill>
                <a:latin typeface="Consolas"/>
              </a:rPr>
              <a:t> </a:t>
            </a:r>
            <a:r>
              <a:rPr lang="en-US" sz="550" dirty="0">
                <a:solidFill>
                  <a:srgbClr val="008080"/>
                </a:solidFill>
                <a:latin typeface="Consolas"/>
              </a:rPr>
              <a:t>City</a:t>
            </a:r>
            <a:r>
              <a:rPr lang="en-US" sz="550" dirty="0">
                <a:solidFill>
                  <a:srgbClr val="808080"/>
                </a:solidFill>
                <a:latin typeface="Consolas"/>
              </a:rPr>
              <a:t>,</a:t>
            </a:r>
            <a:r>
              <a:rPr lang="en-US" sz="550" dirty="0">
                <a:solidFill>
                  <a:prstClr val="black"/>
                </a:solidFill>
                <a:latin typeface="Consolas"/>
              </a:rPr>
              <a:t> </a:t>
            </a:r>
            <a:r>
              <a:rPr lang="en-US" sz="550" dirty="0" err="1">
                <a:solidFill>
                  <a:srgbClr val="008080"/>
                </a:solidFill>
                <a:latin typeface="Consolas"/>
              </a:rPr>
              <a:t>PostalCode</a:t>
            </a:r>
            <a:endParaRPr lang="en-US" sz="550" dirty="0">
              <a:solidFill>
                <a:prstClr val="black"/>
              </a:solidFill>
              <a:latin typeface="Consolas"/>
            </a:endParaRPr>
          </a:p>
          <a:p>
            <a:r>
              <a:rPr lang="en-US" sz="550" dirty="0">
                <a:solidFill>
                  <a:srgbClr val="0000FF"/>
                </a:solidFill>
                <a:latin typeface="Consolas"/>
              </a:rPr>
              <a:t>FROM</a:t>
            </a:r>
            <a:r>
              <a:rPr lang="en-US" sz="550" dirty="0">
                <a:solidFill>
                  <a:prstClr val="black"/>
                </a:solidFill>
                <a:latin typeface="Consolas"/>
              </a:rPr>
              <a:t> </a:t>
            </a:r>
            <a:r>
              <a:rPr lang="en-US" sz="550" dirty="0" err="1">
                <a:solidFill>
                  <a:srgbClr val="008080"/>
                </a:solidFill>
                <a:latin typeface="Consolas"/>
              </a:rPr>
              <a:t>Person</a:t>
            </a:r>
            <a:r>
              <a:rPr lang="en-US" sz="550" dirty="0" err="1">
                <a:solidFill>
                  <a:srgbClr val="808080"/>
                </a:solidFill>
                <a:latin typeface="Consolas"/>
              </a:rPr>
              <a:t>.</a:t>
            </a:r>
            <a:r>
              <a:rPr lang="en-US" sz="550" dirty="0" err="1">
                <a:solidFill>
                  <a:srgbClr val="0000FF"/>
                </a:solidFill>
                <a:latin typeface="Consolas"/>
              </a:rPr>
              <a:t>Address</a:t>
            </a:r>
            <a:endParaRPr lang="en-US" sz="550" dirty="0">
              <a:solidFill>
                <a:prstClr val="black"/>
              </a:solidFill>
              <a:latin typeface="Consolas"/>
            </a:endParaRPr>
          </a:p>
          <a:p>
            <a:r>
              <a:rPr lang="en-US" sz="550" dirty="0">
                <a:solidFill>
                  <a:srgbClr val="0000FF"/>
                </a:solidFill>
                <a:latin typeface="Consolas"/>
              </a:rPr>
              <a:t>WHERE</a:t>
            </a:r>
            <a:r>
              <a:rPr lang="en-US" sz="550" dirty="0">
                <a:solidFill>
                  <a:prstClr val="black"/>
                </a:solidFill>
                <a:latin typeface="Consolas"/>
              </a:rPr>
              <a:t> </a:t>
            </a:r>
            <a:r>
              <a:rPr lang="en-US" sz="550" dirty="0">
                <a:solidFill>
                  <a:srgbClr val="008080"/>
                </a:solidFill>
                <a:latin typeface="Consolas"/>
              </a:rPr>
              <a:t>AddressLine1</a:t>
            </a:r>
            <a:r>
              <a:rPr lang="en-US" sz="550" dirty="0">
                <a:solidFill>
                  <a:prstClr val="black"/>
                </a:solidFill>
                <a:latin typeface="Consolas"/>
              </a:rPr>
              <a:t> </a:t>
            </a:r>
            <a:r>
              <a:rPr lang="en-US" sz="550" dirty="0">
                <a:solidFill>
                  <a:srgbClr val="808080"/>
                </a:solidFill>
                <a:latin typeface="Consolas"/>
              </a:rPr>
              <a:t>LIKE</a:t>
            </a:r>
            <a:r>
              <a:rPr lang="en-US" sz="550" dirty="0">
                <a:solidFill>
                  <a:prstClr val="black"/>
                </a:solidFill>
                <a:latin typeface="Consolas"/>
              </a:rPr>
              <a:t> </a:t>
            </a:r>
            <a:r>
              <a:rPr lang="en-US" sz="550" dirty="0">
                <a:solidFill>
                  <a:srgbClr val="FF0000"/>
                </a:solidFill>
                <a:latin typeface="Consolas"/>
              </a:rPr>
              <a:t>'5399%'</a:t>
            </a:r>
            <a:endParaRPr lang="en-US" sz="550" dirty="0">
              <a:solidFill>
                <a:prstClr val="black"/>
              </a:solidFill>
              <a:latin typeface="Consolas"/>
            </a:endParaRPr>
          </a:p>
          <a:p>
            <a:endParaRPr lang="en-US" sz="550" dirty="0">
              <a:solidFill>
                <a:prstClr val="black"/>
              </a:solidFill>
              <a:latin typeface="Consolas"/>
            </a:endParaRPr>
          </a:p>
          <a:p>
            <a:r>
              <a:rPr lang="en-US" sz="550" dirty="0">
                <a:solidFill>
                  <a:srgbClr val="0000FF"/>
                </a:solidFill>
                <a:latin typeface="Consolas"/>
              </a:rPr>
              <a:t>SET</a:t>
            </a:r>
            <a:r>
              <a:rPr lang="en-US" sz="550" dirty="0">
                <a:solidFill>
                  <a:prstClr val="black"/>
                </a:solidFill>
                <a:latin typeface="Consolas"/>
              </a:rPr>
              <a:t> </a:t>
            </a:r>
            <a:r>
              <a:rPr lang="en-US" sz="550" dirty="0">
                <a:solidFill>
                  <a:srgbClr val="0000FF"/>
                </a:solidFill>
                <a:latin typeface="Consolas"/>
              </a:rPr>
              <a:t>STATISTICS</a:t>
            </a:r>
            <a:r>
              <a:rPr lang="en-US" sz="550" dirty="0">
                <a:solidFill>
                  <a:prstClr val="black"/>
                </a:solidFill>
                <a:latin typeface="Consolas"/>
              </a:rPr>
              <a:t> </a:t>
            </a:r>
            <a:r>
              <a:rPr lang="en-US" sz="550" dirty="0">
                <a:solidFill>
                  <a:srgbClr val="0000FF"/>
                </a:solidFill>
                <a:latin typeface="Consolas"/>
              </a:rPr>
              <a:t>IO</a:t>
            </a:r>
            <a:r>
              <a:rPr lang="en-US" sz="550" dirty="0">
                <a:solidFill>
                  <a:prstClr val="black"/>
                </a:solidFill>
                <a:latin typeface="Consolas"/>
              </a:rPr>
              <a:t> </a:t>
            </a:r>
            <a:r>
              <a:rPr lang="en-US" sz="550" dirty="0">
                <a:solidFill>
                  <a:srgbClr val="0000FF"/>
                </a:solidFill>
                <a:latin typeface="Consolas"/>
              </a:rPr>
              <a:t>OFF</a:t>
            </a:r>
            <a:endParaRPr lang="en-US" sz="550" dirty="0">
              <a:solidFill>
                <a:prstClr val="black"/>
              </a:solidFill>
              <a:latin typeface="Consolas"/>
            </a:endParaRPr>
          </a:p>
          <a:p>
            <a:r>
              <a:rPr lang="en-US" sz="550" dirty="0">
                <a:solidFill>
                  <a:srgbClr val="0000FF"/>
                </a:solidFill>
                <a:latin typeface="Consolas"/>
              </a:rPr>
              <a:t>GO</a:t>
            </a:r>
            <a:endParaRPr lang="en-US" sz="550" dirty="0">
              <a:solidFill>
                <a:prstClr val="black"/>
              </a:solidFill>
              <a:latin typeface="Consolas"/>
            </a:endParaRPr>
          </a:p>
          <a:p>
            <a:endParaRPr lang="en-US" sz="550" dirty="0">
              <a:solidFill>
                <a:prstClr val="black"/>
              </a:solidFill>
              <a:latin typeface="Consolas"/>
            </a:endParaRPr>
          </a:p>
          <a:p>
            <a:r>
              <a:rPr lang="en-US" sz="550" dirty="0">
                <a:solidFill>
                  <a:srgbClr val="008000"/>
                </a:solidFill>
                <a:latin typeface="Consolas"/>
              </a:rPr>
              <a:t>-- After running the query, examine the STATISTICS IO output to see how many physical reads were generated,</a:t>
            </a:r>
            <a:endParaRPr lang="en-US" sz="550" dirty="0">
              <a:solidFill>
                <a:prstClr val="black"/>
              </a:solidFill>
              <a:latin typeface="Consolas"/>
            </a:endParaRPr>
          </a:p>
          <a:p>
            <a:r>
              <a:rPr lang="en-US" sz="550" dirty="0">
                <a:solidFill>
                  <a:srgbClr val="008000"/>
                </a:solidFill>
                <a:latin typeface="Consolas"/>
              </a:rPr>
              <a:t>-- then run the buffer descriptors query one more time to see what is now in the buffer pool.</a:t>
            </a:r>
            <a:endParaRPr lang="en-US" sz="550" dirty="0">
              <a:solidFill>
                <a:prstClr val="black"/>
              </a:solidFill>
              <a:latin typeface="Consolas"/>
            </a:endParaRPr>
          </a:p>
          <a:p>
            <a:r>
              <a:rPr lang="en-US" sz="550" dirty="0">
                <a:solidFill>
                  <a:srgbClr val="008000"/>
                </a:solidFill>
                <a:latin typeface="Consolas"/>
              </a:rPr>
              <a:t>-- This query used a different index so there should be new data loaded into the buffer pool even</a:t>
            </a:r>
            <a:endParaRPr lang="en-US" sz="550" dirty="0">
              <a:solidFill>
                <a:prstClr val="black"/>
              </a:solidFill>
              <a:latin typeface="Consolas"/>
            </a:endParaRPr>
          </a:p>
          <a:p>
            <a:r>
              <a:rPr lang="en-US" sz="550" dirty="0">
                <a:solidFill>
                  <a:srgbClr val="008000"/>
                </a:solidFill>
                <a:latin typeface="Consolas"/>
              </a:rPr>
              <a:t>-- though we queried the same table.</a:t>
            </a:r>
          </a:p>
        </p:txBody>
      </p:sp>
      <p:sp>
        <p:nvSpPr>
          <p:cNvPr id="4" name="Footer Placeholder 3"/>
          <p:cNvSpPr>
            <a:spLocks noGrp="1"/>
          </p:cNvSpPr>
          <p:nvPr>
            <p:ph type="ftr" sz="quarter" idx="10"/>
          </p:nvPr>
        </p:nvSpPr>
        <p:spPr>
          <a:xfrm>
            <a:off x="0" y="8982367"/>
            <a:ext cx="4572000" cy="314033"/>
          </a:xfrm>
        </p:spPr>
        <p:txBody>
          <a:bodyPr/>
          <a:lstStyle/>
          <a:p>
            <a:r>
              <a:rPr lang="en-US" dirty="0"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14</a:t>
            </a:fld>
            <a:endParaRPr lang="en-US" dirty="0"/>
          </a:p>
        </p:txBody>
      </p:sp>
    </p:spTree>
    <p:extLst>
      <p:ext uri="{BB962C8B-B14F-4D97-AF65-F5344CB8AC3E}">
        <p14:creationId xmlns:p14="http://schemas.microsoft.com/office/powerpoint/2010/main" val="1455894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1450" indent="-171450" defTabSz="931774">
              <a:buFont typeface="Arial" pitchFamily="34" charset="0"/>
              <a:buChar char="•"/>
              <a:defRPr/>
            </a:pPr>
            <a:r>
              <a:rPr lang="en-US" dirty="0" smtClean="0"/>
              <a:t>Does the “max server memory” setting control all of the memory that SQL Server uses?</a:t>
            </a:r>
          </a:p>
          <a:p>
            <a:pPr marL="628650" lvl="1" indent="-171450" defTabSz="931774">
              <a:buFont typeface="Arial" pitchFamily="34" charset="0"/>
              <a:buChar char="•"/>
              <a:defRPr/>
            </a:pPr>
            <a:r>
              <a:rPr lang="en-US" dirty="0" smtClean="0"/>
              <a:t>No, memory used for thread stacks, DLLs, and other direct OS allocations will not be controlled by “max server memory”</a:t>
            </a:r>
          </a:p>
          <a:p>
            <a:pPr marL="171450" lvl="0" indent="-171450" defTabSz="931774">
              <a:buFont typeface="Arial" pitchFamily="34" charset="0"/>
              <a:buChar char="•"/>
              <a:defRPr/>
            </a:pPr>
            <a:r>
              <a:rPr lang="en-US" dirty="0" smtClean="0"/>
              <a:t>How can you prevent the Windows OS from paging out SQL Server memory?</a:t>
            </a:r>
          </a:p>
          <a:p>
            <a:pPr marL="628650" lvl="1" indent="-171450" defTabSz="931774">
              <a:buFont typeface="Arial" pitchFamily="34" charset="0"/>
              <a:buChar char="•"/>
              <a:defRPr/>
            </a:pPr>
            <a:r>
              <a:rPr lang="en-US" dirty="0" smtClean="0"/>
              <a:t>Enable the “lock pages in memory” privilege on the SQL Server service account</a:t>
            </a:r>
          </a:p>
          <a:p>
            <a:pPr marL="171450" lvl="0" indent="-171450" defTabSz="931774">
              <a:buFont typeface="Arial" pitchFamily="34" charset="0"/>
              <a:buChar char="•"/>
              <a:defRPr/>
            </a:pPr>
            <a:r>
              <a:rPr lang="en-US" dirty="0" smtClean="0"/>
              <a:t>What is the role of Memory Clerks in SQL Server memory management?</a:t>
            </a:r>
          </a:p>
          <a:p>
            <a:pPr marL="628650" lvl="1" indent="-171450" defTabSz="931774">
              <a:buFont typeface="Arial" pitchFamily="34" charset="0"/>
              <a:buChar char="•"/>
              <a:defRPr/>
            </a:pPr>
            <a:r>
              <a:rPr lang="en-US" dirty="0" smtClean="0"/>
              <a:t>Memory Clerks serve as interfaces to the memory manager for components who use memory within SQL Server.  They are used </a:t>
            </a:r>
            <a:r>
              <a:rPr lang="en-US" smtClean="0"/>
              <a:t>to allocate, </a:t>
            </a:r>
            <a:r>
              <a:rPr lang="en-US" dirty="0" smtClean="0"/>
              <a:t>de-allocate </a:t>
            </a:r>
            <a:r>
              <a:rPr lang="en-US" smtClean="0"/>
              <a:t>and track memory.</a:t>
            </a:r>
            <a:endParaRPr lang="en-US" dirty="0" smtClean="0"/>
          </a:p>
        </p:txBody>
      </p:sp>
      <p:sp>
        <p:nvSpPr>
          <p:cNvPr id="4" name="Slide Number Placeholder 3"/>
          <p:cNvSpPr>
            <a:spLocks noGrp="1"/>
          </p:cNvSpPr>
          <p:nvPr>
            <p:ph type="sldNum" sz="quarter" idx="10"/>
          </p:nvPr>
        </p:nvSpPr>
        <p:spPr/>
        <p:txBody>
          <a:bodyPr/>
          <a:lstStyle/>
          <a:p>
            <a:fld id="{89920E16-7E2D-4061-8759-5F8497A7A433}"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p:txBody>
          <a:bodyPr>
            <a:normAutofit/>
          </a:bodyPr>
          <a:lstStyle/>
          <a:p>
            <a:r>
              <a:rPr lang="en-US" b="1" dirty="0" smtClean="0"/>
              <a:t>Key Points</a:t>
            </a:r>
            <a:r>
              <a:rPr lang="en-US" dirty="0" smtClean="0"/>
              <a:t>:</a:t>
            </a:r>
          </a:p>
          <a:p>
            <a:pPr>
              <a:spcAft>
                <a:spcPts val="600"/>
              </a:spcAft>
            </a:pPr>
            <a:r>
              <a:rPr lang="en-US" dirty="0" smtClean="0"/>
              <a:t>In previous versions of SQL Server, most memory allocations were made using two separate allocators: </a:t>
            </a:r>
            <a:r>
              <a:rPr lang="en-US" dirty="0" err="1" smtClean="0"/>
              <a:t>single_page_allocator</a:t>
            </a:r>
            <a:r>
              <a:rPr lang="en-US" dirty="0" smtClean="0"/>
              <a:t> and </a:t>
            </a:r>
            <a:r>
              <a:rPr lang="en-US" dirty="0" err="1" smtClean="0"/>
              <a:t>multi_page_allocator</a:t>
            </a:r>
            <a:r>
              <a:rPr lang="en-US" dirty="0"/>
              <a:t> </a:t>
            </a:r>
            <a:r>
              <a:rPr lang="en-US" dirty="0" smtClean="0"/>
              <a:t>(memory pages were 8K in size).  Memory allocations using the </a:t>
            </a:r>
            <a:r>
              <a:rPr lang="en-US" dirty="0" err="1" smtClean="0"/>
              <a:t>single_page_allocator</a:t>
            </a:r>
            <a:r>
              <a:rPr lang="en-US" dirty="0" smtClean="0"/>
              <a:t> were taken from the buffer pool while </a:t>
            </a:r>
            <a:r>
              <a:rPr lang="en-US" dirty="0" err="1" smtClean="0"/>
              <a:t>multi_page_allocator</a:t>
            </a:r>
            <a:r>
              <a:rPr lang="en-US" dirty="0" smtClean="0"/>
              <a:t> allocations came from outside the buffer pool.  Any page allocated via the </a:t>
            </a:r>
            <a:r>
              <a:rPr lang="en-US" dirty="0" err="1" smtClean="0"/>
              <a:t>single_page_allocator</a:t>
            </a:r>
            <a:r>
              <a:rPr lang="en-US" dirty="0" smtClean="0"/>
              <a:t> that was not used for data cache was counted as a stolen page.  Thus the buffer pool was used not only for data cache which is its primary function, but also served as a memory manager for other components within SQL Server that use memory.</a:t>
            </a:r>
          </a:p>
          <a:p>
            <a:pPr>
              <a:spcAft>
                <a:spcPts val="600"/>
              </a:spcAft>
            </a:pPr>
            <a:r>
              <a:rPr lang="en-US" dirty="0" smtClean="0"/>
              <a:t>In SQL 2012 the memory manager has been redesigned so that the buffer pool becomes a consumer of memory only, not a memory manager, and other components that need to allocate memory do so directly through the memory manager rather than through the buffer pool.  Instead of having a </a:t>
            </a:r>
            <a:r>
              <a:rPr lang="en-US" dirty="0" err="1" smtClean="0"/>
              <a:t>single_page_allocator</a:t>
            </a:r>
            <a:r>
              <a:rPr lang="en-US" dirty="0" smtClean="0"/>
              <a:t> and a </a:t>
            </a:r>
            <a:r>
              <a:rPr lang="en-US" dirty="0" err="1" smtClean="0"/>
              <a:t>multi_page_allocator</a:t>
            </a:r>
            <a:r>
              <a:rPr lang="en-US" dirty="0" smtClean="0"/>
              <a:t> that allocate memory in fixed 8K pages, there is a single memory manager that can allocate pages of many different sizes depending on the consumer’s needs.</a:t>
            </a:r>
          </a:p>
          <a:p>
            <a:r>
              <a:rPr lang="en-US" b="1" dirty="0" smtClean="0"/>
              <a:t>Additional Reading</a:t>
            </a:r>
            <a:r>
              <a:rPr lang="en-US" dirty="0" smtClean="0"/>
              <a:t>:</a:t>
            </a:r>
          </a:p>
          <a:p>
            <a:r>
              <a:rPr lang="en-US" i="1" dirty="0"/>
              <a:t>Memory configuration and sizing considerations in SQL Server </a:t>
            </a:r>
            <a:r>
              <a:rPr lang="en-US" i="1" dirty="0" smtClean="0"/>
              <a:t>2012</a:t>
            </a:r>
          </a:p>
          <a:p>
            <a:r>
              <a:rPr lang="en-US" dirty="0">
                <a:hlinkClick r:id="rId3"/>
              </a:rPr>
              <a:t>http://</a:t>
            </a:r>
            <a:r>
              <a:rPr lang="en-US" dirty="0" smtClean="0">
                <a:hlinkClick r:id="rId3"/>
              </a:rPr>
              <a:t>support.microsoft.com/kb/2663912</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3</a:t>
            </a:fld>
            <a:endParaRPr lang="en-US" dirty="0"/>
          </a:p>
        </p:txBody>
      </p:sp>
    </p:spTree>
    <p:extLst>
      <p:ext uri="{BB962C8B-B14F-4D97-AF65-F5344CB8AC3E}">
        <p14:creationId xmlns:p14="http://schemas.microsoft.com/office/powerpoint/2010/main" val="3934021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228600"/>
            <a:ext cx="3875087" cy="2905125"/>
          </a:xfrm>
        </p:spPr>
      </p:sp>
      <p:sp>
        <p:nvSpPr>
          <p:cNvPr id="3" name="Notes Placeholder 2"/>
          <p:cNvSpPr>
            <a:spLocks noGrp="1"/>
          </p:cNvSpPr>
          <p:nvPr>
            <p:ph type="body" idx="1"/>
          </p:nvPr>
        </p:nvSpPr>
        <p:spPr>
          <a:xfrm>
            <a:off x="701040" y="3276600"/>
            <a:ext cx="5608320" cy="5477510"/>
          </a:xfrm>
        </p:spPr>
        <p:txBody>
          <a:bodyPr/>
          <a:lstStyle/>
          <a:p>
            <a:pPr>
              <a:spcAft>
                <a:spcPts val="600"/>
              </a:spcAft>
            </a:pPr>
            <a:r>
              <a:rPr lang="en-US" b="1" dirty="0" smtClean="0"/>
              <a:t>Key Points:</a:t>
            </a:r>
          </a:p>
          <a:p>
            <a:pPr>
              <a:spcAft>
                <a:spcPts val="600"/>
              </a:spcAft>
            </a:pPr>
            <a:r>
              <a:rPr lang="en-US" dirty="0" smtClean="0"/>
              <a:t>In </a:t>
            </a:r>
            <a:r>
              <a:rPr lang="en-US" dirty="0"/>
              <a:t>SQL Server versions up to SQL 2008 R2, the configuration option "max server memory" determined the maximum physical memory that the buffer pool or </a:t>
            </a:r>
            <a:r>
              <a:rPr lang="en-US" dirty="0" err="1"/>
              <a:t>single_page_allocator</a:t>
            </a:r>
            <a:r>
              <a:rPr lang="en-US" dirty="0"/>
              <a:t> could consume. "max server memory" configuration did not include the following allocations:</a:t>
            </a:r>
          </a:p>
          <a:p>
            <a:pPr marL="628650" lvl="1" indent="-171450">
              <a:spcAft>
                <a:spcPts val="600"/>
              </a:spcAft>
              <a:buFont typeface="Arial" pitchFamily="34" charset="0"/>
              <a:buChar char="•"/>
            </a:pPr>
            <a:r>
              <a:rPr lang="en-US" dirty="0"/>
              <a:t>Multi-Page allocations from SQL Server. These are allocations which request more than 8KB</a:t>
            </a:r>
          </a:p>
          <a:p>
            <a:pPr marL="628650" lvl="1" indent="-171450">
              <a:spcAft>
                <a:spcPts val="600"/>
              </a:spcAft>
              <a:buFont typeface="Arial" pitchFamily="34" charset="0"/>
              <a:buChar char="•"/>
            </a:pPr>
            <a:r>
              <a:rPr lang="en-US" dirty="0"/>
              <a:t>CLR allocations. These include the SQL CLR heaps and its global allocations created during startup</a:t>
            </a:r>
          </a:p>
          <a:p>
            <a:pPr marL="628650" lvl="1" indent="-171450">
              <a:spcAft>
                <a:spcPts val="600"/>
              </a:spcAft>
              <a:buFont typeface="Arial" pitchFamily="34" charset="0"/>
              <a:buChar char="•"/>
            </a:pPr>
            <a:r>
              <a:rPr lang="en-US" dirty="0"/>
              <a:t>Memory allocations for thread stacks within SQL Server process</a:t>
            </a:r>
          </a:p>
          <a:p>
            <a:pPr marL="628650" lvl="1" indent="-171450">
              <a:spcAft>
                <a:spcPts val="600"/>
              </a:spcAft>
              <a:buFont typeface="Arial" pitchFamily="34" charset="0"/>
              <a:buChar char="•"/>
            </a:pPr>
            <a:r>
              <a:rPr lang="en-US" dirty="0"/>
              <a:t>Memory allocation requests made directly to Windows. Examples: allocations from extended stored procedure </a:t>
            </a:r>
            <a:r>
              <a:rPr lang="en-US" dirty="0" err="1"/>
              <a:t>dll's</a:t>
            </a:r>
            <a:r>
              <a:rPr lang="en-US" dirty="0"/>
              <a:t>, objects created using OLE Automation procedures (</a:t>
            </a:r>
            <a:r>
              <a:rPr lang="en-US" dirty="0" err="1"/>
              <a:t>sp_OA</a:t>
            </a:r>
            <a:r>
              <a:rPr lang="en-US" dirty="0"/>
              <a:t> calls), allocations from linked server providers</a:t>
            </a: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4</a:t>
            </a:fld>
            <a:endParaRPr lang="en-US" dirty="0"/>
          </a:p>
        </p:txBody>
      </p:sp>
    </p:spTree>
    <p:extLst>
      <p:ext uri="{BB962C8B-B14F-4D97-AF65-F5344CB8AC3E}">
        <p14:creationId xmlns:p14="http://schemas.microsoft.com/office/powerpoint/2010/main" val="424075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228600"/>
            <a:ext cx="3875087" cy="2905125"/>
          </a:xfrm>
        </p:spPr>
      </p:sp>
      <p:sp>
        <p:nvSpPr>
          <p:cNvPr id="3" name="Notes Placeholder 2"/>
          <p:cNvSpPr>
            <a:spLocks noGrp="1"/>
          </p:cNvSpPr>
          <p:nvPr>
            <p:ph type="body" idx="1"/>
          </p:nvPr>
        </p:nvSpPr>
        <p:spPr>
          <a:xfrm>
            <a:off x="701040" y="3276600"/>
            <a:ext cx="5608320" cy="5477510"/>
          </a:xfrm>
        </p:spPr>
        <p:txBody>
          <a:bodyPr/>
          <a:lstStyle/>
          <a:p>
            <a:pPr>
              <a:spcAft>
                <a:spcPts val="600"/>
              </a:spcAft>
            </a:pPr>
            <a:r>
              <a:rPr lang="en-US" b="1" dirty="0" smtClean="0"/>
              <a:t>Key </a:t>
            </a:r>
            <a:r>
              <a:rPr lang="en-US" b="1" dirty="0" smtClean="0"/>
              <a:t>Points:</a:t>
            </a:r>
          </a:p>
          <a:p>
            <a:pPr>
              <a:spcAft>
                <a:spcPts val="600"/>
              </a:spcAft>
            </a:pPr>
            <a:r>
              <a:rPr lang="en-US" dirty="0" smtClean="0"/>
              <a:t>In </a:t>
            </a:r>
            <a:r>
              <a:rPr lang="en-US" dirty="0"/>
              <a:t>SQL Server 2012, the "max server memory" setting now controls all memory allocations  that were previously made via the </a:t>
            </a:r>
            <a:r>
              <a:rPr lang="en-US" dirty="0" err="1"/>
              <a:t>single_page_allocator</a:t>
            </a:r>
            <a:r>
              <a:rPr lang="en-US" dirty="0"/>
              <a:t> AND </a:t>
            </a:r>
            <a:r>
              <a:rPr lang="en-US" dirty="0" err="1"/>
              <a:t>multi_page_allocator</a:t>
            </a:r>
            <a:r>
              <a:rPr lang="en-US" dirty="0"/>
              <a:t>. Therefore, the "max server memory" now controls and includes these allocations. The other significant change is CLR memory allocations. </a:t>
            </a:r>
            <a:r>
              <a:rPr lang="en-US" dirty="0" smtClean="0"/>
              <a:t> </a:t>
            </a:r>
            <a:r>
              <a:rPr lang="en-US" dirty="0" smtClean="0"/>
              <a:t>While SQL </a:t>
            </a:r>
            <a:r>
              <a:rPr lang="en-US" dirty="0"/>
              <a:t>CLR </a:t>
            </a:r>
            <a:r>
              <a:rPr lang="en-US" dirty="0" smtClean="0"/>
              <a:t>memory allocations </a:t>
            </a:r>
            <a:r>
              <a:rPr lang="en-US" dirty="0" smtClean="0"/>
              <a:t>come directly from VAS via </a:t>
            </a:r>
            <a:r>
              <a:rPr lang="en-US" dirty="0" err="1" smtClean="0"/>
              <a:t>VirtualAlloc</a:t>
            </a:r>
            <a:r>
              <a:rPr lang="en-US" dirty="0" smtClean="0"/>
              <a:t> (not the Any Size Page Allocator), they </a:t>
            </a:r>
            <a:r>
              <a:rPr lang="en-US" dirty="0" smtClean="0"/>
              <a:t>are </a:t>
            </a:r>
            <a:r>
              <a:rPr lang="en-US" dirty="0" smtClean="0"/>
              <a:t>accounted for by the memory manager and thus are controlled by </a:t>
            </a:r>
            <a:r>
              <a:rPr lang="en-US" dirty="0"/>
              <a:t>"max server memory".  As a result, SQL Server 2012 "max server memory" configuration </a:t>
            </a:r>
            <a:r>
              <a:rPr lang="en-US" dirty="0" smtClean="0"/>
              <a:t>excludes </a:t>
            </a:r>
            <a:r>
              <a:rPr lang="en-US" b="1" dirty="0" smtClean="0"/>
              <a:t>only</a:t>
            </a:r>
            <a:r>
              <a:rPr lang="en-US" dirty="0" smtClean="0"/>
              <a:t> </a:t>
            </a:r>
            <a:r>
              <a:rPr lang="en-US" dirty="0"/>
              <a:t>the following allocations:</a:t>
            </a:r>
          </a:p>
          <a:p>
            <a:pPr marL="628650" lvl="1" indent="-171450">
              <a:spcAft>
                <a:spcPts val="600"/>
              </a:spcAft>
              <a:buFont typeface="Arial" pitchFamily="34" charset="0"/>
              <a:buChar char="•"/>
            </a:pPr>
            <a:r>
              <a:rPr lang="en-US" dirty="0"/>
              <a:t>Memory allocations for thread stacks within SQL Server process</a:t>
            </a:r>
          </a:p>
          <a:p>
            <a:pPr marL="628650" lvl="1" indent="-171450">
              <a:spcAft>
                <a:spcPts val="600"/>
              </a:spcAft>
              <a:buFont typeface="Arial" pitchFamily="34" charset="0"/>
              <a:buChar char="•"/>
            </a:pPr>
            <a:r>
              <a:rPr lang="en-US" dirty="0"/>
              <a:t>Memory allocation requests made directly to Windows. Examples: allocations from extended stored procedure </a:t>
            </a:r>
            <a:r>
              <a:rPr lang="en-US" dirty="0" err="1"/>
              <a:t>dll's</a:t>
            </a:r>
            <a:r>
              <a:rPr lang="en-US" dirty="0"/>
              <a:t>, objects created using OLE Automation procedures (</a:t>
            </a:r>
            <a:r>
              <a:rPr lang="en-US" dirty="0" err="1"/>
              <a:t>sp_OA</a:t>
            </a:r>
            <a:r>
              <a:rPr lang="en-US" dirty="0"/>
              <a:t> calls), allocations from linked server </a:t>
            </a:r>
            <a:r>
              <a:rPr lang="en-US" dirty="0" smtClean="0"/>
              <a:t>providers</a:t>
            </a:r>
            <a:endParaRPr lang="en-US" dirty="0"/>
          </a:p>
          <a:p>
            <a:pPr>
              <a:spcAft>
                <a:spcPts val="600"/>
              </a:spcAft>
            </a:pPr>
            <a:r>
              <a:rPr lang="en-US" dirty="0" smtClean="0"/>
              <a:t>The amount of memory that is not controlled by “max server memory” will vary greatly from environment to environment.  It will depend on the hardware in use, the number of worker threads, the use of any third-party </a:t>
            </a:r>
            <a:r>
              <a:rPr lang="en-US" dirty="0" err="1" smtClean="0"/>
              <a:t>dll’s</a:t>
            </a:r>
            <a:r>
              <a:rPr lang="en-US" dirty="0"/>
              <a:t> </a:t>
            </a:r>
            <a:r>
              <a:rPr lang="en-US" dirty="0" smtClean="0"/>
              <a:t>etc.  As an example, on the x64 platform, each thread has a 2MB stack size.  The default maximum number of worker threads can be calculated using the following formula:</a:t>
            </a:r>
          </a:p>
          <a:p>
            <a:pPr>
              <a:spcAft>
                <a:spcPts val="600"/>
              </a:spcAft>
            </a:pPr>
            <a:r>
              <a:rPr lang="en-US" dirty="0"/>
              <a:t>Maximum worker threads = (512+ </a:t>
            </a:r>
            <a:r>
              <a:rPr lang="en-US" dirty="0" smtClean="0"/>
              <a:t>(&lt;# of processors</a:t>
            </a:r>
            <a:r>
              <a:rPr lang="en-US" dirty="0"/>
              <a:t>&gt; -4) * 16</a:t>
            </a:r>
            <a:r>
              <a:rPr lang="en-US" dirty="0" smtClean="0"/>
              <a:t>)</a:t>
            </a:r>
          </a:p>
          <a:p>
            <a:pPr>
              <a:spcAft>
                <a:spcPts val="600"/>
              </a:spcAft>
            </a:pPr>
            <a:r>
              <a:rPr lang="en-US" dirty="0" smtClean="0"/>
              <a:t>Therefore on a system with 16 cores, maximum number of worker threads will be 704.  Multiply that by 2MB per thread and you end up with 1408MB of memory for just the thread stacks in addition to what is being used by the memory manager.  This should be kept in mind when estimating SQL Server memory usage for a particular instance and considered when configuring “max server memory.”</a:t>
            </a:r>
            <a:endParaRPr lang="en-US" dirty="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dirty="0"/>
          </a:p>
        </p:txBody>
      </p:sp>
    </p:spTree>
    <p:extLst>
      <p:ext uri="{BB962C8B-B14F-4D97-AF65-F5344CB8AC3E}">
        <p14:creationId xmlns:p14="http://schemas.microsoft.com/office/powerpoint/2010/main" val="959174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smtClean="0"/>
              <a:t>Memory Clerks serve as interfaces between components that consume memory in the SQL Server database engine and the Memory Manager.  They provide methods for allocating, de-allocating and tracking memory for each of the components.  Each component will typically have its own Memory Clerk and although the interface will be the same between all the clerks (they share a common framework), the underlying logic for allocating and de-allocating memory may vary from clerk to clerk.  For instance, the buffer pool clerk will use the lazy writer process to de-allocate its memory but the CLR memory clerk might rely on .NET garbage collection.</a:t>
            </a:r>
          </a:p>
          <a:p>
            <a:pPr>
              <a:spcAft>
                <a:spcPts val="600"/>
              </a:spcAft>
            </a:pPr>
            <a:r>
              <a:rPr lang="en-US" dirty="0" smtClean="0"/>
              <a:t>Memory Objects are heaps of memory allocated by components within SQL Server.  They allow you to track memory at a more granular level than Memory Clerks.</a:t>
            </a:r>
            <a:endParaRPr lang="en-US" dirty="0"/>
          </a:p>
          <a:p>
            <a:r>
              <a:rPr lang="en-US" b="1" dirty="0"/>
              <a:t>Additional Reading</a:t>
            </a:r>
            <a:r>
              <a:rPr lang="en-US" dirty="0"/>
              <a:t>:</a:t>
            </a:r>
          </a:p>
          <a:p>
            <a:r>
              <a:rPr lang="en-US" i="1" dirty="0" err="1"/>
              <a:t>sys.dm_os_memory_clerks</a:t>
            </a:r>
            <a:r>
              <a:rPr lang="en-US" i="1" dirty="0"/>
              <a:t> </a:t>
            </a:r>
            <a:endParaRPr lang="en-US" dirty="0"/>
          </a:p>
          <a:p>
            <a:r>
              <a:rPr lang="en-US" dirty="0">
                <a:hlinkClick r:id="rId3"/>
              </a:rPr>
              <a:t>http://</a:t>
            </a:r>
            <a:r>
              <a:rPr lang="en-US" dirty="0" smtClean="0">
                <a:hlinkClick r:id="rId3"/>
              </a:rPr>
              <a:t>msdn.microsoft.com/en-us/library/ms175019.aspx</a:t>
            </a:r>
            <a:endParaRPr lang="en-US" dirty="0" smtClean="0"/>
          </a:p>
          <a:p>
            <a:r>
              <a:rPr lang="en-US" i="1" dirty="0" err="1"/>
              <a:t>sys.dm_os_memory_objects</a:t>
            </a:r>
            <a:r>
              <a:rPr lang="en-US" i="1" dirty="0"/>
              <a:t> </a:t>
            </a:r>
            <a:endParaRPr lang="en-US" i="1" dirty="0" smtClean="0"/>
          </a:p>
          <a:p>
            <a:r>
              <a:rPr lang="en-US" dirty="0">
                <a:hlinkClick r:id="rId4"/>
              </a:rPr>
              <a:t>http://</a:t>
            </a:r>
            <a:r>
              <a:rPr lang="en-US" dirty="0" smtClean="0">
                <a:hlinkClick r:id="rId4"/>
              </a:rPr>
              <a:t>msdn.microsoft.com/en-us/library/ms179875.aspx</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dirty="0"/>
          </a:p>
        </p:txBody>
      </p:sp>
    </p:spTree>
    <p:extLst>
      <p:ext uri="{BB962C8B-B14F-4D97-AF65-F5344CB8AC3E}">
        <p14:creationId xmlns:p14="http://schemas.microsoft.com/office/powerpoint/2010/main" val="153112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smtClean="0"/>
              <a:t>Memory Nodes represent the memory that SQL Server has allocated on a particular NUMA node.  If the hardware being used is not in a NUMA configuration, there will </a:t>
            </a:r>
            <a:r>
              <a:rPr lang="en-US" dirty="0"/>
              <a:t> </a:t>
            </a:r>
            <a:r>
              <a:rPr lang="en-US" dirty="0" smtClean="0"/>
              <a:t>be only one memory node, although you may see an internal system node when querying the </a:t>
            </a:r>
            <a:r>
              <a:rPr lang="en-US" dirty="0" err="1" smtClean="0"/>
              <a:t>sys.dm_os_memory_nodes</a:t>
            </a:r>
            <a:r>
              <a:rPr lang="en-US" dirty="0" smtClean="0"/>
              <a:t> DMV.</a:t>
            </a:r>
          </a:p>
          <a:p>
            <a:pPr>
              <a:spcAft>
                <a:spcPts val="600"/>
              </a:spcAft>
            </a:pPr>
            <a:r>
              <a:rPr lang="en-US" dirty="0" smtClean="0"/>
              <a:t>Memory Brokers are used to control and monitor the different types of memory allocations within the database engine. Each memory clerk will allocate memory through one of the memory brokers.</a:t>
            </a:r>
          </a:p>
          <a:p>
            <a:pPr>
              <a:spcAft>
                <a:spcPts val="600"/>
              </a:spcAft>
            </a:pPr>
            <a:r>
              <a:rPr lang="en-US" dirty="0" smtClean="0"/>
              <a:t>Memory Pools represent the Resource Pools defined by the Resource Governor configuration on the server.  Even if you have not enabled Resource Governor, these pools are in effect and you will see them represented in several different DMVs.  By default there are two resource pools: internal (</a:t>
            </a:r>
            <a:r>
              <a:rPr lang="en-US" dirty="0" err="1" smtClean="0"/>
              <a:t>pool_id</a:t>
            </a:r>
            <a:r>
              <a:rPr lang="en-US" dirty="0" smtClean="0"/>
              <a:t> 1) and default (</a:t>
            </a:r>
            <a:r>
              <a:rPr lang="en-US" dirty="0" err="1" smtClean="0"/>
              <a:t>pool_id</a:t>
            </a:r>
            <a:r>
              <a:rPr lang="en-US" dirty="0" smtClean="0"/>
              <a:t> 2).  All system sessions will be assigned to the internal pool, and if Resource Governor has not been configured otherwise, all user sessions will be assigned to the default pool.</a:t>
            </a:r>
          </a:p>
          <a:p>
            <a:pPr>
              <a:spcAft>
                <a:spcPts val="600"/>
              </a:spcAft>
            </a:pPr>
            <a:r>
              <a:rPr lang="en-US" dirty="0" smtClean="0"/>
              <a:t>You may see the term “Memory Pool” used in other contexts when discussing memory management within SQL Server.  “Pool” is also a term for a memory area that stores frequently accessed data.  It is a simplified version of a “Cache.”</a:t>
            </a:r>
            <a:endParaRPr lang="en-US" dirty="0"/>
          </a:p>
          <a:p>
            <a:r>
              <a:rPr lang="en-US" b="1" dirty="0"/>
              <a:t>Additional Reading</a:t>
            </a:r>
            <a:r>
              <a:rPr lang="en-US" dirty="0"/>
              <a:t>:</a:t>
            </a:r>
          </a:p>
          <a:p>
            <a:r>
              <a:rPr lang="en-US" i="1" dirty="0" err="1"/>
              <a:t>sys.dm_os_memory_nodes</a:t>
            </a:r>
            <a:r>
              <a:rPr lang="en-US" i="1" dirty="0"/>
              <a:t> </a:t>
            </a:r>
          </a:p>
          <a:p>
            <a:r>
              <a:rPr lang="en-US" dirty="0">
                <a:hlinkClick r:id="rId3"/>
              </a:rPr>
              <a:t>http://</a:t>
            </a:r>
            <a:r>
              <a:rPr lang="en-US" dirty="0" smtClean="0">
                <a:hlinkClick r:id="rId3"/>
              </a:rPr>
              <a:t>msdn.microsoft.com/en-us/library/bb510622.aspx</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dirty="0"/>
          </a:p>
        </p:txBody>
      </p:sp>
    </p:spTree>
    <p:extLst>
      <p:ext uri="{BB962C8B-B14F-4D97-AF65-F5344CB8AC3E}">
        <p14:creationId xmlns:p14="http://schemas.microsoft.com/office/powerpoint/2010/main" val="3865195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304800"/>
            <a:ext cx="3875087" cy="2905125"/>
          </a:xfrm>
        </p:spPr>
      </p:sp>
      <p:sp>
        <p:nvSpPr>
          <p:cNvPr id="3" name="Notes Placeholder 2"/>
          <p:cNvSpPr>
            <a:spLocks noGrp="1"/>
          </p:cNvSpPr>
          <p:nvPr>
            <p:ph type="body" idx="1"/>
          </p:nvPr>
        </p:nvSpPr>
        <p:spPr>
          <a:xfrm>
            <a:off x="701040" y="3429000"/>
            <a:ext cx="5608320" cy="5325110"/>
          </a:xfrm>
        </p:spPr>
        <p:txBody>
          <a:bodyPr>
            <a:normAutofit/>
          </a:bodyPr>
          <a:lstStyle/>
          <a:p>
            <a:r>
              <a:rPr lang="en-US" sz="1000" dirty="0">
                <a:solidFill>
                  <a:srgbClr val="008000"/>
                </a:solidFill>
                <a:latin typeface="Consolas" pitchFamily="49" charset="0"/>
                <a:cs typeface="Consolas" pitchFamily="49" charset="0"/>
              </a:rPr>
              <a:t>-- View the various memory clerks and their current memory allocations by name and memory node</a:t>
            </a:r>
            <a:endParaRPr lang="en-US" sz="1000" dirty="0">
              <a:solidFill>
                <a:prstClr val="black"/>
              </a:solidFill>
              <a:latin typeface="Consolas" pitchFamily="49" charset="0"/>
              <a:cs typeface="Consolas" pitchFamily="49" charset="0"/>
            </a:endParaRPr>
          </a:p>
          <a:p>
            <a:endParaRPr lang="en-US" sz="1000" dirty="0">
              <a:solidFill>
                <a:prstClr val="black"/>
              </a:solidFill>
              <a:latin typeface="Consolas" pitchFamily="49" charset="0"/>
              <a:cs typeface="Consolas" pitchFamily="49" charset="0"/>
            </a:endParaRPr>
          </a:p>
          <a:p>
            <a:r>
              <a:rPr lang="en-US" sz="1000" dirty="0">
                <a:solidFill>
                  <a:srgbClr val="0000FF"/>
                </a:solidFill>
                <a:latin typeface="Consolas" pitchFamily="49" charset="0"/>
                <a:cs typeface="Consolas" pitchFamily="49" charset="0"/>
              </a:rPr>
              <a:t>SELECT</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type</a:t>
            </a:r>
            <a:r>
              <a:rPr lang="en-US" sz="1000" dirty="0">
                <a:solidFill>
                  <a:srgbClr val="808080"/>
                </a:solidFill>
                <a:latin typeface="Consolas" pitchFamily="49" charset="0"/>
                <a:cs typeface="Consolas" pitchFamily="49" charset="0"/>
              </a:rPr>
              <a:t>,</a:t>
            </a:r>
            <a:r>
              <a:rPr lang="en-US" sz="1000" dirty="0">
                <a:solidFill>
                  <a:prstClr val="black"/>
                </a:solidFill>
                <a:latin typeface="Consolas" pitchFamily="49" charset="0"/>
                <a:cs typeface="Consolas" pitchFamily="49" charset="0"/>
              </a:rPr>
              <a:t> </a:t>
            </a:r>
            <a:r>
              <a:rPr lang="en-US" sz="1000" dirty="0">
                <a:solidFill>
                  <a:srgbClr val="008080"/>
                </a:solidFill>
                <a:latin typeface="Consolas" pitchFamily="49" charset="0"/>
                <a:cs typeface="Consolas" pitchFamily="49" charset="0"/>
              </a:rPr>
              <a:t>name</a:t>
            </a:r>
            <a:r>
              <a:rPr lang="en-US" sz="1000" dirty="0">
                <a:solidFill>
                  <a:srgbClr val="808080"/>
                </a:solidFill>
                <a:latin typeface="Consolas" pitchFamily="49" charset="0"/>
                <a:cs typeface="Consolas" pitchFamily="49" charset="0"/>
              </a:rPr>
              <a:t>,</a:t>
            </a:r>
            <a:r>
              <a:rPr lang="en-US" sz="1000" dirty="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memory_node_id</a:t>
            </a:r>
            <a:endParaRPr lang="en-US" sz="1000" dirty="0">
              <a:solidFill>
                <a:prstClr val="black"/>
              </a:solidFill>
              <a:latin typeface="Consolas" pitchFamily="49" charset="0"/>
              <a:cs typeface="Consolas" pitchFamily="49" charset="0"/>
            </a:endParaRPr>
          </a:p>
          <a:p>
            <a:r>
              <a:rPr lang="en-US" sz="1000" dirty="0" smtClean="0">
                <a:solidFill>
                  <a:srgbClr val="808080"/>
                </a:solidFill>
                <a:latin typeface="Consolas" pitchFamily="49" charset="0"/>
                <a:cs typeface="Consolas" pitchFamily="49" charset="0"/>
              </a:rPr>
              <a:t>	,</a:t>
            </a:r>
            <a:r>
              <a:rPr lang="en-US" sz="1000" dirty="0" smtClean="0">
                <a:solidFill>
                  <a:prstClr val="black"/>
                </a:solidFill>
                <a:latin typeface="Consolas" pitchFamily="49" charset="0"/>
                <a:cs typeface="Consolas" pitchFamily="49" charset="0"/>
              </a:rPr>
              <a:t> </a:t>
            </a:r>
            <a:r>
              <a:rPr lang="en-US" sz="1000" dirty="0">
                <a:solidFill>
                  <a:srgbClr val="FF00FF"/>
                </a:solidFill>
                <a:latin typeface="Consolas" pitchFamily="49" charset="0"/>
                <a:cs typeface="Consolas" pitchFamily="49" charset="0"/>
              </a:rPr>
              <a:t>sum</a:t>
            </a:r>
            <a:r>
              <a:rPr lang="en-US" sz="1000" dirty="0">
                <a:solidFill>
                  <a:srgbClr val="808080"/>
                </a:solidFill>
                <a:latin typeface="Consolas" pitchFamily="49" charset="0"/>
                <a:cs typeface="Consolas" pitchFamily="49" charset="0"/>
              </a:rPr>
              <a:t>(</a:t>
            </a:r>
            <a:r>
              <a:rPr lang="en-US" sz="1000" dirty="0" err="1">
                <a:solidFill>
                  <a:srgbClr val="008080"/>
                </a:solidFill>
                <a:latin typeface="Consolas" pitchFamily="49" charset="0"/>
                <a:cs typeface="Consolas" pitchFamily="49" charset="0"/>
              </a:rPr>
              <a:t>pages_kb</a:t>
            </a:r>
            <a:r>
              <a:rPr lang="en-US" sz="1000" dirty="0">
                <a:solidFill>
                  <a:prstClr val="black"/>
                </a:solidFill>
                <a:latin typeface="Consolas" pitchFamily="49" charset="0"/>
                <a:cs typeface="Consolas" pitchFamily="49" charset="0"/>
              </a:rPr>
              <a:t> </a:t>
            </a:r>
            <a:endParaRPr lang="en-US" sz="1000" dirty="0" smtClean="0">
              <a:solidFill>
                <a:prstClr val="black"/>
              </a:solidFill>
              <a:latin typeface="Consolas" pitchFamily="49" charset="0"/>
              <a:cs typeface="Consolas" pitchFamily="49" charset="0"/>
            </a:endParaRPr>
          </a:p>
          <a:p>
            <a:r>
              <a:rPr lang="en-US" sz="1000" dirty="0">
                <a:solidFill>
                  <a:prstClr val="black"/>
                </a:solidFill>
                <a:latin typeface="Consolas" pitchFamily="49" charset="0"/>
                <a:cs typeface="Consolas" pitchFamily="49" charset="0"/>
              </a:rPr>
              <a:t>		</a:t>
            </a:r>
            <a:r>
              <a:rPr lang="en-US" sz="1000" dirty="0" smtClean="0">
                <a:solidFill>
                  <a:srgbClr val="808080"/>
                </a:solidFill>
                <a:latin typeface="Consolas" pitchFamily="49" charset="0"/>
                <a:cs typeface="Consolas" pitchFamily="49" charset="0"/>
              </a:rPr>
              <a:t>+</a:t>
            </a:r>
            <a:r>
              <a:rPr lang="en-US" sz="1000" dirty="0" smtClean="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virtual_memory_reserved_kb</a:t>
            </a:r>
            <a:r>
              <a:rPr lang="en-US" sz="1000" dirty="0">
                <a:solidFill>
                  <a:prstClr val="black"/>
                </a:solidFill>
                <a:latin typeface="Consolas" pitchFamily="49" charset="0"/>
                <a:cs typeface="Consolas" pitchFamily="49" charset="0"/>
              </a:rPr>
              <a:t> </a:t>
            </a:r>
            <a:endParaRPr lang="en-US" sz="1000" dirty="0" smtClean="0">
              <a:solidFill>
                <a:prstClr val="black"/>
              </a:solidFill>
              <a:latin typeface="Consolas" pitchFamily="49" charset="0"/>
              <a:cs typeface="Consolas" pitchFamily="49" charset="0"/>
            </a:endParaRPr>
          </a:p>
          <a:p>
            <a:r>
              <a:rPr lang="en-US" sz="1000" dirty="0">
                <a:solidFill>
                  <a:prstClr val="black"/>
                </a:solidFill>
                <a:latin typeface="Consolas" pitchFamily="49" charset="0"/>
                <a:cs typeface="Consolas" pitchFamily="49" charset="0"/>
              </a:rPr>
              <a:t>	</a:t>
            </a:r>
            <a:r>
              <a:rPr lang="en-US" sz="1000" dirty="0" smtClean="0">
                <a:solidFill>
                  <a:prstClr val="black"/>
                </a:solidFill>
                <a:latin typeface="Consolas" pitchFamily="49" charset="0"/>
                <a:cs typeface="Consolas" pitchFamily="49" charset="0"/>
              </a:rPr>
              <a:t>	</a:t>
            </a:r>
            <a:r>
              <a:rPr lang="en-US" sz="1000" dirty="0" smtClean="0">
                <a:solidFill>
                  <a:srgbClr val="808080"/>
                </a:solidFill>
                <a:latin typeface="Consolas" pitchFamily="49" charset="0"/>
                <a:cs typeface="Consolas" pitchFamily="49" charset="0"/>
              </a:rPr>
              <a:t>+</a:t>
            </a:r>
            <a:r>
              <a:rPr lang="en-US" sz="1000" dirty="0" smtClean="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virtual_memory_committed_kb</a:t>
            </a:r>
            <a:r>
              <a:rPr lang="en-US" sz="1000" dirty="0">
                <a:solidFill>
                  <a:prstClr val="black"/>
                </a:solidFill>
                <a:latin typeface="Consolas" pitchFamily="49" charset="0"/>
                <a:cs typeface="Consolas" pitchFamily="49" charset="0"/>
              </a:rPr>
              <a:t> </a:t>
            </a:r>
            <a:endParaRPr lang="en-US" sz="1000" dirty="0" smtClean="0">
              <a:solidFill>
                <a:prstClr val="black"/>
              </a:solidFill>
              <a:latin typeface="Consolas" pitchFamily="49" charset="0"/>
              <a:cs typeface="Consolas" pitchFamily="49" charset="0"/>
            </a:endParaRPr>
          </a:p>
          <a:p>
            <a:r>
              <a:rPr lang="en-US" sz="1000" dirty="0">
                <a:solidFill>
                  <a:prstClr val="black"/>
                </a:solidFill>
                <a:latin typeface="Consolas" pitchFamily="49" charset="0"/>
                <a:cs typeface="Consolas" pitchFamily="49" charset="0"/>
              </a:rPr>
              <a:t>	</a:t>
            </a:r>
            <a:r>
              <a:rPr lang="en-US" sz="1000" dirty="0" smtClean="0">
                <a:solidFill>
                  <a:prstClr val="black"/>
                </a:solidFill>
                <a:latin typeface="Consolas" pitchFamily="49" charset="0"/>
                <a:cs typeface="Consolas" pitchFamily="49" charset="0"/>
              </a:rPr>
              <a:t>	</a:t>
            </a:r>
            <a:r>
              <a:rPr lang="en-US" sz="1000" dirty="0" smtClean="0">
                <a:solidFill>
                  <a:srgbClr val="808080"/>
                </a:solidFill>
                <a:latin typeface="Consolas" pitchFamily="49" charset="0"/>
                <a:cs typeface="Consolas" pitchFamily="49" charset="0"/>
              </a:rPr>
              <a:t>+</a:t>
            </a:r>
            <a:r>
              <a:rPr lang="en-US" sz="1000" dirty="0" smtClean="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awe_allocated_kb</a:t>
            </a:r>
            <a:r>
              <a:rPr lang="en-US" sz="1000" dirty="0">
                <a:solidFill>
                  <a:prstClr val="black"/>
                </a:solidFill>
                <a:latin typeface="Consolas" pitchFamily="49" charset="0"/>
                <a:cs typeface="Consolas" pitchFamily="49" charset="0"/>
              </a:rPr>
              <a:t> </a:t>
            </a:r>
            <a:endParaRPr lang="en-US" sz="1000" dirty="0" smtClean="0">
              <a:solidFill>
                <a:prstClr val="black"/>
              </a:solidFill>
              <a:latin typeface="Consolas" pitchFamily="49" charset="0"/>
              <a:cs typeface="Consolas" pitchFamily="49" charset="0"/>
            </a:endParaRPr>
          </a:p>
          <a:p>
            <a:r>
              <a:rPr lang="en-US" sz="1000" dirty="0">
                <a:solidFill>
                  <a:prstClr val="black"/>
                </a:solidFill>
                <a:latin typeface="Consolas" pitchFamily="49" charset="0"/>
                <a:cs typeface="Consolas" pitchFamily="49" charset="0"/>
              </a:rPr>
              <a:t>	</a:t>
            </a:r>
            <a:r>
              <a:rPr lang="en-US" sz="1000" dirty="0" smtClean="0">
                <a:solidFill>
                  <a:prstClr val="black"/>
                </a:solidFill>
                <a:latin typeface="Consolas" pitchFamily="49" charset="0"/>
                <a:cs typeface="Consolas" pitchFamily="49" charset="0"/>
              </a:rPr>
              <a:t>	</a:t>
            </a:r>
            <a:r>
              <a:rPr lang="en-US" sz="1000" dirty="0" smtClean="0">
                <a:solidFill>
                  <a:srgbClr val="808080"/>
                </a:solidFill>
                <a:latin typeface="Consolas" pitchFamily="49" charset="0"/>
                <a:cs typeface="Consolas" pitchFamily="49" charset="0"/>
              </a:rPr>
              <a:t>+</a:t>
            </a:r>
            <a:r>
              <a:rPr lang="en-US" sz="1000" dirty="0" smtClean="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shared_memory_reserved_kb</a:t>
            </a:r>
            <a:r>
              <a:rPr lang="en-US" sz="1000" dirty="0">
                <a:solidFill>
                  <a:prstClr val="black"/>
                </a:solidFill>
                <a:latin typeface="Consolas" pitchFamily="49" charset="0"/>
                <a:cs typeface="Consolas" pitchFamily="49" charset="0"/>
              </a:rPr>
              <a:t> </a:t>
            </a:r>
            <a:endParaRPr lang="en-US" sz="1000" dirty="0" smtClean="0">
              <a:solidFill>
                <a:prstClr val="black"/>
              </a:solidFill>
              <a:latin typeface="Consolas" pitchFamily="49" charset="0"/>
              <a:cs typeface="Consolas" pitchFamily="49" charset="0"/>
            </a:endParaRPr>
          </a:p>
          <a:p>
            <a:r>
              <a:rPr lang="en-US" sz="1000" dirty="0">
                <a:solidFill>
                  <a:prstClr val="black"/>
                </a:solidFill>
                <a:latin typeface="Consolas" pitchFamily="49" charset="0"/>
                <a:cs typeface="Consolas" pitchFamily="49" charset="0"/>
              </a:rPr>
              <a:t>	</a:t>
            </a:r>
            <a:r>
              <a:rPr lang="en-US" sz="1000" dirty="0" smtClean="0">
                <a:solidFill>
                  <a:prstClr val="black"/>
                </a:solidFill>
                <a:latin typeface="Consolas" pitchFamily="49" charset="0"/>
                <a:cs typeface="Consolas" pitchFamily="49" charset="0"/>
              </a:rPr>
              <a:t>	</a:t>
            </a:r>
            <a:r>
              <a:rPr lang="en-US" sz="1000" dirty="0" smtClean="0">
                <a:solidFill>
                  <a:srgbClr val="808080"/>
                </a:solidFill>
                <a:latin typeface="Consolas" pitchFamily="49" charset="0"/>
                <a:cs typeface="Consolas" pitchFamily="49" charset="0"/>
              </a:rPr>
              <a:t>+</a:t>
            </a:r>
            <a:r>
              <a:rPr lang="en-US" sz="1000" dirty="0" smtClean="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shared_memory_committed_kb</a:t>
            </a:r>
            <a:r>
              <a:rPr lang="en-US" sz="1000" dirty="0">
                <a:solidFill>
                  <a:srgbClr val="808080"/>
                </a:solidFill>
                <a:latin typeface="Consolas" pitchFamily="49" charset="0"/>
                <a:cs typeface="Consolas" pitchFamily="49" charset="0"/>
              </a:rPr>
              <a:t>)</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AS</a:t>
            </a:r>
            <a:r>
              <a:rPr lang="en-US" sz="1000" dirty="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TotalKB</a:t>
            </a:r>
            <a:endParaRPr lang="en-US" sz="1000" dirty="0">
              <a:solidFill>
                <a:prstClr val="black"/>
              </a:solidFill>
              <a:latin typeface="Consolas" pitchFamily="49" charset="0"/>
              <a:cs typeface="Consolas" pitchFamily="49" charset="0"/>
            </a:endParaRPr>
          </a:p>
          <a:p>
            <a:r>
              <a:rPr lang="en-US" sz="1000" dirty="0">
                <a:solidFill>
                  <a:srgbClr val="0000FF"/>
                </a:solidFill>
                <a:latin typeface="Consolas" pitchFamily="49" charset="0"/>
                <a:cs typeface="Consolas" pitchFamily="49" charset="0"/>
              </a:rPr>
              <a:t>FROM</a:t>
            </a:r>
            <a:r>
              <a:rPr lang="en-US" sz="1000" dirty="0">
                <a:solidFill>
                  <a:prstClr val="black"/>
                </a:solidFill>
                <a:latin typeface="Consolas" pitchFamily="49" charset="0"/>
                <a:cs typeface="Consolas" pitchFamily="49" charset="0"/>
              </a:rPr>
              <a:t> </a:t>
            </a:r>
            <a:r>
              <a:rPr lang="en-US" sz="1000" dirty="0" err="1">
                <a:solidFill>
                  <a:srgbClr val="008000"/>
                </a:solidFill>
                <a:latin typeface="Consolas" pitchFamily="49" charset="0"/>
                <a:cs typeface="Consolas" pitchFamily="49" charset="0"/>
              </a:rPr>
              <a:t>sys</a:t>
            </a:r>
            <a:r>
              <a:rPr lang="en-US" sz="1000" dirty="0" err="1">
                <a:solidFill>
                  <a:srgbClr val="808080"/>
                </a:solidFill>
                <a:latin typeface="Consolas" pitchFamily="49" charset="0"/>
                <a:cs typeface="Consolas" pitchFamily="49" charset="0"/>
              </a:rPr>
              <a:t>.</a:t>
            </a:r>
            <a:r>
              <a:rPr lang="en-US" sz="1000" dirty="0" err="1">
                <a:solidFill>
                  <a:srgbClr val="008000"/>
                </a:solidFill>
                <a:latin typeface="Consolas" pitchFamily="49" charset="0"/>
                <a:cs typeface="Consolas" pitchFamily="49" charset="0"/>
              </a:rPr>
              <a:t>dm_os_memory_clerks</a:t>
            </a:r>
            <a:endParaRPr lang="en-US" sz="1000" dirty="0">
              <a:solidFill>
                <a:prstClr val="black"/>
              </a:solidFill>
              <a:latin typeface="Consolas" pitchFamily="49" charset="0"/>
              <a:cs typeface="Consolas" pitchFamily="49" charset="0"/>
            </a:endParaRPr>
          </a:p>
          <a:p>
            <a:r>
              <a:rPr lang="en-US" sz="1000" dirty="0">
                <a:solidFill>
                  <a:srgbClr val="0000FF"/>
                </a:solidFill>
                <a:latin typeface="Consolas" pitchFamily="49" charset="0"/>
                <a:cs typeface="Consolas" pitchFamily="49" charset="0"/>
              </a:rPr>
              <a:t>GROUP</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BY</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type</a:t>
            </a:r>
            <a:r>
              <a:rPr lang="en-US" sz="1000" dirty="0">
                <a:solidFill>
                  <a:srgbClr val="808080"/>
                </a:solidFill>
                <a:latin typeface="Consolas" pitchFamily="49" charset="0"/>
                <a:cs typeface="Consolas" pitchFamily="49" charset="0"/>
              </a:rPr>
              <a:t>,</a:t>
            </a:r>
            <a:r>
              <a:rPr lang="en-US" sz="1000" dirty="0">
                <a:solidFill>
                  <a:prstClr val="black"/>
                </a:solidFill>
                <a:latin typeface="Consolas" pitchFamily="49" charset="0"/>
                <a:cs typeface="Consolas" pitchFamily="49" charset="0"/>
              </a:rPr>
              <a:t> </a:t>
            </a:r>
            <a:r>
              <a:rPr lang="en-US" sz="1000" dirty="0">
                <a:solidFill>
                  <a:srgbClr val="008080"/>
                </a:solidFill>
                <a:latin typeface="Consolas" pitchFamily="49" charset="0"/>
                <a:cs typeface="Consolas" pitchFamily="49" charset="0"/>
              </a:rPr>
              <a:t>name</a:t>
            </a:r>
            <a:r>
              <a:rPr lang="en-US" sz="1000" dirty="0">
                <a:solidFill>
                  <a:srgbClr val="808080"/>
                </a:solidFill>
                <a:latin typeface="Consolas" pitchFamily="49" charset="0"/>
                <a:cs typeface="Consolas" pitchFamily="49" charset="0"/>
              </a:rPr>
              <a:t>,</a:t>
            </a:r>
            <a:r>
              <a:rPr lang="en-US" sz="1000" dirty="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memory_node_id</a:t>
            </a:r>
            <a:endParaRPr lang="en-US" sz="1000" dirty="0">
              <a:solidFill>
                <a:prstClr val="black"/>
              </a:solidFill>
              <a:latin typeface="Consolas" pitchFamily="49" charset="0"/>
              <a:cs typeface="Consolas" pitchFamily="49" charset="0"/>
            </a:endParaRPr>
          </a:p>
          <a:p>
            <a:r>
              <a:rPr lang="en-US" sz="1000" dirty="0">
                <a:solidFill>
                  <a:srgbClr val="0000FF"/>
                </a:solidFill>
                <a:latin typeface="Consolas" pitchFamily="49" charset="0"/>
                <a:cs typeface="Consolas" pitchFamily="49" charset="0"/>
              </a:rPr>
              <a:t>ORDER</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BY</a:t>
            </a:r>
            <a:r>
              <a:rPr lang="en-US" sz="1000" dirty="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TotalKB</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DESC</a:t>
            </a:r>
            <a:endParaRPr lang="en-US" sz="1000" dirty="0">
              <a:solidFill>
                <a:prstClr val="black"/>
              </a:solidFill>
              <a:latin typeface="Consolas" pitchFamily="49" charset="0"/>
              <a:cs typeface="Consolas" pitchFamily="49" charset="0"/>
            </a:endParaRPr>
          </a:p>
          <a:p>
            <a:endParaRPr lang="en-US" sz="1000" dirty="0">
              <a:solidFill>
                <a:prstClr val="black"/>
              </a:solidFill>
              <a:latin typeface="Consolas" pitchFamily="49" charset="0"/>
              <a:cs typeface="Consolas" pitchFamily="49" charset="0"/>
            </a:endParaRPr>
          </a:p>
          <a:p>
            <a:r>
              <a:rPr lang="en-US" sz="1000" dirty="0">
                <a:solidFill>
                  <a:srgbClr val="008000"/>
                </a:solidFill>
                <a:latin typeface="Consolas" pitchFamily="49" charset="0"/>
                <a:cs typeface="Consolas" pitchFamily="49" charset="0"/>
              </a:rPr>
              <a:t>-- View the current state of the memory brokers</a:t>
            </a:r>
            <a:endParaRPr lang="en-US" sz="1000" dirty="0">
              <a:solidFill>
                <a:prstClr val="black"/>
              </a:solidFill>
              <a:latin typeface="Consolas" pitchFamily="49" charset="0"/>
              <a:cs typeface="Consolas" pitchFamily="49" charset="0"/>
            </a:endParaRPr>
          </a:p>
          <a:p>
            <a:r>
              <a:rPr lang="en-US" sz="1000" dirty="0">
                <a:solidFill>
                  <a:srgbClr val="008000"/>
                </a:solidFill>
                <a:latin typeface="Consolas" pitchFamily="49" charset="0"/>
                <a:cs typeface="Consolas" pitchFamily="49" charset="0"/>
              </a:rPr>
              <a:t>-- Note the current memory, the predicted future memory, the target memory and whether the memory is growing, shrinking or stable</a:t>
            </a:r>
            <a:endParaRPr lang="en-US" sz="1000" dirty="0">
              <a:solidFill>
                <a:prstClr val="black"/>
              </a:solidFill>
              <a:latin typeface="Consolas" pitchFamily="49" charset="0"/>
              <a:cs typeface="Consolas" pitchFamily="49" charset="0"/>
            </a:endParaRPr>
          </a:p>
          <a:p>
            <a:endParaRPr lang="en-US" sz="1000" dirty="0">
              <a:solidFill>
                <a:prstClr val="black"/>
              </a:solidFill>
              <a:latin typeface="Consolas" pitchFamily="49" charset="0"/>
              <a:cs typeface="Consolas" pitchFamily="49" charset="0"/>
            </a:endParaRPr>
          </a:p>
          <a:p>
            <a:r>
              <a:rPr lang="en-US" sz="1000" dirty="0">
                <a:solidFill>
                  <a:srgbClr val="0000FF"/>
                </a:solidFill>
                <a:latin typeface="Consolas" pitchFamily="49" charset="0"/>
                <a:cs typeface="Consolas" pitchFamily="49" charset="0"/>
              </a:rPr>
              <a:t>SELECT</a:t>
            </a:r>
            <a:r>
              <a:rPr lang="en-US" sz="1000" dirty="0">
                <a:solidFill>
                  <a:prstClr val="black"/>
                </a:solidFill>
                <a:latin typeface="Consolas" pitchFamily="49" charset="0"/>
                <a:cs typeface="Consolas" pitchFamily="49" charset="0"/>
              </a:rPr>
              <a:t> </a:t>
            </a:r>
            <a:r>
              <a:rPr lang="en-US" sz="1000" dirty="0">
                <a:solidFill>
                  <a:srgbClr val="008080"/>
                </a:solidFill>
                <a:latin typeface="Consolas" pitchFamily="49" charset="0"/>
                <a:cs typeface="Consolas" pitchFamily="49" charset="0"/>
              </a:rPr>
              <a:t>p</a:t>
            </a:r>
            <a:r>
              <a:rPr lang="en-US" sz="1000" dirty="0">
                <a:solidFill>
                  <a:srgbClr val="808080"/>
                </a:solidFill>
                <a:latin typeface="Consolas" pitchFamily="49" charset="0"/>
                <a:cs typeface="Consolas" pitchFamily="49" charset="0"/>
              </a:rPr>
              <a:t>.</a:t>
            </a:r>
            <a:r>
              <a:rPr lang="en-US" sz="1000" dirty="0">
                <a:solidFill>
                  <a:srgbClr val="008080"/>
                </a:solidFill>
                <a:latin typeface="Consolas" pitchFamily="49" charset="0"/>
                <a:cs typeface="Consolas" pitchFamily="49" charset="0"/>
              </a:rPr>
              <a:t>name</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AS</a:t>
            </a:r>
            <a:r>
              <a:rPr lang="en-US" sz="1000" dirty="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resource_governor_pool_name</a:t>
            </a:r>
            <a:r>
              <a:rPr lang="en-US" sz="1000" dirty="0">
                <a:solidFill>
                  <a:srgbClr val="808080"/>
                </a:solidFill>
                <a:latin typeface="Consolas" pitchFamily="49" charset="0"/>
                <a:cs typeface="Consolas" pitchFamily="49" charset="0"/>
              </a:rPr>
              <a:t>,</a:t>
            </a:r>
            <a:r>
              <a:rPr lang="en-US" sz="1000" dirty="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b</a:t>
            </a:r>
            <a:r>
              <a:rPr lang="en-US" sz="1000" dirty="0" err="1">
                <a:solidFill>
                  <a:srgbClr val="808080"/>
                </a:solidFill>
                <a:latin typeface="Consolas" pitchFamily="49" charset="0"/>
                <a:cs typeface="Consolas" pitchFamily="49" charset="0"/>
              </a:rPr>
              <a:t>.</a:t>
            </a:r>
            <a:r>
              <a:rPr lang="en-US" sz="1000" dirty="0" err="1">
                <a:solidFill>
                  <a:srgbClr val="008080"/>
                </a:solidFill>
                <a:latin typeface="Consolas" pitchFamily="49" charset="0"/>
                <a:cs typeface="Consolas" pitchFamily="49" charset="0"/>
              </a:rPr>
              <a:t>memory_broker_type</a:t>
            </a:r>
            <a:endParaRPr lang="en-US" sz="1000" dirty="0">
              <a:solidFill>
                <a:prstClr val="black"/>
              </a:solidFill>
              <a:latin typeface="Consolas" pitchFamily="49" charset="0"/>
              <a:cs typeface="Consolas" pitchFamily="49" charset="0"/>
            </a:endParaRPr>
          </a:p>
          <a:p>
            <a:r>
              <a:rPr lang="en-US" sz="1000" dirty="0" smtClean="0">
                <a:solidFill>
                  <a:srgbClr val="808080"/>
                </a:solidFill>
                <a:latin typeface="Consolas" pitchFamily="49" charset="0"/>
                <a:cs typeface="Consolas" pitchFamily="49" charset="0"/>
              </a:rPr>
              <a:t>	,</a:t>
            </a:r>
            <a:r>
              <a:rPr lang="en-US" sz="1000" dirty="0" smtClean="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b</a:t>
            </a:r>
            <a:r>
              <a:rPr lang="en-US" sz="1000" dirty="0" err="1">
                <a:solidFill>
                  <a:srgbClr val="808080"/>
                </a:solidFill>
                <a:latin typeface="Consolas" pitchFamily="49" charset="0"/>
                <a:cs typeface="Consolas" pitchFamily="49" charset="0"/>
              </a:rPr>
              <a:t>.</a:t>
            </a:r>
            <a:r>
              <a:rPr lang="en-US" sz="1000" dirty="0" err="1">
                <a:solidFill>
                  <a:srgbClr val="008080"/>
                </a:solidFill>
                <a:latin typeface="Consolas" pitchFamily="49" charset="0"/>
                <a:cs typeface="Consolas" pitchFamily="49" charset="0"/>
              </a:rPr>
              <a:t>allocations_kb</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AS</a:t>
            </a:r>
            <a:r>
              <a:rPr lang="en-US" sz="1000" dirty="0">
                <a:solidFill>
                  <a:prstClr val="black"/>
                </a:solidFill>
                <a:latin typeface="Consolas" pitchFamily="49" charset="0"/>
                <a:cs typeface="Consolas" pitchFamily="49" charset="0"/>
              </a:rPr>
              <a:t> </a:t>
            </a:r>
            <a:r>
              <a:rPr lang="en-US" sz="1000" dirty="0" err="1" smtClean="0">
                <a:solidFill>
                  <a:srgbClr val="008080"/>
                </a:solidFill>
                <a:latin typeface="Consolas" pitchFamily="49" charset="0"/>
                <a:cs typeface="Consolas" pitchFamily="49" charset="0"/>
              </a:rPr>
              <a:t>current_memory_allocated_kb</a:t>
            </a:r>
            <a:endParaRPr lang="en-US" sz="1000" dirty="0" smtClean="0">
              <a:solidFill>
                <a:srgbClr val="008080"/>
              </a:solidFill>
              <a:latin typeface="Consolas" pitchFamily="49" charset="0"/>
              <a:cs typeface="Consolas" pitchFamily="49" charset="0"/>
            </a:endParaRPr>
          </a:p>
          <a:p>
            <a:r>
              <a:rPr lang="en-US" sz="1000" dirty="0" smtClean="0">
                <a:solidFill>
                  <a:srgbClr val="808080"/>
                </a:solidFill>
                <a:latin typeface="Consolas" pitchFamily="49" charset="0"/>
                <a:cs typeface="Consolas" pitchFamily="49" charset="0"/>
              </a:rPr>
              <a:t>	,</a:t>
            </a:r>
            <a:r>
              <a:rPr lang="en-US" sz="1000" dirty="0" smtClean="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b</a:t>
            </a:r>
            <a:r>
              <a:rPr lang="en-US" sz="1000" dirty="0" err="1">
                <a:solidFill>
                  <a:srgbClr val="808080"/>
                </a:solidFill>
                <a:latin typeface="Consolas" pitchFamily="49" charset="0"/>
                <a:cs typeface="Consolas" pitchFamily="49" charset="0"/>
              </a:rPr>
              <a:t>.</a:t>
            </a:r>
            <a:r>
              <a:rPr lang="en-US" sz="1000" dirty="0" err="1">
                <a:solidFill>
                  <a:srgbClr val="008080"/>
                </a:solidFill>
                <a:latin typeface="Consolas" pitchFamily="49" charset="0"/>
                <a:cs typeface="Consolas" pitchFamily="49" charset="0"/>
              </a:rPr>
              <a:t>allocations_kb_per_sec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AS</a:t>
            </a:r>
            <a:r>
              <a:rPr lang="en-US" sz="1000" dirty="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allocation_rate_in_kb_per_sec</a:t>
            </a:r>
            <a:endParaRPr lang="en-US" sz="1000" dirty="0">
              <a:solidFill>
                <a:prstClr val="black"/>
              </a:solidFill>
              <a:latin typeface="Consolas" pitchFamily="49" charset="0"/>
              <a:cs typeface="Consolas" pitchFamily="49" charset="0"/>
            </a:endParaRPr>
          </a:p>
          <a:p>
            <a:r>
              <a:rPr lang="en-US" sz="1000" dirty="0" smtClean="0">
                <a:solidFill>
                  <a:srgbClr val="808080"/>
                </a:solidFill>
                <a:latin typeface="Consolas" pitchFamily="49" charset="0"/>
                <a:cs typeface="Consolas" pitchFamily="49" charset="0"/>
              </a:rPr>
              <a:t>	,</a:t>
            </a:r>
            <a:r>
              <a:rPr lang="en-US" sz="1000" dirty="0" smtClean="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b</a:t>
            </a:r>
            <a:r>
              <a:rPr lang="en-US" sz="1000" dirty="0" err="1">
                <a:solidFill>
                  <a:srgbClr val="808080"/>
                </a:solidFill>
                <a:latin typeface="Consolas" pitchFamily="49" charset="0"/>
                <a:cs typeface="Consolas" pitchFamily="49" charset="0"/>
              </a:rPr>
              <a:t>.</a:t>
            </a:r>
            <a:r>
              <a:rPr lang="en-US" sz="1000" dirty="0" err="1">
                <a:solidFill>
                  <a:srgbClr val="008080"/>
                </a:solidFill>
                <a:latin typeface="Consolas" pitchFamily="49" charset="0"/>
                <a:cs typeface="Consolas" pitchFamily="49" charset="0"/>
              </a:rPr>
              <a:t>future_allocations_kb</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AS</a:t>
            </a:r>
            <a:r>
              <a:rPr lang="en-US" sz="1000" dirty="0">
                <a:solidFill>
                  <a:prstClr val="black"/>
                </a:solidFill>
                <a:latin typeface="Consolas" pitchFamily="49" charset="0"/>
                <a:cs typeface="Consolas" pitchFamily="49" charset="0"/>
              </a:rPr>
              <a:t> </a:t>
            </a:r>
            <a:r>
              <a:rPr lang="en-US" sz="1000" dirty="0" err="1" smtClean="0">
                <a:solidFill>
                  <a:srgbClr val="008080"/>
                </a:solidFill>
                <a:latin typeface="Consolas" pitchFamily="49" charset="0"/>
                <a:cs typeface="Consolas" pitchFamily="49" charset="0"/>
              </a:rPr>
              <a:t>near_future_allocations_kb</a:t>
            </a:r>
            <a:endParaRPr lang="en-US" sz="1000" dirty="0" smtClean="0">
              <a:solidFill>
                <a:srgbClr val="008080"/>
              </a:solidFill>
              <a:latin typeface="Consolas" pitchFamily="49" charset="0"/>
              <a:cs typeface="Consolas" pitchFamily="49" charset="0"/>
            </a:endParaRPr>
          </a:p>
          <a:p>
            <a:r>
              <a:rPr lang="en-US" sz="1000" dirty="0" smtClean="0">
                <a:solidFill>
                  <a:srgbClr val="808080"/>
                </a:solidFill>
                <a:latin typeface="Consolas" pitchFamily="49" charset="0"/>
                <a:cs typeface="Consolas" pitchFamily="49" charset="0"/>
              </a:rPr>
              <a:t>	,</a:t>
            </a:r>
            <a:r>
              <a:rPr lang="en-US" sz="1000" dirty="0" smtClean="0">
                <a:solidFill>
                  <a:prstClr val="black"/>
                </a:solidFill>
                <a:latin typeface="Consolas" pitchFamily="49" charset="0"/>
                <a:cs typeface="Consolas" pitchFamily="49" charset="0"/>
              </a:rPr>
              <a:t> </a:t>
            </a:r>
            <a:r>
              <a:rPr lang="en-US" sz="1000" dirty="0" err="1" smtClean="0">
                <a:solidFill>
                  <a:srgbClr val="008080"/>
                </a:solidFill>
                <a:latin typeface="Consolas" pitchFamily="49" charset="0"/>
                <a:cs typeface="Consolas" pitchFamily="49" charset="0"/>
              </a:rPr>
              <a:t>b</a:t>
            </a:r>
            <a:r>
              <a:rPr lang="en-US" sz="1000" dirty="0" err="1" smtClean="0">
                <a:solidFill>
                  <a:srgbClr val="808080"/>
                </a:solidFill>
                <a:latin typeface="Consolas" pitchFamily="49" charset="0"/>
                <a:cs typeface="Consolas" pitchFamily="49" charset="0"/>
              </a:rPr>
              <a:t>.</a:t>
            </a:r>
            <a:r>
              <a:rPr lang="en-US" sz="1000" dirty="0" err="1" smtClean="0">
                <a:solidFill>
                  <a:srgbClr val="008080"/>
                </a:solidFill>
                <a:latin typeface="Consolas" pitchFamily="49" charset="0"/>
                <a:cs typeface="Consolas" pitchFamily="49" charset="0"/>
              </a:rPr>
              <a:t>target_allocations_kb</a:t>
            </a:r>
            <a:endParaRPr lang="en-US" sz="1000" dirty="0" smtClean="0">
              <a:solidFill>
                <a:srgbClr val="008080"/>
              </a:solidFill>
              <a:latin typeface="Consolas" pitchFamily="49" charset="0"/>
              <a:cs typeface="Consolas" pitchFamily="49" charset="0"/>
            </a:endParaRPr>
          </a:p>
          <a:p>
            <a:r>
              <a:rPr lang="en-US" sz="1000" dirty="0" smtClean="0">
                <a:solidFill>
                  <a:srgbClr val="808080"/>
                </a:solidFill>
                <a:latin typeface="Consolas" pitchFamily="49" charset="0"/>
                <a:cs typeface="Consolas" pitchFamily="49" charset="0"/>
              </a:rPr>
              <a:t>	,</a:t>
            </a:r>
            <a:r>
              <a:rPr lang="en-US" sz="1000" dirty="0" smtClean="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b</a:t>
            </a:r>
            <a:r>
              <a:rPr lang="en-US" sz="1000" dirty="0" err="1">
                <a:solidFill>
                  <a:srgbClr val="808080"/>
                </a:solidFill>
                <a:latin typeface="Consolas" pitchFamily="49" charset="0"/>
                <a:cs typeface="Consolas" pitchFamily="49" charset="0"/>
              </a:rPr>
              <a:t>.</a:t>
            </a:r>
            <a:r>
              <a:rPr lang="en-US" sz="1000" dirty="0" err="1">
                <a:solidFill>
                  <a:srgbClr val="008080"/>
                </a:solidFill>
                <a:latin typeface="Consolas" pitchFamily="49" charset="0"/>
                <a:cs typeface="Consolas" pitchFamily="49" charset="0"/>
              </a:rPr>
              <a:t>last_notification</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AS</a:t>
            </a:r>
            <a:r>
              <a:rPr lang="en-US" sz="1000" dirty="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last_memory_notification</a:t>
            </a:r>
            <a:endParaRPr lang="en-US" sz="1000" dirty="0">
              <a:solidFill>
                <a:prstClr val="black"/>
              </a:solidFill>
              <a:latin typeface="Consolas" pitchFamily="49" charset="0"/>
              <a:cs typeface="Consolas" pitchFamily="49" charset="0"/>
            </a:endParaRPr>
          </a:p>
          <a:p>
            <a:r>
              <a:rPr lang="en-US" sz="1000" dirty="0">
                <a:solidFill>
                  <a:srgbClr val="0000FF"/>
                </a:solidFill>
                <a:latin typeface="Consolas" pitchFamily="49" charset="0"/>
                <a:cs typeface="Consolas" pitchFamily="49" charset="0"/>
              </a:rPr>
              <a:t>FROM</a:t>
            </a:r>
            <a:r>
              <a:rPr lang="en-US" sz="1000" dirty="0">
                <a:solidFill>
                  <a:prstClr val="black"/>
                </a:solidFill>
                <a:latin typeface="Consolas" pitchFamily="49" charset="0"/>
                <a:cs typeface="Consolas" pitchFamily="49" charset="0"/>
              </a:rPr>
              <a:t> </a:t>
            </a:r>
            <a:r>
              <a:rPr lang="en-US" sz="1000" dirty="0" err="1">
                <a:solidFill>
                  <a:srgbClr val="008000"/>
                </a:solidFill>
                <a:latin typeface="Consolas" pitchFamily="49" charset="0"/>
                <a:cs typeface="Consolas" pitchFamily="49" charset="0"/>
              </a:rPr>
              <a:t>sys</a:t>
            </a:r>
            <a:r>
              <a:rPr lang="en-US" sz="1000" dirty="0" err="1">
                <a:solidFill>
                  <a:srgbClr val="808080"/>
                </a:solidFill>
                <a:latin typeface="Consolas" pitchFamily="49" charset="0"/>
                <a:cs typeface="Consolas" pitchFamily="49" charset="0"/>
              </a:rPr>
              <a:t>.</a:t>
            </a:r>
            <a:r>
              <a:rPr lang="en-US" sz="1000" dirty="0" err="1">
                <a:solidFill>
                  <a:srgbClr val="008000"/>
                </a:solidFill>
                <a:latin typeface="Consolas" pitchFamily="49" charset="0"/>
                <a:cs typeface="Consolas" pitchFamily="49" charset="0"/>
              </a:rPr>
              <a:t>dm_os_memory_brokers</a:t>
            </a:r>
            <a:r>
              <a:rPr lang="en-US" sz="1000" dirty="0">
                <a:solidFill>
                  <a:prstClr val="black"/>
                </a:solidFill>
                <a:latin typeface="Consolas" pitchFamily="49" charset="0"/>
                <a:cs typeface="Consolas" pitchFamily="49" charset="0"/>
              </a:rPr>
              <a:t> </a:t>
            </a:r>
            <a:r>
              <a:rPr lang="en-US" sz="1000" dirty="0">
                <a:solidFill>
                  <a:srgbClr val="008080"/>
                </a:solidFill>
                <a:latin typeface="Consolas" pitchFamily="49" charset="0"/>
                <a:cs typeface="Consolas" pitchFamily="49" charset="0"/>
              </a:rPr>
              <a:t>b</a:t>
            </a:r>
            <a:endParaRPr lang="en-US" sz="1000" dirty="0">
              <a:solidFill>
                <a:prstClr val="black"/>
              </a:solidFill>
              <a:latin typeface="Consolas" pitchFamily="49" charset="0"/>
              <a:cs typeface="Consolas" pitchFamily="49" charset="0"/>
            </a:endParaRPr>
          </a:p>
          <a:p>
            <a:r>
              <a:rPr lang="en-US" sz="1000" dirty="0" smtClean="0">
                <a:solidFill>
                  <a:srgbClr val="808080"/>
                </a:solidFill>
                <a:latin typeface="Consolas" pitchFamily="49" charset="0"/>
                <a:cs typeface="Consolas" pitchFamily="49" charset="0"/>
              </a:rPr>
              <a:t>INNER JOIN</a:t>
            </a:r>
            <a:r>
              <a:rPr lang="en-US" sz="1000" dirty="0" smtClean="0">
                <a:solidFill>
                  <a:prstClr val="black"/>
                </a:solidFill>
                <a:latin typeface="Consolas" pitchFamily="49" charset="0"/>
                <a:cs typeface="Consolas" pitchFamily="49" charset="0"/>
              </a:rPr>
              <a:t> </a:t>
            </a:r>
            <a:r>
              <a:rPr lang="en-US" sz="1000" dirty="0" err="1">
                <a:solidFill>
                  <a:srgbClr val="008000"/>
                </a:solidFill>
                <a:latin typeface="Consolas" pitchFamily="49" charset="0"/>
                <a:cs typeface="Consolas" pitchFamily="49" charset="0"/>
              </a:rPr>
              <a:t>sys</a:t>
            </a:r>
            <a:r>
              <a:rPr lang="en-US" sz="1000" dirty="0" err="1">
                <a:solidFill>
                  <a:srgbClr val="808080"/>
                </a:solidFill>
                <a:latin typeface="Consolas" pitchFamily="49" charset="0"/>
                <a:cs typeface="Consolas" pitchFamily="49" charset="0"/>
              </a:rPr>
              <a:t>.</a:t>
            </a:r>
            <a:r>
              <a:rPr lang="en-US" sz="1000" dirty="0" err="1">
                <a:solidFill>
                  <a:srgbClr val="008000"/>
                </a:solidFill>
                <a:latin typeface="Consolas" pitchFamily="49" charset="0"/>
                <a:cs typeface="Consolas" pitchFamily="49" charset="0"/>
              </a:rPr>
              <a:t>resource_governor_resource_pools</a:t>
            </a:r>
            <a:r>
              <a:rPr lang="en-US" sz="1000" dirty="0">
                <a:solidFill>
                  <a:prstClr val="black"/>
                </a:solidFill>
                <a:latin typeface="Consolas" pitchFamily="49" charset="0"/>
                <a:cs typeface="Consolas" pitchFamily="49" charset="0"/>
              </a:rPr>
              <a:t> </a:t>
            </a:r>
            <a:r>
              <a:rPr lang="en-US" sz="1000" dirty="0">
                <a:solidFill>
                  <a:srgbClr val="008080"/>
                </a:solidFill>
                <a:latin typeface="Consolas" pitchFamily="49" charset="0"/>
                <a:cs typeface="Consolas" pitchFamily="49" charset="0"/>
              </a:rPr>
              <a:t>p</a:t>
            </a:r>
            <a:r>
              <a:rPr lang="en-US" sz="1000" dirty="0">
                <a:solidFill>
                  <a:prstClr val="black"/>
                </a:solidFill>
                <a:latin typeface="Consolas" pitchFamily="49" charset="0"/>
                <a:cs typeface="Consolas" pitchFamily="49" charset="0"/>
              </a:rPr>
              <a:t> </a:t>
            </a:r>
            <a:r>
              <a:rPr lang="en-US" sz="1000" dirty="0" smtClean="0">
                <a:solidFill>
                  <a:srgbClr val="0000FF"/>
                </a:solidFill>
                <a:latin typeface="Consolas" pitchFamily="49" charset="0"/>
                <a:cs typeface="Consolas" pitchFamily="49" charset="0"/>
              </a:rPr>
              <a:t>ON</a:t>
            </a:r>
            <a:r>
              <a:rPr lang="en-US" sz="1000" dirty="0" smtClean="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p</a:t>
            </a:r>
            <a:r>
              <a:rPr lang="en-US" sz="1000" dirty="0" err="1">
                <a:solidFill>
                  <a:srgbClr val="808080"/>
                </a:solidFill>
                <a:latin typeface="Consolas" pitchFamily="49" charset="0"/>
                <a:cs typeface="Consolas" pitchFamily="49" charset="0"/>
              </a:rPr>
              <a:t>.</a:t>
            </a:r>
            <a:r>
              <a:rPr lang="en-US" sz="1000" dirty="0" err="1">
                <a:solidFill>
                  <a:srgbClr val="008080"/>
                </a:solidFill>
                <a:latin typeface="Consolas" pitchFamily="49" charset="0"/>
                <a:cs typeface="Consolas" pitchFamily="49" charset="0"/>
              </a:rPr>
              <a:t>pool_id</a:t>
            </a:r>
            <a:r>
              <a:rPr lang="en-US" sz="1000" dirty="0">
                <a:solidFill>
                  <a:prstClr val="black"/>
                </a:solidFill>
                <a:latin typeface="Consolas" pitchFamily="49" charset="0"/>
                <a:cs typeface="Consolas" pitchFamily="49" charset="0"/>
              </a:rPr>
              <a:t> </a:t>
            </a:r>
            <a:r>
              <a:rPr lang="en-US" sz="1000" dirty="0">
                <a:solidFill>
                  <a:srgbClr val="808080"/>
                </a:solidFill>
                <a:latin typeface="Consolas" pitchFamily="49" charset="0"/>
                <a:cs typeface="Consolas" pitchFamily="49" charset="0"/>
              </a:rPr>
              <a:t>=</a:t>
            </a:r>
            <a:r>
              <a:rPr lang="en-US" sz="1000" dirty="0">
                <a:solidFill>
                  <a:prstClr val="black"/>
                </a:solidFill>
                <a:latin typeface="Consolas" pitchFamily="49" charset="0"/>
                <a:cs typeface="Consolas" pitchFamily="49" charset="0"/>
              </a:rPr>
              <a:t> </a:t>
            </a:r>
            <a:r>
              <a:rPr lang="en-US" sz="1000" dirty="0" err="1">
                <a:solidFill>
                  <a:srgbClr val="008080"/>
                </a:solidFill>
                <a:latin typeface="Consolas" pitchFamily="49" charset="0"/>
                <a:cs typeface="Consolas" pitchFamily="49" charset="0"/>
              </a:rPr>
              <a:t>b</a:t>
            </a:r>
            <a:r>
              <a:rPr lang="en-US" sz="1000" dirty="0" err="1">
                <a:solidFill>
                  <a:srgbClr val="808080"/>
                </a:solidFill>
                <a:latin typeface="Consolas" pitchFamily="49" charset="0"/>
                <a:cs typeface="Consolas" pitchFamily="49" charset="0"/>
              </a:rPr>
              <a:t>.</a:t>
            </a:r>
            <a:r>
              <a:rPr lang="en-US" sz="1000" dirty="0" err="1">
                <a:solidFill>
                  <a:srgbClr val="008080"/>
                </a:solidFill>
                <a:latin typeface="Consolas" pitchFamily="49" charset="0"/>
                <a:cs typeface="Consolas" pitchFamily="49" charset="0"/>
              </a:rPr>
              <a:t>pool_id</a:t>
            </a:r>
            <a:endParaRPr lang="en-US" sz="1000" dirty="0">
              <a:solidFill>
                <a:prstClr val="black"/>
              </a:solidFill>
              <a:latin typeface="Consolas" pitchFamily="49" charset="0"/>
              <a:cs typeface="Consolas" pitchFamily="49" charset="0"/>
            </a:endParaRPr>
          </a:p>
          <a:p>
            <a:endParaRPr lang="en-US" sz="1000" dirty="0">
              <a:solidFill>
                <a:prstClr val="black"/>
              </a:solidFill>
              <a:latin typeface="Courier New" pitchFamily="49" charset="0"/>
              <a:cs typeface="Courier New" pitchFamily="49" charset="0"/>
            </a:endParaRPr>
          </a:p>
          <a:p>
            <a:endParaRPr lang="en-US" sz="10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dirty="0"/>
          </a:p>
        </p:txBody>
      </p:sp>
    </p:spTree>
    <p:extLst>
      <p:ext uri="{BB962C8B-B14F-4D97-AF65-F5344CB8AC3E}">
        <p14:creationId xmlns:p14="http://schemas.microsoft.com/office/powerpoint/2010/main" val="871596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dirty="0"/>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420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r>
              <a:rPr lang="en-US" dirty="0" smtClean="0">
                <a:solidFill>
                  <a:srgbClr val="385593"/>
                </a:solidFill>
              </a:rPr>
              <a:t>Microsoft Confidential</a:t>
            </a:r>
            <a:endParaRPr lang="en-US" dirty="0">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dirty="0">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 id="2147483764" r:id="rId18"/>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Lesson 3: SQL Server Memory Management</a:t>
            </a:r>
            <a:endParaRPr lang="en-US" dirty="0"/>
          </a:p>
        </p:txBody>
      </p:sp>
      <p:sp>
        <p:nvSpPr>
          <p:cNvPr id="7" name="Subtitle 6"/>
          <p:cNvSpPr>
            <a:spLocks noGrp="1"/>
          </p:cNvSpPr>
          <p:nvPr>
            <p:ph type="subTitle" idx="1"/>
          </p:nvPr>
        </p:nvSpPr>
        <p:spPr/>
        <p:txBody>
          <a:bodyPr>
            <a:normAutofit/>
          </a:bodyPr>
          <a:lstStyle/>
          <a:p>
            <a:r>
              <a:rPr lang="en-US" sz="2400" i="1" dirty="0"/>
              <a:t>SQL Server Memory Manager</a:t>
            </a:r>
          </a:p>
          <a:p>
            <a:r>
              <a:rPr lang="en-US" sz="2400" i="1" dirty="0"/>
              <a:t>Dynamic Memory Management</a:t>
            </a:r>
          </a:p>
          <a:p>
            <a:r>
              <a:rPr lang="en-US" sz="2400" i="1" dirty="0"/>
              <a:t>Lock Pages in Memory</a:t>
            </a:r>
          </a:p>
          <a:p>
            <a:r>
              <a:rPr lang="en-US" sz="2400" i="1" dirty="0"/>
              <a:t>Buffer Pool</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0</a:t>
            </a:fld>
            <a:endParaRPr lang="en-US" dirty="0">
              <a:solidFill>
                <a:prstClr val="white"/>
              </a:solidFill>
            </a:endParaRPr>
          </a:p>
        </p:txBody>
      </p:sp>
    </p:spTree>
    <p:extLst>
      <p:ext uri="{BB962C8B-B14F-4D97-AF65-F5344CB8AC3E}">
        <p14:creationId xmlns:p14="http://schemas.microsoft.com/office/powerpoint/2010/main" val="297500056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Dynamic Memory Management</a:t>
            </a:r>
            <a:endParaRPr lang="en-US" dirty="0"/>
          </a:p>
        </p:txBody>
      </p:sp>
      <p:sp>
        <p:nvSpPr>
          <p:cNvPr id="8" name="Text Placeholder 7"/>
          <p:cNvSpPr>
            <a:spLocks noGrp="1"/>
          </p:cNvSpPr>
          <p:nvPr>
            <p:ph idx="1"/>
          </p:nvPr>
        </p:nvSpPr>
        <p:spPr/>
        <p:txBody>
          <a:bodyPr/>
          <a:lstStyle/>
          <a:p>
            <a:r>
              <a:rPr lang="en-US" b="1" dirty="0"/>
              <a:t>Max Server Memory </a:t>
            </a:r>
            <a:r>
              <a:rPr lang="en-US" dirty="0"/>
              <a:t>defines the maximum amount of memory the SQL Server process can </a:t>
            </a:r>
            <a:r>
              <a:rPr lang="en-US" dirty="0" smtClean="0"/>
              <a:t>allocate</a:t>
            </a:r>
            <a:endParaRPr lang="en-US" dirty="0"/>
          </a:p>
          <a:p>
            <a:r>
              <a:rPr lang="en-US" b="1" dirty="0"/>
              <a:t>Min Server Memory</a:t>
            </a:r>
            <a:r>
              <a:rPr lang="en-US" dirty="0"/>
              <a:t> defines the level down to which SQL Server may trim in the event of memory </a:t>
            </a:r>
            <a:r>
              <a:rPr lang="en-US" dirty="0" smtClean="0"/>
              <a:t>pressure</a:t>
            </a:r>
          </a:p>
          <a:p>
            <a:r>
              <a:rPr lang="en-US" dirty="0" smtClean="0"/>
              <a:t>Memory is allocated as-needed after SQL Server service startup</a:t>
            </a:r>
          </a:p>
          <a:p>
            <a:r>
              <a:rPr lang="en-US" dirty="0" smtClean="0"/>
              <a:t>Amount of memory between min and max is the dynamic portion of SQL Server memory</a:t>
            </a:r>
          </a:p>
          <a:p>
            <a:r>
              <a:rPr lang="en-US" dirty="0" smtClean="0"/>
              <a:t>Once memory is acquired, it will not be released unless the OS reports memory pressure</a:t>
            </a:r>
          </a:p>
          <a:p>
            <a:r>
              <a:rPr lang="en-US" dirty="0" smtClean="0"/>
              <a:t>In the event of pressure, SQL will reduce its memory footprint to avoid OS paging</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dirty="0">
              <a:solidFill>
                <a:prstClr val="white"/>
              </a:solidFill>
            </a:endParaRPr>
          </a:p>
        </p:txBody>
      </p:sp>
    </p:spTree>
    <p:extLst>
      <p:ext uri="{BB962C8B-B14F-4D97-AF65-F5344CB8AC3E}">
        <p14:creationId xmlns:p14="http://schemas.microsoft.com/office/powerpoint/2010/main" val="361137408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Dynamic Memory Management</a:t>
            </a:r>
            <a:endParaRPr lang="en-US" dirty="0"/>
          </a:p>
        </p:txBody>
      </p:sp>
      <p:sp>
        <p:nvSpPr>
          <p:cNvPr id="8" name="Text Placeholder 7"/>
          <p:cNvSpPr>
            <a:spLocks noGrp="1"/>
          </p:cNvSpPr>
          <p:nvPr>
            <p:ph idx="1"/>
          </p:nvPr>
        </p:nvSpPr>
        <p:spPr/>
        <p:txBody>
          <a:bodyPr/>
          <a:lstStyle/>
          <a:p>
            <a:r>
              <a:rPr lang="en-US" dirty="0" smtClean="0"/>
              <a:t>Resource Monitor</a:t>
            </a:r>
          </a:p>
          <a:p>
            <a:pPr lvl="1"/>
            <a:r>
              <a:rPr lang="en-US" dirty="0" smtClean="0"/>
              <a:t>Monitors memory level notifications</a:t>
            </a:r>
          </a:p>
          <a:p>
            <a:pPr lvl="2"/>
            <a:r>
              <a:rPr lang="en-US" dirty="0" smtClean="0"/>
              <a:t>Internal memory pressure from the Memory Pool manager</a:t>
            </a:r>
          </a:p>
          <a:p>
            <a:pPr lvl="2"/>
            <a:r>
              <a:rPr lang="en-US" dirty="0" smtClean="0"/>
              <a:t>External memory pressure from the Operating System</a:t>
            </a:r>
          </a:p>
          <a:p>
            <a:pPr lvl="2"/>
            <a:r>
              <a:rPr lang="en-US" dirty="0" smtClean="0"/>
              <a:t>Internal cache pressure from the </a:t>
            </a:r>
            <a:r>
              <a:rPr lang="en-US" dirty="0"/>
              <a:t>MEMORYBROKER_FOR_CACHE </a:t>
            </a:r>
            <a:r>
              <a:rPr lang="en-US" dirty="0" smtClean="0"/>
              <a:t>Memory Broker</a:t>
            </a:r>
          </a:p>
          <a:p>
            <a:pPr lvl="1"/>
            <a:r>
              <a:rPr lang="en-US" dirty="0" smtClean="0"/>
              <a:t>Broadcasts notification to appropriate memory clerks</a:t>
            </a:r>
          </a:p>
          <a:p>
            <a:r>
              <a:rPr lang="en-US" dirty="0" smtClean="0"/>
              <a:t>Memory Clerks</a:t>
            </a:r>
          </a:p>
          <a:p>
            <a:pPr lvl="1"/>
            <a:r>
              <a:rPr lang="en-US" dirty="0" smtClean="0"/>
              <a:t>Receive notifications from the Resource Monitor on memory conditions</a:t>
            </a:r>
          </a:p>
          <a:p>
            <a:pPr lvl="1"/>
            <a:r>
              <a:rPr lang="en-US" dirty="0" smtClean="0"/>
              <a:t>Respond using memory trimming algorithms determined by the memory consumer</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3671724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Pages in Memory</a:t>
            </a:r>
            <a:endParaRPr lang="en-US" dirty="0"/>
          </a:p>
        </p:txBody>
      </p:sp>
      <p:sp>
        <p:nvSpPr>
          <p:cNvPr id="3" name="Content Placeholder 2"/>
          <p:cNvSpPr>
            <a:spLocks noGrp="1"/>
          </p:cNvSpPr>
          <p:nvPr>
            <p:ph idx="1"/>
          </p:nvPr>
        </p:nvSpPr>
        <p:spPr/>
        <p:txBody>
          <a:bodyPr/>
          <a:lstStyle/>
          <a:p>
            <a:r>
              <a:rPr lang="en-US" dirty="0" smtClean="0"/>
              <a:t>Often abbreviated as LPIM</a:t>
            </a:r>
          </a:p>
          <a:p>
            <a:r>
              <a:rPr lang="en-US" dirty="0" smtClean="0"/>
              <a:t>Special OS API for memory allocations</a:t>
            </a:r>
          </a:p>
          <a:p>
            <a:r>
              <a:rPr lang="en-US" dirty="0" smtClean="0"/>
              <a:t>Any memory allocated through this API cannot be paged out by the operating system</a:t>
            </a:r>
          </a:p>
          <a:p>
            <a:r>
              <a:rPr lang="en-US" dirty="0" smtClean="0"/>
              <a:t>Needed to support large page allocations</a:t>
            </a:r>
          </a:p>
          <a:p>
            <a:r>
              <a:rPr lang="en-US" dirty="0" smtClean="0"/>
              <a:t>Configured </a:t>
            </a:r>
            <a:r>
              <a:rPr lang="en-US" dirty="0"/>
              <a:t>by granting the “Lock pages in memory” security privilege to the </a:t>
            </a:r>
            <a:r>
              <a:rPr lang="en-US" dirty="0" smtClean="0"/>
              <a:t>SQL </a:t>
            </a:r>
            <a:r>
              <a:rPr lang="en-US" dirty="0"/>
              <a:t>Server service account</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dirty="0">
              <a:solidFill>
                <a:prstClr val="white"/>
              </a:solidFill>
            </a:endParaRPr>
          </a:p>
        </p:txBody>
      </p:sp>
    </p:spTree>
    <p:extLst>
      <p:ext uri="{BB962C8B-B14F-4D97-AF65-F5344CB8AC3E}">
        <p14:creationId xmlns:p14="http://schemas.microsoft.com/office/powerpoint/2010/main" val="70857079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Buffer Pool</a:t>
            </a:r>
            <a:endParaRPr lang="en-US" dirty="0"/>
          </a:p>
        </p:txBody>
      </p:sp>
      <p:sp>
        <p:nvSpPr>
          <p:cNvPr id="3" name="Content Placeholder 2"/>
          <p:cNvSpPr>
            <a:spLocks noGrp="1"/>
          </p:cNvSpPr>
          <p:nvPr>
            <p:ph idx="1"/>
          </p:nvPr>
        </p:nvSpPr>
        <p:spPr>
          <a:xfrm>
            <a:off x="304799" y="1188720"/>
            <a:ext cx="8536379" cy="2011680"/>
          </a:xfrm>
        </p:spPr>
        <p:txBody>
          <a:bodyPr>
            <a:normAutofit lnSpcReduction="10000"/>
          </a:bodyPr>
          <a:lstStyle/>
          <a:p>
            <a:r>
              <a:rPr lang="en-US" dirty="0" smtClean="0"/>
              <a:t>Largest percentage of SQL Server memory</a:t>
            </a:r>
          </a:p>
          <a:p>
            <a:r>
              <a:rPr lang="en-US" dirty="0" smtClean="0"/>
              <a:t>Separate buffer pool nodes for each hardware NUMA node</a:t>
            </a:r>
          </a:p>
          <a:p>
            <a:r>
              <a:rPr lang="en-US" dirty="0" smtClean="0"/>
              <a:t>Stores 8KB pages of data to avoid repeated disk I/O</a:t>
            </a:r>
          </a:p>
          <a:p>
            <a:r>
              <a:rPr lang="en-US" dirty="0" smtClean="0"/>
              <a:t>Pages held in the buffer until the space is needed by something else</a:t>
            </a:r>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dirty="0">
              <a:solidFill>
                <a:prstClr val="white"/>
              </a:solidFill>
            </a:endParaRPr>
          </a:p>
        </p:txBody>
      </p:sp>
      <p:grpSp>
        <p:nvGrpSpPr>
          <p:cNvPr id="8" name="Group 7"/>
          <p:cNvGrpSpPr/>
          <p:nvPr/>
        </p:nvGrpSpPr>
        <p:grpSpPr>
          <a:xfrm>
            <a:off x="4267200" y="3048000"/>
            <a:ext cx="4333295" cy="3078480"/>
            <a:chOff x="3124200" y="2590800"/>
            <a:chExt cx="4343400" cy="3048000"/>
          </a:xfrm>
        </p:grpSpPr>
        <p:sp>
          <p:nvSpPr>
            <p:cNvPr id="7" name="Rectangle 6"/>
            <p:cNvSpPr/>
            <p:nvPr/>
          </p:nvSpPr>
          <p:spPr bwMode="auto">
            <a:xfrm>
              <a:off x="3124200" y="2590800"/>
              <a:ext cx="4343400" cy="3048000"/>
            </a:xfrm>
            <a:prstGeom prst="rect">
              <a:avLst/>
            </a:prstGeom>
            <a:solidFill>
              <a:schemeClr val="bg1"/>
            </a:solidFill>
            <a:ln w="9525" cap="flat" cmpd="sng" algn="ctr">
              <a:solidFill>
                <a:srgbClr val="333333"/>
              </a:solidFill>
              <a:prstDash val="solid"/>
              <a:round/>
              <a:headEnd type="none" w="med" len="med"/>
              <a:tailEnd type="none" w="med" len="med"/>
            </a:ln>
            <a:effectLst>
              <a:outerShdw blurRad="431800" dist="50800" dir="2700000" algn="ctr" rotWithShape="0">
                <a:schemeClr val="bg2">
                  <a:lumMod val="75000"/>
                  <a:alpha val="43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Narrow" pitchFamily="34" charset="0"/>
              </a:endParaRPr>
            </a:p>
          </p:txBody>
        </p:sp>
        <p:pic>
          <p:nvPicPr>
            <p:cNvPr id="6" name="Picture 5" descr="M08_DatabaseCaching.png"/>
            <p:cNvPicPr>
              <a:picLocks noChangeAspect="1"/>
            </p:cNvPicPr>
            <p:nvPr/>
          </p:nvPicPr>
          <p:blipFill>
            <a:blip r:embed="rId3" cstate="print"/>
            <a:stretch>
              <a:fillRect/>
            </a:stretch>
          </p:blipFill>
          <p:spPr>
            <a:xfrm>
              <a:off x="3350970" y="2781300"/>
              <a:ext cx="3889860" cy="2667000"/>
            </a:xfrm>
            <a:prstGeom prst="rect">
              <a:avLst/>
            </a:prstGeom>
          </p:spPr>
        </p:pic>
      </p:grpSp>
      <p:sp>
        <p:nvSpPr>
          <p:cNvPr id="11" name="Content Placeholder 2"/>
          <p:cNvSpPr txBox="1">
            <a:spLocks/>
          </p:cNvSpPr>
          <p:nvPr/>
        </p:nvSpPr>
        <p:spPr>
          <a:xfrm>
            <a:off x="304800" y="3048000"/>
            <a:ext cx="4192979" cy="3352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100000"/>
              <a:buFontTx/>
              <a:buBlip>
                <a:blip r:embed="rId4"/>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4"/>
              </a:buBlip>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SzPct val="110000"/>
              <a:buFontTx/>
              <a:buBlip>
                <a:blip r:embed="rId4"/>
              </a:buBlip>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SzPct val="110000"/>
              <a:buFontTx/>
              <a:buBlip>
                <a:blip r:embed="rId4"/>
              </a:buBlip>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SzPct val="110000"/>
              <a:buFontTx/>
              <a:buBlip>
                <a:blip r:embed="rId4"/>
              </a:buBlip>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Key Metrics</a:t>
            </a:r>
          </a:p>
          <a:p>
            <a:pPr lvl="1"/>
            <a:r>
              <a:rPr lang="en-US" dirty="0" smtClean="0"/>
              <a:t>Database Pages</a:t>
            </a:r>
          </a:p>
          <a:p>
            <a:pPr lvl="1"/>
            <a:r>
              <a:rPr lang="en-US" dirty="0" smtClean="0"/>
              <a:t>Page </a:t>
            </a:r>
            <a:r>
              <a:rPr lang="en-US" dirty="0"/>
              <a:t>Life </a:t>
            </a:r>
            <a:r>
              <a:rPr lang="en-US" dirty="0" smtClean="0"/>
              <a:t>Expectancy</a:t>
            </a:r>
            <a:endParaRPr lang="en-US" dirty="0"/>
          </a:p>
          <a:p>
            <a:pPr lvl="1"/>
            <a:r>
              <a:rPr lang="en-US" dirty="0"/>
              <a:t>Lazy </a:t>
            </a:r>
            <a:r>
              <a:rPr lang="en-US" dirty="0" smtClean="0"/>
              <a:t>Writes/Sec</a:t>
            </a:r>
          </a:p>
          <a:p>
            <a:pPr lvl="1"/>
            <a:r>
              <a:rPr lang="en-US" dirty="0" smtClean="0"/>
              <a:t>Page Lookups/Sec</a:t>
            </a:r>
          </a:p>
          <a:p>
            <a:pPr lvl="1"/>
            <a:r>
              <a:rPr lang="en-US" dirty="0" smtClean="0"/>
              <a:t>Page Reads/Sec</a:t>
            </a:r>
          </a:p>
          <a:p>
            <a:pPr lvl="1"/>
            <a:r>
              <a:rPr lang="en-US" dirty="0" smtClean="0"/>
              <a:t>Buffer Cache Hit Ratio</a:t>
            </a:r>
            <a:endParaRPr lang="en-US" dirty="0"/>
          </a:p>
          <a:p>
            <a:pPr marL="0" indent="0">
              <a:buFontTx/>
              <a:buNone/>
            </a:pPr>
            <a:endParaRPr lang="en-US" dirty="0"/>
          </a:p>
        </p:txBody>
      </p:sp>
    </p:spTree>
    <p:extLst>
      <p:ext uri="{BB962C8B-B14F-4D97-AF65-F5344CB8AC3E}">
        <p14:creationId xmlns:p14="http://schemas.microsoft.com/office/powerpoint/2010/main" val="402810235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Pool Trimming</a:t>
            </a:r>
            <a:endParaRPr lang="en-US" dirty="0"/>
          </a:p>
        </p:txBody>
      </p:sp>
      <p:sp>
        <p:nvSpPr>
          <p:cNvPr id="3" name="Content Placeholder 2"/>
          <p:cNvSpPr>
            <a:spLocks noGrp="1"/>
          </p:cNvSpPr>
          <p:nvPr>
            <p:ph idx="1"/>
          </p:nvPr>
        </p:nvSpPr>
        <p:spPr/>
        <p:txBody>
          <a:bodyPr/>
          <a:lstStyle/>
          <a:p>
            <a:r>
              <a:rPr lang="en-US" dirty="0" smtClean="0"/>
              <a:t>Performed by the Lazy Writer process</a:t>
            </a:r>
          </a:p>
          <a:p>
            <a:r>
              <a:rPr lang="en-US" dirty="0" smtClean="0"/>
              <a:t>One Lazy Writer thread per hardware NUMA node</a:t>
            </a:r>
          </a:p>
          <a:p>
            <a:r>
              <a:rPr lang="en-US" dirty="0" smtClean="0"/>
              <a:t>Responds to two types of memory pressure</a:t>
            </a:r>
          </a:p>
          <a:p>
            <a:pPr lvl="1"/>
            <a:r>
              <a:rPr lang="en-US" dirty="0" smtClean="0"/>
              <a:t>Internal in the form of low Free Pages in the buffer pool</a:t>
            </a:r>
          </a:p>
          <a:p>
            <a:pPr lvl="1"/>
            <a:r>
              <a:rPr lang="en-US" dirty="0" smtClean="0"/>
              <a:t>External in response to notifications from the Resource Monitor</a:t>
            </a:r>
          </a:p>
          <a:p>
            <a:r>
              <a:rPr lang="en-US" dirty="0" smtClean="0"/>
              <a:t>Frees buffers based on a Least Recently Used (LRU2) algorithm only when needed</a:t>
            </a:r>
          </a:p>
          <a:p>
            <a:r>
              <a:rPr lang="en-US" dirty="0" smtClean="0"/>
              <a:t>If the buffer to be removed is clean, it is marked free</a:t>
            </a:r>
          </a:p>
          <a:p>
            <a:r>
              <a:rPr lang="en-US" dirty="0" smtClean="0"/>
              <a:t>If the buffer to be removed is dirty, it must be flushed to disk via a Lazy Write before it is marked free</a:t>
            </a:r>
          </a:p>
          <a:p>
            <a:r>
              <a:rPr lang="en-US" dirty="0" smtClean="0"/>
              <a:t>Monitor with </a:t>
            </a:r>
            <a:r>
              <a:rPr lang="en-US" dirty="0" err="1" smtClean="0"/>
              <a:t>sys.dm_os_memory_cache_clock_hands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13</a:t>
            </a:fld>
            <a:endParaRPr lang="en-US" dirty="0">
              <a:solidFill>
                <a:prstClr val="white"/>
              </a:solidFill>
            </a:endParaRPr>
          </a:p>
        </p:txBody>
      </p:sp>
    </p:spTree>
    <p:extLst>
      <p:ext uri="{BB962C8B-B14F-4D97-AF65-F5344CB8AC3E}">
        <p14:creationId xmlns:p14="http://schemas.microsoft.com/office/powerpoint/2010/main" val="361338025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Viewing Objects in the Buffer Pool</a:t>
            </a:r>
            <a:endParaRPr lang="en-US" dirty="0"/>
          </a:p>
        </p:txBody>
      </p:sp>
      <p:sp>
        <p:nvSpPr>
          <p:cNvPr id="7" name="Subtitle 6"/>
          <p:cNvSpPr>
            <a:spLocks noGrp="1"/>
          </p:cNvSpPr>
          <p:nvPr>
            <p:ph type="subTitle" idx="1"/>
          </p:nvPr>
        </p:nvSpPr>
        <p:spPr/>
        <p:txBody>
          <a:bodyPr/>
          <a:lstStyle/>
          <a:p>
            <a:r>
              <a:rPr lang="en-US" dirty="0" smtClean="0"/>
              <a:t>Examine the </a:t>
            </a:r>
            <a:r>
              <a:rPr lang="en-US" dirty="0" err="1" smtClean="0"/>
              <a:t>sys.dm_os_buffer_descriptors</a:t>
            </a:r>
            <a:r>
              <a:rPr lang="en-US" dirty="0" smtClean="0"/>
              <a:t> DMV</a:t>
            </a:r>
          </a:p>
          <a:p>
            <a:r>
              <a:rPr lang="en-US" dirty="0" smtClean="0"/>
              <a:t>Observe pages being read into the cache to satisfy database queries</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14</a:t>
            </a:fld>
            <a:endParaRPr lang="en-US" dirty="0">
              <a:solidFill>
                <a:prstClr val="white"/>
              </a:solidFill>
            </a:endParaRPr>
          </a:p>
        </p:txBody>
      </p:sp>
    </p:spTree>
    <p:extLst>
      <p:ext uri="{BB962C8B-B14F-4D97-AF65-F5344CB8AC3E}">
        <p14:creationId xmlns:p14="http://schemas.microsoft.com/office/powerpoint/2010/main" val="3976222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dirty="0" smtClean="0"/>
              <a:t>Does the “max server memory” setting control all of the memory that SQL Server uses?</a:t>
            </a:r>
            <a:endParaRPr lang="en-US" dirty="0"/>
          </a:p>
          <a:p>
            <a:r>
              <a:rPr lang="en-US" dirty="0"/>
              <a:t>How can you prevent the Windows OS from paging out SQL Server memory</a:t>
            </a:r>
            <a:r>
              <a:rPr lang="en-US" dirty="0" smtClean="0"/>
              <a:t>?</a:t>
            </a:r>
          </a:p>
          <a:p>
            <a:r>
              <a:rPr lang="en-US" dirty="0" smtClean="0"/>
              <a:t>What is the role of Memory Clerks in SQL Server memory management?</a:t>
            </a:r>
            <a:endParaRPr lang="en-US" dirty="0"/>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15</a:t>
            </a:fld>
            <a:endParaRPr lang="en-US" dirty="0">
              <a:solidFill>
                <a:prstClr val="white"/>
              </a:solidFill>
            </a:endParaRPr>
          </a:p>
        </p:txBody>
      </p:sp>
    </p:spTree>
    <p:extLst>
      <p:ext uri="{BB962C8B-B14F-4D97-AF65-F5344CB8AC3E}">
        <p14:creationId xmlns:p14="http://schemas.microsoft.com/office/powerpoint/2010/main" val="421543935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Memory Manager</a:t>
            </a:r>
            <a:endParaRPr lang="en-US" dirty="0"/>
          </a:p>
        </p:txBody>
      </p:sp>
      <p:sp>
        <p:nvSpPr>
          <p:cNvPr id="3" name="Content Placeholder 2"/>
          <p:cNvSpPr>
            <a:spLocks noGrp="1"/>
          </p:cNvSpPr>
          <p:nvPr>
            <p:ph idx="1"/>
          </p:nvPr>
        </p:nvSpPr>
        <p:spPr/>
        <p:txBody>
          <a:bodyPr/>
          <a:lstStyle/>
          <a:p>
            <a:r>
              <a:rPr lang="en-US" dirty="0" smtClean="0"/>
              <a:t>Resides within the SQLOS</a:t>
            </a:r>
          </a:p>
          <a:p>
            <a:r>
              <a:rPr lang="en-US" dirty="0" smtClean="0"/>
              <a:t>Central manager of memory allocation/de-allocation by all SQL Server components</a:t>
            </a:r>
          </a:p>
          <a:p>
            <a:r>
              <a:rPr lang="en-US" dirty="0" smtClean="0"/>
              <a:t>Re-architected in SQL 2012</a:t>
            </a:r>
          </a:p>
          <a:p>
            <a:pPr lvl="1"/>
            <a:r>
              <a:rPr lang="en-US" dirty="0" smtClean="0"/>
              <a:t>Memory is no longer allocated via the Buffer Pool</a:t>
            </a:r>
          </a:p>
          <a:p>
            <a:pPr lvl="1"/>
            <a:r>
              <a:rPr lang="en-US" dirty="0" smtClean="0"/>
              <a:t>Buffer Pool becomes just another consumer of memory</a:t>
            </a:r>
          </a:p>
          <a:p>
            <a:pPr lvl="1"/>
            <a:r>
              <a:rPr lang="en-US" dirty="0" smtClean="0"/>
              <a:t>max server memory option now controls all* SQL Server memory usage</a:t>
            </a:r>
          </a:p>
          <a:p>
            <a:pPr lvl="1"/>
            <a:r>
              <a:rPr lang="en-US" dirty="0" smtClean="0"/>
              <a:t>Resource Governor governs most SQL Server memory allocations (with the exception of Buffer Pool)</a:t>
            </a:r>
            <a:br>
              <a:rPr lang="en-US" dirty="0" smtClean="0"/>
            </a:br>
            <a:r>
              <a:rPr lang="en-US" dirty="0" smtClean="0"/>
              <a:t/>
            </a:r>
            <a:br>
              <a:rPr lang="en-US" dirty="0" smtClean="0"/>
            </a:br>
            <a:r>
              <a:rPr lang="en-US" sz="1600" i="1" dirty="0" smtClean="0"/>
              <a:t>* Some memory such as direct OS reservations and memory used for thread stacks will not be controlled by max server memory</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204931276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Memory Manager – SQL 2005, 2008, 2008 R2</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grpSp>
        <p:nvGrpSpPr>
          <p:cNvPr id="1040" name="Group 1039"/>
          <p:cNvGrpSpPr/>
          <p:nvPr/>
        </p:nvGrpSpPr>
        <p:grpSpPr>
          <a:xfrm>
            <a:off x="609600" y="1350624"/>
            <a:ext cx="8240798" cy="4821576"/>
            <a:chOff x="609600" y="1350624"/>
            <a:chExt cx="8240798" cy="4821576"/>
          </a:xfrm>
        </p:grpSpPr>
        <p:sp>
          <p:nvSpPr>
            <p:cNvPr id="10" name="Rounded Rectangle 9"/>
            <p:cNvSpPr/>
            <p:nvPr/>
          </p:nvSpPr>
          <p:spPr>
            <a:xfrm>
              <a:off x="1371600" y="1350624"/>
              <a:ext cx="1600199" cy="7829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algn="ctr" fontAlgn="base">
                <a:spcBef>
                  <a:spcPts val="0"/>
                </a:spcBef>
                <a:spcAft>
                  <a:spcPts val="0"/>
                </a:spcAft>
              </a:pPr>
              <a:r>
                <a:rPr lang="en-US" sz="1200" kern="1200" dirty="0">
                  <a:solidFill>
                    <a:srgbClr val="000000"/>
                  </a:solidFill>
                  <a:effectLst/>
                  <a:ea typeface="Times New Roman"/>
                  <a:cs typeface="Times New Roman"/>
                </a:rPr>
                <a:t>Page Reservation</a:t>
              </a:r>
              <a:endParaRPr lang="en-US" sz="1200" dirty="0">
                <a:effectLst/>
                <a:latin typeface="Times New Roman"/>
                <a:ea typeface="Times New Roman"/>
              </a:endParaRPr>
            </a:p>
          </p:txBody>
        </p:sp>
        <p:sp>
          <p:nvSpPr>
            <p:cNvPr id="11" name="Rounded Rectangle 10"/>
            <p:cNvSpPr/>
            <p:nvPr/>
          </p:nvSpPr>
          <p:spPr>
            <a:xfrm>
              <a:off x="3733800" y="1350624"/>
              <a:ext cx="1733432" cy="7829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algn="ctr" fontAlgn="base">
                <a:spcBef>
                  <a:spcPts val="0"/>
                </a:spcBef>
                <a:spcAft>
                  <a:spcPts val="0"/>
                </a:spcAft>
              </a:pPr>
              <a:r>
                <a:rPr lang="en-US" sz="1200" kern="1200" dirty="0">
                  <a:solidFill>
                    <a:srgbClr val="000000"/>
                  </a:solidFill>
                  <a:effectLst/>
                  <a:ea typeface="Times New Roman"/>
                  <a:cs typeface="Times New Roman"/>
                </a:rPr>
                <a:t>Memory Objects</a:t>
              </a:r>
              <a:endParaRPr lang="en-US" sz="1200" dirty="0">
                <a:effectLst/>
                <a:latin typeface="Times New Roman"/>
                <a:ea typeface="Times New Roman"/>
              </a:endParaRPr>
            </a:p>
          </p:txBody>
        </p:sp>
        <p:sp>
          <p:nvSpPr>
            <p:cNvPr id="12" name="Rounded Rectangle 11"/>
            <p:cNvSpPr/>
            <p:nvPr/>
          </p:nvSpPr>
          <p:spPr>
            <a:xfrm>
              <a:off x="5562600" y="1350624"/>
              <a:ext cx="1656521" cy="7829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algn="ctr" fontAlgn="base">
                <a:spcBef>
                  <a:spcPts val="0"/>
                </a:spcBef>
                <a:spcAft>
                  <a:spcPts val="0"/>
                </a:spcAft>
              </a:pPr>
              <a:r>
                <a:rPr lang="en-US" sz="1200" kern="1200" dirty="0">
                  <a:solidFill>
                    <a:srgbClr val="000000"/>
                  </a:solidFill>
                  <a:effectLst/>
                  <a:ea typeface="Times New Roman"/>
                  <a:cs typeface="Times New Roman"/>
                </a:rPr>
                <a:t>CLR</a:t>
              </a:r>
              <a:endParaRPr lang="en-US" sz="1200" dirty="0">
                <a:effectLst/>
                <a:latin typeface="Times New Roman"/>
                <a:ea typeface="Times New Roman"/>
              </a:endParaRPr>
            </a:p>
          </p:txBody>
        </p:sp>
        <p:sp>
          <p:nvSpPr>
            <p:cNvPr id="13" name="Rounded Rectangle 12"/>
            <p:cNvSpPr/>
            <p:nvPr/>
          </p:nvSpPr>
          <p:spPr>
            <a:xfrm>
              <a:off x="1371600" y="2722224"/>
              <a:ext cx="1600200" cy="78297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algn="ctr" fontAlgn="base">
                <a:spcBef>
                  <a:spcPts val="0"/>
                </a:spcBef>
                <a:spcAft>
                  <a:spcPts val="0"/>
                </a:spcAft>
              </a:pPr>
              <a:r>
                <a:rPr lang="en-US" sz="1200" kern="1200" dirty="0">
                  <a:solidFill>
                    <a:srgbClr val="FFFFFF"/>
                  </a:solidFill>
                  <a:effectLst/>
                  <a:ea typeface="Times New Roman"/>
                  <a:cs typeface="Times New Roman"/>
                </a:rPr>
                <a:t>Single-page Allocator</a:t>
              </a:r>
              <a:endParaRPr lang="en-US" sz="1200" dirty="0">
                <a:effectLst/>
                <a:latin typeface="Times New Roman"/>
                <a:ea typeface="Times New Roman"/>
              </a:endParaRPr>
            </a:p>
          </p:txBody>
        </p:sp>
        <p:sp>
          <p:nvSpPr>
            <p:cNvPr id="14" name="Rounded Rectangle 13"/>
            <p:cNvSpPr/>
            <p:nvPr/>
          </p:nvSpPr>
          <p:spPr>
            <a:xfrm>
              <a:off x="3733800" y="2722224"/>
              <a:ext cx="1733433" cy="78297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algn="ctr" fontAlgn="base">
                <a:spcBef>
                  <a:spcPts val="0"/>
                </a:spcBef>
                <a:spcAft>
                  <a:spcPts val="0"/>
                </a:spcAft>
              </a:pPr>
              <a:r>
                <a:rPr lang="en-US" sz="1200" kern="1200" dirty="0">
                  <a:solidFill>
                    <a:srgbClr val="FFFFFF"/>
                  </a:solidFill>
                  <a:effectLst/>
                  <a:ea typeface="Times New Roman"/>
                  <a:cs typeface="Times New Roman"/>
                </a:rPr>
                <a:t>Memory Manager</a:t>
              </a:r>
              <a:endParaRPr lang="en-US" sz="1200" dirty="0">
                <a:effectLst/>
                <a:latin typeface="Times New Roman"/>
                <a:ea typeface="Times New Roman"/>
              </a:endParaRPr>
            </a:p>
          </p:txBody>
        </p:sp>
        <p:sp>
          <p:nvSpPr>
            <p:cNvPr id="15" name="Rounded Rectangle 14"/>
            <p:cNvSpPr/>
            <p:nvPr/>
          </p:nvSpPr>
          <p:spPr>
            <a:xfrm>
              <a:off x="1143000" y="4017624"/>
              <a:ext cx="2033003" cy="78297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algn="ctr" fontAlgn="base">
                <a:spcBef>
                  <a:spcPts val="0"/>
                </a:spcBef>
                <a:spcAft>
                  <a:spcPts val="0"/>
                </a:spcAft>
              </a:pPr>
              <a:r>
                <a:rPr lang="en-US" sz="1200" kern="1200" dirty="0">
                  <a:solidFill>
                    <a:srgbClr val="FFFFFF"/>
                  </a:solidFill>
                  <a:effectLst/>
                  <a:ea typeface="Times New Roman"/>
                  <a:cs typeface="Times New Roman"/>
                </a:rPr>
                <a:t>Buffer Pool</a:t>
              </a:r>
              <a:endParaRPr lang="en-US" sz="1200" dirty="0">
                <a:effectLst/>
                <a:latin typeface="Times New Roman"/>
                <a:ea typeface="Times New Roman"/>
              </a:endParaRPr>
            </a:p>
          </p:txBody>
        </p:sp>
        <p:sp>
          <p:nvSpPr>
            <p:cNvPr id="16" name="Rounded Rectangle 15"/>
            <p:cNvSpPr/>
            <p:nvPr/>
          </p:nvSpPr>
          <p:spPr>
            <a:xfrm>
              <a:off x="3733800" y="4017624"/>
              <a:ext cx="1733432" cy="78297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algn="ctr" fontAlgn="base">
                <a:spcBef>
                  <a:spcPts val="0"/>
                </a:spcBef>
                <a:spcAft>
                  <a:spcPts val="0"/>
                </a:spcAft>
              </a:pPr>
              <a:r>
                <a:rPr lang="en-US" sz="1200" kern="1200" dirty="0">
                  <a:solidFill>
                    <a:srgbClr val="FFFFFF"/>
                  </a:solidFill>
                  <a:effectLst/>
                  <a:ea typeface="Times New Roman"/>
                  <a:cs typeface="Times New Roman"/>
                </a:rPr>
                <a:t>Multi-page Allocator</a:t>
              </a:r>
              <a:endParaRPr lang="en-US" sz="1200" dirty="0">
                <a:effectLst/>
                <a:latin typeface="Times New Roman"/>
                <a:ea typeface="Times New Roman"/>
              </a:endParaRPr>
            </a:p>
          </p:txBody>
        </p:sp>
        <p:sp>
          <p:nvSpPr>
            <p:cNvPr id="17" name="Rounded Rectangle 16"/>
            <p:cNvSpPr/>
            <p:nvPr/>
          </p:nvSpPr>
          <p:spPr>
            <a:xfrm>
              <a:off x="5726198" y="4011064"/>
              <a:ext cx="1284202" cy="7829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algn="ctr" fontAlgn="base">
                <a:spcBef>
                  <a:spcPts val="0"/>
                </a:spcBef>
                <a:spcAft>
                  <a:spcPts val="0"/>
                </a:spcAft>
              </a:pPr>
              <a:r>
                <a:rPr lang="en-US" sz="1200" kern="1200" dirty="0">
                  <a:solidFill>
                    <a:srgbClr val="000000"/>
                  </a:solidFill>
                  <a:effectLst/>
                  <a:ea typeface="Times New Roman"/>
                  <a:cs typeface="Times New Roman"/>
                </a:rPr>
                <a:t>VAS Allocator</a:t>
              </a:r>
              <a:endParaRPr lang="en-US" sz="1200" dirty="0">
                <a:effectLst/>
                <a:latin typeface="Times New Roman"/>
                <a:ea typeface="Times New Roman"/>
              </a:endParaRPr>
            </a:p>
          </p:txBody>
        </p:sp>
        <p:cxnSp>
          <p:nvCxnSpPr>
            <p:cNvPr id="18" name="Straight Connector 17"/>
            <p:cNvCxnSpPr>
              <a:stCxn id="10" idx="2"/>
              <a:endCxn id="13" idx="0"/>
            </p:cNvCxnSpPr>
            <p:nvPr/>
          </p:nvCxnSpPr>
          <p:spPr>
            <a:xfrm>
              <a:off x="2171700" y="2133600"/>
              <a:ext cx="0" cy="588624"/>
            </a:xfrm>
            <a:prstGeom prst="line">
              <a:avLst/>
            </a:prstGeom>
            <a:ln/>
          </p:spPr>
          <p:style>
            <a:lnRef idx="1">
              <a:schemeClr val="dk1"/>
            </a:lnRef>
            <a:fillRef idx="2">
              <a:schemeClr val="dk1"/>
            </a:fillRef>
            <a:effectRef idx="1">
              <a:schemeClr val="dk1"/>
            </a:effectRef>
            <a:fontRef idx="minor">
              <a:schemeClr val="dk1"/>
            </a:fontRef>
          </p:style>
        </p:cxnSp>
        <p:cxnSp>
          <p:nvCxnSpPr>
            <p:cNvPr id="19" name="Straight Connector 18"/>
            <p:cNvCxnSpPr>
              <a:stCxn id="11" idx="2"/>
              <a:endCxn id="14" idx="0"/>
            </p:cNvCxnSpPr>
            <p:nvPr/>
          </p:nvCxnSpPr>
          <p:spPr>
            <a:xfrm>
              <a:off x="4600516" y="2133600"/>
              <a:ext cx="1" cy="588624"/>
            </a:xfrm>
            <a:prstGeom prst="line">
              <a:avLst/>
            </a:prstGeom>
            <a:ln/>
          </p:spPr>
          <p:style>
            <a:lnRef idx="1">
              <a:schemeClr val="dk1"/>
            </a:lnRef>
            <a:fillRef idx="2">
              <a:schemeClr val="dk1"/>
            </a:fillRef>
            <a:effectRef idx="1">
              <a:schemeClr val="dk1"/>
            </a:effectRef>
            <a:fontRef idx="minor">
              <a:schemeClr val="dk1"/>
            </a:fontRef>
          </p:style>
        </p:cxnSp>
        <p:cxnSp>
          <p:nvCxnSpPr>
            <p:cNvPr id="20" name="Straight Connector 19"/>
            <p:cNvCxnSpPr>
              <a:stCxn id="13" idx="2"/>
              <a:endCxn id="15" idx="0"/>
            </p:cNvCxnSpPr>
            <p:nvPr/>
          </p:nvCxnSpPr>
          <p:spPr>
            <a:xfrm flipH="1">
              <a:off x="2159502" y="3505200"/>
              <a:ext cx="12198" cy="512424"/>
            </a:xfrm>
            <a:prstGeom prst="line">
              <a:avLst/>
            </a:prstGeom>
            <a:ln/>
          </p:spPr>
          <p:style>
            <a:lnRef idx="1">
              <a:schemeClr val="dk1"/>
            </a:lnRef>
            <a:fillRef idx="2">
              <a:schemeClr val="dk1"/>
            </a:fillRef>
            <a:effectRef idx="1">
              <a:schemeClr val="dk1"/>
            </a:effectRef>
            <a:fontRef idx="minor">
              <a:schemeClr val="dk1"/>
            </a:fontRef>
          </p:style>
        </p:cxnSp>
        <p:cxnSp>
          <p:nvCxnSpPr>
            <p:cNvPr id="21" name="Straight Connector 20"/>
            <p:cNvCxnSpPr>
              <a:stCxn id="14" idx="2"/>
              <a:endCxn id="16" idx="0"/>
            </p:cNvCxnSpPr>
            <p:nvPr/>
          </p:nvCxnSpPr>
          <p:spPr>
            <a:xfrm flipH="1">
              <a:off x="4600516" y="3505200"/>
              <a:ext cx="1" cy="512424"/>
            </a:xfrm>
            <a:prstGeom prst="line">
              <a:avLst/>
            </a:prstGeom>
            <a:ln/>
          </p:spPr>
          <p:style>
            <a:lnRef idx="1">
              <a:schemeClr val="dk1"/>
            </a:lnRef>
            <a:fillRef idx="2">
              <a:schemeClr val="dk1"/>
            </a:fillRef>
            <a:effectRef idx="1">
              <a:schemeClr val="dk1"/>
            </a:effectRef>
            <a:fontRef idx="minor">
              <a:schemeClr val="dk1"/>
            </a:fontRef>
          </p:style>
        </p:cxnSp>
        <p:cxnSp>
          <p:nvCxnSpPr>
            <p:cNvPr id="22" name="Straight Connector 21"/>
            <p:cNvCxnSpPr>
              <a:stCxn id="13" idx="3"/>
              <a:endCxn id="14" idx="1"/>
            </p:cNvCxnSpPr>
            <p:nvPr/>
          </p:nvCxnSpPr>
          <p:spPr>
            <a:xfrm>
              <a:off x="2971800" y="3113712"/>
              <a:ext cx="762000" cy="0"/>
            </a:xfrm>
            <a:prstGeom prst="line">
              <a:avLst/>
            </a:prstGeom>
            <a:ln/>
          </p:spPr>
          <p:style>
            <a:lnRef idx="1">
              <a:schemeClr val="dk1"/>
            </a:lnRef>
            <a:fillRef idx="2">
              <a:schemeClr val="dk1"/>
            </a:fillRef>
            <a:effectRef idx="1">
              <a:schemeClr val="dk1"/>
            </a:effectRef>
            <a:fontRef idx="minor">
              <a:schemeClr val="dk1"/>
            </a:fontRef>
          </p:style>
        </p:cxnSp>
        <p:cxnSp>
          <p:nvCxnSpPr>
            <p:cNvPr id="23" name="Straight Connector 22"/>
            <p:cNvCxnSpPr>
              <a:stCxn id="12" idx="2"/>
              <a:endCxn id="17" idx="0"/>
            </p:cNvCxnSpPr>
            <p:nvPr/>
          </p:nvCxnSpPr>
          <p:spPr>
            <a:xfrm flipH="1">
              <a:off x="6368299" y="2133600"/>
              <a:ext cx="22562" cy="1877464"/>
            </a:xfrm>
            <a:prstGeom prst="line">
              <a:avLst/>
            </a:prstGeom>
            <a:ln/>
          </p:spPr>
          <p:style>
            <a:lnRef idx="1">
              <a:schemeClr val="dk1"/>
            </a:lnRef>
            <a:fillRef idx="2">
              <a:schemeClr val="dk1"/>
            </a:fillRef>
            <a:effectRef idx="1">
              <a:schemeClr val="dk1"/>
            </a:effectRef>
            <a:fontRef idx="minor">
              <a:schemeClr val="dk1"/>
            </a:fontRef>
          </p:style>
        </p:cxnSp>
        <p:cxnSp>
          <p:nvCxnSpPr>
            <p:cNvPr id="24" name="Straight Connector 23"/>
            <p:cNvCxnSpPr/>
            <p:nvPr/>
          </p:nvCxnSpPr>
          <p:spPr>
            <a:xfrm>
              <a:off x="609601" y="5553941"/>
              <a:ext cx="7533407" cy="5593"/>
            </a:xfrm>
            <a:prstGeom prst="line">
              <a:avLst/>
            </a:prstGeom>
            <a:ln/>
          </p:spPr>
          <p:style>
            <a:lnRef idx="1">
              <a:schemeClr val="dk1"/>
            </a:lnRef>
            <a:fillRef idx="2">
              <a:schemeClr val="dk1"/>
            </a:fillRef>
            <a:effectRef idx="1">
              <a:schemeClr val="dk1"/>
            </a:effectRef>
            <a:fontRef idx="minor">
              <a:schemeClr val="dk1"/>
            </a:fontRef>
          </p:style>
        </p:cxnSp>
        <p:cxnSp>
          <p:nvCxnSpPr>
            <p:cNvPr id="25" name="Straight Connector 24"/>
            <p:cNvCxnSpPr/>
            <p:nvPr/>
          </p:nvCxnSpPr>
          <p:spPr>
            <a:xfrm>
              <a:off x="609600" y="5358197"/>
              <a:ext cx="0" cy="391488"/>
            </a:xfrm>
            <a:prstGeom prst="line">
              <a:avLst/>
            </a:prstGeom>
            <a:ln/>
          </p:spPr>
          <p:style>
            <a:lnRef idx="1">
              <a:schemeClr val="dk1"/>
            </a:lnRef>
            <a:fillRef idx="2">
              <a:schemeClr val="dk1"/>
            </a:fillRef>
            <a:effectRef idx="1">
              <a:schemeClr val="dk1"/>
            </a:effectRef>
            <a:fontRef idx="minor">
              <a:schemeClr val="dk1"/>
            </a:fontRef>
          </p:style>
        </p:cxnSp>
        <p:cxnSp>
          <p:nvCxnSpPr>
            <p:cNvPr id="26" name="Straight Connector 25"/>
            <p:cNvCxnSpPr/>
            <p:nvPr/>
          </p:nvCxnSpPr>
          <p:spPr>
            <a:xfrm>
              <a:off x="8143008" y="5358197"/>
              <a:ext cx="0" cy="391488"/>
            </a:xfrm>
            <a:prstGeom prst="line">
              <a:avLst/>
            </a:prstGeom>
            <a:ln/>
          </p:spPr>
          <p:style>
            <a:lnRef idx="1">
              <a:schemeClr val="dk1"/>
            </a:lnRef>
            <a:fillRef idx="2">
              <a:schemeClr val="dk1"/>
            </a:fillRef>
            <a:effectRef idx="1">
              <a:schemeClr val="dk1"/>
            </a:effectRef>
            <a:fontRef idx="minor">
              <a:schemeClr val="dk1"/>
            </a:fontRef>
          </p:style>
        </p:cxnSp>
        <p:cxnSp>
          <p:nvCxnSpPr>
            <p:cNvPr id="27" name="Straight Connector 26"/>
            <p:cNvCxnSpPr/>
            <p:nvPr/>
          </p:nvCxnSpPr>
          <p:spPr>
            <a:xfrm>
              <a:off x="5029200" y="5358197"/>
              <a:ext cx="0" cy="391488"/>
            </a:xfrm>
            <a:prstGeom prst="line">
              <a:avLst/>
            </a:prstGeom>
            <a:ln/>
          </p:spPr>
          <p:style>
            <a:lnRef idx="1">
              <a:schemeClr val="dk1"/>
            </a:lnRef>
            <a:fillRef idx="2">
              <a:schemeClr val="dk1"/>
            </a:fillRef>
            <a:effectRef idx="1">
              <a:schemeClr val="dk1"/>
            </a:effectRef>
            <a:fontRef idx="minor">
              <a:schemeClr val="dk1"/>
            </a:fontRef>
          </p:style>
        </p:cxnSp>
        <p:cxnSp>
          <p:nvCxnSpPr>
            <p:cNvPr id="28" name="Straight Connector 27"/>
            <p:cNvCxnSpPr/>
            <p:nvPr/>
          </p:nvCxnSpPr>
          <p:spPr>
            <a:xfrm flipH="1">
              <a:off x="609602" y="4800600"/>
              <a:ext cx="1295398" cy="756137"/>
            </a:xfrm>
            <a:prstGeom prst="line">
              <a:avLst/>
            </a:prstGeom>
            <a:ln/>
          </p:spPr>
          <p:style>
            <a:lnRef idx="1">
              <a:schemeClr val="dk1"/>
            </a:lnRef>
            <a:fillRef idx="2">
              <a:schemeClr val="dk1"/>
            </a:fillRef>
            <a:effectRef idx="1">
              <a:schemeClr val="dk1"/>
            </a:effectRef>
            <a:fontRef idx="minor">
              <a:schemeClr val="dk1"/>
            </a:fontRef>
          </p:style>
        </p:cxnSp>
        <p:cxnSp>
          <p:nvCxnSpPr>
            <p:cNvPr id="29" name="Straight Connector 28"/>
            <p:cNvCxnSpPr/>
            <p:nvPr/>
          </p:nvCxnSpPr>
          <p:spPr>
            <a:xfrm>
              <a:off x="2819401" y="4800600"/>
              <a:ext cx="2209800" cy="758934"/>
            </a:xfrm>
            <a:prstGeom prst="line">
              <a:avLst/>
            </a:prstGeom>
            <a:ln/>
          </p:spPr>
          <p:style>
            <a:lnRef idx="1">
              <a:schemeClr val="dk1"/>
            </a:lnRef>
            <a:fillRef idx="2">
              <a:schemeClr val="dk1"/>
            </a:fillRef>
            <a:effectRef idx="1">
              <a:schemeClr val="dk1"/>
            </a:effectRef>
            <a:fontRef idx="minor">
              <a:schemeClr val="dk1"/>
            </a:fontRef>
          </p:style>
        </p:cxnSp>
        <p:cxnSp>
          <p:nvCxnSpPr>
            <p:cNvPr id="30" name="Straight Connector 29"/>
            <p:cNvCxnSpPr>
              <a:stCxn id="16" idx="2"/>
            </p:cNvCxnSpPr>
            <p:nvPr/>
          </p:nvCxnSpPr>
          <p:spPr>
            <a:xfrm>
              <a:off x="4600521" y="4800600"/>
              <a:ext cx="1019116" cy="753341"/>
            </a:xfrm>
            <a:prstGeom prst="line">
              <a:avLst/>
            </a:prstGeom>
            <a:ln>
              <a:tailEnd type="stealth" w="lg" len="med"/>
            </a:ln>
          </p:spPr>
          <p:style>
            <a:lnRef idx="1">
              <a:schemeClr val="dk1"/>
            </a:lnRef>
            <a:fillRef idx="2">
              <a:schemeClr val="dk1"/>
            </a:fillRef>
            <a:effectRef idx="1">
              <a:schemeClr val="dk1"/>
            </a:effectRef>
            <a:fontRef idx="minor">
              <a:schemeClr val="dk1"/>
            </a:fontRef>
          </p:style>
        </p:cxnSp>
        <p:cxnSp>
          <p:nvCxnSpPr>
            <p:cNvPr id="31" name="Straight Connector 30"/>
            <p:cNvCxnSpPr>
              <a:stCxn id="17" idx="2"/>
            </p:cNvCxnSpPr>
            <p:nvPr/>
          </p:nvCxnSpPr>
          <p:spPr>
            <a:xfrm flipH="1">
              <a:off x="6176773" y="4794040"/>
              <a:ext cx="191526" cy="735161"/>
            </a:xfrm>
            <a:prstGeom prst="line">
              <a:avLst/>
            </a:prstGeom>
            <a:ln>
              <a:tailEnd type="stealth" w="lg" len="med"/>
            </a:ln>
          </p:spPr>
          <p:style>
            <a:lnRef idx="1">
              <a:schemeClr val="dk1"/>
            </a:lnRef>
            <a:fillRef idx="2">
              <a:schemeClr val="dk1"/>
            </a:fillRef>
            <a:effectRef idx="1">
              <a:schemeClr val="dk1"/>
            </a:effectRef>
            <a:fontRef idx="minor">
              <a:schemeClr val="dk1"/>
            </a:fontRef>
          </p:style>
        </p:cxnSp>
        <p:sp>
          <p:nvSpPr>
            <p:cNvPr id="32" name="TextBox 51"/>
            <p:cNvSpPr txBox="1"/>
            <p:nvPr/>
          </p:nvSpPr>
          <p:spPr>
            <a:xfrm>
              <a:off x="5029200" y="5710535"/>
              <a:ext cx="3113807"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marR="0" algn="ctr" fontAlgn="base">
                <a:spcBef>
                  <a:spcPts val="0"/>
                </a:spcBef>
                <a:spcAft>
                  <a:spcPts val="0"/>
                </a:spcAft>
              </a:pPr>
              <a:r>
                <a:rPr lang="en-US" sz="1200" kern="1200" dirty="0" smtClean="0">
                  <a:solidFill>
                    <a:srgbClr val="000000"/>
                  </a:solidFill>
                  <a:effectLst/>
                  <a:ea typeface="Times New Roman"/>
                  <a:cs typeface="Times New Roman"/>
                </a:rPr>
                <a:t>Direct OS Reservation</a:t>
              </a:r>
              <a:br>
                <a:rPr lang="en-US" sz="1200" kern="1200" dirty="0" smtClean="0">
                  <a:solidFill>
                    <a:srgbClr val="000000"/>
                  </a:solidFill>
                  <a:effectLst/>
                  <a:ea typeface="Times New Roman"/>
                  <a:cs typeface="Times New Roman"/>
                </a:rPr>
              </a:br>
              <a:r>
                <a:rPr lang="en-US" sz="1200" kern="1200" dirty="0" smtClean="0">
                  <a:solidFill>
                    <a:srgbClr val="000000"/>
                  </a:solidFill>
                  <a:effectLst/>
                  <a:ea typeface="Times New Roman"/>
                  <a:cs typeface="Times New Roman"/>
                </a:rPr>
                <a:t>(-g or </a:t>
              </a:r>
              <a:r>
                <a:rPr lang="en-US" sz="1200" kern="1200" dirty="0" err="1" smtClean="0">
                  <a:solidFill>
                    <a:srgbClr val="000000"/>
                  </a:solidFill>
                  <a:effectLst/>
                  <a:ea typeface="Times New Roman"/>
                  <a:cs typeface="Times New Roman"/>
                </a:rPr>
                <a:t>MemToLeave</a:t>
              </a:r>
              <a:r>
                <a:rPr lang="en-US" sz="1200" kern="1200" dirty="0" smtClean="0">
                  <a:solidFill>
                    <a:srgbClr val="000000"/>
                  </a:solidFill>
                  <a:effectLst/>
                  <a:ea typeface="Times New Roman"/>
                  <a:cs typeface="Times New Roman"/>
                </a:rPr>
                <a:t> in 32-bit)</a:t>
              </a:r>
              <a:endParaRPr lang="en-US" sz="1200" dirty="0">
                <a:effectLst/>
                <a:latin typeface="Times New Roman"/>
                <a:ea typeface="Times New Roman"/>
              </a:endParaRPr>
            </a:p>
          </p:txBody>
        </p:sp>
        <p:sp>
          <p:nvSpPr>
            <p:cNvPr id="35" name="TextBox 51"/>
            <p:cNvSpPr txBox="1"/>
            <p:nvPr/>
          </p:nvSpPr>
          <p:spPr>
            <a:xfrm>
              <a:off x="609601" y="5710534"/>
              <a:ext cx="4419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marR="0" algn="ctr" fontAlgn="base">
                <a:spcBef>
                  <a:spcPts val="0"/>
                </a:spcBef>
                <a:spcAft>
                  <a:spcPts val="0"/>
                </a:spcAft>
              </a:pPr>
              <a:r>
                <a:rPr lang="en-US" sz="1200" kern="1200" dirty="0" smtClean="0">
                  <a:solidFill>
                    <a:srgbClr val="000000"/>
                  </a:solidFill>
                  <a:effectLst/>
                  <a:ea typeface="Times New Roman"/>
                  <a:cs typeface="Times New Roman"/>
                </a:rPr>
                <a:t>Controlled by “max server memory”</a:t>
              </a:r>
            </a:p>
            <a:p>
              <a:pPr marL="0" marR="0" algn="ctr" fontAlgn="base">
                <a:spcBef>
                  <a:spcPts val="0"/>
                </a:spcBef>
                <a:spcAft>
                  <a:spcPts val="0"/>
                </a:spcAft>
              </a:pPr>
              <a:endParaRPr lang="en-US" sz="1200" dirty="0">
                <a:effectLst/>
                <a:latin typeface="Times New Roman"/>
                <a:ea typeface="Times New Roman"/>
              </a:endParaRPr>
            </a:p>
          </p:txBody>
        </p:sp>
        <p:sp>
          <p:nvSpPr>
            <p:cNvPr id="74" name="Rounded Rectangle 73"/>
            <p:cNvSpPr/>
            <p:nvPr/>
          </p:nvSpPr>
          <p:spPr>
            <a:xfrm>
              <a:off x="7162800" y="4017624"/>
              <a:ext cx="1687598" cy="7829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algn="ctr" fontAlgn="base">
                <a:spcBef>
                  <a:spcPts val="0"/>
                </a:spcBef>
                <a:spcAft>
                  <a:spcPts val="0"/>
                </a:spcAft>
              </a:pPr>
              <a:r>
                <a:rPr lang="en-US" sz="1200" kern="1200" dirty="0" smtClean="0">
                  <a:solidFill>
                    <a:srgbClr val="000000"/>
                  </a:solidFill>
                  <a:effectLst/>
                  <a:ea typeface="Times New Roman"/>
                  <a:cs typeface="Times New Roman"/>
                </a:rPr>
                <a:t>Direct OS Allocation</a:t>
              </a:r>
              <a:br>
                <a:rPr lang="en-US" sz="1200" kern="1200" dirty="0" smtClean="0">
                  <a:solidFill>
                    <a:srgbClr val="000000"/>
                  </a:solidFill>
                  <a:effectLst/>
                  <a:ea typeface="Times New Roman"/>
                  <a:cs typeface="Times New Roman"/>
                </a:rPr>
              </a:br>
              <a:r>
                <a:rPr lang="en-US" sz="1200" kern="1200" dirty="0" smtClean="0">
                  <a:solidFill>
                    <a:srgbClr val="000000"/>
                  </a:solidFill>
                  <a:effectLst/>
                  <a:ea typeface="Times New Roman"/>
                  <a:cs typeface="Times New Roman"/>
                </a:rPr>
                <a:t>(Thread stacks, DLLs)</a:t>
              </a:r>
              <a:endParaRPr lang="en-US" sz="1200" dirty="0">
                <a:effectLst/>
                <a:latin typeface="Times New Roman"/>
                <a:ea typeface="Times New Roman"/>
              </a:endParaRPr>
            </a:p>
          </p:txBody>
        </p:sp>
      </p:grpSp>
      <p:cxnSp>
        <p:nvCxnSpPr>
          <p:cNvPr id="88" name="Straight Connector 87"/>
          <p:cNvCxnSpPr>
            <a:stCxn id="74" idx="2"/>
          </p:cNvCxnSpPr>
          <p:nvPr/>
        </p:nvCxnSpPr>
        <p:spPr>
          <a:xfrm flipH="1">
            <a:off x="6990837" y="4800600"/>
            <a:ext cx="1015762" cy="758934"/>
          </a:xfrm>
          <a:prstGeom prst="line">
            <a:avLst/>
          </a:prstGeom>
          <a:ln>
            <a:tailEnd type="stealth" w="lg" len="med"/>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9548415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Manager – SQL 2012</a:t>
            </a:r>
            <a:endParaRPr lang="en-US" dirty="0"/>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dirty="0">
              <a:solidFill>
                <a:prstClr val="white"/>
              </a:solidFill>
            </a:endParaRPr>
          </a:p>
        </p:txBody>
      </p:sp>
      <p:grpSp>
        <p:nvGrpSpPr>
          <p:cNvPr id="29" name="Group 28"/>
          <p:cNvGrpSpPr/>
          <p:nvPr/>
        </p:nvGrpSpPr>
        <p:grpSpPr>
          <a:xfrm>
            <a:off x="762000" y="1295400"/>
            <a:ext cx="7620000" cy="4876800"/>
            <a:chOff x="762000" y="1295400"/>
            <a:chExt cx="7620000" cy="4876800"/>
          </a:xfrm>
        </p:grpSpPr>
        <p:grpSp>
          <p:nvGrpSpPr>
            <p:cNvPr id="42" name="Group 41"/>
            <p:cNvGrpSpPr/>
            <p:nvPr/>
          </p:nvGrpSpPr>
          <p:grpSpPr>
            <a:xfrm>
              <a:off x="762000" y="1295400"/>
              <a:ext cx="7620000" cy="4876800"/>
              <a:chOff x="762000" y="1295400"/>
              <a:chExt cx="7620000" cy="4876800"/>
            </a:xfrm>
          </p:grpSpPr>
          <p:sp>
            <p:nvSpPr>
              <p:cNvPr id="45" name="Rounded Rectangle 44"/>
              <p:cNvSpPr/>
              <p:nvPr/>
            </p:nvSpPr>
            <p:spPr>
              <a:xfrm>
                <a:off x="762000" y="1295400"/>
                <a:ext cx="1515680" cy="8786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algn="ctr" fontAlgn="base">
                  <a:spcBef>
                    <a:spcPts val="0"/>
                  </a:spcBef>
                  <a:spcAft>
                    <a:spcPts val="0"/>
                  </a:spcAft>
                </a:pPr>
                <a:r>
                  <a:rPr lang="en-US" sz="1200" kern="1200" dirty="0">
                    <a:solidFill>
                      <a:srgbClr val="000000"/>
                    </a:solidFill>
                    <a:effectLst/>
                    <a:ea typeface="Times New Roman"/>
                    <a:cs typeface="Times New Roman"/>
                  </a:rPr>
                  <a:t>Page Reservation</a:t>
                </a:r>
                <a:endParaRPr lang="en-US" sz="1200" dirty="0">
                  <a:effectLst/>
                  <a:latin typeface="Times New Roman"/>
                  <a:ea typeface="Times New Roman"/>
                </a:endParaRPr>
              </a:p>
            </p:txBody>
          </p:sp>
          <p:sp>
            <p:nvSpPr>
              <p:cNvPr id="48" name="Rounded Rectangle 47"/>
              <p:cNvSpPr/>
              <p:nvPr/>
            </p:nvSpPr>
            <p:spPr>
              <a:xfrm>
                <a:off x="4137826" y="1295400"/>
                <a:ext cx="1446782" cy="8786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algn="ctr" fontAlgn="base">
                  <a:spcBef>
                    <a:spcPts val="0"/>
                  </a:spcBef>
                  <a:spcAft>
                    <a:spcPts val="0"/>
                  </a:spcAft>
                </a:pPr>
                <a:r>
                  <a:rPr lang="en-US" sz="1200" kern="1200" dirty="0">
                    <a:solidFill>
                      <a:srgbClr val="000000"/>
                    </a:solidFill>
                    <a:effectLst/>
                    <a:ea typeface="Times New Roman"/>
                    <a:cs typeface="Times New Roman"/>
                  </a:rPr>
                  <a:t>Memory Objects</a:t>
                </a:r>
                <a:endParaRPr lang="en-US" sz="1200" dirty="0">
                  <a:effectLst/>
                  <a:latin typeface="Times New Roman"/>
                  <a:ea typeface="Times New Roman"/>
                </a:endParaRPr>
              </a:p>
            </p:txBody>
          </p:sp>
          <p:sp>
            <p:nvSpPr>
              <p:cNvPr id="57" name="Rounded Rectangle 56"/>
              <p:cNvSpPr/>
              <p:nvPr/>
            </p:nvSpPr>
            <p:spPr>
              <a:xfrm>
                <a:off x="6470712" y="1295400"/>
                <a:ext cx="1377888" cy="8786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algn="ctr" fontAlgn="base">
                  <a:spcBef>
                    <a:spcPts val="0"/>
                  </a:spcBef>
                  <a:spcAft>
                    <a:spcPts val="0"/>
                  </a:spcAft>
                </a:pPr>
                <a:r>
                  <a:rPr lang="en-US" sz="1200" kern="1200" dirty="0">
                    <a:solidFill>
                      <a:srgbClr val="000000"/>
                    </a:solidFill>
                    <a:effectLst/>
                    <a:ea typeface="Times New Roman"/>
                    <a:cs typeface="Times New Roman"/>
                  </a:rPr>
                  <a:t>CLR</a:t>
                </a:r>
                <a:endParaRPr lang="en-US" sz="1200" dirty="0">
                  <a:effectLst/>
                  <a:latin typeface="Times New Roman"/>
                  <a:ea typeface="Times New Roman"/>
                </a:endParaRPr>
              </a:p>
            </p:txBody>
          </p:sp>
          <p:sp>
            <p:nvSpPr>
              <p:cNvPr id="58" name="Rounded Rectangle 57"/>
              <p:cNvSpPr/>
              <p:nvPr/>
            </p:nvSpPr>
            <p:spPr>
              <a:xfrm>
                <a:off x="2133600" y="2613441"/>
                <a:ext cx="2273515" cy="87869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algn="ctr" fontAlgn="base">
                  <a:spcBef>
                    <a:spcPts val="0"/>
                  </a:spcBef>
                  <a:spcAft>
                    <a:spcPts val="0"/>
                  </a:spcAft>
                </a:pPr>
                <a:r>
                  <a:rPr lang="en-US" sz="1200" kern="1200" dirty="0">
                    <a:solidFill>
                      <a:srgbClr val="FFFFFF"/>
                    </a:solidFill>
                    <a:effectLst/>
                    <a:ea typeface="Times New Roman"/>
                    <a:cs typeface="Times New Roman"/>
                  </a:rPr>
                  <a:t>Any size page </a:t>
                </a:r>
                <a:endParaRPr lang="en-US" sz="1200" dirty="0">
                  <a:effectLst/>
                  <a:latin typeface="Times New Roman"/>
                  <a:ea typeface="Times New Roman"/>
                </a:endParaRPr>
              </a:p>
              <a:p>
                <a:pPr marL="0" marR="0" algn="ctr" fontAlgn="base">
                  <a:spcBef>
                    <a:spcPts val="0"/>
                  </a:spcBef>
                  <a:spcAft>
                    <a:spcPts val="0"/>
                  </a:spcAft>
                </a:pPr>
                <a:r>
                  <a:rPr lang="en-US" sz="1200" kern="1200" dirty="0">
                    <a:solidFill>
                      <a:srgbClr val="FFFFFF"/>
                    </a:solidFill>
                    <a:effectLst/>
                    <a:ea typeface="Times New Roman"/>
                    <a:cs typeface="Times New Roman"/>
                  </a:rPr>
                  <a:t>Allocator</a:t>
                </a:r>
                <a:endParaRPr lang="en-US" sz="1200" dirty="0">
                  <a:effectLst/>
                  <a:latin typeface="Times New Roman"/>
                  <a:ea typeface="Times New Roman"/>
                </a:endParaRPr>
              </a:p>
            </p:txBody>
          </p:sp>
          <p:sp>
            <p:nvSpPr>
              <p:cNvPr id="59" name="Rounded Rectangle 58"/>
              <p:cNvSpPr/>
              <p:nvPr/>
            </p:nvSpPr>
            <p:spPr>
              <a:xfrm>
                <a:off x="1382051" y="3931481"/>
                <a:ext cx="3529659" cy="87869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algn="ctr" fontAlgn="base">
                  <a:spcBef>
                    <a:spcPts val="0"/>
                  </a:spcBef>
                  <a:spcAft>
                    <a:spcPts val="0"/>
                  </a:spcAft>
                </a:pPr>
                <a:r>
                  <a:rPr lang="en-US" sz="1200" kern="1200" dirty="0">
                    <a:solidFill>
                      <a:srgbClr val="FFFFFF"/>
                    </a:solidFill>
                    <a:effectLst/>
                    <a:ea typeface="Times New Roman"/>
                    <a:cs typeface="Times New Roman"/>
                  </a:rPr>
                  <a:t>Memory Manager</a:t>
                </a:r>
                <a:endParaRPr lang="en-US" sz="1200" dirty="0">
                  <a:effectLst/>
                  <a:latin typeface="Times New Roman"/>
                  <a:ea typeface="Times New Roman"/>
                </a:endParaRPr>
              </a:p>
            </p:txBody>
          </p:sp>
          <p:sp>
            <p:nvSpPr>
              <p:cNvPr id="60" name="Rounded Rectangle 59"/>
              <p:cNvSpPr/>
              <p:nvPr/>
            </p:nvSpPr>
            <p:spPr>
              <a:xfrm>
                <a:off x="2504045" y="1295400"/>
                <a:ext cx="1427098" cy="87869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algn="ctr" fontAlgn="base">
                  <a:spcBef>
                    <a:spcPts val="0"/>
                  </a:spcBef>
                  <a:spcAft>
                    <a:spcPts val="0"/>
                  </a:spcAft>
                </a:pPr>
                <a:r>
                  <a:rPr lang="en-US" sz="1200" kern="1200" dirty="0">
                    <a:solidFill>
                      <a:srgbClr val="FFFFFF"/>
                    </a:solidFill>
                    <a:effectLst/>
                    <a:ea typeface="Times New Roman"/>
                    <a:cs typeface="Times New Roman"/>
                  </a:rPr>
                  <a:t>Buffer Pool</a:t>
                </a:r>
                <a:endParaRPr lang="en-US" sz="1200" dirty="0">
                  <a:effectLst/>
                  <a:latin typeface="Times New Roman"/>
                  <a:ea typeface="Times New Roman"/>
                </a:endParaRPr>
              </a:p>
            </p:txBody>
          </p:sp>
          <p:sp>
            <p:nvSpPr>
              <p:cNvPr id="61" name="Rounded Rectangle 60"/>
              <p:cNvSpPr/>
              <p:nvPr/>
            </p:nvSpPr>
            <p:spPr>
              <a:xfrm>
                <a:off x="5410200" y="2626506"/>
                <a:ext cx="1690644" cy="8786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algn="ctr" fontAlgn="base">
                  <a:spcBef>
                    <a:spcPts val="0"/>
                  </a:spcBef>
                  <a:spcAft>
                    <a:spcPts val="0"/>
                  </a:spcAft>
                </a:pPr>
                <a:r>
                  <a:rPr lang="en-US" sz="1200" dirty="0" smtClean="0">
                    <a:solidFill>
                      <a:srgbClr val="000000"/>
                    </a:solidFill>
                    <a:ea typeface="Times New Roman"/>
                    <a:cs typeface="Times New Roman"/>
                  </a:rPr>
                  <a:t>VAS Allocator</a:t>
                </a:r>
                <a:endParaRPr lang="en-US" sz="1200" dirty="0">
                  <a:effectLst/>
                  <a:latin typeface="Times New Roman"/>
                  <a:ea typeface="Times New Roman"/>
                </a:endParaRPr>
              </a:p>
            </p:txBody>
          </p:sp>
          <p:cxnSp>
            <p:nvCxnSpPr>
              <p:cNvPr id="62" name="Straight Connector 61"/>
              <p:cNvCxnSpPr/>
              <p:nvPr/>
            </p:nvCxnSpPr>
            <p:spPr>
              <a:xfrm>
                <a:off x="2070995" y="2174094"/>
                <a:ext cx="344472" cy="439347"/>
              </a:xfrm>
              <a:prstGeom prst="line">
                <a:avLst/>
              </a:prstGeom>
              <a:ln/>
            </p:spPr>
            <p:style>
              <a:lnRef idx="1">
                <a:schemeClr val="dk1"/>
              </a:lnRef>
              <a:fillRef idx="2">
                <a:schemeClr val="dk1"/>
              </a:fillRef>
              <a:effectRef idx="1">
                <a:schemeClr val="dk1"/>
              </a:effectRef>
              <a:fontRef idx="minor">
                <a:schemeClr val="dk1"/>
              </a:fontRef>
            </p:style>
          </p:cxnSp>
          <p:cxnSp>
            <p:nvCxnSpPr>
              <p:cNvPr id="63" name="Straight Connector 62"/>
              <p:cNvCxnSpPr/>
              <p:nvPr/>
            </p:nvCxnSpPr>
            <p:spPr>
              <a:xfrm flipH="1">
                <a:off x="3810000" y="2174094"/>
                <a:ext cx="672298" cy="439347"/>
              </a:xfrm>
              <a:prstGeom prst="line">
                <a:avLst/>
              </a:prstGeom>
              <a:ln/>
            </p:spPr>
            <p:style>
              <a:lnRef idx="1">
                <a:schemeClr val="dk1"/>
              </a:lnRef>
              <a:fillRef idx="2">
                <a:schemeClr val="dk1"/>
              </a:fillRef>
              <a:effectRef idx="1">
                <a:schemeClr val="dk1"/>
              </a:effectRef>
              <a:fontRef idx="minor">
                <a:schemeClr val="dk1"/>
              </a:fontRef>
            </p:style>
          </p:cxnSp>
          <p:cxnSp>
            <p:nvCxnSpPr>
              <p:cNvPr id="64" name="Straight Connector 63"/>
              <p:cNvCxnSpPr/>
              <p:nvPr/>
            </p:nvCxnSpPr>
            <p:spPr>
              <a:xfrm>
                <a:off x="3242199" y="3492134"/>
                <a:ext cx="0" cy="439347"/>
              </a:xfrm>
              <a:prstGeom prst="line">
                <a:avLst/>
              </a:prstGeom>
              <a:ln/>
            </p:spPr>
            <p:style>
              <a:lnRef idx="1">
                <a:schemeClr val="dk1"/>
              </a:lnRef>
              <a:fillRef idx="2">
                <a:schemeClr val="dk1"/>
              </a:fillRef>
              <a:effectRef idx="1">
                <a:schemeClr val="dk1"/>
              </a:effectRef>
              <a:fontRef idx="minor">
                <a:schemeClr val="dk1"/>
              </a:fontRef>
            </p:style>
          </p:cxnSp>
          <p:cxnSp>
            <p:nvCxnSpPr>
              <p:cNvPr id="65" name="Straight Connector 64"/>
              <p:cNvCxnSpPr>
                <a:stCxn id="78" idx="2"/>
              </p:cNvCxnSpPr>
              <p:nvPr/>
            </p:nvCxnSpPr>
            <p:spPr>
              <a:xfrm>
                <a:off x="7536678" y="4800600"/>
                <a:ext cx="0" cy="758934"/>
              </a:xfrm>
              <a:prstGeom prst="line">
                <a:avLst/>
              </a:prstGeom>
              <a:ln>
                <a:tailEnd type="triangle"/>
              </a:ln>
            </p:spPr>
            <p:style>
              <a:lnRef idx="1">
                <a:schemeClr val="dk1"/>
              </a:lnRef>
              <a:fillRef idx="2">
                <a:schemeClr val="dk1"/>
              </a:fillRef>
              <a:effectRef idx="1">
                <a:schemeClr val="dk1"/>
              </a:effectRef>
              <a:fontRef idx="minor">
                <a:schemeClr val="dk1"/>
              </a:fontRef>
            </p:style>
          </p:cxnSp>
          <p:cxnSp>
            <p:nvCxnSpPr>
              <p:cNvPr id="66" name="Straight Connector 65"/>
              <p:cNvCxnSpPr>
                <a:stCxn id="57" idx="2"/>
                <a:endCxn id="61" idx="0"/>
              </p:cNvCxnSpPr>
              <p:nvPr/>
            </p:nvCxnSpPr>
            <p:spPr>
              <a:xfrm flipH="1">
                <a:off x="6255522" y="2174094"/>
                <a:ext cx="904134" cy="452412"/>
              </a:xfrm>
              <a:prstGeom prst="line">
                <a:avLst/>
              </a:prstGeom>
              <a:ln/>
            </p:spPr>
            <p:style>
              <a:lnRef idx="1">
                <a:schemeClr val="dk1"/>
              </a:lnRef>
              <a:fillRef idx="2">
                <a:schemeClr val="dk1"/>
              </a:fillRef>
              <a:effectRef idx="1">
                <a:schemeClr val="dk1"/>
              </a:effectRef>
              <a:fontRef idx="minor">
                <a:schemeClr val="dk1"/>
              </a:fontRef>
            </p:style>
          </p:cxnSp>
          <p:cxnSp>
            <p:nvCxnSpPr>
              <p:cNvPr id="67" name="Straight Connector 66"/>
              <p:cNvCxnSpPr/>
              <p:nvPr/>
            </p:nvCxnSpPr>
            <p:spPr>
              <a:xfrm flipH="1">
                <a:off x="914400" y="4810175"/>
                <a:ext cx="1476464" cy="746562"/>
              </a:xfrm>
              <a:prstGeom prst="line">
                <a:avLst/>
              </a:prstGeom>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4648200" y="4810175"/>
                <a:ext cx="940905" cy="749359"/>
              </a:xfrm>
              <a:prstGeom prst="line">
                <a:avLst/>
              </a:prstGeom>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3242199" y="2174094"/>
                <a:ext cx="0" cy="439347"/>
              </a:xfrm>
              <a:prstGeom prst="line">
                <a:avLst/>
              </a:prstGeom>
              <a:ln/>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a:off x="2277680" y="1734747"/>
                <a:ext cx="226366" cy="0"/>
              </a:xfrm>
              <a:prstGeom prst="line">
                <a:avLst/>
              </a:prstGeom>
              <a:ln/>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914400" y="5553941"/>
                <a:ext cx="7010400" cy="5593"/>
              </a:xfrm>
              <a:prstGeom prst="line">
                <a:avLst/>
              </a:prstGeom>
              <a:ln/>
            </p:spPr>
            <p:style>
              <a:lnRef idx="1">
                <a:schemeClr val="dk1"/>
              </a:lnRef>
              <a:fillRef idx="2">
                <a:schemeClr val="dk1"/>
              </a:fillRef>
              <a:effectRef idx="1">
                <a:schemeClr val="dk1"/>
              </a:effectRef>
              <a:fontRef idx="minor">
                <a:schemeClr val="dk1"/>
              </a:fontRef>
            </p:style>
          </p:cxnSp>
          <p:cxnSp>
            <p:nvCxnSpPr>
              <p:cNvPr id="72" name="Straight Connector 71"/>
              <p:cNvCxnSpPr/>
              <p:nvPr/>
            </p:nvCxnSpPr>
            <p:spPr>
              <a:xfrm>
                <a:off x="914400" y="5358197"/>
                <a:ext cx="0" cy="391488"/>
              </a:xfrm>
              <a:prstGeom prst="line">
                <a:avLst/>
              </a:prstGeom>
              <a:ln/>
            </p:spPr>
            <p:style>
              <a:lnRef idx="1">
                <a:schemeClr val="dk1"/>
              </a:lnRef>
              <a:fillRef idx="2">
                <a:schemeClr val="dk1"/>
              </a:fillRef>
              <a:effectRef idx="1">
                <a:schemeClr val="dk1"/>
              </a:effectRef>
              <a:fontRef idx="minor">
                <a:schemeClr val="dk1"/>
              </a:fontRef>
            </p:style>
          </p:cxnSp>
          <p:cxnSp>
            <p:nvCxnSpPr>
              <p:cNvPr id="73" name="Straight Connector 72"/>
              <p:cNvCxnSpPr/>
              <p:nvPr/>
            </p:nvCxnSpPr>
            <p:spPr>
              <a:xfrm>
                <a:off x="7924800" y="5358197"/>
                <a:ext cx="0" cy="391488"/>
              </a:xfrm>
              <a:prstGeom prst="line">
                <a:avLst/>
              </a:prstGeom>
              <a:ln/>
            </p:spPr>
            <p:style>
              <a:lnRef idx="1">
                <a:schemeClr val="dk1"/>
              </a:lnRef>
              <a:fillRef idx="2">
                <a:schemeClr val="dk1"/>
              </a:fillRef>
              <a:effectRef idx="1">
                <a:schemeClr val="dk1"/>
              </a:effectRef>
              <a:fontRef idx="minor">
                <a:schemeClr val="dk1"/>
              </a:fontRef>
            </p:style>
          </p:cxnSp>
          <p:cxnSp>
            <p:nvCxnSpPr>
              <p:cNvPr id="74" name="Straight Connector 73"/>
              <p:cNvCxnSpPr/>
              <p:nvPr/>
            </p:nvCxnSpPr>
            <p:spPr>
              <a:xfrm>
                <a:off x="5589105" y="5358197"/>
                <a:ext cx="0" cy="391488"/>
              </a:xfrm>
              <a:prstGeom prst="line">
                <a:avLst/>
              </a:prstGeom>
              <a:ln/>
            </p:spPr>
            <p:style>
              <a:lnRef idx="1">
                <a:schemeClr val="dk1"/>
              </a:lnRef>
              <a:fillRef idx="2">
                <a:schemeClr val="dk1"/>
              </a:fillRef>
              <a:effectRef idx="1">
                <a:schemeClr val="dk1"/>
              </a:effectRef>
              <a:fontRef idx="minor">
                <a:schemeClr val="dk1"/>
              </a:fontRef>
            </p:style>
          </p:cxnSp>
          <p:sp>
            <p:nvSpPr>
              <p:cNvPr id="75" name="TextBox 51"/>
              <p:cNvSpPr txBox="1"/>
              <p:nvPr/>
            </p:nvSpPr>
            <p:spPr>
              <a:xfrm>
                <a:off x="5589105" y="5710535"/>
                <a:ext cx="2335695"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marR="0" algn="ctr" fontAlgn="base">
                  <a:spcBef>
                    <a:spcPts val="0"/>
                  </a:spcBef>
                  <a:spcAft>
                    <a:spcPts val="0"/>
                  </a:spcAft>
                </a:pPr>
                <a:r>
                  <a:rPr lang="en-US" sz="1200" kern="1200" dirty="0" smtClean="0">
                    <a:solidFill>
                      <a:srgbClr val="000000"/>
                    </a:solidFill>
                    <a:effectLst/>
                    <a:ea typeface="Times New Roman"/>
                    <a:cs typeface="Times New Roman"/>
                  </a:rPr>
                  <a:t>Direct OS Reservation</a:t>
                </a:r>
                <a:br>
                  <a:rPr lang="en-US" sz="1200" kern="1200" dirty="0" smtClean="0">
                    <a:solidFill>
                      <a:srgbClr val="000000"/>
                    </a:solidFill>
                    <a:effectLst/>
                    <a:ea typeface="Times New Roman"/>
                    <a:cs typeface="Times New Roman"/>
                  </a:rPr>
                </a:br>
                <a:endParaRPr lang="en-US" sz="1200" dirty="0">
                  <a:effectLst/>
                  <a:latin typeface="Times New Roman"/>
                  <a:ea typeface="Times New Roman"/>
                </a:endParaRPr>
              </a:p>
            </p:txBody>
          </p:sp>
          <p:sp>
            <p:nvSpPr>
              <p:cNvPr id="76" name="TextBox 51"/>
              <p:cNvSpPr txBox="1"/>
              <p:nvPr/>
            </p:nvSpPr>
            <p:spPr>
              <a:xfrm>
                <a:off x="914400" y="5710534"/>
                <a:ext cx="4674705"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marR="0" algn="ctr" fontAlgn="base">
                  <a:spcBef>
                    <a:spcPts val="0"/>
                  </a:spcBef>
                  <a:spcAft>
                    <a:spcPts val="0"/>
                  </a:spcAft>
                </a:pPr>
                <a:r>
                  <a:rPr lang="en-US" sz="1200" kern="1200" dirty="0" smtClean="0">
                    <a:solidFill>
                      <a:srgbClr val="000000"/>
                    </a:solidFill>
                    <a:effectLst/>
                    <a:ea typeface="Times New Roman"/>
                    <a:cs typeface="Times New Roman"/>
                  </a:rPr>
                  <a:t>Controlled by “max server memory”</a:t>
                </a:r>
              </a:p>
              <a:p>
                <a:pPr marL="0" marR="0" algn="ctr" fontAlgn="base">
                  <a:spcBef>
                    <a:spcPts val="0"/>
                  </a:spcBef>
                  <a:spcAft>
                    <a:spcPts val="0"/>
                  </a:spcAft>
                </a:pPr>
                <a:endParaRPr lang="en-US" sz="1200" dirty="0">
                  <a:effectLst/>
                  <a:latin typeface="Times New Roman"/>
                  <a:ea typeface="Times New Roman"/>
                </a:endParaRPr>
              </a:p>
            </p:txBody>
          </p:sp>
          <p:sp>
            <p:nvSpPr>
              <p:cNvPr id="78" name="Rounded Rectangle 77"/>
              <p:cNvSpPr/>
              <p:nvPr/>
            </p:nvSpPr>
            <p:spPr>
              <a:xfrm>
                <a:off x="6691356" y="3921906"/>
                <a:ext cx="1690644" cy="8786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algn="ctr" fontAlgn="base">
                  <a:spcBef>
                    <a:spcPts val="0"/>
                  </a:spcBef>
                  <a:spcAft>
                    <a:spcPts val="0"/>
                  </a:spcAft>
                </a:pPr>
                <a:r>
                  <a:rPr lang="en-US" sz="1200" kern="1200" dirty="0" smtClean="0">
                    <a:solidFill>
                      <a:srgbClr val="000000"/>
                    </a:solidFill>
                    <a:effectLst/>
                    <a:ea typeface="Times New Roman"/>
                    <a:cs typeface="Times New Roman"/>
                  </a:rPr>
                  <a:t>Direct OS Allocation</a:t>
                </a:r>
                <a:br>
                  <a:rPr lang="en-US" sz="1200" kern="1200" dirty="0" smtClean="0">
                    <a:solidFill>
                      <a:srgbClr val="000000"/>
                    </a:solidFill>
                    <a:effectLst/>
                    <a:ea typeface="Times New Roman"/>
                    <a:cs typeface="Times New Roman"/>
                  </a:rPr>
                </a:br>
                <a:r>
                  <a:rPr lang="en-US" sz="1200" kern="1200" dirty="0" smtClean="0">
                    <a:solidFill>
                      <a:srgbClr val="000000"/>
                    </a:solidFill>
                    <a:effectLst/>
                    <a:ea typeface="Times New Roman"/>
                    <a:cs typeface="Times New Roman"/>
                  </a:rPr>
                  <a:t>(Thread stacks, DLLs)</a:t>
                </a:r>
                <a:endParaRPr lang="en-US" sz="1200" dirty="0">
                  <a:effectLst/>
                  <a:latin typeface="Times New Roman"/>
                  <a:ea typeface="Times New Roman"/>
                </a:endParaRPr>
              </a:p>
            </p:txBody>
          </p:sp>
        </p:grpSp>
        <p:cxnSp>
          <p:nvCxnSpPr>
            <p:cNvPr id="43" name="Straight Connector 42"/>
            <p:cNvCxnSpPr>
              <a:stCxn id="61" idx="2"/>
            </p:cNvCxnSpPr>
            <p:nvPr/>
          </p:nvCxnSpPr>
          <p:spPr>
            <a:xfrm>
              <a:off x="6255522" y="3505200"/>
              <a:ext cx="0" cy="2054334"/>
            </a:xfrm>
            <a:prstGeom prst="line">
              <a:avLst/>
            </a:prstGeom>
            <a:ln>
              <a:tailEnd type="triangle"/>
            </a:ln>
          </p:spPr>
          <p:style>
            <a:lnRef idx="1">
              <a:schemeClr val="dk1"/>
            </a:lnRef>
            <a:fillRef idx="2">
              <a:schemeClr val="dk1"/>
            </a:fillRef>
            <a:effectRef idx="1">
              <a:schemeClr val="dk1"/>
            </a:effectRef>
            <a:fontRef idx="minor">
              <a:schemeClr val="dk1"/>
            </a:fontRef>
          </p:style>
        </p:cxnSp>
        <p:cxnSp>
          <p:nvCxnSpPr>
            <p:cNvPr id="44" name="Straight Connector 43"/>
            <p:cNvCxnSpPr>
              <a:stCxn id="61" idx="2"/>
              <a:endCxn id="59" idx="3"/>
            </p:cNvCxnSpPr>
            <p:nvPr/>
          </p:nvCxnSpPr>
          <p:spPr>
            <a:xfrm flipH="1">
              <a:off x="4911710" y="3505200"/>
              <a:ext cx="1343812" cy="865628"/>
            </a:xfrm>
            <a:prstGeom prst="line">
              <a:avLst/>
            </a:prstGeom>
            <a:ln>
              <a:prstDash val="dash"/>
            </a:ln>
          </p:spPr>
          <p:style>
            <a:lnRef idx="1">
              <a:schemeClr val="dk1"/>
            </a:lnRef>
            <a:fillRef idx="2">
              <a:schemeClr val="dk1"/>
            </a:fillRef>
            <a:effectRef idx="1">
              <a:schemeClr val="dk1"/>
            </a:effectRef>
            <a:fontRef idx="minor">
              <a:schemeClr val="dk1"/>
            </a:fontRef>
          </p:style>
        </p:cxnSp>
      </p:grpSp>
    </p:spTree>
    <p:extLst>
      <p:ext uri="{BB962C8B-B14F-4D97-AF65-F5344CB8AC3E}">
        <p14:creationId xmlns:p14="http://schemas.microsoft.com/office/powerpoint/2010/main" val="288459820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SQL Server Memory Manager Components</a:t>
            </a:r>
            <a:endParaRPr lang="en-US" dirty="0"/>
          </a:p>
        </p:txBody>
      </p:sp>
      <p:sp>
        <p:nvSpPr>
          <p:cNvPr id="9" name="Content Placeholder 8"/>
          <p:cNvSpPr>
            <a:spLocks noGrp="1"/>
          </p:cNvSpPr>
          <p:nvPr>
            <p:ph idx="1"/>
          </p:nvPr>
        </p:nvSpPr>
        <p:spPr/>
        <p:txBody>
          <a:bodyPr>
            <a:normAutofit/>
          </a:bodyPr>
          <a:lstStyle/>
          <a:p>
            <a:r>
              <a:rPr lang="en-US" dirty="0"/>
              <a:t>Memory Clerks</a:t>
            </a:r>
          </a:p>
          <a:p>
            <a:pPr lvl="1"/>
            <a:r>
              <a:rPr lang="en-US" dirty="0"/>
              <a:t>Interface used by consumers to manage memory</a:t>
            </a:r>
          </a:p>
          <a:p>
            <a:pPr lvl="1"/>
            <a:r>
              <a:rPr lang="en-US" dirty="0"/>
              <a:t>Each consumer has one or more memory clerks</a:t>
            </a:r>
          </a:p>
          <a:p>
            <a:pPr lvl="1"/>
            <a:r>
              <a:rPr lang="en-US" dirty="0"/>
              <a:t>Used to allocate, free and track memory consumption</a:t>
            </a:r>
          </a:p>
          <a:p>
            <a:pPr lvl="1"/>
            <a:r>
              <a:rPr lang="en-US" dirty="0"/>
              <a:t>Each clerk is associated with a broker</a:t>
            </a:r>
          </a:p>
          <a:p>
            <a:pPr lvl="1"/>
            <a:r>
              <a:rPr lang="en-US" dirty="0"/>
              <a:t>Monitor with </a:t>
            </a:r>
            <a:r>
              <a:rPr lang="en-US" dirty="0" err="1"/>
              <a:t>sys.dm_os_memory_clerks</a:t>
            </a:r>
            <a:endParaRPr lang="en-US" dirty="0"/>
          </a:p>
          <a:p>
            <a:r>
              <a:rPr lang="en-US" dirty="0" smtClean="0"/>
              <a:t>Memory Objects</a:t>
            </a:r>
          </a:p>
          <a:p>
            <a:pPr lvl="1"/>
            <a:r>
              <a:rPr lang="en-US" dirty="0" smtClean="0"/>
              <a:t>Heaps of memory used by SQL Server components</a:t>
            </a:r>
          </a:p>
          <a:p>
            <a:pPr lvl="1"/>
            <a:r>
              <a:rPr lang="en-US" dirty="0" smtClean="0"/>
              <a:t>Finer granularity than Memory Clerks</a:t>
            </a:r>
          </a:p>
          <a:p>
            <a:pPr lvl="1"/>
            <a:r>
              <a:rPr lang="en-US" dirty="0" smtClean="0"/>
              <a:t>Monitor using </a:t>
            </a:r>
            <a:r>
              <a:rPr lang="en-US" dirty="0" err="1" smtClean="0"/>
              <a:t>sys.dm_os_memory_objects</a:t>
            </a:r>
            <a:endParaRPr lang="en-US" dirty="0" smtClean="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6</a:t>
            </a:fld>
            <a:endParaRPr lang="en-US" dirty="0">
              <a:solidFill>
                <a:prstClr val="white"/>
              </a:solidFill>
            </a:endParaRPr>
          </a:p>
        </p:txBody>
      </p:sp>
    </p:spTree>
    <p:extLst>
      <p:ext uri="{BB962C8B-B14F-4D97-AF65-F5344CB8AC3E}">
        <p14:creationId xmlns:p14="http://schemas.microsoft.com/office/powerpoint/2010/main" val="283091116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SQL Server Memory Manager Components</a:t>
            </a:r>
            <a:endParaRPr lang="en-US" dirty="0"/>
          </a:p>
        </p:txBody>
      </p:sp>
      <p:sp>
        <p:nvSpPr>
          <p:cNvPr id="9" name="Content Placeholder 8"/>
          <p:cNvSpPr>
            <a:spLocks noGrp="1"/>
          </p:cNvSpPr>
          <p:nvPr>
            <p:ph idx="1"/>
          </p:nvPr>
        </p:nvSpPr>
        <p:spPr/>
        <p:txBody>
          <a:bodyPr>
            <a:normAutofit fontScale="92500" lnSpcReduction="20000"/>
          </a:bodyPr>
          <a:lstStyle/>
          <a:p>
            <a:r>
              <a:rPr lang="en-US" dirty="0"/>
              <a:t>Memory Nodes</a:t>
            </a:r>
          </a:p>
          <a:p>
            <a:pPr lvl="1"/>
            <a:r>
              <a:rPr lang="en-US" dirty="0"/>
              <a:t>One per NUMA node</a:t>
            </a:r>
          </a:p>
          <a:p>
            <a:pPr lvl="1"/>
            <a:r>
              <a:rPr lang="en-US" dirty="0"/>
              <a:t>Used to allocate memory on a specific NUMA node</a:t>
            </a:r>
          </a:p>
          <a:p>
            <a:pPr lvl="1"/>
            <a:r>
              <a:rPr lang="en-US" dirty="0"/>
              <a:t>If memory is not available on the associated node, foreign memory may be allocated</a:t>
            </a:r>
          </a:p>
          <a:p>
            <a:pPr lvl="1"/>
            <a:r>
              <a:rPr lang="en-US" dirty="0"/>
              <a:t>Monitor with </a:t>
            </a:r>
            <a:r>
              <a:rPr lang="en-US" dirty="0" err="1"/>
              <a:t>sys.dm_os_memory_nodes</a:t>
            </a:r>
            <a:endParaRPr lang="en-US" dirty="0"/>
          </a:p>
          <a:p>
            <a:r>
              <a:rPr lang="en-US" dirty="0" smtClean="0"/>
              <a:t>Memory Brokers</a:t>
            </a:r>
          </a:p>
          <a:p>
            <a:pPr lvl="1"/>
            <a:r>
              <a:rPr lang="en-US" dirty="0" smtClean="0"/>
              <a:t>Classifies different types of memory allocations</a:t>
            </a:r>
          </a:p>
          <a:p>
            <a:pPr lvl="2"/>
            <a:r>
              <a:rPr lang="en-US" dirty="0" smtClean="0"/>
              <a:t>MEMORYBROKER_FOR_CACHE</a:t>
            </a:r>
            <a:endParaRPr lang="en-US" dirty="0"/>
          </a:p>
          <a:p>
            <a:pPr lvl="2"/>
            <a:r>
              <a:rPr lang="en-US" dirty="0" smtClean="0"/>
              <a:t>MEMORYBROKER_FOR_STEAL</a:t>
            </a:r>
          </a:p>
          <a:p>
            <a:pPr lvl="2"/>
            <a:r>
              <a:rPr lang="en-US" dirty="0" smtClean="0"/>
              <a:t>MEMORYBROKER_FOR_RESERVE</a:t>
            </a:r>
          </a:p>
          <a:p>
            <a:pPr lvl="1"/>
            <a:r>
              <a:rPr lang="en-US" dirty="0" smtClean="0"/>
              <a:t>Defines target sizes for each broker based on available memory</a:t>
            </a:r>
          </a:p>
          <a:p>
            <a:pPr lvl="1"/>
            <a:r>
              <a:rPr lang="en-US" dirty="0" smtClean="0"/>
              <a:t>Monitor with </a:t>
            </a:r>
            <a:r>
              <a:rPr lang="en-US" dirty="0" err="1" smtClean="0"/>
              <a:t>sys.dm_os_memory_brokers</a:t>
            </a:r>
            <a:endParaRPr lang="en-US" dirty="0" smtClean="0"/>
          </a:p>
          <a:p>
            <a:r>
              <a:rPr lang="en-US" dirty="0" smtClean="0"/>
              <a:t>Memory </a:t>
            </a:r>
            <a:r>
              <a:rPr lang="en-US" dirty="0"/>
              <a:t>Pools</a:t>
            </a:r>
          </a:p>
          <a:p>
            <a:pPr lvl="1"/>
            <a:r>
              <a:rPr lang="en-US" dirty="0"/>
              <a:t>One per Resource Pool as configured by Resource Governor</a:t>
            </a:r>
          </a:p>
          <a:p>
            <a:pPr lvl="1"/>
            <a:r>
              <a:rPr lang="en-US" dirty="0"/>
              <a:t>Used to govern memory pool limits</a:t>
            </a:r>
          </a:p>
          <a:p>
            <a:pPr lvl="1"/>
            <a:r>
              <a:rPr lang="en-US" dirty="0"/>
              <a:t>Monitor using the </a:t>
            </a:r>
            <a:r>
              <a:rPr lang="en-US" dirty="0" err="1"/>
              <a:t>pool_id</a:t>
            </a:r>
            <a:r>
              <a:rPr lang="en-US" dirty="0"/>
              <a:t> column of </a:t>
            </a:r>
            <a:r>
              <a:rPr lang="en-US" dirty="0" err="1" smtClean="0"/>
              <a:t>sys.dm_os_memory_brokers</a:t>
            </a:r>
            <a:endParaRPr lang="en-US" dirty="0" smtClean="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dirty="0">
              <a:solidFill>
                <a:prstClr val="white"/>
              </a:solidFill>
            </a:endParaRPr>
          </a:p>
        </p:txBody>
      </p:sp>
    </p:spTree>
    <p:extLst>
      <p:ext uri="{BB962C8B-B14F-4D97-AF65-F5344CB8AC3E}">
        <p14:creationId xmlns:p14="http://schemas.microsoft.com/office/powerpoint/2010/main" val="297665032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Viewing Memory DMVs</a:t>
            </a:r>
            <a:endParaRPr lang="en-US" dirty="0"/>
          </a:p>
        </p:txBody>
      </p:sp>
      <p:sp>
        <p:nvSpPr>
          <p:cNvPr id="7" name="Subtitle 6"/>
          <p:cNvSpPr>
            <a:spLocks noGrp="1"/>
          </p:cNvSpPr>
          <p:nvPr>
            <p:ph type="subTitle" idx="1"/>
          </p:nvPr>
        </p:nvSpPr>
        <p:spPr/>
        <p:txBody>
          <a:bodyPr/>
          <a:lstStyle/>
          <a:p>
            <a:r>
              <a:rPr lang="en-US" dirty="0" smtClean="0"/>
              <a:t>Explore </a:t>
            </a:r>
            <a:r>
              <a:rPr lang="en-US" dirty="0" err="1" smtClean="0"/>
              <a:t>sys.dm_os_memory_clerks</a:t>
            </a:r>
            <a:endParaRPr lang="en-US" dirty="0" smtClean="0"/>
          </a:p>
          <a:p>
            <a:r>
              <a:rPr lang="en-US" dirty="0" smtClean="0"/>
              <a:t>Explore </a:t>
            </a:r>
            <a:r>
              <a:rPr lang="en-US" dirty="0" err="1" smtClean="0"/>
              <a:t>sys.dm_os_memory_brokers</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dirty="0">
              <a:solidFill>
                <a:prstClr val="white"/>
              </a:solidFill>
            </a:endParaRPr>
          </a:p>
        </p:txBody>
      </p:sp>
    </p:spTree>
    <p:extLst>
      <p:ext uri="{BB962C8B-B14F-4D97-AF65-F5344CB8AC3E}">
        <p14:creationId xmlns:p14="http://schemas.microsoft.com/office/powerpoint/2010/main" val="3899884162"/>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PPT Template - Technology-Lesson_Title">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E51081-9005-4963-AF45-311AC15DE9CE}"/>
</file>

<file path=customXml/itemProps2.xml><?xml version="1.0" encoding="utf-8"?>
<ds:datastoreItem xmlns:ds="http://schemas.openxmlformats.org/officeDocument/2006/customXml" ds:itemID="{5D22661E-0BAC-494A-86B4-DD4A1044C6B5}"/>
</file>

<file path=customXml/itemProps3.xml><?xml version="1.0" encoding="utf-8"?>
<ds:datastoreItem xmlns:ds="http://schemas.openxmlformats.org/officeDocument/2006/customXml" ds:itemID="{7205DE20-3E00-4460-8ABA-4110C899F874}"/>
</file>

<file path=docProps/app.xml><?xml version="1.0" encoding="utf-8"?>
<Properties xmlns="http://schemas.openxmlformats.org/officeDocument/2006/extended-properties" xmlns:vt="http://schemas.openxmlformats.org/officeDocument/2006/docPropsVTypes">
  <Template>PPT Template - Technology-Lesson_Title</Template>
  <TotalTime>5271</TotalTime>
  <Words>4579</Words>
  <Application>Microsoft Office PowerPoint</Application>
  <PresentationFormat>On-screen Show (4:3)</PresentationFormat>
  <Paragraphs>387</Paragraphs>
  <Slides>16</Slides>
  <Notes>16</Notes>
  <HiddenSlides>2</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PPT Template - Technology-Lesson_Title</vt:lpstr>
      <vt:lpstr>Lesson 3: SQL Server Memory Management</vt:lpstr>
      <vt:lpstr>Conditions and Terms of Use </vt:lpstr>
      <vt:lpstr>Students: How to View this Presentation</vt:lpstr>
      <vt:lpstr>SQL Server Memory Manager</vt:lpstr>
      <vt:lpstr>Memory Manager – SQL 2005, 2008, 2008 R2</vt:lpstr>
      <vt:lpstr>Memory Manager – SQL 2012</vt:lpstr>
      <vt:lpstr>SQL Server Memory Manager Components</vt:lpstr>
      <vt:lpstr>SQL Server Memory Manager Components</vt:lpstr>
      <vt:lpstr>Viewing Memory DMVs</vt:lpstr>
      <vt:lpstr>Dynamic Memory Management</vt:lpstr>
      <vt:lpstr>Dynamic Memory Management</vt:lpstr>
      <vt:lpstr>Lock Pages in Memory</vt:lpstr>
      <vt:lpstr>SQL Server Buffer Pool</vt:lpstr>
      <vt:lpstr>Buffer Pool Trimming</vt:lpstr>
      <vt:lpstr>Viewing Objects in the Buffer Pool</vt:lpstr>
      <vt:lpstr>Lesson Review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 Lahoud</dc:creator>
  <cp:lastModifiedBy>Pam Lahoud</cp:lastModifiedBy>
  <cp:revision>174</cp:revision>
  <dcterms:created xsi:type="dcterms:W3CDTF">2011-12-20T02:52:26Z</dcterms:created>
  <dcterms:modified xsi:type="dcterms:W3CDTF">2012-08-27T21:41:55Z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