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20" r:id="rId4"/>
  </p:sldMasterIdLst>
  <p:notesMasterIdLst>
    <p:notesMasterId r:id="rId14"/>
  </p:notesMasterIdLst>
  <p:handoutMasterIdLst>
    <p:handoutMasterId r:id="rId15"/>
  </p:handoutMasterIdLst>
  <p:sldIdLst>
    <p:sldId id="331" r:id="rId5"/>
    <p:sldId id="262" r:id="rId6"/>
    <p:sldId id="298" r:id="rId7"/>
    <p:sldId id="326" r:id="rId8"/>
    <p:sldId id="321" r:id="rId9"/>
    <p:sldId id="322" r:id="rId10"/>
    <p:sldId id="337" r:id="rId11"/>
    <p:sldId id="339" r:id="rId12"/>
    <p:sldId id="338" r:id="rId1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dja Honeywell" initials="NH" lastIdx="6" clrIdx="0"/>
  <p:cmAuthor id="1" name="Ryan J. Jones" initials="RJJ" lastIdx="11" clrIdx="1"/>
  <p:cmAuthor id="2" name="Pam Lahoud" initials="PL" lastIdx="6" clrIdx="2"/>
  <p:cmAuthor id="3" name="Mark Short" initials="MAS"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CBA3C"/>
    <a:srgbClr val="FFE48F"/>
    <a:srgbClr val="BAE6D7"/>
    <a:srgbClr val="334C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71" autoAdjust="0"/>
    <p:restoredTop sz="78629" autoAdjust="0"/>
  </p:normalViewPr>
  <p:slideViewPr>
    <p:cSldViewPr>
      <p:cViewPr>
        <p:scale>
          <a:sx n="80" d="100"/>
          <a:sy n="80" d="100"/>
        </p:scale>
        <p:origin x="-408" y="5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350" y="211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D78CDF2-5B29-44D5-9212-F6D6D75CE10B}" type="datetimeFigureOut">
              <a:rPr lang="en-US" smtClean="0"/>
              <a:t>8/27/2012</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smtClean="0"/>
              <a:t>© 2011 Microsoft Corporation    	Microsoft Confidential</a:t>
            </a: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CD7E6A7-47D6-4037-8DFB-B7A24BAF63DC}" type="slidenum">
              <a:rPr lang="en-US" smtClean="0"/>
              <a:t>‹#›</a:t>
            </a:fld>
            <a:endParaRPr lang="en-US" dirty="0"/>
          </a:p>
        </p:txBody>
      </p:sp>
    </p:spTree>
    <p:extLst>
      <p:ext uri="{BB962C8B-B14F-4D97-AF65-F5344CB8AC3E}">
        <p14:creationId xmlns:p14="http://schemas.microsoft.com/office/powerpoint/2010/main" val="151691888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01813" y="619125"/>
            <a:ext cx="3875087" cy="290512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3098800"/>
            <a:ext cx="5608320" cy="5655310"/>
          </a:xfrm>
          <a:prstGeom prst="rect">
            <a:avLst/>
          </a:prstGeom>
          <a:ln>
            <a:solidFill>
              <a:schemeClr val="tx1"/>
            </a:solidFill>
          </a:ln>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915400"/>
            <a:ext cx="4572000" cy="314033"/>
          </a:xfrm>
          <a:prstGeom prst="rect">
            <a:avLst/>
          </a:prstGeom>
        </p:spPr>
        <p:txBody>
          <a:bodyPr vert="horz" lIns="93177" tIns="46589" rIns="93177" bIns="46589" rtlCol="0" anchor="b"/>
          <a:lstStyle>
            <a:lvl1pPr algn="l">
              <a:defRPr sz="1200"/>
            </a:lvl1pPr>
          </a:lstStyle>
          <a:p>
            <a:r>
              <a:rPr lang="en-US" dirty="0" smtClean="0"/>
              <a:t>© 2011 Microsoft Corporation    	Microsoft Confidential</a:t>
            </a:r>
            <a:endParaRPr lang="en-US" dirty="0"/>
          </a:p>
        </p:txBody>
      </p:sp>
      <p:sp>
        <p:nvSpPr>
          <p:cNvPr id="7" name="Slide Number Placeholder 6"/>
          <p:cNvSpPr>
            <a:spLocks noGrp="1"/>
          </p:cNvSpPr>
          <p:nvPr>
            <p:ph type="sldNum" sz="quarter" idx="5"/>
          </p:nvPr>
        </p:nvSpPr>
        <p:spPr>
          <a:xfrm>
            <a:off x="5257800" y="8829967"/>
            <a:ext cx="1750978" cy="464820"/>
          </a:xfrm>
          <a:prstGeom prst="rect">
            <a:avLst/>
          </a:prstGeom>
        </p:spPr>
        <p:txBody>
          <a:bodyPr vert="horz" lIns="93177" tIns="46589" rIns="93177" bIns="46589" rtlCol="0" anchor="b"/>
          <a:lstStyle>
            <a:lvl1pPr algn="r">
              <a:defRPr sz="1200"/>
            </a:lvl1pPr>
          </a:lstStyle>
          <a:p>
            <a:fld id="{89920E16-7E2D-4061-8759-5F8497A7A433}" type="slidenum">
              <a:rPr lang="en-US" smtClean="0"/>
              <a:pPr/>
              <a:t>‹#›</a:t>
            </a:fld>
            <a:endParaRPr lang="en-US" dirty="0"/>
          </a:p>
        </p:txBody>
      </p:sp>
    </p:spTree>
    <p:extLst>
      <p:ext uri="{BB962C8B-B14F-4D97-AF65-F5344CB8AC3E}">
        <p14:creationId xmlns:p14="http://schemas.microsoft.com/office/powerpoint/2010/main" val="344970577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msdn.microsoft.com/en-us/library/aa480356.aspx" TargetMode="External"/><Relationship Id="rId7" Type="http://schemas.openxmlformats.org/officeDocument/2006/relationships/hyperlink" Target="http://technet.microsoft.com/en-us/magazine/2009.02.logging.aspx"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msdn.microsoft.com/en-us/library/ee410782.aspx" TargetMode="External"/><Relationship Id="rId5" Type="http://schemas.openxmlformats.org/officeDocument/2006/relationships/hyperlink" Target="http://msdn.microsoft.com/en-us/library/aa337560.aspx" TargetMode="External"/><Relationship Id="rId4" Type="http://schemas.openxmlformats.org/officeDocument/2006/relationships/hyperlink" Target="http://msdn.microsoft.com/en-us/library/ms186259.aspx"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msdn.microsoft.com/en-us/library/ms190925.aspx"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msdn.microsoft.com/en-us/library/ms366344.aspx" TargetMode="External"/><Relationship Id="rId4" Type="http://schemas.openxmlformats.org/officeDocument/2006/relationships/hyperlink" Target="http://www.sqlskills.com/BLOGS/KIMBERLY/post/8-Steps-to-better-Transaction-Log-throughput.aspx"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sdn.microsoft.com/en-us/library/ms191475.aspx"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msdn.microsoft.com/en-us/library/aa337525.aspx"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msdn.microsoft.com/en-us/library/ms189573.aspx"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msdn.microsoft.com/en-us/library/ms191154.aspx"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msdn.microsoft.com/en-us/library/hh403416.aspx"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www.sqlserverfaq.net/2012/03/18/185/"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152400"/>
            <a:ext cx="3875087" cy="2905125"/>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0</a:t>
            </a:fld>
            <a:endParaRPr lang="en-US" dirty="0"/>
          </a:p>
        </p:txBody>
      </p:sp>
    </p:spTree>
    <p:extLst>
      <p:ext uri="{BB962C8B-B14F-4D97-AF65-F5344CB8AC3E}">
        <p14:creationId xmlns:p14="http://schemas.microsoft.com/office/powerpoint/2010/main" val="2538931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859620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174708" indent="-174708" defTabSz="931774">
              <a:buFont typeface="Arial" pitchFamily="34" charset="0"/>
              <a:buChar char="•"/>
              <a:defRPr/>
            </a:pPr>
            <a:endParaRPr lang="en-US" dirty="0" smtClean="0"/>
          </a:p>
          <a:p>
            <a:pPr marL="174708" indent="-174708" defTabSz="931774">
              <a:buFont typeface="Arial" pitchFamily="34" charset="0"/>
              <a:buChar cha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 2011 Microsoft Corporation    	Microsoft Confidential</a:t>
            </a:r>
            <a:endParaRPr lang="en-US" dirty="0"/>
          </a:p>
        </p:txBody>
      </p:sp>
    </p:spTree>
    <p:extLst>
      <p:ext uri="{BB962C8B-B14F-4D97-AF65-F5344CB8AC3E}">
        <p14:creationId xmlns:p14="http://schemas.microsoft.com/office/powerpoint/2010/main" val="2466682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152400"/>
            <a:ext cx="3875087" cy="2905125"/>
          </a:xfrm>
        </p:spPr>
      </p:sp>
      <p:sp>
        <p:nvSpPr>
          <p:cNvPr id="3" name="Notes Placeholder 2"/>
          <p:cNvSpPr>
            <a:spLocks noGrp="1"/>
          </p:cNvSpPr>
          <p:nvPr>
            <p:ph type="body" idx="1"/>
          </p:nvPr>
        </p:nvSpPr>
        <p:spPr/>
        <p:txBody>
          <a:bodyPr/>
          <a:lstStyle/>
          <a:p>
            <a:r>
              <a:rPr lang="en-US" b="1" dirty="0" smtClean="0"/>
              <a:t>Key Points</a:t>
            </a:r>
            <a:r>
              <a:rPr lang="en-US" dirty="0" smtClean="0"/>
              <a:t>:</a:t>
            </a:r>
          </a:p>
          <a:p>
            <a:pPr>
              <a:spcAft>
                <a:spcPts val="600"/>
              </a:spcAft>
            </a:pPr>
            <a:r>
              <a:rPr lang="en-US" dirty="0" smtClean="0"/>
              <a:t>SQL Server uses the buffer pool to minimize the amount of disk I/O that must be done against the data file.  When a page is required for a read or write operation, the buffer pool is checked first.  If the page is already in the buffer pool, the operation can be satisfied from memory only.</a:t>
            </a:r>
          </a:p>
          <a:p>
            <a:pPr>
              <a:spcAft>
                <a:spcPts val="600"/>
              </a:spcAft>
            </a:pPr>
            <a:r>
              <a:rPr lang="en-US" dirty="0" smtClean="0"/>
              <a:t>When a modification happens, the change is made to the data page in memory first, then a log record is written to the transaction log file.  The page will not be written out to disk until the CHECKPOINT process comes through and flushes changes out to the data file.  If the SQL Server process is shut down unexpectedly and the memory space is lost, SQL Server uses the transaction log to bring the data file up to date with any changes that were committed before the crash but not persisted to disk.  This is called recovery.</a:t>
            </a:r>
          </a:p>
          <a:p>
            <a:pPr>
              <a:spcAft>
                <a:spcPts val="600"/>
              </a:spcAft>
            </a:pPr>
            <a:r>
              <a:rPr lang="en-US" dirty="0" smtClean="0"/>
              <a:t>In order to optimize I/O, SQL Server will attempt to gather pages together so that larger chunks of a file can be read/written in a single operation.  For reads, SQL Server has a </a:t>
            </a:r>
            <a:r>
              <a:rPr lang="en-US" dirty="0" err="1" smtClean="0"/>
              <a:t>readahead</a:t>
            </a:r>
            <a:r>
              <a:rPr lang="en-US" dirty="0" smtClean="0"/>
              <a:t> mechanism that will read contiguous pages from an object in a single request if needed by a query.  For writes, SQL Server will gather together a chunk of contiguous pages that have been modified so they can be written in a single request.</a:t>
            </a:r>
          </a:p>
          <a:p>
            <a:r>
              <a:rPr lang="en-US" b="1" dirty="0" smtClean="0"/>
              <a:t>Additional Reading</a:t>
            </a:r>
            <a:r>
              <a:rPr lang="en-US" dirty="0" smtClean="0"/>
              <a:t>:</a:t>
            </a:r>
          </a:p>
          <a:p>
            <a:r>
              <a:rPr lang="en-US" i="1" dirty="0"/>
              <a:t>ACID properties</a:t>
            </a:r>
            <a:br>
              <a:rPr lang="en-US" i="1" dirty="0"/>
            </a:br>
            <a:r>
              <a:rPr lang="en-US" dirty="0">
                <a:hlinkClick r:id="rId3"/>
              </a:rPr>
              <a:t>http://</a:t>
            </a:r>
            <a:r>
              <a:rPr lang="en-US" dirty="0" smtClean="0">
                <a:hlinkClick r:id="rId3"/>
              </a:rPr>
              <a:t>msdn.microsoft.com/en-us/library/aa480356.aspx</a:t>
            </a:r>
            <a:r>
              <a:rPr lang="en-US" dirty="0" smtClean="0"/>
              <a:t> </a:t>
            </a:r>
          </a:p>
          <a:p>
            <a:r>
              <a:rPr lang="en-US" i="1" dirty="0" smtClean="0"/>
              <a:t>Write-Ahead </a:t>
            </a:r>
            <a:r>
              <a:rPr lang="en-US" i="1" dirty="0"/>
              <a:t>Transaction Log</a:t>
            </a:r>
            <a:endParaRPr lang="en-US" i="1" dirty="0" smtClean="0"/>
          </a:p>
          <a:p>
            <a:r>
              <a:rPr lang="en-US" baseline="0" dirty="0" smtClean="0">
                <a:hlinkClick r:id="rId4"/>
              </a:rPr>
              <a:t>http://msdn.microsoft.com/en-us/library/ms186259.aspx</a:t>
            </a:r>
            <a:endParaRPr lang="en-US" baseline="0" dirty="0" smtClean="0"/>
          </a:p>
          <a:p>
            <a:r>
              <a:rPr lang="en-US" i="1" dirty="0"/>
              <a:t>Writing Pages</a:t>
            </a:r>
            <a:endParaRPr lang="en-US" i="1" baseline="0" dirty="0" smtClean="0"/>
          </a:p>
          <a:p>
            <a:r>
              <a:rPr lang="en-US" baseline="0" dirty="0" smtClean="0">
                <a:hlinkClick r:id="rId5"/>
              </a:rPr>
              <a:t>http://msdn.microsoft.com/en-us/library/aa337560.aspx</a:t>
            </a:r>
            <a:endParaRPr lang="en-US" baseline="0" dirty="0" smtClean="0"/>
          </a:p>
          <a:p>
            <a:r>
              <a:rPr lang="en-US" i="1" dirty="0"/>
              <a:t>Analyzing I/O Characteristics and Sizing Storage Systems for SQL Server Database Applications</a:t>
            </a:r>
            <a:endParaRPr lang="en-US" i="1" baseline="0" dirty="0" smtClean="0"/>
          </a:p>
          <a:p>
            <a:r>
              <a:rPr lang="en-US" dirty="0">
                <a:hlinkClick r:id="rId6"/>
              </a:rPr>
              <a:t>http://</a:t>
            </a:r>
            <a:r>
              <a:rPr lang="en-US" dirty="0" smtClean="0">
                <a:hlinkClick r:id="rId6"/>
              </a:rPr>
              <a:t>msdn.microsoft.com/en-us/library/ee410782.aspx</a:t>
            </a:r>
            <a:endParaRPr lang="en-US" dirty="0" smtClean="0"/>
          </a:p>
          <a:p>
            <a:r>
              <a:rPr lang="en-US" i="1" dirty="0"/>
              <a:t>Understanding Logging and Recovery in SQL Server</a:t>
            </a:r>
            <a:endParaRPr lang="en-US" i="1" dirty="0" smtClean="0"/>
          </a:p>
          <a:p>
            <a:r>
              <a:rPr lang="en-US" dirty="0" smtClean="0">
                <a:hlinkClick r:id="rId7"/>
              </a:rPr>
              <a:t>http</a:t>
            </a:r>
            <a:r>
              <a:rPr lang="en-US" dirty="0">
                <a:hlinkClick r:id="rId7"/>
              </a:rPr>
              <a:t>://</a:t>
            </a:r>
            <a:r>
              <a:rPr lang="en-US" dirty="0" smtClean="0">
                <a:hlinkClick r:id="rId7"/>
              </a:rPr>
              <a:t>technet.microsoft.com/en-us/magazine/2009.02.logging.aspx</a:t>
            </a:r>
            <a:endParaRPr lang="en-US" dirty="0" smtClean="0"/>
          </a:p>
          <a:p>
            <a:endParaRPr lang="en-US" dirty="0" smtClean="0"/>
          </a:p>
          <a:p>
            <a:endParaRPr lang="en-US" baseline="0" dirty="0" smtClean="0"/>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3</a:t>
            </a:fld>
            <a:endParaRPr lang="en-US" dirty="0"/>
          </a:p>
        </p:txBody>
      </p:sp>
    </p:spTree>
    <p:extLst>
      <p:ext uri="{BB962C8B-B14F-4D97-AF65-F5344CB8AC3E}">
        <p14:creationId xmlns:p14="http://schemas.microsoft.com/office/powerpoint/2010/main" val="143373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152400"/>
            <a:ext cx="3875087" cy="2905125"/>
          </a:xfrm>
        </p:spPr>
      </p:sp>
      <p:sp>
        <p:nvSpPr>
          <p:cNvPr id="3" name="Notes Placeholder 2"/>
          <p:cNvSpPr>
            <a:spLocks noGrp="1"/>
          </p:cNvSpPr>
          <p:nvPr>
            <p:ph type="body" idx="1"/>
          </p:nvPr>
        </p:nvSpPr>
        <p:spPr/>
        <p:txBody>
          <a:bodyPr>
            <a:normAutofit lnSpcReduction="10000"/>
          </a:bodyPr>
          <a:lstStyle/>
          <a:p>
            <a:r>
              <a:rPr lang="en-US" b="1" dirty="0" smtClean="0"/>
              <a:t>Key Points</a:t>
            </a:r>
            <a:r>
              <a:rPr lang="en-US" dirty="0" smtClean="0"/>
              <a:t>:</a:t>
            </a:r>
          </a:p>
          <a:p>
            <a:pPr>
              <a:spcAft>
                <a:spcPts val="600"/>
              </a:spcAft>
            </a:pPr>
            <a:r>
              <a:rPr lang="en-US" dirty="0" smtClean="0"/>
              <a:t>The transaction log is always written to and read from sequentially.  It is circular, so as portions of the log are backed up (or </a:t>
            </a:r>
            <a:r>
              <a:rPr lang="en-US" dirty="0" err="1" smtClean="0"/>
              <a:t>checkpointed</a:t>
            </a:r>
            <a:r>
              <a:rPr lang="en-US" dirty="0" smtClean="0"/>
              <a:t> if in Simple recovery model), they are truncated and can be used again when the log wraps around.</a:t>
            </a:r>
          </a:p>
          <a:p>
            <a:pPr>
              <a:spcAft>
                <a:spcPts val="600"/>
              </a:spcAft>
            </a:pPr>
            <a:r>
              <a:rPr lang="en-US" dirty="0" smtClean="0"/>
              <a:t>In order to optimize I/O, SQL Server will fill up log buffers in memory first, then flush them to disk as needed.  Because of write ahead logging, log buffers must be flushed to disk before their corresponding data records can be flushed.  Transaction log I/O activity will vary greatly from system to system and depends on the frequency of data modifications.  Read-only databases will have very little transaction log activity whereas high-transaction OLTP systems will have very heavy transaction log activity.</a:t>
            </a:r>
          </a:p>
          <a:p>
            <a:pPr>
              <a:spcAft>
                <a:spcPts val="600"/>
              </a:spcAft>
            </a:pPr>
            <a:r>
              <a:rPr lang="en-US" dirty="0" smtClean="0"/>
              <a:t>Certain features in SQL Server such as transactional replication, database mirroring and log shipping may have an effect on transaction log I/O.  They may also extend the time that records are held in the log which can lead to excessive log file growth.  If using these features, be sure to monitor them closely to ensure healthy transaction log throughput.</a:t>
            </a:r>
          </a:p>
          <a:p>
            <a:pPr>
              <a:spcAft>
                <a:spcPts val="600"/>
              </a:spcAft>
            </a:pPr>
            <a:r>
              <a:rPr lang="en-US" dirty="0" smtClean="0"/>
              <a:t>In Simple recovery model, the log is truncated on checkpoint, which means log space can be reused as soon as the corresponding data records are flushed to disk.  In Full recovery model (which is the default), the log is not truncated until a log backup occurs.  Be sure to schedule timely transaction log backups when in full recovery in order to avoid excessive log file growth.  If transaction log backups and point in time recovery are not needed, consider using simple recovery model instead.</a:t>
            </a:r>
          </a:p>
          <a:p>
            <a:r>
              <a:rPr lang="en-US" b="1" dirty="0" smtClean="0"/>
              <a:t>Additional Reading</a:t>
            </a:r>
            <a:r>
              <a:rPr lang="en-US" dirty="0" smtClean="0"/>
              <a:t>:</a:t>
            </a:r>
          </a:p>
          <a:p>
            <a:r>
              <a:rPr lang="en-US" i="1" dirty="0" smtClean="0"/>
              <a:t>The Transaction Log</a:t>
            </a:r>
          </a:p>
          <a:p>
            <a:r>
              <a:rPr lang="en-US" dirty="0" smtClean="0">
                <a:hlinkClick r:id="rId3"/>
              </a:rPr>
              <a:t>http://msdn.microsoft.com/en-us/library/ms190925.aspx</a:t>
            </a:r>
            <a:endParaRPr lang="en-US" dirty="0" smtClean="0"/>
          </a:p>
          <a:p>
            <a:r>
              <a:rPr lang="en-US" i="1" dirty="0" smtClean="0"/>
              <a:t>8 Steps to better Transaction Log throughput</a:t>
            </a:r>
          </a:p>
          <a:p>
            <a:r>
              <a:rPr lang="en-US" dirty="0" smtClean="0">
                <a:hlinkClick r:id="rId4"/>
              </a:rPr>
              <a:t>http://www.sqlskills.com/BLOGS/KIMBERLY/post/8-Steps-to-better-Transaction-Log-throughput.aspx</a:t>
            </a:r>
            <a:endParaRPr lang="en-US" dirty="0" smtClean="0"/>
          </a:p>
          <a:p>
            <a:r>
              <a:rPr lang="en-US" i="1" dirty="0" smtClean="0"/>
              <a:t>Recovery Models and Transaction Log Management</a:t>
            </a:r>
          </a:p>
          <a:p>
            <a:pPr>
              <a:spcAft>
                <a:spcPts val="600"/>
              </a:spcAft>
            </a:pPr>
            <a:r>
              <a:rPr lang="en-US" dirty="0" smtClean="0">
                <a:hlinkClick r:id="rId5"/>
              </a:rPr>
              <a:t>http://msdn.microsoft.com/en-us/library/ms366344.aspx</a:t>
            </a:r>
            <a:endParaRPr lang="en-US" dirty="0" smtClean="0"/>
          </a:p>
          <a:p>
            <a:pPr>
              <a:spcAft>
                <a:spcPts val="600"/>
              </a:spcAft>
            </a:pPr>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4</a:t>
            </a:fld>
            <a:endParaRPr lang="en-US" dirty="0"/>
          </a:p>
        </p:txBody>
      </p:sp>
    </p:spTree>
    <p:extLst>
      <p:ext uri="{BB962C8B-B14F-4D97-AF65-F5344CB8AC3E}">
        <p14:creationId xmlns:p14="http://schemas.microsoft.com/office/powerpoint/2010/main" val="35865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142875"/>
            <a:ext cx="3875087" cy="2905125"/>
          </a:xfrm>
        </p:spPr>
      </p:sp>
      <p:sp>
        <p:nvSpPr>
          <p:cNvPr id="3" name="Notes Placeholder 2"/>
          <p:cNvSpPr>
            <a:spLocks noGrp="1"/>
          </p:cNvSpPr>
          <p:nvPr>
            <p:ph type="body" idx="1"/>
          </p:nvPr>
        </p:nvSpPr>
        <p:spPr/>
        <p:txBody>
          <a:bodyPr>
            <a:normAutofit/>
          </a:bodyPr>
          <a:lstStyle/>
          <a:p>
            <a:r>
              <a:rPr lang="en-US" b="1" dirty="0" smtClean="0"/>
              <a:t>Key Points:</a:t>
            </a:r>
          </a:p>
          <a:p>
            <a:r>
              <a:rPr lang="en-US" dirty="0" smtClean="0"/>
              <a:t>Data files are typically read from and written to randomly, however SQL Server does use </a:t>
            </a:r>
            <a:r>
              <a:rPr lang="en-US" dirty="0" err="1" smtClean="0"/>
              <a:t>readahead</a:t>
            </a:r>
            <a:r>
              <a:rPr lang="en-US" dirty="0" smtClean="0"/>
              <a:t> and scatter/gather mechanisms to improve the efficiency of I/O against the data files.  All pages that are read from the data file are stored in the buffer cache as long as possible, so once the server has been up for some time, physical I/O against the data file should be at a minimum provided that the buffer pool is of sufficient size to accommodate the workload.  </a:t>
            </a:r>
          </a:p>
          <a:p>
            <a:endParaRPr lang="en-US" dirty="0"/>
          </a:p>
          <a:p>
            <a:r>
              <a:rPr lang="en-US" dirty="0" smtClean="0"/>
              <a:t>Because data file I/O is random and will only happen when a page can’t first be found in the cache, SQL Server typically will not benefit from read cache on the disk subsystem.  For this reason it is recommended to favor write cache on the disk subsystem for SQL Servers if possible.  It is also recommended to physically separate data files from log files to improve I/O throughput.</a:t>
            </a:r>
          </a:p>
          <a:p>
            <a:endParaRPr lang="en-US" dirty="0"/>
          </a:p>
          <a:p>
            <a:r>
              <a:rPr lang="en-US" b="1" dirty="0" smtClean="0"/>
              <a:t>Additional Reading:</a:t>
            </a:r>
          </a:p>
          <a:p>
            <a:r>
              <a:rPr lang="en-US" i="1" dirty="0" smtClean="0"/>
              <a:t>Reading Pages</a:t>
            </a:r>
          </a:p>
          <a:p>
            <a:r>
              <a:rPr lang="en-US" dirty="0">
                <a:hlinkClick r:id="rId3"/>
              </a:rPr>
              <a:t>http://</a:t>
            </a:r>
            <a:r>
              <a:rPr lang="en-US" dirty="0" smtClean="0">
                <a:hlinkClick r:id="rId3"/>
              </a:rPr>
              <a:t>msdn.microsoft.com/en-us/library/ms191475.aspx</a:t>
            </a:r>
            <a:endParaRPr lang="en-US" dirty="0" smtClean="0"/>
          </a:p>
          <a:p>
            <a:r>
              <a:rPr lang="en-US" i="1" dirty="0" smtClean="0"/>
              <a:t>Buffer Management</a:t>
            </a:r>
          </a:p>
          <a:p>
            <a:r>
              <a:rPr lang="en-US" dirty="0">
                <a:hlinkClick r:id="rId4"/>
              </a:rPr>
              <a:t>http://</a:t>
            </a:r>
            <a:r>
              <a:rPr lang="en-US" dirty="0" smtClean="0">
                <a:hlinkClick r:id="rId4"/>
              </a:rPr>
              <a:t>msdn.microsoft.com/en-us/library/aa337525.aspx</a:t>
            </a: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5</a:t>
            </a:fld>
            <a:endParaRPr lang="en-US" dirty="0"/>
          </a:p>
        </p:txBody>
      </p:sp>
    </p:spTree>
    <p:extLst>
      <p:ext uri="{BB962C8B-B14F-4D97-AF65-F5344CB8AC3E}">
        <p14:creationId xmlns:p14="http://schemas.microsoft.com/office/powerpoint/2010/main" val="927166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152400"/>
            <a:ext cx="3875087" cy="2905125"/>
          </a:xfrm>
        </p:spPr>
      </p:sp>
      <p:sp>
        <p:nvSpPr>
          <p:cNvPr id="3" name="Notes Placeholder 2"/>
          <p:cNvSpPr>
            <a:spLocks noGrp="1"/>
          </p:cNvSpPr>
          <p:nvPr>
            <p:ph type="body" idx="1"/>
          </p:nvPr>
        </p:nvSpPr>
        <p:spPr>
          <a:xfrm>
            <a:off x="701040" y="3098800"/>
            <a:ext cx="5608320" cy="5892800"/>
          </a:xfrm>
        </p:spPr>
        <p:txBody>
          <a:bodyPr>
            <a:normAutofit/>
          </a:bodyPr>
          <a:lstStyle/>
          <a:p>
            <a:r>
              <a:rPr lang="en-US" b="1" dirty="0"/>
              <a:t>Key Points</a:t>
            </a:r>
            <a:r>
              <a:rPr lang="en-US" dirty="0"/>
              <a:t>:</a:t>
            </a:r>
          </a:p>
          <a:p>
            <a:pPr>
              <a:spcAft>
                <a:spcPts val="600"/>
              </a:spcAft>
            </a:pPr>
            <a:r>
              <a:rPr lang="en-US" dirty="0"/>
              <a:t>Checkpoints are used by the database engine to minimize the time to recover databases in the event of a server crash or restart.  Data page changes are buffered in memory to minimize disk I/O and maximize performance.  If the server crashes, any changes made in-memory that have not yet been written to the data file will be lost.  Upon restart, SQL Server will need to recover these changes by reading the transaction log file – rolling forward any changes that were committed at the time of the crash and rolling back any changes that were not committed at the time of the crash.  This process is called “recovery.”</a:t>
            </a:r>
          </a:p>
          <a:p>
            <a:pPr>
              <a:spcAft>
                <a:spcPts val="600"/>
              </a:spcAft>
            </a:pPr>
            <a:r>
              <a:rPr lang="en-US" dirty="0"/>
              <a:t>The “</a:t>
            </a:r>
            <a:r>
              <a:rPr lang="en-US" b="1" dirty="0"/>
              <a:t>recovery interval</a:t>
            </a:r>
            <a:r>
              <a:rPr lang="en-US" dirty="0"/>
              <a:t>” server option allows you to control the estimated time it will take to recover databases on the server upon restart.  The default setting is 0 which allows SQL Server to control the interval (typically resulting in checkpoints about every 1 minute and &lt; 1 minute recovery).  The longer the recovery interval, the less frequent the checkpoints will be, resulting in less disk I/O on the server.  The tradeoff is longer recovery time, thus longer downtime in the event of an unexpected restart.  It is recommended to leave the recovery interval at the default, but if there are very frequent changes in a database, particularly changes that always affect the same page in memory, it may be beneficial to increase the interval.</a:t>
            </a:r>
          </a:p>
          <a:p>
            <a:r>
              <a:rPr lang="en-US" b="1" dirty="0" smtClean="0"/>
              <a:t>Additional </a:t>
            </a:r>
            <a:r>
              <a:rPr lang="en-US" b="1" dirty="0"/>
              <a:t>Reading</a:t>
            </a:r>
            <a:r>
              <a:rPr lang="en-US" dirty="0"/>
              <a:t>:</a:t>
            </a:r>
          </a:p>
          <a:p>
            <a:r>
              <a:rPr lang="en-US" i="1" dirty="0"/>
              <a:t>Database Checkpoints </a:t>
            </a:r>
          </a:p>
          <a:p>
            <a:pPr>
              <a:spcAft>
                <a:spcPts val="600"/>
              </a:spcAft>
            </a:pPr>
            <a:r>
              <a:rPr lang="en-US" dirty="0">
                <a:hlinkClick r:id="rId3"/>
              </a:rPr>
              <a:t>http://msdn.microsoft.com/en-us/library/ms189573.aspx</a:t>
            </a:r>
            <a:endParaRPr lang="en-US" dirty="0"/>
          </a:p>
          <a:p>
            <a:r>
              <a:rPr lang="en-US" i="1" dirty="0"/>
              <a:t>Configure the recovery interval Server Configuration Option</a:t>
            </a:r>
          </a:p>
          <a:p>
            <a:r>
              <a:rPr lang="en-US" dirty="0">
                <a:hlinkClick r:id="rId4"/>
              </a:rPr>
              <a:t>http://</a:t>
            </a:r>
            <a:r>
              <a:rPr lang="en-US" dirty="0" smtClean="0">
                <a:hlinkClick r:id="rId4"/>
              </a:rPr>
              <a:t>msdn.microsoft.com/en-us/library/ms191154.aspx</a:t>
            </a:r>
            <a:endParaRPr lang="en-US"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6</a:t>
            </a:fld>
            <a:endParaRPr lang="en-US" dirty="0"/>
          </a:p>
        </p:txBody>
      </p:sp>
    </p:spTree>
    <p:extLst>
      <p:ext uri="{BB962C8B-B14F-4D97-AF65-F5344CB8AC3E}">
        <p14:creationId xmlns:p14="http://schemas.microsoft.com/office/powerpoint/2010/main" val="3610476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1813" y="76200"/>
            <a:ext cx="3875087" cy="2905125"/>
          </a:xfrm>
        </p:spPr>
      </p:sp>
      <p:sp>
        <p:nvSpPr>
          <p:cNvPr id="3" name="Notes Placeholder 2"/>
          <p:cNvSpPr>
            <a:spLocks noGrp="1"/>
          </p:cNvSpPr>
          <p:nvPr>
            <p:ph type="body" idx="1"/>
          </p:nvPr>
        </p:nvSpPr>
        <p:spPr/>
        <p:txBody>
          <a:bodyPr/>
          <a:lstStyle/>
          <a:p>
            <a:r>
              <a:rPr lang="en-US" b="1" dirty="0" smtClean="0"/>
              <a:t>Key Points:</a:t>
            </a:r>
          </a:p>
          <a:p>
            <a:pPr>
              <a:spcAft>
                <a:spcPts val="600"/>
              </a:spcAft>
            </a:pPr>
            <a:r>
              <a:rPr lang="en-US" dirty="0"/>
              <a:t>In SQL Server 2012, a new checkpoint option was introduced called </a:t>
            </a:r>
            <a:r>
              <a:rPr lang="en-US" b="1" dirty="0"/>
              <a:t>Indirect</a:t>
            </a:r>
            <a:r>
              <a:rPr lang="en-US" dirty="0"/>
              <a:t> checkpoints.  Indirect checkpoints are performed based on the TARGET_RECOVERY_TIME which can be set at the database level.  If TARGET_RECOVERY_TIME is &gt; 0, this number will override the server-level “recovery interval” and be used to determine a specific checkpoint interval for this database.  This allows for more granular control over the checkpoint process</a:t>
            </a:r>
            <a:r>
              <a:rPr lang="en-US" dirty="0" smtClean="0"/>
              <a:t>.</a:t>
            </a:r>
          </a:p>
          <a:p>
            <a:pPr>
              <a:spcAft>
                <a:spcPts val="600"/>
              </a:spcAft>
            </a:pPr>
            <a:r>
              <a:rPr lang="en-US" dirty="0" smtClean="0"/>
              <a:t>In addition to being able to set recovery time at the database level, indirect checkpoints also provide a more accurate algorithm for estimating recovery time based on the number of dirty pages rather than simply the number of transactions.  With indirect checkpoints, a linked list of dirty pages is built which is flushed to disk by a background writer thread.  Since the time to recover is estimated based on the number of pages changed rather than the number of transactions, this recovery time is more predictable and should prove more accurate than the standard recovery interval calculation.</a:t>
            </a:r>
          </a:p>
          <a:p>
            <a:pPr>
              <a:spcAft>
                <a:spcPts val="600"/>
              </a:spcAft>
            </a:pPr>
            <a:r>
              <a:rPr lang="en-US" dirty="0" smtClean="0"/>
              <a:t>Another improvement that indirect checkpoints provide is more efficient I/O.  Rather than having the checkpoint process flush out dirty pages in large bursts of I/O at the checkpoint intervals, indirect checkpoints leverage a background writer thread that is constantly flushing the dirty page list out to disk.  In this way, I/O spikes that would normally occur during checkpoints are smoothed out.  Overall average I/O may increase, but avoiding these large bursts can help with the efficiency of the underlying storage subsystem.</a:t>
            </a:r>
            <a:endParaRPr lang="en-US" b="0" dirty="0" smtClean="0"/>
          </a:p>
          <a:p>
            <a:r>
              <a:rPr lang="en-US" b="1" dirty="0"/>
              <a:t>Additional Reading</a:t>
            </a:r>
            <a:r>
              <a:rPr lang="en-US" dirty="0" smtClean="0"/>
              <a:t>:</a:t>
            </a:r>
          </a:p>
          <a:p>
            <a:r>
              <a:rPr lang="en-US" i="1" dirty="0"/>
              <a:t>Change the Target Recovery Time of a Database </a:t>
            </a:r>
          </a:p>
          <a:p>
            <a:pPr>
              <a:spcAft>
                <a:spcPts val="600"/>
              </a:spcAft>
            </a:pPr>
            <a:r>
              <a:rPr lang="en-US" dirty="0">
                <a:hlinkClick r:id="rId3"/>
              </a:rPr>
              <a:t>http://</a:t>
            </a:r>
            <a:r>
              <a:rPr lang="en-US" dirty="0" smtClean="0">
                <a:hlinkClick r:id="rId3"/>
              </a:rPr>
              <a:t>msdn.microsoft.com/en-us/library/hh403416.aspx</a:t>
            </a:r>
            <a:endParaRPr lang="en-US" dirty="0"/>
          </a:p>
          <a:p>
            <a:r>
              <a:rPr lang="en-US" i="1" dirty="0" smtClean="0"/>
              <a:t>SQL </a:t>
            </a:r>
            <a:r>
              <a:rPr lang="en-US" i="1" dirty="0"/>
              <a:t>2012: Indirect Checkpoint Explained!!! </a:t>
            </a:r>
          </a:p>
          <a:p>
            <a:r>
              <a:rPr lang="en-US" dirty="0">
                <a:hlinkClick r:id="rId4"/>
              </a:rPr>
              <a:t>http://www.sqlserverfaq.net/2012/03/18/185/</a:t>
            </a:r>
            <a:r>
              <a:rPr lang="en-US" dirty="0"/>
              <a:t> </a:t>
            </a:r>
          </a:p>
          <a:p>
            <a:endParaRPr lang="en-US" b="0" dirty="0"/>
          </a:p>
        </p:txBody>
      </p:sp>
      <p:sp>
        <p:nvSpPr>
          <p:cNvPr id="4" name="Footer Placeholder 3"/>
          <p:cNvSpPr>
            <a:spLocks noGrp="1"/>
          </p:cNvSpPr>
          <p:nvPr>
            <p:ph type="ftr" sz="quarter" idx="10"/>
          </p:nvPr>
        </p:nvSpPr>
        <p:spPr/>
        <p:txBody>
          <a:bodyPr/>
          <a:lstStyle/>
          <a:p>
            <a:r>
              <a:rPr lang="en-US" smtClean="0"/>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7</a:t>
            </a:fld>
            <a:endParaRPr lang="en-US" dirty="0"/>
          </a:p>
        </p:txBody>
      </p:sp>
    </p:spTree>
    <p:extLst>
      <p:ext uri="{BB962C8B-B14F-4D97-AF65-F5344CB8AC3E}">
        <p14:creationId xmlns:p14="http://schemas.microsoft.com/office/powerpoint/2010/main" val="3959968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0225" y="465138"/>
            <a:ext cx="3254375" cy="2439987"/>
          </a:xfrm>
        </p:spPr>
      </p:sp>
      <p:sp>
        <p:nvSpPr>
          <p:cNvPr id="3" name="Notes Placeholder 2"/>
          <p:cNvSpPr>
            <a:spLocks noGrp="1"/>
          </p:cNvSpPr>
          <p:nvPr>
            <p:ph type="body" idx="1"/>
          </p:nvPr>
        </p:nvSpPr>
        <p:spPr/>
        <p:txBody>
          <a:bodyPr/>
          <a:lstStyle/>
          <a:p>
            <a:pPr marL="171450" indent="-171450" defTabSz="931774">
              <a:buFont typeface="Arial" pitchFamily="34" charset="0"/>
              <a:buChar char="•"/>
              <a:defRPr/>
            </a:pPr>
            <a:r>
              <a:rPr lang="en-US" dirty="0" smtClean="0"/>
              <a:t>When will an update to a row be written to the data file?</a:t>
            </a:r>
            <a:endParaRPr lang="en-US" dirty="0"/>
          </a:p>
          <a:p>
            <a:pPr marL="628650" lvl="1" indent="-171450" defTabSz="931774">
              <a:buFont typeface="Arial" pitchFamily="34" charset="0"/>
              <a:buChar char="•"/>
              <a:defRPr/>
            </a:pPr>
            <a:r>
              <a:rPr lang="en-US" dirty="0" smtClean="0"/>
              <a:t>When</a:t>
            </a:r>
            <a:r>
              <a:rPr lang="en-US" baseline="0" dirty="0" smtClean="0"/>
              <a:t> the checkpoint process flushes the modified page to disk, or when the lazy writer flushes out a dirty page from </a:t>
            </a:r>
            <a:r>
              <a:rPr lang="en-US" baseline="0" smtClean="0"/>
              <a:t>the buffer pool</a:t>
            </a:r>
            <a:endParaRPr lang="en-US" baseline="0" dirty="0" smtClean="0"/>
          </a:p>
          <a:p>
            <a:pPr marL="171450" lvl="0" indent="-171450" defTabSz="931774">
              <a:buFont typeface="Arial" pitchFamily="34" charset="0"/>
              <a:buChar char="•"/>
              <a:defRPr/>
            </a:pPr>
            <a:r>
              <a:rPr lang="en-US" dirty="0" smtClean="0"/>
              <a:t>What happens to a data modification if the SQL Server crashes before the change has been written to the data file?</a:t>
            </a:r>
          </a:p>
          <a:p>
            <a:pPr marL="628650" lvl="1" indent="-171450" defTabSz="931774">
              <a:buFont typeface="Arial" pitchFamily="34" charset="0"/>
              <a:buChar char="•"/>
              <a:defRPr/>
            </a:pPr>
            <a:r>
              <a:rPr lang="en-US" dirty="0" smtClean="0"/>
              <a:t>When the SQL Server is restarted it will go through the recovery process.  Any data changes that were committed at the time of the crash but not yet persisted</a:t>
            </a:r>
            <a:r>
              <a:rPr lang="en-US" baseline="0" dirty="0" smtClean="0"/>
              <a:t> to disk</a:t>
            </a:r>
            <a:r>
              <a:rPr lang="en-US" dirty="0" smtClean="0"/>
              <a:t> will be rolled</a:t>
            </a:r>
            <a:r>
              <a:rPr lang="en-US" baseline="0" dirty="0" smtClean="0"/>
              <a:t> forward based on the information stored in the transaction log file.</a:t>
            </a:r>
          </a:p>
        </p:txBody>
      </p:sp>
      <p:sp>
        <p:nvSpPr>
          <p:cNvPr id="4" name="Slide Number Placeholder 3"/>
          <p:cNvSpPr>
            <a:spLocks noGrp="1"/>
          </p:cNvSpPr>
          <p:nvPr>
            <p:ph type="sldNum" sz="quarter" idx="10"/>
          </p:nvPr>
        </p:nvSpPr>
        <p:spPr/>
        <p:txBody>
          <a:bodyPr/>
          <a:lstStyle/>
          <a:p>
            <a:fld id="{89920E16-7E2D-4061-8759-5F8497A7A433}" type="slidenum">
              <a:rPr lang="en-US" smtClean="0"/>
              <a:pPr/>
              <a:t>8</a:t>
            </a:fld>
            <a:endParaRPr lang="en-US" dirty="0"/>
          </a:p>
        </p:txBody>
      </p:sp>
      <p:sp>
        <p:nvSpPr>
          <p:cNvPr id="5" name="Footer Placeholder 4"/>
          <p:cNvSpPr>
            <a:spLocks noGrp="1"/>
          </p:cNvSpPr>
          <p:nvPr>
            <p:ph type="ftr" sz="quarter" idx="11"/>
          </p:nvPr>
        </p:nvSpPr>
        <p:spPr/>
        <p:txBody>
          <a:bodyPr/>
          <a:lstStyle/>
          <a:p>
            <a:r>
              <a:rPr lang="en-US" dirty="0" smtClean="0"/>
              <a:t>© 2012 Microsoft Corporation    	Microsoft Confidential</a:t>
            </a:r>
            <a:endParaRPr lang="en-US" dirty="0"/>
          </a:p>
        </p:txBody>
      </p:sp>
    </p:spTree>
    <p:extLst>
      <p:ext uri="{BB962C8B-B14F-4D97-AF65-F5344CB8AC3E}">
        <p14:creationId xmlns:p14="http://schemas.microsoft.com/office/powerpoint/2010/main" val="34063295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 Deck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Course Title</a:t>
            </a:r>
            <a:endParaRPr lang="en-US" dirty="0"/>
          </a:p>
        </p:txBody>
      </p:sp>
      <p:sp>
        <p:nvSpPr>
          <p:cNvPr id="3" name="Subtitle 2"/>
          <p:cNvSpPr>
            <a:spLocks noGrp="1"/>
          </p:cNvSpPr>
          <p:nvPr>
            <p:ph type="subTitle" idx="1" hasCustomPrompt="1"/>
          </p:nvPr>
        </p:nvSpPr>
        <p:spPr>
          <a:xfrm>
            <a:off x="640080" y="3291840"/>
            <a:ext cx="8046720" cy="1005840"/>
          </a:xfrm>
        </p:spPr>
        <p:txBody>
          <a:bodyPr>
            <a:normAutofit/>
          </a:bodyPr>
          <a:lstStyle>
            <a:lvl1pPr marL="0" marR="0" indent="0" algn="l" defTabSz="914400" rtl="0" eaLnBrk="1" fontAlgn="auto" latinLnBrk="0" hangingPunct="1">
              <a:lnSpc>
                <a:spcPct val="100000"/>
              </a:lnSpc>
              <a:spcBef>
                <a:spcPct val="20000"/>
              </a:spcBef>
              <a:spcAft>
                <a:spcPts val="0"/>
              </a:spcAft>
              <a:buClrTx/>
              <a:buSzPct val="100000"/>
              <a:buFont typeface="Arial" pitchFamily="34" charset="0"/>
              <a:buNone/>
              <a:tabLst/>
              <a:defRPr sz="2400">
                <a:solidFill>
                  <a:schemeClr val="tx2"/>
                </a:solidFill>
                <a:latin typeface="+mj-lt"/>
              </a:defRPr>
            </a:lvl1pPr>
            <a:lvl2pPr marL="4572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800">
                <a:solidFill>
                  <a:schemeClr val="tx1">
                    <a:lumMod val="75000"/>
                    <a:lumOff val="25000"/>
                  </a:schemeClr>
                </a:solidFill>
              </a:defRPr>
            </a:lvl2pPr>
            <a:lvl3pPr marL="9144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600">
                <a:solidFill>
                  <a:schemeClr val="tx1">
                    <a:lumMod val="75000"/>
                    <a:lumOff val="25000"/>
                  </a:schemeClr>
                </a:solidFill>
              </a:defRPr>
            </a:lvl3pPr>
            <a:lvl4pPr marL="13716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400">
                <a:solidFill>
                  <a:schemeClr val="tx1">
                    <a:lumMod val="75000"/>
                    <a:lumOff val="25000"/>
                  </a:schemeClr>
                </a:solidFill>
              </a:defRPr>
            </a:lvl4pPr>
            <a:lvl5pPr marL="1828800" marR="0" indent="0" algn="l" defTabSz="914400" rtl="0" eaLnBrk="1" fontAlgn="auto" latinLnBrk="0" hangingPunct="1">
              <a:lnSpc>
                <a:spcPct val="100000"/>
              </a:lnSpc>
              <a:spcBef>
                <a:spcPct val="20000"/>
              </a:spcBef>
              <a:spcAft>
                <a:spcPts val="0"/>
              </a:spcAft>
              <a:buClrTx/>
              <a:buSzPct val="110000"/>
              <a:buFont typeface="Arial" pitchFamily="34" charset="0"/>
              <a:buNone/>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Module Title</a:t>
            </a:r>
            <a:endParaRPr lang="en-US" dirty="0"/>
          </a:p>
        </p:txBody>
      </p:sp>
      <p:sp>
        <p:nvSpPr>
          <p:cNvPr id="17" name="Date Placeholder 3"/>
          <p:cNvSpPr>
            <a:spLocks noGrp="1"/>
          </p:cNvSpPr>
          <p:nvPr>
            <p:ph type="dt" sz="half" idx="10"/>
          </p:nvPr>
        </p:nvSpPr>
        <p:spPr>
          <a:xfrm>
            <a:off x="1371600" y="6474430"/>
            <a:ext cx="838200" cy="365125"/>
          </a:xfrm>
          <a:prstGeom prst="rect">
            <a:avLst/>
          </a:prstGeom>
        </p:spPr>
        <p:txBody>
          <a:bodyPr lIns="45720" anchor="ctr" anchorCtr="0"/>
          <a:lstStyle>
            <a:lvl1pPr algn="l">
              <a:defRPr>
                <a:solidFill>
                  <a:schemeClr val="tx1"/>
                </a:solidFill>
              </a:defRPr>
            </a:lvl1pPr>
          </a:lstStyle>
          <a:p>
            <a:endParaRPr lang="en-US" dirty="0"/>
          </a:p>
        </p:txBody>
      </p:sp>
      <p:sp>
        <p:nvSpPr>
          <p:cNvPr id="2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r>
              <a:rPr lang="en-US" dirty="0" smtClean="0"/>
              <a:t>Microsoft Confidential</a:t>
            </a:r>
            <a:endParaRPr lang="en-US" dirty="0"/>
          </a:p>
        </p:txBody>
      </p:sp>
      <p:sp>
        <p:nvSpPr>
          <p:cNvPr id="24" name="Content Placeholder 22"/>
          <p:cNvSpPr>
            <a:spLocks noGrp="1"/>
          </p:cNvSpPr>
          <p:nvPr>
            <p:ph sz="quarter" idx="18" hasCustomPrompt="1"/>
          </p:nvPr>
        </p:nvSpPr>
        <p:spPr>
          <a:xfrm>
            <a:off x="0" y="5796017"/>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Title</a:t>
            </a:r>
            <a:endParaRPr lang="en-US" dirty="0"/>
          </a:p>
        </p:txBody>
      </p:sp>
      <p:sp>
        <p:nvSpPr>
          <p:cNvPr id="25" name="Content Placeholder 22"/>
          <p:cNvSpPr>
            <a:spLocks noGrp="1"/>
          </p:cNvSpPr>
          <p:nvPr>
            <p:ph sz="quarter" idx="19" hasCustomPrompt="1"/>
          </p:nvPr>
        </p:nvSpPr>
        <p:spPr>
          <a:xfrm>
            <a:off x="0" y="6117267"/>
            <a:ext cx="2667000" cy="304800"/>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Company</a:t>
            </a:r>
            <a:endParaRPr lang="en-US" dirty="0"/>
          </a:p>
        </p:txBody>
      </p:sp>
      <p:sp>
        <p:nvSpPr>
          <p:cNvPr id="11" name="Content Placeholder 22"/>
          <p:cNvSpPr>
            <a:spLocks noGrp="1"/>
          </p:cNvSpPr>
          <p:nvPr>
            <p:ph sz="quarter" idx="20" hasCustomPrompt="1"/>
          </p:nvPr>
        </p:nvSpPr>
        <p:spPr>
          <a:xfrm>
            <a:off x="0" y="5468183"/>
            <a:ext cx="2667000" cy="301752"/>
          </a:xfrm>
        </p:spPr>
        <p:txBody>
          <a:bodyPr>
            <a:normAutofit/>
          </a:bodyPr>
          <a:lstStyle>
            <a:lvl1pPr>
              <a:buFont typeface="Arial" pitchFamily="34" charset="0"/>
              <a:buNone/>
              <a:defRPr sz="1200">
                <a:solidFill>
                  <a:schemeClr val="tx1">
                    <a:lumMod val="65000"/>
                    <a:lumOff val="35000"/>
                  </a:schemeClr>
                </a:solidFill>
              </a:defRPr>
            </a:lvl1pPr>
          </a:lstStyle>
          <a:p>
            <a:pPr lvl="0"/>
            <a:r>
              <a:rPr lang="en-US" dirty="0" smtClean="0"/>
              <a:t>Click to enter Presenter Name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6383" y="0"/>
            <a:ext cx="3447619" cy="1028571"/>
          </a:xfrm>
          <a:prstGeom prst="rect">
            <a:avLst/>
          </a:prstGeom>
        </p:spPr>
      </p:pic>
    </p:spTree>
    <p:extLst>
      <p:ext uri="{BB962C8B-B14F-4D97-AF65-F5344CB8AC3E}">
        <p14:creationId xmlns:p14="http://schemas.microsoft.com/office/powerpoint/2010/main" val="74697912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3.1 Action Pla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Action Plan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3.2 Demo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Demonstration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690762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3.3 Activity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Activity</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97963158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4 Discussion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Discussion</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7310335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3.5 Lab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Lab</a:t>
            </a: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16987555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3.6 Multimedia Pic1">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
        <p:nvSpPr>
          <p:cNvPr id="2" name="Title 1"/>
          <p:cNvSpPr>
            <a:spLocks noGrp="1"/>
          </p:cNvSpPr>
          <p:nvPr>
            <p:ph type="ctrTitle"/>
          </p:nvPr>
        </p:nvSpPr>
        <p:spPr>
          <a:xfrm>
            <a:off x="548640" y="2194559"/>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3"/>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3"/>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3"/>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
        <p:nvSpPr>
          <p:cNvPr id="11" name="TextBox 10"/>
          <p:cNvSpPr txBox="1"/>
          <p:nvPr userDrawn="1"/>
        </p:nvSpPr>
        <p:spPr>
          <a:xfrm>
            <a:off x="91440" y="1280160"/>
            <a:ext cx="1295400" cy="381000"/>
          </a:xfrm>
          <a:prstGeom prst="rect">
            <a:avLst/>
          </a:prstGeom>
          <a:noFill/>
          <a:effectLst>
            <a:outerShdw blurRad="50800" dist="38100" dir="2700000" algn="tl" rotWithShape="0">
              <a:prstClr val="black">
                <a:alpha val="40000"/>
              </a:prstClr>
            </a:outerShdw>
          </a:effectLst>
        </p:spPr>
        <p:txBody>
          <a:bodyPr wrap="none" rtlCol="0" anchor="ctr" anchorCtr="0">
            <a:noAutofit/>
          </a:bodyPr>
          <a:lstStyle/>
          <a:p>
            <a:pPr>
              <a:buSzPct val="110000"/>
              <a:buFont typeface="Arial" pitchFamily="34" charset="0"/>
              <a:buNone/>
            </a:pPr>
            <a:r>
              <a:rPr lang="en-US" sz="2800" b="1" dirty="0" smtClean="0">
                <a:solidFill>
                  <a:prstClr val="white"/>
                </a:solidFill>
              </a:rPr>
              <a:t>Multimedia</a:t>
            </a:r>
          </a:p>
        </p:txBody>
      </p:sp>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24800" y="6406858"/>
            <a:ext cx="1225402" cy="451143"/>
          </a:xfrm>
          <a:prstGeom prst="rect">
            <a:avLst/>
          </a:prstGeom>
        </p:spPr>
      </p:pic>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371148820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 MS-Closing Pic1">
    <p:bg>
      <p:bgPr>
        <a:solidFill>
          <a:schemeClr val="bg1"/>
        </a:solidFill>
        <a:effectLst/>
      </p:bgPr>
    </p:bg>
    <p:spTree>
      <p:nvGrpSpPr>
        <p:cNvPr id="1" name=""/>
        <p:cNvGrpSpPr/>
        <p:nvPr/>
      </p:nvGrpSpPr>
      <p:grpSpPr>
        <a:xfrm>
          <a:off x="0" y="0"/>
          <a:ext cx="0" cy="0"/>
          <a:chOff x="0" y="0"/>
          <a:chExt cx="0" cy="0"/>
        </a:xfrm>
      </p:grpSpPr>
      <p:sp>
        <p:nvSpPr>
          <p:cNvPr id="11" name="Footer Placeholder 4"/>
          <p:cNvSpPr>
            <a:spLocks noGrp="1"/>
          </p:cNvSpPr>
          <p:nvPr>
            <p:ph type="ftr" sz="quarter" idx="11"/>
          </p:nvPr>
        </p:nvSpPr>
        <p:spPr>
          <a:xfrm>
            <a:off x="2651760" y="6474430"/>
            <a:ext cx="3657600" cy="365125"/>
          </a:xfrm>
          <a:prstGeom prst="rect">
            <a:avLst/>
          </a:prstGeom>
        </p:spPr>
        <p:txBody>
          <a:bodyPr anchor="ctr" anchorCtr="0"/>
          <a:lstStyle>
            <a:lvl1pPr>
              <a:defRPr>
                <a:solidFill>
                  <a:schemeClr val="tx1"/>
                </a:solidFill>
              </a:defRPr>
            </a:lvl1pPr>
          </a:lstStyle>
          <a:p>
            <a:r>
              <a:rPr lang="en-US" dirty="0" smtClean="0"/>
              <a:t>Microsoft Confidential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95600" y="1437167"/>
            <a:ext cx="5280660" cy="4080511"/>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spTree>
    <p:extLst>
      <p:ext uri="{BB962C8B-B14F-4D97-AF65-F5344CB8AC3E}">
        <p14:creationId xmlns:p14="http://schemas.microsoft.com/office/powerpoint/2010/main" val="1440141196"/>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 Lega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228600"/>
            <a:ext cx="8531352" cy="411480"/>
          </a:xfrm>
        </p:spPr>
        <p:txBody>
          <a:bodyPr>
            <a:noAutofit/>
          </a:bodyPr>
          <a:lstStyle>
            <a:lvl1pPr>
              <a:defRPr sz="2400">
                <a:solidFill>
                  <a:schemeClr val="tx2"/>
                </a:solidFill>
              </a:defRPr>
            </a:lvl1pPr>
          </a:lstStyle>
          <a:p>
            <a:r>
              <a:rPr lang="en-US" smtClean="0"/>
              <a:t>Click to edit Master title style</a:t>
            </a:r>
            <a:endParaRPr lang="en-US" dirty="0"/>
          </a:p>
        </p:txBody>
      </p:sp>
      <p:sp>
        <p:nvSpPr>
          <p:cNvPr id="20" name="Text Placeholder 19"/>
          <p:cNvSpPr>
            <a:spLocks noGrp="1"/>
          </p:cNvSpPr>
          <p:nvPr>
            <p:ph type="body" sz="quarter" idx="13"/>
          </p:nvPr>
        </p:nvSpPr>
        <p:spPr>
          <a:xfrm>
            <a:off x="304800" y="914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4" name="Text Placeholder 19"/>
          <p:cNvSpPr>
            <a:spLocks noGrp="1"/>
          </p:cNvSpPr>
          <p:nvPr>
            <p:ph type="body" sz="quarter" idx="14"/>
          </p:nvPr>
        </p:nvSpPr>
        <p:spPr>
          <a:xfrm>
            <a:off x="304800" y="3962400"/>
            <a:ext cx="8531352" cy="2286000"/>
          </a:xfrm>
        </p:spPr>
        <p:txBody>
          <a:bodyPr>
            <a:normAutofit/>
          </a:bodyPr>
          <a:lstStyle>
            <a:lvl1pPr marL="112713" indent="6350">
              <a:spcAft>
                <a:spcPts val="300"/>
              </a:spcAft>
              <a:buFont typeface="Arial" pitchFamily="34" charset="0"/>
              <a:buNone/>
              <a:defRPr sz="1050"/>
            </a:lvl1pPr>
            <a:lvl2pPr marL="112713" indent="6350">
              <a:buFont typeface="Arial" pitchFamily="34" charset="0"/>
              <a:buNone/>
              <a:defRPr/>
            </a:lvl2pPr>
            <a:lvl3pPr marL="112713" indent="6350">
              <a:buFont typeface="Arial" pitchFamily="34" charset="0"/>
              <a:buNone/>
              <a:defRPr/>
            </a:lvl3pPr>
            <a:lvl4pPr marL="112713" indent="6350">
              <a:buFont typeface="Arial" pitchFamily="34" charset="0"/>
              <a:buNone/>
              <a:defRPr/>
            </a:lvl4pPr>
            <a:lvl5pPr marL="112713" indent="6350">
              <a:buFont typeface="Arial" pitchFamily="34" charset="0"/>
              <a:buNone/>
              <a:defRPr/>
            </a:lvl5pPr>
          </a:lstStyle>
          <a:p>
            <a:pPr lvl="0"/>
            <a:r>
              <a:rPr lang="en-US" smtClean="0"/>
              <a:t>Click to edit Master text styles</a:t>
            </a:r>
          </a:p>
        </p:txBody>
      </p:sp>
      <p:sp>
        <p:nvSpPr>
          <p:cNvPr id="26" name="Text Placeholder 25"/>
          <p:cNvSpPr>
            <a:spLocks noGrp="1"/>
          </p:cNvSpPr>
          <p:nvPr>
            <p:ph type="body" sz="quarter" idx="15"/>
          </p:nvPr>
        </p:nvSpPr>
        <p:spPr>
          <a:xfrm>
            <a:off x="304800" y="3276600"/>
            <a:ext cx="8531352" cy="411480"/>
          </a:xfrm>
        </p:spPr>
        <p:txBody>
          <a:bodyPr>
            <a:noAutofit/>
          </a:bodyPr>
          <a:lstStyle>
            <a:lvl1pPr>
              <a:buFont typeface="Arial" pitchFamily="34" charset="0"/>
              <a:buNone/>
              <a:defRPr sz="2400">
                <a:solidFill>
                  <a:schemeClr val="tx2"/>
                </a:solidFill>
                <a:latin typeface="+mj-lt"/>
              </a:defRPr>
            </a:lvl1pPr>
            <a:lvl2pPr>
              <a:buFont typeface="Arial" pitchFamily="34" charset="0"/>
              <a:buNone/>
              <a:defRPr sz="2200"/>
            </a:lvl2pPr>
            <a:lvl3pPr>
              <a:buFont typeface="Arial" pitchFamily="34" charset="0"/>
              <a:buNone/>
              <a:defRPr sz="2200"/>
            </a:lvl3pPr>
            <a:lvl4pPr>
              <a:buFont typeface="Arial" pitchFamily="34" charset="0"/>
              <a:buNone/>
              <a:defRPr sz="2200"/>
            </a:lvl4pPr>
            <a:lvl5pPr>
              <a:buFont typeface="Arial" pitchFamily="34" charset="0"/>
              <a:buNone/>
              <a:defRPr sz="2200"/>
            </a:lvl5pPr>
          </a:lstStyle>
          <a:p>
            <a:pPr lvl="0"/>
            <a:r>
              <a:rPr lang="en-US" smtClean="0"/>
              <a:t>Click to edit Master text styles</a:t>
            </a:r>
          </a:p>
        </p:txBody>
      </p:sp>
      <p:sp>
        <p:nvSpPr>
          <p:cNvPr id="30" name="Text Placeholder 29"/>
          <p:cNvSpPr>
            <a:spLocks noGrp="1"/>
          </p:cNvSpPr>
          <p:nvPr>
            <p:ph type="body" sz="quarter" idx="17"/>
          </p:nvPr>
        </p:nvSpPr>
        <p:spPr>
          <a:xfrm>
            <a:off x="304800" y="3725672"/>
            <a:ext cx="5486400" cy="228600"/>
          </a:xfrm>
        </p:spPr>
        <p:txBody>
          <a:bodyPr lIns="182880" tIns="0" rIns="182880" bIns="0" anchor="ctr" anchorCtr="0">
            <a:noAutofit/>
          </a:bodyPr>
          <a:lstStyle>
            <a:lvl1pPr marL="0" indent="0">
              <a:spcBef>
                <a:spcPts val="0"/>
              </a:spcBef>
              <a:buFont typeface="Arial" pitchFamily="34" charset="0"/>
              <a:buNone/>
              <a:defRPr sz="1050" b="0">
                <a:solidFill>
                  <a:schemeClr val="bg2"/>
                </a:solidFill>
              </a:defRPr>
            </a:lvl1pPr>
            <a:lvl2pPr marL="112713" indent="6350">
              <a:buFont typeface="Arial" pitchFamily="34" charset="0"/>
              <a:buNone/>
              <a:defRPr sz="1050"/>
            </a:lvl2pPr>
            <a:lvl3pPr marL="112713" indent="6350">
              <a:buFont typeface="Arial" pitchFamily="34" charset="0"/>
              <a:buNone/>
              <a:defRPr sz="1050"/>
            </a:lvl3pPr>
            <a:lvl4pPr marL="112713" indent="6350">
              <a:buFont typeface="Arial" pitchFamily="34" charset="0"/>
              <a:buNone/>
              <a:defRPr sz="1050"/>
            </a:lvl4pPr>
            <a:lvl5pPr marL="112713" indent="6350">
              <a:buFont typeface="Arial" pitchFamily="34" charset="0"/>
              <a:buNone/>
              <a:defRPr sz="1050"/>
            </a:lvl5pPr>
          </a:lstStyle>
          <a:p>
            <a:pPr lvl="0"/>
            <a:r>
              <a:rPr lang="en-US" smtClean="0"/>
              <a:t>Click to edit Master text styles</a:t>
            </a:r>
          </a:p>
        </p:txBody>
      </p:sp>
      <p:sp>
        <p:nvSpPr>
          <p:cNvPr id="14" name="Footer Placeholder 13"/>
          <p:cNvSpPr>
            <a:spLocks noGrp="1"/>
          </p:cNvSpPr>
          <p:nvPr>
            <p:ph type="ftr" sz="quarter" idx="20"/>
          </p:nvPr>
        </p:nvSpPr>
        <p:spPr>
          <a:xfrm>
            <a:off x="304800" y="675640"/>
            <a:ext cx="5486400" cy="228600"/>
          </a:xfrm>
        </p:spPr>
        <p:txBody>
          <a:bodyPr lIns="182880" tIns="0" rIns="182880" bIns="0"/>
          <a:lstStyle>
            <a:lvl1pPr algn="l">
              <a:defRPr sz="1050" b="0">
                <a:solidFill>
                  <a:schemeClr val="bg2"/>
                </a:solidFill>
              </a:defRPr>
            </a:lvl1pPr>
          </a:lstStyle>
          <a:p>
            <a:r>
              <a:rPr lang="en-US" dirty="0" smtClean="0">
                <a:solidFill>
                  <a:srgbClr val="277EB5"/>
                </a:solidFill>
              </a:rPr>
              <a:t>Microsoft Confidential</a:t>
            </a:r>
            <a:endParaRPr lang="en-US" dirty="0">
              <a:solidFill>
                <a:srgbClr val="277EB5"/>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18598" y="6406858"/>
            <a:ext cx="1225402" cy="451143"/>
          </a:xfrm>
          <a:prstGeom prst="rect">
            <a:avLst/>
          </a:prstGeom>
        </p:spPr>
      </p:pic>
    </p:spTree>
    <p:extLst>
      <p:ext uri="{BB962C8B-B14F-4D97-AF65-F5344CB8AC3E}">
        <p14:creationId xmlns:p14="http://schemas.microsoft.com/office/powerpoint/2010/main" val="19522385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4200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 Section Intro Pic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 y="2194560"/>
            <a:ext cx="8138160" cy="1005840"/>
          </a:xfrm>
        </p:spPr>
        <p:txBody>
          <a:bodyPr anchor="b" anchorCtr="0">
            <a:normAutofit/>
          </a:bodyPr>
          <a:lstStyle>
            <a:lvl1pPr algn="l">
              <a:defRPr sz="3200">
                <a:solidFill>
                  <a:schemeClr val="tx2"/>
                </a:solidFill>
                <a:effectLst>
                  <a:outerShdw blurRad="50800" dist="38100" dir="2700000" algn="tl" rotWithShape="0">
                    <a:prstClr val="black">
                      <a:alpha val="40000"/>
                    </a:prstClr>
                  </a:outerShdw>
                </a:effectLst>
                <a:latin typeface="+mj-lt"/>
              </a:defRPr>
            </a:lvl1pPr>
          </a:lstStyle>
          <a:p>
            <a:r>
              <a:rPr lang="en-US" dirty="0" smtClean="0"/>
              <a:t>Click to edit Section title</a:t>
            </a:r>
            <a:endParaRPr lang="en-US" dirty="0"/>
          </a:p>
        </p:txBody>
      </p:sp>
      <p:sp>
        <p:nvSpPr>
          <p:cNvPr id="3" name="Subtitle 2"/>
          <p:cNvSpPr>
            <a:spLocks noGrp="1"/>
          </p:cNvSpPr>
          <p:nvPr>
            <p:ph type="subTitle" idx="1" hasCustomPrompt="1"/>
          </p:nvPr>
        </p:nvSpPr>
        <p:spPr>
          <a:xfrm>
            <a:off x="640080" y="3291840"/>
            <a:ext cx="8046720" cy="3017520"/>
          </a:xfrm>
        </p:spPr>
        <p:txBody>
          <a:bodyPr/>
          <a:lstStyle>
            <a:lvl1pPr marL="342900" marR="0" indent="-342900" algn="l" defTabSz="914400" rtl="0" eaLnBrk="1" fontAlgn="auto" latinLnBrk="0" hangingPunct="1">
              <a:lnSpc>
                <a:spcPct val="100000"/>
              </a:lnSpc>
              <a:spcBef>
                <a:spcPct val="20000"/>
              </a:spcBef>
              <a:spcAft>
                <a:spcPts val="0"/>
              </a:spcAft>
              <a:buClrTx/>
              <a:buSzPct val="100000"/>
              <a:buFontTx/>
              <a:buBlip>
                <a:blip r:embed="rId2"/>
              </a:buBlip>
              <a:tabLst/>
              <a:defRPr sz="2000">
                <a:solidFill>
                  <a:schemeClr val="tx2"/>
                </a:solidFill>
                <a:latin typeface="+mj-lt"/>
              </a:defRPr>
            </a:lvl1pPr>
            <a:lvl2pPr marL="742950" marR="0" indent="-285750" algn="l" defTabSz="914400" rtl="0" eaLnBrk="1" fontAlgn="auto" latinLnBrk="0" hangingPunct="1">
              <a:lnSpc>
                <a:spcPct val="100000"/>
              </a:lnSpc>
              <a:spcBef>
                <a:spcPct val="20000"/>
              </a:spcBef>
              <a:spcAft>
                <a:spcPts val="0"/>
              </a:spcAft>
              <a:buClrTx/>
              <a:buSzPct val="110000"/>
              <a:buFontTx/>
              <a:buBlip>
                <a:blip r:embed="rId2"/>
              </a:buBlip>
              <a:tabLst/>
              <a:defRPr sz="1800">
                <a:solidFill>
                  <a:schemeClr val="tx1">
                    <a:lumMod val="75000"/>
                    <a:lumOff val="25000"/>
                  </a:schemeClr>
                </a:solidFill>
              </a:defRPr>
            </a:lvl2pPr>
            <a:lvl3pPr marL="11430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600">
                <a:solidFill>
                  <a:schemeClr val="tx1">
                    <a:lumMod val="75000"/>
                    <a:lumOff val="25000"/>
                  </a:schemeClr>
                </a:solidFill>
              </a:defRPr>
            </a:lvl3pPr>
            <a:lvl4pPr marL="16002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400">
                <a:solidFill>
                  <a:schemeClr val="tx1">
                    <a:lumMod val="75000"/>
                    <a:lumOff val="25000"/>
                  </a:schemeClr>
                </a:solidFill>
              </a:defRPr>
            </a:lvl4pPr>
            <a:lvl5pPr marL="2057400" marR="0" indent="-228600" algn="l" defTabSz="914400" rtl="0" eaLnBrk="1" fontAlgn="auto" latinLnBrk="0" hangingPunct="1">
              <a:lnSpc>
                <a:spcPct val="100000"/>
              </a:lnSpc>
              <a:spcBef>
                <a:spcPct val="20000"/>
              </a:spcBef>
              <a:spcAft>
                <a:spcPts val="0"/>
              </a:spcAft>
              <a:buClrTx/>
              <a:buSzPct val="110000"/>
              <a:buFontTx/>
              <a:buBlip>
                <a:blip r:embed="rId2"/>
              </a:buBlip>
              <a:tabLst/>
              <a:defRPr sz="12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Section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ooter Placeholder 4"/>
          <p:cNvSpPr>
            <a:spLocks noGrp="1"/>
          </p:cNvSpPr>
          <p:nvPr>
            <p:ph type="ftr" sz="quarter" idx="11"/>
          </p:nvPr>
        </p:nvSpPr>
        <p:spPr>
          <a:xfrm>
            <a:off x="2651760" y="6476303"/>
            <a:ext cx="3657600" cy="365125"/>
          </a:xfrm>
          <a:prstGeom prst="rect">
            <a:avLst/>
          </a:prstGeom>
        </p:spPr>
        <p:txBody>
          <a:bodyPr anchor="ctr" anchorCtr="0"/>
          <a:lstStyle>
            <a:lvl1pPr algn="ctr">
              <a:defRPr>
                <a:solidFill>
                  <a:schemeClr val="tx1"/>
                </a:solidFill>
              </a:defRPr>
            </a:lvl1pPr>
          </a:lstStyle>
          <a:p>
            <a:r>
              <a:rPr lang="en-US" dirty="0" smtClean="0">
                <a:solidFill>
                  <a:prstClr val="black"/>
                </a:solidFill>
              </a:rPr>
              <a:t>Microsoft Confidential</a:t>
            </a:r>
            <a:endParaRPr lang="en-US" dirty="0">
              <a:solidFill>
                <a:prstClr val="black"/>
              </a:solidFill>
            </a:endParaRPr>
          </a:p>
        </p:txBody>
      </p:sp>
      <p:sp>
        <p:nvSpPr>
          <p:cNvPr id="1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tx1"/>
                </a:solidFill>
              </a:defRPr>
            </a:lvl1pPr>
          </a:lstStyle>
          <a:p>
            <a:endParaRPr lang="en-US" dirty="0">
              <a:solidFill>
                <a:prstClr val="black"/>
              </a:solidFill>
            </a:endParaRPr>
          </a:p>
        </p:txBody>
      </p:sp>
      <p:sp>
        <p:nvSpPr>
          <p:cNvPr id="1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097281"/>
            <a:ext cx="9144000" cy="913791"/>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8165" y="6406933"/>
            <a:ext cx="2090755" cy="451067"/>
          </a:xfrm>
          <a:prstGeom prst="rect">
            <a:avLst/>
          </a:prstGeom>
        </p:spPr>
      </p:pic>
    </p:spTree>
    <p:extLst>
      <p:ext uri="{BB962C8B-B14F-4D97-AF65-F5344CB8AC3E}">
        <p14:creationId xmlns:p14="http://schemas.microsoft.com/office/powerpoint/2010/main" val="29256154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914400"/>
          </a:xfrm>
        </p:spPr>
        <p:txBody>
          <a:bodyPr anchor="b" anchorCtr="0">
            <a:normAutofit/>
          </a:bodyPr>
          <a:lstStyle>
            <a:lvl1pPr>
              <a:defRPr sz="3200">
                <a:solidFill>
                  <a:schemeClr val="tx2"/>
                </a:solidFill>
              </a:defRPr>
            </a:lvl1pPr>
          </a:lstStyle>
          <a:p>
            <a:r>
              <a:rPr lang="en-US" dirty="0" smtClean="0"/>
              <a:t>Click to edit Topic title</a:t>
            </a:r>
            <a:endParaRPr lang="en-US" dirty="0"/>
          </a:p>
        </p:txBody>
      </p:sp>
      <p:sp>
        <p:nvSpPr>
          <p:cNvPr id="3" name="Content Placeholder 2"/>
          <p:cNvSpPr>
            <a:spLocks noGrp="1"/>
          </p:cNvSpPr>
          <p:nvPr>
            <p:ph idx="1" hasCustomPrompt="1"/>
          </p:nvPr>
        </p:nvSpPr>
        <p:spPr>
          <a:xfrm>
            <a:off x="304800" y="1188720"/>
            <a:ext cx="85344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9"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873714884"/>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hasCustomPrompt="1"/>
          </p:nvPr>
        </p:nvSpPr>
        <p:spPr>
          <a:xfrm>
            <a:off x="304800" y="152400"/>
            <a:ext cx="8534400" cy="533400"/>
          </a:xfrm>
        </p:spPr>
        <p:txBody>
          <a:bodyPr>
            <a:noAutofit/>
          </a:bodyPr>
          <a:lstStyle>
            <a:lvl1pPr>
              <a:defRPr sz="3200">
                <a:solidFill>
                  <a:schemeClr val="tx2"/>
                </a:solidFill>
              </a:defRPr>
            </a:lvl1pPr>
          </a:lstStyle>
          <a:p>
            <a:r>
              <a:rPr lang="en-US" dirty="0" smtClean="0"/>
              <a:t>Click to edit Topic title</a:t>
            </a:r>
            <a:endParaRPr lang="en-US" dirty="0"/>
          </a:p>
        </p:txBody>
      </p:sp>
      <p:sp>
        <p:nvSpPr>
          <p:cNvPr id="8" name="Text Placeholder 7"/>
          <p:cNvSpPr>
            <a:spLocks noGrp="1"/>
          </p:cNvSpPr>
          <p:nvPr>
            <p:ph type="body" sz="quarter" idx="13" hasCustomPrompt="1"/>
          </p:nvPr>
        </p:nvSpPr>
        <p:spPr>
          <a:xfrm>
            <a:off x="304800" y="1188720"/>
            <a:ext cx="85344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Topic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hasCustomPrompt="1"/>
          </p:nvPr>
        </p:nvSpPr>
        <p:spPr>
          <a:xfrm>
            <a:off x="457200" y="685800"/>
            <a:ext cx="8382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smtClean="0"/>
              <a:t>Click to edit Topic Subtitle</a:t>
            </a:r>
          </a:p>
        </p:txBody>
      </p:sp>
      <p:sp>
        <p:nvSpPr>
          <p:cNvPr id="30"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31"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32"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617870004"/>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3 Title Onl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37247"/>
            <a:ext cx="8534400" cy="914400"/>
          </a:xfrm>
        </p:spPr>
        <p:txBody>
          <a:bodyPr anchor="b" anchorCtr="0">
            <a:normAutofit/>
          </a:bodyPr>
          <a:lstStyle>
            <a:lvl1pPr>
              <a:defRPr sz="3200">
                <a:solidFill>
                  <a:schemeClr val="tx2"/>
                </a:solidFill>
              </a:defRPr>
            </a:lvl1pPr>
          </a:lstStyle>
          <a:p>
            <a:r>
              <a:rPr lang="en-US" smtClean="0"/>
              <a:t>Click to edit Master title style</a:t>
            </a:r>
            <a:endParaRPr lang="en-US" dirty="0"/>
          </a:p>
        </p:txBody>
      </p:sp>
      <p:sp>
        <p:nvSpPr>
          <p:cNvPr id="22" name="Footer Placeholder 4"/>
          <p:cNvSpPr>
            <a:spLocks noGrp="1"/>
          </p:cNvSpPr>
          <p:nvPr>
            <p:ph type="ftr" sz="quarter" idx="11"/>
          </p:nvPr>
        </p:nvSpPr>
        <p:spPr>
          <a:xfrm>
            <a:off x="2651760" y="6476303"/>
            <a:ext cx="3657600" cy="365125"/>
          </a:xfrm>
          <a:prstGeom prst="rect">
            <a:avLst/>
          </a:prstGeom>
        </p:spPr>
        <p:txBody>
          <a:bodyPr anchor="ctr" anchorCtr="0"/>
          <a:lstStyle>
            <a:lvl1pP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2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4"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621805852"/>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4 Title_Subtitle Only">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2400"/>
            <a:ext cx="8534400" cy="533400"/>
          </a:xfrm>
        </p:spPr>
        <p:txBody>
          <a:bodyPr/>
          <a:lstStyle>
            <a:lvl1pPr>
              <a:defRPr>
                <a:solidFill>
                  <a:schemeClr val="tx2"/>
                </a:solidFill>
              </a:defRPr>
            </a:lvl1pPr>
          </a:lstStyle>
          <a:p>
            <a:r>
              <a:rPr lang="en-US" smtClean="0"/>
              <a:t>Click to edit Master title style</a:t>
            </a:r>
            <a:endParaRPr lang="en-US" dirty="0"/>
          </a:p>
        </p:txBody>
      </p:sp>
      <p:sp>
        <p:nvSpPr>
          <p:cNvPr id="8" name="Text Placeholder 9"/>
          <p:cNvSpPr>
            <a:spLocks noGrp="1"/>
          </p:cNvSpPr>
          <p:nvPr>
            <p:ph type="body" sz="quarter" idx="14"/>
          </p:nvPr>
        </p:nvSpPr>
        <p:spPr>
          <a:xfrm>
            <a:off x="457200" y="712434"/>
            <a:ext cx="8382000" cy="506767"/>
          </a:xfrm>
        </p:spPr>
        <p:txBody>
          <a:bodyPr>
            <a:noAutofit/>
          </a:bodyPr>
          <a:lstStyle>
            <a:lvl1pPr>
              <a:buFont typeface="Arial" pitchFamily="34" charset="0"/>
              <a:buNone/>
              <a:defRPr sz="2600">
                <a:solidFill>
                  <a:schemeClr val="bg2"/>
                </a:solidFill>
                <a:latin typeface="+mj-lt"/>
              </a:defRPr>
            </a:lvl1pPr>
          </a:lstStyle>
          <a:p>
            <a:pPr lvl="0"/>
            <a:r>
              <a:rPr lang="en-US" smtClean="0"/>
              <a:t>Click to edit Master text styles</a:t>
            </a:r>
          </a:p>
        </p:txBody>
      </p:sp>
      <p:sp>
        <p:nvSpPr>
          <p:cNvPr id="24"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5"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6"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2128398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5 Topic Title_Caption_Pictur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304800" y="155449"/>
            <a:ext cx="3200400" cy="717551"/>
          </a:xfrm>
        </p:spPr>
        <p:txBody>
          <a:bodyPr anchor="b" anchorCtr="0">
            <a:normAutofit/>
          </a:bodyPr>
          <a:lstStyle>
            <a:lvl1pPr algn="l">
              <a:defRPr sz="1800" b="0">
                <a:solidFill>
                  <a:schemeClr val="tx2"/>
                </a:solidFill>
              </a:defRPr>
            </a:lvl1pPr>
          </a:lstStyle>
          <a:p>
            <a:r>
              <a:rPr lang="en-US" smtClean="0"/>
              <a:t>Click to edit Master title style</a:t>
            </a:r>
            <a:endParaRPr lang="en-US" dirty="0"/>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11" name="Picture Placeholder 14"/>
          <p:cNvSpPr>
            <a:spLocks noGrp="1"/>
          </p:cNvSpPr>
          <p:nvPr>
            <p:ph type="pic" sz="quarter" idx="17"/>
          </p:nvPr>
        </p:nvSpPr>
        <p:spPr>
          <a:xfrm>
            <a:off x="3575304" y="155448"/>
            <a:ext cx="5111496" cy="6126480"/>
          </a:xfrm>
        </p:spPr>
        <p:txBody>
          <a:bodyPr>
            <a:normAutofit/>
          </a:bodyPr>
          <a:lstStyle>
            <a:lvl1pPr>
              <a:buFont typeface="Arial" pitchFamily="34" charset="0"/>
              <a:buNone/>
              <a:defRPr sz="1600"/>
            </a:lvl1pPr>
          </a:lstStyle>
          <a:p>
            <a:r>
              <a:rPr lang="en-US" smtClean="0"/>
              <a:t>Click icon to add picture</a:t>
            </a:r>
            <a:endParaRPr lang="en-US" dirty="0"/>
          </a:p>
        </p:txBody>
      </p:sp>
      <p:sp>
        <p:nvSpPr>
          <p:cNvPr id="13"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14" name="Subtitle 2"/>
          <p:cNvSpPr>
            <a:spLocks noGrp="1"/>
          </p:cNvSpPr>
          <p:nvPr>
            <p:ph type="subTitle" idx="1" hasCustomPrompt="1"/>
          </p:nvPr>
        </p:nvSpPr>
        <p:spPr>
          <a:xfrm>
            <a:off x="304800" y="979967"/>
            <a:ext cx="3200400" cy="5303520"/>
          </a:xfrm>
        </p:spPr>
        <p:txBody>
          <a:bodyPr/>
          <a:lstStyle>
            <a:lvl1pPr marL="236538" marR="0" indent="-225425" algn="l" defTabSz="914400" rtl="0" eaLnBrk="1" fontAlgn="auto" latinLnBrk="0" hangingPunct="1">
              <a:lnSpc>
                <a:spcPct val="100000"/>
              </a:lnSpc>
              <a:spcBef>
                <a:spcPct val="20000"/>
              </a:spcBef>
              <a:spcAft>
                <a:spcPts val="0"/>
              </a:spcAft>
              <a:buClrTx/>
              <a:buSzPct val="100000"/>
              <a:buFontTx/>
              <a:buBlip>
                <a:blip r:embed="rId4"/>
              </a:buBlip>
              <a:tabLst/>
              <a:defRPr sz="1600">
                <a:solidFill>
                  <a:schemeClr val="tx2"/>
                </a:solidFill>
                <a:latin typeface="+mj-lt"/>
              </a:defRPr>
            </a:lvl1pPr>
            <a:lvl2pPr marL="573088" marR="0" indent="-233363" algn="l" defTabSz="914400" rtl="0" eaLnBrk="1" fontAlgn="auto" latinLnBrk="0" hangingPunct="1">
              <a:lnSpc>
                <a:spcPct val="100000"/>
              </a:lnSpc>
              <a:spcBef>
                <a:spcPct val="20000"/>
              </a:spcBef>
              <a:spcAft>
                <a:spcPts val="0"/>
              </a:spcAft>
              <a:buClrTx/>
              <a:buSzPct val="110000"/>
              <a:buFontTx/>
              <a:buBlip>
                <a:blip r:embed="rId4"/>
              </a:buBlip>
              <a:tabLst/>
              <a:defRPr sz="1400">
                <a:solidFill>
                  <a:schemeClr val="tx1">
                    <a:lumMod val="75000"/>
                    <a:lumOff val="25000"/>
                  </a:schemeClr>
                </a:solidFill>
              </a:defRPr>
            </a:lvl2pPr>
            <a:lvl3pPr marL="9191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200">
                <a:solidFill>
                  <a:schemeClr val="tx1">
                    <a:lumMod val="75000"/>
                    <a:lumOff val="25000"/>
                  </a:schemeClr>
                </a:solidFill>
              </a:defRPr>
            </a:lvl3pPr>
            <a:lvl4pPr marL="1249363" marR="0" indent="-228600" algn="l" defTabSz="914400" rtl="0" eaLnBrk="1" fontAlgn="auto" latinLnBrk="0" hangingPunct="1">
              <a:lnSpc>
                <a:spcPct val="100000"/>
              </a:lnSpc>
              <a:spcBef>
                <a:spcPct val="20000"/>
              </a:spcBef>
              <a:spcAft>
                <a:spcPts val="0"/>
              </a:spcAft>
              <a:buClrTx/>
              <a:buSzPct val="110000"/>
              <a:buFontTx/>
              <a:buBlip>
                <a:blip r:embed="rId4"/>
              </a:buBlip>
              <a:tabLst/>
              <a:defRPr sz="1100">
                <a:solidFill>
                  <a:schemeClr val="tx1">
                    <a:lumMod val="75000"/>
                    <a:lumOff val="25000"/>
                  </a:schemeClr>
                </a:solidFill>
              </a:defRPr>
            </a:lvl4pPr>
            <a:lvl5pPr marL="1600200" marR="0" indent="-228600" algn="l" defTabSz="914400" rtl="0" eaLnBrk="1" fontAlgn="auto" latinLnBrk="0" hangingPunct="1">
              <a:lnSpc>
                <a:spcPct val="100000"/>
              </a:lnSpc>
              <a:spcBef>
                <a:spcPct val="20000"/>
              </a:spcBef>
              <a:spcAft>
                <a:spcPts val="0"/>
              </a:spcAft>
              <a:buClrTx/>
              <a:buSzPct val="110000"/>
              <a:buFontTx/>
              <a:buBlip>
                <a:blip r:embed="rId4"/>
              </a:buBlip>
              <a:tabLst/>
              <a:defRPr sz="1000">
                <a:solidFill>
                  <a:schemeClr val="tx1">
                    <a:lumMod val="75000"/>
                    <a:lumOff val="2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826901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2.6 Picture_Caption_Tex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 name="Title 1"/>
          <p:cNvSpPr>
            <a:spLocks noGrp="1"/>
          </p:cNvSpPr>
          <p:nvPr>
            <p:ph type="title"/>
          </p:nvPr>
        </p:nvSpPr>
        <p:spPr>
          <a:xfrm>
            <a:off x="457200" y="4953000"/>
            <a:ext cx="8305800" cy="566739"/>
          </a:xfrm>
        </p:spPr>
        <p:txBody>
          <a:bodyPr anchor="b">
            <a:normAutofit/>
          </a:bodyPr>
          <a:lstStyle>
            <a:lvl1pPr algn="l">
              <a:defRPr sz="1600" b="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 y="155448"/>
            <a:ext cx="8686800" cy="4721352"/>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5529466"/>
            <a:ext cx="8153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6"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7"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2655951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7 Blank">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9144000" cy="146207"/>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72" y="6419381"/>
            <a:ext cx="9144000" cy="438620"/>
          </a:xfrm>
          <a:prstGeom prst="rect">
            <a:avLst/>
          </a:prstGeom>
        </p:spPr>
      </p:pic>
      <p:sp>
        <p:nvSpPr>
          <p:cNvPr id="23" name="Slide Number Placeholder 5"/>
          <p:cNvSpPr>
            <a:spLocks noGrp="1"/>
          </p:cNvSpPr>
          <p:nvPr>
            <p:ph type="sldNum" sz="quarter" idx="12"/>
          </p:nvPr>
        </p:nvSpPr>
        <p:spPr>
          <a:xfrm>
            <a:off x="0" y="6476303"/>
            <a:ext cx="6096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24" name="Footer Placeholder 4"/>
          <p:cNvSpPr>
            <a:spLocks noGrp="1"/>
          </p:cNvSpPr>
          <p:nvPr>
            <p:ph type="ftr" sz="quarter" idx="11"/>
          </p:nvPr>
        </p:nvSpPr>
        <p:spPr>
          <a:xfrm>
            <a:off x="2651760" y="6476301"/>
            <a:ext cx="3657600" cy="365760"/>
          </a:xfrm>
          <a:prstGeom prst="rect">
            <a:avLst/>
          </a:prstGeom>
        </p:spPr>
        <p:txBody>
          <a:bodyPr anchor="ctr" anchorCtr="0"/>
          <a:lstStyle>
            <a:lvl1pPr algn="ctr">
              <a:defRPr>
                <a:solidFill>
                  <a:schemeClr val="bg1"/>
                </a:solidFill>
              </a:defRPr>
            </a:lvl1pPr>
          </a:lstStyle>
          <a:p>
            <a:r>
              <a:rPr lang="en-US" dirty="0" smtClean="0">
                <a:solidFill>
                  <a:prstClr val="white"/>
                </a:solidFill>
              </a:rPr>
              <a:t>Microsoft Confidential</a:t>
            </a:r>
            <a:endParaRPr lang="en-US" dirty="0">
              <a:solidFill>
                <a:prstClr val="white"/>
              </a:solidFill>
            </a:endParaRPr>
          </a:p>
        </p:txBody>
      </p:sp>
      <p:sp>
        <p:nvSpPr>
          <p:cNvPr id="8" name="Date Placeholder 3"/>
          <p:cNvSpPr>
            <a:spLocks noGrp="1"/>
          </p:cNvSpPr>
          <p:nvPr>
            <p:ph type="dt" sz="half" idx="10"/>
          </p:nvPr>
        </p:nvSpPr>
        <p:spPr>
          <a:xfrm>
            <a:off x="1371600" y="6476303"/>
            <a:ext cx="8382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53247" y="6406933"/>
            <a:ext cx="2090755" cy="451067"/>
          </a:xfrm>
          <a:prstGeom prst="rect">
            <a:avLst/>
          </a:prstGeom>
        </p:spPr>
      </p:pic>
    </p:spTree>
    <p:extLst>
      <p:ext uri="{BB962C8B-B14F-4D97-AF65-F5344CB8AC3E}">
        <p14:creationId xmlns:p14="http://schemas.microsoft.com/office/powerpoint/2010/main" val="34118923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28600"/>
            <a:ext cx="8534400" cy="609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884237"/>
            <a:ext cx="8458200" cy="5440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3"/>
          </p:nvPr>
        </p:nvSpPr>
        <p:spPr>
          <a:xfrm>
            <a:off x="2651760" y="6472556"/>
            <a:ext cx="3657600" cy="365125"/>
          </a:xfrm>
          <a:prstGeom prst="rect">
            <a:avLst/>
          </a:prstGeom>
        </p:spPr>
        <p:txBody>
          <a:bodyPr anchor="ctr" anchorCtr="0"/>
          <a:lstStyle>
            <a:lvl1pPr algn="ctr">
              <a:defRPr sz="900">
                <a:solidFill>
                  <a:schemeClr val="tx2"/>
                </a:solidFill>
                <a:latin typeface="+mj-lt"/>
              </a:defRPr>
            </a:lvl1pPr>
          </a:lstStyle>
          <a:p>
            <a:r>
              <a:rPr lang="en-US" dirty="0" smtClean="0">
                <a:solidFill>
                  <a:srgbClr val="385593"/>
                </a:solidFill>
              </a:rPr>
              <a:t>Microsoft Confidential</a:t>
            </a:r>
            <a:endParaRPr lang="en-US" dirty="0">
              <a:solidFill>
                <a:srgbClr val="385593"/>
              </a:solidFill>
            </a:endParaRPr>
          </a:p>
        </p:txBody>
      </p:sp>
      <p:sp>
        <p:nvSpPr>
          <p:cNvPr id="16" name="Date Placeholder 3"/>
          <p:cNvSpPr>
            <a:spLocks noGrp="1"/>
          </p:cNvSpPr>
          <p:nvPr>
            <p:ph type="dt" sz="half" idx="2"/>
          </p:nvPr>
        </p:nvSpPr>
        <p:spPr>
          <a:xfrm>
            <a:off x="1371600" y="6474430"/>
            <a:ext cx="838200" cy="365125"/>
          </a:xfrm>
          <a:prstGeom prst="rect">
            <a:avLst/>
          </a:prstGeom>
        </p:spPr>
        <p:txBody>
          <a:bodyPr lIns="45720" anchor="ctr" anchorCtr="0"/>
          <a:lstStyle>
            <a:lvl1pPr algn="l">
              <a:defRPr sz="900">
                <a:solidFill>
                  <a:schemeClr val="tx2"/>
                </a:solidFill>
              </a:defRPr>
            </a:lvl1pPr>
          </a:lstStyle>
          <a:p>
            <a:endParaRPr lang="en-US" dirty="0">
              <a:solidFill>
                <a:srgbClr val="385593"/>
              </a:solidFill>
            </a:endParaRPr>
          </a:p>
        </p:txBody>
      </p:sp>
      <p:sp>
        <p:nvSpPr>
          <p:cNvPr id="17" name="Slide Number Placeholder 5"/>
          <p:cNvSpPr>
            <a:spLocks noGrp="1"/>
          </p:cNvSpPr>
          <p:nvPr>
            <p:ph type="sldNum" sz="quarter" idx="4"/>
          </p:nvPr>
        </p:nvSpPr>
        <p:spPr>
          <a:xfrm>
            <a:off x="0" y="6474430"/>
            <a:ext cx="609600" cy="365125"/>
          </a:xfrm>
          <a:prstGeom prst="rect">
            <a:avLst/>
          </a:prstGeom>
        </p:spPr>
        <p:txBody>
          <a:bodyPr anchor="ctr" anchorCtr="0"/>
          <a:lstStyle>
            <a:lvl1pPr algn="ctr">
              <a:defRPr sz="1200">
                <a:solidFill>
                  <a:schemeClr val="tx1"/>
                </a:solidFill>
              </a:defRPr>
            </a:lvl1pPr>
          </a:lstStyle>
          <a:p>
            <a:fld id="{026CCAEB-CB17-44EB-A892-4553F1D666B6}"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92484365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62" r:id="rId10"/>
    <p:sldLayoutId id="2147483754" r:id="rId11"/>
    <p:sldLayoutId id="2147483763" r:id="rId12"/>
    <p:sldLayoutId id="2147483757" r:id="rId13"/>
    <p:sldLayoutId id="2147483756" r:id="rId14"/>
    <p:sldLayoutId id="2147483761" r:id="rId15"/>
    <p:sldLayoutId id="2147483758" r:id="rId16"/>
    <p:sldLayoutId id="2147483759" r:id="rId17"/>
    <p:sldLayoutId id="2147483764" r:id="rId18"/>
  </p:sldLayoutIdLst>
  <p:transition/>
  <p:timing>
    <p:tnLst>
      <p:par>
        <p:cTn id="1" dur="indefinite" restart="never" nodeType="tmRoot"/>
      </p:par>
    </p:tnLst>
  </p:timing>
  <p:hf hd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SzPct val="100000"/>
        <a:buFontTx/>
        <a:buBlip>
          <a:blip r:embed="rId20"/>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20"/>
        </a:buBlip>
        <a:defRPr sz="2000" kern="1200">
          <a:solidFill>
            <a:schemeClr val="tx1"/>
          </a:solidFill>
          <a:latin typeface="+mn-lt"/>
          <a:ea typeface="+mn-ea"/>
          <a:cs typeface="+mn-cs"/>
        </a:defRPr>
      </a:lvl2pPr>
      <a:lvl3pPr marL="1143000" indent="-228600" algn="l" defTabSz="914400" rtl="0" eaLnBrk="1" latinLnBrk="0" hangingPunct="1">
        <a:spcBef>
          <a:spcPct val="20000"/>
        </a:spcBef>
        <a:buSzPct val="110000"/>
        <a:buFontTx/>
        <a:buBlip>
          <a:blip r:embed="rId20"/>
        </a:buBlip>
        <a:defRPr sz="1800" kern="1200">
          <a:solidFill>
            <a:schemeClr val="tx1"/>
          </a:solidFill>
          <a:latin typeface="+mn-lt"/>
          <a:ea typeface="+mn-ea"/>
          <a:cs typeface="+mn-cs"/>
        </a:defRPr>
      </a:lvl3pPr>
      <a:lvl4pPr marL="16002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4pPr>
      <a:lvl5pPr marL="2057400" indent="-228600" algn="l" defTabSz="914400" rtl="0" eaLnBrk="1" latinLnBrk="0" hangingPunct="1">
        <a:spcBef>
          <a:spcPct val="20000"/>
        </a:spcBef>
        <a:buSzPct val="110000"/>
        <a:buFontTx/>
        <a:buBlip>
          <a:blip r:embed="rId20"/>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about/legal/permissions/"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dirty="0" smtClean="0"/>
              <a:t>Lesson 4: SQL Server Disk I/O</a:t>
            </a:r>
            <a:endParaRPr lang="en-US" dirty="0"/>
          </a:p>
        </p:txBody>
      </p:sp>
      <p:sp>
        <p:nvSpPr>
          <p:cNvPr id="7" name="Subtitle 6"/>
          <p:cNvSpPr>
            <a:spLocks noGrp="1"/>
          </p:cNvSpPr>
          <p:nvPr>
            <p:ph type="subTitle" idx="1"/>
          </p:nvPr>
        </p:nvSpPr>
        <p:spPr/>
        <p:txBody>
          <a:bodyPr>
            <a:normAutofit/>
          </a:bodyPr>
          <a:lstStyle/>
          <a:p>
            <a:r>
              <a:rPr lang="en-US" sz="2400" i="1" dirty="0"/>
              <a:t>SQL Server Disk I/O Overview</a:t>
            </a:r>
          </a:p>
          <a:p>
            <a:r>
              <a:rPr lang="en-US" sz="2400" i="1" dirty="0"/>
              <a:t>Disk Patterns</a:t>
            </a:r>
          </a:p>
          <a:p>
            <a:pPr marL="800100" lvl="3" indent="-342900">
              <a:buSzPct val="100000"/>
            </a:pPr>
            <a:r>
              <a:rPr lang="en-US" sz="2200" i="1" dirty="0">
                <a:solidFill>
                  <a:schemeClr val="tx2"/>
                </a:solidFill>
                <a:latin typeface="+mj-lt"/>
              </a:rPr>
              <a:t>Transaction Log</a:t>
            </a:r>
          </a:p>
          <a:p>
            <a:pPr marL="800100" lvl="3" indent="-342900">
              <a:buSzPct val="100000"/>
            </a:pPr>
            <a:r>
              <a:rPr lang="en-US" sz="2200" i="1" dirty="0">
                <a:solidFill>
                  <a:schemeClr val="tx2"/>
                </a:solidFill>
                <a:latin typeface="+mj-lt"/>
              </a:rPr>
              <a:t>Data Files</a:t>
            </a:r>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0</a:t>
            </a:fld>
            <a:endParaRPr lang="en-US" dirty="0">
              <a:solidFill>
                <a:prstClr val="white"/>
              </a:solidFill>
            </a:endParaRPr>
          </a:p>
        </p:txBody>
      </p:sp>
    </p:spTree>
    <p:extLst>
      <p:ext uri="{BB962C8B-B14F-4D97-AF65-F5344CB8AC3E}">
        <p14:creationId xmlns:p14="http://schemas.microsoft.com/office/powerpoint/2010/main" val="378546884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Conditions and Terms of Use</a:t>
            </a:r>
            <a:br>
              <a:rPr lang="en-US" dirty="0" smtClean="0"/>
            </a:br>
            <a:endParaRPr lang="en-US" dirty="0"/>
          </a:p>
        </p:txBody>
      </p:sp>
      <p:sp>
        <p:nvSpPr>
          <p:cNvPr id="10" name="Content Placeholder 5"/>
          <p:cNvSpPr>
            <a:spLocks noGrp="1"/>
          </p:cNvSpPr>
          <p:nvPr>
            <p:ph type="body" sz="quarter" idx="13"/>
          </p:nvPr>
        </p:nvSpPr>
        <p:spPr/>
        <p:txBody>
          <a:bodyPr/>
          <a:lstStyle/>
          <a:p>
            <a:r>
              <a:rPr lang="en-US" dirty="0" smtClean="0"/>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dirty="0" smtClean="0"/>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dirty="0" smtClean="0"/>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p:txBody>
      </p:sp>
      <p:sp>
        <p:nvSpPr>
          <p:cNvPr id="16" name="Text Placeholder 15"/>
          <p:cNvSpPr>
            <a:spLocks noGrp="1"/>
          </p:cNvSpPr>
          <p:nvPr>
            <p:ph type="body" sz="quarter" idx="14"/>
          </p:nvPr>
        </p:nvSpPr>
        <p:spPr/>
        <p:txBody>
          <a:bodyPr/>
          <a:lstStyle/>
          <a:p>
            <a:pPr lvl="0"/>
            <a:r>
              <a:rPr lang="en-US" dirty="0" smtClean="0"/>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lvl="0"/>
            <a:r>
              <a:rPr lang="en-US" dirty="0" smtClean="0"/>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lvl="0" algn="ctr"/>
            <a:r>
              <a:rPr lang="en-US" dirty="0" smtClean="0"/>
              <a:t>For more information, see </a:t>
            </a:r>
            <a:r>
              <a:rPr lang="en-US" b="1" dirty="0" smtClean="0"/>
              <a:t>Use of Microsoft Copyrighted Content </a:t>
            </a:r>
            <a:r>
              <a:rPr lang="en-US" dirty="0" smtClean="0"/>
              <a:t>at</a:t>
            </a:r>
            <a:br>
              <a:rPr lang="en-US" dirty="0" smtClean="0"/>
            </a:br>
            <a:r>
              <a:rPr lang="en-US" i="1" dirty="0" smtClean="0">
                <a:hlinkClick r:id="rId3"/>
              </a:rPr>
              <a:t>http</a:t>
            </a:r>
            <a:r>
              <a:rPr lang="en-US" dirty="0" smtClean="0">
                <a:hlinkClick r:id="rId3"/>
              </a:rPr>
              <a:t>://www.microsoft.com/about/legal/permissions/</a:t>
            </a:r>
            <a:endParaRPr lang="en-US" dirty="0" smtClean="0"/>
          </a:p>
          <a:p>
            <a:pPr lvl="0"/>
            <a:r>
              <a:rPr lang="en-US" dirty="0" smtClean="0"/>
              <a:t>Microsoft®, Internet Explorer®,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17" name="Text Placeholder 16"/>
          <p:cNvSpPr>
            <a:spLocks noGrp="1"/>
          </p:cNvSpPr>
          <p:nvPr>
            <p:ph type="body" sz="quarter" idx="15"/>
          </p:nvPr>
        </p:nvSpPr>
        <p:spPr/>
        <p:txBody>
          <a:bodyPr/>
          <a:lstStyle/>
          <a:p>
            <a:pPr lvl="0"/>
            <a:r>
              <a:rPr lang="en-US" dirty="0" smtClean="0"/>
              <a:t>Copyright and Trademarks </a:t>
            </a:r>
          </a:p>
          <a:p>
            <a:endParaRPr lang="en-US" dirty="0"/>
          </a:p>
        </p:txBody>
      </p:sp>
      <p:sp>
        <p:nvSpPr>
          <p:cNvPr id="29" name="Text Placeholder 28"/>
          <p:cNvSpPr>
            <a:spLocks noGrp="1"/>
          </p:cNvSpPr>
          <p:nvPr>
            <p:ph type="body" sz="quarter" idx="17"/>
          </p:nvPr>
        </p:nvSpPr>
        <p:spPr/>
        <p:txBody>
          <a:bodyPr/>
          <a:lstStyle/>
          <a:p>
            <a:pPr lvl="0"/>
            <a:r>
              <a:rPr lang="en-US" dirty="0" smtClean="0"/>
              <a:t>© 2011 Microsoft Corporation. All rights reserved.</a:t>
            </a:r>
          </a:p>
        </p:txBody>
      </p:sp>
      <p:sp>
        <p:nvSpPr>
          <p:cNvPr id="2" name="Footer Placeholder 1"/>
          <p:cNvSpPr>
            <a:spLocks noGrp="1"/>
          </p:cNvSpPr>
          <p:nvPr>
            <p:ph type="ftr" sz="quarter" idx="20"/>
          </p:nvPr>
        </p:nvSpPr>
        <p:spPr/>
        <p:txBody>
          <a:bodyPr/>
          <a:lstStyle/>
          <a:p>
            <a:r>
              <a:rPr lang="en-US" dirty="0" smtClean="0">
                <a:solidFill>
                  <a:srgbClr val="277EB5"/>
                </a:solidFill>
              </a:rPr>
              <a:t>Microsoft Confidential</a:t>
            </a:r>
            <a:endParaRPr lang="en-US" dirty="0">
              <a:solidFill>
                <a:srgbClr val="277EB5"/>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Students: How to View this Presentation</a:t>
            </a:r>
          </a:p>
        </p:txBody>
      </p:sp>
      <p:sp>
        <p:nvSpPr>
          <p:cNvPr id="10" name="Content Placeholder 9"/>
          <p:cNvSpPr>
            <a:spLocks noGrp="1"/>
          </p:cNvSpPr>
          <p:nvPr>
            <p:ph idx="1"/>
          </p:nvPr>
        </p:nvSpPr>
        <p:spPr/>
        <p:txBody>
          <a:bodyPr>
            <a:normAutofit/>
          </a:bodyPr>
          <a:lstStyle/>
          <a:p>
            <a:r>
              <a:rPr lang="en-US" dirty="0"/>
              <a:t>Switch to Notes Page view</a:t>
            </a:r>
          </a:p>
          <a:p>
            <a:pPr lvl="1"/>
            <a:r>
              <a:rPr lang="en-US" dirty="0"/>
              <a:t>Click View on the ribbon and select Notes Page</a:t>
            </a:r>
          </a:p>
          <a:p>
            <a:pPr lvl="1"/>
            <a:r>
              <a:rPr lang="en-US" dirty="0"/>
              <a:t>Use page up or page down to navigate</a:t>
            </a:r>
          </a:p>
          <a:p>
            <a:pPr lvl="1"/>
            <a:r>
              <a:rPr lang="en-US" dirty="0"/>
              <a:t>Zoom in or out as needed</a:t>
            </a:r>
          </a:p>
          <a:p>
            <a:r>
              <a:rPr lang="en-US" dirty="0"/>
              <a:t>Most slides will have supporting text that you can view now or after the delivery</a:t>
            </a:r>
          </a:p>
          <a:p>
            <a:r>
              <a:rPr lang="en-US" dirty="0"/>
              <a:t>Add notes to your copy of the presentation if you want to.</a:t>
            </a:r>
          </a:p>
          <a:p>
            <a:r>
              <a:rPr lang="en-US" dirty="0"/>
              <a:t>You take the presentation files home with you.</a:t>
            </a:r>
          </a:p>
          <a:p>
            <a:pPr lvl="0"/>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2</a:t>
            </a:fld>
            <a:endParaRPr lang="en-US" dirty="0">
              <a:solidFill>
                <a:prstClr val="white"/>
              </a:solidFill>
            </a:endParaRPr>
          </a:p>
        </p:txBody>
      </p:sp>
    </p:spTree>
    <p:extLst>
      <p:ext uri="{BB962C8B-B14F-4D97-AF65-F5344CB8AC3E}">
        <p14:creationId xmlns:p14="http://schemas.microsoft.com/office/powerpoint/2010/main" val="327290297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p:cNvSpPr/>
          <p:nvPr/>
        </p:nvSpPr>
        <p:spPr>
          <a:xfrm>
            <a:off x="762000" y="3200400"/>
            <a:ext cx="7162800" cy="2895600"/>
          </a:xfrm>
          <a:prstGeom prst="roundRect">
            <a:avLst/>
          </a:prstGeom>
          <a:noFill/>
          <a:ln>
            <a:noFill/>
          </a:ln>
          <a:effectLst>
            <a:glow rad="63500">
              <a:schemeClr val="accent4">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US" dirty="0" err="1" smtClean="0">
              <a:solidFill>
                <a:sysClr val="windowText" lastClr="000000"/>
              </a:solidFill>
            </a:endParaRPr>
          </a:p>
        </p:txBody>
      </p:sp>
      <p:sp>
        <p:nvSpPr>
          <p:cNvPr id="2" name="Title 1"/>
          <p:cNvSpPr>
            <a:spLocks noGrp="1"/>
          </p:cNvSpPr>
          <p:nvPr>
            <p:ph type="title"/>
          </p:nvPr>
        </p:nvSpPr>
        <p:spPr/>
        <p:txBody>
          <a:bodyPr/>
          <a:lstStyle/>
          <a:p>
            <a:r>
              <a:rPr lang="en-US" dirty="0" smtClean="0"/>
              <a:t>SQL Server Disk I/O</a:t>
            </a:r>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3</a:t>
            </a:fld>
            <a:endParaRPr lang="en-US" dirty="0">
              <a:solidFill>
                <a:prstClr val="white"/>
              </a:solidFill>
            </a:endParaRPr>
          </a:p>
        </p:txBody>
      </p:sp>
      <p:grpSp>
        <p:nvGrpSpPr>
          <p:cNvPr id="63" name="Group 62"/>
          <p:cNvGrpSpPr/>
          <p:nvPr/>
        </p:nvGrpSpPr>
        <p:grpSpPr>
          <a:xfrm>
            <a:off x="990600" y="3124200"/>
            <a:ext cx="6858000" cy="2743200"/>
            <a:chOff x="903938" y="2962100"/>
            <a:chExt cx="6858000" cy="2743200"/>
          </a:xfrm>
        </p:grpSpPr>
        <p:sp useBgFill="1">
          <p:nvSpPr>
            <p:cNvPr id="61" name="Rounded Rectangle 60"/>
            <p:cNvSpPr/>
            <p:nvPr/>
          </p:nvSpPr>
          <p:spPr>
            <a:xfrm>
              <a:off x="903938" y="2962100"/>
              <a:ext cx="6858000" cy="2743200"/>
            </a:xfrm>
            <a:prstGeom prst="roundRect">
              <a:avLst/>
            </a:prstGeom>
            <a:ln>
              <a:solidFill>
                <a:schemeClr val="accent4"/>
              </a:solidFill>
            </a:ln>
            <a:effectLst>
              <a:glow rad="139700">
                <a:schemeClr val="bg2">
                  <a:lumMod val="40000"/>
                  <a:lumOff val="60000"/>
                  <a:alpha val="40000"/>
                </a:schemeClr>
              </a:glow>
              <a:outerShdw blurRad="50800" dist="38100" dir="8100000" algn="tr" rotWithShape="0">
                <a:prstClr val="black">
                  <a:alpha val="40000"/>
                </a:prstClr>
              </a:outerShdw>
              <a:softEdge rad="31750"/>
            </a:effectLst>
            <a:scene3d>
              <a:camera prst="orthographicFront"/>
              <a:lightRig rig="threePt" dir="t"/>
            </a:scene3d>
            <a:sp3d prstMaterial="matte"/>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US" dirty="0" err="1" smtClean="0">
                <a:solidFill>
                  <a:sysClr val="windowText" lastClr="000000"/>
                </a:solidFill>
              </a:endParaRPr>
            </a:p>
          </p:txBody>
        </p:sp>
        <p:grpSp>
          <p:nvGrpSpPr>
            <p:cNvPr id="57" name="Group 56"/>
            <p:cNvGrpSpPr/>
            <p:nvPr/>
          </p:nvGrpSpPr>
          <p:grpSpPr>
            <a:xfrm>
              <a:off x="1044286" y="3200400"/>
              <a:ext cx="6598228" cy="2283263"/>
              <a:chOff x="748145" y="3392268"/>
              <a:chExt cx="6598228" cy="2283263"/>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0605" y="4025900"/>
                <a:ext cx="762000" cy="762000"/>
              </a:xfrm>
              <a:prstGeom prst="rect">
                <a:avLst/>
              </a:prstGeom>
            </p:spPr>
          </p:pic>
          <p:grpSp>
            <p:nvGrpSpPr>
              <p:cNvPr id="14" name="Group 13"/>
              <p:cNvGrpSpPr/>
              <p:nvPr/>
            </p:nvGrpSpPr>
            <p:grpSpPr>
              <a:xfrm>
                <a:off x="2667000" y="3886200"/>
                <a:ext cx="620477" cy="1041400"/>
                <a:chOff x="2667000" y="3886200"/>
                <a:chExt cx="620477" cy="1041400"/>
              </a:xfrm>
            </p:grpSpPr>
            <p:pic>
              <p:nvPicPr>
                <p:cNvPr id="7" name="Picture 2" descr="C:\Work\PAG_icon library\Server SQL database.png"/>
                <p:cNvPicPr>
                  <a:picLocks noChangeAspect="1" noChangeArrowheads="1"/>
                </p:cNvPicPr>
                <p:nvPr/>
              </p:nvPicPr>
              <p:blipFill>
                <a:blip r:embed="rId5" cstate="print"/>
                <a:srcRect/>
                <a:stretch>
                  <a:fillRect/>
                </a:stretch>
              </p:blipFill>
              <p:spPr bwMode="auto">
                <a:xfrm>
                  <a:off x="2667000" y="3886200"/>
                  <a:ext cx="620477" cy="1041400"/>
                </a:xfrm>
                <a:prstGeom prst="rect">
                  <a:avLst/>
                </a:prstGeom>
                <a:noFill/>
              </p:spPr>
            </p:pic>
            <p:pic>
              <p:nvPicPr>
                <p:cNvPr id="13" name="Picture 12" descr="C:\Work\PAG_icon library\database green.png"/>
                <p:cNvPicPr>
                  <a:picLocks noChangeAspect="1" noChangeArrowheads="1"/>
                </p:cNvPicPr>
                <p:nvPr/>
              </p:nvPicPr>
              <p:blipFill>
                <a:blip r:embed="rId6" cstate="print"/>
                <a:srcRect/>
                <a:stretch>
                  <a:fillRect/>
                </a:stretch>
              </p:blipFill>
              <p:spPr bwMode="auto">
                <a:xfrm>
                  <a:off x="2982677" y="4495844"/>
                  <a:ext cx="304800" cy="431756"/>
                </a:xfrm>
                <a:prstGeom prst="rect">
                  <a:avLst/>
                </a:prstGeom>
                <a:noFill/>
              </p:spPr>
            </p:pic>
          </p:grpSp>
          <p:grpSp>
            <p:nvGrpSpPr>
              <p:cNvPr id="26" name="Group 25"/>
              <p:cNvGrpSpPr/>
              <p:nvPr/>
            </p:nvGrpSpPr>
            <p:grpSpPr>
              <a:xfrm>
                <a:off x="3352800" y="4038600"/>
                <a:ext cx="685800" cy="486968"/>
                <a:chOff x="3505200" y="4008876"/>
                <a:chExt cx="685800" cy="486968"/>
              </a:xfrm>
            </p:grpSpPr>
            <p:sp>
              <p:nvSpPr>
                <p:cNvPr id="15" name="Rectangle 14"/>
                <p:cNvSpPr/>
                <p:nvPr/>
              </p:nvSpPr>
              <p:spPr>
                <a:xfrm>
                  <a:off x="3505200" y="4008876"/>
                  <a:ext cx="685800" cy="486968"/>
                </a:xfrm>
                <a:prstGeom prst="rect">
                  <a:avLst/>
                </a:prstGeom>
                <a:solidFill>
                  <a:schemeClr val="accent4">
                    <a:lumMod val="40000"/>
                    <a:lumOff val="60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US" dirty="0" err="1" smtClean="0">
                    <a:solidFill>
                      <a:sysClr val="windowText" lastClr="000000"/>
                    </a:solidFill>
                  </a:endParaRPr>
                </a:p>
              </p:txBody>
            </p:sp>
            <p:cxnSp>
              <p:nvCxnSpPr>
                <p:cNvPr id="17" name="Straight Connector 16"/>
                <p:cNvCxnSpPr>
                  <a:stCxn id="15" idx="0"/>
                  <a:endCxn id="15" idx="2"/>
                </p:cNvCxnSpPr>
                <p:nvPr/>
              </p:nvCxnSpPr>
              <p:spPr>
                <a:xfrm>
                  <a:off x="3848100" y="4008876"/>
                  <a:ext cx="0" cy="486968"/>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027714" y="4008876"/>
                  <a:ext cx="0" cy="486968"/>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669475" y="4008876"/>
                  <a:ext cx="0" cy="486968"/>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05200" y="4343400"/>
                  <a:ext cx="685800" cy="0"/>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05200" y="4191000"/>
                  <a:ext cx="685800" cy="0"/>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669475" y="4008876"/>
                  <a:ext cx="178625" cy="182124"/>
                </a:xfrm>
                <a:prstGeom prst="rect">
                  <a:avLst/>
                </a:prstGeom>
                <a:solidFill>
                  <a:schemeClr val="accent4">
                    <a:lumMod val="75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3"/>
                    </a:buBlip>
                  </a:pPr>
                  <a:endParaRPr lang="en-US" dirty="0" err="1" smtClean="0">
                    <a:solidFill>
                      <a:sysClr val="windowText" lastClr="000000"/>
                    </a:solidFill>
                  </a:endParaRPr>
                </a:p>
              </p:txBody>
            </p:sp>
          </p:grpSp>
          <p:grpSp>
            <p:nvGrpSpPr>
              <p:cNvPr id="30" name="Group 29"/>
              <p:cNvGrpSpPr/>
              <p:nvPr/>
            </p:nvGrpSpPr>
            <p:grpSpPr>
              <a:xfrm>
                <a:off x="748145" y="3392269"/>
                <a:ext cx="1766455" cy="646331"/>
                <a:chOff x="748145" y="3392269"/>
                <a:chExt cx="1766455" cy="646331"/>
              </a:xfrm>
            </p:grpSpPr>
            <p:sp>
              <p:nvSpPr>
                <p:cNvPr id="27" name="TextBox 26"/>
                <p:cNvSpPr txBox="1"/>
                <p:nvPr/>
              </p:nvSpPr>
              <p:spPr>
                <a:xfrm>
                  <a:off x="1066800" y="3392269"/>
                  <a:ext cx="1447800" cy="646331"/>
                </a:xfrm>
                <a:prstGeom prst="rect">
                  <a:avLst/>
                </a:prstGeom>
                <a:noFill/>
              </p:spPr>
              <p:txBody>
                <a:bodyPr wrap="square" rtlCol="0">
                  <a:spAutoFit/>
                </a:bodyPr>
                <a:lstStyle/>
                <a:p>
                  <a:pPr>
                    <a:buSzPct val="110000"/>
                  </a:pPr>
                  <a:r>
                    <a:rPr lang="en-US" sz="1200" dirty="0" smtClean="0"/>
                    <a:t>Data modification statement sent by application</a:t>
                  </a:r>
                </a:p>
              </p:txBody>
            </p:sp>
            <p:sp>
              <p:nvSpPr>
                <p:cNvPr id="29" name="Oval 28"/>
                <p:cNvSpPr/>
                <p:nvPr/>
              </p:nvSpPr>
              <p:spPr>
                <a:xfrm>
                  <a:off x="748145" y="3563034"/>
                  <a:ext cx="304800" cy="304800"/>
                </a:xfrm>
                <a:prstGeom prst="ellipse">
                  <a:avLst/>
                </a:prstGeom>
                <a:noFill/>
                <a:ln>
                  <a:solidFill>
                    <a:schemeClr val="accent3">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ysClr val="windowText" lastClr="000000"/>
                      </a:solidFill>
                    </a:rPr>
                    <a:t>1</a:t>
                  </a:r>
                  <a:endParaRPr lang="en-US" dirty="0" smtClean="0">
                    <a:solidFill>
                      <a:sysClr val="windowText" lastClr="000000"/>
                    </a:solidFill>
                  </a:endParaRPr>
                </a:p>
              </p:txBody>
            </p:sp>
          </p:grpSp>
          <p:grpSp>
            <p:nvGrpSpPr>
              <p:cNvPr id="31" name="Group 30"/>
              <p:cNvGrpSpPr/>
              <p:nvPr/>
            </p:nvGrpSpPr>
            <p:grpSpPr>
              <a:xfrm>
                <a:off x="2948245" y="5029200"/>
                <a:ext cx="2536352" cy="646331"/>
                <a:chOff x="1029390" y="3392269"/>
                <a:chExt cx="2536352" cy="646331"/>
              </a:xfrm>
            </p:grpSpPr>
            <p:sp>
              <p:nvSpPr>
                <p:cNvPr id="32" name="TextBox 31"/>
                <p:cNvSpPr txBox="1"/>
                <p:nvPr/>
              </p:nvSpPr>
              <p:spPr>
                <a:xfrm>
                  <a:off x="1348044" y="3392269"/>
                  <a:ext cx="2217698" cy="646331"/>
                </a:xfrm>
                <a:prstGeom prst="rect">
                  <a:avLst/>
                </a:prstGeom>
                <a:noFill/>
              </p:spPr>
              <p:txBody>
                <a:bodyPr wrap="square" rtlCol="0">
                  <a:spAutoFit/>
                </a:bodyPr>
                <a:lstStyle/>
                <a:p>
                  <a:pPr>
                    <a:buSzPct val="110000"/>
                  </a:pPr>
                  <a:r>
                    <a:rPr lang="en-US" sz="1200" dirty="0" smtClean="0"/>
                    <a:t>Affected data pages are located in or read into the buffer cache and </a:t>
                  </a:r>
                  <a:r>
                    <a:rPr lang="en-US" sz="1200" dirty="0" smtClean="0"/>
                    <a:t>modified</a:t>
                  </a:r>
                  <a:endParaRPr lang="en-US" sz="1200" dirty="0" smtClean="0"/>
                </a:p>
              </p:txBody>
            </p:sp>
            <p:sp>
              <p:nvSpPr>
                <p:cNvPr id="33" name="Oval 32"/>
                <p:cNvSpPr/>
                <p:nvPr/>
              </p:nvSpPr>
              <p:spPr>
                <a:xfrm>
                  <a:off x="1029390" y="3563034"/>
                  <a:ext cx="304800" cy="304800"/>
                </a:xfrm>
                <a:prstGeom prst="ellipse">
                  <a:avLst/>
                </a:prstGeom>
                <a:noFill/>
                <a:ln>
                  <a:solidFill>
                    <a:schemeClr val="accent3">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ysClr val="windowText" lastClr="000000"/>
                      </a:solidFill>
                    </a:rPr>
                    <a:t>3</a:t>
                  </a:r>
                  <a:endParaRPr lang="en-US" dirty="0" smtClean="0">
                    <a:solidFill>
                      <a:sysClr val="windowText" lastClr="000000"/>
                    </a:solidFill>
                  </a:endParaRPr>
                </a:p>
              </p:txBody>
            </p:sp>
          </p:grpSp>
          <p:sp>
            <p:nvSpPr>
              <p:cNvPr id="34" name="TextBox 33"/>
              <p:cNvSpPr txBox="1"/>
              <p:nvPr/>
            </p:nvSpPr>
            <p:spPr>
              <a:xfrm>
                <a:off x="3250861" y="3810000"/>
                <a:ext cx="1132124" cy="276999"/>
              </a:xfrm>
              <a:prstGeom prst="rect">
                <a:avLst/>
              </a:prstGeom>
              <a:noFill/>
            </p:spPr>
            <p:txBody>
              <a:bodyPr wrap="square" rtlCol="0">
                <a:spAutoFit/>
              </a:bodyPr>
              <a:lstStyle/>
              <a:p>
                <a:pPr>
                  <a:buSzPct val="110000"/>
                </a:pPr>
                <a:r>
                  <a:rPr lang="en-US" sz="1200" dirty="0" smtClean="0"/>
                  <a:t>Buffer cache</a:t>
                </a:r>
              </a:p>
            </p:txBody>
          </p:sp>
          <p:grpSp>
            <p:nvGrpSpPr>
              <p:cNvPr id="35" name="Group 34"/>
              <p:cNvGrpSpPr/>
              <p:nvPr/>
            </p:nvGrpSpPr>
            <p:grpSpPr>
              <a:xfrm>
                <a:off x="4648200" y="3392268"/>
                <a:ext cx="2420941" cy="461665"/>
                <a:chOff x="748145" y="3392269"/>
                <a:chExt cx="2420941" cy="444499"/>
              </a:xfrm>
            </p:grpSpPr>
            <p:sp>
              <p:nvSpPr>
                <p:cNvPr id="36" name="TextBox 35"/>
                <p:cNvSpPr txBox="1"/>
                <p:nvPr/>
              </p:nvSpPr>
              <p:spPr>
                <a:xfrm>
                  <a:off x="1066799" y="3392269"/>
                  <a:ext cx="2102287" cy="444499"/>
                </a:xfrm>
                <a:prstGeom prst="rect">
                  <a:avLst/>
                </a:prstGeom>
                <a:noFill/>
              </p:spPr>
              <p:txBody>
                <a:bodyPr wrap="square" rtlCol="0">
                  <a:spAutoFit/>
                </a:bodyPr>
                <a:lstStyle/>
                <a:p>
                  <a:pPr>
                    <a:buSzPct val="110000"/>
                  </a:pPr>
                  <a:r>
                    <a:rPr lang="en-US" sz="1200" dirty="0" smtClean="0"/>
                    <a:t>Log cache record is flushed to the transaction log</a:t>
                  </a:r>
                  <a:endParaRPr lang="en-US" sz="1200" dirty="0" smtClean="0"/>
                </a:p>
              </p:txBody>
            </p:sp>
            <p:sp>
              <p:nvSpPr>
                <p:cNvPr id="37" name="Oval 36"/>
                <p:cNvSpPr/>
                <p:nvPr/>
              </p:nvSpPr>
              <p:spPr>
                <a:xfrm>
                  <a:off x="748145" y="3470701"/>
                  <a:ext cx="304800" cy="304800"/>
                </a:xfrm>
                <a:prstGeom prst="ellipse">
                  <a:avLst/>
                </a:prstGeom>
                <a:noFill/>
                <a:ln>
                  <a:solidFill>
                    <a:schemeClr val="accent3">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ysClr val="windowText" lastClr="000000"/>
                      </a:solidFill>
                    </a:rPr>
                    <a:t>4</a:t>
                  </a:r>
                  <a:endParaRPr lang="en-US" dirty="0" smtClean="0">
                    <a:solidFill>
                      <a:sysClr val="windowText" lastClr="000000"/>
                    </a:solidFill>
                  </a:endParaRPr>
                </a:p>
              </p:txBody>
            </p:sp>
          </p:grpSp>
          <p:grpSp>
            <p:nvGrpSpPr>
              <p:cNvPr id="38" name="Group 37"/>
              <p:cNvGrpSpPr/>
              <p:nvPr/>
            </p:nvGrpSpPr>
            <p:grpSpPr>
              <a:xfrm>
                <a:off x="5122859" y="4648200"/>
                <a:ext cx="2223514" cy="461665"/>
                <a:chOff x="748145" y="3392269"/>
                <a:chExt cx="2223514" cy="444499"/>
              </a:xfrm>
            </p:grpSpPr>
            <p:sp>
              <p:nvSpPr>
                <p:cNvPr id="39" name="TextBox 38"/>
                <p:cNvSpPr txBox="1"/>
                <p:nvPr/>
              </p:nvSpPr>
              <p:spPr>
                <a:xfrm>
                  <a:off x="1066800" y="3392269"/>
                  <a:ext cx="1904859" cy="444499"/>
                </a:xfrm>
                <a:prstGeom prst="rect">
                  <a:avLst/>
                </a:prstGeom>
                <a:noFill/>
              </p:spPr>
              <p:txBody>
                <a:bodyPr wrap="square" rtlCol="0">
                  <a:spAutoFit/>
                </a:bodyPr>
                <a:lstStyle/>
                <a:p>
                  <a:pPr>
                    <a:buSzPct val="110000"/>
                  </a:pPr>
                  <a:r>
                    <a:rPr lang="en-US" sz="1200" dirty="0" smtClean="0"/>
                    <a:t>Dirty pages are written to disk</a:t>
                  </a:r>
                </a:p>
              </p:txBody>
            </p:sp>
            <p:sp>
              <p:nvSpPr>
                <p:cNvPr id="40" name="Oval 39"/>
                <p:cNvSpPr/>
                <p:nvPr/>
              </p:nvSpPr>
              <p:spPr>
                <a:xfrm>
                  <a:off x="748145" y="3470701"/>
                  <a:ext cx="304800" cy="304800"/>
                </a:xfrm>
                <a:prstGeom prst="ellipse">
                  <a:avLst/>
                </a:prstGeom>
                <a:noFill/>
                <a:ln>
                  <a:solidFill>
                    <a:schemeClr val="accent3">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ysClr val="windowText" lastClr="000000"/>
                      </a:solidFill>
                    </a:rPr>
                    <a:t>5</a:t>
                  </a:r>
                  <a:endParaRPr lang="en-US" dirty="0" smtClean="0">
                    <a:solidFill>
                      <a:sysClr val="windowText" lastClr="000000"/>
                    </a:solidFill>
                  </a:endParaRPr>
                </a:p>
              </p:txBody>
            </p:sp>
          </p:grpSp>
          <p:grpSp>
            <p:nvGrpSpPr>
              <p:cNvPr id="43" name="Group 42"/>
              <p:cNvGrpSpPr/>
              <p:nvPr/>
            </p:nvGrpSpPr>
            <p:grpSpPr>
              <a:xfrm>
                <a:off x="4625378" y="3886200"/>
                <a:ext cx="1535946" cy="414603"/>
                <a:chOff x="4625378" y="3914001"/>
                <a:chExt cx="1535946" cy="414603"/>
              </a:xfrm>
            </p:grpSpPr>
            <p:pic>
              <p:nvPicPr>
                <p:cNvPr id="9" name="Picture 8" descr="C:\Work\PAG_icon library\database green.png"/>
                <p:cNvPicPr>
                  <a:picLocks noChangeAspect="1" noChangeArrowheads="1"/>
                </p:cNvPicPr>
                <p:nvPr/>
              </p:nvPicPr>
              <p:blipFill>
                <a:blip r:embed="rId6" cstate="print"/>
                <a:srcRect/>
                <a:stretch>
                  <a:fillRect/>
                </a:stretch>
              </p:blipFill>
              <p:spPr bwMode="auto">
                <a:xfrm>
                  <a:off x="4625378" y="3962400"/>
                  <a:ext cx="327622" cy="366204"/>
                </a:xfrm>
                <a:prstGeom prst="rect">
                  <a:avLst/>
                </a:prstGeom>
                <a:noFill/>
              </p:spPr>
            </p:pic>
            <p:sp>
              <p:nvSpPr>
                <p:cNvPr id="41" name="TextBox 40"/>
                <p:cNvSpPr txBox="1"/>
                <p:nvPr/>
              </p:nvSpPr>
              <p:spPr>
                <a:xfrm>
                  <a:off x="4876800" y="3914001"/>
                  <a:ext cx="1284524" cy="276999"/>
                </a:xfrm>
                <a:prstGeom prst="rect">
                  <a:avLst/>
                </a:prstGeom>
                <a:noFill/>
              </p:spPr>
              <p:txBody>
                <a:bodyPr wrap="square" rtlCol="0">
                  <a:spAutoFit/>
                </a:bodyPr>
                <a:lstStyle/>
                <a:p>
                  <a:pPr>
                    <a:buSzPct val="110000"/>
                  </a:pPr>
                  <a:r>
                    <a:rPr lang="en-US" sz="1200" dirty="0" smtClean="0"/>
                    <a:t>Transaction log</a:t>
                  </a:r>
                </a:p>
              </p:txBody>
            </p:sp>
          </p:grpSp>
          <p:grpSp>
            <p:nvGrpSpPr>
              <p:cNvPr id="44" name="Group 43"/>
              <p:cNvGrpSpPr/>
              <p:nvPr/>
            </p:nvGrpSpPr>
            <p:grpSpPr>
              <a:xfrm>
                <a:off x="4928961" y="4248569"/>
                <a:ext cx="1167039" cy="414159"/>
                <a:chOff x="4994285" y="4388269"/>
                <a:chExt cx="1167039" cy="414159"/>
              </a:xfrm>
            </p:grpSpPr>
            <p:pic>
              <p:nvPicPr>
                <p:cNvPr id="10" name="Picture 9" descr="C:\Work\PAG_icon library\database green.png"/>
                <p:cNvPicPr>
                  <a:picLocks noChangeAspect="1" noChangeArrowheads="1"/>
                </p:cNvPicPr>
                <p:nvPr/>
              </p:nvPicPr>
              <p:blipFill>
                <a:blip r:embed="rId6" cstate="print"/>
                <a:srcRect/>
                <a:stretch>
                  <a:fillRect/>
                </a:stretch>
              </p:blipFill>
              <p:spPr bwMode="auto">
                <a:xfrm>
                  <a:off x="4994285" y="4436668"/>
                  <a:ext cx="329184" cy="365760"/>
                </a:xfrm>
                <a:prstGeom prst="rect">
                  <a:avLst/>
                </a:prstGeom>
                <a:noFill/>
              </p:spPr>
            </p:pic>
            <p:sp>
              <p:nvSpPr>
                <p:cNvPr id="42" name="TextBox 41"/>
                <p:cNvSpPr txBox="1"/>
                <p:nvPr/>
              </p:nvSpPr>
              <p:spPr>
                <a:xfrm>
                  <a:off x="5268676" y="4388269"/>
                  <a:ext cx="892648" cy="276999"/>
                </a:xfrm>
                <a:prstGeom prst="rect">
                  <a:avLst/>
                </a:prstGeom>
                <a:noFill/>
              </p:spPr>
              <p:txBody>
                <a:bodyPr wrap="square" rtlCol="0">
                  <a:spAutoFit/>
                </a:bodyPr>
                <a:lstStyle/>
                <a:p>
                  <a:pPr>
                    <a:buSzPct val="110000"/>
                  </a:pPr>
                  <a:r>
                    <a:rPr lang="en-US" sz="1200" dirty="0" smtClean="0"/>
                    <a:t>Data file</a:t>
                  </a:r>
                </a:p>
              </p:txBody>
            </p:sp>
          </p:grpSp>
          <p:cxnSp>
            <p:nvCxnSpPr>
              <p:cNvPr id="46" name="Straight Arrow Connector 45"/>
              <p:cNvCxnSpPr>
                <a:stCxn id="8" idx="3"/>
                <a:endCxn id="7" idx="1"/>
              </p:cNvCxnSpPr>
              <p:nvPr/>
            </p:nvCxnSpPr>
            <p:spPr>
              <a:xfrm>
                <a:off x="1942605" y="4406900"/>
                <a:ext cx="724395"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9" idx="1"/>
              </p:cNvCxnSpPr>
              <p:nvPr/>
            </p:nvCxnSpPr>
            <p:spPr>
              <a:xfrm>
                <a:off x="4036797" y="4117701"/>
                <a:ext cx="588581"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10" idx="1"/>
              </p:cNvCxnSpPr>
              <p:nvPr/>
            </p:nvCxnSpPr>
            <p:spPr>
              <a:xfrm>
                <a:off x="4036797" y="4479848"/>
                <a:ext cx="892164"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grpSp>
      <p:sp>
        <p:nvSpPr>
          <p:cNvPr id="58" name="Content Placeholder 57"/>
          <p:cNvSpPr>
            <a:spLocks noGrp="1"/>
          </p:cNvSpPr>
          <p:nvPr>
            <p:ph idx="1"/>
          </p:nvPr>
        </p:nvSpPr>
        <p:spPr>
          <a:xfrm>
            <a:off x="304800" y="1188720"/>
            <a:ext cx="8534400" cy="2443294"/>
          </a:xfrm>
        </p:spPr>
        <p:txBody>
          <a:bodyPr/>
          <a:lstStyle/>
          <a:p>
            <a:r>
              <a:rPr lang="en-US" dirty="0" smtClean="0"/>
              <a:t>Database page reads and writes always go through the buffer pool</a:t>
            </a:r>
          </a:p>
          <a:p>
            <a:r>
              <a:rPr lang="en-US" dirty="0" smtClean="0"/>
              <a:t>SQL Server uses write-ahead logging in order to adhere to ACID principles</a:t>
            </a:r>
            <a:endParaRPr lang="en-US" dirty="0"/>
          </a:p>
        </p:txBody>
      </p:sp>
      <p:sp>
        <p:nvSpPr>
          <p:cNvPr id="45" name="TextBox 44"/>
          <p:cNvSpPr txBox="1"/>
          <p:nvPr/>
        </p:nvSpPr>
        <p:spPr>
          <a:xfrm>
            <a:off x="3258080" y="3298867"/>
            <a:ext cx="1735142" cy="461665"/>
          </a:xfrm>
          <a:prstGeom prst="rect">
            <a:avLst/>
          </a:prstGeom>
          <a:noFill/>
        </p:spPr>
        <p:txBody>
          <a:bodyPr wrap="square" rtlCol="0">
            <a:spAutoFit/>
          </a:bodyPr>
          <a:lstStyle/>
          <a:p>
            <a:pPr>
              <a:buSzPct val="110000"/>
            </a:pPr>
            <a:r>
              <a:rPr lang="en-US" sz="1200" dirty="0" smtClean="0"/>
              <a:t>Modification recorded in the log cache</a:t>
            </a:r>
            <a:endParaRPr lang="en-US" sz="1200" dirty="0" smtClean="0"/>
          </a:p>
        </p:txBody>
      </p:sp>
      <p:sp>
        <p:nvSpPr>
          <p:cNvPr id="47" name="Oval 46"/>
          <p:cNvSpPr/>
          <p:nvPr/>
        </p:nvSpPr>
        <p:spPr>
          <a:xfrm>
            <a:off x="2894045" y="3388967"/>
            <a:ext cx="304800" cy="304800"/>
          </a:xfrm>
          <a:prstGeom prst="ellipse">
            <a:avLst/>
          </a:prstGeom>
          <a:noFill/>
          <a:ln>
            <a:solidFill>
              <a:schemeClr val="accent3">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ysClr val="windowText" lastClr="000000"/>
                </a:solidFill>
              </a:rPr>
              <a:t>2</a:t>
            </a:r>
            <a:endParaRPr lang="en-US" dirty="0" smtClean="0">
              <a:solidFill>
                <a:sysClr val="windowText" lastClr="000000"/>
              </a:solidFill>
            </a:endParaRPr>
          </a:p>
        </p:txBody>
      </p:sp>
    </p:spTree>
    <p:extLst>
      <p:ext uri="{BB962C8B-B14F-4D97-AF65-F5344CB8AC3E}">
        <p14:creationId xmlns:p14="http://schemas.microsoft.com/office/powerpoint/2010/main" val="264940307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SQL Server Disk I/O Patterns: Transaction Log</a:t>
            </a:r>
            <a:endParaRPr lang="en-US" dirty="0"/>
          </a:p>
        </p:txBody>
      </p:sp>
      <p:sp>
        <p:nvSpPr>
          <p:cNvPr id="7" name="Content Placeholder 6"/>
          <p:cNvSpPr>
            <a:spLocks noGrp="1"/>
          </p:cNvSpPr>
          <p:nvPr>
            <p:ph idx="1"/>
          </p:nvPr>
        </p:nvSpPr>
        <p:spPr/>
        <p:txBody>
          <a:bodyPr/>
          <a:lstStyle/>
          <a:p>
            <a:r>
              <a:rPr lang="en-US" dirty="0" smtClean="0"/>
              <a:t>One</a:t>
            </a:r>
            <a:r>
              <a:rPr lang="en-US" baseline="30000" dirty="0" smtClean="0"/>
              <a:t>*</a:t>
            </a:r>
            <a:r>
              <a:rPr lang="en-US" dirty="0" smtClean="0"/>
              <a:t> .</a:t>
            </a:r>
            <a:r>
              <a:rPr lang="en-US" dirty="0" err="1" smtClean="0"/>
              <a:t>ldf</a:t>
            </a:r>
            <a:r>
              <a:rPr lang="en-US" dirty="0" smtClean="0"/>
              <a:t> file per database</a:t>
            </a:r>
          </a:p>
          <a:p>
            <a:r>
              <a:rPr lang="en-US" dirty="0" smtClean="0"/>
              <a:t>Sequential reads and writes</a:t>
            </a:r>
          </a:p>
          <a:p>
            <a:r>
              <a:rPr lang="en-US" dirty="0" smtClean="0"/>
              <a:t>Write activity during log buffer flush operations</a:t>
            </a:r>
          </a:p>
          <a:p>
            <a:r>
              <a:rPr lang="en-US" dirty="0" smtClean="0"/>
              <a:t>Read activity during checkpoints, backups and recovery</a:t>
            </a:r>
          </a:p>
          <a:p>
            <a:r>
              <a:rPr lang="en-US" dirty="0" smtClean="0"/>
              <a:t>Features such as database mirroring and replication will increase read and write activity</a:t>
            </a:r>
          </a:p>
          <a:p>
            <a:endParaRPr lang="en-US" dirty="0"/>
          </a:p>
          <a:p>
            <a:pPr marL="400050" lvl="1" indent="0">
              <a:buNone/>
            </a:pPr>
            <a:r>
              <a:rPr lang="en-US" sz="1800" i="1" baseline="30000" dirty="0" smtClean="0"/>
              <a:t>*</a:t>
            </a:r>
            <a:r>
              <a:rPr lang="en-US" sz="1400" i="1" dirty="0" smtClean="0"/>
              <a:t>You can have more than one log file per database, but it is not recommended.  Since log files are written to sequentially, multiple log files will not provide any performance benefit.</a:t>
            </a:r>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4</a:t>
            </a:fld>
            <a:endParaRPr lang="en-US" dirty="0">
              <a:solidFill>
                <a:prstClr val="white"/>
              </a:solidFill>
            </a:endParaRPr>
          </a:p>
        </p:txBody>
      </p:sp>
    </p:spTree>
    <p:extLst>
      <p:ext uri="{BB962C8B-B14F-4D97-AF65-F5344CB8AC3E}">
        <p14:creationId xmlns:p14="http://schemas.microsoft.com/office/powerpoint/2010/main" val="288924052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SQL Server Disk I/O Patterns: Data File(s)</a:t>
            </a:r>
            <a:endParaRPr lang="en-US" dirty="0"/>
          </a:p>
        </p:txBody>
      </p:sp>
      <p:sp>
        <p:nvSpPr>
          <p:cNvPr id="7" name="Content Placeholder 6"/>
          <p:cNvSpPr>
            <a:spLocks noGrp="1"/>
          </p:cNvSpPr>
          <p:nvPr>
            <p:ph idx="1"/>
          </p:nvPr>
        </p:nvSpPr>
        <p:spPr/>
        <p:txBody>
          <a:bodyPr/>
          <a:lstStyle/>
          <a:p>
            <a:r>
              <a:rPr lang="en-US" dirty="0" smtClean="0"/>
              <a:t>One </a:t>
            </a:r>
            <a:r>
              <a:rPr lang="en-US" dirty="0"/>
              <a:t>.</a:t>
            </a:r>
            <a:r>
              <a:rPr lang="en-US" dirty="0" err="1"/>
              <a:t>mdf</a:t>
            </a:r>
            <a:r>
              <a:rPr lang="en-US" dirty="0"/>
              <a:t> file per </a:t>
            </a:r>
            <a:r>
              <a:rPr lang="en-US" dirty="0" smtClean="0"/>
              <a:t>database</a:t>
            </a:r>
          </a:p>
          <a:p>
            <a:r>
              <a:rPr lang="en-US" dirty="0" smtClean="0"/>
              <a:t>May </a:t>
            </a:r>
            <a:r>
              <a:rPr lang="en-US" dirty="0"/>
              <a:t>have one or more .</a:t>
            </a:r>
            <a:r>
              <a:rPr lang="en-US" dirty="0" err="1"/>
              <a:t>ndf</a:t>
            </a:r>
            <a:r>
              <a:rPr lang="en-US" dirty="0"/>
              <a:t> files</a:t>
            </a:r>
          </a:p>
          <a:p>
            <a:r>
              <a:rPr lang="en-US" dirty="0"/>
              <a:t>Random reads and writes</a:t>
            </a:r>
          </a:p>
          <a:p>
            <a:r>
              <a:rPr lang="en-US" dirty="0"/>
              <a:t>Write activity during checkpoints, recovery </a:t>
            </a:r>
            <a:r>
              <a:rPr lang="en-US" dirty="0" smtClean="0"/>
              <a:t>and lazy writes</a:t>
            </a:r>
            <a:endParaRPr lang="en-US" dirty="0"/>
          </a:p>
          <a:p>
            <a:r>
              <a:rPr lang="en-US" dirty="0"/>
              <a:t>Read activity during backups, other activity varies depending on query activity and buffer pool size</a:t>
            </a:r>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5</a:t>
            </a:fld>
            <a:endParaRPr lang="en-US" dirty="0">
              <a:solidFill>
                <a:prstClr val="white"/>
              </a:solidFill>
            </a:endParaRPr>
          </a:p>
        </p:txBody>
      </p:sp>
    </p:spTree>
    <p:extLst>
      <p:ext uri="{BB962C8B-B14F-4D97-AF65-F5344CB8AC3E}">
        <p14:creationId xmlns:p14="http://schemas.microsoft.com/office/powerpoint/2010/main" val="218087561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Checkpoints</a:t>
            </a:r>
            <a:endParaRPr lang="en-US" dirty="0"/>
          </a:p>
        </p:txBody>
      </p:sp>
      <p:sp>
        <p:nvSpPr>
          <p:cNvPr id="3" name="Content Placeholder 2"/>
          <p:cNvSpPr>
            <a:spLocks noGrp="1"/>
          </p:cNvSpPr>
          <p:nvPr>
            <p:ph idx="1"/>
          </p:nvPr>
        </p:nvSpPr>
        <p:spPr/>
        <p:txBody>
          <a:bodyPr>
            <a:normAutofit/>
          </a:bodyPr>
          <a:lstStyle/>
          <a:p>
            <a:r>
              <a:rPr lang="en-US" dirty="0" smtClean="0"/>
              <a:t>Flushes dirty pages (in-memory modified) from buffer pool to disk</a:t>
            </a:r>
          </a:p>
          <a:p>
            <a:r>
              <a:rPr lang="en-US" dirty="0" smtClean="0"/>
              <a:t>Frequency of checkpoints varies based on database activity and recovery interval</a:t>
            </a:r>
          </a:p>
          <a:p>
            <a:r>
              <a:rPr lang="en-US" dirty="0" smtClean="0"/>
              <a:t>Four types of checkpoints</a:t>
            </a:r>
          </a:p>
          <a:p>
            <a:pPr lvl="1"/>
            <a:r>
              <a:rPr lang="en-US" b="1" dirty="0" smtClean="0"/>
              <a:t>Automatic</a:t>
            </a:r>
            <a:r>
              <a:rPr lang="en-US" dirty="0" smtClean="0"/>
              <a:t> (default) – database engine issues checkpoints automatically based on the server level “</a:t>
            </a:r>
            <a:r>
              <a:rPr lang="en-US" b="1" dirty="0" smtClean="0"/>
              <a:t>recovery interval</a:t>
            </a:r>
            <a:r>
              <a:rPr lang="en-US" dirty="0" smtClean="0"/>
              <a:t>” configuration option</a:t>
            </a:r>
          </a:p>
          <a:p>
            <a:pPr lvl="1"/>
            <a:r>
              <a:rPr lang="en-US" b="1" dirty="0" smtClean="0"/>
              <a:t>Indirect</a:t>
            </a:r>
            <a:r>
              <a:rPr lang="en-US" dirty="0" smtClean="0"/>
              <a:t> (new in SQL 2012) – database engine issues checkpoints automatically based on the database level </a:t>
            </a:r>
            <a:r>
              <a:rPr lang="en-US" b="1" dirty="0" smtClean="0"/>
              <a:t>TARGET_RECOVERY_TIME</a:t>
            </a:r>
            <a:endParaRPr lang="en-US" dirty="0" smtClean="0"/>
          </a:p>
          <a:p>
            <a:pPr lvl="1"/>
            <a:r>
              <a:rPr lang="en-US" b="1" dirty="0" smtClean="0"/>
              <a:t>Manual</a:t>
            </a:r>
            <a:r>
              <a:rPr lang="en-US" dirty="0" smtClean="0"/>
              <a:t> – issued in the current database for your connection when you execute the T-SQL </a:t>
            </a:r>
            <a:r>
              <a:rPr lang="en-US" b="1" dirty="0" smtClean="0"/>
              <a:t>CHECKPOINT</a:t>
            </a:r>
            <a:r>
              <a:rPr lang="en-US" dirty="0" smtClean="0"/>
              <a:t> command</a:t>
            </a:r>
          </a:p>
          <a:p>
            <a:pPr lvl="1"/>
            <a:r>
              <a:rPr lang="en-US" b="1" dirty="0" smtClean="0"/>
              <a:t>Internal</a:t>
            </a:r>
            <a:r>
              <a:rPr lang="en-US" dirty="0" smtClean="0"/>
              <a:t> – issued by various server operations</a:t>
            </a:r>
          </a:p>
          <a:p>
            <a:endParaRPr lang="en-US" dirty="0"/>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6</a:t>
            </a:fld>
            <a:endParaRPr lang="en-US" dirty="0">
              <a:solidFill>
                <a:prstClr val="white"/>
              </a:solidFill>
            </a:endParaRPr>
          </a:p>
        </p:txBody>
      </p:sp>
    </p:spTree>
    <p:extLst>
      <p:ext uri="{BB962C8B-B14F-4D97-AF65-F5344CB8AC3E}">
        <p14:creationId xmlns:p14="http://schemas.microsoft.com/office/powerpoint/2010/main" val="198793653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Indirect Checkpoints</a:t>
            </a:r>
            <a:endParaRPr lang="en-US" dirty="0"/>
          </a:p>
        </p:txBody>
      </p:sp>
      <p:sp>
        <p:nvSpPr>
          <p:cNvPr id="3" name="Content Placeholder 2"/>
          <p:cNvSpPr>
            <a:spLocks noGrp="1"/>
          </p:cNvSpPr>
          <p:nvPr>
            <p:ph idx="1"/>
          </p:nvPr>
        </p:nvSpPr>
        <p:spPr/>
        <p:txBody>
          <a:bodyPr/>
          <a:lstStyle/>
          <a:p>
            <a:r>
              <a:rPr lang="en-US" dirty="0" smtClean="0"/>
              <a:t>More accurate algorithm</a:t>
            </a:r>
          </a:p>
          <a:p>
            <a:pPr lvl="1"/>
            <a:r>
              <a:rPr lang="en-US" dirty="0" smtClean="0"/>
              <a:t>Based on number of dirty pages, not number of transactions</a:t>
            </a:r>
          </a:p>
          <a:p>
            <a:pPr lvl="1"/>
            <a:r>
              <a:rPr lang="en-US" dirty="0" smtClean="0"/>
              <a:t>More predictable database recovery time</a:t>
            </a:r>
          </a:p>
          <a:p>
            <a:r>
              <a:rPr lang="en-US" dirty="0" smtClean="0"/>
              <a:t>Does not directly write out dirty pages</a:t>
            </a:r>
          </a:p>
          <a:p>
            <a:r>
              <a:rPr lang="en-US" dirty="0" smtClean="0"/>
              <a:t>Leverages a background writer thread</a:t>
            </a:r>
          </a:p>
          <a:p>
            <a:pPr lvl="1"/>
            <a:r>
              <a:rPr lang="en-US" dirty="0" smtClean="0"/>
              <a:t>Serves to smooth out I/O spikes that would occur during normal checkpoints</a:t>
            </a:r>
          </a:p>
          <a:p>
            <a:pPr lvl="1"/>
            <a:r>
              <a:rPr lang="en-US" dirty="0" smtClean="0"/>
              <a:t>May increase average I/O</a:t>
            </a:r>
          </a:p>
        </p:txBody>
      </p:sp>
      <p:sp>
        <p:nvSpPr>
          <p:cNvPr id="4" name="Footer Placeholder 3"/>
          <p:cNvSpPr>
            <a:spLocks noGrp="1"/>
          </p:cNvSpPr>
          <p:nvPr>
            <p:ph type="ftr" sz="quarter" idx="11"/>
          </p:nvPr>
        </p:nvSpPr>
        <p:spPr/>
        <p:txBody>
          <a:bodyPr/>
          <a:lstStyle/>
          <a:p>
            <a:r>
              <a:rPr lang="en-US" smtClean="0">
                <a:solidFill>
                  <a:prstClr val="white"/>
                </a:solidFill>
              </a:rPr>
              <a:t>Microsoft Confidential</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026CCAEB-CB17-44EB-A892-4553F1D666B6}" type="slidenum">
              <a:rPr lang="en-US" smtClean="0">
                <a:solidFill>
                  <a:prstClr val="white"/>
                </a:solidFill>
              </a:rPr>
              <a:pPr/>
              <a:t>7</a:t>
            </a:fld>
            <a:endParaRPr lang="en-US" dirty="0">
              <a:solidFill>
                <a:prstClr val="white"/>
              </a:solidFill>
            </a:endParaRPr>
          </a:p>
        </p:txBody>
      </p:sp>
    </p:spTree>
    <p:extLst>
      <p:ext uri="{BB962C8B-B14F-4D97-AF65-F5344CB8AC3E}">
        <p14:creationId xmlns:p14="http://schemas.microsoft.com/office/powerpoint/2010/main" val="18867325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Lesson Review </a:t>
            </a:r>
            <a:endParaRPr lang="en-US" dirty="0"/>
          </a:p>
        </p:txBody>
      </p:sp>
      <p:sp>
        <p:nvSpPr>
          <p:cNvPr id="10" name="Content Placeholder 9"/>
          <p:cNvSpPr>
            <a:spLocks noGrp="1"/>
          </p:cNvSpPr>
          <p:nvPr>
            <p:ph idx="1"/>
          </p:nvPr>
        </p:nvSpPr>
        <p:spPr/>
        <p:txBody>
          <a:bodyPr/>
          <a:lstStyle/>
          <a:p>
            <a:r>
              <a:rPr lang="en-US" dirty="0" smtClean="0"/>
              <a:t>When will an update to a row be written to the data file?</a:t>
            </a:r>
            <a:endParaRPr lang="en-US" dirty="0"/>
          </a:p>
          <a:p>
            <a:r>
              <a:rPr lang="en-US" dirty="0" smtClean="0"/>
              <a:t>What happens to a data modification if the SQL Server crashes before the change has been written to the data </a:t>
            </a:r>
            <a:r>
              <a:rPr lang="en-US" smtClean="0"/>
              <a:t>file?</a:t>
            </a:r>
            <a:endParaRPr lang="en-US" dirty="0" smtClean="0"/>
          </a:p>
        </p:txBody>
      </p:sp>
      <p:sp>
        <p:nvSpPr>
          <p:cNvPr id="2" name="Footer Placeholder 1"/>
          <p:cNvSpPr>
            <a:spLocks noGrp="1"/>
          </p:cNvSpPr>
          <p:nvPr>
            <p:ph type="ftr" sz="quarter" idx="11"/>
          </p:nvPr>
        </p:nvSpPr>
        <p:spPr/>
        <p:txBody>
          <a:bodyPr/>
          <a:lstStyle/>
          <a:p>
            <a:r>
              <a:rPr lang="en-US" dirty="0" smtClean="0">
                <a:solidFill>
                  <a:prstClr val="white"/>
                </a:solidFill>
              </a:rPr>
              <a:t>Microsoft Confidential</a:t>
            </a:r>
            <a:endParaRPr lang="en-US" dirty="0">
              <a:solidFill>
                <a:prstClr val="white"/>
              </a:solidFill>
            </a:endParaRPr>
          </a:p>
        </p:txBody>
      </p:sp>
      <p:sp>
        <p:nvSpPr>
          <p:cNvPr id="3" name="Slide Number Placeholder 2"/>
          <p:cNvSpPr>
            <a:spLocks noGrp="1"/>
          </p:cNvSpPr>
          <p:nvPr>
            <p:ph type="sldNum" sz="quarter" idx="12"/>
          </p:nvPr>
        </p:nvSpPr>
        <p:spPr/>
        <p:txBody>
          <a:bodyPr/>
          <a:lstStyle/>
          <a:p>
            <a:fld id="{026CCAEB-CB17-44EB-A892-4553F1D666B6}" type="slidenum">
              <a:rPr lang="en-US" smtClean="0">
                <a:solidFill>
                  <a:prstClr val="white"/>
                </a:solidFill>
              </a:rPr>
              <a:pPr/>
              <a:t>8</a:t>
            </a:fld>
            <a:endParaRPr lang="en-US" dirty="0">
              <a:solidFill>
                <a:prstClr val="white"/>
              </a:solidFill>
            </a:endParaRPr>
          </a:p>
        </p:txBody>
      </p:sp>
    </p:spTree>
    <p:extLst>
      <p:ext uri="{BB962C8B-B14F-4D97-AF65-F5344CB8AC3E}">
        <p14:creationId xmlns:p14="http://schemas.microsoft.com/office/powerpoint/2010/main" val="247629991"/>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PPT Template - Technology-Lesson_Title">
  <a:themeElements>
    <a:clrScheme name="Custom 10">
      <a:dk1>
        <a:sysClr val="windowText" lastClr="000000"/>
      </a:dk1>
      <a:lt1>
        <a:sysClr val="window" lastClr="FFFFFF"/>
      </a:lt1>
      <a:dk2>
        <a:srgbClr val="385593"/>
      </a:dk2>
      <a:lt2>
        <a:srgbClr val="277EB5"/>
      </a:lt2>
      <a:accent1>
        <a:srgbClr val="E19004"/>
      </a:accent1>
      <a:accent2>
        <a:srgbClr val="9BBB59"/>
      </a:accent2>
      <a:accent3>
        <a:srgbClr val="FFE269"/>
      </a:accent3>
      <a:accent4>
        <a:srgbClr val="4F81BD"/>
      </a:accent4>
      <a:accent5>
        <a:srgbClr val="4BACC6"/>
      </a:accent5>
      <a:accent6>
        <a:srgbClr val="DAB77D"/>
      </a:accent6>
      <a:hlink>
        <a:srgbClr val="C0504D"/>
      </a:hlink>
      <a:folHlink>
        <a:srgbClr val="4F81BD"/>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40000"/>
            <a:lumOff val="60000"/>
          </a:schemeClr>
        </a:solidFill>
        <a:ln>
          <a:solidFill>
            <a:schemeClr val="accent4"/>
          </a:solidFill>
        </a:ln>
      </a:spPr>
      <a:bodyPr rtlCol="0" anchor="ctr"/>
      <a:lstStyle>
        <a:defPPr marL="228600" indent="-228600" algn="ctr">
          <a:buBlip>
            <a:blip xmlns:r="http://schemas.openxmlformats.org/officeDocument/2006/relationships" r:embed="rId1"/>
          </a:buBlip>
          <a:defRPr dirty="0" err="1" smtClean="0">
            <a:solidFill>
              <a:sysClr val="windowText" lastClr="000000"/>
            </a:solidFill>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marL="228600" indent="-228600">
          <a:buSzPct val="110000"/>
          <a:buBlip>
            <a:blip xmlns:r="http://schemas.openxmlformats.org/officeDocument/2006/relationships" r:embed="rId1"/>
          </a:buBlip>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A892B5D7F0A643ACDB94198F650643" ma:contentTypeVersion="4" ma:contentTypeDescription="Create a new document." ma:contentTypeScope="" ma:versionID="459bf5778fc3f76627865e5465be7a54">
  <xsd:schema xmlns:xsd="http://www.w3.org/2001/XMLSchema" xmlns:xs="http://www.w3.org/2001/XMLSchema" xmlns:p="http://schemas.microsoft.com/office/2006/metadata/properties" xmlns:ns1="http://schemas.microsoft.com/sharepoint/v3" xmlns:ns2="e10c8cff-f1b9-462f-9532-75272795b724" targetNamespace="http://schemas.microsoft.com/office/2006/metadata/properties" ma:root="true" ma:fieldsID="126127bd73898789168f74e078ae3be9" ns1:_="" ns2:_="">
    <xsd:import namespace="http://schemas.microsoft.com/sharepoint/v3"/>
    <xsd:import namespace="e10c8cff-f1b9-462f-9532-75272795b724"/>
    <xsd:element name="properties">
      <xsd:complexType>
        <xsd:sequence>
          <xsd:element name="documentManagement">
            <xsd:complexType>
              <xsd:all>
                <xsd:element ref="ns1:AverageRating" minOccurs="0"/>
                <xsd:element ref="ns1:RatingCount"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e10c8cff-f1b9-462f-9532-75272795b724" elementFormDefault="qualified">
    <xsd:import namespace="http://schemas.microsoft.com/office/2006/documentManagement/types"/>
    <xsd:import namespace="http://schemas.microsoft.com/office/infopath/2007/PartnerControls"/>
    <xsd:element name="CommentCount" ma:index="10"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14BEDF-38E7-4084-8E5B-F231F3933DB5}"/>
</file>

<file path=customXml/itemProps2.xml><?xml version="1.0" encoding="utf-8"?>
<ds:datastoreItem xmlns:ds="http://schemas.openxmlformats.org/officeDocument/2006/customXml" ds:itemID="{7205DE20-3E00-4460-8ABA-4110C899F874}"/>
</file>

<file path=customXml/itemProps3.xml><?xml version="1.0" encoding="utf-8"?>
<ds:datastoreItem xmlns:ds="http://schemas.openxmlformats.org/officeDocument/2006/customXml" ds:itemID="{5D22661E-0BAC-494A-86B4-DD4A1044C6B5}"/>
</file>

<file path=docProps/app.xml><?xml version="1.0" encoding="utf-8"?>
<Properties xmlns="http://schemas.openxmlformats.org/officeDocument/2006/extended-properties" xmlns:vt="http://schemas.openxmlformats.org/officeDocument/2006/docPropsVTypes">
  <Template>PPT Template - Technology-Lesson_Title</Template>
  <TotalTime>5188</TotalTime>
  <Words>2371</Words>
  <Application>Microsoft Office PowerPoint</Application>
  <PresentationFormat>On-screen Show (4:3)</PresentationFormat>
  <Paragraphs>166</Paragraphs>
  <Slides>9</Slides>
  <Notes>9</Notes>
  <HiddenSlides>2</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PPT Template - Technology-Lesson_Title</vt:lpstr>
      <vt:lpstr>Lesson 4: SQL Server Disk I/O</vt:lpstr>
      <vt:lpstr>Conditions and Terms of Use </vt:lpstr>
      <vt:lpstr>Students: How to View this Presentation</vt:lpstr>
      <vt:lpstr>SQL Server Disk I/O</vt:lpstr>
      <vt:lpstr>SQL Server Disk I/O Patterns: Transaction Log</vt:lpstr>
      <vt:lpstr>SQL Server Disk I/O Patterns: Data File(s)</vt:lpstr>
      <vt:lpstr>Checkpoints</vt:lpstr>
      <vt:lpstr>Indirect Checkpoints</vt:lpstr>
      <vt:lpstr>Lesson Review </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Pam Lahoud</dc:creator>
  <cp:lastModifiedBy>Pam Lahoud</cp:lastModifiedBy>
  <cp:revision>165</cp:revision>
  <dcterms:created xsi:type="dcterms:W3CDTF">2011-12-20T02:52:26Z</dcterms:created>
  <dcterms:modified xsi:type="dcterms:W3CDTF">2012-08-27T22:20:42Z</dcterms:modified>
  <cp:version>061520111936</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0x0101005FA892B5D7F0A643ACDB94198F650643</vt:lpwstr>
  </property>
  <property fmtid="{D5CDD505-2E9C-101B-9397-08002B2CF9AE}" pid="3" name="TaxKeyword">
    <vt:lpwstr/>
  </property>
</Properties>
</file>