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14"/>
  </p:notesMasterIdLst>
  <p:handoutMasterIdLst>
    <p:handoutMasterId r:id="rId15"/>
  </p:handoutMasterIdLst>
  <p:sldIdLst>
    <p:sldId id="332" r:id="rId5"/>
    <p:sldId id="262" r:id="rId6"/>
    <p:sldId id="298" r:id="rId7"/>
    <p:sldId id="315" r:id="rId8"/>
    <p:sldId id="327" r:id="rId9"/>
    <p:sldId id="314" r:id="rId10"/>
    <p:sldId id="316" r:id="rId11"/>
    <p:sldId id="333" r:id="rId12"/>
    <p:sldId id="336"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Ryan J. Jones" initials="RJJ" lastIdx="11" clrIdx="1"/>
  <p:cmAuthor id="2" name="Pam Lahoud" initials="PL" lastIdx="6" clrIdx="2"/>
  <p:cmAuthor id="3" name="Mark Short" initials="MAS" lastIdx="1" clrIdx="3"/>
  <p:cmAuthor id="4" name="Pankaj Mittal" initials="PM" lastIdx="1" clrIdx="4"/>
  <p:cmAuthor id="5" name="Julie Rasnick" initials="J" lastIdx="4" clrIdx="5">
    <p:extLst>
      <p:ext uri="{19B8F6BF-5375-455C-9EA6-DF929625EA0E}">
        <p15:presenceInfo xmlns:p15="http://schemas.microsoft.com/office/powerpoint/2012/main" xmlns=""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BA3C"/>
    <a:srgbClr val="FFE48F"/>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1" autoAdjust="0"/>
    <p:restoredTop sz="80599" autoAdjust="0"/>
  </p:normalViewPr>
  <p:slideViewPr>
    <p:cSldViewPr>
      <p:cViewPr varScale="1">
        <p:scale>
          <a:sx n="67" d="100"/>
          <a:sy n="67" d="100"/>
        </p:scale>
        <p:origin x="-2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350" y="21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11/28/2012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ee210585.aspx"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ms187104.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technet.microsoft.com/en-us/library/cc966413.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ms179984.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qlnexus.codeplex.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0</a:t>
            </a:fld>
            <a:endParaRPr lang="en-US" dirty="0"/>
          </a:p>
        </p:txBody>
      </p:sp>
    </p:spTree>
    <p:extLst>
      <p:ext uri="{BB962C8B-B14F-4D97-AF65-F5344CB8AC3E}">
        <p14:creationId xmlns:p14="http://schemas.microsoft.com/office/powerpoint/2010/main" val="1925551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r>
              <a:rPr lang="en-US" b="1" dirty="0" smtClean="0"/>
              <a:t>Key Points</a:t>
            </a:r>
            <a:r>
              <a:rPr lang="en-US" dirty="0" smtClean="0"/>
              <a:t>:</a:t>
            </a:r>
          </a:p>
          <a:p>
            <a:pPr>
              <a:spcAft>
                <a:spcPts val="600"/>
              </a:spcAft>
            </a:pPr>
            <a:r>
              <a:rPr lang="en-US" dirty="0" smtClean="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smtClean="0"/>
              <a:t>When a task is scheduled, it is assigned to a worker thread.  When it is time for the task to do work on a CPU, the SQL Server worker thread is submitted to the OS for processing and will be assigned to an OS thread.  Once the thread is submitted to the OS for execution, Windows takes over and handles scheduling the thread for execution on one of the system CPUs.</a:t>
            </a:r>
          </a:p>
          <a:p>
            <a:pPr>
              <a:spcAft>
                <a:spcPts val="600"/>
              </a:spcAft>
            </a:pPr>
            <a:r>
              <a:rPr lang="en-US" dirty="0"/>
              <a:t>The default maximum number of worker threads can be calculated using the following formula:</a:t>
            </a:r>
          </a:p>
          <a:p>
            <a:pPr>
              <a:spcAft>
                <a:spcPts val="600"/>
              </a:spcAft>
            </a:pPr>
            <a:r>
              <a:rPr lang="en-US" dirty="0"/>
              <a:t>Maximum worker threads = (512+ (&lt;# of processors&gt; -4) * 16)</a:t>
            </a:r>
            <a:endParaRPr lang="en-US" dirty="0" smtClean="0"/>
          </a:p>
          <a:p>
            <a:r>
              <a:rPr lang="en-US" b="1" dirty="0" smtClean="0"/>
              <a:t>Additional Reading:</a:t>
            </a:r>
          </a:p>
          <a:p>
            <a:r>
              <a:rPr lang="en-US" i="1" dirty="0"/>
              <a:t>SQL Server Batch or Task Scheduling</a:t>
            </a:r>
            <a:endParaRPr lang="en-US" i="1" dirty="0" smtClean="0"/>
          </a:p>
          <a:p>
            <a:r>
              <a:rPr lang="en-US" dirty="0">
                <a:hlinkClick r:id="rId3"/>
              </a:rPr>
              <a:t>http://</a:t>
            </a:r>
            <a:r>
              <a:rPr lang="en-US" dirty="0" smtClean="0">
                <a:hlinkClick r:id="rId3"/>
              </a:rPr>
              <a:t>msdn.microsoft.com/en-us/library/ms189267.aspx</a:t>
            </a:r>
            <a:endParaRPr lang="en-US" dirty="0" smtClean="0"/>
          </a:p>
          <a:p>
            <a:r>
              <a:rPr lang="en-US" i="1" dirty="0"/>
              <a:t>Thread and Task Architecture</a:t>
            </a:r>
            <a:endParaRPr lang="en-US" i="1" dirty="0" smtClean="0"/>
          </a:p>
          <a:p>
            <a:r>
              <a:rPr lang="en-US" dirty="0">
                <a:hlinkClick r:id="rId4"/>
              </a:rPr>
              <a:t>http://</a:t>
            </a:r>
            <a:r>
              <a:rPr lang="en-US" dirty="0" smtClean="0">
                <a:hlinkClick r:id="rId4"/>
              </a:rPr>
              <a:t>msdn.microsoft.com/en-us/library/ms176043.aspx</a:t>
            </a:r>
            <a:endParaRPr lang="en-US" dirty="0" smtClean="0"/>
          </a:p>
          <a:p>
            <a:r>
              <a:rPr lang="en-US" i="1" dirty="0"/>
              <a:t>Configure the max worker threads Server Configuration </a:t>
            </a:r>
            <a:r>
              <a:rPr lang="en-US" i="1" dirty="0" smtClean="0"/>
              <a:t>Option</a:t>
            </a:r>
          </a:p>
          <a:p>
            <a:r>
              <a:rPr lang="en-US" dirty="0">
                <a:hlinkClick r:id="rId5"/>
              </a:rPr>
              <a:t>http://</a:t>
            </a:r>
            <a:r>
              <a:rPr lang="en-US" dirty="0" smtClean="0">
                <a:hlinkClick r:id="rId5"/>
              </a:rPr>
              <a:t>msdn.microsoft.com/en-us/library/ms190219.aspx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dirty="0"/>
          </a:p>
        </p:txBody>
      </p:sp>
    </p:spTree>
    <p:extLst>
      <p:ext uri="{BB962C8B-B14F-4D97-AF65-F5344CB8AC3E}">
        <p14:creationId xmlns:p14="http://schemas.microsoft.com/office/powerpoint/2010/main" val="230829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r>
              <a:rPr lang="en-US" b="1" dirty="0" smtClean="0"/>
              <a:t>Key Points:</a:t>
            </a:r>
          </a:p>
          <a:p>
            <a:r>
              <a:rPr lang="en-US" dirty="0" smtClean="0"/>
              <a:t>SQL Server will create one internal scheduler for each CPU (core or logical processor) that is detected. </a:t>
            </a:r>
            <a:r>
              <a:rPr lang="en-US" dirty="0"/>
              <a:t>Work requests that need to be performed by SQL Server will be load balanced across all the schedulers based on </a:t>
            </a:r>
            <a:r>
              <a:rPr lang="en-US" dirty="0" smtClean="0"/>
              <a:t>an internal calculation called “load factor</a:t>
            </a:r>
            <a:r>
              <a:rPr lang="en-US" dirty="0" smtClean="0"/>
              <a:t>.”  When </a:t>
            </a:r>
            <a:r>
              <a:rPr lang="en-US" dirty="0"/>
              <a:t>a task is </a:t>
            </a:r>
            <a:r>
              <a:rPr lang="en-US" dirty="0" err="1" smtClean="0"/>
              <a:t>enqueued</a:t>
            </a:r>
            <a:r>
              <a:rPr lang="en-US" dirty="0" smtClean="0"/>
              <a:t> on a scheduler, </a:t>
            </a:r>
            <a:r>
              <a:rPr lang="en-US" dirty="0"/>
              <a:t>the load factor is increased. When a task is completed, the load factor is decreased</a:t>
            </a:r>
            <a:r>
              <a:rPr lang="en-US" dirty="0" smtClean="0"/>
              <a:t>.  </a:t>
            </a:r>
            <a:r>
              <a:rPr lang="en-US" dirty="0" smtClean="0"/>
              <a:t>In </a:t>
            </a:r>
            <a:r>
              <a:rPr lang="en-US" dirty="0" smtClean="0"/>
              <a:t>this way, SQL Server can ensure a balanced workload across all the CPUs.</a:t>
            </a:r>
            <a:endParaRPr lang="en-US" dirty="0"/>
          </a:p>
          <a:p>
            <a:endParaRPr lang="en-US" dirty="0" smtClean="0"/>
          </a:p>
          <a:p>
            <a:r>
              <a:rPr lang="en-US" dirty="0" smtClean="0"/>
              <a:t>While there is one scheduler per CPU, a scheduler is not necessarily bound to a particular CPU.  Once the thread has been handed off to the OS by the scheduler, it will enter the OS processor queue like any other process.  The default behavior is to use all available CPUs and allow the OS to balance the threads accordingly, but this can be changed by adjusting processor affinity via the </a:t>
            </a:r>
            <a:r>
              <a:rPr lang="en-US" dirty="0" smtClean="0"/>
              <a:t>“PROCESS AFFINITY” </a:t>
            </a:r>
            <a:r>
              <a:rPr lang="en-US" dirty="0" smtClean="0"/>
              <a:t>server </a:t>
            </a:r>
            <a:r>
              <a:rPr lang="en-US" dirty="0" smtClean="0"/>
              <a:t>configuration.</a:t>
            </a:r>
          </a:p>
          <a:p>
            <a:endParaRPr lang="en-US" dirty="0" smtClean="0"/>
          </a:p>
          <a:p>
            <a:r>
              <a:rPr lang="en-US" b="1" dirty="0" smtClean="0"/>
              <a:t>Additional Reading:</a:t>
            </a:r>
          </a:p>
          <a:p>
            <a:r>
              <a:rPr lang="en-US" i="1" dirty="0"/>
              <a:t>ALTER SERVER CONFIGURATION (Transact-SQL</a:t>
            </a:r>
            <a:r>
              <a:rPr lang="en-US" i="1" dirty="0" smtClean="0"/>
              <a:t>)</a:t>
            </a:r>
          </a:p>
          <a:p>
            <a:r>
              <a:rPr lang="en-US" dirty="0">
                <a:hlinkClick r:id="rId3"/>
              </a:rPr>
              <a:t>http://</a:t>
            </a:r>
            <a:r>
              <a:rPr lang="en-US" dirty="0" smtClean="0">
                <a:hlinkClick r:id="rId3"/>
              </a:rPr>
              <a:t>msdn.microsoft.com/en-us/library/ee210585.aspx</a:t>
            </a:r>
            <a:endParaRPr lang="en-US" dirty="0" smtClean="0"/>
          </a:p>
          <a:p>
            <a:endParaRPr lang="en-US" dirty="0"/>
          </a:p>
          <a:p>
            <a:r>
              <a:rPr lang="en-US" i="1" dirty="0" smtClean="0"/>
              <a:t>affinity </a:t>
            </a:r>
            <a:r>
              <a:rPr lang="en-US" i="1" dirty="0"/>
              <a:t>mask Server Configuration Option</a:t>
            </a:r>
            <a:endParaRPr lang="en-US" i="1" dirty="0" smtClean="0"/>
          </a:p>
          <a:p>
            <a:r>
              <a:rPr lang="en-US" dirty="0">
                <a:hlinkClick r:id="rId4"/>
              </a:rPr>
              <a:t>http://</a:t>
            </a:r>
            <a:r>
              <a:rPr lang="en-US" dirty="0" smtClean="0">
                <a:hlinkClick r:id="rId4"/>
              </a:rPr>
              <a:t>msdn.microsoft.com/en-us/library/ms187104.aspx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90054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835D07B-80BE-4254-9462-4D5171DEFCE9}" type="slidenum">
              <a:rPr lang="en-US" smtClean="0"/>
              <a:pPr/>
              <a:t>5</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701040" y="4415911"/>
            <a:ext cx="5608320" cy="4182817"/>
          </a:xfrm>
          <a:noFill/>
          <a:ln/>
        </p:spPr>
        <p:txBody>
          <a:bodyPr/>
          <a:lstStyle/>
          <a:p>
            <a:pPr marL="232418" indent="-232418"/>
            <a:r>
              <a:rPr lang="en-US" b="1" dirty="0" smtClean="0"/>
              <a:t>Key Points</a:t>
            </a:r>
            <a:r>
              <a:rPr lang="en-US" dirty="0" smtClean="0"/>
              <a:t>:</a:t>
            </a:r>
          </a:p>
          <a:p>
            <a:pPr>
              <a:spcAft>
                <a:spcPts val="600"/>
              </a:spcAft>
            </a:pPr>
            <a:r>
              <a:rPr lang="en-US" dirty="0" smtClean="0"/>
              <a:t>SQL Server will create a scheduler for each logical CPU that is available on the system.  Each one of these schedulers is responsible for managing the active tasks that are assigned to it and ensuring that one thread is always in the Running position, that is, being submitted to the OS for execution on a CPU.  </a:t>
            </a:r>
          </a:p>
          <a:p>
            <a:pPr>
              <a:spcAft>
                <a:spcPts val="600"/>
              </a:spcAft>
            </a:pPr>
            <a:r>
              <a:rPr lang="en-US" dirty="0" smtClean="0"/>
              <a:t>Since each scheduler represents one CPU, there can only be one task in the Running position at any given time.  The other tasks will be in either the Runnable Queue (with a status of Runnable) or the Wait Queue (with a status of Suspended).  Tasks in the Runnable Queue are experiencing Signal Waits.  They are ready to be sent out to the CPU for execution, but are waiting for the Running position to be available.  Tasks in the Wait Queue are waiting for some resource other than CPU.  When a task is in the Wait Queue, it will have a Wait Type and a Wait Resource that indicate what it is waiting for.</a:t>
            </a:r>
          </a:p>
          <a:p>
            <a:pPr marL="232418" indent="-232418"/>
            <a:r>
              <a:rPr lang="en-US" b="1" dirty="0" smtClean="0"/>
              <a:t>Additional Reading:</a:t>
            </a:r>
          </a:p>
          <a:p>
            <a:pPr marL="232418" indent="-232418"/>
            <a:r>
              <a:rPr lang="en-US" i="1" dirty="0" smtClean="0"/>
              <a:t>SQL Server Performance Tuning – Waits and Queues</a:t>
            </a:r>
          </a:p>
          <a:p>
            <a:pPr marL="232418" indent="-232418"/>
            <a:r>
              <a:rPr lang="en-US" dirty="0">
                <a:hlinkClick r:id="rId3"/>
              </a:rPr>
              <a:t>http://</a:t>
            </a:r>
            <a:r>
              <a:rPr lang="en-US" dirty="0" smtClean="0">
                <a:hlinkClick r:id="rId3"/>
              </a:rPr>
              <a:t>technet.microsoft.com/en-us/library/cc966413.aspx</a:t>
            </a:r>
            <a:endParaRPr lang="en-US" dirty="0" smtClean="0"/>
          </a:p>
          <a:p>
            <a:pPr marL="232418" indent="-232418"/>
            <a:endParaRPr lang="en-US" dirty="0" smtClean="0"/>
          </a:p>
        </p:txBody>
      </p:sp>
    </p:spTree>
    <p:extLst>
      <p:ext uri="{BB962C8B-B14F-4D97-AF65-F5344CB8AC3E}">
        <p14:creationId xmlns:p14="http://schemas.microsoft.com/office/powerpoint/2010/main" val="18700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r>
              <a:rPr lang="en-US" b="1" dirty="0" smtClean="0"/>
              <a:t>Key Points</a:t>
            </a:r>
            <a:r>
              <a:rPr lang="en-US" dirty="0" smtClean="0"/>
              <a:t>:</a:t>
            </a:r>
          </a:p>
          <a:p>
            <a:pPr>
              <a:spcAft>
                <a:spcPts val="600"/>
              </a:spcAft>
            </a:pPr>
            <a:r>
              <a:rPr lang="en-US" dirty="0" smtClean="0"/>
              <a:t>Waits and Queues is a methodology of tuning by focusing on where SQL Server is spending most of its time waiting.  Analyzing a task as it moves through the various queues in the scheduler reveals a lot about where it is spending its time.  A high amount of Signal Wait time can mean a CPU bottleneck, or possibly a query that is just doing a lot of work.</a:t>
            </a:r>
          </a:p>
          <a:p>
            <a:pPr>
              <a:spcAft>
                <a:spcPts val="600"/>
              </a:spcAft>
            </a:pPr>
            <a:r>
              <a:rPr lang="en-US" dirty="0" smtClean="0"/>
              <a:t>If tuning a single query, sample the results of </a:t>
            </a:r>
            <a:r>
              <a:rPr lang="en-US" dirty="0" err="1" smtClean="0"/>
              <a:t>sys.dm_exec_requests</a:t>
            </a:r>
            <a:r>
              <a:rPr lang="en-US" dirty="0" smtClean="0"/>
              <a:t> while the query is running to see where it is spending most of its time.  If it is often in the Wait Queue, what is the wait type and wait resource?  Is it conflicting with other statements running (i.e. blocking), or is it waiting on disk I/O or network I/O?</a:t>
            </a:r>
          </a:p>
          <a:p>
            <a:pPr>
              <a:spcAft>
                <a:spcPts val="600"/>
              </a:spcAft>
            </a:pPr>
            <a:r>
              <a:rPr lang="en-US" dirty="0" smtClean="0"/>
              <a:t>If tuning a whole system, look at the cumulative wait stats over time to see what the most common wait types are.  Use </a:t>
            </a:r>
            <a:r>
              <a:rPr lang="en-US" dirty="0" err="1" smtClean="0"/>
              <a:t>sys.dm_os_wait_stats</a:t>
            </a:r>
            <a:r>
              <a:rPr lang="en-US" dirty="0" smtClean="0"/>
              <a:t> for this.  Some resources have many different related wait types, so aggregating wait time into buckets of related wait types is often the best method to reveal bottlenecks.</a:t>
            </a:r>
          </a:p>
          <a:p>
            <a:r>
              <a:rPr lang="en-US" b="1" dirty="0" smtClean="0"/>
              <a:t>Additional Reading</a:t>
            </a:r>
            <a:r>
              <a:rPr lang="en-US" dirty="0" smtClean="0"/>
              <a:t>:</a:t>
            </a:r>
          </a:p>
          <a:p>
            <a:r>
              <a:rPr lang="en-US" i="1" dirty="0" err="1"/>
              <a:t>sys.dm_os_wait_stats</a:t>
            </a:r>
            <a:r>
              <a:rPr lang="en-US" i="1" dirty="0"/>
              <a:t> </a:t>
            </a:r>
            <a:endParaRPr lang="en-US" i="1" dirty="0" smtClean="0"/>
          </a:p>
          <a:p>
            <a:r>
              <a:rPr lang="en-US" dirty="0">
                <a:hlinkClick r:id="rId3"/>
              </a:rPr>
              <a:t>http://</a:t>
            </a:r>
            <a:r>
              <a:rPr lang="en-US" dirty="0" smtClean="0">
                <a:hlinkClick r:id="rId3"/>
              </a:rPr>
              <a:t>msdn.microsoft.com/en-us/library/ms179984.aspx</a:t>
            </a:r>
            <a:endParaRPr lang="en-US" dirty="0" smtClean="0"/>
          </a:p>
          <a:p>
            <a:r>
              <a:rPr lang="en-US" i="1" dirty="0" err="1" smtClean="0"/>
              <a:t>SQLNexus</a:t>
            </a:r>
            <a:r>
              <a:rPr lang="en-US" i="1" dirty="0" smtClean="0"/>
              <a:t> performance analysis tool &amp; </a:t>
            </a:r>
            <a:r>
              <a:rPr lang="en-US" i="1" dirty="0" err="1" smtClean="0"/>
              <a:t>PerfStats</a:t>
            </a:r>
            <a:r>
              <a:rPr lang="en-US" i="1" dirty="0" smtClean="0"/>
              <a:t> Script for wait stats gathering</a:t>
            </a:r>
          </a:p>
          <a:p>
            <a:r>
              <a:rPr lang="en-US" dirty="0">
                <a:hlinkClick r:id="rId4"/>
              </a:rPr>
              <a:t>http://sqlnexus.codeplex.com</a:t>
            </a:r>
            <a:r>
              <a:rPr lang="en-US" dirty="0" smtClean="0">
                <a:hlinkClick r:id="rId4"/>
              </a:rPr>
              <a:t>/</a:t>
            </a:r>
            <a:endParaRPr lang="en-US" dirty="0" smtClean="0"/>
          </a:p>
          <a:p>
            <a:endParaRPr lang="en-US"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2383795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1450" indent="-171450" defTabSz="931774">
              <a:buFont typeface="Arial" pitchFamily="34" charset="0"/>
              <a:buChar char="•"/>
              <a:defRPr/>
            </a:pPr>
            <a:r>
              <a:rPr lang="en-US" dirty="0" smtClean="0"/>
              <a:t>If a request is experiencing signal waits, what will be its status in </a:t>
            </a:r>
            <a:r>
              <a:rPr lang="en-US" dirty="0" err="1" smtClean="0"/>
              <a:t>sys.dm_exec_requests</a:t>
            </a:r>
            <a:r>
              <a:rPr lang="en-US" dirty="0" smtClean="0"/>
              <a:t>?</a:t>
            </a:r>
            <a:endParaRPr lang="en-US" dirty="0"/>
          </a:p>
          <a:p>
            <a:pPr marL="628650" lvl="1" indent="-171450" defTabSz="931774">
              <a:buFont typeface="Arial" pitchFamily="34" charset="0"/>
              <a:buChar char="•"/>
              <a:defRPr/>
            </a:pPr>
            <a:r>
              <a:rPr lang="en-US" dirty="0" smtClean="0"/>
              <a:t>Runnable</a:t>
            </a:r>
          </a:p>
          <a:p>
            <a:pPr marL="171450" lvl="0" indent="-171450" defTabSz="931774">
              <a:buFont typeface="Arial" pitchFamily="34" charset="0"/>
              <a:buChar char="•"/>
              <a:defRPr/>
            </a:pPr>
            <a:r>
              <a:rPr lang="en-US" dirty="0" smtClean="0"/>
              <a:t>Which scheduler will</a:t>
            </a:r>
            <a:r>
              <a:rPr lang="en-US" baseline="0" dirty="0" smtClean="0"/>
              <a:t> a new task be assigned to?</a:t>
            </a:r>
          </a:p>
          <a:p>
            <a:pPr marL="628650" lvl="1" indent="-171450" defTabSz="931774">
              <a:buFont typeface="Arial" pitchFamily="34" charset="0"/>
              <a:buChar char="•"/>
              <a:defRPr/>
            </a:pPr>
            <a:r>
              <a:rPr lang="en-US" baseline="0" dirty="0" smtClean="0"/>
              <a:t>The one with the </a:t>
            </a:r>
            <a:r>
              <a:rPr lang="en-US" baseline="0" dirty="0" smtClean="0"/>
              <a:t>lowest </a:t>
            </a:r>
            <a:r>
              <a:rPr lang="en-US" baseline="0" smtClean="0"/>
              <a:t>load factor</a:t>
            </a:r>
            <a:endParaRPr lang="en-US" baseline="0" dirty="0" smtClean="0"/>
          </a:p>
          <a:p>
            <a:pPr marL="171450" lvl="0" indent="-171450" defTabSz="931774">
              <a:buFont typeface="Arial" pitchFamily="34" charset="0"/>
              <a:buChar char="•"/>
              <a:defRPr/>
            </a:pPr>
            <a:r>
              <a:rPr lang="en-US" baseline="0" dirty="0" smtClean="0"/>
              <a:t>How might you determine why a query is running slow?</a:t>
            </a:r>
          </a:p>
          <a:p>
            <a:pPr marL="628650" lvl="1" indent="-171450" defTabSz="931774">
              <a:buFont typeface="Arial" pitchFamily="34" charset="0"/>
              <a:buChar char="•"/>
              <a:defRPr/>
            </a:pPr>
            <a:r>
              <a:rPr lang="en-US" baseline="0" dirty="0" smtClean="0"/>
              <a:t>Monitor the query’s status in </a:t>
            </a:r>
            <a:r>
              <a:rPr lang="en-US" baseline="0" dirty="0" err="1" smtClean="0"/>
              <a:t>sys.dm_exec_requests</a:t>
            </a:r>
            <a:r>
              <a:rPr lang="en-US" baseline="0" dirty="0" smtClean="0"/>
              <a:t>.  If suspended, look at the wait type and wait resource.</a:t>
            </a:r>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3214885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420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qlnexus.codeplex.com/wikipage?title=Sql2005PerfStatsScript&amp;ProjectName=sqlnexu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Lesson 5: SQL Server Process Scheduling</a:t>
            </a:r>
            <a:endParaRPr lang="en-US" dirty="0"/>
          </a:p>
        </p:txBody>
      </p:sp>
      <p:sp>
        <p:nvSpPr>
          <p:cNvPr id="7" name="Subtitle 6"/>
          <p:cNvSpPr>
            <a:spLocks noGrp="1"/>
          </p:cNvSpPr>
          <p:nvPr>
            <p:ph type="subTitle" idx="1"/>
          </p:nvPr>
        </p:nvSpPr>
        <p:spPr/>
        <p:txBody>
          <a:bodyPr>
            <a:normAutofit/>
          </a:bodyPr>
          <a:lstStyle/>
          <a:p>
            <a:r>
              <a:rPr lang="en-US" sz="2400" i="1" dirty="0"/>
              <a:t>Scheduler Terminology</a:t>
            </a:r>
          </a:p>
          <a:p>
            <a:r>
              <a:rPr lang="en-US" sz="2400" i="1" dirty="0"/>
              <a:t>Scheduler Overview</a:t>
            </a:r>
          </a:p>
          <a:p>
            <a:r>
              <a:rPr lang="en-US" sz="2400" i="1" dirty="0"/>
              <a:t>Waits and Queues</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dirty="0">
              <a:solidFill>
                <a:prstClr val="white"/>
              </a:solidFill>
            </a:endParaRPr>
          </a:p>
        </p:txBody>
      </p:sp>
    </p:spTree>
    <p:extLst>
      <p:ext uri="{BB962C8B-B14F-4D97-AF65-F5344CB8AC3E}">
        <p14:creationId xmlns:p14="http://schemas.microsoft.com/office/powerpoint/2010/main" val="89657133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Scheduling Terminology</a:t>
            </a:r>
            <a:endParaRPr lang="en-US" dirty="0"/>
          </a:p>
        </p:txBody>
      </p:sp>
      <p:sp>
        <p:nvSpPr>
          <p:cNvPr id="3" name="Content Placeholder 2"/>
          <p:cNvSpPr>
            <a:spLocks noGrp="1"/>
          </p:cNvSpPr>
          <p:nvPr>
            <p:ph idx="1"/>
          </p:nvPr>
        </p:nvSpPr>
        <p:spPr/>
        <p:txBody>
          <a:bodyPr>
            <a:normAutofit lnSpcReduction="10000"/>
          </a:bodyPr>
          <a:lstStyle/>
          <a:p>
            <a:r>
              <a:rPr lang="en-US" dirty="0" smtClean="0"/>
              <a:t>Batch</a:t>
            </a:r>
          </a:p>
          <a:p>
            <a:pPr lvl="1"/>
            <a:r>
              <a:rPr lang="en-US" dirty="0" smtClean="0"/>
              <a:t>A statement or set of statements submitted to SQL Server by the user (a query)</a:t>
            </a:r>
            <a:endParaRPr lang="en-US" b="1" dirty="0"/>
          </a:p>
          <a:p>
            <a:pPr lvl="1"/>
            <a:r>
              <a:rPr lang="en-US" dirty="0" smtClean="0"/>
              <a:t>Also referred to as a Request</a:t>
            </a:r>
          </a:p>
          <a:p>
            <a:pPr lvl="1"/>
            <a:r>
              <a:rPr lang="en-US" dirty="0" smtClean="0"/>
              <a:t>Monitor with </a:t>
            </a:r>
            <a:r>
              <a:rPr lang="en-US" dirty="0" err="1" smtClean="0"/>
              <a:t>sys.dm_exec_requests</a:t>
            </a:r>
            <a:endParaRPr lang="en-US" dirty="0" smtClean="0"/>
          </a:p>
          <a:p>
            <a:r>
              <a:rPr lang="en-US" dirty="0" smtClean="0"/>
              <a:t>Task</a:t>
            </a:r>
          </a:p>
          <a:p>
            <a:pPr lvl="1"/>
            <a:r>
              <a:rPr lang="en-US" dirty="0" smtClean="0"/>
              <a:t>A unit of work that is scheduled by SQL Server.  </a:t>
            </a:r>
          </a:p>
          <a:p>
            <a:pPr lvl="1"/>
            <a:r>
              <a:rPr lang="en-US" dirty="0" smtClean="0"/>
              <a:t>A Batch will have one or more Tasks</a:t>
            </a:r>
          </a:p>
          <a:p>
            <a:pPr lvl="1"/>
            <a:r>
              <a:rPr lang="en-US" dirty="0" smtClean="0"/>
              <a:t>Monitor with </a:t>
            </a:r>
            <a:r>
              <a:rPr lang="en-US" dirty="0" err="1" smtClean="0"/>
              <a:t>sys.dm_os_tasks</a:t>
            </a:r>
            <a:endParaRPr lang="en-US" dirty="0" smtClean="0"/>
          </a:p>
          <a:p>
            <a:r>
              <a:rPr lang="en-US" dirty="0" smtClean="0"/>
              <a:t>Worker Thread</a:t>
            </a:r>
          </a:p>
          <a:p>
            <a:pPr lvl="1"/>
            <a:r>
              <a:rPr lang="en-US" dirty="0" smtClean="0"/>
              <a:t>Logical thread within the SQL Server process </a:t>
            </a:r>
          </a:p>
          <a:p>
            <a:pPr lvl="1"/>
            <a:r>
              <a:rPr lang="en-US" dirty="0" smtClean="0"/>
              <a:t>Mapped 1:1 to a Windows thread</a:t>
            </a:r>
          </a:p>
          <a:p>
            <a:pPr lvl="1"/>
            <a:r>
              <a:rPr lang="en-US" dirty="0" smtClean="0"/>
              <a:t>Each Task will be assigned to a single Worker Thread for the life of the Task</a:t>
            </a:r>
          </a:p>
          <a:p>
            <a:pPr lvl="1"/>
            <a:r>
              <a:rPr lang="en-US" dirty="0" smtClean="0"/>
              <a:t>Monitor with </a:t>
            </a:r>
            <a:r>
              <a:rPr lang="en-US" dirty="0" err="1" smtClean="0"/>
              <a:t>sys.dm_os_workers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8946713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Task Scheduling</a:t>
            </a:r>
            <a:endParaRPr lang="en-US" dirty="0"/>
          </a:p>
        </p:txBody>
      </p:sp>
      <p:sp>
        <p:nvSpPr>
          <p:cNvPr id="3" name="Content Placeholder 2"/>
          <p:cNvSpPr>
            <a:spLocks noGrp="1"/>
          </p:cNvSpPr>
          <p:nvPr>
            <p:ph idx="1"/>
          </p:nvPr>
        </p:nvSpPr>
        <p:spPr/>
        <p:txBody>
          <a:bodyPr/>
          <a:lstStyle/>
          <a:p>
            <a:r>
              <a:rPr lang="en-US" dirty="0" smtClean="0"/>
              <a:t>One SQLOS Scheduler per core/logical processor</a:t>
            </a:r>
          </a:p>
          <a:p>
            <a:r>
              <a:rPr lang="en-US" dirty="0" smtClean="0"/>
              <a:t>Handles scheduling tasks, I/O and synchronization of other resources</a:t>
            </a:r>
          </a:p>
          <a:p>
            <a:r>
              <a:rPr lang="en-US" dirty="0" smtClean="0"/>
              <a:t>Work requests are balanced across schedulers based on number of active tasks</a:t>
            </a:r>
          </a:p>
          <a:p>
            <a:r>
              <a:rPr lang="en-US" dirty="0" smtClean="0"/>
              <a:t>Monitor using </a:t>
            </a:r>
            <a:r>
              <a:rPr lang="en-US" dirty="0" err="1" smtClean="0"/>
              <a:t>sys.dm_os_schedulers</a:t>
            </a:r>
            <a:endParaRPr lang="en-US" dirty="0" smtClean="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2524114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dirty="0" smtClean="0"/>
              <a:t>Task Execution Model</a:t>
            </a:r>
          </a:p>
        </p:txBody>
      </p:sp>
      <p:grpSp>
        <p:nvGrpSpPr>
          <p:cNvPr id="5" name="Group 59"/>
          <p:cNvGrpSpPr/>
          <p:nvPr/>
        </p:nvGrpSpPr>
        <p:grpSpPr>
          <a:xfrm>
            <a:off x="4647282" y="3789803"/>
            <a:ext cx="3582317" cy="381000"/>
            <a:chOff x="4648200" y="3408803"/>
            <a:chExt cx="3133741" cy="381000"/>
          </a:xfrm>
        </p:grpSpPr>
        <p:sp>
          <p:nvSpPr>
            <p:cNvPr id="6" name="Rectangle 5"/>
            <p:cNvSpPr/>
            <p:nvPr/>
          </p:nvSpPr>
          <p:spPr>
            <a:xfrm>
              <a:off x="4648200" y="3408803"/>
              <a:ext cx="1388128"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0" dirty="0">
                <a:solidFill>
                  <a:schemeClr val="tx1"/>
                </a:solidFill>
              </a:endParaRPr>
            </a:p>
          </p:txBody>
        </p:sp>
        <p:sp>
          <p:nvSpPr>
            <p:cNvPr id="7" name="Rectangle 6"/>
            <p:cNvSpPr/>
            <p:nvPr/>
          </p:nvSpPr>
          <p:spPr>
            <a:xfrm>
              <a:off x="6036328" y="3408803"/>
              <a:ext cx="1745613"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0" dirty="0">
                <a:solidFill>
                  <a:schemeClr val="tx1"/>
                </a:solidFill>
              </a:endParaRPr>
            </a:p>
          </p:txBody>
        </p:sp>
      </p:grpSp>
      <p:grpSp>
        <p:nvGrpSpPr>
          <p:cNvPr id="8" name="Group 58"/>
          <p:cNvGrpSpPr/>
          <p:nvPr/>
        </p:nvGrpSpPr>
        <p:grpSpPr>
          <a:xfrm>
            <a:off x="4647281" y="3810000"/>
            <a:ext cx="3582318" cy="381000"/>
            <a:chOff x="8088630" y="3408803"/>
            <a:chExt cx="3133742" cy="381000"/>
          </a:xfrm>
        </p:grpSpPr>
        <p:sp>
          <p:nvSpPr>
            <p:cNvPr id="9" name="Rectangle 8"/>
            <p:cNvSpPr/>
            <p:nvPr/>
          </p:nvSpPr>
          <p:spPr>
            <a:xfrm>
              <a:off x="8088630" y="3408803"/>
              <a:ext cx="1388128"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rgbClr val="FF0000"/>
                  </a:solidFill>
                </a:rPr>
                <a:t>session_id</a:t>
              </a:r>
              <a:r>
                <a:rPr lang="en-US" b="0" dirty="0" smtClean="0">
                  <a:solidFill>
                    <a:srgbClr val="FF0000"/>
                  </a:solidFill>
                </a:rPr>
                <a:t> 60</a:t>
              </a:r>
              <a:endParaRPr lang="en-US" b="0" dirty="0">
                <a:solidFill>
                  <a:srgbClr val="FF0000"/>
                </a:solidFill>
              </a:endParaRPr>
            </a:p>
          </p:txBody>
        </p:sp>
        <p:sp>
          <p:nvSpPr>
            <p:cNvPr id="10" name="Rectangle 9"/>
            <p:cNvSpPr/>
            <p:nvPr/>
          </p:nvSpPr>
          <p:spPr>
            <a:xfrm>
              <a:off x="9476758" y="3408803"/>
              <a:ext cx="1745614"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rgbClr val="FF0000"/>
                  </a:solidFill>
                </a:rPr>
                <a:t>IO_Completion</a:t>
              </a:r>
              <a:endParaRPr lang="en-US" b="0" dirty="0">
                <a:solidFill>
                  <a:srgbClr val="FF0000"/>
                </a:solidFill>
              </a:endParaRPr>
            </a:p>
          </p:txBody>
        </p:sp>
      </p:grpSp>
      <p:sp>
        <p:nvSpPr>
          <p:cNvPr id="11" name="Rectangle 95"/>
          <p:cNvSpPr>
            <a:spLocks noChangeArrowheads="1"/>
          </p:cNvSpPr>
          <p:nvPr/>
        </p:nvSpPr>
        <p:spPr bwMode="auto">
          <a:xfrm>
            <a:off x="1066800" y="1295400"/>
            <a:ext cx="2714625" cy="369332"/>
          </a:xfrm>
          <a:prstGeom prst="rect">
            <a:avLst/>
          </a:prstGeom>
          <a:noFill/>
          <a:ln w="9525" algn="ctr">
            <a:noFill/>
            <a:miter lim="800000"/>
            <a:headEnd/>
            <a:tailEnd/>
          </a:ln>
        </p:spPr>
        <p:txBody>
          <a:bodyPr>
            <a:spAutoFit/>
          </a:bodyPr>
          <a:lstStyle/>
          <a:p>
            <a:pPr marL="279400" indent="-279400" algn="ctr" eaLnBrk="0" hangingPunct="0">
              <a:spcBef>
                <a:spcPts val="0"/>
              </a:spcBef>
              <a:buClr>
                <a:srgbClr val="D60093"/>
              </a:buClr>
              <a:buSzPct val="70000"/>
              <a:buFont typeface="Wingdings" pitchFamily="2" charset="2"/>
              <a:buNone/>
            </a:pPr>
            <a:r>
              <a:rPr lang="en-US" sz="1800" b="0" dirty="0" smtClean="0">
                <a:solidFill>
                  <a:schemeClr val="tx1"/>
                </a:solidFill>
                <a:latin typeface="Arial Narrow" pitchFamily="34" charset="0"/>
              </a:rPr>
              <a:t>Status: Running</a:t>
            </a:r>
            <a:endParaRPr lang="en-US" sz="1800" b="0" dirty="0">
              <a:solidFill>
                <a:schemeClr val="tx1"/>
              </a:solidFill>
              <a:latin typeface="Arial Narrow" pitchFamily="34" charset="0"/>
            </a:endParaRPr>
          </a:p>
        </p:txBody>
      </p:sp>
      <p:sp>
        <p:nvSpPr>
          <p:cNvPr id="12" name="Rectangle 166"/>
          <p:cNvSpPr>
            <a:spLocks noChangeArrowheads="1"/>
          </p:cNvSpPr>
          <p:nvPr/>
        </p:nvSpPr>
        <p:spPr bwMode="auto">
          <a:xfrm>
            <a:off x="990600" y="2743200"/>
            <a:ext cx="2794000" cy="923330"/>
          </a:xfrm>
          <a:prstGeom prst="rect">
            <a:avLst/>
          </a:prstGeom>
          <a:noFill/>
          <a:ln w="9525">
            <a:noFill/>
            <a:miter lim="800000"/>
            <a:headEnd/>
            <a:tailEnd/>
          </a:ln>
        </p:spPr>
        <p:txBody>
          <a:bodyPr>
            <a:spAutoFit/>
          </a:bodyPr>
          <a:lstStyle/>
          <a:p>
            <a:pPr marL="279400" indent="-279400" algn="ctr" eaLnBrk="0" hangingPunct="0">
              <a:spcBef>
                <a:spcPts val="0"/>
              </a:spcBef>
              <a:buClr>
                <a:srgbClr val="D60093"/>
              </a:buClr>
              <a:buSzPct val="70000"/>
              <a:buFont typeface="Wingdings" pitchFamily="2" charset="2"/>
              <a:buNone/>
            </a:pPr>
            <a:r>
              <a:rPr lang="en-US" sz="1800" b="0" dirty="0" smtClean="0">
                <a:solidFill>
                  <a:schemeClr val="tx1"/>
                </a:solidFill>
                <a:latin typeface="Arial Narrow" pitchFamily="34" charset="0"/>
              </a:rPr>
              <a:t>Runnable Queue</a:t>
            </a:r>
          </a:p>
          <a:p>
            <a:pPr marL="279400" indent="-279400" algn="ctr" eaLnBrk="0" hangingPunct="0">
              <a:spcBef>
                <a:spcPts val="0"/>
              </a:spcBef>
              <a:buClr>
                <a:srgbClr val="D60093"/>
              </a:buClr>
              <a:buSzPct val="70000"/>
              <a:buFont typeface="Wingdings" pitchFamily="2" charset="2"/>
              <a:buNone/>
            </a:pPr>
            <a:r>
              <a:rPr lang="en-US" sz="1800" b="0" dirty="0" smtClean="0">
                <a:solidFill>
                  <a:schemeClr val="tx1"/>
                </a:solidFill>
                <a:latin typeface="Arial Narrow" pitchFamily="34" charset="0"/>
              </a:rPr>
              <a:t>(Signal </a:t>
            </a:r>
            <a:r>
              <a:rPr lang="en-US" sz="1800" b="0" dirty="0">
                <a:solidFill>
                  <a:schemeClr val="tx1"/>
                </a:solidFill>
                <a:latin typeface="Arial Narrow" pitchFamily="34" charset="0"/>
              </a:rPr>
              <a:t>Waits</a:t>
            </a:r>
            <a:r>
              <a:rPr lang="en-US" sz="1800" b="0" dirty="0" smtClean="0">
                <a:solidFill>
                  <a:schemeClr val="tx1"/>
                </a:solidFill>
                <a:latin typeface="Arial Narrow" pitchFamily="34" charset="0"/>
              </a:rPr>
              <a:t>)</a:t>
            </a:r>
          </a:p>
          <a:p>
            <a:pPr marL="279400" indent="-279400" algn="ctr" eaLnBrk="0" hangingPunct="0">
              <a:spcBef>
                <a:spcPts val="0"/>
              </a:spcBef>
              <a:buClr>
                <a:srgbClr val="D60093"/>
              </a:buClr>
              <a:buSzPct val="70000"/>
              <a:buFont typeface="Wingdings" pitchFamily="2" charset="2"/>
              <a:buNone/>
            </a:pPr>
            <a:r>
              <a:rPr lang="en-US" sz="1800" b="0" dirty="0" smtClean="0">
                <a:solidFill>
                  <a:schemeClr val="tx1"/>
                </a:solidFill>
                <a:latin typeface="Arial Narrow" pitchFamily="34" charset="0"/>
              </a:rPr>
              <a:t>Status: Runnable</a:t>
            </a:r>
            <a:endParaRPr lang="en-US" sz="1800" b="0" dirty="0">
              <a:solidFill>
                <a:schemeClr val="tx1"/>
              </a:solidFill>
              <a:latin typeface="Arial Narrow" pitchFamily="34" charset="0"/>
            </a:endParaRPr>
          </a:p>
        </p:txBody>
      </p:sp>
      <p:sp>
        <p:nvSpPr>
          <p:cNvPr id="13" name="Rectangle 167"/>
          <p:cNvSpPr>
            <a:spLocks noChangeArrowheads="1"/>
          </p:cNvSpPr>
          <p:nvPr/>
        </p:nvSpPr>
        <p:spPr bwMode="auto">
          <a:xfrm>
            <a:off x="4772025" y="1469136"/>
            <a:ext cx="2924175" cy="646331"/>
          </a:xfrm>
          <a:prstGeom prst="rect">
            <a:avLst/>
          </a:prstGeom>
          <a:noFill/>
          <a:ln w="9525">
            <a:noFill/>
            <a:miter lim="800000"/>
            <a:headEnd/>
            <a:tailEnd/>
          </a:ln>
        </p:spPr>
        <p:txBody>
          <a:bodyPr>
            <a:spAutoFit/>
          </a:bodyPr>
          <a:lstStyle/>
          <a:p>
            <a:pPr marL="279400" indent="-279400" algn="ctr" eaLnBrk="0" hangingPunct="0">
              <a:spcBef>
                <a:spcPts val="0"/>
              </a:spcBef>
              <a:buClr>
                <a:srgbClr val="D60093"/>
              </a:buClr>
              <a:buSzPct val="70000"/>
              <a:buFont typeface="Wingdings" pitchFamily="2" charset="2"/>
              <a:buNone/>
            </a:pPr>
            <a:r>
              <a:rPr lang="en-US" sz="1800" b="0" dirty="0" smtClean="0">
                <a:solidFill>
                  <a:schemeClr val="tx1"/>
                </a:solidFill>
                <a:latin typeface="Arial Narrow" pitchFamily="34" charset="0"/>
              </a:rPr>
              <a:t>Wait Queue </a:t>
            </a:r>
            <a:r>
              <a:rPr lang="en-US" sz="1800" b="0" dirty="0">
                <a:solidFill>
                  <a:schemeClr val="tx1"/>
                </a:solidFill>
                <a:latin typeface="Arial Narrow" pitchFamily="34" charset="0"/>
              </a:rPr>
              <a:t>(Resource Waits</a:t>
            </a:r>
            <a:r>
              <a:rPr lang="en-US" sz="1800" b="0" dirty="0" smtClean="0">
                <a:solidFill>
                  <a:schemeClr val="tx1"/>
                </a:solidFill>
                <a:latin typeface="Arial Narrow" pitchFamily="34" charset="0"/>
              </a:rPr>
              <a:t>)</a:t>
            </a:r>
          </a:p>
          <a:p>
            <a:pPr marL="279400" indent="-279400" algn="ctr" eaLnBrk="0" hangingPunct="0">
              <a:spcBef>
                <a:spcPts val="0"/>
              </a:spcBef>
              <a:buClr>
                <a:srgbClr val="D60093"/>
              </a:buClr>
              <a:buSzPct val="70000"/>
              <a:buFont typeface="Wingdings" pitchFamily="2" charset="2"/>
              <a:buNone/>
            </a:pPr>
            <a:r>
              <a:rPr lang="en-US" sz="1800" b="0" dirty="0" smtClean="0">
                <a:solidFill>
                  <a:schemeClr val="tx1"/>
                </a:solidFill>
                <a:latin typeface="Arial Narrow" pitchFamily="34" charset="0"/>
              </a:rPr>
              <a:t>Status:  Suspended</a:t>
            </a:r>
            <a:endParaRPr lang="en-US" sz="1800" b="0" dirty="0">
              <a:solidFill>
                <a:schemeClr val="tx1"/>
              </a:solidFill>
              <a:latin typeface="Arial Narrow" pitchFamily="34" charset="0"/>
            </a:endParaRPr>
          </a:p>
        </p:txBody>
      </p:sp>
      <p:sp>
        <p:nvSpPr>
          <p:cNvPr id="14" name="Rectangle 13"/>
          <p:cNvSpPr/>
          <p:nvPr/>
        </p:nvSpPr>
        <p:spPr>
          <a:xfrm>
            <a:off x="4647282" y="2286000"/>
            <a:ext cx="1586829"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session_id</a:t>
            </a:r>
            <a:r>
              <a:rPr lang="en-US" dirty="0">
                <a:solidFill>
                  <a:schemeClr val="tx1"/>
                </a:solidFill>
              </a:rPr>
              <a:t> 73</a:t>
            </a:r>
            <a:endParaRPr lang="en-US" b="0" dirty="0">
              <a:solidFill>
                <a:schemeClr val="tx1"/>
              </a:solidFill>
            </a:endParaRPr>
          </a:p>
        </p:txBody>
      </p:sp>
      <p:sp>
        <p:nvSpPr>
          <p:cNvPr id="15" name="Rectangle 14"/>
          <p:cNvSpPr/>
          <p:nvPr/>
        </p:nvSpPr>
        <p:spPr>
          <a:xfrm>
            <a:off x="6234112" y="2286000"/>
            <a:ext cx="1995488"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LCK_M_S</a:t>
            </a:r>
            <a:endParaRPr lang="en-US" b="0" dirty="0">
              <a:solidFill>
                <a:schemeClr val="tx1"/>
              </a:solidFill>
            </a:endParaRPr>
          </a:p>
        </p:txBody>
      </p:sp>
      <p:sp>
        <p:nvSpPr>
          <p:cNvPr id="16" name="Rectangle 15"/>
          <p:cNvSpPr/>
          <p:nvPr/>
        </p:nvSpPr>
        <p:spPr>
          <a:xfrm>
            <a:off x="4647282" y="2671591"/>
            <a:ext cx="1586830"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session_id</a:t>
            </a:r>
            <a:r>
              <a:rPr lang="en-US" dirty="0">
                <a:solidFill>
                  <a:schemeClr val="tx1"/>
                </a:solidFill>
              </a:rPr>
              <a:t> 59</a:t>
            </a:r>
            <a:endParaRPr lang="en-US" b="0" dirty="0">
              <a:solidFill>
                <a:schemeClr val="tx1"/>
              </a:solidFill>
            </a:endParaRPr>
          </a:p>
        </p:txBody>
      </p:sp>
      <p:sp>
        <p:nvSpPr>
          <p:cNvPr id="17" name="Rectangle 16"/>
          <p:cNvSpPr/>
          <p:nvPr/>
        </p:nvSpPr>
        <p:spPr>
          <a:xfrm>
            <a:off x="6234112" y="2667000"/>
            <a:ext cx="1995488"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NETWORKIO</a:t>
            </a:r>
            <a:endParaRPr lang="en-US" b="0" dirty="0">
              <a:solidFill>
                <a:schemeClr val="tx1"/>
              </a:solidFill>
            </a:endParaRPr>
          </a:p>
        </p:txBody>
      </p:sp>
      <p:grpSp>
        <p:nvGrpSpPr>
          <p:cNvPr id="18" name="Group 52"/>
          <p:cNvGrpSpPr/>
          <p:nvPr/>
        </p:nvGrpSpPr>
        <p:grpSpPr>
          <a:xfrm>
            <a:off x="4647282" y="3048000"/>
            <a:ext cx="3582318" cy="381000"/>
            <a:chOff x="4648200" y="2662410"/>
            <a:chExt cx="3200400" cy="381000"/>
          </a:xfrm>
        </p:grpSpPr>
        <p:sp>
          <p:nvSpPr>
            <p:cNvPr id="19" name="Rectangle 18"/>
            <p:cNvSpPr/>
            <p:nvPr/>
          </p:nvSpPr>
          <p:spPr>
            <a:xfrm>
              <a:off x="4648200" y="2662410"/>
              <a:ext cx="1417655"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chemeClr val="tx1"/>
                  </a:solidFill>
                </a:rPr>
                <a:t>session_id</a:t>
              </a:r>
              <a:r>
                <a:rPr lang="en-US" b="0" dirty="0" smtClean="0">
                  <a:solidFill>
                    <a:schemeClr val="tx1"/>
                  </a:solidFill>
                </a:rPr>
                <a:t> 56</a:t>
              </a:r>
              <a:endParaRPr lang="en-US" b="0" dirty="0">
                <a:solidFill>
                  <a:schemeClr val="tx1"/>
                </a:solidFill>
              </a:endParaRPr>
            </a:p>
          </p:txBody>
        </p:sp>
        <p:sp>
          <p:nvSpPr>
            <p:cNvPr id="20" name="Rectangle 19"/>
            <p:cNvSpPr/>
            <p:nvPr/>
          </p:nvSpPr>
          <p:spPr>
            <a:xfrm>
              <a:off x="6065855" y="2662410"/>
              <a:ext cx="1782745"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rgbClr val="3333CC"/>
                  </a:solidFill>
                </a:rPr>
                <a:t>CXPACKET</a:t>
              </a:r>
              <a:endParaRPr lang="en-US" b="0" dirty="0">
                <a:solidFill>
                  <a:srgbClr val="3333CC"/>
                </a:solidFill>
              </a:endParaRPr>
            </a:p>
          </p:txBody>
        </p:sp>
      </p:grpSp>
      <p:sp>
        <p:nvSpPr>
          <p:cNvPr id="21" name="Rectangle 20"/>
          <p:cNvSpPr/>
          <p:nvPr/>
        </p:nvSpPr>
        <p:spPr>
          <a:xfrm>
            <a:off x="4647282" y="3419820"/>
            <a:ext cx="1586830"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session_id</a:t>
            </a:r>
            <a:r>
              <a:rPr lang="en-US" dirty="0">
                <a:solidFill>
                  <a:schemeClr val="tx1"/>
                </a:solidFill>
              </a:rPr>
              <a:t> 55</a:t>
            </a:r>
            <a:endParaRPr lang="en-US" b="0" dirty="0">
              <a:solidFill>
                <a:schemeClr val="tx1"/>
              </a:solidFill>
            </a:endParaRPr>
          </a:p>
        </p:txBody>
      </p:sp>
      <p:sp>
        <p:nvSpPr>
          <p:cNvPr id="22" name="Rectangle 21"/>
          <p:cNvSpPr/>
          <p:nvPr/>
        </p:nvSpPr>
        <p:spPr>
          <a:xfrm>
            <a:off x="6234112" y="3419820"/>
            <a:ext cx="1995488"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dirty="0" smtClean="0">
                <a:solidFill>
                  <a:schemeClr val="tx1"/>
                </a:solidFill>
              </a:rPr>
              <a:t>RESOURCE_SEMAPHORE</a:t>
            </a:r>
            <a:endParaRPr lang="en-US" sz="1400" b="0" dirty="0">
              <a:solidFill>
                <a:schemeClr val="tx1"/>
              </a:solidFill>
            </a:endParaRPr>
          </a:p>
        </p:txBody>
      </p:sp>
      <p:grpSp>
        <p:nvGrpSpPr>
          <p:cNvPr id="23" name="Group 47"/>
          <p:cNvGrpSpPr/>
          <p:nvPr/>
        </p:nvGrpSpPr>
        <p:grpSpPr>
          <a:xfrm>
            <a:off x="838200" y="3810000"/>
            <a:ext cx="3581400" cy="381000"/>
            <a:chOff x="1142081" y="3766851"/>
            <a:chExt cx="3201317" cy="381000"/>
          </a:xfrm>
        </p:grpSpPr>
        <p:sp>
          <p:nvSpPr>
            <p:cNvPr id="24" name="Rectangle 23"/>
            <p:cNvSpPr/>
            <p:nvPr/>
          </p:nvSpPr>
          <p:spPr>
            <a:xfrm>
              <a:off x="1142081" y="3766851"/>
              <a:ext cx="1417604"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chemeClr val="tx1"/>
                  </a:solidFill>
                </a:rPr>
                <a:t>session_id</a:t>
              </a:r>
              <a:r>
                <a:rPr lang="en-US" b="0" dirty="0" smtClean="0">
                  <a:solidFill>
                    <a:schemeClr val="tx1"/>
                  </a:solidFill>
                </a:rPr>
                <a:t> 51</a:t>
              </a:r>
              <a:endParaRPr lang="en-US" b="0" dirty="0">
                <a:solidFill>
                  <a:schemeClr val="tx1"/>
                </a:solidFill>
              </a:endParaRPr>
            </a:p>
          </p:txBody>
        </p:sp>
        <p:sp>
          <p:nvSpPr>
            <p:cNvPr id="25" name="Rectangle 24"/>
            <p:cNvSpPr/>
            <p:nvPr/>
          </p:nvSpPr>
          <p:spPr>
            <a:xfrm>
              <a:off x="2559685" y="3766851"/>
              <a:ext cx="1783713"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Runnable</a:t>
              </a:r>
              <a:endParaRPr lang="en-US" b="0" dirty="0">
                <a:solidFill>
                  <a:schemeClr val="tx1"/>
                </a:solidFill>
              </a:endParaRPr>
            </a:p>
          </p:txBody>
        </p:sp>
      </p:grpSp>
      <p:grpSp>
        <p:nvGrpSpPr>
          <p:cNvPr id="26" name="Group 48"/>
          <p:cNvGrpSpPr/>
          <p:nvPr/>
        </p:nvGrpSpPr>
        <p:grpSpPr>
          <a:xfrm>
            <a:off x="838200" y="4134997"/>
            <a:ext cx="3581400" cy="1503803"/>
            <a:chOff x="1142081" y="4147851"/>
            <a:chExt cx="3201317" cy="1503803"/>
          </a:xfrm>
        </p:grpSpPr>
        <p:sp>
          <p:nvSpPr>
            <p:cNvPr id="27" name="Rectangle 26"/>
            <p:cNvSpPr/>
            <p:nvPr/>
          </p:nvSpPr>
          <p:spPr>
            <a:xfrm>
              <a:off x="1142081" y="4152442"/>
              <a:ext cx="1417604"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session_id</a:t>
              </a:r>
              <a:r>
                <a:rPr lang="en-US" dirty="0">
                  <a:solidFill>
                    <a:schemeClr val="tx1"/>
                  </a:solidFill>
                </a:rPr>
                <a:t> 64</a:t>
              </a:r>
              <a:endParaRPr lang="en-US" b="0" dirty="0">
                <a:solidFill>
                  <a:schemeClr val="tx1"/>
                </a:solidFill>
              </a:endParaRPr>
            </a:p>
          </p:txBody>
        </p:sp>
        <p:sp>
          <p:nvSpPr>
            <p:cNvPr id="28" name="Rectangle 27"/>
            <p:cNvSpPr/>
            <p:nvPr/>
          </p:nvSpPr>
          <p:spPr>
            <a:xfrm>
              <a:off x="2559685" y="4147851"/>
              <a:ext cx="1783713"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Runnable</a:t>
              </a:r>
              <a:endParaRPr lang="en-US" b="0" dirty="0">
                <a:solidFill>
                  <a:schemeClr val="tx1"/>
                </a:solidFill>
              </a:endParaRPr>
            </a:p>
          </p:txBody>
        </p:sp>
        <p:sp>
          <p:nvSpPr>
            <p:cNvPr id="29" name="Rectangle 28"/>
            <p:cNvSpPr/>
            <p:nvPr/>
          </p:nvSpPr>
          <p:spPr>
            <a:xfrm>
              <a:off x="1142081" y="4524261"/>
              <a:ext cx="1417604"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session_id</a:t>
              </a:r>
              <a:r>
                <a:rPr lang="en-US" dirty="0">
                  <a:solidFill>
                    <a:schemeClr val="tx1"/>
                  </a:solidFill>
                </a:rPr>
                <a:t> 87</a:t>
              </a:r>
              <a:endParaRPr lang="en-US" b="0" dirty="0">
                <a:solidFill>
                  <a:schemeClr val="tx1"/>
                </a:solidFill>
              </a:endParaRPr>
            </a:p>
          </p:txBody>
        </p:sp>
        <p:sp>
          <p:nvSpPr>
            <p:cNvPr id="30" name="Rectangle 29"/>
            <p:cNvSpPr/>
            <p:nvPr/>
          </p:nvSpPr>
          <p:spPr>
            <a:xfrm>
              <a:off x="2559685" y="4524261"/>
              <a:ext cx="1783713"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Runnable</a:t>
              </a:r>
              <a:endParaRPr lang="en-US" b="0" dirty="0">
                <a:solidFill>
                  <a:schemeClr val="tx1"/>
                </a:solidFill>
              </a:endParaRPr>
            </a:p>
          </p:txBody>
        </p:sp>
        <p:sp>
          <p:nvSpPr>
            <p:cNvPr id="31" name="Rectangle 30"/>
            <p:cNvSpPr/>
            <p:nvPr/>
          </p:nvSpPr>
          <p:spPr>
            <a:xfrm>
              <a:off x="1142081" y="4900671"/>
              <a:ext cx="1417604"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session_id</a:t>
              </a:r>
              <a:r>
                <a:rPr lang="en-US" dirty="0">
                  <a:solidFill>
                    <a:schemeClr val="tx1"/>
                  </a:solidFill>
                </a:rPr>
                <a:t> 52</a:t>
              </a:r>
              <a:endParaRPr lang="en-US" b="0" dirty="0">
                <a:solidFill>
                  <a:schemeClr val="tx1"/>
                </a:solidFill>
              </a:endParaRPr>
            </a:p>
          </p:txBody>
        </p:sp>
        <p:sp>
          <p:nvSpPr>
            <p:cNvPr id="32" name="Rectangle 31"/>
            <p:cNvSpPr/>
            <p:nvPr/>
          </p:nvSpPr>
          <p:spPr>
            <a:xfrm>
              <a:off x="2559685" y="4900671"/>
              <a:ext cx="1783713"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Runnable</a:t>
              </a:r>
              <a:endParaRPr lang="en-US" b="0" dirty="0">
                <a:solidFill>
                  <a:schemeClr val="tx1"/>
                </a:solidFill>
              </a:endParaRPr>
            </a:p>
          </p:txBody>
        </p:sp>
        <p:sp>
          <p:nvSpPr>
            <p:cNvPr id="33" name="Rectangle 32"/>
            <p:cNvSpPr/>
            <p:nvPr/>
          </p:nvSpPr>
          <p:spPr>
            <a:xfrm>
              <a:off x="1142081" y="5270654"/>
              <a:ext cx="1417604"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chemeClr val="tx1"/>
                  </a:solidFill>
                </a:rPr>
                <a:t>session_id</a:t>
              </a:r>
              <a:r>
                <a:rPr lang="en-US" b="0" dirty="0" smtClean="0">
                  <a:solidFill>
                    <a:schemeClr val="tx1"/>
                  </a:solidFill>
                </a:rPr>
                <a:t> 93</a:t>
              </a:r>
              <a:endParaRPr lang="en-US" b="0" dirty="0">
                <a:solidFill>
                  <a:schemeClr val="tx1"/>
                </a:solidFill>
              </a:endParaRPr>
            </a:p>
          </p:txBody>
        </p:sp>
        <p:sp>
          <p:nvSpPr>
            <p:cNvPr id="34" name="Rectangle 33"/>
            <p:cNvSpPr/>
            <p:nvPr/>
          </p:nvSpPr>
          <p:spPr>
            <a:xfrm>
              <a:off x="2559685" y="5270654"/>
              <a:ext cx="1783713"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Runnable</a:t>
              </a:r>
              <a:endParaRPr lang="en-US" b="0" dirty="0">
                <a:solidFill>
                  <a:schemeClr val="tx1"/>
                </a:solidFill>
              </a:endParaRPr>
            </a:p>
          </p:txBody>
        </p:sp>
      </p:grpSp>
      <p:grpSp>
        <p:nvGrpSpPr>
          <p:cNvPr id="35" name="Group 46"/>
          <p:cNvGrpSpPr/>
          <p:nvPr/>
        </p:nvGrpSpPr>
        <p:grpSpPr>
          <a:xfrm>
            <a:off x="838200" y="1676400"/>
            <a:ext cx="3581397" cy="381000"/>
            <a:chOff x="1142081" y="1752600"/>
            <a:chExt cx="3581397" cy="381000"/>
          </a:xfrm>
        </p:grpSpPr>
        <p:sp>
          <p:nvSpPr>
            <p:cNvPr id="36" name="Rectangle 35"/>
            <p:cNvSpPr/>
            <p:nvPr/>
          </p:nvSpPr>
          <p:spPr>
            <a:xfrm>
              <a:off x="1142081" y="1752600"/>
              <a:ext cx="1549398"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chemeClr val="tx1"/>
                  </a:solidFill>
                </a:rPr>
                <a:t>session_id</a:t>
              </a:r>
              <a:r>
                <a:rPr lang="en-US" b="0" dirty="0" smtClean="0">
                  <a:solidFill>
                    <a:schemeClr val="tx1"/>
                  </a:solidFill>
                </a:rPr>
                <a:t> 60</a:t>
              </a:r>
              <a:endParaRPr lang="en-US" b="0" dirty="0">
                <a:solidFill>
                  <a:schemeClr val="tx1"/>
                </a:solidFill>
              </a:endParaRPr>
            </a:p>
          </p:txBody>
        </p:sp>
        <p:sp>
          <p:nvSpPr>
            <p:cNvPr id="37" name="Rectangle 36"/>
            <p:cNvSpPr/>
            <p:nvPr/>
          </p:nvSpPr>
          <p:spPr>
            <a:xfrm>
              <a:off x="2691479" y="1752600"/>
              <a:ext cx="2031999"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Running</a:t>
              </a:r>
              <a:endParaRPr lang="en-US" b="0" dirty="0">
                <a:solidFill>
                  <a:schemeClr val="tx1"/>
                </a:solidFill>
              </a:endParaRPr>
            </a:p>
          </p:txBody>
        </p:sp>
      </p:grpSp>
      <p:grpSp>
        <p:nvGrpSpPr>
          <p:cNvPr id="38" name="Group 49"/>
          <p:cNvGrpSpPr/>
          <p:nvPr/>
        </p:nvGrpSpPr>
        <p:grpSpPr>
          <a:xfrm>
            <a:off x="838199" y="1676400"/>
            <a:ext cx="3581399" cy="381000"/>
            <a:chOff x="1142080" y="3766851"/>
            <a:chExt cx="3201318" cy="381000"/>
          </a:xfrm>
        </p:grpSpPr>
        <p:sp>
          <p:nvSpPr>
            <p:cNvPr id="39" name="Rectangle 38"/>
            <p:cNvSpPr/>
            <p:nvPr/>
          </p:nvSpPr>
          <p:spPr>
            <a:xfrm>
              <a:off x="1142080" y="3766851"/>
              <a:ext cx="1384967"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rgbClr val="008000"/>
                  </a:solidFill>
                </a:rPr>
                <a:t>session_id</a:t>
              </a:r>
              <a:r>
                <a:rPr lang="en-US" b="0" dirty="0" smtClean="0">
                  <a:solidFill>
                    <a:srgbClr val="008000"/>
                  </a:solidFill>
                </a:rPr>
                <a:t> 51</a:t>
              </a:r>
              <a:endParaRPr lang="en-US" b="0" dirty="0">
                <a:solidFill>
                  <a:srgbClr val="008000"/>
                </a:solidFill>
              </a:endParaRPr>
            </a:p>
          </p:txBody>
        </p:sp>
        <p:sp>
          <p:nvSpPr>
            <p:cNvPr id="40" name="Rectangle 39"/>
            <p:cNvSpPr/>
            <p:nvPr/>
          </p:nvSpPr>
          <p:spPr>
            <a:xfrm>
              <a:off x="2527048" y="3766851"/>
              <a:ext cx="1816350"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rgbClr val="008000"/>
                  </a:solidFill>
                </a:rPr>
                <a:t>Runnable</a:t>
              </a:r>
              <a:endParaRPr lang="en-US" b="0" dirty="0">
                <a:solidFill>
                  <a:srgbClr val="008000"/>
                </a:solidFill>
              </a:endParaRPr>
            </a:p>
          </p:txBody>
        </p:sp>
      </p:grpSp>
      <p:grpSp>
        <p:nvGrpSpPr>
          <p:cNvPr id="41" name="Group 53"/>
          <p:cNvGrpSpPr/>
          <p:nvPr/>
        </p:nvGrpSpPr>
        <p:grpSpPr>
          <a:xfrm>
            <a:off x="838199" y="1676400"/>
            <a:ext cx="3581400" cy="381000"/>
            <a:chOff x="1142081" y="1739747"/>
            <a:chExt cx="3201317" cy="381000"/>
          </a:xfrm>
        </p:grpSpPr>
        <p:sp>
          <p:nvSpPr>
            <p:cNvPr id="42" name="Rectangle 41"/>
            <p:cNvSpPr/>
            <p:nvPr/>
          </p:nvSpPr>
          <p:spPr>
            <a:xfrm>
              <a:off x="1142081" y="1739747"/>
              <a:ext cx="1384967"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rgbClr val="FF0000"/>
                  </a:solidFill>
                </a:rPr>
                <a:t>session_id</a:t>
              </a:r>
              <a:r>
                <a:rPr lang="en-US" b="0" dirty="0" smtClean="0">
                  <a:solidFill>
                    <a:srgbClr val="FF0000"/>
                  </a:solidFill>
                </a:rPr>
                <a:t> 60</a:t>
              </a:r>
              <a:endParaRPr lang="en-US" b="0" dirty="0">
                <a:solidFill>
                  <a:srgbClr val="FF0000"/>
                </a:solidFill>
              </a:endParaRPr>
            </a:p>
          </p:txBody>
        </p:sp>
        <p:sp>
          <p:nvSpPr>
            <p:cNvPr id="43" name="Rectangle 42"/>
            <p:cNvSpPr/>
            <p:nvPr/>
          </p:nvSpPr>
          <p:spPr>
            <a:xfrm>
              <a:off x="2527049" y="1739747"/>
              <a:ext cx="1816349"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rgbClr val="FF0000"/>
                  </a:solidFill>
                </a:rPr>
                <a:t>IO_Completion</a:t>
              </a:r>
              <a:endParaRPr lang="en-US" b="0" dirty="0">
                <a:solidFill>
                  <a:srgbClr val="FF0000"/>
                </a:solidFill>
              </a:endParaRPr>
            </a:p>
          </p:txBody>
        </p:sp>
      </p:grpSp>
      <p:grpSp>
        <p:nvGrpSpPr>
          <p:cNvPr id="44" name="Group 61"/>
          <p:cNvGrpSpPr/>
          <p:nvPr/>
        </p:nvGrpSpPr>
        <p:grpSpPr>
          <a:xfrm>
            <a:off x="838200" y="1676400"/>
            <a:ext cx="3581397" cy="381000"/>
            <a:chOff x="1142081" y="3766851"/>
            <a:chExt cx="3581397" cy="381000"/>
          </a:xfrm>
        </p:grpSpPr>
        <p:sp>
          <p:nvSpPr>
            <p:cNvPr id="45" name="Rectangle 44"/>
            <p:cNvSpPr/>
            <p:nvPr/>
          </p:nvSpPr>
          <p:spPr>
            <a:xfrm>
              <a:off x="1142081" y="3766851"/>
              <a:ext cx="1549399"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chemeClr val="tx1"/>
                  </a:solidFill>
                </a:rPr>
                <a:t>session_id</a:t>
              </a:r>
              <a:r>
                <a:rPr lang="en-US" b="0" dirty="0" smtClean="0">
                  <a:solidFill>
                    <a:schemeClr val="tx1"/>
                  </a:solidFill>
                </a:rPr>
                <a:t> 51</a:t>
              </a:r>
              <a:endParaRPr lang="en-US" b="0" dirty="0">
                <a:solidFill>
                  <a:schemeClr val="tx1"/>
                </a:solidFill>
              </a:endParaRPr>
            </a:p>
          </p:txBody>
        </p:sp>
        <p:sp>
          <p:nvSpPr>
            <p:cNvPr id="46" name="Rectangle 45"/>
            <p:cNvSpPr/>
            <p:nvPr/>
          </p:nvSpPr>
          <p:spPr>
            <a:xfrm>
              <a:off x="2691480" y="3766851"/>
              <a:ext cx="2031998"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Runnable</a:t>
              </a:r>
              <a:endParaRPr lang="en-US" b="0" dirty="0">
                <a:solidFill>
                  <a:schemeClr val="tx1"/>
                </a:solidFill>
              </a:endParaRPr>
            </a:p>
          </p:txBody>
        </p:sp>
      </p:grpSp>
      <p:grpSp>
        <p:nvGrpSpPr>
          <p:cNvPr id="47" name="Group 67"/>
          <p:cNvGrpSpPr/>
          <p:nvPr/>
        </p:nvGrpSpPr>
        <p:grpSpPr>
          <a:xfrm>
            <a:off x="4647282" y="3048000"/>
            <a:ext cx="3582318" cy="381000"/>
            <a:chOff x="4648200" y="2662410"/>
            <a:chExt cx="3133742" cy="381000"/>
          </a:xfrm>
        </p:grpSpPr>
        <p:sp>
          <p:nvSpPr>
            <p:cNvPr id="48" name="Rectangle 47"/>
            <p:cNvSpPr/>
            <p:nvPr/>
          </p:nvSpPr>
          <p:spPr>
            <a:xfrm>
              <a:off x="4648200" y="2662410"/>
              <a:ext cx="1388127"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rgbClr val="FF0000"/>
                  </a:solidFill>
                </a:rPr>
                <a:t>session_id</a:t>
              </a:r>
              <a:r>
                <a:rPr lang="en-US" b="0" dirty="0" smtClean="0">
                  <a:solidFill>
                    <a:srgbClr val="FF0000"/>
                  </a:solidFill>
                </a:rPr>
                <a:t> 56</a:t>
              </a:r>
              <a:endParaRPr lang="en-US" b="0" dirty="0">
                <a:solidFill>
                  <a:srgbClr val="FF0000"/>
                </a:solidFill>
              </a:endParaRPr>
            </a:p>
          </p:txBody>
        </p:sp>
        <p:sp>
          <p:nvSpPr>
            <p:cNvPr id="49" name="Rectangle 48"/>
            <p:cNvSpPr/>
            <p:nvPr/>
          </p:nvSpPr>
          <p:spPr>
            <a:xfrm>
              <a:off x="6036328" y="2662410"/>
              <a:ext cx="1745614" cy="381000"/>
            </a:xfrm>
            <a:prstGeom prst="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rgbClr val="FF0000"/>
                  </a:solidFill>
                </a:rPr>
                <a:t>Runnable</a:t>
              </a:r>
              <a:endParaRPr lang="en-US" b="0" dirty="0">
                <a:solidFill>
                  <a:srgbClr val="FF0000"/>
                </a:solidFill>
              </a:endParaRPr>
            </a:p>
          </p:txBody>
        </p:sp>
      </p:grpSp>
      <p:grpSp>
        <p:nvGrpSpPr>
          <p:cNvPr id="50" name="Group 75"/>
          <p:cNvGrpSpPr/>
          <p:nvPr/>
        </p:nvGrpSpPr>
        <p:grpSpPr>
          <a:xfrm>
            <a:off x="4799682" y="2971800"/>
            <a:ext cx="2514600" cy="533400"/>
            <a:chOff x="8077200" y="3581400"/>
            <a:chExt cx="2667000" cy="609600"/>
          </a:xfrm>
        </p:grpSpPr>
        <p:cxnSp>
          <p:nvCxnSpPr>
            <p:cNvPr id="51" name="Straight Connector 50"/>
            <p:cNvCxnSpPr/>
            <p:nvPr/>
          </p:nvCxnSpPr>
          <p:spPr>
            <a:xfrm>
              <a:off x="8077200" y="3581400"/>
              <a:ext cx="2667000" cy="609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077200" y="3581400"/>
              <a:ext cx="2667000" cy="609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3" name="Group 76"/>
          <p:cNvGrpSpPr/>
          <p:nvPr/>
        </p:nvGrpSpPr>
        <p:grpSpPr>
          <a:xfrm>
            <a:off x="838199" y="5257800"/>
            <a:ext cx="3581398" cy="381000"/>
            <a:chOff x="1142080" y="3766851"/>
            <a:chExt cx="3201318" cy="381000"/>
          </a:xfrm>
        </p:grpSpPr>
        <p:sp>
          <p:nvSpPr>
            <p:cNvPr id="54" name="Rectangle 53"/>
            <p:cNvSpPr/>
            <p:nvPr/>
          </p:nvSpPr>
          <p:spPr>
            <a:xfrm>
              <a:off x="1142080" y="3766851"/>
              <a:ext cx="1417606"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smtClean="0">
                  <a:solidFill>
                    <a:srgbClr val="FF0000"/>
                  </a:solidFill>
                </a:rPr>
                <a:t>session_id</a:t>
              </a:r>
              <a:r>
                <a:rPr lang="en-US" b="0" dirty="0" smtClean="0">
                  <a:solidFill>
                    <a:srgbClr val="FF0000"/>
                  </a:solidFill>
                </a:rPr>
                <a:t> 56</a:t>
              </a:r>
              <a:endParaRPr lang="en-US" b="0" dirty="0">
                <a:solidFill>
                  <a:srgbClr val="FF0000"/>
                </a:solidFill>
              </a:endParaRPr>
            </a:p>
          </p:txBody>
        </p:sp>
        <p:sp>
          <p:nvSpPr>
            <p:cNvPr id="55" name="Rectangle 54"/>
            <p:cNvSpPr/>
            <p:nvPr/>
          </p:nvSpPr>
          <p:spPr>
            <a:xfrm>
              <a:off x="2559686" y="3766851"/>
              <a:ext cx="1783712"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rgbClr val="FF0000"/>
                  </a:solidFill>
                </a:rPr>
                <a:t>Runnable</a:t>
              </a:r>
              <a:endParaRPr lang="en-US" b="0" dirty="0">
                <a:solidFill>
                  <a:srgbClr val="FF0000"/>
                </a:solidFill>
              </a:endParaRPr>
            </a:p>
          </p:txBody>
        </p:sp>
      </p:grpSp>
      <p:grpSp>
        <p:nvGrpSpPr>
          <p:cNvPr id="56" name="Group 82"/>
          <p:cNvGrpSpPr/>
          <p:nvPr/>
        </p:nvGrpSpPr>
        <p:grpSpPr>
          <a:xfrm>
            <a:off x="838199" y="1676400"/>
            <a:ext cx="3581399" cy="381000"/>
            <a:chOff x="1142081" y="3766851"/>
            <a:chExt cx="3200400" cy="381000"/>
          </a:xfrm>
        </p:grpSpPr>
        <p:sp>
          <p:nvSpPr>
            <p:cNvPr id="57" name="Rectangle 56"/>
            <p:cNvSpPr/>
            <p:nvPr/>
          </p:nvSpPr>
          <p:spPr>
            <a:xfrm>
              <a:off x="1142081" y="3766851"/>
              <a:ext cx="1417199"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008000"/>
                  </a:solidFill>
                </a:rPr>
                <a:t>session_id</a:t>
              </a:r>
              <a:r>
                <a:rPr lang="en-US" dirty="0" smtClean="0">
                  <a:solidFill>
                    <a:srgbClr val="008000"/>
                  </a:solidFill>
                </a:rPr>
                <a:t> </a:t>
              </a:r>
              <a:r>
                <a:rPr lang="en-US" b="0" dirty="0" smtClean="0">
                  <a:solidFill>
                    <a:srgbClr val="008000"/>
                  </a:solidFill>
                </a:rPr>
                <a:t>51</a:t>
              </a:r>
              <a:endParaRPr lang="en-US" b="0" dirty="0">
                <a:solidFill>
                  <a:srgbClr val="008000"/>
                </a:solidFill>
              </a:endParaRPr>
            </a:p>
          </p:txBody>
        </p:sp>
        <p:sp>
          <p:nvSpPr>
            <p:cNvPr id="58" name="Rectangle 57"/>
            <p:cNvSpPr/>
            <p:nvPr/>
          </p:nvSpPr>
          <p:spPr>
            <a:xfrm>
              <a:off x="2526652" y="3766851"/>
              <a:ext cx="1815829"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rgbClr val="008000"/>
                  </a:solidFill>
                </a:rPr>
                <a:t>Running</a:t>
              </a:r>
              <a:endParaRPr lang="en-US" b="0" dirty="0">
                <a:solidFill>
                  <a:srgbClr val="008000"/>
                </a:solidFill>
              </a:endParaRPr>
            </a:p>
          </p:txBody>
        </p:sp>
      </p:grpSp>
      <p:grpSp>
        <p:nvGrpSpPr>
          <p:cNvPr id="59" name="Group 79"/>
          <p:cNvGrpSpPr/>
          <p:nvPr/>
        </p:nvGrpSpPr>
        <p:grpSpPr>
          <a:xfrm>
            <a:off x="838200" y="5257800"/>
            <a:ext cx="3581400" cy="381000"/>
            <a:chOff x="1142081" y="3766851"/>
            <a:chExt cx="3200400" cy="381000"/>
          </a:xfrm>
        </p:grpSpPr>
        <p:sp>
          <p:nvSpPr>
            <p:cNvPr id="60" name="Rectangle 59"/>
            <p:cNvSpPr/>
            <p:nvPr/>
          </p:nvSpPr>
          <p:spPr>
            <a:xfrm>
              <a:off x="1142081" y="3766851"/>
              <a:ext cx="1417198"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session_id</a:t>
              </a:r>
              <a:r>
                <a:rPr lang="en-US" dirty="0">
                  <a:solidFill>
                    <a:schemeClr val="tx1"/>
                  </a:solidFill>
                </a:rPr>
                <a:t> 56</a:t>
              </a:r>
              <a:endParaRPr lang="en-US" b="0" dirty="0">
                <a:solidFill>
                  <a:schemeClr val="tx1"/>
                </a:solidFill>
              </a:endParaRPr>
            </a:p>
          </p:txBody>
        </p:sp>
        <p:sp>
          <p:nvSpPr>
            <p:cNvPr id="61" name="Rectangle 60"/>
            <p:cNvSpPr/>
            <p:nvPr/>
          </p:nvSpPr>
          <p:spPr>
            <a:xfrm>
              <a:off x="2559279" y="3766851"/>
              <a:ext cx="1783202"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tx1"/>
                  </a:solidFill>
                </a:rPr>
                <a:t>Runnable</a:t>
              </a:r>
              <a:endParaRPr lang="en-US" b="0" dirty="0">
                <a:solidFill>
                  <a:schemeClr val="tx1"/>
                </a:solidFill>
              </a:endParaRPr>
            </a:p>
          </p:txBody>
        </p:sp>
      </p:grpSp>
      <p:grpSp>
        <p:nvGrpSpPr>
          <p:cNvPr id="62" name="Group 6"/>
          <p:cNvGrpSpPr>
            <a:grpSpLocks/>
          </p:cNvGrpSpPr>
          <p:nvPr/>
        </p:nvGrpSpPr>
        <p:grpSpPr bwMode="auto">
          <a:xfrm>
            <a:off x="609600" y="6132513"/>
            <a:ext cx="914400" cy="425450"/>
            <a:chOff x="384" y="3024"/>
            <a:chExt cx="720" cy="336"/>
          </a:xfrm>
        </p:grpSpPr>
        <p:sp>
          <p:nvSpPr>
            <p:cNvPr id="63" name="Oval 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4" name="Group 8"/>
            <p:cNvGrpSpPr>
              <a:grpSpLocks/>
            </p:cNvGrpSpPr>
            <p:nvPr/>
          </p:nvGrpSpPr>
          <p:grpSpPr bwMode="auto">
            <a:xfrm>
              <a:off x="480" y="3096"/>
              <a:ext cx="240" cy="192"/>
              <a:chOff x="480" y="3096"/>
              <a:chExt cx="240" cy="192"/>
            </a:xfrm>
          </p:grpSpPr>
          <p:sp>
            <p:nvSpPr>
              <p:cNvPr id="65" name="Oval 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66" name="Freeform 10"/>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7" name="Group 11"/>
          <p:cNvGrpSpPr>
            <a:grpSpLocks/>
          </p:cNvGrpSpPr>
          <p:nvPr/>
        </p:nvGrpSpPr>
        <p:grpSpPr bwMode="auto">
          <a:xfrm>
            <a:off x="1096963" y="6223000"/>
            <a:ext cx="304800" cy="244475"/>
            <a:chOff x="768" y="3096"/>
            <a:chExt cx="240" cy="192"/>
          </a:xfrm>
        </p:grpSpPr>
        <p:sp>
          <p:nvSpPr>
            <p:cNvPr id="68" name="Oval 1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69" name="Rectangle 13"/>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618506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par>
                                <p:cTn id="8" presetID="10" presetClass="exit" presetSubtype="0" fill="hold" nodeType="withEffect">
                                  <p:stCondLst>
                                    <p:cond delay="0"/>
                                  </p:stCondLst>
                                  <p:childTnLst>
                                    <p:animEffect transition="out" filter="fade">
                                      <p:cBhvr>
                                        <p:cTn id="9" dur="2000"/>
                                        <p:tgtEl>
                                          <p:spTgt spid="35"/>
                                        </p:tgtEl>
                                      </p:cBhvr>
                                    </p:animEffect>
                                    <p:set>
                                      <p:cBhvr>
                                        <p:cTn id="10" dur="1" fill="hold">
                                          <p:stCondLst>
                                            <p:cond delay="1999"/>
                                          </p:stCondLst>
                                        </p:cTn>
                                        <p:tgtEl>
                                          <p:spTgt spid="3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 -4.04255E-6 L 0.3875 0.29001 " pathEditMode="relative" rAng="0" ptsTypes="AA">
                                      <p:cBhvr>
                                        <p:cTn id="14" dur="2000" fill="hold"/>
                                        <p:tgtEl>
                                          <p:spTgt spid="41"/>
                                        </p:tgtEl>
                                        <p:attrNameLst>
                                          <p:attrName>ppt_x</p:attrName>
                                          <p:attrName>ppt_y</p:attrName>
                                        </p:attrNameLst>
                                      </p:cBhvr>
                                      <p:rCtr x="19375" y="14500"/>
                                    </p:animMotion>
                                  </p:childTnLst>
                                </p:cTn>
                              </p:par>
                            </p:childTnLst>
                          </p:cTn>
                        </p:par>
                        <p:par>
                          <p:cTn id="15" fill="hold">
                            <p:stCondLst>
                              <p:cond delay="2000"/>
                            </p:stCondLst>
                            <p:childTnLst>
                              <p:par>
                                <p:cTn id="16" presetID="10" presetClass="exit" presetSubtype="0" fill="hold" nodeType="afterEffect">
                                  <p:stCondLst>
                                    <p:cond delay="0"/>
                                  </p:stCondLst>
                                  <p:childTnLst>
                                    <p:animEffect transition="out" filter="fade">
                                      <p:cBhvr>
                                        <p:cTn id="17" dur="3000"/>
                                        <p:tgtEl>
                                          <p:spTgt spid="5"/>
                                        </p:tgtEl>
                                      </p:cBhvr>
                                    </p:animEffect>
                                    <p:set>
                                      <p:cBhvr>
                                        <p:cTn id="18" dur="1" fill="hold">
                                          <p:stCondLst>
                                            <p:cond delay="29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1"/>
                                        </p:tgtEl>
                                      </p:cBhvr>
                                    </p:animEffect>
                                    <p:set>
                                      <p:cBhvr>
                                        <p:cTn id="21" dur="1" fill="hold">
                                          <p:stCondLst>
                                            <p:cond delay="499"/>
                                          </p:stCondLst>
                                        </p:cTn>
                                        <p:tgtEl>
                                          <p:spTgt spid="41"/>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 -0.01711 L 0 -0.31637 " pathEditMode="relative" rAng="0" ptsTypes="AA">
                                      <p:cBhvr>
                                        <p:cTn id="28" dur="2000" fill="hold"/>
                                        <p:tgtEl>
                                          <p:spTgt spid="23"/>
                                        </p:tgtEl>
                                        <p:attrNameLst>
                                          <p:attrName>ppt_x</p:attrName>
                                          <p:attrName>ppt_y</p:attrName>
                                        </p:attrNameLst>
                                      </p:cBhvr>
                                      <p:rCtr x="0" y="-14963"/>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2000"/>
                                        <p:tgtEl>
                                          <p:spTgt spid="23"/>
                                        </p:tgtEl>
                                      </p:cBhvr>
                                    </p:animEffect>
                                    <p:set>
                                      <p:cBhvr>
                                        <p:cTn id="33" dur="1" fill="hold">
                                          <p:stCondLst>
                                            <p:cond delay="1999"/>
                                          </p:stCondLst>
                                        </p:cTn>
                                        <p:tgtEl>
                                          <p:spTgt spid="23"/>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2000"/>
                                        <p:tgtEl>
                                          <p:spTgt spid="38"/>
                                        </p:tgtEl>
                                      </p:cBhvr>
                                    </p:animEffect>
                                  </p:childTnLst>
                                </p:cTn>
                              </p:par>
                              <p:par>
                                <p:cTn id="37" presetID="0" presetClass="path" presetSubtype="0" accel="50000" decel="50000" fill="hold" nodeType="withEffect">
                                  <p:stCondLst>
                                    <p:cond delay="0"/>
                                  </p:stCondLst>
                                  <p:childTnLst>
                                    <p:animMotion origin="layout" path="M -3.61111E-6 -3.7037E-7 L -3.61111E-6 -0.05555 " pathEditMode="relative" ptsTypes="AA">
                                      <p:cBhvr>
                                        <p:cTn id="38" dur="2000" fill="hold"/>
                                        <p:tgtEl>
                                          <p:spTgt spid="26"/>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2000"/>
                                        <p:tgtEl>
                                          <p:spTgt spid="44"/>
                                        </p:tgtEl>
                                      </p:cBhvr>
                                    </p:animEffect>
                                  </p:childTnLst>
                                </p:cTn>
                              </p:par>
                              <p:par>
                                <p:cTn id="44" presetID="10" presetClass="exit" presetSubtype="0" fill="hold" nodeType="withEffect">
                                  <p:stCondLst>
                                    <p:cond delay="0"/>
                                  </p:stCondLst>
                                  <p:childTnLst>
                                    <p:animEffect transition="out" filter="fade">
                                      <p:cBhvr>
                                        <p:cTn id="45" dur="2000"/>
                                        <p:tgtEl>
                                          <p:spTgt spid="23"/>
                                        </p:tgtEl>
                                      </p:cBhvr>
                                    </p:animEffect>
                                    <p:set>
                                      <p:cBhvr>
                                        <p:cTn id="46" dur="1" fill="hold">
                                          <p:stCondLst>
                                            <p:cond delay="1999"/>
                                          </p:stCondLst>
                                        </p:cTn>
                                        <p:tgtEl>
                                          <p:spTgt spid="23"/>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2000"/>
                                        <p:tgtEl>
                                          <p:spTgt spid="50"/>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2000"/>
                                        <p:tgtEl>
                                          <p:spTgt spid="47"/>
                                        </p:tgtEl>
                                      </p:cBhvr>
                                    </p:animEffect>
                                  </p:childTnLst>
                                </p:cTn>
                              </p:par>
                            </p:childTnLst>
                          </p:cTn>
                        </p:par>
                        <p:par>
                          <p:cTn id="53" fill="hold">
                            <p:stCondLst>
                              <p:cond delay="2000"/>
                            </p:stCondLst>
                            <p:childTnLst>
                              <p:par>
                                <p:cTn id="54" presetID="0" presetClass="path" presetSubtype="0" accel="50000" decel="50000" fill="hold" nodeType="afterEffect">
                                  <p:stCondLst>
                                    <p:cond delay="0"/>
                                  </p:stCondLst>
                                  <p:childTnLst>
                                    <p:animMotion origin="layout" path="M -0.03316 4.6161E-6 L -0.41649 0.37789 " pathEditMode="relative" rAng="0" ptsTypes="AA">
                                      <p:cBhvr>
                                        <p:cTn id="55" dur="2000" fill="hold"/>
                                        <p:tgtEl>
                                          <p:spTgt spid="47"/>
                                        </p:tgtEl>
                                        <p:attrNameLst>
                                          <p:attrName>ppt_x</p:attrName>
                                          <p:attrName>ppt_y</p:attrName>
                                        </p:attrNameLst>
                                      </p:cBhvr>
                                      <p:rCtr x="-19167" y="18895"/>
                                    </p:animMotion>
                                  </p:childTnLst>
                                </p:cTn>
                              </p:par>
                            </p:childTnLst>
                          </p:cTn>
                        </p:par>
                        <p:par>
                          <p:cTn id="56" fill="hold">
                            <p:stCondLst>
                              <p:cond delay="4000"/>
                            </p:stCondLst>
                            <p:childTnLst>
                              <p:par>
                                <p:cTn id="57" presetID="10" presetClass="entr" presetSubtype="0"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1000"/>
                                        <p:tgtEl>
                                          <p:spTgt spid="59"/>
                                        </p:tgtEl>
                                      </p:cBhvr>
                                    </p:animEffect>
                                  </p:childTnLst>
                                </p:cTn>
                              </p:par>
                              <p:par>
                                <p:cTn id="65" presetID="10"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childTnLst>
                                </p:cTn>
                              </p:par>
                              <p:par>
                                <p:cTn id="68" presetID="10" presetClass="exit" presetSubtype="0" fill="hold" nodeType="withEffect">
                                  <p:stCondLst>
                                    <p:cond delay="0"/>
                                  </p:stCondLst>
                                  <p:childTnLst>
                                    <p:animEffect transition="out" filter="fade">
                                      <p:cBhvr>
                                        <p:cTn id="69" dur="1000"/>
                                        <p:tgtEl>
                                          <p:spTgt spid="53"/>
                                        </p:tgtEl>
                                      </p:cBhvr>
                                    </p:animEffect>
                                    <p:set>
                                      <p:cBhvr>
                                        <p:cTn id="70" dur="1" fill="hold">
                                          <p:stCondLst>
                                            <p:cond delay="999"/>
                                          </p:stCondLst>
                                        </p:cTn>
                                        <p:tgtEl>
                                          <p:spTgt spid="53"/>
                                        </p:tgtEl>
                                        <p:attrNameLst>
                                          <p:attrName>style.visibility</p:attrName>
                                        </p:attrNameLst>
                                      </p:cBhvr>
                                      <p:to>
                                        <p:strVal val="hidden"/>
                                      </p:to>
                                    </p:set>
                                  </p:childTnLst>
                                </p:cTn>
                              </p:par>
                            </p:childTnLst>
                          </p:cTn>
                        </p:par>
                        <p:par>
                          <p:cTn id="71" fill="hold">
                            <p:stCondLst>
                              <p:cond delay="1000"/>
                            </p:stCondLst>
                            <p:childTnLst>
                              <p:par>
                                <p:cTn id="72" presetID="1" presetClass="entr" presetSubtype="0" fill="hold" nodeType="afterEffect">
                                  <p:stCondLst>
                                    <p:cond delay="500"/>
                                  </p:stCondLst>
                                  <p:childTnLst>
                                    <p:set>
                                      <p:cBhvr>
                                        <p:cTn id="73"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Diagnosing Bottlenecks</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Tasks will have one of the following states</a:t>
            </a:r>
          </a:p>
          <a:p>
            <a:pPr lvl="1"/>
            <a:r>
              <a:rPr lang="en-US" dirty="0" smtClean="0"/>
              <a:t>Running – actually doing work</a:t>
            </a:r>
          </a:p>
          <a:p>
            <a:pPr lvl="1"/>
            <a:r>
              <a:rPr lang="en-US" dirty="0" smtClean="0"/>
              <a:t>Runnable – signal wait (waiting for CPU)</a:t>
            </a:r>
          </a:p>
          <a:p>
            <a:pPr lvl="1"/>
            <a:r>
              <a:rPr lang="en-US" dirty="0" smtClean="0"/>
              <a:t>Suspended – resource wait</a:t>
            </a:r>
          </a:p>
          <a:p>
            <a:r>
              <a:rPr lang="en-US" dirty="0" smtClean="0"/>
              <a:t>Analyze where a task is spending the most time</a:t>
            </a:r>
          </a:p>
          <a:p>
            <a:pPr lvl="1"/>
            <a:r>
              <a:rPr lang="en-US" dirty="0" smtClean="0"/>
              <a:t>Monitor using </a:t>
            </a:r>
            <a:r>
              <a:rPr lang="en-US" dirty="0" err="1" smtClean="0"/>
              <a:t>sys.dm_exec_requests</a:t>
            </a:r>
            <a:r>
              <a:rPr lang="en-US" dirty="0" smtClean="0"/>
              <a:t> &amp; </a:t>
            </a:r>
            <a:r>
              <a:rPr lang="en-US" dirty="0" err="1" smtClean="0"/>
              <a:t>sys.dm_os_waiting_tasks</a:t>
            </a:r>
            <a:endParaRPr lang="en-US" dirty="0" smtClean="0"/>
          </a:p>
          <a:p>
            <a:pPr lvl="1"/>
            <a:r>
              <a:rPr lang="en-US" dirty="0" smtClean="0"/>
              <a:t>If status is Suspended, focus on the Wait Type and Wait Resource</a:t>
            </a:r>
          </a:p>
          <a:p>
            <a:r>
              <a:rPr lang="en-US" dirty="0" smtClean="0"/>
              <a:t>For server level bottlenecks, analyze </a:t>
            </a:r>
            <a:r>
              <a:rPr lang="en-US" dirty="0" err="1" smtClean="0"/>
              <a:t>sys.dm_os_wait_stats</a:t>
            </a:r>
            <a:endParaRPr lang="en-US" dirty="0" smtClean="0"/>
          </a:p>
          <a:p>
            <a:pPr lvl="1"/>
            <a:r>
              <a:rPr lang="en-US" dirty="0" smtClean="0"/>
              <a:t>Cumulative since last SQL Server Service restart</a:t>
            </a:r>
          </a:p>
          <a:p>
            <a:pPr lvl="1"/>
            <a:r>
              <a:rPr lang="en-US" dirty="0" smtClean="0"/>
              <a:t>A single resource may be represented by several different wait types (e.g. PAGEIOLATCH_EX, PAGEIOLATCH_SH, ASYNC_IO_COMPLETION etc. all imply waiting for disk I/O)</a:t>
            </a:r>
          </a:p>
          <a:p>
            <a:r>
              <a:rPr lang="en-US" dirty="0" smtClean="0"/>
              <a:t>Use a script such as </a:t>
            </a:r>
            <a:r>
              <a:rPr lang="en-US" dirty="0" err="1" smtClean="0"/>
              <a:t>PerfStats</a:t>
            </a:r>
            <a:r>
              <a:rPr lang="en-US" dirty="0" smtClean="0"/>
              <a:t> to summarize </a:t>
            </a:r>
            <a:r>
              <a:rPr lang="en-US" dirty="0"/>
              <a:t>over time</a:t>
            </a:r>
            <a:br>
              <a:rPr lang="en-US" dirty="0"/>
            </a:br>
            <a:r>
              <a:rPr lang="en-US" dirty="0">
                <a:hlinkClick r:id="rId3"/>
              </a:rPr>
              <a:t>http://</a:t>
            </a:r>
            <a:r>
              <a:rPr lang="en-US" dirty="0" smtClean="0">
                <a:hlinkClick r:id="rId3"/>
              </a:rPr>
              <a:t>sqlnexus.codeplex.com/wikipage?title=Sql2005PerfStatsScript&amp;ProjectName=sqlnexus</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418922327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dirty="0" smtClean="0"/>
              <a:t>If a request is experiencing signal waits, what will be its status in </a:t>
            </a:r>
            <a:r>
              <a:rPr lang="en-US" dirty="0" err="1" smtClean="0"/>
              <a:t>sys.dm_exec_requests</a:t>
            </a:r>
            <a:r>
              <a:rPr lang="en-US" dirty="0" smtClean="0"/>
              <a:t>?</a:t>
            </a:r>
            <a:endParaRPr lang="en-US" dirty="0"/>
          </a:p>
          <a:p>
            <a:r>
              <a:rPr lang="en-US" dirty="0"/>
              <a:t>Which scheduler will a new task be assigned to?</a:t>
            </a:r>
          </a:p>
          <a:p>
            <a:r>
              <a:rPr lang="en-US" dirty="0" smtClean="0"/>
              <a:t>How might you determine </a:t>
            </a:r>
            <a:r>
              <a:rPr lang="en-US" dirty="0"/>
              <a:t>why a query is running slow</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2476299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Module 1: Exploring </a:t>
            </a:r>
            <a:r>
              <a:rPr lang="en-US" dirty="0"/>
              <a:t>SQLOS Architecture and Waits and Queues</a:t>
            </a:r>
          </a:p>
        </p:txBody>
      </p:sp>
      <p:sp>
        <p:nvSpPr>
          <p:cNvPr id="7" name="Subtitle 6"/>
          <p:cNvSpPr>
            <a:spLocks noGrp="1"/>
          </p:cNvSpPr>
          <p:nvPr>
            <p:ph type="subTitle" idx="1"/>
          </p:nvPr>
        </p:nvSpPr>
        <p:spPr/>
        <p:txBody>
          <a:bodyPr/>
          <a:lstStyle/>
          <a:p>
            <a:r>
              <a:rPr lang="en-US" dirty="0"/>
              <a:t>Exercise 1: Explore the SQLOS Execution, Scheduler and Thread </a:t>
            </a:r>
            <a:r>
              <a:rPr lang="en-US" dirty="0" smtClean="0"/>
              <a:t>DMVs</a:t>
            </a:r>
          </a:p>
          <a:p>
            <a:r>
              <a:rPr lang="en-US" dirty="0"/>
              <a:t>Exercise 2: Waits and Queues </a:t>
            </a:r>
            <a:r>
              <a:rPr lang="en-US" dirty="0" smtClean="0"/>
              <a:t>Methodology</a:t>
            </a:r>
          </a:p>
          <a:p>
            <a:r>
              <a:rPr lang="en-US" dirty="0"/>
              <a:t>Exercise </a:t>
            </a:r>
            <a:r>
              <a:rPr lang="en-US" dirty="0" smtClean="0"/>
              <a:t>3: </a:t>
            </a:r>
            <a:r>
              <a:rPr lang="en-US" dirty="0"/>
              <a:t>Investigating Memory clerks and memory usage</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9997962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PT Template - Technology-Lesson_Title">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C75EB9-2B20-4B74-8F1D-3B9E1270EACF}"/>
</file>

<file path=customXml/itemProps2.xml><?xml version="1.0" encoding="utf-8"?>
<ds:datastoreItem xmlns:ds="http://schemas.openxmlformats.org/officeDocument/2006/customXml" ds:itemID="{7205DE20-3E00-4460-8ABA-4110C899F874}"/>
</file>

<file path=customXml/itemProps3.xml><?xml version="1.0" encoding="utf-8"?>
<ds:datastoreItem xmlns:ds="http://schemas.openxmlformats.org/officeDocument/2006/customXml" ds:itemID="{5D22661E-0BAC-494A-86B4-DD4A1044C6B5}"/>
</file>

<file path=docProps/app.xml><?xml version="1.0" encoding="utf-8"?>
<Properties xmlns="http://schemas.openxmlformats.org/officeDocument/2006/extended-properties" xmlns:vt="http://schemas.openxmlformats.org/officeDocument/2006/docPropsVTypes">
  <Template>PPT Template - Technology-Lesson_Title</Template>
  <TotalTime>5193</TotalTime>
  <Words>1826</Words>
  <Application>Microsoft Office PowerPoint</Application>
  <PresentationFormat>On-screen Show (4:3)</PresentationFormat>
  <Paragraphs>181</Paragraphs>
  <Slides>9</Slides>
  <Notes>9</Notes>
  <HiddenSlides>2</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PPT Template - Technology-Lesson_Title</vt:lpstr>
      <vt:lpstr>Lesson 5: SQL Server Process Scheduling</vt:lpstr>
      <vt:lpstr>Conditions and Terms of Use </vt:lpstr>
      <vt:lpstr>Students: How to View this Presentation</vt:lpstr>
      <vt:lpstr>SQL Server Scheduling Terminology</vt:lpstr>
      <vt:lpstr>SQL Server Task Scheduling</vt:lpstr>
      <vt:lpstr>Task Execution Model</vt:lpstr>
      <vt:lpstr>Diagnosing Bottlenecks</vt:lpstr>
      <vt:lpstr>Lesson Review </vt:lpstr>
      <vt:lpstr>Module 1: Exploring SQLOS Architecture and Waits and Queues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 Lahoud</dc:creator>
  <cp:lastModifiedBy>Pam Lahoud</cp:lastModifiedBy>
  <cp:revision>164</cp:revision>
  <dcterms:created xsi:type="dcterms:W3CDTF">2011-12-20T02:52:26Z</dcterms:created>
  <dcterms:modified xsi:type="dcterms:W3CDTF">2012-11-28T23:08:23Z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