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720" r:id="rId4"/>
  </p:sldMasterIdLst>
  <p:notesMasterIdLst>
    <p:notesMasterId r:id="rId26"/>
  </p:notesMasterIdLst>
  <p:handoutMasterIdLst>
    <p:handoutMasterId r:id="rId27"/>
  </p:handoutMasterIdLst>
  <p:sldIdLst>
    <p:sldId id="295" r:id="rId5"/>
    <p:sldId id="262" r:id="rId6"/>
    <p:sldId id="298" r:id="rId7"/>
    <p:sldId id="300" r:id="rId8"/>
    <p:sldId id="294" r:id="rId9"/>
    <p:sldId id="301" r:id="rId10"/>
    <p:sldId id="321" r:id="rId11"/>
    <p:sldId id="323" r:id="rId12"/>
    <p:sldId id="302" r:id="rId13"/>
    <p:sldId id="320" r:id="rId14"/>
    <p:sldId id="303" r:id="rId15"/>
    <p:sldId id="319" r:id="rId16"/>
    <p:sldId id="304" r:id="rId17"/>
    <p:sldId id="305" r:id="rId18"/>
    <p:sldId id="316" r:id="rId19"/>
    <p:sldId id="306" r:id="rId20"/>
    <p:sldId id="307" r:id="rId21"/>
    <p:sldId id="308" r:id="rId22"/>
    <p:sldId id="309" r:id="rId23"/>
    <p:sldId id="317" r:id="rId24"/>
    <p:sldId id="322" r:id="rId25"/>
  </p:sldIdLst>
  <p:sldSz cx="9144000" cy="6858000" type="screen4x3"/>
  <p:notesSz cx="6858000" cy="9296400"/>
  <p:embeddedFontLst>
    <p:embeddedFont>
      <p:font typeface="Calibri" pitchFamily="34" charset="0"/>
      <p:regular r:id="rId28"/>
      <p:bold r:id="rId29"/>
      <p:italic r:id="rId30"/>
      <p:boldItalic r:id="rId31"/>
    </p:embeddedFont>
    <p:embeddedFont>
      <p:font typeface="ＭＳ Ｐゴシック" pitchFamily="34" charset="-128"/>
      <p:regular r:id="rId32"/>
    </p:embeddedFont>
    <p:embeddedFont>
      <p:font typeface="MS Mincho" pitchFamily="49" charset="-128"/>
      <p:regular r:id="rId33"/>
    </p:embeddedFont>
    <p:embeddedFont>
      <p:font typeface="Segoe UI"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Ryan J. Jones" initials="RJJ" lastIdx="2" clrIdx="1"/>
  <p:cmAuthor id="2" name="Pam Lahoud" initials="PL" lastIdx="3" clrIdx="2"/>
  <p:cmAuthor id="3" name="Mark Short" initials="MAS" lastIdx="2" clrIdx="3"/>
  <p:cmAuthor id="4" name="Ruben Gonzalez Davila" initials="RGD" lastIdx="2" clrIdx="4"/>
  <p:cmAuthor id="5" name="Ernest Ho" initials="EH" lastIdx="1" clrIdx="5">
    <p:extLst>
      <p:ext uri="{19B8F6BF-5375-455C-9EA6-DF929625EA0E}">
        <p15:presenceInfo xmlns:p15="http://schemas.microsoft.com/office/powerpoint/2012/main" xmlns="" userId="S-1-5-21-2146773085-903363285-719344707-96771" providerId="AD"/>
      </p:ext>
    </p:extLst>
  </p:cmAuthor>
  <p:cmAuthor id="6" name="Julie Rasnick" initials="J" lastIdx="3" clrIdx="6">
    <p:extLst>
      <p:ext uri="{19B8F6BF-5375-455C-9EA6-DF929625EA0E}">
        <p15:presenceInfo xmlns:p15="http://schemas.microsoft.com/office/powerpoint/2012/main" xmlns="" userId="S-1-5-21-124525095-708259637-1543119021-11770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8F"/>
    <a:srgbClr val="ECBA3C"/>
    <a:srgbClr val="BAE6D7"/>
    <a:srgbClr val="334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61" autoAdjust="0"/>
    <p:restoredTop sz="69352" autoAdjust="0"/>
  </p:normalViewPr>
  <p:slideViewPr>
    <p:cSldViewPr>
      <p:cViewPr varScale="1">
        <p:scale>
          <a:sx n="57" d="100"/>
          <a:sy n="57" d="100"/>
        </p:scale>
        <p:origin x="-109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2256"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12/12/2012</a:t>
            </a:fld>
            <a:endParaRPr lang="en-US" dirty="0"/>
          </a:p>
        </p:txBody>
      </p:sp>
      <p:sp>
        <p:nvSpPr>
          <p:cNvPr id="4" name="Footer Placeholder 3"/>
          <p:cNvSpPr>
            <a:spLocks noGrp="1"/>
          </p:cNvSpPr>
          <p:nvPr>
            <p:ph type="ftr" sz="quarter" idx="2"/>
          </p:nvPr>
        </p:nvSpPr>
        <p:spPr>
          <a:xfrm>
            <a:off x="0" y="8829967"/>
            <a:ext cx="2971800" cy="464820"/>
          </a:xfrm>
          <a:prstGeom prst="rect">
            <a:avLst/>
          </a:prstGeom>
        </p:spPr>
        <p:txBody>
          <a:bodyPr vert="horz" lIns="93177" tIns="46589" rIns="93177" bIns="46589" rtlCol="0" anchor="b"/>
          <a:lstStyle>
            <a:lvl1pPr algn="l">
              <a:defRPr sz="1200"/>
            </a:lvl1pPr>
          </a:lstStyle>
          <a:p>
            <a:r>
              <a:rPr lang="en-US" dirty="0" smtClean="0"/>
              <a:t>© 2012 Microsoft Corporation    	Microsoft Confidential</a:t>
            </a:r>
            <a:endParaRPr lang="en-US" dirty="0"/>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dirty="0"/>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2250" y="619125"/>
            <a:ext cx="3873500" cy="29051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685800" y="3098800"/>
            <a:ext cx="5486400"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1"/>
            <a:ext cx="4472609" cy="314033"/>
          </a:xfrm>
          <a:prstGeom prst="rect">
            <a:avLst/>
          </a:prstGeom>
        </p:spPr>
        <p:txBody>
          <a:bodyPr vert="horz" lIns="93177" tIns="46589" rIns="93177" bIns="46589" rtlCol="0" anchor="b"/>
          <a:lstStyle>
            <a:lvl1pPr algn="l">
              <a:defRPr sz="1200"/>
            </a:lvl1pPr>
          </a:lstStyle>
          <a:p>
            <a:r>
              <a:rPr lang="en-US" dirty="0" smtClean="0"/>
              <a:t>© 2012 Microsoft Corporation    	Microsoft Confidential</a:t>
            </a:r>
            <a:endParaRPr lang="en-US" dirty="0"/>
          </a:p>
        </p:txBody>
      </p:sp>
      <p:sp>
        <p:nvSpPr>
          <p:cNvPr id="7" name="Slide Number Placeholder 6"/>
          <p:cNvSpPr>
            <a:spLocks noGrp="1"/>
          </p:cNvSpPr>
          <p:nvPr>
            <p:ph type="sldNum" sz="quarter" idx="5"/>
          </p:nvPr>
        </p:nvSpPr>
        <p:spPr>
          <a:xfrm>
            <a:off x="5143500" y="8829967"/>
            <a:ext cx="1712913"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dirty="0"/>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sqlskills.com/BLOGS/PAUL/post/Misconceptions-around-TF-1118.asp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sqlskills.com/BLOGS/PAUL/post/Inside-the-Storage-Engine-Anatomy-of-a-page.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sqlskills.com/BLOGS/KIMBERLY/post/Transaction-Log-VLFs-too-many-or-too-few.asp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sqlskills.com/blogs/kimberly/post/8-Steps-to-better-Transaction-Log-throughput.aspx"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logs.msdn.com/b/sqlserverstorageengine/archive/2006/07/08/under-the-covers-gam-sgam-and-pfs-pages.asp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msdn.microsoft.com/en-us/library/ms179316.aspx"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msdn.microsoft.com/en-us/library/ms175195.aspx"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7200" y="465138"/>
            <a:ext cx="3251200"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0</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2071259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69900"/>
            <a:ext cx="5486400" cy="8128000"/>
          </a:xfrm>
        </p:spPr>
        <p:txBody>
          <a:bodyPr/>
          <a:lstStyle/>
          <a:p>
            <a:r>
              <a:rPr lang="en-US" b="1" dirty="0"/>
              <a:t>GAMs and SGAMs are used to allocate the new extent</a:t>
            </a:r>
          </a:p>
          <a:p>
            <a:r>
              <a:rPr lang="en-US" dirty="0"/>
              <a:t>To allocate extents, SQL Server uses one of the following methods:</a:t>
            </a:r>
          </a:p>
          <a:p>
            <a:pPr lvl="0"/>
            <a:endParaRPr lang="en-US" dirty="0"/>
          </a:p>
          <a:p>
            <a:pPr marL="171450" lvl="0" indent="-171450">
              <a:buFont typeface="Arial" pitchFamily="34" charset="0"/>
              <a:buChar char="•"/>
            </a:pPr>
            <a:r>
              <a:rPr lang="en-US" dirty="0"/>
              <a:t>To allocate a uniform extent, the database engine searches the GAM for a 1 bit and sets it to 0.</a:t>
            </a:r>
          </a:p>
          <a:p>
            <a:pPr marL="171450" lvl="0" indent="-171450">
              <a:buFont typeface="Arial" pitchFamily="34" charset="0"/>
              <a:buChar char="•"/>
            </a:pPr>
            <a:r>
              <a:rPr lang="en-US" dirty="0"/>
              <a:t>To allocate a mixed extent, the database engine searches the GAM for a 1 bit, sets it to 0, and then also sets the corresponding bit in the SGAM to 1.</a:t>
            </a:r>
          </a:p>
          <a:p>
            <a:r>
              <a:rPr lang="en-US" dirty="0"/>
              <a:t> </a:t>
            </a:r>
          </a:p>
          <a:p>
            <a:r>
              <a:rPr lang="en-US" dirty="0"/>
              <a:t>To de-allocate an extent, the database engine ensures that the GAM bit is set to 1 and the SGAM bit is set to 0.</a:t>
            </a:r>
          </a:p>
          <a:p>
            <a:r>
              <a:rPr lang="en-US" dirty="0"/>
              <a:t>The algorithms that are actually used, internally, by the database engine are more sophisticated than the process described above, because the database engine distributes data evenly in a database.</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9</a:t>
            </a:fld>
            <a:endParaRPr lang="en-US" dirty="0"/>
          </a:p>
        </p:txBody>
      </p:sp>
    </p:spTree>
    <p:extLst>
      <p:ext uri="{BB962C8B-B14F-4D97-AF65-F5344CB8AC3E}">
        <p14:creationId xmlns:p14="http://schemas.microsoft.com/office/powerpoint/2010/main" val="3697646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2250" y="152400"/>
            <a:ext cx="3873500" cy="2905125"/>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Only one </a:t>
            </a:r>
            <a:r>
              <a:rPr lang="en-US" sz="1200" kern="1200" dirty="0" err="1" smtClean="0">
                <a:solidFill>
                  <a:schemeClr val="tx1"/>
                </a:solidFill>
                <a:effectLst/>
                <a:latin typeface="+mn-lt"/>
                <a:ea typeface="+mn-ea"/>
                <a:cs typeface="+mn-cs"/>
              </a:rPr>
              <a:t>tempdb</a:t>
            </a:r>
            <a:r>
              <a:rPr lang="en-US" sz="1200" kern="1200" dirty="0" smtClean="0">
                <a:solidFill>
                  <a:schemeClr val="tx1"/>
                </a:solidFill>
                <a:effectLst/>
                <a:latin typeface="+mn-lt"/>
                <a:ea typeface="+mn-ea"/>
                <a:cs typeface="+mn-cs"/>
              </a:rPr>
              <a:t> exists on each instance of SQL Server, but </a:t>
            </a:r>
            <a:r>
              <a:rPr lang="en-US" sz="1200" kern="1200" dirty="0" err="1" smtClean="0">
                <a:solidFill>
                  <a:schemeClr val="tx1"/>
                </a:solidFill>
                <a:effectLst/>
                <a:latin typeface="+mn-lt"/>
                <a:ea typeface="+mn-ea"/>
                <a:cs typeface="+mn-cs"/>
              </a:rPr>
              <a:t>tempdb</a:t>
            </a:r>
            <a:r>
              <a:rPr lang="en-US" sz="1200" kern="1200" dirty="0" smtClean="0">
                <a:solidFill>
                  <a:schemeClr val="tx1"/>
                </a:solidFill>
                <a:effectLst/>
                <a:latin typeface="+mn-lt"/>
                <a:ea typeface="+mn-ea"/>
                <a:cs typeface="+mn-cs"/>
              </a:rPr>
              <a:t> is used by all transactions in all databases. Consumers of </a:t>
            </a:r>
            <a:r>
              <a:rPr lang="en-US" sz="1200" kern="1200" dirty="0" err="1" smtClean="0">
                <a:solidFill>
                  <a:schemeClr val="tx1"/>
                </a:solidFill>
                <a:effectLst/>
                <a:latin typeface="+mn-lt"/>
                <a:ea typeface="+mn-ea"/>
                <a:cs typeface="+mn-cs"/>
              </a:rPr>
              <a:t>tempdb</a:t>
            </a:r>
            <a:r>
              <a:rPr lang="en-US" sz="1200" kern="1200" dirty="0" smtClean="0">
                <a:solidFill>
                  <a:schemeClr val="tx1"/>
                </a:solidFill>
                <a:effectLst/>
                <a:latin typeface="+mn-lt"/>
                <a:ea typeface="+mn-ea"/>
                <a:cs typeface="+mn-cs"/>
              </a:rPr>
              <a:t> include:</a:t>
            </a:r>
          </a:p>
          <a:p>
            <a:pPr marL="171450" lvl="0" indent="-171450">
              <a:buFont typeface="Arial" pitchFamily="34" charset="0"/>
              <a:buChar char="•"/>
            </a:pPr>
            <a:r>
              <a:rPr lang="en-US" sz="1200" kern="1200" dirty="0" smtClean="0">
                <a:solidFill>
                  <a:schemeClr val="tx1"/>
                </a:solidFill>
                <a:effectLst/>
                <a:latin typeface="+mn-lt"/>
                <a:ea typeface="+mn-ea"/>
                <a:cs typeface="+mn-cs"/>
              </a:rPr>
              <a:t>LOB Variables such as VARCHAR(MAX) or NVARCHAR(MAX)</a:t>
            </a:r>
          </a:p>
          <a:p>
            <a:pPr marL="171450" lvl="0" indent="-171450">
              <a:buFont typeface="Arial" pitchFamily="34" charset="0"/>
              <a:buChar char="•"/>
            </a:pPr>
            <a:r>
              <a:rPr lang="en-US" sz="1200" kern="1200" dirty="0" smtClean="0">
                <a:solidFill>
                  <a:schemeClr val="tx1"/>
                </a:solidFill>
                <a:effectLst/>
                <a:latin typeface="+mn-lt"/>
                <a:ea typeface="+mn-ea"/>
                <a:cs typeface="+mn-cs"/>
              </a:rPr>
              <a:t>Temporary tables and table variables</a:t>
            </a:r>
          </a:p>
          <a:p>
            <a:pPr marL="171450" lvl="0" indent="-171450">
              <a:buFont typeface="Arial" pitchFamily="34" charset="0"/>
              <a:buChar char="•"/>
            </a:pPr>
            <a:r>
              <a:rPr lang="en-US" sz="1200" kern="1200" dirty="0" smtClean="0">
                <a:solidFill>
                  <a:schemeClr val="tx1"/>
                </a:solidFill>
                <a:effectLst/>
                <a:latin typeface="+mn-lt"/>
                <a:ea typeface="+mn-ea"/>
                <a:cs typeface="+mn-cs"/>
              </a:rPr>
              <a:t>Common Table Expressions (CTE)</a:t>
            </a:r>
          </a:p>
          <a:p>
            <a:pPr marL="171450" lvl="0" indent="-171450">
              <a:buFont typeface="Arial" pitchFamily="34" charset="0"/>
              <a:buChar char="•"/>
            </a:pPr>
            <a:r>
              <a:rPr lang="en-US" sz="1200" kern="1200" dirty="0" smtClean="0">
                <a:solidFill>
                  <a:schemeClr val="tx1"/>
                </a:solidFill>
                <a:effectLst/>
                <a:latin typeface="+mn-lt"/>
                <a:ea typeface="+mn-ea"/>
                <a:cs typeface="+mn-cs"/>
              </a:rPr>
              <a:t>XML values that will not easily fit into main memory</a:t>
            </a:r>
          </a:p>
          <a:p>
            <a:pPr marL="171450" lvl="0" indent="-171450">
              <a:buFont typeface="Arial" pitchFamily="34" charset="0"/>
              <a:buChar char="•"/>
            </a:pPr>
            <a:r>
              <a:rPr lang="en-US" sz="1200" kern="1200" dirty="0" smtClean="0">
                <a:solidFill>
                  <a:schemeClr val="tx1"/>
                </a:solidFill>
                <a:effectLst/>
                <a:latin typeface="+mn-lt"/>
                <a:ea typeface="+mn-ea"/>
                <a:cs typeface="+mn-cs"/>
              </a:rPr>
              <a:t>Indexes with SORT_IN_TEMPDB</a:t>
            </a:r>
          </a:p>
          <a:p>
            <a:pPr marL="171450" lvl="0" indent="-171450">
              <a:buFont typeface="Arial" pitchFamily="34" charset="0"/>
              <a:buChar char="•"/>
            </a:pPr>
            <a:r>
              <a:rPr lang="en-US" sz="1200" kern="1200" dirty="0" smtClean="0">
                <a:solidFill>
                  <a:schemeClr val="tx1"/>
                </a:solidFill>
                <a:effectLst/>
                <a:latin typeface="+mn-lt"/>
                <a:ea typeface="+mn-ea"/>
                <a:cs typeface="+mn-cs"/>
              </a:rPr>
              <a:t>Inserted and deleted virtual tables in triggers</a:t>
            </a:r>
          </a:p>
          <a:p>
            <a:pPr marL="171450" lvl="0" indent="-171450">
              <a:buFont typeface="Arial" pitchFamily="34" charset="0"/>
              <a:buChar char="•"/>
            </a:pPr>
            <a:r>
              <a:rPr lang="en-US" sz="1200" kern="1200" dirty="0" smtClean="0">
                <a:solidFill>
                  <a:schemeClr val="tx1"/>
                </a:solidFill>
                <a:effectLst/>
                <a:latin typeface="+mn-lt"/>
                <a:ea typeface="+mn-ea"/>
                <a:cs typeface="+mn-cs"/>
              </a:rPr>
              <a:t>Multiple Active Result Sets (MARS)</a:t>
            </a:r>
          </a:p>
          <a:p>
            <a:pPr marL="171450" lvl="0" indent="-171450">
              <a:buFont typeface="Arial" pitchFamily="34" charset="0"/>
              <a:buChar char="•"/>
            </a:pPr>
            <a:r>
              <a:rPr lang="en-US" sz="1200" kern="1200" dirty="0" smtClean="0">
                <a:solidFill>
                  <a:schemeClr val="tx1"/>
                </a:solidFill>
                <a:effectLst/>
                <a:latin typeface="+mn-lt"/>
                <a:ea typeface="+mn-ea"/>
                <a:cs typeface="+mn-cs"/>
              </a:rPr>
              <a:t>Online indexing operations</a:t>
            </a:r>
          </a:p>
          <a:p>
            <a:pPr marL="171450" lvl="0" indent="-171450">
              <a:buFont typeface="Arial" pitchFamily="34" charset="0"/>
              <a:buChar char="•"/>
            </a:pPr>
            <a:r>
              <a:rPr lang="en-US" sz="1200" kern="1200" dirty="0" smtClean="0">
                <a:solidFill>
                  <a:schemeClr val="tx1"/>
                </a:solidFill>
                <a:effectLst/>
                <a:latin typeface="+mn-lt"/>
                <a:ea typeface="+mn-ea"/>
                <a:cs typeface="+mn-cs"/>
              </a:rPr>
              <a:t>Work files for hash joins and hash aggregations</a:t>
            </a:r>
          </a:p>
          <a:p>
            <a:pPr marL="171450" lvl="0" indent="-171450">
              <a:buFont typeface="Arial" pitchFamily="34" charset="0"/>
              <a:buChar char="•"/>
            </a:pPr>
            <a:r>
              <a:rPr lang="en-US" sz="1200" kern="1200" dirty="0" smtClean="0">
                <a:solidFill>
                  <a:schemeClr val="tx1"/>
                </a:solidFill>
                <a:effectLst/>
                <a:latin typeface="+mn-lt"/>
                <a:ea typeface="+mn-ea"/>
                <a:cs typeface="+mn-cs"/>
              </a:rPr>
              <a:t>Work tables for table spool operations</a:t>
            </a:r>
          </a:p>
          <a:p>
            <a:pPr marL="171450" lvl="0" indent="-171450">
              <a:buFont typeface="Arial" pitchFamily="34" charset="0"/>
              <a:buChar char="•"/>
            </a:pPr>
            <a:r>
              <a:rPr lang="en-US" sz="1200" kern="1200" dirty="0" smtClean="0">
                <a:solidFill>
                  <a:schemeClr val="tx1"/>
                </a:solidFill>
                <a:effectLst/>
                <a:latin typeface="+mn-lt"/>
                <a:ea typeface="+mn-ea"/>
                <a:cs typeface="+mn-cs"/>
              </a:rPr>
              <a:t>Row versioning for Snapshot Isolation Level and Read Committed Snapshot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a busy system, the allocation and de-allocation of such objects can create a bottleneck on </a:t>
            </a:r>
            <a:r>
              <a:rPr lang="en-US" sz="1200" kern="1200" dirty="0" err="1" smtClean="0">
                <a:solidFill>
                  <a:schemeClr val="tx1"/>
                </a:solidFill>
                <a:effectLst/>
                <a:latin typeface="+mn-lt"/>
                <a:ea typeface="+mn-ea"/>
                <a:cs typeface="+mn-cs"/>
              </a:rPr>
              <a:t>tempdb</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Tempdb</a:t>
            </a:r>
            <a:r>
              <a:rPr lang="en-US" sz="1200" kern="1200" dirty="0" smtClean="0">
                <a:solidFill>
                  <a:schemeClr val="tx1"/>
                </a:solidFill>
                <a:effectLst/>
                <a:latin typeface="+mn-lt"/>
                <a:ea typeface="+mn-ea"/>
                <a:cs typeface="+mn-cs"/>
              </a:rPr>
              <a:t> can be optimized with the following steps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Size </a:t>
            </a:r>
            <a:r>
              <a:rPr lang="en-US" sz="1200" b="1" kern="1200" dirty="0" err="1" smtClean="0">
                <a:solidFill>
                  <a:schemeClr val="tx1"/>
                </a:solidFill>
                <a:effectLst/>
                <a:latin typeface="+mn-lt"/>
                <a:ea typeface="+mn-ea"/>
                <a:cs typeface="+mn-cs"/>
              </a:rPr>
              <a:t>tempdb</a:t>
            </a:r>
            <a:r>
              <a:rPr lang="en-US" sz="1200" b="1" kern="1200" dirty="0" smtClean="0">
                <a:solidFill>
                  <a:schemeClr val="tx1"/>
                </a:solidFill>
                <a:effectLst/>
                <a:latin typeface="+mn-lt"/>
                <a:ea typeface="+mn-ea"/>
                <a:cs typeface="+mn-cs"/>
              </a:rPr>
              <a:t> Appropriately</a:t>
            </a:r>
          </a:p>
          <a:p>
            <a:r>
              <a:rPr lang="en-US" sz="1200" kern="1200" dirty="0" smtClean="0">
                <a:solidFill>
                  <a:schemeClr val="tx1"/>
                </a:solidFill>
                <a:effectLst/>
                <a:latin typeface="+mn-lt"/>
                <a:ea typeface="+mn-ea"/>
                <a:cs typeface="+mn-cs"/>
              </a:rPr>
              <a:t>Pre-allocate space for all </a:t>
            </a:r>
            <a:r>
              <a:rPr lang="en-US" sz="1200" kern="1200" dirty="0" err="1" smtClean="0">
                <a:solidFill>
                  <a:schemeClr val="tx1"/>
                </a:solidFill>
                <a:effectLst/>
                <a:latin typeface="+mn-lt"/>
                <a:ea typeface="+mn-ea"/>
                <a:cs typeface="+mn-cs"/>
              </a:rPr>
              <a:t>tempdb</a:t>
            </a:r>
            <a:r>
              <a:rPr lang="en-US" sz="1200" kern="1200" dirty="0" smtClean="0">
                <a:solidFill>
                  <a:schemeClr val="tx1"/>
                </a:solidFill>
                <a:effectLst/>
                <a:latin typeface="+mn-lt"/>
                <a:ea typeface="+mn-ea"/>
                <a:cs typeface="+mn-cs"/>
              </a:rPr>
              <a:t> files by setting the file size to a value large enough to accommodate the typical workload in the environment. This prevents </a:t>
            </a:r>
            <a:r>
              <a:rPr lang="en-US" sz="1200" kern="1200" dirty="0" err="1" smtClean="0">
                <a:solidFill>
                  <a:schemeClr val="tx1"/>
                </a:solidFill>
                <a:effectLst/>
                <a:latin typeface="+mn-lt"/>
                <a:ea typeface="+mn-ea"/>
                <a:cs typeface="+mn-cs"/>
              </a:rPr>
              <a:t>tempdb</a:t>
            </a:r>
            <a:r>
              <a:rPr lang="en-US" sz="1200" kern="1200" dirty="0" smtClean="0">
                <a:solidFill>
                  <a:schemeClr val="tx1"/>
                </a:solidFill>
                <a:effectLst/>
                <a:latin typeface="+mn-lt"/>
                <a:ea typeface="+mn-ea"/>
                <a:cs typeface="+mn-cs"/>
              </a:rPr>
              <a:t> from expanding too frequently, which can affect performance. The </a:t>
            </a:r>
            <a:r>
              <a:rPr lang="en-US" sz="1200" kern="1200" dirty="0" err="1" smtClean="0">
                <a:solidFill>
                  <a:schemeClr val="tx1"/>
                </a:solidFill>
                <a:effectLst/>
                <a:latin typeface="+mn-lt"/>
                <a:ea typeface="+mn-ea"/>
                <a:cs typeface="+mn-cs"/>
              </a:rPr>
              <a:t>tempdb</a:t>
            </a:r>
            <a:r>
              <a:rPr lang="en-US" sz="1200" kern="1200" dirty="0" smtClean="0">
                <a:solidFill>
                  <a:schemeClr val="tx1"/>
                </a:solidFill>
                <a:effectLst/>
                <a:latin typeface="+mn-lt"/>
                <a:ea typeface="+mn-ea"/>
                <a:cs typeface="+mn-cs"/>
              </a:rPr>
              <a:t> database should be set to “</a:t>
            </a:r>
            <a:r>
              <a:rPr lang="en-US" sz="1200" kern="1200" dirty="0" err="1" smtClean="0">
                <a:solidFill>
                  <a:schemeClr val="tx1"/>
                </a:solidFill>
                <a:effectLst/>
                <a:latin typeface="+mn-lt"/>
                <a:ea typeface="+mn-ea"/>
                <a:cs typeface="+mn-cs"/>
              </a:rPr>
              <a:t>autogrow</a:t>
            </a:r>
            <a:r>
              <a:rPr lang="en-US" sz="1200" kern="1200" dirty="0" smtClean="0">
                <a:solidFill>
                  <a:schemeClr val="tx1"/>
                </a:solidFill>
                <a:effectLst/>
                <a:latin typeface="+mn-lt"/>
                <a:ea typeface="+mn-ea"/>
                <a:cs typeface="+mn-cs"/>
              </a:rPr>
              <a:t>,” but this should be used to increase disk space for unplanned exceptions. </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Use Multiple Data Files</a:t>
            </a:r>
          </a:p>
          <a:p>
            <a:r>
              <a:rPr lang="en-US" sz="1200" kern="1200" dirty="0" smtClean="0">
                <a:solidFill>
                  <a:schemeClr val="tx1"/>
                </a:solidFill>
                <a:effectLst/>
                <a:latin typeface="+mn-lt"/>
                <a:ea typeface="+mn-ea"/>
                <a:cs typeface="+mn-cs"/>
              </a:rPr>
              <a:t>Each file begins with its own file header page, PFS, GAM and SGAM page. One way to reduce contention on these pages for object allocation and </a:t>
            </a:r>
            <a:r>
              <a:rPr lang="en-US" sz="1200" kern="1200" dirty="0" err="1" smtClean="0">
                <a:solidFill>
                  <a:schemeClr val="tx1"/>
                </a:solidFill>
                <a:effectLst/>
                <a:latin typeface="+mn-lt"/>
                <a:ea typeface="+mn-ea"/>
                <a:cs typeface="+mn-cs"/>
              </a:rPr>
              <a:t>deallocation</a:t>
            </a:r>
            <a:r>
              <a:rPr lang="en-US" sz="1200" kern="1200" dirty="0" smtClean="0">
                <a:solidFill>
                  <a:schemeClr val="tx1"/>
                </a:solidFill>
                <a:effectLst/>
                <a:latin typeface="+mn-lt"/>
                <a:ea typeface="+mn-ea"/>
                <a:cs typeface="+mn-cs"/>
              </a:rPr>
              <a:t> is to create multiple PFS, SGAM and GAM pages. This is done by creating multiple </a:t>
            </a:r>
            <a:r>
              <a:rPr lang="en-US" sz="1200" kern="1200" dirty="0" err="1" smtClean="0">
                <a:solidFill>
                  <a:schemeClr val="tx1"/>
                </a:solidFill>
                <a:effectLst/>
                <a:latin typeface="+mn-lt"/>
                <a:ea typeface="+mn-ea"/>
                <a:cs typeface="+mn-cs"/>
              </a:rPr>
              <a:t>tempdb</a:t>
            </a:r>
            <a:r>
              <a:rPr lang="en-US" sz="1200" kern="1200" dirty="0" smtClean="0">
                <a:solidFill>
                  <a:schemeClr val="tx1"/>
                </a:solidFill>
                <a:effectLst/>
                <a:latin typeface="+mn-lt"/>
                <a:ea typeface="+mn-ea"/>
                <a:cs typeface="+mn-cs"/>
              </a:rPr>
              <a:t> files. Follow these recommendations when designing your system to use multiple </a:t>
            </a:r>
            <a:r>
              <a:rPr lang="en-US" sz="1200" kern="1200" dirty="0" err="1" smtClean="0">
                <a:solidFill>
                  <a:schemeClr val="tx1"/>
                </a:solidFill>
                <a:effectLst/>
                <a:latin typeface="+mn-lt"/>
                <a:ea typeface="+mn-ea"/>
                <a:cs typeface="+mn-cs"/>
              </a:rPr>
              <a:t>tempdb</a:t>
            </a:r>
            <a:r>
              <a:rPr lang="en-US" sz="1200" kern="1200" dirty="0" smtClean="0">
                <a:solidFill>
                  <a:schemeClr val="tx1"/>
                </a:solidFill>
                <a:effectLst/>
                <a:latin typeface="+mn-lt"/>
                <a:ea typeface="+mn-ea"/>
                <a:cs typeface="+mn-cs"/>
              </a:rPr>
              <a:t> files:</a:t>
            </a:r>
          </a:p>
          <a:p>
            <a:pPr marL="171450" lvl="0" indent="-171450">
              <a:buFont typeface="Arial" pitchFamily="34" charset="0"/>
              <a:buChar char="•"/>
            </a:pPr>
            <a:r>
              <a:rPr lang="en-US" sz="1200" kern="1200" dirty="0" smtClean="0">
                <a:solidFill>
                  <a:schemeClr val="tx1"/>
                </a:solidFill>
                <a:effectLst/>
                <a:latin typeface="+mn-lt"/>
                <a:ea typeface="+mn-ea"/>
                <a:cs typeface="+mn-cs"/>
              </a:rPr>
              <a:t>As a general guideline, the number of data files should be ¼ to ½ the number of CPU cores being used by SQL server. Adjust the number of files up or down as necessary, in most cases it will not be necessary to use more than 8 </a:t>
            </a:r>
            <a:r>
              <a:rPr lang="en-US" sz="1200" kern="1200" dirty="0" err="1" smtClean="0">
                <a:solidFill>
                  <a:schemeClr val="tx1"/>
                </a:solidFill>
                <a:effectLst/>
                <a:latin typeface="+mn-lt"/>
                <a:ea typeface="+mn-ea"/>
                <a:cs typeface="+mn-cs"/>
              </a:rPr>
              <a:t>tempdb</a:t>
            </a:r>
            <a:r>
              <a:rPr lang="en-US" sz="1200" kern="1200" dirty="0" smtClean="0">
                <a:solidFill>
                  <a:schemeClr val="tx1"/>
                </a:solidFill>
                <a:effectLst/>
                <a:latin typeface="+mn-lt"/>
                <a:ea typeface="+mn-ea"/>
                <a:cs typeface="+mn-cs"/>
              </a:rPr>
              <a:t> files. </a:t>
            </a:r>
          </a:p>
          <a:p>
            <a:endParaRPr lang="en-US" sz="120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10</a:t>
            </a:fld>
            <a:endParaRPr lang="en-US" dirty="0"/>
          </a:p>
        </p:txBody>
      </p:sp>
    </p:spTree>
    <p:extLst>
      <p:ext uri="{BB962C8B-B14F-4D97-AF65-F5344CB8AC3E}">
        <p14:creationId xmlns:p14="http://schemas.microsoft.com/office/powerpoint/2010/main" val="244875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69900"/>
            <a:ext cx="5486400" cy="8128000"/>
          </a:xfrm>
        </p:spPr>
        <p:txBody>
          <a:bodyPr/>
          <a:lstStyle/>
          <a:p>
            <a:r>
              <a:rPr lang="en-US" b="1" dirty="0" smtClean="0"/>
              <a:t>Note</a:t>
            </a:r>
            <a:r>
              <a:rPr lang="en-US" b="1" dirty="0"/>
              <a:t>: A dual-core CPU is considered to be two CPUs. For the purposes of estimating the number of </a:t>
            </a:r>
            <a:r>
              <a:rPr lang="en-US" b="1" dirty="0" err="1"/>
              <a:t>tempdb</a:t>
            </a:r>
            <a:r>
              <a:rPr lang="en-US" b="1" dirty="0"/>
              <a:t> files, a </a:t>
            </a:r>
            <a:r>
              <a:rPr lang="en-US" b="1" dirty="0" err="1"/>
              <a:t>hyperthreaded</a:t>
            </a:r>
            <a:r>
              <a:rPr lang="en-US" b="1" dirty="0"/>
              <a:t> CPU is considered to be a single processor.</a:t>
            </a:r>
          </a:p>
          <a:p>
            <a:pPr lvl="0"/>
            <a:endParaRPr lang="en-US" dirty="0"/>
          </a:p>
          <a:p>
            <a:pPr marL="171450" lvl="0" indent="-171450">
              <a:buFont typeface="Arial" pitchFamily="34" charset="0"/>
              <a:buChar char="•"/>
            </a:pPr>
            <a:r>
              <a:rPr lang="en-US" dirty="0"/>
              <a:t>Make each data file the same size; this allows for optimal proportional-fill performance.</a:t>
            </a:r>
          </a:p>
          <a:p>
            <a:pPr marL="171450" lvl="0" indent="-171450">
              <a:buFont typeface="Arial" pitchFamily="34" charset="0"/>
              <a:buChar char="•"/>
            </a:pPr>
            <a:r>
              <a:rPr lang="en-US" dirty="0"/>
              <a:t>Put the </a:t>
            </a:r>
            <a:r>
              <a:rPr lang="en-US" dirty="0" err="1"/>
              <a:t>tempdb</a:t>
            </a:r>
            <a:r>
              <a:rPr lang="en-US" dirty="0"/>
              <a:t> database on a fast input-output subsystem. Use disk striping if there are many directly attached disks.</a:t>
            </a:r>
          </a:p>
          <a:p>
            <a:pPr marL="171450" indent="-171450">
              <a:buFont typeface="Arial" pitchFamily="34" charset="0"/>
              <a:buChar char="•"/>
            </a:pPr>
            <a:r>
              <a:rPr lang="en-US" dirty="0"/>
              <a:t>Put the </a:t>
            </a:r>
            <a:r>
              <a:rPr lang="en-US" dirty="0" err="1"/>
              <a:t>tempdb</a:t>
            </a:r>
            <a:r>
              <a:rPr lang="en-US" dirty="0"/>
              <a:t> database files on disks that differ from those that are used by transaction logs or user databases</a:t>
            </a:r>
            <a:r>
              <a:rPr lang="en-US" dirty="0" smtClean="0"/>
              <a:t>.</a:t>
            </a:r>
          </a:p>
          <a:p>
            <a:pPr marL="171450" indent="-171450">
              <a:buFont typeface="Arial" pitchFamily="34" charset="0"/>
              <a:buChar char="•"/>
            </a:pPr>
            <a:endParaRPr lang="en-US" dirty="0"/>
          </a:p>
          <a:p>
            <a:r>
              <a:rPr lang="en-US" dirty="0">
                <a:hlinkClick r:id="rId3"/>
              </a:rPr>
              <a:t>http://</a:t>
            </a:r>
            <a:r>
              <a:rPr lang="en-US" dirty="0" smtClean="0">
                <a:hlinkClick r:id="rId3"/>
              </a:rPr>
              <a:t>www.sqlskills.com/BLOGS/PAUL/post/Misconceptions-around-TF-1118.aspx</a:t>
            </a:r>
            <a:endParaRPr lang="en-US" dirty="0" smtClean="0"/>
          </a:p>
          <a:p>
            <a:pPr marL="171450" indent="-171450">
              <a:buFont typeface="Arial" pitchFamily="34" charset="0"/>
              <a:buChar char="•"/>
            </a:pPr>
            <a:endParaRPr lang="en-US" dirty="0"/>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11</a:t>
            </a:fld>
            <a:endParaRPr lang="en-US" dirty="0"/>
          </a:p>
        </p:txBody>
      </p:sp>
    </p:spTree>
    <p:extLst>
      <p:ext uri="{BB962C8B-B14F-4D97-AF65-F5344CB8AC3E}">
        <p14:creationId xmlns:p14="http://schemas.microsoft.com/office/powerpoint/2010/main" val="198359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2250" y="152400"/>
            <a:ext cx="3873500" cy="2905125"/>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effectLst/>
                <a:latin typeface="+mn-lt"/>
                <a:ea typeface="+mn-ea"/>
                <a:cs typeface="+mn-cs"/>
              </a:rPr>
              <a:t>All SQL Server [Data or Index] pages contain a header, a body containing data rows, and a slot array.</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Page header</a:t>
            </a:r>
          </a:p>
          <a:p>
            <a:r>
              <a:rPr lang="en-US" sz="1200" kern="1200" dirty="0" smtClean="0">
                <a:solidFill>
                  <a:schemeClr val="tx1"/>
                </a:solidFill>
                <a:effectLst/>
                <a:latin typeface="+mn-lt"/>
                <a:ea typeface="+mn-ea"/>
                <a:cs typeface="+mn-cs"/>
              </a:rPr>
              <a:t>The page header is the first 96 bytes of each data page. It contains the page header information such as the Page ID, Page type, and Allocation Unit ID of the page.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Data rows</a:t>
            </a:r>
          </a:p>
          <a:p>
            <a:r>
              <a:rPr lang="en-US" sz="1200" kern="1200" dirty="0" smtClean="0">
                <a:solidFill>
                  <a:schemeClr val="tx1"/>
                </a:solidFill>
                <a:effectLst/>
                <a:latin typeface="+mn-lt"/>
                <a:ea typeface="+mn-ea"/>
                <a:cs typeface="+mn-cs"/>
              </a:rPr>
              <a:t>This section holds the actual data rows of the table. Data rows have the following characteristics:</a:t>
            </a:r>
          </a:p>
          <a:p>
            <a:pPr marL="171450" lvl="0" indent="-171450">
              <a:buFont typeface="Arial" pitchFamily="34" charset="0"/>
              <a:buChar char="•"/>
            </a:pPr>
            <a:r>
              <a:rPr lang="en-US" sz="1200" kern="1200" dirty="0" smtClean="0">
                <a:solidFill>
                  <a:schemeClr val="tx1"/>
                </a:solidFill>
                <a:effectLst/>
                <a:latin typeface="+mn-lt"/>
                <a:ea typeface="+mn-ea"/>
                <a:cs typeface="+mn-cs"/>
              </a:rPr>
              <a:t>The maximum size of a single data row is 8,060 bytes.</a:t>
            </a:r>
          </a:p>
          <a:p>
            <a:pPr marL="171450" lvl="0" indent="-171450">
              <a:buFont typeface="Arial" pitchFamily="34" charset="0"/>
              <a:buChar char="•"/>
            </a:pPr>
            <a:r>
              <a:rPr lang="en-US" sz="1200" kern="1200" dirty="0" smtClean="0">
                <a:solidFill>
                  <a:schemeClr val="tx1"/>
                </a:solidFill>
                <a:effectLst/>
                <a:latin typeface="+mn-lt"/>
                <a:ea typeface="+mn-ea"/>
                <a:cs typeface="+mn-cs"/>
              </a:rPr>
              <a:t>A normal data row cannot span multiple pages.</a:t>
            </a:r>
          </a:p>
          <a:p>
            <a:pPr marL="171450" lvl="0" indent="-171450">
              <a:buFont typeface="Arial" pitchFamily="34" charset="0"/>
              <a:buChar char="•"/>
            </a:pPr>
            <a:r>
              <a:rPr lang="en-US" sz="1200" kern="1200" dirty="0" smtClean="0">
                <a:solidFill>
                  <a:schemeClr val="tx1"/>
                </a:solidFill>
                <a:effectLst/>
                <a:latin typeface="+mn-lt"/>
                <a:ea typeface="+mn-ea"/>
                <a:cs typeface="+mn-cs"/>
              </a:rPr>
              <a:t>Text and image data columns can be stored in their own separate pages and can span multiple pages.</a:t>
            </a:r>
          </a:p>
          <a:p>
            <a:pPr marL="171450" lvl="0" indent="-171450">
              <a:buFont typeface="Arial" pitchFamily="34" charset="0"/>
              <a:buChar char="•"/>
            </a:pPr>
            <a:r>
              <a:rPr lang="en-US" sz="1200" kern="1200" dirty="0" smtClean="0">
                <a:solidFill>
                  <a:schemeClr val="tx1"/>
                </a:solidFill>
                <a:effectLst/>
                <a:latin typeface="+mn-lt"/>
                <a:ea typeface="+mn-ea"/>
                <a:cs typeface="+mn-cs"/>
              </a:rPr>
              <a:t>Fixed-length columns always store the same number of rows per page.</a:t>
            </a:r>
          </a:p>
          <a:p>
            <a:pPr marL="171450" lvl="0" indent="-171450">
              <a:buFont typeface="Arial" pitchFamily="34" charset="0"/>
              <a:buChar char="•"/>
            </a:pPr>
            <a:r>
              <a:rPr lang="en-US" sz="1200" kern="1200" dirty="0" smtClean="0">
                <a:solidFill>
                  <a:schemeClr val="tx1"/>
                </a:solidFill>
                <a:effectLst/>
                <a:latin typeface="+mn-lt"/>
                <a:ea typeface="+mn-ea"/>
                <a:cs typeface="+mn-cs"/>
              </a:rPr>
              <a:t>Variable-length rows (rows from tables that are defined by using one or more variable length data types) store as many rows as will fit, based on the actual length of the data entered.</a:t>
            </a:r>
          </a:p>
          <a:p>
            <a:pPr marL="171450" lvl="0" indent="-171450">
              <a:buFont typeface="Arial" pitchFamily="34" charset="0"/>
              <a:buChar char="•"/>
            </a:pPr>
            <a:r>
              <a:rPr lang="en-US" sz="1200" kern="1200" dirty="0" smtClean="0">
                <a:solidFill>
                  <a:schemeClr val="tx1"/>
                </a:solidFill>
                <a:effectLst/>
                <a:latin typeface="+mn-lt"/>
                <a:ea typeface="+mn-ea"/>
                <a:cs typeface="+mn-cs"/>
              </a:rPr>
              <a:t>Shorter row length enables more rows to fit on a page, thereby reducing I/O and improving the cache/hit ratio.</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Row offset array</a:t>
            </a:r>
          </a:p>
          <a:p>
            <a:r>
              <a:rPr lang="en-US" sz="1200" kern="1200" dirty="0" smtClean="0">
                <a:solidFill>
                  <a:schemeClr val="tx1"/>
                </a:solidFill>
                <a:effectLst/>
                <a:latin typeface="+mn-lt"/>
                <a:ea typeface="+mn-ea"/>
                <a:cs typeface="+mn-cs"/>
              </a:rPr>
              <a:t>The row offset array is a block of 2-byte entries, each of which indicates the offset on the page on which the corresponding data row begins. Each row has a 2-byte entry in this array. Although these bytes are not stored in the row with the data, they do have an effect on the number of rows that will fit on a page.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row offset array indicates the logical order of rows on a page. For example, if a table has a clustered index, the logical order is the order of the clustered index key. This does not mean that the rows will be physically stored on the page in the order of the clustered index key. Instead, slot 0 in the offset array refers to the first row in the order, slot 1 refers to the second row, and so forth. The offset of these rows can be anywhere on the page.</a:t>
            </a:r>
          </a:p>
          <a:p>
            <a:endParaRPr lang="en-US" sz="1200" kern="1200" dirty="0" smtClean="0">
              <a:solidFill>
                <a:schemeClr val="tx1"/>
              </a:solidFill>
              <a:effectLst/>
              <a:latin typeface="+mn-lt"/>
              <a:ea typeface="+mn-ea"/>
              <a:cs typeface="+mn-cs"/>
            </a:endParaRPr>
          </a:p>
          <a:p>
            <a:r>
              <a:rPr lang="en-US" dirty="0">
                <a:hlinkClick r:id="rId3"/>
              </a:rPr>
              <a:t>http://</a:t>
            </a:r>
            <a:r>
              <a:rPr lang="en-US" dirty="0" smtClean="0">
                <a:hlinkClick r:id="rId3"/>
              </a:rPr>
              <a:t>www.sqlskills.com/BLOGS/PAUL/post/Inside-the-Storage-Engine-Anatomy-of-a-page.aspx</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12</a:t>
            </a:fld>
            <a:endParaRPr lang="en-US" dirty="0"/>
          </a:p>
        </p:txBody>
      </p:sp>
    </p:spTree>
    <p:extLst>
      <p:ext uri="{BB962C8B-B14F-4D97-AF65-F5344CB8AC3E}">
        <p14:creationId xmlns:p14="http://schemas.microsoft.com/office/powerpoint/2010/main" val="1931868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2250" y="152400"/>
            <a:ext cx="3873500" cy="2905125"/>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following table describes the SQL Server page types and the information that they contain:</a:t>
            </a:r>
            <a:endParaRPr lang="en-US" dirty="0" smtClean="0">
              <a:effectLst/>
            </a:endParaRPr>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13</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6599232"/>
              </p:ext>
            </p:extLst>
          </p:nvPr>
        </p:nvGraphicFramePr>
        <p:xfrm>
          <a:off x="762000" y="3657600"/>
          <a:ext cx="5367129" cy="3716020"/>
        </p:xfrm>
        <a:graphic>
          <a:graphicData uri="http://schemas.openxmlformats.org/drawingml/2006/table">
            <a:tbl>
              <a:tblPr firstRow="1" bandRow="1">
                <a:tableStyleId>{5C22544A-7EE6-4342-B048-85BDC9FD1C3A}</a:tableStyleId>
              </a:tblPr>
              <a:tblGrid>
                <a:gridCol w="1789043"/>
                <a:gridCol w="970722"/>
                <a:gridCol w="2607364"/>
              </a:tblGrid>
              <a:tr h="0">
                <a:tc>
                  <a:txBody>
                    <a:bodyPr/>
                    <a:lstStyle/>
                    <a:p>
                      <a:pPr marL="45720" marR="0">
                        <a:lnSpc>
                          <a:spcPts val="1100"/>
                        </a:lnSpc>
                        <a:spcBef>
                          <a:spcPts val="200"/>
                        </a:spcBef>
                        <a:spcAft>
                          <a:spcPts val="200"/>
                        </a:spcAft>
                      </a:pPr>
                      <a:r>
                        <a:rPr lang="en-US" sz="900" b="1" dirty="0">
                          <a:effectLst/>
                          <a:latin typeface="Arial"/>
                          <a:ea typeface="MS Mincho"/>
                          <a:cs typeface="Times New Roman"/>
                        </a:rPr>
                        <a:t>Page Type</a:t>
                      </a:r>
                    </a:p>
                  </a:txBody>
                  <a:tcPr marL="0" marR="0" marT="0" marB="0" anchor="ctr">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C000"/>
                    </a:solidFill>
                  </a:tcPr>
                </a:tc>
                <a:tc>
                  <a:txBody>
                    <a:bodyPr/>
                    <a:lstStyle/>
                    <a:p>
                      <a:pPr marL="45720" marR="0">
                        <a:lnSpc>
                          <a:spcPts val="1100"/>
                        </a:lnSpc>
                        <a:spcBef>
                          <a:spcPts val="200"/>
                        </a:spcBef>
                        <a:spcAft>
                          <a:spcPts val="200"/>
                        </a:spcAft>
                      </a:pPr>
                      <a:r>
                        <a:rPr lang="en-US" sz="900" b="1">
                          <a:effectLst/>
                          <a:latin typeface="Arial"/>
                          <a:ea typeface="MS Mincho"/>
                          <a:cs typeface="Times New Roman"/>
                        </a:rPr>
                        <a:t>Page Type ID</a:t>
                      </a:r>
                    </a:p>
                  </a:txBody>
                  <a:tcPr marL="0" marR="0" marT="0" marB="0" anchor="ctr">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C000"/>
                    </a:solidFill>
                  </a:tcPr>
                </a:tc>
                <a:tc>
                  <a:txBody>
                    <a:bodyPr/>
                    <a:lstStyle/>
                    <a:p>
                      <a:pPr marL="45720" marR="0">
                        <a:lnSpc>
                          <a:spcPts val="1100"/>
                        </a:lnSpc>
                        <a:spcBef>
                          <a:spcPts val="200"/>
                        </a:spcBef>
                        <a:spcAft>
                          <a:spcPts val="200"/>
                        </a:spcAft>
                      </a:pPr>
                      <a:r>
                        <a:rPr lang="en-US" sz="900" b="1">
                          <a:effectLst/>
                          <a:latin typeface="Arial"/>
                          <a:ea typeface="MS Mincho"/>
                          <a:cs typeface="Times New Roman"/>
                        </a:rPr>
                        <a:t>Contains</a:t>
                      </a:r>
                    </a:p>
                  </a:txBody>
                  <a:tcPr marL="0" marR="0" marT="0" marB="0" anchor="ctr">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C000"/>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Data</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1</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dirty="0">
                          <a:effectLst/>
                          <a:latin typeface="Arial"/>
                          <a:ea typeface="MS Mincho"/>
                          <a:cs typeface="Times New Roman"/>
                        </a:rPr>
                        <a:t>Data records.</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Index</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2</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Non-clustered index leaf records and non-leaf records from clustered and non-clustered indexes.</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IAM</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10</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Allocation information about extents within a fixed 4-GB GAM interval that are allocated to an allocation unit. </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GAM and SGAM</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8 and 9</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Global allocation information about extents in a GAM interval.</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PFS</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11</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Allocation and free space information about pages within a PFS interval (approximately 64 MB).</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TEXT_MIX_PAGE and TEXT_TREE_PAGE</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3 and 4</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Two types of pages that hold leaf and intermediate nodes in text trees.</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Sort</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7</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Sort records being used in active sort operations.</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Differential bitmap</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16</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Information about which extents in a GAM interval have changed since the last full or differential backup.</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Bulk-changed map</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17</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Information about which extents in a GAM interval have changed while in bulk-logged mode since the last backup. This information enables you to switch to bulk-logged mode for bulk loads and index rebuilds without worrying about breaking a backup chain.</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0">
                <a:tc>
                  <a:txBody>
                    <a:bodyPr/>
                    <a:lstStyle/>
                    <a:p>
                      <a:pPr marL="45720" marR="0">
                        <a:lnSpc>
                          <a:spcPts val="1100"/>
                        </a:lnSpc>
                        <a:spcBef>
                          <a:spcPts val="200"/>
                        </a:spcBef>
                        <a:spcAft>
                          <a:spcPts val="300"/>
                        </a:spcAft>
                      </a:pPr>
                      <a:r>
                        <a:rPr lang="en-US" sz="900">
                          <a:effectLst/>
                          <a:latin typeface="Arial"/>
                          <a:ea typeface="MS Mincho"/>
                          <a:cs typeface="Times New Roman"/>
                        </a:rPr>
                        <a:t>Boot</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13</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Information about the database; Each database has only one Boot page.</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r h="0">
                <a:tc>
                  <a:txBody>
                    <a:bodyPr/>
                    <a:lstStyle/>
                    <a:p>
                      <a:pPr marL="45720" marR="0">
                        <a:lnSpc>
                          <a:spcPts val="1100"/>
                        </a:lnSpc>
                        <a:spcBef>
                          <a:spcPts val="200"/>
                        </a:spcBef>
                        <a:spcAft>
                          <a:spcPts val="300"/>
                        </a:spcAft>
                      </a:pPr>
                      <a:r>
                        <a:rPr lang="en-US" sz="900" dirty="0">
                          <a:effectLst/>
                          <a:latin typeface="Arial"/>
                          <a:ea typeface="MS Mincho"/>
                          <a:cs typeface="Times New Roman"/>
                        </a:rPr>
                        <a:t>File header</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a:effectLst/>
                          <a:latin typeface="Arial"/>
                          <a:ea typeface="MS Mincho"/>
                          <a:cs typeface="Times New Roman"/>
                        </a:rPr>
                        <a:t>15</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c>
                  <a:txBody>
                    <a:bodyPr/>
                    <a:lstStyle/>
                    <a:p>
                      <a:pPr marL="42545" marR="0">
                        <a:spcBef>
                          <a:spcPts val="200"/>
                        </a:spcBef>
                        <a:spcAft>
                          <a:spcPts val="300"/>
                        </a:spcAft>
                      </a:pPr>
                      <a:r>
                        <a:rPr lang="en-US" sz="900" dirty="0">
                          <a:effectLst/>
                          <a:latin typeface="Arial"/>
                          <a:ea typeface="MS Mincho"/>
                          <a:cs typeface="Times New Roman"/>
                        </a:rPr>
                        <a:t>Information about the file. It is the first page (page 0) in every file.</a:t>
                      </a:r>
                    </a:p>
                  </a:txBody>
                  <a:tcPr marL="0" marR="0" marT="0" marB="0">
                    <a:lnL w="3175" cmpd="sng">
                      <a:solidFill>
                        <a:srgbClr val="000000"/>
                      </a:solidFill>
                    </a:lnL>
                    <a:lnR w="3175" cmpd="sng">
                      <a:solidFill>
                        <a:srgbClr val="000000"/>
                      </a:solidFill>
                    </a:lnR>
                    <a:lnT w="3175" cmpd="sng">
                      <a:solidFill>
                        <a:srgbClr val="000000"/>
                      </a:solidFill>
                    </a:lnT>
                    <a:lnB w="3175" cmpd="sng">
                      <a:solidFill>
                        <a:srgbClr val="000000"/>
                      </a:solidFill>
                    </a:lnB>
                    <a:solidFill>
                      <a:srgbClr val="FFE48F"/>
                    </a:solidFill>
                  </a:tcPr>
                </a:tc>
              </a:tr>
            </a:tbl>
          </a:graphicData>
        </a:graphic>
      </p:graphicFrame>
    </p:spTree>
    <p:extLst>
      <p:ext uri="{BB962C8B-B14F-4D97-AF65-F5344CB8AC3E}">
        <p14:creationId xmlns:p14="http://schemas.microsoft.com/office/powerpoint/2010/main" val="1725169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8788" y="533400"/>
            <a:ext cx="3249612" cy="2438400"/>
          </a:xfrm>
        </p:spPr>
      </p:sp>
      <p:sp>
        <p:nvSpPr>
          <p:cNvPr id="3" name="Notes Placeholder 2"/>
          <p:cNvSpPr>
            <a:spLocks noGrp="1"/>
          </p:cNvSpPr>
          <p:nvPr>
            <p:ph type="body" idx="1"/>
          </p:nvPr>
        </p:nvSpPr>
        <p:spPr>
          <a:xfrm>
            <a:off x="685800" y="3048000"/>
            <a:ext cx="5486400" cy="5706110"/>
          </a:xfrm>
        </p:spPr>
        <p:txBody>
          <a:bodyPr>
            <a:normAutofit fontScale="77500" lnSpcReduction="20000"/>
          </a:bodyPr>
          <a:lstStyle/>
          <a:p>
            <a:r>
              <a:rPr lang="en-US" dirty="0"/>
              <a:t>USE </a:t>
            </a:r>
            <a:r>
              <a:rPr lang="en-US" dirty="0" err="1"/>
              <a:t>AdventureWorksPTO</a:t>
            </a:r>
            <a:endParaRPr lang="en-US" dirty="0"/>
          </a:p>
          <a:p>
            <a:endParaRPr lang="en-US" dirty="0"/>
          </a:p>
          <a:p>
            <a:r>
              <a:rPr lang="en-US" dirty="0"/>
              <a:t>-- Examine data page allocations in the </a:t>
            </a:r>
            <a:r>
              <a:rPr lang="en-US" dirty="0" err="1"/>
              <a:t>Person.Address</a:t>
            </a:r>
            <a:r>
              <a:rPr lang="en-US" dirty="0"/>
              <a:t> table using the new DMF </a:t>
            </a:r>
            <a:r>
              <a:rPr lang="en-US" dirty="0" err="1"/>
              <a:t>sys.dm_db_database_page_allocations</a:t>
            </a:r>
            <a:endParaRPr lang="en-US" dirty="0"/>
          </a:p>
          <a:p>
            <a:r>
              <a:rPr lang="en-US" dirty="0"/>
              <a:t>SELECT * </a:t>
            </a:r>
          </a:p>
          <a:p>
            <a:r>
              <a:rPr lang="en-US" dirty="0"/>
              <a:t>FROM </a:t>
            </a:r>
            <a:r>
              <a:rPr lang="en-US" dirty="0" err="1"/>
              <a:t>sys.dm_db_database_page_allocations</a:t>
            </a:r>
            <a:r>
              <a:rPr lang="en-US" dirty="0"/>
              <a:t>(</a:t>
            </a:r>
            <a:r>
              <a:rPr lang="en-US" dirty="0" err="1"/>
              <a:t>db_id</a:t>
            </a:r>
            <a:r>
              <a:rPr lang="en-US" dirty="0"/>
              <a:t>('</a:t>
            </a:r>
            <a:r>
              <a:rPr lang="en-US" dirty="0" err="1"/>
              <a:t>AdventureWorksPTO</a:t>
            </a:r>
            <a:r>
              <a:rPr lang="en-US" dirty="0"/>
              <a:t>'), </a:t>
            </a:r>
            <a:r>
              <a:rPr lang="en-US" dirty="0" err="1"/>
              <a:t>object_id</a:t>
            </a:r>
            <a:r>
              <a:rPr lang="en-US" dirty="0"/>
              <a:t>('</a:t>
            </a:r>
            <a:r>
              <a:rPr lang="en-US" dirty="0" err="1"/>
              <a:t>Person.Address</a:t>
            </a:r>
            <a:r>
              <a:rPr lang="en-US" dirty="0"/>
              <a:t>'), 1, null, 'DETAILED')</a:t>
            </a:r>
          </a:p>
          <a:p>
            <a:r>
              <a:rPr lang="en-US" dirty="0"/>
              <a:t>WHERE </a:t>
            </a:r>
            <a:r>
              <a:rPr lang="en-US" dirty="0" err="1"/>
              <a:t>page_type_desc</a:t>
            </a:r>
            <a:r>
              <a:rPr lang="en-US" dirty="0"/>
              <a:t> = 'DATA_PAGE'</a:t>
            </a:r>
          </a:p>
          <a:p>
            <a:endParaRPr lang="en-US" dirty="0"/>
          </a:p>
          <a:p>
            <a:r>
              <a:rPr lang="en-US" dirty="0"/>
              <a:t>-- enable TF 3604</a:t>
            </a:r>
          </a:p>
          <a:p>
            <a:r>
              <a:rPr lang="en-US" dirty="0"/>
              <a:t>DBCC TRACEON (3604)</a:t>
            </a:r>
          </a:p>
          <a:p>
            <a:r>
              <a:rPr lang="en-US" dirty="0"/>
              <a:t>GO</a:t>
            </a:r>
          </a:p>
          <a:p>
            <a:endParaRPr lang="en-US" dirty="0"/>
          </a:p>
          <a:p>
            <a:r>
              <a:rPr lang="en-US" dirty="0"/>
              <a:t>-- format:  </a:t>
            </a:r>
            <a:r>
              <a:rPr lang="en-US" dirty="0" err="1"/>
              <a:t>dbcc</a:t>
            </a:r>
            <a:r>
              <a:rPr lang="en-US" dirty="0"/>
              <a:t> page (&lt;</a:t>
            </a:r>
            <a:r>
              <a:rPr lang="en-US" dirty="0" err="1"/>
              <a:t>database_id</a:t>
            </a:r>
            <a:r>
              <a:rPr lang="en-US" dirty="0"/>
              <a:t>&gt;, &lt;</a:t>
            </a:r>
            <a:r>
              <a:rPr lang="en-US" dirty="0" err="1"/>
              <a:t>file_id</a:t>
            </a:r>
            <a:r>
              <a:rPr lang="en-US" dirty="0"/>
              <a:t>&gt;, &lt;page number&gt;, &lt;level of detail: 0, 1, 2, 3&gt;)</a:t>
            </a:r>
          </a:p>
          <a:p>
            <a:endParaRPr lang="en-US" dirty="0"/>
          </a:p>
          <a:p>
            <a:r>
              <a:rPr lang="en-US" dirty="0"/>
              <a:t>/*</a:t>
            </a:r>
          </a:p>
          <a:p>
            <a:r>
              <a:rPr lang="en-US" dirty="0"/>
              <a:t>Common page types:</a:t>
            </a:r>
          </a:p>
          <a:p>
            <a:endParaRPr lang="en-US" dirty="0"/>
          </a:p>
          <a:p>
            <a:r>
              <a:rPr lang="en-US" dirty="0"/>
              <a:t>1 - data page</a:t>
            </a:r>
          </a:p>
          <a:p>
            <a:r>
              <a:rPr lang="en-US" dirty="0"/>
              <a:t>2 - index page</a:t>
            </a:r>
          </a:p>
          <a:p>
            <a:r>
              <a:rPr lang="en-US" dirty="0"/>
              <a:t>3 and 4 - text pages</a:t>
            </a:r>
          </a:p>
          <a:p>
            <a:r>
              <a:rPr lang="en-US" dirty="0"/>
              <a:t>8 - GAM page</a:t>
            </a:r>
          </a:p>
          <a:p>
            <a:r>
              <a:rPr lang="en-US" dirty="0"/>
              <a:t>9 - SGAM page</a:t>
            </a:r>
          </a:p>
          <a:p>
            <a:r>
              <a:rPr lang="en-US" dirty="0"/>
              <a:t>10 - IAM page</a:t>
            </a:r>
          </a:p>
          <a:p>
            <a:r>
              <a:rPr lang="en-US" dirty="0"/>
              <a:t>11 - PFS page</a:t>
            </a:r>
          </a:p>
          <a:p>
            <a:r>
              <a:rPr lang="en-US" dirty="0"/>
              <a:t>*/</a:t>
            </a:r>
          </a:p>
          <a:p>
            <a:endParaRPr lang="en-US" dirty="0"/>
          </a:p>
          <a:p>
            <a:r>
              <a:rPr lang="en-US" dirty="0"/>
              <a:t>--modify the queries below for </a:t>
            </a:r>
          </a:p>
          <a:p>
            <a:endParaRPr lang="en-US" dirty="0"/>
          </a:p>
          <a:p>
            <a:r>
              <a:rPr lang="en-US" dirty="0"/>
              <a:t>-- view first GAM page in file 1, the first GAM page is page 2 of the data file, verify this by looking at the page type field, </a:t>
            </a:r>
          </a:p>
          <a:p>
            <a:r>
              <a:rPr lang="en-US" dirty="0"/>
              <a:t>--</a:t>
            </a:r>
            <a:r>
              <a:rPr lang="en-US" dirty="0" err="1"/>
              <a:t>m_type</a:t>
            </a:r>
            <a:r>
              <a:rPr lang="en-US" dirty="0"/>
              <a:t>.</a:t>
            </a:r>
          </a:p>
          <a:p>
            <a:r>
              <a:rPr lang="fr-FR" dirty="0"/>
              <a:t>DBCC PAGE (5, 1, 2, 1)</a:t>
            </a:r>
          </a:p>
          <a:p>
            <a:r>
              <a:rPr lang="en-US" dirty="0"/>
              <a:t>GO</a:t>
            </a:r>
          </a:p>
          <a:p>
            <a:endParaRPr lang="en-US" dirty="0"/>
          </a:p>
          <a:p>
            <a:r>
              <a:rPr lang="en-US" dirty="0"/>
              <a:t>-- using data from </a:t>
            </a:r>
            <a:r>
              <a:rPr lang="en-US" dirty="0" err="1"/>
              <a:t>sys.dm_db_database_page_allocations</a:t>
            </a:r>
            <a:r>
              <a:rPr lang="en-US" dirty="0"/>
              <a:t> - view data page and review rows and slot array</a:t>
            </a:r>
          </a:p>
          <a:p>
            <a:r>
              <a:rPr lang="fr-FR" dirty="0"/>
              <a:t>DBCC PAGE (5, 1, 162, 1)</a:t>
            </a:r>
          </a:p>
          <a:p>
            <a:r>
              <a:rPr lang="en-US" dirty="0"/>
              <a:t>GO</a:t>
            </a:r>
          </a:p>
          <a:p>
            <a:endParaRPr lang="en-US" dirty="0"/>
          </a:p>
          <a:p>
            <a:r>
              <a:rPr lang="en-US" dirty="0"/>
              <a:t>-- view different format with slot array at end</a:t>
            </a:r>
          </a:p>
          <a:p>
            <a:r>
              <a:rPr lang="fr-FR" dirty="0"/>
              <a:t>DBCC PAGE (5, 1, 162, 2)</a:t>
            </a:r>
          </a:p>
          <a:p>
            <a:r>
              <a:rPr lang="en-US" dirty="0"/>
              <a:t>GO</a:t>
            </a:r>
          </a:p>
          <a:p>
            <a:endParaRPr lang="en-US" dirty="0"/>
          </a:p>
          <a:p>
            <a:r>
              <a:rPr lang="en-US" dirty="0"/>
              <a:t>-- disable TF 3604</a:t>
            </a:r>
          </a:p>
          <a:p>
            <a:r>
              <a:rPr lang="en-US" dirty="0"/>
              <a:t>DBCC TRACEOFF (3604)</a:t>
            </a:r>
          </a:p>
          <a:p>
            <a:r>
              <a:rPr lang="en-US" dirty="0"/>
              <a:t>GO</a:t>
            </a:r>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
        <p:nvSpPr>
          <p:cNvPr id="6" name="Slide Number Placeholder 5"/>
          <p:cNvSpPr>
            <a:spLocks noGrp="1"/>
          </p:cNvSpPr>
          <p:nvPr>
            <p:ph type="sldNum" sz="quarter" idx="12"/>
          </p:nvPr>
        </p:nvSpPr>
        <p:spPr/>
        <p:txBody>
          <a:bodyPr/>
          <a:lstStyle/>
          <a:p>
            <a:r>
              <a:rPr lang="en-US" dirty="0" smtClean="0"/>
              <a:t>Microsoft | Services</a:t>
            </a:r>
          </a:p>
          <a:p>
            <a:r>
              <a:rPr lang="en-US" dirty="0" smtClean="0"/>
              <a:t>	</a:t>
            </a:r>
            <a:fld id="{89920E16-7E2D-4061-8759-5F8497A7A433}" type="slidenum">
              <a:rPr lang="en-US" smtClean="0"/>
              <a:pPr/>
              <a:t>14</a:t>
            </a:fld>
            <a:endParaRPr lang="en-US" dirty="0"/>
          </a:p>
        </p:txBody>
      </p:sp>
    </p:spTree>
    <p:extLst>
      <p:ext uri="{BB962C8B-B14F-4D97-AF65-F5344CB8AC3E}">
        <p14:creationId xmlns:p14="http://schemas.microsoft.com/office/powerpoint/2010/main" val="962268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2250" y="152400"/>
            <a:ext cx="3873500" cy="2905125"/>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transaction log in a database maps over one or more physical files which are separate from the data files containing data pages.  Logically, the log file is a string of log records that track modifications made to the database. Each log record is identified by a log sequence number (LSN). Each new log record is written to the logical end of the log with an LSN that is higher than the LSN of the record before it. Each log record contains the ID of the transaction that it belongs to. For each transaction, all log records associated with the transaction are linked in a chain using backward pointers for fast recovery. Many types of operations are recorded in the transaction log including:</a:t>
            </a:r>
          </a:p>
          <a:p>
            <a:pPr marL="171450" lvl="0" indent="-171450">
              <a:buFont typeface="Arial" pitchFamily="34" charset="0"/>
              <a:buChar char="•"/>
            </a:pPr>
            <a:r>
              <a:rPr lang="en-US" sz="1200" kern="1200" dirty="0" smtClean="0">
                <a:solidFill>
                  <a:schemeClr val="tx1"/>
                </a:solidFill>
                <a:effectLst/>
                <a:latin typeface="+mn-lt"/>
                <a:ea typeface="+mn-ea"/>
                <a:cs typeface="+mn-cs"/>
              </a:rPr>
              <a:t>Start and end of each transaction</a:t>
            </a:r>
          </a:p>
          <a:p>
            <a:pPr marL="171450" lvl="0" indent="-171450">
              <a:buFont typeface="Arial" pitchFamily="34" charset="0"/>
              <a:buChar char="•"/>
            </a:pPr>
            <a:r>
              <a:rPr lang="en-US" sz="1200" kern="1200" dirty="0" smtClean="0">
                <a:solidFill>
                  <a:schemeClr val="tx1"/>
                </a:solidFill>
                <a:effectLst/>
                <a:latin typeface="+mn-lt"/>
                <a:ea typeface="+mn-ea"/>
                <a:cs typeface="+mn-cs"/>
              </a:rPr>
              <a:t>All data modifications</a:t>
            </a:r>
          </a:p>
          <a:p>
            <a:pPr marL="171450" lvl="0" indent="-171450">
              <a:buFont typeface="Arial" pitchFamily="34" charset="0"/>
              <a:buChar char="•"/>
            </a:pPr>
            <a:r>
              <a:rPr lang="en-US" sz="1200" kern="1200" dirty="0" smtClean="0">
                <a:solidFill>
                  <a:schemeClr val="tx1"/>
                </a:solidFill>
                <a:effectLst/>
                <a:latin typeface="+mn-lt"/>
                <a:ea typeface="+mn-ea"/>
                <a:cs typeface="+mn-cs"/>
              </a:rPr>
              <a:t>Extent and page allocation or de-allocation</a:t>
            </a:r>
          </a:p>
          <a:p>
            <a:pPr marL="171450" lvl="0" indent="-171450">
              <a:buFont typeface="Arial" pitchFamily="34" charset="0"/>
              <a:buChar char="•"/>
            </a:pPr>
            <a:r>
              <a:rPr lang="en-US" sz="1200" kern="1200" dirty="0" smtClean="0">
                <a:solidFill>
                  <a:schemeClr val="tx1"/>
                </a:solidFill>
                <a:effectLst/>
                <a:latin typeface="+mn-lt"/>
                <a:ea typeface="+mn-ea"/>
                <a:cs typeface="+mn-cs"/>
              </a:rPr>
              <a:t>Creating and dropping objects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Log records for data modification record either the logical operation performed or they record the before and after images of the modified data. The before image is a copy of the data before the operation is performed and the after image is a copy of the data after the operation has been performed.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Each transaction reserves space on the transaction log to make sure enough log space is available to support a rollback of the transaction.  Generally, this space is equal to the amount of space required to log each operation and is freed when the transaction is completed.</a:t>
            </a:r>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15</a:t>
            </a:fld>
            <a:endParaRPr lang="en-US" dirty="0"/>
          </a:p>
        </p:txBody>
      </p:sp>
    </p:spTree>
    <p:extLst>
      <p:ext uri="{BB962C8B-B14F-4D97-AF65-F5344CB8AC3E}">
        <p14:creationId xmlns:p14="http://schemas.microsoft.com/office/powerpoint/2010/main" val="383003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2250" y="152400"/>
            <a:ext cx="3873500" cy="2905125"/>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SQL Server divides each physical log file internally into a number of virtual log files (VLFs) containing log records.  VLFs have no fixed size, and there is no fixed number of virtual log files for a physical log file.  The size of the virtual log files is determined dynamically by SQL Server when creating or extending physical log files.  SQL Server tries to maintain a small number of VLFs for the best performance.  The size or number of virtual log files cannot be configured or set by system administrators, but it can be influenced by the initial creation of the transaction log file and the subsequent growth of that file.</a:t>
            </a:r>
          </a:p>
          <a:p>
            <a:endParaRPr lang="en-US" dirty="0"/>
          </a:p>
          <a:p>
            <a:r>
              <a:rPr lang="en-US" dirty="0" smtClean="0"/>
              <a:t>When creating or growing a transaction log file, the size and number of the VLFs is determined by the size of the piece being added to the file as follows:</a:t>
            </a:r>
          </a:p>
          <a:p>
            <a:pPr marL="628650" lvl="1" indent="-171450">
              <a:buFont typeface="Arial" pitchFamily="34" charset="0"/>
              <a:buChar char="•"/>
            </a:pPr>
            <a:r>
              <a:rPr lang="en-US" dirty="0" smtClean="0"/>
              <a:t>Less than </a:t>
            </a:r>
            <a:r>
              <a:rPr lang="en-US" dirty="0"/>
              <a:t>64MB = 4 VLFs </a:t>
            </a:r>
          </a:p>
          <a:p>
            <a:pPr marL="628650" lvl="1" indent="-171450">
              <a:buFont typeface="Arial" pitchFamily="34" charset="0"/>
              <a:buChar char="•"/>
            </a:pPr>
            <a:r>
              <a:rPr lang="en-US" dirty="0" smtClean="0"/>
              <a:t>Greater than 64MB </a:t>
            </a:r>
            <a:r>
              <a:rPr lang="en-US" dirty="0"/>
              <a:t>and </a:t>
            </a:r>
            <a:r>
              <a:rPr lang="en-US" dirty="0" smtClean="0"/>
              <a:t>less than </a:t>
            </a:r>
            <a:r>
              <a:rPr lang="en-US" dirty="0"/>
              <a:t>1GB = 8 VLFs </a:t>
            </a:r>
          </a:p>
          <a:p>
            <a:pPr marL="628650" lvl="1" indent="-171450">
              <a:buFont typeface="Arial" pitchFamily="34" charset="0"/>
              <a:buChar char="•"/>
            </a:pPr>
            <a:r>
              <a:rPr lang="en-US" dirty="0" smtClean="0"/>
              <a:t>Greater than or equal to 1GB </a:t>
            </a:r>
            <a:r>
              <a:rPr lang="en-US" dirty="0"/>
              <a:t>= 16 </a:t>
            </a:r>
            <a:r>
              <a:rPr lang="en-US" dirty="0" smtClean="0"/>
              <a:t>VLFs</a:t>
            </a:r>
            <a:endParaRPr lang="en-US" dirty="0"/>
          </a:p>
          <a:p>
            <a:endParaRPr lang="en-US" dirty="0" smtClean="0"/>
          </a:p>
          <a:p>
            <a:r>
              <a:rPr lang="en-US" dirty="0" smtClean="0"/>
              <a:t>For example, if you initially create a 1GB transaction log file, it will be divided into 16 64MB VLFs.  With the default auto-growth setting of 10%, the first auto-grow would add 102.4MB of space in the form of 8 12.8MB VLFs and so on.</a:t>
            </a:r>
          </a:p>
          <a:p>
            <a:endParaRPr lang="en-US" dirty="0"/>
          </a:p>
          <a:p>
            <a:r>
              <a:rPr lang="en-US" dirty="0">
                <a:hlinkClick r:id="rId3"/>
              </a:rPr>
              <a:t>http://</a:t>
            </a:r>
            <a:r>
              <a:rPr lang="en-US" dirty="0" smtClean="0">
                <a:hlinkClick r:id="rId3"/>
              </a:rPr>
              <a:t>www.sqlskills.com/BLOGS/KIMBERLY/post/Transaction-Log-VLFs-too-many-or-too-few.aspx</a:t>
            </a:r>
            <a:endParaRPr lang="en-US" dirty="0" smtClean="0"/>
          </a:p>
          <a:p>
            <a:endParaRPr lang="en-US" dirty="0" smtClean="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16</a:t>
            </a:fld>
            <a:endParaRPr lang="en-US" dirty="0"/>
          </a:p>
        </p:txBody>
      </p:sp>
    </p:spTree>
    <p:extLst>
      <p:ext uri="{BB962C8B-B14F-4D97-AF65-F5344CB8AC3E}">
        <p14:creationId xmlns:p14="http://schemas.microsoft.com/office/powerpoint/2010/main" val="567703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2250" y="152400"/>
            <a:ext cx="3873500" cy="2905125"/>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transaction log is a circular file. Consider a database that has one physical log file divided into four virtual log files internally.  When the database is created, the logical log begins at the start of the physical log file with the first VLF. New records are added to the end of the logical log and fill the physical log file to the end.  Log truncation frees up VLFs whose records have a Log Sequence Number before the minimum recovery log sequence number (</a:t>
            </a:r>
            <a:r>
              <a:rPr lang="en-US" sz="1200" kern="1200" dirty="0" err="1" smtClean="0">
                <a:solidFill>
                  <a:schemeClr val="tx1"/>
                </a:solidFill>
                <a:effectLst/>
                <a:latin typeface="+mn-lt"/>
                <a:ea typeface="+mn-ea"/>
                <a:cs typeface="+mn-cs"/>
              </a:rPr>
              <a:t>MinLSN</a:t>
            </a:r>
            <a:r>
              <a:rPr lang="en-US" sz="1200" kern="1200" dirty="0" smtClean="0">
                <a:solidFill>
                  <a:schemeClr val="tx1"/>
                </a:solidFill>
                <a:effectLst/>
                <a:latin typeface="+mn-lt"/>
                <a:ea typeface="+mn-ea"/>
                <a:cs typeface="+mn-cs"/>
              </a:rPr>
              <a:t>). The </a:t>
            </a:r>
            <a:r>
              <a:rPr lang="en-US" sz="1200" kern="1200" dirty="0" err="1" smtClean="0">
                <a:solidFill>
                  <a:schemeClr val="tx1"/>
                </a:solidFill>
                <a:effectLst/>
                <a:latin typeface="+mn-lt"/>
                <a:ea typeface="+mn-ea"/>
                <a:cs typeface="+mn-cs"/>
              </a:rPr>
              <a:t>MinLSN</a:t>
            </a:r>
            <a:r>
              <a:rPr lang="en-US" sz="1200" kern="1200" dirty="0" smtClean="0">
                <a:solidFill>
                  <a:schemeClr val="tx1"/>
                </a:solidFill>
                <a:effectLst/>
                <a:latin typeface="+mn-lt"/>
                <a:ea typeface="+mn-ea"/>
                <a:cs typeface="+mn-cs"/>
              </a:rPr>
              <a:t> is the log sequence number of the oldest log record that is required for a database-wide rollback. The section of the log from the </a:t>
            </a:r>
            <a:r>
              <a:rPr lang="en-US" sz="1200" kern="1200" dirty="0" err="1" smtClean="0">
                <a:solidFill>
                  <a:schemeClr val="tx1"/>
                </a:solidFill>
                <a:effectLst/>
                <a:latin typeface="+mn-lt"/>
                <a:ea typeface="+mn-ea"/>
                <a:cs typeface="+mn-cs"/>
              </a:rPr>
              <a:t>MinLSN</a:t>
            </a:r>
            <a:r>
              <a:rPr lang="en-US" sz="1200" kern="1200" dirty="0" smtClean="0">
                <a:solidFill>
                  <a:schemeClr val="tx1"/>
                </a:solidFill>
                <a:effectLst/>
                <a:latin typeface="+mn-lt"/>
                <a:ea typeface="+mn-ea"/>
                <a:cs typeface="+mn-cs"/>
              </a:rPr>
              <a:t> to the end of the logical log is called the active portion of the log. No part of the active portion can ever be truncated. When the end of the logical log reaches the end of the physical log file, the new log records wrap around to the beginning of the physical log file. This cycle repeats as long as the end of the logical log never reaches the beginning of the logical log – or the beginning of the VLF that holds the </a:t>
            </a:r>
            <a:r>
              <a:rPr lang="en-US" sz="1200" kern="1200" dirty="0" err="1" smtClean="0">
                <a:solidFill>
                  <a:schemeClr val="tx1"/>
                </a:solidFill>
                <a:effectLst/>
                <a:latin typeface="+mn-lt"/>
                <a:ea typeface="+mn-ea"/>
                <a:cs typeface="+mn-cs"/>
              </a:rPr>
              <a:t>MinLSN</a:t>
            </a:r>
            <a:r>
              <a:rPr lang="en-US" sz="1200" kern="1200" dirty="0" smtClean="0">
                <a:solidFill>
                  <a:schemeClr val="tx1"/>
                </a:solidFill>
                <a:effectLst/>
                <a:latin typeface="+mn-lt"/>
                <a:ea typeface="+mn-ea"/>
                <a:cs typeface="+mn-cs"/>
              </a:rPr>
              <a:t>. If old log records are truncated frequently enough for the size of the log created, the end of the log never reaches the beginning and the log never fills up.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end of the logical log does reach the beginning, one of two things occur:</a:t>
            </a:r>
          </a:p>
          <a:p>
            <a:pPr marL="171450" lvl="0" indent="-171450">
              <a:buFont typeface="Arial" pitchFamily="34" charset="0"/>
              <a:buChar char="•"/>
            </a:pPr>
            <a:r>
              <a:rPr lang="en-US" sz="1200" kern="1200" dirty="0" smtClean="0">
                <a:solidFill>
                  <a:schemeClr val="tx1"/>
                </a:solidFill>
                <a:effectLst/>
                <a:latin typeface="+mn-lt"/>
                <a:ea typeface="+mn-ea"/>
                <a:cs typeface="+mn-cs"/>
              </a:rPr>
              <a:t>The file is extended by the amount specified in </a:t>
            </a:r>
            <a:r>
              <a:rPr lang="en-US" sz="1200" kern="1200" dirty="0" err="1" smtClean="0">
                <a:solidFill>
                  <a:schemeClr val="tx1"/>
                </a:solidFill>
                <a:effectLst/>
                <a:latin typeface="+mn-lt"/>
                <a:ea typeface="+mn-ea"/>
                <a:cs typeface="+mn-cs"/>
              </a:rPr>
              <a:t>growth_increment</a:t>
            </a:r>
            <a:r>
              <a:rPr lang="en-US" sz="1200" kern="1200" dirty="0" smtClean="0">
                <a:solidFill>
                  <a:schemeClr val="tx1"/>
                </a:solidFill>
                <a:effectLst/>
                <a:latin typeface="+mn-lt"/>
                <a:ea typeface="+mn-ea"/>
                <a:cs typeface="+mn-cs"/>
              </a:rPr>
              <a:t> and any new log records are added to the extension</a:t>
            </a:r>
          </a:p>
          <a:p>
            <a:pPr marL="171450" lvl="0" indent="-171450">
              <a:buFont typeface="Arial" pitchFamily="34" charset="0"/>
              <a:buChar char="•"/>
            </a:pPr>
            <a:r>
              <a:rPr lang="en-US" sz="1200" kern="1200" dirty="0" smtClean="0">
                <a:solidFill>
                  <a:schemeClr val="tx1"/>
                </a:solidFill>
                <a:effectLst/>
                <a:latin typeface="+mn-lt"/>
                <a:ea typeface="+mn-ea"/>
                <a:cs typeface="+mn-cs"/>
              </a:rPr>
              <a:t>Auto-grow is not enabled or there is not enough free disk space to grow the log by the amount specified in the </a:t>
            </a:r>
            <a:r>
              <a:rPr lang="en-US" sz="1200" kern="1200" dirty="0" err="1" smtClean="0">
                <a:solidFill>
                  <a:schemeClr val="tx1"/>
                </a:solidFill>
                <a:effectLst/>
                <a:latin typeface="+mn-lt"/>
                <a:ea typeface="+mn-ea"/>
                <a:cs typeface="+mn-cs"/>
              </a:rPr>
              <a:t>growth_increment</a:t>
            </a:r>
            <a:r>
              <a:rPr lang="en-US" sz="1200" kern="1200" dirty="0" smtClean="0">
                <a:solidFill>
                  <a:schemeClr val="tx1"/>
                </a:solidFill>
                <a:effectLst/>
                <a:latin typeface="+mn-lt"/>
                <a:ea typeface="+mn-ea"/>
                <a:cs typeface="+mn-cs"/>
              </a:rPr>
              <a:t> and an error 9002 is returned</a:t>
            </a:r>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17</a:t>
            </a:fld>
            <a:endParaRPr lang="en-US" dirty="0"/>
          </a:p>
        </p:txBody>
      </p:sp>
    </p:spTree>
    <p:extLst>
      <p:ext uri="{BB962C8B-B14F-4D97-AF65-F5344CB8AC3E}">
        <p14:creationId xmlns:p14="http://schemas.microsoft.com/office/powerpoint/2010/main" val="837324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2250" y="142875"/>
            <a:ext cx="3873500" cy="2905125"/>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Log records can remain active under a variety of conditions. You can discover what, if anything, is preventing log truncation by using the </a:t>
            </a:r>
            <a:r>
              <a:rPr lang="en-US" sz="1200" kern="1200" dirty="0" err="1" smtClean="0">
                <a:solidFill>
                  <a:schemeClr val="tx1"/>
                </a:solidFill>
                <a:effectLst/>
                <a:latin typeface="+mn-lt"/>
                <a:ea typeface="+mn-ea"/>
                <a:cs typeface="+mn-cs"/>
              </a:rPr>
              <a:t>log_reuse_wait</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log_reuse_wait_desc</a:t>
            </a:r>
            <a:r>
              <a:rPr lang="en-US" sz="1200" kern="1200" dirty="0" smtClean="0">
                <a:solidFill>
                  <a:schemeClr val="tx1"/>
                </a:solidFill>
                <a:effectLst/>
                <a:latin typeface="+mn-lt"/>
                <a:ea typeface="+mn-ea"/>
                <a:cs typeface="+mn-cs"/>
              </a:rPr>
              <a:t> columns of the </a:t>
            </a:r>
            <a:r>
              <a:rPr lang="en-US" sz="1200" kern="1200" dirty="0" err="1" smtClean="0">
                <a:solidFill>
                  <a:schemeClr val="tx1"/>
                </a:solidFill>
                <a:effectLst/>
                <a:latin typeface="+mn-lt"/>
                <a:ea typeface="+mn-ea"/>
                <a:cs typeface="+mn-cs"/>
              </a:rPr>
              <a:t>sys.databases</a:t>
            </a:r>
            <a:r>
              <a:rPr lang="en-US" sz="1200" kern="1200" dirty="0" smtClean="0">
                <a:solidFill>
                  <a:schemeClr val="tx1"/>
                </a:solidFill>
                <a:effectLst/>
                <a:latin typeface="+mn-lt"/>
                <a:ea typeface="+mn-ea"/>
                <a:cs typeface="+mn-cs"/>
              </a:rPr>
              <a:t> catalog view.</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logical log file is comprised of multiple physical files, the logical log will move through all physical log files before wrapping back around to the beginning of the first physical file.  Multiple physical files may provide space management benefits, but will not provide any performance benefit.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Virtual log files can affect system performance when the log file contains a small </a:t>
            </a:r>
            <a:r>
              <a:rPr lang="en-US" sz="1200" kern="1200" dirty="0" err="1" smtClean="0">
                <a:solidFill>
                  <a:schemeClr val="tx1"/>
                </a:solidFill>
                <a:effectLst/>
                <a:latin typeface="+mn-lt"/>
                <a:ea typeface="+mn-ea"/>
                <a:cs typeface="+mn-cs"/>
              </a:rPr>
              <a:t>growth_increment</a:t>
            </a:r>
            <a:r>
              <a:rPr lang="en-US" sz="1200" kern="1200" dirty="0" smtClean="0">
                <a:solidFill>
                  <a:schemeClr val="tx1"/>
                </a:solidFill>
                <a:effectLst/>
                <a:latin typeface="+mn-lt"/>
                <a:ea typeface="+mn-ea"/>
                <a:cs typeface="+mn-cs"/>
              </a:rPr>
              <a:t> value and grows many times in small increments.  This will cause the logical log to be made up of many small virtual log files. This can slow down database operations. It is recommended that you pre-size database log files so that no unplanned growth occurs and have a relatively large </a:t>
            </a:r>
            <a:r>
              <a:rPr lang="en-US" sz="1200" kern="1200" dirty="0" err="1" smtClean="0">
                <a:solidFill>
                  <a:schemeClr val="tx1"/>
                </a:solidFill>
                <a:effectLst/>
                <a:latin typeface="+mn-lt"/>
                <a:ea typeface="+mn-ea"/>
                <a:cs typeface="+mn-cs"/>
              </a:rPr>
              <a:t>growth_increment</a:t>
            </a:r>
            <a:r>
              <a:rPr lang="en-US" sz="1200" kern="1200" dirty="0" smtClean="0">
                <a:solidFill>
                  <a:schemeClr val="tx1"/>
                </a:solidFill>
                <a:effectLst/>
                <a:latin typeface="+mn-lt"/>
                <a:ea typeface="+mn-ea"/>
                <a:cs typeface="+mn-cs"/>
              </a:rPr>
              <a:t> value. It can also affect recovery time if</a:t>
            </a:r>
            <a:r>
              <a:rPr lang="en-US" sz="1200" kern="1200" baseline="0" dirty="0" smtClean="0">
                <a:solidFill>
                  <a:schemeClr val="tx1"/>
                </a:solidFill>
                <a:effectLst/>
                <a:latin typeface="+mn-lt"/>
                <a:ea typeface="+mn-ea"/>
                <a:cs typeface="+mn-cs"/>
              </a:rPr>
              <a:t> there are many VLFs.</a:t>
            </a:r>
          </a:p>
          <a:p>
            <a:endParaRPr lang="en-US" sz="1200" kern="1200" baseline="0" dirty="0" smtClean="0">
              <a:solidFill>
                <a:schemeClr val="tx1"/>
              </a:solidFill>
              <a:effectLst/>
              <a:latin typeface="+mn-lt"/>
              <a:ea typeface="+mn-ea"/>
              <a:cs typeface="+mn-cs"/>
            </a:endParaRPr>
          </a:p>
          <a:p>
            <a:r>
              <a:rPr lang="en-US" sz="1200" b="1" u="sng" kern="1200" baseline="0" dirty="0" smtClean="0">
                <a:solidFill>
                  <a:schemeClr val="tx1"/>
                </a:solidFill>
                <a:effectLst/>
                <a:latin typeface="+mn-lt"/>
                <a:ea typeface="+mn-ea"/>
                <a:cs typeface="+mn-cs"/>
              </a:rPr>
              <a:t>New in SQL 2012</a:t>
            </a:r>
            <a:r>
              <a:rPr lang="en-US" sz="1200" kern="1200" baseline="0" dirty="0" smtClean="0">
                <a:solidFill>
                  <a:schemeClr val="tx1"/>
                </a:solidFill>
                <a:effectLst/>
                <a:latin typeface="+mn-lt"/>
                <a:ea typeface="+mn-ea"/>
                <a:cs typeface="+mn-cs"/>
              </a:rPr>
              <a:t>: A warning is raised when the VLF count reaches ( or goes higher than ) 10,000.  The</a:t>
            </a:r>
            <a:r>
              <a:rPr lang="en-US" sz="1200" kern="1200" dirty="0" smtClean="0">
                <a:solidFill>
                  <a:schemeClr val="tx1"/>
                </a:solidFill>
                <a:effectLst/>
                <a:latin typeface="+mn-lt"/>
                <a:ea typeface="+mn-ea"/>
                <a:cs typeface="+mn-cs"/>
              </a:rPr>
              <a:t> threshold was initially 1000, but it was raised just prior to RTM although the error message still indicates 1000.</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Growing and shrinking the log file always occurs in units dictated by the size of the VLFs chosen by SQL Server.  You should plan ahead and pre-size the log file to prevent expensive growth operations.  If you have a large unexpected growth  due to a long running transaction, any disk space recovered from a shrink operation must come from removing VLFs at the end of the physical log file. To view the number, size, and which VLFs are active, use the DBCC LOGINFO(&lt;</a:t>
            </a:r>
            <a:r>
              <a:rPr lang="en-US" sz="1200" kern="1200" dirty="0" err="1" smtClean="0">
                <a:solidFill>
                  <a:schemeClr val="tx1"/>
                </a:solidFill>
                <a:effectLst/>
                <a:latin typeface="+mn-lt"/>
                <a:ea typeface="+mn-ea"/>
                <a:cs typeface="+mn-cs"/>
              </a:rPr>
              <a:t>database_id</a:t>
            </a:r>
            <a:r>
              <a:rPr lang="en-US" sz="1200" kern="1200" dirty="0" smtClean="0">
                <a:solidFill>
                  <a:schemeClr val="tx1"/>
                </a:solidFill>
                <a:effectLst/>
                <a:latin typeface="+mn-lt"/>
                <a:ea typeface="+mn-ea"/>
                <a:cs typeface="+mn-cs"/>
              </a:rPr>
              <a:t>&gt;) command. Active VLFs will have a 2 in the status column.  The </a:t>
            </a:r>
            <a:r>
              <a:rPr lang="en-US" sz="1200" kern="1200" dirty="0" err="1" smtClean="0">
                <a:solidFill>
                  <a:schemeClr val="tx1"/>
                </a:solidFill>
                <a:effectLst/>
                <a:latin typeface="+mn-lt"/>
                <a:ea typeface="+mn-ea"/>
                <a:cs typeface="+mn-cs"/>
              </a:rPr>
              <a:t>FSeqNo</a:t>
            </a:r>
            <a:r>
              <a:rPr lang="en-US" sz="1200" kern="1200" dirty="0" smtClean="0">
                <a:solidFill>
                  <a:schemeClr val="tx1"/>
                </a:solidFill>
                <a:effectLst/>
                <a:latin typeface="+mn-lt"/>
                <a:ea typeface="+mn-ea"/>
                <a:cs typeface="+mn-cs"/>
              </a:rPr>
              <a:t> is a sequencing number for the VLFs and will help determine where the end of the logical log file resides.</a:t>
            </a:r>
          </a:p>
          <a:p>
            <a:endParaRPr lang="en-US" dirty="0"/>
          </a:p>
          <a:p>
            <a:r>
              <a:rPr lang="en-US" dirty="0">
                <a:hlinkClick r:id="rId3"/>
              </a:rPr>
              <a:t>http://</a:t>
            </a:r>
            <a:r>
              <a:rPr lang="en-US" dirty="0" smtClean="0">
                <a:hlinkClick r:id="rId3"/>
              </a:rPr>
              <a:t>www.sqlskills.com/blogs/kimberly/post/8-Steps-to-better-Transaction-Log-throughput.aspx</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18</a:t>
            </a:fld>
            <a:endParaRPr lang="en-US" dirty="0"/>
          </a:p>
        </p:txBody>
      </p:sp>
    </p:spTree>
    <p:extLst>
      <p:ext uri="{BB962C8B-B14F-4D97-AF65-F5344CB8AC3E}">
        <p14:creationId xmlns:p14="http://schemas.microsoft.com/office/powerpoint/2010/main" val="1542539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7200" y="465138"/>
            <a:ext cx="3251200"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8788" y="457200"/>
            <a:ext cx="3249612" cy="2438400"/>
          </a:xfrm>
        </p:spPr>
      </p:sp>
      <p:sp>
        <p:nvSpPr>
          <p:cNvPr id="3" name="Notes Placeholder 2"/>
          <p:cNvSpPr>
            <a:spLocks noGrp="1"/>
          </p:cNvSpPr>
          <p:nvPr>
            <p:ph type="body" idx="1"/>
          </p:nvPr>
        </p:nvSpPr>
        <p:spPr>
          <a:xfrm>
            <a:off x="685800" y="3048000"/>
            <a:ext cx="5486400" cy="5706110"/>
          </a:xfrm>
        </p:spPr>
        <p:txBody>
          <a:bodyPr>
            <a:normAutofit/>
          </a:bodyPr>
          <a:lstStyle/>
          <a:p>
            <a:r>
              <a:rPr lang="en-US" sz="1200" kern="1200" dirty="0" smtClean="0">
                <a:solidFill>
                  <a:schemeClr val="tx1"/>
                </a:solidFill>
                <a:latin typeface="+mn-lt"/>
                <a:ea typeface="+mn-ea"/>
                <a:cs typeface="+mn-cs"/>
              </a:rPr>
              <a:t>-- get database ID</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db_id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AdventureWorksPTO</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view transaction log</a:t>
            </a:r>
          </a:p>
          <a:p>
            <a:r>
              <a:rPr lang="en-US" sz="1200" kern="1200" dirty="0" smtClean="0">
                <a:solidFill>
                  <a:schemeClr val="tx1"/>
                </a:solidFill>
                <a:latin typeface="+mn-lt"/>
                <a:ea typeface="+mn-ea"/>
                <a:cs typeface="+mn-cs"/>
              </a:rPr>
              <a:t>DBCC </a:t>
            </a:r>
            <a:r>
              <a:rPr lang="en-US" sz="1200" kern="1200" dirty="0" err="1" smtClean="0">
                <a:solidFill>
                  <a:schemeClr val="tx1"/>
                </a:solidFill>
                <a:latin typeface="+mn-lt"/>
                <a:ea typeface="+mn-ea"/>
                <a:cs typeface="+mn-cs"/>
              </a:rPr>
              <a:t>loginfo</a:t>
            </a:r>
            <a:r>
              <a:rPr lang="en-US" sz="1200" kern="1200" dirty="0" smtClean="0">
                <a:solidFill>
                  <a:schemeClr val="tx1"/>
                </a:solidFill>
                <a:latin typeface="+mn-lt"/>
                <a:ea typeface="+mn-ea"/>
                <a:cs typeface="+mn-cs"/>
              </a:rPr>
              <a:t>(7) -- your </a:t>
            </a:r>
            <a:r>
              <a:rPr lang="en-US" sz="1200" kern="1200" dirty="0" err="1" smtClean="0">
                <a:solidFill>
                  <a:schemeClr val="tx1"/>
                </a:solidFill>
                <a:latin typeface="+mn-lt"/>
                <a:ea typeface="+mn-ea"/>
                <a:cs typeface="+mn-cs"/>
              </a:rPr>
              <a:t>database_id</a:t>
            </a:r>
            <a:r>
              <a:rPr lang="en-US" sz="1200" kern="1200" dirty="0" smtClean="0">
                <a:solidFill>
                  <a:schemeClr val="tx1"/>
                </a:solidFill>
                <a:latin typeface="+mn-lt"/>
                <a:ea typeface="+mn-ea"/>
                <a:cs typeface="+mn-cs"/>
              </a:rPr>
              <a:t> may be different</a:t>
            </a:r>
          </a:p>
          <a:p>
            <a:endParaRPr lang="en-US" sz="1200" kern="1200" dirty="0" smtClean="0">
              <a:solidFill>
                <a:schemeClr val="tx1"/>
              </a:solidFill>
              <a:latin typeface="+mn-lt"/>
              <a:ea typeface="+mn-ea"/>
              <a:cs typeface="+mn-cs"/>
            </a:endParaRPr>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
        <p:nvSpPr>
          <p:cNvPr id="6" name="Slide Number Placeholder 5"/>
          <p:cNvSpPr>
            <a:spLocks noGrp="1"/>
          </p:cNvSpPr>
          <p:nvPr>
            <p:ph type="sldNum" sz="quarter" idx="12"/>
          </p:nvPr>
        </p:nvSpPr>
        <p:spPr/>
        <p:txBody>
          <a:bodyPr/>
          <a:lstStyle/>
          <a:p>
            <a:r>
              <a:rPr lang="en-US" dirty="0" smtClean="0"/>
              <a:t>Microsoft | Services</a:t>
            </a:r>
          </a:p>
          <a:p>
            <a:r>
              <a:rPr lang="en-US" dirty="0" smtClean="0"/>
              <a:t>	</a:t>
            </a:r>
            <a:fld id="{89920E16-7E2D-4061-8759-5F8497A7A433}" type="slidenum">
              <a:rPr lang="en-US" smtClean="0"/>
              <a:pPr/>
              <a:t>19</a:t>
            </a:fld>
            <a:endParaRPr lang="en-US" dirty="0"/>
          </a:p>
        </p:txBody>
      </p:sp>
    </p:spTree>
    <p:extLst>
      <p:ext uri="{BB962C8B-B14F-4D97-AF65-F5344CB8AC3E}">
        <p14:creationId xmlns:p14="http://schemas.microsoft.com/office/powerpoint/2010/main" val="962268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7200" y="465138"/>
            <a:ext cx="3251200" cy="2439987"/>
          </a:xfrm>
        </p:spPr>
      </p:sp>
      <p:sp>
        <p:nvSpPr>
          <p:cNvPr id="3" name="Notes Placeholder 2"/>
          <p:cNvSpPr>
            <a:spLocks noGrp="1"/>
          </p:cNvSpPr>
          <p:nvPr>
            <p:ph type="body" idx="1"/>
          </p:nvPr>
        </p:nvSpPr>
        <p:spPr/>
        <p:txBody>
          <a:bodyPr/>
          <a:lstStyle/>
          <a:p>
            <a:r>
              <a:rPr lang="en-US" dirty="0" smtClean="0"/>
              <a:t>What are three types of allocation maps?</a:t>
            </a:r>
          </a:p>
          <a:p>
            <a:r>
              <a:rPr lang="en-US" b="1" dirty="0" smtClean="0"/>
              <a:t>Answer: </a:t>
            </a:r>
            <a:r>
              <a:rPr lang="en-US" dirty="0" smtClean="0"/>
              <a:t>GAM, SGAM and IAM</a:t>
            </a:r>
          </a:p>
          <a:p>
            <a:endParaRPr lang="en-US" dirty="0" smtClean="0"/>
          </a:p>
          <a:p>
            <a:r>
              <a:rPr lang="en-US" dirty="0" smtClean="0"/>
              <a:t>What is the purpose of the slot array on a data page?</a:t>
            </a:r>
          </a:p>
          <a:p>
            <a:r>
              <a:rPr lang="en-US" b="1" dirty="0" smtClean="0"/>
              <a:t>Answer: </a:t>
            </a:r>
            <a:r>
              <a:rPr lang="en-US" sz="1200" kern="1200" dirty="0" smtClean="0">
                <a:solidFill>
                  <a:schemeClr val="tx1"/>
                </a:solidFill>
                <a:effectLst/>
                <a:latin typeface="+mn-lt"/>
                <a:ea typeface="+mn-ea"/>
                <a:cs typeface="+mn-cs"/>
              </a:rPr>
              <a:t>The row offset array indicates the logical order of rows on a page.</a:t>
            </a:r>
            <a:endParaRPr lang="en-US" dirty="0" smtClean="0"/>
          </a:p>
          <a:p>
            <a:endParaRPr lang="en-US" dirty="0" smtClean="0"/>
          </a:p>
          <a:p>
            <a:r>
              <a:rPr lang="en-US" dirty="0" smtClean="0"/>
              <a:t>What is an extent?</a:t>
            </a:r>
          </a:p>
          <a:p>
            <a:r>
              <a:rPr lang="en-US" b="1" dirty="0" smtClean="0"/>
              <a:t>Answer: </a:t>
            </a:r>
            <a:r>
              <a:rPr lang="en-US" dirty="0" smtClean="0"/>
              <a:t>An</a:t>
            </a:r>
            <a:r>
              <a:rPr lang="en-US" baseline="0" dirty="0" smtClean="0"/>
              <a:t> extent is a block of 8 pages, each of 8KB for a total of 64K.</a:t>
            </a:r>
            <a:endParaRPr lang="en-US" dirty="0" smtClean="0"/>
          </a:p>
          <a:p>
            <a:endParaRPr lang="en-US" dirty="0" smtClean="0"/>
          </a:p>
          <a:p>
            <a:r>
              <a:rPr lang="en-US" dirty="0" smtClean="0"/>
              <a:t>What is a VLF?</a:t>
            </a:r>
          </a:p>
          <a:p>
            <a:r>
              <a:rPr lang="en-US" b="1" dirty="0" smtClean="0"/>
              <a:t>Answer: </a:t>
            </a:r>
            <a:r>
              <a:rPr lang="en-US" dirty="0" smtClean="0"/>
              <a:t>A virtual log file that contains log records.</a:t>
            </a:r>
          </a:p>
          <a:p>
            <a:endParaRPr lang="en-US" dirty="0" smtClean="0"/>
          </a:p>
          <a:p>
            <a:r>
              <a:rPr lang="en-US" dirty="0" smtClean="0"/>
              <a:t>How can we prevent having too many small VLFs in the transaction log?</a:t>
            </a:r>
          </a:p>
          <a:p>
            <a:r>
              <a:rPr lang="en-US" b="1" dirty="0" smtClean="0"/>
              <a:t>Answer: </a:t>
            </a:r>
            <a:r>
              <a:rPr lang="en-US" dirty="0" smtClean="0"/>
              <a:t>Pre-grow the transaction log file to the appropriate size, be sure not to set the auto-growth increment too small.</a:t>
            </a:r>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7200" y="465138"/>
            <a:ext cx="3251200"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7200" y="465138"/>
            <a:ext cx="3251200" cy="2439987"/>
          </a:xfrm>
        </p:spPr>
      </p:sp>
      <p:sp>
        <p:nvSpPr>
          <p:cNvPr id="3" name="Notes Placeholder 2"/>
          <p:cNvSpPr>
            <a:spLocks noGrp="1"/>
          </p:cNvSpPr>
          <p:nvPr>
            <p:ph type="body" idx="1"/>
          </p:nvPr>
        </p:nvSpPr>
        <p:spPr/>
        <p:txBody>
          <a:bodyPr/>
          <a:lstStyle/>
          <a:p>
            <a:pPr defTabSz="931774">
              <a:defRPr/>
            </a:pPr>
            <a:r>
              <a:rPr lang="en-US" b="1" dirty="0" smtClean="0"/>
              <a:t>Introduction</a:t>
            </a:r>
          </a:p>
          <a:p>
            <a:r>
              <a:rPr lang="en-US" dirty="0" smtClean="0"/>
              <a:t>Understanding</a:t>
            </a:r>
            <a:r>
              <a:rPr lang="en-US" baseline="0" dirty="0" smtClean="0"/>
              <a:t> on how SQL Server allocates and tracks objects on a physical level by using different pages, will provide you with better understanding when dealing with the logical organization of data.</a:t>
            </a:r>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7200" y="465138"/>
            <a:ext cx="3251200" cy="2439987"/>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Introduction</a:t>
            </a:r>
          </a:p>
          <a:p>
            <a:r>
              <a:rPr lang="en-US" sz="1200" kern="1200" dirty="0" smtClean="0">
                <a:solidFill>
                  <a:schemeClr val="tx1"/>
                </a:solidFill>
                <a:effectLst/>
                <a:latin typeface="+mn-lt"/>
                <a:ea typeface="+mn-ea"/>
                <a:cs typeface="+mn-cs"/>
              </a:rPr>
              <a:t>In order to efficiently access just the data that you want, SQL must use a random access file. This allows SQL to refer to a specific data item in a specific location on a disk and read that data without needing to read from the beginning to that point. In order for a random access file to work, it must have a structure of consistently sized allocation units. SQL accomplishes this by using </a:t>
            </a:r>
            <a:r>
              <a:rPr lang="en-US" sz="1200" b="1" kern="1200" dirty="0" smtClean="0">
                <a:solidFill>
                  <a:schemeClr val="tx1"/>
                </a:solidFill>
                <a:effectLst/>
                <a:latin typeface="+mn-lt"/>
                <a:ea typeface="+mn-ea"/>
                <a:cs typeface="+mn-cs"/>
              </a:rPr>
              <a:t>pages</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extents</a:t>
            </a:r>
            <a:r>
              <a:rPr lang="en-US" sz="1200" kern="1200" dirty="0" smtClean="0">
                <a:solidFill>
                  <a:schemeClr val="tx1"/>
                </a:solidFill>
                <a:effectLst/>
                <a:latin typeface="+mn-lt"/>
                <a:ea typeface="+mn-ea"/>
                <a:cs typeface="+mn-cs"/>
              </a:rPr>
              <a:t>. A system of accounting for pages and extents is established by using </a:t>
            </a:r>
            <a:r>
              <a:rPr lang="en-US" sz="1200" i="1" kern="1200" dirty="0" smtClean="0">
                <a:solidFill>
                  <a:schemeClr val="tx1"/>
                </a:solidFill>
                <a:effectLst/>
                <a:latin typeface="+mn-lt"/>
                <a:ea typeface="+mn-ea"/>
                <a:cs typeface="+mn-cs"/>
              </a:rPr>
              <a:t>Allocation Maps</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Page Free Space</a:t>
            </a:r>
            <a:r>
              <a:rPr lang="en-US" sz="1200" kern="1200" dirty="0" smtClean="0">
                <a:solidFill>
                  <a:schemeClr val="tx1"/>
                </a:solidFill>
                <a:effectLst/>
                <a:latin typeface="+mn-lt"/>
                <a:ea typeface="+mn-ea"/>
                <a:cs typeface="+mn-cs"/>
              </a:rPr>
              <a:t> pages.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Objectives</a:t>
            </a:r>
          </a:p>
          <a:p>
            <a:pPr marL="0" indent="0">
              <a:buFont typeface="Arial" pitchFamily="34" charset="0"/>
              <a:buNone/>
            </a:pPr>
            <a:r>
              <a:rPr lang="en-US" sz="1200" kern="1200" dirty="0" smtClean="0">
                <a:solidFill>
                  <a:schemeClr val="tx1"/>
                </a:solidFill>
                <a:effectLst/>
                <a:latin typeface="+mn-lt"/>
                <a:ea typeface="+mn-ea"/>
                <a:cs typeface="+mn-cs"/>
              </a:rPr>
              <a:t>After completing this section, you will be able to:</a:t>
            </a:r>
          </a:p>
          <a:p>
            <a:pPr marL="171450" lvl="0" indent="-171450">
              <a:buFont typeface="Arial" pitchFamily="34" charset="0"/>
              <a:buChar char="•"/>
            </a:pPr>
            <a:r>
              <a:rPr lang="en-US" sz="1200" kern="1200" dirty="0" smtClean="0">
                <a:solidFill>
                  <a:schemeClr val="tx1"/>
                </a:solidFill>
                <a:effectLst/>
                <a:latin typeface="+mn-lt"/>
                <a:ea typeface="+mn-ea"/>
                <a:cs typeface="+mn-cs"/>
              </a:rPr>
              <a:t>Explain how SQL Server uses Global Allocation Maps (GAMs), Shared Global Allocation Maps (SGAMs), and Index Allocation Maps (IAMs) to record the allocation of extents.</a:t>
            </a:r>
          </a:p>
          <a:p>
            <a:pPr marL="171450" lvl="0" indent="-171450">
              <a:buFont typeface="Arial" pitchFamily="34" charset="0"/>
              <a:buChar char="•"/>
            </a:pPr>
            <a:r>
              <a:rPr lang="en-US" sz="1200" kern="1200" dirty="0" smtClean="0">
                <a:solidFill>
                  <a:schemeClr val="tx1"/>
                </a:solidFill>
                <a:effectLst/>
                <a:latin typeface="+mn-lt"/>
                <a:ea typeface="+mn-ea"/>
                <a:cs typeface="+mn-cs"/>
              </a:rPr>
              <a:t>Explain the role of IAM and Page Free Space (PFS) in object allocation.</a:t>
            </a:r>
          </a:p>
          <a:p>
            <a:pPr marL="171450" lvl="0" indent="-171450">
              <a:buFont typeface="Arial" pitchFamily="34" charset="0"/>
              <a:buChar char="•"/>
            </a:pPr>
            <a:r>
              <a:rPr lang="en-US" sz="1200" kern="1200" dirty="0" smtClean="0">
                <a:solidFill>
                  <a:schemeClr val="tx1"/>
                </a:solidFill>
                <a:effectLst/>
                <a:latin typeface="+mn-lt"/>
                <a:ea typeface="+mn-ea"/>
                <a:cs typeface="+mn-cs"/>
              </a:rPr>
              <a:t>Identify the key elements of a basic page structure.</a:t>
            </a:r>
          </a:p>
          <a:p>
            <a:pPr marL="171450" lvl="0" indent="-171450">
              <a:buFont typeface="Arial" pitchFamily="34" charset="0"/>
              <a:buChar char="•"/>
            </a:pPr>
            <a:r>
              <a:rPr lang="en-US" sz="1200" kern="1200" dirty="0" smtClean="0">
                <a:solidFill>
                  <a:schemeClr val="tx1"/>
                </a:solidFill>
                <a:effectLst/>
                <a:latin typeface="+mn-lt"/>
                <a:ea typeface="+mn-ea"/>
                <a:cs typeface="+mn-cs"/>
              </a:rPr>
              <a:t>Explain how</a:t>
            </a:r>
            <a:r>
              <a:rPr lang="en-US" sz="1200" kern="1200" baseline="0" dirty="0" smtClean="0">
                <a:solidFill>
                  <a:schemeClr val="tx1"/>
                </a:solidFill>
                <a:effectLst/>
                <a:latin typeface="+mn-lt"/>
                <a:ea typeface="+mn-ea"/>
                <a:cs typeface="+mn-cs"/>
              </a:rPr>
              <a:t> the SQL Server Transaction Log file is used and what considerations to have regarding this file.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920E16-7E2D-4061-8759-5F8497A7A433}"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5613" y="465138"/>
            <a:ext cx="3252787" cy="2439987"/>
          </a:xfrm>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effectLst/>
                <a:latin typeface="+mn-lt"/>
                <a:ea typeface="+mn-ea"/>
                <a:cs typeface="+mn-cs"/>
              </a:rPr>
              <a:t>Databases are composed of 64 KB extents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Extents are the basic unit used by SQL Server to manage space</a:t>
            </a:r>
            <a:r>
              <a:rPr lang="en-US" sz="1200" kern="1200" dirty="0" smtClean="0">
                <a:solidFill>
                  <a:schemeClr val="tx1"/>
                </a:solidFill>
                <a:effectLst/>
                <a:latin typeface="+mn-lt"/>
                <a:ea typeface="+mn-ea"/>
                <a:cs typeface="+mn-cs"/>
              </a:rPr>
              <a:t>. An extent is eight physically contiguous pages, or 64 kilobytes (KB). SQL Server has two types of extents:</a:t>
            </a:r>
          </a:p>
          <a:p>
            <a:pPr marL="171450" lvl="0" indent="-171450">
              <a:buFont typeface="Arial" pitchFamily="34" charset="0"/>
              <a:buChar char="•"/>
            </a:pPr>
            <a:r>
              <a:rPr lang="en-US" sz="1200" b="1" kern="1200" dirty="0" smtClean="0">
                <a:solidFill>
                  <a:schemeClr val="tx1"/>
                </a:solidFill>
                <a:effectLst/>
                <a:latin typeface="+mn-lt"/>
                <a:ea typeface="+mn-ea"/>
                <a:cs typeface="+mn-cs"/>
              </a:rPr>
              <a:t>Uniform extents</a:t>
            </a:r>
            <a:r>
              <a:rPr lang="en-US" sz="1200" kern="1200" dirty="0" smtClean="0">
                <a:solidFill>
                  <a:schemeClr val="tx1"/>
                </a:solidFill>
                <a:effectLst/>
                <a:latin typeface="+mn-lt"/>
                <a:ea typeface="+mn-ea"/>
                <a:cs typeface="+mn-cs"/>
              </a:rPr>
              <a:t> are owned by a single object, and only the owning object can use the eight pages in the extent.</a:t>
            </a:r>
          </a:p>
          <a:p>
            <a:pPr marL="171450" lvl="0" indent="-171450">
              <a:buFont typeface="Arial" pitchFamily="34" charset="0"/>
              <a:buChar char="•"/>
            </a:pPr>
            <a:r>
              <a:rPr lang="en-US" sz="1200" b="1" kern="1200" dirty="0" smtClean="0">
                <a:solidFill>
                  <a:schemeClr val="tx1"/>
                </a:solidFill>
                <a:effectLst/>
                <a:latin typeface="+mn-lt"/>
                <a:ea typeface="+mn-ea"/>
                <a:cs typeface="+mn-cs"/>
              </a:rPr>
              <a:t>Mixed extents</a:t>
            </a:r>
            <a:r>
              <a:rPr lang="en-US" sz="1200" kern="1200" dirty="0" smtClean="0">
                <a:solidFill>
                  <a:schemeClr val="tx1"/>
                </a:solidFill>
                <a:effectLst/>
                <a:latin typeface="+mn-lt"/>
                <a:ea typeface="+mn-ea"/>
                <a:cs typeface="+mn-cs"/>
              </a:rPr>
              <a:t> contain eight pages that can be used by different objects.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Each extent is composed of 8 pages of 8 KB each</a:t>
            </a:r>
          </a:p>
          <a:p>
            <a:r>
              <a:rPr lang="en-US" sz="1200" kern="1200" dirty="0" smtClean="0">
                <a:solidFill>
                  <a:schemeClr val="tx1"/>
                </a:solidFill>
                <a:effectLst/>
                <a:latin typeface="+mn-lt"/>
                <a:ea typeface="+mn-ea"/>
                <a:cs typeface="+mn-cs"/>
              </a:rPr>
              <a:t>To make its space allocation efficient, SQL Server does not allocate an entire extent to tables that contain small amounts of data. A new table or index is usually allocated using pages from mixed extents. When the table or index grows to the point where it needs to allocate more than 8 pages, then all allocations of new space will be done in uniform extents, but the original pages on mixed extents will not be moved into uniform extents. If you create an index on an existing table that has enough rows to generate eight pages in the index, all allocations of new space are uniform extents.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Allocation maps track allocations</a:t>
            </a:r>
          </a:p>
          <a:p>
            <a:r>
              <a:rPr lang="en-US" sz="1200" kern="1200" dirty="0" smtClean="0">
                <a:solidFill>
                  <a:schemeClr val="tx1"/>
                </a:solidFill>
                <a:effectLst/>
                <a:latin typeface="+mn-lt"/>
                <a:ea typeface="+mn-ea"/>
                <a:cs typeface="+mn-cs"/>
              </a:rPr>
              <a:t>SQL Server uses two types of allocation maps to record the allocation of extents:</a:t>
            </a:r>
          </a:p>
          <a:p>
            <a:pPr marL="171450" lvl="0" indent="-171450">
              <a:buFont typeface="Arial" pitchFamily="34" charset="0"/>
              <a:buChar char="•"/>
            </a:pPr>
            <a:r>
              <a:rPr lang="en-US" sz="1200" b="1" kern="1200" dirty="0" smtClean="0">
                <a:solidFill>
                  <a:schemeClr val="tx1"/>
                </a:solidFill>
                <a:effectLst/>
                <a:latin typeface="+mn-lt"/>
                <a:ea typeface="+mn-ea"/>
                <a:cs typeface="+mn-cs"/>
              </a:rPr>
              <a:t>Global Allocation Map (GAM)</a:t>
            </a:r>
            <a:r>
              <a:rPr lang="en-US" sz="1200" kern="1200" dirty="0" smtClean="0">
                <a:solidFill>
                  <a:schemeClr val="tx1"/>
                </a:solidFill>
                <a:effectLst/>
                <a:latin typeface="+mn-lt"/>
                <a:ea typeface="+mn-ea"/>
                <a:cs typeface="+mn-cs"/>
              </a:rPr>
              <a:t>. GAM pages record all extents. Each GAM covers 63,904 extents, or nearly 4 gigabytes (GB) of data. The GAM has one bit for each extent in the interval that it covers. If the bit is 1, the extent is free; if the bit is 0, the extent is allocated.</a:t>
            </a:r>
          </a:p>
          <a:p>
            <a:pPr marL="171450" lvl="0" indent="-171450">
              <a:buFont typeface="Arial" pitchFamily="34" charset="0"/>
              <a:buChar char="•"/>
            </a:pPr>
            <a:r>
              <a:rPr lang="en-US" sz="1200" b="1" kern="1200" dirty="0" smtClean="0">
                <a:solidFill>
                  <a:schemeClr val="tx1"/>
                </a:solidFill>
                <a:effectLst/>
                <a:latin typeface="+mn-lt"/>
                <a:ea typeface="+mn-ea"/>
                <a:cs typeface="+mn-cs"/>
              </a:rPr>
              <a:t>Shared Global Allocation Map (SGAM)</a:t>
            </a:r>
            <a:r>
              <a:rPr lang="en-US" sz="1200" kern="1200" dirty="0" smtClean="0">
                <a:solidFill>
                  <a:schemeClr val="tx1"/>
                </a:solidFill>
                <a:effectLst/>
                <a:latin typeface="+mn-lt"/>
                <a:ea typeface="+mn-ea"/>
                <a:cs typeface="+mn-cs"/>
              </a:rPr>
              <a:t>. SGAM pages record those extents that are currently used as mixed extents and have at least one unused page. Each SGAM covers 63,904 extents, or nearly 4 GB of data. The SGAM has one bit for each extent in the interval that it covers. If the bit is 1, the extent is being used as a mixed extent and has free pages; if the bit is 0, the extent is not used as a mixed extent, or it is a mixed extent whose all pages are in use.</a:t>
            </a:r>
          </a:p>
          <a:p>
            <a:endParaRPr lang="en-US" sz="1200" b="1" kern="1200" dirty="0" smtClean="0">
              <a:solidFill>
                <a:schemeClr val="tx1"/>
              </a:solidFill>
              <a:effectLst/>
              <a:latin typeface="+mn-lt"/>
              <a:ea typeface="+mn-ea"/>
              <a:cs typeface="+mn-cs"/>
            </a:endParaRPr>
          </a:p>
          <a:p>
            <a:endParaRPr lang="en-US" sz="1200" b="1"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5</a:t>
            </a:fld>
            <a:endParaRPr lang="en-US" dirty="0"/>
          </a:p>
        </p:txBody>
      </p:sp>
    </p:spTree>
    <p:extLst>
      <p:ext uri="{BB962C8B-B14F-4D97-AF65-F5344CB8AC3E}">
        <p14:creationId xmlns:p14="http://schemas.microsoft.com/office/powerpoint/2010/main" val="2531258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69900"/>
            <a:ext cx="5486400" cy="8128000"/>
          </a:xfrm>
        </p:spPr>
        <p:txBody>
          <a:bodyPr>
            <a:normAutofit/>
          </a:bodyPr>
          <a:lstStyle/>
          <a:p>
            <a:r>
              <a:rPr lang="en-US" b="1" dirty="0"/>
              <a:t>Index Allocation Map (IAM) pages</a:t>
            </a:r>
          </a:p>
          <a:p>
            <a:r>
              <a:rPr lang="en-US" dirty="0"/>
              <a:t>The IAM pages list the single page allocations for pages stored in mixed extents, and extent allocations for uniform extents used by a table or index. The storage engine can read the IAM to build a sorted list of disk addresses that must be read. The first row of the first IAM in the IAM chain contains a list of the 8 first pages of the table which are allocated from Mixed Extent</a:t>
            </a:r>
            <a:r>
              <a:rPr lang="en-US" dirty="0" smtClean="0"/>
              <a:t>.</a:t>
            </a:r>
          </a:p>
          <a:p>
            <a:endParaRPr lang="en-US" dirty="0"/>
          </a:p>
          <a:p>
            <a:r>
              <a:rPr lang="en-US" dirty="0"/>
              <a:t>There can be a maximum of eight singly allocated pages for any one object. This is because after eight pages are allocated, only uniform extents will be allocated to that object in the future. An IAM page has a header record that indicates the starting extent of the range of extents mapped by the IAM within a partition. The IAM also has a large bitmap, where each bit represents one extent. The first bit in the map represents the first extent in the range, the second bit represents the second extent, and so on. If a bit is 0, the extent that it represents is not allocated to the object owning the IAM. If the bit is 1, the extent that it represents is allocated to the object owning the IAM page.</a:t>
            </a:r>
          </a:p>
          <a:p>
            <a:endParaRPr lang="en-US" b="1" dirty="0" smtClean="0"/>
          </a:p>
          <a:p>
            <a:r>
              <a:rPr lang="en-US" b="1" dirty="0" smtClean="0"/>
              <a:t>Page </a:t>
            </a:r>
            <a:r>
              <a:rPr lang="en-US" b="1" dirty="0"/>
              <a:t>Free Space (PFS) pages</a:t>
            </a:r>
          </a:p>
          <a:p>
            <a:r>
              <a:rPr lang="en-US" dirty="0"/>
              <a:t>The PFS pages record the allocation status of each page, whether an individual page has been allocated, and the amount of free space on each page. The PFS has one byte for each page recording whether the page is allocated, and if so, whether the page is empty, 1 to 50 percent full, 51 to 80 percent full, 81 to 95 percent full, or 96 to 100 percent full</a:t>
            </a:r>
            <a:r>
              <a:rPr lang="en-US" dirty="0" smtClean="0"/>
              <a:t>.</a:t>
            </a:r>
          </a:p>
          <a:p>
            <a:endParaRPr lang="en-US" dirty="0"/>
          </a:p>
          <a:p>
            <a:r>
              <a:rPr lang="en-US" dirty="0"/>
              <a:t>After an extent has been allocated to an object, the database engine uses the PFS pages to record which pages in the extent are allocated or free. This information is used when the database engine needs to allocate a new page. The amount of free space in the page is maintained only for heap and text or image pages. The PFS is used when the database engine must find a page in a heap with free space available to hold a newly inserted row. Indexes do not require the free space in the pages to be tracked, because the point at which a new row should be inserted is determined by the index keys.</a:t>
            </a:r>
          </a:p>
          <a:p>
            <a:endParaRPr lang="en-US" dirty="0" smtClean="0"/>
          </a:p>
          <a:p>
            <a:r>
              <a:rPr lang="en-US" b="1" dirty="0" smtClean="0"/>
              <a:t>Additional Reading:</a:t>
            </a:r>
          </a:p>
          <a:p>
            <a:r>
              <a:rPr lang="en-US" i="1" dirty="0"/>
              <a:t>Under the covers: GAM, SGAM, and PFS pages</a:t>
            </a:r>
            <a:endParaRPr lang="en-US" i="1" dirty="0" smtClean="0"/>
          </a:p>
          <a:p>
            <a:r>
              <a:rPr lang="en-US" dirty="0" smtClean="0">
                <a:hlinkClick r:id="rId3"/>
              </a:rPr>
              <a:t>http</a:t>
            </a:r>
            <a:r>
              <a:rPr lang="en-US" dirty="0">
                <a:hlinkClick r:id="rId3"/>
              </a:rPr>
              <a:t>://</a:t>
            </a:r>
            <a:r>
              <a:rPr lang="en-US" dirty="0" smtClean="0">
                <a:hlinkClick r:id="rId3"/>
              </a:rPr>
              <a:t>blogs.msdn.com/b/sqlserverstorageengine/archive/2006/07/08/under-the-covers-gam-sgam-and-pfs-pages.aspx</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dirty="0"/>
          </a:p>
        </p:txBody>
      </p:sp>
    </p:spTree>
    <p:extLst>
      <p:ext uri="{BB962C8B-B14F-4D97-AF65-F5344CB8AC3E}">
        <p14:creationId xmlns:p14="http://schemas.microsoft.com/office/powerpoint/2010/main" val="2644322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2250" y="76200"/>
            <a:ext cx="3873500" cy="290512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dirty="0" smtClean="0"/>
              <a:t>SQL Server databases have at least one data file called the Primary data file which will typically have a .</a:t>
            </a:r>
            <a:r>
              <a:rPr lang="en-US" dirty="0" err="1" smtClean="0"/>
              <a:t>mdf</a:t>
            </a:r>
            <a:r>
              <a:rPr lang="en-US" dirty="0" smtClean="0"/>
              <a:t> extension.  They can also have secondary data files with .</a:t>
            </a:r>
            <a:r>
              <a:rPr lang="en-US" dirty="0" err="1" smtClean="0"/>
              <a:t>ndf</a:t>
            </a:r>
            <a:r>
              <a:rPr lang="en-US" dirty="0" smtClean="0"/>
              <a:t> extensions.  This is the default naming convention, but any file extensions the user specifies will be accepted.</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smtClean="0"/>
              <a:t>When a database has multiple files, the files are numbered from 1 to n, n being the total number of files.  Each file consists of a collection of pages numbered from 0 to n-1, n being the number of pages in the file (total number of pages will depend on the size of the file).</a:t>
            </a:r>
            <a:endParaRPr lang="en-US" dirty="0"/>
          </a:p>
          <a:p>
            <a:pPr marL="0" marR="0" indent="0" algn="l" defTabSz="914400" rtl="0" eaLnBrk="1" fontAlgn="auto" latinLnBrk="0" hangingPunct="1">
              <a:lnSpc>
                <a:spcPct val="100000"/>
              </a:lnSpc>
              <a:spcBef>
                <a:spcPts val="0"/>
              </a:spcBef>
              <a:spcAft>
                <a:spcPts val="600"/>
              </a:spcAft>
              <a:buClrTx/>
              <a:buSzTx/>
              <a:buFontTx/>
              <a:buNone/>
              <a:tabLst/>
              <a:defRPr/>
            </a:pPr>
            <a:r>
              <a:rPr lang="en-US" dirty="0" smtClean="0"/>
              <a:t>The special Object Allocation pages mentioned on the previous slide will always appear in the same location in each data file contained in a database.  A PFS page is the first page after the file header page in a data file and is marked as page 1. Following the PFS page is a GAM, marked as page 2, followed by an SGAM, marked as page 3.  After the first PFS there will be a new PFS page after every 8087 pages. There is a new GAM for each 63,904 extents after the first GAM on page 2, and a new SGAM each 63,904 extents after the first SGAM on page 3.</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smtClean="0"/>
              <a:t>The SQL Server engine addresses each of these pages using a combination of database id, file id and page number.  For example, the SGAM page in the first data file of a user database with database id 5 will be notated as </a:t>
            </a:r>
            <a:r>
              <a:rPr lang="en-US" b="1" dirty="0" smtClean="0"/>
              <a:t>5:1:3</a:t>
            </a:r>
            <a:r>
              <a:rPr lang="en-US" dirty="0" smtClean="0"/>
              <a:t>.  This becomes important when troubleshooting any type of page-related wait as the wait resource will be listed using this notation.</a:t>
            </a:r>
            <a:endParaRPr lang="en-US" dirty="0"/>
          </a:p>
          <a:p>
            <a:pPr marL="0" marR="0" indent="0" algn="l" defTabSz="914400" rtl="0" eaLnBrk="1" fontAlgn="auto" latinLnBrk="0" hangingPunct="1">
              <a:lnSpc>
                <a:spcPct val="100000"/>
              </a:lnSpc>
              <a:spcBef>
                <a:spcPts val="0"/>
              </a:spcBef>
              <a:spcAft>
                <a:spcPts val="600"/>
              </a:spcAft>
              <a:buClrTx/>
              <a:buSzTx/>
              <a:buFontTx/>
              <a:buNone/>
              <a:tabLst/>
              <a:defRPr/>
            </a:pPr>
            <a:r>
              <a:rPr lang="en-US" b="1" dirty="0" smtClean="0"/>
              <a:t>Additional Reading:</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Files and </a:t>
            </a:r>
            <a:r>
              <a:rPr lang="en-US" i="1" dirty="0" err="1" smtClean="0"/>
              <a:t>Filegroup</a:t>
            </a:r>
            <a:r>
              <a:rPr lang="en-US" i="1" dirty="0" smtClean="0"/>
              <a:t> Architecture</a:t>
            </a:r>
          </a:p>
          <a:p>
            <a:pPr>
              <a:spcAft>
                <a:spcPts val="600"/>
              </a:spcAft>
            </a:pPr>
            <a:r>
              <a:rPr lang="en-US" dirty="0">
                <a:hlinkClick r:id="rId3"/>
              </a:rPr>
              <a:t>http://</a:t>
            </a:r>
            <a:r>
              <a:rPr lang="en-US" dirty="0" smtClean="0">
                <a:hlinkClick r:id="rId3"/>
              </a:rPr>
              <a:t>msdn.microsoft.com/en-us/library/ms179316.aspx</a:t>
            </a:r>
            <a:endParaRPr lang="en-US" dirty="0" smtClean="0"/>
          </a:p>
          <a:p>
            <a:r>
              <a:rPr lang="en-US" i="1" dirty="0"/>
              <a:t>Managing Extent Allocations and Free </a:t>
            </a:r>
            <a:r>
              <a:rPr lang="en-US" i="1" dirty="0" smtClean="0"/>
              <a:t>Space</a:t>
            </a:r>
          </a:p>
          <a:p>
            <a:r>
              <a:rPr lang="en-US" dirty="0">
                <a:hlinkClick r:id="rId4"/>
              </a:rPr>
              <a:t>http://</a:t>
            </a:r>
            <a:r>
              <a:rPr lang="en-US" dirty="0" smtClean="0">
                <a:hlinkClick r:id="rId4"/>
              </a:rPr>
              <a:t>msdn.microsoft.com/en-us/library/ms175195.aspx</a:t>
            </a:r>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dirty="0"/>
          </a:p>
        </p:txBody>
      </p:sp>
    </p:spTree>
    <p:extLst>
      <p:ext uri="{BB962C8B-B14F-4D97-AF65-F5344CB8AC3E}">
        <p14:creationId xmlns:p14="http://schemas.microsoft.com/office/powerpoint/2010/main" val="1613844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2250" y="152400"/>
            <a:ext cx="3873500" cy="2905125"/>
          </a:xfrm>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effectLst/>
                <a:latin typeface="+mn-lt"/>
                <a:ea typeface="+mn-ea"/>
                <a:cs typeface="+mn-cs"/>
              </a:rPr>
              <a:t>PFS and IAM are used to determine when an object needs a new extent allocated</a:t>
            </a:r>
          </a:p>
          <a:p>
            <a:r>
              <a:rPr lang="en-US" sz="1200" kern="1200" dirty="0" smtClean="0">
                <a:solidFill>
                  <a:schemeClr val="tx1"/>
                </a:solidFill>
                <a:effectLst/>
                <a:latin typeface="+mn-lt"/>
                <a:ea typeface="+mn-ea"/>
                <a:cs typeface="+mn-cs"/>
              </a:rPr>
              <a:t>When SQL Server needs to insert a new row, but there is no space available in the current page, SQL Server uses the IAM and PFS pages to find a page with enough space to hold the row. First, SQL Server uses the IAM pages to find the extents allocated to the object. Then, for each extent, SQL Server searches the PFS pages to see if there is a page with enough free space to hold the row. Each IAM and PFS page covers a large number of data pages, which are generally stored in the memory in the SQL Server buffer pool. This means that these pages can be searched quickly.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SQL allocates a new extent to an object only when it cannot quickly find a page in an existing extent with enough space to hold the row that is being inserted. It allocates extents from those available in the </a:t>
            </a:r>
            <a:r>
              <a:rPr lang="en-US" sz="1200" kern="1200" dirty="0" err="1" smtClean="0">
                <a:solidFill>
                  <a:schemeClr val="tx1"/>
                </a:solidFill>
                <a:effectLst/>
                <a:latin typeface="+mn-lt"/>
                <a:ea typeface="+mn-ea"/>
                <a:cs typeface="+mn-cs"/>
              </a:rPr>
              <a:t>filegroup</a:t>
            </a:r>
            <a:r>
              <a:rPr lang="en-US" sz="1200" kern="1200" dirty="0" smtClean="0">
                <a:solidFill>
                  <a:schemeClr val="tx1"/>
                </a:solidFill>
                <a:effectLst/>
                <a:latin typeface="+mn-lt"/>
                <a:ea typeface="+mn-ea"/>
                <a:cs typeface="+mn-cs"/>
              </a:rPr>
              <a:t> by using a proportional fill algorithm (files are used in proportion to their free space). Every file in a </a:t>
            </a:r>
            <a:r>
              <a:rPr lang="en-US" sz="1200" kern="1200" dirty="0" err="1" smtClean="0">
                <a:solidFill>
                  <a:schemeClr val="tx1"/>
                </a:solidFill>
                <a:effectLst/>
                <a:latin typeface="+mn-lt"/>
                <a:ea typeface="+mn-ea"/>
                <a:cs typeface="+mn-cs"/>
              </a:rPr>
              <a:t>filegroup</a:t>
            </a:r>
            <a:r>
              <a:rPr lang="en-US" sz="1200" kern="1200" dirty="0" smtClean="0">
                <a:solidFill>
                  <a:schemeClr val="tx1"/>
                </a:solidFill>
                <a:effectLst/>
                <a:latin typeface="+mn-lt"/>
                <a:ea typeface="+mn-ea"/>
                <a:cs typeface="+mn-cs"/>
              </a:rPr>
              <a:t> should have a similar percentage of space used.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Heaps have one row in </a:t>
            </a:r>
            <a:r>
              <a:rPr lang="en-US" sz="1200" b="1" kern="1200" dirty="0" err="1" smtClean="0">
                <a:solidFill>
                  <a:schemeClr val="tx1"/>
                </a:solidFill>
                <a:effectLst/>
                <a:latin typeface="+mn-lt"/>
                <a:ea typeface="+mn-ea"/>
                <a:cs typeface="+mn-cs"/>
              </a:rPr>
              <a:t>sys.partitions</a:t>
            </a:r>
            <a:r>
              <a:rPr lang="en-US" sz="1200" kern="1200" dirty="0" smtClean="0">
                <a:solidFill>
                  <a:schemeClr val="tx1"/>
                </a:solidFill>
                <a:effectLst/>
                <a:latin typeface="+mn-lt"/>
                <a:ea typeface="+mn-ea"/>
                <a:cs typeface="+mn-cs"/>
              </a:rPr>
              <a:t> with </a:t>
            </a:r>
            <a:r>
              <a:rPr lang="en-US" sz="1200" b="1" kern="1200" dirty="0" err="1" smtClean="0">
                <a:solidFill>
                  <a:schemeClr val="tx1"/>
                </a:solidFill>
                <a:effectLst/>
                <a:latin typeface="+mn-lt"/>
                <a:ea typeface="+mn-ea"/>
                <a:cs typeface="+mn-cs"/>
              </a:rPr>
              <a:t>index_id</a:t>
            </a:r>
            <a:r>
              <a:rPr lang="en-US" sz="1200" kern="1200" dirty="0" smtClean="0">
                <a:solidFill>
                  <a:schemeClr val="tx1"/>
                </a:solidFill>
                <a:effectLst/>
                <a:latin typeface="+mn-lt"/>
                <a:ea typeface="+mn-ea"/>
                <a:cs typeface="+mn-cs"/>
              </a:rPr>
              <a:t> = 0. The </a:t>
            </a:r>
            <a:r>
              <a:rPr lang="en-US" sz="1200" b="1" kern="1200" dirty="0" err="1" smtClean="0">
                <a:solidFill>
                  <a:schemeClr val="tx1"/>
                </a:solidFill>
                <a:effectLst/>
                <a:latin typeface="+mn-lt"/>
                <a:ea typeface="+mn-ea"/>
                <a:cs typeface="+mn-cs"/>
              </a:rPr>
              <a:t>first_iam_page</a:t>
            </a:r>
            <a:r>
              <a:rPr lang="en-US" sz="1200" kern="1200" dirty="0" smtClean="0">
                <a:solidFill>
                  <a:schemeClr val="tx1"/>
                </a:solidFill>
                <a:effectLst/>
                <a:latin typeface="+mn-lt"/>
                <a:ea typeface="+mn-ea"/>
                <a:cs typeface="+mn-cs"/>
              </a:rPr>
              <a:t> column in </a:t>
            </a:r>
            <a:r>
              <a:rPr lang="en-US" sz="1200" b="1" kern="1200" dirty="0" err="1" smtClean="0">
                <a:solidFill>
                  <a:schemeClr val="tx1"/>
                </a:solidFill>
                <a:effectLst/>
                <a:latin typeface="+mn-lt"/>
                <a:ea typeface="+mn-ea"/>
                <a:cs typeface="+mn-cs"/>
              </a:rPr>
              <a:t>sys.system_internals_allocation_units</a:t>
            </a:r>
            <a:r>
              <a:rPr lang="en-US" sz="1200" kern="1200" dirty="0" smtClean="0">
                <a:solidFill>
                  <a:schemeClr val="tx1"/>
                </a:solidFill>
                <a:effectLst/>
                <a:latin typeface="+mn-lt"/>
                <a:ea typeface="+mn-ea"/>
                <a:cs typeface="+mn-cs"/>
              </a:rPr>
              <a:t> points to the IAM chain for the collection of heap data pages in the specified partition. The server uses the IAM pages to find the pages in the data page collection.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SQL Server uses the IAM pages to navigate through the heap. Data pages and the rows within them are not in any specific order and are not linked together. The only logical connection between data pages in a heap is the connection recorded in the IAM pages.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IAM pages can be scanned to perform table scans or serial reads of a heap to find the extents holding pages for the heap. Because the IAM represents extents in the same order that they exist in the data files, serial heap scans progress uniformly down each file. Using the IAM pages to set the scan sequence also means that rows from the heap are not typically returned in the order in which they were inserted.</a:t>
            </a:r>
          </a:p>
          <a:p>
            <a:endParaRPr lang="en-US" sz="1200" b="1"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2012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dirty="0"/>
          </a:p>
        </p:txBody>
      </p:sp>
    </p:spTree>
    <p:extLst>
      <p:ext uri="{BB962C8B-B14F-4D97-AF65-F5344CB8AC3E}">
        <p14:creationId xmlns:p14="http://schemas.microsoft.com/office/powerpoint/2010/main" val="34558900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dirty="0"/>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dirty="0"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r>
              <a:rPr lang="en-US" dirty="0" smtClean="0">
                <a:solidFill>
                  <a:srgbClr val="277EB5"/>
                </a:solidFill>
              </a:rPr>
              <a:t>Microsoft Confidential</a:t>
            </a:r>
            <a:endParaRPr lang="en-US" dirty="0">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2409"/>
            <a:ext cx="8534400" cy="920591"/>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4268972"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
        <p:nvSpPr>
          <p:cNvPr id="10" name="Content Placeholder 2"/>
          <p:cNvSpPr>
            <a:spLocks noGrp="1"/>
          </p:cNvSpPr>
          <p:nvPr>
            <p:ph idx="13" hasCustomPrompt="1"/>
          </p:nvPr>
        </p:nvSpPr>
        <p:spPr>
          <a:xfrm>
            <a:off x="4572000" y="1158240"/>
            <a:ext cx="4268972"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96799498"/>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2409"/>
            <a:ext cx="8534400" cy="920591"/>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2286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219200"/>
            <a:ext cx="8534400" cy="513588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7620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4400" cy="914400"/>
          </a:xfrm>
        </p:spPr>
        <p:txBody>
          <a:bodyPr anchor="b" anchorCtr="0">
            <a:normAutofit/>
          </a:bodyPr>
          <a:lstStyle>
            <a:lvl1pPr>
              <a:defRPr sz="3200">
                <a:solidFill>
                  <a:schemeClr val="tx2"/>
                </a:solidFill>
              </a:defRPr>
            </a:lvl1pPr>
          </a:lstStyle>
          <a:p>
            <a:r>
              <a:rPr lang="en-US" dirty="0"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599"/>
            <a:ext cx="8534400" cy="533400"/>
          </a:xfrm>
        </p:spPr>
        <p:txBody>
          <a:bodyPr/>
          <a:lstStyle>
            <a:lvl1pPr>
              <a:defRPr>
                <a:solidFill>
                  <a:schemeClr val="tx2"/>
                </a:solidFill>
              </a:defRPr>
            </a:lvl1pPr>
          </a:lstStyle>
          <a:p>
            <a:r>
              <a:rPr lang="en-US" dirty="0" smtClean="0"/>
              <a:t>Click to edit Master title style</a:t>
            </a:r>
            <a:endParaRPr lang="en-US" dirty="0"/>
          </a:p>
        </p:txBody>
      </p:sp>
      <p:sp>
        <p:nvSpPr>
          <p:cNvPr id="8" name="Text Placeholder 9"/>
          <p:cNvSpPr>
            <a:spLocks noGrp="1"/>
          </p:cNvSpPr>
          <p:nvPr>
            <p:ph type="body" sz="quarter" idx="14"/>
          </p:nvPr>
        </p:nvSpPr>
        <p:spPr>
          <a:xfrm>
            <a:off x="457200" y="788633"/>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dirty="0"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r>
              <a:rPr lang="en-US" dirty="0" smtClean="0">
                <a:solidFill>
                  <a:srgbClr val="385593"/>
                </a:solidFill>
              </a:rPr>
              <a:t>Microsoft Confidential</a:t>
            </a:r>
            <a:endParaRPr lang="en-US" dirty="0">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dirty="0">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 id="2147483764" r:id="rId18"/>
  </p:sldLayoutIdLst>
  <p:transition/>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normAutofit/>
          </a:bodyPr>
          <a:lstStyle/>
          <a:p>
            <a:r>
              <a:rPr lang="en-US" dirty="0" smtClean="0"/>
              <a:t>Module 2: Table and Index Structure</a:t>
            </a:r>
            <a:endParaRPr lang="en-US" dirty="0"/>
          </a:p>
        </p:txBody>
      </p:sp>
      <p:sp>
        <p:nvSpPr>
          <p:cNvPr id="16" name="Subtitle 15"/>
          <p:cNvSpPr>
            <a:spLocks noGrp="1"/>
          </p:cNvSpPr>
          <p:nvPr>
            <p:ph type="subTitle" idx="1"/>
          </p:nvPr>
        </p:nvSpPr>
        <p:spPr>
          <a:xfrm>
            <a:off x="640080" y="3291840"/>
            <a:ext cx="8046720" cy="2804160"/>
          </a:xfrm>
        </p:spPr>
        <p:txBody>
          <a:bodyPr>
            <a:noAutofit/>
          </a:bodyPr>
          <a:lstStyle/>
          <a:p>
            <a:pPr marL="342900" indent="-342900">
              <a:buBlip>
                <a:blip r:embed="rId3"/>
              </a:buBlip>
            </a:pPr>
            <a:r>
              <a:rPr lang="en-US" i="1" dirty="0"/>
              <a:t>SQL Server File and Page Architecture</a:t>
            </a:r>
          </a:p>
          <a:p>
            <a:pPr marL="342900" indent="-342900">
              <a:buBlip>
                <a:blip r:embed="rId3"/>
              </a:buBlip>
            </a:pPr>
            <a:r>
              <a:rPr lang="en-US" i="1" dirty="0"/>
              <a:t>SQL Server Object Structures</a:t>
            </a:r>
          </a:p>
          <a:p>
            <a:pPr marL="342900" indent="-342900">
              <a:buBlip>
                <a:blip r:embed="rId3"/>
              </a:buBlip>
            </a:pPr>
            <a:r>
              <a:rPr lang="en-US" i="1" dirty="0"/>
              <a:t>Data Access and Index Architecture</a:t>
            </a:r>
          </a:p>
          <a:p>
            <a:pPr marL="342900" indent="-342900">
              <a:buBlip>
                <a:blip r:embed="rId3"/>
              </a:buBlip>
            </a:pPr>
            <a:r>
              <a:rPr lang="en-US" i="1" dirty="0"/>
              <a:t>Developing an Indexing Strategy</a:t>
            </a:r>
          </a:p>
          <a:p>
            <a:pPr marL="342900" indent="-342900">
              <a:buBlip>
                <a:blip r:embed="rId3"/>
              </a:buBlip>
            </a:pPr>
            <a:r>
              <a:rPr lang="en-US" i="1" dirty="0"/>
              <a:t>Optimizing, Maintaining and Monitoring Indexes</a:t>
            </a:r>
          </a:p>
          <a:p>
            <a:pPr marL="342900" indent="-342900">
              <a:buBlip>
                <a:blip r:embed="rId3"/>
              </a:buBlip>
            </a:pPr>
            <a:r>
              <a:rPr lang="en-US" i="1" dirty="0" err="1"/>
              <a:t>Filestream</a:t>
            </a:r>
            <a:r>
              <a:rPr lang="en-US" i="1" dirty="0"/>
              <a:t> and File Table Storage</a:t>
            </a:r>
          </a:p>
        </p:txBody>
      </p:sp>
      <p:sp>
        <p:nvSpPr>
          <p:cNvPr id="3" name="Footer Placeholder 2"/>
          <p:cNvSpPr>
            <a:spLocks noGrp="1"/>
          </p:cNvSpPr>
          <p:nvPr>
            <p:ph type="ftr" sz="quarter" idx="11"/>
          </p:nvPr>
        </p:nvSpPr>
        <p:spPr/>
        <p:txBody>
          <a:bodyPr/>
          <a:lstStyle/>
          <a:p>
            <a:r>
              <a:rPr lang="en-US" dirty="0" smtClean="0"/>
              <a:t>Microsoft Confidential</a:t>
            </a:r>
            <a:endParaRPr lang="en-US" dirty="0"/>
          </a:p>
        </p:txBody>
      </p:sp>
    </p:spTree>
    <p:extLst>
      <p:ext uri="{BB962C8B-B14F-4D97-AF65-F5344CB8AC3E}">
        <p14:creationId xmlns:p14="http://schemas.microsoft.com/office/powerpoint/2010/main" val="2000231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Text-Only Slide (Hidden)</a:t>
            </a:r>
            <a:endParaRPr lang="en-US"/>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dirty="0">
              <a:solidFill>
                <a:prstClr val="white"/>
              </a:solidFill>
            </a:endParaRPr>
          </a:p>
        </p:txBody>
      </p:sp>
    </p:spTree>
    <p:extLst>
      <p:ext uri="{BB962C8B-B14F-4D97-AF65-F5344CB8AC3E}">
        <p14:creationId xmlns:p14="http://schemas.microsoft.com/office/powerpoint/2010/main" val="241136523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Allocation Bottlenecks</a:t>
            </a:r>
          </a:p>
        </p:txBody>
      </p:sp>
      <p:sp>
        <p:nvSpPr>
          <p:cNvPr id="3" name="Content Placeholder 2"/>
          <p:cNvSpPr>
            <a:spLocks noGrp="1"/>
          </p:cNvSpPr>
          <p:nvPr>
            <p:ph idx="1"/>
          </p:nvPr>
        </p:nvSpPr>
        <p:spPr/>
        <p:txBody>
          <a:bodyPr/>
          <a:lstStyle/>
          <a:p>
            <a:r>
              <a:rPr lang="en-US" dirty="0" err="1" smtClean="0"/>
              <a:t>Tempdb</a:t>
            </a:r>
            <a:r>
              <a:rPr lang="en-US" dirty="0" smtClean="0"/>
              <a:t> has more frequent allocation and de-allocation of objects than user database</a:t>
            </a:r>
          </a:p>
          <a:p>
            <a:r>
              <a:rPr lang="en-US" dirty="0" smtClean="0"/>
              <a:t>Object </a:t>
            </a:r>
            <a:r>
              <a:rPr lang="en-US" dirty="0"/>
              <a:t>allocation in </a:t>
            </a:r>
            <a:r>
              <a:rPr lang="en-US" dirty="0" err="1"/>
              <a:t>tempdb</a:t>
            </a:r>
            <a:r>
              <a:rPr lang="en-US" dirty="0"/>
              <a:t> can become a bottleneck. To alleviate this bottleneck:</a:t>
            </a:r>
          </a:p>
          <a:p>
            <a:pPr lvl="1"/>
            <a:r>
              <a:rPr lang="en-US" dirty="0"/>
              <a:t>Size </a:t>
            </a:r>
            <a:r>
              <a:rPr lang="en-US" dirty="0" err="1"/>
              <a:t>tempdb</a:t>
            </a:r>
            <a:r>
              <a:rPr lang="en-US" dirty="0"/>
              <a:t> appropriately</a:t>
            </a:r>
          </a:p>
          <a:p>
            <a:pPr lvl="1"/>
            <a:r>
              <a:rPr lang="en-US" dirty="0"/>
              <a:t>Use multiple </a:t>
            </a:r>
            <a:r>
              <a:rPr lang="en-US" dirty="0" err="1"/>
              <a:t>tempdb</a:t>
            </a:r>
            <a:r>
              <a:rPr lang="en-US" dirty="0"/>
              <a:t> </a:t>
            </a:r>
            <a:r>
              <a:rPr lang="en-US" dirty="0" smtClean="0"/>
              <a:t>files</a:t>
            </a:r>
          </a:p>
          <a:p>
            <a:r>
              <a:rPr lang="en-US" dirty="0" err="1" smtClean="0"/>
              <a:t>Tempdb</a:t>
            </a:r>
            <a:r>
              <a:rPr lang="en-US" dirty="0" smtClean="0"/>
              <a:t> Sizing Recommendations:</a:t>
            </a:r>
          </a:p>
          <a:p>
            <a:pPr lvl="1"/>
            <a:r>
              <a:rPr lang="en-US" dirty="0" smtClean="0"/>
              <a:t>Number of data files = ¼ to ½ the number of cores up to 8 (adjust up or down as needed – more or less may be required)</a:t>
            </a:r>
          </a:p>
          <a:p>
            <a:pPr lvl="1"/>
            <a:r>
              <a:rPr lang="en-US" dirty="0" smtClean="0"/>
              <a:t>Make data files the same size</a:t>
            </a:r>
          </a:p>
          <a:p>
            <a:pPr lvl="1"/>
            <a:r>
              <a:rPr lang="en-US" dirty="0" smtClean="0"/>
              <a:t>Place </a:t>
            </a:r>
            <a:r>
              <a:rPr lang="en-US" dirty="0" err="1" smtClean="0"/>
              <a:t>tempdb</a:t>
            </a:r>
            <a:r>
              <a:rPr lang="en-US" dirty="0" smtClean="0"/>
              <a:t> on separate disks</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10</a:t>
            </a:fld>
            <a:endParaRPr lang="en-US" dirty="0">
              <a:solidFill>
                <a:prstClr val="white"/>
              </a:solidFill>
            </a:endParaRPr>
          </a:p>
        </p:txBody>
      </p:sp>
    </p:spTree>
    <p:extLst>
      <p:ext uri="{BB962C8B-B14F-4D97-AF65-F5344CB8AC3E}">
        <p14:creationId xmlns:p14="http://schemas.microsoft.com/office/powerpoint/2010/main" val="247741462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Text-Only Slide (Hidden)</a:t>
            </a:r>
            <a:endParaRPr lang="en-US"/>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11</a:t>
            </a:fld>
            <a:endParaRPr lang="en-US" dirty="0">
              <a:solidFill>
                <a:prstClr val="white"/>
              </a:solidFill>
            </a:endParaRPr>
          </a:p>
        </p:txBody>
      </p:sp>
    </p:spTree>
    <p:extLst>
      <p:ext uri="{BB962C8B-B14F-4D97-AF65-F5344CB8AC3E}">
        <p14:creationId xmlns:p14="http://schemas.microsoft.com/office/powerpoint/2010/main" val="374180212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Page Structure</a:t>
            </a:r>
            <a:endParaRPr lang="en-US" dirty="0"/>
          </a:p>
        </p:txBody>
      </p:sp>
      <p:sp>
        <p:nvSpPr>
          <p:cNvPr id="3" name="Content Placeholder 2"/>
          <p:cNvSpPr>
            <a:spLocks noGrp="1"/>
          </p:cNvSpPr>
          <p:nvPr>
            <p:ph idx="1"/>
          </p:nvPr>
        </p:nvSpPr>
        <p:spPr/>
        <p:txBody>
          <a:bodyPr/>
          <a:lstStyle/>
          <a:p>
            <a:r>
              <a:rPr lang="en-US" dirty="0"/>
              <a:t>All pages contain a header, a body, and a slot array.</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12</a:t>
            </a:fld>
            <a:endParaRPr lang="en-US" dirty="0">
              <a:solidFill>
                <a:prstClr val="white"/>
              </a:solidFill>
            </a:endParaRPr>
          </a:p>
        </p:txBody>
      </p:sp>
      <p:grpSp>
        <p:nvGrpSpPr>
          <p:cNvPr id="6" name="Group 5"/>
          <p:cNvGrpSpPr/>
          <p:nvPr/>
        </p:nvGrpSpPr>
        <p:grpSpPr>
          <a:xfrm>
            <a:off x="838200" y="1905000"/>
            <a:ext cx="7377112" cy="4265613"/>
            <a:chOff x="838200" y="1905000"/>
            <a:chExt cx="7377112" cy="4265613"/>
          </a:xfrm>
        </p:grpSpPr>
        <p:sp>
          <p:nvSpPr>
            <p:cNvPr id="7" name="Rectangle 6"/>
            <p:cNvSpPr>
              <a:spLocks noChangeArrowheads="1"/>
            </p:cNvSpPr>
            <p:nvPr/>
          </p:nvSpPr>
          <p:spPr bwMode="auto">
            <a:xfrm>
              <a:off x="2687638" y="2209800"/>
              <a:ext cx="2882900" cy="596900"/>
            </a:xfrm>
            <a:prstGeom prst="rect">
              <a:avLst/>
            </a:prstGeom>
            <a:solidFill>
              <a:srgbClr val="BBCDE3"/>
            </a:solidFill>
            <a:ln w="19050" cap="flat" cmpd="sng" algn="ctr">
              <a:solidFill>
                <a:schemeClr val="tx1"/>
              </a:solidFill>
              <a:prstDash val="solid"/>
              <a:miter lim="800000"/>
              <a:headEnd type="none" w="med" len="med"/>
              <a:tailEnd type="none" w="med" len="med"/>
            </a:ln>
            <a:effectLst/>
          </p:spPr>
          <p:txBody>
            <a:bodyPr wrap="none" lIns="90488" tIns="44450" rIns="90488" bIns="44450" anchor="ctr"/>
            <a:lstStyle/>
            <a:p>
              <a:pPr algn="ctr" eaLnBrk="0" hangingPunct="0">
                <a:defRPr/>
              </a:pPr>
              <a:r>
                <a:rPr lang="en-US" sz="2000" dirty="0">
                  <a:latin typeface="+mj-lt"/>
                  <a:cs typeface="+mn-cs"/>
                </a:rPr>
                <a:t>Page </a:t>
              </a:r>
              <a:r>
                <a:rPr lang="en-US" sz="2000" dirty="0" smtClean="0">
                  <a:latin typeface="+mj-lt"/>
                  <a:cs typeface="+mn-cs"/>
                </a:rPr>
                <a:t>header</a:t>
              </a:r>
              <a:endParaRPr lang="en-US" sz="2000" dirty="0">
                <a:solidFill>
                  <a:schemeClr val="bg1"/>
                </a:solidFill>
                <a:latin typeface="+mj-lt"/>
                <a:cs typeface="+mn-cs"/>
              </a:endParaRPr>
            </a:p>
          </p:txBody>
        </p:sp>
        <p:sp>
          <p:nvSpPr>
            <p:cNvPr id="8" name="Rectangle 6147"/>
            <p:cNvSpPr>
              <a:spLocks noChangeArrowheads="1"/>
            </p:cNvSpPr>
            <p:nvPr/>
          </p:nvSpPr>
          <p:spPr bwMode="auto">
            <a:xfrm>
              <a:off x="2687638" y="2901950"/>
              <a:ext cx="2882900" cy="1663700"/>
            </a:xfrm>
            <a:prstGeom prst="rect">
              <a:avLst/>
            </a:prstGeom>
            <a:pattFill prst="dkHorz">
              <a:fgClr>
                <a:schemeClr val="bg1"/>
              </a:fgClr>
              <a:bgClr>
                <a:srgbClr val="919191"/>
              </a:bgClr>
            </a:pattFill>
            <a:ln w="19050" algn="ctr">
              <a:solidFill>
                <a:schemeClr val="tx1"/>
              </a:solidFill>
              <a:miter lim="800000"/>
              <a:headEnd/>
              <a:tailEnd/>
            </a:ln>
          </p:spPr>
          <p:txBody>
            <a:bodyPr/>
            <a:lstStyle/>
            <a:p>
              <a:endParaRPr lang="en-US" sz="1800">
                <a:solidFill>
                  <a:srgbClr val="000000"/>
                </a:solidFill>
                <a:latin typeface="Arial" charset="0"/>
              </a:endParaRPr>
            </a:p>
          </p:txBody>
        </p:sp>
        <p:sp>
          <p:nvSpPr>
            <p:cNvPr id="9" name="Rectangle 6148"/>
            <p:cNvSpPr>
              <a:spLocks noChangeArrowheads="1"/>
            </p:cNvSpPr>
            <p:nvPr/>
          </p:nvSpPr>
          <p:spPr bwMode="auto">
            <a:xfrm>
              <a:off x="2687638" y="4578350"/>
              <a:ext cx="2882900" cy="1282700"/>
            </a:xfrm>
            <a:prstGeom prst="rect">
              <a:avLst/>
            </a:prstGeom>
            <a:solidFill>
              <a:schemeClr val="accent1">
                <a:alpha val="50195"/>
              </a:schemeClr>
            </a:solidFill>
            <a:ln w="19050" algn="ctr">
              <a:solidFill>
                <a:schemeClr val="tx1"/>
              </a:solidFill>
              <a:miter lim="800000"/>
              <a:headEnd/>
              <a:tailEnd/>
            </a:ln>
          </p:spPr>
          <p:txBody>
            <a:bodyPr/>
            <a:lstStyle/>
            <a:p>
              <a:endParaRPr lang="en-US" sz="1800">
                <a:solidFill>
                  <a:srgbClr val="000000"/>
                </a:solidFill>
                <a:latin typeface="Arial" charset="0"/>
              </a:endParaRPr>
            </a:p>
          </p:txBody>
        </p:sp>
        <p:sp>
          <p:nvSpPr>
            <p:cNvPr id="10" name="Rectangle 6149"/>
            <p:cNvSpPr>
              <a:spLocks noChangeArrowheads="1"/>
            </p:cNvSpPr>
            <p:nvPr/>
          </p:nvSpPr>
          <p:spPr bwMode="auto">
            <a:xfrm>
              <a:off x="5199063" y="5721350"/>
              <a:ext cx="368300" cy="139700"/>
            </a:xfrm>
            <a:prstGeom prst="rect">
              <a:avLst/>
            </a:prstGeom>
            <a:solidFill>
              <a:schemeClr val="bg1"/>
            </a:solidFill>
            <a:ln w="19050" algn="ctr">
              <a:solidFill>
                <a:schemeClr val="tx1"/>
              </a:solidFill>
              <a:miter lim="800000"/>
              <a:headEnd/>
              <a:tailEnd/>
            </a:ln>
          </p:spPr>
          <p:txBody>
            <a:bodyPr/>
            <a:lstStyle/>
            <a:p>
              <a:endParaRPr lang="en-US" sz="1800">
                <a:solidFill>
                  <a:srgbClr val="000000"/>
                </a:solidFill>
                <a:latin typeface="Arial" charset="0"/>
              </a:endParaRPr>
            </a:p>
          </p:txBody>
        </p:sp>
        <p:sp>
          <p:nvSpPr>
            <p:cNvPr id="11" name="Rectangle 6150"/>
            <p:cNvSpPr>
              <a:spLocks noChangeArrowheads="1"/>
            </p:cNvSpPr>
            <p:nvPr/>
          </p:nvSpPr>
          <p:spPr bwMode="auto">
            <a:xfrm>
              <a:off x="4827588" y="5721350"/>
              <a:ext cx="368300" cy="139700"/>
            </a:xfrm>
            <a:prstGeom prst="rect">
              <a:avLst/>
            </a:prstGeom>
            <a:solidFill>
              <a:schemeClr val="bg1"/>
            </a:solidFill>
            <a:ln w="19050" algn="ctr">
              <a:solidFill>
                <a:schemeClr val="tx1"/>
              </a:solidFill>
              <a:miter lim="800000"/>
              <a:headEnd/>
              <a:tailEnd/>
            </a:ln>
          </p:spPr>
          <p:txBody>
            <a:bodyPr/>
            <a:lstStyle/>
            <a:p>
              <a:endParaRPr lang="en-US" sz="1800">
                <a:solidFill>
                  <a:srgbClr val="000000"/>
                </a:solidFill>
                <a:latin typeface="Arial" charset="0"/>
              </a:endParaRPr>
            </a:p>
          </p:txBody>
        </p:sp>
        <p:sp>
          <p:nvSpPr>
            <p:cNvPr id="12" name="Rectangle 6151"/>
            <p:cNvSpPr>
              <a:spLocks noChangeArrowheads="1"/>
            </p:cNvSpPr>
            <p:nvPr/>
          </p:nvSpPr>
          <p:spPr bwMode="auto">
            <a:xfrm>
              <a:off x="4459288" y="5721350"/>
              <a:ext cx="368300" cy="139700"/>
            </a:xfrm>
            <a:prstGeom prst="rect">
              <a:avLst/>
            </a:prstGeom>
            <a:solidFill>
              <a:schemeClr val="bg1"/>
            </a:solidFill>
            <a:ln w="19050" algn="ctr">
              <a:solidFill>
                <a:schemeClr val="tx1"/>
              </a:solidFill>
              <a:miter lim="800000"/>
              <a:headEnd/>
              <a:tailEnd/>
            </a:ln>
          </p:spPr>
          <p:txBody>
            <a:bodyPr/>
            <a:lstStyle/>
            <a:p>
              <a:endParaRPr lang="en-US" sz="1800">
                <a:solidFill>
                  <a:srgbClr val="000000"/>
                </a:solidFill>
                <a:latin typeface="Arial" charset="0"/>
              </a:endParaRPr>
            </a:p>
          </p:txBody>
        </p:sp>
        <p:sp>
          <p:nvSpPr>
            <p:cNvPr id="13" name="Rectangle 6152"/>
            <p:cNvSpPr>
              <a:spLocks noChangeArrowheads="1"/>
            </p:cNvSpPr>
            <p:nvPr/>
          </p:nvSpPr>
          <p:spPr bwMode="auto">
            <a:xfrm>
              <a:off x="4090988" y="5721350"/>
              <a:ext cx="368300" cy="139700"/>
            </a:xfrm>
            <a:prstGeom prst="rect">
              <a:avLst/>
            </a:prstGeom>
            <a:solidFill>
              <a:schemeClr val="bg1"/>
            </a:solidFill>
            <a:ln w="19050" algn="ctr">
              <a:solidFill>
                <a:schemeClr val="tx1"/>
              </a:solidFill>
              <a:miter lim="800000"/>
              <a:headEnd/>
              <a:tailEnd/>
            </a:ln>
          </p:spPr>
          <p:txBody>
            <a:bodyPr/>
            <a:lstStyle/>
            <a:p>
              <a:endParaRPr lang="en-US" sz="1800">
                <a:solidFill>
                  <a:srgbClr val="000000"/>
                </a:solidFill>
                <a:latin typeface="Arial" charset="0"/>
              </a:endParaRPr>
            </a:p>
          </p:txBody>
        </p:sp>
        <p:sp>
          <p:nvSpPr>
            <p:cNvPr id="14" name="Rectangle 6153"/>
            <p:cNvSpPr>
              <a:spLocks noChangeArrowheads="1"/>
            </p:cNvSpPr>
            <p:nvPr/>
          </p:nvSpPr>
          <p:spPr bwMode="auto">
            <a:xfrm>
              <a:off x="3722688" y="5721350"/>
              <a:ext cx="368300" cy="139700"/>
            </a:xfrm>
            <a:prstGeom prst="rect">
              <a:avLst/>
            </a:prstGeom>
            <a:solidFill>
              <a:schemeClr val="bg1"/>
            </a:solidFill>
            <a:ln w="19050" algn="ctr">
              <a:solidFill>
                <a:schemeClr val="tx1"/>
              </a:solidFill>
              <a:miter lim="800000"/>
              <a:headEnd/>
              <a:tailEnd/>
            </a:ln>
          </p:spPr>
          <p:txBody>
            <a:bodyPr/>
            <a:lstStyle/>
            <a:p>
              <a:endParaRPr lang="en-US" sz="1800">
                <a:solidFill>
                  <a:srgbClr val="000000"/>
                </a:solidFill>
                <a:latin typeface="Arial" charset="0"/>
              </a:endParaRPr>
            </a:p>
          </p:txBody>
        </p:sp>
        <p:sp>
          <p:nvSpPr>
            <p:cNvPr id="15" name="Shape 6154"/>
            <p:cNvSpPr>
              <a:spLocks/>
            </p:cNvSpPr>
            <p:nvPr/>
          </p:nvSpPr>
          <p:spPr bwMode="auto">
            <a:xfrm>
              <a:off x="5653088" y="2209800"/>
              <a:ext cx="366712" cy="611188"/>
            </a:xfrm>
            <a:custGeom>
              <a:avLst/>
              <a:gdLst>
                <a:gd name="T0" fmla="*/ 0 w 289"/>
                <a:gd name="T1" fmla="*/ 0 h 385"/>
                <a:gd name="T2" fmla="*/ 2147477109 w 289"/>
                <a:gd name="T3" fmla="*/ 0 h 385"/>
                <a:gd name="T4" fmla="*/ 2147477109 w 289"/>
                <a:gd name="T5" fmla="*/ 2147477335 h 385"/>
                <a:gd name="T6" fmla="*/ 0 w 289"/>
                <a:gd name="T7" fmla="*/ 2147477335 h 385"/>
                <a:gd name="T8" fmla="*/ 0 60000 65536"/>
                <a:gd name="T9" fmla="*/ 0 60000 65536"/>
                <a:gd name="T10" fmla="*/ 0 60000 65536"/>
                <a:gd name="T11" fmla="*/ 0 60000 65536"/>
                <a:gd name="T12" fmla="*/ 0 w 289"/>
                <a:gd name="T13" fmla="*/ 0 h 385"/>
                <a:gd name="T14" fmla="*/ 289 w 289"/>
                <a:gd name="T15" fmla="*/ 385 h 385"/>
              </a:gdLst>
              <a:ahLst/>
              <a:cxnLst>
                <a:cxn ang="T8">
                  <a:pos x="T0" y="T1"/>
                </a:cxn>
                <a:cxn ang="T9">
                  <a:pos x="T2" y="T3"/>
                </a:cxn>
                <a:cxn ang="T10">
                  <a:pos x="T4" y="T5"/>
                </a:cxn>
                <a:cxn ang="T11">
                  <a:pos x="T6" y="T7"/>
                </a:cxn>
              </a:cxnLst>
              <a:rect l="T12" t="T13" r="T14" b="T15"/>
              <a:pathLst>
                <a:path w="289" h="385">
                  <a:moveTo>
                    <a:pt x="0" y="0"/>
                  </a:moveTo>
                  <a:lnTo>
                    <a:pt x="288" y="0"/>
                  </a:lnTo>
                  <a:lnTo>
                    <a:pt x="288" y="384"/>
                  </a:lnTo>
                  <a:lnTo>
                    <a:pt x="0" y="384"/>
                  </a:lnTo>
                </a:path>
              </a:pathLst>
            </a:custGeom>
            <a:noFill/>
            <a:ln w="25400" cap="rnd" algn="ctr">
              <a:solidFill>
                <a:srgbClr val="FC0128"/>
              </a:solidFill>
              <a:round/>
              <a:headEnd/>
              <a:tailEnd/>
            </a:ln>
          </p:spPr>
          <p:txBody>
            <a:bodyPr/>
            <a:lstStyle/>
            <a:p>
              <a:endParaRPr lang="en-US" sz="1800">
                <a:solidFill>
                  <a:srgbClr val="000000"/>
                </a:solidFill>
                <a:latin typeface="Arial" charset="0"/>
              </a:endParaRPr>
            </a:p>
          </p:txBody>
        </p:sp>
        <p:sp>
          <p:nvSpPr>
            <p:cNvPr id="16" name="Rectangle 6156"/>
            <p:cNvSpPr>
              <a:spLocks noChangeArrowheads="1"/>
            </p:cNvSpPr>
            <p:nvPr/>
          </p:nvSpPr>
          <p:spPr bwMode="auto">
            <a:xfrm>
              <a:off x="6477000" y="1905000"/>
              <a:ext cx="1738312" cy="1136208"/>
            </a:xfrm>
            <a:prstGeom prst="rect">
              <a:avLst/>
            </a:prstGeom>
            <a:noFill/>
            <a:ln w="9525">
              <a:noFill/>
              <a:miter lim="800000"/>
              <a:headEnd/>
              <a:tailEnd/>
            </a:ln>
          </p:spPr>
          <p:txBody>
            <a:bodyPr wrap="square" lIns="90488" tIns="44450" rIns="90488" bIns="44450">
              <a:spAutoFit/>
            </a:bodyPr>
            <a:lstStyle/>
            <a:p>
              <a:pPr eaLnBrk="0" hangingPunct="0"/>
              <a:r>
                <a:rPr lang="en-US" sz="1800" dirty="0">
                  <a:latin typeface="Arial" charset="0"/>
                </a:rPr>
                <a:t>Page header</a:t>
              </a:r>
            </a:p>
            <a:p>
              <a:pPr eaLnBrk="0" hangingPunct="0"/>
              <a:r>
                <a:rPr lang="en-US" sz="1800" dirty="0">
                  <a:latin typeface="Arial" charset="0"/>
                </a:rPr>
                <a:t>96 bytes</a:t>
              </a:r>
            </a:p>
            <a:p>
              <a:pPr eaLnBrk="0" hangingPunct="0"/>
              <a:r>
                <a:rPr lang="en-US" sz="1600" dirty="0">
                  <a:latin typeface="Arial" charset="0"/>
                </a:rPr>
                <a:t>(64 bytes in </a:t>
              </a:r>
              <a:r>
                <a:rPr lang="en-US" sz="1600" dirty="0" smtClean="0">
                  <a:latin typeface="Arial" charset="0"/>
                </a:rPr>
                <a:t>use, 32 </a:t>
              </a:r>
              <a:r>
                <a:rPr lang="en-US" sz="1600" dirty="0">
                  <a:latin typeface="Arial" charset="0"/>
                </a:rPr>
                <a:t>reserved)</a:t>
              </a:r>
            </a:p>
          </p:txBody>
        </p:sp>
        <p:sp>
          <p:nvSpPr>
            <p:cNvPr id="17" name="Shape 6170"/>
            <p:cNvSpPr>
              <a:spLocks/>
            </p:cNvSpPr>
            <p:nvPr/>
          </p:nvSpPr>
          <p:spPr bwMode="auto">
            <a:xfrm>
              <a:off x="5653088" y="2895600"/>
              <a:ext cx="366712" cy="1676400"/>
            </a:xfrm>
            <a:custGeom>
              <a:avLst/>
              <a:gdLst>
                <a:gd name="T0" fmla="*/ 0 w 289"/>
                <a:gd name="T1" fmla="*/ 0 h 961"/>
                <a:gd name="T2" fmla="*/ 288 w 289"/>
                <a:gd name="T3" fmla="*/ 0 h 961"/>
                <a:gd name="T4" fmla="*/ 288 w 289"/>
                <a:gd name="T5" fmla="*/ 960 h 961"/>
                <a:gd name="T6" fmla="*/ 0 w 289"/>
                <a:gd name="T7" fmla="*/ 960 h 961"/>
                <a:gd name="T8" fmla="*/ 0 60000 65536"/>
                <a:gd name="T9" fmla="*/ 0 60000 65536"/>
                <a:gd name="T10" fmla="*/ 0 60000 65536"/>
                <a:gd name="T11" fmla="*/ 0 60000 65536"/>
                <a:gd name="T12" fmla="*/ 0 w 289"/>
                <a:gd name="T13" fmla="*/ 0 h 961"/>
                <a:gd name="T14" fmla="*/ 289 w 289"/>
                <a:gd name="T15" fmla="*/ 961 h 961"/>
              </a:gdLst>
              <a:ahLst/>
              <a:cxnLst>
                <a:cxn ang="T8">
                  <a:pos x="T0" y="T1"/>
                </a:cxn>
                <a:cxn ang="T9">
                  <a:pos x="T2" y="T3"/>
                </a:cxn>
                <a:cxn ang="T10">
                  <a:pos x="T4" y="T5"/>
                </a:cxn>
                <a:cxn ang="T11">
                  <a:pos x="T6" y="T7"/>
                </a:cxn>
              </a:cxnLst>
              <a:rect l="T12" t="T13" r="T14" b="T15"/>
              <a:pathLst>
                <a:path w="289" h="961">
                  <a:moveTo>
                    <a:pt x="0" y="0"/>
                  </a:moveTo>
                  <a:lnTo>
                    <a:pt x="288" y="0"/>
                  </a:lnTo>
                  <a:lnTo>
                    <a:pt x="288" y="960"/>
                  </a:lnTo>
                  <a:lnTo>
                    <a:pt x="0" y="960"/>
                  </a:lnTo>
                </a:path>
              </a:pathLst>
            </a:custGeom>
            <a:noFill/>
            <a:ln w="25400" cap="rnd" algn="ctr">
              <a:solidFill>
                <a:srgbClr val="FC0128"/>
              </a:solidFill>
              <a:round/>
              <a:headEnd/>
              <a:tailEnd/>
            </a:ln>
          </p:spPr>
          <p:txBody>
            <a:bodyPr/>
            <a:lstStyle/>
            <a:p>
              <a:endParaRPr lang="en-US" sz="1800">
                <a:solidFill>
                  <a:srgbClr val="000000"/>
                </a:solidFill>
                <a:latin typeface="Arial" charset="0"/>
              </a:endParaRPr>
            </a:p>
          </p:txBody>
        </p:sp>
        <p:sp>
          <p:nvSpPr>
            <p:cNvPr id="18" name="Rectangle 6158"/>
            <p:cNvSpPr>
              <a:spLocks noChangeArrowheads="1"/>
            </p:cNvSpPr>
            <p:nvPr/>
          </p:nvSpPr>
          <p:spPr bwMode="auto">
            <a:xfrm>
              <a:off x="6478587" y="3482975"/>
              <a:ext cx="1522413" cy="912813"/>
            </a:xfrm>
            <a:prstGeom prst="rect">
              <a:avLst/>
            </a:prstGeom>
            <a:noFill/>
            <a:ln w="9525">
              <a:noFill/>
              <a:miter lim="800000"/>
              <a:headEnd/>
              <a:tailEnd/>
            </a:ln>
          </p:spPr>
          <p:txBody>
            <a:bodyPr lIns="90488" tIns="44450" rIns="90488" bIns="44450">
              <a:spAutoFit/>
            </a:bodyPr>
            <a:lstStyle/>
            <a:p>
              <a:pPr eaLnBrk="0" hangingPunct="0"/>
              <a:r>
                <a:rPr lang="en-US" sz="1800">
                  <a:latin typeface="Arial" charset="0"/>
                </a:rPr>
                <a:t>Body containing data rows</a:t>
              </a:r>
            </a:p>
          </p:txBody>
        </p:sp>
        <p:sp>
          <p:nvSpPr>
            <p:cNvPr id="19" name="Straight Connector 6155"/>
            <p:cNvSpPr>
              <a:spLocks noChangeShapeType="1"/>
            </p:cNvSpPr>
            <p:nvPr/>
          </p:nvSpPr>
          <p:spPr bwMode="auto">
            <a:xfrm>
              <a:off x="6029063" y="2514600"/>
              <a:ext cx="450673" cy="0"/>
            </a:xfrm>
            <a:prstGeom prst="line">
              <a:avLst/>
            </a:prstGeom>
            <a:noFill/>
            <a:ln w="25400" algn="ctr">
              <a:solidFill>
                <a:srgbClr val="FC0128"/>
              </a:solidFill>
              <a:round/>
              <a:headEnd/>
              <a:tailEnd/>
            </a:ln>
          </p:spPr>
          <p:txBody>
            <a:bodyPr/>
            <a:lstStyle/>
            <a:p>
              <a:endParaRPr lang="en-US"/>
            </a:p>
          </p:txBody>
        </p:sp>
        <p:sp>
          <p:nvSpPr>
            <p:cNvPr id="20" name="Straight Connector 6171"/>
            <p:cNvSpPr>
              <a:spLocks noChangeShapeType="1"/>
            </p:cNvSpPr>
            <p:nvPr/>
          </p:nvSpPr>
          <p:spPr bwMode="auto">
            <a:xfrm>
              <a:off x="6029063" y="3733800"/>
              <a:ext cx="450673" cy="0"/>
            </a:xfrm>
            <a:prstGeom prst="line">
              <a:avLst/>
            </a:prstGeom>
            <a:noFill/>
            <a:ln w="25400" algn="ctr">
              <a:solidFill>
                <a:srgbClr val="FC0128"/>
              </a:solidFill>
              <a:round/>
              <a:headEnd/>
              <a:tailEnd/>
            </a:ln>
          </p:spPr>
          <p:txBody>
            <a:bodyPr/>
            <a:lstStyle/>
            <a:p>
              <a:endParaRPr lang="en-US"/>
            </a:p>
          </p:txBody>
        </p:sp>
        <p:sp>
          <p:nvSpPr>
            <p:cNvPr id="21" name="Straight Connector 6159"/>
            <p:cNvSpPr>
              <a:spLocks noChangeShapeType="1"/>
            </p:cNvSpPr>
            <p:nvPr/>
          </p:nvSpPr>
          <p:spPr bwMode="auto">
            <a:xfrm>
              <a:off x="5638800" y="5791200"/>
              <a:ext cx="811212" cy="0"/>
            </a:xfrm>
            <a:prstGeom prst="line">
              <a:avLst/>
            </a:prstGeom>
            <a:noFill/>
            <a:ln w="25400" algn="ctr">
              <a:solidFill>
                <a:srgbClr val="FC0128"/>
              </a:solidFill>
              <a:round/>
              <a:headEnd/>
              <a:tailEnd/>
            </a:ln>
          </p:spPr>
          <p:txBody>
            <a:bodyPr/>
            <a:lstStyle/>
            <a:p>
              <a:endParaRPr lang="en-US"/>
            </a:p>
          </p:txBody>
        </p:sp>
        <p:sp>
          <p:nvSpPr>
            <p:cNvPr id="22" name="Rectangle 6160"/>
            <p:cNvSpPr>
              <a:spLocks noChangeArrowheads="1"/>
            </p:cNvSpPr>
            <p:nvPr/>
          </p:nvSpPr>
          <p:spPr bwMode="auto">
            <a:xfrm>
              <a:off x="6477000" y="5257800"/>
              <a:ext cx="1674813" cy="912813"/>
            </a:xfrm>
            <a:prstGeom prst="rect">
              <a:avLst/>
            </a:prstGeom>
            <a:noFill/>
            <a:ln w="9525">
              <a:noFill/>
              <a:miter lim="800000"/>
              <a:headEnd/>
              <a:tailEnd/>
            </a:ln>
          </p:spPr>
          <p:txBody>
            <a:bodyPr lIns="90488" tIns="44450" rIns="90488" bIns="44450">
              <a:spAutoFit/>
            </a:bodyPr>
            <a:lstStyle/>
            <a:p>
              <a:pPr eaLnBrk="0" hangingPunct="0"/>
              <a:r>
                <a:rPr lang="en-US" sz="1800" dirty="0">
                  <a:latin typeface="Arial" charset="0"/>
                </a:rPr>
                <a:t>A row offset </a:t>
              </a:r>
            </a:p>
            <a:p>
              <a:pPr eaLnBrk="0" hangingPunct="0"/>
              <a:r>
                <a:rPr lang="en-US" sz="1800" dirty="0">
                  <a:latin typeface="Arial" charset="0"/>
                </a:rPr>
                <a:t>table called a </a:t>
              </a:r>
              <a:r>
                <a:rPr lang="en-US" sz="1800" dirty="0" smtClean="0">
                  <a:latin typeface="Arial" charset="0"/>
                </a:rPr>
                <a:t>“slot array”</a:t>
              </a:r>
              <a:endParaRPr lang="en-US" sz="1800" dirty="0">
                <a:latin typeface="Arial" charset="0"/>
              </a:endParaRPr>
            </a:p>
          </p:txBody>
        </p:sp>
        <p:grpSp>
          <p:nvGrpSpPr>
            <p:cNvPr id="23" name="Group 21"/>
            <p:cNvGrpSpPr>
              <a:grpSpLocks/>
            </p:cNvGrpSpPr>
            <p:nvPr/>
          </p:nvGrpSpPr>
          <p:grpSpPr bwMode="auto">
            <a:xfrm>
              <a:off x="1601790" y="2895600"/>
              <a:ext cx="1004889" cy="2973388"/>
              <a:chOff x="1096" y="1824"/>
              <a:chExt cx="633" cy="1873"/>
            </a:xfrm>
          </p:grpSpPr>
          <p:sp>
            <p:nvSpPr>
              <p:cNvPr id="30" name="Shape 6168"/>
              <p:cNvSpPr>
                <a:spLocks/>
              </p:cNvSpPr>
              <p:nvPr/>
            </p:nvSpPr>
            <p:spPr bwMode="auto">
              <a:xfrm>
                <a:off x="1440" y="1824"/>
                <a:ext cx="289" cy="1873"/>
              </a:xfrm>
              <a:custGeom>
                <a:avLst/>
                <a:gdLst>
                  <a:gd name="T0" fmla="*/ 288 w 289"/>
                  <a:gd name="T1" fmla="*/ 0 h 1873"/>
                  <a:gd name="T2" fmla="*/ 0 w 289"/>
                  <a:gd name="T3" fmla="*/ 0 h 1873"/>
                  <a:gd name="T4" fmla="*/ 0 w 289"/>
                  <a:gd name="T5" fmla="*/ 1872 h 1873"/>
                  <a:gd name="T6" fmla="*/ 288 w 289"/>
                  <a:gd name="T7" fmla="*/ 1872 h 1873"/>
                  <a:gd name="T8" fmla="*/ 0 60000 65536"/>
                  <a:gd name="T9" fmla="*/ 0 60000 65536"/>
                  <a:gd name="T10" fmla="*/ 0 60000 65536"/>
                  <a:gd name="T11" fmla="*/ 0 60000 65536"/>
                  <a:gd name="T12" fmla="*/ 0 w 289"/>
                  <a:gd name="T13" fmla="*/ 0 h 1873"/>
                  <a:gd name="T14" fmla="*/ 289 w 289"/>
                  <a:gd name="T15" fmla="*/ 1873 h 1873"/>
                </a:gdLst>
                <a:ahLst/>
                <a:cxnLst>
                  <a:cxn ang="T8">
                    <a:pos x="T0" y="T1"/>
                  </a:cxn>
                  <a:cxn ang="T9">
                    <a:pos x="T2" y="T3"/>
                  </a:cxn>
                  <a:cxn ang="T10">
                    <a:pos x="T4" y="T5"/>
                  </a:cxn>
                  <a:cxn ang="T11">
                    <a:pos x="T6" y="T7"/>
                  </a:cxn>
                </a:cxnLst>
                <a:rect l="T12" t="T13" r="T14" b="T15"/>
                <a:pathLst>
                  <a:path w="289" h="1873">
                    <a:moveTo>
                      <a:pt x="288" y="0"/>
                    </a:moveTo>
                    <a:lnTo>
                      <a:pt x="0" y="0"/>
                    </a:lnTo>
                    <a:lnTo>
                      <a:pt x="0" y="1872"/>
                    </a:lnTo>
                    <a:lnTo>
                      <a:pt x="288" y="1872"/>
                    </a:lnTo>
                  </a:path>
                </a:pathLst>
              </a:custGeom>
              <a:noFill/>
              <a:ln w="25400" cap="rnd" algn="ctr">
                <a:solidFill>
                  <a:srgbClr val="FC0128"/>
                </a:solidFill>
                <a:round/>
                <a:headEnd/>
                <a:tailEnd/>
              </a:ln>
            </p:spPr>
            <p:txBody>
              <a:bodyPr/>
              <a:lstStyle/>
              <a:p>
                <a:endParaRPr lang="en-US" sz="1800">
                  <a:solidFill>
                    <a:srgbClr val="000000"/>
                  </a:solidFill>
                  <a:latin typeface="Arial" charset="0"/>
                </a:endParaRPr>
              </a:p>
            </p:txBody>
          </p:sp>
          <p:sp>
            <p:nvSpPr>
              <p:cNvPr id="31" name="Straight Connector 6169"/>
              <p:cNvSpPr>
                <a:spLocks noChangeShapeType="1"/>
              </p:cNvSpPr>
              <p:nvPr/>
            </p:nvSpPr>
            <p:spPr bwMode="auto">
              <a:xfrm flipH="1">
                <a:off x="1096" y="2666"/>
                <a:ext cx="352" cy="0"/>
              </a:xfrm>
              <a:prstGeom prst="line">
                <a:avLst/>
              </a:prstGeom>
              <a:noFill/>
              <a:ln w="25400" algn="ctr">
                <a:solidFill>
                  <a:srgbClr val="FC0128"/>
                </a:solidFill>
                <a:round/>
                <a:headEnd/>
                <a:tailEnd/>
              </a:ln>
            </p:spPr>
            <p:txBody>
              <a:bodyPr/>
              <a:lstStyle/>
              <a:p>
                <a:endParaRPr lang="en-US"/>
              </a:p>
            </p:txBody>
          </p:sp>
        </p:grpSp>
        <p:sp>
          <p:nvSpPr>
            <p:cNvPr id="24" name="Rectangle 6162"/>
            <p:cNvSpPr>
              <a:spLocks noChangeArrowheads="1"/>
            </p:cNvSpPr>
            <p:nvPr/>
          </p:nvSpPr>
          <p:spPr bwMode="auto">
            <a:xfrm>
              <a:off x="838200" y="3940175"/>
              <a:ext cx="752475" cy="638175"/>
            </a:xfrm>
            <a:prstGeom prst="rect">
              <a:avLst/>
            </a:prstGeom>
            <a:noFill/>
            <a:ln w="9525">
              <a:noFill/>
              <a:miter lim="800000"/>
              <a:headEnd/>
              <a:tailEnd/>
            </a:ln>
          </p:spPr>
          <p:txBody>
            <a:bodyPr wrap="none" lIns="90488" tIns="44450" rIns="90488" bIns="44450">
              <a:spAutoFit/>
            </a:bodyPr>
            <a:lstStyle/>
            <a:p>
              <a:pPr eaLnBrk="0" hangingPunct="0"/>
              <a:r>
                <a:rPr lang="en-US" sz="1800">
                  <a:latin typeface="Arial" charset="0"/>
                </a:rPr>
                <a:t>8,096</a:t>
              </a:r>
            </a:p>
            <a:p>
              <a:pPr eaLnBrk="0" hangingPunct="0"/>
              <a:r>
                <a:rPr lang="en-US" sz="1800">
                  <a:latin typeface="Arial" charset="0"/>
                </a:rPr>
                <a:t>bytes</a:t>
              </a:r>
            </a:p>
          </p:txBody>
        </p:sp>
        <p:sp>
          <p:nvSpPr>
            <p:cNvPr id="25" name="Straight Connector 6163"/>
            <p:cNvSpPr>
              <a:spLocks noChangeShapeType="1"/>
            </p:cNvSpPr>
            <p:nvPr/>
          </p:nvSpPr>
          <p:spPr bwMode="auto">
            <a:xfrm flipV="1">
              <a:off x="4281488" y="3962400"/>
              <a:ext cx="838200" cy="1752600"/>
            </a:xfrm>
            <a:prstGeom prst="line">
              <a:avLst/>
            </a:prstGeom>
            <a:noFill/>
            <a:ln w="19050" algn="ctr">
              <a:solidFill>
                <a:schemeClr val="accent2">
                  <a:lumMod val="50000"/>
                </a:schemeClr>
              </a:solidFill>
              <a:round/>
              <a:headEnd/>
              <a:tailEnd type="triangle" w="med" len="med"/>
            </a:ln>
          </p:spPr>
          <p:txBody>
            <a:bodyPr/>
            <a:lstStyle/>
            <a:p>
              <a:endParaRPr lang="en-US"/>
            </a:p>
          </p:txBody>
        </p:sp>
        <p:sp>
          <p:nvSpPr>
            <p:cNvPr id="26" name="Straight Connector 6164"/>
            <p:cNvSpPr>
              <a:spLocks noChangeShapeType="1"/>
            </p:cNvSpPr>
            <p:nvPr/>
          </p:nvSpPr>
          <p:spPr bwMode="auto">
            <a:xfrm flipH="1" flipV="1">
              <a:off x="2757488" y="2971800"/>
              <a:ext cx="1828800" cy="2743200"/>
            </a:xfrm>
            <a:prstGeom prst="line">
              <a:avLst/>
            </a:prstGeom>
            <a:noFill/>
            <a:ln w="19050" algn="ctr">
              <a:solidFill>
                <a:schemeClr val="accent2">
                  <a:lumMod val="50000"/>
                </a:schemeClr>
              </a:solidFill>
              <a:round/>
              <a:headEnd/>
              <a:tailEnd type="triangle" w="med" len="med"/>
            </a:ln>
          </p:spPr>
          <p:txBody>
            <a:bodyPr/>
            <a:lstStyle/>
            <a:p>
              <a:endParaRPr lang="en-US"/>
            </a:p>
          </p:txBody>
        </p:sp>
        <p:sp>
          <p:nvSpPr>
            <p:cNvPr id="27" name="Straight Connector 6165"/>
            <p:cNvSpPr>
              <a:spLocks noChangeShapeType="1"/>
            </p:cNvSpPr>
            <p:nvPr/>
          </p:nvSpPr>
          <p:spPr bwMode="auto">
            <a:xfrm flipH="1" flipV="1">
              <a:off x="4510088" y="3276600"/>
              <a:ext cx="457200" cy="2438400"/>
            </a:xfrm>
            <a:prstGeom prst="line">
              <a:avLst/>
            </a:prstGeom>
            <a:noFill/>
            <a:ln w="19050" algn="ctr">
              <a:solidFill>
                <a:schemeClr val="accent2">
                  <a:lumMod val="50000"/>
                </a:schemeClr>
              </a:solidFill>
              <a:round/>
              <a:headEnd/>
              <a:tailEnd type="triangle" w="med" len="med"/>
            </a:ln>
          </p:spPr>
          <p:txBody>
            <a:bodyPr/>
            <a:lstStyle/>
            <a:p>
              <a:endParaRPr lang="en-US"/>
            </a:p>
          </p:txBody>
        </p:sp>
        <p:sp>
          <p:nvSpPr>
            <p:cNvPr id="28" name="Straight Connector 6166"/>
            <p:cNvSpPr>
              <a:spLocks noChangeShapeType="1"/>
            </p:cNvSpPr>
            <p:nvPr/>
          </p:nvSpPr>
          <p:spPr bwMode="auto">
            <a:xfrm flipH="1" flipV="1">
              <a:off x="3595688" y="3581400"/>
              <a:ext cx="1752600" cy="2133600"/>
            </a:xfrm>
            <a:prstGeom prst="line">
              <a:avLst/>
            </a:prstGeom>
            <a:noFill/>
            <a:ln w="19050" algn="ctr">
              <a:solidFill>
                <a:schemeClr val="accent2">
                  <a:lumMod val="50000"/>
                </a:schemeClr>
              </a:solidFill>
              <a:round/>
              <a:headEnd/>
              <a:tailEnd type="triangle" w="med" len="med"/>
            </a:ln>
          </p:spPr>
          <p:txBody>
            <a:bodyPr/>
            <a:lstStyle/>
            <a:p>
              <a:endParaRPr lang="en-US"/>
            </a:p>
          </p:txBody>
        </p:sp>
        <p:sp>
          <p:nvSpPr>
            <p:cNvPr id="29" name="Straight Connector 6167"/>
            <p:cNvSpPr>
              <a:spLocks noChangeShapeType="1"/>
            </p:cNvSpPr>
            <p:nvPr/>
          </p:nvSpPr>
          <p:spPr bwMode="auto">
            <a:xfrm flipH="1" flipV="1">
              <a:off x="3214688" y="4191000"/>
              <a:ext cx="685800" cy="1524000"/>
            </a:xfrm>
            <a:prstGeom prst="line">
              <a:avLst/>
            </a:prstGeom>
            <a:noFill/>
            <a:ln w="19050" algn="ctr">
              <a:solidFill>
                <a:schemeClr val="accent2">
                  <a:lumMod val="50000"/>
                </a:schemeClr>
              </a:solidFill>
              <a:round/>
              <a:headEnd/>
              <a:tailEnd type="triangle" w="med" len="med"/>
            </a:ln>
          </p:spPr>
          <p:txBody>
            <a:bodyPr/>
            <a:lstStyle/>
            <a:p>
              <a:endParaRPr lang="en-US"/>
            </a:p>
          </p:txBody>
        </p:sp>
      </p:grpSp>
    </p:spTree>
    <p:extLst>
      <p:ext uri="{BB962C8B-B14F-4D97-AF65-F5344CB8AC3E}">
        <p14:creationId xmlns:p14="http://schemas.microsoft.com/office/powerpoint/2010/main" val="247741462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Types</a:t>
            </a:r>
            <a:endParaRPr lang="en-US" dirty="0"/>
          </a:p>
        </p:txBody>
      </p:sp>
      <p:sp>
        <p:nvSpPr>
          <p:cNvPr id="3" name="Content Placeholder 2"/>
          <p:cNvSpPr>
            <a:spLocks noGrp="1"/>
          </p:cNvSpPr>
          <p:nvPr>
            <p:ph idx="1"/>
          </p:nvPr>
        </p:nvSpPr>
        <p:spPr/>
        <p:txBody>
          <a:bodyPr/>
          <a:lstStyle/>
          <a:p>
            <a:r>
              <a:rPr lang="en-US" dirty="0"/>
              <a:t>File Header</a:t>
            </a:r>
          </a:p>
          <a:p>
            <a:r>
              <a:rPr lang="en-US" dirty="0"/>
              <a:t>PFS</a:t>
            </a:r>
          </a:p>
          <a:p>
            <a:r>
              <a:rPr lang="en-US" dirty="0"/>
              <a:t>Allocation maps (IAM, GAM, and SGAM)</a:t>
            </a:r>
          </a:p>
          <a:p>
            <a:r>
              <a:rPr lang="en-US" dirty="0"/>
              <a:t>Boot</a:t>
            </a:r>
          </a:p>
          <a:p>
            <a:r>
              <a:rPr lang="en-US" dirty="0"/>
              <a:t>Differential Bitmap</a:t>
            </a:r>
          </a:p>
          <a:p>
            <a:r>
              <a:rPr lang="en-US" dirty="0"/>
              <a:t>Bulk Changed Map</a:t>
            </a:r>
          </a:p>
          <a:p>
            <a:r>
              <a:rPr lang="en-US" dirty="0" smtClean="0"/>
              <a:t>Data</a:t>
            </a:r>
            <a:endParaRPr lang="en-US" dirty="0"/>
          </a:p>
          <a:p>
            <a:r>
              <a:rPr lang="en-US" dirty="0"/>
              <a:t>Index</a:t>
            </a:r>
          </a:p>
          <a:p>
            <a:r>
              <a:rPr lang="en-US" dirty="0" smtClean="0"/>
              <a:t>Text/Image</a:t>
            </a:r>
            <a:endParaRPr lang="en-US" dirty="0"/>
          </a:p>
          <a:p>
            <a:r>
              <a:rPr lang="en-US" dirty="0" smtClean="0"/>
              <a:t>Sort</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13</a:t>
            </a:fld>
            <a:endParaRPr lang="en-US" dirty="0">
              <a:solidFill>
                <a:prstClr val="white"/>
              </a:solidFill>
            </a:endParaRPr>
          </a:p>
        </p:txBody>
      </p:sp>
    </p:spTree>
    <p:extLst>
      <p:ext uri="{BB962C8B-B14F-4D97-AF65-F5344CB8AC3E}">
        <p14:creationId xmlns:p14="http://schemas.microsoft.com/office/powerpoint/2010/main" val="247741462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14</a:t>
            </a:fld>
            <a:endParaRPr lang="en-US" dirty="0">
              <a:solidFill>
                <a:prstClr val="black"/>
              </a:solidFill>
            </a:endParaRPr>
          </a:p>
        </p:txBody>
      </p:sp>
      <p:sp>
        <p:nvSpPr>
          <p:cNvPr id="6" name="Title 1"/>
          <p:cNvSpPr>
            <a:spLocks noGrp="1"/>
          </p:cNvSpPr>
          <p:nvPr>
            <p:ph type="ctrTitle"/>
          </p:nvPr>
        </p:nvSpPr>
        <p:spPr>
          <a:xfrm>
            <a:off x="548640" y="2194559"/>
            <a:ext cx="8138160" cy="1005840"/>
          </a:xfrm>
        </p:spPr>
        <p:txBody>
          <a:bodyPr/>
          <a:lstStyle/>
          <a:p>
            <a:r>
              <a:rPr lang="en-US" dirty="0" smtClean="0">
                <a:effectLst/>
              </a:rPr>
              <a:t>Examining Data Pages</a:t>
            </a:r>
            <a:endParaRPr lang="en-US" dirty="0"/>
          </a:p>
        </p:txBody>
      </p:sp>
      <p:sp>
        <p:nvSpPr>
          <p:cNvPr id="7" name="Subtitle 2"/>
          <p:cNvSpPr>
            <a:spLocks noGrp="1"/>
          </p:cNvSpPr>
          <p:nvPr>
            <p:ph type="subTitle" idx="1"/>
          </p:nvPr>
        </p:nvSpPr>
        <p:spPr>
          <a:xfrm>
            <a:off x="640080" y="3291840"/>
            <a:ext cx="8046720" cy="3017520"/>
          </a:xfrm>
        </p:spPr>
        <p:txBody>
          <a:bodyPr>
            <a:normAutofit/>
          </a:bodyPr>
          <a:lstStyle/>
          <a:p>
            <a:pPr lvl="1">
              <a:lnSpc>
                <a:spcPct val="70000"/>
              </a:lnSpc>
              <a:buNone/>
            </a:pPr>
            <a:endParaRPr lang="en-US" altLang="ja-JP" b="1" dirty="0" smtClean="0">
              <a:ea typeface="ＭＳ Ｐゴシック" charset="-128"/>
            </a:endParaRPr>
          </a:p>
          <a:p>
            <a:pPr lvl="1">
              <a:lnSpc>
                <a:spcPct val="70000"/>
              </a:lnSpc>
              <a:buNone/>
            </a:pPr>
            <a:r>
              <a:rPr lang="en-US" altLang="ja-JP" b="1" dirty="0">
                <a:ea typeface="ＭＳ Ｐゴシック" charset="-128"/>
              </a:rPr>
              <a:t>Purpose:</a:t>
            </a:r>
          </a:p>
          <a:p>
            <a:pPr lvl="1">
              <a:lnSpc>
                <a:spcPct val="70000"/>
              </a:lnSpc>
              <a:buNone/>
            </a:pPr>
            <a:r>
              <a:rPr lang="en-US" altLang="ja-JP" dirty="0" smtClean="0">
                <a:ea typeface="ＭＳ Ｐゴシック" charset="-128"/>
              </a:rPr>
              <a:t>Explore data page structures using dynamic management functions and DBCC commands.</a:t>
            </a:r>
          </a:p>
          <a:p>
            <a:pPr lvl="1">
              <a:lnSpc>
                <a:spcPct val="70000"/>
              </a:lnSpc>
              <a:buNone/>
            </a:pPr>
            <a:endParaRPr lang="en-US" altLang="ja-JP" dirty="0">
              <a:ea typeface="ＭＳ Ｐゴシック" charset="-128"/>
            </a:endParaRPr>
          </a:p>
          <a:p>
            <a:pPr lvl="1">
              <a:lnSpc>
                <a:spcPct val="70000"/>
              </a:lnSpc>
              <a:buNone/>
            </a:pPr>
            <a:r>
              <a:rPr lang="en-US" altLang="ja-JP" b="1" dirty="0">
                <a:ea typeface="ＭＳ Ｐゴシック" charset="-128"/>
              </a:rPr>
              <a:t>Objective:</a:t>
            </a:r>
          </a:p>
          <a:p>
            <a:pPr lvl="1">
              <a:lnSpc>
                <a:spcPct val="70000"/>
              </a:lnSpc>
              <a:buNone/>
            </a:pPr>
            <a:r>
              <a:rPr lang="en-US" altLang="ja-JP" dirty="0" smtClean="0">
                <a:ea typeface="ＭＳ Ｐゴシック" charset="-128"/>
              </a:rPr>
              <a:t>Use </a:t>
            </a:r>
            <a:r>
              <a:rPr lang="en-US" altLang="ja-JP" dirty="0" err="1" smtClean="0">
                <a:ea typeface="ＭＳ Ｐゴシック" charset="-128"/>
              </a:rPr>
              <a:t>sys.dm_db_database_page_allocations</a:t>
            </a:r>
            <a:r>
              <a:rPr lang="en-US" altLang="ja-JP" dirty="0" smtClean="0">
                <a:ea typeface="ＭＳ Ｐゴシック" charset="-128"/>
              </a:rPr>
              <a:t> to locate pages in a table, then use DBCC PAGE to examine metadata and user data pages.</a:t>
            </a:r>
            <a:endParaRPr lang="en-US" altLang="ja-JP" dirty="0">
              <a:ea typeface="ＭＳ Ｐゴシック" charset="-128"/>
            </a:endParaRPr>
          </a:p>
        </p:txBody>
      </p:sp>
    </p:spTree>
    <p:extLst>
      <p:ext uri="{BB962C8B-B14F-4D97-AF65-F5344CB8AC3E}">
        <p14:creationId xmlns:p14="http://schemas.microsoft.com/office/powerpoint/2010/main" val="395786996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Log</a:t>
            </a:r>
            <a:endParaRPr lang="en-US" dirty="0"/>
          </a:p>
        </p:txBody>
      </p:sp>
      <p:sp>
        <p:nvSpPr>
          <p:cNvPr id="3" name="Content Placeholder 2"/>
          <p:cNvSpPr>
            <a:spLocks noGrp="1"/>
          </p:cNvSpPr>
          <p:nvPr>
            <p:ph idx="1"/>
          </p:nvPr>
        </p:nvSpPr>
        <p:spPr/>
        <p:txBody>
          <a:bodyPr/>
          <a:lstStyle/>
          <a:p>
            <a:r>
              <a:rPr lang="en-US" dirty="0" smtClean="0"/>
              <a:t>Sequence of log records contained in one or more physical files</a:t>
            </a:r>
          </a:p>
          <a:p>
            <a:r>
              <a:rPr lang="en-US" dirty="0" smtClean="0"/>
              <a:t>Records identified by increasing Logical Sequence Numbers (LSNs)</a:t>
            </a:r>
          </a:p>
          <a:p>
            <a:r>
              <a:rPr lang="en-US" dirty="0" smtClean="0"/>
              <a:t>Recorded Operations:</a:t>
            </a:r>
          </a:p>
          <a:p>
            <a:pPr lvl="1"/>
            <a:r>
              <a:rPr lang="en-US" dirty="0" smtClean="0"/>
              <a:t>Start and end of each transaction</a:t>
            </a:r>
          </a:p>
          <a:p>
            <a:pPr lvl="1"/>
            <a:r>
              <a:rPr lang="en-US" dirty="0" smtClean="0"/>
              <a:t>All databases modifications</a:t>
            </a:r>
          </a:p>
          <a:p>
            <a:pPr lvl="1"/>
            <a:r>
              <a:rPr lang="en-US" dirty="0" smtClean="0"/>
              <a:t>Extent and page allocation or de-allocation</a:t>
            </a:r>
          </a:p>
          <a:p>
            <a:pPr lvl="1"/>
            <a:r>
              <a:rPr lang="en-US" dirty="0" smtClean="0"/>
              <a:t>Creating and dropping objects</a:t>
            </a:r>
          </a:p>
          <a:p>
            <a:r>
              <a:rPr lang="en-US" dirty="0" smtClean="0"/>
              <a:t>Log records capture either</a:t>
            </a:r>
          </a:p>
          <a:p>
            <a:pPr lvl="1"/>
            <a:r>
              <a:rPr lang="en-US" dirty="0" smtClean="0"/>
              <a:t>Logical operation performed</a:t>
            </a:r>
          </a:p>
          <a:p>
            <a:pPr lvl="1"/>
            <a:r>
              <a:rPr lang="en-US" dirty="0" smtClean="0"/>
              <a:t>Before and after images of data modified</a:t>
            </a:r>
          </a:p>
          <a:p>
            <a:r>
              <a:rPr lang="en-US" dirty="0" smtClean="0"/>
              <a:t>Transaction reserves space for rollback in log</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15</a:t>
            </a:fld>
            <a:endParaRPr lang="en-US" dirty="0">
              <a:solidFill>
                <a:prstClr val="white"/>
              </a:solidFill>
            </a:endParaRPr>
          </a:p>
        </p:txBody>
      </p:sp>
    </p:spTree>
    <p:extLst>
      <p:ext uri="{BB962C8B-B14F-4D97-AF65-F5344CB8AC3E}">
        <p14:creationId xmlns:p14="http://schemas.microsoft.com/office/powerpoint/2010/main" val="247741462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Log File Structure</a:t>
            </a:r>
            <a:endParaRPr lang="en-US" dirty="0"/>
          </a:p>
        </p:txBody>
      </p:sp>
      <p:sp>
        <p:nvSpPr>
          <p:cNvPr id="3" name="Content Placeholder 2"/>
          <p:cNvSpPr>
            <a:spLocks noGrp="1"/>
          </p:cNvSpPr>
          <p:nvPr>
            <p:ph idx="1"/>
          </p:nvPr>
        </p:nvSpPr>
        <p:spPr/>
        <p:txBody>
          <a:bodyPr/>
          <a:lstStyle/>
          <a:p>
            <a:r>
              <a:rPr lang="en-US" dirty="0" smtClean="0"/>
              <a:t>Physical file is divided into virtual log files (VLFs)</a:t>
            </a:r>
          </a:p>
          <a:p>
            <a:r>
              <a:rPr lang="en-US" dirty="0" smtClean="0"/>
              <a:t>SQL Server works to keep number of VLFs small</a:t>
            </a:r>
          </a:p>
          <a:p>
            <a:r>
              <a:rPr lang="en-US" dirty="0" smtClean="0"/>
              <a:t>VLF size and number is dynamic and cannot be configured or set</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16</a:t>
            </a:fld>
            <a:endParaRPr lang="en-US" dirty="0">
              <a:solidFill>
                <a:prstClr val="white"/>
              </a:solidFill>
            </a:endParaRPr>
          </a:p>
        </p:txBody>
      </p:sp>
      <p:grpSp>
        <p:nvGrpSpPr>
          <p:cNvPr id="35" name="Group 34"/>
          <p:cNvGrpSpPr/>
          <p:nvPr/>
        </p:nvGrpSpPr>
        <p:grpSpPr>
          <a:xfrm>
            <a:off x="914400" y="3429000"/>
            <a:ext cx="6872923" cy="2458005"/>
            <a:chOff x="914400" y="3429000"/>
            <a:chExt cx="6872923" cy="2458005"/>
          </a:xfrm>
        </p:grpSpPr>
        <p:grpSp>
          <p:nvGrpSpPr>
            <p:cNvPr id="23" name="Group 22"/>
            <p:cNvGrpSpPr/>
            <p:nvPr/>
          </p:nvGrpSpPr>
          <p:grpSpPr>
            <a:xfrm>
              <a:off x="914400" y="3429000"/>
              <a:ext cx="6872923" cy="1371600"/>
              <a:chOff x="914400" y="3429000"/>
              <a:chExt cx="6872923" cy="1371600"/>
            </a:xfrm>
          </p:grpSpPr>
          <p:grpSp>
            <p:nvGrpSpPr>
              <p:cNvPr id="17" name="Group 16"/>
              <p:cNvGrpSpPr/>
              <p:nvPr/>
            </p:nvGrpSpPr>
            <p:grpSpPr>
              <a:xfrm>
                <a:off x="914400" y="3429000"/>
                <a:ext cx="6872923" cy="1026168"/>
                <a:chOff x="914400" y="3623846"/>
                <a:chExt cx="6872923" cy="1026168"/>
              </a:xfrm>
            </p:grpSpPr>
            <p:grpSp>
              <p:nvGrpSpPr>
                <p:cNvPr id="9" name="Group 8"/>
                <p:cNvGrpSpPr/>
                <p:nvPr/>
              </p:nvGrpSpPr>
              <p:grpSpPr>
                <a:xfrm>
                  <a:off x="914400" y="3962400"/>
                  <a:ext cx="6872923" cy="687614"/>
                  <a:chOff x="914400" y="3962400"/>
                  <a:chExt cx="6872923" cy="687614"/>
                </a:xfrm>
              </p:grpSpPr>
              <p:sp>
                <p:nvSpPr>
                  <p:cNvPr id="10" name="Rectangle 9"/>
                  <p:cNvSpPr/>
                  <p:nvPr/>
                </p:nvSpPr>
                <p:spPr>
                  <a:xfrm>
                    <a:off x="2286000" y="3962400"/>
                    <a:ext cx="1371600" cy="685800"/>
                  </a:xfrm>
                  <a:prstGeom prst="rect">
                    <a:avLst/>
                  </a:prstGeom>
                  <a:ln>
                    <a:solidFill>
                      <a:schemeClr val="tx2">
                        <a:lumMod val="50000"/>
                      </a:schemeClr>
                    </a:solidFill>
                  </a:ln>
                  <a:effectLst>
                    <a:outerShdw blurRad="40005" dist="20320" dir="5400000" algn="ctr" rotWithShape="0">
                      <a:schemeClr val="tx1">
                        <a:alpha val="38000"/>
                      </a:scheme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Rectangle 10"/>
                  <p:cNvSpPr/>
                  <p:nvPr/>
                </p:nvSpPr>
                <p:spPr>
                  <a:xfrm>
                    <a:off x="3668894" y="3962400"/>
                    <a:ext cx="1371600" cy="685800"/>
                  </a:xfrm>
                  <a:prstGeom prst="rect">
                    <a:avLst/>
                  </a:prstGeom>
                  <a:gradFill flip="none" rotWithShape="1">
                    <a:lin ang="10800000" scaled="1"/>
                    <a:tileRect/>
                  </a:gradFill>
                  <a:ln w="25400">
                    <a:solidFill>
                      <a:schemeClr val="tx2">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marL="228600" indent="-228600" algn="ctr">
                      <a:buBlip>
                        <a:blip r:embed="rId3"/>
                      </a:buBlip>
                    </a:pPr>
                    <a:endPar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 name="Rectangle 11"/>
                  <p:cNvSpPr/>
                  <p:nvPr/>
                </p:nvSpPr>
                <p:spPr>
                  <a:xfrm>
                    <a:off x="5044123" y="3962400"/>
                    <a:ext cx="1371600" cy="685800"/>
                  </a:xfrm>
                  <a:prstGeom prst="rect">
                    <a:avLst/>
                  </a:prstGeom>
                  <a:gradFill flip="none" rotWithShape="1">
                    <a:lin ang="10800000" scaled="1"/>
                    <a:tileRect/>
                  </a:gradFill>
                  <a:ln w="25400">
                    <a:solidFill>
                      <a:schemeClr val="tx2">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marL="228600" indent="-228600" algn="ctr">
                      <a:buBlip>
                        <a:blip r:embed="rId3"/>
                      </a:buBlip>
                    </a:pPr>
                    <a:endPar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Rectangle 14"/>
                  <p:cNvSpPr/>
                  <p:nvPr/>
                </p:nvSpPr>
                <p:spPr>
                  <a:xfrm>
                    <a:off x="914400" y="3964214"/>
                    <a:ext cx="1371600" cy="685800"/>
                  </a:xfrm>
                  <a:prstGeom prst="rect">
                    <a:avLst/>
                  </a:prstGeom>
                  <a:ln>
                    <a:solidFill>
                      <a:schemeClr val="tx2">
                        <a:lumMod val="50000"/>
                      </a:schemeClr>
                    </a:solidFill>
                  </a:ln>
                  <a:effectLst>
                    <a:outerShdw blurRad="40005" dist="20320" dir="5400000" algn="ctr" rotWithShape="0">
                      <a:schemeClr val="tx1">
                        <a:alpha val="38000"/>
                      </a:scheme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Rectangle 15"/>
                  <p:cNvSpPr/>
                  <p:nvPr/>
                </p:nvSpPr>
                <p:spPr>
                  <a:xfrm>
                    <a:off x="6415723" y="3964214"/>
                    <a:ext cx="1371600" cy="685800"/>
                  </a:xfrm>
                  <a:prstGeom prst="rect">
                    <a:avLst/>
                  </a:prstGeom>
                  <a:ln>
                    <a:solidFill>
                      <a:schemeClr val="tx2">
                        <a:lumMod val="50000"/>
                      </a:schemeClr>
                    </a:solidFill>
                  </a:ln>
                  <a:effectLst>
                    <a:outerShdw blurRad="40005" dist="20320" dir="5400000" algn="ctr" rotWithShape="0">
                      <a:schemeClr val="tx1">
                        <a:alpha val="38000"/>
                      </a:scheme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
              <p:nvSpPr>
                <p:cNvPr id="14" name="TextBox 13"/>
                <p:cNvSpPr txBox="1"/>
                <p:nvPr/>
              </p:nvSpPr>
              <p:spPr>
                <a:xfrm>
                  <a:off x="914400" y="3623846"/>
                  <a:ext cx="1371600" cy="338554"/>
                </a:xfrm>
                <a:prstGeom prst="rect">
                  <a:avLst/>
                </a:prstGeom>
                <a:noFill/>
              </p:spPr>
              <p:txBody>
                <a:bodyPr wrap="square" rtlCol="0">
                  <a:spAutoFit/>
                </a:bodyPr>
                <a:lstStyle/>
                <a:p>
                  <a:pPr>
                    <a:buSzPct val="110000"/>
                  </a:pPr>
                  <a:r>
                    <a:rPr lang="en-US" sz="1600" dirty="0" smtClean="0"/>
                    <a:t>Virtual Log 1</a:t>
                  </a:r>
                  <a:endParaRPr lang="en-US" dirty="0" smtClean="0"/>
                </a:p>
              </p:txBody>
            </p:sp>
            <p:sp>
              <p:nvSpPr>
                <p:cNvPr id="19" name="TextBox 18"/>
                <p:cNvSpPr txBox="1"/>
                <p:nvPr/>
              </p:nvSpPr>
              <p:spPr>
                <a:xfrm>
                  <a:off x="2286000" y="3623846"/>
                  <a:ext cx="1371600" cy="338554"/>
                </a:xfrm>
                <a:prstGeom prst="rect">
                  <a:avLst/>
                </a:prstGeom>
                <a:noFill/>
              </p:spPr>
              <p:txBody>
                <a:bodyPr wrap="square" rtlCol="0">
                  <a:spAutoFit/>
                </a:bodyPr>
                <a:lstStyle/>
                <a:p>
                  <a:pPr>
                    <a:buSzPct val="110000"/>
                  </a:pPr>
                  <a:r>
                    <a:rPr lang="en-US" sz="1600" dirty="0" smtClean="0"/>
                    <a:t>Virtual Log 2</a:t>
                  </a:r>
                  <a:endParaRPr lang="en-US" dirty="0" smtClean="0"/>
                </a:p>
              </p:txBody>
            </p:sp>
            <p:sp>
              <p:nvSpPr>
                <p:cNvPr id="20" name="TextBox 19"/>
                <p:cNvSpPr txBox="1"/>
                <p:nvPr/>
              </p:nvSpPr>
              <p:spPr>
                <a:xfrm>
                  <a:off x="3653971" y="3623846"/>
                  <a:ext cx="1371600" cy="338554"/>
                </a:xfrm>
                <a:prstGeom prst="rect">
                  <a:avLst/>
                </a:prstGeom>
                <a:noFill/>
              </p:spPr>
              <p:txBody>
                <a:bodyPr wrap="square" rtlCol="0">
                  <a:spAutoFit/>
                </a:bodyPr>
                <a:lstStyle/>
                <a:p>
                  <a:pPr>
                    <a:buSzPct val="110000"/>
                  </a:pPr>
                  <a:r>
                    <a:rPr lang="en-US" sz="1600" dirty="0" smtClean="0"/>
                    <a:t>Virtual Log 3</a:t>
                  </a:r>
                  <a:endParaRPr lang="en-US" dirty="0" smtClean="0"/>
                </a:p>
              </p:txBody>
            </p:sp>
            <p:sp>
              <p:nvSpPr>
                <p:cNvPr id="21" name="TextBox 20"/>
                <p:cNvSpPr txBox="1"/>
                <p:nvPr/>
              </p:nvSpPr>
              <p:spPr>
                <a:xfrm>
                  <a:off x="5044123" y="3623846"/>
                  <a:ext cx="1371600" cy="338554"/>
                </a:xfrm>
                <a:prstGeom prst="rect">
                  <a:avLst/>
                </a:prstGeom>
                <a:noFill/>
              </p:spPr>
              <p:txBody>
                <a:bodyPr wrap="square" rtlCol="0">
                  <a:spAutoFit/>
                </a:bodyPr>
                <a:lstStyle/>
                <a:p>
                  <a:pPr>
                    <a:buSzPct val="110000"/>
                  </a:pPr>
                  <a:r>
                    <a:rPr lang="en-US" sz="1600" dirty="0" smtClean="0"/>
                    <a:t>Virtual Log 4</a:t>
                  </a:r>
                  <a:endParaRPr lang="en-US" dirty="0" smtClean="0"/>
                </a:p>
              </p:txBody>
            </p:sp>
            <p:sp>
              <p:nvSpPr>
                <p:cNvPr id="22" name="TextBox 21"/>
                <p:cNvSpPr txBox="1"/>
                <p:nvPr/>
              </p:nvSpPr>
              <p:spPr>
                <a:xfrm>
                  <a:off x="6415723" y="3623846"/>
                  <a:ext cx="1371600" cy="338554"/>
                </a:xfrm>
                <a:prstGeom prst="rect">
                  <a:avLst/>
                </a:prstGeom>
                <a:noFill/>
              </p:spPr>
              <p:txBody>
                <a:bodyPr wrap="square" rtlCol="0">
                  <a:spAutoFit/>
                </a:bodyPr>
                <a:lstStyle/>
                <a:p>
                  <a:pPr>
                    <a:buSzPct val="110000"/>
                  </a:pPr>
                  <a:r>
                    <a:rPr lang="en-US" sz="1600" dirty="0" smtClean="0"/>
                    <a:t>Virtual Log 5</a:t>
                  </a:r>
                  <a:endParaRPr lang="en-US" dirty="0" smtClean="0"/>
                </a:p>
              </p:txBody>
            </p:sp>
          </p:grpSp>
          <p:sp>
            <p:nvSpPr>
              <p:cNvPr id="18" name="TextBox 17"/>
              <p:cNvSpPr txBox="1"/>
              <p:nvPr/>
            </p:nvSpPr>
            <p:spPr>
              <a:xfrm>
                <a:off x="1752600" y="4462046"/>
                <a:ext cx="1143000" cy="338554"/>
              </a:xfrm>
              <a:prstGeom prst="rect">
                <a:avLst/>
              </a:prstGeom>
              <a:noFill/>
            </p:spPr>
            <p:txBody>
              <a:bodyPr wrap="square" rtlCol="0">
                <a:spAutoFit/>
              </a:bodyPr>
              <a:lstStyle/>
              <a:p>
                <a:pPr>
                  <a:buSzPct val="110000"/>
                </a:pPr>
                <a:r>
                  <a:rPr lang="en-US" sz="1600" dirty="0" smtClean="0"/>
                  <a:t>Truncated</a:t>
                </a:r>
              </a:p>
            </p:txBody>
          </p:sp>
          <p:sp>
            <p:nvSpPr>
              <p:cNvPr id="25" name="TextBox 24"/>
              <p:cNvSpPr txBox="1"/>
              <p:nvPr/>
            </p:nvSpPr>
            <p:spPr>
              <a:xfrm>
                <a:off x="6629400" y="3928646"/>
                <a:ext cx="914400" cy="338554"/>
              </a:xfrm>
              <a:prstGeom prst="rect">
                <a:avLst/>
              </a:prstGeom>
              <a:noFill/>
            </p:spPr>
            <p:txBody>
              <a:bodyPr wrap="square" rtlCol="0">
                <a:spAutoFit/>
              </a:bodyPr>
              <a:lstStyle/>
              <a:p>
                <a:pPr>
                  <a:buSzPct val="110000"/>
                </a:pPr>
                <a:r>
                  <a:rPr lang="en-US" sz="1600" dirty="0" smtClean="0"/>
                  <a:t>Unused</a:t>
                </a:r>
              </a:p>
            </p:txBody>
          </p:sp>
        </p:grpSp>
        <p:cxnSp>
          <p:nvCxnSpPr>
            <p:cNvPr id="26" name="Straight Arrow Connector 25"/>
            <p:cNvCxnSpPr/>
            <p:nvPr/>
          </p:nvCxnSpPr>
          <p:spPr>
            <a:xfrm flipV="1">
              <a:off x="3668894" y="4455168"/>
              <a:ext cx="0" cy="802632"/>
            </a:xfrm>
            <a:prstGeom prst="straightConnector1">
              <a:avLst/>
            </a:prstGeom>
            <a:ln w="25400" cap="sq">
              <a:solidFill>
                <a:schemeClr val="tx1"/>
              </a:solidFill>
              <a:round/>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267200" y="4475484"/>
              <a:ext cx="0" cy="401316"/>
            </a:xfrm>
            <a:prstGeom prst="straightConnector1">
              <a:avLst/>
            </a:prstGeom>
            <a:ln w="25400" cap="sq">
              <a:solidFill>
                <a:schemeClr val="tx1"/>
              </a:solidFill>
              <a:round/>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257800" y="4462046"/>
              <a:ext cx="0" cy="802632"/>
            </a:xfrm>
            <a:prstGeom prst="straightConnector1">
              <a:avLst/>
            </a:prstGeom>
            <a:ln w="25400" cap="sq">
              <a:solidFill>
                <a:schemeClr val="tx1"/>
              </a:solidFill>
              <a:round/>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6419760" y="4462046"/>
              <a:ext cx="0" cy="802632"/>
            </a:xfrm>
            <a:prstGeom prst="straightConnector1">
              <a:avLst/>
            </a:prstGeom>
            <a:ln w="25400" cap="sq">
              <a:solidFill>
                <a:schemeClr val="tx1"/>
              </a:solidFill>
              <a:round/>
              <a:tailEnd type="triangle" w="lg"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061108" y="5264678"/>
              <a:ext cx="1129891" cy="584775"/>
            </a:xfrm>
            <a:prstGeom prst="rect">
              <a:avLst/>
            </a:prstGeom>
            <a:noFill/>
          </p:spPr>
          <p:txBody>
            <a:bodyPr wrap="square" rtlCol="0">
              <a:spAutoFit/>
            </a:bodyPr>
            <a:lstStyle/>
            <a:p>
              <a:pPr>
                <a:buSzPct val="110000"/>
              </a:pPr>
              <a:r>
                <a:rPr lang="en-US" sz="1600" dirty="0" smtClean="0"/>
                <a:t>Start of logical log</a:t>
              </a:r>
            </a:p>
          </p:txBody>
        </p:sp>
        <p:sp>
          <p:nvSpPr>
            <p:cNvPr id="32" name="TextBox 31"/>
            <p:cNvSpPr txBox="1"/>
            <p:nvPr/>
          </p:nvSpPr>
          <p:spPr>
            <a:xfrm>
              <a:off x="3810000" y="4963676"/>
              <a:ext cx="914400" cy="338554"/>
            </a:xfrm>
            <a:prstGeom prst="rect">
              <a:avLst/>
            </a:prstGeom>
            <a:noFill/>
          </p:spPr>
          <p:txBody>
            <a:bodyPr wrap="square" rtlCol="0">
              <a:spAutoFit/>
            </a:bodyPr>
            <a:lstStyle/>
            <a:p>
              <a:pPr>
                <a:buSzPct val="110000"/>
              </a:pPr>
              <a:r>
                <a:rPr lang="en-US" sz="1600" dirty="0" err="1" smtClean="0"/>
                <a:t>MinLSN</a:t>
              </a:r>
              <a:endParaRPr lang="en-US" sz="1600" dirty="0" smtClean="0"/>
            </a:p>
          </p:txBody>
        </p:sp>
        <p:sp>
          <p:nvSpPr>
            <p:cNvPr id="37" name="TextBox 36"/>
            <p:cNvSpPr txBox="1"/>
            <p:nvPr/>
          </p:nvSpPr>
          <p:spPr>
            <a:xfrm>
              <a:off x="4953000" y="5302230"/>
              <a:ext cx="1206091" cy="584775"/>
            </a:xfrm>
            <a:prstGeom prst="rect">
              <a:avLst/>
            </a:prstGeom>
            <a:noFill/>
          </p:spPr>
          <p:txBody>
            <a:bodyPr wrap="square" rtlCol="0">
              <a:spAutoFit/>
            </a:bodyPr>
            <a:lstStyle/>
            <a:p>
              <a:pPr>
                <a:buSzPct val="110000"/>
              </a:pPr>
              <a:r>
                <a:rPr lang="en-US" sz="1600" dirty="0" smtClean="0"/>
                <a:t>Last Checkpoint</a:t>
              </a:r>
            </a:p>
          </p:txBody>
        </p:sp>
        <p:sp>
          <p:nvSpPr>
            <p:cNvPr id="38" name="TextBox 37"/>
            <p:cNvSpPr txBox="1"/>
            <p:nvPr/>
          </p:nvSpPr>
          <p:spPr>
            <a:xfrm>
              <a:off x="6185309" y="5282625"/>
              <a:ext cx="1129891" cy="584775"/>
            </a:xfrm>
            <a:prstGeom prst="rect">
              <a:avLst/>
            </a:prstGeom>
            <a:noFill/>
          </p:spPr>
          <p:txBody>
            <a:bodyPr wrap="square" rtlCol="0">
              <a:spAutoFit/>
            </a:bodyPr>
            <a:lstStyle/>
            <a:p>
              <a:pPr>
                <a:buSzPct val="110000"/>
              </a:pPr>
              <a:r>
                <a:rPr lang="en-US" sz="1600" dirty="0" smtClean="0"/>
                <a:t>End of logical log</a:t>
              </a:r>
            </a:p>
          </p:txBody>
        </p:sp>
      </p:grpSp>
    </p:spTree>
    <p:extLst>
      <p:ext uri="{BB962C8B-B14F-4D97-AF65-F5344CB8AC3E}">
        <p14:creationId xmlns:p14="http://schemas.microsoft.com/office/powerpoint/2010/main" val="247741462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Log File Structure (continued)</a:t>
            </a:r>
            <a:endParaRPr lang="en-US" dirty="0"/>
          </a:p>
        </p:txBody>
      </p:sp>
      <p:sp>
        <p:nvSpPr>
          <p:cNvPr id="3" name="Content Placeholder 2"/>
          <p:cNvSpPr>
            <a:spLocks noGrp="1"/>
          </p:cNvSpPr>
          <p:nvPr>
            <p:ph idx="1"/>
          </p:nvPr>
        </p:nvSpPr>
        <p:spPr/>
        <p:txBody>
          <a:bodyPr/>
          <a:lstStyle/>
          <a:p>
            <a:r>
              <a:rPr lang="en-US" dirty="0" smtClean="0"/>
              <a:t>Log file is circular</a:t>
            </a:r>
          </a:p>
          <a:p>
            <a:r>
              <a:rPr lang="en-US" dirty="0" smtClean="0"/>
              <a:t>When end of logical log meets the beginning the physical log file is extended</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17</a:t>
            </a:fld>
            <a:endParaRPr lang="en-US" dirty="0">
              <a:solidFill>
                <a:prstClr val="white"/>
              </a:solidFill>
            </a:endParaRPr>
          </a:p>
        </p:txBody>
      </p:sp>
      <p:grpSp>
        <p:nvGrpSpPr>
          <p:cNvPr id="2060" name="Group 2059"/>
          <p:cNvGrpSpPr/>
          <p:nvPr/>
        </p:nvGrpSpPr>
        <p:grpSpPr>
          <a:xfrm>
            <a:off x="990600" y="3124200"/>
            <a:ext cx="7474859" cy="2700754"/>
            <a:chOff x="1059541" y="3429000"/>
            <a:chExt cx="7474859" cy="2700754"/>
          </a:xfrm>
        </p:grpSpPr>
        <p:grpSp>
          <p:nvGrpSpPr>
            <p:cNvPr id="6" name="Group 5"/>
            <p:cNvGrpSpPr/>
            <p:nvPr/>
          </p:nvGrpSpPr>
          <p:grpSpPr>
            <a:xfrm>
              <a:off x="1059541" y="3767554"/>
              <a:ext cx="7024920" cy="891531"/>
              <a:chOff x="783767" y="3778440"/>
              <a:chExt cx="7024920" cy="891531"/>
            </a:xfrm>
          </p:grpSpPr>
          <p:sp>
            <p:nvSpPr>
              <p:cNvPr id="7" name="Rectangle 6"/>
              <p:cNvSpPr/>
              <p:nvPr/>
            </p:nvSpPr>
            <p:spPr>
              <a:xfrm>
                <a:off x="2547254" y="3789325"/>
                <a:ext cx="1756230" cy="880646"/>
              </a:xfrm>
              <a:prstGeom prst="rect">
                <a:avLst/>
              </a:prstGeom>
              <a:ln>
                <a:solidFill>
                  <a:schemeClr val="tx2">
                    <a:lumMod val="50000"/>
                  </a:schemeClr>
                </a:solidFill>
              </a:ln>
              <a:effectLst>
                <a:outerShdw blurRad="40005" dist="20320" dir="5400000" algn="ctr" rotWithShape="0">
                  <a:schemeClr val="tx1">
                    <a:alpha val="38000"/>
                  </a:scheme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a:off x="4303484" y="3789325"/>
                <a:ext cx="1756230" cy="880646"/>
              </a:xfrm>
              <a:prstGeom prst="rect">
                <a:avLst/>
              </a:prstGeom>
              <a:gradFill flip="none" rotWithShape="1">
                <a:lin ang="10800000" scaled="1"/>
                <a:tileRect/>
              </a:gradFill>
              <a:ln w="25400">
                <a:solidFill>
                  <a:schemeClr val="tx2">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marL="228600" indent="-228600" algn="ctr">
                  <a:buBlip>
                    <a:blip r:embed="rId3"/>
                  </a:buBlip>
                </a:pPr>
                <a:endPar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8"/>
              <p:cNvSpPr/>
              <p:nvPr/>
            </p:nvSpPr>
            <p:spPr>
              <a:xfrm>
                <a:off x="6052457" y="3789325"/>
                <a:ext cx="1756230" cy="880646"/>
              </a:xfrm>
              <a:prstGeom prst="rect">
                <a:avLst/>
              </a:prstGeom>
              <a:gradFill flip="none" rotWithShape="1">
                <a:lin ang="10800000" scaled="1"/>
                <a:tileRect/>
              </a:gradFill>
              <a:ln w="25400">
                <a:solidFill>
                  <a:schemeClr val="tx2">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marL="228600" indent="-228600" algn="ctr">
                  <a:buBlip>
                    <a:blip r:embed="rId3"/>
                  </a:buBlip>
                </a:pPr>
                <a:endPar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Rectangle 10"/>
              <p:cNvSpPr/>
              <p:nvPr/>
            </p:nvSpPr>
            <p:spPr>
              <a:xfrm>
                <a:off x="783767" y="3789325"/>
                <a:ext cx="1756230" cy="880646"/>
              </a:xfrm>
              <a:prstGeom prst="rect">
                <a:avLst/>
              </a:prstGeom>
              <a:gradFill flip="none" rotWithShape="1">
                <a:lin ang="10800000" scaled="1"/>
                <a:tileRect/>
              </a:gradFill>
              <a:ln w="25400">
                <a:solidFill>
                  <a:schemeClr val="tx2">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marL="228600" indent="-228600" algn="ctr">
                  <a:buBlip>
                    <a:blip r:embed="rId3"/>
                  </a:buBlip>
                </a:pPr>
                <a:endPar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Rectangle 9"/>
              <p:cNvSpPr/>
              <p:nvPr/>
            </p:nvSpPr>
            <p:spPr>
              <a:xfrm>
                <a:off x="1655443" y="3778440"/>
                <a:ext cx="878115" cy="880646"/>
              </a:xfrm>
              <a:prstGeom prst="rect">
                <a:avLst/>
              </a:prstGeom>
              <a:ln>
                <a:solidFill>
                  <a:schemeClr val="tx2">
                    <a:lumMod val="50000"/>
                  </a:schemeClr>
                </a:solidFill>
              </a:ln>
              <a:effectLst>
                <a:outerShdw blurRad="40005" dist="20320" dir="5400000" algn="ctr" rotWithShape="0">
                  <a:schemeClr val="tx1">
                    <a:alpha val="38000"/>
                  </a:scheme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cxnSp>
          <p:nvCxnSpPr>
            <p:cNvPr id="13" name="Elbow Connector 12"/>
            <p:cNvCxnSpPr>
              <a:stCxn id="9" idx="3"/>
              <a:endCxn id="11" idx="1"/>
            </p:cNvCxnSpPr>
            <p:nvPr/>
          </p:nvCxnSpPr>
          <p:spPr>
            <a:xfrm flipH="1">
              <a:off x="1059541" y="4218762"/>
              <a:ext cx="7024920" cy="12700"/>
            </a:xfrm>
            <a:prstGeom prst="bentConnector5">
              <a:avLst>
                <a:gd name="adj1" fmla="val -6146"/>
                <a:gd name="adj2" fmla="val -7418606"/>
                <a:gd name="adj3" fmla="val 105733"/>
              </a:avLst>
            </a:prstGeom>
            <a:ln w="25400">
              <a:solidFill>
                <a:srgbClr val="FF0000"/>
              </a:solidFill>
              <a:prstDash val="lgDash"/>
              <a:tailEnd type="triangle" w="lg"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66799" y="3429000"/>
              <a:ext cx="1748971" cy="338554"/>
            </a:xfrm>
            <a:prstGeom prst="rect">
              <a:avLst/>
            </a:prstGeom>
            <a:noFill/>
          </p:spPr>
          <p:txBody>
            <a:bodyPr wrap="square" rtlCol="0">
              <a:spAutoFit/>
            </a:bodyPr>
            <a:lstStyle/>
            <a:p>
              <a:pPr algn="ctr">
                <a:buSzPct val="110000"/>
              </a:pPr>
              <a:r>
                <a:rPr lang="en-US" sz="1600" dirty="0" smtClean="0"/>
                <a:t>Virtual Log 1</a:t>
              </a:r>
              <a:endParaRPr lang="en-US" dirty="0" smtClean="0"/>
            </a:p>
          </p:txBody>
        </p:sp>
        <p:sp>
          <p:nvSpPr>
            <p:cNvPr id="23" name="TextBox 22"/>
            <p:cNvSpPr txBox="1"/>
            <p:nvPr/>
          </p:nvSpPr>
          <p:spPr>
            <a:xfrm>
              <a:off x="2815771" y="3429000"/>
              <a:ext cx="1756229" cy="338554"/>
            </a:xfrm>
            <a:prstGeom prst="rect">
              <a:avLst/>
            </a:prstGeom>
            <a:noFill/>
          </p:spPr>
          <p:txBody>
            <a:bodyPr wrap="square" rtlCol="0">
              <a:spAutoFit/>
            </a:bodyPr>
            <a:lstStyle/>
            <a:p>
              <a:pPr algn="ctr">
                <a:buSzPct val="110000"/>
              </a:pPr>
              <a:r>
                <a:rPr lang="en-US" sz="1600" dirty="0" smtClean="0"/>
                <a:t>Virtual Log 2</a:t>
              </a:r>
              <a:endParaRPr lang="en-US" dirty="0" smtClean="0"/>
            </a:p>
          </p:txBody>
        </p:sp>
        <p:sp>
          <p:nvSpPr>
            <p:cNvPr id="24" name="TextBox 23"/>
            <p:cNvSpPr txBox="1"/>
            <p:nvPr/>
          </p:nvSpPr>
          <p:spPr>
            <a:xfrm>
              <a:off x="4579258" y="3429000"/>
              <a:ext cx="1745342" cy="338554"/>
            </a:xfrm>
            <a:prstGeom prst="rect">
              <a:avLst/>
            </a:prstGeom>
            <a:noFill/>
          </p:spPr>
          <p:txBody>
            <a:bodyPr wrap="square" rtlCol="0">
              <a:spAutoFit/>
            </a:bodyPr>
            <a:lstStyle/>
            <a:p>
              <a:pPr algn="ctr">
                <a:buSzPct val="110000"/>
              </a:pPr>
              <a:r>
                <a:rPr lang="en-US" sz="1600" dirty="0" smtClean="0"/>
                <a:t>Virtual Log 3</a:t>
              </a:r>
              <a:endParaRPr lang="en-US" dirty="0" smtClean="0"/>
            </a:p>
          </p:txBody>
        </p:sp>
        <p:sp>
          <p:nvSpPr>
            <p:cNvPr id="25" name="TextBox 24"/>
            <p:cNvSpPr txBox="1"/>
            <p:nvPr/>
          </p:nvSpPr>
          <p:spPr>
            <a:xfrm>
              <a:off x="6328231" y="3429000"/>
              <a:ext cx="1748969" cy="338554"/>
            </a:xfrm>
            <a:prstGeom prst="rect">
              <a:avLst/>
            </a:prstGeom>
            <a:noFill/>
          </p:spPr>
          <p:txBody>
            <a:bodyPr wrap="square" rtlCol="0">
              <a:spAutoFit/>
            </a:bodyPr>
            <a:lstStyle/>
            <a:p>
              <a:pPr algn="ctr">
                <a:buSzPct val="110000"/>
              </a:pPr>
              <a:r>
                <a:rPr lang="en-US" sz="1600" dirty="0" smtClean="0"/>
                <a:t>Virtual Log 4</a:t>
              </a:r>
              <a:endParaRPr lang="en-US" dirty="0" smtClean="0"/>
            </a:p>
          </p:txBody>
        </p:sp>
        <p:cxnSp>
          <p:nvCxnSpPr>
            <p:cNvPr id="26" name="Straight Arrow Connector 25"/>
            <p:cNvCxnSpPr/>
            <p:nvPr/>
          </p:nvCxnSpPr>
          <p:spPr>
            <a:xfrm flipV="1">
              <a:off x="1931217" y="4724400"/>
              <a:ext cx="0" cy="802632"/>
            </a:xfrm>
            <a:prstGeom prst="straightConnector1">
              <a:avLst/>
            </a:prstGeom>
            <a:ln w="25400" cap="sq">
              <a:solidFill>
                <a:schemeClr val="tx1"/>
              </a:solidFill>
              <a:round/>
              <a:tailEnd type="triangle" w="lg"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696766" y="5544979"/>
              <a:ext cx="1129891" cy="584775"/>
            </a:xfrm>
            <a:prstGeom prst="rect">
              <a:avLst/>
            </a:prstGeom>
            <a:noFill/>
          </p:spPr>
          <p:txBody>
            <a:bodyPr wrap="square" rtlCol="0">
              <a:spAutoFit/>
            </a:bodyPr>
            <a:lstStyle/>
            <a:p>
              <a:pPr>
                <a:buSzPct val="110000"/>
              </a:pPr>
              <a:r>
                <a:rPr lang="en-US" sz="1600" dirty="0" smtClean="0"/>
                <a:t>End of logical log</a:t>
              </a:r>
            </a:p>
          </p:txBody>
        </p:sp>
        <p:sp>
          <p:nvSpPr>
            <p:cNvPr id="28" name="TextBox 27"/>
            <p:cNvSpPr txBox="1"/>
            <p:nvPr/>
          </p:nvSpPr>
          <p:spPr>
            <a:xfrm>
              <a:off x="2514600" y="4690646"/>
              <a:ext cx="1143000" cy="338554"/>
            </a:xfrm>
            <a:prstGeom prst="rect">
              <a:avLst/>
            </a:prstGeom>
            <a:noFill/>
          </p:spPr>
          <p:txBody>
            <a:bodyPr wrap="square" rtlCol="0">
              <a:spAutoFit/>
            </a:bodyPr>
            <a:lstStyle/>
            <a:p>
              <a:pPr>
                <a:buSzPct val="110000"/>
              </a:pPr>
              <a:r>
                <a:rPr lang="en-US" sz="1600" dirty="0" smtClean="0"/>
                <a:t>Truncated</a:t>
              </a:r>
            </a:p>
          </p:txBody>
        </p:sp>
        <p:cxnSp>
          <p:nvCxnSpPr>
            <p:cNvPr id="29" name="Straight Arrow Connector 28"/>
            <p:cNvCxnSpPr/>
            <p:nvPr/>
          </p:nvCxnSpPr>
          <p:spPr>
            <a:xfrm flipV="1">
              <a:off x="4583295" y="4701715"/>
              <a:ext cx="0" cy="802632"/>
            </a:xfrm>
            <a:prstGeom prst="straightConnector1">
              <a:avLst/>
            </a:prstGeom>
            <a:ln w="25400" cap="sq">
              <a:solidFill>
                <a:schemeClr val="tx1"/>
              </a:solidFill>
              <a:round/>
              <a:tailEnd type="triangle" w="lg"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75509" y="5511225"/>
              <a:ext cx="1129891" cy="584775"/>
            </a:xfrm>
            <a:prstGeom prst="rect">
              <a:avLst/>
            </a:prstGeom>
            <a:noFill/>
          </p:spPr>
          <p:txBody>
            <a:bodyPr wrap="square" rtlCol="0">
              <a:spAutoFit/>
            </a:bodyPr>
            <a:lstStyle/>
            <a:p>
              <a:pPr>
                <a:buSzPct val="110000"/>
              </a:pPr>
              <a:r>
                <a:rPr lang="en-US" sz="1600" dirty="0" smtClean="0"/>
                <a:t>Start of logical log</a:t>
              </a:r>
            </a:p>
          </p:txBody>
        </p:sp>
        <p:cxnSp>
          <p:nvCxnSpPr>
            <p:cNvPr id="31" name="Straight Arrow Connector 30"/>
            <p:cNvCxnSpPr/>
            <p:nvPr/>
          </p:nvCxnSpPr>
          <p:spPr>
            <a:xfrm flipV="1">
              <a:off x="5181600" y="4735854"/>
              <a:ext cx="0" cy="401316"/>
            </a:xfrm>
            <a:prstGeom prst="straightConnector1">
              <a:avLst/>
            </a:prstGeom>
            <a:ln w="25400" cap="sq">
              <a:solidFill>
                <a:schemeClr val="tx1"/>
              </a:solidFill>
              <a:round/>
              <a:tailEnd type="triangle" w="lg"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724400" y="5224046"/>
              <a:ext cx="914400" cy="338554"/>
            </a:xfrm>
            <a:prstGeom prst="rect">
              <a:avLst/>
            </a:prstGeom>
            <a:noFill/>
          </p:spPr>
          <p:txBody>
            <a:bodyPr wrap="square" rtlCol="0">
              <a:spAutoFit/>
            </a:bodyPr>
            <a:lstStyle/>
            <a:p>
              <a:pPr>
                <a:buSzPct val="110000"/>
              </a:pPr>
              <a:r>
                <a:rPr lang="en-US" sz="1600" dirty="0" err="1" smtClean="0"/>
                <a:t>MinLSN</a:t>
              </a:r>
              <a:endParaRPr lang="en-US" sz="1600" dirty="0" smtClean="0"/>
            </a:p>
          </p:txBody>
        </p:sp>
        <p:cxnSp>
          <p:nvCxnSpPr>
            <p:cNvPr id="33" name="Straight Arrow Connector 32"/>
            <p:cNvCxnSpPr/>
            <p:nvPr/>
          </p:nvCxnSpPr>
          <p:spPr>
            <a:xfrm flipV="1">
              <a:off x="6032909" y="4671041"/>
              <a:ext cx="0" cy="802632"/>
            </a:xfrm>
            <a:prstGeom prst="straightConnector1">
              <a:avLst/>
            </a:prstGeom>
            <a:ln w="25400" cap="sq">
              <a:solidFill>
                <a:schemeClr val="tx1"/>
              </a:solidFill>
              <a:round/>
              <a:tailEnd type="triangle" w="lg"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728109" y="5473673"/>
              <a:ext cx="1358491" cy="584775"/>
            </a:xfrm>
            <a:prstGeom prst="rect">
              <a:avLst/>
            </a:prstGeom>
            <a:noFill/>
          </p:spPr>
          <p:txBody>
            <a:bodyPr wrap="square" rtlCol="0">
              <a:spAutoFit/>
            </a:bodyPr>
            <a:lstStyle/>
            <a:p>
              <a:pPr>
                <a:buSzPct val="110000"/>
              </a:pPr>
              <a:r>
                <a:rPr lang="en-US" sz="1600" dirty="0" smtClean="0"/>
                <a:t>Next to last checkpoint</a:t>
              </a:r>
            </a:p>
          </p:txBody>
        </p:sp>
        <p:cxnSp>
          <p:nvCxnSpPr>
            <p:cNvPr id="35" name="Straight Arrow Connector 34"/>
            <p:cNvCxnSpPr/>
            <p:nvPr/>
          </p:nvCxnSpPr>
          <p:spPr>
            <a:xfrm flipV="1">
              <a:off x="6947309" y="4724400"/>
              <a:ext cx="0" cy="499646"/>
            </a:xfrm>
            <a:prstGeom prst="straightConnector1">
              <a:avLst/>
            </a:prstGeom>
            <a:ln w="25400" cap="sq">
              <a:solidFill>
                <a:schemeClr val="tx1"/>
              </a:solidFill>
              <a:round/>
              <a:tailEnd type="triangle" w="lg"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858000" y="5257800"/>
              <a:ext cx="1676400" cy="338554"/>
            </a:xfrm>
            <a:prstGeom prst="rect">
              <a:avLst/>
            </a:prstGeom>
            <a:noFill/>
          </p:spPr>
          <p:txBody>
            <a:bodyPr wrap="square" rtlCol="0">
              <a:spAutoFit/>
            </a:bodyPr>
            <a:lstStyle/>
            <a:p>
              <a:pPr>
                <a:buSzPct val="110000"/>
              </a:pPr>
              <a:r>
                <a:rPr lang="en-US" sz="1600" dirty="0" smtClean="0"/>
                <a:t>Last checkpoint</a:t>
              </a:r>
            </a:p>
          </p:txBody>
        </p:sp>
        <p:cxnSp>
          <p:nvCxnSpPr>
            <p:cNvPr id="2049" name="Straight Arrow Connector 2048"/>
            <p:cNvCxnSpPr/>
            <p:nvPr/>
          </p:nvCxnSpPr>
          <p:spPr>
            <a:xfrm>
              <a:off x="4876800" y="4207877"/>
              <a:ext cx="3048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143000" y="4191000"/>
              <a:ext cx="685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741462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File Considerations</a:t>
            </a:r>
          </a:p>
        </p:txBody>
      </p:sp>
      <p:sp>
        <p:nvSpPr>
          <p:cNvPr id="3" name="Content Placeholder 2"/>
          <p:cNvSpPr>
            <a:spLocks noGrp="1"/>
          </p:cNvSpPr>
          <p:nvPr>
            <p:ph idx="1"/>
          </p:nvPr>
        </p:nvSpPr>
        <p:spPr/>
        <p:txBody>
          <a:bodyPr>
            <a:normAutofit/>
          </a:bodyPr>
          <a:lstStyle/>
          <a:p>
            <a:r>
              <a:rPr lang="en-US" dirty="0" smtClean="0"/>
              <a:t>To see what is preventing log file truncation look at the following columns in </a:t>
            </a:r>
            <a:r>
              <a:rPr lang="en-US" dirty="0" err="1" smtClean="0"/>
              <a:t>sys.databases</a:t>
            </a:r>
            <a:r>
              <a:rPr lang="en-US" dirty="0" smtClean="0"/>
              <a:t>:</a:t>
            </a:r>
          </a:p>
          <a:p>
            <a:pPr lvl="1"/>
            <a:r>
              <a:rPr lang="en-US" dirty="0" err="1" smtClean="0"/>
              <a:t>Log_reuse_wait</a:t>
            </a:r>
            <a:r>
              <a:rPr lang="en-US" dirty="0" smtClean="0"/>
              <a:t>, </a:t>
            </a:r>
            <a:r>
              <a:rPr lang="en-US" dirty="0" err="1" smtClean="0"/>
              <a:t>Log_reuse_wait_description</a:t>
            </a:r>
            <a:endParaRPr lang="en-US" dirty="0" smtClean="0"/>
          </a:p>
          <a:p>
            <a:r>
              <a:rPr lang="en-US" dirty="0" smtClean="0"/>
              <a:t>Logical log will use physical log files one at a time</a:t>
            </a:r>
          </a:p>
          <a:p>
            <a:r>
              <a:rPr lang="en-US" dirty="0" smtClean="0"/>
              <a:t>Large number of small VLFs can affect performance and recovery time</a:t>
            </a:r>
          </a:p>
          <a:p>
            <a:pPr lvl="1"/>
            <a:r>
              <a:rPr lang="en-US" dirty="0" smtClean="0"/>
              <a:t>Pre-size log files to avoid unplanned file growth</a:t>
            </a:r>
          </a:p>
          <a:p>
            <a:pPr lvl="1"/>
            <a:r>
              <a:rPr lang="en-US" dirty="0" smtClean="0"/>
              <a:t>Set </a:t>
            </a:r>
            <a:r>
              <a:rPr lang="en-US" dirty="0" err="1" smtClean="0"/>
              <a:t>autogrowth</a:t>
            </a:r>
            <a:r>
              <a:rPr lang="en-US" dirty="0" smtClean="0"/>
              <a:t> to an appropriate fixed size</a:t>
            </a:r>
          </a:p>
          <a:p>
            <a:r>
              <a:rPr lang="en-US" dirty="0" smtClean="0"/>
              <a:t>SQL 2012 adds a warning to the error log when too many VLFs are detected</a:t>
            </a:r>
          </a:p>
          <a:p>
            <a:r>
              <a:rPr lang="en-US" dirty="0" smtClean="0"/>
              <a:t>To view VLFs:</a:t>
            </a:r>
          </a:p>
          <a:p>
            <a:pPr lvl="1"/>
            <a:r>
              <a:rPr lang="en-US" dirty="0" smtClean="0"/>
              <a:t>DBCC LOGINFO (&lt;</a:t>
            </a:r>
            <a:r>
              <a:rPr lang="en-US" dirty="0" err="1" smtClean="0"/>
              <a:t>database_id</a:t>
            </a:r>
            <a:r>
              <a:rPr lang="en-US" dirty="0" smtClean="0"/>
              <a:t>&gt;)</a:t>
            </a:r>
          </a:p>
          <a:p>
            <a:pPr lvl="1"/>
            <a:r>
              <a:rPr lang="en-US" dirty="0" smtClean="0"/>
              <a:t>Active VLFs have a status of 2</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18</a:t>
            </a:fld>
            <a:endParaRPr lang="en-US" dirty="0">
              <a:solidFill>
                <a:prstClr val="white"/>
              </a:solidFill>
            </a:endParaRPr>
          </a:p>
        </p:txBody>
      </p:sp>
    </p:spTree>
    <p:extLst>
      <p:ext uri="{BB962C8B-B14F-4D97-AF65-F5344CB8AC3E}">
        <p14:creationId xmlns:p14="http://schemas.microsoft.com/office/powerpoint/2010/main" val="247741462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2012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prstClr val="black"/>
                </a:solidFill>
              </a:rPr>
              <a:t>Microsoft Confidential</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026CCAEB-CB17-44EB-A892-4553F1D666B6}" type="slidenum">
              <a:rPr lang="en-US" smtClean="0">
                <a:solidFill>
                  <a:prstClr val="black"/>
                </a:solidFill>
              </a:rPr>
              <a:pPr/>
              <a:t>19</a:t>
            </a:fld>
            <a:endParaRPr lang="en-US" dirty="0">
              <a:solidFill>
                <a:prstClr val="black"/>
              </a:solidFill>
            </a:endParaRPr>
          </a:p>
        </p:txBody>
      </p:sp>
      <p:sp>
        <p:nvSpPr>
          <p:cNvPr id="6" name="Title 1"/>
          <p:cNvSpPr>
            <a:spLocks noGrp="1"/>
          </p:cNvSpPr>
          <p:nvPr>
            <p:ph type="ctrTitle"/>
          </p:nvPr>
        </p:nvSpPr>
        <p:spPr>
          <a:xfrm>
            <a:off x="548640" y="2194559"/>
            <a:ext cx="8138160" cy="1005840"/>
          </a:xfrm>
        </p:spPr>
        <p:txBody>
          <a:bodyPr/>
          <a:lstStyle/>
          <a:p>
            <a:r>
              <a:rPr lang="en-US" dirty="0">
                <a:effectLst/>
              </a:rPr>
              <a:t>Using DBCC </a:t>
            </a:r>
            <a:r>
              <a:rPr lang="en-US" dirty="0" smtClean="0">
                <a:effectLst/>
              </a:rPr>
              <a:t>LOGINFO</a:t>
            </a:r>
            <a:endParaRPr lang="en-US" dirty="0"/>
          </a:p>
        </p:txBody>
      </p:sp>
      <p:sp>
        <p:nvSpPr>
          <p:cNvPr id="7" name="Subtitle 2"/>
          <p:cNvSpPr>
            <a:spLocks noGrp="1"/>
          </p:cNvSpPr>
          <p:nvPr>
            <p:ph type="subTitle" idx="1"/>
          </p:nvPr>
        </p:nvSpPr>
        <p:spPr>
          <a:xfrm>
            <a:off x="640080" y="3291840"/>
            <a:ext cx="8046720" cy="3017520"/>
          </a:xfrm>
        </p:spPr>
        <p:txBody>
          <a:bodyPr>
            <a:normAutofit/>
          </a:bodyPr>
          <a:lstStyle/>
          <a:p>
            <a:pPr lvl="1">
              <a:lnSpc>
                <a:spcPct val="70000"/>
              </a:lnSpc>
              <a:buNone/>
            </a:pPr>
            <a:endParaRPr lang="en-US" altLang="ja-JP" b="1" dirty="0" smtClean="0">
              <a:ea typeface="ＭＳ Ｐゴシック" charset="-128"/>
            </a:endParaRPr>
          </a:p>
          <a:p>
            <a:pPr lvl="1">
              <a:lnSpc>
                <a:spcPct val="70000"/>
              </a:lnSpc>
              <a:buNone/>
            </a:pPr>
            <a:r>
              <a:rPr lang="en-US" altLang="ja-JP" b="1" dirty="0">
                <a:ea typeface="ＭＳ Ｐゴシック" charset="-128"/>
              </a:rPr>
              <a:t>Purpose:</a:t>
            </a:r>
          </a:p>
          <a:p>
            <a:pPr lvl="1">
              <a:lnSpc>
                <a:spcPct val="70000"/>
              </a:lnSpc>
              <a:buNone/>
            </a:pPr>
            <a:r>
              <a:rPr lang="en-US" altLang="ja-JP" dirty="0" smtClean="0">
                <a:ea typeface="ＭＳ Ｐゴシック" charset="-128"/>
              </a:rPr>
              <a:t>Review Virtual Log Files in the transaction log using DBCC LOGINFO command</a:t>
            </a:r>
          </a:p>
          <a:p>
            <a:pPr lvl="1">
              <a:lnSpc>
                <a:spcPct val="70000"/>
              </a:lnSpc>
              <a:buNone/>
            </a:pPr>
            <a:endParaRPr lang="en-US" altLang="ja-JP" dirty="0">
              <a:ea typeface="ＭＳ Ｐゴシック" charset="-128"/>
            </a:endParaRPr>
          </a:p>
          <a:p>
            <a:pPr lvl="1">
              <a:lnSpc>
                <a:spcPct val="70000"/>
              </a:lnSpc>
              <a:buNone/>
            </a:pPr>
            <a:r>
              <a:rPr lang="en-US" altLang="ja-JP" b="1" dirty="0">
                <a:ea typeface="ＭＳ Ｐゴシック" charset="-128"/>
              </a:rPr>
              <a:t>Objective:</a:t>
            </a:r>
          </a:p>
          <a:p>
            <a:pPr lvl="1">
              <a:lnSpc>
                <a:spcPct val="70000"/>
              </a:lnSpc>
              <a:buNone/>
            </a:pPr>
            <a:r>
              <a:rPr lang="en-US" altLang="ja-JP" dirty="0" smtClean="0">
                <a:ea typeface="ＭＳ Ｐゴシック" charset="-128"/>
              </a:rPr>
              <a:t>Execute DBCC LOGINFO against a user database and identify the end of the active portion of the log</a:t>
            </a:r>
            <a:endParaRPr lang="en-US" altLang="ja-JP" dirty="0">
              <a:ea typeface="ＭＳ Ｐゴシック" charset="-128"/>
            </a:endParaRPr>
          </a:p>
        </p:txBody>
      </p:sp>
    </p:spTree>
    <p:extLst>
      <p:ext uri="{BB962C8B-B14F-4D97-AF65-F5344CB8AC3E}">
        <p14:creationId xmlns:p14="http://schemas.microsoft.com/office/powerpoint/2010/main" val="201937705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sz="2800" dirty="0"/>
              <a:t>What are three types of allocation maps?</a:t>
            </a:r>
          </a:p>
          <a:p>
            <a:r>
              <a:rPr lang="en-US" sz="2800" dirty="0"/>
              <a:t>What is the purpose of the slot array on a data page?</a:t>
            </a:r>
          </a:p>
          <a:p>
            <a:r>
              <a:rPr lang="en-US" sz="2800" dirty="0"/>
              <a:t>What is an extent?</a:t>
            </a:r>
          </a:p>
          <a:p>
            <a:r>
              <a:rPr lang="en-US" sz="2800" dirty="0"/>
              <a:t>What is a VLF?</a:t>
            </a:r>
          </a:p>
          <a:p>
            <a:r>
              <a:rPr lang="en-US" sz="2800" dirty="0"/>
              <a:t>How can we prevent having too many small VLFs in the transaction log?</a:t>
            </a:r>
          </a:p>
          <a:p>
            <a:pPr lvl="1"/>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20</a:t>
            </a:fld>
            <a:endParaRPr lang="en-US" dirty="0">
              <a:solidFill>
                <a:prstClr val="white"/>
              </a:solidFill>
            </a:endParaRPr>
          </a:p>
        </p:txBody>
      </p:sp>
    </p:spTree>
    <p:extLst>
      <p:ext uri="{BB962C8B-B14F-4D97-AF65-F5344CB8AC3E}">
        <p14:creationId xmlns:p14="http://schemas.microsoft.com/office/powerpoint/2010/main" val="253472870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272902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normAutofit fontScale="90000"/>
          </a:bodyPr>
          <a:lstStyle/>
          <a:p>
            <a:r>
              <a:rPr lang="en-US" dirty="0"/>
              <a:t>Lesson 6</a:t>
            </a:r>
            <a:r>
              <a:rPr lang="en-US" dirty="0" smtClean="0"/>
              <a:t>: SQL </a:t>
            </a:r>
            <a:r>
              <a:rPr lang="en-US" dirty="0"/>
              <a:t>Server File and Page Architecture</a:t>
            </a:r>
          </a:p>
        </p:txBody>
      </p:sp>
      <p:sp>
        <p:nvSpPr>
          <p:cNvPr id="10" name="Content Placeholder 9"/>
          <p:cNvSpPr>
            <a:spLocks noGrp="1"/>
          </p:cNvSpPr>
          <p:nvPr>
            <p:ph type="subTitle" idx="1"/>
          </p:nvPr>
        </p:nvSpPr>
        <p:spPr/>
        <p:txBody>
          <a:bodyPr>
            <a:normAutofit/>
          </a:bodyPr>
          <a:lstStyle/>
          <a:p>
            <a:r>
              <a:rPr lang="en-US" sz="2400" i="1" dirty="0"/>
              <a:t>SQL Server object allocation</a:t>
            </a:r>
          </a:p>
          <a:p>
            <a:r>
              <a:rPr lang="en-US" sz="2400" i="1" dirty="0"/>
              <a:t>Roles of Allocation Maps and PFS in Object Allocation</a:t>
            </a:r>
          </a:p>
          <a:p>
            <a:r>
              <a:rPr lang="en-US" sz="2400" i="1" dirty="0"/>
              <a:t>Basic page structure, Page types and Data File Structure</a:t>
            </a:r>
          </a:p>
          <a:p>
            <a:r>
              <a:rPr lang="en-US" sz="2400" i="1" dirty="0"/>
              <a:t>Physical Log File Structure</a:t>
            </a:r>
          </a:p>
          <a:p>
            <a:r>
              <a:rPr lang="en-US" sz="2400" i="1" dirty="0"/>
              <a:t>Log files Considerations</a:t>
            </a:r>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95411715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Objective</a:t>
            </a:r>
          </a:p>
        </p:txBody>
      </p:sp>
      <p:sp>
        <p:nvSpPr>
          <p:cNvPr id="10" name="Content Placeholder 9"/>
          <p:cNvSpPr>
            <a:spLocks noGrp="1"/>
          </p:cNvSpPr>
          <p:nvPr>
            <p:ph idx="1"/>
          </p:nvPr>
        </p:nvSpPr>
        <p:spPr/>
        <p:txBody>
          <a:bodyPr>
            <a:normAutofit/>
          </a:bodyPr>
          <a:lstStyle/>
          <a:p>
            <a:r>
              <a:rPr lang="en-US" dirty="0" smtClean="0"/>
              <a:t>Learn how SQL Server allocates and tracks objects.</a:t>
            </a:r>
          </a:p>
          <a:p>
            <a:pPr lvl="0"/>
            <a:r>
              <a:rPr lang="en-US" dirty="0" smtClean="0"/>
              <a:t>Learn how SQL Server uses GAM, SGAM, PFS and IAM pages to track object allocation.</a:t>
            </a:r>
          </a:p>
          <a:p>
            <a:pPr lvl="0"/>
            <a:r>
              <a:rPr lang="en-US" dirty="0" smtClean="0"/>
              <a:t>Understand the basic structure of a page and differentiate between pages and how they conform the structure of the data file.</a:t>
            </a:r>
          </a:p>
          <a:p>
            <a:pPr lvl="0"/>
            <a:r>
              <a:rPr lang="en-US" dirty="0" smtClean="0"/>
              <a:t>Learn how the transaction log works by understanding its file structure.</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dirty="0">
              <a:solidFill>
                <a:prstClr val="white"/>
              </a:solidFill>
            </a:endParaRPr>
          </a:p>
        </p:txBody>
      </p:sp>
    </p:spTree>
    <p:extLst>
      <p:ext uri="{BB962C8B-B14F-4D97-AF65-F5344CB8AC3E}">
        <p14:creationId xmlns:p14="http://schemas.microsoft.com/office/powerpoint/2010/main" val="366062453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Object Allocation</a:t>
            </a:r>
          </a:p>
        </p:txBody>
      </p:sp>
      <p:sp>
        <p:nvSpPr>
          <p:cNvPr id="3" name="Content Placeholder 2"/>
          <p:cNvSpPr>
            <a:spLocks noGrp="1"/>
          </p:cNvSpPr>
          <p:nvPr>
            <p:ph idx="1"/>
          </p:nvPr>
        </p:nvSpPr>
        <p:spPr/>
        <p:txBody>
          <a:bodyPr/>
          <a:lstStyle/>
          <a:p>
            <a:pPr marL="279400" indent="-279400"/>
            <a:r>
              <a:rPr lang="en-US" dirty="0"/>
              <a:t>Databases are composed of 64K extents </a:t>
            </a:r>
          </a:p>
          <a:p>
            <a:pPr marL="279400" indent="-279400"/>
            <a:r>
              <a:rPr lang="en-US" dirty="0"/>
              <a:t>Each extent has 8 pages of 8K each</a:t>
            </a:r>
          </a:p>
          <a:p>
            <a:pPr marL="279400" indent="-279400"/>
            <a:r>
              <a:rPr lang="en-US" dirty="0"/>
              <a:t>Allocation maps track allocations</a:t>
            </a:r>
          </a:p>
          <a:p>
            <a:pPr marL="682625" lvl="1" indent="-279400"/>
            <a:r>
              <a:rPr lang="en-US" dirty="0"/>
              <a:t>GAM - global allocation map</a:t>
            </a:r>
          </a:p>
          <a:p>
            <a:pPr marL="682625" lvl="1" indent="-279400"/>
            <a:r>
              <a:rPr lang="en-US" dirty="0"/>
              <a:t>SGAM - shared global allocation map</a:t>
            </a:r>
          </a:p>
          <a:p>
            <a:pPr marL="682625" lvl="1" indent="-279400"/>
            <a:r>
              <a:rPr lang="en-US" dirty="0"/>
              <a:t>IAM - index allocation map</a:t>
            </a:r>
          </a:p>
          <a:p>
            <a:pPr marL="682625" lvl="1" indent="-279400"/>
            <a:r>
              <a:rPr lang="en-US" dirty="0"/>
              <a:t>PFS - page free space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5</a:t>
            </a:fld>
            <a:endParaRPr lang="en-US" dirty="0">
              <a:solidFill>
                <a:prstClr val="white"/>
              </a:solidFill>
            </a:endParaRPr>
          </a:p>
        </p:txBody>
      </p:sp>
    </p:spTree>
    <p:extLst>
      <p:ext uri="{BB962C8B-B14F-4D97-AF65-F5344CB8AC3E}">
        <p14:creationId xmlns:p14="http://schemas.microsoft.com/office/powerpoint/2010/main" val="300898482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Text-Only Slide (Hidden)</a:t>
            </a:r>
            <a:endParaRPr lang="en-US"/>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6</a:t>
            </a:fld>
            <a:endParaRPr lang="en-US" dirty="0">
              <a:solidFill>
                <a:prstClr val="white"/>
              </a:solidFill>
            </a:endParaRPr>
          </a:p>
        </p:txBody>
      </p:sp>
    </p:spTree>
    <p:extLst>
      <p:ext uri="{BB962C8B-B14F-4D97-AF65-F5344CB8AC3E}">
        <p14:creationId xmlns:p14="http://schemas.microsoft.com/office/powerpoint/2010/main" val="85411932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294721442"/>
              </p:ext>
            </p:extLst>
          </p:nvPr>
        </p:nvGraphicFramePr>
        <p:xfrm>
          <a:off x="533400" y="1773589"/>
          <a:ext cx="2362200" cy="4079240"/>
        </p:xfrm>
        <a:graphic>
          <a:graphicData uri="http://schemas.openxmlformats.org/drawingml/2006/table">
            <a:tbl>
              <a:tblPr firstRow="1" bandRow="1">
                <a:tableStyleId>{5940675A-B579-460E-94D1-54222C63F5DA}</a:tableStyleId>
              </a:tblPr>
              <a:tblGrid>
                <a:gridCol w="1066800"/>
                <a:gridCol w="1295400"/>
              </a:tblGrid>
              <a:tr h="370840">
                <a:tc>
                  <a:txBody>
                    <a:bodyPr/>
                    <a:lstStyle/>
                    <a:p>
                      <a:r>
                        <a:rPr lang="en-US" dirty="0" smtClean="0"/>
                        <a:t>0</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endParaRPr lang="en-US" dirty="0"/>
                    </a:p>
                  </a:txBody>
                  <a:tcPr/>
                </a:tc>
              </a:tr>
              <a:tr h="370840">
                <a:tc>
                  <a:txBody>
                    <a:bodyPr/>
                    <a:lstStyle/>
                    <a:p>
                      <a:r>
                        <a:rPr lang="en-US" dirty="0" smtClean="0"/>
                        <a:t>3</a:t>
                      </a:r>
                      <a:endParaRPr lang="en-US" dirty="0"/>
                    </a:p>
                  </a:txBody>
                  <a:tcPr/>
                </a:tc>
                <a:tc>
                  <a:txBody>
                    <a:bodyPr/>
                    <a:lstStyle/>
                    <a:p>
                      <a:endParaRPr lang="en-US" dirty="0"/>
                    </a:p>
                  </a:txBody>
                  <a:tcPr/>
                </a:tc>
              </a:tr>
              <a:tr h="741680">
                <a:tc>
                  <a:txBody>
                    <a:bodyPr/>
                    <a:lstStyle/>
                    <a:p>
                      <a:r>
                        <a:rPr lang="en-US" dirty="0" smtClean="0"/>
                        <a:t>…</a:t>
                      </a:r>
                      <a:endParaRPr lang="en-US" dirty="0"/>
                    </a:p>
                  </a:txBody>
                  <a:tcPr/>
                </a:tc>
                <a:tc>
                  <a:txBody>
                    <a:bodyPr/>
                    <a:lstStyle/>
                    <a:p>
                      <a:endParaRPr lang="en-US" dirty="0"/>
                    </a:p>
                  </a:txBody>
                  <a:tcPr/>
                </a:tc>
              </a:tr>
              <a:tr h="370840">
                <a:tc>
                  <a:txBody>
                    <a:bodyPr/>
                    <a:lstStyle/>
                    <a:p>
                      <a:r>
                        <a:rPr lang="en-US" dirty="0" smtClean="0"/>
                        <a:t>8088</a:t>
                      </a:r>
                      <a:endParaRPr lang="en-US" dirty="0"/>
                    </a:p>
                  </a:txBody>
                  <a:tcPr/>
                </a:tc>
                <a:tc>
                  <a:txBody>
                    <a:bodyPr/>
                    <a:lstStyle/>
                    <a:p>
                      <a:endParaRPr lang="en-US" dirty="0"/>
                    </a:p>
                  </a:txBody>
                  <a:tcPr/>
                </a:tc>
              </a:tr>
              <a:tr h="741680">
                <a:tc>
                  <a:txBody>
                    <a:bodyPr/>
                    <a:lstStyle/>
                    <a:p>
                      <a:r>
                        <a:rPr lang="en-US" dirty="0" smtClean="0"/>
                        <a:t>…</a:t>
                      </a:r>
                      <a:endParaRPr lang="en-US" dirty="0"/>
                    </a:p>
                  </a:txBody>
                  <a:tcPr/>
                </a:tc>
                <a:tc>
                  <a:txBody>
                    <a:bodyPr/>
                    <a:lstStyle/>
                    <a:p>
                      <a:endParaRPr lang="en-US" dirty="0"/>
                    </a:p>
                  </a:txBody>
                  <a:tcPr/>
                </a:tc>
              </a:tr>
              <a:tr h="370840">
                <a:tc>
                  <a:txBody>
                    <a:bodyPr/>
                    <a:lstStyle/>
                    <a:p>
                      <a:r>
                        <a:rPr lang="en-US" dirty="0" smtClean="0"/>
                        <a:t>511232</a:t>
                      </a:r>
                      <a:endParaRPr lang="en-US" dirty="0"/>
                    </a:p>
                  </a:txBody>
                  <a:tcPr/>
                </a:tc>
                <a:tc>
                  <a:txBody>
                    <a:bodyPr/>
                    <a:lstStyle/>
                    <a:p>
                      <a:endParaRPr lang="en-US" dirty="0"/>
                    </a:p>
                  </a:txBody>
                  <a:tcPr/>
                </a:tc>
              </a:tr>
              <a:tr h="370840">
                <a:tc>
                  <a:txBody>
                    <a:bodyPr/>
                    <a:lstStyle/>
                    <a:p>
                      <a:r>
                        <a:rPr lang="en-US" dirty="0" smtClean="0"/>
                        <a:t>511233</a:t>
                      </a:r>
                      <a:endParaRPr lang="en-US" dirty="0"/>
                    </a:p>
                  </a:txBody>
                  <a:tcPr/>
                </a:tc>
                <a:tc>
                  <a:txBody>
                    <a:bodyPr/>
                    <a:lstStyle/>
                    <a:p>
                      <a:endParaRPr lang="en-US" dirty="0"/>
                    </a:p>
                  </a:txBody>
                  <a:tcPr/>
                </a:tc>
              </a:tr>
            </a:tbl>
          </a:graphicData>
        </a:graphic>
      </p:graphicFrame>
      <p:sp>
        <p:nvSpPr>
          <p:cNvPr id="40" name="Rounded Rectangle 39"/>
          <p:cNvSpPr/>
          <p:nvPr/>
        </p:nvSpPr>
        <p:spPr>
          <a:xfrm>
            <a:off x="1600200" y="2138727"/>
            <a:ext cx="1273629" cy="369332"/>
          </a:xfrm>
          <a:prstGeom prst="roundRect">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smtClean="0">
              <a:solidFill>
                <a:sysClr val="windowText" lastClr="000000"/>
              </a:solidFill>
            </a:endParaRPr>
          </a:p>
        </p:txBody>
      </p:sp>
      <p:sp>
        <p:nvSpPr>
          <p:cNvPr id="5" name="Title 4"/>
          <p:cNvSpPr>
            <a:spLocks noGrp="1"/>
          </p:cNvSpPr>
          <p:nvPr>
            <p:ph type="title"/>
          </p:nvPr>
        </p:nvSpPr>
        <p:spPr/>
        <p:txBody>
          <a:bodyPr/>
          <a:lstStyle/>
          <a:p>
            <a:r>
              <a:rPr lang="en-US" dirty="0" smtClean="0"/>
              <a:t>Database File Page Layout</a:t>
            </a:r>
            <a:endParaRPr lang="en-US" dirty="0"/>
          </a:p>
        </p:txBody>
      </p:sp>
      <p:sp>
        <p:nvSpPr>
          <p:cNvPr id="3" name="Footer Placeholder 2"/>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4" name="Slide Number Placeholder 3"/>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dirty="0">
              <a:solidFill>
                <a:prstClr val="white"/>
              </a:solidFill>
            </a:endParaRPr>
          </a:p>
        </p:txBody>
      </p:sp>
      <p:sp>
        <p:nvSpPr>
          <p:cNvPr id="19" name="TextBox 18"/>
          <p:cNvSpPr txBox="1"/>
          <p:nvPr/>
        </p:nvSpPr>
        <p:spPr>
          <a:xfrm>
            <a:off x="533400" y="1371600"/>
            <a:ext cx="2362200" cy="369332"/>
          </a:xfrm>
          <a:prstGeom prst="rect">
            <a:avLst/>
          </a:prstGeom>
          <a:noFill/>
        </p:spPr>
        <p:txBody>
          <a:bodyPr wrap="square" rtlCol="0">
            <a:spAutoFit/>
          </a:bodyPr>
          <a:lstStyle/>
          <a:p>
            <a:pPr>
              <a:buSzPct val="110000"/>
            </a:pPr>
            <a:r>
              <a:rPr lang="en-US" dirty="0" smtClean="0"/>
              <a:t>MyDBFile1.mdf</a:t>
            </a:r>
          </a:p>
        </p:txBody>
      </p:sp>
      <p:sp>
        <p:nvSpPr>
          <p:cNvPr id="21" name="TextBox 20"/>
          <p:cNvSpPr txBox="1"/>
          <p:nvPr/>
        </p:nvSpPr>
        <p:spPr>
          <a:xfrm>
            <a:off x="1600200" y="1769395"/>
            <a:ext cx="1295400" cy="369332"/>
          </a:xfrm>
          <a:prstGeom prst="rect">
            <a:avLst/>
          </a:prstGeom>
          <a:noFill/>
        </p:spPr>
        <p:txBody>
          <a:bodyPr wrap="square" rtlCol="0">
            <a:spAutoFit/>
          </a:bodyPr>
          <a:lstStyle/>
          <a:p>
            <a:pPr>
              <a:buSzPct val="110000"/>
            </a:pPr>
            <a:r>
              <a:rPr lang="en-US" dirty="0" smtClean="0"/>
              <a:t>Header</a:t>
            </a:r>
          </a:p>
        </p:txBody>
      </p:sp>
      <p:sp>
        <p:nvSpPr>
          <p:cNvPr id="23" name="TextBox 22"/>
          <p:cNvSpPr txBox="1"/>
          <p:nvPr/>
        </p:nvSpPr>
        <p:spPr>
          <a:xfrm>
            <a:off x="1600200" y="2508059"/>
            <a:ext cx="1295400" cy="369332"/>
          </a:xfrm>
          <a:prstGeom prst="rect">
            <a:avLst/>
          </a:prstGeom>
          <a:noFill/>
        </p:spPr>
        <p:txBody>
          <a:bodyPr wrap="square" rtlCol="0">
            <a:spAutoFit/>
          </a:bodyPr>
          <a:lstStyle/>
          <a:p>
            <a:pPr>
              <a:buSzPct val="110000"/>
            </a:pPr>
            <a:r>
              <a:rPr lang="en-US" dirty="0" smtClean="0"/>
              <a:t>GAM</a:t>
            </a:r>
          </a:p>
        </p:txBody>
      </p:sp>
      <p:sp>
        <p:nvSpPr>
          <p:cNvPr id="22" name="TextBox 21"/>
          <p:cNvSpPr txBox="1"/>
          <p:nvPr/>
        </p:nvSpPr>
        <p:spPr>
          <a:xfrm>
            <a:off x="1600200" y="2138727"/>
            <a:ext cx="1295400" cy="369332"/>
          </a:xfrm>
          <a:prstGeom prst="rect">
            <a:avLst/>
          </a:prstGeom>
          <a:noFill/>
        </p:spPr>
        <p:txBody>
          <a:bodyPr wrap="square" rtlCol="0">
            <a:spAutoFit/>
          </a:bodyPr>
          <a:lstStyle/>
          <a:p>
            <a:pPr>
              <a:buSzPct val="110000"/>
            </a:pPr>
            <a:r>
              <a:rPr lang="en-US" dirty="0" smtClean="0"/>
              <a:t>PFS</a:t>
            </a:r>
          </a:p>
        </p:txBody>
      </p:sp>
      <p:sp>
        <p:nvSpPr>
          <p:cNvPr id="24" name="TextBox 23"/>
          <p:cNvSpPr txBox="1"/>
          <p:nvPr/>
        </p:nvSpPr>
        <p:spPr>
          <a:xfrm>
            <a:off x="1600200" y="2882518"/>
            <a:ext cx="1295400" cy="369332"/>
          </a:xfrm>
          <a:prstGeom prst="rect">
            <a:avLst/>
          </a:prstGeom>
          <a:noFill/>
        </p:spPr>
        <p:txBody>
          <a:bodyPr wrap="square" rtlCol="0">
            <a:spAutoFit/>
          </a:bodyPr>
          <a:lstStyle/>
          <a:p>
            <a:pPr>
              <a:buSzPct val="110000"/>
            </a:pPr>
            <a:r>
              <a:rPr lang="en-US" dirty="0" smtClean="0"/>
              <a:t>SGAM</a:t>
            </a:r>
          </a:p>
        </p:txBody>
      </p:sp>
      <p:sp>
        <p:nvSpPr>
          <p:cNvPr id="25" name="TextBox 24"/>
          <p:cNvSpPr txBox="1"/>
          <p:nvPr/>
        </p:nvSpPr>
        <p:spPr>
          <a:xfrm>
            <a:off x="1600200" y="3278032"/>
            <a:ext cx="1273629" cy="646331"/>
          </a:xfrm>
          <a:prstGeom prst="rect">
            <a:avLst/>
          </a:prstGeom>
          <a:noFill/>
        </p:spPr>
        <p:txBody>
          <a:bodyPr wrap="square" rtlCol="0">
            <a:spAutoFit/>
          </a:bodyPr>
          <a:lstStyle/>
          <a:p>
            <a:pPr>
              <a:buSzPct val="110000"/>
            </a:pPr>
            <a:r>
              <a:rPr lang="en-US" dirty="0" smtClean="0"/>
              <a:t>IAM/Data /Index/etc.</a:t>
            </a:r>
          </a:p>
        </p:txBody>
      </p:sp>
      <p:sp>
        <p:nvSpPr>
          <p:cNvPr id="26" name="TextBox 25"/>
          <p:cNvSpPr txBox="1"/>
          <p:nvPr/>
        </p:nvSpPr>
        <p:spPr>
          <a:xfrm>
            <a:off x="1600200" y="3974068"/>
            <a:ext cx="1295400" cy="369332"/>
          </a:xfrm>
          <a:prstGeom prst="rect">
            <a:avLst/>
          </a:prstGeom>
          <a:noFill/>
        </p:spPr>
        <p:txBody>
          <a:bodyPr wrap="square" rtlCol="0">
            <a:spAutoFit/>
          </a:bodyPr>
          <a:lstStyle/>
          <a:p>
            <a:pPr>
              <a:buSzPct val="110000"/>
            </a:pPr>
            <a:r>
              <a:rPr lang="en-US" dirty="0" smtClean="0"/>
              <a:t>PFS</a:t>
            </a:r>
          </a:p>
        </p:txBody>
      </p:sp>
      <p:sp>
        <p:nvSpPr>
          <p:cNvPr id="27" name="TextBox 26"/>
          <p:cNvSpPr txBox="1"/>
          <p:nvPr/>
        </p:nvSpPr>
        <p:spPr>
          <a:xfrm>
            <a:off x="1600200" y="4419600"/>
            <a:ext cx="1273629" cy="646331"/>
          </a:xfrm>
          <a:prstGeom prst="rect">
            <a:avLst/>
          </a:prstGeom>
          <a:noFill/>
        </p:spPr>
        <p:txBody>
          <a:bodyPr wrap="square" rtlCol="0">
            <a:spAutoFit/>
          </a:bodyPr>
          <a:lstStyle/>
          <a:p>
            <a:pPr>
              <a:buSzPct val="110000"/>
            </a:pPr>
            <a:r>
              <a:rPr lang="en-US" dirty="0" smtClean="0"/>
              <a:t>IAM/Data /Index/etc.</a:t>
            </a:r>
          </a:p>
        </p:txBody>
      </p:sp>
      <p:sp>
        <p:nvSpPr>
          <p:cNvPr id="28" name="TextBox 27"/>
          <p:cNvSpPr txBox="1"/>
          <p:nvPr/>
        </p:nvSpPr>
        <p:spPr>
          <a:xfrm>
            <a:off x="1589314" y="5117068"/>
            <a:ext cx="1295400" cy="369332"/>
          </a:xfrm>
          <a:prstGeom prst="rect">
            <a:avLst/>
          </a:prstGeom>
          <a:noFill/>
        </p:spPr>
        <p:txBody>
          <a:bodyPr wrap="square" rtlCol="0">
            <a:spAutoFit/>
          </a:bodyPr>
          <a:lstStyle/>
          <a:p>
            <a:pPr>
              <a:buSzPct val="110000"/>
            </a:pPr>
            <a:r>
              <a:rPr lang="en-US" dirty="0" smtClean="0"/>
              <a:t>GAM</a:t>
            </a:r>
          </a:p>
        </p:txBody>
      </p:sp>
      <p:sp>
        <p:nvSpPr>
          <p:cNvPr id="29" name="TextBox 28"/>
          <p:cNvSpPr txBox="1"/>
          <p:nvPr/>
        </p:nvSpPr>
        <p:spPr>
          <a:xfrm>
            <a:off x="1589314" y="5486400"/>
            <a:ext cx="1295400" cy="369332"/>
          </a:xfrm>
          <a:prstGeom prst="rect">
            <a:avLst/>
          </a:prstGeom>
          <a:noFill/>
        </p:spPr>
        <p:txBody>
          <a:bodyPr wrap="square" rtlCol="0">
            <a:spAutoFit/>
          </a:bodyPr>
          <a:lstStyle/>
          <a:p>
            <a:pPr>
              <a:buSzPct val="110000"/>
            </a:pPr>
            <a:r>
              <a:rPr lang="en-US" dirty="0" smtClean="0"/>
              <a:t>SGAM</a:t>
            </a:r>
          </a:p>
        </p:txBody>
      </p:sp>
      <p:sp>
        <p:nvSpPr>
          <p:cNvPr id="30" name="Right Brace 29"/>
          <p:cNvSpPr/>
          <p:nvPr/>
        </p:nvSpPr>
        <p:spPr>
          <a:xfrm>
            <a:off x="2895600" y="2508059"/>
            <a:ext cx="457200" cy="1466009"/>
          </a:xfrm>
          <a:prstGeom prst="rightBrace">
            <a:avLst>
              <a:gd name="adj1" fmla="val 8333"/>
              <a:gd name="adj2" fmla="val 48020"/>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31" name="TextBox 30"/>
          <p:cNvSpPr txBox="1"/>
          <p:nvPr/>
        </p:nvSpPr>
        <p:spPr>
          <a:xfrm>
            <a:off x="3352800" y="3067184"/>
            <a:ext cx="1905000"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buSzPct val="110000"/>
            </a:pPr>
            <a:r>
              <a:rPr lang="en-US" dirty="0" smtClean="0"/>
              <a:t>Page Free Space</a:t>
            </a:r>
          </a:p>
          <a:p>
            <a:pPr>
              <a:buSzPct val="110000"/>
            </a:pPr>
            <a:r>
              <a:rPr lang="en-US" dirty="0" smtClean="0"/>
              <a:t>8,087 Pages</a:t>
            </a:r>
          </a:p>
        </p:txBody>
      </p:sp>
      <p:sp>
        <p:nvSpPr>
          <p:cNvPr id="32" name="Right Brace 31"/>
          <p:cNvSpPr/>
          <p:nvPr/>
        </p:nvSpPr>
        <p:spPr>
          <a:xfrm>
            <a:off x="2895600" y="2868192"/>
            <a:ext cx="457200" cy="2248876"/>
          </a:xfrm>
          <a:prstGeom prst="rightBrace">
            <a:avLst>
              <a:gd name="adj1" fmla="val 8333"/>
              <a:gd name="adj2" fmla="val 4802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4" name="Right Brace 33"/>
          <p:cNvSpPr/>
          <p:nvPr/>
        </p:nvSpPr>
        <p:spPr>
          <a:xfrm>
            <a:off x="2917371" y="3256496"/>
            <a:ext cx="457200" cy="2248876"/>
          </a:xfrm>
          <a:prstGeom prst="rightBrace">
            <a:avLst>
              <a:gd name="adj1" fmla="val 8333"/>
              <a:gd name="adj2" fmla="val 48020"/>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graphicFrame>
        <p:nvGraphicFramePr>
          <p:cNvPr id="36" name="Table 35"/>
          <p:cNvGraphicFramePr>
            <a:graphicFrameLocks noGrp="1"/>
          </p:cNvGraphicFramePr>
          <p:nvPr>
            <p:extLst>
              <p:ext uri="{D42A27DB-BD31-4B8C-83A1-F6EECF244321}">
                <p14:modId xmlns:p14="http://schemas.microsoft.com/office/powerpoint/2010/main" val="596180831"/>
              </p:ext>
            </p:extLst>
          </p:nvPr>
        </p:nvGraphicFramePr>
        <p:xfrm>
          <a:off x="6096000" y="1740932"/>
          <a:ext cx="2362200" cy="4079240"/>
        </p:xfrm>
        <a:graphic>
          <a:graphicData uri="http://schemas.openxmlformats.org/drawingml/2006/table">
            <a:tbl>
              <a:tblPr firstRow="1" bandRow="1">
                <a:tableStyleId>{5940675A-B579-460E-94D1-54222C63F5DA}</a:tableStyleId>
              </a:tblPr>
              <a:tblGrid>
                <a:gridCol w="1066800"/>
                <a:gridCol w="1295400"/>
              </a:tblGrid>
              <a:tr h="370840">
                <a:tc>
                  <a:txBody>
                    <a:bodyPr/>
                    <a:lstStyle/>
                    <a:p>
                      <a:r>
                        <a:rPr lang="en-US" dirty="0" smtClean="0"/>
                        <a:t>0</a:t>
                      </a:r>
                      <a:endParaRPr lang="en-US" dirty="0"/>
                    </a:p>
                  </a:txBody>
                  <a:tcPr/>
                </a:tc>
                <a:tc>
                  <a:txBody>
                    <a:bodyPr/>
                    <a:lstStyle/>
                    <a:p>
                      <a:r>
                        <a:rPr lang="en-US" dirty="0" smtClean="0"/>
                        <a:t>Header</a:t>
                      </a:r>
                      <a:endParaRPr lang="en-US" dirty="0"/>
                    </a:p>
                  </a:txBody>
                  <a:tcPr/>
                </a:tc>
              </a:tr>
              <a:tr h="370840">
                <a:tc>
                  <a:txBody>
                    <a:bodyPr/>
                    <a:lstStyle/>
                    <a:p>
                      <a:r>
                        <a:rPr lang="en-US" dirty="0" smtClean="0"/>
                        <a:t>1</a:t>
                      </a:r>
                      <a:endParaRPr lang="en-US" dirty="0"/>
                    </a:p>
                  </a:txBody>
                  <a:tcPr/>
                </a:tc>
                <a:tc>
                  <a:txBody>
                    <a:bodyPr/>
                    <a:lstStyle/>
                    <a:p>
                      <a:r>
                        <a:rPr lang="en-US" dirty="0" smtClean="0"/>
                        <a:t>PFS</a:t>
                      </a:r>
                      <a:endParaRPr lang="en-US" dirty="0"/>
                    </a:p>
                  </a:txBody>
                  <a:tcPr/>
                </a:tc>
              </a:tr>
              <a:tr h="370840">
                <a:tc>
                  <a:txBody>
                    <a:bodyPr/>
                    <a:lstStyle/>
                    <a:p>
                      <a:r>
                        <a:rPr lang="en-US" dirty="0" smtClean="0"/>
                        <a:t>2</a:t>
                      </a:r>
                      <a:endParaRPr lang="en-US" dirty="0"/>
                    </a:p>
                  </a:txBody>
                  <a:tcPr/>
                </a:tc>
                <a:tc>
                  <a:txBody>
                    <a:bodyPr/>
                    <a:lstStyle/>
                    <a:p>
                      <a:r>
                        <a:rPr lang="en-US" dirty="0" smtClean="0"/>
                        <a:t>GAM</a:t>
                      </a:r>
                      <a:endParaRPr lang="en-US" dirty="0"/>
                    </a:p>
                  </a:txBody>
                  <a:tcPr/>
                </a:tc>
              </a:tr>
              <a:tr h="370840">
                <a:tc>
                  <a:txBody>
                    <a:bodyPr/>
                    <a:lstStyle/>
                    <a:p>
                      <a:r>
                        <a:rPr lang="en-US" dirty="0" smtClean="0"/>
                        <a:t>3</a:t>
                      </a:r>
                      <a:endParaRPr lang="en-US" dirty="0"/>
                    </a:p>
                  </a:txBody>
                  <a:tcPr/>
                </a:tc>
                <a:tc>
                  <a:txBody>
                    <a:bodyPr/>
                    <a:lstStyle/>
                    <a:p>
                      <a:r>
                        <a:rPr lang="en-US" dirty="0" smtClean="0"/>
                        <a:t>SGAM</a:t>
                      </a:r>
                      <a:endParaRPr lang="en-US" dirty="0"/>
                    </a:p>
                  </a:txBody>
                  <a:tcPr/>
                </a:tc>
              </a:tr>
              <a:tr h="741680">
                <a:tc>
                  <a:txBody>
                    <a:bodyPr/>
                    <a:lstStyle/>
                    <a:p>
                      <a:r>
                        <a:rPr lang="en-US" dirty="0" smtClean="0"/>
                        <a:t>…</a:t>
                      </a:r>
                      <a:endParaRPr lang="en-US" dirty="0"/>
                    </a:p>
                  </a:txBody>
                  <a:tcPr/>
                </a:tc>
                <a:tc>
                  <a:txBody>
                    <a:bodyPr/>
                    <a:lstStyle/>
                    <a:p>
                      <a:r>
                        <a:rPr lang="en-US" dirty="0" smtClean="0"/>
                        <a:t>IAM/Data /Index/etc.</a:t>
                      </a:r>
                      <a:endParaRPr lang="en-US" dirty="0"/>
                    </a:p>
                  </a:txBody>
                  <a:tcPr/>
                </a:tc>
              </a:tr>
              <a:tr h="370840">
                <a:tc>
                  <a:txBody>
                    <a:bodyPr/>
                    <a:lstStyle/>
                    <a:p>
                      <a:r>
                        <a:rPr lang="en-US" dirty="0" smtClean="0"/>
                        <a:t>8088</a:t>
                      </a:r>
                      <a:endParaRPr lang="en-US" dirty="0"/>
                    </a:p>
                  </a:txBody>
                  <a:tcPr/>
                </a:tc>
                <a:tc>
                  <a:txBody>
                    <a:bodyPr/>
                    <a:lstStyle/>
                    <a:p>
                      <a:r>
                        <a:rPr lang="en-US" dirty="0" smtClean="0"/>
                        <a:t>PFS</a:t>
                      </a:r>
                      <a:endParaRPr lang="en-US" dirty="0"/>
                    </a:p>
                  </a:txBody>
                  <a:tcPr/>
                </a:tc>
              </a:tr>
              <a:tr h="741680">
                <a:tc>
                  <a:txBody>
                    <a:bodyPr/>
                    <a:lstStyle/>
                    <a:p>
                      <a:r>
                        <a:rPr lang="en-US" dirty="0" smtClean="0"/>
                        <a:t>…</a:t>
                      </a:r>
                      <a:endParaRPr lang="en-US" dirty="0"/>
                    </a:p>
                  </a:txBody>
                  <a:tcPr/>
                </a:tc>
                <a:tc>
                  <a:txBody>
                    <a:bodyPr/>
                    <a:lstStyle/>
                    <a:p>
                      <a:r>
                        <a:rPr lang="en-US" dirty="0" smtClean="0"/>
                        <a:t>IAM/Data /Index/</a:t>
                      </a:r>
                      <a:r>
                        <a:rPr lang="en-US" dirty="0" err="1" smtClean="0"/>
                        <a:t>etc</a:t>
                      </a:r>
                      <a:endParaRPr lang="en-US" dirty="0"/>
                    </a:p>
                  </a:txBody>
                  <a:tcPr/>
                </a:tc>
              </a:tr>
              <a:tr h="370840">
                <a:tc>
                  <a:txBody>
                    <a:bodyPr/>
                    <a:lstStyle/>
                    <a:p>
                      <a:r>
                        <a:rPr lang="en-US" dirty="0" smtClean="0"/>
                        <a:t>511232</a:t>
                      </a:r>
                      <a:endParaRPr lang="en-US" dirty="0"/>
                    </a:p>
                  </a:txBody>
                  <a:tcPr/>
                </a:tc>
                <a:tc>
                  <a:txBody>
                    <a:bodyPr/>
                    <a:lstStyle/>
                    <a:p>
                      <a:r>
                        <a:rPr lang="en-US" dirty="0" smtClean="0"/>
                        <a:t>GAM</a:t>
                      </a:r>
                      <a:endParaRPr lang="en-US" dirty="0"/>
                    </a:p>
                  </a:txBody>
                  <a:tcPr/>
                </a:tc>
              </a:tr>
              <a:tr h="370840">
                <a:tc>
                  <a:txBody>
                    <a:bodyPr/>
                    <a:lstStyle/>
                    <a:p>
                      <a:r>
                        <a:rPr lang="en-US" dirty="0" smtClean="0"/>
                        <a:t>511233</a:t>
                      </a:r>
                      <a:endParaRPr lang="en-US" dirty="0"/>
                    </a:p>
                  </a:txBody>
                  <a:tcPr/>
                </a:tc>
                <a:tc>
                  <a:txBody>
                    <a:bodyPr/>
                    <a:lstStyle/>
                    <a:p>
                      <a:r>
                        <a:rPr lang="en-US" dirty="0" smtClean="0"/>
                        <a:t>SGAM</a:t>
                      </a:r>
                      <a:endParaRPr lang="en-US" dirty="0"/>
                    </a:p>
                  </a:txBody>
                  <a:tcPr/>
                </a:tc>
              </a:tr>
            </a:tbl>
          </a:graphicData>
        </a:graphic>
      </p:graphicFrame>
      <p:sp>
        <p:nvSpPr>
          <p:cNvPr id="37" name="TextBox 36"/>
          <p:cNvSpPr txBox="1"/>
          <p:nvPr/>
        </p:nvSpPr>
        <p:spPr>
          <a:xfrm>
            <a:off x="6096000" y="1353848"/>
            <a:ext cx="2362200" cy="369332"/>
          </a:xfrm>
          <a:prstGeom prst="rect">
            <a:avLst/>
          </a:prstGeom>
          <a:noFill/>
        </p:spPr>
        <p:txBody>
          <a:bodyPr wrap="square" rtlCol="0">
            <a:spAutoFit/>
          </a:bodyPr>
          <a:lstStyle/>
          <a:p>
            <a:pPr>
              <a:buSzPct val="110000"/>
            </a:pPr>
            <a:r>
              <a:rPr lang="en-US" dirty="0" smtClean="0"/>
              <a:t>MyDBFile2.ndf</a:t>
            </a:r>
          </a:p>
        </p:txBody>
      </p:sp>
      <p:sp>
        <p:nvSpPr>
          <p:cNvPr id="33" name="TextBox 32"/>
          <p:cNvSpPr txBox="1"/>
          <p:nvPr/>
        </p:nvSpPr>
        <p:spPr>
          <a:xfrm>
            <a:off x="3352800" y="3718630"/>
            <a:ext cx="243840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buSzPct val="110000"/>
            </a:pPr>
            <a:r>
              <a:rPr lang="en-US" dirty="0" smtClean="0"/>
              <a:t>Global Allocation Map</a:t>
            </a:r>
          </a:p>
          <a:p>
            <a:pPr>
              <a:buSzPct val="110000"/>
            </a:pPr>
            <a:r>
              <a:rPr lang="en-US" dirty="0" smtClean="0"/>
              <a:t>Uniform Extents</a:t>
            </a:r>
          </a:p>
          <a:p>
            <a:pPr>
              <a:buSzPct val="110000"/>
            </a:pPr>
            <a:r>
              <a:rPr lang="en-US" dirty="0"/>
              <a:t>63,904 </a:t>
            </a:r>
            <a:r>
              <a:rPr lang="en-US" dirty="0" smtClean="0"/>
              <a:t>Extents</a:t>
            </a:r>
          </a:p>
        </p:txBody>
      </p:sp>
      <p:sp>
        <p:nvSpPr>
          <p:cNvPr id="35" name="TextBox 34"/>
          <p:cNvSpPr txBox="1"/>
          <p:nvPr/>
        </p:nvSpPr>
        <p:spPr>
          <a:xfrm>
            <a:off x="3374571" y="4106934"/>
            <a:ext cx="2438400"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buSzPct val="110000"/>
            </a:pPr>
            <a:r>
              <a:rPr lang="en-US" dirty="0" smtClean="0"/>
              <a:t>Shared Global Allocation Map</a:t>
            </a:r>
          </a:p>
          <a:p>
            <a:pPr>
              <a:buSzPct val="110000"/>
            </a:pPr>
            <a:r>
              <a:rPr lang="en-US" dirty="0" smtClean="0"/>
              <a:t>Mixed Extents</a:t>
            </a:r>
          </a:p>
          <a:p>
            <a:pPr>
              <a:buSzPct val="110000"/>
            </a:pPr>
            <a:r>
              <a:rPr lang="en-US" dirty="0"/>
              <a:t>63,904 </a:t>
            </a:r>
            <a:r>
              <a:rPr lang="en-US" dirty="0" smtClean="0"/>
              <a:t>Extents</a:t>
            </a:r>
          </a:p>
        </p:txBody>
      </p:sp>
      <p:sp>
        <p:nvSpPr>
          <p:cNvPr id="42" name="Rectangle 41"/>
          <p:cNvSpPr/>
          <p:nvPr/>
        </p:nvSpPr>
        <p:spPr>
          <a:xfrm>
            <a:off x="3352800" y="2138727"/>
            <a:ext cx="2133600" cy="928457"/>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en-US" dirty="0" smtClean="0">
                <a:solidFill>
                  <a:sysClr val="windowText" lastClr="000000"/>
                </a:solidFill>
              </a:rPr>
              <a:t>Page Address is</a:t>
            </a:r>
          </a:p>
          <a:p>
            <a:r>
              <a:rPr lang="en-US" dirty="0" err="1" smtClean="0">
                <a:solidFill>
                  <a:sysClr val="windowText" lastClr="000000"/>
                </a:solidFill>
              </a:rPr>
              <a:t>DBID:FileID:Page</a:t>
            </a:r>
            <a:r>
              <a:rPr lang="en-US" dirty="0" smtClean="0">
                <a:solidFill>
                  <a:sysClr val="windowText" lastClr="000000"/>
                </a:solidFill>
              </a:rPr>
              <a:t>#</a:t>
            </a:r>
          </a:p>
          <a:p>
            <a:r>
              <a:rPr lang="en-US" dirty="0" smtClean="0">
                <a:solidFill>
                  <a:sysClr val="windowText" lastClr="000000"/>
                </a:solidFill>
              </a:rPr>
              <a:t>5:1:1</a:t>
            </a:r>
          </a:p>
        </p:txBody>
      </p:sp>
      <p:cxnSp>
        <p:nvCxnSpPr>
          <p:cNvPr id="44" name="Straight Arrow Connector 43"/>
          <p:cNvCxnSpPr>
            <a:stCxn id="22" idx="3"/>
            <a:endCxn id="42" idx="1"/>
          </p:cNvCxnSpPr>
          <p:nvPr/>
        </p:nvCxnSpPr>
        <p:spPr>
          <a:xfrm>
            <a:off x="2895600" y="2323393"/>
            <a:ext cx="457200" cy="279563"/>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791096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1+#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1+#ppt_w/2"/>
                                          </p:val>
                                        </p:tav>
                                        <p:tav tm="100000">
                                          <p:val>
                                            <p:strVal val="#ppt_x"/>
                                          </p:val>
                                        </p:tav>
                                      </p:tavLst>
                                    </p:anim>
                                    <p:anim calcmode="lin" valueType="num">
                                      <p:cBhvr additive="base">
                                        <p:cTn id="3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1+#ppt_w/2"/>
                                          </p:val>
                                        </p:tav>
                                        <p:tav tm="100000">
                                          <p:val>
                                            <p:strVal val="#ppt_x"/>
                                          </p:val>
                                        </p:tav>
                                      </p:tavLst>
                                    </p:anim>
                                    <p:anim calcmode="lin" valueType="num">
                                      <p:cBhvr additive="base">
                                        <p:cTn id="36" dur="500" fill="hold"/>
                                        <p:tgtEl>
                                          <p:spTgt spid="23"/>
                                        </p:tgtEl>
                                        <p:attrNameLst>
                                          <p:attrName>ppt_y</p:attrName>
                                        </p:attrNameLst>
                                      </p:cBhvr>
                                      <p:tavLst>
                                        <p:tav tm="0">
                                          <p:val>
                                            <p:strVal val="#ppt_y"/>
                                          </p:val>
                                        </p:tav>
                                        <p:tav tm="100000">
                                          <p:val>
                                            <p:strVal val="#ppt_y"/>
                                          </p:val>
                                        </p:tav>
                                      </p:tavLst>
                                    </p:anim>
                                  </p:childTnLst>
                                </p:cTn>
                              </p:par>
                              <p:par>
                                <p:cTn id="37" presetID="1" presetClass="exit" presetSubtype="0" fill="hold" grpId="1" nodeType="withEffect">
                                  <p:stCondLst>
                                    <p:cond delay="0"/>
                                  </p:stCondLst>
                                  <p:childTnLst>
                                    <p:set>
                                      <p:cBhvr>
                                        <p:cTn id="38" dur="1" fill="hold">
                                          <p:stCondLst>
                                            <p:cond delay="0"/>
                                          </p:stCondLst>
                                        </p:cTn>
                                        <p:tgtEl>
                                          <p:spTgt spid="3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fill="hold"/>
                                        <p:tgtEl>
                                          <p:spTgt spid="33"/>
                                        </p:tgtEl>
                                        <p:attrNameLst>
                                          <p:attrName>ppt_x</p:attrName>
                                        </p:attrNameLst>
                                      </p:cBhvr>
                                      <p:tavLst>
                                        <p:tav tm="0">
                                          <p:val>
                                            <p:strVal val="#ppt_x"/>
                                          </p:val>
                                        </p:tav>
                                        <p:tav tm="100000">
                                          <p:val>
                                            <p:strVal val="#ppt_x"/>
                                          </p:val>
                                        </p:tav>
                                      </p:tavLst>
                                    </p:anim>
                                    <p:anim calcmode="lin" valueType="num">
                                      <p:cBhvr additive="base">
                                        <p:cTn id="46" dur="50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500" fill="hold"/>
                                        <p:tgtEl>
                                          <p:spTgt spid="32"/>
                                        </p:tgtEl>
                                        <p:attrNameLst>
                                          <p:attrName>ppt_x</p:attrName>
                                        </p:attrNameLst>
                                      </p:cBhvr>
                                      <p:tavLst>
                                        <p:tav tm="0">
                                          <p:val>
                                            <p:strVal val="#ppt_x"/>
                                          </p:val>
                                        </p:tav>
                                        <p:tav tm="100000">
                                          <p:val>
                                            <p:strVal val="#ppt_x"/>
                                          </p:val>
                                        </p:tav>
                                      </p:tavLst>
                                    </p:anim>
                                    <p:anim calcmode="lin" valueType="num">
                                      <p:cBhvr additive="base">
                                        <p:cTn id="50"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1+#ppt_w/2"/>
                                          </p:val>
                                        </p:tav>
                                        <p:tav tm="100000">
                                          <p:val>
                                            <p:strVal val="#ppt_x"/>
                                          </p:val>
                                        </p:tav>
                                      </p:tavLst>
                                    </p:anim>
                                    <p:anim calcmode="lin" valueType="num">
                                      <p:cBhvr additive="base">
                                        <p:cTn id="5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1+#ppt_w/2"/>
                                          </p:val>
                                        </p:tav>
                                        <p:tav tm="100000">
                                          <p:val>
                                            <p:strVal val="#ppt_x"/>
                                          </p:val>
                                        </p:tav>
                                      </p:tavLst>
                                    </p:anim>
                                    <p:anim calcmode="lin" valueType="num">
                                      <p:cBhvr additive="base">
                                        <p:cTn id="62" dur="500" fill="hold"/>
                                        <p:tgtEl>
                                          <p:spTgt spid="24"/>
                                        </p:tgtEl>
                                        <p:attrNameLst>
                                          <p:attrName>ppt_y</p:attrName>
                                        </p:attrNameLst>
                                      </p:cBhvr>
                                      <p:tavLst>
                                        <p:tav tm="0">
                                          <p:val>
                                            <p:strVal val="#ppt_y"/>
                                          </p:val>
                                        </p:tav>
                                        <p:tav tm="100000">
                                          <p:val>
                                            <p:strVal val="#ppt_y"/>
                                          </p:val>
                                        </p:tav>
                                      </p:tavLst>
                                    </p:anim>
                                  </p:childTnLst>
                                </p:cTn>
                              </p:par>
                              <p:par>
                                <p:cTn id="63" presetID="1" presetClass="exit" presetSubtype="0" fill="hold" grpId="1" nodeType="withEffect">
                                  <p:stCondLst>
                                    <p:cond delay="0"/>
                                  </p:stCondLst>
                                  <p:childTnLst>
                                    <p:set>
                                      <p:cBhvr>
                                        <p:cTn id="64" dur="1" fill="hold">
                                          <p:stCondLst>
                                            <p:cond delay="0"/>
                                          </p:stCondLst>
                                        </p:cTn>
                                        <p:tgtEl>
                                          <p:spTgt spid="33"/>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3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1"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additive="base">
                                        <p:cTn id="71" dur="500" fill="hold"/>
                                        <p:tgtEl>
                                          <p:spTgt spid="35"/>
                                        </p:tgtEl>
                                        <p:attrNameLst>
                                          <p:attrName>ppt_x</p:attrName>
                                        </p:attrNameLst>
                                      </p:cBhvr>
                                      <p:tavLst>
                                        <p:tav tm="0">
                                          <p:val>
                                            <p:strVal val="#ppt_x"/>
                                          </p:val>
                                        </p:tav>
                                        <p:tav tm="100000">
                                          <p:val>
                                            <p:strVal val="#ppt_x"/>
                                          </p:val>
                                        </p:tav>
                                      </p:tavLst>
                                    </p:anim>
                                    <p:anim calcmode="lin" valueType="num">
                                      <p:cBhvr additive="base">
                                        <p:cTn id="72" dur="500" fill="hold"/>
                                        <p:tgtEl>
                                          <p:spTgt spid="35"/>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additive="base">
                                        <p:cTn id="75" dur="500" fill="hold"/>
                                        <p:tgtEl>
                                          <p:spTgt spid="34"/>
                                        </p:tgtEl>
                                        <p:attrNameLst>
                                          <p:attrName>ppt_x</p:attrName>
                                        </p:attrNameLst>
                                      </p:cBhvr>
                                      <p:tavLst>
                                        <p:tav tm="0">
                                          <p:val>
                                            <p:strVal val="#ppt_x"/>
                                          </p:val>
                                        </p:tav>
                                        <p:tav tm="100000">
                                          <p:val>
                                            <p:strVal val="#ppt_x"/>
                                          </p:val>
                                        </p:tav>
                                      </p:tavLst>
                                    </p:anim>
                                    <p:anim calcmode="lin" valueType="num">
                                      <p:cBhvr additive="base">
                                        <p:cTn id="76"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additive="base">
                                        <p:cTn id="81" dur="500" fill="hold"/>
                                        <p:tgtEl>
                                          <p:spTgt spid="29"/>
                                        </p:tgtEl>
                                        <p:attrNameLst>
                                          <p:attrName>ppt_x</p:attrName>
                                        </p:attrNameLst>
                                      </p:cBhvr>
                                      <p:tavLst>
                                        <p:tav tm="0">
                                          <p:val>
                                            <p:strVal val="1+#ppt_w/2"/>
                                          </p:val>
                                        </p:tav>
                                        <p:tav tm="100000">
                                          <p:val>
                                            <p:strVal val="#ppt_x"/>
                                          </p:val>
                                        </p:tav>
                                      </p:tavLst>
                                    </p:anim>
                                    <p:anim calcmode="lin" valueType="num">
                                      <p:cBhvr additive="base">
                                        <p:cTn id="8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500" fill="hold"/>
                                        <p:tgtEl>
                                          <p:spTgt spid="25"/>
                                        </p:tgtEl>
                                        <p:attrNameLst>
                                          <p:attrName>ppt_x</p:attrName>
                                        </p:attrNameLst>
                                      </p:cBhvr>
                                      <p:tavLst>
                                        <p:tav tm="0">
                                          <p:val>
                                            <p:strVal val="1+#ppt_w/2"/>
                                          </p:val>
                                        </p:tav>
                                        <p:tav tm="100000">
                                          <p:val>
                                            <p:strVal val="#ppt_x"/>
                                          </p:val>
                                        </p:tav>
                                      </p:tavLst>
                                    </p:anim>
                                    <p:anim calcmode="lin" valueType="num">
                                      <p:cBhvr additive="base">
                                        <p:cTn id="88" dur="500" fill="hold"/>
                                        <p:tgtEl>
                                          <p:spTgt spid="25"/>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1+#ppt_w/2"/>
                                          </p:val>
                                        </p:tav>
                                        <p:tav tm="100000">
                                          <p:val>
                                            <p:strVal val="#ppt_x"/>
                                          </p:val>
                                        </p:tav>
                                      </p:tavLst>
                                    </p:anim>
                                    <p:anim calcmode="lin" valueType="num">
                                      <p:cBhvr additive="base">
                                        <p:cTn id="9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nodeType="click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additive="base">
                                        <p:cTn id="97" dur="500" fill="hold"/>
                                        <p:tgtEl>
                                          <p:spTgt spid="36"/>
                                        </p:tgtEl>
                                        <p:attrNameLst>
                                          <p:attrName>ppt_x</p:attrName>
                                        </p:attrNameLst>
                                      </p:cBhvr>
                                      <p:tavLst>
                                        <p:tav tm="0">
                                          <p:val>
                                            <p:strVal val="1+#ppt_w/2"/>
                                          </p:val>
                                        </p:tav>
                                        <p:tav tm="100000">
                                          <p:val>
                                            <p:strVal val="#ppt_x"/>
                                          </p:val>
                                        </p:tav>
                                      </p:tavLst>
                                    </p:anim>
                                    <p:anim calcmode="lin" valueType="num">
                                      <p:cBhvr additive="base">
                                        <p:cTn id="98" dur="500" fill="hold"/>
                                        <p:tgtEl>
                                          <p:spTgt spid="36"/>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 calcmode="lin" valueType="num">
                                      <p:cBhvr additive="base">
                                        <p:cTn id="101" dur="500" fill="hold"/>
                                        <p:tgtEl>
                                          <p:spTgt spid="37"/>
                                        </p:tgtEl>
                                        <p:attrNameLst>
                                          <p:attrName>ppt_x</p:attrName>
                                        </p:attrNameLst>
                                      </p:cBhvr>
                                      <p:tavLst>
                                        <p:tav tm="0">
                                          <p:val>
                                            <p:strVal val="1+#ppt_w/2"/>
                                          </p:val>
                                        </p:tav>
                                        <p:tav tm="100000">
                                          <p:val>
                                            <p:strVal val="#ppt_x"/>
                                          </p:val>
                                        </p:tav>
                                      </p:tavLst>
                                    </p:anim>
                                    <p:anim calcmode="lin" valueType="num">
                                      <p:cBhvr additive="base">
                                        <p:cTn id="102" dur="500" fill="hold"/>
                                        <p:tgtEl>
                                          <p:spTgt spid="37"/>
                                        </p:tgtEl>
                                        <p:attrNameLst>
                                          <p:attrName>ppt_y</p:attrName>
                                        </p:attrNameLst>
                                      </p:cBhvr>
                                      <p:tavLst>
                                        <p:tav tm="0">
                                          <p:val>
                                            <p:strVal val="#ppt_y"/>
                                          </p:val>
                                        </p:tav>
                                        <p:tav tm="100000">
                                          <p:val>
                                            <p:strVal val="#ppt_y"/>
                                          </p:val>
                                        </p:tav>
                                      </p:tavLst>
                                    </p:anim>
                                  </p:childTnLst>
                                </p:cTn>
                              </p:par>
                              <p:par>
                                <p:cTn id="103" presetID="1" presetClass="exit" presetSubtype="0" fill="hold" grpId="1" nodeType="withEffect">
                                  <p:stCondLst>
                                    <p:cond delay="0"/>
                                  </p:stCondLst>
                                  <p:childTnLst>
                                    <p:set>
                                      <p:cBhvr>
                                        <p:cTn id="104" dur="1" fill="hold">
                                          <p:stCondLst>
                                            <p:cond delay="0"/>
                                          </p:stCondLst>
                                        </p:cTn>
                                        <p:tgtEl>
                                          <p:spTgt spid="35"/>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34"/>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1" grpId="0"/>
      <p:bldP spid="23" grpId="0"/>
      <p:bldP spid="22" grpId="0"/>
      <p:bldP spid="24" grpId="0"/>
      <p:bldP spid="25" grpId="0"/>
      <p:bldP spid="26" grpId="0"/>
      <p:bldP spid="27" grpId="0"/>
      <p:bldP spid="28" grpId="0"/>
      <p:bldP spid="29" grpId="0"/>
      <p:bldP spid="30" grpId="0" animBg="1"/>
      <p:bldP spid="30" grpId="1" animBg="1"/>
      <p:bldP spid="31" grpId="0" animBg="1"/>
      <p:bldP spid="31" grpId="1" animBg="1"/>
      <p:bldP spid="32" grpId="0" animBg="1"/>
      <p:bldP spid="32" grpId="1" animBg="1"/>
      <p:bldP spid="34" grpId="0" animBg="1"/>
      <p:bldP spid="34" grpId="1" animBg="1"/>
      <p:bldP spid="37" grpId="0"/>
      <p:bldP spid="33" grpId="0" animBg="1"/>
      <p:bldP spid="33" grpId="1" animBg="1"/>
      <p:bldP spid="35" grpId="0" animBg="1"/>
      <p:bldP spid="35" grpId="1" animBg="1"/>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Role of Allocation Maps and PFS in Object Allocation</a:t>
            </a:r>
          </a:p>
        </p:txBody>
      </p:sp>
      <p:sp>
        <p:nvSpPr>
          <p:cNvPr id="3" name="Content Placeholder 2"/>
          <p:cNvSpPr>
            <a:spLocks noGrp="1"/>
          </p:cNvSpPr>
          <p:nvPr>
            <p:ph idx="1"/>
          </p:nvPr>
        </p:nvSpPr>
        <p:spPr/>
        <p:txBody>
          <a:bodyPr/>
          <a:lstStyle/>
          <a:p>
            <a:r>
              <a:rPr lang="en-US" dirty="0"/>
              <a:t>PFS and IAM are used to determine when an object needs a new extent allocated</a:t>
            </a:r>
          </a:p>
          <a:p>
            <a:r>
              <a:rPr lang="en-US" dirty="0"/>
              <a:t>GAMs and SGAMs are used to allocate the extent</a:t>
            </a:r>
          </a:p>
          <a:p>
            <a:pPr lvl="1"/>
            <a:r>
              <a:rPr lang="en-US" dirty="0"/>
              <a:t>For a uniform extent, Search the GAM for a 1 bit and set it to 0</a:t>
            </a:r>
          </a:p>
          <a:p>
            <a:pPr lvl="1"/>
            <a:r>
              <a:rPr lang="en-US" dirty="0"/>
              <a:t>For a mixed extent</a:t>
            </a:r>
          </a:p>
          <a:p>
            <a:pPr lvl="2"/>
            <a:r>
              <a:rPr lang="en-US" dirty="0"/>
              <a:t>Search the GAM for a 1 bit and set it to 0</a:t>
            </a:r>
          </a:p>
          <a:p>
            <a:pPr lvl="2"/>
            <a:r>
              <a:rPr lang="en-US" dirty="0"/>
              <a:t>Set the corresponding bit in the SGAM to 1</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8</a:t>
            </a:fld>
            <a:endParaRPr lang="en-US" dirty="0">
              <a:solidFill>
                <a:prstClr val="white"/>
              </a:solidFill>
            </a:endParaRPr>
          </a:p>
        </p:txBody>
      </p:sp>
    </p:spTree>
    <p:extLst>
      <p:ext uri="{BB962C8B-B14F-4D97-AF65-F5344CB8AC3E}">
        <p14:creationId xmlns:p14="http://schemas.microsoft.com/office/powerpoint/2010/main" val="3756369390"/>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uildID_CrsTitle_Template(MS)">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8E2EC8-E3C3-4AC3-9BAC-B08A07E4D0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10c8cff-f1b9-462f-9532-75272795b7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D22661E-0BAC-494A-86B4-DD4A1044C6B5}">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10c8cff-f1b9-462f-9532-75272795b724"/>
    <ds:schemaRef ds:uri="http://www.w3.org/XML/1998/namespace"/>
    <ds:schemaRef ds:uri="http://purl.org/dc/dcmitype/"/>
  </ds:schemaRefs>
</ds:datastoreItem>
</file>

<file path=customXml/itemProps3.xml><?xml version="1.0" encoding="utf-8"?>
<ds:datastoreItem xmlns:ds="http://schemas.openxmlformats.org/officeDocument/2006/customXml" ds:itemID="{7205DE20-3E00-4460-8ABA-4110C899F8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8563</TotalTime>
  <Words>5695</Words>
  <Application>Microsoft Office PowerPoint</Application>
  <PresentationFormat>On-screen Show (4:3)</PresentationFormat>
  <Paragraphs>539</Paragraphs>
  <Slides>21</Slides>
  <Notes>21</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ＭＳ Ｐゴシック</vt:lpstr>
      <vt:lpstr>Times New Roman</vt:lpstr>
      <vt:lpstr>MS Mincho</vt:lpstr>
      <vt:lpstr>Segoe UI</vt:lpstr>
      <vt:lpstr>BuildID_CrsTitle_Template(MS)</vt:lpstr>
      <vt:lpstr>Module 2: Table and Index Structure</vt:lpstr>
      <vt:lpstr>Conditions and Terms of Use </vt:lpstr>
      <vt:lpstr>Students: How to View this Presentation</vt:lpstr>
      <vt:lpstr>Lesson 6: SQL Server File and Page Architecture</vt:lpstr>
      <vt:lpstr>Objective</vt:lpstr>
      <vt:lpstr>SQL Server Object Allocation</vt:lpstr>
      <vt:lpstr>New Text-Only Slide (Hidden)</vt:lpstr>
      <vt:lpstr>Database File Page Layout</vt:lpstr>
      <vt:lpstr>The Role of Allocation Maps and PFS in Object Allocation</vt:lpstr>
      <vt:lpstr>New Text-Only Slide (Hidden)</vt:lpstr>
      <vt:lpstr>Object Allocation Bottlenecks</vt:lpstr>
      <vt:lpstr>New Text-Only Slide (Hidden)</vt:lpstr>
      <vt:lpstr>Basic Page Structure</vt:lpstr>
      <vt:lpstr>Page Types</vt:lpstr>
      <vt:lpstr>Examining Data Pages</vt:lpstr>
      <vt:lpstr>Transaction Log</vt:lpstr>
      <vt:lpstr>Physical Log File Structure</vt:lpstr>
      <vt:lpstr>Physical Log File Structure (continued)</vt:lpstr>
      <vt:lpstr>Log File Considerations</vt:lpstr>
      <vt:lpstr>Using DBCC LOGINFO</vt:lpstr>
      <vt:lpstr>Lesson Review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dc:creator>
  <cp:lastModifiedBy>Pam Lahoud</cp:lastModifiedBy>
  <cp:revision>328</cp:revision>
  <cp:lastPrinted>2012-04-24T16:16:01Z</cp:lastPrinted>
  <dcterms:created xsi:type="dcterms:W3CDTF">2011-05-20T18:05:21Z</dcterms:created>
  <dcterms:modified xsi:type="dcterms:W3CDTF">2012-12-12T20:08:03Z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