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720" r:id="rId4"/>
  </p:sldMasterIdLst>
  <p:notesMasterIdLst>
    <p:notesMasterId r:id="rId26"/>
  </p:notesMasterIdLst>
  <p:handoutMasterIdLst>
    <p:handoutMasterId r:id="rId27"/>
  </p:handoutMasterIdLst>
  <p:sldIdLst>
    <p:sldId id="295" r:id="rId5"/>
    <p:sldId id="262" r:id="rId6"/>
    <p:sldId id="298" r:id="rId7"/>
    <p:sldId id="302" r:id="rId8"/>
    <p:sldId id="303" r:id="rId9"/>
    <p:sldId id="304" r:id="rId10"/>
    <p:sldId id="323" r:id="rId11"/>
    <p:sldId id="306" r:id="rId12"/>
    <p:sldId id="317" r:id="rId13"/>
    <p:sldId id="307" r:id="rId14"/>
    <p:sldId id="318" r:id="rId15"/>
    <p:sldId id="308" r:id="rId16"/>
    <p:sldId id="309" r:id="rId17"/>
    <p:sldId id="327" r:id="rId18"/>
    <p:sldId id="326" r:id="rId19"/>
    <p:sldId id="328" r:id="rId20"/>
    <p:sldId id="329" r:id="rId21"/>
    <p:sldId id="310" r:id="rId22"/>
    <p:sldId id="311" r:id="rId23"/>
    <p:sldId id="312" r:id="rId24"/>
    <p:sldId id="324" r:id="rId25"/>
  </p:sldIdLst>
  <p:sldSz cx="9144000" cy="6858000" type="screen4x3"/>
  <p:notesSz cx="7010400" cy="9296400"/>
  <p:embeddedFontLst>
    <p:embeddedFont>
      <p:font typeface="MS Mincho" panose="02020609040205080304" pitchFamily="49" charset="-128"/>
      <p:regular r:id="rId28"/>
    </p:embeddedFont>
    <p:embeddedFont>
      <p:font typeface="Segoe UI" panose="020B0502040204020203"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ＭＳ Ｐゴシック" panose="020B0600070205080204" pitchFamily="34" charset="-128"/>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Mark Short" initials="MAS" lastIdx="1" clrIdx="1"/>
  <p:cmAuthor id="2" name="Pam Lahoud" initials="PL" lastIdx="2" clrIdx="2"/>
  <p:cmAuthor id="3" name="Ruben Gonzalez Davila" initials="RGD" lastIdx="3" clrIdx="3"/>
  <p:cmAuthor id="4" name="Julie Rasnick" initials="J" lastIdx="2" clrIdx="4">
    <p:extLst>
      <p:ext uri="{19B8F6BF-5375-455C-9EA6-DF929625EA0E}">
        <p15:presenceInfo xmlns:p15="http://schemas.microsoft.com/office/powerpoint/2012/main"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71096" autoAdjust="0"/>
  </p:normalViewPr>
  <p:slideViewPr>
    <p:cSldViewPr>
      <p:cViewPr varScale="1">
        <p:scale>
          <a:sx n="59" d="100"/>
          <a:sy n="59" d="100"/>
        </p:scale>
        <p:origin x="101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4000" y="619125"/>
            <a:ext cx="3962400"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cial.technet.microsoft.com/wiki/contents/articles/4995.sql-server-columnstore-performance-tuning.asp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ms189783.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ms190457.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Primary XML index</a:t>
            </a:r>
          </a:p>
          <a:p>
            <a:r>
              <a:rPr lang="en-US" sz="1200" kern="1200" dirty="0" smtClean="0">
                <a:solidFill>
                  <a:schemeClr val="tx1"/>
                </a:solidFill>
                <a:effectLst/>
                <a:latin typeface="+mn-lt"/>
                <a:ea typeface="+mn-ea"/>
                <a:cs typeface="+mn-cs"/>
              </a:rPr>
              <a:t>The primary XML index is a shredded and persisted representation of the XML binary large objects (BLOBs) in the </a:t>
            </a:r>
            <a:r>
              <a:rPr lang="en-US" sz="1200" b="1" kern="1200" dirty="0" smtClean="0">
                <a:solidFill>
                  <a:schemeClr val="tx1"/>
                </a:solidFill>
                <a:effectLst/>
                <a:latin typeface="+mn-lt"/>
                <a:ea typeface="+mn-ea"/>
                <a:cs typeface="+mn-cs"/>
              </a:rPr>
              <a:t>xml</a:t>
            </a:r>
            <a:r>
              <a:rPr lang="en-US" sz="1200" kern="1200" dirty="0" smtClean="0">
                <a:solidFill>
                  <a:schemeClr val="tx1"/>
                </a:solidFill>
                <a:effectLst/>
                <a:latin typeface="+mn-lt"/>
                <a:ea typeface="+mn-ea"/>
                <a:cs typeface="+mn-cs"/>
              </a:rPr>
              <a:t> data type column. For each XML BLOB in the column, the index creates several rows of data, approximately one row for each node in the XML. Each row stores the following:</a:t>
            </a:r>
          </a:p>
          <a:p>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Name of the attribute (Tag Name)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smtClean="0">
                <a:solidFill>
                  <a:schemeClr val="tx1"/>
                </a:solidFill>
                <a:effectLst/>
                <a:latin typeface="+mn-lt"/>
                <a:ea typeface="+mn-ea"/>
                <a:cs typeface="+mn-cs"/>
              </a:rPr>
              <a:t>Node value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smtClean="0">
                <a:solidFill>
                  <a:schemeClr val="tx1"/>
                </a:solidFill>
                <a:effectLst/>
                <a:latin typeface="+mn-lt"/>
                <a:ea typeface="+mn-ea"/>
                <a:cs typeface="+mn-cs"/>
              </a:rPr>
              <a:t>Node type (Element, Attribute, Text)</a:t>
            </a:r>
          </a:p>
          <a:p>
            <a:pPr marL="171450" lvl="0" indent="-171450">
              <a:buFont typeface="Arial" pitchFamily="34" charset="0"/>
              <a:buChar char="•"/>
            </a:pPr>
            <a:r>
              <a:rPr lang="en-US" sz="1200" kern="1200" dirty="0" smtClean="0">
                <a:solidFill>
                  <a:schemeClr val="tx1"/>
                </a:solidFill>
                <a:effectLst/>
                <a:latin typeface="+mn-lt"/>
                <a:ea typeface="+mn-ea"/>
                <a:cs typeface="+mn-cs"/>
              </a:rPr>
              <a:t>Document order</a:t>
            </a:r>
          </a:p>
          <a:p>
            <a:pPr marL="171450" lvl="0" indent="-171450">
              <a:buFont typeface="Arial" pitchFamily="34" charset="0"/>
              <a:buChar char="•"/>
            </a:pPr>
            <a:r>
              <a:rPr lang="en-US" sz="1200" kern="1200" dirty="0" smtClean="0">
                <a:solidFill>
                  <a:schemeClr val="tx1"/>
                </a:solidFill>
                <a:effectLst/>
                <a:latin typeface="+mn-lt"/>
                <a:ea typeface="+mn-ea"/>
                <a:cs typeface="+mn-cs"/>
              </a:rPr>
              <a:t>Path from node to the XML root</a:t>
            </a:r>
          </a:p>
          <a:p>
            <a:pPr marL="171450" lvl="0" indent="-171450">
              <a:buFont typeface="Arial" pitchFamily="34" charset="0"/>
              <a:buChar char="•"/>
            </a:pPr>
            <a:r>
              <a:rPr lang="en-US" sz="1200" kern="1200" dirty="0" smtClean="0">
                <a:solidFill>
                  <a:schemeClr val="tx1"/>
                </a:solidFill>
                <a:effectLst/>
                <a:latin typeface="+mn-lt"/>
                <a:ea typeface="+mn-ea"/>
                <a:cs typeface="+mn-cs"/>
              </a:rPr>
              <a:t>Clustered Index key of the base table (similar to all non-clustered indexes)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example shows how to create a primary XML index:</a:t>
            </a:r>
          </a:p>
          <a:p>
            <a:endParaRPr lang="en-US" sz="1200" kern="1200" dirty="0" smtClean="0">
              <a:solidFill>
                <a:schemeClr val="tx1"/>
              </a:solidFill>
              <a:effectLst/>
              <a:latin typeface="+mn-lt"/>
              <a:ea typeface="+mn-ea"/>
              <a:cs typeface="+mn-cs"/>
            </a:endParaRPr>
          </a:p>
          <a:p>
            <a:r>
              <a:rPr lang="en-US" sz="1000" dirty="0">
                <a:solidFill>
                  <a:srgbClr val="0000FF"/>
                </a:solidFill>
                <a:latin typeface="Courier New" pitchFamily="49" charset="0"/>
                <a:cs typeface="Courier New" pitchFamily="49" charset="0"/>
              </a:rPr>
              <a:t>USE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GO</a:t>
            </a:r>
          </a:p>
          <a:p>
            <a:r>
              <a:rPr lang="en-US" sz="1000" dirty="0">
                <a:solidFill>
                  <a:srgbClr val="0000FF"/>
                </a:solidFill>
                <a:latin typeface="Courier New" pitchFamily="49" charset="0"/>
                <a:cs typeface="Courier New" pitchFamily="49" charset="0"/>
              </a:rPr>
              <a:t>IF</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EXISTS</a:t>
            </a:r>
            <a:r>
              <a:rPr lang="en-US" sz="1000" dirty="0">
                <a:solidFill>
                  <a:srgbClr val="0000FF"/>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endParaRPr lang="en-US" sz="1000" dirty="0">
              <a:solidFill>
                <a:srgbClr val="00800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name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srgbClr val="FF0000"/>
                </a:solidFill>
                <a:latin typeface="Courier New" pitchFamily="49" charset="0"/>
                <a:cs typeface="Courier New" pitchFamily="49" charset="0"/>
              </a:rPr>
              <a:t>N'PXML_ProductModel_CatalogDescription</a:t>
            </a:r>
            <a:r>
              <a:rPr lang="en-US" sz="1000" dirty="0">
                <a:solidFill>
                  <a:srgbClr val="FF0000"/>
                </a:solidFill>
                <a:latin typeface="Courier New" pitchFamily="49" charset="0"/>
                <a:cs typeface="Courier New" pitchFamily="49" charset="0"/>
              </a:rPr>
              <a:t>'</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DROP</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PXML_ProductModel_CatalogDescription</a:t>
            </a:r>
            <a:r>
              <a:rPr lang="en-US" sz="1000" dirty="0">
                <a:solidFill>
                  <a:prstClr val="black"/>
                </a:solidFill>
                <a:latin typeface="Courier New" pitchFamily="49" charset="0"/>
                <a:cs typeface="Courier New" pitchFamily="49" charset="0"/>
              </a:rPr>
              <a:t> </a:t>
            </a:r>
          </a:p>
          <a:p>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Production</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ProductModel</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GO</a:t>
            </a:r>
          </a:p>
          <a:p>
            <a:r>
              <a:rPr lang="en-US" sz="1000" dirty="0">
                <a:solidFill>
                  <a:srgbClr val="0000FF"/>
                </a:solidFill>
                <a:latin typeface="Courier New" pitchFamily="49" charset="0"/>
                <a:cs typeface="Courier New" pitchFamily="49" charset="0"/>
              </a:rPr>
              <a:t>CREATE</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PRIMARY</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XML</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PXML_ProductModel_CatalogDescription</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Production</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ProductModel</a:t>
            </a:r>
            <a:r>
              <a:rPr lang="en-US" sz="1000" dirty="0">
                <a:solidFill>
                  <a:srgbClr val="0000FF"/>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CatalogDescription</a:t>
            </a:r>
            <a:r>
              <a:rPr lang="en-US" sz="1000" dirty="0">
                <a:solidFill>
                  <a:srgbClr val="808080"/>
                </a:solidFill>
                <a:latin typeface="Courier New" pitchFamily="49" charset="0"/>
                <a:cs typeface="Courier New" pitchFamily="49" charset="0"/>
              </a:rPr>
              <a:t>);</a:t>
            </a:r>
          </a:p>
          <a:p>
            <a:r>
              <a:rPr lang="en-US" sz="1000" dirty="0" smtClean="0">
                <a:solidFill>
                  <a:srgbClr val="0000FF"/>
                </a:solidFill>
                <a:latin typeface="Courier New" pitchFamily="49" charset="0"/>
                <a:cs typeface="Courier New" pitchFamily="49" charset="0"/>
              </a:rPr>
              <a:t>GO</a:t>
            </a:r>
          </a:p>
          <a:p>
            <a:endParaRPr lang="en-US" dirty="0" smtClean="0"/>
          </a:p>
          <a:p>
            <a:r>
              <a:rPr lang="en-US" b="1" dirty="0"/>
              <a:t>Secondary XML index</a:t>
            </a:r>
          </a:p>
          <a:p>
            <a:r>
              <a:rPr lang="en-US" dirty="0"/>
              <a:t>Secondary XML indexes can further enhance performance, but a primary XML index must first exist before you can create secondary indexes. The following table describes the purpose of the three types of secondary index:</a:t>
            </a: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38233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pPr fontAlgn="ctr"/>
            <a:endParaRPr lang="en-US" b="1" dirty="0" smtClean="0"/>
          </a:p>
          <a:p>
            <a:pPr fontAlgn="ctr"/>
            <a:endParaRPr lang="en-US" b="1" dirty="0"/>
          </a:p>
          <a:p>
            <a:pPr fontAlgn="ctr"/>
            <a:endParaRPr lang="en-US" b="1" dirty="0" smtClean="0"/>
          </a:p>
          <a:p>
            <a:pPr fontAlgn="ctr"/>
            <a:endParaRPr lang="en-US" b="1" dirty="0"/>
          </a:p>
          <a:p>
            <a:pPr fontAlgn="ctr"/>
            <a:endParaRPr lang="en-US" b="1" dirty="0" smtClean="0"/>
          </a:p>
          <a:p>
            <a:pPr fontAlgn="ctr"/>
            <a:endParaRPr lang="en-US" b="1" dirty="0"/>
          </a:p>
          <a:p>
            <a:pPr fontAlgn="ctr"/>
            <a:endParaRPr lang="en-US" b="1" dirty="0" smtClean="0"/>
          </a:p>
          <a:p>
            <a:endParaRPr lang="en-US" dirty="0" smtClean="0"/>
          </a:p>
          <a:p>
            <a:endParaRPr lang="en-US" dirty="0"/>
          </a:p>
          <a:p>
            <a:endParaRPr lang="en-US" dirty="0" smtClean="0"/>
          </a:p>
          <a:p>
            <a:r>
              <a:rPr lang="en-US" dirty="0" smtClean="0"/>
              <a:t>The </a:t>
            </a:r>
            <a:r>
              <a:rPr lang="en-US" dirty="0"/>
              <a:t>following example shows how to create a secondary XML index:</a:t>
            </a:r>
          </a:p>
          <a:p>
            <a:endParaRPr lang="en-US" dirty="0" smtClean="0"/>
          </a:p>
          <a:p>
            <a:r>
              <a:rPr lang="en-US" sz="1000" dirty="0">
                <a:solidFill>
                  <a:srgbClr val="0000FF"/>
                </a:solidFill>
                <a:latin typeface="Courier New" pitchFamily="49" charset="0"/>
                <a:cs typeface="Courier New" pitchFamily="49" charset="0"/>
              </a:rPr>
              <a:t>USE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GO</a:t>
            </a:r>
          </a:p>
          <a:p>
            <a:r>
              <a:rPr lang="en-US" sz="1000" dirty="0">
                <a:solidFill>
                  <a:srgbClr val="0000FF"/>
                </a:solidFill>
                <a:latin typeface="Courier New" pitchFamily="49" charset="0"/>
                <a:cs typeface="Courier New" pitchFamily="49" charset="0"/>
              </a:rPr>
              <a:t>IF</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EXISTS</a:t>
            </a:r>
            <a:r>
              <a:rPr lang="en-US" sz="1000" dirty="0">
                <a:solidFill>
                  <a:srgbClr val="0000FF"/>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name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endParaRPr lang="en-US" sz="1000" dirty="0">
              <a:solidFill>
                <a:srgbClr val="00800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name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srgbClr val="FF0000"/>
                </a:solidFill>
                <a:latin typeface="Courier New" pitchFamily="49" charset="0"/>
                <a:cs typeface="Courier New" pitchFamily="49" charset="0"/>
              </a:rPr>
              <a:t>N'IXML_ProductModel_CatalogDescription_Path</a:t>
            </a:r>
            <a:r>
              <a:rPr lang="en-US" sz="1000" dirty="0">
                <a:solidFill>
                  <a:srgbClr val="FF0000"/>
                </a:solidFill>
                <a:latin typeface="Courier New" pitchFamily="49" charset="0"/>
                <a:cs typeface="Courier New" pitchFamily="49" charset="0"/>
              </a:rPr>
              <a:t>'</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DROP</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IXML_ProductModel_CatalogDescription_Path</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Production</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ProductModel</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GO</a:t>
            </a:r>
          </a:p>
          <a:p>
            <a:r>
              <a:rPr lang="en-US" sz="1000" dirty="0">
                <a:solidFill>
                  <a:srgbClr val="0000FF"/>
                </a:solidFill>
                <a:latin typeface="Courier New" pitchFamily="49" charset="0"/>
                <a:cs typeface="Courier New" pitchFamily="49" charset="0"/>
              </a:rPr>
              <a:t>CREATE</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XML</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IXML_ProductModel_CatalogDescription_Path</a:t>
            </a:r>
            <a:r>
              <a:rPr lang="en-US" sz="1000" dirty="0">
                <a:solidFill>
                  <a:prstClr val="black"/>
                </a:solidFill>
                <a:latin typeface="Courier New" pitchFamily="49" charset="0"/>
                <a:cs typeface="Courier New" pitchFamily="49" charset="0"/>
              </a:rPr>
              <a:t> </a:t>
            </a:r>
          </a:p>
          <a:p>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Production</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ProductModel</a:t>
            </a:r>
            <a:r>
              <a:rPr lang="en-US" sz="1000" dirty="0">
                <a:solidFill>
                  <a:srgbClr val="0000FF"/>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CatalogDescription</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USING</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XML</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PXML_ProductModel_CatalogDescription</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FOR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PATH</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p>
          <a:p>
            <a:r>
              <a:rPr lang="en-US" sz="1000" dirty="0" smtClean="0">
                <a:solidFill>
                  <a:srgbClr val="0000FF"/>
                </a:solidFill>
                <a:latin typeface="Courier New" pitchFamily="49" charset="0"/>
                <a:cs typeface="Courier New" pitchFamily="49" charset="0"/>
              </a:rPr>
              <a:t>GO</a:t>
            </a:r>
          </a:p>
          <a:p>
            <a:endParaRPr lang="en-US" b="1" dirty="0" smtClean="0"/>
          </a:p>
          <a:p>
            <a:r>
              <a:rPr lang="en-US" b="1" dirty="0" smtClean="0"/>
              <a:t>Discovery </a:t>
            </a:r>
            <a:r>
              <a:rPr lang="en-US" b="1" dirty="0"/>
              <a:t>of XML indexes</a:t>
            </a:r>
          </a:p>
          <a:p>
            <a:r>
              <a:rPr lang="en-US" dirty="0"/>
              <a:t>You can view the XML indexes that exist in your database by querying </a:t>
            </a:r>
            <a:r>
              <a:rPr lang="en-US" dirty="0" err="1"/>
              <a:t>sys.xml_indexes</a:t>
            </a:r>
            <a:r>
              <a:rPr lang="en-US" dirty="0"/>
              <a:t> as follows:</a:t>
            </a:r>
          </a:p>
          <a:p>
            <a:endParaRPr lang="en-US" dirty="0" smtClean="0"/>
          </a:p>
          <a:p>
            <a:r>
              <a:rPr lang="en-US" dirty="0" smtClean="0"/>
              <a:t>Select </a:t>
            </a:r>
            <a:r>
              <a:rPr lang="en-US" dirty="0" err="1"/>
              <a:t>using_xml_index_id</a:t>
            </a:r>
            <a:r>
              <a:rPr lang="en-US" dirty="0"/>
              <a:t>, </a:t>
            </a:r>
            <a:r>
              <a:rPr lang="en-US" dirty="0" err="1"/>
              <a:t>secondary_type</a:t>
            </a:r>
            <a:r>
              <a:rPr lang="en-US" dirty="0"/>
              <a:t>, </a:t>
            </a:r>
            <a:r>
              <a:rPr lang="en-US" dirty="0" err="1"/>
              <a:t>secondary_type_desc</a:t>
            </a:r>
            <a:r>
              <a:rPr lang="en-US" dirty="0"/>
              <a:t> from </a:t>
            </a:r>
            <a:r>
              <a:rPr lang="en-US" dirty="0" err="1"/>
              <a:t>sys.xml_indexes</a:t>
            </a:r>
            <a:endParaRPr lang="en-US" dirty="0"/>
          </a:p>
          <a:p>
            <a:pPr fontAlgn="ctr"/>
            <a:endParaRPr lang="en-US" b="1"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44673490"/>
              </p:ext>
            </p:extLst>
          </p:nvPr>
        </p:nvGraphicFramePr>
        <p:xfrm>
          <a:off x="762000" y="609600"/>
          <a:ext cx="5486400" cy="1676400"/>
        </p:xfrm>
        <a:graphic>
          <a:graphicData uri="http://schemas.openxmlformats.org/drawingml/2006/table">
            <a:tbl>
              <a:tblPr firstRow="1" bandRow="1">
                <a:tableStyleId>{5C22544A-7EE6-4342-B048-85BDC9FD1C3A}</a:tableStyleId>
              </a:tblPr>
              <a:tblGrid>
                <a:gridCol w="2743200"/>
                <a:gridCol w="2743200"/>
              </a:tblGrid>
              <a:tr h="0">
                <a:tc>
                  <a:txBody>
                    <a:bodyPr/>
                    <a:lstStyle/>
                    <a:p>
                      <a:pPr marL="45720" marR="0">
                        <a:lnSpc>
                          <a:spcPts val="1100"/>
                        </a:lnSpc>
                        <a:spcBef>
                          <a:spcPts val="200"/>
                        </a:spcBef>
                        <a:spcAft>
                          <a:spcPts val="200"/>
                        </a:spcAft>
                      </a:pPr>
                      <a:r>
                        <a:rPr lang="en-US" sz="900" b="1">
                          <a:effectLst/>
                          <a:latin typeface="Arial"/>
                          <a:ea typeface="MS Mincho"/>
                          <a:cs typeface="Times New Roman"/>
                        </a:rPr>
                        <a:t>Secondary XML Index Type</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a:effectLst/>
                          <a:latin typeface="Arial"/>
                          <a:ea typeface="MS Mincho"/>
                          <a:cs typeface="Times New Roman"/>
                        </a:rPr>
                        <a:t>Purpose</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PATH</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Enhances performance where queries specify path expressions on XML type columns.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VALUE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Enhances performance of value-based queries or where the path contains a wildcard. Key columns of the VALUE index are node value and path of the primary XML index.</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PROPERTY</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Enhances performance of queries that retrieve one or more values from individual XML instances. This index is built on columns PK, path, and node value of the primary XML index (PK is the primary key of the base table).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bl>
          </a:graphicData>
        </a:graphic>
      </p:graphicFrame>
    </p:spTree>
    <p:extLst>
      <p:ext uri="{BB962C8B-B14F-4D97-AF65-F5344CB8AC3E}">
        <p14:creationId xmlns:p14="http://schemas.microsoft.com/office/powerpoint/2010/main" val="808704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42875"/>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New in SQL Server 2012,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can store data oriented by columns instead of by rows.  Columnstore indexes can speed up data warehouse query processing in many cases by a factor of 10 to 100.  Relational database management systems (RDBMs) typically store data in a row-wise fashion.  The entire collection of data comprising one row is stored contiguously on a data page.  This is sometimes referred to as “row store”.  In column store, values from a single column are stored together, often in a compressed format.  SQL Server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store data in a column-wise fashion.  The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appears as another index on a table with other indexes in SQL Server Management Studio.  The optimizer considers the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as a source for accessing data just like any other index when creating a query plan.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stored in a column store format can often be compressed more effectively than when stored in a row store fashion.  There is typically more redundancy within a column of a table than within a row.  When data is more compressed, less I/O is required to retrieve the data into memory from the disk.  Reducing I/O can significantly speed up query response time.  Data stored in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is compressed when it is created using </a:t>
            </a:r>
            <a:r>
              <a:rPr lang="en-US" sz="1200" kern="1200" dirty="0" err="1" smtClean="0">
                <a:solidFill>
                  <a:schemeClr val="tx1"/>
                </a:solidFill>
                <a:effectLst/>
                <a:latin typeface="+mn-lt"/>
                <a:ea typeface="+mn-ea"/>
                <a:cs typeface="+mn-cs"/>
              </a:rPr>
              <a:t>xVelocity</a:t>
            </a:r>
            <a:r>
              <a:rPr lang="en-US" sz="1200" kern="1200" dirty="0" smtClean="0">
                <a:solidFill>
                  <a:schemeClr val="tx1"/>
                </a:solidFill>
                <a:effectLst/>
                <a:latin typeface="+mn-lt"/>
                <a:ea typeface="+mn-ea"/>
                <a:cs typeface="+mn-cs"/>
              </a:rPr>
              <a:t> compression algorithms.  </a:t>
            </a:r>
            <a:r>
              <a:rPr lang="en-US" sz="1200" kern="1200" dirty="0" err="1" smtClean="0">
                <a:solidFill>
                  <a:schemeClr val="tx1"/>
                </a:solidFill>
                <a:effectLst/>
                <a:latin typeface="+mn-lt"/>
                <a:ea typeface="+mn-ea"/>
                <a:cs typeface="+mn-cs"/>
              </a:rPr>
              <a:t>xVelocity</a:t>
            </a:r>
            <a:r>
              <a:rPr lang="en-US" sz="1200" kern="1200" dirty="0" smtClean="0">
                <a:solidFill>
                  <a:schemeClr val="tx1"/>
                </a:solidFill>
                <a:effectLst/>
                <a:latin typeface="+mn-lt"/>
                <a:ea typeface="+mn-ea"/>
                <a:cs typeface="+mn-cs"/>
              </a:rPr>
              <a:t> compresses data more than either traditional PAGE or ROW database compression in SQL Server.  There is no user control over the compression of the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 query only references a few of the columns, it is only necessary to retrieve those columns from the disk into memory.  However, storing columns independently means that data must be recombined to return entire data rows.  When a query only needs to touch a few rows, having all the data for one row stored together can be an advantage.  Row stores may offer better query performance for very selective queries requiring most of the column values.</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377682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lnSpcReduction="10000"/>
          </a:bodyPr>
          <a:lstStyle/>
          <a:p>
            <a:r>
              <a:rPr lang="en-US" dirty="0"/>
              <a:t>You can use Object Explorer in SQL Server Management Studio to create </a:t>
            </a:r>
            <a:r>
              <a:rPr lang="en-US" dirty="0" err="1"/>
              <a:t>columnstore</a:t>
            </a:r>
            <a:r>
              <a:rPr lang="en-US" dirty="0"/>
              <a:t> indexes.  The sample TSQL statement below creates a column store index on the </a:t>
            </a:r>
            <a:r>
              <a:rPr lang="en-US" dirty="0" err="1"/>
              <a:t>Sales.SalesOrderDetail</a:t>
            </a:r>
            <a:r>
              <a:rPr lang="en-US" dirty="0"/>
              <a:t> table:</a:t>
            </a:r>
          </a:p>
          <a:p>
            <a:endParaRPr lang="en-US" dirty="0" smtClean="0"/>
          </a:p>
          <a:p>
            <a:r>
              <a:rPr lang="en-US" sz="1000" dirty="0">
                <a:solidFill>
                  <a:srgbClr val="0000FF"/>
                </a:solidFill>
                <a:latin typeface="Courier New" pitchFamily="49" charset="0"/>
                <a:cs typeface="Courier New" pitchFamily="49" charset="0"/>
              </a:rPr>
              <a:t>create</a:t>
            </a:r>
            <a:r>
              <a:rPr lang="en-US" sz="1000" dirty="0">
                <a:solidFill>
                  <a:prstClr val="black"/>
                </a:solidFill>
                <a:latin typeface="Courier New" pitchFamily="49" charset="0"/>
                <a:cs typeface="Courier New" pitchFamily="49" charset="0"/>
              </a:rPr>
              <a:t> </a:t>
            </a:r>
            <a:r>
              <a:rPr lang="en-US" sz="1000" dirty="0" err="1">
                <a:solidFill>
                  <a:srgbClr val="0000FF"/>
                </a:solidFill>
                <a:latin typeface="Courier New" pitchFamily="49" charset="0"/>
                <a:cs typeface="Courier New" pitchFamily="49" charset="0"/>
              </a:rPr>
              <a:t>nonclustered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columnstore</a:t>
            </a:r>
            <a:r>
              <a:rPr lang="en-US" sz="1000" dirty="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index</a:t>
            </a:r>
            <a:r>
              <a:rPr lang="en-US" sz="1000" dirty="0" smtClean="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ColStorIDX_SalesOrderDetail</a:t>
            </a:r>
            <a:r>
              <a:rPr lang="en-US" sz="1000" dirty="0" smtClean="0">
                <a:solidFill>
                  <a:prstClr val="black"/>
                </a:solidFill>
                <a:latin typeface="Courier New" pitchFamily="49" charset="0"/>
                <a:cs typeface="Courier New" pitchFamily="49" charset="0"/>
              </a:rPr>
              <a:t> </a:t>
            </a:r>
            <a:endParaRPr lang="en-US" sz="1000" dirty="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a:t>
            </a:r>
            <a:r>
              <a:rPr lang="en-US" sz="1000" dirty="0" err="1" smtClean="0">
                <a:solidFill>
                  <a:srgbClr val="808080"/>
                </a:solidFill>
                <a:latin typeface="Courier New" pitchFamily="49" charset="0"/>
                <a:cs typeface="Courier New" pitchFamily="49" charset="0"/>
              </a:rPr>
              <a:t>.</a:t>
            </a:r>
            <a:r>
              <a:rPr lang="en-US" sz="1000" dirty="0" err="1" smtClean="0">
                <a:solidFill>
                  <a:prstClr val="black"/>
                </a:solidFill>
                <a:latin typeface="Courier New" pitchFamily="49" charset="0"/>
                <a:cs typeface="Courier New" pitchFamily="49" charset="0"/>
              </a:rPr>
              <a:t>SalesOrderDetail</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UnitPrice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UnitPriceDiscount</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OrderQty</a:t>
            </a:r>
            <a:r>
              <a:rPr lang="en-US" sz="1000" dirty="0">
                <a:solidFill>
                  <a:srgbClr val="808080"/>
                </a:solidFill>
                <a:latin typeface="Courier New" pitchFamily="49" charset="0"/>
                <a:cs typeface="Courier New" pitchFamily="49" charset="0"/>
              </a:rPr>
              <a:t>)</a:t>
            </a:r>
          </a:p>
          <a:p>
            <a:r>
              <a:rPr lang="en-US" sz="1000" dirty="0" smtClean="0">
                <a:solidFill>
                  <a:srgbClr val="0000FF"/>
                </a:solidFill>
                <a:latin typeface="Courier New" pitchFamily="49" charset="0"/>
                <a:cs typeface="Courier New" pitchFamily="49" charset="0"/>
              </a:rPr>
              <a:t>go</a:t>
            </a:r>
          </a:p>
          <a:p>
            <a:r>
              <a:rPr lang="en-US" sz="1100" dirty="0">
                <a:latin typeface="Courier New" pitchFamily="49" charset="0"/>
                <a:cs typeface="Courier New" pitchFamily="49" charset="0"/>
              </a:rPr>
              <a:t> </a:t>
            </a:r>
          </a:p>
          <a:p>
            <a:r>
              <a:rPr lang="en-US" dirty="0"/>
              <a:t>There is no concept of </a:t>
            </a:r>
            <a:r>
              <a:rPr lang="en-US" dirty="0" smtClean="0"/>
              <a:t>key </a:t>
            </a:r>
            <a:r>
              <a:rPr lang="en-US" dirty="0"/>
              <a:t>columns in a </a:t>
            </a:r>
            <a:r>
              <a:rPr lang="en-US" dirty="0" err="1"/>
              <a:t>columnstore</a:t>
            </a:r>
            <a:r>
              <a:rPr lang="en-US" dirty="0"/>
              <a:t> index so the limitation on key columns (16) does not apply to </a:t>
            </a:r>
            <a:r>
              <a:rPr lang="en-US" dirty="0" err="1"/>
              <a:t>columnstore</a:t>
            </a:r>
            <a:r>
              <a:rPr lang="en-US" dirty="0"/>
              <a:t> indexes.  Additionally, the index key record size limit of 900 bytes does not apply to </a:t>
            </a:r>
            <a:r>
              <a:rPr lang="en-US" dirty="0" err="1"/>
              <a:t>columnstore</a:t>
            </a:r>
            <a:r>
              <a:rPr lang="en-US" dirty="0"/>
              <a:t> indexes.  All </a:t>
            </a:r>
            <a:r>
              <a:rPr lang="en-US" dirty="0" err="1"/>
              <a:t>columnstore</a:t>
            </a:r>
            <a:r>
              <a:rPr lang="en-US" dirty="0"/>
              <a:t> indexes are created as non clustered indexes and will have an underlying base table which is either a heap or clustered index.   If a </a:t>
            </a:r>
            <a:r>
              <a:rPr lang="en-US" dirty="0" err="1"/>
              <a:t>columnstore</a:t>
            </a:r>
            <a:r>
              <a:rPr lang="en-US" dirty="0"/>
              <a:t> index is created on a table that has a clustered index, all the clustered index key columns must be included in the </a:t>
            </a:r>
            <a:r>
              <a:rPr lang="en-US" dirty="0" err="1"/>
              <a:t>columnstore</a:t>
            </a:r>
            <a:r>
              <a:rPr lang="en-US" dirty="0"/>
              <a:t> index.  If the clustering keys are not listed in the create index statement, they will be added to the </a:t>
            </a:r>
            <a:r>
              <a:rPr lang="en-US" dirty="0" err="1"/>
              <a:t>columnstore</a:t>
            </a:r>
            <a:r>
              <a:rPr lang="en-US" dirty="0"/>
              <a:t> index automatically.  Creating a </a:t>
            </a:r>
            <a:r>
              <a:rPr lang="en-US" dirty="0" err="1"/>
              <a:t>columnstore</a:t>
            </a:r>
            <a:r>
              <a:rPr lang="en-US" dirty="0"/>
              <a:t> index generally takes 1.5 times the amount of time it takes to create a regular B-tree index on the same columns.  </a:t>
            </a:r>
          </a:p>
          <a:p>
            <a:endParaRPr lang="en-US" dirty="0" smtClean="0"/>
          </a:p>
          <a:p>
            <a:r>
              <a:rPr lang="en-US" dirty="0" smtClean="0"/>
              <a:t>Typically</a:t>
            </a:r>
            <a:r>
              <a:rPr lang="en-US" dirty="0"/>
              <a:t>, you will put all the columns in a table in the </a:t>
            </a:r>
            <a:r>
              <a:rPr lang="en-US" dirty="0" err="1"/>
              <a:t>columnstore</a:t>
            </a:r>
            <a:r>
              <a:rPr lang="en-US" dirty="0"/>
              <a:t> index, although this is not necessary.  The following data types are supported by </a:t>
            </a:r>
            <a:r>
              <a:rPr lang="en-US" dirty="0" err="1"/>
              <a:t>columnstore</a:t>
            </a:r>
            <a:r>
              <a:rPr lang="en-US" dirty="0"/>
              <a:t> indexes:</a:t>
            </a:r>
          </a:p>
          <a:p>
            <a:pPr marL="171450" lvl="0" indent="-171450">
              <a:buFont typeface="Arial" pitchFamily="34" charset="0"/>
              <a:buChar char="•"/>
            </a:pPr>
            <a:r>
              <a:rPr lang="en-US" dirty="0" smtClean="0"/>
              <a:t>INT, BIGINT, SMALLINT, TINYINT</a:t>
            </a:r>
            <a:endParaRPr lang="en-US" dirty="0"/>
          </a:p>
          <a:p>
            <a:pPr marL="171450" lvl="0" indent="-171450">
              <a:buFont typeface="Arial" pitchFamily="34" charset="0"/>
              <a:buChar char="•"/>
            </a:pPr>
            <a:r>
              <a:rPr lang="en-US" dirty="0" smtClean="0"/>
              <a:t>MONEY, SMALLMONEY</a:t>
            </a:r>
            <a:endParaRPr lang="en-US" dirty="0"/>
          </a:p>
          <a:p>
            <a:pPr marL="171450" lvl="0" indent="-171450">
              <a:buFont typeface="Arial" pitchFamily="34" charset="0"/>
              <a:buChar char="•"/>
            </a:pPr>
            <a:r>
              <a:rPr lang="en-US" dirty="0"/>
              <a:t>BIT</a:t>
            </a:r>
          </a:p>
          <a:p>
            <a:pPr marL="171450" lvl="0" indent="-171450">
              <a:buFont typeface="Arial" pitchFamily="34" charset="0"/>
              <a:buChar char="•"/>
            </a:pPr>
            <a:r>
              <a:rPr lang="en-US" dirty="0"/>
              <a:t>FLOAT</a:t>
            </a:r>
          </a:p>
          <a:p>
            <a:pPr marL="171450" lvl="0" indent="-171450">
              <a:buFont typeface="Arial" pitchFamily="34" charset="0"/>
              <a:buChar char="•"/>
            </a:pPr>
            <a:r>
              <a:rPr lang="en-US" dirty="0"/>
              <a:t>REAL</a:t>
            </a:r>
          </a:p>
          <a:p>
            <a:pPr marL="171450" lvl="0" indent="-171450">
              <a:buFont typeface="Arial" pitchFamily="34" charset="0"/>
              <a:buChar char="•"/>
            </a:pPr>
            <a:r>
              <a:rPr lang="en-US" dirty="0" smtClean="0"/>
              <a:t>CHAR(n), VARCHAR(n</a:t>
            </a:r>
            <a:r>
              <a:rPr lang="en-US" dirty="0"/>
              <a:t>)</a:t>
            </a:r>
          </a:p>
          <a:p>
            <a:pPr marL="171450" lvl="0" indent="-171450">
              <a:buFont typeface="Arial" pitchFamily="34" charset="0"/>
              <a:buChar char="•"/>
            </a:pPr>
            <a:r>
              <a:rPr lang="en-US" dirty="0" smtClean="0"/>
              <a:t>NCHAR(n), NVARCHAR(n</a:t>
            </a:r>
            <a:r>
              <a:rPr lang="en-US" dirty="0"/>
              <a:t>)</a:t>
            </a:r>
          </a:p>
          <a:p>
            <a:pPr marL="171450" lvl="0" indent="-171450">
              <a:buFont typeface="Arial" pitchFamily="34" charset="0"/>
              <a:buChar char="•"/>
            </a:pPr>
            <a:r>
              <a:rPr lang="en-US" dirty="0" smtClean="0"/>
              <a:t>DATE, DATETIME, DATETIME2, SMALLDATETIME, TIME, DATETIMEOFFSET </a:t>
            </a:r>
            <a:r>
              <a:rPr lang="en-US" dirty="0"/>
              <a:t>(precision &lt;= 2)</a:t>
            </a:r>
          </a:p>
          <a:p>
            <a:pPr marL="171450" lvl="0" indent="-171450">
              <a:buFont typeface="Arial" pitchFamily="34" charset="0"/>
              <a:buChar char="•"/>
            </a:pPr>
            <a:r>
              <a:rPr lang="en-US" dirty="0"/>
              <a:t>DECIMAL or NUMERIC (precision &lt;= 18)</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262569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6200"/>
            <a:ext cx="3873500" cy="2905125"/>
          </a:xfrm>
        </p:spPr>
      </p:sp>
      <p:sp>
        <p:nvSpPr>
          <p:cNvPr id="3" name="Notes Placeholder 2"/>
          <p:cNvSpPr>
            <a:spLocks noGrp="1"/>
          </p:cNvSpPr>
          <p:nvPr>
            <p:ph type="body" idx="1"/>
          </p:nvPr>
        </p:nvSpPr>
        <p:spPr/>
        <p:txBody>
          <a:bodyPr/>
          <a:lstStyle/>
          <a:p>
            <a:r>
              <a:rPr lang="en-US" dirty="0" smtClean="0"/>
              <a:t>Traditionally data is read from pages row by row and the required columns are retrieved after. In a column store index the data is grouped by column. Essentially rotating the table from horizontal rows to a vertical column representation. When a CSI is queried the columns and their segments are brought into memory to support the result. </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100345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6200"/>
            <a:ext cx="3873500" cy="2905125"/>
          </a:xfrm>
        </p:spPr>
      </p:sp>
      <p:sp>
        <p:nvSpPr>
          <p:cNvPr id="3" name="Notes Placeholder 2"/>
          <p:cNvSpPr>
            <a:spLocks noGrp="1"/>
          </p:cNvSpPr>
          <p:nvPr>
            <p:ph type="body" idx="1"/>
          </p:nvPr>
        </p:nvSpPr>
        <p:spPr/>
        <p:txBody>
          <a:bodyPr/>
          <a:lstStyle/>
          <a:p>
            <a:r>
              <a:rPr lang="en-US" dirty="0" smtClean="0"/>
              <a:t>Traditionally data is stored row by row, each page containing several rows of data.  The single unit of disk transfer for a traditional table or index is a page.  With CSI, the single unit of transfer is a segment, which is a LOB that consists of many pages.  Each segment contains the values for a single column across a subset of rows in the base table.  </a:t>
            </a:r>
          </a:p>
          <a:p>
            <a:endParaRPr lang="en-US" dirty="0" smtClean="0"/>
          </a:p>
          <a:p>
            <a:r>
              <a:rPr lang="en-US" dirty="0" smtClean="0"/>
              <a:t>Since the CSI is non-clustered, each column value contains a pointer to the base table.  Like any other non-clustered index, the pointer should be a RID if the underlying table is a heap, or the clustered index key if the underlying table is a B-tree.</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38378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619125"/>
            <a:ext cx="3873500" cy="2905125"/>
          </a:xfrm>
        </p:spPr>
      </p:sp>
      <p:sp>
        <p:nvSpPr>
          <p:cNvPr id="3" name="Notes Placeholder 2"/>
          <p:cNvSpPr>
            <a:spLocks noGrp="1"/>
          </p:cNvSpPr>
          <p:nvPr>
            <p:ph type="body" idx="1"/>
          </p:nvPr>
        </p:nvSpPr>
        <p:spPr/>
        <p:txBody>
          <a:bodyPr/>
          <a:lstStyle/>
          <a:p>
            <a:r>
              <a:rPr lang="en-US" dirty="0" smtClean="0"/>
              <a:t>Since the irrelevant data is never read from the disk, we get much more efficient usage of buffer cache and much less disk I/O.  Less I/O = FAST!</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1089408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dirty="0" smtClean="0"/>
              <a:t>Also called vector mode</a:t>
            </a:r>
          </a:p>
          <a:p>
            <a:r>
              <a:rPr lang="en-US" dirty="0" smtClean="0"/>
              <a:t>Supported operations: Filter, Hash Join, Hash Aggregate </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16</a:t>
            </a:fld>
            <a:endParaRPr lang="en-US" dirty="0"/>
          </a:p>
        </p:txBody>
      </p:sp>
    </p:spTree>
    <p:extLst>
      <p:ext uri="{BB962C8B-B14F-4D97-AF65-F5344CB8AC3E}">
        <p14:creationId xmlns:p14="http://schemas.microsoft.com/office/powerpoint/2010/main" val="226656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Columnstore indexes have the following limitations:</a:t>
            </a:r>
          </a:p>
          <a:p>
            <a:pPr marL="171450" lvl="0" indent="-171450">
              <a:buFont typeface="Arial" pitchFamily="34" charset="0"/>
              <a:buChar char="•"/>
            </a:pPr>
            <a:r>
              <a:rPr lang="en-US" sz="1200" kern="1200" dirty="0" smtClean="0">
                <a:solidFill>
                  <a:schemeClr val="tx1"/>
                </a:solidFill>
                <a:effectLst/>
                <a:latin typeface="+mn-lt"/>
                <a:ea typeface="+mn-ea"/>
                <a:cs typeface="+mn-cs"/>
              </a:rPr>
              <a:t>You cannot create filtered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a:t>
            </a:r>
          </a:p>
          <a:p>
            <a:pPr marL="171450" lvl="0" indent="-171450">
              <a:buFont typeface="Arial" pitchFamily="34" charset="0"/>
              <a:buChar char="•"/>
            </a:pPr>
            <a:r>
              <a:rPr lang="en-US" sz="1200" kern="1200" dirty="0" smtClean="0">
                <a:solidFill>
                  <a:schemeClr val="tx1"/>
                </a:solidFill>
                <a:effectLst/>
                <a:latin typeface="+mn-lt"/>
                <a:ea typeface="+mn-ea"/>
                <a:cs typeface="+mn-cs"/>
              </a:rPr>
              <a:t>Computed columns cannot be a part of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a:t>
            </a:r>
          </a:p>
          <a:p>
            <a:pPr marL="171450" lvl="0" indent="-171450">
              <a:buFont typeface="Arial" pitchFamily="34" charset="0"/>
              <a:buChar char="•"/>
            </a:pPr>
            <a:r>
              <a:rPr lang="en-US" sz="1200" kern="1200" dirty="0" smtClean="0">
                <a:solidFill>
                  <a:schemeClr val="tx1"/>
                </a:solidFill>
                <a:effectLst/>
                <a:latin typeface="+mn-lt"/>
                <a:ea typeface="+mn-ea"/>
                <a:cs typeface="+mn-cs"/>
              </a:rPr>
              <a:t>Sparse columns cannot be a part of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a:t>
            </a:r>
          </a:p>
          <a:p>
            <a:pPr marL="171450" lvl="0" indent="-171450">
              <a:buFont typeface="Arial" pitchFamily="34" charset="0"/>
              <a:buChar char="•"/>
            </a:pPr>
            <a:r>
              <a:rPr lang="en-US" sz="1200" kern="1200" dirty="0" smtClean="0">
                <a:solidFill>
                  <a:schemeClr val="tx1"/>
                </a:solidFill>
                <a:effectLst/>
                <a:latin typeface="+mn-lt"/>
                <a:ea typeface="+mn-ea"/>
                <a:cs typeface="+mn-cs"/>
              </a:rPr>
              <a:t>Columnstore indexes cannot be created on indexed views</a:t>
            </a:r>
          </a:p>
          <a:p>
            <a:pPr marL="171450" lvl="0" indent="-171450">
              <a:buFont typeface="Arial" pitchFamily="34" charset="0"/>
              <a:buChar char="•"/>
            </a:pPr>
            <a:r>
              <a:rPr lang="en-US" sz="1200" kern="1200" dirty="0" smtClean="0">
                <a:solidFill>
                  <a:schemeClr val="tx1"/>
                </a:solidFill>
                <a:effectLst/>
                <a:latin typeface="+mn-lt"/>
                <a:ea typeface="+mn-ea"/>
                <a:cs typeface="+mn-cs"/>
              </a:rPr>
              <a:t>You can only create one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per table</a:t>
            </a:r>
          </a:p>
          <a:p>
            <a:pPr marL="171450" lvl="0" indent="-171450">
              <a:buFont typeface="Arial" pitchFamily="34" charset="0"/>
              <a:buChar char="•"/>
            </a:pPr>
            <a:r>
              <a:rPr lang="en-US" sz="1200" kern="1200" dirty="0" smtClean="0">
                <a:solidFill>
                  <a:schemeClr val="tx1"/>
                </a:solidFill>
                <a:effectLst/>
                <a:latin typeface="+mn-lt"/>
                <a:ea typeface="+mn-ea"/>
                <a:cs typeface="+mn-cs"/>
              </a:rPr>
              <a:t>You cannot create a clustered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a:t>
            </a:r>
          </a:p>
          <a:p>
            <a:pPr marL="171450" lvl="0" indent="-171450">
              <a:buFont typeface="Arial" pitchFamily="34" charset="0"/>
              <a:buChar char="•"/>
            </a:pPr>
            <a:r>
              <a:rPr lang="en-US" sz="1200" kern="1200" dirty="0" smtClean="0">
                <a:solidFill>
                  <a:schemeClr val="tx1"/>
                </a:solidFill>
                <a:effectLst/>
                <a:latin typeface="+mn-lt"/>
                <a:ea typeface="+mn-ea"/>
                <a:cs typeface="+mn-cs"/>
              </a:rPr>
              <a:t>Tables with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cannot be updated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data types are not supported in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and must be omitted from the CREATE INDEX statement:</a:t>
            </a:r>
          </a:p>
          <a:p>
            <a:pPr marL="171450" lvl="0" indent="-171450">
              <a:buFont typeface="Arial" pitchFamily="34" charset="0"/>
              <a:buChar char="•"/>
            </a:pPr>
            <a:r>
              <a:rPr lang="en-US" sz="1200" kern="1200" dirty="0" smtClean="0">
                <a:solidFill>
                  <a:schemeClr val="tx1"/>
                </a:solidFill>
                <a:effectLst/>
                <a:latin typeface="+mn-lt"/>
                <a:ea typeface="+mn-ea"/>
                <a:cs typeface="+mn-cs"/>
              </a:rPr>
              <a:t>DECIMAL or NUMERIC (precision &gt; 18)</a:t>
            </a:r>
          </a:p>
          <a:p>
            <a:pPr marL="171450" lvl="0" indent="-171450">
              <a:buFont typeface="Arial" pitchFamily="34" charset="0"/>
              <a:buChar char="•"/>
            </a:pPr>
            <a:r>
              <a:rPr lang="en-US" sz="1200" kern="1200" dirty="0" smtClean="0">
                <a:solidFill>
                  <a:schemeClr val="tx1"/>
                </a:solidFill>
                <a:effectLst/>
                <a:latin typeface="+mn-lt"/>
                <a:ea typeface="+mn-ea"/>
                <a:cs typeface="+mn-cs"/>
              </a:rPr>
              <a:t>DATETIMEOFFSET (precision  &gt; 2)</a:t>
            </a:r>
          </a:p>
          <a:p>
            <a:pPr marL="171450" lvl="0" indent="-171450">
              <a:buFont typeface="Arial" pitchFamily="34" charset="0"/>
              <a:buChar char="•"/>
            </a:pPr>
            <a:r>
              <a:rPr lang="en-US" sz="1200" kern="1200" dirty="0" smtClean="0">
                <a:solidFill>
                  <a:schemeClr val="tx1"/>
                </a:solidFill>
                <a:effectLst/>
                <a:latin typeface="+mn-lt"/>
                <a:ea typeface="+mn-ea"/>
                <a:cs typeface="+mn-cs"/>
              </a:rPr>
              <a:t>BINARY</a:t>
            </a:r>
          </a:p>
          <a:p>
            <a:pPr marL="171450" lvl="0" indent="-171450">
              <a:buFont typeface="Arial" pitchFamily="34" charset="0"/>
              <a:buChar char="•"/>
            </a:pPr>
            <a:r>
              <a:rPr lang="en-US" sz="1200" kern="1200" dirty="0" smtClean="0">
                <a:solidFill>
                  <a:schemeClr val="tx1"/>
                </a:solidFill>
                <a:effectLst/>
                <a:latin typeface="+mn-lt"/>
                <a:ea typeface="+mn-ea"/>
                <a:cs typeface="+mn-cs"/>
              </a:rPr>
              <a:t>VARBINARY</a:t>
            </a:r>
          </a:p>
          <a:p>
            <a:pPr marL="171450" lvl="0" indent="-171450">
              <a:buFont typeface="Arial" pitchFamily="34" charset="0"/>
              <a:buChar char="•"/>
            </a:pPr>
            <a:r>
              <a:rPr lang="en-US" sz="1200" kern="1200" dirty="0" smtClean="0">
                <a:solidFill>
                  <a:schemeClr val="tx1"/>
                </a:solidFill>
                <a:effectLst/>
                <a:latin typeface="+mn-lt"/>
                <a:ea typeface="+mn-ea"/>
                <a:cs typeface="+mn-cs"/>
              </a:rPr>
              <a:t>IMAGE</a:t>
            </a:r>
          </a:p>
          <a:p>
            <a:pPr marL="171450" lvl="0" indent="-171450">
              <a:buFont typeface="Arial" pitchFamily="34" charset="0"/>
              <a:buChar char="•"/>
            </a:pPr>
            <a:r>
              <a:rPr lang="en-US" sz="1200" kern="1200" dirty="0" smtClean="0">
                <a:solidFill>
                  <a:schemeClr val="tx1"/>
                </a:solidFill>
                <a:effectLst/>
                <a:latin typeface="+mn-lt"/>
                <a:ea typeface="+mn-ea"/>
                <a:cs typeface="+mn-cs"/>
              </a:rPr>
              <a:t>TEXT</a:t>
            </a:r>
          </a:p>
          <a:p>
            <a:pPr marL="171450" lvl="0" indent="-171450">
              <a:buFont typeface="Arial" pitchFamily="34" charset="0"/>
              <a:buChar char="•"/>
            </a:pPr>
            <a:r>
              <a:rPr lang="en-US" sz="1200" kern="1200" dirty="0" smtClean="0">
                <a:solidFill>
                  <a:schemeClr val="tx1"/>
                </a:solidFill>
                <a:effectLst/>
                <a:latin typeface="+mn-lt"/>
                <a:ea typeface="+mn-ea"/>
                <a:cs typeface="+mn-cs"/>
              </a:rPr>
              <a:t>NTEXT</a:t>
            </a:r>
          </a:p>
          <a:p>
            <a:pPr marL="171450" lvl="0" indent="-171450">
              <a:buFont typeface="Arial" pitchFamily="34" charset="0"/>
              <a:buChar char="•"/>
            </a:pPr>
            <a:r>
              <a:rPr lang="en-US" sz="1200" kern="1200" dirty="0" smtClean="0">
                <a:solidFill>
                  <a:schemeClr val="tx1"/>
                </a:solidFill>
                <a:effectLst/>
                <a:latin typeface="+mn-lt"/>
                <a:ea typeface="+mn-ea"/>
                <a:cs typeface="+mn-cs"/>
              </a:rPr>
              <a:t>VARCHAR(MAX)</a:t>
            </a:r>
          </a:p>
          <a:p>
            <a:pPr marL="171450" lvl="0" indent="-171450">
              <a:buFont typeface="Arial" pitchFamily="34" charset="0"/>
              <a:buChar char="•"/>
            </a:pPr>
            <a:r>
              <a:rPr lang="en-US" sz="1200" kern="1200" dirty="0" smtClean="0">
                <a:solidFill>
                  <a:schemeClr val="tx1"/>
                </a:solidFill>
                <a:effectLst/>
                <a:latin typeface="+mn-lt"/>
                <a:ea typeface="+mn-ea"/>
                <a:cs typeface="+mn-cs"/>
              </a:rPr>
              <a:t>NVARCHAR(MAX)</a:t>
            </a:r>
          </a:p>
          <a:p>
            <a:pPr marL="171450" lvl="0" indent="-171450">
              <a:buFont typeface="Arial" pitchFamily="34" charset="0"/>
              <a:buChar char="•"/>
            </a:pPr>
            <a:r>
              <a:rPr lang="en-US" sz="1200" kern="1200" dirty="0" smtClean="0">
                <a:solidFill>
                  <a:schemeClr val="tx1"/>
                </a:solidFill>
                <a:effectLst/>
                <a:latin typeface="+mn-lt"/>
                <a:ea typeface="+mn-ea"/>
                <a:cs typeface="+mn-cs"/>
              </a:rPr>
              <a:t>CURSOR</a:t>
            </a:r>
          </a:p>
          <a:p>
            <a:pPr marL="171450" lvl="0" indent="-171450">
              <a:buFont typeface="Arial" pitchFamily="34" charset="0"/>
              <a:buChar char="•"/>
            </a:pPr>
            <a:r>
              <a:rPr lang="en-US" sz="1200" kern="1200" dirty="0" smtClean="0">
                <a:solidFill>
                  <a:schemeClr val="tx1"/>
                </a:solidFill>
                <a:effectLst/>
                <a:latin typeface="+mn-lt"/>
                <a:ea typeface="+mn-ea"/>
                <a:cs typeface="+mn-cs"/>
              </a:rPr>
              <a:t>HIEARCHYID</a:t>
            </a:r>
          </a:p>
          <a:p>
            <a:pPr marL="171450" lvl="0" indent="-171450">
              <a:buFont typeface="Arial" pitchFamily="34" charset="0"/>
              <a:buChar char="•"/>
            </a:pPr>
            <a:r>
              <a:rPr lang="en-US" sz="1200" kern="1200" dirty="0" smtClean="0">
                <a:solidFill>
                  <a:schemeClr val="tx1"/>
                </a:solidFill>
                <a:effectLst/>
                <a:latin typeface="+mn-lt"/>
                <a:ea typeface="+mn-ea"/>
                <a:cs typeface="+mn-cs"/>
              </a:rPr>
              <a:t>TIMESTAMP</a:t>
            </a:r>
          </a:p>
          <a:p>
            <a:pPr marL="171450" lvl="0" indent="-171450">
              <a:buFont typeface="Arial" pitchFamily="34" charset="0"/>
              <a:buChar char="•"/>
            </a:pPr>
            <a:r>
              <a:rPr lang="en-US" sz="1200" kern="1200" dirty="0" smtClean="0">
                <a:solidFill>
                  <a:schemeClr val="tx1"/>
                </a:solidFill>
                <a:effectLst/>
                <a:latin typeface="+mn-lt"/>
                <a:ea typeface="+mn-ea"/>
                <a:cs typeface="+mn-cs"/>
              </a:rPr>
              <a:t>UNIQUEIDENTIFIER</a:t>
            </a:r>
          </a:p>
          <a:p>
            <a:pPr marL="171450" lvl="0" indent="-171450">
              <a:buFont typeface="Arial" pitchFamily="34" charset="0"/>
              <a:buChar char="•"/>
            </a:pPr>
            <a:r>
              <a:rPr lang="en-US" sz="1200" kern="1200" dirty="0" smtClean="0">
                <a:solidFill>
                  <a:schemeClr val="tx1"/>
                </a:solidFill>
                <a:effectLst/>
                <a:latin typeface="+mn-lt"/>
                <a:ea typeface="+mn-ea"/>
                <a:cs typeface="+mn-cs"/>
              </a:rPr>
              <a:t>SQLVARIANT</a:t>
            </a:r>
          </a:p>
          <a:p>
            <a:pPr marL="171450" lvl="0" indent="-171450">
              <a:buFont typeface="Arial" pitchFamily="34" charset="0"/>
              <a:buChar char="•"/>
            </a:pPr>
            <a:r>
              <a:rPr lang="en-US" sz="1200" kern="1200" dirty="0" smtClean="0">
                <a:solidFill>
                  <a:schemeClr val="tx1"/>
                </a:solidFill>
                <a:effectLst/>
                <a:latin typeface="+mn-lt"/>
                <a:ea typeface="+mn-ea"/>
                <a:cs typeface="+mn-cs"/>
              </a:rPr>
              <a:t>XML</a:t>
            </a:r>
          </a:p>
          <a:p>
            <a:endParaRPr lang="en-US" dirty="0" smtClean="0"/>
          </a:p>
          <a:p>
            <a:r>
              <a:rPr lang="en-US" dirty="0" smtClean="0"/>
              <a:t>To </a:t>
            </a:r>
            <a:r>
              <a:rPr lang="en-US" dirty="0"/>
              <a:t>insert, update, or delete data in a table with a </a:t>
            </a:r>
            <a:r>
              <a:rPr lang="en-US" dirty="0" err="1"/>
              <a:t>columnstore</a:t>
            </a:r>
            <a:r>
              <a:rPr lang="en-US" dirty="0"/>
              <a:t> index, you must first disable or drop the </a:t>
            </a:r>
            <a:r>
              <a:rPr lang="en-US" dirty="0" err="1"/>
              <a:t>columnstore</a:t>
            </a:r>
            <a:r>
              <a:rPr lang="en-US" dirty="0"/>
              <a:t> index.  As an alternative, you may load the data into a staging table, build a </a:t>
            </a:r>
            <a:r>
              <a:rPr lang="en-US" dirty="0" err="1"/>
              <a:t>columnstore</a:t>
            </a:r>
            <a:r>
              <a:rPr lang="en-US" dirty="0"/>
              <a:t> index on the staging table, and switch the staging table into an empty partition in the main table.  If you attempt to insert, update, or delete data directly in a table with a </a:t>
            </a:r>
            <a:r>
              <a:rPr lang="en-US" dirty="0" err="1"/>
              <a:t>columnstore</a:t>
            </a:r>
            <a:r>
              <a:rPr lang="en-US" dirty="0"/>
              <a:t> index, the operation will fail and you will receive an error message.</a:t>
            </a:r>
          </a:p>
          <a:p>
            <a:pPr marL="171450" lvl="0" indent="-171450">
              <a:buFont typeface="Arial"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Tree>
    <p:extLst>
      <p:ext uri="{BB962C8B-B14F-4D97-AF65-F5344CB8AC3E}">
        <p14:creationId xmlns:p14="http://schemas.microsoft.com/office/powerpoint/2010/main" val="1425416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18</a:t>
            </a:fld>
            <a:endParaRPr lang="en-US" dirty="0"/>
          </a:p>
        </p:txBody>
      </p:sp>
    </p:spTree>
    <p:extLst>
      <p:ext uri="{BB962C8B-B14F-4D97-AF65-F5344CB8AC3E}">
        <p14:creationId xmlns:p14="http://schemas.microsoft.com/office/powerpoint/2010/main" val="18331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Columnstore indexes are designed to accelerate data warehouse queries, not OLTP workloads.  Use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when your query workload entails scanning and aggregating large amounts of data or joining multiple tables, especially with a star join pattern.  Columnstore indexes are best suited for mostly-read workloads and if updates can be performed using partition switching or in between dropping or disabling and rebuilding the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Typically you will want to build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on large fact tables or large dimension tables in a data warehouse.   You can build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on small tables, but the performance benefit is less noticeable. For tables that are not too large, you may find that the maintenance effort in using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outweighs the benefits.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not use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if you frequently update data in the table or if your workload contains many small lookup queries traditionally performing seek operations on B-tree indexes.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 is being used, an advanced query execution mode can process chunks of columns called batches. A batch typically represents about 1000 rows of data. Batch mode processing also uses algorithms that are optimized for the multicore CPUs and increased memory throughput that are found on modern hardware. Batch mode processing spreads metadata access costs and other types of overhead over all the rows in a batch, rather than paying the cost for each row. Batch mode processing operates on compressed data when possible and eliminates some of the exchange operators used by row mode processing. The result is better parallelism and faster performance.</a:t>
            </a:r>
          </a:p>
          <a:p>
            <a:endParaRPr lang="en-US" dirty="0"/>
          </a:p>
          <a:p>
            <a:pPr>
              <a:spcAft>
                <a:spcPts val="600"/>
              </a:spcAft>
            </a:pPr>
            <a:r>
              <a:rPr lang="en-US" sz="1200" b="1" kern="1200" dirty="0" smtClean="0">
                <a:solidFill>
                  <a:schemeClr val="tx1"/>
                </a:solidFill>
                <a:effectLst/>
                <a:latin typeface="+mn-lt"/>
                <a:ea typeface="+mn-ea"/>
                <a:cs typeface="+mn-cs"/>
              </a:rPr>
              <a:t>Additional Reading:</a:t>
            </a:r>
          </a:p>
          <a:p>
            <a:r>
              <a:rPr lang="en-US" i="1" dirty="0" smtClean="0"/>
              <a:t>SQL Server </a:t>
            </a:r>
            <a:r>
              <a:rPr lang="en-US" i="1" dirty="0" err="1" smtClean="0"/>
              <a:t>Columnstore</a:t>
            </a:r>
            <a:r>
              <a:rPr lang="en-US" i="1" dirty="0" smtClean="0"/>
              <a:t> Performance Tuning</a:t>
            </a:r>
            <a:endParaRPr lang="en-US" sz="1200" i="1" kern="1200" dirty="0" smtClean="0">
              <a:solidFill>
                <a:schemeClr val="tx1"/>
              </a:solidFill>
              <a:effectLst/>
            </a:endParaRPr>
          </a:p>
          <a:p>
            <a:r>
              <a:rPr lang="en-US" dirty="0" smtClean="0">
                <a:hlinkClick r:id="rId3"/>
              </a:rPr>
              <a:t>http</a:t>
            </a:r>
            <a:r>
              <a:rPr lang="en-US" dirty="0">
                <a:hlinkClick r:id="rId3"/>
              </a:rPr>
              <a:t>://</a:t>
            </a:r>
            <a:r>
              <a:rPr lang="en-US" dirty="0" smtClean="0">
                <a:hlinkClick r:id="rId3"/>
              </a:rPr>
              <a:t>social.technet.microsoft.com/wiki/contents/articles/4995.sql-server-columnstore-performance-tuning.aspx</a:t>
            </a:r>
            <a:endParaRPr lang="en-US" dirty="0" smtClean="0"/>
          </a:p>
          <a:p>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19</a:t>
            </a:fld>
            <a:endParaRPr lang="en-US" dirty="0"/>
          </a:p>
        </p:txBody>
      </p:sp>
    </p:spTree>
    <p:extLst>
      <p:ext uri="{BB962C8B-B14F-4D97-AF65-F5344CB8AC3E}">
        <p14:creationId xmlns:p14="http://schemas.microsoft.com/office/powerpoint/2010/main" val="18581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What are the different types of indexes that you can create in SQL Server?</a:t>
            </a:r>
          </a:p>
          <a:p>
            <a:pPr lvl="0"/>
            <a:r>
              <a:rPr lang="en-US" sz="1200" b="1" kern="1200" dirty="0" smtClean="0">
                <a:solidFill>
                  <a:schemeClr val="tx1"/>
                </a:solidFill>
                <a:effectLst/>
                <a:latin typeface="+mn-lt"/>
                <a:ea typeface="+mn-ea"/>
                <a:cs typeface="+mn-cs"/>
              </a:rPr>
              <a:t>Answer: </a:t>
            </a:r>
            <a:r>
              <a:rPr lang="en-US" sz="1200" b="0" kern="1200" dirty="0" smtClean="0">
                <a:solidFill>
                  <a:schemeClr val="tx1"/>
                </a:solidFill>
                <a:effectLst/>
                <a:latin typeface="+mn-lt"/>
                <a:ea typeface="+mn-ea"/>
                <a:cs typeface="+mn-cs"/>
              </a:rPr>
              <a:t>You can create clustered,</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nonclustered</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columnstore</a:t>
            </a:r>
            <a:r>
              <a:rPr lang="en-US" sz="1200" b="0" kern="1200" baseline="0" dirty="0" smtClean="0">
                <a:solidFill>
                  <a:schemeClr val="tx1"/>
                </a:solidFill>
                <a:effectLst/>
                <a:latin typeface="+mn-lt"/>
                <a:ea typeface="+mn-ea"/>
                <a:cs typeface="+mn-cs"/>
              </a:rPr>
              <a:t>, and XML primary and secondary indexes.</a:t>
            </a:r>
            <a:endParaRPr lang="en-US" sz="1200" b="1"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What is the key difference between clustered and non-clustered indexes?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Answer: </a:t>
            </a:r>
            <a:r>
              <a:rPr lang="en-US" sz="1200" kern="1200" dirty="0" smtClean="0">
                <a:solidFill>
                  <a:schemeClr val="tx1"/>
                </a:solidFill>
                <a:effectLst/>
                <a:latin typeface="+mn-lt"/>
                <a:ea typeface="+mn-ea"/>
                <a:cs typeface="+mn-cs"/>
              </a:rPr>
              <a:t>In a clustered index, the data rows are stored in order, based on the clustered index key. The leaf level of the clustered index is the actual table that contains the data pages.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What is contained on the leaf pages of a non-clustered index?</a:t>
            </a:r>
          </a:p>
          <a:p>
            <a:pPr marL="0" lvl="0" indent="0">
              <a:buFont typeface="Arial" pitchFamily="34" charset="0"/>
              <a:buNone/>
            </a:pPr>
            <a:r>
              <a:rPr lang="en-US" sz="1200" b="1" kern="1200" dirty="0" smtClean="0">
                <a:solidFill>
                  <a:schemeClr val="tx1"/>
                </a:solidFill>
                <a:effectLst/>
                <a:latin typeface="+mn-lt"/>
                <a:ea typeface="+mn-ea"/>
                <a:cs typeface="+mn-cs"/>
              </a:rPr>
              <a:t>Answer: </a:t>
            </a:r>
            <a:r>
              <a:rPr lang="en-US" dirty="0" smtClean="0"/>
              <a:t>The leaf level of a </a:t>
            </a:r>
            <a:r>
              <a:rPr lang="en-US" dirty="0" err="1" smtClean="0"/>
              <a:t>nonclustered</a:t>
            </a:r>
            <a:r>
              <a:rPr lang="en-US" dirty="0" smtClean="0"/>
              <a:t> index stores the index key, included columns, and:</a:t>
            </a:r>
          </a:p>
          <a:p>
            <a:pPr marL="628650" lvl="1" indent="-171450">
              <a:buFont typeface="Arial" pitchFamily="34" charset="0"/>
              <a:buChar char="•"/>
            </a:pPr>
            <a:r>
              <a:rPr lang="en-US" dirty="0" smtClean="0"/>
              <a:t>A Row Identifier (RID), if no clustered index exists on the table. The RID is an 8-byte binary value containing the </a:t>
            </a:r>
            <a:r>
              <a:rPr lang="en-US" dirty="0" err="1" smtClean="0"/>
              <a:t>fileid</a:t>
            </a:r>
            <a:r>
              <a:rPr lang="en-US" dirty="0" smtClean="0"/>
              <a:t>, </a:t>
            </a:r>
            <a:r>
              <a:rPr lang="en-US" dirty="0" err="1" smtClean="0"/>
              <a:t>pageid</a:t>
            </a:r>
            <a:r>
              <a:rPr lang="en-US" dirty="0" smtClean="0"/>
              <a:t>, and </a:t>
            </a:r>
            <a:r>
              <a:rPr lang="en-US" dirty="0" err="1" smtClean="0"/>
              <a:t>slotid</a:t>
            </a:r>
            <a:r>
              <a:rPr lang="en-US" dirty="0" smtClean="0"/>
              <a:t> on the page of the indexed table.</a:t>
            </a:r>
          </a:p>
          <a:p>
            <a:pPr marL="628650" lvl="1" indent="-171450">
              <a:buFont typeface="Arial" pitchFamily="34" charset="0"/>
              <a:buChar char="•"/>
            </a:pPr>
            <a:r>
              <a:rPr lang="en-US" dirty="0" smtClean="0"/>
              <a:t>The clustered index keys, if the table contains a clustered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What are the different types of XML indexes that you can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Answer: </a:t>
            </a:r>
            <a:r>
              <a:rPr lang="en-US" sz="1200" b="0" kern="1200" dirty="0" smtClean="0">
                <a:solidFill>
                  <a:schemeClr val="tx1"/>
                </a:solidFill>
                <a:effectLst/>
                <a:latin typeface="+mn-lt"/>
                <a:ea typeface="+mn-ea"/>
                <a:cs typeface="+mn-cs"/>
              </a:rPr>
              <a:t>You can create primary and secondary XML indexes.</a:t>
            </a:r>
            <a:r>
              <a:rPr lang="en-US" sz="1200" b="0" kern="1200" baseline="0" dirty="0" smtClean="0">
                <a:solidFill>
                  <a:schemeClr val="tx1"/>
                </a:solidFill>
                <a:effectLst/>
                <a:latin typeface="+mn-lt"/>
                <a:ea typeface="+mn-ea"/>
                <a:cs typeface="+mn-cs"/>
              </a:rPr>
              <a:t> A primary XML index must exist before you can create a secondary XML index.</a:t>
            </a:r>
            <a:endParaRPr lang="en-US" sz="1200" b="1"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What types of workloads are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suited for?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Answer: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are best suited for mostly-read workloads.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 many </a:t>
            </a:r>
            <a:r>
              <a:rPr lang="en-US" sz="1200" kern="1200" dirty="0" err="1" smtClean="0">
                <a:solidFill>
                  <a:schemeClr val="tx1"/>
                </a:solidFill>
                <a:effectLst/>
                <a:latin typeface="+mn-lt"/>
                <a:ea typeface="+mn-ea"/>
                <a:cs typeface="+mn-cs"/>
              </a:rPr>
              <a:t>columnstore</a:t>
            </a:r>
            <a:r>
              <a:rPr lang="en-US" sz="1200" kern="1200" dirty="0" smtClean="0">
                <a:solidFill>
                  <a:schemeClr val="tx1"/>
                </a:solidFill>
                <a:effectLst/>
                <a:latin typeface="+mn-lt"/>
                <a:ea typeface="+mn-ea"/>
                <a:cs typeface="+mn-cs"/>
              </a:rPr>
              <a:t> indexes can a table have?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Answer: </a:t>
            </a:r>
            <a:r>
              <a:rPr lang="en-US" sz="1200" b="0" kern="1200" dirty="0" smtClean="0">
                <a:solidFill>
                  <a:schemeClr val="tx1"/>
                </a:solidFill>
                <a:effectLst/>
                <a:latin typeface="+mn-lt"/>
                <a:ea typeface="+mn-ea"/>
                <a:cs typeface="+mn-cs"/>
              </a:rPr>
              <a:t>You can have one</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columnstore</a:t>
            </a:r>
            <a:r>
              <a:rPr lang="en-US" sz="1200" b="0" kern="1200" baseline="0" dirty="0" smtClean="0">
                <a:solidFill>
                  <a:schemeClr val="tx1"/>
                </a:solidFill>
                <a:effectLst/>
                <a:latin typeface="+mn-lt"/>
                <a:ea typeface="+mn-ea"/>
                <a:cs typeface="+mn-cs"/>
              </a:rPr>
              <a:t> index per table in a database.</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Extents and pages are the physical structures that contain the data and metadata in a database. SQL uses allocation maps and PFS pages to allocate and access the data on a physical level, but a logical structure must be built on top of this physical structure for efficiently accessing the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section describes the logical structures of tables and indexes, and how these structures are used to access data.</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Objectives</a:t>
            </a:r>
          </a:p>
          <a:p>
            <a:r>
              <a:rPr lang="en-US" sz="1200" kern="1200" dirty="0" smtClean="0">
                <a:solidFill>
                  <a:schemeClr val="tx1"/>
                </a:solidFill>
                <a:effectLst/>
                <a:latin typeface="+mn-lt"/>
                <a:ea typeface="+mn-ea"/>
                <a:cs typeface="+mn-cs"/>
              </a:rPr>
              <a:t>After completing this section, you will be able to:</a:t>
            </a:r>
          </a:p>
          <a:p>
            <a:pPr lvl="0"/>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Explain partitioning and allocation units in table organization.</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uses the information in system views to access data structures, and how you can use them to determine the need for maintenance.</a:t>
            </a:r>
          </a:p>
          <a:p>
            <a:pPr marL="171450" lvl="0" indent="-171450">
              <a:buFont typeface="Arial" pitchFamily="34" charset="0"/>
              <a:buChar char="•"/>
            </a:pPr>
            <a:r>
              <a:rPr lang="en-US" sz="1200" kern="1200" dirty="0" smtClean="0">
                <a:solidFill>
                  <a:schemeClr val="tx1"/>
                </a:solidFill>
                <a:effectLst/>
                <a:latin typeface="+mn-lt"/>
                <a:ea typeface="+mn-ea"/>
                <a:cs typeface="+mn-cs"/>
              </a:rPr>
              <a:t>Differentiate between the various types of SQL Server indexes.</a:t>
            </a:r>
          </a:p>
          <a:p>
            <a:pPr marL="171450" indent="-171450">
              <a:buFont typeface="Arial" pitchFamily="34" charset="0"/>
              <a:buChar char="•"/>
            </a:pPr>
            <a:r>
              <a:rPr lang="en-US" sz="1200" kern="1200" dirty="0" smtClean="0">
                <a:solidFill>
                  <a:schemeClr val="tx1"/>
                </a:solidFill>
                <a:effectLst/>
                <a:latin typeface="+mn-lt"/>
                <a:ea typeface="+mn-ea"/>
                <a:cs typeface="+mn-cs"/>
              </a:rPr>
              <a:t>Create primary and secondary XML column indexes.</a:t>
            </a:r>
          </a:p>
          <a:p>
            <a:pPr marL="171450" indent="-171450">
              <a:buFont typeface="Arial" pitchFamily="34" charset="0"/>
              <a:buChar char="•"/>
            </a:pPr>
            <a:r>
              <a:rPr lang="en-US" sz="1200" kern="1200" dirty="0" smtClean="0">
                <a:solidFill>
                  <a:schemeClr val="tx1"/>
                </a:solidFill>
                <a:effectLst/>
                <a:latin typeface="+mn-lt"/>
                <a:ea typeface="+mn-ea"/>
                <a:cs typeface="+mn-cs"/>
              </a:rPr>
              <a:t>Create Columnstore Indexes.</a:t>
            </a:r>
          </a:p>
          <a:p>
            <a:pPr marL="171450" indent="-171450">
              <a:buFont typeface="Arial" pitchFamily="34" charset="0"/>
              <a:buChar char="•"/>
            </a:pPr>
            <a:r>
              <a:rPr lang="en-US" sz="1200" kern="1200" dirty="0" smtClean="0">
                <a:solidFill>
                  <a:schemeClr val="tx1"/>
                </a:solidFill>
                <a:effectLst/>
                <a:latin typeface="+mn-lt"/>
                <a:ea typeface="+mn-ea"/>
                <a:cs typeface="+mn-cs"/>
              </a:rPr>
              <a:t>Use</a:t>
            </a:r>
            <a:r>
              <a:rPr lang="en-US" sz="1200" kern="1200" baseline="0" dirty="0" smtClean="0">
                <a:solidFill>
                  <a:schemeClr val="tx1"/>
                </a:solidFill>
                <a:effectLst/>
                <a:latin typeface="+mn-lt"/>
                <a:ea typeface="+mn-ea"/>
                <a:cs typeface="+mn-cs"/>
              </a:rPr>
              <a:t> and Manage Columnstore Indexes.</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405323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table is contained in one or more partitions and each partition contains data rows in either a heap or a clustered index (B-tree) structure. The pages of the heap or clustered index are managed in one or more allocation units, depending on the column data types in the data rows on the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Partitions</a:t>
            </a:r>
          </a:p>
          <a:p>
            <a:r>
              <a:rPr lang="en-US" sz="1200" kern="1200" dirty="0" smtClean="0">
                <a:solidFill>
                  <a:schemeClr val="tx1"/>
                </a:solidFill>
                <a:effectLst/>
                <a:latin typeface="+mn-lt"/>
                <a:ea typeface="+mn-ea"/>
                <a:cs typeface="+mn-cs"/>
              </a:rPr>
              <a:t>A partition is a user-defined unit of data organization. By default, a table or index has only one partition that contains all the table or index pages. A table or index with a single partition is equivalent to the organizational structure of tables and indexes prior to SQL Server 2005.</a:t>
            </a:r>
          </a:p>
          <a:p>
            <a:r>
              <a:rPr lang="en-US" sz="1200" kern="1200" dirty="0" smtClean="0">
                <a:solidFill>
                  <a:schemeClr val="tx1"/>
                </a:solidFill>
                <a:effectLst/>
                <a:latin typeface="+mn-lt"/>
                <a:ea typeface="+mn-ea"/>
                <a:cs typeface="+mn-cs"/>
              </a:rPr>
              <a:t>When a table or index uses multiple partitions, the data is partitioned horizontally so that groups of rows are mapped to individual partitions, based on specified columns. The partitions can be put into one or more </a:t>
            </a:r>
            <a:r>
              <a:rPr lang="en-US" sz="1200" kern="1200" dirty="0" err="1" smtClean="0">
                <a:solidFill>
                  <a:schemeClr val="tx1"/>
                </a:solidFill>
                <a:effectLst/>
                <a:latin typeface="+mn-lt"/>
                <a:ea typeface="+mn-ea"/>
                <a:cs typeface="+mn-cs"/>
              </a:rPr>
              <a:t>filegroups</a:t>
            </a:r>
            <a:r>
              <a:rPr lang="en-US" sz="1200" kern="1200" dirty="0" smtClean="0">
                <a:solidFill>
                  <a:schemeClr val="tx1"/>
                </a:solidFill>
                <a:effectLst/>
                <a:latin typeface="+mn-lt"/>
                <a:ea typeface="+mn-ea"/>
                <a:cs typeface="+mn-cs"/>
              </a:rPr>
              <a:t> in the database. The table or index is treated as a single logical entity when queries or updates are performed on the data.</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Allocation units</a:t>
            </a:r>
          </a:p>
          <a:p>
            <a:r>
              <a:rPr lang="en-US" sz="1200" kern="1200" dirty="0" smtClean="0">
                <a:solidFill>
                  <a:schemeClr val="tx1"/>
                </a:solidFill>
                <a:effectLst/>
                <a:latin typeface="+mn-lt"/>
                <a:ea typeface="+mn-ea"/>
                <a:cs typeface="+mn-cs"/>
              </a:rPr>
              <a:t>An allocation unit is a collection of pages within a heap or B-tree (</a:t>
            </a:r>
            <a:r>
              <a:rPr lang="en-US" sz="1200" kern="1200" dirty="0" err="1" smtClean="0">
                <a:solidFill>
                  <a:schemeClr val="tx1"/>
                </a:solidFill>
                <a:effectLst/>
                <a:latin typeface="+mn-lt"/>
                <a:ea typeface="+mn-ea"/>
                <a:cs typeface="+mn-cs"/>
              </a:rPr>
              <a:t>HoBT</a:t>
            </a:r>
            <a:r>
              <a:rPr lang="en-US" sz="1200" kern="1200" dirty="0" smtClean="0">
                <a:solidFill>
                  <a:schemeClr val="tx1"/>
                </a:solidFill>
                <a:effectLst/>
                <a:latin typeface="+mn-lt"/>
                <a:ea typeface="+mn-ea"/>
                <a:cs typeface="+mn-cs"/>
              </a:rPr>
              <a:t>) used to manage data based on their page type. The following table lists the types of allocation units used to manage data in tables and indexes: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Allocation Unit Types</a:t>
            </a:r>
          </a:p>
          <a:p>
            <a:r>
              <a:rPr lang="en-US" sz="1200" kern="1200" dirty="0" smtClean="0">
                <a:solidFill>
                  <a:schemeClr val="tx1"/>
                </a:solidFill>
                <a:effectLst/>
                <a:latin typeface="+mn-lt"/>
                <a:ea typeface="+mn-ea"/>
                <a:cs typeface="+mn-cs"/>
              </a:rPr>
              <a:t>In-Row</a:t>
            </a:r>
          </a:p>
          <a:p>
            <a:r>
              <a:rPr lang="en-US" sz="1200" kern="1200" dirty="0" smtClean="0">
                <a:solidFill>
                  <a:schemeClr val="tx1"/>
                </a:solidFill>
                <a:effectLst/>
                <a:latin typeface="+mn-lt"/>
                <a:ea typeface="+mn-ea"/>
                <a:cs typeface="+mn-cs"/>
              </a:rPr>
              <a:t>Row-Overflow</a:t>
            </a:r>
          </a:p>
          <a:p>
            <a:r>
              <a:rPr lang="en-US" sz="1200" kern="1200" dirty="0" smtClean="0">
                <a:solidFill>
                  <a:schemeClr val="tx1"/>
                </a:solidFill>
                <a:effectLst/>
                <a:latin typeface="+mn-lt"/>
                <a:ea typeface="+mn-ea"/>
                <a:cs typeface="+mn-cs"/>
              </a:rPr>
              <a:t>Large</a:t>
            </a:r>
            <a:r>
              <a:rPr lang="en-US" sz="1200" kern="1200" baseline="0" dirty="0" smtClean="0">
                <a:solidFill>
                  <a:schemeClr val="tx1"/>
                </a:solidFill>
                <a:effectLst/>
                <a:latin typeface="+mn-lt"/>
                <a:ea typeface="+mn-ea"/>
                <a:cs typeface="+mn-cs"/>
              </a:rPr>
              <a:t> Object</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2302451"/>
              </p:ext>
            </p:extLst>
          </p:nvPr>
        </p:nvGraphicFramePr>
        <p:xfrm>
          <a:off x="762000" y="6934200"/>
          <a:ext cx="5486400" cy="1676400"/>
        </p:xfrm>
        <a:graphic>
          <a:graphicData uri="http://schemas.openxmlformats.org/drawingml/2006/table">
            <a:tbl>
              <a:tblPr firstRow="1" bandRow="1">
                <a:tableStyleId>{5C22544A-7EE6-4342-B048-85BDC9FD1C3A}</a:tableStyleId>
              </a:tblPr>
              <a:tblGrid>
                <a:gridCol w="2743200"/>
                <a:gridCol w="2743200"/>
              </a:tblGrid>
              <a:tr h="0">
                <a:tc>
                  <a:txBody>
                    <a:bodyPr/>
                    <a:lstStyle/>
                    <a:p>
                      <a:pPr marL="45720" marR="0">
                        <a:lnSpc>
                          <a:spcPts val="1100"/>
                        </a:lnSpc>
                        <a:spcBef>
                          <a:spcPts val="200"/>
                        </a:spcBef>
                        <a:spcAft>
                          <a:spcPts val="200"/>
                        </a:spcAft>
                      </a:pPr>
                      <a:r>
                        <a:rPr lang="en-US" sz="900" b="1">
                          <a:effectLst/>
                          <a:latin typeface="Arial"/>
                          <a:ea typeface="MS Mincho"/>
                          <a:cs typeface="Times New Roman"/>
                        </a:rPr>
                        <a:t>Allocation Unit</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dirty="0">
                          <a:effectLst/>
                          <a:latin typeface="Arial"/>
                          <a:ea typeface="MS Mincho"/>
                          <a:cs typeface="Times New Roman"/>
                        </a:rPr>
                        <a:t>Description</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IN_ROW_DATA</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Data or index rows that contain all data except Large Object (LOB) data. Pages are of type Data or Index.</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LOB_DATA</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Large object data stored in one or more of these data types: </a:t>
                      </a:r>
                      <a:r>
                        <a:rPr lang="en-US" sz="900" b="1">
                          <a:effectLst/>
                          <a:latin typeface="Arial"/>
                          <a:ea typeface="MS Mincho"/>
                          <a:cs typeface="Times New Roman"/>
                        </a:rPr>
                        <a:t>text</a:t>
                      </a:r>
                      <a:r>
                        <a:rPr lang="en-US" sz="900">
                          <a:effectLst/>
                          <a:latin typeface="Arial"/>
                          <a:ea typeface="MS Mincho"/>
                          <a:cs typeface="Times New Roman"/>
                        </a:rPr>
                        <a:t>, </a:t>
                      </a:r>
                      <a:r>
                        <a:rPr lang="en-US" sz="900" b="1">
                          <a:effectLst/>
                          <a:latin typeface="Arial"/>
                          <a:ea typeface="MS Mincho"/>
                          <a:cs typeface="Times New Roman"/>
                        </a:rPr>
                        <a:t>ntext</a:t>
                      </a:r>
                      <a:r>
                        <a:rPr lang="en-US" sz="900">
                          <a:effectLst/>
                          <a:latin typeface="Arial"/>
                          <a:ea typeface="MS Mincho"/>
                          <a:cs typeface="Times New Roman"/>
                        </a:rPr>
                        <a:t>, </a:t>
                      </a:r>
                      <a:r>
                        <a:rPr lang="en-US" sz="900" b="1">
                          <a:effectLst/>
                          <a:latin typeface="Arial"/>
                          <a:ea typeface="MS Mincho"/>
                          <a:cs typeface="Times New Roman"/>
                        </a:rPr>
                        <a:t>image</a:t>
                      </a:r>
                      <a:r>
                        <a:rPr lang="en-US" sz="900">
                          <a:effectLst/>
                          <a:latin typeface="Arial"/>
                          <a:ea typeface="MS Mincho"/>
                          <a:cs typeface="Times New Roman"/>
                        </a:rPr>
                        <a:t>, </a:t>
                      </a:r>
                      <a:r>
                        <a:rPr lang="en-US" sz="900" b="1">
                          <a:effectLst/>
                          <a:latin typeface="Arial"/>
                          <a:ea typeface="MS Mincho"/>
                          <a:cs typeface="Times New Roman"/>
                        </a:rPr>
                        <a:t>xml</a:t>
                      </a:r>
                      <a:r>
                        <a:rPr lang="en-US" sz="900">
                          <a:effectLst/>
                          <a:latin typeface="Arial"/>
                          <a:ea typeface="MS Mincho"/>
                          <a:cs typeface="Times New Roman"/>
                        </a:rPr>
                        <a:t>, </a:t>
                      </a:r>
                      <a:r>
                        <a:rPr lang="en-US" sz="900" b="1">
                          <a:effectLst/>
                          <a:latin typeface="Arial"/>
                          <a:ea typeface="MS Mincho"/>
                          <a:cs typeface="Times New Roman"/>
                        </a:rPr>
                        <a:t>varchar(max)</a:t>
                      </a:r>
                      <a:r>
                        <a:rPr lang="en-US" sz="900">
                          <a:effectLst/>
                          <a:latin typeface="Arial"/>
                          <a:ea typeface="MS Mincho"/>
                          <a:cs typeface="Times New Roman"/>
                        </a:rPr>
                        <a:t>, </a:t>
                      </a:r>
                      <a:r>
                        <a:rPr lang="en-US" sz="900" b="1">
                          <a:effectLst/>
                          <a:latin typeface="Arial"/>
                          <a:ea typeface="MS Mincho"/>
                          <a:cs typeface="Times New Roman"/>
                        </a:rPr>
                        <a:t>nvarchar(max)</a:t>
                      </a:r>
                      <a:r>
                        <a:rPr lang="en-US" sz="900">
                          <a:effectLst/>
                          <a:latin typeface="Arial"/>
                          <a:ea typeface="MS Mincho"/>
                          <a:cs typeface="Times New Roman"/>
                        </a:rPr>
                        <a:t>, </a:t>
                      </a:r>
                      <a:r>
                        <a:rPr lang="en-US" sz="900" b="1">
                          <a:effectLst/>
                          <a:latin typeface="Arial"/>
                          <a:ea typeface="MS Mincho"/>
                          <a:cs typeface="Times New Roman"/>
                        </a:rPr>
                        <a:t>varbinary(max)</a:t>
                      </a:r>
                      <a:r>
                        <a:rPr lang="en-US" sz="900">
                          <a:effectLst/>
                          <a:latin typeface="Arial"/>
                          <a:ea typeface="MS Mincho"/>
                          <a:cs typeface="Times New Roman"/>
                        </a:rPr>
                        <a:t>, or </a:t>
                      </a:r>
                      <a:r>
                        <a:rPr lang="en-US" sz="900" b="1">
                          <a:effectLst/>
                          <a:latin typeface="Arial"/>
                          <a:ea typeface="MS Mincho"/>
                          <a:cs typeface="Times New Roman"/>
                        </a:rPr>
                        <a:t>CLR user-defined types (CLR UDT)</a:t>
                      </a:r>
                      <a:r>
                        <a:rPr lang="en-US" sz="900">
                          <a:effectLst/>
                          <a:latin typeface="Arial"/>
                          <a:ea typeface="MS Mincho"/>
                          <a:cs typeface="Times New Roman"/>
                        </a:rPr>
                        <a:t>. Pages are of type Text_Mix_Page or Text_Tree_Page.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dirty="0">
                          <a:effectLst/>
                          <a:latin typeface="Arial"/>
                          <a:ea typeface="MS Mincho"/>
                          <a:cs typeface="Times New Roman"/>
                        </a:rPr>
                        <a:t>ROW_OVERFLOW_DATA</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Variable length data stored in </a:t>
                      </a:r>
                      <a:r>
                        <a:rPr lang="en-US" sz="900" b="1" dirty="0" err="1">
                          <a:effectLst/>
                          <a:latin typeface="Arial"/>
                          <a:ea typeface="MS Mincho"/>
                          <a:cs typeface="Times New Roman"/>
                        </a:rPr>
                        <a:t>varchar</a:t>
                      </a:r>
                      <a:r>
                        <a:rPr lang="en-US" sz="900" dirty="0">
                          <a:effectLst/>
                          <a:latin typeface="Arial"/>
                          <a:ea typeface="MS Mincho"/>
                          <a:cs typeface="Times New Roman"/>
                        </a:rPr>
                        <a:t>, </a:t>
                      </a:r>
                      <a:r>
                        <a:rPr lang="en-US" sz="900" b="1" dirty="0" err="1">
                          <a:effectLst/>
                          <a:latin typeface="Arial"/>
                          <a:ea typeface="MS Mincho"/>
                          <a:cs typeface="Times New Roman"/>
                        </a:rPr>
                        <a:t>nvarchar</a:t>
                      </a:r>
                      <a:r>
                        <a:rPr lang="en-US" sz="900" dirty="0">
                          <a:effectLst/>
                          <a:latin typeface="Arial"/>
                          <a:ea typeface="MS Mincho"/>
                          <a:cs typeface="Times New Roman"/>
                        </a:rPr>
                        <a:t>, </a:t>
                      </a:r>
                      <a:r>
                        <a:rPr lang="en-US" sz="900" b="1" dirty="0" err="1">
                          <a:effectLst/>
                          <a:latin typeface="Arial"/>
                          <a:ea typeface="MS Mincho"/>
                          <a:cs typeface="Times New Roman"/>
                        </a:rPr>
                        <a:t>varbinary</a:t>
                      </a:r>
                      <a:r>
                        <a:rPr lang="en-US" sz="900" dirty="0">
                          <a:effectLst/>
                          <a:latin typeface="Arial"/>
                          <a:ea typeface="MS Mincho"/>
                          <a:cs typeface="Times New Roman"/>
                        </a:rPr>
                        <a:t>, or </a:t>
                      </a:r>
                      <a:r>
                        <a:rPr lang="en-US" sz="900" b="1" dirty="0" err="1">
                          <a:effectLst/>
                          <a:latin typeface="Arial"/>
                          <a:ea typeface="MS Mincho"/>
                          <a:cs typeface="Times New Roman"/>
                        </a:rPr>
                        <a:t>sql_variant</a:t>
                      </a:r>
                      <a:r>
                        <a:rPr lang="en-US" sz="900" dirty="0">
                          <a:effectLst/>
                          <a:latin typeface="Arial"/>
                          <a:ea typeface="MS Mincho"/>
                          <a:cs typeface="Times New Roman"/>
                        </a:rPr>
                        <a:t> columns that exceed the 8,060-byte row size limit. Pages are of type </a:t>
                      </a:r>
                      <a:r>
                        <a:rPr lang="en-US" sz="900" dirty="0" err="1">
                          <a:effectLst/>
                          <a:latin typeface="Arial"/>
                          <a:ea typeface="MS Mincho"/>
                          <a:cs typeface="Times New Roman"/>
                        </a:rPr>
                        <a:t>Text_Mix_Page</a:t>
                      </a:r>
                      <a:r>
                        <a:rPr lang="en-US" sz="900" dirty="0">
                          <a:effectLst/>
                          <a:latin typeface="Arial"/>
                          <a:ea typeface="MS Mincho"/>
                          <a:cs typeface="Times New Roman"/>
                        </a:rPr>
                        <a:t> or </a:t>
                      </a:r>
                      <a:r>
                        <a:rPr lang="en-US" sz="900" dirty="0" err="1">
                          <a:effectLst/>
                          <a:latin typeface="Arial"/>
                          <a:ea typeface="MS Mincho"/>
                          <a:cs typeface="Times New Roman"/>
                        </a:rPr>
                        <a:t>Text_Tree_Page</a:t>
                      </a:r>
                      <a:r>
                        <a:rPr lang="en-US" sz="900" dirty="0">
                          <a:effectLst/>
                          <a:latin typeface="Arial"/>
                          <a:ea typeface="MS Mincho"/>
                          <a:cs typeface="Times New Roman"/>
                        </a:rPr>
                        <a:t>.</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bl>
          </a:graphicData>
        </a:graphic>
      </p:graphicFrame>
    </p:spTree>
    <p:extLst>
      <p:ext uri="{BB962C8B-B14F-4D97-AF65-F5344CB8AC3E}">
        <p14:creationId xmlns:p14="http://schemas.microsoft.com/office/powerpoint/2010/main" val="143981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data is stored in the data files in no particular physical order. In order for SQL to access the data for one particular object, it must contain a starting place, and a way of differentiating the pages and extents belonging to that object from pages and extents belonging to other objects. This is often referred to as metadata, or “data about data.”  The following table describes the system views that you can use to see the entry point into each object, as well as information about the structure and contents of that object: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Additional Reading:</a:t>
            </a:r>
          </a:p>
          <a:p>
            <a:r>
              <a:rPr lang="en-US" i="1" dirty="0" smtClean="0"/>
              <a:t>Object Catalog Views</a:t>
            </a:r>
          </a:p>
          <a:p>
            <a:r>
              <a:rPr lang="en-US" dirty="0">
                <a:hlinkClick r:id="rId3"/>
              </a:rPr>
              <a:t>http://</a:t>
            </a:r>
            <a:r>
              <a:rPr lang="en-US" dirty="0" smtClean="0">
                <a:hlinkClick r:id="rId3"/>
              </a:rPr>
              <a:t>msdn.microsoft.com/en-us/library/ms189783.aspx</a:t>
            </a:r>
            <a:endParaRPr lang="en-US" dirty="0" smtClean="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35661932"/>
              </p:ext>
            </p:extLst>
          </p:nvPr>
        </p:nvGraphicFramePr>
        <p:xfrm>
          <a:off x="762001" y="4343400"/>
          <a:ext cx="5486400" cy="3606800"/>
        </p:xfrm>
        <a:graphic>
          <a:graphicData uri="http://schemas.openxmlformats.org/drawingml/2006/table">
            <a:tbl>
              <a:tblPr firstRow="1" bandRow="1">
                <a:tableStyleId>{5C22544A-7EE6-4342-B048-85BDC9FD1C3A}</a:tableStyleId>
              </a:tblPr>
              <a:tblGrid>
                <a:gridCol w="2855033"/>
                <a:gridCol w="2631367"/>
              </a:tblGrid>
              <a:tr h="0">
                <a:tc>
                  <a:txBody>
                    <a:bodyPr/>
                    <a:lstStyle/>
                    <a:p>
                      <a:pPr marL="45720" marR="0">
                        <a:lnSpc>
                          <a:spcPts val="1100"/>
                        </a:lnSpc>
                        <a:spcBef>
                          <a:spcPts val="200"/>
                        </a:spcBef>
                        <a:spcAft>
                          <a:spcPts val="200"/>
                        </a:spcAft>
                      </a:pPr>
                      <a:r>
                        <a:rPr lang="en-US" sz="900" b="1" dirty="0">
                          <a:effectLst/>
                          <a:latin typeface="Arial"/>
                          <a:ea typeface="MS Mincho"/>
                          <a:cs typeface="Times New Roman"/>
                        </a:rPr>
                        <a:t>View Name</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a:effectLst/>
                          <a:latin typeface="Arial"/>
                          <a:ea typeface="MS Mincho"/>
                          <a:cs typeface="Times New Roman"/>
                        </a:rPr>
                        <a:t>Description</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sys.indexes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Contains one row per heap or index. This is a system view (not a table) and does not have pointers to data.</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1117600">
                <a:tc>
                  <a:txBody>
                    <a:bodyPr/>
                    <a:lstStyle/>
                    <a:p>
                      <a:pPr marL="45720" marR="0">
                        <a:lnSpc>
                          <a:spcPts val="1100"/>
                        </a:lnSpc>
                        <a:spcBef>
                          <a:spcPts val="200"/>
                        </a:spcBef>
                        <a:spcAft>
                          <a:spcPts val="300"/>
                        </a:spcAft>
                      </a:pPr>
                      <a:r>
                        <a:rPr lang="en-US" sz="900" dirty="0" err="1">
                          <a:effectLst/>
                          <a:latin typeface="Arial"/>
                          <a:ea typeface="MS Mincho"/>
                          <a:cs typeface="Times New Roman"/>
                        </a:rPr>
                        <a:t>sys.partitions</a:t>
                      </a:r>
                      <a:endParaRPr lang="en-US" sz="900" dirty="0">
                        <a:effectLst/>
                        <a:latin typeface="Arial"/>
                        <a:ea typeface="MS Mincho"/>
                        <a:cs typeface="Times New Roman"/>
                      </a:endParaRP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Contains a row for each partition of all the tables and indexes in the database. All tables and indexes in SQL Server 2005 or later are considered to contain at least one partition, even if they are not explicitly partitioned. If not explicitly partitioned, the </a:t>
                      </a:r>
                      <a:r>
                        <a:rPr lang="en-US" sz="900" dirty="0" err="1">
                          <a:effectLst/>
                          <a:latin typeface="Arial"/>
                          <a:ea typeface="MS Mincho"/>
                          <a:cs typeface="Times New Roman"/>
                        </a:rPr>
                        <a:t>HoBT_id</a:t>
                      </a:r>
                      <a:r>
                        <a:rPr lang="en-US" sz="900" dirty="0">
                          <a:effectLst/>
                          <a:latin typeface="Arial"/>
                          <a:ea typeface="MS Mincho"/>
                          <a:cs typeface="Times New Roman"/>
                        </a:rPr>
                        <a:t> and </a:t>
                      </a:r>
                      <a:r>
                        <a:rPr lang="en-US" sz="900" dirty="0" err="1">
                          <a:effectLst/>
                          <a:latin typeface="Arial"/>
                          <a:ea typeface="MS Mincho"/>
                          <a:cs typeface="Times New Roman"/>
                        </a:rPr>
                        <a:t>partition_id</a:t>
                      </a:r>
                      <a:r>
                        <a:rPr lang="en-US" sz="900" dirty="0">
                          <a:effectLst/>
                          <a:latin typeface="Arial"/>
                          <a:ea typeface="MS Mincho"/>
                          <a:cs typeface="Times New Roman"/>
                        </a:rPr>
                        <a:t> columns will be the same, and they will each return one row for each partition that each object is using for storage.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sys.allocation_units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Contains a row for each allocation unit in the database. A partition can have up to four different allocation units, one each for:</a:t>
                      </a:r>
                    </a:p>
                    <a:p>
                      <a:pPr marL="342900" marR="0" lvl="0" indent="-342900">
                        <a:lnSpc>
                          <a:spcPts val="1100"/>
                        </a:lnSpc>
                        <a:spcBef>
                          <a:spcPts val="200"/>
                        </a:spcBef>
                        <a:spcAft>
                          <a:spcPts val="300"/>
                        </a:spcAft>
                        <a:buFont typeface="Symbol"/>
                        <a:buChar char=""/>
                      </a:pPr>
                      <a:r>
                        <a:rPr lang="en-US" sz="900" b="1" dirty="0">
                          <a:effectLst/>
                          <a:latin typeface="Arial"/>
                          <a:ea typeface="MS Mincho"/>
                          <a:cs typeface="Times New Roman"/>
                        </a:rPr>
                        <a:t>DROPPED</a:t>
                      </a:r>
                      <a:endParaRPr lang="en-US" sz="900" dirty="0">
                        <a:effectLst/>
                        <a:latin typeface="Arial"/>
                        <a:ea typeface="MS Mincho"/>
                        <a:cs typeface="Times New Roman"/>
                      </a:endParaRPr>
                    </a:p>
                    <a:p>
                      <a:pPr marL="342900" marR="0" lvl="0" indent="-342900">
                        <a:lnSpc>
                          <a:spcPts val="1100"/>
                        </a:lnSpc>
                        <a:spcBef>
                          <a:spcPts val="200"/>
                        </a:spcBef>
                        <a:spcAft>
                          <a:spcPts val="300"/>
                        </a:spcAft>
                        <a:buFont typeface="Symbol"/>
                        <a:buChar char=""/>
                      </a:pPr>
                      <a:r>
                        <a:rPr lang="en-US" sz="900" b="1" dirty="0">
                          <a:effectLst/>
                          <a:latin typeface="Arial"/>
                          <a:ea typeface="MS Mincho"/>
                          <a:cs typeface="Times New Roman"/>
                        </a:rPr>
                        <a:t>IN_ROW_DATA</a:t>
                      </a:r>
                      <a:endParaRPr lang="en-US" sz="900" dirty="0">
                        <a:effectLst/>
                        <a:latin typeface="Arial"/>
                        <a:ea typeface="MS Mincho"/>
                        <a:cs typeface="Times New Roman"/>
                      </a:endParaRPr>
                    </a:p>
                    <a:p>
                      <a:pPr marL="342900" marR="0" lvl="0" indent="-342900">
                        <a:lnSpc>
                          <a:spcPts val="1100"/>
                        </a:lnSpc>
                        <a:spcBef>
                          <a:spcPts val="200"/>
                        </a:spcBef>
                        <a:spcAft>
                          <a:spcPts val="300"/>
                        </a:spcAft>
                        <a:buFont typeface="Symbol"/>
                        <a:buChar char=""/>
                      </a:pPr>
                      <a:r>
                        <a:rPr lang="en-US" sz="900" b="1" dirty="0">
                          <a:effectLst/>
                          <a:latin typeface="Arial"/>
                          <a:ea typeface="MS Mincho"/>
                          <a:cs typeface="Times New Roman"/>
                        </a:rPr>
                        <a:t>LOB_DATA</a:t>
                      </a:r>
                      <a:endParaRPr lang="en-US" sz="900" dirty="0">
                        <a:effectLst/>
                        <a:latin typeface="Arial"/>
                        <a:ea typeface="MS Mincho"/>
                        <a:cs typeface="Times New Roman"/>
                      </a:endParaRPr>
                    </a:p>
                    <a:p>
                      <a:pPr marL="342900" marR="0" lvl="0" indent="-342900">
                        <a:lnSpc>
                          <a:spcPts val="1100"/>
                        </a:lnSpc>
                        <a:spcBef>
                          <a:spcPts val="200"/>
                        </a:spcBef>
                        <a:spcAft>
                          <a:spcPts val="300"/>
                        </a:spcAft>
                        <a:buFont typeface="Symbol"/>
                        <a:buChar char=""/>
                      </a:pPr>
                      <a:r>
                        <a:rPr lang="en-US" sz="900" b="1" dirty="0">
                          <a:effectLst/>
                          <a:latin typeface="Arial"/>
                          <a:ea typeface="MS Mincho"/>
                          <a:cs typeface="Times New Roman"/>
                        </a:rPr>
                        <a:t>ROW_OVERFLOW_DATA</a:t>
                      </a:r>
                      <a:endParaRPr lang="en-US" sz="900" dirty="0">
                        <a:effectLst/>
                        <a:latin typeface="Arial"/>
                        <a:ea typeface="MS Mincho"/>
                        <a:cs typeface="Times New Roman"/>
                      </a:endParaRP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sys.system_internals_</a:t>
                      </a:r>
                      <a:br>
                        <a:rPr lang="en-US" sz="900">
                          <a:effectLst/>
                          <a:latin typeface="Arial"/>
                          <a:ea typeface="MS Mincho"/>
                          <a:cs typeface="Times New Roman"/>
                        </a:rPr>
                      </a:br>
                      <a:r>
                        <a:rPr lang="en-US" sz="900">
                          <a:effectLst/>
                          <a:latin typeface="Arial"/>
                          <a:ea typeface="MS Mincho"/>
                          <a:cs typeface="Times New Roman"/>
                        </a:rPr>
                        <a:t>allocation_units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Contains columns with the pointers for </a:t>
                      </a:r>
                      <a:r>
                        <a:rPr lang="en-US" sz="900" b="1" dirty="0" err="1">
                          <a:effectLst/>
                          <a:latin typeface="Arial"/>
                          <a:ea typeface="MS Mincho"/>
                          <a:cs typeface="Times New Roman"/>
                        </a:rPr>
                        <a:t>first_iam_page</a:t>
                      </a:r>
                      <a:r>
                        <a:rPr lang="en-US" sz="900" dirty="0">
                          <a:effectLst/>
                          <a:latin typeface="Arial"/>
                          <a:ea typeface="MS Mincho"/>
                          <a:cs typeface="Times New Roman"/>
                        </a:rPr>
                        <a:t> and root pages of an allocation unit. In previous releases, the </a:t>
                      </a:r>
                      <a:r>
                        <a:rPr lang="en-US" sz="900" b="1" dirty="0" err="1">
                          <a:effectLst/>
                          <a:latin typeface="Arial"/>
                          <a:ea typeface="MS Mincho"/>
                          <a:cs typeface="Times New Roman"/>
                        </a:rPr>
                        <a:t>firstiam</a:t>
                      </a:r>
                      <a:r>
                        <a:rPr lang="en-US" sz="900" dirty="0">
                          <a:effectLst/>
                          <a:latin typeface="Arial"/>
                          <a:ea typeface="MS Mincho"/>
                          <a:cs typeface="Times New Roman"/>
                        </a:rPr>
                        <a:t> column and root pages were stored in </a:t>
                      </a:r>
                      <a:r>
                        <a:rPr lang="en-US" sz="900" dirty="0" err="1">
                          <a:effectLst/>
                          <a:latin typeface="Arial"/>
                          <a:ea typeface="MS Mincho"/>
                          <a:cs typeface="Times New Roman"/>
                        </a:rPr>
                        <a:t>sysindexes</a:t>
                      </a:r>
                      <a:r>
                        <a:rPr lang="en-US" sz="900" dirty="0">
                          <a:effectLst/>
                          <a:latin typeface="Arial"/>
                          <a:ea typeface="MS Mincho"/>
                          <a:cs typeface="Times New Roman"/>
                        </a:rPr>
                        <a:t>.</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bl>
          </a:graphicData>
        </a:graphic>
      </p:graphicFrame>
    </p:spTree>
    <p:extLst>
      <p:ext uri="{BB962C8B-B14F-4D97-AF65-F5344CB8AC3E}">
        <p14:creationId xmlns:p14="http://schemas.microsoft.com/office/powerpoint/2010/main" val="184427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457200"/>
            <a:ext cx="3252787" cy="2438400"/>
          </a:xfrm>
        </p:spPr>
      </p:sp>
      <p:sp>
        <p:nvSpPr>
          <p:cNvPr id="3" name="Notes Placeholder 2"/>
          <p:cNvSpPr>
            <a:spLocks noGrp="1"/>
          </p:cNvSpPr>
          <p:nvPr>
            <p:ph type="body" idx="1"/>
          </p:nvPr>
        </p:nvSpPr>
        <p:spPr>
          <a:xfrm>
            <a:off x="701040" y="3048000"/>
            <a:ext cx="5608320" cy="5706110"/>
          </a:xfrm>
        </p:spPr>
        <p:txBody>
          <a:bodyPr>
            <a:normAutofit/>
          </a:bodyPr>
          <a:lstStyle/>
          <a:p>
            <a:r>
              <a:rPr lang="en-US" dirty="0" smtClean="0"/>
              <a:t>SQL Server tracks which pages belong to a table or index by using IAM pages. The IAM enables SQL Server to do efficient prefetching of the table extents, but every row must be scanned.</a:t>
            </a:r>
          </a:p>
          <a:p>
            <a:endParaRPr lang="en-US" dirty="0" smtClean="0"/>
          </a:p>
          <a:p>
            <a:r>
              <a:rPr lang="en-US" b="1" dirty="0" smtClean="0"/>
              <a:t>Try This</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OBJECT_ID = OBJECT_ID('</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sys.stats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OBJECT_ID = OBJECT_ID('</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to get a list of partitions and data pages used for a table run this query</a:t>
            </a:r>
          </a:p>
          <a:p>
            <a:r>
              <a:rPr lang="en-US" sz="1200" kern="1200" dirty="0" smtClean="0">
                <a:solidFill>
                  <a:schemeClr val="tx1"/>
                </a:solidFill>
                <a:latin typeface="+mn-lt"/>
                <a:ea typeface="+mn-ea"/>
                <a:cs typeface="+mn-cs"/>
              </a:rPr>
              <a:t>SELECT o.name AS </a:t>
            </a:r>
            <a:r>
              <a:rPr lang="en-US" sz="1200" kern="1200" dirty="0" err="1" smtClean="0">
                <a:solidFill>
                  <a:schemeClr val="tx1"/>
                </a:solidFill>
                <a:latin typeface="+mn-lt"/>
                <a:ea typeface="+mn-ea"/>
                <a:cs typeface="+mn-cs"/>
              </a:rPr>
              <a:t>table_name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p.index_id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au.type_desc</a:t>
            </a:r>
            <a:r>
              <a:rPr lang="fr-FR" sz="1200" kern="1200" dirty="0" smtClean="0">
                <a:solidFill>
                  <a:schemeClr val="tx1"/>
                </a:solidFill>
                <a:latin typeface="+mn-lt"/>
                <a:ea typeface="+mn-ea"/>
                <a:cs typeface="+mn-cs"/>
              </a:rPr>
              <a:t> AS </a:t>
            </a:r>
            <a:r>
              <a:rPr lang="fr-FR" sz="1200" kern="1200" dirty="0" err="1" smtClean="0">
                <a:solidFill>
                  <a:schemeClr val="tx1"/>
                </a:solidFill>
                <a:latin typeface="+mn-lt"/>
                <a:ea typeface="+mn-ea"/>
                <a:cs typeface="+mn-cs"/>
              </a:rPr>
              <a:t>allocation_type</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au.data_pages</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partition_number</a:t>
            </a:r>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sys.allocation_units</a:t>
            </a:r>
            <a:r>
              <a:rPr lang="en-US" sz="1200" kern="1200" dirty="0" smtClean="0">
                <a:solidFill>
                  <a:schemeClr val="tx1"/>
                </a:solidFill>
                <a:latin typeface="+mn-lt"/>
                <a:ea typeface="+mn-ea"/>
                <a:cs typeface="+mn-cs"/>
              </a:rPr>
              <a:t> AS au</a:t>
            </a:r>
          </a:p>
          <a:p>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sys.partitions</a:t>
            </a:r>
            <a:r>
              <a:rPr lang="en-US" sz="1200" kern="1200" dirty="0" smtClean="0">
                <a:solidFill>
                  <a:schemeClr val="tx1"/>
                </a:solidFill>
                <a:latin typeface="+mn-lt"/>
                <a:ea typeface="+mn-ea"/>
                <a:cs typeface="+mn-cs"/>
              </a:rPr>
              <a:t> AS p ON </a:t>
            </a:r>
            <a:r>
              <a:rPr lang="en-US" sz="1200" kern="1200" dirty="0" err="1" smtClean="0">
                <a:solidFill>
                  <a:schemeClr val="tx1"/>
                </a:solidFill>
                <a:latin typeface="+mn-lt"/>
                <a:ea typeface="+mn-ea"/>
                <a:cs typeface="+mn-cs"/>
              </a:rPr>
              <a:t>au.container_id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p.partition_id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p.object_id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o.name, </a:t>
            </a:r>
            <a:r>
              <a:rPr lang="en-US" sz="1200" kern="1200" dirty="0" err="1" smtClean="0">
                <a:solidFill>
                  <a:schemeClr val="tx1"/>
                </a:solidFill>
                <a:latin typeface="+mn-lt"/>
                <a:ea typeface="+mn-ea"/>
                <a:cs typeface="+mn-cs"/>
              </a:rPr>
              <a:t>p.index_id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get index information</a:t>
            </a: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sp_helpindex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 --this does not show included columns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 o.name as </a:t>
            </a:r>
            <a:r>
              <a:rPr lang="en-US" sz="1200" kern="1200" dirty="0" err="1" smtClean="0">
                <a:solidFill>
                  <a:schemeClr val="tx1"/>
                </a:solidFill>
                <a:latin typeface="+mn-lt"/>
                <a:ea typeface="+mn-ea"/>
                <a:cs typeface="+mn-cs"/>
              </a:rPr>
              <a:t>table_name</a:t>
            </a:r>
            <a:r>
              <a:rPr lang="en-US" sz="1200" kern="1200" dirty="0" smtClean="0">
                <a:solidFill>
                  <a:schemeClr val="tx1"/>
                </a:solidFill>
                <a:latin typeface="+mn-lt"/>
                <a:ea typeface="+mn-ea"/>
                <a:cs typeface="+mn-cs"/>
              </a:rPr>
              <a:t>, c.name as </a:t>
            </a:r>
            <a:r>
              <a:rPr lang="en-US" sz="1200" kern="1200" dirty="0" err="1" smtClean="0">
                <a:solidFill>
                  <a:schemeClr val="tx1"/>
                </a:solidFill>
                <a:latin typeface="+mn-lt"/>
                <a:ea typeface="+mn-ea"/>
                <a:cs typeface="+mn-cs"/>
              </a:rPr>
              <a:t>column_name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c.column_id</a:t>
            </a:r>
            <a:r>
              <a:rPr lang="en-US" sz="1200" kern="1200" dirty="0" smtClean="0">
                <a:solidFill>
                  <a:schemeClr val="tx1"/>
                </a:solidFill>
                <a:latin typeface="+mn-lt"/>
                <a:ea typeface="+mn-ea"/>
                <a:cs typeface="+mn-cs"/>
              </a:rPr>
              <a:t>, i.name as </a:t>
            </a:r>
            <a:r>
              <a:rPr lang="en-US" sz="1200" kern="1200" dirty="0" err="1" smtClean="0">
                <a:solidFill>
                  <a:schemeClr val="tx1"/>
                </a:solidFill>
                <a:latin typeface="+mn-lt"/>
                <a:ea typeface="+mn-ea"/>
                <a:cs typeface="+mn-cs"/>
              </a:rPr>
              <a:t>index_name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i.type_desc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i.key_ordinal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i.is_included_column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o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sys.columns</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c.object_id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join (select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column_id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type_desc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key_ordinal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is_included_column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sys.index_columns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t>
            </a:r>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ic.object_id</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i.index_id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ic.index_id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o.object_id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i.object_id</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c.column_id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i.column_id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o.type</a:t>
            </a:r>
            <a:r>
              <a:rPr lang="en-US" sz="1200" kern="1200" dirty="0" smtClean="0">
                <a:solidFill>
                  <a:schemeClr val="tx1"/>
                </a:solidFill>
                <a:latin typeface="+mn-lt"/>
                <a:ea typeface="+mn-ea"/>
                <a:cs typeface="+mn-cs"/>
              </a:rPr>
              <a:t> ='U' and </a:t>
            </a:r>
            <a:r>
              <a:rPr lang="en-US" sz="1200" kern="1200" dirty="0" err="1" smtClean="0">
                <a:solidFill>
                  <a:schemeClr val="tx1"/>
                </a:solidFill>
                <a:latin typeface="+mn-lt"/>
                <a:ea typeface="+mn-ea"/>
                <a:cs typeface="+mn-cs"/>
              </a:rPr>
              <a:t>o.schema_id</a:t>
            </a:r>
            <a:r>
              <a:rPr lang="en-US" sz="1200" kern="1200" dirty="0" smtClean="0">
                <a:solidFill>
                  <a:schemeClr val="tx1"/>
                </a:solidFill>
                <a:latin typeface="+mn-lt"/>
                <a:ea typeface="+mn-ea"/>
                <a:cs typeface="+mn-cs"/>
              </a:rPr>
              <a:t> = 6 and o.name = 'address'</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is_included_column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key_ordinal</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6</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lnSpcReduction="10000"/>
          </a:bodyPr>
          <a:lstStyle/>
          <a:p>
            <a:pPr>
              <a:spcAft>
                <a:spcPts val="600"/>
              </a:spcAft>
            </a:pPr>
            <a:r>
              <a:rPr lang="en-US" dirty="0" smtClean="0"/>
              <a:t>Scanning an entire table is generally not the most efficient way to retrieve a small number of rows.  Indexes are structures organized around one or more columns of a table that can be used to provide fast access to rows based on the values in those columns.</a:t>
            </a:r>
            <a:endParaRPr lang="en-US" sz="1200" kern="1200" dirty="0">
              <a:solidFill>
                <a:schemeClr val="tx1"/>
              </a:solidFill>
              <a:effectLst/>
              <a:latin typeface="+mn-lt"/>
              <a:ea typeface="+mn-ea"/>
              <a:cs typeface="+mn-cs"/>
            </a:endParaRPr>
          </a:p>
          <a:p>
            <a:pPr>
              <a:spcAft>
                <a:spcPts val="600"/>
              </a:spcAft>
            </a:pPr>
            <a:r>
              <a:rPr lang="en-US" sz="1200" kern="1200" dirty="0" smtClean="0">
                <a:solidFill>
                  <a:schemeClr val="tx1"/>
                </a:solidFill>
                <a:effectLst/>
                <a:latin typeface="+mn-lt"/>
                <a:ea typeface="+mn-ea"/>
                <a:cs typeface="+mn-cs"/>
              </a:rPr>
              <a:t>SQL Server indexes are organized as B-tree</a:t>
            </a:r>
            <a:r>
              <a:rPr lang="en-US" sz="1200" strike="sngStrike"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structures. Each page in an index contains a page header followed by index rows. Each index row contains a key value and a pointer to either a lower-level page in the B-tree or to a data row. Each page in an index is called an </a:t>
            </a:r>
            <a:r>
              <a:rPr lang="en-US" sz="1200" i="1" kern="1200" dirty="0" smtClean="0">
                <a:solidFill>
                  <a:schemeClr val="tx1"/>
                </a:solidFill>
                <a:effectLst/>
                <a:latin typeface="+mn-lt"/>
                <a:ea typeface="+mn-ea"/>
                <a:cs typeface="+mn-cs"/>
              </a:rPr>
              <a:t>index node</a:t>
            </a:r>
            <a:r>
              <a:rPr lang="en-US" sz="1200" kern="1200" dirty="0" smtClean="0">
                <a:solidFill>
                  <a:schemeClr val="tx1"/>
                </a:solidFill>
                <a:effectLst/>
                <a:latin typeface="+mn-lt"/>
                <a:ea typeface="+mn-ea"/>
                <a:cs typeface="+mn-cs"/>
              </a:rPr>
              <a:t>. The top node of the B-tree is called the </a:t>
            </a:r>
            <a:r>
              <a:rPr lang="en-US" sz="1200" i="1" kern="1200" dirty="0" smtClean="0">
                <a:solidFill>
                  <a:schemeClr val="tx1"/>
                </a:solidFill>
                <a:effectLst/>
                <a:latin typeface="+mn-lt"/>
                <a:ea typeface="+mn-ea"/>
                <a:cs typeface="+mn-cs"/>
              </a:rPr>
              <a:t>root node</a:t>
            </a:r>
            <a:r>
              <a:rPr lang="en-US" sz="1200" kern="1200" dirty="0" smtClean="0">
                <a:solidFill>
                  <a:schemeClr val="tx1"/>
                </a:solidFill>
                <a:effectLst/>
                <a:latin typeface="+mn-lt"/>
                <a:ea typeface="+mn-ea"/>
                <a:cs typeface="+mn-cs"/>
              </a:rPr>
              <a:t>. The nodes on the bottom layer of the index are called the </a:t>
            </a:r>
            <a:r>
              <a:rPr lang="en-US" sz="1200" i="1" kern="1200" dirty="0" smtClean="0">
                <a:solidFill>
                  <a:schemeClr val="tx1"/>
                </a:solidFill>
                <a:effectLst/>
                <a:latin typeface="+mn-lt"/>
                <a:ea typeface="+mn-ea"/>
                <a:cs typeface="+mn-cs"/>
              </a:rPr>
              <a:t>leaf nodes</a:t>
            </a:r>
            <a:r>
              <a:rPr lang="en-US" sz="1200" kern="1200" dirty="0" smtClean="0">
                <a:solidFill>
                  <a:schemeClr val="tx1"/>
                </a:solidFill>
                <a:effectLst/>
                <a:latin typeface="+mn-lt"/>
                <a:ea typeface="+mn-ea"/>
                <a:cs typeface="+mn-cs"/>
              </a:rPr>
              <a:t>. The pages in each level of the index are linked together in a doubly-linked list. In a clustered index, the data pages make up the leaf nodes. Any index levels between the root and the leaves are collectively known as </a:t>
            </a:r>
            <a:r>
              <a:rPr lang="en-US" sz="1200" i="1" kern="1200" dirty="0" smtClean="0">
                <a:solidFill>
                  <a:schemeClr val="tx1"/>
                </a:solidFill>
                <a:effectLst/>
                <a:latin typeface="+mn-lt"/>
                <a:ea typeface="+mn-ea"/>
                <a:cs typeface="+mn-cs"/>
              </a:rPr>
              <a:t>intermediate levels</a:t>
            </a:r>
            <a:r>
              <a:rPr lang="en-US" sz="1200" kern="1200" dirty="0" smtClean="0">
                <a:solidFill>
                  <a:schemeClr val="tx1"/>
                </a:solidFill>
                <a:effectLst/>
                <a:latin typeface="+mn-lt"/>
                <a:ea typeface="+mn-ea"/>
                <a:cs typeface="+mn-cs"/>
              </a:rPr>
              <a:t>.</a:t>
            </a:r>
          </a:p>
          <a:p>
            <a:pPr>
              <a:spcAft>
                <a:spcPts val="600"/>
              </a:spcAft>
            </a:pPr>
            <a:r>
              <a:rPr lang="en-US" sz="1200" kern="1200" dirty="0" smtClean="0">
                <a:solidFill>
                  <a:schemeClr val="tx1"/>
                </a:solidFill>
                <a:effectLst/>
                <a:latin typeface="+mn-lt"/>
                <a:ea typeface="+mn-ea"/>
                <a:cs typeface="+mn-cs"/>
              </a:rPr>
              <a:t>There are two major types of indexes – clustered and non-clustered.</a:t>
            </a:r>
            <a:endParaRPr lang="en-US" sz="1200" b="1" kern="1200" dirty="0" smtClean="0">
              <a:solidFill>
                <a:schemeClr val="tx1"/>
              </a:solidFill>
              <a:effectLst/>
              <a:latin typeface="+mn-lt"/>
              <a:ea typeface="+mn-ea"/>
              <a:cs typeface="+mn-cs"/>
            </a:endParaRPr>
          </a:p>
          <a:p>
            <a:pPr>
              <a:spcAft>
                <a:spcPts val="600"/>
              </a:spcAft>
            </a:pPr>
            <a:r>
              <a:rPr lang="en-US" sz="1200" b="1" kern="1200" dirty="0" smtClean="0">
                <a:solidFill>
                  <a:schemeClr val="tx1"/>
                </a:solidFill>
                <a:effectLst/>
                <a:latin typeface="+mn-lt"/>
                <a:ea typeface="+mn-ea"/>
                <a:cs typeface="+mn-cs"/>
              </a:rPr>
              <a:t>Clustered indexes</a:t>
            </a:r>
          </a:p>
          <a:p>
            <a:pPr>
              <a:spcAft>
                <a:spcPts val="600"/>
              </a:spcAft>
            </a:pPr>
            <a:r>
              <a:rPr lang="en-US" sz="1200" kern="1200" dirty="0" smtClean="0">
                <a:solidFill>
                  <a:schemeClr val="tx1"/>
                </a:solidFill>
                <a:effectLst/>
                <a:latin typeface="+mn-lt"/>
                <a:ea typeface="+mn-ea"/>
                <a:cs typeface="+mn-cs"/>
              </a:rPr>
              <a:t>In a clustered index, the data rows are stored in order, based on the clustered index key. The leaf level of the clustered index is the actual table that contains the data pages. The index is implemented as a B-tree data structure that supports fast retrieval of the rows, based on their clustered index key values. The pages in each level of the index, including the data pages in the leaf level, are linked in a doubly-linked list, but navigation from one level to another is done by using the pointers to the child pages associated with the key values.</a:t>
            </a:r>
          </a:p>
          <a:p>
            <a:pPr>
              <a:spcAft>
                <a:spcPts val="600"/>
              </a:spcAft>
            </a:pPr>
            <a:r>
              <a:rPr lang="en-US" sz="1200" kern="1200" dirty="0" smtClean="0">
                <a:solidFill>
                  <a:schemeClr val="tx1"/>
                </a:solidFill>
                <a:effectLst/>
                <a:latin typeface="+mn-lt"/>
                <a:ea typeface="+mn-ea"/>
                <a:cs typeface="+mn-cs"/>
              </a:rPr>
              <a:t>A clustered index on a table or a view has a row in </a:t>
            </a:r>
            <a:r>
              <a:rPr lang="en-US" sz="1200" b="1" kern="1200" dirty="0" err="1" smtClean="0">
                <a:solidFill>
                  <a:schemeClr val="tx1"/>
                </a:solidFill>
                <a:effectLst/>
                <a:latin typeface="+mn-lt"/>
                <a:ea typeface="+mn-ea"/>
                <a:cs typeface="+mn-cs"/>
              </a:rPr>
              <a:t>sys.partitions</a:t>
            </a:r>
            <a:r>
              <a:rPr lang="en-US" sz="1200" kern="1200" dirty="0" smtClean="0">
                <a:solidFill>
                  <a:schemeClr val="tx1"/>
                </a:solidFill>
                <a:effectLst/>
                <a:latin typeface="+mn-lt"/>
                <a:ea typeface="+mn-ea"/>
                <a:cs typeface="+mn-cs"/>
              </a:rPr>
              <a:t> with </a:t>
            </a:r>
            <a:r>
              <a:rPr lang="en-US" sz="1200" b="1" kern="1200" dirty="0" err="1" smtClean="0">
                <a:solidFill>
                  <a:schemeClr val="tx1"/>
                </a:solidFill>
                <a:effectLst/>
                <a:latin typeface="+mn-lt"/>
                <a:ea typeface="+mn-ea"/>
                <a:cs typeface="+mn-cs"/>
              </a:rPr>
              <a:t>index_id</a:t>
            </a:r>
            <a:r>
              <a:rPr lang="en-US" sz="1200" kern="1200" dirty="0" smtClean="0">
                <a:solidFill>
                  <a:schemeClr val="tx1"/>
                </a:solidFill>
                <a:effectLst/>
                <a:latin typeface="+mn-lt"/>
                <a:ea typeface="+mn-ea"/>
                <a:cs typeface="+mn-cs"/>
              </a:rPr>
              <a:t> = 1.</a:t>
            </a:r>
          </a:p>
          <a:p>
            <a:pPr>
              <a:spcAft>
                <a:spcPts val="600"/>
              </a:spcAft>
            </a:pPr>
            <a:r>
              <a:rPr lang="en-US" sz="1200"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root_page</a:t>
            </a:r>
            <a:r>
              <a:rPr lang="en-US" sz="1200" kern="1200" dirty="0" smtClean="0">
                <a:solidFill>
                  <a:schemeClr val="tx1"/>
                </a:solidFill>
                <a:effectLst/>
                <a:latin typeface="+mn-lt"/>
                <a:ea typeface="+mn-ea"/>
                <a:cs typeface="+mn-cs"/>
              </a:rPr>
              <a:t> column in </a:t>
            </a:r>
            <a:r>
              <a:rPr lang="en-US" sz="1200" b="1" kern="1200" dirty="0" err="1" smtClean="0">
                <a:solidFill>
                  <a:schemeClr val="tx1"/>
                </a:solidFill>
                <a:effectLst/>
                <a:latin typeface="+mn-lt"/>
                <a:ea typeface="+mn-ea"/>
                <a:cs typeface="+mn-cs"/>
              </a:rPr>
              <a:t>sys.system_internals_allocation_units</a:t>
            </a:r>
            <a:r>
              <a:rPr lang="en-US" sz="1200" kern="1200" dirty="0" smtClean="0">
                <a:solidFill>
                  <a:schemeClr val="tx1"/>
                </a:solidFill>
                <a:effectLst/>
                <a:latin typeface="+mn-lt"/>
                <a:ea typeface="+mn-ea"/>
                <a:cs typeface="+mn-cs"/>
              </a:rPr>
              <a:t> points to the top of the clustered index B-tree in the specified partition. The server uses the index B-tree to find the data pages in the partition.</a:t>
            </a:r>
          </a:p>
          <a:p>
            <a:pPr>
              <a:spcAft>
                <a:spcPts val="600"/>
              </a:spcAft>
            </a:pPr>
            <a:r>
              <a:rPr lang="en-US" sz="1200" kern="1200" dirty="0" smtClean="0">
                <a:solidFill>
                  <a:schemeClr val="tx1"/>
                </a:solidFill>
                <a:effectLst/>
                <a:latin typeface="+mn-lt"/>
                <a:ea typeface="+mn-ea"/>
                <a:cs typeface="+mn-cs"/>
              </a:rPr>
              <a:t>Because the actual page chain for the data pages can be ordered in only one way, a table can have only one clustered index. The query optimizer strongly favors a clustered index for seeks, because such an index enables the data to be found directly at the leaf level. Because it defines the actual order of the data, a clustered index allows especially</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20997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fontScale="92500" lnSpcReduction="10000"/>
          </a:bodyPr>
          <a:lstStyle/>
          <a:p>
            <a:pPr>
              <a:spcAft>
                <a:spcPts val="600"/>
              </a:spcAft>
            </a:pPr>
            <a:r>
              <a:rPr lang="en-US" dirty="0"/>
              <a:t>fast access for queries looking for a range of values. The query optimizer detects that only a certain range of data pages must be scanned</a:t>
            </a:r>
            <a:r>
              <a:rPr lang="en-US" dirty="0" smtClean="0"/>
              <a:t>.</a:t>
            </a:r>
          </a:p>
          <a:p>
            <a:pPr>
              <a:spcAft>
                <a:spcPts val="600"/>
              </a:spcAft>
            </a:pPr>
            <a:r>
              <a:rPr lang="en-US" b="1" dirty="0"/>
              <a:t>Most tables should have a clustered index</a:t>
            </a:r>
          </a:p>
          <a:p>
            <a:pPr>
              <a:spcAft>
                <a:spcPts val="600"/>
              </a:spcAft>
            </a:pPr>
            <a:r>
              <a:rPr lang="en-US" dirty="0"/>
              <a:t>If a table has only one index, it generally should be clustered. Many documents describing SQL Server indexes will tell you that the clustered index physically stores the data in sorted order. This can be misleading, if you think of physical storage as the disk itself. If a clustered index had to keep the data on the actual disk in a particular order, it would be prohibitively expensive to make changes. If a page got too full and had to be split into two, the data on all the succeeding pages would have to be moved down. Sorted order in a clustered index simply means that the data page chain is in order. If SQL Server follows the page chain, it can access each row in clustered index order, but new pages can be added by simply adjusting the links in the page chain</a:t>
            </a:r>
            <a:r>
              <a:rPr lang="en-US" dirty="0" smtClean="0"/>
              <a:t>.</a:t>
            </a:r>
            <a:endParaRPr lang="en-US" b="1" dirty="0" smtClean="0"/>
          </a:p>
          <a:p>
            <a:pPr>
              <a:spcAft>
                <a:spcPts val="600"/>
              </a:spcAft>
            </a:pPr>
            <a:r>
              <a:rPr lang="en-US" b="1" dirty="0" smtClean="0"/>
              <a:t>All </a:t>
            </a:r>
            <a:r>
              <a:rPr lang="en-US" b="1" dirty="0"/>
              <a:t>clustered indexes are unique</a:t>
            </a:r>
          </a:p>
          <a:p>
            <a:pPr>
              <a:spcAft>
                <a:spcPts val="600"/>
              </a:spcAft>
            </a:pPr>
            <a:r>
              <a:rPr lang="en-US" dirty="0"/>
              <a:t>If you build a clustered index without specifying the unique keyword, SQL Server forces uniqueness by adding a </a:t>
            </a:r>
            <a:r>
              <a:rPr lang="en-US" dirty="0" err="1"/>
              <a:t>uniqueifier</a:t>
            </a:r>
            <a:r>
              <a:rPr lang="en-US" dirty="0"/>
              <a:t> to the rows, when necessary. This </a:t>
            </a:r>
            <a:r>
              <a:rPr lang="en-US" dirty="0" err="1"/>
              <a:t>uniqueifier</a:t>
            </a:r>
            <a:r>
              <a:rPr lang="en-US" dirty="0"/>
              <a:t> is a 4-byte value added as an additional sort key to only those rows that have duplicates of their primary sort keys</a:t>
            </a:r>
            <a:r>
              <a:rPr lang="en-US" dirty="0" smtClean="0"/>
              <a:t>.</a:t>
            </a:r>
            <a:endParaRPr lang="en-US" b="1" dirty="0" smtClean="0"/>
          </a:p>
          <a:p>
            <a:pPr>
              <a:spcAft>
                <a:spcPts val="600"/>
              </a:spcAft>
            </a:pPr>
            <a:r>
              <a:rPr lang="en-US" b="1" dirty="0" smtClean="0"/>
              <a:t>Keep </a:t>
            </a:r>
            <a:r>
              <a:rPr lang="en-US" b="1" dirty="0"/>
              <a:t>clustered indexes narrow</a:t>
            </a:r>
          </a:p>
          <a:p>
            <a:pPr>
              <a:spcAft>
                <a:spcPts val="600"/>
              </a:spcAft>
            </a:pPr>
            <a:r>
              <a:rPr lang="en-US" dirty="0"/>
              <a:t>Keeping your clustered index key value small increases the number of index rows that can be placed on an index page. This decreases the number of levels that must be traversed, thereby improving performance by reducing I/O. Also, the clustered index key is duplicated in every non-clustered index row, so keeping the clustered key small decreases the space required in all non-clustered indexes</a:t>
            </a:r>
            <a:r>
              <a:rPr lang="en-US" dirty="0" smtClean="0"/>
              <a:t>.</a:t>
            </a:r>
            <a:endParaRPr lang="en-US" b="1" dirty="0" smtClean="0"/>
          </a:p>
          <a:p>
            <a:pPr>
              <a:spcAft>
                <a:spcPts val="600"/>
              </a:spcAft>
            </a:pPr>
            <a:r>
              <a:rPr lang="en-US" b="1" dirty="0" smtClean="0"/>
              <a:t>Non-clustered </a:t>
            </a:r>
            <a:r>
              <a:rPr lang="en-US" b="1" dirty="0"/>
              <a:t>indexes</a:t>
            </a:r>
          </a:p>
          <a:p>
            <a:pPr>
              <a:spcAft>
                <a:spcPts val="600"/>
              </a:spcAft>
            </a:pPr>
            <a:r>
              <a:rPr lang="en-US" dirty="0"/>
              <a:t>A non-clustered index in SQL server will have a row in </a:t>
            </a:r>
            <a:r>
              <a:rPr lang="en-US" dirty="0" err="1"/>
              <a:t>sys.partitions</a:t>
            </a:r>
            <a:r>
              <a:rPr lang="en-US" dirty="0"/>
              <a:t> with </a:t>
            </a:r>
            <a:r>
              <a:rPr lang="en-US" dirty="0" err="1"/>
              <a:t>index_id</a:t>
            </a:r>
            <a:r>
              <a:rPr lang="en-US" dirty="0"/>
              <a:t> between 2 and 254.</a:t>
            </a:r>
          </a:p>
          <a:p>
            <a:pPr>
              <a:spcAft>
                <a:spcPts val="600"/>
              </a:spcAft>
            </a:pPr>
            <a:r>
              <a:rPr lang="en-US" dirty="0"/>
              <a:t>Non-clustered indexes have the same structure as clustered indexes, with two significant differences:</a:t>
            </a:r>
          </a:p>
          <a:p>
            <a:pPr marL="171450" lvl="0" indent="-171450">
              <a:spcAft>
                <a:spcPts val="600"/>
              </a:spcAft>
              <a:buFont typeface="Arial" pitchFamily="34" charset="0"/>
              <a:buChar char="•"/>
            </a:pPr>
            <a:r>
              <a:rPr lang="en-US" dirty="0"/>
              <a:t>The data rows are not sorted and stored in order based on non-clustered index keys.</a:t>
            </a:r>
          </a:p>
          <a:p>
            <a:pPr marL="171450" lvl="0" indent="-171450">
              <a:spcAft>
                <a:spcPts val="600"/>
              </a:spcAft>
              <a:buFont typeface="Arial" pitchFamily="34" charset="0"/>
              <a:buChar char="•"/>
            </a:pPr>
            <a:r>
              <a:rPr lang="en-US" dirty="0"/>
              <a:t>The leaf level of a non-clustered index does not consist of the data pages. The leaf level stores the index key, included columns, and:</a:t>
            </a:r>
          </a:p>
          <a:p>
            <a:pPr marL="628650" lvl="1" indent="-171450">
              <a:spcAft>
                <a:spcPts val="600"/>
              </a:spcAft>
              <a:buFont typeface="Arial" pitchFamily="34" charset="0"/>
              <a:buChar char="•"/>
            </a:pPr>
            <a:r>
              <a:rPr lang="en-US" dirty="0"/>
              <a:t>A Row Identifier (RID), if no clustered index exists on the table. The RID is an 8-byte binary value containing the </a:t>
            </a:r>
            <a:r>
              <a:rPr lang="en-US" dirty="0" err="1"/>
              <a:t>fileid</a:t>
            </a:r>
            <a:r>
              <a:rPr lang="en-US" dirty="0"/>
              <a:t>, </a:t>
            </a:r>
            <a:r>
              <a:rPr lang="en-US" dirty="0" err="1"/>
              <a:t>pageid</a:t>
            </a:r>
            <a:r>
              <a:rPr lang="en-US" dirty="0"/>
              <a:t>, and </a:t>
            </a:r>
            <a:r>
              <a:rPr lang="en-US" dirty="0" err="1"/>
              <a:t>slotid</a:t>
            </a:r>
            <a:r>
              <a:rPr lang="en-US" dirty="0"/>
              <a:t> on the page of the indexed table.</a:t>
            </a:r>
          </a:p>
          <a:p>
            <a:pPr marL="628650" lvl="1" indent="-171450">
              <a:spcAft>
                <a:spcPts val="600"/>
              </a:spcAft>
              <a:buFont typeface="Arial" pitchFamily="34" charset="0"/>
              <a:buChar char="•"/>
            </a:pPr>
            <a:r>
              <a:rPr lang="en-US" dirty="0"/>
              <a:t>The clustered index keys, if the table contains a clustered index</a:t>
            </a:r>
            <a:r>
              <a:rPr lang="en-US" dirty="0" smtClean="0"/>
              <a:t>.</a:t>
            </a:r>
          </a:p>
          <a:p>
            <a:pPr>
              <a:spcAft>
                <a:spcPts val="600"/>
              </a:spcAft>
            </a:pPr>
            <a:r>
              <a:rPr lang="en-US" dirty="0" smtClean="0"/>
              <a:t>The </a:t>
            </a:r>
            <a:r>
              <a:rPr lang="en-US" b="1" dirty="0" err="1"/>
              <a:t>root_page</a:t>
            </a:r>
            <a:r>
              <a:rPr lang="en-US" dirty="0"/>
              <a:t> column in </a:t>
            </a:r>
            <a:r>
              <a:rPr lang="en-US" b="1" dirty="0" err="1"/>
              <a:t>sys.system_internals_allocation_units</a:t>
            </a:r>
            <a:r>
              <a:rPr lang="en-US" dirty="0"/>
              <a:t> points to the top of the non-clustered index B-tree in the specified partition</a:t>
            </a:r>
            <a:r>
              <a:rPr lang="en-US" dirty="0" smtClean="0"/>
              <a:t>.</a:t>
            </a:r>
            <a:endParaRPr lang="en-US" b="1" dirty="0" smtClean="0"/>
          </a:p>
          <a:p>
            <a:pPr>
              <a:spcAft>
                <a:spcPts val="600"/>
              </a:spcAft>
            </a:pPr>
            <a:r>
              <a:rPr lang="en-US" b="1" dirty="0" smtClean="0"/>
              <a:t>Heap</a:t>
            </a:r>
            <a:endParaRPr lang="en-US" b="1" dirty="0"/>
          </a:p>
          <a:p>
            <a:pPr>
              <a:spcAft>
                <a:spcPts val="600"/>
              </a:spcAft>
            </a:pPr>
            <a:r>
              <a:rPr lang="en-US" dirty="0"/>
              <a:t>A heap in SQL Server is a table that does not have a clustered index. A heap has a row in </a:t>
            </a:r>
            <a:r>
              <a:rPr lang="en-US" b="1" dirty="0" err="1"/>
              <a:t>sys.partitions</a:t>
            </a:r>
            <a:r>
              <a:rPr lang="en-US" dirty="0"/>
              <a:t> with </a:t>
            </a:r>
            <a:r>
              <a:rPr lang="en-US" b="1" dirty="0" err="1"/>
              <a:t>index_id</a:t>
            </a:r>
            <a:r>
              <a:rPr lang="en-US" dirty="0"/>
              <a:t> = 0</a:t>
            </a:r>
            <a:r>
              <a:rPr lang="en-US" dirty="0" smtClean="0"/>
              <a:t>.</a:t>
            </a:r>
          </a:p>
          <a:p>
            <a:pPr>
              <a:spcAft>
                <a:spcPts val="600"/>
              </a:spcAft>
            </a:pPr>
            <a:r>
              <a:rPr lang="en-US" b="1" dirty="0" smtClean="0"/>
              <a:t>Additional Reading:</a:t>
            </a:r>
          </a:p>
          <a:p>
            <a:r>
              <a:rPr lang="en-US" i="1" dirty="0"/>
              <a:t>Clustered and </a:t>
            </a:r>
            <a:r>
              <a:rPr lang="en-US" i="1" dirty="0" err="1"/>
              <a:t>Nonclustered</a:t>
            </a:r>
            <a:r>
              <a:rPr lang="en-US" i="1" dirty="0"/>
              <a:t> Indexes Described</a:t>
            </a:r>
            <a:endParaRPr lang="en-US" i="1" dirty="0" smtClean="0"/>
          </a:p>
          <a:p>
            <a:pPr>
              <a:spcAft>
                <a:spcPts val="600"/>
              </a:spcAft>
            </a:pPr>
            <a:r>
              <a:rPr lang="en-US" dirty="0">
                <a:hlinkClick r:id="rId3"/>
              </a:rPr>
              <a:t>http://</a:t>
            </a:r>
            <a:r>
              <a:rPr lang="en-US" dirty="0" smtClean="0">
                <a:hlinkClick r:id="rId3"/>
              </a:rPr>
              <a:t>msdn.microsoft.com/en-us/library/ms190457.aspx</a:t>
            </a:r>
            <a:r>
              <a:rPr lang="en-US" dirty="0" smtClean="0"/>
              <a:t> </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886182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dirty="0"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dirty="0"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normAutofit/>
          </a:bodyPr>
          <a:lstStyle/>
          <a:p>
            <a:r>
              <a:rPr lang="en-US"/>
              <a:t>Lesson </a:t>
            </a:r>
            <a:r>
              <a:rPr lang="en-US" smtClean="0"/>
              <a:t>7 </a:t>
            </a:r>
            <a:r>
              <a:rPr lang="en-US" dirty="0"/>
              <a:t>– SQL Server Object Structures</a:t>
            </a:r>
          </a:p>
        </p:txBody>
      </p:sp>
      <p:sp>
        <p:nvSpPr>
          <p:cNvPr id="16" name="Subtitle 15"/>
          <p:cNvSpPr>
            <a:spLocks noGrp="1"/>
          </p:cNvSpPr>
          <p:nvPr>
            <p:ph type="subTitle" idx="1"/>
          </p:nvPr>
        </p:nvSpPr>
        <p:spPr>
          <a:xfrm>
            <a:off x="640080" y="3291840"/>
            <a:ext cx="8046720" cy="3261360"/>
          </a:xfrm>
        </p:spPr>
        <p:txBody>
          <a:bodyPr>
            <a:noAutofit/>
          </a:bodyPr>
          <a:lstStyle/>
          <a:p>
            <a:pPr marL="342900" indent="-342900">
              <a:buBlip>
                <a:blip r:embed="rId3"/>
              </a:buBlip>
            </a:pPr>
            <a:r>
              <a:rPr lang="en-US" i="1" dirty="0"/>
              <a:t>Table Organization</a:t>
            </a:r>
          </a:p>
          <a:p>
            <a:pPr marL="342900" indent="-342900">
              <a:buBlip>
                <a:blip r:embed="rId3"/>
              </a:buBlip>
            </a:pPr>
            <a:r>
              <a:rPr lang="en-US" i="1" dirty="0"/>
              <a:t>System Catalog Views</a:t>
            </a:r>
          </a:p>
          <a:p>
            <a:pPr marL="342900" indent="-342900">
              <a:buBlip>
                <a:blip r:embed="rId3"/>
              </a:buBlip>
            </a:pPr>
            <a:r>
              <a:rPr lang="en-US" i="1" dirty="0"/>
              <a:t>Index Types</a:t>
            </a:r>
          </a:p>
          <a:p>
            <a:pPr marL="342900" indent="-342900">
              <a:buBlip>
                <a:blip r:embed="rId3"/>
              </a:buBlip>
            </a:pPr>
            <a:r>
              <a:rPr lang="en-US" i="1" dirty="0"/>
              <a:t>Creating XML Column Indexes</a:t>
            </a:r>
          </a:p>
          <a:p>
            <a:pPr marL="342900" indent="-342900">
              <a:buBlip>
                <a:blip r:embed="rId3"/>
              </a:buBlip>
            </a:pPr>
            <a:r>
              <a:rPr lang="en-US" i="1" dirty="0" err="1"/>
              <a:t>Columnstore</a:t>
            </a:r>
            <a:r>
              <a:rPr lang="en-US" i="1" dirty="0"/>
              <a:t> Indexes</a:t>
            </a:r>
          </a:p>
          <a:p>
            <a:pPr marL="342900" indent="-342900">
              <a:buBlip>
                <a:blip r:embed="rId3"/>
              </a:buBlip>
            </a:pPr>
            <a:r>
              <a:rPr lang="en-US" i="1" dirty="0" err="1"/>
              <a:t>Columnstore</a:t>
            </a:r>
            <a:r>
              <a:rPr lang="en-US" i="1" dirty="0"/>
              <a:t> Index Limitations</a:t>
            </a:r>
          </a:p>
          <a:p>
            <a:pPr marL="342900" indent="-342900">
              <a:buBlip>
                <a:blip r:embed="rId3"/>
              </a:buBlip>
            </a:pPr>
            <a:r>
              <a:rPr lang="en-US" i="1" dirty="0"/>
              <a:t>Using and Managing </a:t>
            </a:r>
            <a:r>
              <a:rPr lang="en-US" i="1" dirty="0" err="1"/>
              <a:t>Columnstore</a:t>
            </a:r>
            <a:r>
              <a:rPr lang="en-US" i="1" dirty="0"/>
              <a:t> Indexes</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XML Column Indexes</a:t>
            </a:r>
          </a:p>
        </p:txBody>
      </p:sp>
      <p:sp>
        <p:nvSpPr>
          <p:cNvPr id="3" name="Content Placeholder 2"/>
          <p:cNvSpPr>
            <a:spLocks noGrp="1"/>
          </p:cNvSpPr>
          <p:nvPr>
            <p:ph idx="1"/>
          </p:nvPr>
        </p:nvSpPr>
        <p:spPr/>
        <p:txBody>
          <a:bodyPr/>
          <a:lstStyle/>
          <a:p>
            <a:pPr marL="279400" indent="-279400">
              <a:lnSpc>
                <a:spcPct val="100000"/>
              </a:lnSpc>
              <a:spcBef>
                <a:spcPts val="1200"/>
              </a:spcBef>
            </a:pPr>
            <a:r>
              <a:rPr lang="en-US" dirty="0"/>
              <a:t>XML Data type column – BLOB</a:t>
            </a:r>
          </a:p>
          <a:p>
            <a:pPr marL="279400" indent="-279400">
              <a:lnSpc>
                <a:spcPct val="100000"/>
              </a:lnSpc>
              <a:spcBef>
                <a:spcPts val="1200"/>
              </a:spcBef>
            </a:pPr>
            <a:r>
              <a:rPr lang="en-US" dirty="0"/>
              <a:t>Not indexed – Shredded at query time</a:t>
            </a:r>
          </a:p>
          <a:p>
            <a:pPr marL="279400" indent="-279400">
              <a:lnSpc>
                <a:spcPct val="100000"/>
              </a:lnSpc>
              <a:spcBef>
                <a:spcPts val="1200"/>
              </a:spcBef>
            </a:pPr>
            <a:r>
              <a:rPr lang="en-US" dirty="0"/>
              <a:t>Primary XML index</a:t>
            </a:r>
          </a:p>
          <a:p>
            <a:pPr marL="279400" indent="-279400">
              <a:lnSpc>
                <a:spcPct val="100000"/>
              </a:lnSpc>
              <a:spcBef>
                <a:spcPts val="1200"/>
              </a:spcBef>
            </a:pPr>
            <a:r>
              <a:rPr lang="en-US" dirty="0"/>
              <a:t>Secondary XML </a:t>
            </a:r>
            <a:r>
              <a:rPr lang="en-US" dirty="0" smtClean="0"/>
              <a:t>index</a:t>
            </a:r>
          </a:p>
          <a:p>
            <a:pPr marL="679450" lvl="1" indent="-279400">
              <a:spcBef>
                <a:spcPts val="1200"/>
              </a:spcBef>
            </a:pPr>
            <a:r>
              <a:rPr lang="en-US" dirty="0" smtClean="0"/>
              <a:t>Path</a:t>
            </a:r>
          </a:p>
          <a:p>
            <a:pPr marL="679450" lvl="1" indent="-279400">
              <a:spcBef>
                <a:spcPts val="1200"/>
              </a:spcBef>
            </a:pPr>
            <a:r>
              <a:rPr lang="en-US" dirty="0" smtClean="0"/>
              <a:t>Value</a:t>
            </a:r>
          </a:p>
          <a:p>
            <a:pPr marL="679450" lvl="1" indent="-279400">
              <a:spcBef>
                <a:spcPts val="1200"/>
              </a:spcBef>
            </a:pPr>
            <a:r>
              <a:rPr lang="en-US" dirty="0" smtClean="0"/>
              <a:t>Property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3859607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Indexes</a:t>
            </a:r>
            <a:endParaRPr lang="en-US" dirty="0"/>
          </a:p>
        </p:txBody>
      </p:sp>
      <p:sp>
        <p:nvSpPr>
          <p:cNvPr id="3" name="Content Placeholder 2"/>
          <p:cNvSpPr>
            <a:spLocks noGrp="1"/>
          </p:cNvSpPr>
          <p:nvPr>
            <p:ph idx="1"/>
          </p:nvPr>
        </p:nvSpPr>
        <p:spPr/>
        <p:txBody>
          <a:bodyPr/>
          <a:lstStyle/>
          <a:p>
            <a:r>
              <a:rPr lang="en-US" dirty="0" smtClean="0"/>
              <a:t>New in SQL Server 2012</a:t>
            </a:r>
          </a:p>
          <a:p>
            <a:r>
              <a:rPr lang="en-US" dirty="0" smtClean="0"/>
              <a:t>Data storage</a:t>
            </a:r>
          </a:p>
          <a:p>
            <a:pPr lvl="1"/>
            <a:r>
              <a:rPr lang="en-US" dirty="0" smtClean="0"/>
              <a:t>Data is typically stored together on a page with all the other data for the same row (called row store)</a:t>
            </a:r>
          </a:p>
          <a:p>
            <a:pPr lvl="1"/>
            <a:r>
              <a:rPr lang="en-US" dirty="0" smtClean="0"/>
              <a:t>In </a:t>
            </a:r>
            <a:r>
              <a:rPr lang="en-US" dirty="0" err="1" smtClean="0"/>
              <a:t>columnstore</a:t>
            </a:r>
            <a:r>
              <a:rPr lang="en-US" dirty="0" smtClean="0"/>
              <a:t>, values from a single column are stored together</a:t>
            </a:r>
          </a:p>
          <a:p>
            <a:r>
              <a:rPr lang="en-US" dirty="0" smtClean="0"/>
              <a:t>Primarily intended for data warehousing queries (not OLTP)</a:t>
            </a:r>
          </a:p>
          <a:p>
            <a:r>
              <a:rPr lang="en-US" dirty="0" smtClean="0"/>
              <a:t>Can increase speed for DW queries by a factor of 10 to 100</a:t>
            </a:r>
          </a:p>
          <a:p>
            <a:r>
              <a:rPr lang="en-US" dirty="0" smtClean="0"/>
              <a:t>Data is heavily compressed using </a:t>
            </a:r>
            <a:r>
              <a:rPr lang="en-US" dirty="0" err="1" smtClean="0"/>
              <a:t>xVelocity</a:t>
            </a:r>
            <a:r>
              <a:rPr lang="en-US" dirty="0" smtClean="0"/>
              <a:t> compression</a:t>
            </a:r>
          </a:p>
          <a:p>
            <a:r>
              <a:rPr lang="en-US" dirty="0"/>
              <a:t>Reduced I/O – only retrieve the requested columns into </a:t>
            </a:r>
            <a:r>
              <a:rPr lang="en-US" dirty="0" smtClean="0"/>
              <a:t>memory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Indexes (continued)</a:t>
            </a:r>
            <a:endParaRPr lang="en-US" dirty="0"/>
          </a:p>
        </p:txBody>
      </p:sp>
      <p:sp>
        <p:nvSpPr>
          <p:cNvPr id="3" name="Content Placeholder 2"/>
          <p:cNvSpPr>
            <a:spLocks noGrp="1"/>
          </p:cNvSpPr>
          <p:nvPr>
            <p:ph idx="1"/>
          </p:nvPr>
        </p:nvSpPr>
        <p:spPr/>
        <p:txBody>
          <a:bodyPr/>
          <a:lstStyle/>
          <a:p>
            <a:r>
              <a:rPr lang="en-US" dirty="0" smtClean="0"/>
              <a:t>B-tree </a:t>
            </a:r>
            <a:r>
              <a:rPr lang="en-US" dirty="0"/>
              <a:t>indexes still better for selective queries returning row data (not aggregating column values)</a:t>
            </a:r>
          </a:p>
          <a:p>
            <a:r>
              <a:rPr lang="en-US" dirty="0" smtClean="0"/>
              <a:t>Most numeric, date, and character data types supported</a:t>
            </a:r>
          </a:p>
          <a:p>
            <a:r>
              <a:rPr lang="en-US" dirty="0" smtClean="0"/>
              <a:t>Not subject to traditional index limits</a:t>
            </a:r>
          </a:p>
          <a:p>
            <a:pPr lvl="1"/>
            <a:r>
              <a:rPr lang="en-US" dirty="0" smtClean="0"/>
              <a:t>No 16 column limit</a:t>
            </a:r>
          </a:p>
          <a:p>
            <a:pPr lvl="1"/>
            <a:r>
              <a:rPr lang="en-US" dirty="0" smtClean="0"/>
              <a:t>No 900 byte record size limit</a:t>
            </a:r>
          </a:p>
          <a:p>
            <a:pPr lvl="1"/>
            <a:r>
              <a:rPr lang="en-US" dirty="0" smtClean="0"/>
              <a:t>Typically should include all supported columns</a:t>
            </a:r>
          </a:p>
          <a:p>
            <a:r>
              <a:rPr lang="en-US" dirty="0" smtClean="0"/>
              <a:t>Creation takes about 1.5 times the time to create a clustered index on the same table</a:t>
            </a:r>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Rows vs. Columns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42761298"/>
              </p:ext>
            </p:extLst>
          </p:nvPr>
        </p:nvGraphicFramePr>
        <p:xfrm>
          <a:off x="609600" y="2226609"/>
          <a:ext cx="2888909" cy="2301240"/>
        </p:xfrm>
        <a:graphic>
          <a:graphicData uri="http://schemas.openxmlformats.org/drawingml/2006/table">
            <a:tbl>
              <a:tblPr firstRow="1" bandRow="1">
                <a:tableStyleId>{284E427A-3D55-4303-BF80-6455036E1DE7}</a:tableStyleId>
              </a:tblPr>
              <a:tblGrid>
                <a:gridCol w="477401"/>
                <a:gridCol w="1255944"/>
                <a:gridCol w="1155564"/>
              </a:tblGrid>
              <a:tr h="3835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Region</a:t>
                      </a:r>
                      <a:endParaRPr lang="en-US" dirty="0"/>
                    </a:p>
                  </a:txBody>
                  <a:tcPr/>
                </a:tc>
              </a:tr>
              <a:tr h="383540">
                <a:tc>
                  <a:txBody>
                    <a:bodyPr/>
                    <a:lstStyle/>
                    <a:p>
                      <a:r>
                        <a:rPr lang="en-US" dirty="0" smtClean="0">
                          <a:solidFill>
                            <a:srgbClr val="000000"/>
                          </a:solidFill>
                        </a:rPr>
                        <a:t>1</a:t>
                      </a:r>
                    </a:p>
                  </a:txBody>
                  <a:tcPr/>
                </a:tc>
                <a:tc>
                  <a:txBody>
                    <a:bodyPr/>
                    <a:lstStyle/>
                    <a:p>
                      <a:r>
                        <a:rPr lang="en-US" dirty="0" smtClean="0">
                          <a:solidFill>
                            <a:srgbClr val="000000"/>
                          </a:solidFill>
                        </a:rPr>
                        <a:t>Phillip</a:t>
                      </a:r>
                      <a:endParaRPr lang="en-US" dirty="0">
                        <a:solidFill>
                          <a:srgbClr val="000000"/>
                        </a:solidFill>
                      </a:endParaRPr>
                    </a:p>
                  </a:txBody>
                  <a:tcPr/>
                </a:tc>
                <a:tc>
                  <a:txBody>
                    <a:bodyPr/>
                    <a:lstStyle/>
                    <a:p>
                      <a:r>
                        <a:rPr lang="en-US" dirty="0" smtClean="0">
                          <a:solidFill>
                            <a:srgbClr val="000000"/>
                          </a:solidFill>
                        </a:rPr>
                        <a:t>West</a:t>
                      </a:r>
                      <a:endParaRPr lang="en-US" dirty="0">
                        <a:solidFill>
                          <a:srgbClr val="000000"/>
                        </a:solidFill>
                      </a:endParaRPr>
                    </a:p>
                  </a:txBody>
                  <a:tcPr/>
                </a:tc>
              </a:tr>
              <a:tr h="383540">
                <a:tc>
                  <a:txBody>
                    <a:bodyPr/>
                    <a:lstStyle/>
                    <a:p>
                      <a:r>
                        <a:rPr lang="en-US" dirty="0" smtClean="0">
                          <a:solidFill>
                            <a:srgbClr val="000000"/>
                          </a:solidFill>
                        </a:rPr>
                        <a:t>2</a:t>
                      </a:r>
                      <a:endParaRPr lang="en-US" dirty="0">
                        <a:solidFill>
                          <a:srgbClr val="000000"/>
                        </a:solidFill>
                      </a:endParaRPr>
                    </a:p>
                  </a:txBody>
                  <a:tcPr/>
                </a:tc>
                <a:tc>
                  <a:txBody>
                    <a:bodyPr/>
                    <a:lstStyle/>
                    <a:p>
                      <a:r>
                        <a:rPr lang="en-US" dirty="0" smtClean="0">
                          <a:solidFill>
                            <a:srgbClr val="000000"/>
                          </a:solidFill>
                        </a:rPr>
                        <a:t>Pam</a:t>
                      </a:r>
                      <a:endParaRPr lang="en-US" dirty="0">
                        <a:solidFill>
                          <a:srgbClr val="000000"/>
                        </a:solidFill>
                      </a:endParaRPr>
                    </a:p>
                  </a:txBody>
                  <a:tcPr/>
                </a:tc>
                <a:tc>
                  <a:txBody>
                    <a:bodyPr/>
                    <a:lstStyle/>
                    <a:p>
                      <a:r>
                        <a:rPr lang="en-US" dirty="0" smtClean="0">
                          <a:solidFill>
                            <a:srgbClr val="000000"/>
                          </a:solidFill>
                        </a:rPr>
                        <a:t>East</a:t>
                      </a:r>
                      <a:endParaRPr lang="en-US" dirty="0">
                        <a:solidFill>
                          <a:srgbClr val="000000"/>
                        </a:solidFill>
                      </a:endParaRPr>
                    </a:p>
                  </a:txBody>
                  <a:tcPr/>
                </a:tc>
              </a:tr>
              <a:tr h="383540">
                <a:tc>
                  <a:txBody>
                    <a:bodyPr/>
                    <a:lstStyle/>
                    <a:p>
                      <a:r>
                        <a:rPr lang="en-US" dirty="0" smtClean="0">
                          <a:solidFill>
                            <a:srgbClr val="000000"/>
                          </a:solidFill>
                        </a:rPr>
                        <a:t>3</a:t>
                      </a:r>
                      <a:endParaRPr lang="en-US" dirty="0">
                        <a:solidFill>
                          <a:srgbClr val="000000"/>
                        </a:solidFill>
                      </a:endParaRPr>
                    </a:p>
                  </a:txBody>
                  <a:tcPr/>
                </a:tc>
                <a:tc>
                  <a:txBody>
                    <a:bodyPr/>
                    <a:lstStyle/>
                    <a:p>
                      <a:r>
                        <a:rPr lang="en-US" dirty="0" smtClean="0">
                          <a:solidFill>
                            <a:srgbClr val="000000"/>
                          </a:solidFill>
                        </a:rPr>
                        <a:t>Cindy</a:t>
                      </a:r>
                      <a:endParaRPr lang="en-US" dirty="0">
                        <a:solidFill>
                          <a:srgbClr val="000000"/>
                        </a:solidFill>
                      </a:endParaRPr>
                    </a:p>
                  </a:txBody>
                  <a:tcPr/>
                </a:tc>
                <a:tc>
                  <a:txBody>
                    <a:bodyPr/>
                    <a:lstStyle/>
                    <a:p>
                      <a:r>
                        <a:rPr lang="en-US" dirty="0" smtClean="0">
                          <a:solidFill>
                            <a:srgbClr val="000000"/>
                          </a:solidFill>
                        </a:rPr>
                        <a:t>West</a:t>
                      </a:r>
                      <a:endParaRPr lang="en-US" dirty="0">
                        <a:solidFill>
                          <a:srgbClr val="000000"/>
                        </a:solidFill>
                      </a:endParaRPr>
                    </a:p>
                  </a:txBody>
                  <a:tcPr/>
                </a:tc>
              </a:tr>
              <a:tr h="383540">
                <a:tc>
                  <a:txBody>
                    <a:bodyPr/>
                    <a:lstStyle/>
                    <a:p>
                      <a:r>
                        <a:rPr lang="en-US" dirty="0" smtClean="0">
                          <a:solidFill>
                            <a:srgbClr val="000000"/>
                          </a:solidFill>
                        </a:rPr>
                        <a:t>4</a:t>
                      </a:r>
                      <a:endParaRPr lang="en-US" dirty="0">
                        <a:solidFill>
                          <a:srgbClr val="000000"/>
                        </a:solidFill>
                      </a:endParaRPr>
                    </a:p>
                  </a:txBody>
                  <a:tcPr/>
                </a:tc>
                <a:tc>
                  <a:txBody>
                    <a:bodyPr/>
                    <a:lstStyle/>
                    <a:p>
                      <a:r>
                        <a:rPr lang="en-US" dirty="0" smtClean="0">
                          <a:solidFill>
                            <a:srgbClr val="000000"/>
                          </a:solidFill>
                        </a:rPr>
                        <a:t>Mohamed</a:t>
                      </a:r>
                      <a:endParaRPr lang="en-US" dirty="0">
                        <a:solidFill>
                          <a:srgbClr val="000000"/>
                        </a:solidFill>
                      </a:endParaRPr>
                    </a:p>
                  </a:txBody>
                  <a:tcPr/>
                </a:tc>
                <a:tc>
                  <a:txBody>
                    <a:bodyPr/>
                    <a:lstStyle/>
                    <a:p>
                      <a:r>
                        <a:rPr lang="en-US" dirty="0" smtClean="0">
                          <a:solidFill>
                            <a:srgbClr val="000000"/>
                          </a:solidFill>
                        </a:rPr>
                        <a:t>Canada</a:t>
                      </a:r>
                      <a:endParaRPr lang="en-US" dirty="0">
                        <a:solidFill>
                          <a:srgbClr val="000000"/>
                        </a:solidFill>
                      </a:endParaRPr>
                    </a:p>
                  </a:txBody>
                  <a:tcPr/>
                </a:tc>
              </a:tr>
              <a:tr h="383540">
                <a:tc>
                  <a:txBody>
                    <a:bodyPr/>
                    <a:lstStyle/>
                    <a:p>
                      <a:r>
                        <a:rPr lang="en-US" dirty="0" smtClean="0">
                          <a:solidFill>
                            <a:srgbClr val="000000"/>
                          </a:solidFill>
                        </a:rPr>
                        <a:t>5</a:t>
                      </a:r>
                      <a:endParaRPr lang="en-US" dirty="0">
                        <a:solidFill>
                          <a:srgbClr val="000000"/>
                        </a:solidFill>
                      </a:endParaRPr>
                    </a:p>
                  </a:txBody>
                  <a:tcPr/>
                </a:tc>
                <a:tc>
                  <a:txBody>
                    <a:bodyPr/>
                    <a:lstStyle/>
                    <a:p>
                      <a:r>
                        <a:rPr lang="en-US" dirty="0" smtClean="0">
                          <a:solidFill>
                            <a:srgbClr val="000000"/>
                          </a:solidFill>
                        </a:rPr>
                        <a:t>Tim</a:t>
                      </a:r>
                      <a:endParaRPr lang="en-US" dirty="0">
                        <a:solidFill>
                          <a:srgbClr val="000000"/>
                        </a:solidFill>
                      </a:endParaRPr>
                    </a:p>
                  </a:txBody>
                  <a:tcPr/>
                </a:tc>
                <a:tc>
                  <a:txBody>
                    <a:bodyPr/>
                    <a:lstStyle/>
                    <a:p>
                      <a:r>
                        <a:rPr lang="en-US" dirty="0" smtClean="0">
                          <a:solidFill>
                            <a:srgbClr val="000000"/>
                          </a:solidFill>
                        </a:rPr>
                        <a:t>East</a:t>
                      </a:r>
                      <a:endParaRPr lang="en-US" dirty="0">
                        <a:solidFill>
                          <a:srgbClr val="000000"/>
                        </a:solidFill>
                      </a:endParaRPr>
                    </a:p>
                  </a:txBody>
                  <a:tcPr/>
                </a:tc>
              </a:tr>
            </a:tbl>
          </a:graphicData>
        </a:graphic>
      </p:graphicFrame>
      <p:sp>
        <p:nvSpPr>
          <p:cNvPr id="7" name="Text Placeholder 1"/>
          <p:cNvSpPr txBox="1">
            <a:spLocks/>
          </p:cNvSpPr>
          <p:nvPr/>
        </p:nvSpPr>
        <p:spPr>
          <a:xfrm>
            <a:off x="4682794" y="1981200"/>
            <a:ext cx="3860668" cy="1739153"/>
          </a:xfrm>
          <a:prstGeom prst="rect">
            <a:avLst/>
          </a:prstGeom>
          <a:solidFill>
            <a:schemeClr val="tx2">
              <a:lumMod val="60000"/>
              <a:lumOff val="40000"/>
            </a:schemeClr>
          </a:solidFill>
          <a:ln>
            <a:solidFill>
              <a:schemeClr val="tx2"/>
            </a:solidFill>
          </a:ln>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00"/>
                </a:solidFill>
              </a:rPr>
              <a:t>1 Phillip West</a:t>
            </a:r>
          </a:p>
          <a:p>
            <a:pPr marL="0" indent="0">
              <a:buNone/>
            </a:pPr>
            <a:r>
              <a:rPr lang="en-US" sz="2000" dirty="0" smtClean="0">
                <a:solidFill>
                  <a:srgbClr val="000000"/>
                </a:solidFill>
              </a:rPr>
              <a:t>2 Pam East</a:t>
            </a:r>
          </a:p>
          <a:p>
            <a:pPr marL="0" indent="0">
              <a:buNone/>
            </a:pPr>
            <a:r>
              <a:rPr lang="en-US" sz="2000" dirty="0" smtClean="0">
                <a:solidFill>
                  <a:srgbClr val="000000"/>
                </a:solidFill>
              </a:rPr>
              <a:t>3 Cindy West</a:t>
            </a:r>
          </a:p>
          <a:p>
            <a:pPr marL="0" indent="0">
              <a:buNone/>
            </a:pPr>
            <a:r>
              <a:rPr lang="en-US" sz="2000" dirty="0" smtClean="0">
                <a:solidFill>
                  <a:srgbClr val="000000"/>
                </a:solidFill>
              </a:rPr>
              <a:t>4 Mohamed Canada</a:t>
            </a:r>
          </a:p>
          <a:p>
            <a:pPr marL="0" indent="0">
              <a:buNone/>
            </a:pPr>
            <a:r>
              <a:rPr lang="en-US" sz="2000" dirty="0" smtClean="0">
                <a:solidFill>
                  <a:srgbClr val="000000"/>
                </a:solidFill>
              </a:rPr>
              <a:t>5 Tim East</a:t>
            </a:r>
          </a:p>
        </p:txBody>
      </p:sp>
      <p:sp>
        <p:nvSpPr>
          <p:cNvPr id="8" name="Rounded Rectangle 7"/>
          <p:cNvSpPr/>
          <p:nvPr/>
        </p:nvSpPr>
        <p:spPr bwMode="auto">
          <a:xfrm>
            <a:off x="4648200" y="1447800"/>
            <a:ext cx="3895261" cy="381000"/>
          </a:xfrm>
          <a:prstGeom prst="roundRect">
            <a:avLst/>
          </a:prstGeom>
          <a:gradFill>
            <a:gsLst>
              <a:gs pos="0">
                <a:schemeClr val="accent2"/>
              </a:gs>
              <a:gs pos="80000">
                <a:schemeClr val="accent2">
                  <a:lumMod val="60000"/>
                  <a:lumOff val="40000"/>
                </a:schemeClr>
              </a:gs>
              <a:gs pos="100000">
                <a:schemeClr val="accent2">
                  <a:lumMod val="20000"/>
                  <a:lumOff val="80000"/>
                </a:schemeClr>
              </a:gs>
            </a:gsLs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sz="2000" b="1" dirty="0"/>
              <a:t>Row Store</a:t>
            </a:r>
          </a:p>
        </p:txBody>
      </p:sp>
      <p:sp>
        <p:nvSpPr>
          <p:cNvPr id="9" name="Rounded Rectangle 8"/>
          <p:cNvSpPr/>
          <p:nvPr/>
        </p:nvSpPr>
        <p:spPr bwMode="auto">
          <a:xfrm>
            <a:off x="4648200" y="4267200"/>
            <a:ext cx="3895261" cy="381000"/>
          </a:xfrm>
          <a:prstGeom prst="roundRect">
            <a:avLst/>
          </a:prstGeom>
          <a:gradFill>
            <a:gsLst>
              <a:gs pos="0">
                <a:schemeClr val="accent2"/>
              </a:gs>
              <a:gs pos="80000">
                <a:schemeClr val="accent2">
                  <a:lumMod val="60000"/>
                  <a:lumOff val="40000"/>
                </a:schemeClr>
              </a:gs>
              <a:gs pos="100000">
                <a:schemeClr val="accent2">
                  <a:lumMod val="20000"/>
                  <a:lumOff val="80000"/>
                </a:schemeClr>
              </a:gs>
            </a:gsLs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sz="2000" b="1" dirty="0" smtClean="0"/>
              <a:t>Column Store</a:t>
            </a:r>
            <a:endParaRPr lang="en-US" sz="2000" b="1" dirty="0"/>
          </a:p>
        </p:txBody>
      </p:sp>
      <p:sp>
        <p:nvSpPr>
          <p:cNvPr id="10" name="Text Placeholder 1"/>
          <p:cNvSpPr txBox="1">
            <a:spLocks/>
          </p:cNvSpPr>
          <p:nvPr/>
        </p:nvSpPr>
        <p:spPr>
          <a:xfrm>
            <a:off x="4648201" y="5334000"/>
            <a:ext cx="3895261" cy="381000"/>
          </a:xfrm>
          <a:prstGeom prst="rect">
            <a:avLst/>
          </a:prstGeom>
          <a:solidFill>
            <a:schemeClr val="tx2">
              <a:lumMod val="60000"/>
              <a:lumOff val="40000"/>
            </a:schemeClr>
          </a:solidFill>
          <a:ln>
            <a:solidFill>
              <a:schemeClr val="tx2"/>
            </a:solidFill>
          </a:ln>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00"/>
                </a:solidFill>
              </a:rPr>
              <a:t>Phillip Pam Cindy Mohamed Tim</a:t>
            </a:r>
            <a:endParaRPr lang="en-US" sz="2000" dirty="0">
              <a:solidFill>
                <a:srgbClr val="000000"/>
              </a:solidFill>
            </a:endParaRPr>
          </a:p>
        </p:txBody>
      </p:sp>
      <p:sp>
        <p:nvSpPr>
          <p:cNvPr id="11" name="Text Placeholder 1"/>
          <p:cNvSpPr txBox="1">
            <a:spLocks/>
          </p:cNvSpPr>
          <p:nvPr/>
        </p:nvSpPr>
        <p:spPr>
          <a:xfrm>
            <a:off x="4648201" y="4800600"/>
            <a:ext cx="1415141" cy="381000"/>
          </a:xfrm>
          <a:prstGeom prst="rect">
            <a:avLst/>
          </a:prstGeom>
          <a:solidFill>
            <a:schemeClr val="tx2">
              <a:lumMod val="60000"/>
              <a:lumOff val="40000"/>
            </a:schemeClr>
          </a:solidFill>
          <a:ln>
            <a:solidFill>
              <a:schemeClr val="tx2"/>
            </a:solidFill>
          </a:ln>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00"/>
                </a:solidFill>
              </a:rPr>
              <a:t>1 2 3 4 5</a:t>
            </a:r>
            <a:endParaRPr lang="en-US" sz="2000" dirty="0">
              <a:solidFill>
                <a:srgbClr val="000000"/>
              </a:solidFill>
            </a:endParaRPr>
          </a:p>
        </p:txBody>
      </p:sp>
      <p:sp>
        <p:nvSpPr>
          <p:cNvPr id="12" name="Text Placeholder 1"/>
          <p:cNvSpPr txBox="1">
            <a:spLocks/>
          </p:cNvSpPr>
          <p:nvPr/>
        </p:nvSpPr>
        <p:spPr>
          <a:xfrm>
            <a:off x="4648202" y="5850148"/>
            <a:ext cx="3895259" cy="381000"/>
          </a:xfrm>
          <a:prstGeom prst="rect">
            <a:avLst/>
          </a:prstGeom>
          <a:solidFill>
            <a:schemeClr val="tx2">
              <a:lumMod val="60000"/>
              <a:lumOff val="40000"/>
            </a:schemeClr>
          </a:solidFill>
          <a:ln>
            <a:solidFill>
              <a:schemeClr val="tx2"/>
            </a:solidFill>
          </a:ln>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000000"/>
                </a:solidFill>
              </a:rPr>
              <a:t>West East West Canada East</a:t>
            </a:r>
            <a:endParaRPr lang="en-US" sz="2000" dirty="0">
              <a:solidFill>
                <a:srgbClr val="000000"/>
              </a:solidFill>
            </a:endParaRPr>
          </a:p>
        </p:txBody>
      </p:sp>
      <p:cxnSp>
        <p:nvCxnSpPr>
          <p:cNvPr id="13" name="Straight Arrow Connector 12"/>
          <p:cNvCxnSpPr>
            <a:stCxn id="6" idx="3"/>
            <a:endCxn id="8" idx="1"/>
          </p:cNvCxnSpPr>
          <p:nvPr/>
        </p:nvCxnSpPr>
        <p:spPr>
          <a:xfrm flipV="1">
            <a:off x="3498509" y="1638300"/>
            <a:ext cx="1149691" cy="1738929"/>
          </a:xfrm>
          <a:prstGeom prst="straightConnector1">
            <a:avLst/>
          </a:prstGeom>
          <a:ln w="127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9" idx="1"/>
          </p:cNvCxnSpPr>
          <p:nvPr/>
        </p:nvCxnSpPr>
        <p:spPr>
          <a:xfrm>
            <a:off x="3498509" y="3377229"/>
            <a:ext cx="1149691" cy="1080471"/>
          </a:xfrm>
          <a:prstGeom prst="straightConnector1">
            <a:avLst/>
          </a:prstGeom>
          <a:ln w="1270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0196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Storage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
        <p:nvSpPr>
          <p:cNvPr id="6" name="Text Placeholder 2"/>
          <p:cNvSpPr>
            <a:spLocks noGrp="1"/>
          </p:cNvSpPr>
          <p:nvPr>
            <p:ph idx="1"/>
          </p:nvPr>
        </p:nvSpPr>
        <p:spPr>
          <a:xfrm>
            <a:off x="3527610" y="1447800"/>
            <a:ext cx="4930589" cy="3429000"/>
          </a:xfrm>
          <a:ln w="50800">
            <a:solidFill>
              <a:schemeClr val="tx2">
                <a:lumMod val="75000"/>
              </a:schemeClr>
            </a:solidFill>
          </a:ln>
        </p:spPr>
        <p:txBody>
          <a:bodyPr>
            <a:normAutofit/>
          </a:bodyPr>
          <a:lstStyle/>
          <a:p>
            <a:pPr marL="0" indent="0">
              <a:buNone/>
            </a:pPr>
            <a:r>
              <a:rPr lang="en-US" b="1" dirty="0"/>
              <a:t>Segment</a:t>
            </a:r>
            <a:r>
              <a:rPr lang="en-US" dirty="0"/>
              <a:t>: </a:t>
            </a:r>
            <a:r>
              <a:rPr lang="en-US" dirty="0">
                <a:solidFill>
                  <a:srgbClr val="000000"/>
                </a:solidFill>
              </a:rPr>
              <a:t>Contains values from one column for a set of rows</a:t>
            </a:r>
          </a:p>
          <a:p>
            <a:pPr marL="0" indent="0">
              <a:buNone/>
            </a:pPr>
            <a:r>
              <a:rPr lang="en-US" dirty="0">
                <a:solidFill>
                  <a:srgbClr val="000000"/>
                </a:solidFill>
              </a:rPr>
              <a:t>Each Segment is:</a:t>
            </a:r>
          </a:p>
          <a:p>
            <a:r>
              <a:rPr lang="en-US" dirty="0" err="1" smtClean="0"/>
              <a:t>xVelocity</a:t>
            </a:r>
            <a:r>
              <a:rPr lang="en-US" dirty="0" smtClean="0"/>
              <a:t> </a:t>
            </a:r>
            <a:r>
              <a:rPr lang="en-US" dirty="0"/>
              <a:t>compressed</a:t>
            </a:r>
          </a:p>
          <a:p>
            <a:r>
              <a:rPr lang="en-US" dirty="0"/>
              <a:t>Stored in a separate LOB (multiple data pages)</a:t>
            </a:r>
          </a:p>
          <a:p>
            <a:r>
              <a:rPr lang="en-US" dirty="0"/>
              <a:t>A single unit of data transfer from disk into memory</a:t>
            </a:r>
          </a:p>
          <a:p>
            <a:endParaRPr lang="en-US" dirty="0"/>
          </a:p>
        </p:txBody>
      </p:sp>
      <p:sp>
        <p:nvSpPr>
          <p:cNvPr id="7" name="Text Placeholder 2"/>
          <p:cNvSpPr txBox="1">
            <a:spLocks/>
          </p:cNvSpPr>
          <p:nvPr/>
        </p:nvSpPr>
        <p:spPr>
          <a:xfrm>
            <a:off x="3527611" y="5201934"/>
            <a:ext cx="4930589" cy="894066"/>
          </a:xfrm>
          <a:prstGeom prst="rect">
            <a:avLst/>
          </a:prstGeom>
          <a:ln w="50800">
            <a:solidFill>
              <a:schemeClr val="accent6">
                <a:lumMod val="75000"/>
              </a:schemeClr>
            </a:solidFill>
          </a:ln>
        </p:spPr>
        <p:txBody>
          <a:bodyPr vert="horz" lIns="91440" tIns="45720" rIns="91440" bIns="45720" rtlCol="0">
            <a:normAutofit/>
          </a:bodyPr>
          <a:lstStyle>
            <a:lvl1pPr marL="285750" indent="-285750" algn="l" defTabSz="457200" rtl="0" eaLnBrk="1" latinLnBrk="0" hangingPunct="1">
              <a:spcBef>
                <a:spcPct val="20000"/>
              </a:spcBef>
              <a:spcAft>
                <a:spcPts val="0"/>
              </a:spcAft>
              <a:buSzPct val="100000"/>
              <a:buFontTx/>
              <a:buBlip>
                <a:blip r:embed="rId3"/>
              </a:buBlip>
              <a:defRPr sz="2400" kern="1200">
                <a:solidFill>
                  <a:srgbClr val="525353"/>
                </a:solidFill>
                <a:effectLst/>
                <a:latin typeface="+mn-lt"/>
                <a:ea typeface="+mn-ea"/>
                <a:cs typeface="+mn-cs"/>
              </a:defRPr>
            </a:lvl1pPr>
            <a:lvl2pPr marL="569913" indent="-284163" algn="l" defTabSz="457200" rtl="0" eaLnBrk="1" latinLnBrk="0" hangingPunct="1">
              <a:lnSpc>
                <a:spcPct val="120000"/>
              </a:lnSpc>
              <a:spcBef>
                <a:spcPct val="20000"/>
              </a:spcBef>
              <a:buSzPct val="100000"/>
              <a:buFont typeface="Lucida Grande"/>
              <a:buChar char="-"/>
              <a:defRPr sz="2000" kern="1200">
                <a:solidFill>
                  <a:srgbClr val="525353"/>
                </a:solidFill>
                <a:latin typeface="+mn-lt"/>
                <a:ea typeface="+mn-ea"/>
                <a:cs typeface="+mn-cs"/>
              </a:defRPr>
            </a:lvl2pPr>
            <a:lvl3pPr marL="855663" indent="-285750" algn="l" defTabSz="457200" rtl="0" eaLnBrk="1" latinLnBrk="0" hangingPunct="1">
              <a:spcBef>
                <a:spcPct val="20000"/>
              </a:spcBef>
              <a:buFont typeface="Arial"/>
              <a:buChar char="•"/>
              <a:defRPr sz="2000" kern="1200">
                <a:solidFill>
                  <a:srgbClr val="525353"/>
                </a:solidFill>
                <a:latin typeface="+mn-lt"/>
                <a:ea typeface="+mn-ea"/>
                <a:cs typeface="+mn-cs"/>
              </a:defRPr>
            </a:lvl3pPr>
            <a:lvl4pPr marL="1139825" indent="-284163" algn="l" defTabSz="457200" rtl="0" eaLnBrk="1" latinLnBrk="0" hangingPunct="1">
              <a:spcBef>
                <a:spcPct val="20000"/>
              </a:spcBef>
              <a:buFont typeface="Arial"/>
              <a:buChar char="–"/>
              <a:defRPr sz="2000" kern="1200">
                <a:solidFill>
                  <a:srgbClr val="525353"/>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Row Group</a:t>
            </a:r>
            <a:r>
              <a:rPr lang="en-US" dirty="0" smtClean="0"/>
              <a:t>: </a:t>
            </a:r>
            <a:r>
              <a:rPr lang="en-US" dirty="0">
                <a:solidFill>
                  <a:srgbClr val="000000"/>
                </a:solidFill>
              </a:rPr>
              <a:t>All the segments for the same set of </a:t>
            </a:r>
            <a:r>
              <a:rPr lang="en-US" dirty="0" smtClean="0">
                <a:solidFill>
                  <a:srgbClr val="000000"/>
                </a:solidFill>
              </a:rPr>
              <a:t>rows</a:t>
            </a:r>
            <a:endParaRPr lang="en-US" dirty="0">
              <a:solidFill>
                <a:srgbClr val="000000"/>
              </a:solidFill>
            </a:endParaRPr>
          </a:p>
        </p:txBody>
      </p:sp>
      <p:grpSp>
        <p:nvGrpSpPr>
          <p:cNvPr id="8" name="Group 7"/>
          <p:cNvGrpSpPr/>
          <p:nvPr/>
        </p:nvGrpSpPr>
        <p:grpSpPr>
          <a:xfrm>
            <a:off x="866483" y="1556018"/>
            <a:ext cx="2689411" cy="4258113"/>
            <a:chOff x="533400" y="1761687"/>
            <a:chExt cx="2689411" cy="4258113"/>
          </a:xfrm>
        </p:grpSpPr>
        <p:sp>
          <p:nvSpPr>
            <p:cNvPr id="9" name="Rectangle 8"/>
            <p:cNvSpPr>
              <a:spLocks/>
            </p:cNvSpPr>
            <p:nvPr/>
          </p:nvSpPr>
          <p:spPr bwMode="auto">
            <a:xfrm>
              <a:off x="1066800" y="3447740"/>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10" name="Rectangle 9"/>
            <p:cNvSpPr>
              <a:spLocks/>
            </p:cNvSpPr>
            <p:nvPr/>
          </p:nvSpPr>
          <p:spPr bwMode="auto">
            <a:xfrm>
              <a:off x="533400" y="3447740"/>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11" name="Rectangle 10"/>
            <p:cNvSpPr>
              <a:spLocks/>
            </p:cNvSpPr>
            <p:nvPr/>
          </p:nvSpPr>
          <p:spPr bwMode="auto">
            <a:xfrm>
              <a:off x="1624898" y="2130384"/>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w="63500" cap="rnd">
              <a:solidFill>
                <a:schemeClr val="tx2">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12" name="Rectangle 11"/>
            <p:cNvSpPr>
              <a:spLocks/>
            </p:cNvSpPr>
            <p:nvPr/>
          </p:nvSpPr>
          <p:spPr bwMode="auto">
            <a:xfrm>
              <a:off x="1066800" y="2130384"/>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13" name="Rectangle 12"/>
            <p:cNvSpPr>
              <a:spLocks/>
            </p:cNvSpPr>
            <p:nvPr/>
          </p:nvSpPr>
          <p:spPr bwMode="auto">
            <a:xfrm>
              <a:off x="533400" y="2130384"/>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14" name="TextBox 13"/>
            <p:cNvSpPr txBox="1"/>
            <p:nvPr/>
          </p:nvSpPr>
          <p:spPr>
            <a:xfrm>
              <a:off x="556166" y="1777183"/>
              <a:ext cx="409736" cy="276999"/>
            </a:xfrm>
            <a:prstGeom prst="rect">
              <a:avLst/>
            </a:prstGeom>
            <a:noFill/>
          </p:spPr>
          <p:txBody>
            <a:bodyPr wrap="square" lIns="0" tIns="0" rIns="0" bIns="0" rtlCol="0">
              <a:spAutoFit/>
            </a:bodyPr>
            <a:lstStyle/>
            <a:p>
              <a:r>
                <a:rPr lang="en-US" dirty="0" smtClean="0">
                  <a:solidFill>
                    <a:srgbClr val="000000"/>
                  </a:solidFill>
                </a:rPr>
                <a:t>C1</a:t>
              </a:r>
              <a:endParaRPr lang="en-US" dirty="0">
                <a:solidFill>
                  <a:srgbClr val="000000"/>
                </a:solidFill>
              </a:endParaRPr>
            </a:p>
          </p:txBody>
        </p:sp>
        <p:sp>
          <p:nvSpPr>
            <p:cNvPr id="15" name="TextBox 14"/>
            <p:cNvSpPr txBox="1"/>
            <p:nvPr/>
          </p:nvSpPr>
          <p:spPr>
            <a:xfrm>
              <a:off x="1089566" y="1777185"/>
              <a:ext cx="409736" cy="276999"/>
            </a:xfrm>
            <a:prstGeom prst="rect">
              <a:avLst/>
            </a:prstGeom>
            <a:noFill/>
          </p:spPr>
          <p:txBody>
            <a:bodyPr wrap="square" lIns="0" tIns="0" rIns="0" bIns="0" rtlCol="0">
              <a:spAutoFit/>
            </a:bodyPr>
            <a:lstStyle/>
            <a:p>
              <a:r>
                <a:rPr lang="en-US" dirty="0" smtClean="0">
                  <a:solidFill>
                    <a:srgbClr val="000000"/>
                  </a:solidFill>
                </a:rPr>
                <a:t>C2</a:t>
              </a:r>
              <a:endParaRPr lang="en-US" dirty="0">
                <a:solidFill>
                  <a:srgbClr val="000000"/>
                </a:solidFill>
              </a:endParaRPr>
            </a:p>
          </p:txBody>
        </p:sp>
        <p:sp>
          <p:nvSpPr>
            <p:cNvPr id="16" name="TextBox 15"/>
            <p:cNvSpPr txBox="1"/>
            <p:nvPr/>
          </p:nvSpPr>
          <p:spPr>
            <a:xfrm>
              <a:off x="1647664" y="1761687"/>
              <a:ext cx="409736" cy="276999"/>
            </a:xfrm>
            <a:prstGeom prst="rect">
              <a:avLst/>
            </a:prstGeom>
            <a:noFill/>
          </p:spPr>
          <p:txBody>
            <a:bodyPr wrap="square" lIns="0" tIns="0" rIns="0" bIns="0" rtlCol="0">
              <a:spAutoFit/>
            </a:bodyPr>
            <a:lstStyle/>
            <a:p>
              <a:r>
                <a:rPr lang="en-US" dirty="0">
                  <a:solidFill>
                    <a:srgbClr val="000000"/>
                  </a:solidFill>
                </a:rPr>
                <a:t>C3</a:t>
              </a:r>
            </a:p>
          </p:txBody>
        </p:sp>
        <p:sp>
          <p:nvSpPr>
            <p:cNvPr id="17" name="Rectangle 16"/>
            <p:cNvSpPr>
              <a:spLocks/>
            </p:cNvSpPr>
            <p:nvPr/>
          </p:nvSpPr>
          <p:spPr bwMode="auto">
            <a:xfrm>
              <a:off x="1624898" y="3447740"/>
              <a:ext cx="409736" cy="1247615"/>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grpSp>
          <p:nvGrpSpPr>
            <p:cNvPr id="18" name="Group 17"/>
            <p:cNvGrpSpPr/>
            <p:nvPr/>
          </p:nvGrpSpPr>
          <p:grpSpPr>
            <a:xfrm>
              <a:off x="533400" y="4800599"/>
              <a:ext cx="1524000" cy="1219201"/>
              <a:chOff x="533400" y="5184815"/>
              <a:chExt cx="1524000" cy="1219201"/>
            </a:xfrm>
          </p:grpSpPr>
          <p:sp>
            <p:nvSpPr>
              <p:cNvPr id="21" name="Rectangle 20"/>
              <p:cNvSpPr>
                <a:spLocks/>
              </p:cNvSpPr>
              <p:nvPr/>
            </p:nvSpPr>
            <p:spPr bwMode="auto">
              <a:xfrm>
                <a:off x="1066800" y="5184815"/>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w="63500">
                <a:solidFill>
                  <a:schemeClr val="accent6">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22" name="Rectangle 21"/>
              <p:cNvSpPr>
                <a:spLocks/>
              </p:cNvSpPr>
              <p:nvPr/>
            </p:nvSpPr>
            <p:spPr bwMode="auto">
              <a:xfrm>
                <a:off x="533400" y="5184815"/>
                <a:ext cx="409736"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w="63500">
                <a:solidFill>
                  <a:schemeClr val="accent6">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sp>
            <p:nvSpPr>
              <p:cNvPr id="23" name="Rectangle 22"/>
              <p:cNvSpPr>
                <a:spLocks/>
              </p:cNvSpPr>
              <p:nvPr/>
            </p:nvSpPr>
            <p:spPr bwMode="auto">
              <a:xfrm>
                <a:off x="1624898" y="5184816"/>
                <a:ext cx="432502" cy="1219200"/>
              </a:xfrm>
              <a:prstGeom prst="rect">
                <a:avLst/>
              </a:prstGeom>
              <a:gradFill flip="none" rotWithShape="1">
                <a:gsLst>
                  <a:gs pos="0">
                    <a:schemeClr val="accent2"/>
                  </a:gs>
                  <a:gs pos="72000">
                    <a:schemeClr val="accent2">
                      <a:lumMod val="60000"/>
                      <a:lumOff val="40000"/>
                    </a:schemeClr>
                  </a:gs>
                  <a:gs pos="100000">
                    <a:schemeClr val="accent2">
                      <a:lumMod val="40000"/>
                      <a:lumOff val="60000"/>
                    </a:schemeClr>
                  </a:gs>
                </a:gsLst>
                <a:lin ang="0" scaled="1"/>
                <a:tileRect/>
              </a:gradFill>
              <a:ln w="63500">
                <a:solidFill>
                  <a:schemeClr val="accent6">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gradFill>
                    <a:gsLst>
                      <a:gs pos="0">
                        <a:srgbClr val="000000"/>
                      </a:gs>
                      <a:gs pos="100000">
                        <a:srgbClr val="000000"/>
                      </a:gs>
                    </a:gsLst>
                    <a:lin ang="5400000" scaled="0"/>
                  </a:gradFill>
                </a:endParaRPr>
              </a:p>
            </p:txBody>
          </p:sp>
        </p:grpSp>
        <p:cxnSp>
          <p:nvCxnSpPr>
            <p:cNvPr id="19" name="Straight Arrow Connector 18"/>
            <p:cNvCxnSpPr>
              <a:stCxn id="11" idx="3"/>
              <a:endCxn id="6" idx="1"/>
            </p:cNvCxnSpPr>
            <p:nvPr/>
          </p:nvCxnSpPr>
          <p:spPr>
            <a:xfrm>
              <a:off x="2034634" y="2739984"/>
              <a:ext cx="1188176" cy="627985"/>
            </a:xfrm>
            <a:prstGeom prst="straightConnector1">
              <a:avLst/>
            </a:prstGeom>
            <a:ln w="508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3" idx="3"/>
              <a:endCxn id="7" idx="1"/>
            </p:cNvCxnSpPr>
            <p:nvPr/>
          </p:nvCxnSpPr>
          <p:spPr>
            <a:xfrm>
              <a:off x="2057400" y="5410200"/>
              <a:ext cx="1165411" cy="444436"/>
            </a:xfrm>
            <a:prstGeom prst="straightConnector1">
              <a:avLst/>
            </a:prstGeom>
            <a:ln w="508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45487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Query Processing</a:t>
            </a:r>
            <a:endParaRPr lang="en-US" dirty="0"/>
          </a:p>
        </p:txBody>
      </p:sp>
      <p:sp>
        <p:nvSpPr>
          <p:cNvPr id="3" name="Content Placeholder 2"/>
          <p:cNvSpPr>
            <a:spLocks noGrp="1"/>
          </p:cNvSpPr>
          <p:nvPr>
            <p:ph idx="1"/>
          </p:nvPr>
        </p:nvSpPr>
        <p:spPr/>
        <p:txBody>
          <a:bodyPr/>
          <a:lstStyle/>
          <a:p>
            <a:r>
              <a:rPr lang="en-US" dirty="0"/>
              <a:t>Cannot “seek” a CSI, only supports scans</a:t>
            </a:r>
          </a:p>
          <a:p>
            <a:r>
              <a:rPr lang="en-US" dirty="0"/>
              <a:t>Not all the data is scanned</a:t>
            </a:r>
          </a:p>
          <a:p>
            <a:r>
              <a:rPr lang="en-US" dirty="0"/>
              <a:t>Predicate filtering happens in the Storage Engine rather than the Query Engine</a:t>
            </a:r>
          </a:p>
          <a:p>
            <a:pPr lvl="1"/>
            <a:r>
              <a:rPr lang="en-US" dirty="0"/>
              <a:t>MIN and MAX metadata is stored with each segment</a:t>
            </a:r>
          </a:p>
          <a:p>
            <a:pPr lvl="1"/>
            <a:r>
              <a:rPr lang="en-US" dirty="0"/>
              <a:t>Segments that cannot satisfy the predicate are never read from disk!</a:t>
            </a:r>
          </a:p>
          <a:p>
            <a:r>
              <a:rPr lang="en-US" dirty="0"/>
              <a:t>New Batch Mode </a:t>
            </a:r>
            <a:r>
              <a:rPr lang="en-US" dirty="0" smtClean="0"/>
              <a:t>processing</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17798675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Batch Mode Processing</a:t>
            </a:r>
            <a:endParaRPr lang="en-US" dirty="0"/>
          </a:p>
        </p:txBody>
      </p:sp>
      <p:sp>
        <p:nvSpPr>
          <p:cNvPr id="3" name="Content Placeholder 2"/>
          <p:cNvSpPr>
            <a:spLocks noGrp="1"/>
          </p:cNvSpPr>
          <p:nvPr>
            <p:ph idx="1"/>
          </p:nvPr>
        </p:nvSpPr>
        <p:spPr/>
        <p:txBody>
          <a:bodyPr/>
          <a:lstStyle/>
          <a:p>
            <a:r>
              <a:rPr lang="en-US" dirty="0"/>
              <a:t>Only available for certain operations</a:t>
            </a:r>
          </a:p>
          <a:p>
            <a:r>
              <a:rPr lang="en-US" dirty="0"/>
              <a:t>Processes data </a:t>
            </a:r>
            <a:r>
              <a:rPr lang="en-US" dirty="0" smtClean="0"/>
              <a:t>a batch at a time </a:t>
            </a:r>
            <a:r>
              <a:rPr lang="en-US" dirty="0"/>
              <a:t>instead of </a:t>
            </a:r>
            <a:r>
              <a:rPr lang="en-US" dirty="0" smtClean="0"/>
              <a:t>a row at a time</a:t>
            </a:r>
            <a:endParaRPr lang="en-US" dirty="0"/>
          </a:p>
          <a:p>
            <a:r>
              <a:rPr lang="en-US" dirty="0"/>
              <a:t>Uses algorithms that are optimized for modern hardware</a:t>
            </a:r>
          </a:p>
          <a:p>
            <a:pPr lvl="1"/>
            <a:r>
              <a:rPr lang="en-US" dirty="0"/>
              <a:t>Multi-core CPUs</a:t>
            </a:r>
          </a:p>
          <a:p>
            <a:pPr lvl="1"/>
            <a:r>
              <a:rPr lang="en-US" dirty="0"/>
              <a:t>Increased memory throughput</a:t>
            </a:r>
          </a:p>
          <a:p>
            <a:r>
              <a:rPr lang="en-US" dirty="0"/>
              <a:t>Spreads metadata access costs and other types of overhead over all the rows in a batch, rather than paying the cost for each </a:t>
            </a:r>
            <a:r>
              <a:rPr lang="en-US" dirty="0" smtClean="0"/>
              <a:t>row</a:t>
            </a:r>
          </a:p>
          <a:p>
            <a:r>
              <a:rPr lang="en-US" dirty="0" smtClean="0"/>
              <a:t>Examine query execution plans to ensure Batch Mode processing is being used</a:t>
            </a:r>
          </a:p>
          <a:p>
            <a:r>
              <a:rPr lang="en-US" dirty="0" smtClean="0"/>
              <a:t>Low memory or MAXDOP of 1 will trigger Row Mode processing instead of Batch Mode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32770980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Limitations</a:t>
            </a:r>
            <a:endParaRPr lang="en-US" dirty="0"/>
          </a:p>
        </p:txBody>
      </p:sp>
      <p:sp>
        <p:nvSpPr>
          <p:cNvPr id="3" name="Content Placeholder 2"/>
          <p:cNvSpPr>
            <a:spLocks noGrp="1"/>
          </p:cNvSpPr>
          <p:nvPr>
            <p:ph idx="1"/>
          </p:nvPr>
        </p:nvSpPr>
        <p:spPr/>
        <p:txBody>
          <a:bodyPr/>
          <a:lstStyle/>
          <a:p>
            <a:r>
              <a:rPr lang="en-US" dirty="0" smtClean="0"/>
              <a:t>Cannot be created as filtered index</a:t>
            </a:r>
          </a:p>
          <a:p>
            <a:r>
              <a:rPr lang="en-US" dirty="0" smtClean="0"/>
              <a:t>Cannot be created on indexed views</a:t>
            </a:r>
          </a:p>
          <a:p>
            <a:r>
              <a:rPr lang="en-US" dirty="0"/>
              <a:t>N</a:t>
            </a:r>
            <a:r>
              <a:rPr lang="en-US" dirty="0" smtClean="0"/>
              <a:t>o support for computed columns</a:t>
            </a:r>
          </a:p>
          <a:p>
            <a:r>
              <a:rPr lang="en-US" dirty="0" smtClean="0"/>
              <a:t>No support for sparse columns</a:t>
            </a:r>
          </a:p>
          <a:p>
            <a:r>
              <a:rPr lang="en-US" dirty="0" smtClean="0"/>
              <a:t>You can only create 1 </a:t>
            </a:r>
            <a:r>
              <a:rPr lang="en-US" dirty="0" err="1" smtClean="0"/>
              <a:t>columnstore</a:t>
            </a:r>
            <a:r>
              <a:rPr lang="en-US" dirty="0" smtClean="0"/>
              <a:t> index per table</a:t>
            </a:r>
          </a:p>
          <a:p>
            <a:r>
              <a:rPr lang="en-US" dirty="0" smtClean="0"/>
              <a:t>You cannot create a clustered </a:t>
            </a:r>
            <a:r>
              <a:rPr lang="en-US" dirty="0" err="1" smtClean="0"/>
              <a:t>columnstore</a:t>
            </a:r>
            <a:r>
              <a:rPr lang="en-US" dirty="0" smtClean="0"/>
              <a:t> index</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Limitations (continued)</a:t>
            </a:r>
            <a:endParaRPr lang="en-US" dirty="0"/>
          </a:p>
        </p:txBody>
      </p:sp>
      <p:sp>
        <p:nvSpPr>
          <p:cNvPr id="3" name="Content Placeholder 2"/>
          <p:cNvSpPr>
            <a:spLocks noGrp="1"/>
          </p:cNvSpPr>
          <p:nvPr>
            <p:ph idx="1"/>
          </p:nvPr>
        </p:nvSpPr>
        <p:spPr/>
        <p:txBody>
          <a:bodyPr/>
          <a:lstStyle/>
          <a:p>
            <a:r>
              <a:rPr lang="en-US" dirty="0"/>
              <a:t>Tables with </a:t>
            </a:r>
            <a:r>
              <a:rPr lang="en-US" dirty="0" err="1"/>
              <a:t>columnstore</a:t>
            </a:r>
            <a:r>
              <a:rPr lang="en-US" dirty="0"/>
              <a:t> indexes cannot be modified</a:t>
            </a:r>
          </a:p>
          <a:p>
            <a:r>
              <a:rPr lang="en-US" dirty="0"/>
              <a:t>Data loads can be done one of 3 ways</a:t>
            </a:r>
          </a:p>
          <a:p>
            <a:pPr lvl="1"/>
            <a:r>
              <a:rPr lang="en-US" dirty="0"/>
              <a:t>Disable CSI – Update table – Rebuild CSI</a:t>
            </a:r>
          </a:p>
          <a:p>
            <a:pPr lvl="1"/>
            <a:r>
              <a:rPr lang="en-US" dirty="0"/>
              <a:t>Partition switching</a:t>
            </a:r>
          </a:p>
          <a:p>
            <a:pPr lvl="1"/>
            <a:r>
              <a:rPr lang="en-US" dirty="0"/>
              <a:t>UNION ALL between CSI table and other “delta” tables as a temp solution to catch up with daily data changes.</a:t>
            </a:r>
          </a:p>
          <a:p>
            <a:r>
              <a:rPr lang="en-US" dirty="0" smtClean="0"/>
              <a:t>Decimal and Numeric data types with precision &gt; 18 and DATETIMEOFFSET with precision &gt; 2 are not supported</a:t>
            </a:r>
          </a:p>
          <a:p>
            <a:r>
              <a:rPr lang="en-US" dirty="0" smtClean="0"/>
              <a:t>LOB data types are not supported</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Managing Columnstore Indexes</a:t>
            </a:r>
          </a:p>
        </p:txBody>
      </p:sp>
      <p:sp>
        <p:nvSpPr>
          <p:cNvPr id="3" name="Content Placeholder 2"/>
          <p:cNvSpPr>
            <a:spLocks noGrp="1"/>
          </p:cNvSpPr>
          <p:nvPr>
            <p:ph idx="1"/>
          </p:nvPr>
        </p:nvSpPr>
        <p:spPr/>
        <p:txBody>
          <a:bodyPr/>
          <a:lstStyle/>
          <a:p>
            <a:r>
              <a:rPr lang="en-US" dirty="0" smtClean="0"/>
              <a:t>New execution plan </a:t>
            </a:r>
            <a:r>
              <a:rPr lang="en-US" dirty="0" err="1" smtClean="0"/>
              <a:t>columnstore</a:t>
            </a:r>
            <a:r>
              <a:rPr lang="en-US" dirty="0" smtClean="0"/>
              <a:t> scan operator </a:t>
            </a:r>
          </a:p>
          <a:p>
            <a:r>
              <a:rPr lang="en-US" dirty="0" smtClean="0"/>
              <a:t>Appropriate workload types:</a:t>
            </a:r>
          </a:p>
          <a:p>
            <a:pPr lvl="1"/>
            <a:r>
              <a:rPr lang="en-US" dirty="0" smtClean="0"/>
              <a:t>Data warehousing</a:t>
            </a:r>
          </a:p>
          <a:p>
            <a:pPr lvl="1"/>
            <a:r>
              <a:rPr lang="en-US" dirty="0" smtClean="0"/>
              <a:t>Scanning and aggregating large amounts of data</a:t>
            </a:r>
          </a:p>
          <a:p>
            <a:pPr lvl="1"/>
            <a:r>
              <a:rPr lang="en-US" dirty="0" smtClean="0"/>
              <a:t>Mostly read workloads without much updating</a:t>
            </a:r>
          </a:p>
          <a:p>
            <a:pPr lvl="1"/>
            <a:r>
              <a:rPr lang="en-US" dirty="0" smtClean="0"/>
              <a:t>Large fact and dimension tables</a:t>
            </a:r>
          </a:p>
          <a:p>
            <a:r>
              <a:rPr lang="en-US" dirty="0" smtClean="0"/>
              <a:t>Do not use for workloads:</a:t>
            </a:r>
          </a:p>
          <a:p>
            <a:pPr lvl="1"/>
            <a:r>
              <a:rPr lang="en-US" dirty="0" smtClean="0"/>
              <a:t>Where frequent updates are expected</a:t>
            </a:r>
          </a:p>
          <a:p>
            <a:pPr lvl="1"/>
            <a:r>
              <a:rPr lang="en-US" dirty="0" smtClean="0"/>
              <a:t>Many small lookup queries performing seeks against B-tree indexes</a:t>
            </a:r>
          </a:p>
          <a:p>
            <a:pPr lvl="1"/>
            <a:r>
              <a:rPr lang="en-US" dirty="0" smtClean="0"/>
              <a:t>Small tables</a:t>
            </a:r>
          </a:p>
          <a:p>
            <a:r>
              <a:rPr lang="en-US" dirty="0" smtClean="0"/>
              <a:t>Advanced query execution processes chunks of columns called batches for better performance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dirty="0">
              <a:solidFill>
                <a:prstClr val="white"/>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219200"/>
            <a:ext cx="609600" cy="52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pPr lvl="0"/>
            <a:r>
              <a:rPr lang="en-US" dirty="0"/>
              <a:t>What are the different types of indexes that you can create in SQL Server?</a:t>
            </a:r>
          </a:p>
          <a:p>
            <a:pPr lvl="0"/>
            <a:r>
              <a:rPr lang="en-US" dirty="0"/>
              <a:t>What is the key difference between clustered and non-clustered indexes?</a:t>
            </a:r>
          </a:p>
          <a:p>
            <a:pPr lvl="0"/>
            <a:r>
              <a:rPr lang="en-US" dirty="0"/>
              <a:t>What is contained on the leaf pages of a non-clustered index?</a:t>
            </a:r>
          </a:p>
          <a:p>
            <a:pPr lvl="0"/>
            <a:r>
              <a:rPr lang="en-US" dirty="0"/>
              <a:t>What are the different types of XML indexes that you can create?</a:t>
            </a:r>
          </a:p>
          <a:p>
            <a:pPr lvl="0"/>
            <a:r>
              <a:rPr lang="en-US" dirty="0"/>
              <a:t>What types of workloads are </a:t>
            </a:r>
            <a:r>
              <a:rPr lang="en-US" dirty="0" err="1"/>
              <a:t>columnstore</a:t>
            </a:r>
            <a:r>
              <a:rPr lang="en-US" dirty="0"/>
              <a:t> indexes suited for?</a:t>
            </a:r>
          </a:p>
          <a:p>
            <a:r>
              <a:rPr lang="en-US" dirty="0"/>
              <a:t>How many </a:t>
            </a:r>
            <a:r>
              <a:rPr lang="en-US" dirty="0" err="1"/>
              <a:t>columnstore</a:t>
            </a:r>
            <a:r>
              <a:rPr lang="en-US" dirty="0"/>
              <a:t> indexes can a </a:t>
            </a:r>
            <a:r>
              <a:rPr lang="en-US" dirty="0" smtClean="0"/>
              <a:t>table have</a:t>
            </a:r>
            <a:r>
              <a:rPr lang="en-US" dirty="0"/>
              <a:t>?</a:t>
            </a:r>
          </a:p>
          <a:p>
            <a:pPr marL="457200" lvl="1" indent="0">
              <a:buNone/>
            </a:pPr>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12088590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about the logical structure of data organization.</a:t>
            </a:r>
          </a:p>
          <a:p>
            <a:r>
              <a:rPr lang="en-US" dirty="0" smtClean="0"/>
              <a:t>Learn how data is accessed through the different index types.</a:t>
            </a:r>
          </a:p>
          <a:p>
            <a:r>
              <a:rPr lang="en-US" dirty="0" smtClean="0"/>
              <a:t>Learn how to use and manage the new Columnstore index</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Organization</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877466" cy="4184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Catalog Views</a:t>
            </a:r>
            <a:endParaRPr lang="en-US" dirty="0"/>
          </a:p>
        </p:txBody>
      </p:sp>
      <p:sp>
        <p:nvSpPr>
          <p:cNvPr id="3" name="Content Placeholder 2"/>
          <p:cNvSpPr>
            <a:spLocks noGrp="1"/>
          </p:cNvSpPr>
          <p:nvPr>
            <p:ph idx="1"/>
          </p:nvPr>
        </p:nvSpPr>
        <p:spPr/>
        <p:txBody>
          <a:bodyPr/>
          <a:lstStyle/>
          <a:p>
            <a:pPr marL="279400" indent="-279400"/>
            <a:r>
              <a:rPr lang="en-US" dirty="0"/>
              <a:t>SYS.INDEXES </a:t>
            </a:r>
            <a:endParaRPr lang="en-US" dirty="0" smtClean="0"/>
          </a:p>
          <a:p>
            <a:pPr marL="279400" indent="-279400"/>
            <a:r>
              <a:rPr lang="en-US" dirty="0" smtClean="0"/>
              <a:t>SYS.PARTITIONS</a:t>
            </a:r>
            <a:endParaRPr lang="en-US" dirty="0"/>
          </a:p>
          <a:p>
            <a:pPr marL="279400" indent="-279400"/>
            <a:r>
              <a:rPr lang="en-US" dirty="0"/>
              <a:t>SYS.ALLOCATION_UNITS</a:t>
            </a:r>
          </a:p>
          <a:p>
            <a:pPr marL="279400" indent="-279400"/>
            <a:r>
              <a:rPr lang="en-US" dirty="0"/>
              <a:t>SYS.SYSTEM_INTERNALS_ALLOCATION_UNITS</a:t>
            </a:r>
          </a:p>
          <a:p>
            <a:pPr marL="279400" indent="-279400"/>
            <a:r>
              <a:rPr lang="en-US" dirty="0"/>
              <a:t>SYS.STATS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6</a:t>
            </a:fld>
            <a:endParaRPr lang="en-US" dirty="0">
              <a:solidFill>
                <a:prstClr val="black"/>
              </a:solidFill>
            </a:endParaRPr>
          </a:p>
        </p:txBody>
      </p:sp>
      <p:sp>
        <p:nvSpPr>
          <p:cNvPr id="6" name="Title 1"/>
          <p:cNvSpPr>
            <a:spLocks noGrp="1"/>
          </p:cNvSpPr>
          <p:nvPr>
            <p:ph type="ctrTitle"/>
          </p:nvPr>
        </p:nvSpPr>
        <p:spPr>
          <a:xfrm>
            <a:off x="548640" y="2194559"/>
            <a:ext cx="8138160" cy="1005840"/>
          </a:xfrm>
        </p:spPr>
        <p:txBody>
          <a:bodyPr/>
          <a:lstStyle/>
          <a:p>
            <a:r>
              <a:rPr lang="en-US" dirty="0" smtClean="0">
                <a:effectLst/>
              </a:rPr>
              <a:t>Examine Table Metadata </a:t>
            </a:r>
            <a:endParaRPr lang="en-US" dirty="0"/>
          </a:p>
        </p:txBody>
      </p:sp>
      <p:sp>
        <p:nvSpPr>
          <p:cNvPr id="7"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Learn the various catalog views available to view object metadata.</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Examine indexes, stats, partitions and data pages using catalog views.</a:t>
            </a:r>
          </a:p>
        </p:txBody>
      </p:sp>
    </p:spTree>
    <p:extLst>
      <p:ext uri="{BB962C8B-B14F-4D97-AF65-F5344CB8AC3E}">
        <p14:creationId xmlns:p14="http://schemas.microsoft.com/office/powerpoint/2010/main" val="15645177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Types</a:t>
            </a:r>
            <a:endParaRPr lang="en-US" dirty="0"/>
          </a:p>
        </p:txBody>
      </p:sp>
      <p:sp>
        <p:nvSpPr>
          <p:cNvPr id="3" name="Content Placeholder 2"/>
          <p:cNvSpPr>
            <a:spLocks noGrp="1"/>
          </p:cNvSpPr>
          <p:nvPr>
            <p:ph idx="1"/>
          </p:nvPr>
        </p:nvSpPr>
        <p:spPr/>
        <p:txBody>
          <a:bodyPr/>
          <a:lstStyle/>
          <a:p>
            <a:pPr marL="279400" indent="-279400"/>
            <a:r>
              <a:rPr lang="en-US" dirty="0"/>
              <a:t>SQL Server maintains indexes by using a B-tree structure</a:t>
            </a:r>
          </a:p>
          <a:p>
            <a:pPr marL="279400" indent="-279400"/>
            <a:r>
              <a:rPr lang="en-US" dirty="0" smtClean="0"/>
              <a:t>Clustered</a:t>
            </a:r>
          </a:p>
          <a:p>
            <a:pPr marL="679450" lvl="1" indent="-279400"/>
            <a:r>
              <a:rPr lang="en-US" dirty="0" smtClean="0"/>
              <a:t>Data </a:t>
            </a:r>
            <a:r>
              <a:rPr lang="en-US" dirty="0"/>
              <a:t>is physically ordered around the </a:t>
            </a:r>
            <a:r>
              <a:rPr lang="en-US" dirty="0" smtClean="0"/>
              <a:t>keys</a:t>
            </a:r>
          </a:p>
          <a:p>
            <a:pPr marL="679450" lvl="1" indent="-279400"/>
            <a:r>
              <a:rPr lang="en-US" dirty="0" smtClean="0"/>
              <a:t>Actual </a:t>
            </a:r>
            <a:r>
              <a:rPr lang="en-US" dirty="0"/>
              <a:t>data is stored at the leaf level</a:t>
            </a:r>
          </a:p>
          <a:p>
            <a:pPr marL="279400" indent="-279400"/>
            <a:r>
              <a:rPr lang="en-US" dirty="0" err="1" smtClean="0"/>
              <a:t>Nonclustered</a:t>
            </a:r>
            <a:endParaRPr lang="en-US" dirty="0" smtClean="0"/>
          </a:p>
          <a:p>
            <a:pPr marL="679450" lvl="1" indent="-279400"/>
            <a:r>
              <a:rPr lang="en-US" dirty="0" smtClean="0"/>
              <a:t>An </a:t>
            </a:r>
            <a:r>
              <a:rPr lang="en-US" dirty="0"/>
              <a:t>independent index structure that points to the underlying records</a:t>
            </a:r>
          </a:p>
          <a:p>
            <a:pPr marL="279400" indent="-279400"/>
            <a:r>
              <a:rPr lang="en-US" dirty="0"/>
              <a:t>A heap is a table without a clustered </a:t>
            </a:r>
            <a:r>
              <a:rPr lang="en-US" dirty="0" smtClean="0"/>
              <a:t>index</a:t>
            </a:r>
          </a:p>
          <a:p>
            <a:pPr marL="679450" lvl="1" indent="-279400"/>
            <a:r>
              <a:rPr lang="en-US" dirty="0" err="1" smtClean="0"/>
              <a:t>Nonclustered</a:t>
            </a:r>
            <a:r>
              <a:rPr lang="en-US" dirty="0" smtClean="0"/>
              <a:t> </a:t>
            </a:r>
            <a:r>
              <a:rPr lang="en-US" dirty="0"/>
              <a:t>indexes can exist on such a table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1740709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367704509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803680-89C6-4A32-8789-86B19D2705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5D22661E-0BAC-494A-86B4-DD4A1044C6B5}">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10c8cff-f1b9-462f-9532-75272795b72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4317</TotalTime>
  <Words>5212</Words>
  <Application>Microsoft Office PowerPoint</Application>
  <PresentationFormat>On-screen Show (4:3)</PresentationFormat>
  <Paragraphs>540</Paragraphs>
  <Slides>21</Slides>
  <Notes>21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Mincho</vt:lpstr>
      <vt:lpstr>Segoe UI</vt:lpstr>
      <vt:lpstr>Courier New</vt:lpstr>
      <vt:lpstr>Calibri</vt:lpstr>
      <vt:lpstr>Symbol</vt:lpstr>
      <vt:lpstr>Arial</vt:lpstr>
      <vt:lpstr>ＭＳ Ｐゴシック</vt:lpstr>
      <vt:lpstr>Times New Roman</vt:lpstr>
      <vt:lpstr>BuildID_CrsTitle_Template(MS)</vt:lpstr>
      <vt:lpstr>Lesson 7 – SQL Server Object Structures</vt:lpstr>
      <vt:lpstr>Conditions and Terms of Use </vt:lpstr>
      <vt:lpstr>Students: How to View this Presentation</vt:lpstr>
      <vt:lpstr>Objectives</vt:lpstr>
      <vt:lpstr>Table Organization</vt:lpstr>
      <vt:lpstr>System Catalog Views</vt:lpstr>
      <vt:lpstr>Examine Table Metadata </vt:lpstr>
      <vt:lpstr>Index Types</vt:lpstr>
      <vt:lpstr>New Text-Only Slide (Hidden)</vt:lpstr>
      <vt:lpstr>Creating XML Column Indexes</vt:lpstr>
      <vt:lpstr>New Text-Only Slide (Hidden)</vt:lpstr>
      <vt:lpstr>Columnstore Indexes</vt:lpstr>
      <vt:lpstr>Columnstore Indexes (continued)</vt:lpstr>
      <vt:lpstr>How does it work? – Rows vs. Columns</vt:lpstr>
      <vt:lpstr>How does it work? - Storage</vt:lpstr>
      <vt:lpstr>How does it work? – Query Processing</vt:lpstr>
      <vt:lpstr>How does it work? – Batch Mode Processing</vt:lpstr>
      <vt:lpstr>Columnstore Index Limitations</vt:lpstr>
      <vt:lpstr>Columnstore Index Limitations (continued)</vt:lpstr>
      <vt:lpstr>Using and Managing Columnstore Indexes</vt:lpstr>
      <vt:lpstr>Lesson Review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Julie Rasnick</cp:lastModifiedBy>
  <cp:revision>305</cp:revision>
  <dcterms:created xsi:type="dcterms:W3CDTF">2011-05-20T18:05:21Z</dcterms:created>
  <dcterms:modified xsi:type="dcterms:W3CDTF">2013-01-02T20:18:31Z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