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720" r:id="rId4"/>
  </p:sldMasterIdLst>
  <p:notesMasterIdLst>
    <p:notesMasterId r:id="rId25"/>
  </p:notesMasterIdLst>
  <p:handoutMasterIdLst>
    <p:handoutMasterId r:id="rId26"/>
  </p:handoutMasterIdLst>
  <p:sldIdLst>
    <p:sldId id="295" r:id="rId5"/>
    <p:sldId id="262" r:id="rId6"/>
    <p:sldId id="298" r:id="rId7"/>
    <p:sldId id="294" r:id="rId8"/>
    <p:sldId id="301" r:id="rId9"/>
    <p:sldId id="310" r:id="rId10"/>
    <p:sldId id="311" r:id="rId11"/>
    <p:sldId id="312" r:id="rId12"/>
    <p:sldId id="313" r:id="rId13"/>
    <p:sldId id="315" r:id="rId14"/>
    <p:sldId id="302" r:id="rId15"/>
    <p:sldId id="317" r:id="rId16"/>
    <p:sldId id="303" r:id="rId17"/>
    <p:sldId id="318" r:id="rId18"/>
    <p:sldId id="319" r:id="rId19"/>
    <p:sldId id="321" r:id="rId20"/>
    <p:sldId id="304" r:id="rId21"/>
    <p:sldId id="305" r:id="rId22"/>
    <p:sldId id="306" r:id="rId23"/>
    <p:sldId id="320" r:id="rId24"/>
  </p:sldIdLst>
  <p:sldSz cx="9144000" cy="6858000" type="screen4x3"/>
  <p:notesSz cx="7010400" cy="9296400"/>
  <p:embeddedFontLst>
    <p:embeddedFont>
      <p:font typeface="Segoe UI" pitchFamily="34" charset="0"/>
      <p:regular r:id="rId27"/>
      <p:bold r:id="rId28"/>
      <p:italic r:id="rId29"/>
      <p:boldItalic r:id="rId30"/>
    </p:embeddedFont>
    <p:embeddedFont>
      <p:font typeface="Consolas" pitchFamily="49" charset="0"/>
      <p:regular r:id="rId31"/>
      <p:bold r:id="rId32"/>
      <p:italic r:id="rId33"/>
      <p:boldItalic r:id="rId34"/>
    </p:embeddedFont>
    <p:embeddedFont>
      <p:font typeface="Calibri" pitchFamily="34" charset="0"/>
      <p:regular r:id="rId35"/>
      <p:bold r:id="rId36"/>
      <p:italic r:id="rId37"/>
      <p:boldItalic r:id="rId38"/>
    </p:embeddedFont>
    <p:embeddedFont>
      <p:font typeface="ＭＳ Ｐゴシック" pitchFamily="34" charset="-128"/>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ja Honeywell" initials="NH" lastIdx="6" clrIdx="0"/>
  <p:cmAuthor id="1" name="Mark Short" initials="MAS" lastIdx="2" clrIdx="1"/>
  <p:cmAuthor id="2" name="Julie Rasnick" initials="J" lastIdx="2" clrIdx="2">
    <p:extLst>
      <p:ext uri="{19B8F6BF-5375-455C-9EA6-DF929625EA0E}">
        <p15:presenceInfo xmlns:p15="http://schemas.microsoft.com/office/powerpoint/2012/main" xmlns="" userId="S-1-5-21-124525095-708259637-1543119021-11770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48F"/>
    <a:srgbClr val="ECBA3C"/>
    <a:srgbClr val="BAE6D7"/>
    <a:srgbClr val="334C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61" autoAdjust="0"/>
    <p:restoredTop sz="71412" autoAdjust="0"/>
  </p:normalViewPr>
  <p:slideViewPr>
    <p:cSldViewPr>
      <p:cViewPr>
        <p:scale>
          <a:sx n="64" d="100"/>
          <a:sy n="64" d="100"/>
        </p:scale>
        <p:origin x="-91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58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9" Type="http://schemas.openxmlformats.org/officeDocument/2006/relationships/font" Target="fonts/font13.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D78CDF2-5B29-44D5-9212-F6D6D75CE10B}" type="datetimeFigureOut">
              <a:rPr lang="en-US" smtClean="0"/>
              <a:t>12/28/2012</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t>© 2012 Microsoft Corporation    	Microsoft Confidential</a:t>
            </a: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CD7E6A7-47D6-4037-8DFB-B7A24BAF63DC}" type="slidenum">
              <a:rPr lang="en-US" smtClean="0"/>
              <a:t>‹#›</a:t>
            </a:fld>
            <a:endParaRPr lang="en-US" dirty="0"/>
          </a:p>
        </p:txBody>
      </p:sp>
    </p:spTree>
    <p:extLst>
      <p:ext uri="{BB962C8B-B14F-4D97-AF65-F5344CB8AC3E}">
        <p14:creationId xmlns:p14="http://schemas.microsoft.com/office/powerpoint/2010/main" val="15169188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524000" y="619125"/>
            <a:ext cx="3962400" cy="290512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3098800"/>
            <a:ext cx="5608320" cy="5655310"/>
          </a:xfrm>
          <a:prstGeom prst="rect">
            <a:avLst/>
          </a:prstGeom>
          <a:ln>
            <a:solidFill>
              <a:schemeClr val="tx1"/>
            </a:solidFill>
          </a:ln>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15400"/>
            <a:ext cx="4572000" cy="314033"/>
          </a:xfrm>
          <a:prstGeom prst="rect">
            <a:avLst/>
          </a:prstGeom>
        </p:spPr>
        <p:txBody>
          <a:bodyPr vert="horz" lIns="93177" tIns="46589" rIns="93177" bIns="46589" rtlCol="0" anchor="b"/>
          <a:lstStyle>
            <a:lvl1pPr algn="l">
              <a:defRPr sz="1200"/>
            </a:lvl1pPr>
          </a:lstStyle>
          <a:p>
            <a:r>
              <a:rPr lang="en-US" dirty="0" smtClean="0"/>
              <a:t>© 2012 Microsoft Corporation    	Microsoft Confidential</a:t>
            </a:r>
            <a:endParaRPr lang="en-US" dirty="0"/>
          </a:p>
        </p:txBody>
      </p:sp>
      <p:sp>
        <p:nvSpPr>
          <p:cNvPr id="7" name="Slide Number Placeholder 6"/>
          <p:cNvSpPr>
            <a:spLocks noGrp="1"/>
          </p:cNvSpPr>
          <p:nvPr>
            <p:ph type="sldNum" sz="quarter" idx="5"/>
          </p:nvPr>
        </p:nvSpPr>
        <p:spPr>
          <a:xfrm>
            <a:off x="5257800" y="8829967"/>
            <a:ext cx="1750978" cy="464820"/>
          </a:xfrm>
          <a:prstGeom prst="rect">
            <a:avLst/>
          </a:prstGeom>
        </p:spPr>
        <p:txBody>
          <a:bodyPr vert="horz" lIns="93177" tIns="46589" rIns="93177" bIns="46589" rtlCol="0" anchor="b"/>
          <a:lstStyle>
            <a:lvl1pPr algn="r">
              <a:defRPr sz="1200"/>
            </a:lvl1pPr>
          </a:lstStyle>
          <a:p>
            <a:fld id="{89920E16-7E2D-4061-8759-5F8497A7A433}" type="slidenum">
              <a:rPr lang="en-US" smtClean="0"/>
              <a:pPr/>
              <a:t>‹#›</a:t>
            </a:fld>
            <a:endParaRPr lang="en-US" dirty="0"/>
          </a:p>
        </p:txBody>
      </p:sp>
    </p:spTree>
    <p:extLst>
      <p:ext uri="{BB962C8B-B14F-4D97-AF65-F5344CB8AC3E}">
        <p14:creationId xmlns:p14="http://schemas.microsoft.com/office/powerpoint/2010/main" val="344970577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sqlskills.com/BLOGS/KIMBERLY/category/The-Tipping-Point.aspx"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0</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2071259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76200"/>
            <a:ext cx="3252787" cy="2438400"/>
          </a:xfrm>
        </p:spPr>
      </p:sp>
      <p:sp>
        <p:nvSpPr>
          <p:cNvPr id="3" name="Notes Placeholder 2"/>
          <p:cNvSpPr>
            <a:spLocks noGrp="1"/>
          </p:cNvSpPr>
          <p:nvPr>
            <p:ph type="body" idx="1"/>
          </p:nvPr>
        </p:nvSpPr>
        <p:spPr>
          <a:xfrm>
            <a:off x="701040" y="2667000"/>
            <a:ext cx="5608320" cy="6087110"/>
          </a:xfrm>
        </p:spPr>
        <p:txBody>
          <a:bodyPr>
            <a:normAutofit fontScale="25000" lnSpcReduction="20000"/>
          </a:bodyPr>
          <a:lstStyle/>
          <a:p>
            <a:r>
              <a:rPr lang="en-US" dirty="0">
                <a:solidFill>
                  <a:srgbClr val="008000"/>
                </a:solidFill>
                <a:latin typeface="Consolas"/>
              </a:rPr>
              <a:t>-- drop table </a:t>
            </a:r>
            <a:r>
              <a:rPr lang="en-US" dirty="0" err="1">
                <a:solidFill>
                  <a:srgbClr val="008000"/>
                </a:solidFill>
                <a:latin typeface="Consolas"/>
              </a:rPr>
              <a:t>fortest</a:t>
            </a:r>
            <a:endParaRPr lang="en-US" dirty="0">
              <a:solidFill>
                <a:prstClr val="black"/>
              </a:solidFill>
              <a:latin typeface="Consolas"/>
            </a:endParaRPr>
          </a:p>
          <a:p>
            <a:endParaRPr lang="en-US" dirty="0">
              <a:solidFill>
                <a:prstClr val="black"/>
              </a:solidFill>
              <a:latin typeface="Consolas"/>
            </a:endParaRPr>
          </a:p>
          <a:p>
            <a:r>
              <a:rPr lang="en-US" dirty="0">
                <a:solidFill>
                  <a:srgbClr val="0000FF"/>
                </a:solidFill>
                <a:latin typeface="Consolas"/>
              </a:rPr>
              <a:t>DBCC</a:t>
            </a:r>
            <a:r>
              <a:rPr lang="en-US" dirty="0">
                <a:solidFill>
                  <a:prstClr val="black"/>
                </a:solidFill>
                <a:latin typeface="Consolas"/>
              </a:rPr>
              <a:t> </a:t>
            </a:r>
            <a:r>
              <a:rPr lang="en-US" dirty="0">
                <a:solidFill>
                  <a:srgbClr val="008080"/>
                </a:solidFill>
                <a:latin typeface="Consolas"/>
              </a:rPr>
              <a:t>TRACEON</a:t>
            </a:r>
            <a:r>
              <a:rPr lang="en-US" dirty="0">
                <a:solidFill>
                  <a:srgbClr val="808080"/>
                </a:solidFill>
                <a:latin typeface="Consolas"/>
              </a:rPr>
              <a:t>(</a:t>
            </a:r>
            <a:r>
              <a:rPr lang="en-US" dirty="0">
                <a:solidFill>
                  <a:prstClr val="black"/>
                </a:solidFill>
                <a:latin typeface="Consolas"/>
              </a:rPr>
              <a:t>3604</a:t>
            </a:r>
            <a:r>
              <a:rPr lang="en-US" dirty="0">
                <a:solidFill>
                  <a:srgbClr val="808080"/>
                </a:solidFill>
                <a:latin typeface="Consolas"/>
              </a:rPr>
              <a:t>,</a:t>
            </a:r>
            <a:r>
              <a:rPr lang="en-US" dirty="0">
                <a:solidFill>
                  <a:prstClr val="black"/>
                </a:solidFill>
                <a:latin typeface="Consolas"/>
              </a:rPr>
              <a:t> </a:t>
            </a:r>
            <a:r>
              <a:rPr lang="en-US" dirty="0">
                <a:solidFill>
                  <a:srgbClr val="808080"/>
                </a:solidFill>
                <a:latin typeface="Consolas"/>
              </a:rPr>
              <a:t>-</a:t>
            </a:r>
            <a:r>
              <a:rPr lang="en-US" dirty="0">
                <a:solidFill>
                  <a:prstClr val="black"/>
                </a:solidFill>
                <a:latin typeface="Consolas"/>
              </a:rPr>
              <a:t>1</a:t>
            </a:r>
            <a:r>
              <a:rPr lang="en-US" dirty="0">
                <a:solidFill>
                  <a:srgbClr val="808080"/>
                </a:solidFill>
                <a:latin typeface="Consolas"/>
              </a:rPr>
              <a:t>)</a:t>
            </a:r>
            <a:endParaRPr lang="en-US" dirty="0">
              <a:solidFill>
                <a:prstClr val="black"/>
              </a:solidFill>
              <a:latin typeface="Consolas"/>
            </a:endParaRPr>
          </a:p>
          <a:p>
            <a:r>
              <a:rPr lang="en-US" dirty="0">
                <a:solidFill>
                  <a:srgbClr val="0000FF"/>
                </a:solidFill>
                <a:latin typeface="Consolas"/>
              </a:rPr>
              <a:t>GO</a:t>
            </a:r>
            <a:endParaRPr lang="en-US" dirty="0">
              <a:solidFill>
                <a:prstClr val="black"/>
              </a:solidFill>
              <a:latin typeface="Consolas"/>
            </a:endParaRPr>
          </a:p>
          <a:p>
            <a:endParaRPr lang="en-US" dirty="0">
              <a:solidFill>
                <a:prstClr val="black"/>
              </a:solidFill>
              <a:latin typeface="Consolas"/>
            </a:endParaRPr>
          </a:p>
          <a:p>
            <a:r>
              <a:rPr lang="en-US" dirty="0">
                <a:solidFill>
                  <a:srgbClr val="0000FF"/>
                </a:solidFill>
                <a:latin typeface="Consolas"/>
              </a:rPr>
              <a:t>USE</a:t>
            </a:r>
            <a:r>
              <a:rPr lang="en-US" dirty="0">
                <a:solidFill>
                  <a:prstClr val="black"/>
                </a:solidFill>
                <a:latin typeface="Consolas"/>
              </a:rPr>
              <a:t> </a:t>
            </a:r>
            <a:r>
              <a:rPr lang="en-US" dirty="0" err="1">
                <a:solidFill>
                  <a:srgbClr val="008080"/>
                </a:solidFill>
                <a:latin typeface="Consolas"/>
              </a:rPr>
              <a:t>tempdb</a:t>
            </a:r>
            <a:r>
              <a:rPr lang="en-US" dirty="0">
                <a:solidFill>
                  <a:srgbClr val="808080"/>
                </a:solidFill>
                <a:latin typeface="Consolas"/>
              </a:rPr>
              <a:t>;</a:t>
            </a:r>
            <a:endParaRPr lang="en-US" dirty="0">
              <a:solidFill>
                <a:prstClr val="black"/>
              </a:solidFill>
              <a:latin typeface="Consolas"/>
            </a:endParaRPr>
          </a:p>
          <a:p>
            <a:r>
              <a:rPr lang="en-US" dirty="0">
                <a:solidFill>
                  <a:srgbClr val="0000FF"/>
                </a:solidFill>
                <a:latin typeface="Consolas"/>
              </a:rPr>
              <a:t>GO</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 first just demo the bottom up construction of a B-Tree</a:t>
            </a:r>
            <a:endParaRPr lang="en-US" dirty="0">
              <a:solidFill>
                <a:prstClr val="black"/>
              </a:solidFill>
              <a:latin typeface="Consolas"/>
            </a:endParaRPr>
          </a:p>
          <a:p>
            <a:r>
              <a:rPr lang="en-US" dirty="0">
                <a:solidFill>
                  <a:srgbClr val="008000"/>
                </a:solidFill>
                <a:latin typeface="Consolas"/>
              </a:rPr>
              <a:t>-- create the table:</a:t>
            </a:r>
            <a:endParaRPr lang="en-US" dirty="0">
              <a:solidFill>
                <a:prstClr val="black"/>
              </a:solidFill>
              <a:latin typeface="Consolas"/>
            </a:endParaRPr>
          </a:p>
          <a:p>
            <a:endParaRPr lang="en-US" dirty="0">
              <a:solidFill>
                <a:prstClr val="black"/>
              </a:solidFill>
              <a:latin typeface="Consolas"/>
            </a:endParaRPr>
          </a:p>
          <a:p>
            <a:r>
              <a:rPr lang="en-US" dirty="0">
                <a:solidFill>
                  <a:srgbClr val="0000FF"/>
                </a:solidFill>
                <a:latin typeface="Consolas"/>
              </a:rPr>
              <a:t>IF</a:t>
            </a:r>
            <a:r>
              <a:rPr lang="en-US" dirty="0">
                <a:solidFill>
                  <a:prstClr val="black"/>
                </a:solidFill>
                <a:latin typeface="Consolas"/>
              </a:rPr>
              <a:t> </a:t>
            </a:r>
            <a:r>
              <a:rPr lang="en-US" dirty="0">
                <a:solidFill>
                  <a:srgbClr val="808080"/>
                </a:solidFill>
                <a:latin typeface="Consolas"/>
              </a:rPr>
              <a:t>EXISTS</a:t>
            </a:r>
            <a:r>
              <a:rPr lang="en-US" dirty="0">
                <a:solidFill>
                  <a:srgbClr val="0000FF"/>
                </a:solidFill>
                <a:latin typeface="Consolas"/>
              </a:rPr>
              <a:t> </a:t>
            </a:r>
            <a:r>
              <a:rPr lang="en-US" dirty="0">
                <a:solidFill>
                  <a:srgbClr val="808080"/>
                </a:solidFill>
                <a:latin typeface="Consolas"/>
              </a:rPr>
              <a:t>(</a:t>
            </a:r>
            <a:r>
              <a:rPr lang="en-US" dirty="0">
                <a:solidFill>
                  <a:srgbClr val="0000FF"/>
                </a:solidFill>
                <a:latin typeface="Consolas"/>
              </a:rPr>
              <a:t>SELECT</a:t>
            </a:r>
            <a:r>
              <a:rPr lang="en-US" dirty="0">
                <a:solidFill>
                  <a:prstClr val="black"/>
                </a:solidFill>
                <a:latin typeface="Consolas"/>
              </a:rPr>
              <a:t> 1 </a:t>
            </a:r>
            <a:r>
              <a:rPr lang="en-US" dirty="0">
                <a:solidFill>
                  <a:srgbClr val="0000FF"/>
                </a:solidFill>
                <a:latin typeface="Consolas"/>
              </a:rPr>
              <a:t>FROM</a:t>
            </a:r>
            <a:r>
              <a:rPr lang="en-US" dirty="0">
                <a:solidFill>
                  <a:prstClr val="black"/>
                </a:solidFill>
                <a:latin typeface="Consolas"/>
              </a:rPr>
              <a:t> </a:t>
            </a:r>
            <a:r>
              <a:rPr lang="en-US" dirty="0" err="1">
                <a:solidFill>
                  <a:srgbClr val="008000"/>
                </a:solidFill>
                <a:latin typeface="Consolas"/>
              </a:rPr>
              <a:t>sys</a:t>
            </a:r>
            <a:r>
              <a:rPr lang="en-US" dirty="0" err="1">
                <a:solidFill>
                  <a:srgbClr val="808080"/>
                </a:solidFill>
                <a:latin typeface="Consolas"/>
              </a:rPr>
              <a:t>.</a:t>
            </a:r>
            <a:r>
              <a:rPr lang="en-US" dirty="0" err="1">
                <a:solidFill>
                  <a:srgbClr val="008000"/>
                </a:solidFill>
                <a:latin typeface="Consolas"/>
              </a:rPr>
              <a:t>objects</a:t>
            </a:r>
            <a:r>
              <a:rPr lang="en-US" dirty="0">
                <a:solidFill>
                  <a:prstClr val="black"/>
                </a:solidFill>
                <a:latin typeface="Consolas"/>
              </a:rPr>
              <a:t> </a:t>
            </a:r>
            <a:r>
              <a:rPr lang="en-US" dirty="0">
                <a:solidFill>
                  <a:srgbClr val="0000FF"/>
                </a:solidFill>
                <a:latin typeface="Consolas"/>
              </a:rPr>
              <a:t>WHERE</a:t>
            </a:r>
            <a:r>
              <a:rPr lang="en-US" dirty="0">
                <a:solidFill>
                  <a:prstClr val="black"/>
                </a:solidFill>
                <a:latin typeface="Consolas"/>
              </a:rPr>
              <a:t> </a:t>
            </a:r>
            <a:r>
              <a:rPr lang="en-US" dirty="0">
                <a:solidFill>
                  <a:srgbClr val="008080"/>
                </a:solidFill>
                <a:latin typeface="Consolas"/>
              </a:rPr>
              <a:t>name</a:t>
            </a:r>
            <a:r>
              <a:rPr lang="en-US" dirty="0">
                <a:solidFill>
                  <a:prstClr val="black"/>
                </a:solidFill>
                <a:latin typeface="Consolas"/>
              </a:rPr>
              <a:t> </a:t>
            </a:r>
            <a:r>
              <a:rPr lang="en-US" dirty="0">
                <a:solidFill>
                  <a:srgbClr val="808080"/>
                </a:solidFill>
                <a:latin typeface="Consolas"/>
              </a:rPr>
              <a:t>=</a:t>
            </a:r>
            <a:r>
              <a:rPr lang="en-US" dirty="0">
                <a:solidFill>
                  <a:prstClr val="black"/>
                </a:solidFill>
                <a:latin typeface="Consolas"/>
              </a:rPr>
              <a:t> </a:t>
            </a:r>
            <a:r>
              <a:rPr lang="en-US" dirty="0">
                <a:solidFill>
                  <a:srgbClr val="FF0000"/>
                </a:solidFill>
                <a:latin typeface="Consolas"/>
              </a:rPr>
              <a:t>'</a:t>
            </a:r>
            <a:r>
              <a:rPr lang="en-US" dirty="0" err="1">
                <a:solidFill>
                  <a:srgbClr val="FF0000"/>
                </a:solidFill>
                <a:latin typeface="Consolas"/>
              </a:rPr>
              <a:t>forTest</a:t>
            </a:r>
            <a:r>
              <a:rPr lang="en-US" dirty="0">
                <a:solidFill>
                  <a:srgbClr val="FF0000"/>
                </a:solidFill>
                <a:latin typeface="Consolas"/>
              </a:rPr>
              <a:t>'</a:t>
            </a:r>
            <a:r>
              <a:rPr lang="en-US" dirty="0">
                <a:solidFill>
                  <a:prstClr val="black"/>
                </a:solidFill>
                <a:latin typeface="Consolas"/>
              </a:rPr>
              <a:t> </a:t>
            </a:r>
            <a:r>
              <a:rPr lang="en-US" dirty="0">
                <a:solidFill>
                  <a:srgbClr val="808080"/>
                </a:solidFill>
                <a:latin typeface="Consolas"/>
              </a:rPr>
              <a:t>AND</a:t>
            </a:r>
            <a:r>
              <a:rPr lang="en-US" dirty="0">
                <a:solidFill>
                  <a:prstClr val="black"/>
                </a:solidFill>
                <a:latin typeface="Consolas"/>
              </a:rPr>
              <a:t> </a:t>
            </a:r>
            <a:r>
              <a:rPr lang="en-US" dirty="0">
                <a:solidFill>
                  <a:srgbClr val="0000FF"/>
                </a:solidFill>
                <a:latin typeface="Consolas"/>
              </a:rPr>
              <a:t>type</a:t>
            </a:r>
            <a:r>
              <a:rPr lang="en-US" dirty="0">
                <a:solidFill>
                  <a:prstClr val="black"/>
                </a:solidFill>
                <a:latin typeface="Consolas"/>
              </a:rPr>
              <a:t> </a:t>
            </a:r>
            <a:r>
              <a:rPr lang="en-US" dirty="0">
                <a:solidFill>
                  <a:srgbClr val="808080"/>
                </a:solidFill>
                <a:latin typeface="Consolas"/>
              </a:rPr>
              <a:t>=</a:t>
            </a:r>
            <a:r>
              <a:rPr lang="en-US" dirty="0">
                <a:solidFill>
                  <a:prstClr val="black"/>
                </a:solidFill>
                <a:latin typeface="Consolas"/>
              </a:rPr>
              <a:t> </a:t>
            </a:r>
            <a:r>
              <a:rPr lang="en-US" dirty="0">
                <a:solidFill>
                  <a:srgbClr val="FF0000"/>
                </a:solidFill>
                <a:latin typeface="Consolas"/>
              </a:rPr>
              <a:t>'U'</a:t>
            </a:r>
            <a:r>
              <a:rPr lang="en-US" dirty="0">
                <a:solidFill>
                  <a:srgbClr val="808080"/>
                </a:solidFill>
                <a:latin typeface="Consolas"/>
              </a:rPr>
              <a:t>)</a:t>
            </a:r>
            <a:endParaRPr lang="en-US" dirty="0">
              <a:solidFill>
                <a:prstClr val="black"/>
              </a:solidFill>
              <a:latin typeface="Consolas"/>
            </a:endParaRPr>
          </a:p>
          <a:p>
            <a:r>
              <a:rPr lang="en-US" dirty="0">
                <a:solidFill>
                  <a:srgbClr val="0000FF"/>
                </a:solidFill>
                <a:latin typeface="Consolas"/>
              </a:rPr>
              <a:t>DROP</a:t>
            </a:r>
            <a:r>
              <a:rPr lang="en-US" dirty="0">
                <a:solidFill>
                  <a:prstClr val="black"/>
                </a:solidFill>
                <a:latin typeface="Consolas"/>
              </a:rPr>
              <a:t> </a:t>
            </a:r>
            <a:r>
              <a:rPr lang="en-US" dirty="0">
                <a:solidFill>
                  <a:srgbClr val="0000FF"/>
                </a:solidFill>
                <a:latin typeface="Consolas"/>
              </a:rPr>
              <a:t>TABLE</a:t>
            </a:r>
            <a:r>
              <a:rPr lang="en-US" dirty="0">
                <a:solidFill>
                  <a:prstClr val="black"/>
                </a:solidFill>
                <a:latin typeface="Consolas"/>
              </a:rPr>
              <a:t> </a:t>
            </a:r>
            <a:r>
              <a:rPr lang="en-US" dirty="0" err="1">
                <a:solidFill>
                  <a:srgbClr val="008080"/>
                </a:solidFill>
                <a:latin typeface="Consolas"/>
              </a:rPr>
              <a:t>forTest</a:t>
            </a:r>
            <a:r>
              <a:rPr lang="en-US" dirty="0">
                <a:solidFill>
                  <a:srgbClr val="808080"/>
                </a:solidFill>
                <a:latin typeface="Consolas"/>
              </a:rPr>
              <a:t>;</a:t>
            </a:r>
            <a:endParaRPr lang="en-US" dirty="0">
              <a:solidFill>
                <a:prstClr val="black"/>
              </a:solidFill>
              <a:latin typeface="Consolas"/>
            </a:endParaRPr>
          </a:p>
          <a:p>
            <a:endParaRPr lang="en-US" dirty="0">
              <a:solidFill>
                <a:prstClr val="black"/>
              </a:solidFill>
              <a:latin typeface="Consolas"/>
            </a:endParaRPr>
          </a:p>
          <a:p>
            <a:r>
              <a:rPr lang="en-US" dirty="0">
                <a:solidFill>
                  <a:srgbClr val="0000FF"/>
                </a:solidFill>
                <a:latin typeface="Consolas"/>
              </a:rPr>
              <a:t>CREATE</a:t>
            </a:r>
            <a:r>
              <a:rPr lang="en-US" dirty="0">
                <a:solidFill>
                  <a:prstClr val="black"/>
                </a:solidFill>
                <a:latin typeface="Consolas"/>
              </a:rPr>
              <a:t> </a:t>
            </a:r>
            <a:r>
              <a:rPr lang="en-US" dirty="0">
                <a:solidFill>
                  <a:srgbClr val="0000FF"/>
                </a:solidFill>
                <a:latin typeface="Consolas"/>
              </a:rPr>
              <a:t>TABLE</a:t>
            </a:r>
            <a:r>
              <a:rPr lang="en-US" dirty="0">
                <a:solidFill>
                  <a:prstClr val="black"/>
                </a:solidFill>
                <a:latin typeface="Consolas"/>
              </a:rPr>
              <a:t> </a:t>
            </a:r>
            <a:r>
              <a:rPr lang="en-US" dirty="0" err="1">
                <a:solidFill>
                  <a:srgbClr val="008080"/>
                </a:solidFill>
                <a:latin typeface="Consolas"/>
              </a:rPr>
              <a:t>forTest</a:t>
            </a:r>
            <a:endParaRPr lang="en-US" dirty="0">
              <a:solidFill>
                <a:prstClr val="black"/>
              </a:solidFill>
              <a:latin typeface="Consolas"/>
            </a:endParaRPr>
          </a:p>
          <a:p>
            <a:r>
              <a:rPr lang="en-US" dirty="0">
                <a:solidFill>
                  <a:srgbClr val="808080"/>
                </a:solidFill>
                <a:latin typeface="Consolas"/>
              </a:rPr>
              <a:t>(</a:t>
            </a:r>
            <a:endParaRPr lang="en-US" dirty="0">
              <a:solidFill>
                <a:prstClr val="black"/>
              </a:solidFill>
              <a:latin typeface="Consolas"/>
            </a:endParaRPr>
          </a:p>
          <a:p>
            <a:r>
              <a:rPr lang="en-US" dirty="0">
                <a:solidFill>
                  <a:srgbClr val="008080"/>
                </a:solidFill>
                <a:latin typeface="Consolas"/>
              </a:rPr>
              <a:t>col1</a:t>
            </a:r>
            <a:r>
              <a:rPr lang="en-US" dirty="0">
                <a:solidFill>
                  <a:srgbClr val="0000FF"/>
                </a:solidFill>
                <a:latin typeface="Consolas"/>
              </a:rPr>
              <a:t>UNIQUEIDENTIFIER</a:t>
            </a:r>
            <a:r>
              <a:rPr lang="en-US" dirty="0">
                <a:solidFill>
                  <a:srgbClr val="808080"/>
                </a:solidFill>
                <a:latin typeface="Consolas"/>
              </a:rPr>
              <a:t>NOT</a:t>
            </a:r>
            <a:r>
              <a:rPr lang="en-US" dirty="0">
                <a:solidFill>
                  <a:prstClr val="black"/>
                </a:solidFill>
                <a:latin typeface="Consolas"/>
              </a:rPr>
              <a:t> </a:t>
            </a:r>
            <a:r>
              <a:rPr lang="en-US" dirty="0">
                <a:solidFill>
                  <a:srgbClr val="808080"/>
                </a:solidFill>
                <a:latin typeface="Consolas"/>
              </a:rPr>
              <a:t>NULL</a:t>
            </a:r>
            <a:r>
              <a:rPr lang="en-US" dirty="0">
                <a:solidFill>
                  <a:srgbClr val="0000FF"/>
                </a:solidFill>
                <a:latin typeface="Consolas"/>
              </a:rPr>
              <a:t>PRIMARY</a:t>
            </a:r>
            <a:r>
              <a:rPr lang="en-US" dirty="0">
                <a:solidFill>
                  <a:prstClr val="black"/>
                </a:solidFill>
                <a:latin typeface="Consolas"/>
              </a:rPr>
              <a:t> </a:t>
            </a:r>
            <a:r>
              <a:rPr lang="en-US" dirty="0">
                <a:solidFill>
                  <a:srgbClr val="0000FF"/>
                </a:solidFill>
                <a:latin typeface="Consolas"/>
              </a:rPr>
              <a:t>KEY</a:t>
            </a:r>
            <a:endParaRPr lang="en-US" dirty="0">
              <a:solidFill>
                <a:prstClr val="black"/>
              </a:solidFill>
              <a:latin typeface="Consolas"/>
            </a:endParaRPr>
          </a:p>
          <a:p>
            <a:r>
              <a:rPr lang="en-US" dirty="0">
                <a:solidFill>
                  <a:srgbClr val="808080"/>
                </a:solidFill>
                <a:latin typeface="Consolas"/>
              </a:rPr>
              <a:t>,</a:t>
            </a:r>
            <a:r>
              <a:rPr lang="en-US" dirty="0">
                <a:solidFill>
                  <a:srgbClr val="008080"/>
                </a:solidFill>
                <a:latin typeface="Consolas"/>
              </a:rPr>
              <a:t>col2</a:t>
            </a:r>
            <a:r>
              <a:rPr lang="en-US" dirty="0">
                <a:solidFill>
                  <a:srgbClr val="0000FF"/>
                </a:solidFill>
                <a:latin typeface="Consolas"/>
              </a:rPr>
              <a:t>CHAR</a:t>
            </a:r>
            <a:r>
              <a:rPr lang="en-US" dirty="0">
                <a:solidFill>
                  <a:srgbClr val="808080"/>
                </a:solidFill>
                <a:latin typeface="Consolas"/>
              </a:rPr>
              <a:t>(</a:t>
            </a:r>
            <a:r>
              <a:rPr lang="en-US" dirty="0">
                <a:solidFill>
                  <a:prstClr val="black"/>
                </a:solidFill>
                <a:latin typeface="Consolas"/>
              </a:rPr>
              <a:t>100</a:t>
            </a:r>
            <a:r>
              <a:rPr lang="en-US" dirty="0">
                <a:solidFill>
                  <a:srgbClr val="808080"/>
                </a:solidFill>
                <a:latin typeface="Consolas"/>
              </a:rPr>
              <a:t>)NOT</a:t>
            </a:r>
            <a:r>
              <a:rPr lang="en-US" dirty="0">
                <a:solidFill>
                  <a:prstClr val="black"/>
                </a:solidFill>
                <a:latin typeface="Consolas"/>
              </a:rPr>
              <a:t> </a:t>
            </a:r>
            <a:r>
              <a:rPr lang="en-US" dirty="0">
                <a:solidFill>
                  <a:srgbClr val="808080"/>
                </a:solidFill>
                <a:latin typeface="Consolas"/>
              </a:rPr>
              <a:t>NULL</a:t>
            </a:r>
            <a:endParaRPr lang="en-US" dirty="0">
              <a:solidFill>
                <a:prstClr val="black"/>
              </a:solidFill>
              <a:latin typeface="Consolas"/>
            </a:endParaRPr>
          </a:p>
          <a:p>
            <a:r>
              <a:rPr lang="en-US" dirty="0">
                <a:solidFill>
                  <a:srgbClr val="808080"/>
                </a:solidFill>
                <a:latin typeface="Consolas"/>
              </a:rPr>
              <a:t>);</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 when we insert with a </a:t>
            </a:r>
            <a:r>
              <a:rPr lang="en-US" dirty="0" err="1">
                <a:solidFill>
                  <a:srgbClr val="008000"/>
                </a:solidFill>
                <a:latin typeface="Consolas"/>
              </a:rPr>
              <a:t>newid</a:t>
            </a:r>
            <a:r>
              <a:rPr lang="en-US" dirty="0">
                <a:solidFill>
                  <a:srgbClr val="008000"/>
                </a:solidFill>
                <a:latin typeface="Consolas"/>
              </a:rPr>
              <a:t>(), we will not insert sequentially</a:t>
            </a:r>
            <a:endParaRPr lang="en-US" dirty="0">
              <a:solidFill>
                <a:prstClr val="black"/>
              </a:solidFill>
              <a:latin typeface="Consolas"/>
            </a:endParaRPr>
          </a:p>
          <a:p>
            <a:r>
              <a:rPr lang="en-US" dirty="0">
                <a:solidFill>
                  <a:srgbClr val="008000"/>
                </a:solidFill>
                <a:latin typeface="Consolas"/>
              </a:rPr>
              <a:t>-- this will create the traditional type of page split:</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 run to "end of step"</a:t>
            </a:r>
            <a:endParaRPr lang="en-US" dirty="0">
              <a:solidFill>
                <a:prstClr val="black"/>
              </a:solidFill>
              <a:latin typeface="Consolas"/>
            </a:endParaRPr>
          </a:p>
          <a:p>
            <a:endParaRPr lang="en-US" dirty="0">
              <a:solidFill>
                <a:prstClr val="black"/>
              </a:solidFill>
              <a:latin typeface="Consolas"/>
            </a:endParaRPr>
          </a:p>
          <a:p>
            <a:r>
              <a:rPr lang="en-US" dirty="0">
                <a:solidFill>
                  <a:srgbClr val="0000FF"/>
                </a:solidFill>
                <a:latin typeface="Consolas"/>
              </a:rPr>
              <a:t>DECLARE</a:t>
            </a:r>
            <a:r>
              <a:rPr lang="en-US" dirty="0">
                <a:solidFill>
                  <a:prstClr val="black"/>
                </a:solidFill>
                <a:latin typeface="Consolas"/>
              </a:rPr>
              <a:t> </a:t>
            </a:r>
            <a:r>
              <a:rPr lang="en-US" dirty="0">
                <a:solidFill>
                  <a:srgbClr val="008080"/>
                </a:solidFill>
                <a:latin typeface="Consolas"/>
              </a:rPr>
              <a:t>@count</a:t>
            </a:r>
            <a:r>
              <a:rPr lang="en-US" dirty="0">
                <a:solidFill>
                  <a:prstClr val="black"/>
                </a:solidFill>
                <a:latin typeface="Consolas"/>
              </a:rPr>
              <a:t> </a:t>
            </a:r>
            <a:r>
              <a:rPr lang="en-US" dirty="0">
                <a:solidFill>
                  <a:srgbClr val="0000FF"/>
                </a:solidFill>
                <a:latin typeface="Consolas"/>
              </a:rPr>
              <a:t>BIGINT</a:t>
            </a:r>
            <a:r>
              <a:rPr lang="en-US" dirty="0">
                <a:solidFill>
                  <a:srgbClr val="808080"/>
                </a:solidFill>
                <a:latin typeface="Consolas"/>
              </a:rPr>
              <a:t>;</a:t>
            </a:r>
            <a:r>
              <a:rPr lang="en-US" dirty="0">
                <a:solidFill>
                  <a:srgbClr val="008000"/>
                </a:solidFill>
                <a:latin typeface="Consolas"/>
              </a:rPr>
              <a:t>-- will be used later</a:t>
            </a:r>
            <a:endParaRPr lang="en-US" dirty="0">
              <a:solidFill>
                <a:prstClr val="black"/>
              </a:solidFill>
              <a:latin typeface="Consolas"/>
            </a:endParaRPr>
          </a:p>
          <a:p>
            <a:r>
              <a:rPr lang="en-US" dirty="0">
                <a:solidFill>
                  <a:srgbClr val="0000FF"/>
                </a:solidFill>
                <a:latin typeface="Consolas"/>
              </a:rPr>
              <a:t>DECLARE</a:t>
            </a:r>
            <a:r>
              <a:rPr lang="en-US" dirty="0">
                <a:solidFill>
                  <a:prstClr val="black"/>
                </a:solidFill>
                <a:latin typeface="Consolas"/>
              </a:rPr>
              <a:t> </a:t>
            </a:r>
            <a:r>
              <a:rPr lang="en-US" dirty="0">
                <a:solidFill>
                  <a:srgbClr val="008080"/>
                </a:solidFill>
                <a:latin typeface="Consolas"/>
              </a:rPr>
              <a:t>@</a:t>
            </a:r>
            <a:r>
              <a:rPr lang="en-US" dirty="0" err="1">
                <a:solidFill>
                  <a:srgbClr val="008080"/>
                </a:solidFill>
                <a:latin typeface="Consolas"/>
              </a:rPr>
              <a:t>uid</a:t>
            </a:r>
            <a:r>
              <a:rPr lang="en-US" dirty="0">
                <a:solidFill>
                  <a:prstClr val="black"/>
                </a:solidFill>
                <a:latin typeface="Consolas"/>
              </a:rPr>
              <a:t> </a:t>
            </a:r>
            <a:r>
              <a:rPr lang="en-US" dirty="0">
                <a:solidFill>
                  <a:srgbClr val="0000FF"/>
                </a:solidFill>
                <a:latin typeface="Consolas"/>
              </a:rPr>
              <a:t>UNIQUEIDENTIFIER</a:t>
            </a:r>
            <a:r>
              <a:rPr lang="en-US" dirty="0">
                <a:solidFill>
                  <a:srgbClr val="808080"/>
                </a:solidFill>
                <a:latin typeface="Consolas"/>
              </a:rPr>
              <a:t>;</a:t>
            </a:r>
            <a:endParaRPr lang="en-US" dirty="0">
              <a:solidFill>
                <a:prstClr val="black"/>
              </a:solidFill>
              <a:latin typeface="Consolas"/>
            </a:endParaRPr>
          </a:p>
          <a:p>
            <a:endParaRPr lang="en-US" dirty="0">
              <a:solidFill>
                <a:prstClr val="black"/>
              </a:solidFill>
              <a:latin typeface="Consolas"/>
            </a:endParaRPr>
          </a:p>
          <a:p>
            <a:r>
              <a:rPr lang="en-US" dirty="0">
                <a:solidFill>
                  <a:srgbClr val="0000FF"/>
                </a:solidFill>
                <a:latin typeface="Consolas"/>
              </a:rPr>
              <a:t>SET</a:t>
            </a:r>
            <a:r>
              <a:rPr lang="en-US" dirty="0">
                <a:solidFill>
                  <a:prstClr val="black"/>
                </a:solidFill>
                <a:latin typeface="Consolas"/>
              </a:rPr>
              <a:t> </a:t>
            </a:r>
            <a:r>
              <a:rPr lang="en-US" dirty="0">
                <a:solidFill>
                  <a:srgbClr val="008080"/>
                </a:solidFill>
                <a:latin typeface="Consolas"/>
              </a:rPr>
              <a:t>@count</a:t>
            </a:r>
            <a:r>
              <a:rPr lang="en-US" dirty="0">
                <a:solidFill>
                  <a:prstClr val="black"/>
                </a:solidFill>
                <a:latin typeface="Consolas"/>
              </a:rPr>
              <a:t> </a:t>
            </a:r>
            <a:r>
              <a:rPr lang="en-US" dirty="0">
                <a:solidFill>
                  <a:srgbClr val="808080"/>
                </a:solidFill>
                <a:latin typeface="Consolas"/>
              </a:rPr>
              <a:t>=</a:t>
            </a:r>
            <a:r>
              <a:rPr lang="en-US" dirty="0">
                <a:solidFill>
                  <a:prstClr val="black"/>
                </a:solidFill>
                <a:latin typeface="Consolas"/>
              </a:rPr>
              <a:t> 1</a:t>
            </a:r>
            <a:r>
              <a:rPr lang="en-US" dirty="0">
                <a:solidFill>
                  <a:srgbClr val="808080"/>
                </a:solidFill>
                <a:latin typeface="Consolas"/>
              </a:rPr>
              <a:t>;</a:t>
            </a:r>
            <a:endParaRPr lang="en-US" dirty="0">
              <a:solidFill>
                <a:prstClr val="black"/>
              </a:solidFill>
              <a:latin typeface="Consolas"/>
            </a:endParaRPr>
          </a:p>
          <a:p>
            <a:endParaRPr lang="en-US" dirty="0">
              <a:solidFill>
                <a:prstClr val="black"/>
              </a:solidFill>
              <a:latin typeface="Consolas"/>
            </a:endParaRPr>
          </a:p>
          <a:p>
            <a:r>
              <a:rPr lang="en-US" dirty="0">
                <a:solidFill>
                  <a:srgbClr val="0000FF"/>
                </a:solidFill>
                <a:latin typeface="Consolas"/>
              </a:rPr>
              <a:t>WHILE</a:t>
            </a:r>
            <a:r>
              <a:rPr lang="en-US" dirty="0">
                <a:solidFill>
                  <a:prstClr val="black"/>
                </a:solidFill>
                <a:latin typeface="Consolas"/>
              </a:rPr>
              <a:t> </a:t>
            </a:r>
            <a:r>
              <a:rPr lang="en-US" dirty="0">
                <a:solidFill>
                  <a:srgbClr val="008080"/>
                </a:solidFill>
                <a:latin typeface="Consolas"/>
              </a:rPr>
              <a:t>@count</a:t>
            </a:r>
            <a:r>
              <a:rPr lang="en-US" dirty="0">
                <a:solidFill>
                  <a:prstClr val="black"/>
                </a:solidFill>
                <a:latin typeface="Consolas"/>
              </a:rPr>
              <a:t> </a:t>
            </a:r>
            <a:r>
              <a:rPr lang="en-US" dirty="0">
                <a:solidFill>
                  <a:srgbClr val="808080"/>
                </a:solidFill>
                <a:latin typeface="Consolas"/>
              </a:rPr>
              <a:t>&lt;</a:t>
            </a:r>
            <a:r>
              <a:rPr lang="en-US" dirty="0">
                <a:solidFill>
                  <a:prstClr val="black"/>
                </a:solidFill>
                <a:latin typeface="Consolas"/>
              </a:rPr>
              <a:t> 65</a:t>
            </a:r>
          </a:p>
          <a:p>
            <a:r>
              <a:rPr lang="en-US" dirty="0">
                <a:solidFill>
                  <a:srgbClr val="0000FF"/>
                </a:solidFill>
                <a:latin typeface="Consolas"/>
              </a:rPr>
              <a:t>BEGIN</a:t>
            </a:r>
            <a:endParaRPr lang="en-US" dirty="0">
              <a:solidFill>
                <a:prstClr val="black"/>
              </a:solidFill>
              <a:latin typeface="Consolas"/>
            </a:endParaRPr>
          </a:p>
          <a:p>
            <a:r>
              <a:rPr lang="en-US" dirty="0">
                <a:solidFill>
                  <a:srgbClr val="0000FF"/>
                </a:solidFill>
                <a:latin typeface="Consolas"/>
              </a:rPr>
              <a:t>SET</a:t>
            </a:r>
            <a:r>
              <a:rPr lang="en-US" dirty="0">
                <a:solidFill>
                  <a:prstClr val="black"/>
                </a:solidFill>
                <a:latin typeface="Consolas"/>
              </a:rPr>
              <a:t> </a:t>
            </a:r>
            <a:r>
              <a:rPr lang="en-US" dirty="0">
                <a:solidFill>
                  <a:srgbClr val="008080"/>
                </a:solidFill>
                <a:latin typeface="Consolas"/>
              </a:rPr>
              <a:t>@</a:t>
            </a:r>
            <a:r>
              <a:rPr lang="en-US" dirty="0" err="1">
                <a:solidFill>
                  <a:srgbClr val="008080"/>
                </a:solidFill>
                <a:latin typeface="Consolas"/>
              </a:rPr>
              <a:t>uid</a:t>
            </a:r>
            <a:r>
              <a:rPr lang="en-US" dirty="0">
                <a:solidFill>
                  <a:prstClr val="black"/>
                </a:solidFill>
                <a:latin typeface="Consolas"/>
              </a:rPr>
              <a:t> </a:t>
            </a:r>
            <a:r>
              <a:rPr lang="en-US" dirty="0">
                <a:solidFill>
                  <a:srgbClr val="808080"/>
                </a:solidFill>
                <a:latin typeface="Consolas"/>
              </a:rPr>
              <a:t>=</a:t>
            </a:r>
            <a:r>
              <a:rPr lang="en-US" dirty="0">
                <a:solidFill>
                  <a:prstClr val="black"/>
                </a:solidFill>
                <a:latin typeface="Consolas"/>
              </a:rPr>
              <a:t> </a:t>
            </a:r>
            <a:r>
              <a:rPr lang="en-US" dirty="0">
                <a:solidFill>
                  <a:srgbClr val="FF00FF"/>
                </a:solidFill>
                <a:latin typeface="Consolas"/>
              </a:rPr>
              <a:t>NEWID</a:t>
            </a:r>
            <a:r>
              <a:rPr lang="en-US" dirty="0">
                <a:solidFill>
                  <a:srgbClr val="808080"/>
                </a:solidFill>
                <a:latin typeface="Consolas"/>
              </a:rPr>
              <a:t>();</a:t>
            </a:r>
            <a:endParaRPr lang="en-US" dirty="0">
              <a:solidFill>
                <a:prstClr val="black"/>
              </a:solidFill>
              <a:latin typeface="Consolas"/>
            </a:endParaRPr>
          </a:p>
          <a:p>
            <a:r>
              <a:rPr lang="en-US" dirty="0">
                <a:solidFill>
                  <a:srgbClr val="0000FF"/>
                </a:solidFill>
                <a:latin typeface="Consolas"/>
              </a:rPr>
              <a:t>INSERT</a:t>
            </a:r>
            <a:r>
              <a:rPr lang="en-US" dirty="0">
                <a:solidFill>
                  <a:prstClr val="black"/>
                </a:solidFill>
                <a:latin typeface="Consolas"/>
              </a:rPr>
              <a:t> </a:t>
            </a:r>
            <a:r>
              <a:rPr lang="en-US" dirty="0">
                <a:solidFill>
                  <a:srgbClr val="0000FF"/>
                </a:solidFill>
                <a:latin typeface="Consolas"/>
              </a:rPr>
              <a:t>INTO</a:t>
            </a:r>
            <a:r>
              <a:rPr lang="en-US" dirty="0">
                <a:solidFill>
                  <a:prstClr val="black"/>
                </a:solidFill>
                <a:latin typeface="Consolas"/>
              </a:rPr>
              <a:t> </a:t>
            </a:r>
            <a:r>
              <a:rPr lang="en-US" dirty="0" err="1">
                <a:solidFill>
                  <a:srgbClr val="008080"/>
                </a:solidFill>
                <a:latin typeface="Consolas"/>
              </a:rPr>
              <a:t>forTest</a:t>
            </a:r>
            <a:r>
              <a:rPr lang="en-US" dirty="0">
                <a:solidFill>
                  <a:srgbClr val="0000FF"/>
                </a:solidFill>
                <a:latin typeface="Consolas"/>
              </a:rPr>
              <a:t> </a:t>
            </a:r>
            <a:r>
              <a:rPr lang="en-US" dirty="0">
                <a:solidFill>
                  <a:srgbClr val="808080"/>
                </a:solidFill>
                <a:latin typeface="Consolas"/>
              </a:rPr>
              <a:t>(</a:t>
            </a:r>
            <a:r>
              <a:rPr lang="en-US" dirty="0">
                <a:solidFill>
                  <a:srgbClr val="008080"/>
                </a:solidFill>
                <a:latin typeface="Consolas"/>
              </a:rPr>
              <a:t>col1</a:t>
            </a:r>
            <a:r>
              <a:rPr lang="en-US" dirty="0">
                <a:solidFill>
                  <a:srgbClr val="808080"/>
                </a:solidFill>
                <a:latin typeface="Consolas"/>
              </a:rPr>
              <a:t>,</a:t>
            </a:r>
            <a:r>
              <a:rPr lang="en-US" dirty="0">
                <a:solidFill>
                  <a:prstClr val="black"/>
                </a:solidFill>
                <a:latin typeface="Consolas"/>
              </a:rPr>
              <a:t> </a:t>
            </a:r>
            <a:r>
              <a:rPr lang="en-US" dirty="0">
                <a:solidFill>
                  <a:srgbClr val="008080"/>
                </a:solidFill>
                <a:latin typeface="Consolas"/>
              </a:rPr>
              <a:t>col2</a:t>
            </a:r>
            <a:r>
              <a:rPr lang="en-US" dirty="0">
                <a:solidFill>
                  <a:srgbClr val="808080"/>
                </a:solidFill>
                <a:latin typeface="Consolas"/>
              </a:rPr>
              <a:t>)</a:t>
            </a:r>
            <a:r>
              <a:rPr lang="en-US" dirty="0">
                <a:solidFill>
                  <a:prstClr val="black"/>
                </a:solidFill>
                <a:latin typeface="Consolas"/>
              </a:rPr>
              <a:t> </a:t>
            </a:r>
            <a:r>
              <a:rPr lang="en-US" dirty="0">
                <a:solidFill>
                  <a:srgbClr val="0000FF"/>
                </a:solidFill>
                <a:latin typeface="Consolas"/>
              </a:rPr>
              <a:t>VALUES </a:t>
            </a:r>
            <a:r>
              <a:rPr lang="en-US" dirty="0">
                <a:solidFill>
                  <a:srgbClr val="808080"/>
                </a:solidFill>
                <a:latin typeface="Consolas"/>
              </a:rPr>
              <a:t>(</a:t>
            </a:r>
            <a:r>
              <a:rPr lang="en-US" dirty="0">
                <a:solidFill>
                  <a:srgbClr val="008080"/>
                </a:solidFill>
                <a:latin typeface="Consolas"/>
              </a:rPr>
              <a:t>@</a:t>
            </a:r>
            <a:r>
              <a:rPr lang="en-US" dirty="0" err="1">
                <a:solidFill>
                  <a:srgbClr val="008080"/>
                </a:solidFill>
                <a:latin typeface="Consolas"/>
              </a:rPr>
              <a:t>uid</a:t>
            </a:r>
            <a:r>
              <a:rPr lang="en-US" dirty="0">
                <a:solidFill>
                  <a:srgbClr val="808080"/>
                </a:solidFill>
                <a:latin typeface="Consolas"/>
              </a:rPr>
              <a:t>,</a:t>
            </a:r>
            <a:r>
              <a:rPr lang="en-US" dirty="0">
                <a:solidFill>
                  <a:prstClr val="black"/>
                </a:solidFill>
                <a:latin typeface="Consolas"/>
              </a:rPr>
              <a:t> </a:t>
            </a:r>
            <a:r>
              <a:rPr lang="en-US" dirty="0">
                <a:solidFill>
                  <a:srgbClr val="FF0000"/>
                </a:solidFill>
                <a:latin typeface="Consolas"/>
              </a:rPr>
              <a:t>'test'</a:t>
            </a:r>
            <a:r>
              <a:rPr lang="en-US" dirty="0">
                <a:solidFill>
                  <a:srgbClr val="808080"/>
                </a:solidFill>
                <a:latin typeface="Consolas"/>
              </a:rPr>
              <a:t>);</a:t>
            </a:r>
            <a:endParaRPr lang="en-US" dirty="0">
              <a:solidFill>
                <a:prstClr val="black"/>
              </a:solidFill>
              <a:latin typeface="Consolas"/>
            </a:endParaRPr>
          </a:p>
          <a:p>
            <a:r>
              <a:rPr lang="en-US" dirty="0">
                <a:solidFill>
                  <a:srgbClr val="0000FF"/>
                </a:solidFill>
                <a:latin typeface="Consolas"/>
              </a:rPr>
              <a:t>SET</a:t>
            </a:r>
            <a:r>
              <a:rPr lang="en-US" dirty="0">
                <a:solidFill>
                  <a:prstClr val="black"/>
                </a:solidFill>
                <a:latin typeface="Consolas"/>
              </a:rPr>
              <a:t> </a:t>
            </a:r>
            <a:r>
              <a:rPr lang="en-US" dirty="0">
                <a:solidFill>
                  <a:srgbClr val="008080"/>
                </a:solidFill>
                <a:latin typeface="Consolas"/>
              </a:rPr>
              <a:t>@count</a:t>
            </a:r>
            <a:r>
              <a:rPr lang="en-US" dirty="0">
                <a:solidFill>
                  <a:prstClr val="black"/>
                </a:solidFill>
                <a:latin typeface="Consolas"/>
              </a:rPr>
              <a:t> </a:t>
            </a:r>
            <a:r>
              <a:rPr lang="en-US" dirty="0">
                <a:solidFill>
                  <a:srgbClr val="808080"/>
                </a:solidFill>
                <a:latin typeface="Consolas"/>
              </a:rPr>
              <a:t>=</a:t>
            </a:r>
            <a:r>
              <a:rPr lang="en-US" dirty="0">
                <a:solidFill>
                  <a:prstClr val="black"/>
                </a:solidFill>
                <a:latin typeface="Consolas"/>
              </a:rPr>
              <a:t> </a:t>
            </a:r>
            <a:r>
              <a:rPr lang="en-US" dirty="0">
                <a:solidFill>
                  <a:srgbClr val="008080"/>
                </a:solidFill>
                <a:latin typeface="Consolas"/>
              </a:rPr>
              <a:t>@count</a:t>
            </a:r>
            <a:r>
              <a:rPr lang="en-US" dirty="0">
                <a:solidFill>
                  <a:prstClr val="black"/>
                </a:solidFill>
                <a:latin typeface="Consolas"/>
              </a:rPr>
              <a:t> </a:t>
            </a:r>
            <a:r>
              <a:rPr lang="en-US" dirty="0">
                <a:solidFill>
                  <a:srgbClr val="808080"/>
                </a:solidFill>
                <a:latin typeface="Consolas"/>
              </a:rPr>
              <a:t>+</a:t>
            </a:r>
            <a:r>
              <a:rPr lang="en-US" dirty="0">
                <a:solidFill>
                  <a:prstClr val="black"/>
                </a:solidFill>
                <a:latin typeface="Consolas"/>
              </a:rPr>
              <a:t> 1</a:t>
            </a:r>
            <a:r>
              <a:rPr lang="en-US" dirty="0">
                <a:solidFill>
                  <a:srgbClr val="808080"/>
                </a:solidFill>
                <a:latin typeface="Consolas"/>
              </a:rPr>
              <a:t>;</a:t>
            </a:r>
            <a:endParaRPr lang="en-US" dirty="0">
              <a:solidFill>
                <a:prstClr val="black"/>
              </a:solidFill>
              <a:latin typeface="Consolas"/>
            </a:endParaRPr>
          </a:p>
          <a:p>
            <a:r>
              <a:rPr lang="en-US" dirty="0">
                <a:solidFill>
                  <a:srgbClr val="0000FF"/>
                </a:solidFill>
                <a:latin typeface="Consolas"/>
              </a:rPr>
              <a:t>END</a:t>
            </a:r>
            <a:endParaRPr lang="en-US" dirty="0">
              <a:solidFill>
                <a:prstClr val="black"/>
              </a:solidFill>
              <a:latin typeface="Consolas"/>
            </a:endParaRPr>
          </a:p>
          <a:p>
            <a:endParaRPr lang="en-US" dirty="0">
              <a:solidFill>
                <a:prstClr val="black"/>
              </a:solidFill>
              <a:latin typeface="Consolas"/>
            </a:endParaRPr>
          </a:p>
          <a:p>
            <a:r>
              <a:rPr lang="en-US" dirty="0">
                <a:solidFill>
                  <a:srgbClr val="0000FF"/>
                </a:solidFill>
                <a:latin typeface="Consolas"/>
              </a:rPr>
              <a:t>select</a:t>
            </a:r>
            <a:r>
              <a:rPr lang="en-US" dirty="0">
                <a:solidFill>
                  <a:prstClr val="black"/>
                </a:solidFill>
                <a:latin typeface="Consolas"/>
              </a:rPr>
              <a:t> </a:t>
            </a:r>
            <a:r>
              <a:rPr lang="en-US" dirty="0">
                <a:solidFill>
                  <a:srgbClr val="FF00FF"/>
                </a:solidFill>
                <a:latin typeface="Consolas"/>
              </a:rPr>
              <a:t>count</a:t>
            </a:r>
            <a:r>
              <a:rPr lang="en-US" dirty="0">
                <a:solidFill>
                  <a:srgbClr val="808080"/>
                </a:solidFill>
                <a:latin typeface="Consolas"/>
              </a:rPr>
              <a:t>(*)</a:t>
            </a:r>
            <a:r>
              <a:rPr lang="en-US" dirty="0">
                <a:solidFill>
                  <a:prstClr val="black"/>
                </a:solidFill>
                <a:latin typeface="Consolas"/>
              </a:rPr>
              <a:t> </a:t>
            </a:r>
            <a:r>
              <a:rPr lang="en-US" dirty="0">
                <a:solidFill>
                  <a:srgbClr val="0000FF"/>
                </a:solidFill>
                <a:latin typeface="Consolas"/>
              </a:rPr>
              <a:t>from</a:t>
            </a:r>
            <a:r>
              <a:rPr lang="en-US" dirty="0">
                <a:solidFill>
                  <a:prstClr val="black"/>
                </a:solidFill>
                <a:latin typeface="Consolas"/>
              </a:rPr>
              <a:t> </a:t>
            </a:r>
            <a:r>
              <a:rPr lang="en-US" dirty="0" err="1">
                <a:solidFill>
                  <a:srgbClr val="008080"/>
                </a:solidFill>
                <a:latin typeface="Consolas"/>
              </a:rPr>
              <a:t>forTest</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 end of step</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 now look at page allocations for the object</a:t>
            </a:r>
            <a:endParaRPr lang="en-US" dirty="0">
              <a:solidFill>
                <a:prstClr val="black"/>
              </a:solidFill>
              <a:latin typeface="Consolas"/>
            </a:endParaRPr>
          </a:p>
          <a:p>
            <a:r>
              <a:rPr lang="en-US" dirty="0">
                <a:solidFill>
                  <a:srgbClr val="008000"/>
                </a:solidFill>
                <a:latin typeface="Consolas"/>
              </a:rPr>
              <a:t>-- we only have one non-IAM page at this point, this is the root</a:t>
            </a:r>
            <a:endParaRPr lang="en-US" dirty="0">
              <a:solidFill>
                <a:prstClr val="black"/>
              </a:solidFill>
              <a:latin typeface="Consolas"/>
            </a:endParaRPr>
          </a:p>
          <a:p>
            <a:r>
              <a:rPr lang="en-US" dirty="0">
                <a:solidFill>
                  <a:srgbClr val="008000"/>
                </a:solidFill>
                <a:latin typeface="Consolas"/>
              </a:rPr>
              <a:t>-- note the page number to use in the </a:t>
            </a:r>
            <a:r>
              <a:rPr lang="en-US" dirty="0" err="1">
                <a:solidFill>
                  <a:srgbClr val="008000"/>
                </a:solidFill>
                <a:latin typeface="Consolas"/>
              </a:rPr>
              <a:t>dbcc</a:t>
            </a:r>
            <a:r>
              <a:rPr lang="en-US" dirty="0">
                <a:solidFill>
                  <a:srgbClr val="008000"/>
                </a:solidFill>
                <a:latin typeface="Consolas"/>
              </a:rPr>
              <a:t> page command:</a:t>
            </a:r>
            <a:endParaRPr lang="en-US" dirty="0">
              <a:solidFill>
                <a:prstClr val="black"/>
              </a:solidFill>
              <a:latin typeface="Consolas"/>
            </a:endParaRPr>
          </a:p>
          <a:p>
            <a:endParaRPr lang="en-US" dirty="0">
              <a:solidFill>
                <a:prstClr val="black"/>
              </a:solidFill>
              <a:latin typeface="Consolas"/>
            </a:endParaRPr>
          </a:p>
          <a:p>
            <a:r>
              <a:rPr lang="en-US" dirty="0">
                <a:solidFill>
                  <a:srgbClr val="0000FF"/>
                </a:solidFill>
                <a:latin typeface="Consolas"/>
              </a:rPr>
              <a:t>SELECT</a:t>
            </a:r>
            <a:r>
              <a:rPr lang="en-US" dirty="0">
                <a:solidFill>
                  <a:prstClr val="black"/>
                </a:solidFill>
                <a:latin typeface="Consolas"/>
              </a:rPr>
              <a:t> </a:t>
            </a:r>
            <a:r>
              <a:rPr lang="en-US" dirty="0" err="1">
                <a:solidFill>
                  <a:srgbClr val="008080"/>
                </a:solidFill>
                <a:latin typeface="Consolas"/>
              </a:rPr>
              <a:t>allocated_page_file_id</a:t>
            </a:r>
            <a:r>
              <a:rPr lang="en-US" dirty="0">
                <a:solidFill>
                  <a:srgbClr val="808080"/>
                </a:solidFill>
                <a:latin typeface="Consolas"/>
              </a:rPr>
              <a:t>,</a:t>
            </a:r>
            <a:r>
              <a:rPr lang="en-US" dirty="0">
                <a:solidFill>
                  <a:prstClr val="black"/>
                </a:solidFill>
                <a:latin typeface="Consolas"/>
              </a:rPr>
              <a:t> </a:t>
            </a:r>
            <a:r>
              <a:rPr lang="en-US" dirty="0" err="1">
                <a:solidFill>
                  <a:srgbClr val="008080"/>
                </a:solidFill>
                <a:latin typeface="Consolas"/>
              </a:rPr>
              <a:t>allocated_page_page_id</a:t>
            </a:r>
            <a:r>
              <a:rPr lang="en-US" dirty="0">
                <a:solidFill>
                  <a:srgbClr val="808080"/>
                </a:solidFill>
                <a:latin typeface="Consolas"/>
              </a:rPr>
              <a:t>,</a:t>
            </a:r>
            <a:r>
              <a:rPr lang="en-US" dirty="0">
                <a:solidFill>
                  <a:prstClr val="black"/>
                </a:solidFill>
                <a:latin typeface="Consolas"/>
              </a:rPr>
              <a:t> </a:t>
            </a:r>
            <a:r>
              <a:rPr lang="en-US" dirty="0">
                <a:solidFill>
                  <a:srgbClr val="808080"/>
                </a:solidFill>
                <a:latin typeface="Consolas"/>
              </a:rPr>
              <a:t>*</a:t>
            </a:r>
            <a:r>
              <a:rPr lang="en-US" dirty="0">
                <a:solidFill>
                  <a:prstClr val="black"/>
                </a:solidFill>
                <a:latin typeface="Consolas"/>
              </a:rPr>
              <a:t> </a:t>
            </a:r>
          </a:p>
          <a:p>
            <a:r>
              <a:rPr lang="en-US" dirty="0">
                <a:solidFill>
                  <a:srgbClr val="0000FF"/>
                </a:solidFill>
                <a:latin typeface="Consolas"/>
              </a:rPr>
              <a:t>FROM</a:t>
            </a:r>
            <a:r>
              <a:rPr lang="en-US" dirty="0">
                <a:solidFill>
                  <a:prstClr val="black"/>
                </a:solidFill>
                <a:latin typeface="Consolas"/>
              </a:rPr>
              <a:t> </a:t>
            </a:r>
            <a:r>
              <a:rPr lang="en-US" dirty="0" err="1">
                <a:solidFill>
                  <a:srgbClr val="008000"/>
                </a:solidFill>
                <a:latin typeface="Consolas"/>
              </a:rPr>
              <a:t>sys</a:t>
            </a:r>
            <a:r>
              <a:rPr lang="en-US" dirty="0" err="1">
                <a:solidFill>
                  <a:srgbClr val="808080"/>
                </a:solidFill>
                <a:latin typeface="Consolas"/>
              </a:rPr>
              <a:t>.</a:t>
            </a:r>
            <a:r>
              <a:rPr lang="en-US" dirty="0" err="1">
                <a:solidFill>
                  <a:srgbClr val="008080"/>
                </a:solidFill>
                <a:latin typeface="Consolas"/>
              </a:rPr>
              <a:t>dm_db_database_page_allocations</a:t>
            </a:r>
            <a:r>
              <a:rPr lang="en-US" dirty="0">
                <a:solidFill>
                  <a:srgbClr val="808080"/>
                </a:solidFill>
                <a:latin typeface="Consolas"/>
              </a:rPr>
              <a:t>(</a:t>
            </a:r>
            <a:r>
              <a:rPr lang="en-US" dirty="0">
                <a:solidFill>
                  <a:prstClr val="black"/>
                </a:solidFill>
                <a:latin typeface="Consolas"/>
              </a:rPr>
              <a:t>2</a:t>
            </a:r>
            <a:r>
              <a:rPr lang="en-US" dirty="0">
                <a:solidFill>
                  <a:srgbClr val="808080"/>
                </a:solidFill>
                <a:latin typeface="Consolas"/>
              </a:rPr>
              <a:t>,</a:t>
            </a:r>
            <a:r>
              <a:rPr lang="en-US" dirty="0">
                <a:solidFill>
                  <a:prstClr val="black"/>
                </a:solidFill>
                <a:latin typeface="Consolas"/>
              </a:rPr>
              <a:t> </a:t>
            </a:r>
            <a:r>
              <a:rPr lang="en-US" dirty="0" err="1">
                <a:solidFill>
                  <a:srgbClr val="FF00FF"/>
                </a:solidFill>
                <a:latin typeface="Consolas"/>
              </a:rPr>
              <a:t>object_id</a:t>
            </a:r>
            <a:r>
              <a:rPr lang="en-US" dirty="0">
                <a:solidFill>
                  <a:srgbClr val="808080"/>
                </a:solidFill>
                <a:latin typeface="Consolas"/>
              </a:rPr>
              <a:t>(</a:t>
            </a:r>
            <a:r>
              <a:rPr lang="en-US" dirty="0">
                <a:solidFill>
                  <a:srgbClr val="FF0000"/>
                </a:solidFill>
                <a:latin typeface="Consolas"/>
              </a:rPr>
              <a:t>'</a:t>
            </a:r>
            <a:r>
              <a:rPr lang="en-US" dirty="0" err="1">
                <a:solidFill>
                  <a:srgbClr val="FF0000"/>
                </a:solidFill>
                <a:latin typeface="Consolas"/>
              </a:rPr>
              <a:t>forTest</a:t>
            </a:r>
            <a:r>
              <a:rPr lang="en-US" dirty="0">
                <a:solidFill>
                  <a:srgbClr val="FF0000"/>
                </a:solidFill>
                <a:latin typeface="Consolas"/>
              </a:rPr>
              <a:t>'</a:t>
            </a:r>
            <a:r>
              <a:rPr lang="en-US" dirty="0">
                <a:solidFill>
                  <a:srgbClr val="808080"/>
                </a:solidFill>
                <a:latin typeface="Consolas"/>
              </a:rPr>
              <a:t>),</a:t>
            </a:r>
            <a:r>
              <a:rPr lang="en-US" dirty="0">
                <a:solidFill>
                  <a:prstClr val="black"/>
                </a:solidFill>
                <a:latin typeface="Consolas"/>
              </a:rPr>
              <a:t> 1</a:t>
            </a:r>
            <a:r>
              <a:rPr lang="en-US" dirty="0">
                <a:solidFill>
                  <a:srgbClr val="808080"/>
                </a:solidFill>
                <a:latin typeface="Consolas"/>
              </a:rPr>
              <a:t>,</a:t>
            </a:r>
            <a:r>
              <a:rPr lang="en-US" dirty="0">
                <a:solidFill>
                  <a:prstClr val="black"/>
                </a:solidFill>
                <a:latin typeface="Consolas"/>
              </a:rPr>
              <a:t> </a:t>
            </a:r>
            <a:r>
              <a:rPr lang="en-US" dirty="0">
                <a:solidFill>
                  <a:srgbClr val="808080"/>
                </a:solidFill>
                <a:latin typeface="Consolas"/>
              </a:rPr>
              <a:t>NULL,</a:t>
            </a:r>
            <a:r>
              <a:rPr lang="en-US" dirty="0">
                <a:solidFill>
                  <a:prstClr val="black"/>
                </a:solidFill>
                <a:latin typeface="Consolas"/>
              </a:rPr>
              <a:t> </a:t>
            </a:r>
            <a:r>
              <a:rPr lang="en-US" dirty="0">
                <a:solidFill>
                  <a:srgbClr val="FF0000"/>
                </a:solidFill>
                <a:latin typeface="Consolas"/>
              </a:rPr>
              <a:t>'DETAILED'</a:t>
            </a:r>
            <a:r>
              <a:rPr lang="en-US" dirty="0">
                <a:solidFill>
                  <a:srgbClr val="808080"/>
                </a:solidFill>
                <a:latin typeface="Consolas"/>
              </a:rPr>
              <a:t>)</a:t>
            </a:r>
            <a:endParaRPr lang="en-US" dirty="0">
              <a:solidFill>
                <a:prstClr val="black"/>
              </a:solidFill>
              <a:latin typeface="Consolas"/>
            </a:endParaRPr>
          </a:p>
          <a:p>
            <a:r>
              <a:rPr lang="en-US" dirty="0">
                <a:solidFill>
                  <a:srgbClr val="0000FF"/>
                </a:solidFill>
                <a:latin typeface="Consolas"/>
              </a:rPr>
              <a:t>WHERE</a:t>
            </a:r>
            <a:r>
              <a:rPr lang="en-US" dirty="0">
                <a:solidFill>
                  <a:prstClr val="black"/>
                </a:solidFill>
                <a:latin typeface="Consolas"/>
              </a:rPr>
              <a:t> </a:t>
            </a:r>
            <a:r>
              <a:rPr lang="en-US" dirty="0" err="1">
                <a:solidFill>
                  <a:srgbClr val="008080"/>
                </a:solidFill>
                <a:latin typeface="Consolas"/>
              </a:rPr>
              <a:t>is_iam_page</a:t>
            </a:r>
            <a:r>
              <a:rPr lang="en-US" dirty="0">
                <a:solidFill>
                  <a:prstClr val="black"/>
                </a:solidFill>
                <a:latin typeface="Consolas"/>
              </a:rPr>
              <a:t> </a:t>
            </a:r>
            <a:r>
              <a:rPr lang="en-US" dirty="0">
                <a:solidFill>
                  <a:srgbClr val="808080"/>
                </a:solidFill>
                <a:latin typeface="Consolas"/>
              </a:rPr>
              <a:t>=</a:t>
            </a:r>
            <a:r>
              <a:rPr lang="en-US" dirty="0">
                <a:solidFill>
                  <a:prstClr val="black"/>
                </a:solidFill>
                <a:latin typeface="Consolas"/>
              </a:rPr>
              <a:t> 0</a:t>
            </a:r>
          </a:p>
          <a:p>
            <a:endParaRPr lang="en-US" dirty="0">
              <a:solidFill>
                <a:prstClr val="black"/>
              </a:solidFill>
              <a:latin typeface="Consolas"/>
            </a:endParaRPr>
          </a:p>
          <a:p>
            <a:r>
              <a:rPr lang="en-US" dirty="0">
                <a:solidFill>
                  <a:srgbClr val="008000"/>
                </a:solidFill>
                <a:latin typeface="Consolas"/>
              </a:rPr>
              <a:t>-- execute the DBCC PAGE using the information from </a:t>
            </a:r>
            <a:r>
              <a:rPr lang="en-US" dirty="0" err="1">
                <a:solidFill>
                  <a:srgbClr val="008000"/>
                </a:solidFill>
                <a:latin typeface="Consolas"/>
              </a:rPr>
              <a:t>sys.dm_db_database_page_allocations</a:t>
            </a:r>
            <a:endParaRPr lang="en-US" dirty="0">
              <a:solidFill>
                <a:prstClr val="black"/>
              </a:solidFill>
              <a:latin typeface="Consolas"/>
            </a:endParaRPr>
          </a:p>
          <a:p>
            <a:r>
              <a:rPr lang="nl-NL" dirty="0">
                <a:solidFill>
                  <a:srgbClr val="008000"/>
                </a:solidFill>
                <a:latin typeface="Consolas"/>
              </a:rPr>
              <a:t>-- DBCC PAGE (&lt;dbid&gt;, &lt;fileid&gt;, &lt;pageid&gt;, 3);</a:t>
            </a:r>
            <a:endParaRPr lang="nl-NL" dirty="0">
              <a:solidFill>
                <a:prstClr val="black"/>
              </a:solidFill>
              <a:latin typeface="Consolas"/>
            </a:endParaRPr>
          </a:p>
          <a:p>
            <a:endParaRPr lang="en-US" dirty="0">
              <a:solidFill>
                <a:prstClr val="black"/>
              </a:solidFill>
              <a:latin typeface="Consolas"/>
            </a:endParaRPr>
          </a:p>
          <a:p>
            <a:r>
              <a:rPr lang="fr-FR" dirty="0">
                <a:solidFill>
                  <a:srgbClr val="0000FF"/>
                </a:solidFill>
                <a:latin typeface="Consolas"/>
              </a:rPr>
              <a:t>DBCC</a:t>
            </a:r>
            <a:r>
              <a:rPr lang="fr-FR" dirty="0">
                <a:solidFill>
                  <a:prstClr val="black"/>
                </a:solidFill>
                <a:latin typeface="Consolas"/>
              </a:rPr>
              <a:t> </a:t>
            </a:r>
            <a:r>
              <a:rPr lang="fr-FR" dirty="0">
                <a:solidFill>
                  <a:srgbClr val="0000FF"/>
                </a:solidFill>
                <a:latin typeface="Consolas"/>
              </a:rPr>
              <a:t>PAGE </a:t>
            </a:r>
            <a:r>
              <a:rPr lang="fr-FR" dirty="0">
                <a:solidFill>
                  <a:srgbClr val="808080"/>
                </a:solidFill>
                <a:latin typeface="Consolas"/>
              </a:rPr>
              <a:t>(</a:t>
            </a:r>
            <a:r>
              <a:rPr lang="fr-FR" dirty="0">
                <a:solidFill>
                  <a:prstClr val="black"/>
                </a:solidFill>
                <a:latin typeface="Consolas"/>
              </a:rPr>
              <a:t>2</a:t>
            </a:r>
            <a:r>
              <a:rPr lang="fr-FR" dirty="0">
                <a:solidFill>
                  <a:srgbClr val="808080"/>
                </a:solidFill>
                <a:latin typeface="Consolas"/>
              </a:rPr>
              <a:t>,</a:t>
            </a:r>
            <a:r>
              <a:rPr lang="fr-FR" dirty="0">
                <a:solidFill>
                  <a:prstClr val="black"/>
                </a:solidFill>
                <a:latin typeface="Consolas"/>
              </a:rPr>
              <a:t> 1</a:t>
            </a:r>
            <a:r>
              <a:rPr lang="fr-FR" dirty="0">
                <a:solidFill>
                  <a:srgbClr val="808080"/>
                </a:solidFill>
                <a:latin typeface="Consolas"/>
              </a:rPr>
              <a:t>,</a:t>
            </a:r>
            <a:r>
              <a:rPr lang="fr-FR" dirty="0">
                <a:solidFill>
                  <a:prstClr val="black"/>
                </a:solidFill>
                <a:latin typeface="Consolas"/>
              </a:rPr>
              <a:t> 283</a:t>
            </a:r>
            <a:r>
              <a:rPr lang="fr-FR" dirty="0">
                <a:solidFill>
                  <a:srgbClr val="808080"/>
                </a:solidFill>
                <a:latin typeface="Consolas"/>
              </a:rPr>
              <a:t>,</a:t>
            </a:r>
            <a:r>
              <a:rPr lang="fr-FR" dirty="0">
                <a:solidFill>
                  <a:prstClr val="black"/>
                </a:solidFill>
                <a:latin typeface="Consolas"/>
              </a:rPr>
              <a:t> 3</a:t>
            </a:r>
            <a:r>
              <a:rPr lang="fr-FR" dirty="0">
                <a:solidFill>
                  <a:srgbClr val="808080"/>
                </a:solidFill>
                <a:latin typeface="Consolas"/>
              </a:rPr>
              <a:t>)</a:t>
            </a:r>
            <a:endParaRPr lang="fr-FR"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 stop here</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a:t>
            </a:r>
            <a:endParaRPr lang="en-US" dirty="0">
              <a:solidFill>
                <a:prstClr val="black"/>
              </a:solidFill>
              <a:latin typeface="Consolas"/>
            </a:endParaRPr>
          </a:p>
          <a:p>
            <a:r>
              <a:rPr lang="en-US" dirty="0">
                <a:solidFill>
                  <a:srgbClr val="008000"/>
                </a:solidFill>
                <a:latin typeface="Consolas"/>
              </a:rPr>
              <a:t>We've seen the full data page. </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The next insert should cause a page split. Note the page number of this page</a:t>
            </a:r>
            <a:endParaRPr lang="en-US" dirty="0">
              <a:solidFill>
                <a:prstClr val="black"/>
              </a:solidFill>
              <a:latin typeface="Consolas"/>
            </a:endParaRPr>
          </a:p>
          <a:p>
            <a:r>
              <a:rPr lang="en-US" dirty="0">
                <a:solidFill>
                  <a:srgbClr val="008000"/>
                </a:solidFill>
                <a:latin typeface="Consolas"/>
              </a:rPr>
              <a:t>and note also how much data occurs on this page.</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After you've noted this, go ahead and insert the next row, then we'll look at the new </a:t>
            </a:r>
            <a:endParaRPr lang="en-US" dirty="0">
              <a:solidFill>
                <a:prstClr val="black"/>
              </a:solidFill>
              <a:latin typeface="Consolas"/>
            </a:endParaRPr>
          </a:p>
          <a:p>
            <a:r>
              <a:rPr lang="en-US" dirty="0">
                <a:solidFill>
                  <a:srgbClr val="008000"/>
                </a:solidFill>
                <a:latin typeface="Consolas"/>
              </a:rPr>
              <a:t>structure:</a:t>
            </a:r>
            <a:endParaRPr lang="en-US" dirty="0">
              <a:solidFill>
                <a:prstClr val="black"/>
              </a:solidFill>
              <a:latin typeface="Consolas"/>
            </a:endParaRPr>
          </a:p>
          <a:p>
            <a:r>
              <a:rPr lang="en-US" dirty="0">
                <a:solidFill>
                  <a:srgbClr val="008000"/>
                </a:solidFill>
                <a:latin typeface="Consolas"/>
              </a:rPr>
              <a:t>*/</a:t>
            </a:r>
            <a:endParaRPr lang="en-US" dirty="0">
              <a:solidFill>
                <a:prstClr val="black"/>
              </a:solidFill>
              <a:latin typeface="Consolas"/>
            </a:endParaRPr>
          </a:p>
          <a:p>
            <a:endParaRPr lang="en-US" dirty="0">
              <a:solidFill>
                <a:prstClr val="black"/>
              </a:solidFill>
              <a:latin typeface="Consolas"/>
            </a:endParaRPr>
          </a:p>
          <a:p>
            <a:r>
              <a:rPr lang="en-US" dirty="0">
                <a:solidFill>
                  <a:srgbClr val="0000FF"/>
                </a:solidFill>
                <a:latin typeface="Consolas"/>
              </a:rPr>
              <a:t>DECLARE</a:t>
            </a:r>
            <a:r>
              <a:rPr lang="en-US" dirty="0">
                <a:solidFill>
                  <a:prstClr val="black"/>
                </a:solidFill>
                <a:latin typeface="Consolas"/>
              </a:rPr>
              <a:t> </a:t>
            </a:r>
            <a:r>
              <a:rPr lang="en-US" dirty="0">
                <a:solidFill>
                  <a:srgbClr val="008080"/>
                </a:solidFill>
                <a:latin typeface="Consolas"/>
              </a:rPr>
              <a:t>@</a:t>
            </a:r>
            <a:r>
              <a:rPr lang="en-US" dirty="0" err="1">
                <a:solidFill>
                  <a:srgbClr val="008080"/>
                </a:solidFill>
                <a:latin typeface="Consolas"/>
              </a:rPr>
              <a:t>uid</a:t>
            </a:r>
            <a:r>
              <a:rPr lang="en-US" dirty="0">
                <a:solidFill>
                  <a:prstClr val="black"/>
                </a:solidFill>
                <a:latin typeface="Consolas"/>
              </a:rPr>
              <a:t> </a:t>
            </a:r>
            <a:r>
              <a:rPr lang="en-US" dirty="0">
                <a:solidFill>
                  <a:srgbClr val="0000FF"/>
                </a:solidFill>
                <a:latin typeface="Consolas"/>
              </a:rPr>
              <a:t>UNIQUEIDENTIFIER</a:t>
            </a:r>
            <a:r>
              <a:rPr lang="en-US" dirty="0">
                <a:solidFill>
                  <a:srgbClr val="808080"/>
                </a:solidFill>
                <a:latin typeface="Consolas"/>
              </a:rPr>
              <a:t>;</a:t>
            </a:r>
            <a:endParaRPr lang="en-US" dirty="0">
              <a:solidFill>
                <a:prstClr val="black"/>
              </a:solidFill>
              <a:latin typeface="Consolas"/>
            </a:endParaRPr>
          </a:p>
          <a:p>
            <a:r>
              <a:rPr lang="en-US" dirty="0">
                <a:solidFill>
                  <a:srgbClr val="0000FF"/>
                </a:solidFill>
                <a:latin typeface="Consolas"/>
              </a:rPr>
              <a:t>SET</a:t>
            </a:r>
            <a:r>
              <a:rPr lang="en-US" dirty="0">
                <a:solidFill>
                  <a:prstClr val="black"/>
                </a:solidFill>
                <a:latin typeface="Consolas"/>
              </a:rPr>
              <a:t> </a:t>
            </a:r>
            <a:r>
              <a:rPr lang="en-US" dirty="0">
                <a:solidFill>
                  <a:srgbClr val="008080"/>
                </a:solidFill>
                <a:latin typeface="Consolas"/>
              </a:rPr>
              <a:t>@</a:t>
            </a:r>
            <a:r>
              <a:rPr lang="en-US" dirty="0" err="1">
                <a:solidFill>
                  <a:srgbClr val="008080"/>
                </a:solidFill>
                <a:latin typeface="Consolas"/>
              </a:rPr>
              <a:t>uid</a:t>
            </a:r>
            <a:r>
              <a:rPr lang="en-US" dirty="0">
                <a:solidFill>
                  <a:prstClr val="black"/>
                </a:solidFill>
                <a:latin typeface="Consolas"/>
              </a:rPr>
              <a:t> </a:t>
            </a:r>
            <a:r>
              <a:rPr lang="en-US" dirty="0">
                <a:solidFill>
                  <a:srgbClr val="808080"/>
                </a:solidFill>
                <a:latin typeface="Consolas"/>
              </a:rPr>
              <a:t>=</a:t>
            </a:r>
            <a:r>
              <a:rPr lang="en-US" dirty="0">
                <a:solidFill>
                  <a:prstClr val="black"/>
                </a:solidFill>
                <a:latin typeface="Consolas"/>
              </a:rPr>
              <a:t> </a:t>
            </a:r>
            <a:r>
              <a:rPr lang="en-US" dirty="0">
                <a:solidFill>
                  <a:srgbClr val="FF00FF"/>
                </a:solidFill>
                <a:latin typeface="Consolas"/>
              </a:rPr>
              <a:t>NEWID</a:t>
            </a:r>
            <a:r>
              <a:rPr lang="en-US" dirty="0">
                <a:solidFill>
                  <a:srgbClr val="808080"/>
                </a:solidFill>
                <a:latin typeface="Consolas"/>
              </a:rPr>
              <a:t>();</a:t>
            </a:r>
            <a:endParaRPr lang="en-US" dirty="0">
              <a:solidFill>
                <a:prstClr val="black"/>
              </a:solidFill>
              <a:latin typeface="Consolas"/>
            </a:endParaRPr>
          </a:p>
          <a:p>
            <a:r>
              <a:rPr lang="en-US" dirty="0">
                <a:solidFill>
                  <a:srgbClr val="0000FF"/>
                </a:solidFill>
                <a:latin typeface="Consolas"/>
              </a:rPr>
              <a:t>INSERT</a:t>
            </a:r>
            <a:r>
              <a:rPr lang="en-US" dirty="0">
                <a:solidFill>
                  <a:prstClr val="black"/>
                </a:solidFill>
                <a:latin typeface="Consolas"/>
              </a:rPr>
              <a:t> </a:t>
            </a:r>
            <a:r>
              <a:rPr lang="en-US" dirty="0">
                <a:solidFill>
                  <a:srgbClr val="0000FF"/>
                </a:solidFill>
                <a:latin typeface="Consolas"/>
              </a:rPr>
              <a:t>INTO</a:t>
            </a:r>
            <a:r>
              <a:rPr lang="en-US" dirty="0">
                <a:solidFill>
                  <a:prstClr val="black"/>
                </a:solidFill>
                <a:latin typeface="Consolas"/>
              </a:rPr>
              <a:t> </a:t>
            </a:r>
            <a:r>
              <a:rPr lang="en-US" dirty="0" err="1">
                <a:solidFill>
                  <a:srgbClr val="008080"/>
                </a:solidFill>
                <a:latin typeface="Consolas"/>
              </a:rPr>
              <a:t>forTest</a:t>
            </a:r>
            <a:r>
              <a:rPr lang="en-US" dirty="0">
                <a:solidFill>
                  <a:srgbClr val="0000FF"/>
                </a:solidFill>
                <a:latin typeface="Consolas"/>
              </a:rPr>
              <a:t> </a:t>
            </a:r>
            <a:r>
              <a:rPr lang="en-US" dirty="0">
                <a:solidFill>
                  <a:srgbClr val="808080"/>
                </a:solidFill>
                <a:latin typeface="Consolas"/>
              </a:rPr>
              <a:t>(</a:t>
            </a:r>
            <a:r>
              <a:rPr lang="en-US" dirty="0">
                <a:solidFill>
                  <a:srgbClr val="008080"/>
                </a:solidFill>
                <a:latin typeface="Consolas"/>
              </a:rPr>
              <a:t>col1</a:t>
            </a:r>
            <a:r>
              <a:rPr lang="en-US" dirty="0">
                <a:solidFill>
                  <a:srgbClr val="808080"/>
                </a:solidFill>
                <a:latin typeface="Consolas"/>
              </a:rPr>
              <a:t>,</a:t>
            </a:r>
            <a:r>
              <a:rPr lang="en-US" dirty="0">
                <a:solidFill>
                  <a:prstClr val="black"/>
                </a:solidFill>
                <a:latin typeface="Consolas"/>
              </a:rPr>
              <a:t> </a:t>
            </a:r>
            <a:r>
              <a:rPr lang="en-US" dirty="0">
                <a:solidFill>
                  <a:srgbClr val="008080"/>
                </a:solidFill>
                <a:latin typeface="Consolas"/>
              </a:rPr>
              <a:t>col2</a:t>
            </a:r>
            <a:r>
              <a:rPr lang="en-US" dirty="0">
                <a:solidFill>
                  <a:srgbClr val="808080"/>
                </a:solidFill>
                <a:latin typeface="Consolas"/>
              </a:rPr>
              <a:t>)</a:t>
            </a:r>
            <a:r>
              <a:rPr lang="en-US" dirty="0">
                <a:solidFill>
                  <a:prstClr val="black"/>
                </a:solidFill>
                <a:latin typeface="Consolas"/>
              </a:rPr>
              <a:t> </a:t>
            </a:r>
            <a:r>
              <a:rPr lang="en-US" dirty="0">
                <a:solidFill>
                  <a:srgbClr val="0000FF"/>
                </a:solidFill>
                <a:latin typeface="Consolas"/>
              </a:rPr>
              <a:t>VALUES </a:t>
            </a:r>
            <a:r>
              <a:rPr lang="en-US" dirty="0">
                <a:solidFill>
                  <a:srgbClr val="808080"/>
                </a:solidFill>
                <a:latin typeface="Consolas"/>
              </a:rPr>
              <a:t>(</a:t>
            </a:r>
            <a:r>
              <a:rPr lang="en-US" dirty="0">
                <a:solidFill>
                  <a:srgbClr val="008080"/>
                </a:solidFill>
                <a:latin typeface="Consolas"/>
              </a:rPr>
              <a:t>@</a:t>
            </a:r>
            <a:r>
              <a:rPr lang="en-US" dirty="0" err="1">
                <a:solidFill>
                  <a:srgbClr val="008080"/>
                </a:solidFill>
                <a:latin typeface="Consolas"/>
              </a:rPr>
              <a:t>uid</a:t>
            </a:r>
            <a:r>
              <a:rPr lang="en-US" dirty="0">
                <a:solidFill>
                  <a:srgbClr val="808080"/>
                </a:solidFill>
                <a:latin typeface="Consolas"/>
              </a:rPr>
              <a:t>,</a:t>
            </a:r>
            <a:r>
              <a:rPr lang="en-US" dirty="0">
                <a:solidFill>
                  <a:prstClr val="black"/>
                </a:solidFill>
                <a:latin typeface="Consolas"/>
              </a:rPr>
              <a:t> </a:t>
            </a:r>
            <a:r>
              <a:rPr lang="en-US" dirty="0">
                <a:solidFill>
                  <a:srgbClr val="FF0000"/>
                </a:solidFill>
                <a:latin typeface="Consolas"/>
              </a:rPr>
              <a:t>'test'</a:t>
            </a:r>
            <a:r>
              <a:rPr lang="en-US" dirty="0">
                <a:solidFill>
                  <a:srgbClr val="808080"/>
                </a:solidFill>
                <a:latin typeface="Consolas"/>
              </a:rPr>
              <a:t>);</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 end of step</a:t>
            </a:r>
            <a:endParaRPr lang="en-US" dirty="0">
              <a:solidFill>
                <a:prstClr val="black"/>
              </a:solidFill>
              <a:latin typeface="Consolas"/>
            </a:endParaRPr>
          </a:p>
          <a:p>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 now examine non-IAM pages in the object</a:t>
            </a:r>
            <a:endParaRPr lang="en-US" dirty="0">
              <a:solidFill>
                <a:prstClr val="black"/>
              </a:solidFill>
              <a:latin typeface="Consolas"/>
            </a:endParaRPr>
          </a:p>
          <a:p>
            <a:r>
              <a:rPr lang="en-US" dirty="0">
                <a:solidFill>
                  <a:srgbClr val="008000"/>
                </a:solidFill>
                <a:latin typeface="Consolas"/>
              </a:rPr>
              <a:t>-- we now have two data pages and one index page</a:t>
            </a:r>
            <a:endParaRPr lang="en-US" dirty="0">
              <a:solidFill>
                <a:prstClr val="black"/>
              </a:solidFill>
              <a:latin typeface="Consolas"/>
            </a:endParaRPr>
          </a:p>
          <a:p>
            <a:r>
              <a:rPr lang="en-US" dirty="0">
                <a:solidFill>
                  <a:srgbClr val="008000"/>
                </a:solidFill>
                <a:latin typeface="Consolas"/>
              </a:rPr>
              <a:t>-- the index page is the new root, note the page number</a:t>
            </a:r>
            <a:endParaRPr lang="en-US" dirty="0">
              <a:solidFill>
                <a:prstClr val="black"/>
              </a:solidFill>
              <a:latin typeface="Consolas"/>
            </a:endParaRPr>
          </a:p>
          <a:p>
            <a:endParaRPr lang="en-US" dirty="0">
              <a:solidFill>
                <a:prstClr val="black"/>
              </a:solidFill>
              <a:latin typeface="Consolas"/>
            </a:endParaRPr>
          </a:p>
          <a:p>
            <a:r>
              <a:rPr lang="en-US" dirty="0">
                <a:solidFill>
                  <a:srgbClr val="0000FF"/>
                </a:solidFill>
                <a:latin typeface="Consolas"/>
              </a:rPr>
              <a:t>SELECT</a:t>
            </a:r>
            <a:r>
              <a:rPr lang="en-US" dirty="0">
                <a:solidFill>
                  <a:prstClr val="black"/>
                </a:solidFill>
                <a:latin typeface="Consolas"/>
              </a:rPr>
              <a:t> </a:t>
            </a:r>
            <a:r>
              <a:rPr lang="en-US" dirty="0" err="1">
                <a:solidFill>
                  <a:srgbClr val="008080"/>
                </a:solidFill>
                <a:latin typeface="Consolas"/>
              </a:rPr>
              <a:t>allocated_page_file_id</a:t>
            </a:r>
            <a:r>
              <a:rPr lang="en-US" dirty="0">
                <a:solidFill>
                  <a:srgbClr val="808080"/>
                </a:solidFill>
                <a:latin typeface="Consolas"/>
              </a:rPr>
              <a:t>,</a:t>
            </a:r>
            <a:r>
              <a:rPr lang="en-US" dirty="0">
                <a:solidFill>
                  <a:prstClr val="black"/>
                </a:solidFill>
                <a:latin typeface="Consolas"/>
              </a:rPr>
              <a:t> </a:t>
            </a:r>
            <a:r>
              <a:rPr lang="en-US" dirty="0" err="1">
                <a:solidFill>
                  <a:srgbClr val="008080"/>
                </a:solidFill>
                <a:latin typeface="Consolas"/>
              </a:rPr>
              <a:t>allocated_page_page_id</a:t>
            </a:r>
            <a:r>
              <a:rPr lang="en-US" dirty="0">
                <a:solidFill>
                  <a:srgbClr val="808080"/>
                </a:solidFill>
                <a:latin typeface="Consolas"/>
              </a:rPr>
              <a:t>,</a:t>
            </a:r>
            <a:r>
              <a:rPr lang="en-US" dirty="0">
                <a:solidFill>
                  <a:prstClr val="black"/>
                </a:solidFill>
                <a:latin typeface="Consolas"/>
              </a:rPr>
              <a:t> </a:t>
            </a:r>
            <a:r>
              <a:rPr lang="en-US" dirty="0" err="1">
                <a:solidFill>
                  <a:srgbClr val="008080"/>
                </a:solidFill>
                <a:latin typeface="Consolas"/>
              </a:rPr>
              <a:t>page_type_desc</a:t>
            </a:r>
            <a:r>
              <a:rPr lang="en-US" dirty="0">
                <a:solidFill>
                  <a:srgbClr val="808080"/>
                </a:solidFill>
                <a:latin typeface="Consolas"/>
              </a:rPr>
              <a:t>,</a:t>
            </a:r>
            <a:r>
              <a:rPr lang="en-US" dirty="0">
                <a:solidFill>
                  <a:prstClr val="black"/>
                </a:solidFill>
                <a:latin typeface="Consolas"/>
              </a:rPr>
              <a:t> </a:t>
            </a:r>
            <a:r>
              <a:rPr lang="en-US" dirty="0">
                <a:solidFill>
                  <a:srgbClr val="808080"/>
                </a:solidFill>
                <a:latin typeface="Consolas"/>
              </a:rPr>
              <a:t>*</a:t>
            </a:r>
            <a:r>
              <a:rPr lang="en-US" dirty="0">
                <a:solidFill>
                  <a:prstClr val="black"/>
                </a:solidFill>
                <a:latin typeface="Consolas"/>
              </a:rPr>
              <a:t> </a:t>
            </a:r>
          </a:p>
          <a:p>
            <a:r>
              <a:rPr lang="en-US" dirty="0">
                <a:solidFill>
                  <a:srgbClr val="0000FF"/>
                </a:solidFill>
                <a:latin typeface="Consolas"/>
              </a:rPr>
              <a:t>FROM</a:t>
            </a:r>
            <a:r>
              <a:rPr lang="en-US" dirty="0">
                <a:solidFill>
                  <a:prstClr val="black"/>
                </a:solidFill>
                <a:latin typeface="Consolas"/>
              </a:rPr>
              <a:t> </a:t>
            </a:r>
            <a:r>
              <a:rPr lang="en-US" dirty="0" err="1">
                <a:solidFill>
                  <a:srgbClr val="008000"/>
                </a:solidFill>
                <a:latin typeface="Consolas"/>
              </a:rPr>
              <a:t>sys</a:t>
            </a:r>
            <a:r>
              <a:rPr lang="en-US" dirty="0" err="1">
                <a:solidFill>
                  <a:srgbClr val="808080"/>
                </a:solidFill>
                <a:latin typeface="Consolas"/>
              </a:rPr>
              <a:t>.</a:t>
            </a:r>
            <a:r>
              <a:rPr lang="en-US" dirty="0" err="1">
                <a:solidFill>
                  <a:srgbClr val="008080"/>
                </a:solidFill>
                <a:latin typeface="Consolas"/>
              </a:rPr>
              <a:t>dm_db_database_page_allocations</a:t>
            </a:r>
            <a:r>
              <a:rPr lang="en-US" dirty="0">
                <a:solidFill>
                  <a:srgbClr val="808080"/>
                </a:solidFill>
                <a:latin typeface="Consolas"/>
              </a:rPr>
              <a:t>(</a:t>
            </a:r>
            <a:r>
              <a:rPr lang="en-US" dirty="0">
                <a:solidFill>
                  <a:prstClr val="black"/>
                </a:solidFill>
                <a:latin typeface="Consolas"/>
              </a:rPr>
              <a:t>2</a:t>
            </a:r>
            <a:r>
              <a:rPr lang="en-US" dirty="0">
                <a:solidFill>
                  <a:srgbClr val="808080"/>
                </a:solidFill>
                <a:latin typeface="Consolas"/>
              </a:rPr>
              <a:t>,</a:t>
            </a:r>
            <a:r>
              <a:rPr lang="en-US" dirty="0">
                <a:solidFill>
                  <a:prstClr val="black"/>
                </a:solidFill>
                <a:latin typeface="Consolas"/>
              </a:rPr>
              <a:t> </a:t>
            </a:r>
            <a:r>
              <a:rPr lang="en-US" dirty="0" err="1">
                <a:solidFill>
                  <a:srgbClr val="FF00FF"/>
                </a:solidFill>
                <a:latin typeface="Consolas"/>
              </a:rPr>
              <a:t>object_id</a:t>
            </a:r>
            <a:r>
              <a:rPr lang="en-US" dirty="0">
                <a:solidFill>
                  <a:srgbClr val="808080"/>
                </a:solidFill>
                <a:latin typeface="Consolas"/>
              </a:rPr>
              <a:t>(</a:t>
            </a:r>
            <a:r>
              <a:rPr lang="en-US" dirty="0">
                <a:solidFill>
                  <a:srgbClr val="FF0000"/>
                </a:solidFill>
                <a:latin typeface="Consolas"/>
              </a:rPr>
              <a:t>'</a:t>
            </a:r>
            <a:r>
              <a:rPr lang="en-US" dirty="0" err="1">
                <a:solidFill>
                  <a:srgbClr val="FF0000"/>
                </a:solidFill>
                <a:latin typeface="Consolas"/>
              </a:rPr>
              <a:t>forTest</a:t>
            </a:r>
            <a:r>
              <a:rPr lang="en-US" dirty="0">
                <a:solidFill>
                  <a:srgbClr val="FF0000"/>
                </a:solidFill>
                <a:latin typeface="Consolas"/>
              </a:rPr>
              <a:t>'</a:t>
            </a:r>
            <a:r>
              <a:rPr lang="en-US" dirty="0">
                <a:solidFill>
                  <a:srgbClr val="808080"/>
                </a:solidFill>
                <a:latin typeface="Consolas"/>
              </a:rPr>
              <a:t>),</a:t>
            </a:r>
            <a:r>
              <a:rPr lang="en-US" dirty="0">
                <a:solidFill>
                  <a:prstClr val="black"/>
                </a:solidFill>
                <a:latin typeface="Consolas"/>
              </a:rPr>
              <a:t> 1</a:t>
            </a:r>
            <a:r>
              <a:rPr lang="en-US" dirty="0">
                <a:solidFill>
                  <a:srgbClr val="808080"/>
                </a:solidFill>
                <a:latin typeface="Consolas"/>
              </a:rPr>
              <a:t>,</a:t>
            </a:r>
            <a:r>
              <a:rPr lang="en-US" dirty="0">
                <a:solidFill>
                  <a:prstClr val="black"/>
                </a:solidFill>
                <a:latin typeface="Consolas"/>
              </a:rPr>
              <a:t> </a:t>
            </a:r>
            <a:r>
              <a:rPr lang="en-US" dirty="0">
                <a:solidFill>
                  <a:srgbClr val="808080"/>
                </a:solidFill>
                <a:latin typeface="Consolas"/>
              </a:rPr>
              <a:t>NULL,</a:t>
            </a:r>
            <a:r>
              <a:rPr lang="en-US" dirty="0">
                <a:solidFill>
                  <a:prstClr val="black"/>
                </a:solidFill>
                <a:latin typeface="Consolas"/>
              </a:rPr>
              <a:t> </a:t>
            </a:r>
            <a:r>
              <a:rPr lang="en-US" dirty="0">
                <a:solidFill>
                  <a:srgbClr val="FF0000"/>
                </a:solidFill>
                <a:latin typeface="Consolas"/>
              </a:rPr>
              <a:t>'DETAILED'</a:t>
            </a:r>
            <a:r>
              <a:rPr lang="en-US" dirty="0">
                <a:solidFill>
                  <a:srgbClr val="808080"/>
                </a:solidFill>
                <a:latin typeface="Consolas"/>
              </a:rPr>
              <a:t>)</a:t>
            </a:r>
            <a:endParaRPr lang="en-US" dirty="0">
              <a:solidFill>
                <a:prstClr val="black"/>
              </a:solidFill>
              <a:latin typeface="Consolas"/>
            </a:endParaRPr>
          </a:p>
          <a:p>
            <a:r>
              <a:rPr lang="en-US" dirty="0">
                <a:solidFill>
                  <a:srgbClr val="0000FF"/>
                </a:solidFill>
                <a:latin typeface="Consolas"/>
              </a:rPr>
              <a:t>WHERE</a:t>
            </a:r>
            <a:r>
              <a:rPr lang="en-US" dirty="0">
                <a:solidFill>
                  <a:prstClr val="black"/>
                </a:solidFill>
                <a:latin typeface="Consolas"/>
              </a:rPr>
              <a:t> </a:t>
            </a:r>
            <a:r>
              <a:rPr lang="en-US" dirty="0" err="1">
                <a:solidFill>
                  <a:srgbClr val="008080"/>
                </a:solidFill>
                <a:latin typeface="Consolas"/>
              </a:rPr>
              <a:t>is_iam_page</a:t>
            </a:r>
            <a:r>
              <a:rPr lang="en-US" dirty="0">
                <a:solidFill>
                  <a:prstClr val="black"/>
                </a:solidFill>
                <a:latin typeface="Consolas"/>
              </a:rPr>
              <a:t> </a:t>
            </a:r>
            <a:r>
              <a:rPr lang="en-US" dirty="0">
                <a:solidFill>
                  <a:srgbClr val="808080"/>
                </a:solidFill>
                <a:latin typeface="Consolas"/>
              </a:rPr>
              <a:t>=</a:t>
            </a:r>
            <a:r>
              <a:rPr lang="en-US" dirty="0">
                <a:solidFill>
                  <a:prstClr val="black"/>
                </a:solidFill>
                <a:latin typeface="Consolas"/>
              </a:rPr>
              <a:t> 0</a:t>
            </a:r>
          </a:p>
          <a:p>
            <a:endParaRPr lang="en-US" dirty="0">
              <a:solidFill>
                <a:prstClr val="black"/>
              </a:solidFill>
              <a:latin typeface="Consolas"/>
            </a:endParaRPr>
          </a:p>
          <a:p>
            <a:r>
              <a:rPr lang="en-US" dirty="0">
                <a:solidFill>
                  <a:srgbClr val="008000"/>
                </a:solidFill>
                <a:latin typeface="Consolas"/>
              </a:rPr>
              <a:t>-- end of step</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a:t>
            </a:r>
            <a:endParaRPr lang="en-US" dirty="0">
              <a:solidFill>
                <a:prstClr val="black"/>
              </a:solidFill>
              <a:latin typeface="Consolas"/>
            </a:endParaRPr>
          </a:p>
          <a:p>
            <a:r>
              <a:rPr lang="en-US" dirty="0">
                <a:solidFill>
                  <a:srgbClr val="008000"/>
                </a:solidFill>
                <a:latin typeface="Consolas"/>
              </a:rPr>
              <a:t>Note that the </a:t>
            </a:r>
            <a:r>
              <a:rPr lang="en-US" dirty="0" err="1">
                <a:solidFill>
                  <a:srgbClr val="008000"/>
                </a:solidFill>
                <a:latin typeface="Consolas"/>
              </a:rPr>
              <a:t>PageID</a:t>
            </a:r>
            <a:r>
              <a:rPr lang="en-US" dirty="0">
                <a:solidFill>
                  <a:srgbClr val="008000"/>
                </a:solidFill>
                <a:latin typeface="Consolas"/>
              </a:rPr>
              <a:t> in the root node is DIFFERENT from the </a:t>
            </a:r>
            <a:r>
              <a:rPr lang="en-US" dirty="0" err="1">
                <a:solidFill>
                  <a:srgbClr val="008000"/>
                </a:solidFill>
                <a:latin typeface="Consolas"/>
              </a:rPr>
              <a:t>pageid</a:t>
            </a:r>
            <a:r>
              <a:rPr lang="en-US" dirty="0">
                <a:solidFill>
                  <a:srgbClr val="008000"/>
                </a:solidFill>
                <a:latin typeface="Consolas"/>
              </a:rPr>
              <a:t> we had to</a:t>
            </a:r>
            <a:endParaRPr lang="en-US" dirty="0">
              <a:solidFill>
                <a:prstClr val="black"/>
              </a:solidFill>
              <a:latin typeface="Consolas"/>
            </a:endParaRPr>
          </a:p>
          <a:p>
            <a:r>
              <a:rPr lang="en-US" dirty="0">
                <a:solidFill>
                  <a:srgbClr val="008000"/>
                </a:solidFill>
                <a:latin typeface="Consolas"/>
              </a:rPr>
              <a:t>use in the DBCC page above. Note also that one of the </a:t>
            </a:r>
            <a:r>
              <a:rPr lang="en-US" dirty="0" err="1">
                <a:solidFill>
                  <a:srgbClr val="008000"/>
                </a:solidFill>
                <a:latin typeface="Consolas"/>
              </a:rPr>
              <a:t>ChildPageIDs</a:t>
            </a:r>
            <a:r>
              <a:rPr lang="en-US" dirty="0">
                <a:solidFill>
                  <a:srgbClr val="008000"/>
                </a:solidFill>
                <a:latin typeface="Consolas"/>
              </a:rPr>
              <a:t> IS the value</a:t>
            </a:r>
            <a:endParaRPr lang="en-US" dirty="0">
              <a:solidFill>
                <a:prstClr val="black"/>
              </a:solidFill>
              <a:latin typeface="Consolas"/>
            </a:endParaRPr>
          </a:p>
          <a:p>
            <a:r>
              <a:rPr lang="en-US" dirty="0">
                <a:solidFill>
                  <a:srgbClr val="008000"/>
                </a:solidFill>
                <a:latin typeface="Consolas"/>
              </a:rPr>
              <a:t>of the old root node we had to use above.</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What has happened here is that the old root node split. We then had two nodes on the</a:t>
            </a:r>
            <a:endParaRPr lang="en-US" dirty="0">
              <a:solidFill>
                <a:prstClr val="black"/>
              </a:solidFill>
              <a:latin typeface="Consolas"/>
            </a:endParaRPr>
          </a:p>
          <a:p>
            <a:r>
              <a:rPr lang="en-US" dirty="0">
                <a:solidFill>
                  <a:srgbClr val="008000"/>
                </a:solidFill>
                <a:latin typeface="Consolas"/>
              </a:rPr>
              <a:t>same level as the old root node. We then pushed up a new level and created a new</a:t>
            </a:r>
            <a:endParaRPr lang="en-US" dirty="0">
              <a:solidFill>
                <a:prstClr val="black"/>
              </a:solidFill>
              <a:latin typeface="Consolas"/>
            </a:endParaRPr>
          </a:p>
          <a:p>
            <a:r>
              <a:rPr lang="en-US" dirty="0">
                <a:solidFill>
                  <a:srgbClr val="008000"/>
                </a:solidFill>
                <a:latin typeface="Consolas"/>
              </a:rPr>
              <a:t>node on this new level. This became our new root node, and we wrote pointers into it</a:t>
            </a:r>
            <a:endParaRPr lang="en-US" dirty="0">
              <a:solidFill>
                <a:prstClr val="black"/>
              </a:solidFill>
              <a:latin typeface="Consolas"/>
            </a:endParaRPr>
          </a:p>
          <a:p>
            <a:r>
              <a:rPr lang="en-US" dirty="0">
                <a:solidFill>
                  <a:srgbClr val="008000"/>
                </a:solidFill>
                <a:latin typeface="Consolas"/>
              </a:rPr>
              <a:t>to point to the two nodes on the level that was our root node.</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What you see here is the new root node after the new level was pushed up. Note that</a:t>
            </a:r>
            <a:endParaRPr lang="en-US" dirty="0">
              <a:solidFill>
                <a:prstClr val="black"/>
              </a:solidFill>
              <a:latin typeface="Consolas"/>
            </a:endParaRPr>
          </a:p>
          <a:p>
            <a:r>
              <a:rPr lang="en-US" dirty="0">
                <a:solidFill>
                  <a:srgbClr val="008000"/>
                </a:solidFill>
                <a:latin typeface="Consolas"/>
              </a:rPr>
              <a:t>its </a:t>
            </a:r>
            <a:r>
              <a:rPr lang="en-US" dirty="0" err="1">
                <a:solidFill>
                  <a:srgbClr val="008000"/>
                </a:solidFill>
                <a:latin typeface="Consolas"/>
              </a:rPr>
              <a:t>PageID</a:t>
            </a:r>
            <a:r>
              <a:rPr lang="en-US" dirty="0">
                <a:solidFill>
                  <a:srgbClr val="008000"/>
                </a:solidFill>
                <a:latin typeface="Consolas"/>
              </a:rPr>
              <a:t> is different from the old root, and that the old root, and one new page</a:t>
            </a:r>
            <a:endParaRPr lang="en-US" dirty="0">
              <a:solidFill>
                <a:prstClr val="black"/>
              </a:solidFill>
              <a:latin typeface="Consolas"/>
            </a:endParaRPr>
          </a:p>
          <a:p>
            <a:r>
              <a:rPr lang="en-US" dirty="0">
                <a:solidFill>
                  <a:srgbClr val="008000"/>
                </a:solidFill>
                <a:latin typeface="Consolas"/>
              </a:rPr>
              <a:t>(pointed to in the </a:t>
            </a:r>
            <a:r>
              <a:rPr lang="en-US" dirty="0" err="1">
                <a:solidFill>
                  <a:srgbClr val="008000"/>
                </a:solidFill>
                <a:latin typeface="Consolas"/>
              </a:rPr>
              <a:t>ChildPageID</a:t>
            </a:r>
            <a:r>
              <a:rPr lang="en-US" dirty="0">
                <a:solidFill>
                  <a:srgbClr val="008000"/>
                </a:solidFill>
                <a:latin typeface="Consolas"/>
              </a:rPr>
              <a:t>) are the two nodes on the old level. This illustrates</a:t>
            </a:r>
            <a:endParaRPr lang="en-US" dirty="0">
              <a:solidFill>
                <a:prstClr val="black"/>
              </a:solidFill>
              <a:latin typeface="Consolas"/>
            </a:endParaRPr>
          </a:p>
          <a:p>
            <a:r>
              <a:rPr lang="en-US" dirty="0">
                <a:solidFill>
                  <a:srgbClr val="008000"/>
                </a:solidFill>
                <a:latin typeface="Consolas"/>
              </a:rPr>
              <a:t>our bottom-up construction on our B-Tree (</a:t>
            </a:r>
            <a:r>
              <a:rPr lang="en-US" dirty="0" err="1">
                <a:solidFill>
                  <a:srgbClr val="008000"/>
                </a:solidFill>
                <a:latin typeface="Consolas"/>
              </a:rPr>
              <a:t>B+Tree</a:t>
            </a:r>
            <a:r>
              <a:rPr lang="en-US" dirty="0">
                <a:solidFill>
                  <a:srgbClr val="008000"/>
                </a:solidFill>
                <a:latin typeface="Consolas"/>
              </a:rPr>
              <a:t>).</a:t>
            </a:r>
            <a:endParaRPr lang="en-US" dirty="0">
              <a:solidFill>
                <a:prstClr val="black"/>
              </a:solidFill>
              <a:latin typeface="Consolas"/>
            </a:endParaRPr>
          </a:p>
          <a:p>
            <a:r>
              <a:rPr lang="en-US" dirty="0">
                <a:solidFill>
                  <a:srgbClr val="008000"/>
                </a:solidFill>
                <a:latin typeface="Consolas"/>
              </a:rPr>
              <a:t>*/</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 now look at how many rows are on the two leaf pages after the split:</a:t>
            </a:r>
            <a:endParaRPr lang="en-US" dirty="0">
              <a:solidFill>
                <a:prstClr val="black"/>
              </a:solidFill>
              <a:latin typeface="Consolas"/>
            </a:endParaRPr>
          </a:p>
          <a:p>
            <a:r>
              <a:rPr lang="en-US" dirty="0">
                <a:solidFill>
                  <a:srgbClr val="008000"/>
                </a:solidFill>
                <a:latin typeface="Consolas"/>
              </a:rPr>
              <a:t>-- run these one at a time</a:t>
            </a:r>
            <a:endParaRPr lang="en-US" dirty="0">
              <a:solidFill>
                <a:prstClr val="black"/>
              </a:solidFill>
              <a:latin typeface="Consolas"/>
            </a:endParaRPr>
          </a:p>
          <a:p>
            <a:endParaRPr lang="en-US" dirty="0">
              <a:solidFill>
                <a:prstClr val="black"/>
              </a:solidFill>
              <a:latin typeface="Consolas"/>
            </a:endParaRPr>
          </a:p>
          <a:p>
            <a:r>
              <a:rPr lang="fr-FR" dirty="0">
                <a:solidFill>
                  <a:srgbClr val="0000FF"/>
                </a:solidFill>
                <a:latin typeface="Consolas"/>
              </a:rPr>
              <a:t>DBCC</a:t>
            </a:r>
            <a:r>
              <a:rPr lang="fr-FR" dirty="0">
                <a:solidFill>
                  <a:prstClr val="black"/>
                </a:solidFill>
                <a:latin typeface="Consolas"/>
              </a:rPr>
              <a:t> </a:t>
            </a:r>
            <a:r>
              <a:rPr lang="fr-FR" dirty="0">
                <a:solidFill>
                  <a:srgbClr val="0000FF"/>
                </a:solidFill>
                <a:latin typeface="Consolas"/>
              </a:rPr>
              <a:t>PAGE </a:t>
            </a:r>
            <a:r>
              <a:rPr lang="fr-FR" dirty="0">
                <a:solidFill>
                  <a:srgbClr val="808080"/>
                </a:solidFill>
                <a:latin typeface="Consolas"/>
              </a:rPr>
              <a:t>(</a:t>
            </a:r>
            <a:r>
              <a:rPr lang="fr-FR" dirty="0">
                <a:solidFill>
                  <a:prstClr val="black"/>
                </a:solidFill>
                <a:latin typeface="Consolas"/>
              </a:rPr>
              <a:t>2</a:t>
            </a:r>
            <a:r>
              <a:rPr lang="fr-FR" dirty="0">
                <a:solidFill>
                  <a:srgbClr val="808080"/>
                </a:solidFill>
                <a:latin typeface="Consolas"/>
              </a:rPr>
              <a:t>,</a:t>
            </a:r>
            <a:r>
              <a:rPr lang="fr-FR" dirty="0">
                <a:solidFill>
                  <a:prstClr val="black"/>
                </a:solidFill>
                <a:latin typeface="Consolas"/>
              </a:rPr>
              <a:t> 1</a:t>
            </a:r>
            <a:r>
              <a:rPr lang="fr-FR" dirty="0">
                <a:solidFill>
                  <a:srgbClr val="808080"/>
                </a:solidFill>
                <a:latin typeface="Consolas"/>
              </a:rPr>
              <a:t>,</a:t>
            </a:r>
            <a:r>
              <a:rPr lang="fr-FR" dirty="0">
                <a:solidFill>
                  <a:prstClr val="black"/>
                </a:solidFill>
                <a:latin typeface="Consolas"/>
              </a:rPr>
              <a:t> 283 </a:t>
            </a:r>
            <a:r>
              <a:rPr lang="fr-FR" dirty="0">
                <a:solidFill>
                  <a:srgbClr val="808080"/>
                </a:solidFill>
                <a:latin typeface="Consolas"/>
              </a:rPr>
              <a:t>,</a:t>
            </a:r>
            <a:r>
              <a:rPr lang="fr-FR" dirty="0">
                <a:solidFill>
                  <a:prstClr val="black"/>
                </a:solidFill>
                <a:latin typeface="Consolas"/>
              </a:rPr>
              <a:t> 3</a:t>
            </a:r>
            <a:r>
              <a:rPr lang="fr-FR" dirty="0">
                <a:solidFill>
                  <a:srgbClr val="808080"/>
                </a:solidFill>
                <a:latin typeface="Consolas"/>
              </a:rPr>
              <a:t>)</a:t>
            </a:r>
            <a:endParaRPr lang="fr-FR" dirty="0">
              <a:solidFill>
                <a:prstClr val="black"/>
              </a:solidFill>
              <a:latin typeface="Consolas"/>
            </a:endParaRPr>
          </a:p>
          <a:p>
            <a:r>
              <a:rPr lang="fr-FR" dirty="0">
                <a:solidFill>
                  <a:srgbClr val="0000FF"/>
                </a:solidFill>
                <a:latin typeface="Consolas"/>
              </a:rPr>
              <a:t>DBCC</a:t>
            </a:r>
            <a:r>
              <a:rPr lang="fr-FR" dirty="0">
                <a:solidFill>
                  <a:prstClr val="black"/>
                </a:solidFill>
                <a:latin typeface="Consolas"/>
              </a:rPr>
              <a:t> </a:t>
            </a:r>
            <a:r>
              <a:rPr lang="fr-FR" dirty="0">
                <a:solidFill>
                  <a:srgbClr val="0000FF"/>
                </a:solidFill>
                <a:latin typeface="Consolas"/>
              </a:rPr>
              <a:t>PAGE </a:t>
            </a:r>
            <a:r>
              <a:rPr lang="fr-FR" dirty="0">
                <a:solidFill>
                  <a:srgbClr val="808080"/>
                </a:solidFill>
                <a:latin typeface="Consolas"/>
              </a:rPr>
              <a:t>(</a:t>
            </a:r>
            <a:r>
              <a:rPr lang="fr-FR" dirty="0">
                <a:solidFill>
                  <a:prstClr val="black"/>
                </a:solidFill>
                <a:latin typeface="Consolas"/>
              </a:rPr>
              <a:t>2</a:t>
            </a:r>
            <a:r>
              <a:rPr lang="fr-FR" dirty="0">
                <a:solidFill>
                  <a:srgbClr val="808080"/>
                </a:solidFill>
                <a:latin typeface="Consolas"/>
              </a:rPr>
              <a:t>,</a:t>
            </a:r>
            <a:r>
              <a:rPr lang="fr-FR" dirty="0">
                <a:solidFill>
                  <a:prstClr val="black"/>
                </a:solidFill>
                <a:latin typeface="Consolas"/>
              </a:rPr>
              <a:t> 1</a:t>
            </a:r>
            <a:r>
              <a:rPr lang="fr-FR" dirty="0">
                <a:solidFill>
                  <a:srgbClr val="808080"/>
                </a:solidFill>
                <a:latin typeface="Consolas"/>
              </a:rPr>
              <a:t>,</a:t>
            </a:r>
            <a:r>
              <a:rPr lang="fr-FR" dirty="0">
                <a:solidFill>
                  <a:prstClr val="black"/>
                </a:solidFill>
                <a:latin typeface="Consolas"/>
              </a:rPr>
              <a:t> 286 </a:t>
            </a:r>
            <a:r>
              <a:rPr lang="fr-FR" dirty="0">
                <a:solidFill>
                  <a:srgbClr val="808080"/>
                </a:solidFill>
                <a:latin typeface="Consolas"/>
              </a:rPr>
              <a:t>,</a:t>
            </a:r>
            <a:r>
              <a:rPr lang="fr-FR" dirty="0">
                <a:solidFill>
                  <a:prstClr val="black"/>
                </a:solidFill>
                <a:latin typeface="Consolas"/>
              </a:rPr>
              <a:t> 3</a:t>
            </a:r>
            <a:r>
              <a:rPr lang="fr-FR" dirty="0">
                <a:solidFill>
                  <a:srgbClr val="808080"/>
                </a:solidFill>
                <a:latin typeface="Consolas"/>
              </a:rPr>
              <a:t>)</a:t>
            </a:r>
            <a:endParaRPr lang="fr-FR"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 you should see that about half of the data appears on each of the two pages.</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 First demo stops here</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a:t>
            </a:r>
            <a:endParaRPr lang="en-US" dirty="0">
              <a:solidFill>
                <a:prstClr val="black"/>
              </a:solidFill>
              <a:latin typeface="Consolas"/>
            </a:endParaRPr>
          </a:p>
          <a:p>
            <a:r>
              <a:rPr lang="en-US" dirty="0">
                <a:solidFill>
                  <a:srgbClr val="008000"/>
                </a:solidFill>
                <a:latin typeface="Consolas"/>
              </a:rPr>
              <a:t>So we saw above the normal version of a page split.</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Now, lets look at the optimization for sequential inserts:</a:t>
            </a:r>
            <a:endParaRPr lang="en-US" dirty="0">
              <a:solidFill>
                <a:prstClr val="black"/>
              </a:solidFill>
              <a:latin typeface="Consolas"/>
            </a:endParaRPr>
          </a:p>
          <a:p>
            <a:r>
              <a:rPr lang="en-US" dirty="0">
                <a:solidFill>
                  <a:srgbClr val="008000"/>
                </a:solidFill>
                <a:latin typeface="Consolas"/>
              </a:rPr>
              <a:t>*/</a:t>
            </a:r>
            <a:endParaRPr lang="en-US" dirty="0">
              <a:solidFill>
                <a:prstClr val="black"/>
              </a:solidFill>
              <a:latin typeface="Consolas"/>
            </a:endParaRPr>
          </a:p>
          <a:p>
            <a:endParaRPr lang="en-US" dirty="0">
              <a:solidFill>
                <a:prstClr val="black"/>
              </a:solidFill>
              <a:latin typeface="Consolas"/>
            </a:endParaRPr>
          </a:p>
          <a:p>
            <a:r>
              <a:rPr lang="en-US" dirty="0">
                <a:solidFill>
                  <a:srgbClr val="0000FF"/>
                </a:solidFill>
                <a:latin typeface="Consolas"/>
              </a:rPr>
              <a:t>IF</a:t>
            </a:r>
            <a:r>
              <a:rPr lang="en-US" dirty="0">
                <a:solidFill>
                  <a:prstClr val="black"/>
                </a:solidFill>
                <a:latin typeface="Consolas"/>
              </a:rPr>
              <a:t> </a:t>
            </a:r>
            <a:r>
              <a:rPr lang="en-US" dirty="0">
                <a:solidFill>
                  <a:srgbClr val="808080"/>
                </a:solidFill>
                <a:latin typeface="Consolas"/>
              </a:rPr>
              <a:t>EXISTS</a:t>
            </a:r>
            <a:r>
              <a:rPr lang="en-US" dirty="0">
                <a:solidFill>
                  <a:srgbClr val="0000FF"/>
                </a:solidFill>
                <a:latin typeface="Consolas"/>
              </a:rPr>
              <a:t> </a:t>
            </a:r>
            <a:r>
              <a:rPr lang="en-US" dirty="0">
                <a:solidFill>
                  <a:srgbClr val="808080"/>
                </a:solidFill>
                <a:latin typeface="Consolas"/>
              </a:rPr>
              <a:t>(</a:t>
            </a:r>
            <a:r>
              <a:rPr lang="en-US" dirty="0">
                <a:solidFill>
                  <a:srgbClr val="0000FF"/>
                </a:solidFill>
                <a:latin typeface="Consolas"/>
              </a:rPr>
              <a:t>SELECT</a:t>
            </a:r>
            <a:r>
              <a:rPr lang="en-US" dirty="0">
                <a:solidFill>
                  <a:prstClr val="black"/>
                </a:solidFill>
                <a:latin typeface="Consolas"/>
              </a:rPr>
              <a:t> 1 </a:t>
            </a:r>
            <a:r>
              <a:rPr lang="en-US" dirty="0">
                <a:solidFill>
                  <a:srgbClr val="0000FF"/>
                </a:solidFill>
                <a:latin typeface="Consolas"/>
              </a:rPr>
              <a:t>FROM</a:t>
            </a:r>
            <a:r>
              <a:rPr lang="en-US" dirty="0">
                <a:solidFill>
                  <a:prstClr val="black"/>
                </a:solidFill>
                <a:latin typeface="Consolas"/>
              </a:rPr>
              <a:t> </a:t>
            </a:r>
            <a:r>
              <a:rPr lang="en-US" dirty="0" err="1">
                <a:solidFill>
                  <a:srgbClr val="008000"/>
                </a:solidFill>
                <a:latin typeface="Consolas"/>
              </a:rPr>
              <a:t>sys</a:t>
            </a:r>
            <a:r>
              <a:rPr lang="en-US" dirty="0" err="1">
                <a:solidFill>
                  <a:srgbClr val="808080"/>
                </a:solidFill>
                <a:latin typeface="Consolas"/>
              </a:rPr>
              <a:t>.</a:t>
            </a:r>
            <a:r>
              <a:rPr lang="en-US" dirty="0" err="1">
                <a:solidFill>
                  <a:srgbClr val="008000"/>
                </a:solidFill>
                <a:latin typeface="Consolas"/>
              </a:rPr>
              <a:t>objects</a:t>
            </a:r>
            <a:r>
              <a:rPr lang="en-US" dirty="0">
                <a:solidFill>
                  <a:prstClr val="black"/>
                </a:solidFill>
                <a:latin typeface="Consolas"/>
              </a:rPr>
              <a:t> </a:t>
            </a:r>
            <a:r>
              <a:rPr lang="en-US" dirty="0">
                <a:solidFill>
                  <a:srgbClr val="0000FF"/>
                </a:solidFill>
                <a:latin typeface="Consolas"/>
              </a:rPr>
              <a:t>WHERE</a:t>
            </a:r>
            <a:r>
              <a:rPr lang="en-US" dirty="0">
                <a:solidFill>
                  <a:prstClr val="black"/>
                </a:solidFill>
                <a:latin typeface="Consolas"/>
              </a:rPr>
              <a:t> </a:t>
            </a:r>
            <a:r>
              <a:rPr lang="en-US" dirty="0">
                <a:solidFill>
                  <a:srgbClr val="008080"/>
                </a:solidFill>
                <a:latin typeface="Consolas"/>
              </a:rPr>
              <a:t>name</a:t>
            </a:r>
            <a:r>
              <a:rPr lang="en-US" dirty="0">
                <a:solidFill>
                  <a:prstClr val="black"/>
                </a:solidFill>
                <a:latin typeface="Consolas"/>
              </a:rPr>
              <a:t> </a:t>
            </a:r>
            <a:r>
              <a:rPr lang="en-US" dirty="0">
                <a:solidFill>
                  <a:srgbClr val="808080"/>
                </a:solidFill>
                <a:latin typeface="Consolas"/>
              </a:rPr>
              <a:t>=</a:t>
            </a:r>
            <a:r>
              <a:rPr lang="en-US" dirty="0">
                <a:solidFill>
                  <a:prstClr val="black"/>
                </a:solidFill>
                <a:latin typeface="Consolas"/>
              </a:rPr>
              <a:t> </a:t>
            </a:r>
            <a:r>
              <a:rPr lang="en-US" dirty="0">
                <a:solidFill>
                  <a:srgbClr val="FF0000"/>
                </a:solidFill>
                <a:latin typeface="Consolas"/>
              </a:rPr>
              <a:t>'</a:t>
            </a:r>
            <a:r>
              <a:rPr lang="en-US" dirty="0" err="1">
                <a:solidFill>
                  <a:srgbClr val="FF0000"/>
                </a:solidFill>
                <a:latin typeface="Consolas"/>
              </a:rPr>
              <a:t>forTest</a:t>
            </a:r>
            <a:r>
              <a:rPr lang="en-US" dirty="0">
                <a:solidFill>
                  <a:srgbClr val="FF0000"/>
                </a:solidFill>
                <a:latin typeface="Consolas"/>
              </a:rPr>
              <a:t>'</a:t>
            </a:r>
            <a:r>
              <a:rPr lang="en-US" dirty="0">
                <a:solidFill>
                  <a:prstClr val="black"/>
                </a:solidFill>
                <a:latin typeface="Consolas"/>
              </a:rPr>
              <a:t> </a:t>
            </a:r>
            <a:r>
              <a:rPr lang="en-US" dirty="0">
                <a:solidFill>
                  <a:srgbClr val="808080"/>
                </a:solidFill>
                <a:latin typeface="Consolas"/>
              </a:rPr>
              <a:t>AND</a:t>
            </a:r>
            <a:r>
              <a:rPr lang="en-US" dirty="0">
                <a:solidFill>
                  <a:prstClr val="black"/>
                </a:solidFill>
                <a:latin typeface="Consolas"/>
              </a:rPr>
              <a:t> </a:t>
            </a:r>
            <a:r>
              <a:rPr lang="en-US" dirty="0">
                <a:solidFill>
                  <a:srgbClr val="0000FF"/>
                </a:solidFill>
                <a:latin typeface="Consolas"/>
              </a:rPr>
              <a:t>type</a:t>
            </a:r>
            <a:r>
              <a:rPr lang="en-US" dirty="0">
                <a:solidFill>
                  <a:prstClr val="black"/>
                </a:solidFill>
                <a:latin typeface="Consolas"/>
              </a:rPr>
              <a:t> </a:t>
            </a:r>
            <a:r>
              <a:rPr lang="en-US" dirty="0">
                <a:solidFill>
                  <a:srgbClr val="808080"/>
                </a:solidFill>
                <a:latin typeface="Consolas"/>
              </a:rPr>
              <a:t>=</a:t>
            </a:r>
            <a:r>
              <a:rPr lang="en-US" dirty="0">
                <a:solidFill>
                  <a:prstClr val="black"/>
                </a:solidFill>
                <a:latin typeface="Consolas"/>
              </a:rPr>
              <a:t> </a:t>
            </a:r>
            <a:r>
              <a:rPr lang="en-US" dirty="0">
                <a:solidFill>
                  <a:srgbClr val="FF0000"/>
                </a:solidFill>
                <a:latin typeface="Consolas"/>
              </a:rPr>
              <a:t>'U'</a:t>
            </a:r>
            <a:r>
              <a:rPr lang="en-US" dirty="0">
                <a:solidFill>
                  <a:srgbClr val="808080"/>
                </a:solidFill>
                <a:latin typeface="Consolas"/>
              </a:rPr>
              <a:t>)</a:t>
            </a:r>
            <a:endParaRPr lang="en-US" dirty="0">
              <a:solidFill>
                <a:prstClr val="black"/>
              </a:solidFill>
              <a:latin typeface="Consolas"/>
            </a:endParaRPr>
          </a:p>
          <a:p>
            <a:r>
              <a:rPr lang="en-US" dirty="0">
                <a:solidFill>
                  <a:srgbClr val="0000FF"/>
                </a:solidFill>
                <a:latin typeface="Consolas"/>
              </a:rPr>
              <a:t>DROP</a:t>
            </a:r>
            <a:r>
              <a:rPr lang="en-US" dirty="0">
                <a:solidFill>
                  <a:prstClr val="black"/>
                </a:solidFill>
                <a:latin typeface="Consolas"/>
              </a:rPr>
              <a:t> </a:t>
            </a:r>
            <a:r>
              <a:rPr lang="en-US" dirty="0">
                <a:solidFill>
                  <a:srgbClr val="0000FF"/>
                </a:solidFill>
                <a:latin typeface="Consolas"/>
              </a:rPr>
              <a:t>TABLE</a:t>
            </a:r>
            <a:r>
              <a:rPr lang="en-US" dirty="0">
                <a:solidFill>
                  <a:prstClr val="black"/>
                </a:solidFill>
                <a:latin typeface="Consolas"/>
              </a:rPr>
              <a:t> </a:t>
            </a:r>
            <a:r>
              <a:rPr lang="en-US" dirty="0" err="1">
                <a:solidFill>
                  <a:srgbClr val="008080"/>
                </a:solidFill>
                <a:latin typeface="Consolas"/>
              </a:rPr>
              <a:t>forTest</a:t>
            </a:r>
            <a:r>
              <a:rPr lang="en-US" dirty="0">
                <a:solidFill>
                  <a:srgbClr val="808080"/>
                </a:solidFill>
                <a:latin typeface="Consolas"/>
              </a:rPr>
              <a:t>;</a:t>
            </a:r>
            <a:endParaRPr lang="en-US" dirty="0">
              <a:solidFill>
                <a:prstClr val="black"/>
              </a:solidFill>
              <a:latin typeface="Consolas"/>
            </a:endParaRPr>
          </a:p>
          <a:p>
            <a:endParaRPr lang="en-US" dirty="0">
              <a:solidFill>
                <a:prstClr val="black"/>
              </a:solidFill>
              <a:latin typeface="Consolas"/>
            </a:endParaRPr>
          </a:p>
          <a:p>
            <a:r>
              <a:rPr lang="en-US" dirty="0">
                <a:solidFill>
                  <a:srgbClr val="0000FF"/>
                </a:solidFill>
                <a:latin typeface="Consolas"/>
              </a:rPr>
              <a:t>CREATE</a:t>
            </a:r>
            <a:r>
              <a:rPr lang="en-US" dirty="0">
                <a:solidFill>
                  <a:prstClr val="black"/>
                </a:solidFill>
                <a:latin typeface="Consolas"/>
              </a:rPr>
              <a:t> </a:t>
            </a:r>
            <a:r>
              <a:rPr lang="en-US" dirty="0">
                <a:solidFill>
                  <a:srgbClr val="0000FF"/>
                </a:solidFill>
                <a:latin typeface="Consolas"/>
              </a:rPr>
              <a:t>TABLE</a:t>
            </a:r>
            <a:r>
              <a:rPr lang="en-US" dirty="0">
                <a:solidFill>
                  <a:prstClr val="black"/>
                </a:solidFill>
                <a:latin typeface="Consolas"/>
              </a:rPr>
              <a:t> </a:t>
            </a:r>
            <a:r>
              <a:rPr lang="en-US" dirty="0" err="1">
                <a:solidFill>
                  <a:srgbClr val="008080"/>
                </a:solidFill>
                <a:latin typeface="Consolas"/>
              </a:rPr>
              <a:t>forTest</a:t>
            </a:r>
            <a:endParaRPr lang="en-US" dirty="0">
              <a:solidFill>
                <a:prstClr val="black"/>
              </a:solidFill>
              <a:latin typeface="Consolas"/>
            </a:endParaRPr>
          </a:p>
          <a:p>
            <a:r>
              <a:rPr lang="en-US" dirty="0">
                <a:solidFill>
                  <a:srgbClr val="808080"/>
                </a:solidFill>
                <a:latin typeface="Consolas"/>
              </a:rPr>
              <a:t>(</a:t>
            </a:r>
            <a:endParaRPr lang="en-US" dirty="0">
              <a:solidFill>
                <a:prstClr val="black"/>
              </a:solidFill>
              <a:latin typeface="Consolas"/>
            </a:endParaRPr>
          </a:p>
          <a:p>
            <a:r>
              <a:rPr lang="en-US" dirty="0">
                <a:solidFill>
                  <a:srgbClr val="008080"/>
                </a:solidFill>
                <a:latin typeface="Consolas"/>
              </a:rPr>
              <a:t>col1</a:t>
            </a:r>
            <a:r>
              <a:rPr lang="en-US" dirty="0">
                <a:solidFill>
                  <a:srgbClr val="0000FF"/>
                </a:solidFill>
                <a:latin typeface="Consolas"/>
              </a:rPr>
              <a:t>BIGINT</a:t>
            </a:r>
            <a:r>
              <a:rPr lang="en-US" dirty="0">
                <a:solidFill>
                  <a:srgbClr val="808080"/>
                </a:solidFill>
                <a:latin typeface="Consolas"/>
              </a:rPr>
              <a:t>NOT</a:t>
            </a:r>
            <a:r>
              <a:rPr lang="en-US" dirty="0">
                <a:solidFill>
                  <a:prstClr val="black"/>
                </a:solidFill>
                <a:latin typeface="Consolas"/>
              </a:rPr>
              <a:t> </a:t>
            </a:r>
            <a:r>
              <a:rPr lang="en-US" dirty="0">
                <a:solidFill>
                  <a:srgbClr val="808080"/>
                </a:solidFill>
                <a:latin typeface="Consolas"/>
              </a:rPr>
              <a:t>NULL</a:t>
            </a:r>
            <a:r>
              <a:rPr lang="en-US" dirty="0">
                <a:solidFill>
                  <a:srgbClr val="0000FF"/>
                </a:solidFill>
                <a:latin typeface="Consolas"/>
              </a:rPr>
              <a:t>PRIMARY</a:t>
            </a:r>
            <a:r>
              <a:rPr lang="en-US" dirty="0">
                <a:solidFill>
                  <a:prstClr val="black"/>
                </a:solidFill>
                <a:latin typeface="Consolas"/>
              </a:rPr>
              <a:t> </a:t>
            </a:r>
            <a:r>
              <a:rPr lang="en-US" dirty="0">
                <a:solidFill>
                  <a:srgbClr val="0000FF"/>
                </a:solidFill>
                <a:latin typeface="Consolas"/>
              </a:rPr>
              <a:t>KEYIDENTITY</a:t>
            </a:r>
            <a:endParaRPr lang="en-US" dirty="0">
              <a:solidFill>
                <a:prstClr val="black"/>
              </a:solidFill>
              <a:latin typeface="Consolas"/>
            </a:endParaRPr>
          </a:p>
          <a:p>
            <a:r>
              <a:rPr lang="en-US" dirty="0">
                <a:solidFill>
                  <a:srgbClr val="808080"/>
                </a:solidFill>
                <a:latin typeface="Consolas"/>
              </a:rPr>
              <a:t>,</a:t>
            </a:r>
            <a:r>
              <a:rPr lang="en-US" dirty="0">
                <a:solidFill>
                  <a:srgbClr val="008080"/>
                </a:solidFill>
                <a:latin typeface="Consolas"/>
              </a:rPr>
              <a:t>col2</a:t>
            </a:r>
            <a:r>
              <a:rPr lang="en-US" dirty="0">
                <a:solidFill>
                  <a:srgbClr val="0000FF"/>
                </a:solidFill>
                <a:latin typeface="Consolas"/>
              </a:rPr>
              <a:t>CHAR</a:t>
            </a:r>
            <a:r>
              <a:rPr lang="en-US" dirty="0">
                <a:solidFill>
                  <a:srgbClr val="808080"/>
                </a:solidFill>
                <a:latin typeface="Consolas"/>
              </a:rPr>
              <a:t>(</a:t>
            </a:r>
            <a:r>
              <a:rPr lang="en-US" dirty="0">
                <a:solidFill>
                  <a:prstClr val="black"/>
                </a:solidFill>
                <a:latin typeface="Consolas"/>
              </a:rPr>
              <a:t>100</a:t>
            </a:r>
            <a:r>
              <a:rPr lang="en-US" dirty="0">
                <a:solidFill>
                  <a:srgbClr val="808080"/>
                </a:solidFill>
                <a:latin typeface="Consolas"/>
              </a:rPr>
              <a:t>)NOT</a:t>
            </a:r>
            <a:r>
              <a:rPr lang="en-US" dirty="0">
                <a:solidFill>
                  <a:prstClr val="black"/>
                </a:solidFill>
                <a:latin typeface="Consolas"/>
              </a:rPr>
              <a:t> </a:t>
            </a:r>
            <a:r>
              <a:rPr lang="en-US" dirty="0">
                <a:solidFill>
                  <a:srgbClr val="808080"/>
                </a:solidFill>
                <a:latin typeface="Consolas"/>
              </a:rPr>
              <a:t>NULL</a:t>
            </a:r>
            <a:endParaRPr lang="en-US" dirty="0">
              <a:solidFill>
                <a:prstClr val="black"/>
              </a:solidFill>
              <a:latin typeface="Consolas"/>
            </a:endParaRPr>
          </a:p>
          <a:p>
            <a:r>
              <a:rPr lang="en-US" dirty="0">
                <a:solidFill>
                  <a:srgbClr val="808080"/>
                </a:solidFill>
                <a:latin typeface="Consolas"/>
              </a:rPr>
              <a:t>);</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 one page should hold 69 rows:</a:t>
            </a:r>
            <a:endParaRPr lang="en-US" dirty="0">
              <a:solidFill>
                <a:prstClr val="black"/>
              </a:solidFill>
              <a:latin typeface="Consolas"/>
            </a:endParaRPr>
          </a:p>
          <a:p>
            <a:endParaRPr lang="en-US" dirty="0">
              <a:solidFill>
                <a:prstClr val="black"/>
              </a:solidFill>
              <a:latin typeface="Consolas"/>
            </a:endParaRPr>
          </a:p>
          <a:p>
            <a:r>
              <a:rPr lang="en-US" dirty="0">
                <a:solidFill>
                  <a:srgbClr val="0000FF"/>
                </a:solidFill>
                <a:latin typeface="Consolas"/>
              </a:rPr>
              <a:t>DECLARE</a:t>
            </a:r>
            <a:r>
              <a:rPr lang="en-US" dirty="0">
                <a:solidFill>
                  <a:prstClr val="black"/>
                </a:solidFill>
                <a:latin typeface="Consolas"/>
              </a:rPr>
              <a:t> </a:t>
            </a:r>
            <a:r>
              <a:rPr lang="en-US" dirty="0">
                <a:solidFill>
                  <a:srgbClr val="008080"/>
                </a:solidFill>
                <a:latin typeface="Consolas"/>
              </a:rPr>
              <a:t>@count</a:t>
            </a:r>
            <a:r>
              <a:rPr lang="en-US" dirty="0">
                <a:solidFill>
                  <a:prstClr val="black"/>
                </a:solidFill>
                <a:latin typeface="Consolas"/>
              </a:rPr>
              <a:t> </a:t>
            </a:r>
            <a:r>
              <a:rPr lang="en-US" dirty="0">
                <a:solidFill>
                  <a:srgbClr val="0000FF"/>
                </a:solidFill>
                <a:latin typeface="Consolas"/>
              </a:rPr>
              <a:t>BIGINT</a:t>
            </a:r>
            <a:r>
              <a:rPr lang="en-US" dirty="0">
                <a:solidFill>
                  <a:srgbClr val="808080"/>
                </a:solidFill>
                <a:latin typeface="Consolas"/>
              </a:rPr>
              <a:t>;</a:t>
            </a:r>
            <a:endParaRPr lang="en-US" dirty="0">
              <a:solidFill>
                <a:prstClr val="black"/>
              </a:solidFill>
              <a:latin typeface="Consolas"/>
            </a:endParaRPr>
          </a:p>
          <a:p>
            <a:r>
              <a:rPr lang="en-US" dirty="0">
                <a:solidFill>
                  <a:srgbClr val="0000FF"/>
                </a:solidFill>
                <a:latin typeface="Consolas"/>
              </a:rPr>
              <a:t>SET</a:t>
            </a:r>
            <a:r>
              <a:rPr lang="en-US" dirty="0">
                <a:solidFill>
                  <a:prstClr val="black"/>
                </a:solidFill>
                <a:latin typeface="Consolas"/>
              </a:rPr>
              <a:t> </a:t>
            </a:r>
            <a:r>
              <a:rPr lang="en-US" dirty="0">
                <a:solidFill>
                  <a:srgbClr val="008080"/>
                </a:solidFill>
                <a:latin typeface="Consolas"/>
              </a:rPr>
              <a:t>@count</a:t>
            </a:r>
            <a:r>
              <a:rPr lang="en-US" dirty="0">
                <a:solidFill>
                  <a:prstClr val="black"/>
                </a:solidFill>
                <a:latin typeface="Consolas"/>
              </a:rPr>
              <a:t> </a:t>
            </a:r>
            <a:r>
              <a:rPr lang="en-US" dirty="0">
                <a:solidFill>
                  <a:srgbClr val="808080"/>
                </a:solidFill>
                <a:latin typeface="Consolas"/>
              </a:rPr>
              <a:t>=</a:t>
            </a:r>
            <a:r>
              <a:rPr lang="en-US" dirty="0">
                <a:solidFill>
                  <a:prstClr val="black"/>
                </a:solidFill>
                <a:latin typeface="Consolas"/>
              </a:rPr>
              <a:t> 1</a:t>
            </a:r>
            <a:r>
              <a:rPr lang="en-US" dirty="0">
                <a:solidFill>
                  <a:srgbClr val="808080"/>
                </a:solidFill>
                <a:latin typeface="Consolas"/>
              </a:rPr>
              <a:t>;</a:t>
            </a:r>
            <a:endParaRPr lang="en-US" dirty="0">
              <a:solidFill>
                <a:prstClr val="black"/>
              </a:solidFill>
              <a:latin typeface="Consolas"/>
            </a:endParaRPr>
          </a:p>
          <a:p>
            <a:endParaRPr lang="en-US" dirty="0">
              <a:solidFill>
                <a:prstClr val="black"/>
              </a:solidFill>
              <a:latin typeface="Consolas"/>
            </a:endParaRPr>
          </a:p>
          <a:p>
            <a:r>
              <a:rPr lang="en-US" dirty="0">
                <a:solidFill>
                  <a:srgbClr val="0000FF"/>
                </a:solidFill>
                <a:latin typeface="Consolas"/>
              </a:rPr>
              <a:t>WHILE</a:t>
            </a:r>
            <a:r>
              <a:rPr lang="en-US" dirty="0">
                <a:solidFill>
                  <a:prstClr val="black"/>
                </a:solidFill>
                <a:latin typeface="Consolas"/>
              </a:rPr>
              <a:t> </a:t>
            </a:r>
            <a:r>
              <a:rPr lang="en-US" dirty="0">
                <a:solidFill>
                  <a:srgbClr val="008080"/>
                </a:solidFill>
                <a:latin typeface="Consolas"/>
              </a:rPr>
              <a:t>@count</a:t>
            </a:r>
            <a:r>
              <a:rPr lang="en-US" dirty="0">
                <a:solidFill>
                  <a:prstClr val="black"/>
                </a:solidFill>
                <a:latin typeface="Consolas"/>
              </a:rPr>
              <a:t> </a:t>
            </a:r>
            <a:r>
              <a:rPr lang="en-US" dirty="0">
                <a:solidFill>
                  <a:srgbClr val="808080"/>
                </a:solidFill>
                <a:latin typeface="Consolas"/>
              </a:rPr>
              <a:t>&lt;</a:t>
            </a:r>
            <a:r>
              <a:rPr lang="en-US" dirty="0">
                <a:solidFill>
                  <a:prstClr val="black"/>
                </a:solidFill>
                <a:latin typeface="Consolas"/>
              </a:rPr>
              <a:t> 70</a:t>
            </a:r>
          </a:p>
          <a:p>
            <a:r>
              <a:rPr lang="en-US" dirty="0">
                <a:solidFill>
                  <a:srgbClr val="0000FF"/>
                </a:solidFill>
                <a:latin typeface="Consolas"/>
              </a:rPr>
              <a:t>BEGIN</a:t>
            </a:r>
            <a:endParaRPr lang="en-US" dirty="0">
              <a:solidFill>
                <a:prstClr val="black"/>
              </a:solidFill>
              <a:latin typeface="Consolas"/>
            </a:endParaRPr>
          </a:p>
          <a:p>
            <a:r>
              <a:rPr lang="en-US" dirty="0">
                <a:solidFill>
                  <a:srgbClr val="0000FF"/>
                </a:solidFill>
                <a:latin typeface="Consolas"/>
              </a:rPr>
              <a:t>INSERT</a:t>
            </a:r>
            <a:r>
              <a:rPr lang="en-US" dirty="0">
                <a:solidFill>
                  <a:prstClr val="black"/>
                </a:solidFill>
                <a:latin typeface="Consolas"/>
              </a:rPr>
              <a:t> </a:t>
            </a:r>
            <a:r>
              <a:rPr lang="en-US" dirty="0">
                <a:solidFill>
                  <a:srgbClr val="0000FF"/>
                </a:solidFill>
                <a:latin typeface="Consolas"/>
              </a:rPr>
              <a:t>INTO</a:t>
            </a:r>
            <a:r>
              <a:rPr lang="en-US" dirty="0">
                <a:solidFill>
                  <a:prstClr val="black"/>
                </a:solidFill>
                <a:latin typeface="Consolas"/>
              </a:rPr>
              <a:t> </a:t>
            </a:r>
            <a:r>
              <a:rPr lang="en-US" dirty="0" err="1">
                <a:solidFill>
                  <a:srgbClr val="008080"/>
                </a:solidFill>
                <a:latin typeface="Consolas"/>
              </a:rPr>
              <a:t>forTest</a:t>
            </a:r>
            <a:r>
              <a:rPr lang="en-US" dirty="0">
                <a:solidFill>
                  <a:srgbClr val="0000FF"/>
                </a:solidFill>
                <a:latin typeface="Consolas"/>
              </a:rPr>
              <a:t> </a:t>
            </a:r>
            <a:r>
              <a:rPr lang="en-US" dirty="0">
                <a:solidFill>
                  <a:srgbClr val="808080"/>
                </a:solidFill>
                <a:latin typeface="Consolas"/>
              </a:rPr>
              <a:t>(</a:t>
            </a:r>
            <a:r>
              <a:rPr lang="en-US" dirty="0">
                <a:solidFill>
                  <a:srgbClr val="008080"/>
                </a:solidFill>
                <a:latin typeface="Consolas"/>
              </a:rPr>
              <a:t>col2</a:t>
            </a:r>
            <a:r>
              <a:rPr lang="en-US" dirty="0">
                <a:solidFill>
                  <a:srgbClr val="808080"/>
                </a:solidFill>
                <a:latin typeface="Consolas"/>
              </a:rPr>
              <a:t>)</a:t>
            </a:r>
            <a:r>
              <a:rPr lang="en-US" dirty="0">
                <a:solidFill>
                  <a:prstClr val="black"/>
                </a:solidFill>
                <a:latin typeface="Consolas"/>
              </a:rPr>
              <a:t> </a:t>
            </a:r>
            <a:r>
              <a:rPr lang="en-US" dirty="0">
                <a:solidFill>
                  <a:srgbClr val="0000FF"/>
                </a:solidFill>
                <a:latin typeface="Consolas"/>
              </a:rPr>
              <a:t>VALUES </a:t>
            </a:r>
            <a:r>
              <a:rPr lang="en-US" dirty="0">
                <a:solidFill>
                  <a:srgbClr val="808080"/>
                </a:solidFill>
                <a:latin typeface="Consolas"/>
              </a:rPr>
              <a:t>(</a:t>
            </a:r>
            <a:r>
              <a:rPr lang="en-US" dirty="0">
                <a:solidFill>
                  <a:srgbClr val="FF0000"/>
                </a:solidFill>
                <a:latin typeface="Consolas"/>
              </a:rPr>
              <a:t>'this'</a:t>
            </a:r>
            <a:r>
              <a:rPr lang="en-US" dirty="0">
                <a:solidFill>
                  <a:srgbClr val="808080"/>
                </a:solidFill>
                <a:latin typeface="Consolas"/>
              </a:rPr>
              <a:t>);</a:t>
            </a:r>
            <a:endParaRPr lang="en-US" dirty="0">
              <a:solidFill>
                <a:prstClr val="black"/>
              </a:solidFill>
              <a:latin typeface="Consolas"/>
            </a:endParaRPr>
          </a:p>
          <a:p>
            <a:r>
              <a:rPr lang="en-US" dirty="0">
                <a:solidFill>
                  <a:srgbClr val="0000FF"/>
                </a:solidFill>
                <a:latin typeface="Consolas"/>
              </a:rPr>
              <a:t>SET</a:t>
            </a:r>
            <a:r>
              <a:rPr lang="en-US" dirty="0">
                <a:solidFill>
                  <a:prstClr val="black"/>
                </a:solidFill>
                <a:latin typeface="Consolas"/>
              </a:rPr>
              <a:t> </a:t>
            </a:r>
            <a:r>
              <a:rPr lang="en-US" dirty="0">
                <a:solidFill>
                  <a:srgbClr val="008080"/>
                </a:solidFill>
                <a:latin typeface="Consolas"/>
              </a:rPr>
              <a:t>@count</a:t>
            </a:r>
            <a:r>
              <a:rPr lang="en-US" dirty="0">
                <a:solidFill>
                  <a:prstClr val="black"/>
                </a:solidFill>
                <a:latin typeface="Consolas"/>
              </a:rPr>
              <a:t> </a:t>
            </a:r>
            <a:r>
              <a:rPr lang="en-US" dirty="0">
                <a:solidFill>
                  <a:srgbClr val="808080"/>
                </a:solidFill>
                <a:latin typeface="Consolas"/>
              </a:rPr>
              <a:t>=</a:t>
            </a:r>
            <a:r>
              <a:rPr lang="en-US" dirty="0">
                <a:solidFill>
                  <a:prstClr val="black"/>
                </a:solidFill>
                <a:latin typeface="Consolas"/>
              </a:rPr>
              <a:t> </a:t>
            </a:r>
            <a:r>
              <a:rPr lang="en-US" dirty="0">
                <a:solidFill>
                  <a:srgbClr val="008080"/>
                </a:solidFill>
                <a:latin typeface="Consolas"/>
              </a:rPr>
              <a:t>@count</a:t>
            </a:r>
            <a:r>
              <a:rPr lang="en-US" dirty="0">
                <a:solidFill>
                  <a:prstClr val="black"/>
                </a:solidFill>
                <a:latin typeface="Consolas"/>
              </a:rPr>
              <a:t> </a:t>
            </a:r>
            <a:r>
              <a:rPr lang="en-US" dirty="0">
                <a:solidFill>
                  <a:srgbClr val="808080"/>
                </a:solidFill>
                <a:latin typeface="Consolas"/>
              </a:rPr>
              <a:t>+</a:t>
            </a:r>
            <a:r>
              <a:rPr lang="en-US" dirty="0">
                <a:solidFill>
                  <a:prstClr val="black"/>
                </a:solidFill>
                <a:latin typeface="Consolas"/>
              </a:rPr>
              <a:t> 1</a:t>
            </a:r>
            <a:r>
              <a:rPr lang="en-US" dirty="0">
                <a:solidFill>
                  <a:srgbClr val="808080"/>
                </a:solidFill>
                <a:latin typeface="Consolas"/>
              </a:rPr>
              <a:t>;</a:t>
            </a:r>
            <a:endParaRPr lang="en-US" dirty="0">
              <a:solidFill>
                <a:prstClr val="black"/>
              </a:solidFill>
              <a:latin typeface="Consolas"/>
            </a:endParaRPr>
          </a:p>
          <a:p>
            <a:r>
              <a:rPr lang="en-US" dirty="0">
                <a:solidFill>
                  <a:srgbClr val="0000FF"/>
                </a:solidFill>
                <a:latin typeface="Consolas"/>
              </a:rPr>
              <a:t>END</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 end of step</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 now look at page allocations for the object</a:t>
            </a:r>
            <a:endParaRPr lang="en-US" dirty="0">
              <a:solidFill>
                <a:prstClr val="black"/>
              </a:solidFill>
              <a:latin typeface="Consolas"/>
            </a:endParaRPr>
          </a:p>
          <a:p>
            <a:r>
              <a:rPr lang="en-US" dirty="0">
                <a:solidFill>
                  <a:srgbClr val="008000"/>
                </a:solidFill>
                <a:latin typeface="Consolas"/>
              </a:rPr>
              <a:t>-- we only have one non-IAM page at this point, this is the root</a:t>
            </a:r>
            <a:endParaRPr lang="en-US" dirty="0">
              <a:solidFill>
                <a:prstClr val="black"/>
              </a:solidFill>
              <a:latin typeface="Consolas"/>
            </a:endParaRPr>
          </a:p>
          <a:p>
            <a:r>
              <a:rPr lang="en-US" dirty="0">
                <a:solidFill>
                  <a:srgbClr val="008000"/>
                </a:solidFill>
                <a:latin typeface="Consolas"/>
              </a:rPr>
              <a:t>-- note the page number to use in the </a:t>
            </a:r>
            <a:r>
              <a:rPr lang="en-US" dirty="0" err="1">
                <a:solidFill>
                  <a:srgbClr val="008000"/>
                </a:solidFill>
                <a:latin typeface="Consolas"/>
              </a:rPr>
              <a:t>dbcc</a:t>
            </a:r>
            <a:r>
              <a:rPr lang="en-US" dirty="0">
                <a:solidFill>
                  <a:srgbClr val="008000"/>
                </a:solidFill>
                <a:latin typeface="Consolas"/>
              </a:rPr>
              <a:t> page command:</a:t>
            </a:r>
            <a:endParaRPr lang="en-US" dirty="0">
              <a:solidFill>
                <a:prstClr val="black"/>
              </a:solidFill>
              <a:latin typeface="Consolas"/>
            </a:endParaRPr>
          </a:p>
          <a:p>
            <a:endParaRPr lang="en-US" dirty="0">
              <a:solidFill>
                <a:prstClr val="black"/>
              </a:solidFill>
              <a:latin typeface="Consolas"/>
            </a:endParaRPr>
          </a:p>
          <a:p>
            <a:r>
              <a:rPr lang="en-US" dirty="0">
                <a:solidFill>
                  <a:srgbClr val="0000FF"/>
                </a:solidFill>
                <a:latin typeface="Consolas"/>
              </a:rPr>
              <a:t>SELECT</a:t>
            </a:r>
            <a:r>
              <a:rPr lang="en-US" dirty="0">
                <a:solidFill>
                  <a:prstClr val="black"/>
                </a:solidFill>
                <a:latin typeface="Consolas"/>
              </a:rPr>
              <a:t> </a:t>
            </a:r>
            <a:r>
              <a:rPr lang="en-US" dirty="0" err="1">
                <a:solidFill>
                  <a:srgbClr val="008080"/>
                </a:solidFill>
                <a:latin typeface="Consolas"/>
              </a:rPr>
              <a:t>allocated_page_file_id</a:t>
            </a:r>
            <a:r>
              <a:rPr lang="en-US" dirty="0">
                <a:solidFill>
                  <a:srgbClr val="808080"/>
                </a:solidFill>
                <a:latin typeface="Consolas"/>
              </a:rPr>
              <a:t>,</a:t>
            </a:r>
            <a:r>
              <a:rPr lang="en-US" dirty="0">
                <a:solidFill>
                  <a:prstClr val="black"/>
                </a:solidFill>
                <a:latin typeface="Consolas"/>
              </a:rPr>
              <a:t> </a:t>
            </a:r>
            <a:r>
              <a:rPr lang="en-US" dirty="0" err="1">
                <a:solidFill>
                  <a:srgbClr val="008080"/>
                </a:solidFill>
                <a:latin typeface="Consolas"/>
              </a:rPr>
              <a:t>allocated_page_page_id</a:t>
            </a:r>
            <a:r>
              <a:rPr lang="en-US" dirty="0">
                <a:solidFill>
                  <a:srgbClr val="808080"/>
                </a:solidFill>
                <a:latin typeface="Consolas"/>
              </a:rPr>
              <a:t>,</a:t>
            </a:r>
            <a:r>
              <a:rPr lang="en-US" dirty="0">
                <a:solidFill>
                  <a:prstClr val="black"/>
                </a:solidFill>
                <a:latin typeface="Consolas"/>
              </a:rPr>
              <a:t> </a:t>
            </a:r>
            <a:r>
              <a:rPr lang="en-US" dirty="0">
                <a:solidFill>
                  <a:srgbClr val="808080"/>
                </a:solidFill>
                <a:latin typeface="Consolas"/>
              </a:rPr>
              <a:t>*</a:t>
            </a:r>
            <a:r>
              <a:rPr lang="en-US" dirty="0">
                <a:solidFill>
                  <a:prstClr val="black"/>
                </a:solidFill>
                <a:latin typeface="Consolas"/>
              </a:rPr>
              <a:t> </a:t>
            </a:r>
          </a:p>
          <a:p>
            <a:r>
              <a:rPr lang="en-US" dirty="0">
                <a:solidFill>
                  <a:srgbClr val="0000FF"/>
                </a:solidFill>
                <a:latin typeface="Consolas"/>
              </a:rPr>
              <a:t>FROM</a:t>
            </a:r>
            <a:r>
              <a:rPr lang="en-US" dirty="0">
                <a:solidFill>
                  <a:prstClr val="black"/>
                </a:solidFill>
                <a:latin typeface="Consolas"/>
              </a:rPr>
              <a:t> </a:t>
            </a:r>
            <a:r>
              <a:rPr lang="en-US" dirty="0" err="1">
                <a:solidFill>
                  <a:srgbClr val="008000"/>
                </a:solidFill>
                <a:latin typeface="Consolas"/>
              </a:rPr>
              <a:t>sys</a:t>
            </a:r>
            <a:r>
              <a:rPr lang="en-US" dirty="0" err="1">
                <a:solidFill>
                  <a:srgbClr val="808080"/>
                </a:solidFill>
                <a:latin typeface="Consolas"/>
              </a:rPr>
              <a:t>.</a:t>
            </a:r>
            <a:r>
              <a:rPr lang="en-US" dirty="0" err="1">
                <a:solidFill>
                  <a:srgbClr val="008080"/>
                </a:solidFill>
                <a:latin typeface="Consolas"/>
              </a:rPr>
              <a:t>dm_db_database_page_allocations</a:t>
            </a:r>
            <a:r>
              <a:rPr lang="en-US" dirty="0">
                <a:solidFill>
                  <a:srgbClr val="808080"/>
                </a:solidFill>
                <a:latin typeface="Consolas"/>
              </a:rPr>
              <a:t>(</a:t>
            </a:r>
            <a:r>
              <a:rPr lang="en-US" dirty="0">
                <a:solidFill>
                  <a:prstClr val="black"/>
                </a:solidFill>
                <a:latin typeface="Consolas"/>
              </a:rPr>
              <a:t>2</a:t>
            </a:r>
            <a:r>
              <a:rPr lang="en-US" dirty="0">
                <a:solidFill>
                  <a:srgbClr val="808080"/>
                </a:solidFill>
                <a:latin typeface="Consolas"/>
              </a:rPr>
              <a:t>,</a:t>
            </a:r>
            <a:r>
              <a:rPr lang="en-US" dirty="0">
                <a:solidFill>
                  <a:prstClr val="black"/>
                </a:solidFill>
                <a:latin typeface="Consolas"/>
              </a:rPr>
              <a:t> </a:t>
            </a:r>
            <a:r>
              <a:rPr lang="en-US" dirty="0" err="1">
                <a:solidFill>
                  <a:srgbClr val="FF00FF"/>
                </a:solidFill>
                <a:latin typeface="Consolas"/>
              </a:rPr>
              <a:t>object_id</a:t>
            </a:r>
            <a:r>
              <a:rPr lang="en-US" dirty="0">
                <a:solidFill>
                  <a:srgbClr val="808080"/>
                </a:solidFill>
                <a:latin typeface="Consolas"/>
              </a:rPr>
              <a:t>(</a:t>
            </a:r>
            <a:r>
              <a:rPr lang="en-US" dirty="0">
                <a:solidFill>
                  <a:srgbClr val="FF0000"/>
                </a:solidFill>
                <a:latin typeface="Consolas"/>
              </a:rPr>
              <a:t>'</a:t>
            </a:r>
            <a:r>
              <a:rPr lang="en-US" dirty="0" err="1">
                <a:solidFill>
                  <a:srgbClr val="FF0000"/>
                </a:solidFill>
                <a:latin typeface="Consolas"/>
              </a:rPr>
              <a:t>forTest</a:t>
            </a:r>
            <a:r>
              <a:rPr lang="en-US" dirty="0">
                <a:solidFill>
                  <a:srgbClr val="FF0000"/>
                </a:solidFill>
                <a:latin typeface="Consolas"/>
              </a:rPr>
              <a:t>'</a:t>
            </a:r>
            <a:r>
              <a:rPr lang="en-US" dirty="0">
                <a:solidFill>
                  <a:srgbClr val="808080"/>
                </a:solidFill>
                <a:latin typeface="Consolas"/>
              </a:rPr>
              <a:t>),</a:t>
            </a:r>
            <a:r>
              <a:rPr lang="en-US" dirty="0">
                <a:solidFill>
                  <a:prstClr val="black"/>
                </a:solidFill>
                <a:latin typeface="Consolas"/>
              </a:rPr>
              <a:t> 1</a:t>
            </a:r>
            <a:r>
              <a:rPr lang="en-US" dirty="0">
                <a:solidFill>
                  <a:srgbClr val="808080"/>
                </a:solidFill>
                <a:latin typeface="Consolas"/>
              </a:rPr>
              <a:t>,</a:t>
            </a:r>
            <a:r>
              <a:rPr lang="en-US" dirty="0">
                <a:solidFill>
                  <a:prstClr val="black"/>
                </a:solidFill>
                <a:latin typeface="Consolas"/>
              </a:rPr>
              <a:t> </a:t>
            </a:r>
            <a:r>
              <a:rPr lang="en-US" dirty="0">
                <a:solidFill>
                  <a:srgbClr val="808080"/>
                </a:solidFill>
                <a:latin typeface="Consolas"/>
              </a:rPr>
              <a:t>NULL,</a:t>
            </a:r>
            <a:r>
              <a:rPr lang="en-US" dirty="0">
                <a:solidFill>
                  <a:prstClr val="black"/>
                </a:solidFill>
                <a:latin typeface="Consolas"/>
              </a:rPr>
              <a:t> </a:t>
            </a:r>
            <a:r>
              <a:rPr lang="en-US" dirty="0">
                <a:solidFill>
                  <a:srgbClr val="FF0000"/>
                </a:solidFill>
                <a:latin typeface="Consolas"/>
              </a:rPr>
              <a:t>'DETAILED'</a:t>
            </a:r>
            <a:r>
              <a:rPr lang="en-US" dirty="0">
                <a:solidFill>
                  <a:srgbClr val="808080"/>
                </a:solidFill>
                <a:latin typeface="Consolas"/>
              </a:rPr>
              <a:t>)</a:t>
            </a:r>
            <a:endParaRPr lang="en-US" dirty="0">
              <a:solidFill>
                <a:prstClr val="black"/>
              </a:solidFill>
              <a:latin typeface="Consolas"/>
            </a:endParaRPr>
          </a:p>
          <a:p>
            <a:r>
              <a:rPr lang="en-US" dirty="0">
                <a:solidFill>
                  <a:srgbClr val="0000FF"/>
                </a:solidFill>
                <a:latin typeface="Consolas"/>
              </a:rPr>
              <a:t>WHERE</a:t>
            </a:r>
            <a:r>
              <a:rPr lang="en-US" dirty="0">
                <a:solidFill>
                  <a:prstClr val="black"/>
                </a:solidFill>
                <a:latin typeface="Consolas"/>
              </a:rPr>
              <a:t> </a:t>
            </a:r>
            <a:r>
              <a:rPr lang="en-US" dirty="0" err="1">
                <a:solidFill>
                  <a:srgbClr val="008080"/>
                </a:solidFill>
                <a:latin typeface="Consolas"/>
              </a:rPr>
              <a:t>is_iam_page</a:t>
            </a:r>
            <a:r>
              <a:rPr lang="en-US" dirty="0">
                <a:solidFill>
                  <a:prstClr val="black"/>
                </a:solidFill>
                <a:latin typeface="Consolas"/>
              </a:rPr>
              <a:t> </a:t>
            </a:r>
            <a:r>
              <a:rPr lang="en-US" dirty="0">
                <a:solidFill>
                  <a:srgbClr val="808080"/>
                </a:solidFill>
                <a:latin typeface="Consolas"/>
              </a:rPr>
              <a:t>=</a:t>
            </a:r>
            <a:r>
              <a:rPr lang="en-US" dirty="0">
                <a:solidFill>
                  <a:prstClr val="black"/>
                </a:solidFill>
                <a:latin typeface="Consolas"/>
              </a:rPr>
              <a:t> 0</a:t>
            </a:r>
          </a:p>
          <a:p>
            <a:endParaRPr lang="en-US" dirty="0">
              <a:solidFill>
                <a:prstClr val="black"/>
              </a:solidFill>
              <a:latin typeface="Consolas"/>
            </a:endParaRPr>
          </a:p>
          <a:p>
            <a:r>
              <a:rPr lang="en-US" dirty="0">
                <a:solidFill>
                  <a:srgbClr val="008000"/>
                </a:solidFill>
                <a:latin typeface="Consolas"/>
              </a:rPr>
              <a:t>-- end of step</a:t>
            </a:r>
            <a:endParaRPr lang="en-US" dirty="0">
              <a:solidFill>
                <a:prstClr val="black"/>
              </a:solidFill>
              <a:latin typeface="Consolas"/>
            </a:endParaRPr>
          </a:p>
          <a:p>
            <a:endParaRPr lang="en-US" dirty="0">
              <a:solidFill>
                <a:prstClr val="black"/>
              </a:solidFill>
              <a:latin typeface="Consolas"/>
            </a:endParaRPr>
          </a:p>
          <a:p>
            <a:r>
              <a:rPr lang="fr-FR" dirty="0">
                <a:solidFill>
                  <a:srgbClr val="0000FF"/>
                </a:solidFill>
                <a:latin typeface="Consolas"/>
              </a:rPr>
              <a:t>DBCC</a:t>
            </a:r>
            <a:r>
              <a:rPr lang="fr-FR" dirty="0">
                <a:solidFill>
                  <a:prstClr val="black"/>
                </a:solidFill>
                <a:latin typeface="Consolas"/>
              </a:rPr>
              <a:t> </a:t>
            </a:r>
            <a:r>
              <a:rPr lang="fr-FR" dirty="0">
                <a:solidFill>
                  <a:srgbClr val="0000FF"/>
                </a:solidFill>
                <a:latin typeface="Consolas"/>
              </a:rPr>
              <a:t>PAGE</a:t>
            </a:r>
            <a:r>
              <a:rPr lang="fr-FR" dirty="0">
                <a:solidFill>
                  <a:srgbClr val="808080"/>
                </a:solidFill>
                <a:latin typeface="Consolas"/>
              </a:rPr>
              <a:t>(</a:t>
            </a:r>
            <a:r>
              <a:rPr lang="fr-FR" dirty="0">
                <a:solidFill>
                  <a:prstClr val="black"/>
                </a:solidFill>
                <a:latin typeface="Consolas"/>
              </a:rPr>
              <a:t>2</a:t>
            </a:r>
            <a:r>
              <a:rPr lang="fr-FR" dirty="0">
                <a:solidFill>
                  <a:srgbClr val="808080"/>
                </a:solidFill>
                <a:latin typeface="Consolas"/>
              </a:rPr>
              <a:t>,</a:t>
            </a:r>
            <a:r>
              <a:rPr lang="fr-FR" dirty="0">
                <a:solidFill>
                  <a:prstClr val="black"/>
                </a:solidFill>
                <a:latin typeface="Consolas"/>
              </a:rPr>
              <a:t> 1</a:t>
            </a:r>
            <a:r>
              <a:rPr lang="fr-FR" dirty="0">
                <a:solidFill>
                  <a:srgbClr val="808080"/>
                </a:solidFill>
                <a:latin typeface="Consolas"/>
              </a:rPr>
              <a:t>,</a:t>
            </a:r>
            <a:r>
              <a:rPr lang="fr-FR" dirty="0">
                <a:solidFill>
                  <a:prstClr val="black"/>
                </a:solidFill>
                <a:latin typeface="Consolas"/>
              </a:rPr>
              <a:t> 283</a:t>
            </a:r>
            <a:r>
              <a:rPr lang="fr-FR" dirty="0">
                <a:solidFill>
                  <a:srgbClr val="808080"/>
                </a:solidFill>
                <a:latin typeface="Consolas"/>
              </a:rPr>
              <a:t>,</a:t>
            </a:r>
            <a:r>
              <a:rPr lang="fr-FR" dirty="0">
                <a:solidFill>
                  <a:prstClr val="black"/>
                </a:solidFill>
                <a:latin typeface="Consolas"/>
              </a:rPr>
              <a:t> 3</a:t>
            </a:r>
            <a:r>
              <a:rPr lang="fr-FR" dirty="0">
                <a:solidFill>
                  <a:srgbClr val="808080"/>
                </a:solidFill>
                <a:latin typeface="Consolas"/>
              </a:rPr>
              <a:t>);</a:t>
            </a:r>
            <a:endParaRPr lang="fr-FR"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 </a:t>
            </a:r>
            <a:endParaRPr lang="en-US" dirty="0">
              <a:solidFill>
                <a:prstClr val="black"/>
              </a:solidFill>
              <a:latin typeface="Consolas"/>
            </a:endParaRPr>
          </a:p>
          <a:p>
            <a:r>
              <a:rPr lang="en-US" dirty="0">
                <a:solidFill>
                  <a:srgbClr val="008000"/>
                </a:solidFill>
                <a:latin typeface="Consolas"/>
              </a:rPr>
              <a:t>Note the values in the rows.</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Also note the page number we used for this page. It is our current root page.</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The next insert should result in a page split</a:t>
            </a:r>
            <a:endParaRPr lang="en-US" dirty="0">
              <a:solidFill>
                <a:prstClr val="black"/>
              </a:solidFill>
              <a:latin typeface="Consolas"/>
            </a:endParaRPr>
          </a:p>
          <a:p>
            <a:r>
              <a:rPr lang="en-US" dirty="0">
                <a:solidFill>
                  <a:srgbClr val="008000"/>
                </a:solidFill>
                <a:latin typeface="Consolas"/>
              </a:rPr>
              <a:t>*/</a:t>
            </a:r>
            <a:endParaRPr lang="en-US" dirty="0">
              <a:solidFill>
                <a:prstClr val="black"/>
              </a:solidFill>
              <a:latin typeface="Consolas"/>
            </a:endParaRPr>
          </a:p>
          <a:p>
            <a:endParaRPr lang="en-US" dirty="0">
              <a:solidFill>
                <a:prstClr val="black"/>
              </a:solidFill>
              <a:latin typeface="Consolas"/>
            </a:endParaRPr>
          </a:p>
          <a:p>
            <a:r>
              <a:rPr lang="en-US" dirty="0">
                <a:solidFill>
                  <a:srgbClr val="0000FF"/>
                </a:solidFill>
                <a:latin typeface="Consolas"/>
              </a:rPr>
              <a:t>INSERT</a:t>
            </a:r>
            <a:r>
              <a:rPr lang="en-US" dirty="0">
                <a:solidFill>
                  <a:prstClr val="black"/>
                </a:solidFill>
                <a:latin typeface="Consolas"/>
              </a:rPr>
              <a:t> </a:t>
            </a:r>
            <a:r>
              <a:rPr lang="en-US" dirty="0">
                <a:solidFill>
                  <a:srgbClr val="0000FF"/>
                </a:solidFill>
                <a:latin typeface="Consolas"/>
              </a:rPr>
              <a:t>INTO</a:t>
            </a:r>
            <a:r>
              <a:rPr lang="en-US" dirty="0">
                <a:solidFill>
                  <a:prstClr val="black"/>
                </a:solidFill>
                <a:latin typeface="Consolas"/>
              </a:rPr>
              <a:t> </a:t>
            </a:r>
            <a:r>
              <a:rPr lang="en-US" dirty="0" err="1">
                <a:solidFill>
                  <a:srgbClr val="008080"/>
                </a:solidFill>
                <a:latin typeface="Consolas"/>
              </a:rPr>
              <a:t>forTest</a:t>
            </a:r>
            <a:r>
              <a:rPr lang="en-US" dirty="0">
                <a:solidFill>
                  <a:srgbClr val="0000FF"/>
                </a:solidFill>
                <a:latin typeface="Consolas"/>
              </a:rPr>
              <a:t> </a:t>
            </a:r>
            <a:r>
              <a:rPr lang="en-US" dirty="0">
                <a:solidFill>
                  <a:srgbClr val="808080"/>
                </a:solidFill>
                <a:latin typeface="Consolas"/>
              </a:rPr>
              <a:t>(</a:t>
            </a:r>
            <a:r>
              <a:rPr lang="en-US" dirty="0">
                <a:solidFill>
                  <a:srgbClr val="008080"/>
                </a:solidFill>
                <a:latin typeface="Consolas"/>
              </a:rPr>
              <a:t>col2</a:t>
            </a:r>
            <a:r>
              <a:rPr lang="en-US" dirty="0">
                <a:solidFill>
                  <a:srgbClr val="808080"/>
                </a:solidFill>
                <a:latin typeface="Consolas"/>
              </a:rPr>
              <a:t>)</a:t>
            </a:r>
            <a:r>
              <a:rPr lang="en-US" dirty="0">
                <a:solidFill>
                  <a:prstClr val="black"/>
                </a:solidFill>
                <a:latin typeface="Consolas"/>
              </a:rPr>
              <a:t> </a:t>
            </a:r>
            <a:r>
              <a:rPr lang="en-US" dirty="0">
                <a:solidFill>
                  <a:srgbClr val="0000FF"/>
                </a:solidFill>
                <a:latin typeface="Consolas"/>
              </a:rPr>
              <a:t>VALUES </a:t>
            </a:r>
            <a:r>
              <a:rPr lang="en-US" dirty="0">
                <a:solidFill>
                  <a:srgbClr val="808080"/>
                </a:solidFill>
                <a:latin typeface="Consolas"/>
              </a:rPr>
              <a:t>(</a:t>
            </a:r>
            <a:r>
              <a:rPr lang="en-US" dirty="0">
                <a:solidFill>
                  <a:srgbClr val="FF0000"/>
                </a:solidFill>
                <a:latin typeface="Consolas"/>
              </a:rPr>
              <a:t>'this'</a:t>
            </a:r>
            <a:r>
              <a:rPr lang="en-US" dirty="0">
                <a:solidFill>
                  <a:srgbClr val="808080"/>
                </a:solidFill>
                <a:latin typeface="Consolas"/>
              </a:rPr>
              <a:t>);</a:t>
            </a:r>
            <a:endParaRPr lang="en-US" dirty="0">
              <a:solidFill>
                <a:prstClr val="black"/>
              </a:solidFill>
              <a:latin typeface="Consolas"/>
            </a:endParaRPr>
          </a:p>
          <a:p>
            <a:endParaRPr lang="en-US" dirty="0">
              <a:solidFill>
                <a:prstClr val="black"/>
              </a:solidFill>
              <a:latin typeface="Consolas"/>
            </a:endParaRPr>
          </a:p>
          <a:p>
            <a:r>
              <a:rPr lang="en-US" dirty="0">
                <a:solidFill>
                  <a:srgbClr val="008000"/>
                </a:solidFill>
                <a:latin typeface="Consolas"/>
              </a:rPr>
              <a:t>-- end of step</a:t>
            </a:r>
            <a:endParaRPr lang="en-US" dirty="0">
              <a:solidFill>
                <a:prstClr val="black"/>
              </a:solidFill>
              <a:latin typeface="Consolas"/>
            </a:endParaRPr>
          </a:p>
          <a:p>
            <a:endParaRPr lang="en-US" dirty="0">
              <a:solidFill>
                <a:prstClr val="black"/>
              </a:solidFill>
              <a:latin typeface="Consolas"/>
            </a:endParaRPr>
          </a:p>
          <a:p>
            <a:r>
              <a:rPr lang="en-US" dirty="0" smtClean="0">
                <a:solidFill>
                  <a:srgbClr val="008000"/>
                </a:solidFill>
                <a:latin typeface="Consolas"/>
              </a:rPr>
              <a:t>-- now examine non-IAM pages in the object</a:t>
            </a:r>
            <a:endParaRPr lang="en-US" dirty="0" smtClean="0">
              <a:solidFill>
                <a:prstClr val="black"/>
              </a:solidFill>
              <a:latin typeface="Consolas"/>
            </a:endParaRPr>
          </a:p>
          <a:p>
            <a:r>
              <a:rPr lang="en-US" dirty="0" smtClean="0">
                <a:solidFill>
                  <a:srgbClr val="008000"/>
                </a:solidFill>
                <a:latin typeface="Consolas"/>
              </a:rPr>
              <a:t>-- the index page is the new root, note the page number</a:t>
            </a:r>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00FF"/>
                </a:solidFill>
                <a:latin typeface="Consolas"/>
              </a:rPr>
              <a:t>SELECT</a:t>
            </a:r>
            <a:r>
              <a:rPr lang="en-US" dirty="0" smtClean="0">
                <a:solidFill>
                  <a:prstClr val="black"/>
                </a:solidFill>
                <a:latin typeface="Consolas"/>
              </a:rPr>
              <a:t> </a:t>
            </a:r>
            <a:r>
              <a:rPr lang="en-US" dirty="0" err="1" smtClean="0">
                <a:solidFill>
                  <a:srgbClr val="008080"/>
                </a:solidFill>
                <a:latin typeface="Consolas"/>
              </a:rPr>
              <a:t>allocated_page_file_id</a:t>
            </a:r>
            <a:r>
              <a:rPr lang="en-US" dirty="0" smtClean="0">
                <a:solidFill>
                  <a:srgbClr val="808080"/>
                </a:solidFill>
                <a:latin typeface="Consolas"/>
              </a:rPr>
              <a:t>,</a:t>
            </a:r>
            <a:r>
              <a:rPr lang="en-US" dirty="0" smtClean="0">
                <a:solidFill>
                  <a:prstClr val="black"/>
                </a:solidFill>
                <a:latin typeface="Consolas"/>
              </a:rPr>
              <a:t> </a:t>
            </a:r>
            <a:r>
              <a:rPr lang="en-US" dirty="0" err="1" smtClean="0">
                <a:solidFill>
                  <a:srgbClr val="008080"/>
                </a:solidFill>
                <a:latin typeface="Consolas"/>
              </a:rPr>
              <a:t>allocated_page_page_id</a:t>
            </a:r>
            <a:r>
              <a:rPr lang="en-US" dirty="0" smtClean="0">
                <a:solidFill>
                  <a:srgbClr val="808080"/>
                </a:solidFill>
                <a:latin typeface="Consolas"/>
              </a:rPr>
              <a:t>,</a:t>
            </a:r>
            <a:r>
              <a:rPr lang="en-US" dirty="0" smtClean="0">
                <a:solidFill>
                  <a:prstClr val="black"/>
                </a:solidFill>
                <a:latin typeface="Consolas"/>
              </a:rPr>
              <a:t> </a:t>
            </a:r>
            <a:r>
              <a:rPr lang="en-US" dirty="0" err="1" smtClean="0">
                <a:solidFill>
                  <a:srgbClr val="008080"/>
                </a:solidFill>
                <a:latin typeface="Consolas"/>
              </a:rPr>
              <a:t>page_type_desc</a:t>
            </a:r>
            <a:r>
              <a:rPr lang="en-US" dirty="0" smtClean="0">
                <a:solidFill>
                  <a:srgbClr val="808080"/>
                </a:solidFill>
                <a:latin typeface="Consolas"/>
              </a:rPr>
              <a:t>,</a:t>
            </a:r>
            <a:r>
              <a:rPr lang="en-US" dirty="0" smtClean="0">
                <a:solidFill>
                  <a:prstClr val="black"/>
                </a:solidFill>
                <a:latin typeface="Consolas"/>
              </a:rPr>
              <a:t> </a:t>
            </a:r>
            <a:r>
              <a:rPr lang="en-US" dirty="0" smtClean="0">
                <a:solidFill>
                  <a:srgbClr val="808080"/>
                </a:solidFill>
                <a:latin typeface="Consolas"/>
              </a:rPr>
              <a:t>*</a:t>
            </a:r>
            <a:r>
              <a:rPr lang="en-US" dirty="0" smtClean="0">
                <a:solidFill>
                  <a:prstClr val="black"/>
                </a:solidFill>
                <a:latin typeface="Consolas"/>
              </a:rPr>
              <a:t> </a:t>
            </a:r>
          </a:p>
          <a:p>
            <a:r>
              <a:rPr lang="en-US" dirty="0" smtClean="0">
                <a:solidFill>
                  <a:srgbClr val="0000FF"/>
                </a:solidFill>
                <a:latin typeface="Consolas"/>
              </a:rPr>
              <a:t>FROM</a:t>
            </a:r>
            <a:r>
              <a:rPr lang="en-US" dirty="0" smtClean="0">
                <a:solidFill>
                  <a:prstClr val="black"/>
                </a:solidFill>
                <a:latin typeface="Consolas"/>
              </a:rPr>
              <a:t> </a:t>
            </a:r>
            <a:r>
              <a:rPr lang="en-US" dirty="0" err="1" smtClean="0">
                <a:solidFill>
                  <a:srgbClr val="008000"/>
                </a:solidFill>
                <a:latin typeface="Consolas"/>
              </a:rPr>
              <a:t>sys</a:t>
            </a:r>
            <a:r>
              <a:rPr lang="en-US" dirty="0" err="1" smtClean="0">
                <a:solidFill>
                  <a:srgbClr val="808080"/>
                </a:solidFill>
                <a:latin typeface="Consolas"/>
              </a:rPr>
              <a:t>.</a:t>
            </a:r>
            <a:r>
              <a:rPr lang="en-US" dirty="0" err="1" smtClean="0">
                <a:solidFill>
                  <a:srgbClr val="008080"/>
                </a:solidFill>
                <a:latin typeface="Consolas"/>
              </a:rPr>
              <a:t>dm_db_database_page_allocations</a:t>
            </a:r>
            <a:r>
              <a:rPr lang="en-US" dirty="0" smtClean="0">
                <a:solidFill>
                  <a:srgbClr val="808080"/>
                </a:solidFill>
                <a:latin typeface="Consolas"/>
              </a:rPr>
              <a:t>(</a:t>
            </a:r>
            <a:r>
              <a:rPr lang="en-US" dirty="0" smtClean="0">
                <a:solidFill>
                  <a:prstClr val="black"/>
                </a:solidFill>
                <a:latin typeface="Consolas"/>
              </a:rPr>
              <a:t>2</a:t>
            </a:r>
            <a:r>
              <a:rPr lang="en-US" dirty="0" smtClean="0">
                <a:solidFill>
                  <a:srgbClr val="808080"/>
                </a:solidFill>
                <a:latin typeface="Consolas"/>
              </a:rPr>
              <a:t>,</a:t>
            </a:r>
            <a:r>
              <a:rPr lang="en-US" dirty="0" smtClean="0">
                <a:solidFill>
                  <a:prstClr val="black"/>
                </a:solidFill>
                <a:latin typeface="Consolas"/>
              </a:rPr>
              <a:t> </a:t>
            </a:r>
            <a:r>
              <a:rPr lang="en-US" dirty="0" err="1" smtClean="0">
                <a:solidFill>
                  <a:srgbClr val="FF00FF"/>
                </a:solidFill>
                <a:latin typeface="Consolas"/>
              </a:rPr>
              <a:t>object_id</a:t>
            </a:r>
            <a:r>
              <a:rPr lang="en-US" dirty="0" smtClean="0">
                <a:solidFill>
                  <a:srgbClr val="808080"/>
                </a:solidFill>
                <a:latin typeface="Consolas"/>
              </a:rPr>
              <a:t>(</a:t>
            </a:r>
            <a:r>
              <a:rPr lang="en-US" dirty="0" smtClean="0">
                <a:solidFill>
                  <a:srgbClr val="FF0000"/>
                </a:solidFill>
                <a:latin typeface="Consolas"/>
              </a:rPr>
              <a:t>'</a:t>
            </a:r>
            <a:r>
              <a:rPr lang="en-US" dirty="0" err="1" smtClean="0">
                <a:solidFill>
                  <a:srgbClr val="FF0000"/>
                </a:solidFill>
                <a:latin typeface="Consolas"/>
              </a:rPr>
              <a:t>forTest</a:t>
            </a:r>
            <a:r>
              <a:rPr lang="en-US" dirty="0" smtClean="0">
                <a:solidFill>
                  <a:srgbClr val="FF0000"/>
                </a:solidFill>
                <a:latin typeface="Consolas"/>
              </a:rPr>
              <a:t>'</a:t>
            </a:r>
            <a:r>
              <a:rPr lang="en-US" dirty="0" smtClean="0">
                <a:solidFill>
                  <a:srgbClr val="808080"/>
                </a:solidFill>
                <a:latin typeface="Consolas"/>
              </a:rPr>
              <a:t>),</a:t>
            </a:r>
            <a:r>
              <a:rPr lang="en-US" dirty="0" smtClean="0">
                <a:solidFill>
                  <a:prstClr val="black"/>
                </a:solidFill>
                <a:latin typeface="Consolas"/>
              </a:rPr>
              <a:t> 1</a:t>
            </a:r>
            <a:r>
              <a:rPr lang="en-US" dirty="0" smtClean="0">
                <a:solidFill>
                  <a:srgbClr val="808080"/>
                </a:solidFill>
                <a:latin typeface="Consolas"/>
              </a:rPr>
              <a:t>,</a:t>
            </a:r>
            <a:r>
              <a:rPr lang="en-US" dirty="0" smtClean="0">
                <a:solidFill>
                  <a:prstClr val="black"/>
                </a:solidFill>
                <a:latin typeface="Consolas"/>
              </a:rPr>
              <a:t> </a:t>
            </a:r>
            <a:r>
              <a:rPr lang="en-US" dirty="0" smtClean="0">
                <a:solidFill>
                  <a:srgbClr val="808080"/>
                </a:solidFill>
                <a:latin typeface="Consolas"/>
              </a:rPr>
              <a:t>NULL,</a:t>
            </a:r>
            <a:r>
              <a:rPr lang="en-US" dirty="0" smtClean="0">
                <a:solidFill>
                  <a:prstClr val="black"/>
                </a:solidFill>
                <a:latin typeface="Consolas"/>
              </a:rPr>
              <a:t> </a:t>
            </a:r>
            <a:r>
              <a:rPr lang="en-US" dirty="0" smtClean="0">
                <a:solidFill>
                  <a:srgbClr val="FF0000"/>
                </a:solidFill>
                <a:latin typeface="Consolas"/>
              </a:rPr>
              <a:t>'DETAILED'</a:t>
            </a:r>
            <a:r>
              <a:rPr lang="en-US" dirty="0" smtClean="0">
                <a:solidFill>
                  <a:srgbClr val="808080"/>
                </a:solidFill>
                <a:latin typeface="Consolas"/>
              </a:rPr>
              <a:t>)</a:t>
            </a:r>
            <a:endParaRPr lang="en-US" dirty="0" smtClean="0">
              <a:solidFill>
                <a:prstClr val="black"/>
              </a:solidFill>
              <a:latin typeface="Consolas"/>
            </a:endParaRPr>
          </a:p>
          <a:p>
            <a:r>
              <a:rPr lang="en-US" dirty="0" smtClean="0">
                <a:solidFill>
                  <a:srgbClr val="0000FF"/>
                </a:solidFill>
                <a:latin typeface="Consolas"/>
              </a:rPr>
              <a:t>WHERE</a:t>
            </a:r>
            <a:r>
              <a:rPr lang="en-US" dirty="0" smtClean="0">
                <a:solidFill>
                  <a:prstClr val="black"/>
                </a:solidFill>
                <a:latin typeface="Consolas"/>
              </a:rPr>
              <a:t> </a:t>
            </a:r>
            <a:r>
              <a:rPr lang="en-US" dirty="0" err="1" smtClean="0">
                <a:solidFill>
                  <a:srgbClr val="008080"/>
                </a:solidFill>
                <a:latin typeface="Consolas"/>
              </a:rPr>
              <a:t>is_iam_page</a:t>
            </a:r>
            <a:r>
              <a:rPr lang="en-US" dirty="0" smtClean="0">
                <a:solidFill>
                  <a:prstClr val="black"/>
                </a:solidFill>
                <a:latin typeface="Consolas"/>
              </a:rPr>
              <a:t> </a:t>
            </a:r>
            <a:r>
              <a:rPr lang="en-US" dirty="0" smtClean="0">
                <a:solidFill>
                  <a:srgbClr val="808080"/>
                </a:solidFill>
                <a:latin typeface="Consolas"/>
              </a:rPr>
              <a:t>=</a:t>
            </a:r>
            <a:r>
              <a:rPr lang="en-US" dirty="0" smtClean="0">
                <a:solidFill>
                  <a:prstClr val="black"/>
                </a:solidFill>
                <a:latin typeface="Consolas"/>
              </a:rPr>
              <a:t> 0</a:t>
            </a:r>
          </a:p>
          <a:p>
            <a:endParaRPr lang="en-US" dirty="0" smtClean="0">
              <a:solidFill>
                <a:prstClr val="black"/>
              </a:solidFill>
              <a:latin typeface="Consolas"/>
            </a:endParaRPr>
          </a:p>
          <a:p>
            <a:r>
              <a:rPr lang="en-US" dirty="0" smtClean="0">
                <a:solidFill>
                  <a:srgbClr val="008000"/>
                </a:solidFill>
                <a:latin typeface="Consolas"/>
              </a:rPr>
              <a:t>-- end of step:</a:t>
            </a:r>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8000"/>
                </a:solidFill>
                <a:latin typeface="Consolas"/>
              </a:rPr>
              <a:t>/*</a:t>
            </a:r>
            <a:endParaRPr lang="en-US" dirty="0" smtClean="0">
              <a:solidFill>
                <a:prstClr val="black"/>
              </a:solidFill>
              <a:latin typeface="Consolas"/>
            </a:endParaRPr>
          </a:p>
          <a:p>
            <a:r>
              <a:rPr lang="en-US" dirty="0" smtClean="0">
                <a:solidFill>
                  <a:srgbClr val="008000"/>
                </a:solidFill>
                <a:latin typeface="Consolas"/>
              </a:rPr>
              <a:t>Note that we had a page split. Now, we have a new page number as the root page</a:t>
            </a:r>
            <a:endParaRPr lang="en-US" dirty="0" smtClean="0">
              <a:solidFill>
                <a:prstClr val="black"/>
              </a:solidFill>
              <a:latin typeface="Consolas"/>
            </a:endParaRPr>
          </a:p>
          <a:p>
            <a:r>
              <a:rPr lang="en-US" dirty="0" smtClean="0">
                <a:solidFill>
                  <a:srgbClr val="008000"/>
                </a:solidFill>
                <a:latin typeface="Consolas"/>
              </a:rPr>
              <a:t>This is the "pushed up" level as described above.</a:t>
            </a:r>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8000"/>
                </a:solidFill>
                <a:latin typeface="Consolas"/>
              </a:rPr>
              <a:t>The old root page is now one of the leaf pages</a:t>
            </a:r>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8000"/>
                </a:solidFill>
                <a:latin typeface="Consolas"/>
              </a:rPr>
              <a:t>but more significant is the contents of the page now that we are doing</a:t>
            </a:r>
            <a:endParaRPr lang="en-US" dirty="0" smtClean="0">
              <a:solidFill>
                <a:prstClr val="black"/>
              </a:solidFill>
              <a:latin typeface="Consolas"/>
            </a:endParaRPr>
          </a:p>
          <a:p>
            <a:r>
              <a:rPr lang="en-US" dirty="0" smtClean="0">
                <a:solidFill>
                  <a:srgbClr val="008000"/>
                </a:solidFill>
                <a:latin typeface="Consolas"/>
              </a:rPr>
              <a:t>sequential inserts. Use each of those </a:t>
            </a:r>
            <a:r>
              <a:rPr lang="en-US" dirty="0" err="1" smtClean="0">
                <a:solidFill>
                  <a:srgbClr val="008000"/>
                </a:solidFill>
                <a:latin typeface="Consolas"/>
              </a:rPr>
              <a:t>ChildPageId</a:t>
            </a:r>
            <a:r>
              <a:rPr lang="en-US" dirty="0" smtClean="0">
                <a:solidFill>
                  <a:srgbClr val="008000"/>
                </a:solidFill>
                <a:latin typeface="Consolas"/>
              </a:rPr>
              <a:t> page numbers in a DBCC page:</a:t>
            </a:r>
            <a:endParaRPr lang="en-US" dirty="0" smtClean="0">
              <a:solidFill>
                <a:prstClr val="black"/>
              </a:solidFill>
              <a:latin typeface="Consolas"/>
            </a:endParaRPr>
          </a:p>
          <a:p>
            <a:r>
              <a:rPr lang="en-US" dirty="0" smtClean="0">
                <a:solidFill>
                  <a:srgbClr val="008000"/>
                </a:solidFill>
                <a:latin typeface="Consolas"/>
              </a:rPr>
              <a:t>*/</a:t>
            </a:r>
            <a:endParaRPr lang="en-US" dirty="0" smtClean="0">
              <a:solidFill>
                <a:prstClr val="black"/>
              </a:solidFill>
              <a:latin typeface="Consolas"/>
            </a:endParaRPr>
          </a:p>
          <a:p>
            <a:endParaRPr lang="en-US" dirty="0" smtClean="0">
              <a:solidFill>
                <a:prstClr val="black"/>
              </a:solidFill>
              <a:latin typeface="Consolas"/>
            </a:endParaRPr>
          </a:p>
          <a:p>
            <a:r>
              <a:rPr lang="fr-FR" dirty="0" smtClean="0">
                <a:solidFill>
                  <a:srgbClr val="0000FF"/>
                </a:solidFill>
                <a:latin typeface="Consolas"/>
              </a:rPr>
              <a:t>DBCC</a:t>
            </a:r>
            <a:r>
              <a:rPr lang="fr-FR" dirty="0" smtClean="0">
                <a:solidFill>
                  <a:prstClr val="black"/>
                </a:solidFill>
                <a:latin typeface="Consolas"/>
              </a:rPr>
              <a:t> </a:t>
            </a:r>
            <a:r>
              <a:rPr lang="fr-FR" dirty="0" smtClean="0">
                <a:solidFill>
                  <a:srgbClr val="0000FF"/>
                </a:solidFill>
                <a:latin typeface="Consolas"/>
              </a:rPr>
              <a:t>PAGE</a:t>
            </a:r>
            <a:r>
              <a:rPr lang="fr-FR" dirty="0" smtClean="0">
                <a:solidFill>
                  <a:srgbClr val="808080"/>
                </a:solidFill>
                <a:latin typeface="Consolas"/>
              </a:rPr>
              <a:t>(</a:t>
            </a:r>
            <a:r>
              <a:rPr lang="fr-FR" dirty="0" smtClean="0">
                <a:solidFill>
                  <a:prstClr val="black"/>
                </a:solidFill>
                <a:latin typeface="Consolas"/>
              </a:rPr>
              <a:t>2</a:t>
            </a:r>
            <a:r>
              <a:rPr lang="fr-FR" dirty="0" smtClean="0">
                <a:solidFill>
                  <a:srgbClr val="808080"/>
                </a:solidFill>
                <a:latin typeface="Consolas"/>
              </a:rPr>
              <a:t>,</a:t>
            </a:r>
            <a:r>
              <a:rPr lang="fr-FR" dirty="0" smtClean="0">
                <a:solidFill>
                  <a:prstClr val="black"/>
                </a:solidFill>
                <a:latin typeface="Consolas"/>
              </a:rPr>
              <a:t> 1</a:t>
            </a:r>
            <a:r>
              <a:rPr lang="fr-FR" dirty="0" smtClean="0">
                <a:solidFill>
                  <a:srgbClr val="808080"/>
                </a:solidFill>
                <a:latin typeface="Consolas"/>
              </a:rPr>
              <a:t>,</a:t>
            </a:r>
            <a:r>
              <a:rPr lang="fr-FR" dirty="0" smtClean="0">
                <a:solidFill>
                  <a:prstClr val="black"/>
                </a:solidFill>
                <a:latin typeface="Consolas"/>
              </a:rPr>
              <a:t> 283</a:t>
            </a:r>
            <a:r>
              <a:rPr lang="fr-FR" dirty="0" smtClean="0">
                <a:solidFill>
                  <a:srgbClr val="808080"/>
                </a:solidFill>
                <a:latin typeface="Consolas"/>
              </a:rPr>
              <a:t>,</a:t>
            </a:r>
            <a:r>
              <a:rPr lang="fr-FR" dirty="0" smtClean="0">
                <a:solidFill>
                  <a:prstClr val="black"/>
                </a:solidFill>
                <a:latin typeface="Consolas"/>
              </a:rPr>
              <a:t> 3</a:t>
            </a:r>
            <a:r>
              <a:rPr lang="fr-FR" dirty="0" smtClean="0">
                <a:solidFill>
                  <a:srgbClr val="808080"/>
                </a:solidFill>
                <a:latin typeface="Consolas"/>
              </a:rPr>
              <a:t>);</a:t>
            </a:r>
            <a:endParaRPr lang="fr-FR" dirty="0" smtClean="0">
              <a:solidFill>
                <a:prstClr val="black"/>
              </a:solidFill>
              <a:latin typeface="Consolas"/>
            </a:endParaRPr>
          </a:p>
          <a:p>
            <a:r>
              <a:rPr lang="fr-FR" dirty="0" smtClean="0">
                <a:solidFill>
                  <a:srgbClr val="0000FF"/>
                </a:solidFill>
                <a:latin typeface="Consolas"/>
              </a:rPr>
              <a:t>DBCC</a:t>
            </a:r>
            <a:r>
              <a:rPr lang="fr-FR" dirty="0" smtClean="0">
                <a:solidFill>
                  <a:prstClr val="black"/>
                </a:solidFill>
                <a:latin typeface="Consolas"/>
              </a:rPr>
              <a:t> </a:t>
            </a:r>
            <a:r>
              <a:rPr lang="fr-FR" dirty="0" smtClean="0">
                <a:solidFill>
                  <a:srgbClr val="0000FF"/>
                </a:solidFill>
                <a:latin typeface="Consolas"/>
              </a:rPr>
              <a:t>PAGE</a:t>
            </a:r>
            <a:r>
              <a:rPr lang="fr-FR" dirty="0" smtClean="0">
                <a:solidFill>
                  <a:srgbClr val="808080"/>
                </a:solidFill>
                <a:latin typeface="Consolas"/>
              </a:rPr>
              <a:t>(</a:t>
            </a:r>
            <a:r>
              <a:rPr lang="fr-FR" dirty="0" smtClean="0">
                <a:solidFill>
                  <a:prstClr val="black"/>
                </a:solidFill>
                <a:latin typeface="Consolas"/>
              </a:rPr>
              <a:t>2</a:t>
            </a:r>
            <a:r>
              <a:rPr lang="fr-FR" dirty="0" smtClean="0">
                <a:solidFill>
                  <a:srgbClr val="808080"/>
                </a:solidFill>
                <a:latin typeface="Consolas"/>
              </a:rPr>
              <a:t>,</a:t>
            </a:r>
            <a:r>
              <a:rPr lang="fr-FR" dirty="0" smtClean="0">
                <a:solidFill>
                  <a:prstClr val="black"/>
                </a:solidFill>
                <a:latin typeface="Consolas"/>
              </a:rPr>
              <a:t> 1</a:t>
            </a:r>
            <a:r>
              <a:rPr lang="fr-FR" dirty="0" smtClean="0">
                <a:solidFill>
                  <a:srgbClr val="808080"/>
                </a:solidFill>
                <a:latin typeface="Consolas"/>
              </a:rPr>
              <a:t>,</a:t>
            </a:r>
            <a:r>
              <a:rPr lang="fr-FR" dirty="0" smtClean="0">
                <a:solidFill>
                  <a:prstClr val="black"/>
                </a:solidFill>
                <a:latin typeface="Consolas"/>
              </a:rPr>
              <a:t> 286</a:t>
            </a:r>
            <a:r>
              <a:rPr lang="fr-FR" dirty="0" smtClean="0">
                <a:solidFill>
                  <a:srgbClr val="808080"/>
                </a:solidFill>
                <a:latin typeface="Consolas"/>
              </a:rPr>
              <a:t>,</a:t>
            </a:r>
            <a:r>
              <a:rPr lang="fr-FR" dirty="0" smtClean="0">
                <a:solidFill>
                  <a:prstClr val="black"/>
                </a:solidFill>
                <a:latin typeface="Consolas"/>
              </a:rPr>
              <a:t> 3</a:t>
            </a:r>
            <a:r>
              <a:rPr lang="fr-FR" dirty="0" smtClean="0">
                <a:solidFill>
                  <a:srgbClr val="808080"/>
                </a:solidFill>
                <a:latin typeface="Consolas"/>
              </a:rPr>
              <a:t>);</a:t>
            </a:r>
            <a:endParaRPr lang="fr-FR" dirty="0" smtClean="0">
              <a:solidFill>
                <a:prstClr val="black"/>
              </a:solidFill>
              <a:latin typeface="Consolas"/>
            </a:endParaRPr>
          </a:p>
          <a:p>
            <a:endParaRPr lang="en-US" dirty="0" smtClean="0">
              <a:solidFill>
                <a:prstClr val="black"/>
              </a:solidFill>
              <a:latin typeface="Consolas"/>
            </a:endParaRPr>
          </a:p>
          <a:p>
            <a:r>
              <a:rPr lang="en-US" dirty="0" smtClean="0">
                <a:solidFill>
                  <a:srgbClr val="008000"/>
                </a:solidFill>
                <a:latin typeface="Consolas"/>
              </a:rPr>
              <a:t>-- end of step</a:t>
            </a:r>
            <a:endParaRPr lang="en-US" dirty="0" smtClean="0">
              <a:solidFill>
                <a:prstClr val="black"/>
              </a:solidFill>
              <a:latin typeface="Consolas"/>
            </a:endParaRPr>
          </a:p>
          <a:p>
            <a:r>
              <a:rPr lang="en-US" dirty="0" smtClean="0">
                <a:solidFill>
                  <a:srgbClr val="008000"/>
                </a:solidFill>
                <a:latin typeface="Consolas"/>
              </a:rPr>
              <a:t>/*</a:t>
            </a:r>
            <a:endParaRPr lang="en-US" dirty="0" smtClean="0">
              <a:solidFill>
                <a:prstClr val="black"/>
              </a:solidFill>
              <a:latin typeface="Consolas"/>
            </a:endParaRPr>
          </a:p>
          <a:p>
            <a:r>
              <a:rPr lang="en-US" dirty="0" smtClean="0">
                <a:solidFill>
                  <a:srgbClr val="008000"/>
                </a:solidFill>
                <a:latin typeface="Consolas"/>
              </a:rPr>
              <a:t>Did you see the optimization?</a:t>
            </a:r>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8000"/>
                </a:solidFill>
                <a:latin typeface="Consolas"/>
              </a:rPr>
              <a:t>the old root node contains all its old values</a:t>
            </a:r>
            <a:endParaRPr lang="en-US" dirty="0" smtClean="0">
              <a:solidFill>
                <a:prstClr val="black"/>
              </a:solidFill>
              <a:latin typeface="Consolas"/>
            </a:endParaRPr>
          </a:p>
          <a:p>
            <a:r>
              <a:rPr lang="en-US" dirty="0" smtClean="0">
                <a:solidFill>
                  <a:srgbClr val="008000"/>
                </a:solidFill>
                <a:latin typeface="Consolas"/>
              </a:rPr>
              <a:t>the new node added by the split contains ONLY the new sequential record</a:t>
            </a:r>
            <a:endParaRPr lang="en-US" dirty="0" smtClean="0">
              <a:solidFill>
                <a:prstClr val="black"/>
              </a:solidFill>
              <a:latin typeface="Consolas"/>
            </a:endParaRPr>
          </a:p>
          <a:p>
            <a:r>
              <a:rPr lang="en-US" dirty="0" smtClean="0">
                <a:solidFill>
                  <a:srgbClr val="008000"/>
                </a:solidFill>
                <a:latin typeface="Consolas"/>
              </a:rPr>
              <a:t>This is the record with col1 = 70.</a:t>
            </a:r>
            <a:endParaRPr lang="en-US" dirty="0" smtClean="0">
              <a:solidFill>
                <a:prstClr val="black"/>
              </a:solidFill>
              <a:latin typeface="Consolas"/>
            </a:endParaRPr>
          </a:p>
          <a:p>
            <a:r>
              <a:rPr lang="en-US" dirty="0" smtClean="0">
                <a:solidFill>
                  <a:srgbClr val="008000"/>
                </a:solidFill>
                <a:latin typeface="Consolas"/>
              </a:rPr>
              <a:t>*/</a:t>
            </a:r>
            <a:endParaRPr lang="en-US" dirty="0" smtClean="0">
              <a:solidFill>
                <a:prstClr val="black"/>
              </a:solidFill>
              <a:latin typeface="Consolas"/>
            </a:endParaRPr>
          </a:p>
          <a:p>
            <a:r>
              <a:rPr lang="en-US" dirty="0" smtClean="0">
                <a:solidFill>
                  <a:srgbClr val="008000"/>
                </a:solidFill>
                <a:latin typeface="Consolas"/>
              </a:rPr>
              <a:t>-- end of demo 2</a:t>
            </a:r>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8000"/>
                </a:solidFill>
                <a:latin typeface="Consolas"/>
              </a:rPr>
              <a:t>/* </a:t>
            </a:r>
            <a:endParaRPr lang="en-US" dirty="0" smtClean="0">
              <a:solidFill>
                <a:prstClr val="black"/>
              </a:solidFill>
              <a:latin typeface="Consolas"/>
            </a:endParaRPr>
          </a:p>
          <a:p>
            <a:r>
              <a:rPr lang="en-US" dirty="0" smtClean="0">
                <a:solidFill>
                  <a:srgbClr val="008000"/>
                </a:solidFill>
                <a:latin typeface="Consolas"/>
              </a:rPr>
              <a:t>Just in case you wondered if this only works for identity columns </a:t>
            </a:r>
            <a:endParaRPr lang="en-US" dirty="0" smtClean="0">
              <a:solidFill>
                <a:prstClr val="black"/>
              </a:solidFill>
              <a:latin typeface="Consolas"/>
            </a:endParaRPr>
          </a:p>
          <a:p>
            <a:r>
              <a:rPr lang="en-US" dirty="0" smtClean="0">
                <a:solidFill>
                  <a:srgbClr val="008000"/>
                </a:solidFill>
                <a:latin typeface="Consolas"/>
              </a:rPr>
              <a:t>(I wondered that, and that's why I tested the next one)</a:t>
            </a:r>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8000"/>
                </a:solidFill>
                <a:latin typeface="Consolas"/>
              </a:rPr>
              <a:t>Let's do the same thing with sequential inserts, but without an identity:</a:t>
            </a:r>
            <a:endParaRPr lang="en-US" dirty="0" smtClean="0">
              <a:solidFill>
                <a:prstClr val="black"/>
              </a:solidFill>
              <a:latin typeface="Consolas"/>
            </a:endParaRPr>
          </a:p>
          <a:p>
            <a:r>
              <a:rPr lang="en-US" dirty="0" smtClean="0">
                <a:solidFill>
                  <a:srgbClr val="008000"/>
                </a:solidFill>
                <a:latin typeface="Consolas"/>
              </a:rPr>
              <a:t>*/</a:t>
            </a:r>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00FF"/>
                </a:solidFill>
                <a:latin typeface="Consolas"/>
              </a:rPr>
              <a:t>IF</a:t>
            </a:r>
            <a:r>
              <a:rPr lang="en-US" dirty="0" smtClean="0">
                <a:solidFill>
                  <a:prstClr val="black"/>
                </a:solidFill>
                <a:latin typeface="Consolas"/>
              </a:rPr>
              <a:t> </a:t>
            </a:r>
            <a:r>
              <a:rPr lang="en-US" dirty="0" smtClean="0">
                <a:solidFill>
                  <a:srgbClr val="808080"/>
                </a:solidFill>
                <a:latin typeface="Consolas"/>
              </a:rPr>
              <a:t>EXISTS</a:t>
            </a:r>
            <a:r>
              <a:rPr lang="en-US" dirty="0" smtClean="0">
                <a:solidFill>
                  <a:srgbClr val="0000FF"/>
                </a:solidFill>
                <a:latin typeface="Consolas"/>
              </a:rPr>
              <a:t> </a:t>
            </a:r>
            <a:r>
              <a:rPr lang="en-US" dirty="0" smtClean="0">
                <a:solidFill>
                  <a:srgbClr val="808080"/>
                </a:solidFill>
                <a:latin typeface="Consolas"/>
              </a:rPr>
              <a:t>(</a:t>
            </a:r>
            <a:r>
              <a:rPr lang="en-US" dirty="0" smtClean="0">
                <a:solidFill>
                  <a:srgbClr val="0000FF"/>
                </a:solidFill>
                <a:latin typeface="Consolas"/>
              </a:rPr>
              <a:t>SELECT</a:t>
            </a:r>
            <a:r>
              <a:rPr lang="en-US" dirty="0" smtClean="0">
                <a:solidFill>
                  <a:prstClr val="black"/>
                </a:solidFill>
                <a:latin typeface="Consolas"/>
              </a:rPr>
              <a:t> 1 </a:t>
            </a:r>
            <a:r>
              <a:rPr lang="en-US" dirty="0" smtClean="0">
                <a:solidFill>
                  <a:srgbClr val="0000FF"/>
                </a:solidFill>
                <a:latin typeface="Consolas"/>
              </a:rPr>
              <a:t>FROM</a:t>
            </a:r>
            <a:r>
              <a:rPr lang="en-US" dirty="0" smtClean="0">
                <a:solidFill>
                  <a:prstClr val="black"/>
                </a:solidFill>
                <a:latin typeface="Consolas"/>
              </a:rPr>
              <a:t> </a:t>
            </a:r>
            <a:r>
              <a:rPr lang="en-US" dirty="0" err="1" smtClean="0">
                <a:solidFill>
                  <a:srgbClr val="008000"/>
                </a:solidFill>
                <a:latin typeface="Consolas"/>
              </a:rPr>
              <a:t>sys</a:t>
            </a:r>
            <a:r>
              <a:rPr lang="en-US" dirty="0" err="1" smtClean="0">
                <a:solidFill>
                  <a:srgbClr val="808080"/>
                </a:solidFill>
                <a:latin typeface="Consolas"/>
              </a:rPr>
              <a:t>.</a:t>
            </a:r>
            <a:r>
              <a:rPr lang="en-US" dirty="0" err="1" smtClean="0">
                <a:solidFill>
                  <a:srgbClr val="008000"/>
                </a:solidFill>
                <a:latin typeface="Consolas"/>
              </a:rPr>
              <a:t>objects</a:t>
            </a:r>
            <a:r>
              <a:rPr lang="en-US" dirty="0" smtClean="0">
                <a:solidFill>
                  <a:prstClr val="black"/>
                </a:solidFill>
                <a:latin typeface="Consolas"/>
              </a:rPr>
              <a:t> </a:t>
            </a:r>
            <a:r>
              <a:rPr lang="en-US" dirty="0" smtClean="0">
                <a:solidFill>
                  <a:srgbClr val="0000FF"/>
                </a:solidFill>
                <a:latin typeface="Consolas"/>
              </a:rPr>
              <a:t>WHERE</a:t>
            </a:r>
            <a:r>
              <a:rPr lang="en-US" dirty="0" smtClean="0">
                <a:solidFill>
                  <a:prstClr val="black"/>
                </a:solidFill>
                <a:latin typeface="Consolas"/>
              </a:rPr>
              <a:t> </a:t>
            </a:r>
            <a:r>
              <a:rPr lang="en-US" dirty="0" smtClean="0">
                <a:solidFill>
                  <a:srgbClr val="008080"/>
                </a:solidFill>
                <a:latin typeface="Consolas"/>
              </a:rPr>
              <a:t>name</a:t>
            </a:r>
            <a:r>
              <a:rPr lang="en-US" dirty="0" smtClean="0">
                <a:solidFill>
                  <a:prstClr val="black"/>
                </a:solidFill>
                <a:latin typeface="Consolas"/>
              </a:rPr>
              <a:t> </a:t>
            </a:r>
            <a:r>
              <a:rPr lang="en-US" dirty="0" smtClean="0">
                <a:solidFill>
                  <a:srgbClr val="808080"/>
                </a:solidFill>
                <a:latin typeface="Consolas"/>
              </a:rPr>
              <a:t>=</a:t>
            </a:r>
            <a:r>
              <a:rPr lang="en-US" dirty="0" smtClean="0">
                <a:solidFill>
                  <a:prstClr val="black"/>
                </a:solidFill>
                <a:latin typeface="Consolas"/>
              </a:rPr>
              <a:t> </a:t>
            </a:r>
            <a:r>
              <a:rPr lang="en-US" dirty="0" smtClean="0">
                <a:solidFill>
                  <a:srgbClr val="FF0000"/>
                </a:solidFill>
                <a:latin typeface="Consolas"/>
              </a:rPr>
              <a:t>'</a:t>
            </a:r>
            <a:r>
              <a:rPr lang="en-US" dirty="0" err="1" smtClean="0">
                <a:solidFill>
                  <a:srgbClr val="FF0000"/>
                </a:solidFill>
                <a:latin typeface="Consolas"/>
              </a:rPr>
              <a:t>forTest</a:t>
            </a:r>
            <a:r>
              <a:rPr lang="en-US" dirty="0" smtClean="0">
                <a:solidFill>
                  <a:srgbClr val="FF0000"/>
                </a:solidFill>
                <a:latin typeface="Consolas"/>
              </a:rPr>
              <a:t>'</a:t>
            </a:r>
            <a:r>
              <a:rPr lang="en-US" dirty="0" smtClean="0">
                <a:solidFill>
                  <a:prstClr val="black"/>
                </a:solidFill>
                <a:latin typeface="Consolas"/>
              </a:rPr>
              <a:t> </a:t>
            </a:r>
            <a:r>
              <a:rPr lang="en-US" dirty="0" smtClean="0">
                <a:solidFill>
                  <a:srgbClr val="808080"/>
                </a:solidFill>
                <a:latin typeface="Consolas"/>
              </a:rPr>
              <a:t>AND</a:t>
            </a:r>
            <a:r>
              <a:rPr lang="en-US" dirty="0" smtClean="0">
                <a:solidFill>
                  <a:prstClr val="black"/>
                </a:solidFill>
                <a:latin typeface="Consolas"/>
              </a:rPr>
              <a:t> </a:t>
            </a:r>
            <a:r>
              <a:rPr lang="en-US" dirty="0" smtClean="0">
                <a:solidFill>
                  <a:srgbClr val="0000FF"/>
                </a:solidFill>
                <a:latin typeface="Consolas"/>
              </a:rPr>
              <a:t>type</a:t>
            </a:r>
            <a:r>
              <a:rPr lang="en-US" dirty="0" smtClean="0">
                <a:solidFill>
                  <a:prstClr val="black"/>
                </a:solidFill>
                <a:latin typeface="Consolas"/>
              </a:rPr>
              <a:t> </a:t>
            </a:r>
            <a:r>
              <a:rPr lang="en-US" dirty="0" smtClean="0">
                <a:solidFill>
                  <a:srgbClr val="808080"/>
                </a:solidFill>
                <a:latin typeface="Consolas"/>
              </a:rPr>
              <a:t>=</a:t>
            </a:r>
            <a:r>
              <a:rPr lang="en-US" dirty="0" smtClean="0">
                <a:solidFill>
                  <a:prstClr val="black"/>
                </a:solidFill>
                <a:latin typeface="Consolas"/>
              </a:rPr>
              <a:t> </a:t>
            </a:r>
            <a:r>
              <a:rPr lang="en-US" dirty="0" smtClean="0">
                <a:solidFill>
                  <a:srgbClr val="FF0000"/>
                </a:solidFill>
                <a:latin typeface="Consolas"/>
              </a:rPr>
              <a:t>'U'</a:t>
            </a:r>
            <a:r>
              <a:rPr lang="en-US" dirty="0" smtClean="0">
                <a:solidFill>
                  <a:srgbClr val="808080"/>
                </a:solidFill>
                <a:latin typeface="Consolas"/>
              </a:rPr>
              <a:t>)</a:t>
            </a:r>
            <a:endParaRPr lang="en-US" dirty="0" smtClean="0">
              <a:solidFill>
                <a:prstClr val="black"/>
              </a:solidFill>
              <a:latin typeface="Consolas"/>
            </a:endParaRPr>
          </a:p>
          <a:p>
            <a:r>
              <a:rPr lang="en-US" dirty="0" smtClean="0">
                <a:solidFill>
                  <a:srgbClr val="0000FF"/>
                </a:solidFill>
                <a:latin typeface="Consolas"/>
              </a:rPr>
              <a:t>DROP</a:t>
            </a:r>
            <a:r>
              <a:rPr lang="en-US" dirty="0" smtClean="0">
                <a:solidFill>
                  <a:prstClr val="black"/>
                </a:solidFill>
                <a:latin typeface="Consolas"/>
              </a:rPr>
              <a:t> </a:t>
            </a:r>
            <a:r>
              <a:rPr lang="en-US" dirty="0" smtClean="0">
                <a:solidFill>
                  <a:srgbClr val="0000FF"/>
                </a:solidFill>
                <a:latin typeface="Consolas"/>
              </a:rPr>
              <a:t>TABLE</a:t>
            </a:r>
            <a:r>
              <a:rPr lang="en-US" dirty="0" smtClean="0">
                <a:solidFill>
                  <a:prstClr val="black"/>
                </a:solidFill>
                <a:latin typeface="Consolas"/>
              </a:rPr>
              <a:t> </a:t>
            </a:r>
            <a:r>
              <a:rPr lang="en-US" dirty="0" err="1" smtClean="0">
                <a:solidFill>
                  <a:srgbClr val="008080"/>
                </a:solidFill>
                <a:latin typeface="Consolas"/>
              </a:rPr>
              <a:t>forTest</a:t>
            </a:r>
            <a:r>
              <a:rPr lang="en-US" dirty="0" smtClean="0">
                <a:solidFill>
                  <a:srgbClr val="808080"/>
                </a:solidFill>
                <a:latin typeface="Consolas"/>
              </a:rPr>
              <a:t>;</a:t>
            </a:r>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00FF"/>
                </a:solidFill>
                <a:latin typeface="Consolas"/>
              </a:rPr>
              <a:t>CREATE</a:t>
            </a:r>
            <a:r>
              <a:rPr lang="en-US" dirty="0" smtClean="0">
                <a:solidFill>
                  <a:prstClr val="black"/>
                </a:solidFill>
                <a:latin typeface="Consolas"/>
              </a:rPr>
              <a:t> </a:t>
            </a:r>
            <a:r>
              <a:rPr lang="en-US" dirty="0" smtClean="0">
                <a:solidFill>
                  <a:srgbClr val="0000FF"/>
                </a:solidFill>
                <a:latin typeface="Consolas"/>
              </a:rPr>
              <a:t>TABLE</a:t>
            </a:r>
            <a:r>
              <a:rPr lang="en-US" dirty="0" smtClean="0">
                <a:solidFill>
                  <a:prstClr val="black"/>
                </a:solidFill>
                <a:latin typeface="Consolas"/>
              </a:rPr>
              <a:t> </a:t>
            </a:r>
            <a:r>
              <a:rPr lang="en-US" dirty="0" err="1" smtClean="0">
                <a:solidFill>
                  <a:srgbClr val="008080"/>
                </a:solidFill>
                <a:latin typeface="Consolas"/>
              </a:rPr>
              <a:t>forTest</a:t>
            </a:r>
            <a:endParaRPr lang="en-US" dirty="0" smtClean="0">
              <a:solidFill>
                <a:prstClr val="black"/>
              </a:solidFill>
              <a:latin typeface="Consolas"/>
            </a:endParaRPr>
          </a:p>
          <a:p>
            <a:r>
              <a:rPr lang="en-US" dirty="0" smtClean="0">
                <a:solidFill>
                  <a:srgbClr val="808080"/>
                </a:solidFill>
                <a:latin typeface="Consolas"/>
              </a:rPr>
              <a:t>(</a:t>
            </a:r>
            <a:endParaRPr lang="en-US" dirty="0" smtClean="0">
              <a:solidFill>
                <a:prstClr val="black"/>
              </a:solidFill>
              <a:latin typeface="Consolas"/>
            </a:endParaRPr>
          </a:p>
          <a:p>
            <a:r>
              <a:rPr lang="en-US" dirty="0" smtClean="0">
                <a:solidFill>
                  <a:srgbClr val="008080"/>
                </a:solidFill>
                <a:latin typeface="Consolas"/>
              </a:rPr>
              <a:t>col1</a:t>
            </a:r>
            <a:r>
              <a:rPr lang="en-US" dirty="0" smtClean="0">
                <a:solidFill>
                  <a:srgbClr val="0000FF"/>
                </a:solidFill>
                <a:latin typeface="Consolas"/>
              </a:rPr>
              <a:t>BIGINT</a:t>
            </a:r>
            <a:r>
              <a:rPr lang="en-US" dirty="0" smtClean="0">
                <a:solidFill>
                  <a:srgbClr val="808080"/>
                </a:solidFill>
                <a:latin typeface="Consolas"/>
              </a:rPr>
              <a:t>not</a:t>
            </a:r>
            <a:r>
              <a:rPr lang="en-US" dirty="0" smtClean="0">
                <a:solidFill>
                  <a:prstClr val="black"/>
                </a:solidFill>
                <a:latin typeface="Consolas"/>
              </a:rPr>
              <a:t> </a:t>
            </a:r>
            <a:r>
              <a:rPr lang="en-US" dirty="0" err="1" smtClean="0">
                <a:solidFill>
                  <a:srgbClr val="808080"/>
                </a:solidFill>
                <a:latin typeface="Consolas"/>
              </a:rPr>
              <a:t>null</a:t>
            </a:r>
            <a:r>
              <a:rPr lang="en-US" dirty="0" err="1" smtClean="0">
                <a:solidFill>
                  <a:srgbClr val="0000FF"/>
                </a:solidFill>
                <a:latin typeface="Consolas"/>
              </a:rPr>
              <a:t>PRIMARY</a:t>
            </a:r>
            <a:r>
              <a:rPr lang="en-US" dirty="0" smtClean="0">
                <a:solidFill>
                  <a:prstClr val="black"/>
                </a:solidFill>
                <a:latin typeface="Consolas"/>
              </a:rPr>
              <a:t> </a:t>
            </a:r>
            <a:r>
              <a:rPr lang="en-US" dirty="0" smtClean="0">
                <a:solidFill>
                  <a:srgbClr val="0000FF"/>
                </a:solidFill>
                <a:latin typeface="Consolas"/>
              </a:rPr>
              <a:t>KEY</a:t>
            </a:r>
            <a:endParaRPr lang="en-US" dirty="0" smtClean="0">
              <a:solidFill>
                <a:prstClr val="black"/>
              </a:solidFill>
              <a:latin typeface="Consolas"/>
            </a:endParaRPr>
          </a:p>
          <a:p>
            <a:r>
              <a:rPr lang="en-US" dirty="0" smtClean="0">
                <a:solidFill>
                  <a:srgbClr val="808080"/>
                </a:solidFill>
                <a:latin typeface="Consolas"/>
              </a:rPr>
              <a:t>,</a:t>
            </a:r>
            <a:r>
              <a:rPr lang="en-US" dirty="0" smtClean="0">
                <a:solidFill>
                  <a:srgbClr val="008080"/>
                </a:solidFill>
                <a:latin typeface="Consolas"/>
              </a:rPr>
              <a:t>col2</a:t>
            </a:r>
            <a:r>
              <a:rPr lang="en-US" dirty="0" smtClean="0">
                <a:solidFill>
                  <a:srgbClr val="0000FF"/>
                </a:solidFill>
                <a:latin typeface="Consolas"/>
              </a:rPr>
              <a:t>CHAR</a:t>
            </a:r>
            <a:r>
              <a:rPr lang="en-US" dirty="0" smtClean="0">
                <a:solidFill>
                  <a:srgbClr val="808080"/>
                </a:solidFill>
                <a:latin typeface="Consolas"/>
              </a:rPr>
              <a:t>(</a:t>
            </a:r>
            <a:r>
              <a:rPr lang="en-US" dirty="0" smtClean="0">
                <a:solidFill>
                  <a:prstClr val="black"/>
                </a:solidFill>
                <a:latin typeface="Consolas"/>
              </a:rPr>
              <a:t>100</a:t>
            </a:r>
            <a:r>
              <a:rPr lang="en-US" dirty="0" smtClean="0">
                <a:solidFill>
                  <a:srgbClr val="808080"/>
                </a:solidFill>
                <a:latin typeface="Consolas"/>
              </a:rPr>
              <a:t>)NOT</a:t>
            </a:r>
            <a:r>
              <a:rPr lang="en-US" dirty="0" smtClean="0">
                <a:solidFill>
                  <a:prstClr val="black"/>
                </a:solidFill>
                <a:latin typeface="Consolas"/>
              </a:rPr>
              <a:t> </a:t>
            </a:r>
            <a:r>
              <a:rPr lang="en-US" dirty="0" smtClean="0">
                <a:solidFill>
                  <a:srgbClr val="808080"/>
                </a:solidFill>
                <a:latin typeface="Consolas"/>
              </a:rPr>
              <a:t>NULL</a:t>
            </a:r>
            <a:endParaRPr lang="en-US" dirty="0" smtClean="0">
              <a:solidFill>
                <a:prstClr val="black"/>
              </a:solidFill>
              <a:latin typeface="Consolas"/>
            </a:endParaRPr>
          </a:p>
          <a:p>
            <a:r>
              <a:rPr lang="en-US" dirty="0" smtClean="0">
                <a:solidFill>
                  <a:srgbClr val="808080"/>
                </a:solidFill>
                <a:latin typeface="Consolas"/>
              </a:rPr>
              <a:t>);</a:t>
            </a:r>
            <a:endParaRPr lang="en-US" dirty="0" smtClean="0">
              <a:solidFill>
                <a:prstClr val="black"/>
              </a:solidFill>
              <a:latin typeface="Consolas"/>
            </a:endParaRPr>
          </a:p>
          <a:p>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00FF"/>
                </a:solidFill>
                <a:latin typeface="Consolas"/>
              </a:rPr>
              <a:t>DECLARE</a:t>
            </a:r>
            <a:r>
              <a:rPr lang="en-US" dirty="0" smtClean="0">
                <a:solidFill>
                  <a:prstClr val="black"/>
                </a:solidFill>
                <a:latin typeface="Consolas"/>
              </a:rPr>
              <a:t> </a:t>
            </a:r>
            <a:r>
              <a:rPr lang="en-US" dirty="0" smtClean="0">
                <a:solidFill>
                  <a:srgbClr val="008080"/>
                </a:solidFill>
                <a:latin typeface="Consolas"/>
              </a:rPr>
              <a:t>@count</a:t>
            </a:r>
            <a:r>
              <a:rPr lang="en-US" dirty="0" smtClean="0">
                <a:solidFill>
                  <a:prstClr val="black"/>
                </a:solidFill>
                <a:latin typeface="Consolas"/>
              </a:rPr>
              <a:t> </a:t>
            </a:r>
            <a:r>
              <a:rPr lang="en-US" dirty="0" smtClean="0">
                <a:solidFill>
                  <a:srgbClr val="0000FF"/>
                </a:solidFill>
                <a:latin typeface="Consolas"/>
              </a:rPr>
              <a:t>BIGINT</a:t>
            </a:r>
            <a:r>
              <a:rPr lang="en-US" dirty="0" smtClean="0">
                <a:solidFill>
                  <a:srgbClr val="808080"/>
                </a:solidFill>
                <a:latin typeface="Consolas"/>
              </a:rPr>
              <a:t>;</a:t>
            </a:r>
            <a:endParaRPr lang="en-US" dirty="0" smtClean="0">
              <a:solidFill>
                <a:prstClr val="black"/>
              </a:solidFill>
              <a:latin typeface="Consolas"/>
            </a:endParaRPr>
          </a:p>
          <a:p>
            <a:r>
              <a:rPr lang="en-US" dirty="0" smtClean="0">
                <a:solidFill>
                  <a:srgbClr val="0000FF"/>
                </a:solidFill>
                <a:latin typeface="Consolas"/>
              </a:rPr>
              <a:t>SET</a:t>
            </a:r>
            <a:r>
              <a:rPr lang="en-US" dirty="0" smtClean="0">
                <a:solidFill>
                  <a:prstClr val="black"/>
                </a:solidFill>
                <a:latin typeface="Consolas"/>
              </a:rPr>
              <a:t> </a:t>
            </a:r>
            <a:r>
              <a:rPr lang="en-US" dirty="0" smtClean="0">
                <a:solidFill>
                  <a:srgbClr val="008080"/>
                </a:solidFill>
                <a:latin typeface="Consolas"/>
              </a:rPr>
              <a:t>@count</a:t>
            </a:r>
            <a:r>
              <a:rPr lang="en-US" dirty="0" smtClean="0">
                <a:solidFill>
                  <a:prstClr val="black"/>
                </a:solidFill>
                <a:latin typeface="Consolas"/>
              </a:rPr>
              <a:t> </a:t>
            </a:r>
            <a:r>
              <a:rPr lang="en-US" dirty="0" smtClean="0">
                <a:solidFill>
                  <a:srgbClr val="808080"/>
                </a:solidFill>
                <a:latin typeface="Consolas"/>
              </a:rPr>
              <a:t>=</a:t>
            </a:r>
            <a:r>
              <a:rPr lang="en-US" dirty="0" smtClean="0">
                <a:solidFill>
                  <a:prstClr val="black"/>
                </a:solidFill>
                <a:latin typeface="Consolas"/>
              </a:rPr>
              <a:t> 1</a:t>
            </a:r>
            <a:r>
              <a:rPr lang="en-US" dirty="0" smtClean="0">
                <a:solidFill>
                  <a:srgbClr val="808080"/>
                </a:solidFill>
                <a:latin typeface="Consolas"/>
              </a:rPr>
              <a:t>;</a:t>
            </a:r>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00FF"/>
                </a:solidFill>
                <a:latin typeface="Consolas"/>
              </a:rPr>
              <a:t>WHILE</a:t>
            </a:r>
            <a:r>
              <a:rPr lang="en-US" dirty="0" smtClean="0">
                <a:solidFill>
                  <a:prstClr val="black"/>
                </a:solidFill>
                <a:latin typeface="Consolas"/>
              </a:rPr>
              <a:t> </a:t>
            </a:r>
            <a:r>
              <a:rPr lang="en-US" dirty="0" smtClean="0">
                <a:solidFill>
                  <a:srgbClr val="008080"/>
                </a:solidFill>
                <a:latin typeface="Consolas"/>
              </a:rPr>
              <a:t>@count</a:t>
            </a:r>
            <a:r>
              <a:rPr lang="en-US" dirty="0" smtClean="0">
                <a:solidFill>
                  <a:prstClr val="black"/>
                </a:solidFill>
                <a:latin typeface="Consolas"/>
              </a:rPr>
              <a:t> </a:t>
            </a:r>
            <a:r>
              <a:rPr lang="en-US" dirty="0" smtClean="0">
                <a:solidFill>
                  <a:srgbClr val="808080"/>
                </a:solidFill>
                <a:latin typeface="Consolas"/>
              </a:rPr>
              <a:t>&lt;</a:t>
            </a:r>
            <a:r>
              <a:rPr lang="en-US" dirty="0" smtClean="0">
                <a:solidFill>
                  <a:prstClr val="black"/>
                </a:solidFill>
                <a:latin typeface="Consolas"/>
              </a:rPr>
              <a:t> 70</a:t>
            </a:r>
          </a:p>
          <a:p>
            <a:r>
              <a:rPr lang="en-US" dirty="0" smtClean="0">
                <a:solidFill>
                  <a:srgbClr val="0000FF"/>
                </a:solidFill>
                <a:latin typeface="Consolas"/>
              </a:rPr>
              <a:t>BEGIN</a:t>
            </a:r>
            <a:endParaRPr lang="en-US" dirty="0" smtClean="0">
              <a:solidFill>
                <a:prstClr val="black"/>
              </a:solidFill>
              <a:latin typeface="Consolas"/>
            </a:endParaRPr>
          </a:p>
          <a:p>
            <a:r>
              <a:rPr lang="en-US" dirty="0" smtClean="0">
                <a:solidFill>
                  <a:srgbClr val="0000FF"/>
                </a:solidFill>
                <a:latin typeface="Consolas"/>
              </a:rPr>
              <a:t>INSERT</a:t>
            </a:r>
            <a:r>
              <a:rPr lang="en-US" dirty="0" smtClean="0">
                <a:solidFill>
                  <a:prstClr val="black"/>
                </a:solidFill>
                <a:latin typeface="Consolas"/>
              </a:rPr>
              <a:t> </a:t>
            </a:r>
            <a:r>
              <a:rPr lang="en-US" dirty="0" smtClean="0">
                <a:solidFill>
                  <a:srgbClr val="0000FF"/>
                </a:solidFill>
                <a:latin typeface="Consolas"/>
              </a:rPr>
              <a:t>INTO</a:t>
            </a:r>
            <a:r>
              <a:rPr lang="en-US" dirty="0" smtClean="0">
                <a:solidFill>
                  <a:prstClr val="black"/>
                </a:solidFill>
                <a:latin typeface="Consolas"/>
              </a:rPr>
              <a:t> </a:t>
            </a:r>
            <a:r>
              <a:rPr lang="en-US" dirty="0" err="1" smtClean="0">
                <a:solidFill>
                  <a:srgbClr val="008080"/>
                </a:solidFill>
                <a:latin typeface="Consolas"/>
              </a:rPr>
              <a:t>forTest</a:t>
            </a:r>
            <a:r>
              <a:rPr lang="en-US" dirty="0" smtClean="0">
                <a:solidFill>
                  <a:srgbClr val="0000FF"/>
                </a:solidFill>
                <a:latin typeface="Consolas"/>
              </a:rPr>
              <a:t> </a:t>
            </a:r>
            <a:r>
              <a:rPr lang="en-US" dirty="0" smtClean="0">
                <a:solidFill>
                  <a:srgbClr val="808080"/>
                </a:solidFill>
                <a:latin typeface="Consolas"/>
              </a:rPr>
              <a:t>(</a:t>
            </a:r>
            <a:r>
              <a:rPr lang="en-US" dirty="0" smtClean="0">
                <a:solidFill>
                  <a:srgbClr val="008080"/>
                </a:solidFill>
                <a:latin typeface="Consolas"/>
              </a:rPr>
              <a:t>col1</a:t>
            </a:r>
            <a:r>
              <a:rPr lang="en-US" dirty="0" smtClean="0">
                <a:solidFill>
                  <a:srgbClr val="808080"/>
                </a:solidFill>
                <a:latin typeface="Consolas"/>
              </a:rPr>
              <a:t>,</a:t>
            </a:r>
            <a:r>
              <a:rPr lang="en-US" dirty="0" smtClean="0">
                <a:solidFill>
                  <a:prstClr val="black"/>
                </a:solidFill>
                <a:latin typeface="Consolas"/>
              </a:rPr>
              <a:t> </a:t>
            </a:r>
            <a:r>
              <a:rPr lang="en-US" dirty="0" smtClean="0">
                <a:solidFill>
                  <a:srgbClr val="008080"/>
                </a:solidFill>
                <a:latin typeface="Consolas"/>
              </a:rPr>
              <a:t>col2</a:t>
            </a:r>
            <a:r>
              <a:rPr lang="en-US" dirty="0" smtClean="0">
                <a:solidFill>
                  <a:srgbClr val="808080"/>
                </a:solidFill>
                <a:latin typeface="Consolas"/>
              </a:rPr>
              <a:t>)</a:t>
            </a:r>
            <a:r>
              <a:rPr lang="en-US" dirty="0" smtClean="0">
                <a:solidFill>
                  <a:prstClr val="black"/>
                </a:solidFill>
                <a:latin typeface="Consolas"/>
              </a:rPr>
              <a:t> </a:t>
            </a:r>
            <a:r>
              <a:rPr lang="en-US" dirty="0" smtClean="0">
                <a:solidFill>
                  <a:srgbClr val="0000FF"/>
                </a:solidFill>
                <a:latin typeface="Consolas"/>
              </a:rPr>
              <a:t>VALUES </a:t>
            </a:r>
            <a:r>
              <a:rPr lang="en-US" dirty="0" smtClean="0">
                <a:solidFill>
                  <a:srgbClr val="808080"/>
                </a:solidFill>
                <a:latin typeface="Consolas"/>
              </a:rPr>
              <a:t>(</a:t>
            </a:r>
            <a:r>
              <a:rPr lang="en-US" dirty="0" smtClean="0">
                <a:solidFill>
                  <a:srgbClr val="008080"/>
                </a:solidFill>
                <a:latin typeface="Consolas"/>
              </a:rPr>
              <a:t>@count</a:t>
            </a:r>
            <a:r>
              <a:rPr lang="en-US" dirty="0" smtClean="0">
                <a:solidFill>
                  <a:srgbClr val="808080"/>
                </a:solidFill>
                <a:latin typeface="Consolas"/>
              </a:rPr>
              <a:t>,</a:t>
            </a:r>
            <a:r>
              <a:rPr lang="en-US" dirty="0" smtClean="0">
                <a:solidFill>
                  <a:prstClr val="black"/>
                </a:solidFill>
                <a:latin typeface="Consolas"/>
              </a:rPr>
              <a:t> </a:t>
            </a:r>
            <a:r>
              <a:rPr lang="en-US" dirty="0" smtClean="0">
                <a:solidFill>
                  <a:srgbClr val="FF0000"/>
                </a:solidFill>
                <a:latin typeface="Consolas"/>
              </a:rPr>
              <a:t>'test'</a:t>
            </a:r>
            <a:r>
              <a:rPr lang="en-US" dirty="0" smtClean="0">
                <a:solidFill>
                  <a:srgbClr val="808080"/>
                </a:solidFill>
                <a:latin typeface="Consolas"/>
              </a:rPr>
              <a:t>);</a:t>
            </a:r>
            <a:endParaRPr lang="en-US" dirty="0" smtClean="0">
              <a:solidFill>
                <a:prstClr val="black"/>
              </a:solidFill>
              <a:latin typeface="Consolas"/>
            </a:endParaRPr>
          </a:p>
          <a:p>
            <a:r>
              <a:rPr lang="en-US" dirty="0" smtClean="0">
                <a:solidFill>
                  <a:srgbClr val="0000FF"/>
                </a:solidFill>
                <a:latin typeface="Consolas"/>
              </a:rPr>
              <a:t>SET</a:t>
            </a:r>
            <a:r>
              <a:rPr lang="en-US" dirty="0" smtClean="0">
                <a:solidFill>
                  <a:prstClr val="black"/>
                </a:solidFill>
                <a:latin typeface="Consolas"/>
              </a:rPr>
              <a:t> </a:t>
            </a:r>
            <a:r>
              <a:rPr lang="en-US" dirty="0" smtClean="0">
                <a:solidFill>
                  <a:srgbClr val="008080"/>
                </a:solidFill>
                <a:latin typeface="Consolas"/>
              </a:rPr>
              <a:t>@count</a:t>
            </a:r>
            <a:r>
              <a:rPr lang="en-US" dirty="0" smtClean="0">
                <a:solidFill>
                  <a:prstClr val="black"/>
                </a:solidFill>
                <a:latin typeface="Consolas"/>
              </a:rPr>
              <a:t> </a:t>
            </a:r>
            <a:r>
              <a:rPr lang="en-US" dirty="0" smtClean="0">
                <a:solidFill>
                  <a:srgbClr val="808080"/>
                </a:solidFill>
                <a:latin typeface="Consolas"/>
              </a:rPr>
              <a:t>=</a:t>
            </a:r>
            <a:r>
              <a:rPr lang="en-US" dirty="0" smtClean="0">
                <a:solidFill>
                  <a:prstClr val="black"/>
                </a:solidFill>
                <a:latin typeface="Consolas"/>
              </a:rPr>
              <a:t> </a:t>
            </a:r>
            <a:r>
              <a:rPr lang="en-US" dirty="0" smtClean="0">
                <a:solidFill>
                  <a:srgbClr val="008080"/>
                </a:solidFill>
                <a:latin typeface="Consolas"/>
              </a:rPr>
              <a:t>@count</a:t>
            </a:r>
            <a:r>
              <a:rPr lang="en-US" dirty="0" smtClean="0">
                <a:solidFill>
                  <a:prstClr val="black"/>
                </a:solidFill>
                <a:latin typeface="Consolas"/>
              </a:rPr>
              <a:t> </a:t>
            </a:r>
            <a:r>
              <a:rPr lang="en-US" dirty="0" smtClean="0">
                <a:solidFill>
                  <a:srgbClr val="808080"/>
                </a:solidFill>
                <a:latin typeface="Consolas"/>
              </a:rPr>
              <a:t>+</a:t>
            </a:r>
            <a:r>
              <a:rPr lang="en-US" dirty="0" smtClean="0">
                <a:solidFill>
                  <a:prstClr val="black"/>
                </a:solidFill>
                <a:latin typeface="Consolas"/>
              </a:rPr>
              <a:t> 1</a:t>
            </a:r>
            <a:r>
              <a:rPr lang="en-US" dirty="0" smtClean="0">
                <a:solidFill>
                  <a:srgbClr val="808080"/>
                </a:solidFill>
                <a:latin typeface="Consolas"/>
              </a:rPr>
              <a:t>;</a:t>
            </a:r>
            <a:endParaRPr lang="en-US" dirty="0" smtClean="0">
              <a:solidFill>
                <a:prstClr val="black"/>
              </a:solidFill>
              <a:latin typeface="Consolas"/>
            </a:endParaRPr>
          </a:p>
          <a:p>
            <a:r>
              <a:rPr lang="en-US" dirty="0" smtClean="0">
                <a:solidFill>
                  <a:srgbClr val="0000FF"/>
                </a:solidFill>
                <a:latin typeface="Consolas"/>
              </a:rPr>
              <a:t>END</a:t>
            </a:r>
            <a:r>
              <a:rPr lang="en-US" dirty="0" smtClean="0">
                <a:solidFill>
                  <a:srgbClr val="808080"/>
                </a:solidFill>
                <a:latin typeface="Consolas"/>
              </a:rPr>
              <a:t>;</a:t>
            </a:r>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8000"/>
                </a:solidFill>
                <a:latin typeface="Consolas"/>
              </a:rPr>
              <a:t>-- end of step</a:t>
            </a:r>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00FF"/>
                </a:solidFill>
                <a:latin typeface="Consolas"/>
              </a:rPr>
              <a:t>SELECT</a:t>
            </a:r>
            <a:r>
              <a:rPr lang="en-US" dirty="0" smtClean="0">
                <a:solidFill>
                  <a:prstClr val="black"/>
                </a:solidFill>
                <a:latin typeface="Consolas"/>
              </a:rPr>
              <a:t> </a:t>
            </a:r>
            <a:r>
              <a:rPr lang="en-US" dirty="0" err="1" smtClean="0">
                <a:solidFill>
                  <a:srgbClr val="008080"/>
                </a:solidFill>
                <a:latin typeface="Consolas"/>
              </a:rPr>
              <a:t>allocated_page_file_id</a:t>
            </a:r>
            <a:r>
              <a:rPr lang="en-US" dirty="0" smtClean="0">
                <a:solidFill>
                  <a:srgbClr val="808080"/>
                </a:solidFill>
                <a:latin typeface="Consolas"/>
              </a:rPr>
              <a:t>,</a:t>
            </a:r>
            <a:r>
              <a:rPr lang="en-US" dirty="0" smtClean="0">
                <a:solidFill>
                  <a:prstClr val="black"/>
                </a:solidFill>
                <a:latin typeface="Consolas"/>
              </a:rPr>
              <a:t> </a:t>
            </a:r>
            <a:r>
              <a:rPr lang="en-US" dirty="0" err="1" smtClean="0">
                <a:solidFill>
                  <a:srgbClr val="008080"/>
                </a:solidFill>
                <a:latin typeface="Consolas"/>
              </a:rPr>
              <a:t>allocated_page_page_id</a:t>
            </a:r>
            <a:r>
              <a:rPr lang="en-US" dirty="0" smtClean="0">
                <a:solidFill>
                  <a:srgbClr val="808080"/>
                </a:solidFill>
                <a:latin typeface="Consolas"/>
              </a:rPr>
              <a:t>,</a:t>
            </a:r>
            <a:r>
              <a:rPr lang="en-US" dirty="0" smtClean="0">
                <a:solidFill>
                  <a:prstClr val="black"/>
                </a:solidFill>
                <a:latin typeface="Consolas"/>
              </a:rPr>
              <a:t> </a:t>
            </a:r>
            <a:r>
              <a:rPr lang="en-US" dirty="0" err="1" smtClean="0">
                <a:solidFill>
                  <a:srgbClr val="008080"/>
                </a:solidFill>
                <a:latin typeface="Consolas"/>
              </a:rPr>
              <a:t>page_type_desc</a:t>
            </a:r>
            <a:r>
              <a:rPr lang="en-US" dirty="0" smtClean="0">
                <a:solidFill>
                  <a:srgbClr val="808080"/>
                </a:solidFill>
                <a:latin typeface="Consolas"/>
              </a:rPr>
              <a:t>,</a:t>
            </a:r>
            <a:r>
              <a:rPr lang="en-US" dirty="0" smtClean="0">
                <a:solidFill>
                  <a:prstClr val="black"/>
                </a:solidFill>
                <a:latin typeface="Consolas"/>
              </a:rPr>
              <a:t> </a:t>
            </a:r>
            <a:r>
              <a:rPr lang="en-US" dirty="0" smtClean="0">
                <a:solidFill>
                  <a:srgbClr val="808080"/>
                </a:solidFill>
                <a:latin typeface="Consolas"/>
              </a:rPr>
              <a:t>*</a:t>
            </a:r>
            <a:r>
              <a:rPr lang="en-US" dirty="0" smtClean="0">
                <a:solidFill>
                  <a:prstClr val="black"/>
                </a:solidFill>
                <a:latin typeface="Consolas"/>
              </a:rPr>
              <a:t> </a:t>
            </a:r>
          </a:p>
          <a:p>
            <a:r>
              <a:rPr lang="en-US" dirty="0" smtClean="0">
                <a:solidFill>
                  <a:srgbClr val="0000FF"/>
                </a:solidFill>
                <a:latin typeface="Consolas"/>
              </a:rPr>
              <a:t>FROM</a:t>
            </a:r>
            <a:r>
              <a:rPr lang="en-US" dirty="0" smtClean="0">
                <a:solidFill>
                  <a:prstClr val="black"/>
                </a:solidFill>
                <a:latin typeface="Consolas"/>
              </a:rPr>
              <a:t> </a:t>
            </a:r>
            <a:r>
              <a:rPr lang="en-US" dirty="0" err="1" smtClean="0">
                <a:solidFill>
                  <a:srgbClr val="008000"/>
                </a:solidFill>
                <a:latin typeface="Consolas"/>
              </a:rPr>
              <a:t>sys</a:t>
            </a:r>
            <a:r>
              <a:rPr lang="en-US" dirty="0" err="1" smtClean="0">
                <a:solidFill>
                  <a:srgbClr val="808080"/>
                </a:solidFill>
                <a:latin typeface="Consolas"/>
              </a:rPr>
              <a:t>.</a:t>
            </a:r>
            <a:r>
              <a:rPr lang="en-US" dirty="0" err="1" smtClean="0">
                <a:solidFill>
                  <a:srgbClr val="008080"/>
                </a:solidFill>
                <a:latin typeface="Consolas"/>
              </a:rPr>
              <a:t>dm_db_database_page_allocations</a:t>
            </a:r>
            <a:r>
              <a:rPr lang="en-US" dirty="0" smtClean="0">
                <a:solidFill>
                  <a:srgbClr val="808080"/>
                </a:solidFill>
                <a:latin typeface="Consolas"/>
              </a:rPr>
              <a:t>(</a:t>
            </a:r>
            <a:r>
              <a:rPr lang="en-US" dirty="0" smtClean="0">
                <a:solidFill>
                  <a:prstClr val="black"/>
                </a:solidFill>
                <a:latin typeface="Consolas"/>
              </a:rPr>
              <a:t>2</a:t>
            </a:r>
            <a:r>
              <a:rPr lang="en-US" dirty="0" smtClean="0">
                <a:solidFill>
                  <a:srgbClr val="808080"/>
                </a:solidFill>
                <a:latin typeface="Consolas"/>
              </a:rPr>
              <a:t>,</a:t>
            </a:r>
            <a:r>
              <a:rPr lang="en-US" dirty="0" smtClean="0">
                <a:solidFill>
                  <a:prstClr val="black"/>
                </a:solidFill>
                <a:latin typeface="Consolas"/>
              </a:rPr>
              <a:t> </a:t>
            </a:r>
            <a:r>
              <a:rPr lang="en-US" dirty="0" err="1" smtClean="0">
                <a:solidFill>
                  <a:srgbClr val="FF00FF"/>
                </a:solidFill>
                <a:latin typeface="Consolas"/>
              </a:rPr>
              <a:t>object_id</a:t>
            </a:r>
            <a:r>
              <a:rPr lang="en-US" dirty="0" smtClean="0">
                <a:solidFill>
                  <a:srgbClr val="808080"/>
                </a:solidFill>
                <a:latin typeface="Consolas"/>
              </a:rPr>
              <a:t>(</a:t>
            </a:r>
            <a:r>
              <a:rPr lang="en-US" dirty="0" smtClean="0">
                <a:solidFill>
                  <a:srgbClr val="FF0000"/>
                </a:solidFill>
                <a:latin typeface="Consolas"/>
              </a:rPr>
              <a:t>'</a:t>
            </a:r>
            <a:r>
              <a:rPr lang="en-US" dirty="0" err="1" smtClean="0">
                <a:solidFill>
                  <a:srgbClr val="FF0000"/>
                </a:solidFill>
                <a:latin typeface="Consolas"/>
              </a:rPr>
              <a:t>forTest</a:t>
            </a:r>
            <a:r>
              <a:rPr lang="en-US" dirty="0" smtClean="0">
                <a:solidFill>
                  <a:srgbClr val="FF0000"/>
                </a:solidFill>
                <a:latin typeface="Consolas"/>
              </a:rPr>
              <a:t>'</a:t>
            </a:r>
            <a:r>
              <a:rPr lang="en-US" dirty="0" smtClean="0">
                <a:solidFill>
                  <a:srgbClr val="808080"/>
                </a:solidFill>
                <a:latin typeface="Consolas"/>
              </a:rPr>
              <a:t>),</a:t>
            </a:r>
            <a:r>
              <a:rPr lang="en-US" dirty="0" smtClean="0">
                <a:solidFill>
                  <a:prstClr val="black"/>
                </a:solidFill>
                <a:latin typeface="Consolas"/>
              </a:rPr>
              <a:t> 1</a:t>
            </a:r>
            <a:r>
              <a:rPr lang="en-US" dirty="0" smtClean="0">
                <a:solidFill>
                  <a:srgbClr val="808080"/>
                </a:solidFill>
                <a:latin typeface="Consolas"/>
              </a:rPr>
              <a:t>,</a:t>
            </a:r>
            <a:r>
              <a:rPr lang="en-US" dirty="0" smtClean="0">
                <a:solidFill>
                  <a:prstClr val="black"/>
                </a:solidFill>
                <a:latin typeface="Consolas"/>
              </a:rPr>
              <a:t> </a:t>
            </a:r>
            <a:r>
              <a:rPr lang="en-US" dirty="0" smtClean="0">
                <a:solidFill>
                  <a:srgbClr val="808080"/>
                </a:solidFill>
                <a:latin typeface="Consolas"/>
              </a:rPr>
              <a:t>NULL,</a:t>
            </a:r>
            <a:r>
              <a:rPr lang="en-US" dirty="0" smtClean="0">
                <a:solidFill>
                  <a:prstClr val="black"/>
                </a:solidFill>
                <a:latin typeface="Consolas"/>
              </a:rPr>
              <a:t> </a:t>
            </a:r>
            <a:r>
              <a:rPr lang="en-US" dirty="0" smtClean="0">
                <a:solidFill>
                  <a:srgbClr val="FF0000"/>
                </a:solidFill>
                <a:latin typeface="Consolas"/>
              </a:rPr>
              <a:t>'DETAILED'</a:t>
            </a:r>
            <a:r>
              <a:rPr lang="en-US" dirty="0" smtClean="0">
                <a:solidFill>
                  <a:srgbClr val="808080"/>
                </a:solidFill>
                <a:latin typeface="Consolas"/>
              </a:rPr>
              <a:t>)</a:t>
            </a:r>
            <a:endParaRPr lang="en-US" dirty="0" smtClean="0">
              <a:solidFill>
                <a:prstClr val="black"/>
              </a:solidFill>
              <a:latin typeface="Consolas"/>
            </a:endParaRPr>
          </a:p>
          <a:p>
            <a:r>
              <a:rPr lang="en-US" dirty="0" smtClean="0">
                <a:solidFill>
                  <a:srgbClr val="0000FF"/>
                </a:solidFill>
                <a:latin typeface="Consolas"/>
              </a:rPr>
              <a:t>WHERE</a:t>
            </a:r>
            <a:r>
              <a:rPr lang="en-US" dirty="0" smtClean="0">
                <a:solidFill>
                  <a:prstClr val="black"/>
                </a:solidFill>
                <a:latin typeface="Consolas"/>
              </a:rPr>
              <a:t> </a:t>
            </a:r>
            <a:r>
              <a:rPr lang="en-US" dirty="0" err="1" smtClean="0">
                <a:solidFill>
                  <a:srgbClr val="008080"/>
                </a:solidFill>
                <a:latin typeface="Consolas"/>
              </a:rPr>
              <a:t>is_iam_page</a:t>
            </a:r>
            <a:r>
              <a:rPr lang="en-US" dirty="0" smtClean="0">
                <a:solidFill>
                  <a:prstClr val="black"/>
                </a:solidFill>
                <a:latin typeface="Consolas"/>
              </a:rPr>
              <a:t> </a:t>
            </a:r>
            <a:r>
              <a:rPr lang="en-US" dirty="0" smtClean="0">
                <a:solidFill>
                  <a:srgbClr val="808080"/>
                </a:solidFill>
                <a:latin typeface="Consolas"/>
              </a:rPr>
              <a:t>=</a:t>
            </a:r>
            <a:r>
              <a:rPr lang="en-US" dirty="0" smtClean="0">
                <a:solidFill>
                  <a:prstClr val="black"/>
                </a:solidFill>
                <a:latin typeface="Consolas"/>
              </a:rPr>
              <a:t> 0</a:t>
            </a:r>
          </a:p>
          <a:p>
            <a:endParaRPr lang="en-US" dirty="0" smtClean="0">
              <a:solidFill>
                <a:prstClr val="black"/>
              </a:solidFill>
              <a:latin typeface="Consolas"/>
            </a:endParaRPr>
          </a:p>
          <a:p>
            <a:r>
              <a:rPr lang="en-US" dirty="0" smtClean="0">
                <a:solidFill>
                  <a:srgbClr val="008000"/>
                </a:solidFill>
                <a:latin typeface="Consolas"/>
              </a:rPr>
              <a:t>-- end of step</a:t>
            </a:r>
            <a:endParaRPr lang="en-US" dirty="0" smtClean="0">
              <a:solidFill>
                <a:prstClr val="black"/>
              </a:solidFill>
              <a:latin typeface="Consolas"/>
            </a:endParaRPr>
          </a:p>
          <a:p>
            <a:endParaRPr lang="en-US" dirty="0" smtClean="0">
              <a:solidFill>
                <a:prstClr val="black"/>
              </a:solidFill>
              <a:latin typeface="Consolas"/>
            </a:endParaRPr>
          </a:p>
          <a:p>
            <a:r>
              <a:rPr lang="fr-FR" dirty="0" smtClean="0">
                <a:solidFill>
                  <a:srgbClr val="0000FF"/>
                </a:solidFill>
                <a:latin typeface="Consolas"/>
              </a:rPr>
              <a:t>DBCC</a:t>
            </a:r>
            <a:r>
              <a:rPr lang="fr-FR" dirty="0" smtClean="0">
                <a:solidFill>
                  <a:prstClr val="black"/>
                </a:solidFill>
                <a:latin typeface="Consolas"/>
              </a:rPr>
              <a:t> </a:t>
            </a:r>
            <a:r>
              <a:rPr lang="fr-FR" dirty="0" smtClean="0">
                <a:solidFill>
                  <a:srgbClr val="0000FF"/>
                </a:solidFill>
                <a:latin typeface="Consolas"/>
              </a:rPr>
              <a:t>PAGE</a:t>
            </a:r>
            <a:r>
              <a:rPr lang="fr-FR" dirty="0" smtClean="0">
                <a:solidFill>
                  <a:srgbClr val="808080"/>
                </a:solidFill>
                <a:latin typeface="Consolas"/>
              </a:rPr>
              <a:t>(</a:t>
            </a:r>
            <a:r>
              <a:rPr lang="fr-FR" dirty="0" smtClean="0">
                <a:solidFill>
                  <a:prstClr val="black"/>
                </a:solidFill>
                <a:latin typeface="Consolas"/>
              </a:rPr>
              <a:t>2</a:t>
            </a:r>
            <a:r>
              <a:rPr lang="fr-FR" dirty="0" smtClean="0">
                <a:solidFill>
                  <a:srgbClr val="808080"/>
                </a:solidFill>
                <a:latin typeface="Consolas"/>
              </a:rPr>
              <a:t>,</a:t>
            </a:r>
            <a:r>
              <a:rPr lang="fr-FR" dirty="0" smtClean="0">
                <a:solidFill>
                  <a:prstClr val="black"/>
                </a:solidFill>
                <a:latin typeface="Consolas"/>
              </a:rPr>
              <a:t> 1</a:t>
            </a:r>
            <a:r>
              <a:rPr lang="fr-FR" dirty="0" smtClean="0">
                <a:solidFill>
                  <a:srgbClr val="808080"/>
                </a:solidFill>
                <a:latin typeface="Consolas"/>
              </a:rPr>
              <a:t>,</a:t>
            </a:r>
            <a:r>
              <a:rPr lang="fr-FR" dirty="0" smtClean="0">
                <a:solidFill>
                  <a:prstClr val="black"/>
                </a:solidFill>
                <a:latin typeface="Consolas"/>
              </a:rPr>
              <a:t> 283</a:t>
            </a:r>
            <a:r>
              <a:rPr lang="fr-FR" dirty="0" smtClean="0">
                <a:solidFill>
                  <a:srgbClr val="808080"/>
                </a:solidFill>
                <a:latin typeface="Consolas"/>
              </a:rPr>
              <a:t>,</a:t>
            </a:r>
            <a:r>
              <a:rPr lang="fr-FR" dirty="0" smtClean="0">
                <a:solidFill>
                  <a:prstClr val="black"/>
                </a:solidFill>
                <a:latin typeface="Consolas"/>
              </a:rPr>
              <a:t> 3</a:t>
            </a:r>
            <a:r>
              <a:rPr lang="fr-FR" dirty="0" smtClean="0">
                <a:solidFill>
                  <a:srgbClr val="808080"/>
                </a:solidFill>
                <a:latin typeface="Consolas"/>
              </a:rPr>
              <a:t>);</a:t>
            </a:r>
            <a:endParaRPr lang="fr-FR" dirty="0" smtClean="0">
              <a:solidFill>
                <a:prstClr val="black"/>
              </a:solidFill>
              <a:latin typeface="Consolas"/>
            </a:endParaRPr>
          </a:p>
          <a:p>
            <a:endParaRPr lang="en-US" dirty="0" smtClean="0">
              <a:solidFill>
                <a:prstClr val="black"/>
              </a:solidFill>
              <a:latin typeface="Consolas"/>
            </a:endParaRPr>
          </a:p>
          <a:p>
            <a:r>
              <a:rPr lang="en-US" dirty="0" smtClean="0">
                <a:solidFill>
                  <a:srgbClr val="008000"/>
                </a:solidFill>
                <a:latin typeface="Consolas"/>
              </a:rPr>
              <a:t>-- end of step</a:t>
            </a:r>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8000"/>
                </a:solidFill>
                <a:latin typeface="Consolas"/>
              </a:rPr>
              <a:t>/* </a:t>
            </a:r>
            <a:endParaRPr lang="en-US" dirty="0" smtClean="0">
              <a:solidFill>
                <a:prstClr val="black"/>
              </a:solidFill>
              <a:latin typeface="Consolas"/>
            </a:endParaRPr>
          </a:p>
          <a:p>
            <a:r>
              <a:rPr lang="en-US" dirty="0" smtClean="0">
                <a:solidFill>
                  <a:srgbClr val="008000"/>
                </a:solidFill>
                <a:latin typeface="Consolas"/>
              </a:rPr>
              <a:t>Note the values in the rows.</a:t>
            </a:r>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8000"/>
                </a:solidFill>
                <a:latin typeface="Consolas"/>
              </a:rPr>
              <a:t>Also note the page number we used for this page. It is our current root page.</a:t>
            </a:r>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8000"/>
                </a:solidFill>
                <a:latin typeface="Consolas"/>
              </a:rPr>
              <a:t>The next insert should result in a page split</a:t>
            </a:r>
            <a:endParaRPr lang="en-US" dirty="0" smtClean="0">
              <a:solidFill>
                <a:prstClr val="black"/>
              </a:solidFill>
              <a:latin typeface="Consolas"/>
            </a:endParaRPr>
          </a:p>
          <a:p>
            <a:r>
              <a:rPr lang="en-US" dirty="0" smtClean="0">
                <a:solidFill>
                  <a:srgbClr val="008000"/>
                </a:solidFill>
                <a:latin typeface="Consolas"/>
              </a:rPr>
              <a:t>*/</a:t>
            </a:r>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8000"/>
                </a:solidFill>
                <a:latin typeface="Consolas"/>
              </a:rPr>
              <a:t>-- this one should cause a page split:</a:t>
            </a:r>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00FF"/>
                </a:solidFill>
                <a:latin typeface="Consolas"/>
              </a:rPr>
              <a:t>INSERT</a:t>
            </a:r>
            <a:r>
              <a:rPr lang="en-US" dirty="0" smtClean="0">
                <a:solidFill>
                  <a:prstClr val="black"/>
                </a:solidFill>
                <a:latin typeface="Consolas"/>
              </a:rPr>
              <a:t> </a:t>
            </a:r>
            <a:r>
              <a:rPr lang="en-US" dirty="0" smtClean="0">
                <a:solidFill>
                  <a:srgbClr val="0000FF"/>
                </a:solidFill>
                <a:latin typeface="Consolas"/>
              </a:rPr>
              <a:t>INTO</a:t>
            </a:r>
            <a:r>
              <a:rPr lang="en-US" dirty="0" smtClean="0">
                <a:solidFill>
                  <a:prstClr val="black"/>
                </a:solidFill>
                <a:latin typeface="Consolas"/>
              </a:rPr>
              <a:t> </a:t>
            </a:r>
            <a:r>
              <a:rPr lang="en-US" dirty="0" err="1" smtClean="0">
                <a:solidFill>
                  <a:srgbClr val="008080"/>
                </a:solidFill>
                <a:latin typeface="Consolas"/>
              </a:rPr>
              <a:t>forTest</a:t>
            </a:r>
            <a:r>
              <a:rPr lang="en-US" dirty="0" smtClean="0">
                <a:solidFill>
                  <a:srgbClr val="0000FF"/>
                </a:solidFill>
                <a:latin typeface="Consolas"/>
              </a:rPr>
              <a:t> </a:t>
            </a:r>
            <a:r>
              <a:rPr lang="en-US" dirty="0" smtClean="0">
                <a:solidFill>
                  <a:srgbClr val="808080"/>
                </a:solidFill>
                <a:latin typeface="Consolas"/>
              </a:rPr>
              <a:t>(</a:t>
            </a:r>
            <a:r>
              <a:rPr lang="en-US" dirty="0" smtClean="0">
                <a:solidFill>
                  <a:srgbClr val="008080"/>
                </a:solidFill>
                <a:latin typeface="Consolas"/>
              </a:rPr>
              <a:t>col1</a:t>
            </a:r>
            <a:r>
              <a:rPr lang="en-US" dirty="0" smtClean="0">
                <a:solidFill>
                  <a:srgbClr val="808080"/>
                </a:solidFill>
                <a:latin typeface="Consolas"/>
              </a:rPr>
              <a:t>,</a:t>
            </a:r>
            <a:r>
              <a:rPr lang="en-US" dirty="0" smtClean="0">
                <a:solidFill>
                  <a:prstClr val="black"/>
                </a:solidFill>
                <a:latin typeface="Consolas"/>
              </a:rPr>
              <a:t> </a:t>
            </a:r>
            <a:r>
              <a:rPr lang="en-US" dirty="0" smtClean="0">
                <a:solidFill>
                  <a:srgbClr val="008080"/>
                </a:solidFill>
                <a:latin typeface="Consolas"/>
              </a:rPr>
              <a:t>col2</a:t>
            </a:r>
            <a:r>
              <a:rPr lang="en-US" dirty="0" smtClean="0">
                <a:solidFill>
                  <a:srgbClr val="808080"/>
                </a:solidFill>
                <a:latin typeface="Consolas"/>
              </a:rPr>
              <a:t>)</a:t>
            </a:r>
            <a:r>
              <a:rPr lang="en-US" dirty="0" smtClean="0">
                <a:solidFill>
                  <a:prstClr val="black"/>
                </a:solidFill>
                <a:latin typeface="Consolas"/>
              </a:rPr>
              <a:t> </a:t>
            </a:r>
            <a:r>
              <a:rPr lang="en-US" dirty="0" smtClean="0">
                <a:solidFill>
                  <a:srgbClr val="0000FF"/>
                </a:solidFill>
                <a:latin typeface="Consolas"/>
              </a:rPr>
              <a:t>VALUES </a:t>
            </a:r>
            <a:r>
              <a:rPr lang="en-US" dirty="0" smtClean="0">
                <a:solidFill>
                  <a:srgbClr val="808080"/>
                </a:solidFill>
                <a:latin typeface="Consolas"/>
              </a:rPr>
              <a:t>(</a:t>
            </a:r>
            <a:r>
              <a:rPr lang="en-US" dirty="0" smtClean="0">
                <a:solidFill>
                  <a:prstClr val="black"/>
                </a:solidFill>
                <a:latin typeface="Consolas"/>
              </a:rPr>
              <a:t>71</a:t>
            </a:r>
            <a:r>
              <a:rPr lang="en-US" dirty="0" smtClean="0">
                <a:solidFill>
                  <a:srgbClr val="808080"/>
                </a:solidFill>
                <a:latin typeface="Consolas"/>
              </a:rPr>
              <a:t>,</a:t>
            </a:r>
            <a:r>
              <a:rPr lang="en-US" dirty="0" smtClean="0">
                <a:solidFill>
                  <a:prstClr val="black"/>
                </a:solidFill>
                <a:latin typeface="Consolas"/>
              </a:rPr>
              <a:t> </a:t>
            </a:r>
            <a:r>
              <a:rPr lang="en-US" dirty="0" smtClean="0">
                <a:solidFill>
                  <a:srgbClr val="FF0000"/>
                </a:solidFill>
                <a:latin typeface="Consolas"/>
              </a:rPr>
              <a:t>'test'</a:t>
            </a:r>
            <a:r>
              <a:rPr lang="en-US" dirty="0" smtClean="0">
                <a:solidFill>
                  <a:srgbClr val="808080"/>
                </a:solidFill>
                <a:latin typeface="Consolas"/>
              </a:rPr>
              <a:t>);</a:t>
            </a:r>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8000"/>
                </a:solidFill>
                <a:latin typeface="Consolas"/>
              </a:rPr>
              <a:t>-- end of step</a:t>
            </a:r>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8000"/>
                </a:solidFill>
                <a:latin typeface="Consolas"/>
              </a:rPr>
              <a:t>-- now look at the new pages after the page split</a:t>
            </a:r>
            <a:endParaRPr lang="en-US" dirty="0" smtClean="0">
              <a:solidFill>
                <a:prstClr val="black"/>
              </a:solidFill>
              <a:latin typeface="Consolas"/>
            </a:endParaRPr>
          </a:p>
          <a:p>
            <a:r>
              <a:rPr lang="en-US" dirty="0" smtClean="0">
                <a:solidFill>
                  <a:srgbClr val="008000"/>
                </a:solidFill>
                <a:latin typeface="Consolas"/>
              </a:rPr>
              <a:t>-- again, the </a:t>
            </a:r>
            <a:r>
              <a:rPr lang="en-US" dirty="0" err="1" smtClean="0">
                <a:solidFill>
                  <a:srgbClr val="008000"/>
                </a:solidFill>
                <a:latin typeface="Consolas"/>
              </a:rPr>
              <a:t>index_page</a:t>
            </a:r>
            <a:r>
              <a:rPr lang="en-US" dirty="0" smtClean="0">
                <a:solidFill>
                  <a:srgbClr val="008000"/>
                </a:solidFill>
                <a:latin typeface="Consolas"/>
              </a:rPr>
              <a:t> is the new root:</a:t>
            </a:r>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00FF"/>
                </a:solidFill>
                <a:latin typeface="Consolas"/>
              </a:rPr>
              <a:t>SELECT</a:t>
            </a:r>
            <a:r>
              <a:rPr lang="en-US" dirty="0" smtClean="0">
                <a:solidFill>
                  <a:prstClr val="black"/>
                </a:solidFill>
                <a:latin typeface="Consolas"/>
              </a:rPr>
              <a:t> </a:t>
            </a:r>
            <a:r>
              <a:rPr lang="en-US" dirty="0" err="1" smtClean="0">
                <a:solidFill>
                  <a:srgbClr val="008080"/>
                </a:solidFill>
                <a:latin typeface="Consolas"/>
              </a:rPr>
              <a:t>allocated_page_file_id</a:t>
            </a:r>
            <a:r>
              <a:rPr lang="en-US" dirty="0" smtClean="0">
                <a:solidFill>
                  <a:srgbClr val="808080"/>
                </a:solidFill>
                <a:latin typeface="Consolas"/>
              </a:rPr>
              <a:t>,</a:t>
            </a:r>
            <a:r>
              <a:rPr lang="en-US" dirty="0" smtClean="0">
                <a:solidFill>
                  <a:prstClr val="black"/>
                </a:solidFill>
                <a:latin typeface="Consolas"/>
              </a:rPr>
              <a:t> </a:t>
            </a:r>
            <a:r>
              <a:rPr lang="en-US" dirty="0" err="1" smtClean="0">
                <a:solidFill>
                  <a:srgbClr val="008080"/>
                </a:solidFill>
                <a:latin typeface="Consolas"/>
              </a:rPr>
              <a:t>allocated_page_page_id</a:t>
            </a:r>
            <a:r>
              <a:rPr lang="en-US" dirty="0" smtClean="0">
                <a:solidFill>
                  <a:srgbClr val="808080"/>
                </a:solidFill>
                <a:latin typeface="Consolas"/>
              </a:rPr>
              <a:t>,</a:t>
            </a:r>
            <a:r>
              <a:rPr lang="en-US" dirty="0" smtClean="0">
                <a:solidFill>
                  <a:prstClr val="black"/>
                </a:solidFill>
                <a:latin typeface="Consolas"/>
              </a:rPr>
              <a:t> </a:t>
            </a:r>
            <a:r>
              <a:rPr lang="en-US" dirty="0" err="1" smtClean="0">
                <a:solidFill>
                  <a:srgbClr val="008080"/>
                </a:solidFill>
                <a:latin typeface="Consolas"/>
              </a:rPr>
              <a:t>page_type_desc</a:t>
            </a:r>
            <a:r>
              <a:rPr lang="en-US" dirty="0" smtClean="0">
                <a:solidFill>
                  <a:srgbClr val="808080"/>
                </a:solidFill>
                <a:latin typeface="Consolas"/>
              </a:rPr>
              <a:t>,</a:t>
            </a:r>
            <a:r>
              <a:rPr lang="en-US" dirty="0" smtClean="0">
                <a:solidFill>
                  <a:prstClr val="black"/>
                </a:solidFill>
                <a:latin typeface="Consolas"/>
              </a:rPr>
              <a:t> </a:t>
            </a:r>
            <a:r>
              <a:rPr lang="en-US" dirty="0" smtClean="0">
                <a:solidFill>
                  <a:srgbClr val="808080"/>
                </a:solidFill>
                <a:latin typeface="Consolas"/>
              </a:rPr>
              <a:t>*</a:t>
            </a:r>
            <a:r>
              <a:rPr lang="en-US" dirty="0" smtClean="0">
                <a:solidFill>
                  <a:prstClr val="black"/>
                </a:solidFill>
                <a:latin typeface="Consolas"/>
              </a:rPr>
              <a:t> </a:t>
            </a:r>
          </a:p>
          <a:p>
            <a:r>
              <a:rPr lang="en-US" dirty="0" smtClean="0">
                <a:solidFill>
                  <a:srgbClr val="0000FF"/>
                </a:solidFill>
                <a:latin typeface="Consolas"/>
              </a:rPr>
              <a:t>FROM</a:t>
            </a:r>
            <a:r>
              <a:rPr lang="en-US" dirty="0" smtClean="0">
                <a:solidFill>
                  <a:prstClr val="black"/>
                </a:solidFill>
                <a:latin typeface="Consolas"/>
              </a:rPr>
              <a:t> </a:t>
            </a:r>
            <a:r>
              <a:rPr lang="en-US" dirty="0" err="1" smtClean="0">
                <a:solidFill>
                  <a:srgbClr val="008000"/>
                </a:solidFill>
                <a:latin typeface="Consolas"/>
              </a:rPr>
              <a:t>sys</a:t>
            </a:r>
            <a:r>
              <a:rPr lang="en-US" dirty="0" err="1" smtClean="0">
                <a:solidFill>
                  <a:srgbClr val="808080"/>
                </a:solidFill>
                <a:latin typeface="Consolas"/>
              </a:rPr>
              <a:t>.</a:t>
            </a:r>
            <a:r>
              <a:rPr lang="en-US" dirty="0" err="1" smtClean="0">
                <a:solidFill>
                  <a:srgbClr val="008080"/>
                </a:solidFill>
                <a:latin typeface="Consolas"/>
              </a:rPr>
              <a:t>dm_db_database_page_allocations</a:t>
            </a:r>
            <a:r>
              <a:rPr lang="en-US" dirty="0" smtClean="0">
                <a:solidFill>
                  <a:srgbClr val="808080"/>
                </a:solidFill>
                <a:latin typeface="Consolas"/>
              </a:rPr>
              <a:t>(</a:t>
            </a:r>
            <a:r>
              <a:rPr lang="en-US" dirty="0" smtClean="0">
                <a:solidFill>
                  <a:prstClr val="black"/>
                </a:solidFill>
                <a:latin typeface="Consolas"/>
              </a:rPr>
              <a:t>2</a:t>
            </a:r>
            <a:r>
              <a:rPr lang="en-US" dirty="0" smtClean="0">
                <a:solidFill>
                  <a:srgbClr val="808080"/>
                </a:solidFill>
                <a:latin typeface="Consolas"/>
              </a:rPr>
              <a:t>,</a:t>
            </a:r>
            <a:r>
              <a:rPr lang="en-US" dirty="0" smtClean="0">
                <a:solidFill>
                  <a:prstClr val="black"/>
                </a:solidFill>
                <a:latin typeface="Consolas"/>
              </a:rPr>
              <a:t> </a:t>
            </a:r>
            <a:r>
              <a:rPr lang="en-US" dirty="0" err="1" smtClean="0">
                <a:solidFill>
                  <a:srgbClr val="FF00FF"/>
                </a:solidFill>
                <a:latin typeface="Consolas"/>
              </a:rPr>
              <a:t>object_id</a:t>
            </a:r>
            <a:r>
              <a:rPr lang="en-US" dirty="0" smtClean="0">
                <a:solidFill>
                  <a:srgbClr val="808080"/>
                </a:solidFill>
                <a:latin typeface="Consolas"/>
              </a:rPr>
              <a:t>(</a:t>
            </a:r>
            <a:r>
              <a:rPr lang="en-US" dirty="0" smtClean="0">
                <a:solidFill>
                  <a:srgbClr val="FF0000"/>
                </a:solidFill>
                <a:latin typeface="Consolas"/>
              </a:rPr>
              <a:t>'</a:t>
            </a:r>
            <a:r>
              <a:rPr lang="en-US" dirty="0" err="1" smtClean="0">
                <a:solidFill>
                  <a:srgbClr val="FF0000"/>
                </a:solidFill>
                <a:latin typeface="Consolas"/>
              </a:rPr>
              <a:t>forTest</a:t>
            </a:r>
            <a:r>
              <a:rPr lang="en-US" dirty="0" smtClean="0">
                <a:solidFill>
                  <a:srgbClr val="FF0000"/>
                </a:solidFill>
                <a:latin typeface="Consolas"/>
              </a:rPr>
              <a:t>'</a:t>
            </a:r>
            <a:r>
              <a:rPr lang="en-US" dirty="0" smtClean="0">
                <a:solidFill>
                  <a:srgbClr val="808080"/>
                </a:solidFill>
                <a:latin typeface="Consolas"/>
              </a:rPr>
              <a:t>),</a:t>
            </a:r>
            <a:r>
              <a:rPr lang="en-US" dirty="0" smtClean="0">
                <a:solidFill>
                  <a:prstClr val="black"/>
                </a:solidFill>
                <a:latin typeface="Consolas"/>
              </a:rPr>
              <a:t> 1</a:t>
            </a:r>
            <a:r>
              <a:rPr lang="en-US" dirty="0" smtClean="0">
                <a:solidFill>
                  <a:srgbClr val="808080"/>
                </a:solidFill>
                <a:latin typeface="Consolas"/>
              </a:rPr>
              <a:t>,</a:t>
            </a:r>
            <a:r>
              <a:rPr lang="en-US" dirty="0" smtClean="0">
                <a:solidFill>
                  <a:prstClr val="black"/>
                </a:solidFill>
                <a:latin typeface="Consolas"/>
              </a:rPr>
              <a:t> </a:t>
            </a:r>
            <a:r>
              <a:rPr lang="en-US" dirty="0" smtClean="0">
                <a:solidFill>
                  <a:srgbClr val="808080"/>
                </a:solidFill>
                <a:latin typeface="Consolas"/>
              </a:rPr>
              <a:t>NULL,</a:t>
            </a:r>
            <a:r>
              <a:rPr lang="en-US" dirty="0" smtClean="0">
                <a:solidFill>
                  <a:prstClr val="black"/>
                </a:solidFill>
                <a:latin typeface="Consolas"/>
              </a:rPr>
              <a:t> </a:t>
            </a:r>
            <a:r>
              <a:rPr lang="en-US" dirty="0" smtClean="0">
                <a:solidFill>
                  <a:srgbClr val="FF0000"/>
                </a:solidFill>
                <a:latin typeface="Consolas"/>
              </a:rPr>
              <a:t>'DETAILED'</a:t>
            </a:r>
            <a:r>
              <a:rPr lang="en-US" dirty="0" smtClean="0">
                <a:solidFill>
                  <a:srgbClr val="808080"/>
                </a:solidFill>
                <a:latin typeface="Consolas"/>
              </a:rPr>
              <a:t>)</a:t>
            </a:r>
            <a:endParaRPr lang="en-US" dirty="0" smtClean="0">
              <a:solidFill>
                <a:prstClr val="black"/>
              </a:solidFill>
              <a:latin typeface="Consolas"/>
            </a:endParaRPr>
          </a:p>
          <a:p>
            <a:r>
              <a:rPr lang="en-US" dirty="0" smtClean="0">
                <a:solidFill>
                  <a:srgbClr val="0000FF"/>
                </a:solidFill>
                <a:latin typeface="Consolas"/>
              </a:rPr>
              <a:t>WHERE</a:t>
            </a:r>
            <a:r>
              <a:rPr lang="en-US" dirty="0" smtClean="0">
                <a:solidFill>
                  <a:prstClr val="black"/>
                </a:solidFill>
                <a:latin typeface="Consolas"/>
              </a:rPr>
              <a:t> </a:t>
            </a:r>
            <a:r>
              <a:rPr lang="en-US" dirty="0" err="1" smtClean="0">
                <a:solidFill>
                  <a:srgbClr val="008080"/>
                </a:solidFill>
                <a:latin typeface="Consolas"/>
              </a:rPr>
              <a:t>is_iam_page</a:t>
            </a:r>
            <a:r>
              <a:rPr lang="en-US" dirty="0" smtClean="0">
                <a:solidFill>
                  <a:prstClr val="black"/>
                </a:solidFill>
                <a:latin typeface="Consolas"/>
              </a:rPr>
              <a:t> </a:t>
            </a:r>
            <a:r>
              <a:rPr lang="en-US" dirty="0" smtClean="0">
                <a:solidFill>
                  <a:srgbClr val="808080"/>
                </a:solidFill>
                <a:latin typeface="Consolas"/>
              </a:rPr>
              <a:t>=</a:t>
            </a:r>
            <a:r>
              <a:rPr lang="en-US" dirty="0" smtClean="0">
                <a:solidFill>
                  <a:prstClr val="black"/>
                </a:solidFill>
                <a:latin typeface="Consolas"/>
              </a:rPr>
              <a:t> 0</a:t>
            </a:r>
          </a:p>
          <a:p>
            <a:endParaRPr lang="en-US" dirty="0" smtClean="0">
              <a:solidFill>
                <a:prstClr val="black"/>
              </a:solidFill>
              <a:latin typeface="Consolas"/>
            </a:endParaRPr>
          </a:p>
          <a:p>
            <a:r>
              <a:rPr lang="en-US" dirty="0" smtClean="0">
                <a:solidFill>
                  <a:srgbClr val="008000"/>
                </a:solidFill>
                <a:latin typeface="Consolas"/>
              </a:rPr>
              <a:t>-- end of step</a:t>
            </a:r>
            <a:endParaRPr lang="en-US" dirty="0" smtClean="0">
              <a:solidFill>
                <a:prstClr val="black"/>
              </a:solidFill>
              <a:latin typeface="Consolas"/>
            </a:endParaRPr>
          </a:p>
          <a:p>
            <a:r>
              <a:rPr lang="en-US" dirty="0" smtClean="0">
                <a:solidFill>
                  <a:srgbClr val="008000"/>
                </a:solidFill>
                <a:latin typeface="Consolas"/>
              </a:rPr>
              <a:t>/*</a:t>
            </a:r>
            <a:endParaRPr lang="en-US" dirty="0" smtClean="0">
              <a:solidFill>
                <a:prstClr val="black"/>
              </a:solidFill>
              <a:latin typeface="Consolas"/>
            </a:endParaRPr>
          </a:p>
          <a:p>
            <a:r>
              <a:rPr lang="en-US" dirty="0" smtClean="0">
                <a:solidFill>
                  <a:srgbClr val="008000"/>
                </a:solidFill>
                <a:latin typeface="Consolas"/>
              </a:rPr>
              <a:t>By now, it should not be a surprise to see the root node has a different</a:t>
            </a:r>
            <a:endParaRPr lang="en-US" dirty="0" smtClean="0">
              <a:solidFill>
                <a:prstClr val="black"/>
              </a:solidFill>
              <a:latin typeface="Consolas"/>
            </a:endParaRPr>
          </a:p>
          <a:p>
            <a:r>
              <a:rPr lang="en-US" dirty="0" err="1" smtClean="0">
                <a:solidFill>
                  <a:srgbClr val="008000"/>
                </a:solidFill>
                <a:latin typeface="Consolas"/>
              </a:rPr>
              <a:t>pageID</a:t>
            </a:r>
            <a:r>
              <a:rPr lang="en-US" dirty="0" smtClean="0">
                <a:solidFill>
                  <a:srgbClr val="008000"/>
                </a:solidFill>
                <a:latin typeface="Consolas"/>
              </a:rPr>
              <a:t> from the old root node, and the old root node is one of our </a:t>
            </a:r>
            <a:r>
              <a:rPr lang="en-US" dirty="0" err="1" smtClean="0">
                <a:solidFill>
                  <a:srgbClr val="008000"/>
                </a:solidFill>
                <a:latin typeface="Consolas"/>
              </a:rPr>
              <a:t>ChildPageIDs</a:t>
            </a:r>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8000"/>
                </a:solidFill>
                <a:latin typeface="Consolas"/>
              </a:rPr>
              <a:t>Use the two </a:t>
            </a:r>
            <a:r>
              <a:rPr lang="en-US" dirty="0" err="1" smtClean="0">
                <a:solidFill>
                  <a:srgbClr val="008000"/>
                </a:solidFill>
                <a:latin typeface="Consolas"/>
              </a:rPr>
              <a:t>ChildPageIds</a:t>
            </a:r>
            <a:r>
              <a:rPr lang="en-US" dirty="0" smtClean="0">
                <a:solidFill>
                  <a:srgbClr val="008000"/>
                </a:solidFill>
                <a:latin typeface="Consolas"/>
              </a:rPr>
              <a:t> in the </a:t>
            </a:r>
            <a:r>
              <a:rPr lang="en-US" dirty="0" err="1" smtClean="0">
                <a:solidFill>
                  <a:srgbClr val="008000"/>
                </a:solidFill>
                <a:latin typeface="Consolas"/>
              </a:rPr>
              <a:t>dbcc</a:t>
            </a:r>
            <a:r>
              <a:rPr lang="en-US" dirty="0" smtClean="0">
                <a:solidFill>
                  <a:srgbClr val="008000"/>
                </a:solidFill>
                <a:latin typeface="Consolas"/>
              </a:rPr>
              <a:t> page command and note the contents of the pages:</a:t>
            </a:r>
            <a:endParaRPr lang="en-US" dirty="0" smtClean="0">
              <a:solidFill>
                <a:prstClr val="black"/>
              </a:solidFill>
              <a:latin typeface="Consolas"/>
            </a:endParaRPr>
          </a:p>
          <a:p>
            <a:r>
              <a:rPr lang="en-US" dirty="0" smtClean="0">
                <a:solidFill>
                  <a:srgbClr val="008000"/>
                </a:solidFill>
                <a:latin typeface="Consolas"/>
              </a:rPr>
              <a:t>*/</a:t>
            </a:r>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8000"/>
                </a:solidFill>
                <a:latin typeface="Consolas"/>
              </a:rPr>
              <a:t>-- run the </a:t>
            </a:r>
            <a:r>
              <a:rPr lang="en-US" dirty="0" err="1" smtClean="0">
                <a:solidFill>
                  <a:srgbClr val="008000"/>
                </a:solidFill>
                <a:latin typeface="Consolas"/>
              </a:rPr>
              <a:t>dbcc</a:t>
            </a:r>
            <a:r>
              <a:rPr lang="en-US" dirty="0" smtClean="0">
                <a:solidFill>
                  <a:srgbClr val="008000"/>
                </a:solidFill>
                <a:latin typeface="Consolas"/>
              </a:rPr>
              <a:t> page commands one at a time</a:t>
            </a:r>
            <a:endParaRPr lang="en-US" dirty="0" smtClean="0">
              <a:solidFill>
                <a:prstClr val="black"/>
              </a:solidFill>
              <a:latin typeface="Consolas"/>
            </a:endParaRPr>
          </a:p>
          <a:p>
            <a:endParaRPr lang="en-US" dirty="0" smtClean="0">
              <a:solidFill>
                <a:prstClr val="black"/>
              </a:solidFill>
              <a:latin typeface="Consolas"/>
            </a:endParaRPr>
          </a:p>
          <a:p>
            <a:r>
              <a:rPr lang="fr-FR" dirty="0" smtClean="0">
                <a:solidFill>
                  <a:srgbClr val="0000FF"/>
                </a:solidFill>
                <a:latin typeface="Consolas"/>
              </a:rPr>
              <a:t>DBCC</a:t>
            </a:r>
            <a:r>
              <a:rPr lang="fr-FR" dirty="0" smtClean="0">
                <a:solidFill>
                  <a:prstClr val="black"/>
                </a:solidFill>
                <a:latin typeface="Consolas"/>
              </a:rPr>
              <a:t> </a:t>
            </a:r>
            <a:r>
              <a:rPr lang="fr-FR" dirty="0" smtClean="0">
                <a:solidFill>
                  <a:srgbClr val="0000FF"/>
                </a:solidFill>
                <a:latin typeface="Consolas"/>
              </a:rPr>
              <a:t>PAGE</a:t>
            </a:r>
            <a:r>
              <a:rPr lang="fr-FR" dirty="0" smtClean="0">
                <a:solidFill>
                  <a:srgbClr val="808080"/>
                </a:solidFill>
                <a:latin typeface="Consolas"/>
              </a:rPr>
              <a:t>(</a:t>
            </a:r>
            <a:r>
              <a:rPr lang="fr-FR" dirty="0" smtClean="0">
                <a:solidFill>
                  <a:prstClr val="black"/>
                </a:solidFill>
                <a:latin typeface="Consolas"/>
              </a:rPr>
              <a:t>2</a:t>
            </a:r>
            <a:r>
              <a:rPr lang="fr-FR" dirty="0" smtClean="0">
                <a:solidFill>
                  <a:srgbClr val="808080"/>
                </a:solidFill>
                <a:latin typeface="Consolas"/>
              </a:rPr>
              <a:t>,</a:t>
            </a:r>
            <a:r>
              <a:rPr lang="fr-FR" dirty="0" smtClean="0">
                <a:solidFill>
                  <a:prstClr val="black"/>
                </a:solidFill>
                <a:latin typeface="Consolas"/>
              </a:rPr>
              <a:t> 1</a:t>
            </a:r>
            <a:r>
              <a:rPr lang="fr-FR" dirty="0" smtClean="0">
                <a:solidFill>
                  <a:srgbClr val="808080"/>
                </a:solidFill>
                <a:latin typeface="Consolas"/>
              </a:rPr>
              <a:t>,</a:t>
            </a:r>
            <a:r>
              <a:rPr lang="fr-FR" dirty="0" smtClean="0">
                <a:solidFill>
                  <a:prstClr val="black"/>
                </a:solidFill>
                <a:latin typeface="Consolas"/>
              </a:rPr>
              <a:t> 283</a:t>
            </a:r>
            <a:r>
              <a:rPr lang="fr-FR" dirty="0" smtClean="0">
                <a:solidFill>
                  <a:srgbClr val="808080"/>
                </a:solidFill>
                <a:latin typeface="Consolas"/>
              </a:rPr>
              <a:t>,</a:t>
            </a:r>
            <a:r>
              <a:rPr lang="fr-FR" dirty="0" smtClean="0">
                <a:solidFill>
                  <a:prstClr val="black"/>
                </a:solidFill>
                <a:latin typeface="Consolas"/>
              </a:rPr>
              <a:t> 3</a:t>
            </a:r>
            <a:r>
              <a:rPr lang="fr-FR" dirty="0" smtClean="0">
                <a:solidFill>
                  <a:srgbClr val="808080"/>
                </a:solidFill>
                <a:latin typeface="Consolas"/>
              </a:rPr>
              <a:t>);</a:t>
            </a:r>
            <a:endParaRPr lang="fr-FR" dirty="0" smtClean="0">
              <a:solidFill>
                <a:prstClr val="black"/>
              </a:solidFill>
              <a:latin typeface="Consolas"/>
            </a:endParaRPr>
          </a:p>
          <a:p>
            <a:r>
              <a:rPr lang="fr-FR" dirty="0" smtClean="0">
                <a:solidFill>
                  <a:srgbClr val="0000FF"/>
                </a:solidFill>
                <a:latin typeface="Consolas"/>
              </a:rPr>
              <a:t>DBCC</a:t>
            </a:r>
            <a:r>
              <a:rPr lang="fr-FR" dirty="0" smtClean="0">
                <a:solidFill>
                  <a:prstClr val="black"/>
                </a:solidFill>
                <a:latin typeface="Consolas"/>
              </a:rPr>
              <a:t> </a:t>
            </a:r>
            <a:r>
              <a:rPr lang="fr-FR" dirty="0" smtClean="0">
                <a:solidFill>
                  <a:srgbClr val="0000FF"/>
                </a:solidFill>
                <a:latin typeface="Consolas"/>
              </a:rPr>
              <a:t>PAGE</a:t>
            </a:r>
            <a:r>
              <a:rPr lang="fr-FR" dirty="0" smtClean="0">
                <a:solidFill>
                  <a:srgbClr val="808080"/>
                </a:solidFill>
                <a:latin typeface="Consolas"/>
              </a:rPr>
              <a:t>(</a:t>
            </a:r>
            <a:r>
              <a:rPr lang="fr-FR" dirty="0" smtClean="0">
                <a:solidFill>
                  <a:prstClr val="black"/>
                </a:solidFill>
                <a:latin typeface="Consolas"/>
              </a:rPr>
              <a:t>2</a:t>
            </a:r>
            <a:r>
              <a:rPr lang="fr-FR" dirty="0" smtClean="0">
                <a:solidFill>
                  <a:srgbClr val="808080"/>
                </a:solidFill>
                <a:latin typeface="Consolas"/>
              </a:rPr>
              <a:t>,</a:t>
            </a:r>
            <a:r>
              <a:rPr lang="fr-FR" dirty="0" smtClean="0">
                <a:solidFill>
                  <a:prstClr val="black"/>
                </a:solidFill>
                <a:latin typeface="Consolas"/>
              </a:rPr>
              <a:t> 1</a:t>
            </a:r>
            <a:r>
              <a:rPr lang="fr-FR" dirty="0" smtClean="0">
                <a:solidFill>
                  <a:srgbClr val="808080"/>
                </a:solidFill>
                <a:latin typeface="Consolas"/>
              </a:rPr>
              <a:t>,</a:t>
            </a:r>
            <a:r>
              <a:rPr lang="fr-FR" dirty="0" smtClean="0">
                <a:solidFill>
                  <a:prstClr val="black"/>
                </a:solidFill>
                <a:latin typeface="Consolas"/>
              </a:rPr>
              <a:t> 286</a:t>
            </a:r>
            <a:r>
              <a:rPr lang="fr-FR" dirty="0" smtClean="0">
                <a:solidFill>
                  <a:srgbClr val="808080"/>
                </a:solidFill>
                <a:latin typeface="Consolas"/>
              </a:rPr>
              <a:t>,</a:t>
            </a:r>
            <a:r>
              <a:rPr lang="fr-FR" dirty="0" smtClean="0">
                <a:solidFill>
                  <a:prstClr val="black"/>
                </a:solidFill>
                <a:latin typeface="Consolas"/>
              </a:rPr>
              <a:t> 3</a:t>
            </a:r>
            <a:r>
              <a:rPr lang="fr-FR" dirty="0" smtClean="0">
                <a:solidFill>
                  <a:srgbClr val="808080"/>
                </a:solidFill>
                <a:latin typeface="Consolas"/>
              </a:rPr>
              <a:t>);</a:t>
            </a:r>
            <a:endParaRPr lang="fr-FR" dirty="0" smtClean="0">
              <a:solidFill>
                <a:prstClr val="black"/>
              </a:solidFill>
              <a:latin typeface="Consolas"/>
            </a:endParaRPr>
          </a:p>
          <a:p>
            <a:endParaRPr lang="en-US" dirty="0" smtClean="0">
              <a:solidFill>
                <a:prstClr val="black"/>
              </a:solidFill>
              <a:latin typeface="Consolas"/>
            </a:endParaRPr>
          </a:p>
          <a:p>
            <a:r>
              <a:rPr lang="en-US" dirty="0" smtClean="0">
                <a:solidFill>
                  <a:srgbClr val="008000"/>
                </a:solidFill>
                <a:latin typeface="Consolas"/>
              </a:rPr>
              <a:t>-- end of step</a:t>
            </a:r>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8000"/>
                </a:solidFill>
                <a:latin typeface="Consolas"/>
              </a:rPr>
              <a:t>/*</a:t>
            </a:r>
            <a:endParaRPr lang="en-US" dirty="0" smtClean="0">
              <a:solidFill>
                <a:prstClr val="black"/>
              </a:solidFill>
              <a:latin typeface="Consolas"/>
            </a:endParaRPr>
          </a:p>
          <a:p>
            <a:r>
              <a:rPr lang="en-US" dirty="0" smtClean="0">
                <a:solidFill>
                  <a:srgbClr val="008000"/>
                </a:solidFill>
                <a:latin typeface="Consolas"/>
              </a:rPr>
              <a:t>So even without the IDENTITY, the sequential inserts still result</a:t>
            </a:r>
            <a:endParaRPr lang="en-US" dirty="0" smtClean="0">
              <a:solidFill>
                <a:prstClr val="black"/>
              </a:solidFill>
              <a:latin typeface="Consolas"/>
            </a:endParaRPr>
          </a:p>
          <a:p>
            <a:r>
              <a:rPr lang="en-US" dirty="0" smtClean="0">
                <a:solidFill>
                  <a:srgbClr val="008000"/>
                </a:solidFill>
                <a:latin typeface="Consolas"/>
              </a:rPr>
              <a:t>in the optimization so that a page split results in only the new</a:t>
            </a:r>
            <a:endParaRPr lang="en-US" dirty="0" smtClean="0">
              <a:solidFill>
                <a:prstClr val="black"/>
              </a:solidFill>
              <a:latin typeface="Consolas"/>
            </a:endParaRPr>
          </a:p>
          <a:p>
            <a:r>
              <a:rPr lang="en-US" dirty="0" smtClean="0">
                <a:solidFill>
                  <a:srgbClr val="008000"/>
                </a:solidFill>
                <a:latin typeface="Consolas"/>
              </a:rPr>
              <a:t>value being inserted onto the new page after the page split.</a:t>
            </a:r>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8000"/>
                </a:solidFill>
                <a:latin typeface="Consolas"/>
              </a:rPr>
              <a:t>So now you can see it for yourself. And now you know the answer to the question</a:t>
            </a:r>
            <a:endParaRPr lang="en-US" dirty="0" smtClean="0">
              <a:solidFill>
                <a:prstClr val="black"/>
              </a:solidFill>
              <a:latin typeface="Consolas"/>
            </a:endParaRPr>
          </a:p>
          <a:p>
            <a:r>
              <a:rPr lang="en-US" dirty="0" smtClean="0">
                <a:solidFill>
                  <a:srgbClr val="008000"/>
                </a:solidFill>
                <a:latin typeface="Consolas"/>
              </a:rPr>
              <a:t>students ask after the lab where the sequential inserts result in fewer page splits.</a:t>
            </a:r>
            <a:endParaRPr lang="en-US" dirty="0" smtClean="0">
              <a:solidFill>
                <a:prstClr val="black"/>
              </a:solidFill>
              <a:latin typeface="Consolas"/>
            </a:endParaRPr>
          </a:p>
          <a:p>
            <a:r>
              <a:rPr lang="en-US" dirty="0" smtClean="0">
                <a:solidFill>
                  <a:srgbClr val="008000"/>
                </a:solidFill>
                <a:latin typeface="Consolas"/>
              </a:rPr>
              <a:t>*/</a:t>
            </a:r>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00FF"/>
                </a:solidFill>
                <a:latin typeface="Consolas"/>
              </a:rPr>
              <a:t>select</a:t>
            </a:r>
            <a:r>
              <a:rPr lang="en-US" dirty="0" smtClean="0">
                <a:solidFill>
                  <a:prstClr val="black"/>
                </a:solidFill>
                <a:latin typeface="Consolas"/>
              </a:rPr>
              <a:t> </a:t>
            </a:r>
            <a:r>
              <a:rPr lang="en-US" dirty="0" smtClean="0">
                <a:solidFill>
                  <a:srgbClr val="808080"/>
                </a:solidFill>
                <a:latin typeface="Consolas"/>
              </a:rPr>
              <a:t>*</a:t>
            </a:r>
            <a:r>
              <a:rPr lang="en-US" dirty="0" smtClean="0">
                <a:solidFill>
                  <a:prstClr val="black"/>
                </a:solidFill>
                <a:latin typeface="Consolas"/>
              </a:rPr>
              <a:t> </a:t>
            </a:r>
            <a:r>
              <a:rPr lang="en-US" dirty="0" smtClean="0">
                <a:solidFill>
                  <a:srgbClr val="0000FF"/>
                </a:solidFill>
                <a:latin typeface="Consolas"/>
              </a:rPr>
              <a:t>from</a:t>
            </a:r>
            <a:r>
              <a:rPr lang="en-US" dirty="0" smtClean="0">
                <a:solidFill>
                  <a:prstClr val="black"/>
                </a:solidFill>
                <a:latin typeface="Consolas"/>
              </a:rPr>
              <a:t> </a:t>
            </a:r>
            <a:r>
              <a:rPr lang="en-US" dirty="0" err="1" smtClean="0">
                <a:solidFill>
                  <a:srgbClr val="008000"/>
                </a:solidFill>
                <a:latin typeface="Consolas"/>
              </a:rPr>
              <a:t>sys</a:t>
            </a:r>
            <a:r>
              <a:rPr lang="en-US" dirty="0" err="1" smtClean="0">
                <a:solidFill>
                  <a:srgbClr val="808080"/>
                </a:solidFill>
                <a:latin typeface="Consolas"/>
              </a:rPr>
              <a:t>.</a:t>
            </a:r>
            <a:r>
              <a:rPr lang="en-US" dirty="0" err="1" smtClean="0">
                <a:solidFill>
                  <a:srgbClr val="008000"/>
                </a:solidFill>
                <a:latin typeface="Consolas"/>
              </a:rPr>
              <a:t>sysobjects</a:t>
            </a:r>
            <a:r>
              <a:rPr lang="en-US" dirty="0" smtClean="0">
                <a:solidFill>
                  <a:prstClr val="black"/>
                </a:solidFill>
                <a:latin typeface="Consolas"/>
              </a:rPr>
              <a:t> </a:t>
            </a:r>
            <a:r>
              <a:rPr lang="en-US" dirty="0" smtClean="0">
                <a:solidFill>
                  <a:srgbClr val="0000FF"/>
                </a:solidFill>
                <a:latin typeface="Consolas"/>
              </a:rPr>
              <a:t>where</a:t>
            </a:r>
            <a:r>
              <a:rPr lang="en-US" dirty="0" smtClean="0">
                <a:solidFill>
                  <a:prstClr val="black"/>
                </a:solidFill>
                <a:latin typeface="Consolas"/>
              </a:rPr>
              <a:t> </a:t>
            </a:r>
            <a:r>
              <a:rPr lang="en-US" dirty="0" smtClean="0">
                <a:solidFill>
                  <a:srgbClr val="008080"/>
                </a:solidFill>
                <a:latin typeface="Consolas"/>
              </a:rPr>
              <a:t>name</a:t>
            </a:r>
            <a:r>
              <a:rPr lang="en-US" dirty="0" smtClean="0">
                <a:solidFill>
                  <a:prstClr val="black"/>
                </a:solidFill>
                <a:latin typeface="Consolas"/>
              </a:rPr>
              <a:t> </a:t>
            </a:r>
            <a:r>
              <a:rPr lang="en-US" dirty="0" smtClean="0">
                <a:solidFill>
                  <a:srgbClr val="808080"/>
                </a:solidFill>
                <a:latin typeface="Consolas"/>
              </a:rPr>
              <a:t>=</a:t>
            </a:r>
            <a:r>
              <a:rPr lang="en-US" dirty="0" smtClean="0">
                <a:solidFill>
                  <a:prstClr val="black"/>
                </a:solidFill>
                <a:latin typeface="Consolas"/>
              </a:rPr>
              <a:t> </a:t>
            </a:r>
            <a:r>
              <a:rPr lang="en-US" dirty="0" smtClean="0">
                <a:solidFill>
                  <a:srgbClr val="FF0000"/>
                </a:solidFill>
                <a:latin typeface="Consolas"/>
              </a:rPr>
              <a:t>'</a:t>
            </a:r>
            <a:r>
              <a:rPr lang="en-US" dirty="0" err="1" smtClean="0">
                <a:solidFill>
                  <a:srgbClr val="FF0000"/>
                </a:solidFill>
                <a:latin typeface="Consolas"/>
              </a:rPr>
              <a:t>forTest</a:t>
            </a:r>
            <a:r>
              <a:rPr lang="en-US" dirty="0" smtClean="0">
                <a:solidFill>
                  <a:srgbClr val="FF0000"/>
                </a:solidFill>
                <a:latin typeface="Consolas"/>
              </a:rPr>
              <a:t>'</a:t>
            </a:r>
            <a:endParaRPr lang="en-US" dirty="0" smtClean="0">
              <a:solidFill>
                <a:prstClr val="black"/>
              </a:solidFill>
              <a:latin typeface="Consolas"/>
            </a:endParaRPr>
          </a:p>
          <a:p>
            <a:r>
              <a:rPr lang="en-US" dirty="0" smtClean="0">
                <a:solidFill>
                  <a:srgbClr val="0000FF"/>
                </a:solidFill>
                <a:latin typeface="Consolas"/>
              </a:rPr>
              <a:t>USE</a:t>
            </a:r>
            <a:r>
              <a:rPr lang="en-US" dirty="0" smtClean="0">
                <a:solidFill>
                  <a:prstClr val="black"/>
                </a:solidFill>
                <a:latin typeface="Consolas"/>
              </a:rPr>
              <a:t> </a:t>
            </a:r>
            <a:r>
              <a:rPr lang="en-US" dirty="0" err="1" smtClean="0">
                <a:solidFill>
                  <a:srgbClr val="008080"/>
                </a:solidFill>
                <a:latin typeface="Consolas"/>
              </a:rPr>
              <a:t>AdventureWorksPTO</a:t>
            </a:r>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8000"/>
                </a:solidFill>
                <a:latin typeface="Consolas"/>
              </a:rPr>
              <a:t>--Compare the results from </a:t>
            </a:r>
            <a:r>
              <a:rPr lang="en-US" dirty="0" err="1" smtClean="0">
                <a:solidFill>
                  <a:srgbClr val="008000"/>
                </a:solidFill>
                <a:latin typeface="Consolas"/>
              </a:rPr>
              <a:t>sys.indexes</a:t>
            </a:r>
            <a:r>
              <a:rPr lang="en-US" dirty="0" smtClean="0">
                <a:solidFill>
                  <a:srgbClr val="008000"/>
                </a:solidFill>
                <a:latin typeface="Consolas"/>
              </a:rPr>
              <a:t> and </a:t>
            </a:r>
            <a:r>
              <a:rPr lang="en-US" dirty="0" err="1" smtClean="0">
                <a:solidFill>
                  <a:srgbClr val="008000"/>
                </a:solidFill>
                <a:latin typeface="Consolas"/>
              </a:rPr>
              <a:t>sys.stats</a:t>
            </a:r>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00FF"/>
                </a:solidFill>
                <a:latin typeface="Consolas"/>
              </a:rPr>
              <a:t>SELECT</a:t>
            </a:r>
            <a:r>
              <a:rPr lang="en-US" dirty="0" smtClean="0">
                <a:solidFill>
                  <a:prstClr val="black"/>
                </a:solidFill>
                <a:latin typeface="Consolas"/>
              </a:rPr>
              <a:t> </a:t>
            </a:r>
            <a:r>
              <a:rPr lang="en-US" dirty="0" smtClean="0">
                <a:solidFill>
                  <a:srgbClr val="808080"/>
                </a:solidFill>
                <a:latin typeface="Consolas"/>
              </a:rPr>
              <a:t>*</a:t>
            </a:r>
            <a:r>
              <a:rPr lang="en-US" dirty="0" smtClean="0">
                <a:solidFill>
                  <a:prstClr val="black"/>
                </a:solidFill>
                <a:latin typeface="Consolas"/>
              </a:rPr>
              <a:t> </a:t>
            </a:r>
          </a:p>
          <a:p>
            <a:r>
              <a:rPr lang="en-US" dirty="0" smtClean="0">
                <a:solidFill>
                  <a:srgbClr val="0000FF"/>
                </a:solidFill>
                <a:latin typeface="Consolas"/>
              </a:rPr>
              <a:t>FROM</a:t>
            </a:r>
            <a:r>
              <a:rPr lang="en-US" dirty="0" smtClean="0">
                <a:solidFill>
                  <a:prstClr val="black"/>
                </a:solidFill>
                <a:latin typeface="Consolas"/>
              </a:rPr>
              <a:t>   </a:t>
            </a:r>
            <a:r>
              <a:rPr lang="en-US" dirty="0" err="1" smtClean="0">
                <a:solidFill>
                  <a:srgbClr val="008000"/>
                </a:solidFill>
                <a:latin typeface="Consolas"/>
              </a:rPr>
              <a:t>sys</a:t>
            </a:r>
            <a:r>
              <a:rPr lang="en-US" dirty="0" err="1" smtClean="0">
                <a:solidFill>
                  <a:srgbClr val="808080"/>
                </a:solidFill>
                <a:latin typeface="Consolas"/>
              </a:rPr>
              <a:t>.</a:t>
            </a:r>
            <a:r>
              <a:rPr lang="en-US" dirty="0" err="1" smtClean="0">
                <a:solidFill>
                  <a:srgbClr val="008000"/>
                </a:solidFill>
                <a:latin typeface="Consolas"/>
              </a:rPr>
              <a:t>indexes</a:t>
            </a:r>
            <a:r>
              <a:rPr lang="en-US" dirty="0" smtClean="0">
                <a:solidFill>
                  <a:prstClr val="black"/>
                </a:solidFill>
                <a:latin typeface="Consolas"/>
              </a:rPr>
              <a:t> </a:t>
            </a:r>
          </a:p>
          <a:p>
            <a:r>
              <a:rPr lang="en-US" dirty="0" smtClean="0">
                <a:solidFill>
                  <a:srgbClr val="0000FF"/>
                </a:solidFill>
                <a:latin typeface="Consolas"/>
              </a:rPr>
              <a:t>WHERE</a:t>
            </a:r>
            <a:r>
              <a:rPr lang="en-US" dirty="0" smtClean="0">
                <a:solidFill>
                  <a:prstClr val="black"/>
                </a:solidFill>
                <a:latin typeface="Consolas"/>
              </a:rPr>
              <a:t>  </a:t>
            </a:r>
            <a:r>
              <a:rPr lang="en-US" dirty="0" err="1" smtClean="0">
                <a:solidFill>
                  <a:srgbClr val="FF00FF"/>
                </a:solidFill>
                <a:latin typeface="Consolas"/>
              </a:rPr>
              <a:t>object_id</a:t>
            </a:r>
            <a:r>
              <a:rPr lang="en-US" dirty="0" smtClean="0">
                <a:solidFill>
                  <a:prstClr val="black"/>
                </a:solidFill>
                <a:latin typeface="Consolas"/>
              </a:rPr>
              <a:t> </a:t>
            </a:r>
            <a:r>
              <a:rPr lang="en-US" dirty="0" smtClean="0">
                <a:solidFill>
                  <a:srgbClr val="808080"/>
                </a:solidFill>
                <a:latin typeface="Consolas"/>
              </a:rPr>
              <a:t>=</a:t>
            </a:r>
            <a:r>
              <a:rPr lang="en-US" dirty="0" smtClean="0">
                <a:solidFill>
                  <a:prstClr val="black"/>
                </a:solidFill>
                <a:latin typeface="Consolas"/>
              </a:rPr>
              <a:t> </a:t>
            </a:r>
            <a:r>
              <a:rPr lang="en-US" dirty="0" err="1" smtClean="0">
                <a:solidFill>
                  <a:srgbClr val="FF00FF"/>
                </a:solidFill>
                <a:latin typeface="Consolas"/>
              </a:rPr>
              <a:t>Object_id</a:t>
            </a:r>
            <a:r>
              <a:rPr lang="en-US" dirty="0" smtClean="0">
                <a:solidFill>
                  <a:srgbClr val="808080"/>
                </a:solidFill>
                <a:latin typeface="Consolas"/>
              </a:rPr>
              <a:t>(</a:t>
            </a:r>
            <a:r>
              <a:rPr lang="en-US" dirty="0" smtClean="0">
                <a:solidFill>
                  <a:srgbClr val="FF0000"/>
                </a:solidFill>
                <a:latin typeface="Consolas"/>
              </a:rPr>
              <a:t>'</a:t>
            </a:r>
            <a:r>
              <a:rPr lang="en-US" dirty="0" err="1" smtClean="0">
                <a:solidFill>
                  <a:srgbClr val="FF0000"/>
                </a:solidFill>
                <a:latin typeface="Consolas"/>
              </a:rPr>
              <a:t>forTest</a:t>
            </a:r>
            <a:r>
              <a:rPr lang="en-US" dirty="0" smtClean="0">
                <a:solidFill>
                  <a:srgbClr val="FF0000"/>
                </a:solidFill>
                <a:latin typeface="Consolas"/>
              </a:rPr>
              <a:t>'</a:t>
            </a:r>
            <a:r>
              <a:rPr lang="en-US" dirty="0" smtClean="0">
                <a:solidFill>
                  <a:srgbClr val="808080"/>
                </a:solidFill>
                <a:latin typeface="Consolas"/>
              </a:rPr>
              <a:t>)</a:t>
            </a:r>
            <a:r>
              <a:rPr lang="en-US" dirty="0" smtClean="0">
                <a:solidFill>
                  <a:prstClr val="black"/>
                </a:solidFill>
                <a:latin typeface="Consolas"/>
              </a:rPr>
              <a:t> </a:t>
            </a:r>
          </a:p>
          <a:p>
            <a:endParaRPr lang="en-US" dirty="0" smtClean="0">
              <a:solidFill>
                <a:prstClr val="black"/>
              </a:solidFill>
              <a:latin typeface="Consolas"/>
            </a:endParaRPr>
          </a:p>
          <a:p>
            <a:r>
              <a:rPr lang="en-US" dirty="0" smtClean="0">
                <a:solidFill>
                  <a:srgbClr val="0000FF"/>
                </a:solidFill>
                <a:latin typeface="Consolas"/>
              </a:rPr>
              <a:t>SELECT</a:t>
            </a:r>
            <a:r>
              <a:rPr lang="en-US" dirty="0" smtClean="0">
                <a:solidFill>
                  <a:prstClr val="black"/>
                </a:solidFill>
                <a:latin typeface="Consolas"/>
              </a:rPr>
              <a:t> </a:t>
            </a:r>
            <a:r>
              <a:rPr lang="en-US" dirty="0" smtClean="0">
                <a:solidFill>
                  <a:srgbClr val="808080"/>
                </a:solidFill>
                <a:latin typeface="Consolas"/>
              </a:rPr>
              <a:t>*</a:t>
            </a:r>
            <a:r>
              <a:rPr lang="en-US" dirty="0" smtClean="0">
                <a:solidFill>
                  <a:prstClr val="black"/>
                </a:solidFill>
                <a:latin typeface="Consolas"/>
              </a:rPr>
              <a:t> </a:t>
            </a:r>
          </a:p>
          <a:p>
            <a:r>
              <a:rPr lang="en-US" dirty="0" smtClean="0">
                <a:solidFill>
                  <a:srgbClr val="0000FF"/>
                </a:solidFill>
                <a:latin typeface="Consolas"/>
              </a:rPr>
              <a:t>FROM</a:t>
            </a:r>
            <a:r>
              <a:rPr lang="en-US" dirty="0" smtClean="0">
                <a:solidFill>
                  <a:prstClr val="black"/>
                </a:solidFill>
                <a:latin typeface="Consolas"/>
              </a:rPr>
              <a:t>   </a:t>
            </a:r>
            <a:r>
              <a:rPr lang="en-US" dirty="0" err="1" smtClean="0">
                <a:solidFill>
                  <a:srgbClr val="008000"/>
                </a:solidFill>
                <a:latin typeface="Consolas"/>
              </a:rPr>
              <a:t>sys</a:t>
            </a:r>
            <a:r>
              <a:rPr lang="en-US" dirty="0" err="1" smtClean="0">
                <a:solidFill>
                  <a:srgbClr val="808080"/>
                </a:solidFill>
                <a:latin typeface="Consolas"/>
              </a:rPr>
              <a:t>.</a:t>
            </a:r>
            <a:r>
              <a:rPr lang="en-US" dirty="0" err="1" smtClean="0">
                <a:solidFill>
                  <a:srgbClr val="008000"/>
                </a:solidFill>
                <a:latin typeface="Consolas"/>
              </a:rPr>
              <a:t>stats</a:t>
            </a:r>
            <a:r>
              <a:rPr lang="en-US" dirty="0" smtClean="0">
                <a:solidFill>
                  <a:prstClr val="black"/>
                </a:solidFill>
                <a:latin typeface="Consolas"/>
              </a:rPr>
              <a:t> </a:t>
            </a:r>
          </a:p>
          <a:p>
            <a:r>
              <a:rPr lang="en-US" dirty="0" smtClean="0">
                <a:solidFill>
                  <a:srgbClr val="0000FF"/>
                </a:solidFill>
                <a:latin typeface="Consolas"/>
              </a:rPr>
              <a:t>WHERE</a:t>
            </a:r>
            <a:r>
              <a:rPr lang="en-US" dirty="0" smtClean="0">
                <a:solidFill>
                  <a:prstClr val="black"/>
                </a:solidFill>
                <a:latin typeface="Consolas"/>
              </a:rPr>
              <a:t>  </a:t>
            </a:r>
            <a:r>
              <a:rPr lang="en-US" dirty="0" err="1" smtClean="0">
                <a:solidFill>
                  <a:srgbClr val="FF00FF"/>
                </a:solidFill>
                <a:latin typeface="Consolas"/>
              </a:rPr>
              <a:t>object_id</a:t>
            </a:r>
            <a:r>
              <a:rPr lang="en-US" dirty="0" smtClean="0">
                <a:solidFill>
                  <a:prstClr val="black"/>
                </a:solidFill>
                <a:latin typeface="Consolas"/>
              </a:rPr>
              <a:t> </a:t>
            </a:r>
            <a:r>
              <a:rPr lang="en-US" dirty="0" smtClean="0">
                <a:solidFill>
                  <a:srgbClr val="808080"/>
                </a:solidFill>
                <a:latin typeface="Consolas"/>
              </a:rPr>
              <a:t>=</a:t>
            </a:r>
            <a:r>
              <a:rPr lang="en-US" dirty="0" smtClean="0">
                <a:solidFill>
                  <a:prstClr val="black"/>
                </a:solidFill>
                <a:latin typeface="Consolas"/>
              </a:rPr>
              <a:t> </a:t>
            </a:r>
            <a:r>
              <a:rPr lang="en-US" dirty="0" err="1" smtClean="0">
                <a:solidFill>
                  <a:srgbClr val="FF00FF"/>
                </a:solidFill>
                <a:latin typeface="Consolas"/>
              </a:rPr>
              <a:t>Object_id</a:t>
            </a:r>
            <a:r>
              <a:rPr lang="en-US" dirty="0" smtClean="0">
                <a:solidFill>
                  <a:srgbClr val="808080"/>
                </a:solidFill>
                <a:latin typeface="Consolas"/>
              </a:rPr>
              <a:t>(</a:t>
            </a:r>
            <a:r>
              <a:rPr lang="en-US" dirty="0" smtClean="0">
                <a:solidFill>
                  <a:srgbClr val="FF0000"/>
                </a:solidFill>
                <a:latin typeface="Consolas"/>
              </a:rPr>
              <a:t>'</a:t>
            </a:r>
            <a:r>
              <a:rPr lang="en-US" dirty="0" err="1" smtClean="0">
                <a:solidFill>
                  <a:srgbClr val="FF0000"/>
                </a:solidFill>
                <a:latin typeface="Consolas"/>
              </a:rPr>
              <a:t>forTest</a:t>
            </a:r>
            <a:r>
              <a:rPr lang="en-US" dirty="0" smtClean="0">
                <a:solidFill>
                  <a:srgbClr val="FF0000"/>
                </a:solidFill>
                <a:latin typeface="Consolas"/>
              </a:rPr>
              <a:t>'</a:t>
            </a:r>
            <a:r>
              <a:rPr lang="en-US" dirty="0" smtClean="0">
                <a:solidFill>
                  <a:srgbClr val="808080"/>
                </a:solidFill>
                <a:latin typeface="Consolas"/>
              </a:rPr>
              <a:t>)</a:t>
            </a:r>
            <a:r>
              <a:rPr lang="en-US" dirty="0" smtClean="0">
                <a:solidFill>
                  <a:prstClr val="black"/>
                </a:solidFill>
                <a:latin typeface="Consolas"/>
              </a:rPr>
              <a:t> </a:t>
            </a:r>
          </a:p>
          <a:p>
            <a:endParaRPr lang="en-US" dirty="0" smtClean="0">
              <a:solidFill>
                <a:prstClr val="black"/>
              </a:solidFill>
              <a:latin typeface="Consolas"/>
            </a:endParaRPr>
          </a:p>
          <a:p>
            <a:endParaRPr lang="en-US" dirty="0" smtClean="0">
              <a:solidFill>
                <a:prstClr val="black"/>
              </a:solidFill>
              <a:latin typeface="Consolas"/>
            </a:endParaRPr>
          </a:p>
          <a:p>
            <a:r>
              <a:rPr lang="en-US" dirty="0" smtClean="0">
                <a:solidFill>
                  <a:srgbClr val="008000"/>
                </a:solidFill>
                <a:latin typeface="Consolas"/>
              </a:rPr>
              <a:t>--View indexes and partitions for an object by issuing this query:</a:t>
            </a:r>
            <a:endParaRPr lang="en-US" dirty="0" smtClean="0">
              <a:solidFill>
                <a:prstClr val="black"/>
              </a:solidFill>
              <a:latin typeface="Consolas"/>
            </a:endParaRPr>
          </a:p>
          <a:p>
            <a:r>
              <a:rPr lang="en-US" dirty="0" smtClean="0">
                <a:solidFill>
                  <a:srgbClr val="0000FF"/>
                </a:solidFill>
                <a:latin typeface="Consolas"/>
              </a:rPr>
              <a:t>SELECT</a:t>
            </a:r>
            <a:r>
              <a:rPr lang="en-US" dirty="0" smtClean="0">
                <a:solidFill>
                  <a:prstClr val="black"/>
                </a:solidFill>
                <a:latin typeface="Consolas"/>
              </a:rPr>
              <a:t> </a:t>
            </a:r>
            <a:r>
              <a:rPr lang="en-US" dirty="0" smtClean="0">
                <a:solidFill>
                  <a:srgbClr val="008080"/>
                </a:solidFill>
                <a:latin typeface="Consolas"/>
              </a:rPr>
              <a:t>o</a:t>
            </a:r>
            <a:r>
              <a:rPr lang="en-US" dirty="0" smtClean="0">
                <a:solidFill>
                  <a:srgbClr val="808080"/>
                </a:solidFill>
                <a:latin typeface="Consolas"/>
              </a:rPr>
              <a:t>.</a:t>
            </a:r>
            <a:r>
              <a:rPr lang="en-US" dirty="0" smtClean="0">
                <a:solidFill>
                  <a:srgbClr val="008080"/>
                </a:solidFill>
                <a:latin typeface="Consolas"/>
              </a:rPr>
              <a:t>name</a:t>
            </a:r>
            <a:r>
              <a:rPr lang="en-US" dirty="0" smtClean="0">
                <a:solidFill>
                  <a:prstClr val="black"/>
                </a:solidFill>
                <a:latin typeface="Consolas"/>
              </a:rPr>
              <a:t>       </a:t>
            </a:r>
            <a:r>
              <a:rPr lang="en-US" dirty="0" smtClean="0">
                <a:solidFill>
                  <a:srgbClr val="0000FF"/>
                </a:solidFill>
                <a:latin typeface="Consolas"/>
              </a:rPr>
              <a:t>AS</a:t>
            </a:r>
            <a:r>
              <a:rPr lang="en-US" dirty="0" smtClean="0">
                <a:solidFill>
                  <a:prstClr val="black"/>
                </a:solidFill>
                <a:latin typeface="Consolas"/>
              </a:rPr>
              <a:t> </a:t>
            </a:r>
            <a:r>
              <a:rPr lang="en-US" dirty="0" err="1" smtClean="0">
                <a:solidFill>
                  <a:srgbClr val="008080"/>
                </a:solidFill>
                <a:latin typeface="Consolas"/>
              </a:rPr>
              <a:t>table_name</a:t>
            </a:r>
            <a:r>
              <a:rPr lang="en-US" dirty="0" smtClean="0">
                <a:solidFill>
                  <a:srgbClr val="808080"/>
                </a:solidFill>
                <a:latin typeface="Consolas"/>
              </a:rPr>
              <a:t>,</a:t>
            </a:r>
            <a:r>
              <a:rPr lang="en-US" dirty="0" smtClean="0">
                <a:solidFill>
                  <a:prstClr val="black"/>
                </a:solidFill>
                <a:latin typeface="Consolas"/>
              </a:rPr>
              <a:t> </a:t>
            </a:r>
          </a:p>
          <a:p>
            <a:r>
              <a:rPr lang="en-US" dirty="0" smtClean="0">
                <a:solidFill>
                  <a:prstClr val="black"/>
                </a:solidFill>
                <a:latin typeface="Consolas"/>
              </a:rPr>
              <a:t>       </a:t>
            </a:r>
            <a:r>
              <a:rPr lang="en-US" dirty="0" err="1" smtClean="0">
                <a:solidFill>
                  <a:srgbClr val="008080"/>
                </a:solidFill>
                <a:latin typeface="Consolas"/>
              </a:rPr>
              <a:t>p</a:t>
            </a:r>
            <a:r>
              <a:rPr lang="en-US" dirty="0" err="1" smtClean="0">
                <a:solidFill>
                  <a:srgbClr val="808080"/>
                </a:solidFill>
                <a:latin typeface="Consolas"/>
              </a:rPr>
              <a:t>.</a:t>
            </a:r>
            <a:r>
              <a:rPr lang="en-US" dirty="0" err="1" smtClean="0">
                <a:solidFill>
                  <a:srgbClr val="008080"/>
                </a:solidFill>
                <a:latin typeface="Consolas"/>
              </a:rPr>
              <a:t>index_id</a:t>
            </a:r>
            <a:r>
              <a:rPr lang="en-US" dirty="0" smtClean="0">
                <a:solidFill>
                  <a:srgbClr val="808080"/>
                </a:solidFill>
                <a:latin typeface="Consolas"/>
              </a:rPr>
              <a:t>,</a:t>
            </a:r>
            <a:r>
              <a:rPr lang="en-US" dirty="0" smtClean="0">
                <a:solidFill>
                  <a:prstClr val="black"/>
                </a:solidFill>
                <a:latin typeface="Consolas"/>
              </a:rPr>
              <a:t> </a:t>
            </a:r>
          </a:p>
          <a:p>
            <a:r>
              <a:rPr lang="en-US" dirty="0" smtClean="0">
                <a:solidFill>
                  <a:prstClr val="black"/>
                </a:solidFill>
                <a:latin typeface="Consolas"/>
              </a:rPr>
              <a:t>       </a:t>
            </a:r>
            <a:r>
              <a:rPr lang="en-US" dirty="0" smtClean="0">
                <a:solidFill>
                  <a:srgbClr val="008080"/>
                </a:solidFill>
                <a:latin typeface="Consolas"/>
              </a:rPr>
              <a:t>i</a:t>
            </a:r>
            <a:r>
              <a:rPr lang="en-US" dirty="0" smtClean="0">
                <a:solidFill>
                  <a:srgbClr val="808080"/>
                </a:solidFill>
                <a:latin typeface="Consolas"/>
              </a:rPr>
              <a:t>.</a:t>
            </a:r>
            <a:r>
              <a:rPr lang="en-US" dirty="0" smtClean="0">
                <a:solidFill>
                  <a:srgbClr val="008080"/>
                </a:solidFill>
                <a:latin typeface="Consolas"/>
              </a:rPr>
              <a:t>name</a:t>
            </a:r>
            <a:r>
              <a:rPr lang="en-US" dirty="0" smtClean="0">
                <a:solidFill>
                  <a:prstClr val="black"/>
                </a:solidFill>
                <a:latin typeface="Consolas"/>
              </a:rPr>
              <a:t>       </a:t>
            </a:r>
            <a:r>
              <a:rPr lang="en-US" dirty="0" smtClean="0">
                <a:solidFill>
                  <a:srgbClr val="0000FF"/>
                </a:solidFill>
                <a:latin typeface="Consolas"/>
              </a:rPr>
              <a:t>AS</a:t>
            </a:r>
            <a:r>
              <a:rPr lang="en-US" dirty="0" smtClean="0">
                <a:solidFill>
                  <a:prstClr val="black"/>
                </a:solidFill>
                <a:latin typeface="Consolas"/>
              </a:rPr>
              <a:t> </a:t>
            </a:r>
            <a:r>
              <a:rPr lang="en-US" dirty="0" err="1" smtClean="0">
                <a:solidFill>
                  <a:srgbClr val="008080"/>
                </a:solidFill>
                <a:latin typeface="Consolas"/>
              </a:rPr>
              <a:t>index_name</a:t>
            </a:r>
            <a:r>
              <a:rPr lang="en-US" dirty="0" smtClean="0">
                <a:solidFill>
                  <a:srgbClr val="808080"/>
                </a:solidFill>
                <a:latin typeface="Consolas"/>
              </a:rPr>
              <a:t>,</a:t>
            </a:r>
            <a:r>
              <a:rPr lang="en-US" dirty="0" smtClean="0">
                <a:solidFill>
                  <a:prstClr val="black"/>
                </a:solidFill>
                <a:latin typeface="Consolas"/>
              </a:rPr>
              <a:t> </a:t>
            </a:r>
          </a:p>
          <a:p>
            <a:r>
              <a:rPr lang="en-US" dirty="0" smtClean="0">
                <a:solidFill>
                  <a:prstClr val="black"/>
                </a:solidFill>
                <a:latin typeface="Consolas"/>
              </a:rPr>
              <a:t>       </a:t>
            </a:r>
            <a:r>
              <a:rPr lang="en-US" dirty="0" err="1" smtClean="0">
                <a:solidFill>
                  <a:srgbClr val="008080"/>
                </a:solidFill>
                <a:latin typeface="Consolas"/>
              </a:rPr>
              <a:t>au</a:t>
            </a:r>
            <a:r>
              <a:rPr lang="en-US" dirty="0" err="1" smtClean="0">
                <a:solidFill>
                  <a:srgbClr val="808080"/>
                </a:solidFill>
                <a:latin typeface="Consolas"/>
              </a:rPr>
              <a:t>.</a:t>
            </a:r>
            <a:r>
              <a:rPr lang="en-US" dirty="0" err="1" smtClean="0">
                <a:solidFill>
                  <a:srgbClr val="008080"/>
                </a:solidFill>
                <a:latin typeface="Consolas"/>
              </a:rPr>
              <a:t>type_desc</a:t>
            </a:r>
            <a:r>
              <a:rPr lang="en-US" dirty="0" smtClean="0">
                <a:solidFill>
                  <a:prstClr val="black"/>
                </a:solidFill>
                <a:latin typeface="Consolas"/>
              </a:rPr>
              <a:t> </a:t>
            </a:r>
            <a:r>
              <a:rPr lang="en-US" dirty="0" smtClean="0">
                <a:solidFill>
                  <a:srgbClr val="0000FF"/>
                </a:solidFill>
                <a:latin typeface="Consolas"/>
              </a:rPr>
              <a:t>AS</a:t>
            </a:r>
            <a:r>
              <a:rPr lang="en-US" dirty="0" smtClean="0">
                <a:solidFill>
                  <a:prstClr val="black"/>
                </a:solidFill>
                <a:latin typeface="Consolas"/>
              </a:rPr>
              <a:t> </a:t>
            </a:r>
            <a:r>
              <a:rPr lang="en-US" dirty="0" err="1" smtClean="0">
                <a:solidFill>
                  <a:srgbClr val="008080"/>
                </a:solidFill>
                <a:latin typeface="Consolas"/>
              </a:rPr>
              <a:t>allocation_type</a:t>
            </a:r>
            <a:r>
              <a:rPr lang="en-US" dirty="0" smtClean="0">
                <a:solidFill>
                  <a:srgbClr val="808080"/>
                </a:solidFill>
                <a:latin typeface="Consolas"/>
              </a:rPr>
              <a:t>,</a:t>
            </a:r>
            <a:r>
              <a:rPr lang="en-US" dirty="0" smtClean="0">
                <a:solidFill>
                  <a:prstClr val="black"/>
                </a:solidFill>
                <a:latin typeface="Consolas"/>
              </a:rPr>
              <a:t> </a:t>
            </a:r>
          </a:p>
          <a:p>
            <a:r>
              <a:rPr lang="en-US" dirty="0" smtClean="0">
                <a:solidFill>
                  <a:prstClr val="black"/>
                </a:solidFill>
                <a:latin typeface="Consolas"/>
              </a:rPr>
              <a:t>       </a:t>
            </a:r>
            <a:r>
              <a:rPr lang="en-US" dirty="0" err="1" smtClean="0">
                <a:solidFill>
                  <a:srgbClr val="008080"/>
                </a:solidFill>
                <a:latin typeface="Consolas"/>
              </a:rPr>
              <a:t>au</a:t>
            </a:r>
            <a:r>
              <a:rPr lang="en-US" dirty="0" err="1" smtClean="0">
                <a:solidFill>
                  <a:srgbClr val="808080"/>
                </a:solidFill>
                <a:latin typeface="Consolas"/>
              </a:rPr>
              <a:t>.</a:t>
            </a:r>
            <a:r>
              <a:rPr lang="en-US" dirty="0" err="1" smtClean="0">
                <a:solidFill>
                  <a:srgbClr val="008080"/>
                </a:solidFill>
                <a:latin typeface="Consolas"/>
              </a:rPr>
              <a:t>data_pages</a:t>
            </a:r>
            <a:r>
              <a:rPr lang="en-US" dirty="0" smtClean="0">
                <a:solidFill>
                  <a:srgbClr val="808080"/>
                </a:solidFill>
                <a:latin typeface="Consolas"/>
              </a:rPr>
              <a:t>,</a:t>
            </a:r>
            <a:r>
              <a:rPr lang="en-US" dirty="0" smtClean="0">
                <a:solidFill>
                  <a:prstClr val="black"/>
                </a:solidFill>
                <a:latin typeface="Consolas"/>
              </a:rPr>
              <a:t> </a:t>
            </a:r>
          </a:p>
          <a:p>
            <a:r>
              <a:rPr lang="en-US" dirty="0" smtClean="0">
                <a:solidFill>
                  <a:prstClr val="black"/>
                </a:solidFill>
                <a:latin typeface="Consolas"/>
              </a:rPr>
              <a:t>       </a:t>
            </a:r>
            <a:r>
              <a:rPr lang="en-US" dirty="0" err="1" smtClean="0">
                <a:solidFill>
                  <a:srgbClr val="008080"/>
                </a:solidFill>
                <a:latin typeface="Consolas"/>
              </a:rPr>
              <a:t>partition_number</a:t>
            </a:r>
            <a:r>
              <a:rPr lang="en-US" dirty="0" smtClean="0">
                <a:solidFill>
                  <a:prstClr val="black"/>
                </a:solidFill>
                <a:latin typeface="Consolas"/>
              </a:rPr>
              <a:t> </a:t>
            </a:r>
          </a:p>
          <a:p>
            <a:r>
              <a:rPr lang="en-US" dirty="0" smtClean="0">
                <a:solidFill>
                  <a:srgbClr val="0000FF"/>
                </a:solidFill>
                <a:latin typeface="Consolas"/>
              </a:rPr>
              <a:t>FROM</a:t>
            </a:r>
            <a:r>
              <a:rPr lang="en-US" dirty="0" smtClean="0">
                <a:solidFill>
                  <a:prstClr val="black"/>
                </a:solidFill>
                <a:latin typeface="Consolas"/>
              </a:rPr>
              <a:t>   </a:t>
            </a:r>
            <a:r>
              <a:rPr lang="en-US" dirty="0" err="1" smtClean="0">
                <a:solidFill>
                  <a:srgbClr val="008000"/>
                </a:solidFill>
                <a:latin typeface="Consolas"/>
              </a:rPr>
              <a:t>sys</a:t>
            </a:r>
            <a:r>
              <a:rPr lang="en-US" dirty="0" err="1" smtClean="0">
                <a:solidFill>
                  <a:srgbClr val="808080"/>
                </a:solidFill>
                <a:latin typeface="Consolas"/>
              </a:rPr>
              <a:t>.</a:t>
            </a:r>
            <a:r>
              <a:rPr lang="en-US" dirty="0" err="1" smtClean="0">
                <a:solidFill>
                  <a:srgbClr val="008000"/>
                </a:solidFill>
                <a:latin typeface="Consolas"/>
              </a:rPr>
              <a:t>allocation_units</a:t>
            </a:r>
            <a:r>
              <a:rPr lang="en-US" dirty="0" smtClean="0">
                <a:solidFill>
                  <a:prstClr val="black"/>
                </a:solidFill>
                <a:latin typeface="Consolas"/>
              </a:rPr>
              <a:t> </a:t>
            </a:r>
            <a:r>
              <a:rPr lang="en-US" dirty="0" smtClean="0">
                <a:solidFill>
                  <a:srgbClr val="0000FF"/>
                </a:solidFill>
                <a:latin typeface="Consolas"/>
              </a:rPr>
              <a:t>AS</a:t>
            </a:r>
            <a:r>
              <a:rPr lang="en-US" dirty="0" smtClean="0">
                <a:solidFill>
                  <a:prstClr val="black"/>
                </a:solidFill>
                <a:latin typeface="Consolas"/>
              </a:rPr>
              <a:t> </a:t>
            </a:r>
            <a:r>
              <a:rPr lang="en-US" dirty="0" smtClean="0">
                <a:solidFill>
                  <a:srgbClr val="008080"/>
                </a:solidFill>
                <a:latin typeface="Consolas"/>
              </a:rPr>
              <a:t>au</a:t>
            </a:r>
            <a:r>
              <a:rPr lang="en-US" dirty="0" smtClean="0">
                <a:solidFill>
                  <a:prstClr val="black"/>
                </a:solidFill>
                <a:latin typeface="Consolas"/>
              </a:rPr>
              <a:t> </a:t>
            </a:r>
          </a:p>
          <a:p>
            <a:r>
              <a:rPr lang="en-US" dirty="0" smtClean="0">
                <a:solidFill>
                  <a:prstClr val="black"/>
                </a:solidFill>
                <a:latin typeface="Consolas"/>
              </a:rPr>
              <a:t>       </a:t>
            </a:r>
            <a:r>
              <a:rPr lang="en-US" dirty="0" smtClean="0">
                <a:solidFill>
                  <a:srgbClr val="808080"/>
                </a:solidFill>
                <a:latin typeface="Consolas"/>
              </a:rPr>
              <a:t>JOIN</a:t>
            </a:r>
            <a:r>
              <a:rPr lang="en-US" dirty="0" smtClean="0">
                <a:solidFill>
                  <a:prstClr val="black"/>
                </a:solidFill>
                <a:latin typeface="Consolas"/>
              </a:rPr>
              <a:t> </a:t>
            </a:r>
            <a:r>
              <a:rPr lang="en-US" dirty="0" err="1" smtClean="0">
                <a:solidFill>
                  <a:srgbClr val="008000"/>
                </a:solidFill>
                <a:latin typeface="Consolas"/>
              </a:rPr>
              <a:t>sys</a:t>
            </a:r>
            <a:r>
              <a:rPr lang="en-US" dirty="0" err="1" smtClean="0">
                <a:solidFill>
                  <a:srgbClr val="808080"/>
                </a:solidFill>
                <a:latin typeface="Consolas"/>
              </a:rPr>
              <a:t>.</a:t>
            </a:r>
            <a:r>
              <a:rPr lang="en-US" dirty="0" err="1" smtClean="0">
                <a:solidFill>
                  <a:srgbClr val="008000"/>
                </a:solidFill>
                <a:latin typeface="Consolas"/>
              </a:rPr>
              <a:t>partitions</a:t>
            </a:r>
            <a:r>
              <a:rPr lang="en-US" dirty="0" smtClean="0">
                <a:solidFill>
                  <a:prstClr val="black"/>
                </a:solidFill>
                <a:latin typeface="Consolas"/>
              </a:rPr>
              <a:t> </a:t>
            </a:r>
            <a:r>
              <a:rPr lang="en-US" dirty="0" smtClean="0">
                <a:solidFill>
                  <a:srgbClr val="0000FF"/>
                </a:solidFill>
                <a:latin typeface="Consolas"/>
              </a:rPr>
              <a:t>AS</a:t>
            </a:r>
            <a:r>
              <a:rPr lang="en-US" dirty="0" smtClean="0">
                <a:solidFill>
                  <a:prstClr val="black"/>
                </a:solidFill>
                <a:latin typeface="Consolas"/>
              </a:rPr>
              <a:t> </a:t>
            </a:r>
            <a:r>
              <a:rPr lang="en-US" dirty="0" smtClean="0">
                <a:solidFill>
                  <a:srgbClr val="008080"/>
                </a:solidFill>
                <a:latin typeface="Consolas"/>
              </a:rPr>
              <a:t>p</a:t>
            </a:r>
            <a:r>
              <a:rPr lang="en-US" dirty="0" smtClean="0">
                <a:solidFill>
                  <a:prstClr val="black"/>
                </a:solidFill>
                <a:latin typeface="Consolas"/>
              </a:rPr>
              <a:t> </a:t>
            </a:r>
          </a:p>
          <a:p>
            <a:r>
              <a:rPr lang="en-US" dirty="0" smtClean="0">
                <a:solidFill>
                  <a:prstClr val="black"/>
                </a:solidFill>
                <a:latin typeface="Consolas"/>
              </a:rPr>
              <a:t>         </a:t>
            </a:r>
            <a:r>
              <a:rPr lang="en-US" dirty="0" smtClean="0">
                <a:solidFill>
                  <a:srgbClr val="0000FF"/>
                </a:solidFill>
                <a:latin typeface="Consolas"/>
              </a:rPr>
              <a:t>ON</a:t>
            </a:r>
            <a:r>
              <a:rPr lang="en-US" dirty="0" smtClean="0">
                <a:solidFill>
                  <a:prstClr val="black"/>
                </a:solidFill>
                <a:latin typeface="Consolas"/>
              </a:rPr>
              <a:t> </a:t>
            </a:r>
            <a:r>
              <a:rPr lang="en-US" dirty="0" err="1" smtClean="0">
                <a:solidFill>
                  <a:srgbClr val="008080"/>
                </a:solidFill>
                <a:latin typeface="Consolas"/>
              </a:rPr>
              <a:t>au</a:t>
            </a:r>
            <a:r>
              <a:rPr lang="en-US" dirty="0" err="1" smtClean="0">
                <a:solidFill>
                  <a:srgbClr val="808080"/>
                </a:solidFill>
                <a:latin typeface="Consolas"/>
              </a:rPr>
              <a:t>.</a:t>
            </a:r>
            <a:r>
              <a:rPr lang="en-US" dirty="0" err="1" smtClean="0">
                <a:solidFill>
                  <a:srgbClr val="008080"/>
                </a:solidFill>
                <a:latin typeface="Consolas"/>
              </a:rPr>
              <a:t>container_id</a:t>
            </a:r>
            <a:r>
              <a:rPr lang="en-US" dirty="0" smtClean="0">
                <a:solidFill>
                  <a:prstClr val="black"/>
                </a:solidFill>
                <a:latin typeface="Consolas"/>
              </a:rPr>
              <a:t> </a:t>
            </a:r>
            <a:r>
              <a:rPr lang="en-US" dirty="0" smtClean="0">
                <a:solidFill>
                  <a:srgbClr val="808080"/>
                </a:solidFill>
                <a:latin typeface="Consolas"/>
              </a:rPr>
              <a:t>=</a:t>
            </a:r>
            <a:r>
              <a:rPr lang="en-US" dirty="0" smtClean="0">
                <a:solidFill>
                  <a:prstClr val="black"/>
                </a:solidFill>
                <a:latin typeface="Consolas"/>
              </a:rPr>
              <a:t> </a:t>
            </a:r>
            <a:r>
              <a:rPr lang="en-US" dirty="0" err="1" smtClean="0">
                <a:solidFill>
                  <a:srgbClr val="008080"/>
                </a:solidFill>
                <a:latin typeface="Consolas"/>
              </a:rPr>
              <a:t>p</a:t>
            </a:r>
            <a:r>
              <a:rPr lang="en-US" dirty="0" err="1" smtClean="0">
                <a:solidFill>
                  <a:srgbClr val="808080"/>
                </a:solidFill>
                <a:latin typeface="Consolas"/>
              </a:rPr>
              <a:t>.</a:t>
            </a:r>
            <a:r>
              <a:rPr lang="en-US" dirty="0" err="1" smtClean="0">
                <a:solidFill>
                  <a:srgbClr val="FF00FF"/>
                </a:solidFill>
                <a:latin typeface="Consolas"/>
              </a:rPr>
              <a:t>partition_id</a:t>
            </a:r>
            <a:r>
              <a:rPr lang="en-US" dirty="0" smtClean="0">
                <a:solidFill>
                  <a:prstClr val="black"/>
                </a:solidFill>
                <a:latin typeface="Consolas"/>
              </a:rPr>
              <a:t> </a:t>
            </a:r>
          </a:p>
          <a:p>
            <a:r>
              <a:rPr lang="en-US" dirty="0" smtClean="0">
                <a:solidFill>
                  <a:prstClr val="black"/>
                </a:solidFill>
                <a:latin typeface="Consolas"/>
              </a:rPr>
              <a:t>       </a:t>
            </a:r>
            <a:r>
              <a:rPr lang="en-US" dirty="0" smtClean="0">
                <a:solidFill>
                  <a:srgbClr val="808080"/>
                </a:solidFill>
                <a:latin typeface="Consolas"/>
              </a:rPr>
              <a:t>JOIN</a:t>
            </a:r>
            <a:r>
              <a:rPr lang="en-US" dirty="0" smtClean="0">
                <a:solidFill>
                  <a:prstClr val="black"/>
                </a:solidFill>
                <a:latin typeface="Consolas"/>
              </a:rPr>
              <a:t> </a:t>
            </a:r>
            <a:r>
              <a:rPr lang="en-US" dirty="0" err="1" smtClean="0">
                <a:solidFill>
                  <a:srgbClr val="008000"/>
                </a:solidFill>
                <a:latin typeface="Consolas"/>
              </a:rPr>
              <a:t>sys</a:t>
            </a:r>
            <a:r>
              <a:rPr lang="en-US" dirty="0" err="1" smtClean="0">
                <a:solidFill>
                  <a:srgbClr val="808080"/>
                </a:solidFill>
                <a:latin typeface="Consolas"/>
              </a:rPr>
              <a:t>.</a:t>
            </a:r>
            <a:r>
              <a:rPr lang="en-US" dirty="0" err="1" smtClean="0">
                <a:solidFill>
                  <a:srgbClr val="008000"/>
                </a:solidFill>
                <a:latin typeface="Consolas"/>
              </a:rPr>
              <a:t>objects</a:t>
            </a:r>
            <a:r>
              <a:rPr lang="en-US" dirty="0" smtClean="0">
                <a:solidFill>
                  <a:prstClr val="black"/>
                </a:solidFill>
                <a:latin typeface="Consolas"/>
              </a:rPr>
              <a:t> </a:t>
            </a:r>
            <a:r>
              <a:rPr lang="en-US" dirty="0" smtClean="0">
                <a:solidFill>
                  <a:srgbClr val="0000FF"/>
                </a:solidFill>
                <a:latin typeface="Consolas"/>
              </a:rPr>
              <a:t>AS</a:t>
            </a:r>
            <a:r>
              <a:rPr lang="en-US" dirty="0" smtClean="0">
                <a:solidFill>
                  <a:prstClr val="black"/>
                </a:solidFill>
                <a:latin typeface="Consolas"/>
              </a:rPr>
              <a:t> </a:t>
            </a:r>
            <a:r>
              <a:rPr lang="en-US" dirty="0" smtClean="0">
                <a:solidFill>
                  <a:srgbClr val="008080"/>
                </a:solidFill>
                <a:latin typeface="Consolas"/>
              </a:rPr>
              <a:t>o</a:t>
            </a:r>
            <a:r>
              <a:rPr lang="en-US" dirty="0" smtClean="0">
                <a:solidFill>
                  <a:prstClr val="black"/>
                </a:solidFill>
                <a:latin typeface="Consolas"/>
              </a:rPr>
              <a:t> </a:t>
            </a:r>
          </a:p>
          <a:p>
            <a:r>
              <a:rPr lang="en-US" dirty="0" smtClean="0">
                <a:solidFill>
                  <a:prstClr val="black"/>
                </a:solidFill>
                <a:latin typeface="Consolas"/>
              </a:rPr>
              <a:t>         </a:t>
            </a:r>
            <a:r>
              <a:rPr lang="en-US" dirty="0" smtClean="0">
                <a:solidFill>
                  <a:srgbClr val="0000FF"/>
                </a:solidFill>
                <a:latin typeface="Consolas"/>
              </a:rPr>
              <a:t>ON</a:t>
            </a:r>
            <a:r>
              <a:rPr lang="en-US" dirty="0" smtClean="0">
                <a:solidFill>
                  <a:prstClr val="black"/>
                </a:solidFill>
                <a:latin typeface="Consolas"/>
              </a:rPr>
              <a:t> </a:t>
            </a:r>
            <a:r>
              <a:rPr lang="en-US" dirty="0" err="1" smtClean="0">
                <a:solidFill>
                  <a:srgbClr val="008080"/>
                </a:solidFill>
                <a:latin typeface="Consolas"/>
              </a:rPr>
              <a:t>p</a:t>
            </a:r>
            <a:r>
              <a:rPr lang="en-US" dirty="0" err="1" smtClean="0">
                <a:solidFill>
                  <a:srgbClr val="808080"/>
                </a:solidFill>
                <a:latin typeface="Consolas"/>
              </a:rPr>
              <a:t>.</a:t>
            </a:r>
            <a:r>
              <a:rPr lang="en-US" dirty="0" err="1" smtClean="0">
                <a:solidFill>
                  <a:srgbClr val="FF00FF"/>
                </a:solidFill>
                <a:latin typeface="Consolas"/>
              </a:rPr>
              <a:t>object_id</a:t>
            </a:r>
            <a:r>
              <a:rPr lang="en-US" dirty="0" smtClean="0">
                <a:solidFill>
                  <a:prstClr val="black"/>
                </a:solidFill>
                <a:latin typeface="Consolas"/>
              </a:rPr>
              <a:t> </a:t>
            </a:r>
            <a:r>
              <a:rPr lang="en-US" dirty="0" smtClean="0">
                <a:solidFill>
                  <a:srgbClr val="808080"/>
                </a:solidFill>
                <a:latin typeface="Consolas"/>
              </a:rPr>
              <a:t>=</a:t>
            </a:r>
            <a:r>
              <a:rPr lang="en-US" dirty="0" smtClean="0">
                <a:solidFill>
                  <a:prstClr val="black"/>
                </a:solidFill>
                <a:latin typeface="Consolas"/>
              </a:rPr>
              <a:t> </a:t>
            </a:r>
            <a:r>
              <a:rPr lang="en-US" dirty="0" err="1" smtClean="0">
                <a:solidFill>
                  <a:srgbClr val="008080"/>
                </a:solidFill>
                <a:latin typeface="Consolas"/>
              </a:rPr>
              <a:t>o</a:t>
            </a:r>
            <a:r>
              <a:rPr lang="en-US" dirty="0" err="1" smtClean="0">
                <a:solidFill>
                  <a:srgbClr val="808080"/>
                </a:solidFill>
                <a:latin typeface="Consolas"/>
              </a:rPr>
              <a:t>.</a:t>
            </a:r>
            <a:r>
              <a:rPr lang="en-US" dirty="0" err="1" smtClean="0">
                <a:solidFill>
                  <a:srgbClr val="FF00FF"/>
                </a:solidFill>
                <a:latin typeface="Consolas"/>
              </a:rPr>
              <a:t>object_id</a:t>
            </a:r>
            <a:r>
              <a:rPr lang="en-US" dirty="0" smtClean="0">
                <a:solidFill>
                  <a:prstClr val="black"/>
                </a:solidFill>
                <a:latin typeface="Consolas"/>
              </a:rPr>
              <a:t> </a:t>
            </a:r>
          </a:p>
          <a:p>
            <a:r>
              <a:rPr lang="en-US" dirty="0" smtClean="0">
                <a:solidFill>
                  <a:prstClr val="black"/>
                </a:solidFill>
                <a:latin typeface="Consolas"/>
              </a:rPr>
              <a:t>       </a:t>
            </a:r>
            <a:r>
              <a:rPr lang="en-US" dirty="0" smtClean="0">
                <a:solidFill>
                  <a:srgbClr val="808080"/>
                </a:solidFill>
                <a:latin typeface="Consolas"/>
              </a:rPr>
              <a:t>JOIN</a:t>
            </a:r>
            <a:r>
              <a:rPr lang="en-US" dirty="0" smtClean="0">
                <a:solidFill>
                  <a:prstClr val="black"/>
                </a:solidFill>
                <a:latin typeface="Consolas"/>
              </a:rPr>
              <a:t> </a:t>
            </a:r>
            <a:r>
              <a:rPr lang="en-US" dirty="0" err="1" smtClean="0">
                <a:solidFill>
                  <a:srgbClr val="008000"/>
                </a:solidFill>
                <a:latin typeface="Consolas"/>
              </a:rPr>
              <a:t>sys</a:t>
            </a:r>
            <a:r>
              <a:rPr lang="en-US" dirty="0" err="1" smtClean="0">
                <a:solidFill>
                  <a:srgbClr val="808080"/>
                </a:solidFill>
                <a:latin typeface="Consolas"/>
              </a:rPr>
              <a:t>.</a:t>
            </a:r>
            <a:r>
              <a:rPr lang="en-US" dirty="0" err="1" smtClean="0">
                <a:solidFill>
                  <a:srgbClr val="008000"/>
                </a:solidFill>
                <a:latin typeface="Consolas"/>
              </a:rPr>
              <a:t>indexes</a:t>
            </a:r>
            <a:r>
              <a:rPr lang="en-US" dirty="0" smtClean="0">
                <a:solidFill>
                  <a:prstClr val="black"/>
                </a:solidFill>
                <a:latin typeface="Consolas"/>
              </a:rPr>
              <a:t> </a:t>
            </a:r>
            <a:r>
              <a:rPr lang="en-US" dirty="0" smtClean="0">
                <a:solidFill>
                  <a:srgbClr val="0000FF"/>
                </a:solidFill>
                <a:latin typeface="Consolas"/>
              </a:rPr>
              <a:t>AS</a:t>
            </a:r>
            <a:r>
              <a:rPr lang="en-US" dirty="0" smtClean="0">
                <a:solidFill>
                  <a:prstClr val="black"/>
                </a:solidFill>
                <a:latin typeface="Consolas"/>
              </a:rPr>
              <a:t> </a:t>
            </a:r>
            <a:r>
              <a:rPr lang="en-US" dirty="0" err="1" smtClean="0">
                <a:solidFill>
                  <a:srgbClr val="008080"/>
                </a:solidFill>
                <a:latin typeface="Consolas"/>
              </a:rPr>
              <a:t>i</a:t>
            </a:r>
            <a:r>
              <a:rPr lang="en-US" dirty="0" smtClean="0">
                <a:solidFill>
                  <a:prstClr val="black"/>
                </a:solidFill>
                <a:latin typeface="Consolas"/>
              </a:rPr>
              <a:t> </a:t>
            </a:r>
          </a:p>
          <a:p>
            <a:r>
              <a:rPr lang="en-US" dirty="0" smtClean="0">
                <a:solidFill>
                  <a:prstClr val="black"/>
                </a:solidFill>
                <a:latin typeface="Consolas"/>
              </a:rPr>
              <a:t>         </a:t>
            </a:r>
            <a:r>
              <a:rPr lang="en-US" dirty="0" smtClean="0">
                <a:solidFill>
                  <a:srgbClr val="0000FF"/>
                </a:solidFill>
                <a:latin typeface="Consolas"/>
              </a:rPr>
              <a:t>ON</a:t>
            </a:r>
            <a:r>
              <a:rPr lang="en-US" dirty="0" smtClean="0">
                <a:solidFill>
                  <a:prstClr val="black"/>
                </a:solidFill>
                <a:latin typeface="Consolas"/>
              </a:rPr>
              <a:t> </a:t>
            </a:r>
            <a:r>
              <a:rPr lang="en-US" dirty="0" err="1" smtClean="0">
                <a:solidFill>
                  <a:srgbClr val="008080"/>
                </a:solidFill>
                <a:latin typeface="Consolas"/>
              </a:rPr>
              <a:t>p</a:t>
            </a:r>
            <a:r>
              <a:rPr lang="en-US" dirty="0" err="1" smtClean="0">
                <a:solidFill>
                  <a:srgbClr val="808080"/>
                </a:solidFill>
                <a:latin typeface="Consolas"/>
              </a:rPr>
              <a:t>.</a:t>
            </a:r>
            <a:r>
              <a:rPr lang="en-US" dirty="0" err="1" smtClean="0">
                <a:solidFill>
                  <a:srgbClr val="008080"/>
                </a:solidFill>
                <a:latin typeface="Consolas"/>
              </a:rPr>
              <a:t>index_id</a:t>
            </a:r>
            <a:r>
              <a:rPr lang="en-US" dirty="0" smtClean="0">
                <a:solidFill>
                  <a:prstClr val="black"/>
                </a:solidFill>
                <a:latin typeface="Consolas"/>
              </a:rPr>
              <a:t> </a:t>
            </a:r>
            <a:r>
              <a:rPr lang="en-US" dirty="0" smtClean="0">
                <a:solidFill>
                  <a:srgbClr val="808080"/>
                </a:solidFill>
                <a:latin typeface="Consolas"/>
              </a:rPr>
              <a:t>=</a:t>
            </a:r>
            <a:r>
              <a:rPr lang="en-US" dirty="0" smtClean="0">
                <a:solidFill>
                  <a:prstClr val="black"/>
                </a:solidFill>
                <a:latin typeface="Consolas"/>
              </a:rPr>
              <a:t> </a:t>
            </a:r>
            <a:r>
              <a:rPr lang="en-US" dirty="0" err="1" smtClean="0">
                <a:solidFill>
                  <a:srgbClr val="008080"/>
                </a:solidFill>
                <a:latin typeface="Consolas"/>
              </a:rPr>
              <a:t>i</a:t>
            </a:r>
            <a:r>
              <a:rPr lang="en-US" dirty="0" err="1" smtClean="0">
                <a:solidFill>
                  <a:srgbClr val="808080"/>
                </a:solidFill>
                <a:latin typeface="Consolas"/>
              </a:rPr>
              <a:t>.</a:t>
            </a:r>
            <a:r>
              <a:rPr lang="en-US" dirty="0" err="1" smtClean="0">
                <a:solidFill>
                  <a:srgbClr val="008080"/>
                </a:solidFill>
                <a:latin typeface="Consolas"/>
              </a:rPr>
              <a:t>index_id</a:t>
            </a:r>
            <a:r>
              <a:rPr lang="en-US" dirty="0" smtClean="0">
                <a:solidFill>
                  <a:prstClr val="black"/>
                </a:solidFill>
                <a:latin typeface="Consolas"/>
              </a:rPr>
              <a:t> </a:t>
            </a:r>
          </a:p>
          <a:p>
            <a:r>
              <a:rPr lang="en-US" dirty="0" smtClean="0">
                <a:solidFill>
                  <a:prstClr val="black"/>
                </a:solidFill>
                <a:latin typeface="Consolas"/>
              </a:rPr>
              <a:t>            </a:t>
            </a:r>
            <a:r>
              <a:rPr lang="en-US" dirty="0" smtClean="0">
                <a:solidFill>
                  <a:srgbClr val="808080"/>
                </a:solidFill>
                <a:latin typeface="Consolas"/>
              </a:rPr>
              <a:t>AND</a:t>
            </a:r>
            <a:r>
              <a:rPr lang="en-US" dirty="0" smtClean="0">
                <a:solidFill>
                  <a:prstClr val="black"/>
                </a:solidFill>
                <a:latin typeface="Consolas"/>
              </a:rPr>
              <a:t> </a:t>
            </a:r>
            <a:r>
              <a:rPr lang="en-US" dirty="0" err="1" smtClean="0">
                <a:solidFill>
                  <a:srgbClr val="008080"/>
                </a:solidFill>
                <a:latin typeface="Consolas"/>
              </a:rPr>
              <a:t>i</a:t>
            </a:r>
            <a:r>
              <a:rPr lang="en-US" dirty="0" err="1" smtClean="0">
                <a:solidFill>
                  <a:srgbClr val="808080"/>
                </a:solidFill>
                <a:latin typeface="Consolas"/>
              </a:rPr>
              <a:t>.</a:t>
            </a:r>
            <a:r>
              <a:rPr lang="en-US" dirty="0" err="1" smtClean="0">
                <a:solidFill>
                  <a:srgbClr val="FF00FF"/>
                </a:solidFill>
                <a:latin typeface="Consolas"/>
              </a:rPr>
              <a:t>object_id</a:t>
            </a:r>
            <a:r>
              <a:rPr lang="en-US" dirty="0" smtClean="0">
                <a:solidFill>
                  <a:prstClr val="black"/>
                </a:solidFill>
                <a:latin typeface="Consolas"/>
              </a:rPr>
              <a:t> </a:t>
            </a:r>
            <a:r>
              <a:rPr lang="en-US" dirty="0" smtClean="0">
                <a:solidFill>
                  <a:srgbClr val="808080"/>
                </a:solidFill>
                <a:latin typeface="Consolas"/>
              </a:rPr>
              <a:t>=</a:t>
            </a:r>
            <a:r>
              <a:rPr lang="en-US" dirty="0" smtClean="0">
                <a:solidFill>
                  <a:prstClr val="black"/>
                </a:solidFill>
                <a:latin typeface="Consolas"/>
              </a:rPr>
              <a:t> </a:t>
            </a:r>
            <a:r>
              <a:rPr lang="en-US" dirty="0" err="1" smtClean="0">
                <a:solidFill>
                  <a:srgbClr val="008080"/>
                </a:solidFill>
                <a:latin typeface="Consolas"/>
              </a:rPr>
              <a:t>p</a:t>
            </a:r>
            <a:r>
              <a:rPr lang="en-US" dirty="0" err="1" smtClean="0">
                <a:solidFill>
                  <a:srgbClr val="808080"/>
                </a:solidFill>
                <a:latin typeface="Consolas"/>
              </a:rPr>
              <a:t>.</a:t>
            </a:r>
            <a:r>
              <a:rPr lang="en-US" dirty="0" err="1" smtClean="0">
                <a:solidFill>
                  <a:srgbClr val="FF00FF"/>
                </a:solidFill>
                <a:latin typeface="Consolas"/>
              </a:rPr>
              <a:t>object_id</a:t>
            </a:r>
            <a:r>
              <a:rPr lang="en-US" dirty="0" smtClean="0">
                <a:solidFill>
                  <a:prstClr val="black"/>
                </a:solidFill>
                <a:latin typeface="Consolas"/>
              </a:rPr>
              <a:t> </a:t>
            </a:r>
          </a:p>
          <a:p>
            <a:r>
              <a:rPr lang="en-US" dirty="0" smtClean="0">
                <a:solidFill>
                  <a:srgbClr val="0000FF"/>
                </a:solidFill>
                <a:latin typeface="Consolas"/>
              </a:rPr>
              <a:t>where</a:t>
            </a:r>
            <a:r>
              <a:rPr lang="en-US" dirty="0" smtClean="0">
                <a:solidFill>
                  <a:prstClr val="black"/>
                </a:solidFill>
                <a:latin typeface="Consolas"/>
              </a:rPr>
              <a:t> </a:t>
            </a:r>
            <a:r>
              <a:rPr lang="en-US" dirty="0" smtClean="0">
                <a:solidFill>
                  <a:srgbClr val="008080"/>
                </a:solidFill>
                <a:latin typeface="Consolas"/>
              </a:rPr>
              <a:t>o</a:t>
            </a:r>
            <a:r>
              <a:rPr lang="en-US" dirty="0" smtClean="0">
                <a:solidFill>
                  <a:srgbClr val="808080"/>
                </a:solidFill>
                <a:latin typeface="Consolas"/>
              </a:rPr>
              <a:t>.</a:t>
            </a:r>
            <a:r>
              <a:rPr lang="en-US" dirty="0" smtClean="0">
                <a:solidFill>
                  <a:srgbClr val="008080"/>
                </a:solidFill>
                <a:latin typeface="Consolas"/>
              </a:rPr>
              <a:t>name</a:t>
            </a:r>
            <a:r>
              <a:rPr lang="en-US" dirty="0" smtClean="0">
                <a:solidFill>
                  <a:prstClr val="black"/>
                </a:solidFill>
                <a:latin typeface="Consolas"/>
              </a:rPr>
              <a:t> </a:t>
            </a:r>
            <a:r>
              <a:rPr lang="en-US" dirty="0" smtClean="0">
                <a:solidFill>
                  <a:srgbClr val="808080"/>
                </a:solidFill>
                <a:latin typeface="Consolas"/>
              </a:rPr>
              <a:t>=</a:t>
            </a:r>
            <a:r>
              <a:rPr lang="en-US" dirty="0" smtClean="0">
                <a:solidFill>
                  <a:prstClr val="black"/>
                </a:solidFill>
                <a:latin typeface="Consolas"/>
              </a:rPr>
              <a:t> </a:t>
            </a:r>
            <a:r>
              <a:rPr lang="en-US" dirty="0" smtClean="0">
                <a:solidFill>
                  <a:srgbClr val="FF0000"/>
                </a:solidFill>
                <a:latin typeface="Consolas"/>
              </a:rPr>
              <a:t>'</a:t>
            </a:r>
            <a:r>
              <a:rPr lang="en-US" dirty="0" err="1" smtClean="0">
                <a:solidFill>
                  <a:srgbClr val="FF0000"/>
                </a:solidFill>
                <a:latin typeface="Consolas"/>
              </a:rPr>
              <a:t>forTest</a:t>
            </a:r>
            <a:r>
              <a:rPr lang="en-US" dirty="0" smtClean="0">
                <a:solidFill>
                  <a:srgbClr val="FF0000"/>
                </a:solidFill>
                <a:latin typeface="Consolas"/>
              </a:rPr>
              <a:t>'</a:t>
            </a:r>
            <a:endParaRPr lang="en-US" dirty="0" smtClean="0">
              <a:solidFill>
                <a:prstClr val="black"/>
              </a:solidFill>
              <a:latin typeface="Consolas"/>
            </a:endParaRPr>
          </a:p>
          <a:p>
            <a:r>
              <a:rPr lang="en-US" dirty="0" smtClean="0">
                <a:solidFill>
                  <a:srgbClr val="0000FF"/>
                </a:solidFill>
                <a:latin typeface="Consolas"/>
              </a:rPr>
              <a:t>ORDER</a:t>
            </a:r>
            <a:r>
              <a:rPr lang="en-US" dirty="0" smtClean="0">
                <a:solidFill>
                  <a:prstClr val="black"/>
                </a:solidFill>
                <a:latin typeface="Consolas"/>
              </a:rPr>
              <a:t>  </a:t>
            </a:r>
            <a:r>
              <a:rPr lang="en-US" dirty="0" smtClean="0">
                <a:solidFill>
                  <a:srgbClr val="0000FF"/>
                </a:solidFill>
                <a:latin typeface="Consolas"/>
              </a:rPr>
              <a:t>BY</a:t>
            </a:r>
            <a:r>
              <a:rPr lang="en-US" dirty="0" smtClean="0">
                <a:solidFill>
                  <a:prstClr val="black"/>
                </a:solidFill>
                <a:latin typeface="Consolas"/>
              </a:rPr>
              <a:t> </a:t>
            </a:r>
            <a:r>
              <a:rPr lang="en-US" dirty="0" smtClean="0">
                <a:solidFill>
                  <a:srgbClr val="008080"/>
                </a:solidFill>
                <a:latin typeface="Consolas"/>
              </a:rPr>
              <a:t>o</a:t>
            </a:r>
            <a:r>
              <a:rPr lang="en-US" dirty="0" smtClean="0">
                <a:solidFill>
                  <a:srgbClr val="808080"/>
                </a:solidFill>
                <a:latin typeface="Consolas"/>
              </a:rPr>
              <a:t>.</a:t>
            </a:r>
            <a:r>
              <a:rPr lang="en-US" dirty="0" smtClean="0">
                <a:solidFill>
                  <a:srgbClr val="008080"/>
                </a:solidFill>
                <a:latin typeface="Consolas"/>
              </a:rPr>
              <a:t>name</a:t>
            </a:r>
            <a:r>
              <a:rPr lang="en-US" dirty="0" smtClean="0">
                <a:solidFill>
                  <a:srgbClr val="808080"/>
                </a:solidFill>
                <a:latin typeface="Consolas"/>
              </a:rPr>
              <a:t>,</a:t>
            </a:r>
            <a:r>
              <a:rPr lang="en-US" dirty="0" smtClean="0">
                <a:solidFill>
                  <a:prstClr val="black"/>
                </a:solidFill>
                <a:latin typeface="Consolas"/>
              </a:rPr>
              <a:t> </a:t>
            </a:r>
          </a:p>
          <a:p>
            <a:r>
              <a:rPr lang="en-US" dirty="0" smtClean="0">
                <a:solidFill>
                  <a:prstClr val="black"/>
                </a:solidFill>
                <a:latin typeface="Consolas"/>
              </a:rPr>
              <a:t>          </a:t>
            </a:r>
            <a:r>
              <a:rPr lang="en-US" dirty="0" err="1" smtClean="0">
                <a:solidFill>
                  <a:srgbClr val="008080"/>
                </a:solidFill>
                <a:latin typeface="Consolas"/>
              </a:rPr>
              <a:t>p</a:t>
            </a:r>
            <a:r>
              <a:rPr lang="en-US" dirty="0" err="1" smtClean="0">
                <a:solidFill>
                  <a:srgbClr val="808080"/>
                </a:solidFill>
                <a:latin typeface="Consolas"/>
              </a:rPr>
              <a:t>.</a:t>
            </a:r>
            <a:r>
              <a:rPr lang="en-US" dirty="0" err="1" smtClean="0">
                <a:solidFill>
                  <a:srgbClr val="008080"/>
                </a:solidFill>
                <a:latin typeface="Consolas"/>
              </a:rPr>
              <a:t>index_id</a:t>
            </a:r>
            <a:r>
              <a:rPr lang="en-US" dirty="0" smtClean="0">
                <a:solidFill>
                  <a:srgbClr val="808080"/>
                </a:solidFill>
                <a:latin typeface="Consolas"/>
              </a:rPr>
              <a:t>;</a:t>
            </a:r>
            <a:r>
              <a:rPr lang="en-US" dirty="0" smtClean="0">
                <a:solidFill>
                  <a:prstClr val="black"/>
                </a:solidFill>
                <a:latin typeface="Consolas"/>
              </a:rPr>
              <a:t>  </a:t>
            </a:r>
          </a:p>
          <a:p>
            <a:endParaRPr lang="en-US" dirty="0">
              <a:solidFill>
                <a:prstClr val="black"/>
              </a:solidFill>
              <a:latin typeface="Consolas"/>
            </a:endParaRPr>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
        <p:nvSpPr>
          <p:cNvPr id="6" name="Slide Number Placeholder 5"/>
          <p:cNvSpPr>
            <a:spLocks noGrp="1"/>
          </p:cNvSpPr>
          <p:nvPr>
            <p:ph type="sldNum" sz="quarter" idx="12"/>
          </p:nvPr>
        </p:nvSpPr>
        <p:spPr/>
        <p:txBody>
          <a:bodyPr/>
          <a:lstStyle/>
          <a:p>
            <a:r>
              <a:rPr lang="en-US" dirty="0" smtClean="0"/>
              <a:t>Microsoft | Services</a:t>
            </a:r>
          </a:p>
          <a:p>
            <a:r>
              <a:rPr lang="en-US" dirty="0" smtClean="0"/>
              <a:t>	</a:t>
            </a:r>
            <a:fld id="{89920E16-7E2D-4061-8759-5F8497A7A433}" type="slidenum">
              <a:rPr lang="en-US" smtClean="0"/>
              <a:pPr/>
              <a:t>9</a:t>
            </a:fld>
            <a:endParaRPr lang="en-US" dirty="0"/>
          </a:p>
        </p:txBody>
      </p:sp>
    </p:spTree>
    <p:extLst>
      <p:ext uri="{BB962C8B-B14F-4D97-AF65-F5344CB8AC3E}">
        <p14:creationId xmlns:p14="http://schemas.microsoft.com/office/powerpoint/2010/main" val="962268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152400"/>
            <a:ext cx="3873500" cy="2905125"/>
          </a:xfrm>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effectLst/>
                <a:latin typeface="+mn-lt"/>
                <a:ea typeface="+mn-ea"/>
                <a:cs typeface="+mn-cs"/>
              </a:rPr>
              <a:t>A table is usually queried in multiple ways; it is very seldom that one table is queried in only one way. Each table will be queried in different manners for different needs. Therefore, it will likely need more than one index to efficiently satisfy all queries made against it. Because you can have only one clustered index, all other indexes on a table must be non-clustered.</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Create non-clustered indexes for queries that return few rows</a:t>
            </a:r>
          </a:p>
          <a:p>
            <a:r>
              <a:rPr lang="en-US" sz="1200" kern="1200" dirty="0" smtClean="0">
                <a:solidFill>
                  <a:schemeClr val="tx1"/>
                </a:solidFill>
                <a:effectLst/>
                <a:latin typeface="+mn-lt"/>
                <a:ea typeface="+mn-ea"/>
                <a:cs typeface="+mn-cs"/>
              </a:rPr>
              <a:t>Consider the following example from the previous topic on clustered indexes:</a:t>
            </a:r>
          </a:p>
          <a:p>
            <a:endParaRPr lang="en-US" sz="1200" kern="1200" dirty="0" smtClean="0">
              <a:solidFill>
                <a:schemeClr val="tx1"/>
              </a:solidFill>
              <a:effectLst/>
              <a:latin typeface="+mn-lt"/>
              <a:ea typeface="+mn-ea"/>
              <a:cs typeface="+mn-cs"/>
            </a:endParaRPr>
          </a:p>
          <a:p>
            <a:pPr lvl="0"/>
            <a:r>
              <a:rPr lang="en-US" sz="1100" dirty="0">
                <a:solidFill>
                  <a:srgbClr val="0000FF"/>
                </a:solidFill>
                <a:latin typeface="Courier New" pitchFamily="49" charset="0"/>
                <a:cs typeface="Courier New" pitchFamily="49" charset="0"/>
              </a:rPr>
              <a:t>USE</a:t>
            </a:r>
            <a:r>
              <a:rPr lang="en-US" sz="1100" dirty="0">
                <a:solidFill>
                  <a:prstClr val="black"/>
                </a:solidFill>
                <a:latin typeface="Courier New" pitchFamily="49" charset="0"/>
                <a:cs typeface="Courier New" pitchFamily="49" charset="0"/>
              </a:rPr>
              <a:t> </a:t>
            </a:r>
            <a:r>
              <a:rPr lang="en-US" sz="1100" dirty="0" err="1">
                <a:solidFill>
                  <a:prstClr val="black"/>
                </a:solidFill>
                <a:latin typeface="Courier New" pitchFamily="49" charset="0"/>
                <a:cs typeface="Courier New" pitchFamily="49" charset="0"/>
              </a:rPr>
              <a:t>AdventureworksPTO</a:t>
            </a:r>
            <a:r>
              <a:rPr lang="en-US" sz="1100" dirty="0">
                <a:solidFill>
                  <a:srgbClr val="808080"/>
                </a:solidFill>
                <a:latin typeface="Courier New" pitchFamily="49" charset="0"/>
                <a:cs typeface="Courier New" pitchFamily="49" charset="0"/>
              </a:rPr>
              <a:t>;</a:t>
            </a:r>
          </a:p>
          <a:p>
            <a:pPr lvl="0"/>
            <a:r>
              <a:rPr lang="en-US" sz="1100" dirty="0">
                <a:solidFill>
                  <a:srgbClr val="0000FF"/>
                </a:solidFill>
                <a:latin typeface="Courier New" pitchFamily="49" charset="0"/>
                <a:cs typeface="Courier New" pitchFamily="49" charset="0"/>
              </a:rPr>
              <a:t>go</a:t>
            </a:r>
            <a:r>
              <a:rPr lang="en-US" sz="1100" dirty="0">
                <a:solidFill>
                  <a:srgbClr val="808080"/>
                </a:solidFill>
                <a:latin typeface="Courier New" pitchFamily="49" charset="0"/>
                <a:cs typeface="Courier New" pitchFamily="49" charset="0"/>
              </a:rPr>
              <a:t>;</a:t>
            </a:r>
          </a:p>
          <a:p>
            <a:pPr lvl="0"/>
            <a:endParaRPr lang="en-US" sz="1100" dirty="0">
              <a:solidFill>
                <a:srgbClr val="808080"/>
              </a:solidFill>
              <a:latin typeface="Courier New" pitchFamily="49" charset="0"/>
              <a:cs typeface="Courier New" pitchFamily="49" charset="0"/>
            </a:endParaRPr>
          </a:p>
          <a:p>
            <a:pPr lvl="0"/>
            <a:r>
              <a:rPr lang="en-US" sz="1100" dirty="0">
                <a:solidFill>
                  <a:srgbClr val="008000"/>
                </a:solidFill>
                <a:latin typeface="Courier New" pitchFamily="49" charset="0"/>
                <a:cs typeface="Courier New" pitchFamily="49" charset="0"/>
              </a:rPr>
              <a:t>-- hit CTRL-L on the next statement. Notice that it uses an index seek</a:t>
            </a:r>
          </a:p>
          <a:p>
            <a:pPr lvl="0"/>
            <a:r>
              <a:rPr lang="en-US" sz="1100" dirty="0">
                <a:solidFill>
                  <a:srgbClr val="008000"/>
                </a:solidFill>
                <a:latin typeface="Courier New" pitchFamily="49" charset="0"/>
                <a:cs typeface="Courier New" pitchFamily="49" charset="0"/>
              </a:rPr>
              <a:t>-- and because of the large number of columns </a:t>
            </a:r>
          </a:p>
          <a:p>
            <a:pPr lvl="0"/>
            <a:r>
              <a:rPr lang="en-US" sz="1100" dirty="0">
                <a:solidFill>
                  <a:srgbClr val="008000"/>
                </a:solidFill>
                <a:latin typeface="Courier New" pitchFamily="49" charset="0"/>
                <a:cs typeface="Courier New" pitchFamily="49" charset="0"/>
              </a:rPr>
              <a:t>-- it must do a key lookup to get the rest of the data</a:t>
            </a:r>
          </a:p>
          <a:p>
            <a:pPr lvl="0"/>
            <a:endParaRPr lang="en-US" sz="1100" dirty="0">
              <a:solidFill>
                <a:srgbClr val="008000"/>
              </a:solidFill>
              <a:latin typeface="Courier New" pitchFamily="49" charset="0"/>
              <a:cs typeface="Courier New" pitchFamily="49" charset="0"/>
            </a:endParaRPr>
          </a:p>
          <a:p>
            <a:pPr lvl="0"/>
            <a:r>
              <a:rPr lang="en-US" sz="1100" dirty="0">
                <a:solidFill>
                  <a:srgbClr val="0000FF"/>
                </a:solidFill>
                <a:latin typeface="Courier New" pitchFamily="49" charset="0"/>
                <a:cs typeface="Courier New" pitchFamily="49" charset="0"/>
              </a:rPr>
              <a:t>SELECT</a:t>
            </a:r>
            <a:r>
              <a:rPr lang="en-US" sz="1100" dirty="0">
                <a:solidFill>
                  <a:prstClr val="black"/>
                </a:solidFill>
                <a:latin typeface="Courier New" pitchFamily="49" charset="0"/>
                <a:cs typeface="Courier New" pitchFamily="49" charset="0"/>
              </a:rPr>
              <a:t> </a:t>
            </a:r>
            <a:r>
              <a:rPr lang="en-US" sz="1100" dirty="0" err="1">
                <a:solidFill>
                  <a:prstClr val="black"/>
                </a:solidFill>
                <a:latin typeface="Courier New" pitchFamily="49" charset="0"/>
                <a:cs typeface="Courier New" pitchFamily="49" charset="0"/>
              </a:rPr>
              <a:t>SalesOrderID</a:t>
            </a:r>
            <a:r>
              <a:rPr lang="en-US" sz="1100" dirty="0">
                <a:solidFill>
                  <a:srgbClr val="808080"/>
                </a:solidFill>
                <a:latin typeface="Courier New" pitchFamily="49" charset="0"/>
                <a:cs typeface="Courier New" pitchFamily="49" charset="0"/>
              </a:rPr>
              <a:t>,</a:t>
            </a:r>
            <a:r>
              <a:rPr lang="en-US" sz="1100" dirty="0">
                <a:solidFill>
                  <a:prstClr val="black"/>
                </a:solidFill>
                <a:latin typeface="Courier New" pitchFamily="49" charset="0"/>
                <a:cs typeface="Courier New" pitchFamily="49" charset="0"/>
              </a:rPr>
              <a:t> </a:t>
            </a:r>
            <a:r>
              <a:rPr lang="en-US" sz="1100" dirty="0" err="1">
                <a:solidFill>
                  <a:prstClr val="black"/>
                </a:solidFill>
                <a:latin typeface="Courier New" pitchFamily="49" charset="0"/>
                <a:cs typeface="Courier New" pitchFamily="49" charset="0"/>
              </a:rPr>
              <a:t>RevisionNumber</a:t>
            </a:r>
            <a:r>
              <a:rPr lang="en-US" sz="1100" dirty="0">
                <a:solidFill>
                  <a:srgbClr val="808080"/>
                </a:solidFill>
                <a:latin typeface="Courier New" pitchFamily="49" charset="0"/>
                <a:cs typeface="Courier New" pitchFamily="49" charset="0"/>
              </a:rPr>
              <a:t>,</a:t>
            </a:r>
            <a:r>
              <a:rPr lang="en-US" sz="1100" dirty="0">
                <a:solidFill>
                  <a:prstClr val="black"/>
                </a:solidFill>
                <a:latin typeface="Courier New" pitchFamily="49" charset="0"/>
                <a:cs typeface="Courier New" pitchFamily="49" charset="0"/>
              </a:rPr>
              <a:t> </a:t>
            </a:r>
            <a:r>
              <a:rPr lang="en-US" sz="1100" dirty="0" err="1">
                <a:solidFill>
                  <a:prstClr val="black"/>
                </a:solidFill>
                <a:latin typeface="Courier New" pitchFamily="49" charset="0"/>
                <a:cs typeface="Courier New" pitchFamily="49" charset="0"/>
              </a:rPr>
              <a:t>OrderDate</a:t>
            </a:r>
            <a:r>
              <a:rPr lang="en-US" sz="1100" dirty="0">
                <a:solidFill>
                  <a:srgbClr val="808080"/>
                </a:solidFill>
                <a:latin typeface="Courier New" pitchFamily="49" charset="0"/>
                <a:cs typeface="Courier New" pitchFamily="49" charset="0"/>
              </a:rPr>
              <a:t>,</a:t>
            </a:r>
            <a:r>
              <a:rPr lang="en-US" sz="1100" dirty="0">
                <a:solidFill>
                  <a:prstClr val="black"/>
                </a:solidFill>
                <a:latin typeface="Courier New" pitchFamily="49" charset="0"/>
                <a:cs typeface="Courier New" pitchFamily="49" charset="0"/>
              </a:rPr>
              <a:t>	</a:t>
            </a:r>
            <a:r>
              <a:rPr lang="en-US" sz="1100" dirty="0" err="1">
                <a:solidFill>
                  <a:prstClr val="black"/>
                </a:solidFill>
                <a:latin typeface="Courier New" pitchFamily="49" charset="0"/>
                <a:cs typeface="Courier New" pitchFamily="49" charset="0"/>
              </a:rPr>
              <a:t>DueDate</a:t>
            </a:r>
            <a:r>
              <a:rPr lang="en-US" sz="1100" dirty="0">
                <a:solidFill>
                  <a:srgbClr val="808080"/>
                </a:solidFill>
                <a:latin typeface="Courier New" pitchFamily="49" charset="0"/>
                <a:cs typeface="Courier New" pitchFamily="49" charset="0"/>
              </a:rPr>
              <a:t>,</a:t>
            </a:r>
            <a:r>
              <a:rPr lang="en-US" sz="1100" dirty="0">
                <a:solidFill>
                  <a:prstClr val="black"/>
                </a:solidFill>
                <a:latin typeface="Courier New" pitchFamily="49" charset="0"/>
                <a:cs typeface="Courier New" pitchFamily="49" charset="0"/>
              </a:rPr>
              <a:t> </a:t>
            </a:r>
            <a:r>
              <a:rPr lang="en-US" sz="1100" dirty="0" err="1">
                <a:solidFill>
                  <a:prstClr val="black"/>
                </a:solidFill>
                <a:latin typeface="Courier New" pitchFamily="49" charset="0"/>
                <a:cs typeface="Courier New" pitchFamily="49" charset="0"/>
              </a:rPr>
              <a:t>ShipDate</a:t>
            </a:r>
            <a:r>
              <a:rPr lang="en-US" sz="1100" dirty="0">
                <a:solidFill>
                  <a:srgbClr val="808080"/>
                </a:solidFill>
                <a:latin typeface="Courier New" pitchFamily="49" charset="0"/>
                <a:cs typeface="Courier New" pitchFamily="49" charset="0"/>
              </a:rPr>
              <a:t>,</a:t>
            </a:r>
            <a:r>
              <a:rPr lang="en-US" sz="1100" dirty="0">
                <a:solidFill>
                  <a:prstClr val="black"/>
                </a:solidFill>
                <a:latin typeface="Courier New" pitchFamily="49" charset="0"/>
                <a:cs typeface="Courier New" pitchFamily="49" charset="0"/>
              </a:rPr>
              <a:t> 	</a:t>
            </a:r>
            <a:r>
              <a:rPr lang="en-US" sz="1100" dirty="0">
                <a:solidFill>
                  <a:srgbClr val="0000FF"/>
                </a:solidFill>
                <a:latin typeface="Courier New" pitchFamily="49" charset="0"/>
                <a:cs typeface="Courier New" pitchFamily="49" charset="0"/>
              </a:rPr>
              <a:t>Status</a:t>
            </a:r>
            <a:r>
              <a:rPr lang="en-US" sz="1100" dirty="0">
                <a:solidFill>
                  <a:srgbClr val="808080"/>
                </a:solidFill>
                <a:latin typeface="Courier New" pitchFamily="49" charset="0"/>
                <a:cs typeface="Courier New" pitchFamily="49" charset="0"/>
              </a:rPr>
              <a:t>,</a:t>
            </a:r>
            <a:r>
              <a:rPr lang="en-US" sz="1100" dirty="0">
                <a:solidFill>
                  <a:prstClr val="black"/>
                </a:solidFill>
                <a:latin typeface="Courier New" pitchFamily="49" charset="0"/>
                <a:cs typeface="Courier New" pitchFamily="49" charset="0"/>
              </a:rPr>
              <a:t> </a:t>
            </a:r>
            <a:r>
              <a:rPr lang="en-US" sz="1100" dirty="0" err="1">
                <a:solidFill>
                  <a:prstClr val="black"/>
                </a:solidFill>
                <a:latin typeface="Courier New" pitchFamily="49" charset="0"/>
                <a:cs typeface="Courier New" pitchFamily="49" charset="0"/>
              </a:rPr>
              <a:t>OnlineOrderFlag</a:t>
            </a:r>
            <a:r>
              <a:rPr lang="en-US" sz="1100" dirty="0">
                <a:solidFill>
                  <a:srgbClr val="808080"/>
                </a:solidFill>
                <a:latin typeface="Courier New" pitchFamily="49" charset="0"/>
                <a:cs typeface="Courier New" pitchFamily="49" charset="0"/>
              </a:rPr>
              <a:t>,</a:t>
            </a:r>
            <a:r>
              <a:rPr lang="en-US" sz="1100" dirty="0">
                <a:solidFill>
                  <a:prstClr val="black"/>
                </a:solidFill>
                <a:latin typeface="Courier New" pitchFamily="49" charset="0"/>
                <a:cs typeface="Courier New" pitchFamily="49" charset="0"/>
              </a:rPr>
              <a:t> </a:t>
            </a:r>
            <a:r>
              <a:rPr lang="en-US" sz="1100" dirty="0" err="1">
                <a:solidFill>
                  <a:prstClr val="black"/>
                </a:solidFill>
                <a:latin typeface="Courier New" pitchFamily="49" charset="0"/>
                <a:cs typeface="Courier New" pitchFamily="49" charset="0"/>
              </a:rPr>
              <a:t>SalesOrderNumber</a:t>
            </a:r>
            <a:r>
              <a:rPr lang="en-US" sz="1100" dirty="0">
                <a:solidFill>
                  <a:srgbClr val="808080"/>
                </a:solidFill>
                <a:latin typeface="Courier New" pitchFamily="49" charset="0"/>
                <a:cs typeface="Courier New" pitchFamily="49" charset="0"/>
              </a:rPr>
              <a:t>,</a:t>
            </a:r>
            <a:r>
              <a:rPr lang="en-US" sz="1100" dirty="0">
                <a:solidFill>
                  <a:prstClr val="black"/>
                </a:solidFill>
                <a:latin typeface="Courier New" pitchFamily="49" charset="0"/>
                <a:cs typeface="Courier New" pitchFamily="49" charset="0"/>
              </a:rPr>
              <a:t>	</a:t>
            </a:r>
            <a:r>
              <a:rPr lang="en-US" sz="1100" dirty="0" err="1">
                <a:solidFill>
                  <a:prstClr val="black"/>
                </a:solidFill>
                <a:latin typeface="Courier New" pitchFamily="49" charset="0"/>
                <a:cs typeface="Courier New" pitchFamily="49" charset="0"/>
              </a:rPr>
              <a:t>PurchaseOrderNumber</a:t>
            </a:r>
            <a:r>
              <a:rPr lang="en-US" sz="1100" dirty="0">
                <a:solidFill>
                  <a:srgbClr val="808080"/>
                </a:solidFill>
                <a:latin typeface="Courier New" pitchFamily="49" charset="0"/>
                <a:cs typeface="Courier New" pitchFamily="49" charset="0"/>
              </a:rPr>
              <a:t>,</a:t>
            </a:r>
            <a:r>
              <a:rPr lang="en-US" sz="1100" dirty="0">
                <a:solidFill>
                  <a:prstClr val="black"/>
                </a:solidFill>
                <a:latin typeface="Courier New" pitchFamily="49" charset="0"/>
                <a:cs typeface="Courier New" pitchFamily="49" charset="0"/>
              </a:rPr>
              <a:t> </a:t>
            </a:r>
            <a:r>
              <a:rPr lang="en-US" sz="1100" dirty="0" err="1">
                <a:solidFill>
                  <a:prstClr val="black"/>
                </a:solidFill>
                <a:latin typeface="Courier New" pitchFamily="49" charset="0"/>
                <a:cs typeface="Courier New" pitchFamily="49" charset="0"/>
              </a:rPr>
              <a:t>AccountNumber</a:t>
            </a:r>
            <a:r>
              <a:rPr lang="en-US" sz="1100" dirty="0">
                <a:solidFill>
                  <a:srgbClr val="808080"/>
                </a:solidFill>
                <a:latin typeface="Courier New" pitchFamily="49" charset="0"/>
                <a:cs typeface="Courier New" pitchFamily="49" charset="0"/>
              </a:rPr>
              <a:t>,</a:t>
            </a:r>
            <a:r>
              <a:rPr lang="en-US" sz="1100" dirty="0">
                <a:solidFill>
                  <a:prstClr val="black"/>
                </a:solidFill>
                <a:latin typeface="Courier New" pitchFamily="49" charset="0"/>
                <a:cs typeface="Courier New" pitchFamily="49" charset="0"/>
              </a:rPr>
              <a:t> </a:t>
            </a:r>
            <a:r>
              <a:rPr lang="en-US" sz="1100" dirty="0" err="1">
                <a:solidFill>
                  <a:prstClr val="black"/>
                </a:solidFill>
                <a:latin typeface="Courier New" pitchFamily="49" charset="0"/>
                <a:cs typeface="Courier New" pitchFamily="49" charset="0"/>
              </a:rPr>
              <a:t>CustomerID</a:t>
            </a:r>
            <a:r>
              <a:rPr lang="en-US" sz="1100" dirty="0">
                <a:solidFill>
                  <a:srgbClr val="808080"/>
                </a:solidFill>
                <a:latin typeface="Courier New" pitchFamily="49" charset="0"/>
                <a:cs typeface="Courier New" pitchFamily="49" charset="0"/>
              </a:rPr>
              <a:t>,</a:t>
            </a:r>
            <a:r>
              <a:rPr lang="en-US" sz="1100" dirty="0">
                <a:solidFill>
                  <a:prstClr val="black"/>
                </a:solidFill>
                <a:latin typeface="Courier New" pitchFamily="49" charset="0"/>
                <a:cs typeface="Courier New" pitchFamily="49" charset="0"/>
              </a:rPr>
              <a:t>	</a:t>
            </a:r>
            <a:r>
              <a:rPr lang="en-US" sz="1100" dirty="0" err="1">
                <a:solidFill>
                  <a:prstClr val="black"/>
                </a:solidFill>
                <a:latin typeface="Courier New" pitchFamily="49" charset="0"/>
                <a:cs typeface="Courier New" pitchFamily="49" charset="0"/>
              </a:rPr>
              <a:t>SalesPersonID</a:t>
            </a:r>
            <a:r>
              <a:rPr lang="en-US" sz="1100" dirty="0">
                <a:solidFill>
                  <a:srgbClr val="808080"/>
                </a:solidFill>
                <a:latin typeface="Courier New" pitchFamily="49" charset="0"/>
                <a:cs typeface="Courier New" pitchFamily="49" charset="0"/>
              </a:rPr>
              <a:t>,</a:t>
            </a:r>
            <a:r>
              <a:rPr lang="en-US" sz="1100" dirty="0">
                <a:solidFill>
                  <a:prstClr val="black"/>
                </a:solidFill>
                <a:latin typeface="Courier New" pitchFamily="49" charset="0"/>
                <a:cs typeface="Courier New" pitchFamily="49" charset="0"/>
              </a:rPr>
              <a:t> </a:t>
            </a:r>
            <a:r>
              <a:rPr lang="en-US" sz="1100" dirty="0" err="1">
                <a:solidFill>
                  <a:prstClr val="black"/>
                </a:solidFill>
                <a:latin typeface="Courier New" pitchFamily="49" charset="0"/>
                <a:cs typeface="Courier New" pitchFamily="49" charset="0"/>
              </a:rPr>
              <a:t>TerritoryID</a:t>
            </a:r>
            <a:r>
              <a:rPr lang="en-US" sz="1100" dirty="0">
                <a:solidFill>
                  <a:srgbClr val="808080"/>
                </a:solidFill>
                <a:latin typeface="Courier New" pitchFamily="49" charset="0"/>
                <a:cs typeface="Courier New" pitchFamily="49" charset="0"/>
              </a:rPr>
              <a:t>,</a:t>
            </a:r>
            <a:r>
              <a:rPr lang="en-US" sz="1100" dirty="0">
                <a:solidFill>
                  <a:prstClr val="black"/>
                </a:solidFill>
                <a:latin typeface="Courier New" pitchFamily="49" charset="0"/>
                <a:cs typeface="Courier New" pitchFamily="49" charset="0"/>
              </a:rPr>
              <a:t> </a:t>
            </a:r>
            <a:r>
              <a:rPr lang="en-US" sz="1100" dirty="0" err="1">
                <a:solidFill>
                  <a:prstClr val="black"/>
                </a:solidFill>
                <a:latin typeface="Courier New" pitchFamily="49" charset="0"/>
                <a:cs typeface="Courier New" pitchFamily="49" charset="0"/>
              </a:rPr>
              <a:t>BillToAddressID</a:t>
            </a:r>
            <a:r>
              <a:rPr lang="en-US" sz="1100" dirty="0">
                <a:solidFill>
                  <a:srgbClr val="808080"/>
                </a:solidFill>
                <a:latin typeface="Courier New" pitchFamily="49" charset="0"/>
                <a:cs typeface="Courier New" pitchFamily="49" charset="0"/>
              </a:rPr>
              <a:t>, </a:t>
            </a:r>
          </a:p>
          <a:p>
            <a:pPr lvl="0"/>
            <a:r>
              <a:rPr lang="en-US" sz="1100" dirty="0">
                <a:solidFill>
                  <a:srgbClr val="808080"/>
                </a:solidFill>
                <a:latin typeface="Courier New" pitchFamily="49" charset="0"/>
                <a:cs typeface="Courier New" pitchFamily="49" charset="0"/>
              </a:rPr>
              <a:t>	</a:t>
            </a:r>
            <a:r>
              <a:rPr lang="en-US" sz="1100" dirty="0" err="1">
                <a:solidFill>
                  <a:prstClr val="black"/>
                </a:solidFill>
                <a:latin typeface="Courier New" pitchFamily="49" charset="0"/>
                <a:cs typeface="Courier New" pitchFamily="49" charset="0"/>
              </a:rPr>
              <a:t>ShipToAddressID</a:t>
            </a:r>
            <a:r>
              <a:rPr lang="en-US" sz="1100" dirty="0">
                <a:solidFill>
                  <a:srgbClr val="808080"/>
                </a:solidFill>
                <a:latin typeface="Courier New" pitchFamily="49" charset="0"/>
                <a:cs typeface="Courier New" pitchFamily="49" charset="0"/>
              </a:rPr>
              <a:t>, </a:t>
            </a:r>
            <a:r>
              <a:rPr lang="en-US" sz="1100" dirty="0" err="1">
                <a:solidFill>
                  <a:prstClr val="black"/>
                </a:solidFill>
                <a:latin typeface="Courier New" pitchFamily="49" charset="0"/>
                <a:cs typeface="Courier New" pitchFamily="49" charset="0"/>
              </a:rPr>
              <a:t>ShipMethodID</a:t>
            </a:r>
            <a:r>
              <a:rPr lang="en-US" sz="1100" dirty="0">
                <a:solidFill>
                  <a:srgbClr val="808080"/>
                </a:solidFill>
                <a:latin typeface="Courier New" pitchFamily="49" charset="0"/>
                <a:cs typeface="Courier New" pitchFamily="49" charset="0"/>
              </a:rPr>
              <a:t>,</a:t>
            </a:r>
            <a:r>
              <a:rPr lang="en-US" sz="1100" dirty="0">
                <a:solidFill>
                  <a:prstClr val="black"/>
                </a:solidFill>
                <a:latin typeface="Courier New" pitchFamily="49" charset="0"/>
                <a:cs typeface="Courier New" pitchFamily="49" charset="0"/>
              </a:rPr>
              <a:t> </a:t>
            </a:r>
            <a:r>
              <a:rPr lang="en-US" sz="1100" dirty="0" err="1">
                <a:solidFill>
                  <a:prstClr val="black"/>
                </a:solidFill>
                <a:latin typeface="Courier New" pitchFamily="49" charset="0"/>
                <a:cs typeface="Courier New" pitchFamily="49" charset="0"/>
              </a:rPr>
              <a:t>CreditCardID</a:t>
            </a:r>
            <a:r>
              <a:rPr lang="en-US" sz="1100" dirty="0">
                <a:solidFill>
                  <a:srgbClr val="808080"/>
                </a:solidFill>
                <a:latin typeface="Courier New" pitchFamily="49" charset="0"/>
                <a:cs typeface="Courier New" pitchFamily="49" charset="0"/>
              </a:rPr>
              <a:t>,</a:t>
            </a:r>
          </a:p>
          <a:p>
            <a:pPr lvl="0"/>
            <a:r>
              <a:rPr lang="en-US" sz="1100" dirty="0">
                <a:solidFill>
                  <a:prstClr val="black"/>
                </a:solidFill>
                <a:latin typeface="Courier New" pitchFamily="49" charset="0"/>
                <a:cs typeface="Courier New" pitchFamily="49" charset="0"/>
              </a:rPr>
              <a:t>	</a:t>
            </a:r>
            <a:r>
              <a:rPr lang="en-US" sz="1100" dirty="0" err="1">
                <a:solidFill>
                  <a:prstClr val="black"/>
                </a:solidFill>
                <a:latin typeface="Courier New" pitchFamily="49" charset="0"/>
                <a:cs typeface="Courier New" pitchFamily="49" charset="0"/>
              </a:rPr>
              <a:t>CreditCardApprovalCode</a:t>
            </a:r>
            <a:endParaRPr lang="en-US" sz="1100" dirty="0">
              <a:solidFill>
                <a:prstClr val="black"/>
              </a:solidFill>
              <a:latin typeface="Courier New" pitchFamily="49" charset="0"/>
              <a:cs typeface="Courier New" pitchFamily="49" charset="0"/>
            </a:endParaRPr>
          </a:p>
          <a:p>
            <a:pPr lvl="0"/>
            <a:r>
              <a:rPr lang="en-US" sz="1100" dirty="0">
                <a:solidFill>
                  <a:srgbClr val="0000FF"/>
                </a:solidFill>
                <a:latin typeface="Courier New" pitchFamily="49" charset="0"/>
                <a:cs typeface="Courier New" pitchFamily="49" charset="0"/>
              </a:rPr>
              <a:t>FROM</a:t>
            </a:r>
            <a:r>
              <a:rPr lang="en-US" sz="1100" dirty="0">
                <a:solidFill>
                  <a:prstClr val="black"/>
                </a:solidFill>
                <a:latin typeface="Courier New" pitchFamily="49" charset="0"/>
                <a:cs typeface="Courier New" pitchFamily="49" charset="0"/>
              </a:rPr>
              <a:t> </a:t>
            </a:r>
            <a:r>
              <a:rPr lang="en-US" sz="1100" dirty="0" err="1">
                <a:solidFill>
                  <a:prstClr val="black"/>
                </a:solidFill>
                <a:latin typeface="Courier New" pitchFamily="49" charset="0"/>
                <a:cs typeface="Courier New" pitchFamily="49" charset="0"/>
              </a:rPr>
              <a:t>Sales</a:t>
            </a:r>
            <a:r>
              <a:rPr lang="en-US" sz="1100" dirty="0" err="1">
                <a:solidFill>
                  <a:srgbClr val="808080"/>
                </a:solidFill>
                <a:latin typeface="Courier New" pitchFamily="49" charset="0"/>
                <a:cs typeface="Courier New" pitchFamily="49" charset="0"/>
              </a:rPr>
              <a:t>.</a:t>
            </a:r>
            <a:r>
              <a:rPr lang="en-US" sz="1100" dirty="0" err="1">
                <a:solidFill>
                  <a:prstClr val="black"/>
                </a:solidFill>
                <a:latin typeface="Courier New" pitchFamily="49" charset="0"/>
                <a:cs typeface="Courier New" pitchFamily="49" charset="0"/>
              </a:rPr>
              <a:t>SalesOrderHeader</a:t>
            </a:r>
            <a:r>
              <a:rPr lang="en-US" sz="1100" dirty="0">
                <a:solidFill>
                  <a:prstClr val="black"/>
                </a:solidFill>
                <a:latin typeface="Courier New" pitchFamily="49" charset="0"/>
                <a:cs typeface="Courier New" pitchFamily="49" charset="0"/>
              </a:rPr>
              <a:t> </a:t>
            </a:r>
          </a:p>
          <a:p>
            <a:pPr lvl="0"/>
            <a:r>
              <a:rPr lang="en-US" sz="1100" dirty="0">
                <a:solidFill>
                  <a:srgbClr val="0000FF"/>
                </a:solidFill>
                <a:latin typeface="Courier New" pitchFamily="49" charset="0"/>
                <a:cs typeface="Courier New" pitchFamily="49" charset="0"/>
              </a:rPr>
              <a:t>WHERE</a:t>
            </a:r>
            <a:r>
              <a:rPr lang="en-US" sz="1100" dirty="0">
                <a:solidFill>
                  <a:prstClr val="black"/>
                </a:solidFill>
                <a:latin typeface="Courier New" pitchFamily="49" charset="0"/>
                <a:cs typeface="Courier New" pitchFamily="49" charset="0"/>
              </a:rPr>
              <a:t> </a:t>
            </a:r>
            <a:r>
              <a:rPr lang="en-US" sz="1100" dirty="0" err="1">
                <a:solidFill>
                  <a:prstClr val="black"/>
                </a:solidFill>
                <a:latin typeface="Courier New" pitchFamily="49" charset="0"/>
                <a:cs typeface="Courier New" pitchFamily="49" charset="0"/>
              </a:rPr>
              <a:t>SalesOrderNumber</a:t>
            </a:r>
            <a:r>
              <a:rPr lang="en-US" sz="1100" dirty="0">
                <a:solidFill>
                  <a:prstClr val="black"/>
                </a:solidFill>
                <a:latin typeface="Courier New" pitchFamily="49" charset="0"/>
                <a:cs typeface="Courier New" pitchFamily="49" charset="0"/>
              </a:rPr>
              <a:t> </a:t>
            </a:r>
            <a:r>
              <a:rPr lang="en-US" sz="1100" dirty="0">
                <a:solidFill>
                  <a:srgbClr val="808080"/>
                </a:solidFill>
                <a:latin typeface="Courier New" pitchFamily="49" charset="0"/>
                <a:cs typeface="Courier New" pitchFamily="49" charset="0"/>
              </a:rPr>
              <a:t>=</a:t>
            </a:r>
            <a:r>
              <a:rPr lang="en-US" sz="1100" dirty="0">
                <a:solidFill>
                  <a:prstClr val="black"/>
                </a:solidFill>
                <a:latin typeface="Courier New" pitchFamily="49" charset="0"/>
                <a:cs typeface="Courier New" pitchFamily="49" charset="0"/>
              </a:rPr>
              <a:t> </a:t>
            </a:r>
            <a:r>
              <a:rPr lang="en-US" sz="1100" dirty="0">
                <a:solidFill>
                  <a:srgbClr val="FF0000"/>
                </a:solidFill>
                <a:latin typeface="Courier New" pitchFamily="49" charset="0"/>
                <a:cs typeface="Courier New" pitchFamily="49" charset="0"/>
              </a:rPr>
              <a:t>'SO58658'</a:t>
            </a:r>
            <a:endParaRPr lang="en-US" sz="1100" dirty="0">
              <a:solidFill>
                <a:prstClr val="black"/>
              </a:solidFill>
              <a:latin typeface="Courier New" pitchFamily="49" charset="0"/>
              <a:cs typeface="Courier New" pitchFamily="49" charset="0"/>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If you examine the query plan, you can see that this query uses the non-clustered index on </a:t>
            </a:r>
            <a:r>
              <a:rPr lang="en-US" sz="1200" kern="1200" dirty="0" err="1" smtClean="0">
                <a:solidFill>
                  <a:schemeClr val="tx1"/>
                </a:solidFill>
                <a:effectLst/>
                <a:latin typeface="+mn-lt"/>
                <a:ea typeface="+mn-ea"/>
                <a:cs typeface="+mn-cs"/>
              </a:rPr>
              <a:t>SalesOrderNumber</a:t>
            </a:r>
            <a:r>
              <a:rPr lang="en-US" sz="1200" kern="1200" dirty="0" smtClean="0">
                <a:solidFill>
                  <a:schemeClr val="tx1"/>
                </a:solidFill>
                <a:effectLst/>
                <a:latin typeface="+mn-lt"/>
                <a:ea typeface="+mn-ea"/>
                <a:cs typeface="+mn-cs"/>
              </a:rPr>
              <a:t> to find the one row that it needs, and then uses a key lookup to find all of the values in the SELECT list.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lookup will degrade into a clustered index scan if you query for large numbers of rows. To avoid the clustered index scan, you can create a non-clustered index that includes all columns in the SELECT list, but this will be a very wide index and may be more expensive to maintain than the benefit you will receive from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query for a large number of rows by using the current non-clustered index, then your query plan will change to use a clustered index scan. But if you use this method to receive only one or two rows, then this non-clustered index is likely all that you need. It will perform the key lookup, but on a few rows, which is not prohibitively expensive. In this case, a narrow non-clustered index may serve the purpose nicely.</a:t>
            </a:r>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10</a:t>
            </a:fld>
            <a:endParaRPr lang="en-US" dirty="0"/>
          </a:p>
        </p:txBody>
      </p:sp>
    </p:spTree>
    <p:extLst>
      <p:ext uri="{BB962C8B-B14F-4D97-AF65-F5344CB8AC3E}">
        <p14:creationId xmlns:p14="http://schemas.microsoft.com/office/powerpoint/2010/main" val="3382798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01040" y="469900"/>
            <a:ext cx="5608320" cy="8128000"/>
          </a:xfrm>
        </p:spPr>
        <p:txBody>
          <a:bodyPr>
            <a:normAutofit lnSpcReduction="10000"/>
          </a:bodyPr>
          <a:lstStyle/>
          <a:p>
            <a:r>
              <a:rPr lang="en-US" b="1" dirty="0"/>
              <a:t>Create covering indexes where practical</a:t>
            </a:r>
          </a:p>
          <a:p>
            <a:r>
              <a:rPr lang="en-US" dirty="0"/>
              <a:t>A covering index is one that contains all the data needed to resolve a query </a:t>
            </a:r>
            <a:r>
              <a:rPr lang="en-US" dirty="0" smtClean="0"/>
              <a:t>without referring </a:t>
            </a:r>
            <a:r>
              <a:rPr lang="en-US" dirty="0"/>
              <a:t>to the base table. Consider a table tab1 with columns (col1, col2, col3, and col4). If you have a non-clustered index on (col1, col2) and you have a query </a:t>
            </a:r>
            <a:r>
              <a:rPr lang="en-US" dirty="0" smtClean="0"/>
              <a:t>“</a:t>
            </a:r>
            <a:r>
              <a:rPr lang="en-US" sz="1000" dirty="0">
                <a:solidFill>
                  <a:srgbClr val="0000FF"/>
                </a:solidFill>
                <a:latin typeface="Courier New" pitchFamily="49" charset="0"/>
                <a:cs typeface="Courier New" pitchFamily="49" charset="0"/>
              </a:rPr>
              <a:t>SELECT</a:t>
            </a:r>
            <a:r>
              <a:rPr lang="en-US" sz="1000" dirty="0">
                <a:solidFill>
                  <a:prstClr val="black"/>
                </a:solidFill>
                <a:latin typeface="Courier New" pitchFamily="49" charset="0"/>
                <a:cs typeface="Courier New" pitchFamily="49" charset="0"/>
              </a:rPr>
              <a:t> col2 </a:t>
            </a:r>
            <a:r>
              <a:rPr lang="en-US" sz="1000" dirty="0">
                <a:solidFill>
                  <a:srgbClr val="0000FF"/>
                </a:solidFill>
                <a:latin typeface="Courier New" pitchFamily="49" charset="0"/>
                <a:cs typeface="Courier New" pitchFamily="49" charset="0"/>
              </a:rPr>
              <a:t>FROM</a:t>
            </a:r>
            <a:r>
              <a:rPr lang="en-US" sz="1000" dirty="0">
                <a:solidFill>
                  <a:prstClr val="black"/>
                </a:solidFill>
                <a:latin typeface="Courier New" pitchFamily="49" charset="0"/>
                <a:cs typeface="Courier New" pitchFamily="49" charset="0"/>
              </a:rPr>
              <a:t> tab1 </a:t>
            </a:r>
            <a:r>
              <a:rPr lang="en-US" sz="1000" dirty="0">
                <a:solidFill>
                  <a:srgbClr val="0000FF"/>
                </a:solidFill>
                <a:latin typeface="Courier New" pitchFamily="49" charset="0"/>
                <a:cs typeface="Courier New" pitchFamily="49" charset="0"/>
              </a:rPr>
              <a:t>WHERE</a:t>
            </a:r>
            <a:r>
              <a:rPr lang="en-US" sz="1000" dirty="0">
                <a:solidFill>
                  <a:prstClr val="black"/>
                </a:solidFill>
                <a:latin typeface="Courier New" pitchFamily="49" charset="0"/>
                <a:cs typeface="Courier New" pitchFamily="49" charset="0"/>
              </a:rPr>
              <a:t> col1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a:solidFill>
                  <a:srgbClr val="FF0000"/>
                </a:solidFill>
                <a:latin typeface="Courier New" pitchFamily="49" charset="0"/>
                <a:cs typeface="Courier New" pitchFamily="49" charset="0"/>
              </a:rPr>
              <a:t>'value'</a:t>
            </a:r>
            <a:r>
              <a:rPr lang="en-US" dirty="0" smtClean="0"/>
              <a:t>”, </a:t>
            </a:r>
            <a:r>
              <a:rPr lang="en-US" dirty="0"/>
              <a:t>then the non-clustered index covers the query. SQL will use a seek to locate the rows where col1 = ‘value’, and then, because it only needs col2, it will read col2 directly from the leaf pages of the index to return the values for the query. It will never need to do a key lookup or a RID lookup to find additional values.</a:t>
            </a:r>
          </a:p>
          <a:p>
            <a:endParaRPr lang="en-US" dirty="0" smtClean="0"/>
          </a:p>
          <a:p>
            <a:r>
              <a:rPr lang="en-US" dirty="0" smtClean="0"/>
              <a:t>Beginning </a:t>
            </a:r>
            <a:r>
              <a:rPr lang="en-US" dirty="0"/>
              <a:t>with SQL Server 2005, SQL offered the option to </a:t>
            </a:r>
            <a:r>
              <a:rPr lang="en-US" b="1" dirty="0"/>
              <a:t>INCLUDE</a:t>
            </a:r>
            <a:r>
              <a:rPr lang="en-US" dirty="0"/>
              <a:t> columns in an index. An included column is not an index key, so it does not appear at the root or intermediate levels of the index, but rather appears only on the leaf pages of the non-clustered index. This allows you to build covering indexes without bloating the intermediate levels of the index. So on the table tab1 above, if you create an index as follows:</a:t>
            </a:r>
          </a:p>
          <a:p>
            <a:endParaRPr lang="en-US" dirty="0" smtClean="0"/>
          </a:p>
          <a:p>
            <a:r>
              <a:rPr lang="it-IT" sz="1000" dirty="0">
                <a:solidFill>
                  <a:srgbClr val="0000FF"/>
                </a:solidFill>
                <a:latin typeface="Courier New" pitchFamily="49" charset="0"/>
                <a:cs typeface="Courier New" pitchFamily="49" charset="0"/>
              </a:rPr>
              <a:t>CREATE</a:t>
            </a:r>
            <a:r>
              <a:rPr lang="it-IT" sz="1000" dirty="0">
                <a:solidFill>
                  <a:prstClr val="black"/>
                </a:solidFill>
                <a:latin typeface="Courier New" pitchFamily="49" charset="0"/>
                <a:cs typeface="Courier New" pitchFamily="49" charset="0"/>
              </a:rPr>
              <a:t> </a:t>
            </a:r>
            <a:r>
              <a:rPr lang="it-IT" sz="1000" dirty="0">
                <a:solidFill>
                  <a:srgbClr val="0000FF"/>
                </a:solidFill>
                <a:latin typeface="Courier New" pitchFamily="49" charset="0"/>
                <a:cs typeface="Courier New" pitchFamily="49" charset="0"/>
              </a:rPr>
              <a:t>INDEX</a:t>
            </a:r>
            <a:r>
              <a:rPr lang="it-IT" sz="1000" dirty="0">
                <a:solidFill>
                  <a:prstClr val="black"/>
                </a:solidFill>
                <a:latin typeface="Courier New" pitchFamily="49" charset="0"/>
                <a:cs typeface="Courier New" pitchFamily="49" charset="0"/>
              </a:rPr>
              <a:t> ncl_tab1 </a:t>
            </a:r>
            <a:r>
              <a:rPr lang="it-IT" sz="1000" dirty="0">
                <a:solidFill>
                  <a:srgbClr val="0000FF"/>
                </a:solidFill>
                <a:latin typeface="Courier New" pitchFamily="49" charset="0"/>
                <a:cs typeface="Courier New" pitchFamily="49" charset="0"/>
              </a:rPr>
              <a:t>ON</a:t>
            </a:r>
            <a:r>
              <a:rPr lang="it-IT" sz="1000" dirty="0">
                <a:solidFill>
                  <a:prstClr val="black"/>
                </a:solidFill>
                <a:latin typeface="Courier New" pitchFamily="49" charset="0"/>
                <a:cs typeface="Courier New" pitchFamily="49" charset="0"/>
              </a:rPr>
              <a:t> tab1</a:t>
            </a:r>
            <a:r>
              <a:rPr lang="it-IT" sz="1000" dirty="0">
                <a:solidFill>
                  <a:srgbClr val="0000FF"/>
                </a:solidFill>
                <a:latin typeface="Courier New" pitchFamily="49" charset="0"/>
                <a:cs typeface="Courier New" pitchFamily="49" charset="0"/>
              </a:rPr>
              <a:t> </a:t>
            </a:r>
            <a:r>
              <a:rPr lang="it-IT" sz="1000" dirty="0">
                <a:solidFill>
                  <a:srgbClr val="808080"/>
                </a:solidFill>
                <a:latin typeface="Courier New" pitchFamily="49" charset="0"/>
                <a:cs typeface="Courier New" pitchFamily="49" charset="0"/>
              </a:rPr>
              <a:t>(</a:t>
            </a:r>
            <a:r>
              <a:rPr lang="it-IT" sz="1000" dirty="0">
                <a:solidFill>
                  <a:prstClr val="black"/>
                </a:solidFill>
                <a:latin typeface="Courier New" pitchFamily="49" charset="0"/>
                <a:cs typeface="Courier New" pitchFamily="49" charset="0"/>
              </a:rPr>
              <a:t>col2</a:t>
            </a:r>
            <a:r>
              <a:rPr lang="it-IT" sz="1000" dirty="0">
                <a:solidFill>
                  <a:srgbClr val="808080"/>
                </a:solidFill>
                <a:latin typeface="Courier New" pitchFamily="49" charset="0"/>
                <a:cs typeface="Courier New" pitchFamily="49" charset="0"/>
              </a:rPr>
              <a:t>)</a:t>
            </a:r>
            <a:r>
              <a:rPr lang="it-IT" sz="1000" dirty="0">
                <a:solidFill>
                  <a:prstClr val="black"/>
                </a:solidFill>
                <a:latin typeface="Courier New" pitchFamily="49" charset="0"/>
                <a:cs typeface="Courier New" pitchFamily="49" charset="0"/>
              </a:rPr>
              <a:t> </a:t>
            </a:r>
            <a:r>
              <a:rPr lang="it-IT" sz="1000" dirty="0">
                <a:solidFill>
                  <a:srgbClr val="0000FF"/>
                </a:solidFill>
                <a:latin typeface="Courier New" pitchFamily="49" charset="0"/>
                <a:cs typeface="Courier New" pitchFamily="49" charset="0"/>
              </a:rPr>
              <a:t>INCLUDE </a:t>
            </a:r>
            <a:r>
              <a:rPr lang="it-IT" sz="1000" dirty="0">
                <a:solidFill>
                  <a:srgbClr val="808080"/>
                </a:solidFill>
                <a:latin typeface="Courier New" pitchFamily="49" charset="0"/>
                <a:cs typeface="Courier New" pitchFamily="49" charset="0"/>
              </a:rPr>
              <a:t>(</a:t>
            </a:r>
            <a:r>
              <a:rPr lang="it-IT" sz="1000" dirty="0">
                <a:solidFill>
                  <a:prstClr val="black"/>
                </a:solidFill>
                <a:latin typeface="Courier New" pitchFamily="49" charset="0"/>
                <a:cs typeface="Courier New" pitchFamily="49" charset="0"/>
              </a:rPr>
              <a:t>col1</a:t>
            </a:r>
            <a:r>
              <a:rPr lang="it-IT" sz="1000" dirty="0">
                <a:solidFill>
                  <a:srgbClr val="808080"/>
                </a:solidFill>
                <a:latin typeface="Courier New" pitchFamily="49" charset="0"/>
                <a:cs typeface="Courier New" pitchFamily="49" charset="0"/>
              </a:rPr>
              <a:t>,</a:t>
            </a:r>
            <a:r>
              <a:rPr lang="it-IT" sz="1000" dirty="0">
                <a:solidFill>
                  <a:prstClr val="black"/>
                </a:solidFill>
                <a:latin typeface="Courier New" pitchFamily="49" charset="0"/>
                <a:cs typeface="Courier New" pitchFamily="49" charset="0"/>
              </a:rPr>
              <a:t> col3</a:t>
            </a:r>
            <a:r>
              <a:rPr lang="it-IT" sz="1000" dirty="0" smtClean="0">
                <a:solidFill>
                  <a:srgbClr val="808080"/>
                </a:solidFill>
                <a:latin typeface="Courier New" pitchFamily="49" charset="0"/>
                <a:cs typeface="Courier New" pitchFamily="49" charset="0"/>
              </a:rPr>
              <a:t>);</a:t>
            </a:r>
          </a:p>
          <a:p>
            <a:endParaRPr lang="it-IT" dirty="0">
              <a:solidFill>
                <a:srgbClr val="808080"/>
              </a:solidFill>
            </a:endParaRPr>
          </a:p>
          <a:p>
            <a:r>
              <a:rPr lang="en-US" dirty="0" smtClean="0"/>
              <a:t>then </a:t>
            </a:r>
            <a:r>
              <a:rPr lang="en-US" dirty="0"/>
              <a:t>that index will also cover the query “</a:t>
            </a:r>
            <a:r>
              <a:rPr lang="en-US" sz="1000" dirty="0">
                <a:solidFill>
                  <a:srgbClr val="0000FF"/>
                </a:solidFill>
                <a:latin typeface="Courier New" pitchFamily="49" charset="0"/>
                <a:cs typeface="Courier New" pitchFamily="49" charset="0"/>
              </a:rPr>
              <a:t>SELECT</a:t>
            </a:r>
            <a:r>
              <a:rPr lang="en-US" sz="1000" dirty="0">
                <a:solidFill>
                  <a:prstClr val="black"/>
                </a:solidFill>
                <a:latin typeface="Courier New" pitchFamily="49" charset="0"/>
                <a:cs typeface="Courier New" pitchFamily="49" charset="0"/>
              </a:rPr>
              <a:t> col2 </a:t>
            </a:r>
            <a:r>
              <a:rPr lang="en-US" sz="1000" dirty="0">
                <a:solidFill>
                  <a:srgbClr val="0000FF"/>
                </a:solidFill>
                <a:latin typeface="Courier New" pitchFamily="49" charset="0"/>
                <a:cs typeface="Courier New" pitchFamily="49" charset="0"/>
              </a:rPr>
              <a:t>FROM</a:t>
            </a:r>
            <a:r>
              <a:rPr lang="en-US" sz="1000" dirty="0">
                <a:solidFill>
                  <a:prstClr val="black"/>
                </a:solidFill>
                <a:latin typeface="Courier New" pitchFamily="49" charset="0"/>
                <a:cs typeface="Courier New" pitchFamily="49" charset="0"/>
              </a:rPr>
              <a:t> tab1 </a:t>
            </a:r>
            <a:r>
              <a:rPr lang="en-US" sz="1000" dirty="0">
                <a:solidFill>
                  <a:srgbClr val="0000FF"/>
                </a:solidFill>
                <a:latin typeface="Courier New" pitchFamily="49" charset="0"/>
                <a:cs typeface="Courier New" pitchFamily="49" charset="0"/>
              </a:rPr>
              <a:t>WHERE</a:t>
            </a:r>
            <a:r>
              <a:rPr lang="en-US" sz="1000" dirty="0">
                <a:solidFill>
                  <a:prstClr val="black"/>
                </a:solidFill>
                <a:latin typeface="Courier New" pitchFamily="49" charset="0"/>
                <a:cs typeface="Courier New" pitchFamily="49" charset="0"/>
              </a:rPr>
              <a:t> col1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a:solidFill>
                  <a:srgbClr val="FF0000"/>
                </a:solidFill>
                <a:latin typeface="Courier New" pitchFamily="49" charset="0"/>
                <a:cs typeface="Courier New" pitchFamily="49" charset="0"/>
              </a:rPr>
              <a:t>'value'</a:t>
            </a:r>
            <a:r>
              <a:rPr lang="en-US" dirty="0"/>
              <a:t>”.</a:t>
            </a:r>
          </a:p>
          <a:p>
            <a:endParaRPr lang="en-US" dirty="0" smtClean="0"/>
          </a:p>
          <a:p>
            <a:r>
              <a:rPr lang="en-US" dirty="0" smtClean="0"/>
              <a:t>Consider </a:t>
            </a:r>
            <a:r>
              <a:rPr lang="en-US" dirty="0"/>
              <a:t>the following example of saving space. You have a 100-million row index that has a key length of 900 bytes. Only the first two integer keys (4 bytes each) are required as the index keys. With the 900-byte key, only eight rows can fit on each 8KB index page, (this means that the </a:t>
            </a:r>
            <a:r>
              <a:rPr lang="en-US" dirty="0" err="1"/>
              <a:t>fanout</a:t>
            </a:r>
            <a:r>
              <a:rPr lang="en-US" dirty="0"/>
              <a:t> is 8).  This way the B-tree will be almost 14.3 </a:t>
            </a:r>
            <a:r>
              <a:rPr lang="en-US" dirty="0" smtClean="0"/>
              <a:t>million </a:t>
            </a:r>
            <a:r>
              <a:rPr lang="en-US" dirty="0"/>
              <a:t>pages: 12.5 </a:t>
            </a:r>
            <a:r>
              <a:rPr lang="en-US" dirty="0" smtClean="0"/>
              <a:t>million </a:t>
            </a:r>
            <a:r>
              <a:rPr lang="en-US" dirty="0"/>
              <a:t>at the leaf level (100 </a:t>
            </a:r>
            <a:r>
              <a:rPr lang="en-US" dirty="0" smtClean="0"/>
              <a:t>million </a:t>
            </a:r>
            <a:r>
              <a:rPr lang="en-US" dirty="0"/>
              <a:t>rows divided by the </a:t>
            </a:r>
            <a:r>
              <a:rPr lang="en-US" dirty="0" err="1"/>
              <a:t>fanout</a:t>
            </a:r>
            <a:r>
              <a:rPr lang="en-US" dirty="0"/>
              <a:t>, 8 in this case); the first level of the intermediate levels will be 1,562,500 </a:t>
            </a:r>
            <a:r>
              <a:rPr lang="en-US" dirty="0" smtClean="0"/>
              <a:t>million </a:t>
            </a:r>
            <a:r>
              <a:rPr lang="en-US" dirty="0"/>
              <a:t>pages, the second level will be 195,313, the next one will be 24,415, then 3,052, 382, 48, 6 and finally the root level with only 1 page. If we add the pages will be 12,500,000 + 1,562,500 + 195,313 + 24,415 + 3,052 + 382 + 48 + 6 + 1 = 14.3 </a:t>
            </a:r>
            <a:r>
              <a:rPr lang="en-US" dirty="0" smtClean="0"/>
              <a:t>million </a:t>
            </a:r>
            <a:r>
              <a:rPr lang="en-US" dirty="0"/>
              <a:t>pages.</a:t>
            </a:r>
          </a:p>
          <a:p>
            <a:endParaRPr lang="en-US" dirty="0" smtClean="0"/>
          </a:p>
          <a:p>
            <a:r>
              <a:rPr lang="en-US" dirty="0" smtClean="0"/>
              <a:t>If </a:t>
            </a:r>
            <a:r>
              <a:rPr lang="en-US" dirty="0"/>
              <a:t>you create an index on only the first two integers, and include the other columns, then the key size shrinks to 8 bytes. In addition, with the row overhead, you can get the row length in the upper levels of the B-tree down to 15 bytes (giving a </a:t>
            </a:r>
            <a:r>
              <a:rPr lang="en-US" dirty="0" err="1"/>
              <a:t>fanout</a:t>
            </a:r>
            <a:r>
              <a:rPr lang="en-US" dirty="0"/>
              <a:t> of approximately 537). Note that the </a:t>
            </a:r>
            <a:r>
              <a:rPr lang="en-US" dirty="0" err="1"/>
              <a:t>fanout</a:t>
            </a:r>
            <a:r>
              <a:rPr lang="en-US" dirty="0"/>
              <a:t> at the leaf level is still going to be 8, because the amount of data stored in each row at the leaf level is the same. So, this means that there will be 12.5 million pages at the leaf level, 23,278 pages at the next level up, and so on, giving a total of 1,250,0000 + 23,278 + 44 + 1 = 12.52 million pages. When you compare this to the full-size 900-byte key, this is a 12 percent, or 1.8 million pages, or 13.7GB saving (1.8 </a:t>
            </a:r>
            <a:r>
              <a:rPr lang="en-US" dirty="0" smtClean="0"/>
              <a:t>million </a:t>
            </a:r>
            <a:r>
              <a:rPr lang="en-US" dirty="0"/>
              <a:t>by 8KB).</a:t>
            </a:r>
          </a:p>
          <a:p>
            <a:endParaRPr lang="en-US" dirty="0" smtClean="0"/>
          </a:p>
          <a:p>
            <a:r>
              <a:rPr lang="en-US" dirty="0" smtClean="0"/>
              <a:t>Covering </a:t>
            </a:r>
            <a:r>
              <a:rPr lang="en-US" dirty="0"/>
              <a:t>indexes allow you to query for individual rows or ranges of rows much more efficiently than with just a clustered index. Unlike the clustered index, the non-clustered index will contain only the non-clustered index keys, the included columns, and the clustered index keys at its leaf level. For narrow queries, you can create relatively narrow covering indexes, return a range of rows with fewer page reads, and therefore, incur a lower expense than with a clustered index.</a:t>
            </a:r>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11</a:t>
            </a:fld>
            <a:endParaRPr lang="en-US" dirty="0"/>
          </a:p>
        </p:txBody>
      </p:sp>
    </p:spTree>
    <p:extLst>
      <p:ext uri="{BB962C8B-B14F-4D97-AF65-F5344CB8AC3E}">
        <p14:creationId xmlns:p14="http://schemas.microsoft.com/office/powerpoint/2010/main" val="485323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152400"/>
            <a:ext cx="3873500" cy="2905125"/>
          </a:xfrm>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effectLst/>
                <a:latin typeface="+mn-lt"/>
                <a:ea typeface="+mn-ea"/>
                <a:cs typeface="+mn-cs"/>
              </a:rPr>
              <a:t>After you have selected the index type, you must design the index itself for most efficient data access. When multiple queries require different variations of the same indexes, this can be somewhat tricky. In general, you can apply a few principles to arrive at an optimal index for a query, but you must consider the tradeoff with other queries against the table. In practice, you must find a tradeoff for the number of indexes, and the best use of those indexes across the load. Here are a few principles to follow when designing an optimal indexing strategy.</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Equality columns before inequality columns</a:t>
            </a:r>
          </a:p>
          <a:p>
            <a:r>
              <a:rPr lang="en-US" sz="1200" kern="1200" dirty="0" smtClean="0">
                <a:solidFill>
                  <a:schemeClr val="tx1"/>
                </a:solidFill>
                <a:effectLst/>
                <a:latin typeface="+mn-lt"/>
                <a:ea typeface="+mn-ea"/>
                <a:cs typeface="+mn-cs"/>
              </a:rPr>
              <a:t>Consider a table that contains a bit column named bit1, and an integer column named int1. If you issue the following query:</a:t>
            </a:r>
          </a:p>
          <a:p>
            <a:endParaRPr lang="en-US" sz="1200" kern="1200" dirty="0" smtClean="0">
              <a:solidFill>
                <a:schemeClr val="tx1"/>
              </a:solidFill>
              <a:effectLst/>
              <a:latin typeface="+mn-lt"/>
              <a:ea typeface="+mn-ea"/>
              <a:cs typeface="+mn-cs"/>
            </a:endParaRPr>
          </a:p>
          <a:p>
            <a:r>
              <a:rPr lang="en-US" sz="1100" dirty="0">
                <a:solidFill>
                  <a:srgbClr val="0000FF"/>
                </a:solidFill>
                <a:latin typeface="Courier New" pitchFamily="49" charset="0"/>
                <a:cs typeface="Courier New" pitchFamily="49" charset="0"/>
              </a:rPr>
              <a:t>SELECT</a:t>
            </a:r>
            <a:r>
              <a:rPr lang="en-US" sz="1100" dirty="0">
                <a:solidFill>
                  <a:prstClr val="black"/>
                </a:solidFill>
                <a:latin typeface="Courier New" pitchFamily="49" charset="0"/>
                <a:cs typeface="Courier New" pitchFamily="49" charset="0"/>
              </a:rPr>
              <a:t> col3 </a:t>
            </a:r>
            <a:r>
              <a:rPr lang="en-US" sz="1100" dirty="0">
                <a:solidFill>
                  <a:srgbClr val="0000FF"/>
                </a:solidFill>
                <a:latin typeface="Courier New" pitchFamily="49" charset="0"/>
                <a:cs typeface="Courier New" pitchFamily="49" charset="0"/>
              </a:rPr>
              <a:t>FROM</a:t>
            </a:r>
            <a:r>
              <a:rPr lang="en-US" sz="1100" dirty="0">
                <a:solidFill>
                  <a:prstClr val="black"/>
                </a:solidFill>
                <a:latin typeface="Courier New" pitchFamily="49" charset="0"/>
                <a:cs typeface="Courier New" pitchFamily="49" charset="0"/>
              </a:rPr>
              <a:t> </a:t>
            </a:r>
            <a:r>
              <a:rPr lang="en-US" sz="1100" dirty="0" err="1">
                <a:solidFill>
                  <a:prstClr val="black"/>
                </a:solidFill>
                <a:latin typeface="Courier New" pitchFamily="49" charset="0"/>
                <a:cs typeface="Courier New" pitchFamily="49" charset="0"/>
              </a:rPr>
              <a:t>myTable</a:t>
            </a:r>
            <a:r>
              <a:rPr lang="en-US" sz="1100" dirty="0">
                <a:solidFill>
                  <a:prstClr val="black"/>
                </a:solidFill>
                <a:latin typeface="Courier New" pitchFamily="49" charset="0"/>
                <a:cs typeface="Courier New" pitchFamily="49" charset="0"/>
              </a:rPr>
              <a:t> </a:t>
            </a:r>
            <a:r>
              <a:rPr lang="en-US" sz="1100" dirty="0">
                <a:solidFill>
                  <a:srgbClr val="0000FF"/>
                </a:solidFill>
                <a:latin typeface="Courier New" pitchFamily="49" charset="0"/>
                <a:cs typeface="Courier New" pitchFamily="49" charset="0"/>
              </a:rPr>
              <a:t>where</a:t>
            </a:r>
            <a:r>
              <a:rPr lang="en-US" sz="1100" dirty="0">
                <a:solidFill>
                  <a:prstClr val="black"/>
                </a:solidFill>
                <a:latin typeface="Courier New" pitchFamily="49" charset="0"/>
                <a:cs typeface="Courier New" pitchFamily="49" charset="0"/>
              </a:rPr>
              <a:t> bit1 </a:t>
            </a:r>
            <a:r>
              <a:rPr lang="en-US" sz="1100" dirty="0">
                <a:solidFill>
                  <a:srgbClr val="808080"/>
                </a:solidFill>
                <a:latin typeface="Courier New" pitchFamily="49" charset="0"/>
                <a:cs typeface="Courier New" pitchFamily="49" charset="0"/>
              </a:rPr>
              <a:t>=</a:t>
            </a:r>
            <a:r>
              <a:rPr lang="en-US" sz="1100" dirty="0">
                <a:solidFill>
                  <a:prstClr val="black"/>
                </a:solidFill>
                <a:latin typeface="Courier New" pitchFamily="49" charset="0"/>
                <a:cs typeface="Courier New" pitchFamily="49" charset="0"/>
              </a:rPr>
              <a:t> 1 </a:t>
            </a:r>
            <a:r>
              <a:rPr lang="en-US" sz="1100" dirty="0">
                <a:solidFill>
                  <a:srgbClr val="808080"/>
                </a:solidFill>
                <a:latin typeface="Courier New" pitchFamily="49" charset="0"/>
                <a:cs typeface="Courier New" pitchFamily="49" charset="0"/>
              </a:rPr>
              <a:t>AND</a:t>
            </a:r>
            <a:r>
              <a:rPr lang="en-US" sz="1100" dirty="0">
                <a:solidFill>
                  <a:prstClr val="black"/>
                </a:solidFill>
                <a:latin typeface="Courier New" pitchFamily="49" charset="0"/>
                <a:cs typeface="Courier New" pitchFamily="49" charset="0"/>
              </a:rPr>
              <a:t> int1 </a:t>
            </a:r>
            <a:r>
              <a:rPr lang="en-US" sz="1100" dirty="0">
                <a:solidFill>
                  <a:srgbClr val="808080"/>
                </a:solidFill>
                <a:latin typeface="Courier New" pitchFamily="49" charset="0"/>
                <a:cs typeface="Courier New" pitchFamily="49" charset="0"/>
              </a:rPr>
              <a:t>BETWEEN</a:t>
            </a:r>
            <a:r>
              <a:rPr lang="en-US" sz="1100" dirty="0">
                <a:solidFill>
                  <a:prstClr val="black"/>
                </a:solidFill>
                <a:latin typeface="Courier New" pitchFamily="49" charset="0"/>
                <a:cs typeface="Courier New" pitchFamily="49" charset="0"/>
              </a:rPr>
              <a:t> 1 </a:t>
            </a:r>
            <a:r>
              <a:rPr lang="en-US" sz="1100" dirty="0">
                <a:solidFill>
                  <a:srgbClr val="808080"/>
                </a:solidFill>
                <a:latin typeface="Courier New" pitchFamily="49" charset="0"/>
                <a:cs typeface="Courier New" pitchFamily="49" charset="0"/>
              </a:rPr>
              <a:t>AND</a:t>
            </a:r>
            <a:r>
              <a:rPr lang="en-US" sz="1100" dirty="0">
                <a:solidFill>
                  <a:prstClr val="black"/>
                </a:solidFill>
                <a:latin typeface="Courier New" pitchFamily="49" charset="0"/>
                <a:cs typeface="Courier New" pitchFamily="49" charset="0"/>
              </a:rPr>
              <a:t> 10</a:t>
            </a:r>
            <a:r>
              <a:rPr lang="en-US" sz="1100" dirty="0">
                <a:solidFill>
                  <a:srgbClr val="808080"/>
                </a:solidFill>
                <a:latin typeface="Courier New" pitchFamily="49" charset="0"/>
                <a:cs typeface="Courier New" pitchFamily="49" charset="0"/>
              </a:rPr>
              <a:t>;</a:t>
            </a:r>
            <a:endParaRPr lang="en-US" sz="1100" kern="1200" dirty="0" smtClean="0">
              <a:solidFill>
                <a:schemeClr val="tx1"/>
              </a:solidFill>
              <a:effectLst/>
              <a:latin typeface="Courier New" pitchFamily="49" charset="0"/>
              <a:cs typeface="Courier New" pitchFamily="49" charset="0"/>
            </a:endParaRPr>
          </a:p>
          <a:p>
            <a:endParaRPr lang="en-US" sz="1200" kern="1200" dirty="0" smtClean="0">
              <a:solidFill>
                <a:schemeClr val="tx1"/>
              </a:solidFill>
              <a:effectLst/>
              <a:latin typeface="+mn-lt"/>
              <a:ea typeface="+mn-ea"/>
              <a:cs typeface="+mn-cs"/>
            </a:endParaRPr>
          </a:p>
          <a:p>
            <a:r>
              <a:rPr lang="en-US" dirty="0" smtClean="0"/>
              <a:t>then </a:t>
            </a:r>
            <a:r>
              <a:rPr lang="en-US" sz="1200" kern="1200" dirty="0" smtClean="0">
                <a:solidFill>
                  <a:schemeClr val="tx1"/>
                </a:solidFill>
                <a:effectLst/>
                <a:latin typeface="+mn-lt"/>
                <a:ea typeface="+mn-ea"/>
                <a:cs typeface="+mn-cs"/>
              </a:rPr>
              <a:t>bit1 is the equality column because it is evaluated only where it is equal to a value and int1 is an inequality column because it is evaluated for a range of values. Look now at the possibilities for index keys, and which will be more optimal.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Looking at the data alone, int1 is (in this case) obviously more selective than bit1 because only two possible values exist for a bit column.  If you consider the query above however, then it is more efficient to order the data by the bit column first.  </a:t>
            </a:r>
          </a:p>
          <a:p>
            <a:endParaRPr lang="en-US" dirty="0"/>
          </a:p>
          <a:p>
            <a:r>
              <a:rPr lang="en-US" dirty="0" smtClean="0"/>
              <a:t>To </a:t>
            </a:r>
            <a:r>
              <a:rPr lang="en-US" dirty="0"/>
              <a:t>resolve the query, you navigate the B-tree to the first value that you are querying, and then scan page by page through the leaf level until you reach the last value that you are querying. If you sort by the more selective (int1) first, then you must read every value from (1,1) through (10,1). These are 19 rows that you must evaluate to retrieve the 10 values. </a:t>
            </a:r>
            <a:r>
              <a:rPr lang="en-US" dirty="0" smtClean="0"/>
              <a:t> If </a:t>
            </a:r>
            <a:r>
              <a:rPr lang="en-US" dirty="0"/>
              <a:t>you sort by the </a:t>
            </a:r>
            <a:r>
              <a:rPr lang="en-US" dirty="0" smtClean="0"/>
              <a:t>less </a:t>
            </a:r>
            <a:r>
              <a:rPr lang="en-US" dirty="0"/>
              <a:t>selective column (bit1) first, then you arrive at the leaf level at the row containing (1,1). You must then only read 10 values to retrieve all 10 values that you are querying</a:t>
            </a:r>
            <a:r>
              <a:rPr lang="en-US" dirty="0" smtClean="0"/>
              <a:t>.</a:t>
            </a:r>
          </a:p>
          <a:p>
            <a:endParaRPr lang="en-US" dirty="0"/>
          </a:p>
          <a:p>
            <a:r>
              <a:rPr lang="en-US" dirty="0"/>
              <a:t>This is a very small dataset used only for illustration, but the principle applies to the larger datasets that you will likely be using in SQL as well. This is counter to many database axioms, but most times, it is more important to have the less selective column first than to have the most selective column first, simply because putting the equality column first prevents the unwanted equality values that fall within the inequality range from appearing in the range read</a:t>
            </a:r>
            <a:r>
              <a:rPr lang="en-US" dirty="0" smtClean="0"/>
              <a:t>.</a:t>
            </a:r>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12</a:t>
            </a:fld>
            <a:endParaRPr lang="en-US" dirty="0"/>
          </a:p>
        </p:txBody>
      </p:sp>
    </p:spTree>
    <p:extLst>
      <p:ext uri="{BB962C8B-B14F-4D97-AF65-F5344CB8AC3E}">
        <p14:creationId xmlns:p14="http://schemas.microsoft.com/office/powerpoint/2010/main" val="4257560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01040" y="469900"/>
            <a:ext cx="5608320" cy="8128000"/>
          </a:xfrm>
        </p:spPr>
        <p:txBody>
          <a:bodyPr>
            <a:normAutofit lnSpcReduction="10000"/>
          </a:bodyPr>
          <a:lstStyle/>
          <a:p>
            <a:r>
              <a:rPr lang="en-US" b="1" dirty="0"/>
              <a:t>Most selective equality column first</a:t>
            </a:r>
          </a:p>
          <a:p>
            <a:r>
              <a:rPr lang="en-US" dirty="0"/>
              <a:t>After the equality and inequality columns have been separated and prioritized with equality columns first, then you should put the most selective equality column first. Putting the most selective equality column first allows for the number of reads to be minimized, because the first column limits the range read first.</a:t>
            </a:r>
          </a:p>
          <a:p>
            <a:endParaRPr lang="en-US" b="1" dirty="0" smtClean="0"/>
          </a:p>
          <a:p>
            <a:r>
              <a:rPr lang="en-US" b="1" dirty="0" smtClean="0"/>
              <a:t>Most </a:t>
            </a:r>
            <a:r>
              <a:rPr lang="en-US" b="1" dirty="0"/>
              <a:t>selective inequality columns after the last equality column</a:t>
            </a:r>
          </a:p>
          <a:p>
            <a:r>
              <a:rPr lang="en-US" dirty="0"/>
              <a:t>Consider the following query:</a:t>
            </a:r>
          </a:p>
          <a:p>
            <a:endParaRPr lang="en-US" dirty="0" smtClean="0"/>
          </a:p>
          <a:p>
            <a:r>
              <a:rPr lang="en-US" sz="1000" dirty="0">
                <a:solidFill>
                  <a:srgbClr val="0000FF"/>
                </a:solidFill>
                <a:latin typeface="Courier New" pitchFamily="49" charset="0"/>
                <a:cs typeface="Courier New" pitchFamily="49" charset="0"/>
              </a:rPr>
              <a:t>SELECT</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FROM</a:t>
            </a:r>
            <a:r>
              <a:rPr lang="en-US" sz="1000" dirty="0">
                <a:solidFill>
                  <a:prstClr val="black"/>
                </a:solidFill>
                <a:latin typeface="Courier New" pitchFamily="49" charset="0"/>
                <a:cs typeface="Courier New" pitchFamily="49" charset="0"/>
              </a:rPr>
              <a:t> tab1 </a:t>
            </a:r>
            <a:r>
              <a:rPr lang="en-US" sz="1000" dirty="0">
                <a:solidFill>
                  <a:srgbClr val="0000FF"/>
                </a:solidFill>
                <a:latin typeface="Courier New" pitchFamily="49" charset="0"/>
                <a:cs typeface="Courier New" pitchFamily="49" charset="0"/>
              </a:rPr>
              <a:t>WHERE</a:t>
            </a:r>
            <a:r>
              <a:rPr lang="en-US" sz="1000" dirty="0">
                <a:solidFill>
                  <a:prstClr val="black"/>
                </a:solidFill>
                <a:latin typeface="Courier New" pitchFamily="49" charset="0"/>
                <a:cs typeface="Courier New" pitchFamily="49" charset="0"/>
              </a:rPr>
              <a:t> col1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2 </a:t>
            </a:r>
            <a:r>
              <a:rPr lang="en-US" sz="1000" dirty="0">
                <a:solidFill>
                  <a:srgbClr val="808080"/>
                </a:solidFill>
                <a:latin typeface="Courier New" pitchFamily="49" charset="0"/>
                <a:cs typeface="Courier New" pitchFamily="49" charset="0"/>
              </a:rPr>
              <a:t>AND</a:t>
            </a:r>
            <a:r>
              <a:rPr lang="en-US" sz="1000" dirty="0">
                <a:solidFill>
                  <a:prstClr val="black"/>
                </a:solidFill>
                <a:latin typeface="Courier New" pitchFamily="49" charset="0"/>
                <a:cs typeface="Courier New" pitchFamily="49" charset="0"/>
              </a:rPr>
              <a:t> col2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3 </a:t>
            </a:r>
            <a:r>
              <a:rPr lang="en-US" sz="1000" dirty="0">
                <a:solidFill>
                  <a:srgbClr val="808080"/>
                </a:solidFill>
                <a:latin typeface="Courier New" pitchFamily="49" charset="0"/>
                <a:cs typeface="Courier New" pitchFamily="49" charset="0"/>
              </a:rPr>
              <a:t>AND</a:t>
            </a:r>
            <a:r>
              <a:rPr lang="en-US" sz="1000" dirty="0">
                <a:solidFill>
                  <a:prstClr val="black"/>
                </a:solidFill>
                <a:latin typeface="Courier New" pitchFamily="49" charset="0"/>
                <a:cs typeface="Courier New" pitchFamily="49" charset="0"/>
              </a:rPr>
              <a:t> col4 </a:t>
            </a:r>
            <a:r>
              <a:rPr lang="en-US" sz="1000" dirty="0">
                <a:solidFill>
                  <a:srgbClr val="808080"/>
                </a:solidFill>
                <a:latin typeface="Courier New" pitchFamily="49" charset="0"/>
                <a:cs typeface="Courier New" pitchFamily="49" charset="0"/>
              </a:rPr>
              <a:t>&gt;</a:t>
            </a:r>
            <a:r>
              <a:rPr lang="en-US" sz="1000" dirty="0">
                <a:solidFill>
                  <a:prstClr val="black"/>
                </a:solidFill>
                <a:latin typeface="Courier New" pitchFamily="49" charset="0"/>
                <a:cs typeface="Courier New" pitchFamily="49" charset="0"/>
              </a:rPr>
              <a:t> 10 </a:t>
            </a:r>
            <a:r>
              <a:rPr lang="en-US" sz="1000" dirty="0">
                <a:solidFill>
                  <a:srgbClr val="808080"/>
                </a:solidFill>
                <a:latin typeface="Courier New" pitchFamily="49" charset="0"/>
                <a:cs typeface="Courier New" pitchFamily="49" charset="0"/>
              </a:rPr>
              <a:t>AND</a:t>
            </a:r>
            <a:r>
              <a:rPr lang="en-US" sz="1000" dirty="0">
                <a:solidFill>
                  <a:prstClr val="black"/>
                </a:solidFill>
                <a:latin typeface="Courier New" pitchFamily="49" charset="0"/>
                <a:cs typeface="Courier New" pitchFamily="49" charset="0"/>
              </a:rPr>
              <a:t> col5 </a:t>
            </a:r>
            <a:r>
              <a:rPr lang="en-US" sz="1000" dirty="0">
                <a:solidFill>
                  <a:srgbClr val="808080"/>
                </a:solidFill>
                <a:latin typeface="Courier New" pitchFamily="49" charset="0"/>
                <a:cs typeface="Courier New" pitchFamily="49" charset="0"/>
              </a:rPr>
              <a:t>&gt;</a:t>
            </a:r>
            <a:r>
              <a:rPr lang="en-US" sz="1000" dirty="0">
                <a:solidFill>
                  <a:prstClr val="black"/>
                </a:solidFill>
                <a:latin typeface="Courier New" pitchFamily="49" charset="0"/>
                <a:cs typeface="Courier New" pitchFamily="49" charset="0"/>
              </a:rPr>
              <a:t> 15</a:t>
            </a:r>
            <a:endParaRPr lang="en-US" sz="1000" dirty="0">
              <a:latin typeface="Courier New" pitchFamily="49" charset="0"/>
              <a:cs typeface="Courier New" pitchFamily="49" charset="0"/>
            </a:endParaRPr>
          </a:p>
          <a:p>
            <a:endParaRPr lang="en-US" dirty="0" smtClean="0"/>
          </a:p>
          <a:p>
            <a:r>
              <a:rPr lang="en-US" dirty="0" smtClean="0"/>
              <a:t>You </a:t>
            </a:r>
            <a:r>
              <a:rPr lang="en-US" dirty="0"/>
              <a:t>have two equality columns, col1 and col2, and two inequality columns, col4 and col5. If you determine col1 to be more selective than col2, and col5 to be more selective than col4, then to minimize the number of reads, your best choice on indexes would be on (col1, col2, col5, col4). This way, the most selective inequality column comes after the equality columns, and before the less selective inequality columns.</a:t>
            </a:r>
          </a:p>
          <a:p>
            <a:endParaRPr lang="en-US" b="1" dirty="0" smtClean="0"/>
          </a:p>
          <a:p>
            <a:r>
              <a:rPr lang="en-US" b="1" dirty="0" smtClean="0"/>
              <a:t>Filter </a:t>
            </a:r>
            <a:r>
              <a:rPr lang="en-US" b="1" dirty="0"/>
              <a:t>and JOIN columns as key columns</a:t>
            </a:r>
          </a:p>
          <a:p>
            <a:r>
              <a:rPr lang="en-US" dirty="0"/>
              <a:t>The index key columns appear in the root and intermediate levels of the B-tree and are used to navigate to the correct first page in the root level. All the columns in the JOIN or WHERE clauses play into this navigation, so they should appear as key columns in the index.</a:t>
            </a:r>
          </a:p>
          <a:p>
            <a:endParaRPr lang="en-US" b="1" dirty="0" smtClean="0"/>
          </a:p>
          <a:p>
            <a:r>
              <a:rPr lang="en-US" b="1" dirty="0" smtClean="0"/>
              <a:t>SELECT </a:t>
            </a:r>
            <a:r>
              <a:rPr lang="en-US" b="1" dirty="0"/>
              <a:t>columns as INCLUDED columns</a:t>
            </a:r>
          </a:p>
          <a:p>
            <a:r>
              <a:rPr lang="en-US" dirty="0"/>
              <a:t>If you want to create a covering index so that no RID or KEY lookups are performed, then you must find a place for the additional columns in the SELECT list in your index.</a:t>
            </a:r>
          </a:p>
          <a:p>
            <a:r>
              <a:rPr lang="en-US" dirty="0"/>
              <a:t>Consider a table with a clustered index on col1. If you run the following query on this table:</a:t>
            </a:r>
          </a:p>
          <a:p>
            <a:endParaRPr lang="en-US" dirty="0" smtClean="0"/>
          </a:p>
          <a:p>
            <a:r>
              <a:rPr lang="en-US" sz="1000" dirty="0">
                <a:solidFill>
                  <a:srgbClr val="0000FF"/>
                </a:solidFill>
                <a:latin typeface="Courier New" pitchFamily="49" charset="0"/>
                <a:cs typeface="Courier New" pitchFamily="49" charset="0"/>
              </a:rPr>
              <a:t>SELECT</a:t>
            </a:r>
            <a:r>
              <a:rPr lang="en-US" sz="1000" dirty="0">
                <a:solidFill>
                  <a:prstClr val="black"/>
                </a:solidFill>
                <a:latin typeface="Courier New" pitchFamily="49" charset="0"/>
                <a:cs typeface="Courier New" pitchFamily="49" charset="0"/>
              </a:rPr>
              <a:t> col1</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col2</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col3 </a:t>
            </a:r>
            <a:r>
              <a:rPr lang="en-US" sz="1000" dirty="0">
                <a:solidFill>
                  <a:srgbClr val="0000FF"/>
                </a:solidFill>
                <a:latin typeface="Courier New" pitchFamily="49" charset="0"/>
                <a:cs typeface="Courier New" pitchFamily="49" charset="0"/>
              </a:rPr>
              <a:t>FROM</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myTable</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WHERE</a:t>
            </a:r>
            <a:r>
              <a:rPr lang="en-US" sz="1000" dirty="0">
                <a:solidFill>
                  <a:prstClr val="black"/>
                </a:solidFill>
                <a:latin typeface="Courier New" pitchFamily="49" charset="0"/>
                <a:cs typeface="Courier New" pitchFamily="49" charset="0"/>
              </a:rPr>
              <a:t> col4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10 </a:t>
            </a:r>
            <a:r>
              <a:rPr lang="en-US" sz="1000" dirty="0">
                <a:solidFill>
                  <a:srgbClr val="808080"/>
                </a:solidFill>
                <a:latin typeface="Courier New" pitchFamily="49" charset="0"/>
                <a:cs typeface="Courier New" pitchFamily="49" charset="0"/>
              </a:rPr>
              <a:t>AND</a:t>
            </a:r>
            <a:r>
              <a:rPr lang="en-US" sz="1000" dirty="0">
                <a:solidFill>
                  <a:prstClr val="black"/>
                </a:solidFill>
                <a:latin typeface="Courier New" pitchFamily="49" charset="0"/>
                <a:cs typeface="Courier New" pitchFamily="49" charset="0"/>
              </a:rPr>
              <a:t> col5 </a:t>
            </a:r>
            <a:r>
              <a:rPr lang="en-US" sz="1000" dirty="0">
                <a:solidFill>
                  <a:srgbClr val="808080"/>
                </a:solidFill>
                <a:latin typeface="Courier New" pitchFamily="49" charset="0"/>
                <a:cs typeface="Courier New" pitchFamily="49" charset="0"/>
              </a:rPr>
              <a:t>&gt;</a:t>
            </a:r>
            <a:r>
              <a:rPr lang="en-US" sz="1000" dirty="0">
                <a:solidFill>
                  <a:prstClr val="black"/>
                </a:solidFill>
                <a:latin typeface="Courier New" pitchFamily="49" charset="0"/>
                <a:cs typeface="Courier New" pitchFamily="49" charset="0"/>
              </a:rPr>
              <a:t> 20</a:t>
            </a:r>
            <a:r>
              <a:rPr lang="en-US" sz="1000" dirty="0">
                <a:solidFill>
                  <a:srgbClr val="808080"/>
                </a:solidFill>
                <a:latin typeface="Courier New" pitchFamily="49" charset="0"/>
                <a:cs typeface="Courier New" pitchFamily="49" charset="0"/>
              </a:rPr>
              <a:t>;</a:t>
            </a:r>
            <a:endParaRPr lang="en-US" sz="1000" dirty="0">
              <a:latin typeface="Courier New" pitchFamily="49" charset="0"/>
              <a:cs typeface="Courier New" pitchFamily="49" charset="0"/>
            </a:endParaRPr>
          </a:p>
          <a:p>
            <a:endParaRPr lang="en-US" dirty="0" smtClean="0"/>
          </a:p>
          <a:p>
            <a:r>
              <a:rPr lang="en-US" dirty="0" smtClean="0"/>
              <a:t>Then</a:t>
            </a:r>
            <a:r>
              <a:rPr lang="en-US" dirty="0"/>
              <a:t>, you could create the following index to cover the query:</a:t>
            </a:r>
          </a:p>
          <a:p>
            <a:endParaRPr lang="en-US" dirty="0" smtClean="0"/>
          </a:p>
          <a:p>
            <a:r>
              <a:rPr lang="it-IT" sz="1000" dirty="0">
                <a:solidFill>
                  <a:srgbClr val="0000FF"/>
                </a:solidFill>
                <a:latin typeface="Courier New" pitchFamily="49" charset="0"/>
                <a:cs typeface="Courier New" pitchFamily="49" charset="0"/>
              </a:rPr>
              <a:t>CREATE</a:t>
            </a:r>
            <a:r>
              <a:rPr lang="it-IT" sz="1000" dirty="0">
                <a:solidFill>
                  <a:prstClr val="black"/>
                </a:solidFill>
                <a:latin typeface="Courier New" pitchFamily="49" charset="0"/>
                <a:cs typeface="Courier New" pitchFamily="49" charset="0"/>
              </a:rPr>
              <a:t> </a:t>
            </a:r>
            <a:r>
              <a:rPr lang="it-IT" sz="1000" dirty="0">
                <a:solidFill>
                  <a:srgbClr val="0000FF"/>
                </a:solidFill>
                <a:latin typeface="Courier New" pitchFamily="49" charset="0"/>
                <a:cs typeface="Courier New" pitchFamily="49" charset="0"/>
              </a:rPr>
              <a:t>INDEX</a:t>
            </a:r>
            <a:r>
              <a:rPr lang="it-IT" sz="1000" dirty="0">
                <a:solidFill>
                  <a:prstClr val="black"/>
                </a:solidFill>
                <a:latin typeface="Courier New" pitchFamily="49" charset="0"/>
                <a:cs typeface="Courier New" pitchFamily="49" charset="0"/>
              </a:rPr>
              <a:t> ncl_myTable_1 </a:t>
            </a:r>
            <a:r>
              <a:rPr lang="it-IT" sz="1000" dirty="0">
                <a:solidFill>
                  <a:srgbClr val="0000FF"/>
                </a:solidFill>
                <a:latin typeface="Courier New" pitchFamily="49" charset="0"/>
                <a:cs typeface="Courier New" pitchFamily="49" charset="0"/>
              </a:rPr>
              <a:t>ON</a:t>
            </a:r>
            <a:r>
              <a:rPr lang="it-IT" sz="1000" dirty="0">
                <a:solidFill>
                  <a:prstClr val="black"/>
                </a:solidFill>
                <a:latin typeface="Courier New" pitchFamily="49" charset="0"/>
                <a:cs typeface="Courier New" pitchFamily="49" charset="0"/>
              </a:rPr>
              <a:t> myTable</a:t>
            </a:r>
            <a:r>
              <a:rPr lang="it-IT" sz="1000" dirty="0">
                <a:solidFill>
                  <a:srgbClr val="808080"/>
                </a:solidFill>
                <a:latin typeface="Courier New" pitchFamily="49" charset="0"/>
                <a:cs typeface="Courier New" pitchFamily="49" charset="0"/>
              </a:rPr>
              <a:t>(</a:t>
            </a:r>
            <a:r>
              <a:rPr lang="it-IT" sz="1000" dirty="0">
                <a:solidFill>
                  <a:prstClr val="black"/>
                </a:solidFill>
                <a:latin typeface="Courier New" pitchFamily="49" charset="0"/>
                <a:cs typeface="Courier New" pitchFamily="49" charset="0"/>
              </a:rPr>
              <a:t>col4</a:t>
            </a:r>
            <a:r>
              <a:rPr lang="it-IT" sz="1000" dirty="0">
                <a:solidFill>
                  <a:srgbClr val="808080"/>
                </a:solidFill>
                <a:latin typeface="Courier New" pitchFamily="49" charset="0"/>
                <a:cs typeface="Courier New" pitchFamily="49" charset="0"/>
              </a:rPr>
              <a:t>,</a:t>
            </a:r>
            <a:r>
              <a:rPr lang="it-IT" sz="1000" dirty="0">
                <a:solidFill>
                  <a:prstClr val="black"/>
                </a:solidFill>
                <a:latin typeface="Courier New" pitchFamily="49" charset="0"/>
                <a:cs typeface="Courier New" pitchFamily="49" charset="0"/>
              </a:rPr>
              <a:t> col5</a:t>
            </a:r>
            <a:r>
              <a:rPr lang="it-IT" sz="1000" dirty="0">
                <a:solidFill>
                  <a:srgbClr val="808080"/>
                </a:solidFill>
                <a:latin typeface="Courier New" pitchFamily="49" charset="0"/>
                <a:cs typeface="Courier New" pitchFamily="49" charset="0"/>
              </a:rPr>
              <a:t>)</a:t>
            </a:r>
            <a:r>
              <a:rPr lang="it-IT" sz="1000" dirty="0">
                <a:solidFill>
                  <a:prstClr val="black"/>
                </a:solidFill>
                <a:latin typeface="Courier New" pitchFamily="49" charset="0"/>
                <a:cs typeface="Courier New" pitchFamily="49" charset="0"/>
              </a:rPr>
              <a:t> </a:t>
            </a:r>
            <a:r>
              <a:rPr lang="it-IT" sz="1000" dirty="0">
                <a:solidFill>
                  <a:srgbClr val="0000FF"/>
                </a:solidFill>
                <a:latin typeface="Courier New" pitchFamily="49" charset="0"/>
                <a:cs typeface="Courier New" pitchFamily="49" charset="0"/>
              </a:rPr>
              <a:t>INCLUDE </a:t>
            </a:r>
            <a:r>
              <a:rPr lang="it-IT" sz="1000" dirty="0">
                <a:solidFill>
                  <a:srgbClr val="808080"/>
                </a:solidFill>
                <a:latin typeface="Courier New" pitchFamily="49" charset="0"/>
                <a:cs typeface="Courier New" pitchFamily="49" charset="0"/>
              </a:rPr>
              <a:t>(</a:t>
            </a:r>
            <a:r>
              <a:rPr lang="it-IT" sz="1000" dirty="0">
                <a:solidFill>
                  <a:prstClr val="black"/>
                </a:solidFill>
                <a:latin typeface="Courier New" pitchFamily="49" charset="0"/>
                <a:cs typeface="Courier New" pitchFamily="49" charset="0"/>
              </a:rPr>
              <a:t>col2</a:t>
            </a:r>
            <a:r>
              <a:rPr lang="it-IT" sz="1000" dirty="0">
                <a:solidFill>
                  <a:srgbClr val="808080"/>
                </a:solidFill>
                <a:latin typeface="Courier New" pitchFamily="49" charset="0"/>
                <a:cs typeface="Courier New" pitchFamily="49" charset="0"/>
              </a:rPr>
              <a:t>,</a:t>
            </a:r>
            <a:r>
              <a:rPr lang="it-IT" sz="1000" dirty="0">
                <a:solidFill>
                  <a:prstClr val="black"/>
                </a:solidFill>
                <a:latin typeface="Courier New" pitchFamily="49" charset="0"/>
                <a:cs typeface="Courier New" pitchFamily="49" charset="0"/>
              </a:rPr>
              <a:t> col3</a:t>
            </a:r>
            <a:r>
              <a:rPr lang="it-IT" sz="1000" dirty="0">
                <a:solidFill>
                  <a:srgbClr val="808080"/>
                </a:solidFill>
                <a:latin typeface="Courier New" pitchFamily="49" charset="0"/>
                <a:cs typeface="Courier New" pitchFamily="49" charset="0"/>
              </a:rPr>
              <a:t>);</a:t>
            </a:r>
          </a:p>
          <a:p>
            <a:endParaRPr lang="en-US" dirty="0" smtClean="0"/>
          </a:p>
          <a:p>
            <a:r>
              <a:rPr lang="en-US" dirty="0" smtClean="0"/>
              <a:t>So</a:t>
            </a:r>
            <a:r>
              <a:rPr lang="en-US" dirty="0"/>
              <a:t>, you have created the index with the equality column first, the filter columns as keys, and the other columns that appear in the SELECT list as INCLUDE columns.</a:t>
            </a:r>
          </a:p>
          <a:p>
            <a:r>
              <a:rPr lang="en-US" dirty="0"/>
              <a:t>Why was col1 not included? Remember that you have a clustered index on col1. Col1 already appears in the non-clustered index without requiring you to include it. The index covers the query without the need to specify col1.</a:t>
            </a:r>
          </a:p>
          <a:p>
            <a:endParaRPr lang="en-US" dirty="0" smtClean="0"/>
          </a:p>
          <a:p>
            <a:r>
              <a:rPr lang="en-US" b="1" dirty="0"/>
              <a:t>Use the Database Engine Tuning Advisor for suggestions</a:t>
            </a:r>
          </a:p>
          <a:p>
            <a:r>
              <a:rPr lang="en-US" dirty="0"/>
              <a:t>Often, you can use the Database Engine Tuning Advisor (DTA) for faster analysis of a load, and good suggestions for indexes to optimize a load. You should use the DTA for further suggestions on indexing.</a:t>
            </a:r>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13</a:t>
            </a:fld>
            <a:endParaRPr lang="en-US" dirty="0"/>
          </a:p>
        </p:txBody>
      </p:sp>
    </p:spTree>
    <p:extLst>
      <p:ext uri="{BB962C8B-B14F-4D97-AF65-F5344CB8AC3E}">
        <p14:creationId xmlns:p14="http://schemas.microsoft.com/office/powerpoint/2010/main" val="3695850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76200"/>
            <a:ext cx="3252787" cy="2438400"/>
          </a:xfrm>
        </p:spPr>
      </p:sp>
      <p:sp>
        <p:nvSpPr>
          <p:cNvPr id="3" name="Notes Placeholder 2"/>
          <p:cNvSpPr>
            <a:spLocks noGrp="1"/>
          </p:cNvSpPr>
          <p:nvPr>
            <p:ph type="body" idx="1"/>
          </p:nvPr>
        </p:nvSpPr>
        <p:spPr>
          <a:xfrm>
            <a:off x="701040" y="2667000"/>
            <a:ext cx="5608320" cy="6087110"/>
          </a:xfrm>
        </p:spPr>
        <p:txBody>
          <a:bodyPr>
            <a:noAutofit/>
          </a:bodyPr>
          <a:lstStyle/>
          <a:p>
            <a:r>
              <a:rPr lang="en-US" sz="800" dirty="0">
                <a:solidFill>
                  <a:srgbClr val="008000"/>
                </a:solidFill>
                <a:latin typeface="Consolas"/>
              </a:rPr>
              <a:t>-- In cases where the equality column is less selective than the inequality column</a:t>
            </a:r>
            <a:endParaRPr lang="en-US" sz="800" dirty="0">
              <a:solidFill>
                <a:prstClr val="black"/>
              </a:solidFill>
              <a:latin typeface="Consolas"/>
            </a:endParaRPr>
          </a:p>
          <a:p>
            <a:r>
              <a:rPr lang="en-US" sz="800" dirty="0">
                <a:solidFill>
                  <a:srgbClr val="008000"/>
                </a:solidFill>
                <a:latin typeface="Consolas"/>
              </a:rPr>
              <a:t>-- it is often more optimal to put the less selective column first. It is generally</a:t>
            </a:r>
            <a:endParaRPr lang="en-US" sz="800" dirty="0">
              <a:solidFill>
                <a:prstClr val="black"/>
              </a:solidFill>
              <a:latin typeface="Consolas"/>
            </a:endParaRPr>
          </a:p>
          <a:p>
            <a:r>
              <a:rPr lang="en-US" sz="800" dirty="0">
                <a:solidFill>
                  <a:srgbClr val="008000"/>
                </a:solidFill>
                <a:latin typeface="Consolas"/>
              </a:rPr>
              <a:t>-- more important to put the equality column first than the inequality column</a:t>
            </a:r>
            <a:endParaRPr lang="en-US" sz="800" dirty="0">
              <a:solidFill>
                <a:prstClr val="black"/>
              </a:solidFill>
              <a:latin typeface="Consolas"/>
            </a:endParaRPr>
          </a:p>
          <a:p>
            <a:endParaRPr lang="en-US" sz="800" dirty="0">
              <a:solidFill>
                <a:prstClr val="black"/>
              </a:solidFill>
              <a:latin typeface="Consolas"/>
            </a:endParaRPr>
          </a:p>
          <a:p>
            <a:r>
              <a:rPr lang="en-US" sz="800" dirty="0">
                <a:solidFill>
                  <a:srgbClr val="008000"/>
                </a:solidFill>
                <a:latin typeface="Consolas"/>
              </a:rPr>
              <a:t>-- this demo gives one example where it is more efficient to put a bit column as the</a:t>
            </a:r>
            <a:endParaRPr lang="en-US" sz="800" dirty="0">
              <a:solidFill>
                <a:prstClr val="black"/>
              </a:solidFill>
              <a:latin typeface="Consolas"/>
            </a:endParaRPr>
          </a:p>
          <a:p>
            <a:r>
              <a:rPr lang="en-US" sz="800" dirty="0">
                <a:solidFill>
                  <a:srgbClr val="008000"/>
                </a:solidFill>
                <a:latin typeface="Consolas"/>
              </a:rPr>
              <a:t>-- first column in the index specifically because the range is more limited.</a:t>
            </a:r>
            <a:endParaRPr lang="en-US" sz="800" dirty="0">
              <a:solidFill>
                <a:prstClr val="black"/>
              </a:solidFill>
              <a:latin typeface="Consolas"/>
            </a:endParaRPr>
          </a:p>
          <a:p>
            <a:endParaRPr lang="en-US" sz="800" dirty="0">
              <a:solidFill>
                <a:prstClr val="black"/>
              </a:solidFill>
              <a:latin typeface="Consolas"/>
            </a:endParaRPr>
          </a:p>
          <a:p>
            <a:r>
              <a:rPr lang="en-US" sz="800" dirty="0">
                <a:solidFill>
                  <a:srgbClr val="008000"/>
                </a:solidFill>
                <a:latin typeface="Consolas"/>
              </a:rPr>
              <a:t>-- setup</a:t>
            </a:r>
            <a:endParaRPr lang="en-US" sz="800" dirty="0">
              <a:solidFill>
                <a:prstClr val="black"/>
              </a:solidFill>
              <a:latin typeface="Consolas"/>
            </a:endParaRPr>
          </a:p>
          <a:p>
            <a:r>
              <a:rPr lang="en-US" sz="800" dirty="0">
                <a:solidFill>
                  <a:srgbClr val="008000"/>
                </a:solidFill>
                <a:latin typeface="Consolas"/>
              </a:rPr>
              <a:t>-- run to end of setup</a:t>
            </a:r>
            <a:endParaRPr lang="en-US" sz="800" dirty="0">
              <a:solidFill>
                <a:prstClr val="black"/>
              </a:solidFill>
              <a:latin typeface="Consolas"/>
            </a:endParaRPr>
          </a:p>
          <a:p>
            <a:endParaRPr lang="en-US" sz="800" dirty="0">
              <a:solidFill>
                <a:prstClr val="black"/>
              </a:solidFill>
              <a:latin typeface="Consolas"/>
            </a:endParaRPr>
          </a:p>
          <a:p>
            <a:r>
              <a:rPr lang="en-US" sz="800" dirty="0">
                <a:solidFill>
                  <a:srgbClr val="0000FF"/>
                </a:solidFill>
                <a:latin typeface="Consolas"/>
              </a:rPr>
              <a:t>USE</a:t>
            </a:r>
            <a:r>
              <a:rPr lang="en-US" sz="800" dirty="0">
                <a:solidFill>
                  <a:prstClr val="black"/>
                </a:solidFill>
                <a:latin typeface="Consolas"/>
              </a:rPr>
              <a:t> </a:t>
            </a:r>
            <a:r>
              <a:rPr lang="en-US" sz="800" dirty="0" err="1">
                <a:solidFill>
                  <a:srgbClr val="008080"/>
                </a:solidFill>
                <a:latin typeface="Consolas"/>
              </a:rPr>
              <a:t>AdventureworksPTO</a:t>
            </a:r>
            <a:endParaRPr lang="en-US" sz="800" dirty="0">
              <a:solidFill>
                <a:prstClr val="black"/>
              </a:solidFill>
              <a:latin typeface="Consolas"/>
            </a:endParaRPr>
          </a:p>
          <a:p>
            <a:r>
              <a:rPr lang="en-US" sz="800" dirty="0">
                <a:solidFill>
                  <a:srgbClr val="0000FF"/>
                </a:solidFill>
                <a:latin typeface="Consolas"/>
              </a:rPr>
              <a:t>GO</a:t>
            </a:r>
            <a:endParaRPr lang="en-US" sz="800" dirty="0">
              <a:solidFill>
                <a:prstClr val="black"/>
              </a:solidFill>
              <a:latin typeface="Consolas"/>
            </a:endParaRPr>
          </a:p>
          <a:p>
            <a:endParaRPr lang="en-US" sz="800" dirty="0">
              <a:solidFill>
                <a:prstClr val="black"/>
              </a:solidFill>
              <a:latin typeface="Consolas"/>
            </a:endParaRPr>
          </a:p>
          <a:p>
            <a:r>
              <a:rPr lang="en-US" sz="800" dirty="0">
                <a:solidFill>
                  <a:srgbClr val="0000FF"/>
                </a:solidFill>
                <a:latin typeface="Consolas"/>
              </a:rPr>
              <a:t>IF</a:t>
            </a:r>
            <a:r>
              <a:rPr lang="en-US" sz="800" dirty="0">
                <a:solidFill>
                  <a:prstClr val="black"/>
                </a:solidFill>
                <a:latin typeface="Consolas"/>
              </a:rPr>
              <a:t> </a:t>
            </a:r>
            <a:r>
              <a:rPr lang="en-US" sz="800" dirty="0">
                <a:solidFill>
                  <a:srgbClr val="808080"/>
                </a:solidFill>
                <a:latin typeface="Consolas"/>
              </a:rPr>
              <a:t>EXISTS</a:t>
            </a:r>
            <a:r>
              <a:rPr lang="en-US" sz="800" dirty="0">
                <a:solidFill>
                  <a:srgbClr val="0000FF"/>
                </a:solidFill>
                <a:latin typeface="Consolas"/>
              </a:rPr>
              <a:t> </a:t>
            </a:r>
            <a:r>
              <a:rPr lang="en-US" sz="800" dirty="0">
                <a:solidFill>
                  <a:srgbClr val="808080"/>
                </a:solidFill>
                <a:latin typeface="Consolas"/>
              </a:rPr>
              <a:t>(</a:t>
            </a:r>
            <a:r>
              <a:rPr lang="en-US" sz="800" dirty="0">
                <a:solidFill>
                  <a:srgbClr val="0000FF"/>
                </a:solidFill>
                <a:latin typeface="Consolas"/>
              </a:rPr>
              <a:t>select</a:t>
            </a:r>
            <a:r>
              <a:rPr lang="en-US" sz="800" dirty="0">
                <a:solidFill>
                  <a:prstClr val="black"/>
                </a:solidFill>
                <a:latin typeface="Consolas"/>
              </a:rPr>
              <a:t> 1 </a:t>
            </a:r>
            <a:r>
              <a:rPr lang="en-US" sz="800" dirty="0">
                <a:solidFill>
                  <a:srgbClr val="0000FF"/>
                </a:solidFill>
                <a:latin typeface="Consolas"/>
              </a:rPr>
              <a:t>from</a:t>
            </a:r>
            <a:r>
              <a:rPr lang="en-US" sz="800" dirty="0">
                <a:solidFill>
                  <a:prstClr val="black"/>
                </a:solidFill>
                <a:latin typeface="Consolas"/>
              </a:rPr>
              <a:t> </a:t>
            </a:r>
            <a:r>
              <a:rPr lang="en-US" sz="800" dirty="0" err="1">
                <a:solidFill>
                  <a:srgbClr val="008000"/>
                </a:solidFill>
                <a:latin typeface="Consolas"/>
              </a:rPr>
              <a:t>sys</a:t>
            </a:r>
            <a:r>
              <a:rPr lang="en-US" sz="800" dirty="0" err="1">
                <a:solidFill>
                  <a:srgbClr val="808080"/>
                </a:solidFill>
                <a:latin typeface="Consolas"/>
              </a:rPr>
              <a:t>.</a:t>
            </a:r>
            <a:r>
              <a:rPr lang="en-US" sz="800" dirty="0" err="1">
                <a:solidFill>
                  <a:srgbClr val="008000"/>
                </a:solidFill>
                <a:latin typeface="Consolas"/>
              </a:rPr>
              <a:t>objects</a:t>
            </a:r>
            <a:r>
              <a:rPr lang="en-US" sz="800" dirty="0">
                <a:solidFill>
                  <a:prstClr val="black"/>
                </a:solidFill>
                <a:latin typeface="Consolas"/>
              </a:rPr>
              <a:t> </a:t>
            </a:r>
            <a:r>
              <a:rPr lang="en-US" sz="800" dirty="0">
                <a:solidFill>
                  <a:srgbClr val="0000FF"/>
                </a:solidFill>
                <a:latin typeface="Consolas"/>
              </a:rPr>
              <a:t>where</a:t>
            </a:r>
            <a:r>
              <a:rPr lang="en-US" sz="800" dirty="0">
                <a:solidFill>
                  <a:prstClr val="black"/>
                </a:solidFill>
                <a:latin typeface="Consolas"/>
              </a:rPr>
              <a:t> </a:t>
            </a:r>
            <a:r>
              <a:rPr lang="en-US" sz="800" dirty="0">
                <a:solidFill>
                  <a:srgbClr val="008080"/>
                </a:solidFill>
                <a:latin typeface="Consolas"/>
              </a:rPr>
              <a:t>name</a:t>
            </a:r>
            <a:r>
              <a:rPr lang="en-US" sz="800" dirty="0">
                <a:solidFill>
                  <a:prstClr val="black"/>
                </a:solidFill>
                <a:latin typeface="Consolas"/>
              </a:rPr>
              <a:t> </a:t>
            </a:r>
            <a:r>
              <a:rPr lang="en-US" sz="800" dirty="0">
                <a:solidFill>
                  <a:srgbClr val="808080"/>
                </a:solidFill>
                <a:latin typeface="Consolas"/>
              </a:rPr>
              <a:t>=</a:t>
            </a:r>
            <a:r>
              <a:rPr lang="en-US" sz="800" dirty="0">
                <a:solidFill>
                  <a:prstClr val="black"/>
                </a:solidFill>
                <a:latin typeface="Consolas"/>
              </a:rPr>
              <a:t> </a:t>
            </a:r>
            <a:r>
              <a:rPr lang="en-US" sz="800" dirty="0">
                <a:solidFill>
                  <a:srgbClr val="FF0000"/>
                </a:solidFill>
                <a:latin typeface="Consolas"/>
              </a:rPr>
              <a:t>'</a:t>
            </a:r>
            <a:r>
              <a:rPr lang="en-US" sz="800" dirty="0" err="1">
                <a:solidFill>
                  <a:srgbClr val="FF0000"/>
                </a:solidFill>
                <a:latin typeface="Consolas"/>
              </a:rPr>
              <a:t>TestBitFirst</a:t>
            </a:r>
            <a:r>
              <a:rPr lang="en-US" sz="800" dirty="0">
                <a:solidFill>
                  <a:srgbClr val="FF0000"/>
                </a:solidFill>
                <a:latin typeface="Consolas"/>
              </a:rPr>
              <a:t>'</a:t>
            </a:r>
            <a:r>
              <a:rPr lang="en-US" sz="800" dirty="0">
                <a:solidFill>
                  <a:prstClr val="black"/>
                </a:solidFill>
                <a:latin typeface="Consolas"/>
              </a:rPr>
              <a:t> </a:t>
            </a:r>
            <a:r>
              <a:rPr lang="en-US" sz="800" dirty="0">
                <a:solidFill>
                  <a:srgbClr val="808080"/>
                </a:solidFill>
                <a:latin typeface="Consolas"/>
              </a:rPr>
              <a:t>AND</a:t>
            </a:r>
            <a:r>
              <a:rPr lang="en-US" sz="800" dirty="0">
                <a:solidFill>
                  <a:prstClr val="black"/>
                </a:solidFill>
                <a:latin typeface="Consolas"/>
              </a:rPr>
              <a:t> </a:t>
            </a:r>
            <a:r>
              <a:rPr lang="en-US" sz="800" dirty="0">
                <a:solidFill>
                  <a:srgbClr val="0000FF"/>
                </a:solidFill>
                <a:latin typeface="Consolas"/>
              </a:rPr>
              <a:t>type</a:t>
            </a:r>
            <a:r>
              <a:rPr lang="en-US" sz="800" dirty="0">
                <a:solidFill>
                  <a:prstClr val="black"/>
                </a:solidFill>
                <a:latin typeface="Consolas"/>
              </a:rPr>
              <a:t> </a:t>
            </a:r>
            <a:r>
              <a:rPr lang="en-US" sz="800" dirty="0">
                <a:solidFill>
                  <a:srgbClr val="808080"/>
                </a:solidFill>
                <a:latin typeface="Consolas"/>
              </a:rPr>
              <a:t>=</a:t>
            </a:r>
            <a:r>
              <a:rPr lang="en-US" sz="800" dirty="0">
                <a:solidFill>
                  <a:prstClr val="black"/>
                </a:solidFill>
                <a:latin typeface="Consolas"/>
              </a:rPr>
              <a:t> </a:t>
            </a:r>
            <a:r>
              <a:rPr lang="en-US" sz="800" dirty="0">
                <a:solidFill>
                  <a:srgbClr val="FF0000"/>
                </a:solidFill>
                <a:latin typeface="Consolas"/>
              </a:rPr>
              <a:t>'U'</a:t>
            </a:r>
            <a:r>
              <a:rPr lang="en-US" sz="800" dirty="0">
                <a:solidFill>
                  <a:srgbClr val="808080"/>
                </a:solidFill>
                <a:latin typeface="Consolas"/>
              </a:rPr>
              <a:t>)</a:t>
            </a:r>
            <a:endParaRPr lang="en-US" sz="800" dirty="0">
              <a:solidFill>
                <a:prstClr val="black"/>
              </a:solidFill>
              <a:latin typeface="Consolas"/>
            </a:endParaRPr>
          </a:p>
          <a:p>
            <a:r>
              <a:rPr lang="en-US" sz="800" dirty="0">
                <a:solidFill>
                  <a:srgbClr val="0000FF"/>
                </a:solidFill>
                <a:latin typeface="Consolas"/>
              </a:rPr>
              <a:t>drop</a:t>
            </a:r>
            <a:r>
              <a:rPr lang="en-US" sz="800" dirty="0">
                <a:solidFill>
                  <a:prstClr val="black"/>
                </a:solidFill>
                <a:latin typeface="Consolas"/>
              </a:rPr>
              <a:t> </a:t>
            </a:r>
            <a:r>
              <a:rPr lang="en-US" sz="800" dirty="0">
                <a:solidFill>
                  <a:srgbClr val="0000FF"/>
                </a:solidFill>
                <a:latin typeface="Consolas"/>
              </a:rPr>
              <a:t>table</a:t>
            </a:r>
            <a:r>
              <a:rPr lang="en-US" sz="800" dirty="0">
                <a:solidFill>
                  <a:prstClr val="black"/>
                </a:solidFill>
                <a:latin typeface="Consolas"/>
              </a:rPr>
              <a:t> </a:t>
            </a:r>
            <a:r>
              <a:rPr lang="en-US" sz="800" dirty="0" err="1">
                <a:solidFill>
                  <a:srgbClr val="008080"/>
                </a:solidFill>
                <a:latin typeface="Consolas"/>
              </a:rPr>
              <a:t>TestBitFirst</a:t>
            </a:r>
            <a:endParaRPr lang="en-US" sz="800" dirty="0">
              <a:solidFill>
                <a:prstClr val="black"/>
              </a:solidFill>
              <a:latin typeface="Consolas"/>
            </a:endParaRPr>
          </a:p>
          <a:p>
            <a:r>
              <a:rPr lang="en-US" sz="800" dirty="0">
                <a:solidFill>
                  <a:srgbClr val="0000FF"/>
                </a:solidFill>
                <a:latin typeface="Consolas"/>
              </a:rPr>
              <a:t>GO</a:t>
            </a:r>
            <a:endParaRPr lang="en-US" sz="800" dirty="0">
              <a:solidFill>
                <a:prstClr val="black"/>
              </a:solidFill>
              <a:latin typeface="Consolas"/>
            </a:endParaRPr>
          </a:p>
          <a:p>
            <a:endParaRPr lang="en-US" sz="800" dirty="0">
              <a:solidFill>
                <a:prstClr val="black"/>
              </a:solidFill>
              <a:latin typeface="Consolas"/>
            </a:endParaRPr>
          </a:p>
          <a:p>
            <a:r>
              <a:rPr lang="en-US" sz="800" dirty="0">
                <a:solidFill>
                  <a:srgbClr val="0000FF"/>
                </a:solidFill>
                <a:latin typeface="Consolas"/>
              </a:rPr>
              <a:t>create</a:t>
            </a:r>
            <a:r>
              <a:rPr lang="en-US" sz="800" dirty="0">
                <a:solidFill>
                  <a:prstClr val="black"/>
                </a:solidFill>
                <a:latin typeface="Consolas"/>
              </a:rPr>
              <a:t> </a:t>
            </a:r>
            <a:r>
              <a:rPr lang="en-US" sz="800" dirty="0">
                <a:solidFill>
                  <a:srgbClr val="0000FF"/>
                </a:solidFill>
                <a:latin typeface="Consolas"/>
              </a:rPr>
              <a:t>table</a:t>
            </a:r>
            <a:r>
              <a:rPr lang="en-US" sz="800" dirty="0">
                <a:solidFill>
                  <a:prstClr val="black"/>
                </a:solidFill>
                <a:latin typeface="Consolas"/>
              </a:rPr>
              <a:t> </a:t>
            </a:r>
            <a:r>
              <a:rPr lang="en-US" sz="800" dirty="0" err="1">
                <a:solidFill>
                  <a:srgbClr val="008080"/>
                </a:solidFill>
                <a:latin typeface="Consolas"/>
              </a:rPr>
              <a:t>TestBitFirst</a:t>
            </a:r>
            <a:endParaRPr lang="en-US" sz="800" dirty="0">
              <a:solidFill>
                <a:prstClr val="black"/>
              </a:solidFill>
              <a:latin typeface="Consolas"/>
            </a:endParaRPr>
          </a:p>
          <a:p>
            <a:r>
              <a:rPr lang="en-US" sz="800" dirty="0">
                <a:solidFill>
                  <a:srgbClr val="808080"/>
                </a:solidFill>
                <a:latin typeface="Consolas"/>
              </a:rPr>
              <a:t>(</a:t>
            </a:r>
            <a:r>
              <a:rPr lang="en-US" sz="800" dirty="0" err="1">
                <a:solidFill>
                  <a:srgbClr val="008080"/>
                </a:solidFill>
                <a:latin typeface="Consolas"/>
              </a:rPr>
              <a:t>bit_col</a:t>
            </a:r>
            <a:r>
              <a:rPr lang="en-US" sz="800" dirty="0" err="1">
                <a:solidFill>
                  <a:srgbClr val="0000FF"/>
                </a:solidFill>
                <a:latin typeface="Consolas"/>
              </a:rPr>
              <a:t>bit</a:t>
            </a:r>
            <a:r>
              <a:rPr lang="en-US" sz="800" dirty="0" err="1">
                <a:solidFill>
                  <a:srgbClr val="808080"/>
                </a:solidFill>
                <a:latin typeface="Consolas"/>
              </a:rPr>
              <a:t>not</a:t>
            </a:r>
            <a:r>
              <a:rPr lang="en-US" sz="800" dirty="0">
                <a:solidFill>
                  <a:prstClr val="black"/>
                </a:solidFill>
                <a:latin typeface="Consolas"/>
              </a:rPr>
              <a:t> </a:t>
            </a:r>
            <a:r>
              <a:rPr lang="en-US" sz="800" dirty="0">
                <a:solidFill>
                  <a:srgbClr val="808080"/>
                </a:solidFill>
                <a:latin typeface="Consolas"/>
              </a:rPr>
              <a:t>null</a:t>
            </a:r>
            <a:endParaRPr lang="en-US" sz="800" dirty="0">
              <a:solidFill>
                <a:prstClr val="black"/>
              </a:solidFill>
              <a:latin typeface="Consolas"/>
            </a:endParaRPr>
          </a:p>
          <a:p>
            <a:r>
              <a:rPr lang="en-US" sz="800" dirty="0">
                <a:solidFill>
                  <a:srgbClr val="808080"/>
                </a:solidFill>
                <a:latin typeface="Consolas"/>
              </a:rPr>
              <a:t>,</a:t>
            </a:r>
            <a:r>
              <a:rPr lang="en-US" sz="800" dirty="0" err="1">
                <a:solidFill>
                  <a:srgbClr val="008080"/>
                </a:solidFill>
                <a:latin typeface="Consolas"/>
              </a:rPr>
              <a:t>int_col</a:t>
            </a:r>
            <a:r>
              <a:rPr lang="en-US" sz="800" dirty="0" err="1">
                <a:solidFill>
                  <a:srgbClr val="0000FF"/>
                </a:solidFill>
                <a:latin typeface="Consolas"/>
              </a:rPr>
              <a:t>int</a:t>
            </a:r>
            <a:r>
              <a:rPr lang="en-US" sz="800" dirty="0" err="1">
                <a:solidFill>
                  <a:srgbClr val="808080"/>
                </a:solidFill>
                <a:latin typeface="Consolas"/>
              </a:rPr>
              <a:t>not</a:t>
            </a:r>
            <a:r>
              <a:rPr lang="en-US" sz="800" dirty="0">
                <a:solidFill>
                  <a:prstClr val="black"/>
                </a:solidFill>
                <a:latin typeface="Consolas"/>
              </a:rPr>
              <a:t> </a:t>
            </a:r>
            <a:r>
              <a:rPr lang="en-US" sz="800" dirty="0">
                <a:solidFill>
                  <a:srgbClr val="808080"/>
                </a:solidFill>
                <a:latin typeface="Consolas"/>
              </a:rPr>
              <a:t>null</a:t>
            </a:r>
            <a:endParaRPr lang="en-US" sz="800" dirty="0">
              <a:solidFill>
                <a:prstClr val="black"/>
              </a:solidFill>
              <a:latin typeface="Consolas"/>
            </a:endParaRPr>
          </a:p>
          <a:p>
            <a:r>
              <a:rPr lang="en-US" sz="800" dirty="0">
                <a:solidFill>
                  <a:srgbClr val="808080"/>
                </a:solidFill>
                <a:latin typeface="Consolas"/>
              </a:rPr>
              <a:t>,</a:t>
            </a:r>
            <a:r>
              <a:rPr lang="en-US" sz="800" dirty="0" err="1">
                <a:solidFill>
                  <a:srgbClr val="008080"/>
                </a:solidFill>
                <a:latin typeface="Consolas"/>
              </a:rPr>
              <a:t>char_col</a:t>
            </a:r>
            <a:r>
              <a:rPr lang="en-US" sz="800" dirty="0" err="1">
                <a:solidFill>
                  <a:srgbClr val="0000FF"/>
                </a:solidFill>
                <a:latin typeface="Consolas"/>
              </a:rPr>
              <a:t>char</a:t>
            </a:r>
            <a:r>
              <a:rPr lang="en-US" sz="800" dirty="0">
                <a:solidFill>
                  <a:srgbClr val="808080"/>
                </a:solidFill>
                <a:latin typeface="Consolas"/>
              </a:rPr>
              <a:t>(</a:t>
            </a:r>
            <a:r>
              <a:rPr lang="en-US" sz="800" dirty="0">
                <a:solidFill>
                  <a:prstClr val="black"/>
                </a:solidFill>
                <a:latin typeface="Consolas"/>
              </a:rPr>
              <a:t>50</a:t>
            </a:r>
            <a:r>
              <a:rPr lang="en-US" sz="800" dirty="0">
                <a:solidFill>
                  <a:srgbClr val="808080"/>
                </a:solidFill>
                <a:latin typeface="Consolas"/>
              </a:rPr>
              <a:t>)not</a:t>
            </a:r>
            <a:r>
              <a:rPr lang="en-US" sz="800" dirty="0">
                <a:solidFill>
                  <a:prstClr val="black"/>
                </a:solidFill>
                <a:latin typeface="Consolas"/>
              </a:rPr>
              <a:t> </a:t>
            </a:r>
            <a:r>
              <a:rPr lang="en-US" sz="800" dirty="0">
                <a:solidFill>
                  <a:srgbClr val="808080"/>
                </a:solidFill>
                <a:latin typeface="Consolas"/>
              </a:rPr>
              <a:t>null</a:t>
            </a:r>
            <a:endParaRPr lang="en-US" sz="800" dirty="0">
              <a:solidFill>
                <a:prstClr val="black"/>
              </a:solidFill>
              <a:latin typeface="Consolas"/>
            </a:endParaRPr>
          </a:p>
          <a:p>
            <a:r>
              <a:rPr lang="en-US" sz="800" dirty="0">
                <a:solidFill>
                  <a:srgbClr val="808080"/>
                </a:solidFill>
                <a:latin typeface="Consolas"/>
              </a:rPr>
              <a:t>);</a:t>
            </a:r>
            <a:endParaRPr lang="en-US" sz="800" dirty="0">
              <a:solidFill>
                <a:prstClr val="black"/>
              </a:solidFill>
              <a:latin typeface="Consolas"/>
            </a:endParaRPr>
          </a:p>
          <a:p>
            <a:endParaRPr lang="en-US" sz="800" dirty="0">
              <a:solidFill>
                <a:prstClr val="black"/>
              </a:solidFill>
              <a:latin typeface="Consolas"/>
            </a:endParaRPr>
          </a:p>
          <a:p>
            <a:r>
              <a:rPr lang="en-US" sz="800" dirty="0">
                <a:solidFill>
                  <a:srgbClr val="0000FF"/>
                </a:solidFill>
                <a:latin typeface="Consolas"/>
              </a:rPr>
              <a:t>declare</a:t>
            </a:r>
            <a:r>
              <a:rPr lang="en-US" sz="800" dirty="0">
                <a:solidFill>
                  <a:prstClr val="black"/>
                </a:solidFill>
                <a:latin typeface="Consolas"/>
              </a:rPr>
              <a:t> </a:t>
            </a:r>
            <a:r>
              <a:rPr lang="en-US" sz="800" dirty="0">
                <a:solidFill>
                  <a:srgbClr val="008080"/>
                </a:solidFill>
                <a:latin typeface="Consolas"/>
              </a:rPr>
              <a:t>@</a:t>
            </a:r>
            <a:r>
              <a:rPr lang="en-US" sz="800" dirty="0" err="1">
                <a:solidFill>
                  <a:srgbClr val="008080"/>
                </a:solidFill>
                <a:latin typeface="Consolas"/>
              </a:rPr>
              <a:t>int_col</a:t>
            </a:r>
            <a:r>
              <a:rPr lang="en-US" sz="800" dirty="0">
                <a:solidFill>
                  <a:prstClr val="black"/>
                </a:solidFill>
                <a:latin typeface="Consolas"/>
              </a:rPr>
              <a:t> </a:t>
            </a:r>
            <a:r>
              <a:rPr lang="en-US" sz="800" dirty="0" err="1">
                <a:solidFill>
                  <a:srgbClr val="0000FF"/>
                </a:solidFill>
                <a:latin typeface="Consolas"/>
              </a:rPr>
              <a:t>int</a:t>
            </a:r>
            <a:endParaRPr lang="en-US" sz="800" dirty="0">
              <a:solidFill>
                <a:prstClr val="black"/>
              </a:solidFill>
              <a:latin typeface="Consolas"/>
            </a:endParaRPr>
          </a:p>
          <a:p>
            <a:r>
              <a:rPr lang="en-US" sz="800" dirty="0">
                <a:solidFill>
                  <a:srgbClr val="0000FF"/>
                </a:solidFill>
                <a:latin typeface="Consolas"/>
              </a:rPr>
              <a:t>set</a:t>
            </a:r>
            <a:r>
              <a:rPr lang="en-US" sz="800" dirty="0">
                <a:solidFill>
                  <a:prstClr val="black"/>
                </a:solidFill>
                <a:latin typeface="Consolas"/>
              </a:rPr>
              <a:t> </a:t>
            </a:r>
            <a:r>
              <a:rPr lang="en-US" sz="800" dirty="0">
                <a:solidFill>
                  <a:srgbClr val="008080"/>
                </a:solidFill>
                <a:latin typeface="Consolas"/>
              </a:rPr>
              <a:t>@</a:t>
            </a:r>
            <a:r>
              <a:rPr lang="en-US" sz="800" dirty="0" err="1">
                <a:solidFill>
                  <a:srgbClr val="008080"/>
                </a:solidFill>
                <a:latin typeface="Consolas"/>
              </a:rPr>
              <a:t>int_col</a:t>
            </a:r>
            <a:r>
              <a:rPr lang="en-US" sz="800" dirty="0">
                <a:solidFill>
                  <a:prstClr val="black"/>
                </a:solidFill>
                <a:latin typeface="Consolas"/>
              </a:rPr>
              <a:t> </a:t>
            </a:r>
            <a:r>
              <a:rPr lang="en-US" sz="800" dirty="0">
                <a:solidFill>
                  <a:srgbClr val="808080"/>
                </a:solidFill>
                <a:latin typeface="Consolas"/>
              </a:rPr>
              <a:t>=</a:t>
            </a:r>
            <a:r>
              <a:rPr lang="en-US" sz="800" dirty="0">
                <a:solidFill>
                  <a:prstClr val="black"/>
                </a:solidFill>
                <a:latin typeface="Consolas"/>
              </a:rPr>
              <a:t> 1</a:t>
            </a:r>
          </a:p>
          <a:p>
            <a:r>
              <a:rPr lang="en-US" sz="800" dirty="0">
                <a:solidFill>
                  <a:srgbClr val="0000FF"/>
                </a:solidFill>
                <a:latin typeface="Consolas"/>
              </a:rPr>
              <a:t>declare</a:t>
            </a:r>
            <a:r>
              <a:rPr lang="en-US" sz="800" dirty="0">
                <a:solidFill>
                  <a:prstClr val="black"/>
                </a:solidFill>
                <a:latin typeface="Consolas"/>
              </a:rPr>
              <a:t> </a:t>
            </a:r>
            <a:r>
              <a:rPr lang="en-US" sz="800" dirty="0">
                <a:solidFill>
                  <a:srgbClr val="008080"/>
                </a:solidFill>
                <a:latin typeface="Consolas"/>
              </a:rPr>
              <a:t>@</a:t>
            </a:r>
            <a:r>
              <a:rPr lang="en-US" sz="800" dirty="0" err="1">
                <a:solidFill>
                  <a:srgbClr val="008080"/>
                </a:solidFill>
                <a:latin typeface="Consolas"/>
              </a:rPr>
              <a:t>bit_col</a:t>
            </a:r>
            <a:r>
              <a:rPr lang="en-US" sz="800" dirty="0">
                <a:solidFill>
                  <a:prstClr val="black"/>
                </a:solidFill>
                <a:latin typeface="Consolas"/>
              </a:rPr>
              <a:t> </a:t>
            </a:r>
            <a:r>
              <a:rPr lang="en-US" sz="800" dirty="0">
                <a:solidFill>
                  <a:srgbClr val="0000FF"/>
                </a:solidFill>
                <a:latin typeface="Consolas"/>
              </a:rPr>
              <a:t>bit</a:t>
            </a:r>
            <a:endParaRPr lang="en-US" sz="800" dirty="0">
              <a:solidFill>
                <a:prstClr val="black"/>
              </a:solidFill>
              <a:latin typeface="Consolas"/>
            </a:endParaRPr>
          </a:p>
          <a:p>
            <a:endParaRPr lang="en-US" sz="800" dirty="0">
              <a:solidFill>
                <a:prstClr val="black"/>
              </a:solidFill>
              <a:latin typeface="Consolas"/>
            </a:endParaRPr>
          </a:p>
          <a:p>
            <a:r>
              <a:rPr lang="en-US" sz="800" dirty="0">
                <a:solidFill>
                  <a:srgbClr val="0000FF"/>
                </a:solidFill>
                <a:latin typeface="Consolas"/>
              </a:rPr>
              <a:t>while</a:t>
            </a:r>
            <a:r>
              <a:rPr lang="en-US" sz="800" dirty="0">
                <a:solidFill>
                  <a:prstClr val="black"/>
                </a:solidFill>
                <a:latin typeface="Consolas"/>
              </a:rPr>
              <a:t> </a:t>
            </a:r>
            <a:r>
              <a:rPr lang="en-US" sz="800" dirty="0">
                <a:solidFill>
                  <a:srgbClr val="008080"/>
                </a:solidFill>
                <a:latin typeface="Consolas"/>
              </a:rPr>
              <a:t>@</a:t>
            </a:r>
            <a:r>
              <a:rPr lang="en-US" sz="800" dirty="0" err="1">
                <a:solidFill>
                  <a:srgbClr val="008080"/>
                </a:solidFill>
                <a:latin typeface="Consolas"/>
              </a:rPr>
              <a:t>int_col</a:t>
            </a:r>
            <a:r>
              <a:rPr lang="en-US" sz="800" dirty="0">
                <a:solidFill>
                  <a:prstClr val="black"/>
                </a:solidFill>
                <a:latin typeface="Consolas"/>
              </a:rPr>
              <a:t> </a:t>
            </a:r>
            <a:r>
              <a:rPr lang="en-US" sz="800" dirty="0">
                <a:solidFill>
                  <a:srgbClr val="808080"/>
                </a:solidFill>
                <a:latin typeface="Consolas"/>
              </a:rPr>
              <a:t>&lt;</a:t>
            </a:r>
            <a:r>
              <a:rPr lang="en-US" sz="800" dirty="0">
                <a:solidFill>
                  <a:prstClr val="black"/>
                </a:solidFill>
                <a:latin typeface="Consolas"/>
              </a:rPr>
              <a:t> 1000</a:t>
            </a:r>
          </a:p>
          <a:p>
            <a:r>
              <a:rPr lang="en-US" sz="800" dirty="0">
                <a:solidFill>
                  <a:srgbClr val="0000FF"/>
                </a:solidFill>
                <a:latin typeface="Consolas"/>
              </a:rPr>
              <a:t>begin</a:t>
            </a:r>
            <a:endParaRPr lang="en-US" sz="800" dirty="0">
              <a:solidFill>
                <a:prstClr val="black"/>
              </a:solidFill>
              <a:latin typeface="Consolas"/>
            </a:endParaRPr>
          </a:p>
          <a:p>
            <a:r>
              <a:rPr lang="en-US" sz="800" dirty="0">
                <a:solidFill>
                  <a:srgbClr val="0000FF"/>
                </a:solidFill>
                <a:latin typeface="Consolas"/>
              </a:rPr>
              <a:t>set</a:t>
            </a:r>
            <a:r>
              <a:rPr lang="en-US" sz="800" dirty="0">
                <a:solidFill>
                  <a:prstClr val="black"/>
                </a:solidFill>
                <a:latin typeface="Consolas"/>
              </a:rPr>
              <a:t> </a:t>
            </a:r>
            <a:r>
              <a:rPr lang="en-US" sz="800" dirty="0">
                <a:solidFill>
                  <a:srgbClr val="008080"/>
                </a:solidFill>
                <a:latin typeface="Consolas"/>
              </a:rPr>
              <a:t>@</a:t>
            </a:r>
            <a:r>
              <a:rPr lang="en-US" sz="800" dirty="0" err="1">
                <a:solidFill>
                  <a:srgbClr val="008080"/>
                </a:solidFill>
                <a:latin typeface="Consolas"/>
              </a:rPr>
              <a:t>bit_col</a:t>
            </a:r>
            <a:r>
              <a:rPr lang="en-US" sz="800" dirty="0">
                <a:solidFill>
                  <a:prstClr val="black"/>
                </a:solidFill>
                <a:latin typeface="Consolas"/>
              </a:rPr>
              <a:t> </a:t>
            </a:r>
            <a:r>
              <a:rPr lang="en-US" sz="800" dirty="0">
                <a:solidFill>
                  <a:srgbClr val="808080"/>
                </a:solidFill>
                <a:latin typeface="Consolas"/>
              </a:rPr>
              <a:t>=</a:t>
            </a:r>
            <a:r>
              <a:rPr lang="en-US" sz="800" dirty="0">
                <a:solidFill>
                  <a:prstClr val="black"/>
                </a:solidFill>
                <a:latin typeface="Consolas"/>
              </a:rPr>
              <a:t> </a:t>
            </a:r>
            <a:r>
              <a:rPr lang="en-US" sz="800" dirty="0">
                <a:solidFill>
                  <a:srgbClr val="008080"/>
                </a:solidFill>
                <a:latin typeface="Consolas"/>
              </a:rPr>
              <a:t>@</a:t>
            </a:r>
            <a:r>
              <a:rPr lang="en-US" sz="800" dirty="0" err="1">
                <a:solidFill>
                  <a:srgbClr val="008080"/>
                </a:solidFill>
                <a:latin typeface="Consolas"/>
              </a:rPr>
              <a:t>int_col</a:t>
            </a:r>
            <a:r>
              <a:rPr lang="en-US" sz="800" dirty="0">
                <a:solidFill>
                  <a:prstClr val="black"/>
                </a:solidFill>
                <a:latin typeface="Consolas"/>
              </a:rPr>
              <a:t> </a:t>
            </a:r>
            <a:r>
              <a:rPr lang="en-US" sz="800" dirty="0">
                <a:solidFill>
                  <a:srgbClr val="808080"/>
                </a:solidFill>
                <a:latin typeface="Consolas"/>
              </a:rPr>
              <a:t>%</a:t>
            </a:r>
            <a:r>
              <a:rPr lang="en-US" sz="800" dirty="0">
                <a:solidFill>
                  <a:prstClr val="black"/>
                </a:solidFill>
                <a:latin typeface="Consolas"/>
              </a:rPr>
              <a:t> 2</a:t>
            </a:r>
          </a:p>
          <a:p>
            <a:r>
              <a:rPr lang="en-US" sz="800" dirty="0">
                <a:solidFill>
                  <a:srgbClr val="0000FF"/>
                </a:solidFill>
                <a:latin typeface="Consolas"/>
              </a:rPr>
              <a:t>insert</a:t>
            </a:r>
            <a:r>
              <a:rPr lang="en-US" sz="800" dirty="0">
                <a:solidFill>
                  <a:prstClr val="black"/>
                </a:solidFill>
                <a:latin typeface="Consolas"/>
              </a:rPr>
              <a:t> </a:t>
            </a:r>
            <a:r>
              <a:rPr lang="en-US" sz="800" dirty="0" err="1">
                <a:solidFill>
                  <a:srgbClr val="008080"/>
                </a:solidFill>
                <a:latin typeface="Consolas"/>
              </a:rPr>
              <a:t>TestBitFirst</a:t>
            </a:r>
            <a:r>
              <a:rPr lang="en-US" sz="800" dirty="0">
                <a:solidFill>
                  <a:prstClr val="black"/>
                </a:solidFill>
                <a:latin typeface="Consolas"/>
              </a:rPr>
              <a:t> </a:t>
            </a:r>
            <a:r>
              <a:rPr lang="en-US" sz="800" dirty="0">
                <a:solidFill>
                  <a:srgbClr val="0000FF"/>
                </a:solidFill>
                <a:latin typeface="Consolas"/>
              </a:rPr>
              <a:t>values </a:t>
            </a:r>
            <a:r>
              <a:rPr lang="en-US" sz="800" dirty="0">
                <a:solidFill>
                  <a:srgbClr val="808080"/>
                </a:solidFill>
                <a:latin typeface="Consolas"/>
              </a:rPr>
              <a:t>(</a:t>
            </a:r>
            <a:r>
              <a:rPr lang="en-US" sz="800" dirty="0">
                <a:solidFill>
                  <a:srgbClr val="008080"/>
                </a:solidFill>
                <a:latin typeface="Consolas"/>
              </a:rPr>
              <a:t>@</a:t>
            </a:r>
            <a:r>
              <a:rPr lang="en-US" sz="800" dirty="0" err="1">
                <a:solidFill>
                  <a:srgbClr val="008080"/>
                </a:solidFill>
                <a:latin typeface="Consolas"/>
              </a:rPr>
              <a:t>bit_col</a:t>
            </a:r>
            <a:r>
              <a:rPr lang="en-US" sz="800" dirty="0">
                <a:solidFill>
                  <a:srgbClr val="808080"/>
                </a:solidFill>
                <a:latin typeface="Consolas"/>
              </a:rPr>
              <a:t>,</a:t>
            </a:r>
            <a:r>
              <a:rPr lang="en-US" sz="800" dirty="0">
                <a:solidFill>
                  <a:prstClr val="black"/>
                </a:solidFill>
                <a:latin typeface="Consolas"/>
              </a:rPr>
              <a:t> </a:t>
            </a:r>
            <a:r>
              <a:rPr lang="en-US" sz="800" dirty="0">
                <a:solidFill>
                  <a:srgbClr val="008080"/>
                </a:solidFill>
                <a:latin typeface="Consolas"/>
              </a:rPr>
              <a:t>@</a:t>
            </a:r>
            <a:r>
              <a:rPr lang="en-US" sz="800" dirty="0" err="1">
                <a:solidFill>
                  <a:srgbClr val="008080"/>
                </a:solidFill>
                <a:latin typeface="Consolas"/>
              </a:rPr>
              <a:t>int_col</a:t>
            </a:r>
            <a:r>
              <a:rPr lang="en-US" sz="800" dirty="0">
                <a:solidFill>
                  <a:srgbClr val="808080"/>
                </a:solidFill>
                <a:latin typeface="Consolas"/>
              </a:rPr>
              <a:t>,</a:t>
            </a:r>
            <a:r>
              <a:rPr lang="en-US" sz="800" dirty="0">
                <a:solidFill>
                  <a:prstClr val="black"/>
                </a:solidFill>
                <a:latin typeface="Consolas"/>
              </a:rPr>
              <a:t> </a:t>
            </a:r>
            <a:r>
              <a:rPr lang="en-US" sz="800" dirty="0">
                <a:solidFill>
                  <a:srgbClr val="FF0000"/>
                </a:solidFill>
                <a:latin typeface="Consolas"/>
              </a:rPr>
              <a:t>'value'</a:t>
            </a:r>
            <a:r>
              <a:rPr lang="en-US" sz="800" dirty="0">
                <a:solidFill>
                  <a:srgbClr val="808080"/>
                </a:solidFill>
                <a:latin typeface="Consolas"/>
              </a:rPr>
              <a:t>);</a:t>
            </a:r>
            <a:endParaRPr lang="en-US" sz="800" dirty="0">
              <a:solidFill>
                <a:prstClr val="black"/>
              </a:solidFill>
              <a:latin typeface="Consolas"/>
            </a:endParaRPr>
          </a:p>
          <a:p>
            <a:r>
              <a:rPr lang="en-US" sz="800" dirty="0">
                <a:solidFill>
                  <a:srgbClr val="0000FF"/>
                </a:solidFill>
                <a:latin typeface="Consolas"/>
              </a:rPr>
              <a:t>set</a:t>
            </a:r>
            <a:r>
              <a:rPr lang="en-US" sz="800" dirty="0">
                <a:solidFill>
                  <a:prstClr val="black"/>
                </a:solidFill>
                <a:latin typeface="Consolas"/>
              </a:rPr>
              <a:t> </a:t>
            </a:r>
            <a:r>
              <a:rPr lang="en-US" sz="800" dirty="0">
                <a:solidFill>
                  <a:srgbClr val="008080"/>
                </a:solidFill>
                <a:latin typeface="Consolas"/>
              </a:rPr>
              <a:t>@</a:t>
            </a:r>
            <a:r>
              <a:rPr lang="en-US" sz="800" dirty="0" err="1">
                <a:solidFill>
                  <a:srgbClr val="008080"/>
                </a:solidFill>
                <a:latin typeface="Consolas"/>
              </a:rPr>
              <a:t>int_col</a:t>
            </a:r>
            <a:r>
              <a:rPr lang="en-US" sz="800" dirty="0">
                <a:solidFill>
                  <a:prstClr val="black"/>
                </a:solidFill>
                <a:latin typeface="Consolas"/>
              </a:rPr>
              <a:t> </a:t>
            </a:r>
            <a:r>
              <a:rPr lang="en-US" sz="800" dirty="0">
                <a:solidFill>
                  <a:srgbClr val="808080"/>
                </a:solidFill>
                <a:latin typeface="Consolas"/>
              </a:rPr>
              <a:t>=</a:t>
            </a:r>
            <a:r>
              <a:rPr lang="en-US" sz="800" dirty="0">
                <a:solidFill>
                  <a:prstClr val="black"/>
                </a:solidFill>
                <a:latin typeface="Consolas"/>
              </a:rPr>
              <a:t> </a:t>
            </a:r>
            <a:r>
              <a:rPr lang="en-US" sz="800" dirty="0">
                <a:solidFill>
                  <a:srgbClr val="008080"/>
                </a:solidFill>
                <a:latin typeface="Consolas"/>
              </a:rPr>
              <a:t>@</a:t>
            </a:r>
            <a:r>
              <a:rPr lang="en-US" sz="800" dirty="0" err="1">
                <a:solidFill>
                  <a:srgbClr val="008080"/>
                </a:solidFill>
                <a:latin typeface="Consolas"/>
              </a:rPr>
              <a:t>int_col</a:t>
            </a:r>
            <a:r>
              <a:rPr lang="en-US" sz="800" dirty="0">
                <a:solidFill>
                  <a:prstClr val="black"/>
                </a:solidFill>
                <a:latin typeface="Consolas"/>
              </a:rPr>
              <a:t> </a:t>
            </a:r>
            <a:r>
              <a:rPr lang="en-US" sz="800" dirty="0">
                <a:solidFill>
                  <a:srgbClr val="808080"/>
                </a:solidFill>
                <a:latin typeface="Consolas"/>
              </a:rPr>
              <a:t>+</a:t>
            </a:r>
            <a:r>
              <a:rPr lang="en-US" sz="800" dirty="0">
                <a:solidFill>
                  <a:prstClr val="black"/>
                </a:solidFill>
                <a:latin typeface="Consolas"/>
              </a:rPr>
              <a:t> 1</a:t>
            </a:r>
          </a:p>
          <a:p>
            <a:r>
              <a:rPr lang="en-US" sz="800" dirty="0">
                <a:solidFill>
                  <a:srgbClr val="0000FF"/>
                </a:solidFill>
                <a:latin typeface="Consolas"/>
              </a:rPr>
              <a:t>end</a:t>
            </a:r>
            <a:r>
              <a:rPr lang="en-US" sz="800" dirty="0">
                <a:solidFill>
                  <a:prstClr val="black"/>
                </a:solidFill>
                <a:latin typeface="Consolas"/>
              </a:rPr>
              <a:t> </a:t>
            </a:r>
          </a:p>
          <a:p>
            <a:endParaRPr lang="en-US" sz="800" dirty="0">
              <a:solidFill>
                <a:prstClr val="black"/>
              </a:solidFill>
              <a:latin typeface="Consolas"/>
            </a:endParaRPr>
          </a:p>
          <a:p>
            <a:r>
              <a:rPr lang="en-US" sz="800" dirty="0">
                <a:solidFill>
                  <a:srgbClr val="0000FF"/>
                </a:solidFill>
                <a:latin typeface="Consolas"/>
              </a:rPr>
              <a:t>declare</a:t>
            </a:r>
            <a:r>
              <a:rPr lang="en-US" sz="800" dirty="0">
                <a:solidFill>
                  <a:prstClr val="black"/>
                </a:solidFill>
                <a:latin typeface="Consolas"/>
              </a:rPr>
              <a:t> </a:t>
            </a:r>
            <a:r>
              <a:rPr lang="en-US" sz="800" dirty="0">
                <a:solidFill>
                  <a:srgbClr val="008080"/>
                </a:solidFill>
                <a:latin typeface="Consolas"/>
              </a:rPr>
              <a:t>@counter</a:t>
            </a:r>
            <a:r>
              <a:rPr lang="en-US" sz="800" dirty="0">
                <a:solidFill>
                  <a:prstClr val="black"/>
                </a:solidFill>
                <a:latin typeface="Consolas"/>
              </a:rPr>
              <a:t> </a:t>
            </a:r>
            <a:r>
              <a:rPr lang="en-US" sz="800" dirty="0" err="1">
                <a:solidFill>
                  <a:srgbClr val="0000FF"/>
                </a:solidFill>
                <a:latin typeface="Consolas"/>
              </a:rPr>
              <a:t>int</a:t>
            </a:r>
            <a:endParaRPr lang="en-US" sz="800" dirty="0">
              <a:solidFill>
                <a:prstClr val="black"/>
              </a:solidFill>
              <a:latin typeface="Consolas"/>
            </a:endParaRPr>
          </a:p>
          <a:p>
            <a:r>
              <a:rPr lang="en-US" sz="800" dirty="0">
                <a:solidFill>
                  <a:srgbClr val="0000FF"/>
                </a:solidFill>
                <a:latin typeface="Consolas"/>
              </a:rPr>
              <a:t>set</a:t>
            </a:r>
            <a:r>
              <a:rPr lang="en-US" sz="800" dirty="0">
                <a:solidFill>
                  <a:prstClr val="black"/>
                </a:solidFill>
                <a:latin typeface="Consolas"/>
              </a:rPr>
              <a:t> </a:t>
            </a:r>
            <a:r>
              <a:rPr lang="en-US" sz="800" dirty="0">
                <a:solidFill>
                  <a:srgbClr val="008080"/>
                </a:solidFill>
                <a:latin typeface="Consolas"/>
              </a:rPr>
              <a:t>@counter</a:t>
            </a:r>
            <a:r>
              <a:rPr lang="en-US" sz="800" dirty="0">
                <a:solidFill>
                  <a:prstClr val="black"/>
                </a:solidFill>
                <a:latin typeface="Consolas"/>
              </a:rPr>
              <a:t> </a:t>
            </a:r>
            <a:r>
              <a:rPr lang="en-US" sz="800" dirty="0">
                <a:solidFill>
                  <a:srgbClr val="808080"/>
                </a:solidFill>
                <a:latin typeface="Consolas"/>
              </a:rPr>
              <a:t>=</a:t>
            </a:r>
            <a:r>
              <a:rPr lang="en-US" sz="800" dirty="0">
                <a:solidFill>
                  <a:prstClr val="black"/>
                </a:solidFill>
                <a:latin typeface="Consolas"/>
              </a:rPr>
              <a:t> 0</a:t>
            </a:r>
          </a:p>
          <a:p>
            <a:r>
              <a:rPr lang="en-US" sz="800" dirty="0">
                <a:solidFill>
                  <a:srgbClr val="0000FF"/>
                </a:solidFill>
                <a:latin typeface="Consolas"/>
              </a:rPr>
              <a:t>while</a:t>
            </a:r>
            <a:r>
              <a:rPr lang="en-US" sz="800" dirty="0">
                <a:solidFill>
                  <a:prstClr val="black"/>
                </a:solidFill>
                <a:latin typeface="Consolas"/>
              </a:rPr>
              <a:t> </a:t>
            </a:r>
            <a:r>
              <a:rPr lang="en-US" sz="800" dirty="0">
                <a:solidFill>
                  <a:srgbClr val="008080"/>
                </a:solidFill>
                <a:latin typeface="Consolas"/>
              </a:rPr>
              <a:t>@counter</a:t>
            </a:r>
            <a:r>
              <a:rPr lang="en-US" sz="800" dirty="0">
                <a:solidFill>
                  <a:prstClr val="black"/>
                </a:solidFill>
                <a:latin typeface="Consolas"/>
              </a:rPr>
              <a:t> </a:t>
            </a:r>
            <a:r>
              <a:rPr lang="en-US" sz="800" dirty="0">
                <a:solidFill>
                  <a:srgbClr val="808080"/>
                </a:solidFill>
                <a:latin typeface="Consolas"/>
              </a:rPr>
              <a:t>&lt;</a:t>
            </a:r>
            <a:r>
              <a:rPr lang="en-US" sz="800" dirty="0">
                <a:solidFill>
                  <a:prstClr val="black"/>
                </a:solidFill>
                <a:latin typeface="Consolas"/>
              </a:rPr>
              <a:t> 8</a:t>
            </a:r>
          </a:p>
          <a:p>
            <a:r>
              <a:rPr lang="en-US" sz="800" dirty="0">
                <a:solidFill>
                  <a:srgbClr val="0000FF"/>
                </a:solidFill>
                <a:latin typeface="Consolas"/>
              </a:rPr>
              <a:t>begin</a:t>
            </a:r>
            <a:endParaRPr lang="en-US" sz="800" dirty="0">
              <a:solidFill>
                <a:prstClr val="black"/>
              </a:solidFill>
              <a:latin typeface="Consolas"/>
            </a:endParaRPr>
          </a:p>
          <a:p>
            <a:endParaRPr lang="en-US" sz="800" dirty="0">
              <a:solidFill>
                <a:prstClr val="black"/>
              </a:solidFill>
              <a:latin typeface="Consolas"/>
            </a:endParaRPr>
          </a:p>
          <a:p>
            <a:r>
              <a:rPr lang="en-US" sz="800" dirty="0">
                <a:solidFill>
                  <a:srgbClr val="0000FF"/>
                </a:solidFill>
                <a:latin typeface="Consolas"/>
              </a:rPr>
              <a:t>insert</a:t>
            </a:r>
            <a:r>
              <a:rPr lang="en-US" sz="800" dirty="0">
                <a:solidFill>
                  <a:prstClr val="black"/>
                </a:solidFill>
                <a:latin typeface="Consolas"/>
              </a:rPr>
              <a:t> </a:t>
            </a:r>
            <a:r>
              <a:rPr lang="en-US" sz="800" dirty="0">
                <a:solidFill>
                  <a:srgbClr val="0000FF"/>
                </a:solidFill>
                <a:latin typeface="Consolas"/>
              </a:rPr>
              <a:t>into</a:t>
            </a:r>
            <a:r>
              <a:rPr lang="en-US" sz="800" dirty="0">
                <a:solidFill>
                  <a:prstClr val="black"/>
                </a:solidFill>
                <a:latin typeface="Consolas"/>
              </a:rPr>
              <a:t> </a:t>
            </a:r>
            <a:r>
              <a:rPr lang="en-US" sz="800" dirty="0" err="1">
                <a:solidFill>
                  <a:srgbClr val="008080"/>
                </a:solidFill>
                <a:latin typeface="Consolas"/>
              </a:rPr>
              <a:t>TestBitFirst</a:t>
            </a:r>
            <a:r>
              <a:rPr lang="en-US" sz="800" dirty="0">
                <a:solidFill>
                  <a:prstClr val="black"/>
                </a:solidFill>
                <a:latin typeface="Consolas"/>
              </a:rPr>
              <a:t> </a:t>
            </a:r>
            <a:r>
              <a:rPr lang="en-US" sz="800" dirty="0">
                <a:solidFill>
                  <a:srgbClr val="0000FF"/>
                </a:solidFill>
                <a:latin typeface="Consolas"/>
              </a:rPr>
              <a:t>select</a:t>
            </a:r>
            <a:r>
              <a:rPr lang="en-US" sz="800" dirty="0">
                <a:solidFill>
                  <a:prstClr val="black"/>
                </a:solidFill>
                <a:latin typeface="Consolas"/>
              </a:rPr>
              <a:t> </a:t>
            </a:r>
            <a:r>
              <a:rPr lang="en-US" sz="800" dirty="0">
                <a:solidFill>
                  <a:srgbClr val="808080"/>
                </a:solidFill>
                <a:latin typeface="Consolas"/>
              </a:rPr>
              <a:t>*</a:t>
            </a:r>
            <a:r>
              <a:rPr lang="en-US" sz="800" dirty="0">
                <a:solidFill>
                  <a:prstClr val="black"/>
                </a:solidFill>
                <a:latin typeface="Consolas"/>
              </a:rPr>
              <a:t> </a:t>
            </a:r>
            <a:r>
              <a:rPr lang="en-US" sz="800" dirty="0">
                <a:solidFill>
                  <a:srgbClr val="0000FF"/>
                </a:solidFill>
                <a:latin typeface="Consolas"/>
              </a:rPr>
              <a:t>from</a:t>
            </a:r>
            <a:r>
              <a:rPr lang="en-US" sz="800" dirty="0">
                <a:solidFill>
                  <a:prstClr val="black"/>
                </a:solidFill>
                <a:latin typeface="Consolas"/>
              </a:rPr>
              <a:t> </a:t>
            </a:r>
            <a:r>
              <a:rPr lang="en-US" sz="800" dirty="0" err="1">
                <a:solidFill>
                  <a:srgbClr val="008080"/>
                </a:solidFill>
                <a:latin typeface="Consolas"/>
              </a:rPr>
              <a:t>TestBitFirst</a:t>
            </a:r>
            <a:endParaRPr lang="en-US" sz="800" dirty="0">
              <a:solidFill>
                <a:prstClr val="black"/>
              </a:solidFill>
              <a:latin typeface="Consolas"/>
            </a:endParaRPr>
          </a:p>
          <a:p>
            <a:r>
              <a:rPr lang="en-US" sz="800" dirty="0">
                <a:solidFill>
                  <a:srgbClr val="0000FF"/>
                </a:solidFill>
                <a:latin typeface="Consolas"/>
              </a:rPr>
              <a:t>set</a:t>
            </a:r>
            <a:r>
              <a:rPr lang="en-US" sz="800" dirty="0">
                <a:solidFill>
                  <a:prstClr val="black"/>
                </a:solidFill>
                <a:latin typeface="Consolas"/>
              </a:rPr>
              <a:t> </a:t>
            </a:r>
            <a:r>
              <a:rPr lang="en-US" sz="800" dirty="0">
                <a:solidFill>
                  <a:srgbClr val="008080"/>
                </a:solidFill>
                <a:latin typeface="Consolas"/>
              </a:rPr>
              <a:t>@counter</a:t>
            </a:r>
            <a:r>
              <a:rPr lang="en-US" sz="800" dirty="0">
                <a:solidFill>
                  <a:prstClr val="black"/>
                </a:solidFill>
                <a:latin typeface="Consolas"/>
              </a:rPr>
              <a:t> </a:t>
            </a:r>
            <a:r>
              <a:rPr lang="en-US" sz="800" dirty="0">
                <a:solidFill>
                  <a:srgbClr val="808080"/>
                </a:solidFill>
                <a:latin typeface="Consolas"/>
              </a:rPr>
              <a:t>=</a:t>
            </a:r>
            <a:r>
              <a:rPr lang="en-US" sz="800" dirty="0">
                <a:solidFill>
                  <a:prstClr val="black"/>
                </a:solidFill>
                <a:latin typeface="Consolas"/>
              </a:rPr>
              <a:t> </a:t>
            </a:r>
            <a:r>
              <a:rPr lang="en-US" sz="800" dirty="0">
                <a:solidFill>
                  <a:srgbClr val="008080"/>
                </a:solidFill>
                <a:latin typeface="Consolas"/>
              </a:rPr>
              <a:t>@counter</a:t>
            </a:r>
            <a:r>
              <a:rPr lang="en-US" sz="800" dirty="0">
                <a:solidFill>
                  <a:prstClr val="black"/>
                </a:solidFill>
                <a:latin typeface="Consolas"/>
              </a:rPr>
              <a:t> </a:t>
            </a:r>
            <a:r>
              <a:rPr lang="en-US" sz="800" dirty="0">
                <a:solidFill>
                  <a:srgbClr val="808080"/>
                </a:solidFill>
                <a:latin typeface="Consolas"/>
              </a:rPr>
              <a:t>+</a:t>
            </a:r>
            <a:r>
              <a:rPr lang="en-US" sz="800" dirty="0">
                <a:solidFill>
                  <a:prstClr val="black"/>
                </a:solidFill>
                <a:latin typeface="Consolas"/>
              </a:rPr>
              <a:t> 1</a:t>
            </a:r>
          </a:p>
          <a:p>
            <a:endParaRPr lang="en-US" sz="800" dirty="0">
              <a:solidFill>
                <a:prstClr val="black"/>
              </a:solidFill>
              <a:latin typeface="Consolas"/>
            </a:endParaRPr>
          </a:p>
          <a:p>
            <a:r>
              <a:rPr lang="en-US" sz="800" dirty="0">
                <a:solidFill>
                  <a:srgbClr val="0000FF"/>
                </a:solidFill>
                <a:latin typeface="Consolas"/>
              </a:rPr>
              <a:t>end</a:t>
            </a:r>
            <a:endParaRPr lang="en-US" sz="800" dirty="0">
              <a:solidFill>
                <a:prstClr val="black"/>
              </a:solidFill>
              <a:latin typeface="Consolas"/>
            </a:endParaRPr>
          </a:p>
          <a:p>
            <a:endParaRPr lang="en-US" sz="800" dirty="0">
              <a:solidFill>
                <a:prstClr val="black"/>
              </a:solidFill>
              <a:latin typeface="Consolas"/>
            </a:endParaRPr>
          </a:p>
          <a:p>
            <a:r>
              <a:rPr lang="en-US" sz="800" dirty="0">
                <a:solidFill>
                  <a:srgbClr val="008000"/>
                </a:solidFill>
                <a:latin typeface="Consolas"/>
              </a:rPr>
              <a:t>-- end of setup</a:t>
            </a:r>
            <a:endParaRPr lang="en-US" sz="800" dirty="0">
              <a:solidFill>
                <a:prstClr val="black"/>
              </a:solidFill>
              <a:latin typeface="Consolas"/>
            </a:endParaRPr>
          </a:p>
          <a:p>
            <a:endParaRPr lang="en-US" sz="800" dirty="0">
              <a:solidFill>
                <a:prstClr val="black"/>
              </a:solidFill>
              <a:latin typeface="Consolas"/>
            </a:endParaRPr>
          </a:p>
          <a:p>
            <a:endParaRPr lang="en-US" sz="800" dirty="0">
              <a:solidFill>
                <a:prstClr val="black"/>
              </a:solidFill>
              <a:latin typeface="Consolas"/>
            </a:endParaRPr>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
        <p:nvSpPr>
          <p:cNvPr id="6" name="Slide Number Placeholder 5"/>
          <p:cNvSpPr>
            <a:spLocks noGrp="1"/>
          </p:cNvSpPr>
          <p:nvPr>
            <p:ph type="sldNum" sz="quarter" idx="12"/>
          </p:nvPr>
        </p:nvSpPr>
        <p:spPr/>
        <p:txBody>
          <a:bodyPr/>
          <a:lstStyle/>
          <a:p>
            <a:r>
              <a:rPr lang="en-US" dirty="0" smtClean="0"/>
              <a:t>Microsoft | Services</a:t>
            </a:r>
          </a:p>
          <a:p>
            <a:r>
              <a:rPr lang="en-US" dirty="0" smtClean="0"/>
              <a:t>	</a:t>
            </a:r>
            <a:fld id="{89920E16-7E2D-4061-8759-5F8497A7A433}" type="slidenum">
              <a:rPr lang="en-US" smtClean="0"/>
              <a:pPr/>
              <a:t>14</a:t>
            </a:fld>
            <a:endParaRPr lang="en-US" dirty="0"/>
          </a:p>
        </p:txBody>
      </p:sp>
    </p:spTree>
    <p:extLst>
      <p:ext uri="{BB962C8B-B14F-4D97-AF65-F5344CB8AC3E}">
        <p14:creationId xmlns:p14="http://schemas.microsoft.com/office/powerpoint/2010/main" val="962268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01040" y="469900"/>
            <a:ext cx="5608320" cy="8128000"/>
          </a:xfrm>
        </p:spPr>
        <p:txBody>
          <a:bodyPr/>
          <a:lstStyle/>
          <a:p>
            <a:pPr lvl="0"/>
            <a:r>
              <a:rPr lang="en-US" sz="800" dirty="0">
                <a:solidFill>
                  <a:srgbClr val="008000"/>
                </a:solidFill>
                <a:latin typeface="Consolas"/>
              </a:rPr>
              <a:t>-- step through this:</a:t>
            </a:r>
            <a:endParaRPr lang="en-US" sz="800" dirty="0">
              <a:solidFill>
                <a:prstClr val="black"/>
              </a:solidFill>
              <a:latin typeface="Consolas"/>
            </a:endParaRPr>
          </a:p>
          <a:p>
            <a:pPr lvl="0"/>
            <a:r>
              <a:rPr lang="en-US" sz="800" dirty="0">
                <a:solidFill>
                  <a:srgbClr val="008000"/>
                </a:solidFill>
                <a:latin typeface="Consolas"/>
              </a:rPr>
              <a:t>-- see how many rows we have:</a:t>
            </a:r>
            <a:endParaRPr lang="en-US" sz="800" dirty="0">
              <a:solidFill>
                <a:prstClr val="black"/>
              </a:solidFill>
              <a:latin typeface="Consolas"/>
            </a:endParaRPr>
          </a:p>
          <a:p>
            <a:pPr lvl="0"/>
            <a:endParaRPr lang="en-US" sz="800" dirty="0">
              <a:solidFill>
                <a:prstClr val="black"/>
              </a:solidFill>
              <a:latin typeface="Consolas"/>
            </a:endParaRPr>
          </a:p>
          <a:p>
            <a:pPr lvl="0"/>
            <a:r>
              <a:rPr lang="en-US" sz="800" dirty="0">
                <a:solidFill>
                  <a:srgbClr val="0000FF"/>
                </a:solidFill>
                <a:latin typeface="Consolas"/>
              </a:rPr>
              <a:t>select</a:t>
            </a:r>
            <a:r>
              <a:rPr lang="en-US" sz="800" dirty="0">
                <a:solidFill>
                  <a:prstClr val="black"/>
                </a:solidFill>
                <a:latin typeface="Consolas"/>
              </a:rPr>
              <a:t> </a:t>
            </a:r>
            <a:r>
              <a:rPr lang="en-US" sz="800" dirty="0">
                <a:solidFill>
                  <a:srgbClr val="FF00FF"/>
                </a:solidFill>
                <a:latin typeface="Consolas"/>
              </a:rPr>
              <a:t>count</a:t>
            </a:r>
            <a:r>
              <a:rPr lang="en-US" sz="800" dirty="0">
                <a:solidFill>
                  <a:srgbClr val="808080"/>
                </a:solidFill>
                <a:latin typeface="Consolas"/>
              </a:rPr>
              <a:t>(*)</a:t>
            </a:r>
            <a:r>
              <a:rPr lang="en-US" sz="800" dirty="0">
                <a:solidFill>
                  <a:prstClr val="black"/>
                </a:solidFill>
                <a:latin typeface="Consolas"/>
              </a:rPr>
              <a:t> </a:t>
            </a:r>
            <a:r>
              <a:rPr lang="en-US" sz="800" dirty="0">
                <a:solidFill>
                  <a:srgbClr val="0000FF"/>
                </a:solidFill>
                <a:latin typeface="Consolas"/>
              </a:rPr>
              <a:t>from</a:t>
            </a:r>
            <a:r>
              <a:rPr lang="en-US" sz="800" dirty="0">
                <a:solidFill>
                  <a:prstClr val="black"/>
                </a:solidFill>
                <a:latin typeface="Consolas"/>
              </a:rPr>
              <a:t> </a:t>
            </a:r>
            <a:r>
              <a:rPr lang="en-US" sz="800" dirty="0" err="1">
                <a:solidFill>
                  <a:srgbClr val="008080"/>
                </a:solidFill>
                <a:latin typeface="Consolas"/>
              </a:rPr>
              <a:t>TestBitFirst</a:t>
            </a:r>
            <a:endParaRPr lang="en-US" sz="800" dirty="0">
              <a:solidFill>
                <a:prstClr val="black"/>
              </a:solidFill>
              <a:latin typeface="Consolas"/>
            </a:endParaRPr>
          </a:p>
          <a:p>
            <a:pPr lvl="0"/>
            <a:endParaRPr lang="en-US" sz="800" dirty="0">
              <a:solidFill>
                <a:prstClr val="black"/>
              </a:solidFill>
              <a:latin typeface="Consolas"/>
            </a:endParaRPr>
          </a:p>
          <a:p>
            <a:pPr lvl="0"/>
            <a:endParaRPr lang="en-US" sz="800" dirty="0">
              <a:solidFill>
                <a:prstClr val="black"/>
              </a:solidFill>
              <a:latin typeface="Consolas"/>
            </a:endParaRPr>
          </a:p>
          <a:p>
            <a:pPr lvl="0"/>
            <a:r>
              <a:rPr lang="en-US" sz="800" dirty="0">
                <a:solidFill>
                  <a:srgbClr val="008000"/>
                </a:solidFill>
                <a:latin typeface="Consolas"/>
              </a:rPr>
              <a:t>-- watch the number of reads on these things:</a:t>
            </a:r>
            <a:endParaRPr lang="en-US" sz="800" dirty="0">
              <a:solidFill>
                <a:prstClr val="black"/>
              </a:solidFill>
              <a:latin typeface="Consolas"/>
            </a:endParaRPr>
          </a:p>
          <a:p>
            <a:pPr lvl="0"/>
            <a:endParaRPr lang="en-US" sz="800" dirty="0">
              <a:solidFill>
                <a:prstClr val="black"/>
              </a:solidFill>
              <a:latin typeface="Consolas"/>
            </a:endParaRPr>
          </a:p>
          <a:p>
            <a:pPr lvl="0"/>
            <a:r>
              <a:rPr lang="en-US" sz="800" dirty="0">
                <a:solidFill>
                  <a:srgbClr val="0000FF"/>
                </a:solidFill>
                <a:latin typeface="Consolas"/>
              </a:rPr>
              <a:t>set</a:t>
            </a:r>
            <a:r>
              <a:rPr lang="en-US" sz="800" dirty="0">
                <a:solidFill>
                  <a:prstClr val="black"/>
                </a:solidFill>
                <a:latin typeface="Consolas"/>
              </a:rPr>
              <a:t> </a:t>
            </a:r>
            <a:r>
              <a:rPr lang="en-US" sz="800" dirty="0">
                <a:solidFill>
                  <a:srgbClr val="0000FF"/>
                </a:solidFill>
                <a:latin typeface="Consolas"/>
              </a:rPr>
              <a:t>statistics</a:t>
            </a:r>
            <a:r>
              <a:rPr lang="en-US" sz="800" dirty="0">
                <a:solidFill>
                  <a:prstClr val="black"/>
                </a:solidFill>
                <a:latin typeface="Consolas"/>
              </a:rPr>
              <a:t> </a:t>
            </a:r>
            <a:r>
              <a:rPr lang="en-US" sz="800" dirty="0" err="1">
                <a:solidFill>
                  <a:srgbClr val="0000FF"/>
                </a:solidFill>
                <a:latin typeface="Consolas"/>
              </a:rPr>
              <a:t>io</a:t>
            </a:r>
            <a:r>
              <a:rPr lang="en-US" sz="800" dirty="0">
                <a:solidFill>
                  <a:prstClr val="black"/>
                </a:solidFill>
                <a:latin typeface="Consolas"/>
              </a:rPr>
              <a:t> </a:t>
            </a:r>
            <a:r>
              <a:rPr lang="en-US" sz="800" dirty="0">
                <a:solidFill>
                  <a:srgbClr val="0000FF"/>
                </a:solidFill>
                <a:latin typeface="Consolas"/>
              </a:rPr>
              <a:t>on</a:t>
            </a:r>
            <a:endParaRPr lang="en-US" sz="800" dirty="0">
              <a:solidFill>
                <a:prstClr val="black"/>
              </a:solidFill>
              <a:latin typeface="Consolas"/>
            </a:endParaRPr>
          </a:p>
          <a:p>
            <a:pPr lvl="0"/>
            <a:endParaRPr lang="en-US" sz="800" dirty="0">
              <a:solidFill>
                <a:prstClr val="black"/>
              </a:solidFill>
              <a:latin typeface="Consolas"/>
            </a:endParaRPr>
          </a:p>
          <a:p>
            <a:pPr lvl="0"/>
            <a:r>
              <a:rPr lang="en-US" sz="800" dirty="0">
                <a:solidFill>
                  <a:srgbClr val="008000"/>
                </a:solidFill>
                <a:latin typeface="Consolas"/>
              </a:rPr>
              <a:t>-- now execute the next and look at the number of page reads required.</a:t>
            </a:r>
            <a:endParaRPr lang="en-US" sz="800" dirty="0">
              <a:solidFill>
                <a:prstClr val="black"/>
              </a:solidFill>
              <a:latin typeface="Consolas"/>
            </a:endParaRPr>
          </a:p>
          <a:p>
            <a:pPr lvl="0"/>
            <a:r>
              <a:rPr lang="en-US" sz="800" dirty="0">
                <a:solidFill>
                  <a:srgbClr val="0000FF"/>
                </a:solidFill>
                <a:latin typeface="Consolas"/>
              </a:rPr>
              <a:t>select</a:t>
            </a:r>
            <a:r>
              <a:rPr lang="en-US" sz="800" dirty="0">
                <a:solidFill>
                  <a:prstClr val="black"/>
                </a:solidFill>
                <a:latin typeface="Consolas"/>
              </a:rPr>
              <a:t> </a:t>
            </a:r>
            <a:r>
              <a:rPr lang="en-US" sz="800" dirty="0" err="1">
                <a:solidFill>
                  <a:srgbClr val="008080"/>
                </a:solidFill>
                <a:latin typeface="Consolas"/>
              </a:rPr>
              <a:t>char_col</a:t>
            </a:r>
            <a:r>
              <a:rPr lang="en-US" sz="800" dirty="0">
                <a:solidFill>
                  <a:prstClr val="black"/>
                </a:solidFill>
                <a:latin typeface="Consolas"/>
              </a:rPr>
              <a:t> </a:t>
            </a:r>
            <a:r>
              <a:rPr lang="en-US" sz="800" dirty="0">
                <a:solidFill>
                  <a:srgbClr val="0000FF"/>
                </a:solidFill>
                <a:latin typeface="Consolas"/>
              </a:rPr>
              <a:t>from</a:t>
            </a:r>
            <a:r>
              <a:rPr lang="en-US" sz="800" dirty="0">
                <a:solidFill>
                  <a:prstClr val="black"/>
                </a:solidFill>
                <a:latin typeface="Consolas"/>
              </a:rPr>
              <a:t> </a:t>
            </a:r>
            <a:r>
              <a:rPr lang="en-US" sz="800" dirty="0" err="1">
                <a:solidFill>
                  <a:srgbClr val="008080"/>
                </a:solidFill>
                <a:latin typeface="Consolas"/>
              </a:rPr>
              <a:t>TestBitFirst</a:t>
            </a:r>
            <a:r>
              <a:rPr lang="en-US" sz="800" dirty="0">
                <a:solidFill>
                  <a:prstClr val="black"/>
                </a:solidFill>
                <a:latin typeface="Consolas"/>
              </a:rPr>
              <a:t> </a:t>
            </a:r>
            <a:r>
              <a:rPr lang="en-US" sz="800" dirty="0">
                <a:solidFill>
                  <a:srgbClr val="0000FF"/>
                </a:solidFill>
                <a:latin typeface="Consolas"/>
              </a:rPr>
              <a:t>where</a:t>
            </a:r>
            <a:r>
              <a:rPr lang="en-US" sz="800" dirty="0">
                <a:solidFill>
                  <a:prstClr val="black"/>
                </a:solidFill>
                <a:latin typeface="Consolas"/>
              </a:rPr>
              <a:t> </a:t>
            </a:r>
            <a:r>
              <a:rPr lang="en-US" sz="800" dirty="0" err="1">
                <a:solidFill>
                  <a:srgbClr val="008080"/>
                </a:solidFill>
                <a:latin typeface="Consolas"/>
              </a:rPr>
              <a:t>bit_col</a:t>
            </a:r>
            <a:r>
              <a:rPr lang="en-US" sz="800" dirty="0">
                <a:solidFill>
                  <a:prstClr val="black"/>
                </a:solidFill>
                <a:latin typeface="Consolas"/>
              </a:rPr>
              <a:t> </a:t>
            </a:r>
            <a:r>
              <a:rPr lang="en-US" sz="800" dirty="0">
                <a:solidFill>
                  <a:srgbClr val="808080"/>
                </a:solidFill>
                <a:latin typeface="Consolas"/>
              </a:rPr>
              <a:t>=</a:t>
            </a:r>
            <a:r>
              <a:rPr lang="en-US" sz="800" dirty="0">
                <a:solidFill>
                  <a:prstClr val="black"/>
                </a:solidFill>
                <a:latin typeface="Consolas"/>
              </a:rPr>
              <a:t> 1 </a:t>
            </a:r>
            <a:r>
              <a:rPr lang="en-US" sz="800" dirty="0">
                <a:solidFill>
                  <a:srgbClr val="808080"/>
                </a:solidFill>
                <a:latin typeface="Consolas"/>
              </a:rPr>
              <a:t>and</a:t>
            </a:r>
            <a:r>
              <a:rPr lang="en-US" sz="800" dirty="0">
                <a:solidFill>
                  <a:prstClr val="black"/>
                </a:solidFill>
                <a:latin typeface="Consolas"/>
              </a:rPr>
              <a:t> </a:t>
            </a:r>
            <a:r>
              <a:rPr lang="en-US" sz="800" dirty="0" err="1">
                <a:solidFill>
                  <a:srgbClr val="008080"/>
                </a:solidFill>
                <a:latin typeface="Consolas"/>
              </a:rPr>
              <a:t>int_col</a:t>
            </a:r>
            <a:r>
              <a:rPr lang="en-US" sz="800" dirty="0">
                <a:solidFill>
                  <a:prstClr val="black"/>
                </a:solidFill>
                <a:latin typeface="Consolas"/>
              </a:rPr>
              <a:t> </a:t>
            </a:r>
            <a:r>
              <a:rPr lang="en-US" sz="800" dirty="0">
                <a:solidFill>
                  <a:srgbClr val="808080"/>
                </a:solidFill>
                <a:latin typeface="Consolas"/>
              </a:rPr>
              <a:t>between</a:t>
            </a:r>
            <a:r>
              <a:rPr lang="en-US" sz="800" dirty="0">
                <a:solidFill>
                  <a:prstClr val="black"/>
                </a:solidFill>
                <a:latin typeface="Consolas"/>
              </a:rPr>
              <a:t> 100 </a:t>
            </a:r>
            <a:r>
              <a:rPr lang="en-US" sz="800" dirty="0">
                <a:solidFill>
                  <a:srgbClr val="808080"/>
                </a:solidFill>
                <a:latin typeface="Consolas"/>
              </a:rPr>
              <a:t>and</a:t>
            </a:r>
            <a:r>
              <a:rPr lang="en-US" sz="800" dirty="0">
                <a:solidFill>
                  <a:prstClr val="black"/>
                </a:solidFill>
                <a:latin typeface="Consolas"/>
              </a:rPr>
              <a:t> 200</a:t>
            </a:r>
          </a:p>
          <a:p>
            <a:pPr lvl="0"/>
            <a:endParaRPr lang="en-US" sz="800" dirty="0">
              <a:solidFill>
                <a:prstClr val="black"/>
              </a:solidFill>
              <a:latin typeface="Consolas"/>
            </a:endParaRPr>
          </a:p>
          <a:p>
            <a:pPr lvl="0"/>
            <a:r>
              <a:rPr lang="en-US" sz="800" dirty="0">
                <a:solidFill>
                  <a:srgbClr val="008000"/>
                </a:solidFill>
                <a:latin typeface="Consolas"/>
              </a:rPr>
              <a:t>-- you probably got somewhere over 2000 logical reads</a:t>
            </a:r>
            <a:endParaRPr lang="en-US" sz="800" dirty="0">
              <a:solidFill>
                <a:prstClr val="black"/>
              </a:solidFill>
              <a:latin typeface="Consolas"/>
            </a:endParaRPr>
          </a:p>
          <a:p>
            <a:pPr lvl="0"/>
            <a:endParaRPr lang="en-US" sz="800" dirty="0">
              <a:solidFill>
                <a:prstClr val="black"/>
              </a:solidFill>
              <a:latin typeface="Consolas"/>
            </a:endParaRPr>
          </a:p>
          <a:p>
            <a:pPr lvl="0"/>
            <a:r>
              <a:rPr lang="en-US" sz="800" dirty="0">
                <a:solidFill>
                  <a:srgbClr val="008000"/>
                </a:solidFill>
                <a:latin typeface="Consolas"/>
              </a:rPr>
              <a:t>-- create the index with the most selective column first:</a:t>
            </a:r>
            <a:endParaRPr lang="en-US" sz="800" dirty="0">
              <a:solidFill>
                <a:prstClr val="black"/>
              </a:solidFill>
              <a:latin typeface="Consolas"/>
            </a:endParaRPr>
          </a:p>
          <a:p>
            <a:pPr lvl="0"/>
            <a:endParaRPr lang="en-US" sz="800" dirty="0">
              <a:solidFill>
                <a:prstClr val="black"/>
              </a:solidFill>
              <a:latin typeface="Consolas"/>
            </a:endParaRPr>
          </a:p>
          <a:p>
            <a:pPr lvl="0"/>
            <a:r>
              <a:rPr lang="en-US" sz="800" dirty="0">
                <a:solidFill>
                  <a:srgbClr val="0000FF"/>
                </a:solidFill>
                <a:latin typeface="Consolas"/>
              </a:rPr>
              <a:t>create</a:t>
            </a:r>
            <a:r>
              <a:rPr lang="en-US" sz="800" dirty="0">
                <a:solidFill>
                  <a:prstClr val="black"/>
                </a:solidFill>
                <a:latin typeface="Consolas"/>
              </a:rPr>
              <a:t> </a:t>
            </a:r>
            <a:r>
              <a:rPr lang="en-US" sz="800" dirty="0">
                <a:solidFill>
                  <a:srgbClr val="0000FF"/>
                </a:solidFill>
                <a:latin typeface="Consolas"/>
              </a:rPr>
              <a:t>index</a:t>
            </a:r>
            <a:r>
              <a:rPr lang="en-US" sz="800" dirty="0">
                <a:solidFill>
                  <a:prstClr val="black"/>
                </a:solidFill>
                <a:latin typeface="Consolas"/>
              </a:rPr>
              <a:t> </a:t>
            </a:r>
            <a:r>
              <a:rPr lang="en-US" sz="800" dirty="0" err="1">
                <a:solidFill>
                  <a:srgbClr val="008080"/>
                </a:solidFill>
                <a:latin typeface="Consolas"/>
              </a:rPr>
              <a:t>nclIntFirst</a:t>
            </a:r>
            <a:r>
              <a:rPr lang="en-US" sz="800" dirty="0">
                <a:solidFill>
                  <a:prstClr val="black"/>
                </a:solidFill>
                <a:latin typeface="Consolas"/>
              </a:rPr>
              <a:t> </a:t>
            </a:r>
            <a:r>
              <a:rPr lang="en-US" sz="800" dirty="0">
                <a:solidFill>
                  <a:srgbClr val="0000FF"/>
                </a:solidFill>
                <a:latin typeface="Consolas"/>
              </a:rPr>
              <a:t>on</a:t>
            </a:r>
            <a:r>
              <a:rPr lang="en-US" sz="800" dirty="0">
                <a:solidFill>
                  <a:prstClr val="black"/>
                </a:solidFill>
                <a:latin typeface="Consolas"/>
              </a:rPr>
              <a:t> </a:t>
            </a:r>
            <a:r>
              <a:rPr lang="en-US" sz="800" dirty="0" err="1">
                <a:solidFill>
                  <a:srgbClr val="008080"/>
                </a:solidFill>
                <a:latin typeface="Consolas"/>
              </a:rPr>
              <a:t>TestBitFirst</a:t>
            </a:r>
            <a:r>
              <a:rPr lang="en-US" sz="800" dirty="0">
                <a:solidFill>
                  <a:srgbClr val="808080"/>
                </a:solidFill>
                <a:latin typeface="Consolas"/>
              </a:rPr>
              <a:t>(</a:t>
            </a:r>
            <a:r>
              <a:rPr lang="en-US" sz="800" dirty="0" err="1">
                <a:solidFill>
                  <a:srgbClr val="008080"/>
                </a:solidFill>
                <a:latin typeface="Consolas"/>
              </a:rPr>
              <a:t>int_col</a:t>
            </a:r>
            <a:r>
              <a:rPr lang="en-US" sz="800" dirty="0">
                <a:solidFill>
                  <a:srgbClr val="808080"/>
                </a:solidFill>
                <a:latin typeface="Consolas"/>
              </a:rPr>
              <a:t>,</a:t>
            </a:r>
            <a:r>
              <a:rPr lang="en-US" sz="800" dirty="0">
                <a:solidFill>
                  <a:prstClr val="black"/>
                </a:solidFill>
                <a:latin typeface="Consolas"/>
              </a:rPr>
              <a:t> </a:t>
            </a:r>
            <a:r>
              <a:rPr lang="en-US" sz="800" dirty="0" err="1">
                <a:solidFill>
                  <a:srgbClr val="008080"/>
                </a:solidFill>
                <a:latin typeface="Consolas"/>
              </a:rPr>
              <a:t>bit_col</a:t>
            </a:r>
            <a:r>
              <a:rPr lang="en-US" sz="800" dirty="0">
                <a:solidFill>
                  <a:srgbClr val="808080"/>
                </a:solidFill>
                <a:latin typeface="Consolas"/>
              </a:rPr>
              <a:t>)</a:t>
            </a:r>
            <a:r>
              <a:rPr lang="en-US" sz="800" dirty="0">
                <a:solidFill>
                  <a:prstClr val="black"/>
                </a:solidFill>
                <a:latin typeface="Consolas"/>
              </a:rPr>
              <a:t> </a:t>
            </a:r>
            <a:r>
              <a:rPr lang="en-US" sz="800" dirty="0">
                <a:solidFill>
                  <a:srgbClr val="0000FF"/>
                </a:solidFill>
                <a:latin typeface="Consolas"/>
              </a:rPr>
              <a:t>include </a:t>
            </a:r>
            <a:r>
              <a:rPr lang="en-US" sz="800" dirty="0">
                <a:solidFill>
                  <a:srgbClr val="808080"/>
                </a:solidFill>
                <a:latin typeface="Consolas"/>
              </a:rPr>
              <a:t>(</a:t>
            </a:r>
            <a:r>
              <a:rPr lang="en-US" sz="800" dirty="0" err="1">
                <a:solidFill>
                  <a:srgbClr val="008080"/>
                </a:solidFill>
                <a:latin typeface="Consolas"/>
              </a:rPr>
              <a:t>char_col</a:t>
            </a:r>
            <a:r>
              <a:rPr lang="en-US" sz="800" dirty="0">
                <a:solidFill>
                  <a:srgbClr val="808080"/>
                </a:solidFill>
                <a:latin typeface="Consolas"/>
              </a:rPr>
              <a:t>)</a:t>
            </a:r>
            <a:endParaRPr lang="en-US" sz="800" dirty="0">
              <a:solidFill>
                <a:prstClr val="black"/>
              </a:solidFill>
              <a:latin typeface="Consolas"/>
            </a:endParaRPr>
          </a:p>
          <a:p>
            <a:pPr lvl="0"/>
            <a:endParaRPr lang="en-US" sz="800" dirty="0">
              <a:solidFill>
                <a:prstClr val="black"/>
              </a:solidFill>
              <a:latin typeface="Consolas"/>
            </a:endParaRPr>
          </a:p>
          <a:p>
            <a:pPr lvl="0"/>
            <a:r>
              <a:rPr lang="en-US" sz="800" dirty="0">
                <a:solidFill>
                  <a:srgbClr val="008000"/>
                </a:solidFill>
                <a:latin typeface="Consolas"/>
              </a:rPr>
              <a:t>--create an index with the bit column (in this case, the equality column) first:</a:t>
            </a:r>
            <a:endParaRPr lang="en-US" sz="800" dirty="0">
              <a:solidFill>
                <a:prstClr val="black"/>
              </a:solidFill>
              <a:latin typeface="Consolas"/>
            </a:endParaRPr>
          </a:p>
          <a:p>
            <a:pPr lvl="0"/>
            <a:endParaRPr lang="en-US" sz="800" dirty="0">
              <a:solidFill>
                <a:prstClr val="black"/>
              </a:solidFill>
              <a:latin typeface="Consolas"/>
            </a:endParaRPr>
          </a:p>
          <a:p>
            <a:pPr lvl="0"/>
            <a:r>
              <a:rPr lang="en-US" sz="800" dirty="0">
                <a:solidFill>
                  <a:srgbClr val="0000FF"/>
                </a:solidFill>
                <a:latin typeface="Consolas"/>
              </a:rPr>
              <a:t>create</a:t>
            </a:r>
            <a:r>
              <a:rPr lang="en-US" sz="800" dirty="0">
                <a:solidFill>
                  <a:prstClr val="black"/>
                </a:solidFill>
                <a:latin typeface="Consolas"/>
              </a:rPr>
              <a:t> </a:t>
            </a:r>
            <a:r>
              <a:rPr lang="en-US" sz="800" dirty="0">
                <a:solidFill>
                  <a:srgbClr val="0000FF"/>
                </a:solidFill>
                <a:latin typeface="Consolas"/>
              </a:rPr>
              <a:t>index</a:t>
            </a:r>
            <a:r>
              <a:rPr lang="en-US" sz="800" dirty="0">
                <a:solidFill>
                  <a:prstClr val="black"/>
                </a:solidFill>
                <a:latin typeface="Consolas"/>
              </a:rPr>
              <a:t> </a:t>
            </a:r>
            <a:r>
              <a:rPr lang="en-US" sz="800" dirty="0" err="1">
                <a:solidFill>
                  <a:srgbClr val="008080"/>
                </a:solidFill>
                <a:latin typeface="Consolas"/>
              </a:rPr>
              <a:t>nclBitFirst</a:t>
            </a:r>
            <a:r>
              <a:rPr lang="en-US" sz="800" dirty="0">
                <a:solidFill>
                  <a:prstClr val="black"/>
                </a:solidFill>
                <a:latin typeface="Consolas"/>
              </a:rPr>
              <a:t> </a:t>
            </a:r>
            <a:r>
              <a:rPr lang="en-US" sz="800" dirty="0">
                <a:solidFill>
                  <a:srgbClr val="0000FF"/>
                </a:solidFill>
                <a:latin typeface="Consolas"/>
              </a:rPr>
              <a:t>on</a:t>
            </a:r>
            <a:r>
              <a:rPr lang="en-US" sz="800" dirty="0">
                <a:solidFill>
                  <a:prstClr val="black"/>
                </a:solidFill>
                <a:latin typeface="Consolas"/>
              </a:rPr>
              <a:t> </a:t>
            </a:r>
            <a:r>
              <a:rPr lang="en-US" sz="800" dirty="0" err="1">
                <a:solidFill>
                  <a:srgbClr val="008080"/>
                </a:solidFill>
                <a:latin typeface="Consolas"/>
              </a:rPr>
              <a:t>TestBitFirst</a:t>
            </a:r>
            <a:r>
              <a:rPr lang="en-US" sz="800" dirty="0">
                <a:solidFill>
                  <a:srgbClr val="808080"/>
                </a:solidFill>
                <a:latin typeface="Consolas"/>
              </a:rPr>
              <a:t>(</a:t>
            </a:r>
            <a:r>
              <a:rPr lang="en-US" sz="800" dirty="0" err="1">
                <a:solidFill>
                  <a:srgbClr val="008080"/>
                </a:solidFill>
                <a:latin typeface="Consolas"/>
              </a:rPr>
              <a:t>bit_col</a:t>
            </a:r>
            <a:r>
              <a:rPr lang="en-US" sz="800" dirty="0">
                <a:solidFill>
                  <a:srgbClr val="808080"/>
                </a:solidFill>
                <a:latin typeface="Consolas"/>
              </a:rPr>
              <a:t>,</a:t>
            </a:r>
            <a:r>
              <a:rPr lang="en-US" sz="800" dirty="0">
                <a:solidFill>
                  <a:prstClr val="black"/>
                </a:solidFill>
                <a:latin typeface="Consolas"/>
              </a:rPr>
              <a:t> </a:t>
            </a:r>
            <a:r>
              <a:rPr lang="en-US" sz="800" dirty="0" err="1">
                <a:solidFill>
                  <a:srgbClr val="008080"/>
                </a:solidFill>
                <a:latin typeface="Consolas"/>
              </a:rPr>
              <a:t>int_col</a:t>
            </a:r>
            <a:r>
              <a:rPr lang="en-US" sz="800" dirty="0">
                <a:solidFill>
                  <a:srgbClr val="808080"/>
                </a:solidFill>
                <a:latin typeface="Consolas"/>
              </a:rPr>
              <a:t>)</a:t>
            </a:r>
            <a:r>
              <a:rPr lang="en-US" sz="800" dirty="0">
                <a:solidFill>
                  <a:prstClr val="black"/>
                </a:solidFill>
                <a:latin typeface="Consolas"/>
              </a:rPr>
              <a:t> </a:t>
            </a:r>
            <a:r>
              <a:rPr lang="en-US" sz="800" dirty="0">
                <a:solidFill>
                  <a:srgbClr val="0000FF"/>
                </a:solidFill>
                <a:latin typeface="Consolas"/>
              </a:rPr>
              <a:t>include </a:t>
            </a:r>
            <a:r>
              <a:rPr lang="en-US" sz="800" dirty="0">
                <a:solidFill>
                  <a:srgbClr val="808080"/>
                </a:solidFill>
                <a:latin typeface="Consolas"/>
              </a:rPr>
              <a:t>(</a:t>
            </a:r>
            <a:r>
              <a:rPr lang="en-US" sz="800" dirty="0" err="1">
                <a:solidFill>
                  <a:srgbClr val="008080"/>
                </a:solidFill>
                <a:latin typeface="Consolas"/>
              </a:rPr>
              <a:t>char_col</a:t>
            </a:r>
            <a:r>
              <a:rPr lang="en-US" sz="800" dirty="0">
                <a:solidFill>
                  <a:srgbClr val="808080"/>
                </a:solidFill>
                <a:latin typeface="Consolas"/>
              </a:rPr>
              <a:t>)</a:t>
            </a:r>
            <a:endParaRPr lang="en-US" sz="800" dirty="0">
              <a:solidFill>
                <a:prstClr val="black"/>
              </a:solidFill>
              <a:latin typeface="Consolas"/>
            </a:endParaRPr>
          </a:p>
          <a:p>
            <a:pPr lvl="0"/>
            <a:endParaRPr lang="en-US" sz="800" dirty="0">
              <a:solidFill>
                <a:prstClr val="black"/>
              </a:solidFill>
              <a:latin typeface="Consolas"/>
            </a:endParaRPr>
          </a:p>
          <a:p>
            <a:pPr lvl="0"/>
            <a:r>
              <a:rPr lang="en-US" sz="800" dirty="0">
                <a:solidFill>
                  <a:srgbClr val="008000"/>
                </a:solidFill>
                <a:latin typeface="Consolas"/>
              </a:rPr>
              <a:t>/*</a:t>
            </a:r>
            <a:endParaRPr lang="en-US" sz="800" dirty="0">
              <a:solidFill>
                <a:prstClr val="black"/>
              </a:solidFill>
              <a:latin typeface="Consolas"/>
            </a:endParaRPr>
          </a:p>
          <a:p>
            <a:pPr lvl="0"/>
            <a:r>
              <a:rPr lang="en-US" sz="800" dirty="0">
                <a:solidFill>
                  <a:srgbClr val="008000"/>
                </a:solidFill>
                <a:latin typeface="Consolas"/>
              </a:rPr>
              <a:t>Look at the number of page reads for each index (run together to compare side by side). </a:t>
            </a:r>
            <a:endParaRPr lang="en-US" sz="800" dirty="0">
              <a:solidFill>
                <a:prstClr val="black"/>
              </a:solidFill>
              <a:latin typeface="Consolas"/>
            </a:endParaRPr>
          </a:p>
          <a:p>
            <a:pPr lvl="0"/>
            <a:r>
              <a:rPr lang="en-US" sz="800" dirty="0">
                <a:solidFill>
                  <a:srgbClr val="008000"/>
                </a:solidFill>
                <a:latin typeface="Consolas"/>
              </a:rPr>
              <a:t>Turn on actual execution plan and compare the </a:t>
            </a:r>
            <a:r>
              <a:rPr lang="en-US" sz="800" dirty="0" err="1">
                <a:solidFill>
                  <a:srgbClr val="008000"/>
                </a:solidFill>
                <a:latin typeface="Consolas"/>
              </a:rPr>
              <a:t>subtreee</a:t>
            </a:r>
            <a:r>
              <a:rPr lang="en-US" sz="800" dirty="0">
                <a:solidFill>
                  <a:srgbClr val="008000"/>
                </a:solidFill>
                <a:latin typeface="Consolas"/>
              </a:rPr>
              <a:t> costs.</a:t>
            </a:r>
            <a:endParaRPr lang="en-US" sz="800" dirty="0">
              <a:solidFill>
                <a:prstClr val="black"/>
              </a:solidFill>
              <a:latin typeface="Consolas"/>
            </a:endParaRPr>
          </a:p>
          <a:p>
            <a:pPr lvl="0"/>
            <a:r>
              <a:rPr lang="en-US" sz="800" dirty="0">
                <a:solidFill>
                  <a:srgbClr val="008000"/>
                </a:solidFill>
                <a:latin typeface="Consolas"/>
              </a:rPr>
              <a:t>*/</a:t>
            </a:r>
            <a:endParaRPr lang="en-US" sz="800" dirty="0">
              <a:solidFill>
                <a:prstClr val="black"/>
              </a:solidFill>
              <a:latin typeface="Consolas"/>
            </a:endParaRPr>
          </a:p>
          <a:p>
            <a:pPr lvl="0"/>
            <a:endParaRPr lang="en-US" sz="800" dirty="0">
              <a:solidFill>
                <a:prstClr val="black"/>
              </a:solidFill>
              <a:latin typeface="Consolas"/>
            </a:endParaRPr>
          </a:p>
          <a:p>
            <a:pPr lvl="0"/>
            <a:r>
              <a:rPr lang="en-US" sz="800" dirty="0">
                <a:solidFill>
                  <a:srgbClr val="0000FF"/>
                </a:solidFill>
                <a:latin typeface="Consolas"/>
              </a:rPr>
              <a:t>select</a:t>
            </a:r>
            <a:r>
              <a:rPr lang="en-US" sz="800" dirty="0">
                <a:solidFill>
                  <a:prstClr val="black"/>
                </a:solidFill>
                <a:latin typeface="Consolas"/>
              </a:rPr>
              <a:t> </a:t>
            </a:r>
            <a:r>
              <a:rPr lang="en-US" sz="800" dirty="0" err="1">
                <a:solidFill>
                  <a:srgbClr val="008080"/>
                </a:solidFill>
                <a:latin typeface="Consolas"/>
              </a:rPr>
              <a:t>char_col</a:t>
            </a:r>
            <a:r>
              <a:rPr lang="en-US" sz="800" dirty="0">
                <a:solidFill>
                  <a:prstClr val="black"/>
                </a:solidFill>
                <a:latin typeface="Consolas"/>
              </a:rPr>
              <a:t> </a:t>
            </a:r>
            <a:r>
              <a:rPr lang="en-US" sz="800" dirty="0">
                <a:solidFill>
                  <a:srgbClr val="0000FF"/>
                </a:solidFill>
                <a:latin typeface="Consolas"/>
              </a:rPr>
              <a:t>from</a:t>
            </a:r>
            <a:r>
              <a:rPr lang="en-US" sz="800" dirty="0">
                <a:solidFill>
                  <a:prstClr val="black"/>
                </a:solidFill>
                <a:latin typeface="Consolas"/>
              </a:rPr>
              <a:t> </a:t>
            </a:r>
            <a:r>
              <a:rPr lang="en-US" sz="800" dirty="0" err="1">
                <a:solidFill>
                  <a:srgbClr val="008080"/>
                </a:solidFill>
                <a:latin typeface="Consolas"/>
              </a:rPr>
              <a:t>TestBitFirst</a:t>
            </a:r>
            <a:r>
              <a:rPr lang="en-US" sz="800" dirty="0">
                <a:solidFill>
                  <a:prstClr val="black"/>
                </a:solidFill>
                <a:latin typeface="Consolas"/>
              </a:rPr>
              <a:t> </a:t>
            </a:r>
            <a:r>
              <a:rPr lang="en-US" sz="800" dirty="0">
                <a:solidFill>
                  <a:srgbClr val="0000FF"/>
                </a:solidFill>
                <a:latin typeface="Consolas"/>
              </a:rPr>
              <a:t>WITH </a:t>
            </a:r>
            <a:r>
              <a:rPr lang="en-US" sz="800" dirty="0">
                <a:solidFill>
                  <a:srgbClr val="808080"/>
                </a:solidFill>
                <a:latin typeface="Consolas"/>
              </a:rPr>
              <a:t>(</a:t>
            </a:r>
            <a:r>
              <a:rPr lang="en-US" sz="800" dirty="0">
                <a:solidFill>
                  <a:srgbClr val="0000FF"/>
                </a:solidFill>
                <a:latin typeface="Consolas"/>
              </a:rPr>
              <a:t>INDEX</a:t>
            </a:r>
            <a:r>
              <a:rPr lang="en-US" sz="800" dirty="0">
                <a:solidFill>
                  <a:srgbClr val="808080"/>
                </a:solidFill>
                <a:latin typeface="Consolas"/>
              </a:rPr>
              <a:t>(</a:t>
            </a:r>
            <a:r>
              <a:rPr lang="en-US" sz="800" dirty="0" err="1">
                <a:solidFill>
                  <a:srgbClr val="008080"/>
                </a:solidFill>
                <a:latin typeface="Consolas"/>
              </a:rPr>
              <a:t>nclIntFirst</a:t>
            </a:r>
            <a:r>
              <a:rPr lang="en-US" sz="800" dirty="0">
                <a:solidFill>
                  <a:srgbClr val="808080"/>
                </a:solidFill>
                <a:latin typeface="Consolas"/>
              </a:rPr>
              <a:t>))</a:t>
            </a:r>
            <a:endParaRPr lang="en-US" sz="800" dirty="0">
              <a:solidFill>
                <a:prstClr val="black"/>
              </a:solidFill>
              <a:latin typeface="Consolas"/>
            </a:endParaRPr>
          </a:p>
          <a:p>
            <a:pPr lvl="0"/>
            <a:r>
              <a:rPr lang="en-US" sz="800" dirty="0">
                <a:solidFill>
                  <a:srgbClr val="0000FF"/>
                </a:solidFill>
                <a:latin typeface="Consolas"/>
              </a:rPr>
              <a:t>where</a:t>
            </a:r>
            <a:r>
              <a:rPr lang="en-US" sz="800" dirty="0">
                <a:solidFill>
                  <a:prstClr val="black"/>
                </a:solidFill>
                <a:latin typeface="Consolas"/>
              </a:rPr>
              <a:t> </a:t>
            </a:r>
            <a:r>
              <a:rPr lang="en-US" sz="800" dirty="0" err="1">
                <a:solidFill>
                  <a:srgbClr val="008080"/>
                </a:solidFill>
                <a:latin typeface="Consolas"/>
              </a:rPr>
              <a:t>bit_col</a:t>
            </a:r>
            <a:r>
              <a:rPr lang="en-US" sz="800" dirty="0">
                <a:solidFill>
                  <a:prstClr val="black"/>
                </a:solidFill>
                <a:latin typeface="Consolas"/>
              </a:rPr>
              <a:t> </a:t>
            </a:r>
            <a:r>
              <a:rPr lang="en-US" sz="800" dirty="0">
                <a:solidFill>
                  <a:srgbClr val="808080"/>
                </a:solidFill>
                <a:latin typeface="Consolas"/>
              </a:rPr>
              <a:t>=</a:t>
            </a:r>
            <a:r>
              <a:rPr lang="en-US" sz="800" dirty="0">
                <a:solidFill>
                  <a:prstClr val="black"/>
                </a:solidFill>
                <a:latin typeface="Consolas"/>
              </a:rPr>
              <a:t> 1 </a:t>
            </a:r>
            <a:r>
              <a:rPr lang="en-US" sz="800" dirty="0">
                <a:solidFill>
                  <a:srgbClr val="808080"/>
                </a:solidFill>
                <a:latin typeface="Consolas"/>
              </a:rPr>
              <a:t>and</a:t>
            </a:r>
            <a:r>
              <a:rPr lang="en-US" sz="800" dirty="0">
                <a:solidFill>
                  <a:prstClr val="black"/>
                </a:solidFill>
                <a:latin typeface="Consolas"/>
              </a:rPr>
              <a:t> </a:t>
            </a:r>
            <a:r>
              <a:rPr lang="en-US" sz="800" dirty="0" err="1">
                <a:solidFill>
                  <a:srgbClr val="008080"/>
                </a:solidFill>
                <a:latin typeface="Consolas"/>
              </a:rPr>
              <a:t>int_col</a:t>
            </a:r>
            <a:r>
              <a:rPr lang="en-US" sz="800" dirty="0">
                <a:solidFill>
                  <a:prstClr val="black"/>
                </a:solidFill>
                <a:latin typeface="Consolas"/>
              </a:rPr>
              <a:t> </a:t>
            </a:r>
            <a:r>
              <a:rPr lang="en-US" sz="800" dirty="0">
                <a:solidFill>
                  <a:srgbClr val="808080"/>
                </a:solidFill>
                <a:latin typeface="Consolas"/>
              </a:rPr>
              <a:t>between</a:t>
            </a:r>
            <a:r>
              <a:rPr lang="en-US" sz="800" dirty="0">
                <a:solidFill>
                  <a:prstClr val="black"/>
                </a:solidFill>
                <a:latin typeface="Consolas"/>
              </a:rPr>
              <a:t> 100 </a:t>
            </a:r>
            <a:r>
              <a:rPr lang="en-US" sz="800" dirty="0">
                <a:solidFill>
                  <a:srgbClr val="808080"/>
                </a:solidFill>
                <a:latin typeface="Consolas"/>
              </a:rPr>
              <a:t>and</a:t>
            </a:r>
            <a:r>
              <a:rPr lang="en-US" sz="800" dirty="0">
                <a:solidFill>
                  <a:prstClr val="black"/>
                </a:solidFill>
                <a:latin typeface="Consolas"/>
              </a:rPr>
              <a:t> 200</a:t>
            </a:r>
          </a:p>
          <a:p>
            <a:pPr lvl="0"/>
            <a:endParaRPr lang="en-US" sz="800" dirty="0">
              <a:solidFill>
                <a:prstClr val="black"/>
              </a:solidFill>
              <a:latin typeface="Consolas"/>
            </a:endParaRPr>
          </a:p>
          <a:p>
            <a:pPr lvl="0"/>
            <a:r>
              <a:rPr lang="en-US" sz="800" dirty="0">
                <a:solidFill>
                  <a:srgbClr val="0000FF"/>
                </a:solidFill>
                <a:latin typeface="Consolas"/>
              </a:rPr>
              <a:t>select</a:t>
            </a:r>
            <a:r>
              <a:rPr lang="en-US" sz="800" dirty="0">
                <a:solidFill>
                  <a:prstClr val="black"/>
                </a:solidFill>
                <a:latin typeface="Consolas"/>
              </a:rPr>
              <a:t> </a:t>
            </a:r>
            <a:r>
              <a:rPr lang="en-US" sz="800" dirty="0" err="1">
                <a:solidFill>
                  <a:srgbClr val="008080"/>
                </a:solidFill>
                <a:latin typeface="Consolas"/>
              </a:rPr>
              <a:t>char_col</a:t>
            </a:r>
            <a:r>
              <a:rPr lang="en-US" sz="800" dirty="0">
                <a:solidFill>
                  <a:prstClr val="black"/>
                </a:solidFill>
                <a:latin typeface="Consolas"/>
              </a:rPr>
              <a:t> </a:t>
            </a:r>
            <a:r>
              <a:rPr lang="en-US" sz="800" dirty="0">
                <a:solidFill>
                  <a:srgbClr val="0000FF"/>
                </a:solidFill>
                <a:latin typeface="Consolas"/>
              </a:rPr>
              <a:t>from</a:t>
            </a:r>
            <a:r>
              <a:rPr lang="en-US" sz="800" dirty="0">
                <a:solidFill>
                  <a:prstClr val="black"/>
                </a:solidFill>
                <a:latin typeface="Consolas"/>
              </a:rPr>
              <a:t> </a:t>
            </a:r>
            <a:r>
              <a:rPr lang="en-US" sz="800" dirty="0" err="1">
                <a:solidFill>
                  <a:srgbClr val="008080"/>
                </a:solidFill>
                <a:latin typeface="Consolas"/>
              </a:rPr>
              <a:t>TestBitFirst</a:t>
            </a:r>
            <a:r>
              <a:rPr lang="en-US" sz="800" dirty="0">
                <a:solidFill>
                  <a:prstClr val="black"/>
                </a:solidFill>
                <a:latin typeface="Consolas"/>
              </a:rPr>
              <a:t> </a:t>
            </a:r>
            <a:r>
              <a:rPr lang="en-US" sz="800" dirty="0">
                <a:solidFill>
                  <a:srgbClr val="0000FF"/>
                </a:solidFill>
                <a:latin typeface="Consolas"/>
              </a:rPr>
              <a:t>WITH </a:t>
            </a:r>
            <a:r>
              <a:rPr lang="en-US" sz="800" dirty="0">
                <a:solidFill>
                  <a:srgbClr val="808080"/>
                </a:solidFill>
                <a:latin typeface="Consolas"/>
              </a:rPr>
              <a:t>(</a:t>
            </a:r>
            <a:r>
              <a:rPr lang="en-US" sz="800" dirty="0">
                <a:solidFill>
                  <a:srgbClr val="0000FF"/>
                </a:solidFill>
                <a:latin typeface="Consolas"/>
              </a:rPr>
              <a:t>INDEX</a:t>
            </a:r>
            <a:r>
              <a:rPr lang="en-US" sz="800" dirty="0">
                <a:solidFill>
                  <a:srgbClr val="808080"/>
                </a:solidFill>
                <a:latin typeface="Consolas"/>
              </a:rPr>
              <a:t>(</a:t>
            </a:r>
            <a:r>
              <a:rPr lang="en-US" sz="800" dirty="0" err="1">
                <a:solidFill>
                  <a:srgbClr val="008080"/>
                </a:solidFill>
                <a:latin typeface="Consolas"/>
              </a:rPr>
              <a:t>nclBitFirst</a:t>
            </a:r>
            <a:r>
              <a:rPr lang="en-US" sz="800" dirty="0">
                <a:solidFill>
                  <a:srgbClr val="808080"/>
                </a:solidFill>
                <a:latin typeface="Consolas"/>
              </a:rPr>
              <a:t>))</a:t>
            </a:r>
            <a:endParaRPr lang="en-US" sz="800" dirty="0">
              <a:solidFill>
                <a:prstClr val="black"/>
              </a:solidFill>
              <a:latin typeface="Consolas"/>
            </a:endParaRPr>
          </a:p>
          <a:p>
            <a:pPr lvl="0"/>
            <a:r>
              <a:rPr lang="en-US" sz="800" dirty="0">
                <a:solidFill>
                  <a:srgbClr val="0000FF"/>
                </a:solidFill>
                <a:latin typeface="Consolas"/>
              </a:rPr>
              <a:t>where</a:t>
            </a:r>
            <a:r>
              <a:rPr lang="en-US" sz="800" dirty="0">
                <a:solidFill>
                  <a:prstClr val="black"/>
                </a:solidFill>
                <a:latin typeface="Consolas"/>
              </a:rPr>
              <a:t> </a:t>
            </a:r>
            <a:r>
              <a:rPr lang="en-US" sz="800" dirty="0" err="1">
                <a:solidFill>
                  <a:srgbClr val="008080"/>
                </a:solidFill>
                <a:latin typeface="Consolas"/>
              </a:rPr>
              <a:t>bit_col</a:t>
            </a:r>
            <a:r>
              <a:rPr lang="en-US" sz="800" dirty="0">
                <a:solidFill>
                  <a:prstClr val="black"/>
                </a:solidFill>
                <a:latin typeface="Consolas"/>
              </a:rPr>
              <a:t> </a:t>
            </a:r>
            <a:r>
              <a:rPr lang="en-US" sz="800" dirty="0">
                <a:solidFill>
                  <a:srgbClr val="808080"/>
                </a:solidFill>
                <a:latin typeface="Consolas"/>
              </a:rPr>
              <a:t>=</a:t>
            </a:r>
            <a:r>
              <a:rPr lang="en-US" sz="800" dirty="0">
                <a:solidFill>
                  <a:prstClr val="black"/>
                </a:solidFill>
                <a:latin typeface="Consolas"/>
              </a:rPr>
              <a:t> 1 </a:t>
            </a:r>
            <a:r>
              <a:rPr lang="en-US" sz="800" dirty="0">
                <a:solidFill>
                  <a:srgbClr val="808080"/>
                </a:solidFill>
                <a:latin typeface="Consolas"/>
              </a:rPr>
              <a:t>and</a:t>
            </a:r>
            <a:r>
              <a:rPr lang="en-US" sz="800" dirty="0">
                <a:solidFill>
                  <a:prstClr val="black"/>
                </a:solidFill>
                <a:latin typeface="Consolas"/>
              </a:rPr>
              <a:t> </a:t>
            </a:r>
            <a:r>
              <a:rPr lang="en-US" sz="800" dirty="0" err="1">
                <a:solidFill>
                  <a:srgbClr val="008080"/>
                </a:solidFill>
                <a:latin typeface="Consolas"/>
              </a:rPr>
              <a:t>int_col</a:t>
            </a:r>
            <a:r>
              <a:rPr lang="en-US" sz="800" dirty="0">
                <a:solidFill>
                  <a:prstClr val="black"/>
                </a:solidFill>
                <a:latin typeface="Consolas"/>
              </a:rPr>
              <a:t> </a:t>
            </a:r>
            <a:r>
              <a:rPr lang="en-US" sz="800" dirty="0">
                <a:solidFill>
                  <a:srgbClr val="808080"/>
                </a:solidFill>
                <a:latin typeface="Consolas"/>
              </a:rPr>
              <a:t>between</a:t>
            </a:r>
            <a:r>
              <a:rPr lang="en-US" sz="800" dirty="0">
                <a:solidFill>
                  <a:prstClr val="black"/>
                </a:solidFill>
                <a:latin typeface="Consolas"/>
              </a:rPr>
              <a:t> 100 </a:t>
            </a:r>
            <a:r>
              <a:rPr lang="en-US" sz="800" dirty="0">
                <a:solidFill>
                  <a:srgbClr val="808080"/>
                </a:solidFill>
                <a:latin typeface="Consolas"/>
              </a:rPr>
              <a:t>and</a:t>
            </a:r>
            <a:r>
              <a:rPr lang="en-US" sz="800" dirty="0">
                <a:solidFill>
                  <a:prstClr val="black"/>
                </a:solidFill>
                <a:latin typeface="Consolas"/>
              </a:rPr>
              <a:t> 200</a:t>
            </a:r>
          </a:p>
          <a:p>
            <a:pPr lvl="0"/>
            <a:endParaRPr lang="en-US" sz="800" dirty="0">
              <a:solidFill>
                <a:prstClr val="black"/>
              </a:solidFill>
              <a:latin typeface="Consolas"/>
            </a:endParaRPr>
          </a:p>
          <a:p>
            <a:pPr lvl="0"/>
            <a:endParaRPr lang="en-US" sz="800" dirty="0">
              <a:solidFill>
                <a:prstClr val="black"/>
              </a:solidFill>
              <a:latin typeface="Consolas"/>
            </a:endParaRPr>
          </a:p>
          <a:p>
            <a:pPr lvl="0"/>
            <a:r>
              <a:rPr lang="en-US" sz="800" dirty="0">
                <a:solidFill>
                  <a:srgbClr val="008000"/>
                </a:solidFill>
                <a:latin typeface="Consolas"/>
              </a:rPr>
              <a:t>-- 224 reads for the index but only about 113 reads from the bit first index?!! Only about half of what we get </a:t>
            </a:r>
            <a:endParaRPr lang="en-US" sz="800" dirty="0">
              <a:solidFill>
                <a:prstClr val="black"/>
              </a:solidFill>
              <a:latin typeface="Consolas"/>
            </a:endParaRPr>
          </a:p>
          <a:p>
            <a:pPr lvl="0"/>
            <a:r>
              <a:rPr lang="en-US" sz="800" dirty="0">
                <a:solidFill>
                  <a:srgbClr val="008000"/>
                </a:solidFill>
                <a:latin typeface="Consolas"/>
              </a:rPr>
              <a:t>-- when we put the more selective column first!!</a:t>
            </a:r>
            <a:endParaRPr lang="en-US" sz="800" dirty="0">
              <a:solidFill>
                <a:prstClr val="black"/>
              </a:solidFill>
              <a:latin typeface="Consolas"/>
            </a:endParaRPr>
          </a:p>
          <a:p>
            <a:pPr lvl="0"/>
            <a:r>
              <a:rPr lang="en-US" sz="800" dirty="0">
                <a:solidFill>
                  <a:srgbClr val="008000"/>
                </a:solidFill>
                <a:latin typeface="Consolas"/>
              </a:rPr>
              <a:t>-- if you hit ctrl-L and looked at estimated cost, you can see </a:t>
            </a:r>
            <a:endParaRPr lang="en-US" sz="800" dirty="0">
              <a:solidFill>
                <a:prstClr val="black"/>
              </a:solidFill>
              <a:latin typeface="Consolas"/>
            </a:endParaRPr>
          </a:p>
          <a:p>
            <a:pPr lvl="0"/>
            <a:r>
              <a:rPr lang="en-US" sz="800" dirty="0">
                <a:solidFill>
                  <a:srgbClr val="008000"/>
                </a:solidFill>
                <a:latin typeface="Consolas"/>
              </a:rPr>
              <a:t>-- you also get a lower estimated cost with the seek with the bit column first</a:t>
            </a:r>
            <a:endParaRPr lang="en-US" sz="800" dirty="0">
              <a:solidFill>
                <a:prstClr val="black"/>
              </a:solidFill>
              <a:latin typeface="Consolas"/>
            </a:endParaRPr>
          </a:p>
          <a:p>
            <a:pPr lvl="0"/>
            <a:endParaRPr lang="en-US" sz="800" dirty="0">
              <a:solidFill>
                <a:prstClr val="black"/>
              </a:solidFill>
              <a:latin typeface="Consolas"/>
            </a:endParaRPr>
          </a:p>
          <a:p>
            <a:pPr lvl="0"/>
            <a:endParaRPr lang="en-US" sz="800" dirty="0">
              <a:solidFill>
                <a:prstClr val="black"/>
              </a:solidFill>
              <a:latin typeface="Consolas"/>
            </a:endParaRPr>
          </a:p>
          <a:p>
            <a:pPr lvl="0"/>
            <a:r>
              <a:rPr lang="en-US" sz="800" dirty="0">
                <a:solidFill>
                  <a:srgbClr val="008000"/>
                </a:solidFill>
                <a:latin typeface="Consolas"/>
              </a:rPr>
              <a:t>-- If you allow the optimizer to pick between the indexes it will still use the index ----with the bit column first.</a:t>
            </a:r>
            <a:endParaRPr lang="en-US" sz="800" dirty="0">
              <a:solidFill>
                <a:prstClr val="black"/>
              </a:solidFill>
              <a:latin typeface="Consolas"/>
            </a:endParaRPr>
          </a:p>
          <a:p>
            <a:pPr lvl="0"/>
            <a:endParaRPr lang="en-US" sz="800" dirty="0">
              <a:solidFill>
                <a:prstClr val="black"/>
              </a:solidFill>
              <a:latin typeface="Consolas"/>
            </a:endParaRPr>
          </a:p>
          <a:p>
            <a:pPr lvl="0"/>
            <a:r>
              <a:rPr lang="en-US" sz="800" dirty="0">
                <a:solidFill>
                  <a:srgbClr val="008000"/>
                </a:solidFill>
                <a:latin typeface="Consolas"/>
              </a:rPr>
              <a:t>-- and test the number of reads and the execution plan for the </a:t>
            </a:r>
            <a:r>
              <a:rPr lang="en-US" sz="800" dirty="0" err="1">
                <a:solidFill>
                  <a:srgbClr val="008000"/>
                </a:solidFill>
                <a:latin typeface="Consolas"/>
              </a:rPr>
              <a:t>subtree</a:t>
            </a:r>
            <a:r>
              <a:rPr lang="en-US" sz="800" dirty="0">
                <a:solidFill>
                  <a:srgbClr val="008000"/>
                </a:solidFill>
                <a:latin typeface="Consolas"/>
              </a:rPr>
              <a:t> cost:</a:t>
            </a:r>
            <a:endParaRPr lang="en-US" sz="800" dirty="0">
              <a:solidFill>
                <a:prstClr val="black"/>
              </a:solidFill>
              <a:latin typeface="Consolas"/>
            </a:endParaRPr>
          </a:p>
          <a:p>
            <a:pPr lvl="0"/>
            <a:endParaRPr lang="en-US" sz="800" dirty="0">
              <a:solidFill>
                <a:prstClr val="black"/>
              </a:solidFill>
              <a:latin typeface="Consolas"/>
            </a:endParaRPr>
          </a:p>
          <a:p>
            <a:pPr lvl="0"/>
            <a:r>
              <a:rPr lang="en-US" sz="800" dirty="0">
                <a:solidFill>
                  <a:srgbClr val="0000FF"/>
                </a:solidFill>
                <a:latin typeface="Consolas"/>
              </a:rPr>
              <a:t>select</a:t>
            </a:r>
            <a:r>
              <a:rPr lang="en-US" sz="800" dirty="0">
                <a:solidFill>
                  <a:prstClr val="black"/>
                </a:solidFill>
                <a:latin typeface="Consolas"/>
              </a:rPr>
              <a:t> </a:t>
            </a:r>
            <a:r>
              <a:rPr lang="en-US" sz="800" dirty="0" err="1">
                <a:solidFill>
                  <a:srgbClr val="008080"/>
                </a:solidFill>
                <a:latin typeface="Consolas"/>
              </a:rPr>
              <a:t>char_col</a:t>
            </a:r>
            <a:r>
              <a:rPr lang="en-US" sz="800" dirty="0">
                <a:solidFill>
                  <a:prstClr val="black"/>
                </a:solidFill>
                <a:latin typeface="Consolas"/>
              </a:rPr>
              <a:t> </a:t>
            </a:r>
            <a:r>
              <a:rPr lang="en-US" sz="800" dirty="0">
                <a:solidFill>
                  <a:srgbClr val="0000FF"/>
                </a:solidFill>
                <a:latin typeface="Consolas"/>
              </a:rPr>
              <a:t>from</a:t>
            </a:r>
            <a:r>
              <a:rPr lang="en-US" sz="800" dirty="0">
                <a:solidFill>
                  <a:prstClr val="black"/>
                </a:solidFill>
                <a:latin typeface="Consolas"/>
              </a:rPr>
              <a:t> </a:t>
            </a:r>
            <a:r>
              <a:rPr lang="en-US" sz="800" dirty="0" err="1">
                <a:solidFill>
                  <a:srgbClr val="008080"/>
                </a:solidFill>
                <a:latin typeface="Consolas"/>
              </a:rPr>
              <a:t>TestBitFirst</a:t>
            </a:r>
            <a:r>
              <a:rPr lang="en-US" sz="800" dirty="0">
                <a:solidFill>
                  <a:prstClr val="black"/>
                </a:solidFill>
                <a:latin typeface="Consolas"/>
              </a:rPr>
              <a:t> </a:t>
            </a:r>
            <a:r>
              <a:rPr lang="en-US" sz="800" dirty="0">
                <a:solidFill>
                  <a:srgbClr val="0000FF"/>
                </a:solidFill>
                <a:latin typeface="Consolas"/>
              </a:rPr>
              <a:t>where</a:t>
            </a:r>
            <a:r>
              <a:rPr lang="en-US" sz="800" dirty="0">
                <a:solidFill>
                  <a:prstClr val="black"/>
                </a:solidFill>
                <a:latin typeface="Consolas"/>
              </a:rPr>
              <a:t> </a:t>
            </a:r>
            <a:r>
              <a:rPr lang="en-US" sz="800" dirty="0" err="1">
                <a:solidFill>
                  <a:srgbClr val="008080"/>
                </a:solidFill>
                <a:latin typeface="Consolas"/>
              </a:rPr>
              <a:t>bit_col</a:t>
            </a:r>
            <a:r>
              <a:rPr lang="en-US" sz="800" dirty="0">
                <a:solidFill>
                  <a:prstClr val="black"/>
                </a:solidFill>
                <a:latin typeface="Consolas"/>
              </a:rPr>
              <a:t> </a:t>
            </a:r>
            <a:r>
              <a:rPr lang="en-US" sz="800" dirty="0">
                <a:solidFill>
                  <a:srgbClr val="808080"/>
                </a:solidFill>
                <a:latin typeface="Consolas"/>
              </a:rPr>
              <a:t>=</a:t>
            </a:r>
            <a:r>
              <a:rPr lang="en-US" sz="800" dirty="0">
                <a:solidFill>
                  <a:prstClr val="black"/>
                </a:solidFill>
                <a:latin typeface="Consolas"/>
              </a:rPr>
              <a:t> 1 </a:t>
            </a:r>
            <a:r>
              <a:rPr lang="en-US" sz="800" dirty="0">
                <a:solidFill>
                  <a:srgbClr val="808080"/>
                </a:solidFill>
                <a:latin typeface="Consolas"/>
              </a:rPr>
              <a:t>and</a:t>
            </a:r>
            <a:r>
              <a:rPr lang="en-US" sz="800" dirty="0">
                <a:solidFill>
                  <a:prstClr val="black"/>
                </a:solidFill>
                <a:latin typeface="Consolas"/>
              </a:rPr>
              <a:t> </a:t>
            </a:r>
            <a:r>
              <a:rPr lang="en-US" sz="800" dirty="0" err="1">
                <a:solidFill>
                  <a:srgbClr val="008080"/>
                </a:solidFill>
                <a:latin typeface="Consolas"/>
              </a:rPr>
              <a:t>int_col</a:t>
            </a:r>
            <a:r>
              <a:rPr lang="en-US" sz="800" dirty="0">
                <a:solidFill>
                  <a:prstClr val="black"/>
                </a:solidFill>
                <a:latin typeface="Consolas"/>
              </a:rPr>
              <a:t> </a:t>
            </a:r>
            <a:r>
              <a:rPr lang="en-US" sz="800" dirty="0">
                <a:solidFill>
                  <a:srgbClr val="808080"/>
                </a:solidFill>
                <a:latin typeface="Consolas"/>
              </a:rPr>
              <a:t>between</a:t>
            </a:r>
            <a:r>
              <a:rPr lang="en-US" sz="800" dirty="0">
                <a:solidFill>
                  <a:prstClr val="black"/>
                </a:solidFill>
                <a:latin typeface="Consolas"/>
              </a:rPr>
              <a:t> 100 </a:t>
            </a:r>
            <a:r>
              <a:rPr lang="en-US" sz="800" dirty="0">
                <a:solidFill>
                  <a:srgbClr val="808080"/>
                </a:solidFill>
                <a:latin typeface="Consolas"/>
              </a:rPr>
              <a:t>and</a:t>
            </a:r>
            <a:r>
              <a:rPr lang="en-US" sz="800" dirty="0">
                <a:solidFill>
                  <a:prstClr val="black"/>
                </a:solidFill>
                <a:latin typeface="Consolas"/>
              </a:rPr>
              <a:t> 200</a:t>
            </a:r>
          </a:p>
          <a:p>
            <a:pPr lvl="0"/>
            <a:endParaRPr lang="en-US" sz="800" dirty="0">
              <a:solidFill>
                <a:prstClr val="black"/>
              </a:solidFill>
              <a:latin typeface="Consolas"/>
            </a:endParaRPr>
          </a:p>
          <a:p>
            <a:pPr lvl="0"/>
            <a:r>
              <a:rPr lang="en-US" sz="800" dirty="0">
                <a:solidFill>
                  <a:srgbClr val="008000"/>
                </a:solidFill>
                <a:latin typeface="Consolas"/>
              </a:rPr>
              <a:t>-- did it use the nclTestBitFirst2 index? that is the one with the bit column first!!</a:t>
            </a:r>
            <a:endParaRPr lang="en-US" sz="800" dirty="0">
              <a:solidFill>
                <a:prstClr val="black"/>
              </a:solidFill>
              <a:latin typeface="Consolas"/>
            </a:endParaRPr>
          </a:p>
          <a:p>
            <a:pPr lvl="0"/>
            <a:endParaRPr lang="en-US" sz="800" dirty="0">
              <a:solidFill>
                <a:prstClr val="black"/>
              </a:solidFill>
              <a:latin typeface="Consolas"/>
            </a:endParaRPr>
          </a:p>
          <a:p>
            <a:pPr lvl="0"/>
            <a:r>
              <a:rPr lang="en-US" sz="800" dirty="0">
                <a:solidFill>
                  <a:srgbClr val="008000"/>
                </a:solidFill>
                <a:latin typeface="Consolas"/>
              </a:rPr>
              <a:t>-- verify the selectivity if you'd like:</a:t>
            </a:r>
            <a:endParaRPr lang="en-US" sz="800" dirty="0">
              <a:solidFill>
                <a:prstClr val="black"/>
              </a:solidFill>
              <a:latin typeface="Consolas"/>
            </a:endParaRPr>
          </a:p>
          <a:p>
            <a:pPr lvl="0"/>
            <a:r>
              <a:rPr lang="en-US" sz="800" dirty="0">
                <a:solidFill>
                  <a:srgbClr val="0000FF"/>
                </a:solidFill>
                <a:latin typeface="Consolas"/>
              </a:rPr>
              <a:t>select</a:t>
            </a:r>
            <a:r>
              <a:rPr lang="en-US" sz="800" dirty="0">
                <a:solidFill>
                  <a:prstClr val="black"/>
                </a:solidFill>
                <a:latin typeface="Consolas"/>
              </a:rPr>
              <a:t> </a:t>
            </a:r>
            <a:r>
              <a:rPr lang="en-US" sz="800" dirty="0">
                <a:solidFill>
                  <a:srgbClr val="0000FF"/>
                </a:solidFill>
                <a:latin typeface="Consolas"/>
              </a:rPr>
              <a:t>distinct</a:t>
            </a:r>
            <a:r>
              <a:rPr lang="en-US" sz="800" dirty="0">
                <a:solidFill>
                  <a:prstClr val="black"/>
                </a:solidFill>
                <a:latin typeface="Consolas"/>
              </a:rPr>
              <a:t> </a:t>
            </a:r>
            <a:r>
              <a:rPr lang="en-US" sz="800" dirty="0" err="1">
                <a:solidFill>
                  <a:srgbClr val="008080"/>
                </a:solidFill>
                <a:latin typeface="Consolas"/>
              </a:rPr>
              <a:t>bit_col</a:t>
            </a:r>
            <a:r>
              <a:rPr lang="en-US" sz="800" dirty="0">
                <a:solidFill>
                  <a:prstClr val="black"/>
                </a:solidFill>
                <a:latin typeface="Consolas"/>
              </a:rPr>
              <a:t> </a:t>
            </a:r>
            <a:r>
              <a:rPr lang="en-US" sz="800" dirty="0">
                <a:solidFill>
                  <a:srgbClr val="0000FF"/>
                </a:solidFill>
                <a:latin typeface="Consolas"/>
              </a:rPr>
              <a:t>from</a:t>
            </a:r>
            <a:r>
              <a:rPr lang="en-US" sz="800" dirty="0">
                <a:solidFill>
                  <a:prstClr val="black"/>
                </a:solidFill>
                <a:latin typeface="Consolas"/>
              </a:rPr>
              <a:t> </a:t>
            </a:r>
            <a:r>
              <a:rPr lang="en-US" sz="800" dirty="0" err="1">
                <a:solidFill>
                  <a:srgbClr val="008080"/>
                </a:solidFill>
                <a:latin typeface="Consolas"/>
              </a:rPr>
              <a:t>TestBitFirst</a:t>
            </a:r>
            <a:endParaRPr lang="en-US" sz="800" dirty="0">
              <a:solidFill>
                <a:prstClr val="black"/>
              </a:solidFill>
              <a:latin typeface="Consolas"/>
            </a:endParaRPr>
          </a:p>
          <a:p>
            <a:pPr lvl="0"/>
            <a:r>
              <a:rPr lang="en-US" sz="800" dirty="0">
                <a:solidFill>
                  <a:srgbClr val="0000FF"/>
                </a:solidFill>
                <a:latin typeface="Consolas"/>
              </a:rPr>
              <a:t>select</a:t>
            </a:r>
            <a:r>
              <a:rPr lang="en-US" sz="800" dirty="0">
                <a:solidFill>
                  <a:prstClr val="black"/>
                </a:solidFill>
                <a:latin typeface="Consolas"/>
              </a:rPr>
              <a:t> </a:t>
            </a:r>
            <a:r>
              <a:rPr lang="en-US" sz="800" dirty="0">
                <a:solidFill>
                  <a:srgbClr val="0000FF"/>
                </a:solidFill>
                <a:latin typeface="Consolas"/>
              </a:rPr>
              <a:t>distinct</a:t>
            </a:r>
            <a:r>
              <a:rPr lang="en-US" sz="800" dirty="0">
                <a:solidFill>
                  <a:prstClr val="black"/>
                </a:solidFill>
                <a:latin typeface="Consolas"/>
              </a:rPr>
              <a:t> </a:t>
            </a:r>
            <a:r>
              <a:rPr lang="en-US" sz="800" dirty="0" err="1">
                <a:solidFill>
                  <a:srgbClr val="008080"/>
                </a:solidFill>
                <a:latin typeface="Consolas"/>
              </a:rPr>
              <a:t>int_col</a:t>
            </a:r>
            <a:r>
              <a:rPr lang="en-US" sz="800" dirty="0">
                <a:solidFill>
                  <a:prstClr val="black"/>
                </a:solidFill>
                <a:latin typeface="Consolas"/>
              </a:rPr>
              <a:t> </a:t>
            </a:r>
            <a:r>
              <a:rPr lang="en-US" sz="800" dirty="0">
                <a:solidFill>
                  <a:srgbClr val="0000FF"/>
                </a:solidFill>
                <a:latin typeface="Consolas"/>
              </a:rPr>
              <a:t>from</a:t>
            </a:r>
            <a:r>
              <a:rPr lang="en-US" sz="800" dirty="0">
                <a:solidFill>
                  <a:prstClr val="black"/>
                </a:solidFill>
                <a:latin typeface="Consolas"/>
              </a:rPr>
              <a:t> </a:t>
            </a:r>
            <a:r>
              <a:rPr lang="en-US" sz="800" dirty="0" err="1">
                <a:solidFill>
                  <a:srgbClr val="008080"/>
                </a:solidFill>
                <a:latin typeface="Consolas"/>
              </a:rPr>
              <a:t>TestBitFirst</a:t>
            </a:r>
            <a:endParaRPr lang="en-US" sz="800" dirty="0">
              <a:solidFill>
                <a:prstClr val="black"/>
              </a:solidFill>
              <a:latin typeface="Consolas"/>
            </a:endParaRPr>
          </a:p>
          <a:p>
            <a:pPr lvl="0"/>
            <a:endParaRPr lang="en-US" sz="800" dirty="0">
              <a:solidFill>
                <a:prstClr val="black"/>
              </a:solidFill>
              <a:latin typeface="Consolas"/>
            </a:endParaRPr>
          </a:p>
          <a:p>
            <a:pPr lvl="0"/>
            <a:r>
              <a:rPr lang="en-US" sz="800" dirty="0">
                <a:solidFill>
                  <a:srgbClr val="008000"/>
                </a:solidFill>
                <a:latin typeface="Consolas"/>
              </a:rPr>
              <a:t>-- When creating an index equality columns by selectivity should precede inequality columns by selectivity.</a:t>
            </a:r>
            <a:endParaRPr lang="en-US" sz="800" dirty="0">
              <a:solidFill>
                <a:prstClr val="black"/>
              </a:solidFill>
              <a:latin typeface="Consolas"/>
            </a:endParaRPr>
          </a:p>
          <a:p>
            <a:pPr lvl="0"/>
            <a:endParaRPr lang="en-US" sz="800" dirty="0">
              <a:solidFill>
                <a:prstClr val="black"/>
              </a:solidFill>
              <a:latin typeface="Consolas"/>
            </a:endParaRPr>
          </a:p>
          <a:p>
            <a:pPr lvl="0"/>
            <a:r>
              <a:rPr lang="en-US" sz="800" dirty="0">
                <a:solidFill>
                  <a:srgbClr val="008000"/>
                </a:solidFill>
                <a:latin typeface="Consolas"/>
              </a:rPr>
              <a:t>-- cleanup:</a:t>
            </a:r>
            <a:endParaRPr lang="en-US" sz="800" dirty="0">
              <a:solidFill>
                <a:prstClr val="black"/>
              </a:solidFill>
              <a:latin typeface="Consolas"/>
            </a:endParaRPr>
          </a:p>
          <a:p>
            <a:pPr lvl="0"/>
            <a:endParaRPr lang="en-US" sz="800" dirty="0">
              <a:solidFill>
                <a:prstClr val="black"/>
              </a:solidFill>
              <a:latin typeface="Consolas"/>
            </a:endParaRPr>
          </a:p>
          <a:p>
            <a:pPr lvl="0"/>
            <a:r>
              <a:rPr lang="en-US" sz="800" dirty="0">
                <a:solidFill>
                  <a:srgbClr val="0000FF"/>
                </a:solidFill>
                <a:latin typeface="Consolas"/>
              </a:rPr>
              <a:t>IF</a:t>
            </a:r>
            <a:r>
              <a:rPr lang="en-US" sz="800" dirty="0">
                <a:solidFill>
                  <a:prstClr val="black"/>
                </a:solidFill>
                <a:latin typeface="Consolas"/>
              </a:rPr>
              <a:t> </a:t>
            </a:r>
            <a:r>
              <a:rPr lang="en-US" sz="800" dirty="0">
                <a:solidFill>
                  <a:srgbClr val="808080"/>
                </a:solidFill>
                <a:latin typeface="Consolas"/>
              </a:rPr>
              <a:t>EXISTS</a:t>
            </a:r>
            <a:r>
              <a:rPr lang="en-US" sz="800" dirty="0">
                <a:solidFill>
                  <a:srgbClr val="0000FF"/>
                </a:solidFill>
                <a:latin typeface="Consolas"/>
              </a:rPr>
              <a:t> </a:t>
            </a:r>
            <a:r>
              <a:rPr lang="en-US" sz="800" dirty="0">
                <a:solidFill>
                  <a:srgbClr val="808080"/>
                </a:solidFill>
                <a:latin typeface="Consolas"/>
              </a:rPr>
              <a:t>(</a:t>
            </a:r>
            <a:r>
              <a:rPr lang="en-US" sz="800" dirty="0">
                <a:solidFill>
                  <a:srgbClr val="0000FF"/>
                </a:solidFill>
                <a:latin typeface="Consolas"/>
              </a:rPr>
              <a:t>select</a:t>
            </a:r>
            <a:r>
              <a:rPr lang="en-US" sz="800" dirty="0">
                <a:solidFill>
                  <a:prstClr val="black"/>
                </a:solidFill>
                <a:latin typeface="Consolas"/>
              </a:rPr>
              <a:t> 1 </a:t>
            </a:r>
            <a:r>
              <a:rPr lang="en-US" sz="800" dirty="0">
                <a:solidFill>
                  <a:srgbClr val="0000FF"/>
                </a:solidFill>
                <a:latin typeface="Consolas"/>
              </a:rPr>
              <a:t>from</a:t>
            </a:r>
            <a:r>
              <a:rPr lang="en-US" sz="800" dirty="0">
                <a:solidFill>
                  <a:prstClr val="black"/>
                </a:solidFill>
                <a:latin typeface="Consolas"/>
              </a:rPr>
              <a:t> </a:t>
            </a:r>
            <a:r>
              <a:rPr lang="en-US" sz="800" dirty="0" err="1">
                <a:solidFill>
                  <a:srgbClr val="008000"/>
                </a:solidFill>
                <a:latin typeface="Consolas"/>
              </a:rPr>
              <a:t>sys</a:t>
            </a:r>
            <a:r>
              <a:rPr lang="en-US" sz="800" dirty="0" err="1">
                <a:solidFill>
                  <a:srgbClr val="808080"/>
                </a:solidFill>
                <a:latin typeface="Consolas"/>
              </a:rPr>
              <a:t>.</a:t>
            </a:r>
            <a:r>
              <a:rPr lang="en-US" sz="800" dirty="0" err="1">
                <a:solidFill>
                  <a:srgbClr val="008000"/>
                </a:solidFill>
                <a:latin typeface="Consolas"/>
              </a:rPr>
              <a:t>objects</a:t>
            </a:r>
            <a:r>
              <a:rPr lang="en-US" sz="800" dirty="0">
                <a:solidFill>
                  <a:prstClr val="black"/>
                </a:solidFill>
                <a:latin typeface="Consolas"/>
              </a:rPr>
              <a:t> </a:t>
            </a:r>
            <a:r>
              <a:rPr lang="en-US" sz="800" dirty="0">
                <a:solidFill>
                  <a:srgbClr val="0000FF"/>
                </a:solidFill>
                <a:latin typeface="Consolas"/>
              </a:rPr>
              <a:t>where</a:t>
            </a:r>
            <a:r>
              <a:rPr lang="en-US" sz="800" dirty="0">
                <a:solidFill>
                  <a:prstClr val="black"/>
                </a:solidFill>
                <a:latin typeface="Consolas"/>
              </a:rPr>
              <a:t> </a:t>
            </a:r>
            <a:r>
              <a:rPr lang="en-US" sz="800" dirty="0">
                <a:solidFill>
                  <a:srgbClr val="008080"/>
                </a:solidFill>
                <a:latin typeface="Consolas"/>
              </a:rPr>
              <a:t>name</a:t>
            </a:r>
            <a:r>
              <a:rPr lang="en-US" sz="800" dirty="0">
                <a:solidFill>
                  <a:prstClr val="black"/>
                </a:solidFill>
                <a:latin typeface="Consolas"/>
              </a:rPr>
              <a:t> </a:t>
            </a:r>
            <a:r>
              <a:rPr lang="en-US" sz="800" dirty="0">
                <a:solidFill>
                  <a:srgbClr val="808080"/>
                </a:solidFill>
                <a:latin typeface="Consolas"/>
              </a:rPr>
              <a:t>=</a:t>
            </a:r>
            <a:r>
              <a:rPr lang="en-US" sz="800" dirty="0">
                <a:solidFill>
                  <a:prstClr val="black"/>
                </a:solidFill>
                <a:latin typeface="Consolas"/>
              </a:rPr>
              <a:t> </a:t>
            </a:r>
            <a:r>
              <a:rPr lang="en-US" sz="800" dirty="0">
                <a:solidFill>
                  <a:srgbClr val="FF0000"/>
                </a:solidFill>
                <a:latin typeface="Consolas"/>
              </a:rPr>
              <a:t>'</a:t>
            </a:r>
            <a:r>
              <a:rPr lang="en-US" sz="800" dirty="0" err="1">
                <a:solidFill>
                  <a:srgbClr val="FF0000"/>
                </a:solidFill>
                <a:latin typeface="Consolas"/>
              </a:rPr>
              <a:t>TestBitFirst</a:t>
            </a:r>
            <a:r>
              <a:rPr lang="en-US" sz="800" dirty="0">
                <a:solidFill>
                  <a:srgbClr val="FF0000"/>
                </a:solidFill>
                <a:latin typeface="Consolas"/>
              </a:rPr>
              <a:t>'</a:t>
            </a:r>
            <a:r>
              <a:rPr lang="en-US" sz="800" dirty="0">
                <a:solidFill>
                  <a:prstClr val="black"/>
                </a:solidFill>
                <a:latin typeface="Consolas"/>
              </a:rPr>
              <a:t> </a:t>
            </a:r>
            <a:r>
              <a:rPr lang="en-US" sz="800" dirty="0">
                <a:solidFill>
                  <a:srgbClr val="808080"/>
                </a:solidFill>
                <a:latin typeface="Consolas"/>
              </a:rPr>
              <a:t>AND</a:t>
            </a:r>
            <a:r>
              <a:rPr lang="en-US" sz="800" dirty="0">
                <a:solidFill>
                  <a:prstClr val="black"/>
                </a:solidFill>
                <a:latin typeface="Consolas"/>
              </a:rPr>
              <a:t> </a:t>
            </a:r>
            <a:r>
              <a:rPr lang="en-US" sz="800" dirty="0">
                <a:solidFill>
                  <a:srgbClr val="0000FF"/>
                </a:solidFill>
                <a:latin typeface="Consolas"/>
              </a:rPr>
              <a:t>type</a:t>
            </a:r>
            <a:r>
              <a:rPr lang="en-US" sz="800" dirty="0">
                <a:solidFill>
                  <a:prstClr val="black"/>
                </a:solidFill>
                <a:latin typeface="Consolas"/>
              </a:rPr>
              <a:t> </a:t>
            </a:r>
            <a:r>
              <a:rPr lang="en-US" sz="800" dirty="0">
                <a:solidFill>
                  <a:srgbClr val="808080"/>
                </a:solidFill>
                <a:latin typeface="Consolas"/>
              </a:rPr>
              <a:t>=</a:t>
            </a:r>
            <a:r>
              <a:rPr lang="en-US" sz="800" dirty="0">
                <a:solidFill>
                  <a:prstClr val="black"/>
                </a:solidFill>
                <a:latin typeface="Consolas"/>
              </a:rPr>
              <a:t> </a:t>
            </a:r>
            <a:r>
              <a:rPr lang="en-US" sz="800" dirty="0">
                <a:solidFill>
                  <a:srgbClr val="FF0000"/>
                </a:solidFill>
                <a:latin typeface="Consolas"/>
              </a:rPr>
              <a:t>'U'</a:t>
            </a:r>
            <a:r>
              <a:rPr lang="en-US" sz="800" dirty="0">
                <a:solidFill>
                  <a:srgbClr val="808080"/>
                </a:solidFill>
                <a:latin typeface="Consolas"/>
              </a:rPr>
              <a:t>)</a:t>
            </a:r>
            <a:endParaRPr lang="en-US" sz="800" dirty="0">
              <a:solidFill>
                <a:prstClr val="black"/>
              </a:solidFill>
              <a:latin typeface="Consolas"/>
            </a:endParaRPr>
          </a:p>
          <a:p>
            <a:pPr lvl="0"/>
            <a:r>
              <a:rPr lang="en-US" sz="800" dirty="0">
                <a:solidFill>
                  <a:srgbClr val="0000FF"/>
                </a:solidFill>
                <a:latin typeface="Consolas"/>
              </a:rPr>
              <a:t>drop</a:t>
            </a:r>
            <a:r>
              <a:rPr lang="en-US" sz="800" dirty="0">
                <a:solidFill>
                  <a:prstClr val="black"/>
                </a:solidFill>
                <a:latin typeface="Consolas"/>
              </a:rPr>
              <a:t> </a:t>
            </a:r>
            <a:r>
              <a:rPr lang="en-US" sz="800" dirty="0">
                <a:solidFill>
                  <a:srgbClr val="0000FF"/>
                </a:solidFill>
                <a:latin typeface="Consolas"/>
              </a:rPr>
              <a:t>table</a:t>
            </a:r>
            <a:r>
              <a:rPr lang="en-US" sz="800" dirty="0">
                <a:solidFill>
                  <a:prstClr val="black"/>
                </a:solidFill>
                <a:latin typeface="Consolas"/>
              </a:rPr>
              <a:t> </a:t>
            </a:r>
            <a:r>
              <a:rPr lang="en-US" sz="800" dirty="0" err="1">
                <a:solidFill>
                  <a:srgbClr val="008080"/>
                </a:solidFill>
                <a:latin typeface="Consolas"/>
              </a:rPr>
              <a:t>TestBitFirst</a:t>
            </a:r>
            <a:endParaRPr lang="en-US" sz="800" dirty="0">
              <a:solidFill>
                <a:prstClr val="black"/>
              </a:solidFill>
              <a:latin typeface="Consolas"/>
            </a:endParaRPr>
          </a:p>
          <a:p>
            <a:pPr lvl="0"/>
            <a:r>
              <a:rPr lang="en-US" sz="800" dirty="0">
                <a:solidFill>
                  <a:srgbClr val="0000FF"/>
                </a:solidFill>
                <a:latin typeface="Consolas"/>
              </a:rPr>
              <a:t>GO</a:t>
            </a:r>
            <a:endParaRPr lang="en-US" sz="800" dirty="0">
              <a:solidFill>
                <a:prstClr val="black"/>
              </a:solidFill>
              <a:latin typeface="Consolas"/>
            </a:endParaRPr>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15</a:t>
            </a:fld>
            <a:endParaRPr lang="en-US" dirty="0"/>
          </a:p>
        </p:txBody>
      </p:sp>
    </p:spTree>
    <p:extLst>
      <p:ext uri="{BB962C8B-B14F-4D97-AF65-F5344CB8AC3E}">
        <p14:creationId xmlns:p14="http://schemas.microsoft.com/office/powerpoint/2010/main" val="1489736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152400"/>
            <a:ext cx="3873500" cy="2905125"/>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designing an index, you should consider the following database guidelines:</a:t>
            </a:r>
          </a:p>
          <a:p>
            <a:pPr marL="171450" lvl="0" indent="-171450">
              <a:buFont typeface="Arial" pitchFamily="34" charset="0"/>
              <a:buChar char="•"/>
            </a:pPr>
            <a:r>
              <a:rPr lang="en-US" sz="1200" kern="1200" dirty="0" smtClean="0">
                <a:solidFill>
                  <a:schemeClr val="tx1"/>
                </a:solidFill>
                <a:effectLst/>
                <a:latin typeface="+mn-lt"/>
                <a:ea typeface="+mn-ea"/>
                <a:cs typeface="+mn-cs"/>
              </a:rPr>
              <a:t>Large numbers of indexes on a table affect the performance of INSERT, UPDATE, and DELETE statements because all indexes must be adjusted as data in the table changes. Indexes can help UPDATE or DELETE statements with WHERE clauses by efficiently locating the rows to be updated or deleted. You must evaluate the tradeoff carefully.</a:t>
            </a:r>
          </a:p>
          <a:p>
            <a:pPr marL="171450" lvl="0" indent="-171450">
              <a:buFont typeface="Arial" pitchFamily="34" charset="0"/>
              <a:buChar char="•"/>
            </a:pPr>
            <a:r>
              <a:rPr lang="en-US" sz="1200" kern="1200" dirty="0" smtClean="0">
                <a:solidFill>
                  <a:schemeClr val="tx1"/>
                </a:solidFill>
                <a:effectLst/>
                <a:latin typeface="+mn-lt"/>
                <a:ea typeface="+mn-ea"/>
                <a:cs typeface="+mn-cs"/>
              </a:rPr>
              <a:t>Avoid over-indexing heavily updated tables and keep indexes narrow, that is, with as few columns as possible.</a:t>
            </a:r>
          </a:p>
          <a:p>
            <a:pPr marL="171450" lvl="0" indent="-171450">
              <a:buFont typeface="Arial" pitchFamily="34" charset="0"/>
              <a:buChar char="•"/>
            </a:pPr>
            <a:r>
              <a:rPr lang="en-US" sz="1200" kern="1200" dirty="0" smtClean="0">
                <a:solidFill>
                  <a:schemeClr val="tx1"/>
                </a:solidFill>
                <a:effectLst/>
                <a:latin typeface="+mn-lt"/>
                <a:ea typeface="+mn-ea"/>
                <a:cs typeface="+mn-cs"/>
              </a:rPr>
              <a:t>Larger numbers of indexes may be used with minimal penalty on tables with low update requirements but large volumes of data. Larger numbers of indexes can help the performance of larger varieties of queries that do not modify data.</a:t>
            </a:r>
          </a:p>
          <a:p>
            <a:pPr marL="171450" lvl="0" indent="-171450">
              <a:buFont typeface="Arial" pitchFamily="34" charset="0"/>
              <a:buChar char="•"/>
            </a:pPr>
            <a:r>
              <a:rPr lang="en-US" sz="1200" kern="1200" dirty="0" smtClean="0">
                <a:solidFill>
                  <a:schemeClr val="tx1"/>
                </a:solidFill>
                <a:effectLst/>
                <a:latin typeface="+mn-lt"/>
                <a:ea typeface="+mn-ea"/>
                <a:cs typeface="+mn-cs"/>
              </a:rPr>
              <a:t>Indexing small tables may not be optimal because it can take the query optimizer longer to evaluate the usefulness of an index than to perform a simple table scan. It may also take longer to navigate a small index than to simply perform a table scan. Therefore, indexes on small tables may not be used, but still incur maintenance overhead as the data in the table changes.</a:t>
            </a:r>
          </a:p>
          <a:p>
            <a:pPr marL="171450" lvl="0" indent="-171450">
              <a:buFont typeface="Arial" pitchFamily="34" charset="0"/>
              <a:buChar char="•"/>
            </a:pPr>
            <a:r>
              <a:rPr lang="en-US" sz="1200" kern="1200" dirty="0" smtClean="0">
                <a:solidFill>
                  <a:schemeClr val="tx1"/>
                </a:solidFill>
                <a:effectLst/>
                <a:latin typeface="+mn-lt"/>
                <a:ea typeface="+mn-ea"/>
                <a:cs typeface="+mn-cs"/>
              </a:rPr>
              <a:t>Indexes on views can provide significant performance gains when the view contains aggregations, table joins, or a combination of aggregations and joins. The view does not need to be explicitly referenced in the query for the query optimizer to use it.</a:t>
            </a:r>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16</a:t>
            </a:fld>
            <a:endParaRPr lang="en-US" dirty="0"/>
          </a:p>
        </p:txBody>
      </p:sp>
    </p:spTree>
    <p:extLst>
      <p:ext uri="{BB962C8B-B14F-4D97-AF65-F5344CB8AC3E}">
        <p14:creationId xmlns:p14="http://schemas.microsoft.com/office/powerpoint/2010/main" val="4289180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152400"/>
            <a:ext cx="3873500" cy="2905125"/>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designing an index, consider the following query guidelines:</a:t>
            </a:r>
          </a:p>
          <a:p>
            <a:pPr marL="171450" lvl="0" indent="-171450">
              <a:buFont typeface="Arial" pitchFamily="34" charset="0"/>
              <a:buChar char="•"/>
            </a:pPr>
            <a:r>
              <a:rPr lang="en-US" sz="1200" kern="1200" dirty="0" smtClean="0">
                <a:solidFill>
                  <a:schemeClr val="tx1"/>
                </a:solidFill>
                <a:effectLst/>
                <a:latin typeface="+mn-lt"/>
                <a:ea typeface="+mn-ea"/>
                <a:cs typeface="+mn-cs"/>
              </a:rPr>
              <a:t>Create non-clustered indexes on all columns that are frequently used in predicates and in join conditions in queries.</a:t>
            </a:r>
          </a:p>
          <a:p>
            <a:pPr marL="171450" lvl="0" indent="-171450">
              <a:buFont typeface="Arial" pitchFamily="34" charset="0"/>
              <a:buChar char="•"/>
            </a:pPr>
            <a:r>
              <a:rPr lang="en-US" sz="1200" kern="1200" dirty="0" smtClean="0">
                <a:solidFill>
                  <a:schemeClr val="tx1"/>
                </a:solidFill>
                <a:effectLst/>
                <a:latin typeface="+mn-lt"/>
                <a:ea typeface="+mn-ea"/>
                <a:cs typeface="+mn-cs"/>
              </a:rPr>
              <a:t>Avoid adding unnecessary columns. Adding too many index columns can adversely affect disk space and index maintenance performance.</a:t>
            </a:r>
          </a:p>
          <a:p>
            <a:pPr marL="171450" lvl="0" indent="-171450">
              <a:buFont typeface="Arial" pitchFamily="34" charset="0"/>
              <a:buChar char="•"/>
            </a:pPr>
            <a:r>
              <a:rPr lang="en-US" sz="1200" kern="1200" dirty="0" smtClean="0">
                <a:solidFill>
                  <a:schemeClr val="tx1"/>
                </a:solidFill>
                <a:effectLst/>
                <a:latin typeface="+mn-lt"/>
                <a:ea typeface="+mn-ea"/>
                <a:cs typeface="+mn-cs"/>
              </a:rPr>
              <a:t>Covering indexes can improve query performance because all the data needed to meet the requirements of the query exists within the index itself. This means that only the index pages, and not the data pages of the table or clustered index, are needed to retrieve the requested data; therefore, using covering indexes reduces the overall disk I/O.</a:t>
            </a:r>
          </a:p>
          <a:p>
            <a:pPr marL="171450" lvl="0" indent="-171450">
              <a:buFont typeface="Arial" pitchFamily="34" charset="0"/>
              <a:buChar char="•"/>
            </a:pPr>
            <a:r>
              <a:rPr lang="en-US" sz="1200" kern="1200" dirty="0" smtClean="0">
                <a:solidFill>
                  <a:schemeClr val="tx1"/>
                </a:solidFill>
                <a:effectLst/>
                <a:latin typeface="+mn-lt"/>
                <a:ea typeface="+mn-ea"/>
                <a:cs typeface="+mn-cs"/>
              </a:rPr>
              <a:t>Write queries that insert or modify as many rows as possible in a single statement, instead of using multiple queries to update the same rows. By using only one statement, you can exploit optimized index maintenance.</a:t>
            </a:r>
          </a:p>
          <a:p>
            <a:pPr marL="171450" lvl="0" indent="-171450">
              <a:buFont typeface="Arial" pitchFamily="34" charset="0"/>
              <a:buChar char="•"/>
            </a:pPr>
            <a:r>
              <a:rPr lang="en-US" dirty="0" smtClean="0"/>
              <a:t>If the WHERE clause of a query includes two conditions and there are separate non-clustered indexes on these columns, the SQL Server optimizer will consider using both indexes and joining the results together, called index intersection.  This prevents the need to have a single index on both columns.</a:t>
            </a:r>
            <a:endParaRPr lang="en-US" sz="1200" kern="1200" dirty="0" smtClean="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17</a:t>
            </a:fld>
            <a:endParaRPr lang="en-US" dirty="0"/>
          </a:p>
        </p:txBody>
      </p:sp>
    </p:spTree>
    <p:extLst>
      <p:ext uri="{BB962C8B-B14F-4D97-AF65-F5344CB8AC3E}">
        <p14:creationId xmlns:p14="http://schemas.microsoft.com/office/powerpoint/2010/main" val="4093427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152400"/>
            <a:ext cx="3873500" cy="2905125"/>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filtered index is an optimized non-clustered index, especially suited to cover queries that select from a well-defined subset of data. It uses a filter predicate to index a portion of rows in the table. A well-designed filtered index can improve query performance, reduce index maintenance costs, and reduce index storage costs compared with full-table indexes.  You can create a filtered index by adding a WHERE clause to the index create statement.  For example:</a:t>
            </a:r>
          </a:p>
          <a:p>
            <a:endParaRPr lang="en-US" sz="1200" kern="1200" dirty="0" smtClean="0">
              <a:solidFill>
                <a:schemeClr val="tx1"/>
              </a:solidFill>
              <a:effectLst/>
              <a:latin typeface="+mn-lt"/>
              <a:ea typeface="+mn-ea"/>
              <a:cs typeface="+mn-cs"/>
            </a:endParaRPr>
          </a:p>
          <a:p>
            <a:r>
              <a:rPr lang="en-US" sz="1000" dirty="0">
                <a:solidFill>
                  <a:srgbClr val="0000FF"/>
                </a:solidFill>
                <a:latin typeface="Courier New" pitchFamily="49" charset="0"/>
                <a:cs typeface="Courier New" pitchFamily="49" charset="0"/>
              </a:rPr>
              <a:t>CREATE</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INDEX</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ncl_myTable_filtered</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ON</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myTable</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int1</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WHERE</a:t>
            </a:r>
            <a:r>
              <a:rPr lang="en-US" sz="1000" dirty="0">
                <a:solidFill>
                  <a:prstClr val="black"/>
                </a:solidFill>
                <a:latin typeface="Courier New" pitchFamily="49" charset="0"/>
                <a:cs typeface="Courier New" pitchFamily="49" charset="0"/>
              </a:rPr>
              <a:t> bit1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1</a:t>
            </a:r>
            <a:r>
              <a:rPr lang="en-US" sz="1000" dirty="0">
                <a:solidFill>
                  <a:srgbClr val="808080"/>
                </a:solidFill>
                <a:latin typeface="Courier New" pitchFamily="49" charset="0"/>
                <a:cs typeface="Courier New" pitchFamily="49" charset="0"/>
              </a:rPr>
              <a:t>;</a:t>
            </a:r>
            <a:endParaRPr lang="en-US" sz="1000" kern="1200" dirty="0" smtClean="0">
              <a:solidFill>
                <a:schemeClr val="tx1"/>
              </a:solidFill>
              <a:effectLst/>
              <a:latin typeface="Courier New" pitchFamily="49" charset="0"/>
              <a:cs typeface="Courier New" pitchFamily="49" charset="0"/>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Filtered indexes can provide the following advantages over full-table indexes:</a:t>
            </a: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Improved query performance and plan quality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well-designed filtered index improves query performance and execution plan quality because it is smaller than a full-table non-clustered index and has filtered statistics. The filtered statistics are more accurate than full-table statistics because they cover only the rows in the filtered index.</a:t>
            </a: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Reduced index maintenance costs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index is maintained only when data manipulation language (DML) statements affect the data in the index. A filtered index reduces index maintenance costs compared with a full-table non-clustered index because it is smaller and is only maintained when the data in the index is affected. It is possible to have a large number of filtered indexes, especially when they contain data that is affected infrequently. Similarly, if a filtered index contains only the frequently affected data, the smaller size of the index reduces the cost of updating the statistics.</a:t>
            </a: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Reduced index storage costs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Creating a filtered index can reduce disk storage for non-clustered indexes when a full-table index is not necessary. You can replace a full-table non-clustered index with multiple filtered indexes without significantly increasing the storage requirements.</a:t>
            </a:r>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18</a:t>
            </a:fld>
            <a:endParaRPr lang="en-US" dirty="0"/>
          </a:p>
        </p:txBody>
      </p:sp>
    </p:spTree>
    <p:extLst>
      <p:ext uri="{BB962C8B-B14F-4D97-AF65-F5344CB8AC3E}">
        <p14:creationId xmlns:p14="http://schemas.microsoft.com/office/powerpoint/2010/main" val="4282293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859620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What should you consider when choosing a candidate for a clustered index?</a:t>
            </a:r>
          </a:p>
          <a:p>
            <a:pPr marL="628650" lvl="1" indent="-171450">
              <a:buFont typeface="Arial" pitchFamily="34" charset="0"/>
              <a:buChar char="•"/>
            </a:pPr>
            <a:r>
              <a:rPr lang="en-US" dirty="0" smtClean="0"/>
              <a:t>Column should be: unique, narrow, not frequently updated, inserted sequentially,</a:t>
            </a:r>
            <a:r>
              <a:rPr lang="en-US" baseline="0" dirty="0" smtClean="0"/>
              <a:t> use for wide queries</a:t>
            </a:r>
            <a:endParaRPr lang="en-US" dirty="0" smtClean="0"/>
          </a:p>
          <a:p>
            <a:pPr marL="171450" indent="-171450">
              <a:buFont typeface="Arial" pitchFamily="34" charset="0"/>
              <a:buChar char="•"/>
            </a:pPr>
            <a:r>
              <a:rPr lang="en-US" dirty="0" smtClean="0"/>
              <a:t>What is a covering index?</a:t>
            </a:r>
          </a:p>
          <a:p>
            <a:pPr marL="628650" lvl="1" indent="-171450">
              <a:buFont typeface="Arial" pitchFamily="34" charset="0"/>
              <a:buChar char="•"/>
            </a:pPr>
            <a:r>
              <a:rPr lang="en-US" dirty="0" smtClean="0"/>
              <a:t>An</a:t>
            </a:r>
            <a:r>
              <a:rPr lang="en-US" baseline="0" dirty="0" smtClean="0"/>
              <a:t> index that contains all the data necessary to satisfy the query without accessing the base table</a:t>
            </a:r>
            <a:endParaRPr lang="en-US" dirty="0" smtClean="0"/>
          </a:p>
          <a:p>
            <a:pPr marL="171450" indent="-171450">
              <a:buFont typeface="Arial" pitchFamily="34" charset="0"/>
              <a:buChar char="•"/>
            </a:pPr>
            <a:r>
              <a:rPr lang="en-US" dirty="0" smtClean="0"/>
              <a:t>How does a covering index improve efficiency of data access?</a:t>
            </a:r>
          </a:p>
          <a:p>
            <a:pPr marL="628650" lvl="1" indent="-171450">
              <a:buFont typeface="Arial" pitchFamily="34" charset="0"/>
              <a:buChar char="•"/>
            </a:pPr>
            <a:r>
              <a:rPr lang="en-US" dirty="0" smtClean="0"/>
              <a:t>Prevents lookups, reduces I/O, increases likelihood</a:t>
            </a:r>
            <a:r>
              <a:rPr lang="en-US" baseline="0" dirty="0" smtClean="0"/>
              <a:t> of sequential or localized I/O vs. random I/O</a:t>
            </a:r>
            <a:endParaRPr lang="en-US" dirty="0" smtClean="0"/>
          </a:p>
          <a:p>
            <a:pPr marL="171450" indent="-171450">
              <a:buFont typeface="Arial" pitchFamily="34" charset="0"/>
              <a:buChar char="•"/>
            </a:pPr>
            <a:r>
              <a:rPr lang="en-US" dirty="0" smtClean="0"/>
              <a:t>A bit column should never be the first column in an index (True or False) </a:t>
            </a:r>
          </a:p>
          <a:p>
            <a:pPr marL="628650" lvl="1" indent="-171450">
              <a:buFont typeface="Arial" pitchFamily="34" charset="0"/>
              <a:buChar char="•"/>
            </a:pPr>
            <a:r>
              <a:rPr lang="en-US" dirty="0" smtClean="0"/>
              <a:t>False</a:t>
            </a:r>
          </a:p>
          <a:p>
            <a:pPr marL="171450" indent="-171450">
              <a:buFont typeface="Arial" pitchFamily="34" charset="0"/>
              <a:buChar char="•"/>
            </a:pPr>
            <a:r>
              <a:rPr lang="en-US" dirty="0" smtClean="0"/>
              <a:t>In general, where would equality columns, inequality columns, and columns from the SELECT list appear in the CREATE INDEX statement</a:t>
            </a:r>
          </a:p>
          <a:p>
            <a:pPr marL="628650" lvl="1" indent="-171450">
              <a:buFont typeface="Arial" pitchFamily="34" charset="0"/>
              <a:buChar char="•"/>
            </a:pPr>
            <a:r>
              <a:rPr lang="en-US" dirty="0" smtClean="0"/>
              <a:t>Equality columns first (in order of selectivity),</a:t>
            </a:r>
            <a:r>
              <a:rPr lang="en-US" baseline="0" dirty="0" smtClean="0"/>
              <a:t> inequality columns (in order of selectivity), SELECT columns should be in the </a:t>
            </a:r>
            <a:r>
              <a:rPr lang="en-US" baseline="0" smtClean="0"/>
              <a:t>INCLUDE clause</a:t>
            </a:r>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3406329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174708" indent="-174708" defTabSz="931774">
              <a:buFont typeface="Arial" pitchFamily="34" charset="0"/>
              <a:buChar char="•"/>
              <a:defRPr/>
            </a:pPr>
            <a:endParaRPr lang="en-US" dirty="0" smtClean="0"/>
          </a:p>
          <a:p>
            <a:pPr marL="174708" indent="-174708" defTabSz="931774">
              <a:buFont typeface="Arial" pitchFamily="34" charset="0"/>
              <a:buChar cha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Introduction</a:t>
            </a:r>
          </a:p>
          <a:p>
            <a:r>
              <a:rPr lang="en-US" sz="1200" kern="1200" dirty="0" smtClean="0">
                <a:solidFill>
                  <a:schemeClr val="tx1"/>
                </a:solidFill>
                <a:effectLst/>
                <a:latin typeface="+mn-lt"/>
                <a:ea typeface="+mn-ea"/>
                <a:cs typeface="+mn-cs"/>
              </a:rPr>
              <a:t>Every design optimization decision in a database comes at a price. There is a tradeoff for every change made. Because of this, there is no one solution that will work optimally for every situation. The process of optimization involves understanding these tradeoffs and making informed decisions on whether or not the gain is worth the cost. In the end, testing will be the only way to determine if the optimization has given the desired net gain. An understanding of a few principles can help you make good optimization decisions.</a:t>
            </a:r>
          </a:p>
          <a:p>
            <a:r>
              <a:rPr lang="en-US" sz="1200" kern="1200" dirty="0" smtClean="0">
                <a:solidFill>
                  <a:schemeClr val="tx1"/>
                </a:solidFill>
                <a:effectLst/>
                <a:latin typeface="+mn-lt"/>
                <a:ea typeface="+mn-ea"/>
                <a:cs typeface="+mn-cs"/>
              </a:rPr>
              <a:t>This section covers some considerations from the database, query, and column perspective and explains a few ways that you can use indexing to help SQL access the data optimally.</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Objectives</a:t>
            </a:r>
          </a:p>
          <a:p>
            <a:pPr marL="171450" indent="-171450">
              <a:buFont typeface="Arial" pitchFamily="34" charset="0"/>
              <a:buChar char="•"/>
            </a:pPr>
            <a:r>
              <a:rPr lang="en-US" sz="1200" kern="1200" dirty="0" smtClean="0">
                <a:solidFill>
                  <a:schemeClr val="tx1"/>
                </a:solidFill>
                <a:effectLst/>
                <a:latin typeface="+mn-lt"/>
                <a:ea typeface="+mn-ea"/>
                <a:cs typeface="+mn-cs"/>
              </a:rPr>
              <a:t>After completing this section, you will be able to:</a:t>
            </a:r>
          </a:p>
          <a:p>
            <a:pPr marL="171450" lvl="0" indent="-171450">
              <a:buFont typeface="Arial" pitchFamily="34" charset="0"/>
              <a:buChar char="•"/>
            </a:pPr>
            <a:r>
              <a:rPr lang="en-US" sz="1200" kern="1200" dirty="0" smtClean="0">
                <a:solidFill>
                  <a:schemeClr val="tx1"/>
                </a:solidFill>
                <a:effectLst/>
                <a:latin typeface="+mn-lt"/>
                <a:ea typeface="+mn-ea"/>
                <a:cs typeface="+mn-cs"/>
              </a:rPr>
              <a:t>Select an index type for a given set of requirements.</a:t>
            </a:r>
          </a:p>
          <a:p>
            <a:pPr marL="171450" lvl="0" indent="-171450">
              <a:buFont typeface="Arial" pitchFamily="34" charset="0"/>
              <a:buChar char="•"/>
            </a:pPr>
            <a:r>
              <a:rPr lang="en-US" sz="1200" kern="1200" dirty="0" smtClean="0">
                <a:solidFill>
                  <a:schemeClr val="tx1"/>
                </a:solidFill>
                <a:effectLst/>
                <a:latin typeface="+mn-lt"/>
                <a:ea typeface="+mn-ea"/>
                <a:cs typeface="+mn-cs"/>
              </a:rPr>
              <a:t>Design an indexing strategy that is optimal for the database load.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920E16-7E2D-4061-8759-5F8497A7A433}"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152400"/>
            <a:ext cx="3873500" cy="2905125"/>
          </a:xfrm>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effectLst/>
                <a:latin typeface="+mn-lt"/>
                <a:ea typeface="+mn-ea"/>
                <a:cs typeface="+mn-cs"/>
              </a:rPr>
              <a:t>A clustered index should be considered for most tables. A clustered index optimizes inserts by allowing the insertion process to navigate the B-tree to the leaf page where the insert must take place, rather than scanning the PFS pages and IAM pages, which is required for inserting a new row into a heap table. Clustered indexes are preferred in queries where a RID lookup or KEY lookup may otherwise need to be performed to return all columns.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Because the data physically resides on the leaf pages of the clustered index, there can only be one clustered index on a table. Because of its importance to all other indexes, and its importance to queries, there are a few things that you should consider when deciding which index is the best candidate to be a clustered index. The following sections describe these considerations.</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Columns in the index keys are not updated</a:t>
            </a:r>
          </a:p>
          <a:p>
            <a:r>
              <a:rPr lang="en-US" sz="1200" kern="1200" dirty="0" smtClean="0">
                <a:solidFill>
                  <a:schemeClr val="tx1"/>
                </a:solidFill>
                <a:effectLst/>
                <a:latin typeface="+mn-lt"/>
                <a:ea typeface="+mn-ea"/>
                <a:cs typeface="+mn-cs"/>
              </a:rPr>
              <a:t>Remember that the data resides on the leaf pages of the clustered index. This means that the clustered index will probably have more data for each row on its leaf page than any other index. Because it is part of the index, the values of the index keys determine on which page the data row will be located. If the clustered index key is updated, it is likely that the entire data row must be moved from its current location to a new page based on the new values of the clustered index keys. Additionally, since the clustered index key is stored in all non-clustered indexes, updating the clustered index key means that all non-clustered indexes will need to be updated.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Because this data movement and extra updating can create a big performance penalty on updates, columns that are frequently updated are probably not the best candidates for clustered index keys. You should create clustered indexes on non-updated or seldom updated columns.</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The set of keys will create a narrow index</a:t>
            </a:r>
          </a:p>
          <a:p>
            <a:r>
              <a:rPr lang="en-US" sz="1200" kern="1200" dirty="0" smtClean="0">
                <a:solidFill>
                  <a:schemeClr val="tx1"/>
                </a:solidFill>
                <a:effectLst/>
                <a:latin typeface="+mn-lt"/>
                <a:ea typeface="+mn-ea"/>
                <a:cs typeface="+mn-cs"/>
              </a:rPr>
              <a:t>Remember that the clustered index keys appear in all non-clustered indexes on a table. If the clustered index is created on a single integer (4 bytes) column, then each entry at the intermediate levels of the clustered index is only 4 bytes, and 4 bytes are added to each entry in every non-clustered index as well. But if the clustered index is created on two CHAR(100) columns, then not only is the size of the intermediate levels of the clustered index increased, but an additional 200 bytes is added to every entry in every non-clustered index on the table as well.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effect, such a wide clustered index decreases the efficiency of every non-clustered index on the table by making a larger number of page reads necessary every time that the non-clustered index is used for a seek or a scan. The clustered index and all the non-clustered indexes on that table also require additional storage. To avoid these penalties, you should consider using narrow clustered index keys.</a:t>
            </a:r>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4</a:t>
            </a:fld>
            <a:endParaRPr lang="en-US" dirty="0"/>
          </a:p>
        </p:txBody>
      </p:sp>
    </p:spTree>
    <p:extLst>
      <p:ext uri="{BB962C8B-B14F-4D97-AF65-F5344CB8AC3E}">
        <p14:creationId xmlns:p14="http://schemas.microsoft.com/office/powerpoint/2010/main" val="1332673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01040" y="469900"/>
            <a:ext cx="5608320" cy="8128000"/>
          </a:xfrm>
        </p:spPr>
        <p:txBody>
          <a:bodyPr>
            <a:normAutofit lnSpcReduction="10000"/>
          </a:bodyPr>
          <a:lstStyle/>
          <a:p>
            <a:r>
              <a:rPr lang="en-US" b="1" dirty="0"/>
              <a:t>The index will optimize wide queries</a:t>
            </a:r>
          </a:p>
          <a:p>
            <a:r>
              <a:rPr lang="en-US" dirty="0"/>
              <a:t>Consider the following situation:</a:t>
            </a:r>
          </a:p>
          <a:p>
            <a:endParaRPr lang="en-US" dirty="0" smtClean="0"/>
          </a:p>
          <a:p>
            <a:r>
              <a:rPr lang="en-US" sz="1000" dirty="0">
                <a:solidFill>
                  <a:srgbClr val="0000FF"/>
                </a:solidFill>
                <a:latin typeface="Courier New" pitchFamily="49" charset="0"/>
                <a:cs typeface="Courier New" pitchFamily="49" charset="0"/>
              </a:rPr>
              <a:t>USE</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AdventureworksPTO</a:t>
            </a:r>
            <a:r>
              <a:rPr lang="en-US" sz="1000" dirty="0">
                <a:solidFill>
                  <a:srgbClr val="808080"/>
                </a:solidFill>
                <a:latin typeface="Courier New" pitchFamily="49" charset="0"/>
                <a:cs typeface="Courier New" pitchFamily="49" charset="0"/>
              </a:rPr>
              <a:t>;</a:t>
            </a:r>
          </a:p>
          <a:p>
            <a:r>
              <a:rPr lang="en-US" sz="1000" dirty="0">
                <a:solidFill>
                  <a:srgbClr val="0000FF"/>
                </a:solidFill>
                <a:latin typeface="Courier New" pitchFamily="49" charset="0"/>
                <a:cs typeface="Courier New" pitchFamily="49" charset="0"/>
              </a:rPr>
              <a:t>go</a:t>
            </a:r>
            <a:r>
              <a:rPr lang="en-US" sz="1000" dirty="0">
                <a:solidFill>
                  <a:srgbClr val="808080"/>
                </a:solidFill>
                <a:latin typeface="Courier New" pitchFamily="49" charset="0"/>
                <a:cs typeface="Courier New" pitchFamily="49" charset="0"/>
              </a:rPr>
              <a:t>;</a:t>
            </a:r>
          </a:p>
          <a:p>
            <a:endParaRPr lang="en-US" sz="1000" dirty="0">
              <a:solidFill>
                <a:srgbClr val="808080"/>
              </a:solidFill>
              <a:latin typeface="Courier New" pitchFamily="49" charset="0"/>
              <a:cs typeface="Courier New" pitchFamily="49" charset="0"/>
            </a:endParaRPr>
          </a:p>
          <a:p>
            <a:r>
              <a:rPr lang="en-US" sz="1000" dirty="0">
                <a:solidFill>
                  <a:srgbClr val="008000"/>
                </a:solidFill>
                <a:latin typeface="Courier New" pitchFamily="49" charset="0"/>
                <a:cs typeface="Courier New" pitchFamily="49" charset="0"/>
              </a:rPr>
              <a:t>-- hit CTRL-L on the next statement. Notice that it uses an index seek</a:t>
            </a:r>
          </a:p>
          <a:p>
            <a:r>
              <a:rPr lang="en-US" sz="1000" dirty="0">
                <a:solidFill>
                  <a:srgbClr val="008000"/>
                </a:solidFill>
                <a:latin typeface="Courier New" pitchFamily="49" charset="0"/>
                <a:cs typeface="Courier New" pitchFamily="49" charset="0"/>
              </a:rPr>
              <a:t>-- and because of the large number of columns </a:t>
            </a:r>
          </a:p>
          <a:p>
            <a:r>
              <a:rPr lang="en-US" sz="1000" dirty="0">
                <a:solidFill>
                  <a:srgbClr val="008000"/>
                </a:solidFill>
                <a:latin typeface="Courier New" pitchFamily="49" charset="0"/>
                <a:cs typeface="Courier New" pitchFamily="49" charset="0"/>
              </a:rPr>
              <a:t>-- it must do a key lookup to get the rest of the data</a:t>
            </a:r>
          </a:p>
          <a:p>
            <a:endParaRPr lang="en-US" sz="1000" dirty="0">
              <a:solidFill>
                <a:srgbClr val="008000"/>
              </a:solidFill>
              <a:latin typeface="Courier New" pitchFamily="49" charset="0"/>
              <a:cs typeface="Courier New" pitchFamily="49" charset="0"/>
            </a:endParaRPr>
          </a:p>
          <a:p>
            <a:r>
              <a:rPr lang="en-US" sz="1000" dirty="0">
                <a:solidFill>
                  <a:srgbClr val="0000FF"/>
                </a:solidFill>
                <a:latin typeface="Courier New" pitchFamily="49" charset="0"/>
                <a:cs typeface="Courier New" pitchFamily="49" charset="0"/>
              </a:rPr>
              <a:t>SELECT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SalesOrderID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RevisionNumber</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OrderDate</a:t>
            </a:r>
            <a:r>
              <a:rPr lang="en-US" sz="1000" dirty="0" smtClean="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DueDate</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ShipDate</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smtClean="0">
                <a:solidFill>
                  <a:srgbClr val="0000FF"/>
                </a:solidFill>
                <a:latin typeface="Courier New" pitchFamily="49" charset="0"/>
                <a:cs typeface="Courier New" pitchFamily="49" charset="0"/>
              </a:rPr>
              <a:t>Status</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OnlineOrderFlag</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SalesOrderNumber</a:t>
            </a:r>
            <a:r>
              <a:rPr lang="en-US" sz="1000" dirty="0" smtClean="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PurchaseOrderNumber</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AccountNumber</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CustomerID</a:t>
            </a:r>
            <a:r>
              <a:rPr lang="en-US" sz="1000" dirty="0" smtClean="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SalesPersonID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TerritoryID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BillToAddressID</a:t>
            </a:r>
            <a:r>
              <a:rPr lang="en-US" sz="1000" dirty="0" smtClean="0">
                <a:solidFill>
                  <a:srgbClr val="808080"/>
                </a:solidFill>
                <a:latin typeface="Courier New" pitchFamily="49" charset="0"/>
                <a:cs typeface="Courier New" pitchFamily="49" charset="0"/>
              </a:rPr>
              <a:t>, </a:t>
            </a:r>
          </a:p>
          <a:p>
            <a:r>
              <a:rPr lang="en-US" sz="1000" dirty="0">
                <a:solidFill>
                  <a:srgbClr val="808080"/>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ShipToAddressID</a:t>
            </a:r>
            <a:r>
              <a:rPr lang="en-US" sz="1000" dirty="0" smtClean="0">
                <a:solidFill>
                  <a:srgbClr val="808080"/>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ShipMethodID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CreditCardID</a:t>
            </a:r>
            <a:r>
              <a:rPr lang="en-US" sz="1000" dirty="0" smtClean="0">
                <a:solidFill>
                  <a:srgbClr val="808080"/>
                </a:solidFill>
                <a:latin typeface="Courier New" pitchFamily="49" charset="0"/>
                <a:cs typeface="Courier New" pitchFamily="49" charset="0"/>
              </a:rPr>
              <a:t>,</a:t>
            </a:r>
          </a:p>
          <a:p>
            <a:r>
              <a:rPr lang="en-US" sz="1000" dirty="0" smtClean="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CreditCardApprovalCode</a:t>
            </a:r>
            <a:endParaRPr lang="en-US" sz="1000" dirty="0">
              <a:solidFill>
                <a:prstClr val="black"/>
              </a:solidFill>
              <a:latin typeface="Courier New" pitchFamily="49" charset="0"/>
              <a:cs typeface="Courier New" pitchFamily="49" charset="0"/>
            </a:endParaRPr>
          </a:p>
          <a:p>
            <a:r>
              <a:rPr lang="en-US" sz="1000" dirty="0">
                <a:solidFill>
                  <a:srgbClr val="0000FF"/>
                </a:solidFill>
                <a:latin typeface="Courier New" pitchFamily="49" charset="0"/>
                <a:cs typeface="Courier New" pitchFamily="49" charset="0"/>
              </a:rPr>
              <a:t>FROM</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Sales</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SalesOrderHeader</a:t>
            </a:r>
            <a:r>
              <a:rPr lang="en-US" sz="1000" dirty="0">
                <a:solidFill>
                  <a:prstClr val="black"/>
                </a:solidFill>
                <a:latin typeface="Courier New" pitchFamily="49" charset="0"/>
                <a:cs typeface="Courier New" pitchFamily="49" charset="0"/>
              </a:rPr>
              <a:t> </a:t>
            </a:r>
            <a:endParaRPr lang="en-US" sz="1000" dirty="0" smtClean="0">
              <a:solidFill>
                <a:prstClr val="black"/>
              </a:solidFill>
              <a:latin typeface="Courier New" pitchFamily="49" charset="0"/>
              <a:cs typeface="Courier New" pitchFamily="49" charset="0"/>
            </a:endParaRPr>
          </a:p>
          <a:p>
            <a:r>
              <a:rPr lang="en-US" sz="1000" dirty="0" smtClean="0">
                <a:solidFill>
                  <a:srgbClr val="0000FF"/>
                </a:solidFill>
                <a:latin typeface="Courier New" pitchFamily="49" charset="0"/>
                <a:cs typeface="Courier New" pitchFamily="49" charset="0"/>
              </a:rPr>
              <a:t>WHERE</a:t>
            </a:r>
            <a:r>
              <a:rPr lang="en-US" sz="1000" dirty="0" smtClean="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SalesOrderNumber</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a:solidFill>
                  <a:srgbClr val="FF0000"/>
                </a:solidFill>
                <a:latin typeface="Courier New" pitchFamily="49" charset="0"/>
                <a:cs typeface="Courier New" pitchFamily="49" charset="0"/>
              </a:rPr>
              <a:t>'SO58658'</a:t>
            </a:r>
            <a:endParaRPr lang="en-US" sz="1000" dirty="0">
              <a:latin typeface="Courier New" pitchFamily="49" charset="0"/>
              <a:cs typeface="Courier New" pitchFamily="49" charset="0"/>
            </a:endParaRPr>
          </a:p>
          <a:p>
            <a:r>
              <a:rPr lang="en-US" dirty="0"/>
              <a:t> </a:t>
            </a:r>
          </a:p>
          <a:p>
            <a:r>
              <a:rPr lang="en-US" dirty="0"/>
              <a:t>When you press CTRL+L with the query shown above highlighted, you should see an index seek and a key lookup. The non-clustered index used is on the </a:t>
            </a:r>
            <a:r>
              <a:rPr lang="en-US" dirty="0" err="1" smtClean="0"/>
              <a:t>SalesOrderNumber</a:t>
            </a:r>
            <a:r>
              <a:rPr lang="en-US" dirty="0" smtClean="0"/>
              <a:t> column, </a:t>
            </a:r>
            <a:r>
              <a:rPr lang="en-US" dirty="0"/>
              <a:t>but it is </a:t>
            </a:r>
            <a:r>
              <a:rPr lang="en-US" dirty="0" smtClean="0"/>
              <a:t>not a covering index, </a:t>
            </a:r>
            <a:r>
              <a:rPr lang="en-US" dirty="0"/>
              <a:t>and </a:t>
            </a:r>
            <a:r>
              <a:rPr lang="en-US" dirty="0" smtClean="0"/>
              <a:t>therefore </a:t>
            </a:r>
            <a:r>
              <a:rPr lang="en-US" dirty="0"/>
              <a:t>it needs to look up the rest of the values in the SELECT list from the clustered index. This key lookup is very expensive, so when there are many rows, SQL will no longer use this method. See what happens if you want about 10 percent of the values from this table:</a:t>
            </a:r>
          </a:p>
          <a:p>
            <a:endParaRPr lang="en-US" dirty="0" smtClean="0"/>
          </a:p>
          <a:p>
            <a:r>
              <a:rPr lang="en-US" sz="1000" dirty="0">
                <a:solidFill>
                  <a:srgbClr val="008000"/>
                </a:solidFill>
                <a:latin typeface="Courier New" pitchFamily="49" charset="0"/>
                <a:cs typeface="Courier New" pitchFamily="49" charset="0"/>
              </a:rPr>
              <a:t>-- but what if we ask for about 3,000 of the 30,000 rows?</a:t>
            </a:r>
          </a:p>
          <a:p>
            <a:r>
              <a:rPr lang="en-US" sz="1000" dirty="0">
                <a:solidFill>
                  <a:srgbClr val="008000"/>
                </a:solidFill>
                <a:latin typeface="Courier New" pitchFamily="49" charset="0"/>
                <a:cs typeface="Courier New" pitchFamily="49" charset="0"/>
              </a:rPr>
              <a:t>-- what happens with the query plan. Hit ctrl-l to see:</a:t>
            </a:r>
          </a:p>
          <a:p>
            <a:endParaRPr lang="en-US" sz="1000" dirty="0">
              <a:solidFill>
                <a:srgbClr val="008000"/>
              </a:solidFill>
              <a:latin typeface="Courier New" pitchFamily="49" charset="0"/>
              <a:cs typeface="Courier New" pitchFamily="49" charset="0"/>
            </a:endParaRPr>
          </a:p>
          <a:p>
            <a:r>
              <a:rPr lang="en-US" sz="1000" dirty="0">
                <a:solidFill>
                  <a:srgbClr val="0000FF"/>
                </a:solidFill>
                <a:latin typeface="Courier New" pitchFamily="49" charset="0"/>
                <a:cs typeface="Courier New" pitchFamily="49" charset="0"/>
              </a:rPr>
              <a:t>SELECT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SalesOrderID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RevisionNumber</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OrderDate</a:t>
            </a:r>
            <a:r>
              <a:rPr lang="en-US" sz="1000" dirty="0" smtClean="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DueDate</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ShipDate</a:t>
            </a:r>
            <a:r>
              <a:rPr lang="en-US" sz="1000" dirty="0" smtClean="0">
                <a:solidFill>
                  <a:srgbClr val="808080"/>
                </a:solidFill>
                <a:latin typeface="Courier New" pitchFamily="49" charset="0"/>
                <a:cs typeface="Courier New" pitchFamily="49" charset="0"/>
              </a:rPr>
              <a:t>,</a:t>
            </a:r>
            <a:r>
              <a:rPr lang="en-US" sz="1000" dirty="0" smtClean="0">
                <a:solidFill>
                  <a:prstClr val="black"/>
                </a:solidFill>
                <a:latin typeface="Courier New" pitchFamily="49" charset="0"/>
                <a:cs typeface="Courier New" pitchFamily="49" charset="0"/>
              </a:rPr>
              <a:t> </a:t>
            </a:r>
          </a:p>
          <a:p>
            <a:r>
              <a:rPr lang="en-US" sz="1000" dirty="0">
                <a:solidFill>
                  <a:prstClr val="black"/>
                </a:solidFill>
                <a:latin typeface="Courier New" pitchFamily="49" charset="0"/>
                <a:cs typeface="Courier New" pitchFamily="49" charset="0"/>
              </a:rPr>
              <a:t>	</a:t>
            </a:r>
            <a:r>
              <a:rPr lang="en-US" sz="1000" dirty="0" smtClean="0">
                <a:solidFill>
                  <a:srgbClr val="0000FF"/>
                </a:solidFill>
                <a:latin typeface="Courier New" pitchFamily="49" charset="0"/>
                <a:cs typeface="Courier New" pitchFamily="49" charset="0"/>
              </a:rPr>
              <a:t>Status</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OnlineOrderFlag</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SalesOrderNumber</a:t>
            </a:r>
            <a:r>
              <a:rPr lang="en-US" sz="1000" dirty="0" smtClean="0">
                <a:solidFill>
                  <a:srgbClr val="808080"/>
                </a:solidFill>
                <a:latin typeface="Courier New" pitchFamily="49" charset="0"/>
                <a:cs typeface="Courier New" pitchFamily="49" charset="0"/>
              </a:rPr>
              <a:t>,</a:t>
            </a:r>
          </a:p>
          <a:p>
            <a:r>
              <a:rPr lang="en-US" sz="1000" dirty="0">
                <a:solidFill>
                  <a:srgbClr val="808080"/>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PurchaseOrderNumber</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AccountNumber</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CustomerID</a:t>
            </a:r>
            <a:r>
              <a:rPr lang="en-US" sz="1000" dirty="0" smtClean="0">
                <a:solidFill>
                  <a:srgbClr val="808080"/>
                </a:solidFill>
                <a:latin typeface="Courier New" pitchFamily="49" charset="0"/>
                <a:cs typeface="Courier New" pitchFamily="49" charset="0"/>
              </a:rPr>
              <a:t>,</a:t>
            </a:r>
          </a:p>
          <a:p>
            <a:r>
              <a:rPr lang="en-US" sz="1000" dirty="0">
                <a:solidFill>
                  <a:srgbClr val="808080"/>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SalesPersonID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TerritoryID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BillToAddressID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endParaRPr lang="en-US" sz="1000" dirty="0" smtClean="0">
              <a:solidFill>
                <a:prstClr val="black"/>
              </a:solidFill>
              <a:latin typeface="Courier New" pitchFamily="49" charset="0"/>
              <a:cs typeface="Courier New" pitchFamily="49" charset="0"/>
            </a:endParaRPr>
          </a:p>
          <a:p>
            <a:r>
              <a:rPr lang="en-US" sz="1000" dirty="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ShipToAddressID</a:t>
            </a:r>
            <a:r>
              <a:rPr lang="en-US" sz="1000" dirty="0" smtClean="0">
                <a:solidFill>
                  <a:srgbClr val="808080"/>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ShipMethodID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CreditCardID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endParaRPr lang="en-US" sz="1000" dirty="0" smtClean="0">
              <a:solidFill>
                <a:prstClr val="black"/>
              </a:solidFill>
              <a:latin typeface="Courier New" pitchFamily="49" charset="0"/>
              <a:cs typeface="Courier New" pitchFamily="49" charset="0"/>
            </a:endParaRPr>
          </a:p>
          <a:p>
            <a:r>
              <a:rPr lang="en-US" sz="1000" dirty="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CreditCardApprovalCode</a:t>
            </a:r>
            <a:endParaRPr lang="en-US" sz="1000" dirty="0">
              <a:solidFill>
                <a:prstClr val="black"/>
              </a:solidFill>
              <a:latin typeface="Courier New" pitchFamily="49" charset="0"/>
              <a:cs typeface="Courier New" pitchFamily="49" charset="0"/>
            </a:endParaRPr>
          </a:p>
          <a:p>
            <a:r>
              <a:rPr lang="en-US" sz="1000" dirty="0">
                <a:solidFill>
                  <a:srgbClr val="0000FF"/>
                </a:solidFill>
                <a:latin typeface="Courier New" pitchFamily="49" charset="0"/>
                <a:cs typeface="Courier New" pitchFamily="49" charset="0"/>
              </a:rPr>
              <a:t>FROM</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Sales</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SalesOrderHeader</a:t>
            </a:r>
            <a:r>
              <a:rPr lang="en-US" sz="1000" dirty="0">
                <a:solidFill>
                  <a:prstClr val="black"/>
                </a:solidFill>
                <a:latin typeface="Courier New" pitchFamily="49" charset="0"/>
                <a:cs typeface="Courier New" pitchFamily="49" charset="0"/>
              </a:rPr>
              <a:t> </a:t>
            </a:r>
          </a:p>
          <a:p>
            <a:r>
              <a:rPr lang="en-US" sz="1000" dirty="0">
                <a:solidFill>
                  <a:srgbClr val="0000FF"/>
                </a:solidFill>
                <a:latin typeface="Courier New" pitchFamily="49" charset="0"/>
                <a:cs typeface="Courier New" pitchFamily="49" charset="0"/>
              </a:rPr>
              <a:t>WHERE</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SalesOrderNumber</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BETWEEN</a:t>
            </a:r>
            <a:r>
              <a:rPr lang="en-US" sz="1000" dirty="0">
                <a:solidFill>
                  <a:prstClr val="black"/>
                </a:solidFill>
                <a:latin typeface="Courier New" pitchFamily="49" charset="0"/>
                <a:cs typeface="Courier New" pitchFamily="49" charset="0"/>
              </a:rPr>
              <a:t> </a:t>
            </a:r>
            <a:r>
              <a:rPr lang="en-US" sz="1000" dirty="0">
                <a:solidFill>
                  <a:srgbClr val="FF0000"/>
                </a:solidFill>
                <a:latin typeface="Courier New" pitchFamily="49" charset="0"/>
                <a:cs typeface="Courier New" pitchFamily="49" charset="0"/>
              </a:rPr>
              <a:t>'SO43659'</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AND</a:t>
            </a:r>
            <a:r>
              <a:rPr lang="en-US" sz="1000" dirty="0">
                <a:solidFill>
                  <a:prstClr val="black"/>
                </a:solidFill>
                <a:latin typeface="Courier New" pitchFamily="49" charset="0"/>
                <a:cs typeface="Courier New" pitchFamily="49" charset="0"/>
              </a:rPr>
              <a:t> </a:t>
            </a:r>
            <a:r>
              <a:rPr lang="en-US" sz="1000" dirty="0">
                <a:solidFill>
                  <a:srgbClr val="FF0000"/>
                </a:solidFill>
                <a:latin typeface="Courier New" pitchFamily="49" charset="0"/>
                <a:cs typeface="Courier New" pitchFamily="49" charset="0"/>
              </a:rPr>
              <a:t>'SO46658'</a:t>
            </a:r>
            <a:r>
              <a:rPr lang="en-US" sz="1000" dirty="0">
                <a:solidFill>
                  <a:srgbClr val="808080"/>
                </a:solidFill>
                <a:latin typeface="Courier New" pitchFamily="49" charset="0"/>
                <a:cs typeface="Courier New" pitchFamily="49" charset="0"/>
              </a:rPr>
              <a:t>;</a:t>
            </a:r>
            <a:endParaRPr lang="en-US" sz="1000" dirty="0">
              <a:latin typeface="Courier New" pitchFamily="49" charset="0"/>
              <a:cs typeface="Courier New" pitchFamily="49" charset="0"/>
            </a:endParaRPr>
          </a:p>
          <a:p>
            <a:endParaRPr lang="en-US" dirty="0" smtClean="0"/>
          </a:p>
          <a:p>
            <a:r>
              <a:rPr lang="en-US" dirty="0" smtClean="0"/>
              <a:t>When </a:t>
            </a:r>
            <a:r>
              <a:rPr lang="en-US" dirty="0"/>
              <a:t>you press CTRL+L with the query shown above </a:t>
            </a:r>
            <a:r>
              <a:rPr lang="en-US" dirty="0" smtClean="0"/>
              <a:t>highlighted </a:t>
            </a:r>
            <a:r>
              <a:rPr lang="en-US" dirty="0"/>
              <a:t>and look at the query plan, you should get a clustered index scan. In this scenario, SQL has determined that it is cheaper to scan the clustered index than to perform 3000 key lookups, which would lead to read more pages</a:t>
            </a:r>
            <a:r>
              <a:rPr lang="en-US" dirty="0" smtClean="0"/>
              <a:t>.  The point at which the optimizer chooses to do the scan instead of an index seek with a lookup is known as “the tipping point.”</a:t>
            </a:r>
          </a:p>
          <a:p>
            <a:endParaRPr lang="en-US" dirty="0" smtClean="0"/>
          </a:p>
          <a:p>
            <a:r>
              <a:rPr lang="en-US" dirty="0">
                <a:hlinkClick r:id="rId3"/>
              </a:rPr>
              <a:t>http://</a:t>
            </a:r>
            <a:r>
              <a:rPr lang="en-US" dirty="0" smtClean="0">
                <a:hlinkClick r:id="rId3"/>
              </a:rPr>
              <a:t>www.sqlskills.com/BLOGS/KIMBERLY/category/The-Tipping-Point.aspx</a:t>
            </a:r>
            <a:endParaRPr lang="en-US" dirty="0" smtClean="0"/>
          </a:p>
          <a:p>
            <a:endParaRPr lang="en-US" dirty="0" smtClean="0"/>
          </a:p>
          <a:p>
            <a:r>
              <a:rPr lang="en-US" dirty="0"/>
              <a:t>Note: To get rid of </a:t>
            </a:r>
            <a:r>
              <a:rPr lang="en-US" dirty="0" smtClean="0"/>
              <a:t>the possibility of tipping to a scan, </a:t>
            </a:r>
            <a:r>
              <a:rPr lang="en-US" dirty="0"/>
              <a:t>you could create a non-clustered index and include all of the columns in the SELECT list, but this is a very wide query. This covering index would also be very wide</a:t>
            </a:r>
            <a:r>
              <a:rPr lang="en-US" dirty="0" smtClean="0"/>
              <a:t>.</a:t>
            </a:r>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5</a:t>
            </a:fld>
            <a:endParaRPr lang="en-US" dirty="0"/>
          </a:p>
        </p:txBody>
      </p:sp>
    </p:spTree>
    <p:extLst>
      <p:ext uri="{BB962C8B-B14F-4D97-AF65-F5344CB8AC3E}">
        <p14:creationId xmlns:p14="http://schemas.microsoft.com/office/powerpoint/2010/main" val="2592156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01040" y="469900"/>
            <a:ext cx="5608320" cy="8128000"/>
          </a:xfrm>
        </p:spPr>
        <p:txBody>
          <a:bodyPr>
            <a:normAutofit lnSpcReduction="10000"/>
          </a:bodyPr>
          <a:lstStyle/>
          <a:p>
            <a:r>
              <a:rPr lang="en-US" dirty="0"/>
              <a:t>If you change the filtering from </a:t>
            </a:r>
            <a:r>
              <a:rPr lang="en-US" dirty="0" err="1"/>
              <a:t>SalesOrderNumber</a:t>
            </a:r>
            <a:r>
              <a:rPr lang="en-US" dirty="0"/>
              <a:t> to </a:t>
            </a:r>
            <a:r>
              <a:rPr lang="en-US" dirty="0" err="1" smtClean="0"/>
              <a:t>SalesOrderID</a:t>
            </a:r>
            <a:r>
              <a:rPr lang="en-US" dirty="0" smtClean="0"/>
              <a:t> </a:t>
            </a:r>
            <a:r>
              <a:rPr lang="en-US" dirty="0"/>
              <a:t>where there is the clustered </a:t>
            </a:r>
            <a:r>
              <a:rPr lang="en-US" dirty="0" smtClean="0"/>
              <a:t>index, </a:t>
            </a:r>
            <a:r>
              <a:rPr lang="en-US" dirty="0"/>
              <a:t>you will see that SQL handles wide queries differently if it can use </a:t>
            </a:r>
            <a:r>
              <a:rPr lang="en-US" dirty="0" smtClean="0"/>
              <a:t>an index</a:t>
            </a:r>
            <a:r>
              <a:rPr lang="en-US" dirty="0"/>
              <a:t>. Highlight each of the following queries and press </a:t>
            </a:r>
            <a:r>
              <a:rPr lang="en-US" dirty="0" smtClean="0"/>
              <a:t>CTRL+L </a:t>
            </a:r>
            <a:r>
              <a:rPr lang="en-US" dirty="0"/>
              <a:t>to view the difference:</a:t>
            </a:r>
          </a:p>
          <a:p>
            <a:endParaRPr lang="en-US" dirty="0" smtClean="0"/>
          </a:p>
          <a:p>
            <a:r>
              <a:rPr lang="en-US" sz="1000" dirty="0">
                <a:solidFill>
                  <a:srgbClr val="008000"/>
                </a:solidFill>
                <a:latin typeface="Courier New" pitchFamily="49" charset="0"/>
                <a:cs typeface="Courier New" pitchFamily="49" charset="0"/>
              </a:rPr>
              <a:t>-- get one row using the clustered index. There is no lookup because</a:t>
            </a:r>
          </a:p>
          <a:p>
            <a:r>
              <a:rPr lang="en-US" sz="1000" dirty="0">
                <a:solidFill>
                  <a:srgbClr val="008000"/>
                </a:solidFill>
                <a:latin typeface="Courier New" pitchFamily="49" charset="0"/>
                <a:cs typeface="Courier New" pitchFamily="49" charset="0"/>
              </a:rPr>
              <a:t>-- the data is on the leaf pages of the clustered index:</a:t>
            </a:r>
          </a:p>
          <a:p>
            <a:r>
              <a:rPr lang="en-US" sz="1000" dirty="0">
                <a:solidFill>
                  <a:srgbClr val="FF0000"/>
                </a:solidFill>
                <a:latin typeface="Courier New" pitchFamily="49" charset="0"/>
                <a:cs typeface="Courier New" pitchFamily="49" charset="0"/>
              </a:rPr>
              <a:t> </a:t>
            </a:r>
          </a:p>
          <a:p>
            <a:r>
              <a:rPr lang="en-US" sz="1000" dirty="0">
                <a:solidFill>
                  <a:srgbClr val="0000FF"/>
                </a:solidFill>
                <a:latin typeface="Courier New" pitchFamily="49" charset="0"/>
                <a:cs typeface="Courier New" pitchFamily="49" charset="0"/>
              </a:rPr>
              <a:t>SELECT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SalesOrderID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RevisionNumber</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OrderDate</a:t>
            </a:r>
            <a:r>
              <a:rPr lang="en-US" sz="1000" dirty="0" smtClean="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DueDate</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ShipDate</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endParaRPr lang="en-US" sz="1000" dirty="0" smtClean="0">
              <a:solidFill>
                <a:prstClr val="black"/>
              </a:solidFill>
              <a:latin typeface="Courier New" pitchFamily="49" charset="0"/>
              <a:cs typeface="Courier New" pitchFamily="49" charset="0"/>
            </a:endParaRPr>
          </a:p>
          <a:p>
            <a:r>
              <a:rPr lang="en-US" sz="1000" dirty="0">
                <a:solidFill>
                  <a:prstClr val="black"/>
                </a:solidFill>
                <a:latin typeface="Courier New" pitchFamily="49" charset="0"/>
                <a:cs typeface="Courier New" pitchFamily="49" charset="0"/>
              </a:rPr>
              <a:t>	</a:t>
            </a:r>
            <a:r>
              <a:rPr lang="en-US" sz="1000" dirty="0" smtClean="0">
                <a:solidFill>
                  <a:srgbClr val="0000FF"/>
                </a:solidFill>
                <a:latin typeface="Courier New" pitchFamily="49" charset="0"/>
                <a:cs typeface="Courier New" pitchFamily="49" charset="0"/>
              </a:rPr>
              <a:t>Status</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OnlineOrderFlag</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SalesOrderNumber</a:t>
            </a:r>
            <a:r>
              <a:rPr lang="en-US" sz="1000" dirty="0" smtClean="0">
                <a:solidFill>
                  <a:srgbClr val="808080"/>
                </a:solidFill>
                <a:latin typeface="Courier New" pitchFamily="49" charset="0"/>
                <a:cs typeface="Courier New" pitchFamily="49" charset="0"/>
              </a:rPr>
              <a:t>,</a:t>
            </a:r>
          </a:p>
          <a:p>
            <a:r>
              <a:rPr lang="en-US" sz="1000" dirty="0">
                <a:solidFill>
                  <a:srgbClr val="808080"/>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PurchaseOrderNumber</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AccountNumber</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CustomerID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ContactID</a:t>
            </a:r>
            <a:r>
              <a:rPr lang="en-US" sz="1000" dirty="0" smtClean="0">
                <a:solidFill>
                  <a:srgbClr val="808080"/>
                </a:solidFill>
                <a:latin typeface="Courier New" pitchFamily="49" charset="0"/>
                <a:cs typeface="Courier New" pitchFamily="49" charset="0"/>
              </a:rPr>
              <a:t>,</a:t>
            </a:r>
          </a:p>
          <a:p>
            <a:r>
              <a:rPr lang="en-US" sz="1000" dirty="0" smtClean="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SalesPersonID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TerritoryID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BillToAddressID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endParaRPr lang="en-US" sz="1000" dirty="0" smtClean="0">
              <a:solidFill>
                <a:prstClr val="black"/>
              </a:solidFill>
              <a:latin typeface="Courier New" pitchFamily="49" charset="0"/>
              <a:cs typeface="Courier New" pitchFamily="49" charset="0"/>
            </a:endParaRPr>
          </a:p>
          <a:p>
            <a:r>
              <a:rPr lang="en-US" sz="1000" dirty="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ShipToAddressID</a:t>
            </a:r>
            <a:r>
              <a:rPr lang="en-US" sz="1000" dirty="0" smtClean="0">
                <a:solidFill>
                  <a:srgbClr val="808080"/>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ShipMethodID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CreditCardID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endParaRPr lang="en-US" sz="1000" dirty="0" smtClean="0">
              <a:solidFill>
                <a:prstClr val="black"/>
              </a:solidFill>
              <a:latin typeface="Courier New" pitchFamily="49" charset="0"/>
              <a:cs typeface="Courier New" pitchFamily="49" charset="0"/>
            </a:endParaRPr>
          </a:p>
          <a:p>
            <a:r>
              <a:rPr lang="en-US" sz="1000" dirty="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CreditCardApprovalCode</a:t>
            </a:r>
            <a:endParaRPr lang="en-US" sz="1000" dirty="0">
              <a:solidFill>
                <a:prstClr val="black"/>
              </a:solidFill>
              <a:latin typeface="Courier New" pitchFamily="49" charset="0"/>
              <a:cs typeface="Courier New" pitchFamily="49" charset="0"/>
            </a:endParaRPr>
          </a:p>
          <a:p>
            <a:r>
              <a:rPr lang="en-US" sz="1000" dirty="0" smtClean="0">
                <a:solidFill>
                  <a:srgbClr val="0000FF"/>
                </a:solidFill>
                <a:latin typeface="Courier New" pitchFamily="49" charset="0"/>
                <a:cs typeface="Courier New" pitchFamily="49" charset="0"/>
              </a:rPr>
              <a:t>FROM</a:t>
            </a:r>
            <a:r>
              <a:rPr lang="en-US" sz="1000" dirty="0" smtClean="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Sales</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SalesOrderHeader</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WHERE</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SalesOrderID</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43659</a:t>
            </a:r>
          </a:p>
          <a:p>
            <a:r>
              <a:rPr lang="en-US" sz="1000" dirty="0">
                <a:solidFill>
                  <a:srgbClr val="FF0000"/>
                </a:solidFill>
                <a:latin typeface="Courier New" pitchFamily="49" charset="0"/>
                <a:cs typeface="Courier New" pitchFamily="49" charset="0"/>
              </a:rPr>
              <a:t> </a:t>
            </a:r>
          </a:p>
          <a:p>
            <a:r>
              <a:rPr lang="en-US" sz="1000" dirty="0">
                <a:solidFill>
                  <a:srgbClr val="008000"/>
                </a:solidFill>
                <a:latin typeface="Courier New" pitchFamily="49" charset="0"/>
                <a:cs typeface="Courier New" pitchFamily="49" charset="0"/>
              </a:rPr>
              <a:t>-- if we ask for a range of 15,000 rows with this large number of columns </a:t>
            </a:r>
          </a:p>
          <a:p>
            <a:r>
              <a:rPr lang="en-US" sz="1000" dirty="0">
                <a:solidFill>
                  <a:srgbClr val="008000"/>
                </a:solidFill>
                <a:latin typeface="Courier New" pitchFamily="49" charset="0"/>
                <a:cs typeface="Courier New" pitchFamily="49" charset="0"/>
              </a:rPr>
              <a:t>-- using the clustered index we get no lookup, and no degradation </a:t>
            </a:r>
          </a:p>
          <a:p>
            <a:r>
              <a:rPr lang="en-US" sz="1000" dirty="0">
                <a:solidFill>
                  <a:srgbClr val="008000"/>
                </a:solidFill>
                <a:latin typeface="Courier New" pitchFamily="49" charset="0"/>
                <a:cs typeface="Courier New" pitchFamily="49" charset="0"/>
              </a:rPr>
              <a:t>-- to a clustered index scan. This is because</a:t>
            </a:r>
          </a:p>
          <a:p>
            <a:r>
              <a:rPr lang="en-US" sz="1000" dirty="0">
                <a:solidFill>
                  <a:srgbClr val="008000"/>
                </a:solidFill>
                <a:latin typeface="Courier New" pitchFamily="49" charset="0"/>
                <a:cs typeface="Courier New" pitchFamily="49" charset="0"/>
              </a:rPr>
              <a:t>-- all the data is physically on the leaf pages of the clustered index</a:t>
            </a:r>
          </a:p>
          <a:p>
            <a:r>
              <a:rPr lang="en-US" sz="1000" dirty="0">
                <a:solidFill>
                  <a:srgbClr val="FF0000"/>
                </a:solidFill>
                <a:latin typeface="Courier New" pitchFamily="49" charset="0"/>
                <a:cs typeface="Courier New" pitchFamily="49" charset="0"/>
              </a:rPr>
              <a:t> </a:t>
            </a:r>
          </a:p>
          <a:p>
            <a:r>
              <a:rPr lang="en-US" sz="1000" dirty="0">
                <a:solidFill>
                  <a:srgbClr val="0000FF"/>
                </a:solidFill>
                <a:latin typeface="Courier New" pitchFamily="49" charset="0"/>
                <a:cs typeface="Courier New" pitchFamily="49" charset="0"/>
              </a:rPr>
              <a:t>SELECT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SalesOrderID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RevisionNumber</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OrderDate</a:t>
            </a:r>
            <a:r>
              <a:rPr lang="en-US" sz="1000" dirty="0" smtClean="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DueDate</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ShipDate</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endParaRPr lang="en-US" sz="1000" dirty="0" smtClean="0">
              <a:solidFill>
                <a:prstClr val="black"/>
              </a:solidFill>
              <a:latin typeface="Courier New" pitchFamily="49" charset="0"/>
              <a:cs typeface="Courier New" pitchFamily="49" charset="0"/>
            </a:endParaRPr>
          </a:p>
          <a:p>
            <a:r>
              <a:rPr lang="en-US" sz="1000" dirty="0">
                <a:solidFill>
                  <a:prstClr val="black"/>
                </a:solidFill>
                <a:latin typeface="Courier New" pitchFamily="49" charset="0"/>
                <a:cs typeface="Courier New" pitchFamily="49" charset="0"/>
              </a:rPr>
              <a:t>	</a:t>
            </a:r>
            <a:r>
              <a:rPr lang="en-US" sz="1000" dirty="0" smtClean="0">
                <a:solidFill>
                  <a:srgbClr val="0000FF"/>
                </a:solidFill>
                <a:latin typeface="Courier New" pitchFamily="49" charset="0"/>
                <a:cs typeface="Courier New" pitchFamily="49" charset="0"/>
              </a:rPr>
              <a:t>Status</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OnlineOrderFlag</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SalesOrderNumber</a:t>
            </a:r>
            <a:r>
              <a:rPr lang="en-US" sz="1000" dirty="0" smtClean="0">
                <a:solidFill>
                  <a:srgbClr val="808080"/>
                </a:solidFill>
                <a:latin typeface="Courier New" pitchFamily="49" charset="0"/>
                <a:cs typeface="Courier New" pitchFamily="49" charset="0"/>
              </a:rPr>
              <a:t>,</a:t>
            </a:r>
          </a:p>
          <a:p>
            <a:r>
              <a:rPr lang="en-US" sz="1000" dirty="0">
                <a:solidFill>
                  <a:srgbClr val="808080"/>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PurchaseOrderNumber</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AccountNumber</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CustomerID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ContactID</a:t>
            </a:r>
            <a:r>
              <a:rPr lang="en-US" sz="1000" dirty="0" smtClean="0">
                <a:solidFill>
                  <a:srgbClr val="808080"/>
                </a:solidFill>
                <a:latin typeface="Courier New" pitchFamily="49" charset="0"/>
                <a:cs typeface="Courier New" pitchFamily="49" charset="0"/>
              </a:rPr>
              <a:t>,</a:t>
            </a:r>
          </a:p>
          <a:p>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SalesPersonID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TerritoryID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BillToAddressID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endParaRPr lang="en-US" sz="1000" dirty="0" smtClean="0">
              <a:solidFill>
                <a:prstClr val="black"/>
              </a:solidFill>
              <a:latin typeface="Courier New" pitchFamily="49" charset="0"/>
              <a:cs typeface="Courier New" pitchFamily="49" charset="0"/>
            </a:endParaRPr>
          </a:p>
          <a:p>
            <a:r>
              <a:rPr lang="en-US" sz="1000" dirty="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ShipToAddressID</a:t>
            </a:r>
            <a:r>
              <a:rPr lang="en-US" sz="1000" dirty="0" smtClean="0">
                <a:solidFill>
                  <a:srgbClr val="808080"/>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ShipMethodID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CreditCardID</a:t>
            </a:r>
            <a:r>
              <a:rPr lang="en-US" sz="1000" dirty="0">
                <a:solidFill>
                  <a:srgbClr val="808080"/>
                </a:solidFill>
                <a:latin typeface="Courier New" pitchFamily="49" charset="0"/>
                <a:cs typeface="Courier New" pitchFamily="49" charset="0"/>
              </a:rPr>
              <a:t>,</a:t>
            </a:r>
            <a:r>
              <a:rPr lang="en-US" sz="1000" dirty="0">
                <a:solidFill>
                  <a:prstClr val="black"/>
                </a:solidFill>
                <a:latin typeface="Courier New" pitchFamily="49" charset="0"/>
                <a:cs typeface="Courier New" pitchFamily="49" charset="0"/>
              </a:rPr>
              <a:t> </a:t>
            </a:r>
            <a:endParaRPr lang="en-US" sz="1000" dirty="0" smtClean="0">
              <a:solidFill>
                <a:prstClr val="black"/>
              </a:solidFill>
              <a:latin typeface="Courier New" pitchFamily="49" charset="0"/>
              <a:cs typeface="Courier New" pitchFamily="49" charset="0"/>
            </a:endParaRPr>
          </a:p>
          <a:p>
            <a:r>
              <a:rPr lang="en-US" sz="1000" dirty="0">
                <a:solidFill>
                  <a:prstClr val="black"/>
                </a:solidFill>
                <a:latin typeface="Courier New" pitchFamily="49" charset="0"/>
                <a:cs typeface="Courier New" pitchFamily="49" charset="0"/>
              </a:rPr>
              <a:t>	</a:t>
            </a:r>
            <a:r>
              <a:rPr lang="en-US" sz="1000" dirty="0" err="1" smtClean="0">
                <a:solidFill>
                  <a:prstClr val="black"/>
                </a:solidFill>
                <a:latin typeface="Courier New" pitchFamily="49" charset="0"/>
                <a:cs typeface="Courier New" pitchFamily="49" charset="0"/>
              </a:rPr>
              <a:t>CreditCardApprovalCode</a:t>
            </a:r>
            <a:endParaRPr lang="en-US" sz="1000" dirty="0">
              <a:solidFill>
                <a:prstClr val="black"/>
              </a:solidFill>
              <a:latin typeface="Courier New" pitchFamily="49" charset="0"/>
              <a:cs typeface="Courier New" pitchFamily="49" charset="0"/>
            </a:endParaRPr>
          </a:p>
          <a:p>
            <a:r>
              <a:rPr lang="en-US" sz="1000" dirty="0" smtClean="0">
                <a:solidFill>
                  <a:srgbClr val="0000FF"/>
                </a:solidFill>
                <a:latin typeface="Courier New" pitchFamily="49" charset="0"/>
                <a:cs typeface="Courier New" pitchFamily="49" charset="0"/>
              </a:rPr>
              <a:t>FROM</a:t>
            </a:r>
            <a:r>
              <a:rPr lang="en-US" sz="1000" dirty="0" smtClean="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Sales</a:t>
            </a:r>
            <a:r>
              <a:rPr lang="en-US" sz="1000" dirty="0" err="1">
                <a:solidFill>
                  <a:srgbClr val="808080"/>
                </a:solidFill>
                <a:latin typeface="Courier New" pitchFamily="49" charset="0"/>
                <a:cs typeface="Courier New" pitchFamily="49" charset="0"/>
              </a:rPr>
              <a:t>.</a:t>
            </a:r>
            <a:r>
              <a:rPr lang="en-US" sz="1000" dirty="0" err="1">
                <a:solidFill>
                  <a:prstClr val="black"/>
                </a:solidFill>
                <a:latin typeface="Courier New" pitchFamily="49" charset="0"/>
                <a:cs typeface="Courier New" pitchFamily="49" charset="0"/>
              </a:rPr>
              <a:t>SalesOrderHeader</a:t>
            </a:r>
            <a:r>
              <a:rPr lang="en-US" sz="1000" dirty="0">
                <a:solidFill>
                  <a:prstClr val="black"/>
                </a:solidFill>
                <a:latin typeface="Courier New" pitchFamily="49" charset="0"/>
                <a:cs typeface="Courier New" pitchFamily="49" charset="0"/>
              </a:rPr>
              <a:t> </a:t>
            </a:r>
            <a:r>
              <a:rPr lang="en-US" sz="1000" dirty="0">
                <a:solidFill>
                  <a:srgbClr val="0000FF"/>
                </a:solidFill>
                <a:latin typeface="Courier New" pitchFamily="49" charset="0"/>
                <a:cs typeface="Courier New" pitchFamily="49" charset="0"/>
              </a:rPr>
              <a:t>WHERE</a:t>
            </a:r>
            <a:r>
              <a:rPr lang="en-US" sz="1000" dirty="0">
                <a:solidFill>
                  <a:prstClr val="black"/>
                </a:solidFill>
                <a:latin typeface="Courier New" pitchFamily="49" charset="0"/>
                <a:cs typeface="Courier New" pitchFamily="49" charset="0"/>
              </a:rPr>
              <a:t> </a:t>
            </a:r>
            <a:r>
              <a:rPr lang="en-US" sz="1000" dirty="0" err="1">
                <a:solidFill>
                  <a:prstClr val="black"/>
                </a:solidFill>
                <a:latin typeface="Courier New" pitchFamily="49" charset="0"/>
                <a:cs typeface="Courier New" pitchFamily="49" charset="0"/>
              </a:rPr>
              <a:t>SalesOrderID</a:t>
            </a:r>
            <a:r>
              <a:rPr lang="en-US" sz="1000" dirty="0">
                <a:solidFill>
                  <a:prstClr val="black"/>
                </a:solidFill>
                <a:latin typeface="Courier New" pitchFamily="49" charset="0"/>
                <a:cs typeface="Courier New" pitchFamily="49" charset="0"/>
              </a:rPr>
              <a:t> </a:t>
            </a:r>
            <a:r>
              <a:rPr lang="en-US" sz="1000" dirty="0">
                <a:solidFill>
                  <a:srgbClr val="808080"/>
                </a:solidFill>
                <a:latin typeface="Courier New" pitchFamily="49" charset="0"/>
                <a:cs typeface="Courier New" pitchFamily="49" charset="0"/>
              </a:rPr>
              <a:t>BETWEEN</a:t>
            </a:r>
            <a:r>
              <a:rPr lang="en-US" sz="1000" dirty="0">
                <a:solidFill>
                  <a:prstClr val="black"/>
                </a:solidFill>
                <a:latin typeface="Courier New" pitchFamily="49" charset="0"/>
                <a:cs typeface="Courier New" pitchFamily="49" charset="0"/>
              </a:rPr>
              <a:t> 43659 </a:t>
            </a:r>
            <a:r>
              <a:rPr lang="en-US" sz="1000" dirty="0">
                <a:solidFill>
                  <a:srgbClr val="808080"/>
                </a:solidFill>
                <a:latin typeface="Courier New" pitchFamily="49" charset="0"/>
                <a:cs typeface="Courier New" pitchFamily="49" charset="0"/>
              </a:rPr>
              <a:t>AND</a:t>
            </a:r>
            <a:r>
              <a:rPr lang="en-US" sz="1000" dirty="0">
                <a:solidFill>
                  <a:prstClr val="black"/>
                </a:solidFill>
                <a:latin typeface="Courier New" pitchFamily="49" charset="0"/>
                <a:cs typeface="Courier New" pitchFamily="49" charset="0"/>
              </a:rPr>
              <a:t> 58658</a:t>
            </a:r>
            <a:r>
              <a:rPr lang="en-US" sz="1000" dirty="0">
                <a:latin typeface="Courier New" pitchFamily="49" charset="0"/>
                <a:cs typeface="Courier New" pitchFamily="49" charset="0"/>
              </a:rPr>
              <a:t> </a:t>
            </a:r>
          </a:p>
          <a:p>
            <a:endParaRPr lang="en-US" dirty="0" smtClean="0"/>
          </a:p>
          <a:p>
            <a:r>
              <a:rPr lang="en-US" dirty="0" smtClean="0"/>
              <a:t>A </a:t>
            </a:r>
            <a:r>
              <a:rPr lang="en-US" dirty="0"/>
              <a:t>non-clustered index to cover such a wide query (and prevent the degradation to a clustered index scan or table scan) would be a very wide index, and would almost be a second copy of the table. However, the data already exists in the leaf pages of the clustered index; therefore, a narrow clustered index on the appropriate column will return the results as efficiently as possible without requiring a second copy of several columns. You should consider such wide queries when choosing the clustered index, and choose a clustered index that will optimize as many such queries as possible.</a:t>
            </a:r>
          </a:p>
          <a:p>
            <a:endParaRPr lang="en-US" b="1" dirty="0" smtClean="0"/>
          </a:p>
          <a:p>
            <a:r>
              <a:rPr lang="en-US" b="1" dirty="0" smtClean="0"/>
              <a:t>Clustered </a:t>
            </a:r>
            <a:r>
              <a:rPr lang="en-US" b="1" dirty="0"/>
              <a:t>index is best on a column with sequential inserts</a:t>
            </a:r>
          </a:p>
          <a:p>
            <a:r>
              <a:rPr lang="en-US" dirty="0"/>
              <a:t>As mentioned earlier, a clustered index is usually the largest index on a table because the data appears in the leaf nodes of the index. With such a large amount of data in the leaf pages, the clustered index will likely experience the most page splits because more data is inserted in a clustered index than any other index. Page splits are performed in two different ways depending on the pattern of insertion.</a:t>
            </a:r>
          </a:p>
          <a:p>
            <a:endParaRPr lang="en-US" dirty="0" smtClean="0"/>
          </a:p>
          <a:p>
            <a:r>
              <a:rPr lang="en-US" dirty="0" smtClean="0"/>
              <a:t>If </a:t>
            </a:r>
            <a:r>
              <a:rPr lang="en-US" dirty="0"/>
              <a:t>data is inserted anywhere other than next to the last key in the current range of the index, then in the event of a page split, a new page will be allocated, about half of the data from the existing page will be moved to the new page, and the new row that caused the page split will be placed into the appropriate place in either the original page or the new page. The movement of half of the data from one page to the new page is a relatively expensive operation, and it leaves you with two pages that are half full, but both of which occupy 8 KB of buffer and </a:t>
            </a:r>
            <a:r>
              <a:rPr lang="en-US" dirty="0" smtClean="0"/>
              <a:t>storage</a:t>
            </a:r>
            <a:r>
              <a:rPr lang="en-US" dirty="0"/>
              <a:t> </a:t>
            </a:r>
            <a:r>
              <a:rPr lang="en-US" dirty="0" smtClean="0"/>
              <a:t>– not to </a:t>
            </a:r>
            <a:r>
              <a:rPr lang="en-US" dirty="0"/>
              <a:t>mention the I/O required for the new page allocation and data movement.</a:t>
            </a:r>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6</a:t>
            </a:fld>
            <a:endParaRPr lang="en-US" dirty="0"/>
          </a:p>
        </p:txBody>
      </p:sp>
    </p:spTree>
    <p:extLst>
      <p:ext uri="{BB962C8B-B14F-4D97-AF65-F5344CB8AC3E}">
        <p14:creationId xmlns:p14="http://schemas.microsoft.com/office/powerpoint/2010/main" val="2725637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01040" y="469900"/>
            <a:ext cx="5608320" cy="8128000"/>
          </a:xfrm>
        </p:spPr>
        <p:txBody>
          <a:bodyPr/>
          <a:lstStyle/>
          <a:p>
            <a:r>
              <a:rPr lang="en-US" dirty="0"/>
              <a:t>If data is inserted in sequence, then in the event of a page split, no data is copied to the new page. Instead, the new page is allocated, and the new value is placed into this new page. </a:t>
            </a:r>
            <a:r>
              <a:rPr lang="en-US" dirty="0" smtClean="0"/>
              <a:t>Because </a:t>
            </a:r>
            <a:r>
              <a:rPr lang="en-US" dirty="0"/>
              <a:t>no data is moved, this is much less expensive than non-sequential page splits, because the data is inserted sequentially, new inserts will go only to this new page until it is full, and so you do not have large numbers of half-full pages due to non-sequential page splits. This optimizes both the page split and the use of memory and storage</a:t>
            </a:r>
            <a:r>
              <a:rPr lang="en-US" dirty="0" smtClean="0"/>
              <a:t>.</a:t>
            </a:r>
            <a:endParaRPr lang="en-US" dirty="0"/>
          </a:p>
          <a:p>
            <a:endParaRPr lang="en-US" dirty="0" smtClean="0"/>
          </a:p>
          <a:p>
            <a:r>
              <a:rPr lang="en-US" dirty="0" smtClean="0"/>
              <a:t>It </a:t>
            </a:r>
            <a:r>
              <a:rPr lang="en-US" dirty="0"/>
              <a:t>is the clustered index that will experience the largest number of page splits and contains the most data. Therefore, creating a clustered index on a column with sequential inserts optimizes inserts, and minimizes the number of page reads </a:t>
            </a:r>
            <a:r>
              <a:rPr lang="en-US" dirty="0" smtClean="0"/>
              <a:t>required for </a:t>
            </a:r>
            <a:r>
              <a:rPr lang="en-US" dirty="0"/>
              <a:t>queries that use the index. Columns with sequentially inserted data make good candidates for a clustered index.</a:t>
            </a:r>
          </a:p>
          <a:p>
            <a:endParaRPr lang="en-US" b="1" dirty="0" smtClean="0"/>
          </a:p>
          <a:p>
            <a:r>
              <a:rPr lang="en-US" b="1" dirty="0" smtClean="0"/>
              <a:t>Clustered </a:t>
            </a:r>
            <a:r>
              <a:rPr lang="en-US" b="1" dirty="0"/>
              <a:t>index is best as a unique index</a:t>
            </a:r>
          </a:p>
          <a:p>
            <a:r>
              <a:rPr lang="en-US" dirty="0"/>
              <a:t>SQL always creates a clustered index as a unique index. If the clustered </a:t>
            </a:r>
            <a:r>
              <a:rPr lang="en-US" dirty="0" smtClean="0"/>
              <a:t>index key </a:t>
            </a:r>
            <a:r>
              <a:rPr lang="en-US" dirty="0"/>
              <a:t>is </a:t>
            </a:r>
            <a:r>
              <a:rPr lang="en-US" dirty="0" smtClean="0"/>
              <a:t>not unique, </a:t>
            </a:r>
            <a:r>
              <a:rPr lang="en-US" dirty="0"/>
              <a:t>then SQL Server adds a 4-byte </a:t>
            </a:r>
            <a:r>
              <a:rPr lang="en-US" dirty="0" err="1" smtClean="0"/>
              <a:t>uniqueifier</a:t>
            </a:r>
            <a:r>
              <a:rPr lang="en-US" dirty="0" smtClean="0"/>
              <a:t> </a:t>
            </a:r>
            <a:r>
              <a:rPr lang="en-US" dirty="0"/>
              <a:t>column to every level in the clustered index. This is additional storage in the clustered index itself, but you should remember that the clustered index keys appear in all the non-clustered </a:t>
            </a:r>
            <a:r>
              <a:rPr lang="en-US" dirty="0" smtClean="0"/>
              <a:t>index </a:t>
            </a:r>
            <a:r>
              <a:rPr lang="en-US" dirty="0"/>
              <a:t>leaf </a:t>
            </a:r>
            <a:r>
              <a:rPr lang="en-US" dirty="0" smtClean="0"/>
              <a:t>levels. </a:t>
            </a:r>
            <a:r>
              <a:rPr lang="en-US" dirty="0"/>
              <a:t>If the clustered index </a:t>
            </a:r>
            <a:r>
              <a:rPr lang="en-US" dirty="0" smtClean="0"/>
              <a:t>key is not unique</a:t>
            </a:r>
            <a:r>
              <a:rPr lang="en-US" dirty="0"/>
              <a:t>, then the extra 4-byte </a:t>
            </a:r>
            <a:r>
              <a:rPr lang="en-US" dirty="0" err="1"/>
              <a:t>uniqueifier</a:t>
            </a:r>
            <a:r>
              <a:rPr lang="en-US" dirty="0"/>
              <a:t> appears in the non-clustered </a:t>
            </a:r>
            <a:r>
              <a:rPr lang="en-US" dirty="0" smtClean="0"/>
              <a:t>index </a:t>
            </a:r>
            <a:r>
              <a:rPr lang="en-US" dirty="0"/>
              <a:t>leaf </a:t>
            </a:r>
            <a:r>
              <a:rPr lang="en-US" dirty="0" smtClean="0"/>
              <a:t>levels </a:t>
            </a:r>
            <a:r>
              <a:rPr lang="en-US" dirty="0"/>
              <a:t>as well. However, the additional storage requirement goes even </a:t>
            </a:r>
            <a:r>
              <a:rPr lang="en-US" dirty="0" smtClean="0"/>
              <a:t>further </a:t>
            </a:r>
            <a:r>
              <a:rPr lang="en-US" dirty="0"/>
              <a:t>than this: if the clustered index is unique, then </a:t>
            </a:r>
            <a:r>
              <a:rPr lang="en-US" dirty="0" smtClean="0"/>
              <a:t>the </a:t>
            </a:r>
            <a:r>
              <a:rPr lang="en-US" dirty="0"/>
              <a:t>clustered index keys </a:t>
            </a:r>
            <a:r>
              <a:rPr lang="en-US" dirty="0" smtClean="0"/>
              <a:t>only appear </a:t>
            </a:r>
            <a:r>
              <a:rPr lang="en-US" dirty="0"/>
              <a:t>on the leaf level of the non-clustered indexes. If both the clustered and non-clustered indexes are not unique, then the clustered index keys will appear at the root and intermediate levels of the non-clustered index as well.</a:t>
            </a:r>
          </a:p>
          <a:p>
            <a:endParaRPr lang="en-US" dirty="0" smtClean="0"/>
          </a:p>
          <a:p>
            <a:r>
              <a:rPr lang="en-US" dirty="0" smtClean="0"/>
              <a:t>The </a:t>
            </a:r>
            <a:r>
              <a:rPr lang="en-US" dirty="0"/>
              <a:t>additional values added to the non-clustered indexes require additional storage, and will cause more page reads when the non-clustered indexes are used. To prevent these penalties, you should create the clustered index as a unique index whenever possible. </a:t>
            </a:r>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7</a:t>
            </a:fld>
            <a:endParaRPr lang="en-US" dirty="0"/>
          </a:p>
        </p:txBody>
      </p:sp>
    </p:spTree>
    <p:extLst>
      <p:ext uri="{BB962C8B-B14F-4D97-AF65-F5344CB8AC3E}">
        <p14:creationId xmlns:p14="http://schemas.microsoft.com/office/powerpoint/2010/main" val="1059221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457200"/>
            <a:ext cx="3252787" cy="2438400"/>
          </a:xfrm>
        </p:spPr>
      </p:sp>
      <p:sp>
        <p:nvSpPr>
          <p:cNvPr id="3" name="Notes Placeholder 2"/>
          <p:cNvSpPr>
            <a:spLocks noGrp="1"/>
          </p:cNvSpPr>
          <p:nvPr>
            <p:ph type="body" idx="1"/>
          </p:nvPr>
        </p:nvSpPr>
        <p:spPr>
          <a:xfrm>
            <a:off x="701040" y="3048000"/>
            <a:ext cx="5608320" cy="5706110"/>
          </a:xfrm>
        </p:spPr>
        <p:txBody>
          <a:bodyPr>
            <a:normAutofit fontScale="40000" lnSpcReduction="20000"/>
          </a:bodyPr>
          <a:lstStyle/>
          <a:p>
            <a:r>
              <a:rPr lang="en-US" sz="2000" dirty="0">
                <a:solidFill>
                  <a:srgbClr val="0000FF"/>
                </a:solidFill>
                <a:latin typeface="Consolas"/>
              </a:rPr>
              <a:t>USE</a:t>
            </a:r>
            <a:r>
              <a:rPr lang="en-US" sz="2000" dirty="0">
                <a:solidFill>
                  <a:prstClr val="black"/>
                </a:solidFill>
                <a:latin typeface="Consolas"/>
              </a:rPr>
              <a:t> </a:t>
            </a:r>
            <a:r>
              <a:rPr lang="en-US" sz="2000" dirty="0" err="1">
                <a:solidFill>
                  <a:srgbClr val="008080"/>
                </a:solidFill>
                <a:latin typeface="Consolas"/>
              </a:rPr>
              <a:t>AdventureworksPTO</a:t>
            </a:r>
            <a:r>
              <a:rPr lang="en-US" sz="2000" dirty="0">
                <a:solidFill>
                  <a:srgbClr val="808080"/>
                </a:solidFill>
                <a:latin typeface="Consolas"/>
              </a:rPr>
              <a:t>;</a:t>
            </a:r>
            <a:endParaRPr lang="en-US" sz="2000" dirty="0">
              <a:solidFill>
                <a:prstClr val="black"/>
              </a:solidFill>
              <a:latin typeface="Consolas"/>
            </a:endParaRPr>
          </a:p>
          <a:p>
            <a:r>
              <a:rPr lang="en-US" sz="2000" dirty="0">
                <a:solidFill>
                  <a:srgbClr val="0000FF"/>
                </a:solidFill>
                <a:latin typeface="Consolas"/>
              </a:rPr>
              <a:t>go</a:t>
            </a:r>
            <a:endParaRPr lang="en-US" sz="2000" dirty="0">
              <a:solidFill>
                <a:prstClr val="black"/>
              </a:solidFill>
              <a:latin typeface="Consolas"/>
            </a:endParaRPr>
          </a:p>
          <a:p>
            <a:endParaRPr lang="en-US" sz="2000" dirty="0">
              <a:solidFill>
                <a:prstClr val="black"/>
              </a:solidFill>
              <a:latin typeface="Consolas"/>
            </a:endParaRPr>
          </a:p>
          <a:p>
            <a:r>
              <a:rPr lang="en-US" sz="2000" dirty="0">
                <a:solidFill>
                  <a:srgbClr val="008000"/>
                </a:solidFill>
                <a:latin typeface="Consolas"/>
              </a:rPr>
              <a:t>-- select count(*) FROM </a:t>
            </a:r>
            <a:r>
              <a:rPr lang="en-US" sz="2000" dirty="0" err="1">
                <a:solidFill>
                  <a:srgbClr val="008000"/>
                </a:solidFill>
                <a:latin typeface="Consolas"/>
              </a:rPr>
              <a:t>Sales.SalesOrderHeader</a:t>
            </a:r>
            <a:r>
              <a:rPr lang="en-US" sz="2000" dirty="0">
                <a:solidFill>
                  <a:srgbClr val="008000"/>
                </a:solidFill>
                <a:latin typeface="Consolas"/>
              </a:rPr>
              <a:t> --31,465 rows</a:t>
            </a:r>
            <a:endParaRPr lang="en-US" sz="2000" dirty="0">
              <a:solidFill>
                <a:prstClr val="black"/>
              </a:solidFill>
              <a:latin typeface="Consolas"/>
            </a:endParaRPr>
          </a:p>
          <a:p>
            <a:endParaRPr lang="en-US" sz="2000" dirty="0">
              <a:solidFill>
                <a:prstClr val="black"/>
              </a:solidFill>
              <a:latin typeface="Consolas"/>
            </a:endParaRPr>
          </a:p>
          <a:p>
            <a:r>
              <a:rPr lang="en-US" sz="2000" dirty="0">
                <a:solidFill>
                  <a:srgbClr val="008000"/>
                </a:solidFill>
                <a:latin typeface="Consolas"/>
              </a:rPr>
              <a:t>-- step through the queries using the instructions in the comments</a:t>
            </a:r>
            <a:endParaRPr lang="en-US" sz="2000" dirty="0">
              <a:solidFill>
                <a:prstClr val="black"/>
              </a:solidFill>
              <a:latin typeface="Consolas"/>
            </a:endParaRPr>
          </a:p>
          <a:p>
            <a:r>
              <a:rPr lang="en-US" sz="2000" dirty="0">
                <a:solidFill>
                  <a:srgbClr val="008000"/>
                </a:solidFill>
                <a:latin typeface="Consolas"/>
              </a:rPr>
              <a:t>-- and compare the query plans for the different situations.</a:t>
            </a:r>
            <a:endParaRPr lang="en-US" sz="2000" dirty="0">
              <a:solidFill>
                <a:prstClr val="black"/>
              </a:solidFill>
              <a:latin typeface="Consolas"/>
            </a:endParaRPr>
          </a:p>
          <a:p>
            <a:endParaRPr lang="en-US" sz="2000" dirty="0">
              <a:solidFill>
                <a:prstClr val="black"/>
              </a:solidFill>
              <a:latin typeface="Consolas"/>
            </a:endParaRPr>
          </a:p>
          <a:p>
            <a:r>
              <a:rPr lang="en-US" sz="2000" dirty="0">
                <a:solidFill>
                  <a:srgbClr val="008000"/>
                </a:solidFill>
                <a:latin typeface="Consolas"/>
              </a:rPr>
              <a:t>-- hit CTRL-L on the next statement. Notice that it uses an index seek</a:t>
            </a:r>
            <a:endParaRPr lang="en-US" sz="2000" dirty="0">
              <a:solidFill>
                <a:prstClr val="black"/>
              </a:solidFill>
              <a:latin typeface="Consolas"/>
            </a:endParaRPr>
          </a:p>
          <a:p>
            <a:r>
              <a:rPr lang="en-US" sz="2000" dirty="0">
                <a:solidFill>
                  <a:srgbClr val="008000"/>
                </a:solidFill>
                <a:latin typeface="Consolas"/>
              </a:rPr>
              <a:t>-- and because of the large number of columns </a:t>
            </a:r>
            <a:endParaRPr lang="en-US" sz="2000" dirty="0">
              <a:solidFill>
                <a:prstClr val="black"/>
              </a:solidFill>
              <a:latin typeface="Consolas"/>
            </a:endParaRPr>
          </a:p>
          <a:p>
            <a:r>
              <a:rPr lang="en-US" sz="2000" dirty="0">
                <a:solidFill>
                  <a:srgbClr val="008000"/>
                </a:solidFill>
                <a:latin typeface="Consolas"/>
              </a:rPr>
              <a:t>-- it must do a key lookup to get the rest of the data</a:t>
            </a:r>
            <a:endParaRPr lang="en-US" sz="2000" dirty="0">
              <a:solidFill>
                <a:prstClr val="black"/>
              </a:solidFill>
              <a:latin typeface="Consolas"/>
            </a:endParaRPr>
          </a:p>
          <a:p>
            <a:endParaRPr lang="en-US" sz="2000" dirty="0">
              <a:solidFill>
                <a:prstClr val="black"/>
              </a:solidFill>
              <a:latin typeface="Consolas"/>
            </a:endParaRPr>
          </a:p>
          <a:p>
            <a:r>
              <a:rPr lang="en-US" sz="2000" dirty="0">
                <a:solidFill>
                  <a:srgbClr val="0000FF"/>
                </a:solidFill>
                <a:latin typeface="Consolas"/>
              </a:rPr>
              <a:t>SELECT</a:t>
            </a:r>
            <a:r>
              <a:rPr lang="en-US" sz="2000" dirty="0">
                <a:solidFill>
                  <a:prstClr val="black"/>
                </a:solidFill>
                <a:latin typeface="Consolas"/>
              </a:rPr>
              <a:t> </a:t>
            </a:r>
            <a:r>
              <a:rPr lang="en-US" sz="2000" dirty="0" err="1">
                <a:solidFill>
                  <a:srgbClr val="008080"/>
                </a:solidFill>
                <a:latin typeface="Consolas"/>
              </a:rPr>
              <a:t>SalesOrderID</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RevisionNumber</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OrderDate</a:t>
            </a:r>
            <a:endParaRPr lang="en-US" sz="2000" dirty="0">
              <a:solidFill>
                <a:prstClr val="black"/>
              </a:solidFill>
              <a:latin typeface="Consolas"/>
            </a:endParaRPr>
          </a:p>
          <a:p>
            <a:r>
              <a:rPr lang="en-US" sz="2000" dirty="0">
                <a:solidFill>
                  <a:srgbClr val="808080"/>
                </a:solidFill>
                <a:latin typeface="Consolas"/>
              </a:rPr>
              <a:t>,</a:t>
            </a:r>
            <a:r>
              <a:rPr lang="en-US" sz="2000" dirty="0" err="1">
                <a:solidFill>
                  <a:srgbClr val="008080"/>
                </a:solidFill>
                <a:latin typeface="Consolas"/>
              </a:rPr>
              <a:t>DueDate</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ShipDate</a:t>
            </a:r>
            <a:r>
              <a:rPr lang="en-US" sz="2000" dirty="0">
                <a:solidFill>
                  <a:srgbClr val="808080"/>
                </a:solidFill>
                <a:latin typeface="Consolas"/>
              </a:rPr>
              <a:t>,</a:t>
            </a:r>
            <a:r>
              <a:rPr lang="en-US" sz="2000" dirty="0">
                <a:solidFill>
                  <a:prstClr val="black"/>
                </a:solidFill>
                <a:latin typeface="Consolas"/>
              </a:rPr>
              <a:t> </a:t>
            </a:r>
            <a:r>
              <a:rPr lang="en-US" sz="2000" dirty="0">
                <a:solidFill>
                  <a:srgbClr val="0000FF"/>
                </a:solidFill>
                <a:latin typeface="Consolas"/>
              </a:rPr>
              <a:t>Status</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OnlineOrderFlag</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SalesOrderNumber</a:t>
            </a:r>
            <a:endParaRPr lang="en-US" sz="2000" dirty="0">
              <a:solidFill>
                <a:prstClr val="black"/>
              </a:solidFill>
              <a:latin typeface="Consolas"/>
            </a:endParaRPr>
          </a:p>
          <a:p>
            <a:r>
              <a:rPr lang="en-US" sz="2000" dirty="0">
                <a:solidFill>
                  <a:srgbClr val="808080"/>
                </a:solidFill>
                <a:latin typeface="Consolas"/>
              </a:rPr>
              <a:t>,</a:t>
            </a:r>
            <a:r>
              <a:rPr lang="en-US" sz="2000" dirty="0" err="1">
                <a:solidFill>
                  <a:srgbClr val="008080"/>
                </a:solidFill>
                <a:latin typeface="Consolas"/>
              </a:rPr>
              <a:t>PurchaseOrderNumber</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AccountNumber</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CustomerID</a:t>
            </a:r>
            <a:r>
              <a:rPr lang="en-US" sz="2000" dirty="0">
                <a:solidFill>
                  <a:prstClr val="black"/>
                </a:solidFill>
                <a:latin typeface="Consolas"/>
              </a:rPr>
              <a:t> </a:t>
            </a:r>
          </a:p>
          <a:p>
            <a:r>
              <a:rPr lang="en-US" sz="2000" dirty="0">
                <a:solidFill>
                  <a:srgbClr val="808080"/>
                </a:solidFill>
                <a:latin typeface="Consolas"/>
              </a:rPr>
              <a:t>,</a:t>
            </a:r>
            <a:r>
              <a:rPr lang="en-US" sz="2000" dirty="0" err="1">
                <a:solidFill>
                  <a:srgbClr val="008080"/>
                </a:solidFill>
                <a:latin typeface="Consolas"/>
              </a:rPr>
              <a:t>SalesPersonID</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TerritoryID</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BillToAddressID</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ShipToAddressID</a:t>
            </a:r>
            <a:endParaRPr lang="en-US" sz="2000" dirty="0">
              <a:solidFill>
                <a:prstClr val="black"/>
              </a:solidFill>
              <a:latin typeface="Consolas"/>
            </a:endParaRPr>
          </a:p>
          <a:p>
            <a:r>
              <a:rPr lang="en-US" sz="2000" dirty="0">
                <a:solidFill>
                  <a:srgbClr val="808080"/>
                </a:solidFill>
                <a:latin typeface="Consolas"/>
              </a:rPr>
              <a:t>,</a:t>
            </a:r>
            <a:r>
              <a:rPr lang="en-US" sz="2000" dirty="0" err="1">
                <a:solidFill>
                  <a:srgbClr val="008080"/>
                </a:solidFill>
                <a:latin typeface="Consolas"/>
              </a:rPr>
              <a:t>ShipMethodID</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CreditCardID</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CreditCardApprovalCode</a:t>
            </a:r>
            <a:endParaRPr lang="en-US" sz="2000" dirty="0">
              <a:solidFill>
                <a:prstClr val="black"/>
              </a:solidFill>
              <a:latin typeface="Consolas"/>
            </a:endParaRPr>
          </a:p>
          <a:p>
            <a:r>
              <a:rPr lang="en-US" sz="2000" dirty="0">
                <a:solidFill>
                  <a:srgbClr val="0000FF"/>
                </a:solidFill>
                <a:latin typeface="Consolas"/>
              </a:rPr>
              <a:t>FROM</a:t>
            </a:r>
            <a:r>
              <a:rPr lang="en-US" sz="2000" dirty="0">
                <a:solidFill>
                  <a:prstClr val="black"/>
                </a:solidFill>
                <a:latin typeface="Consolas"/>
              </a:rPr>
              <a:t> </a:t>
            </a:r>
            <a:r>
              <a:rPr lang="en-US" sz="2000" dirty="0" err="1">
                <a:solidFill>
                  <a:srgbClr val="008080"/>
                </a:solidFill>
                <a:latin typeface="Consolas"/>
              </a:rPr>
              <a:t>Sales</a:t>
            </a:r>
            <a:r>
              <a:rPr lang="en-US" sz="2000" dirty="0" err="1">
                <a:solidFill>
                  <a:srgbClr val="808080"/>
                </a:solidFill>
                <a:latin typeface="Consolas"/>
              </a:rPr>
              <a:t>.</a:t>
            </a:r>
            <a:r>
              <a:rPr lang="en-US" sz="2000" dirty="0" err="1">
                <a:solidFill>
                  <a:srgbClr val="008080"/>
                </a:solidFill>
                <a:latin typeface="Consolas"/>
              </a:rPr>
              <a:t>SalesOrderHeader</a:t>
            </a:r>
            <a:r>
              <a:rPr lang="en-US" sz="2000" dirty="0">
                <a:solidFill>
                  <a:prstClr val="black"/>
                </a:solidFill>
                <a:latin typeface="Consolas"/>
              </a:rPr>
              <a:t> </a:t>
            </a:r>
            <a:r>
              <a:rPr lang="en-US" sz="2000" dirty="0">
                <a:solidFill>
                  <a:srgbClr val="0000FF"/>
                </a:solidFill>
                <a:latin typeface="Consolas"/>
              </a:rPr>
              <a:t>WHERE</a:t>
            </a:r>
            <a:r>
              <a:rPr lang="en-US" sz="2000" dirty="0">
                <a:solidFill>
                  <a:prstClr val="black"/>
                </a:solidFill>
                <a:latin typeface="Consolas"/>
              </a:rPr>
              <a:t> </a:t>
            </a:r>
            <a:r>
              <a:rPr lang="en-US" sz="2000" dirty="0" err="1">
                <a:solidFill>
                  <a:srgbClr val="008080"/>
                </a:solidFill>
                <a:latin typeface="Consolas"/>
              </a:rPr>
              <a:t>SalesOrderNumber</a:t>
            </a:r>
            <a:r>
              <a:rPr lang="en-US" sz="2000" dirty="0">
                <a:solidFill>
                  <a:prstClr val="black"/>
                </a:solidFill>
                <a:latin typeface="Consolas"/>
              </a:rPr>
              <a:t> </a:t>
            </a:r>
            <a:r>
              <a:rPr lang="en-US" sz="2000" dirty="0">
                <a:solidFill>
                  <a:srgbClr val="808080"/>
                </a:solidFill>
                <a:latin typeface="Consolas"/>
              </a:rPr>
              <a:t>=</a:t>
            </a:r>
            <a:r>
              <a:rPr lang="en-US" sz="2000" dirty="0">
                <a:solidFill>
                  <a:prstClr val="black"/>
                </a:solidFill>
                <a:latin typeface="Consolas"/>
              </a:rPr>
              <a:t> </a:t>
            </a:r>
            <a:r>
              <a:rPr lang="en-US" sz="2000" dirty="0">
                <a:solidFill>
                  <a:srgbClr val="FF0000"/>
                </a:solidFill>
                <a:latin typeface="Consolas"/>
              </a:rPr>
              <a:t>'SO58658'</a:t>
            </a:r>
            <a:r>
              <a:rPr lang="en-US" sz="2000" dirty="0">
                <a:solidFill>
                  <a:srgbClr val="808080"/>
                </a:solidFill>
                <a:latin typeface="Consolas"/>
              </a:rPr>
              <a:t>;</a:t>
            </a:r>
            <a:endParaRPr lang="en-US" sz="2000" dirty="0">
              <a:solidFill>
                <a:prstClr val="black"/>
              </a:solidFill>
              <a:latin typeface="Consolas"/>
            </a:endParaRPr>
          </a:p>
          <a:p>
            <a:endParaRPr lang="en-US" sz="2000" dirty="0">
              <a:solidFill>
                <a:prstClr val="black"/>
              </a:solidFill>
              <a:latin typeface="Consolas"/>
            </a:endParaRPr>
          </a:p>
          <a:p>
            <a:r>
              <a:rPr lang="en-US" sz="2000" dirty="0">
                <a:solidFill>
                  <a:srgbClr val="008000"/>
                </a:solidFill>
                <a:latin typeface="Consolas"/>
              </a:rPr>
              <a:t>-- but what if we ask for about 3,000 of the 30,000 rows?</a:t>
            </a:r>
            <a:endParaRPr lang="en-US" sz="2000" dirty="0">
              <a:solidFill>
                <a:prstClr val="black"/>
              </a:solidFill>
              <a:latin typeface="Consolas"/>
            </a:endParaRPr>
          </a:p>
          <a:p>
            <a:r>
              <a:rPr lang="en-US" sz="2000" dirty="0">
                <a:solidFill>
                  <a:srgbClr val="008000"/>
                </a:solidFill>
                <a:latin typeface="Consolas"/>
              </a:rPr>
              <a:t>-- what happens with the query plan. Hit ctrl-l to see:</a:t>
            </a:r>
            <a:endParaRPr lang="en-US" sz="2000" dirty="0">
              <a:solidFill>
                <a:prstClr val="black"/>
              </a:solidFill>
              <a:latin typeface="Consolas"/>
            </a:endParaRPr>
          </a:p>
          <a:p>
            <a:endParaRPr lang="en-US" sz="2000" dirty="0">
              <a:solidFill>
                <a:prstClr val="black"/>
              </a:solidFill>
              <a:latin typeface="Consolas"/>
            </a:endParaRPr>
          </a:p>
          <a:p>
            <a:r>
              <a:rPr lang="en-US" sz="2000" dirty="0">
                <a:solidFill>
                  <a:srgbClr val="0000FF"/>
                </a:solidFill>
                <a:latin typeface="Consolas"/>
              </a:rPr>
              <a:t>SELECT</a:t>
            </a:r>
            <a:r>
              <a:rPr lang="en-US" sz="2000" dirty="0">
                <a:solidFill>
                  <a:prstClr val="black"/>
                </a:solidFill>
                <a:latin typeface="Consolas"/>
              </a:rPr>
              <a:t> </a:t>
            </a:r>
            <a:r>
              <a:rPr lang="en-US" sz="2000" dirty="0" err="1">
                <a:solidFill>
                  <a:srgbClr val="008080"/>
                </a:solidFill>
                <a:latin typeface="Consolas"/>
              </a:rPr>
              <a:t>SalesOrderID</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RevisionNumber</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OrderDate</a:t>
            </a:r>
            <a:endParaRPr lang="en-US" sz="2000" dirty="0">
              <a:solidFill>
                <a:prstClr val="black"/>
              </a:solidFill>
              <a:latin typeface="Consolas"/>
            </a:endParaRPr>
          </a:p>
          <a:p>
            <a:r>
              <a:rPr lang="en-US" sz="2000" dirty="0">
                <a:solidFill>
                  <a:srgbClr val="808080"/>
                </a:solidFill>
                <a:latin typeface="Consolas"/>
              </a:rPr>
              <a:t>,</a:t>
            </a:r>
            <a:r>
              <a:rPr lang="en-US" sz="2000" dirty="0" err="1">
                <a:solidFill>
                  <a:srgbClr val="008080"/>
                </a:solidFill>
                <a:latin typeface="Consolas"/>
              </a:rPr>
              <a:t>DueDate</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ShipDate</a:t>
            </a:r>
            <a:r>
              <a:rPr lang="en-US" sz="2000" dirty="0">
                <a:solidFill>
                  <a:srgbClr val="808080"/>
                </a:solidFill>
                <a:latin typeface="Consolas"/>
              </a:rPr>
              <a:t>,</a:t>
            </a:r>
            <a:r>
              <a:rPr lang="en-US" sz="2000" dirty="0">
                <a:solidFill>
                  <a:prstClr val="black"/>
                </a:solidFill>
                <a:latin typeface="Consolas"/>
              </a:rPr>
              <a:t> </a:t>
            </a:r>
            <a:r>
              <a:rPr lang="en-US" sz="2000" dirty="0">
                <a:solidFill>
                  <a:srgbClr val="0000FF"/>
                </a:solidFill>
                <a:latin typeface="Consolas"/>
              </a:rPr>
              <a:t>Status</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OnlineOrderFlag</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SalesOrderNumber</a:t>
            </a:r>
            <a:endParaRPr lang="en-US" sz="2000" dirty="0">
              <a:solidFill>
                <a:prstClr val="black"/>
              </a:solidFill>
              <a:latin typeface="Consolas"/>
            </a:endParaRPr>
          </a:p>
          <a:p>
            <a:r>
              <a:rPr lang="en-US" sz="2000" dirty="0">
                <a:solidFill>
                  <a:srgbClr val="808080"/>
                </a:solidFill>
                <a:latin typeface="Consolas"/>
              </a:rPr>
              <a:t>,</a:t>
            </a:r>
            <a:r>
              <a:rPr lang="en-US" sz="2000" dirty="0" err="1">
                <a:solidFill>
                  <a:srgbClr val="008080"/>
                </a:solidFill>
                <a:latin typeface="Consolas"/>
              </a:rPr>
              <a:t>PurchaseOrderNumber</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AccountNumber</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CustomerID</a:t>
            </a:r>
            <a:r>
              <a:rPr lang="en-US" sz="2000" dirty="0">
                <a:solidFill>
                  <a:prstClr val="black"/>
                </a:solidFill>
                <a:latin typeface="Consolas"/>
              </a:rPr>
              <a:t> </a:t>
            </a:r>
          </a:p>
          <a:p>
            <a:r>
              <a:rPr lang="en-US" sz="2000" dirty="0">
                <a:solidFill>
                  <a:srgbClr val="808080"/>
                </a:solidFill>
                <a:latin typeface="Consolas"/>
              </a:rPr>
              <a:t>,</a:t>
            </a:r>
            <a:r>
              <a:rPr lang="en-US" sz="2000" dirty="0" err="1">
                <a:solidFill>
                  <a:srgbClr val="008080"/>
                </a:solidFill>
                <a:latin typeface="Consolas"/>
              </a:rPr>
              <a:t>SalesPersonID</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TerritoryID</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BillToAddressID</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ShipToAddressID</a:t>
            </a:r>
            <a:endParaRPr lang="en-US" sz="2000" dirty="0">
              <a:solidFill>
                <a:prstClr val="black"/>
              </a:solidFill>
              <a:latin typeface="Consolas"/>
            </a:endParaRPr>
          </a:p>
          <a:p>
            <a:r>
              <a:rPr lang="en-US" sz="2000" dirty="0">
                <a:solidFill>
                  <a:srgbClr val="808080"/>
                </a:solidFill>
                <a:latin typeface="Consolas"/>
              </a:rPr>
              <a:t>,</a:t>
            </a:r>
            <a:r>
              <a:rPr lang="en-US" sz="2000" dirty="0" err="1">
                <a:solidFill>
                  <a:srgbClr val="008080"/>
                </a:solidFill>
                <a:latin typeface="Consolas"/>
              </a:rPr>
              <a:t>ShipMethodID</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CreditCardID</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CreditCardApprovalCode</a:t>
            </a:r>
            <a:endParaRPr lang="en-US" sz="2000" dirty="0">
              <a:solidFill>
                <a:prstClr val="black"/>
              </a:solidFill>
              <a:latin typeface="Consolas"/>
            </a:endParaRPr>
          </a:p>
          <a:p>
            <a:r>
              <a:rPr lang="en-US" sz="2000" dirty="0">
                <a:solidFill>
                  <a:srgbClr val="0000FF"/>
                </a:solidFill>
                <a:latin typeface="Consolas"/>
              </a:rPr>
              <a:t>FROM</a:t>
            </a:r>
            <a:r>
              <a:rPr lang="en-US" sz="2000" dirty="0">
                <a:solidFill>
                  <a:prstClr val="black"/>
                </a:solidFill>
                <a:latin typeface="Consolas"/>
              </a:rPr>
              <a:t> </a:t>
            </a:r>
            <a:r>
              <a:rPr lang="en-US" sz="2000" dirty="0" err="1">
                <a:solidFill>
                  <a:srgbClr val="008080"/>
                </a:solidFill>
                <a:latin typeface="Consolas"/>
              </a:rPr>
              <a:t>Sales</a:t>
            </a:r>
            <a:r>
              <a:rPr lang="en-US" sz="2000" dirty="0" err="1">
                <a:solidFill>
                  <a:srgbClr val="808080"/>
                </a:solidFill>
                <a:latin typeface="Consolas"/>
              </a:rPr>
              <a:t>.</a:t>
            </a:r>
            <a:r>
              <a:rPr lang="en-US" sz="2000" dirty="0" err="1">
                <a:solidFill>
                  <a:srgbClr val="008080"/>
                </a:solidFill>
                <a:latin typeface="Consolas"/>
              </a:rPr>
              <a:t>SalesOrderHeader</a:t>
            </a:r>
            <a:r>
              <a:rPr lang="en-US" sz="2000" dirty="0">
                <a:solidFill>
                  <a:prstClr val="black"/>
                </a:solidFill>
                <a:latin typeface="Consolas"/>
              </a:rPr>
              <a:t> </a:t>
            </a:r>
          </a:p>
          <a:p>
            <a:r>
              <a:rPr lang="en-US" sz="2000" dirty="0">
                <a:solidFill>
                  <a:srgbClr val="0000FF"/>
                </a:solidFill>
                <a:latin typeface="Consolas"/>
              </a:rPr>
              <a:t>WHERE</a:t>
            </a:r>
            <a:r>
              <a:rPr lang="en-US" sz="2000" dirty="0">
                <a:solidFill>
                  <a:prstClr val="black"/>
                </a:solidFill>
                <a:latin typeface="Consolas"/>
              </a:rPr>
              <a:t> </a:t>
            </a:r>
            <a:r>
              <a:rPr lang="en-US" sz="2000" dirty="0" err="1">
                <a:solidFill>
                  <a:srgbClr val="008080"/>
                </a:solidFill>
                <a:latin typeface="Consolas"/>
              </a:rPr>
              <a:t>SalesOrderNumber</a:t>
            </a:r>
            <a:r>
              <a:rPr lang="en-US" sz="2000" dirty="0">
                <a:solidFill>
                  <a:prstClr val="black"/>
                </a:solidFill>
                <a:latin typeface="Consolas"/>
              </a:rPr>
              <a:t> </a:t>
            </a:r>
            <a:r>
              <a:rPr lang="en-US" sz="2000" dirty="0">
                <a:solidFill>
                  <a:srgbClr val="808080"/>
                </a:solidFill>
                <a:latin typeface="Consolas"/>
              </a:rPr>
              <a:t>BETWEEN</a:t>
            </a:r>
            <a:r>
              <a:rPr lang="en-US" sz="2000" dirty="0">
                <a:solidFill>
                  <a:prstClr val="black"/>
                </a:solidFill>
                <a:latin typeface="Consolas"/>
              </a:rPr>
              <a:t> </a:t>
            </a:r>
            <a:r>
              <a:rPr lang="en-US" sz="2000" dirty="0">
                <a:solidFill>
                  <a:srgbClr val="FF0000"/>
                </a:solidFill>
                <a:latin typeface="Consolas"/>
              </a:rPr>
              <a:t>'SO43659'</a:t>
            </a:r>
            <a:r>
              <a:rPr lang="en-US" sz="2000" dirty="0">
                <a:solidFill>
                  <a:prstClr val="black"/>
                </a:solidFill>
                <a:latin typeface="Consolas"/>
              </a:rPr>
              <a:t> </a:t>
            </a:r>
            <a:r>
              <a:rPr lang="en-US" sz="2000" dirty="0">
                <a:solidFill>
                  <a:srgbClr val="808080"/>
                </a:solidFill>
                <a:latin typeface="Consolas"/>
              </a:rPr>
              <a:t>AND</a:t>
            </a:r>
            <a:r>
              <a:rPr lang="en-US" sz="2000" dirty="0">
                <a:solidFill>
                  <a:prstClr val="black"/>
                </a:solidFill>
                <a:latin typeface="Consolas"/>
              </a:rPr>
              <a:t> </a:t>
            </a:r>
            <a:r>
              <a:rPr lang="en-US" sz="2000" dirty="0">
                <a:solidFill>
                  <a:srgbClr val="FF0000"/>
                </a:solidFill>
                <a:latin typeface="Consolas"/>
              </a:rPr>
              <a:t>'SO46658'</a:t>
            </a:r>
            <a:r>
              <a:rPr lang="en-US" sz="2000" dirty="0">
                <a:solidFill>
                  <a:srgbClr val="808080"/>
                </a:solidFill>
                <a:latin typeface="Consolas"/>
              </a:rPr>
              <a:t>;</a:t>
            </a:r>
            <a:endParaRPr lang="en-US" sz="2000" dirty="0">
              <a:solidFill>
                <a:prstClr val="black"/>
              </a:solidFill>
              <a:latin typeface="Consolas"/>
            </a:endParaRPr>
          </a:p>
          <a:p>
            <a:endParaRPr lang="en-US" sz="2000" dirty="0">
              <a:solidFill>
                <a:prstClr val="black"/>
              </a:solidFill>
              <a:latin typeface="Consolas"/>
            </a:endParaRPr>
          </a:p>
          <a:p>
            <a:r>
              <a:rPr lang="en-US" sz="2000" dirty="0">
                <a:solidFill>
                  <a:srgbClr val="008000"/>
                </a:solidFill>
                <a:latin typeface="Consolas"/>
              </a:rPr>
              <a:t>-- the seek with a lookup has likely become a scan. </a:t>
            </a:r>
            <a:endParaRPr lang="en-US" sz="2000" dirty="0">
              <a:solidFill>
                <a:prstClr val="black"/>
              </a:solidFill>
              <a:latin typeface="Consolas"/>
            </a:endParaRPr>
          </a:p>
          <a:p>
            <a:endParaRPr lang="en-US" sz="2000" dirty="0">
              <a:solidFill>
                <a:prstClr val="black"/>
              </a:solidFill>
              <a:latin typeface="Consolas"/>
            </a:endParaRPr>
          </a:p>
          <a:p>
            <a:r>
              <a:rPr lang="en-US" sz="2000" dirty="0">
                <a:solidFill>
                  <a:srgbClr val="008000"/>
                </a:solidFill>
                <a:latin typeface="Consolas"/>
              </a:rPr>
              <a:t>-- but if we use the clustered index instead of the </a:t>
            </a:r>
            <a:r>
              <a:rPr lang="en-US" sz="2000" dirty="0" err="1">
                <a:solidFill>
                  <a:srgbClr val="008000"/>
                </a:solidFill>
                <a:latin typeface="Consolas"/>
              </a:rPr>
              <a:t>nonclustered</a:t>
            </a:r>
            <a:r>
              <a:rPr lang="en-US" sz="2000" dirty="0">
                <a:solidFill>
                  <a:srgbClr val="008000"/>
                </a:solidFill>
                <a:latin typeface="Consolas"/>
              </a:rPr>
              <a:t> index:</a:t>
            </a:r>
            <a:endParaRPr lang="en-US" sz="2000" dirty="0">
              <a:solidFill>
                <a:prstClr val="black"/>
              </a:solidFill>
              <a:latin typeface="Consolas"/>
            </a:endParaRPr>
          </a:p>
          <a:p>
            <a:endParaRPr lang="en-US" sz="2000" dirty="0">
              <a:solidFill>
                <a:prstClr val="black"/>
              </a:solidFill>
              <a:latin typeface="Consolas"/>
            </a:endParaRPr>
          </a:p>
          <a:p>
            <a:r>
              <a:rPr lang="en-US" sz="2000" dirty="0">
                <a:solidFill>
                  <a:srgbClr val="008000"/>
                </a:solidFill>
                <a:latin typeface="Consolas"/>
              </a:rPr>
              <a:t>-- get one row using the CLUSTERED index. There is no lookup because</a:t>
            </a:r>
            <a:endParaRPr lang="en-US" sz="2000" dirty="0">
              <a:solidFill>
                <a:prstClr val="black"/>
              </a:solidFill>
              <a:latin typeface="Consolas"/>
            </a:endParaRPr>
          </a:p>
          <a:p>
            <a:r>
              <a:rPr lang="en-US" sz="2000" dirty="0">
                <a:solidFill>
                  <a:srgbClr val="008000"/>
                </a:solidFill>
                <a:latin typeface="Consolas"/>
              </a:rPr>
              <a:t>-- the data is on the leaf pages of the clustered index:</a:t>
            </a:r>
            <a:endParaRPr lang="en-US" sz="2000" dirty="0">
              <a:solidFill>
                <a:prstClr val="black"/>
              </a:solidFill>
              <a:latin typeface="Consolas"/>
            </a:endParaRPr>
          </a:p>
          <a:p>
            <a:endParaRPr lang="en-US" sz="2000" dirty="0">
              <a:solidFill>
                <a:prstClr val="black"/>
              </a:solidFill>
              <a:latin typeface="Consolas"/>
            </a:endParaRPr>
          </a:p>
          <a:p>
            <a:r>
              <a:rPr lang="en-US" sz="2000" dirty="0">
                <a:solidFill>
                  <a:srgbClr val="0000FF"/>
                </a:solidFill>
                <a:latin typeface="Consolas"/>
              </a:rPr>
              <a:t>SELECT</a:t>
            </a:r>
            <a:r>
              <a:rPr lang="en-US" sz="2000" dirty="0">
                <a:solidFill>
                  <a:prstClr val="black"/>
                </a:solidFill>
                <a:latin typeface="Consolas"/>
              </a:rPr>
              <a:t> </a:t>
            </a:r>
            <a:r>
              <a:rPr lang="en-US" sz="2000" dirty="0" err="1">
                <a:solidFill>
                  <a:srgbClr val="008080"/>
                </a:solidFill>
                <a:latin typeface="Consolas"/>
              </a:rPr>
              <a:t>SalesOrderID</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RevisionNumber</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OrderDate</a:t>
            </a:r>
            <a:endParaRPr lang="en-US" sz="2000" dirty="0">
              <a:solidFill>
                <a:prstClr val="black"/>
              </a:solidFill>
              <a:latin typeface="Consolas"/>
            </a:endParaRPr>
          </a:p>
          <a:p>
            <a:r>
              <a:rPr lang="en-US" sz="2000" dirty="0">
                <a:solidFill>
                  <a:srgbClr val="808080"/>
                </a:solidFill>
                <a:latin typeface="Consolas"/>
              </a:rPr>
              <a:t>,</a:t>
            </a:r>
            <a:r>
              <a:rPr lang="en-US" sz="2000" dirty="0" err="1">
                <a:solidFill>
                  <a:srgbClr val="008080"/>
                </a:solidFill>
                <a:latin typeface="Consolas"/>
              </a:rPr>
              <a:t>DueDate</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ShipDate</a:t>
            </a:r>
            <a:r>
              <a:rPr lang="en-US" sz="2000" dirty="0">
                <a:solidFill>
                  <a:srgbClr val="808080"/>
                </a:solidFill>
                <a:latin typeface="Consolas"/>
              </a:rPr>
              <a:t>,</a:t>
            </a:r>
            <a:r>
              <a:rPr lang="en-US" sz="2000" dirty="0">
                <a:solidFill>
                  <a:prstClr val="black"/>
                </a:solidFill>
                <a:latin typeface="Consolas"/>
              </a:rPr>
              <a:t> </a:t>
            </a:r>
            <a:r>
              <a:rPr lang="en-US" sz="2000" dirty="0">
                <a:solidFill>
                  <a:srgbClr val="0000FF"/>
                </a:solidFill>
                <a:latin typeface="Consolas"/>
              </a:rPr>
              <a:t>Status</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OnlineOrderFlag</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SalesOrderNumber</a:t>
            </a:r>
            <a:endParaRPr lang="en-US" sz="2000" dirty="0">
              <a:solidFill>
                <a:prstClr val="black"/>
              </a:solidFill>
              <a:latin typeface="Consolas"/>
            </a:endParaRPr>
          </a:p>
          <a:p>
            <a:r>
              <a:rPr lang="en-US" sz="2000" dirty="0">
                <a:solidFill>
                  <a:srgbClr val="808080"/>
                </a:solidFill>
                <a:latin typeface="Consolas"/>
              </a:rPr>
              <a:t>,</a:t>
            </a:r>
            <a:r>
              <a:rPr lang="en-US" sz="2000" dirty="0" err="1">
                <a:solidFill>
                  <a:srgbClr val="008080"/>
                </a:solidFill>
                <a:latin typeface="Consolas"/>
              </a:rPr>
              <a:t>PurchaseOrderNumber</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AccountNumber</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CustomerID</a:t>
            </a:r>
            <a:r>
              <a:rPr lang="en-US" sz="2000" dirty="0">
                <a:solidFill>
                  <a:prstClr val="black"/>
                </a:solidFill>
                <a:latin typeface="Consolas"/>
              </a:rPr>
              <a:t> </a:t>
            </a:r>
          </a:p>
          <a:p>
            <a:r>
              <a:rPr lang="en-US" sz="2000" dirty="0">
                <a:solidFill>
                  <a:srgbClr val="808080"/>
                </a:solidFill>
                <a:latin typeface="Consolas"/>
              </a:rPr>
              <a:t>,</a:t>
            </a:r>
            <a:r>
              <a:rPr lang="en-US" sz="2000" dirty="0" err="1">
                <a:solidFill>
                  <a:srgbClr val="008080"/>
                </a:solidFill>
                <a:latin typeface="Consolas"/>
              </a:rPr>
              <a:t>SalesPersonID</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TerritoryID</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BillToAddressID</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ShipToAddressID</a:t>
            </a:r>
            <a:endParaRPr lang="en-US" sz="2000" dirty="0">
              <a:solidFill>
                <a:prstClr val="black"/>
              </a:solidFill>
              <a:latin typeface="Consolas"/>
            </a:endParaRPr>
          </a:p>
          <a:p>
            <a:r>
              <a:rPr lang="en-US" sz="2000" dirty="0">
                <a:solidFill>
                  <a:srgbClr val="808080"/>
                </a:solidFill>
                <a:latin typeface="Consolas"/>
              </a:rPr>
              <a:t>,</a:t>
            </a:r>
            <a:r>
              <a:rPr lang="en-US" sz="2000" dirty="0" err="1">
                <a:solidFill>
                  <a:srgbClr val="008080"/>
                </a:solidFill>
                <a:latin typeface="Consolas"/>
              </a:rPr>
              <a:t>ShipMethodID</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CreditCardID</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CreditCardApprovalCode</a:t>
            </a:r>
            <a:endParaRPr lang="en-US" sz="2000" dirty="0">
              <a:solidFill>
                <a:prstClr val="black"/>
              </a:solidFill>
              <a:latin typeface="Consolas"/>
            </a:endParaRPr>
          </a:p>
          <a:p>
            <a:r>
              <a:rPr lang="en-US" sz="2000" dirty="0">
                <a:solidFill>
                  <a:srgbClr val="0000FF"/>
                </a:solidFill>
                <a:latin typeface="Consolas"/>
              </a:rPr>
              <a:t>from</a:t>
            </a:r>
            <a:r>
              <a:rPr lang="en-US" sz="2000" dirty="0">
                <a:solidFill>
                  <a:prstClr val="black"/>
                </a:solidFill>
                <a:latin typeface="Consolas"/>
              </a:rPr>
              <a:t> </a:t>
            </a:r>
            <a:r>
              <a:rPr lang="en-US" sz="2000" dirty="0" err="1">
                <a:solidFill>
                  <a:srgbClr val="008080"/>
                </a:solidFill>
                <a:latin typeface="Consolas"/>
              </a:rPr>
              <a:t>Sales</a:t>
            </a:r>
            <a:r>
              <a:rPr lang="en-US" sz="2000" dirty="0" err="1">
                <a:solidFill>
                  <a:srgbClr val="808080"/>
                </a:solidFill>
                <a:latin typeface="Consolas"/>
              </a:rPr>
              <a:t>.</a:t>
            </a:r>
            <a:r>
              <a:rPr lang="en-US" sz="2000" dirty="0" err="1">
                <a:solidFill>
                  <a:srgbClr val="008080"/>
                </a:solidFill>
                <a:latin typeface="Consolas"/>
              </a:rPr>
              <a:t>SalesOrderHeader</a:t>
            </a:r>
            <a:r>
              <a:rPr lang="en-US" sz="2000" dirty="0">
                <a:solidFill>
                  <a:prstClr val="black"/>
                </a:solidFill>
                <a:latin typeface="Consolas"/>
              </a:rPr>
              <a:t> </a:t>
            </a:r>
            <a:r>
              <a:rPr lang="en-US" sz="2000" dirty="0">
                <a:solidFill>
                  <a:srgbClr val="0000FF"/>
                </a:solidFill>
                <a:latin typeface="Consolas"/>
              </a:rPr>
              <a:t>WHERE</a:t>
            </a:r>
            <a:r>
              <a:rPr lang="en-US" sz="2000" dirty="0">
                <a:solidFill>
                  <a:prstClr val="black"/>
                </a:solidFill>
                <a:latin typeface="Consolas"/>
              </a:rPr>
              <a:t> </a:t>
            </a:r>
            <a:r>
              <a:rPr lang="en-US" sz="2000" dirty="0" err="1">
                <a:solidFill>
                  <a:srgbClr val="008080"/>
                </a:solidFill>
                <a:latin typeface="Consolas"/>
              </a:rPr>
              <a:t>SalesOrderID</a:t>
            </a:r>
            <a:r>
              <a:rPr lang="en-US" sz="2000" dirty="0">
                <a:solidFill>
                  <a:prstClr val="black"/>
                </a:solidFill>
                <a:latin typeface="Consolas"/>
              </a:rPr>
              <a:t> </a:t>
            </a:r>
            <a:r>
              <a:rPr lang="en-US" sz="2000" dirty="0">
                <a:solidFill>
                  <a:srgbClr val="808080"/>
                </a:solidFill>
                <a:latin typeface="Consolas"/>
              </a:rPr>
              <a:t>=</a:t>
            </a:r>
            <a:r>
              <a:rPr lang="en-US" sz="2000" dirty="0">
                <a:solidFill>
                  <a:prstClr val="black"/>
                </a:solidFill>
                <a:latin typeface="Consolas"/>
              </a:rPr>
              <a:t> 43659</a:t>
            </a:r>
          </a:p>
          <a:p>
            <a:endParaRPr lang="en-US" sz="2000" dirty="0">
              <a:solidFill>
                <a:prstClr val="black"/>
              </a:solidFill>
              <a:latin typeface="Consolas"/>
            </a:endParaRPr>
          </a:p>
          <a:p>
            <a:r>
              <a:rPr lang="en-US" sz="2000" dirty="0">
                <a:solidFill>
                  <a:srgbClr val="008000"/>
                </a:solidFill>
                <a:latin typeface="Consolas"/>
              </a:rPr>
              <a:t>-- if we ask for a range of 15,000 rows with this large number of columns </a:t>
            </a:r>
            <a:endParaRPr lang="en-US" sz="2000" dirty="0">
              <a:solidFill>
                <a:prstClr val="black"/>
              </a:solidFill>
              <a:latin typeface="Consolas"/>
            </a:endParaRPr>
          </a:p>
          <a:p>
            <a:r>
              <a:rPr lang="en-US" sz="2000" dirty="0">
                <a:solidFill>
                  <a:srgbClr val="008000"/>
                </a:solidFill>
                <a:latin typeface="Consolas"/>
              </a:rPr>
              <a:t>-- using the clustered index we get no lookup, and no degradation </a:t>
            </a:r>
            <a:endParaRPr lang="en-US" sz="2000" dirty="0">
              <a:solidFill>
                <a:prstClr val="black"/>
              </a:solidFill>
              <a:latin typeface="Consolas"/>
            </a:endParaRPr>
          </a:p>
          <a:p>
            <a:r>
              <a:rPr lang="en-US" sz="2000" dirty="0">
                <a:solidFill>
                  <a:srgbClr val="008000"/>
                </a:solidFill>
                <a:latin typeface="Consolas"/>
              </a:rPr>
              <a:t>-- to a clustered index scan. This is because</a:t>
            </a:r>
            <a:endParaRPr lang="en-US" sz="2000" dirty="0">
              <a:solidFill>
                <a:prstClr val="black"/>
              </a:solidFill>
              <a:latin typeface="Consolas"/>
            </a:endParaRPr>
          </a:p>
          <a:p>
            <a:r>
              <a:rPr lang="en-US" sz="2000" dirty="0">
                <a:solidFill>
                  <a:srgbClr val="008000"/>
                </a:solidFill>
                <a:latin typeface="Consolas"/>
              </a:rPr>
              <a:t>-- all the data is physically on the leaf pages of the clustered index</a:t>
            </a:r>
            <a:endParaRPr lang="en-US" sz="2000" dirty="0">
              <a:solidFill>
                <a:prstClr val="black"/>
              </a:solidFill>
              <a:latin typeface="Consolas"/>
            </a:endParaRPr>
          </a:p>
          <a:p>
            <a:endParaRPr lang="en-US" sz="2000" dirty="0">
              <a:solidFill>
                <a:prstClr val="black"/>
              </a:solidFill>
              <a:latin typeface="Consolas"/>
            </a:endParaRPr>
          </a:p>
          <a:p>
            <a:r>
              <a:rPr lang="en-US" sz="2000" dirty="0">
                <a:solidFill>
                  <a:srgbClr val="0000FF"/>
                </a:solidFill>
                <a:latin typeface="Consolas"/>
              </a:rPr>
              <a:t>SELECT</a:t>
            </a:r>
            <a:r>
              <a:rPr lang="en-US" sz="2000" dirty="0">
                <a:solidFill>
                  <a:prstClr val="black"/>
                </a:solidFill>
                <a:latin typeface="Consolas"/>
              </a:rPr>
              <a:t> </a:t>
            </a:r>
            <a:r>
              <a:rPr lang="en-US" sz="2000" dirty="0" err="1">
                <a:solidFill>
                  <a:srgbClr val="008080"/>
                </a:solidFill>
                <a:latin typeface="Consolas"/>
              </a:rPr>
              <a:t>SalesOrderID</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RevisionNumber</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OrderDate</a:t>
            </a:r>
            <a:endParaRPr lang="en-US" sz="2000" dirty="0">
              <a:solidFill>
                <a:prstClr val="black"/>
              </a:solidFill>
              <a:latin typeface="Consolas"/>
            </a:endParaRPr>
          </a:p>
          <a:p>
            <a:r>
              <a:rPr lang="en-US" sz="2000" dirty="0">
                <a:solidFill>
                  <a:srgbClr val="808080"/>
                </a:solidFill>
                <a:latin typeface="Consolas"/>
              </a:rPr>
              <a:t>,</a:t>
            </a:r>
            <a:r>
              <a:rPr lang="en-US" sz="2000" dirty="0" err="1">
                <a:solidFill>
                  <a:srgbClr val="008080"/>
                </a:solidFill>
                <a:latin typeface="Consolas"/>
              </a:rPr>
              <a:t>DueDate</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ShipDate</a:t>
            </a:r>
            <a:r>
              <a:rPr lang="en-US" sz="2000" dirty="0">
                <a:solidFill>
                  <a:srgbClr val="808080"/>
                </a:solidFill>
                <a:latin typeface="Consolas"/>
              </a:rPr>
              <a:t>,</a:t>
            </a:r>
            <a:r>
              <a:rPr lang="en-US" sz="2000" dirty="0">
                <a:solidFill>
                  <a:prstClr val="black"/>
                </a:solidFill>
                <a:latin typeface="Consolas"/>
              </a:rPr>
              <a:t> </a:t>
            </a:r>
            <a:r>
              <a:rPr lang="en-US" sz="2000" dirty="0">
                <a:solidFill>
                  <a:srgbClr val="0000FF"/>
                </a:solidFill>
                <a:latin typeface="Consolas"/>
              </a:rPr>
              <a:t>Status</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OnlineOrderFlag</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SalesOrderNumber</a:t>
            </a:r>
            <a:endParaRPr lang="en-US" sz="2000" dirty="0">
              <a:solidFill>
                <a:prstClr val="black"/>
              </a:solidFill>
              <a:latin typeface="Consolas"/>
            </a:endParaRPr>
          </a:p>
          <a:p>
            <a:r>
              <a:rPr lang="en-US" sz="2000" dirty="0">
                <a:solidFill>
                  <a:srgbClr val="808080"/>
                </a:solidFill>
                <a:latin typeface="Consolas"/>
              </a:rPr>
              <a:t>,</a:t>
            </a:r>
            <a:r>
              <a:rPr lang="en-US" sz="2000" dirty="0" err="1">
                <a:solidFill>
                  <a:srgbClr val="008080"/>
                </a:solidFill>
                <a:latin typeface="Consolas"/>
              </a:rPr>
              <a:t>PurchaseOrderNumber</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AccountNumber</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CustomerID</a:t>
            </a:r>
            <a:r>
              <a:rPr lang="en-US" sz="2000" dirty="0">
                <a:solidFill>
                  <a:prstClr val="black"/>
                </a:solidFill>
                <a:latin typeface="Consolas"/>
              </a:rPr>
              <a:t>  </a:t>
            </a:r>
          </a:p>
          <a:p>
            <a:r>
              <a:rPr lang="en-US" sz="2000" dirty="0">
                <a:solidFill>
                  <a:srgbClr val="808080"/>
                </a:solidFill>
                <a:latin typeface="Consolas"/>
              </a:rPr>
              <a:t>,</a:t>
            </a:r>
            <a:r>
              <a:rPr lang="en-US" sz="2000" dirty="0" err="1">
                <a:solidFill>
                  <a:srgbClr val="008080"/>
                </a:solidFill>
                <a:latin typeface="Consolas"/>
              </a:rPr>
              <a:t>SalesPersonID</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TerritoryID</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BillToAddressID</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ShipToAddressID</a:t>
            </a:r>
            <a:endParaRPr lang="en-US" sz="2000" dirty="0">
              <a:solidFill>
                <a:prstClr val="black"/>
              </a:solidFill>
              <a:latin typeface="Consolas"/>
            </a:endParaRPr>
          </a:p>
          <a:p>
            <a:r>
              <a:rPr lang="en-US" sz="2000" dirty="0">
                <a:solidFill>
                  <a:srgbClr val="808080"/>
                </a:solidFill>
                <a:latin typeface="Consolas"/>
              </a:rPr>
              <a:t>,</a:t>
            </a:r>
            <a:r>
              <a:rPr lang="en-US" sz="2000" dirty="0" err="1">
                <a:solidFill>
                  <a:srgbClr val="008080"/>
                </a:solidFill>
                <a:latin typeface="Consolas"/>
              </a:rPr>
              <a:t>ShipMethodID</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CreditCardID</a:t>
            </a:r>
            <a:r>
              <a:rPr lang="en-US" sz="2000" dirty="0">
                <a:solidFill>
                  <a:srgbClr val="808080"/>
                </a:solidFill>
                <a:latin typeface="Consolas"/>
              </a:rPr>
              <a:t>,</a:t>
            </a:r>
            <a:r>
              <a:rPr lang="en-US" sz="2000" dirty="0">
                <a:solidFill>
                  <a:prstClr val="black"/>
                </a:solidFill>
                <a:latin typeface="Consolas"/>
              </a:rPr>
              <a:t> </a:t>
            </a:r>
            <a:r>
              <a:rPr lang="en-US" sz="2000" dirty="0" err="1">
                <a:solidFill>
                  <a:srgbClr val="008080"/>
                </a:solidFill>
                <a:latin typeface="Consolas"/>
              </a:rPr>
              <a:t>CreditCardApprovalCode</a:t>
            </a:r>
            <a:endParaRPr lang="en-US" sz="2000" dirty="0">
              <a:solidFill>
                <a:prstClr val="black"/>
              </a:solidFill>
              <a:latin typeface="Consolas"/>
            </a:endParaRPr>
          </a:p>
          <a:p>
            <a:r>
              <a:rPr lang="en-US" sz="2000" dirty="0">
                <a:solidFill>
                  <a:srgbClr val="0000FF"/>
                </a:solidFill>
                <a:latin typeface="Consolas"/>
              </a:rPr>
              <a:t>from</a:t>
            </a:r>
            <a:r>
              <a:rPr lang="en-US" sz="2000" dirty="0">
                <a:solidFill>
                  <a:prstClr val="black"/>
                </a:solidFill>
                <a:latin typeface="Consolas"/>
              </a:rPr>
              <a:t> </a:t>
            </a:r>
            <a:r>
              <a:rPr lang="en-US" sz="2000" dirty="0" err="1">
                <a:solidFill>
                  <a:srgbClr val="008080"/>
                </a:solidFill>
                <a:latin typeface="Consolas"/>
              </a:rPr>
              <a:t>Sales</a:t>
            </a:r>
            <a:r>
              <a:rPr lang="en-US" sz="2000" dirty="0" err="1">
                <a:solidFill>
                  <a:srgbClr val="808080"/>
                </a:solidFill>
                <a:latin typeface="Consolas"/>
              </a:rPr>
              <a:t>.</a:t>
            </a:r>
            <a:r>
              <a:rPr lang="en-US" sz="2000" dirty="0" err="1">
                <a:solidFill>
                  <a:srgbClr val="008080"/>
                </a:solidFill>
                <a:latin typeface="Consolas"/>
              </a:rPr>
              <a:t>SalesOrderHeader</a:t>
            </a:r>
            <a:r>
              <a:rPr lang="en-US" sz="2000" dirty="0">
                <a:solidFill>
                  <a:prstClr val="black"/>
                </a:solidFill>
                <a:latin typeface="Consolas"/>
              </a:rPr>
              <a:t> </a:t>
            </a:r>
            <a:r>
              <a:rPr lang="en-US" sz="2000" dirty="0">
                <a:solidFill>
                  <a:srgbClr val="0000FF"/>
                </a:solidFill>
                <a:latin typeface="Consolas"/>
              </a:rPr>
              <a:t>WHERE</a:t>
            </a:r>
            <a:r>
              <a:rPr lang="en-US" sz="2000" dirty="0">
                <a:solidFill>
                  <a:prstClr val="black"/>
                </a:solidFill>
                <a:latin typeface="Consolas"/>
              </a:rPr>
              <a:t> </a:t>
            </a:r>
            <a:r>
              <a:rPr lang="en-US" sz="2000" dirty="0" err="1">
                <a:solidFill>
                  <a:srgbClr val="008080"/>
                </a:solidFill>
                <a:latin typeface="Consolas"/>
              </a:rPr>
              <a:t>SalesOrderID</a:t>
            </a:r>
            <a:r>
              <a:rPr lang="en-US" sz="2000" dirty="0">
                <a:solidFill>
                  <a:prstClr val="black"/>
                </a:solidFill>
                <a:latin typeface="Consolas"/>
              </a:rPr>
              <a:t> </a:t>
            </a:r>
            <a:r>
              <a:rPr lang="en-US" sz="2000" dirty="0">
                <a:solidFill>
                  <a:srgbClr val="808080"/>
                </a:solidFill>
                <a:latin typeface="Consolas"/>
              </a:rPr>
              <a:t>BETWEEN</a:t>
            </a:r>
            <a:r>
              <a:rPr lang="en-US" sz="2000" dirty="0">
                <a:solidFill>
                  <a:prstClr val="black"/>
                </a:solidFill>
                <a:latin typeface="Consolas"/>
              </a:rPr>
              <a:t> 43659 </a:t>
            </a:r>
            <a:r>
              <a:rPr lang="en-US" sz="2000" dirty="0">
                <a:solidFill>
                  <a:srgbClr val="808080"/>
                </a:solidFill>
                <a:latin typeface="Consolas"/>
              </a:rPr>
              <a:t>AND</a:t>
            </a:r>
            <a:r>
              <a:rPr lang="en-US" sz="2000" dirty="0">
                <a:solidFill>
                  <a:prstClr val="black"/>
                </a:solidFill>
                <a:latin typeface="Consolas"/>
              </a:rPr>
              <a:t> 58658</a:t>
            </a:r>
          </a:p>
          <a:p>
            <a:endParaRPr lang="en-US" sz="2000" dirty="0">
              <a:solidFill>
                <a:prstClr val="black"/>
              </a:solidFill>
              <a:latin typeface="Consolas"/>
            </a:endParaRPr>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
        <p:nvSpPr>
          <p:cNvPr id="6" name="Slide Number Placeholder 5"/>
          <p:cNvSpPr>
            <a:spLocks noGrp="1"/>
          </p:cNvSpPr>
          <p:nvPr>
            <p:ph type="sldNum" sz="quarter" idx="12"/>
          </p:nvPr>
        </p:nvSpPr>
        <p:spPr/>
        <p:txBody>
          <a:bodyPr/>
          <a:lstStyle/>
          <a:p>
            <a:r>
              <a:rPr lang="en-US" dirty="0" smtClean="0"/>
              <a:t>Microsoft | Services</a:t>
            </a:r>
          </a:p>
          <a:p>
            <a:r>
              <a:rPr lang="en-US" dirty="0" smtClean="0"/>
              <a:t>	</a:t>
            </a:r>
            <a:fld id="{89920E16-7E2D-4061-8759-5F8497A7A433}" type="slidenum">
              <a:rPr lang="en-US" smtClean="0"/>
              <a:pPr/>
              <a:t>8</a:t>
            </a:fld>
            <a:endParaRPr lang="en-US" dirty="0"/>
          </a:p>
        </p:txBody>
      </p:sp>
    </p:spTree>
    <p:extLst>
      <p:ext uri="{BB962C8B-B14F-4D97-AF65-F5344CB8AC3E}">
        <p14:creationId xmlns:p14="http://schemas.microsoft.com/office/powerpoint/2010/main" val="9622685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endParaRPr lang="en-US" dirty="0"/>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Action Plan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Demonstration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Activity</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Discussion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Multimedia</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dirty="0"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r>
              <a:rPr lang="en-US" dirty="0" smtClean="0">
                <a:solidFill>
                  <a:srgbClr val="277EB5"/>
                </a:solidFill>
              </a:rPr>
              <a:t>Microsoft Confidential</a:t>
            </a:r>
            <a:endParaRPr lang="en-US" dirty="0">
              <a:solidFill>
                <a:srgbClr val="277EB5"/>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222409"/>
            <a:ext cx="8534400" cy="920591"/>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2286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219200"/>
            <a:ext cx="8534400" cy="513588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7620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4400" cy="914400"/>
          </a:xfrm>
        </p:spPr>
        <p:txBody>
          <a:bodyPr anchor="b" anchorCtr="0">
            <a:normAutofit/>
          </a:bodyPr>
          <a:lstStyle>
            <a:lvl1pPr>
              <a:defRPr sz="3200">
                <a:solidFill>
                  <a:schemeClr val="tx2"/>
                </a:solidFill>
              </a:defRPr>
            </a:lvl1pPr>
          </a:lstStyle>
          <a:p>
            <a:r>
              <a:rPr lang="en-US" dirty="0"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599"/>
            <a:ext cx="8534400" cy="533400"/>
          </a:xfrm>
        </p:spPr>
        <p:txBody>
          <a:bodyPr/>
          <a:lstStyle>
            <a:lvl1pPr>
              <a:defRPr>
                <a:solidFill>
                  <a:schemeClr val="tx2"/>
                </a:solidFill>
              </a:defRPr>
            </a:lvl1pPr>
          </a:lstStyle>
          <a:p>
            <a:r>
              <a:rPr lang="en-US" dirty="0" smtClean="0"/>
              <a:t>Click to edit Master title style</a:t>
            </a:r>
            <a:endParaRPr lang="en-US" dirty="0"/>
          </a:p>
        </p:txBody>
      </p:sp>
      <p:sp>
        <p:nvSpPr>
          <p:cNvPr id="8" name="Text Placeholder 9"/>
          <p:cNvSpPr>
            <a:spLocks noGrp="1"/>
          </p:cNvSpPr>
          <p:nvPr>
            <p:ph type="body" sz="quarter" idx="14"/>
          </p:nvPr>
        </p:nvSpPr>
        <p:spPr>
          <a:xfrm>
            <a:off x="457200" y="788633"/>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dirty="0" smtClean="0"/>
              <a:t>Click icon to add picture</a:t>
            </a:r>
            <a:endParaRPr lang="en-US" dirty="0"/>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r>
              <a:rPr lang="en-US" dirty="0" smtClean="0">
                <a:solidFill>
                  <a:srgbClr val="385593"/>
                </a:solidFill>
              </a:rPr>
              <a:t>Microsoft Confidential</a:t>
            </a:r>
            <a:endParaRPr lang="en-US" dirty="0">
              <a:solidFill>
                <a:srgbClr val="385593"/>
              </a:solidFill>
            </a:endParaRPr>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endParaRPr lang="en-US" dirty="0">
              <a:solidFill>
                <a:srgbClr val="385593"/>
              </a:solidFill>
            </a:endParaRPr>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62" r:id="rId10"/>
    <p:sldLayoutId id="2147483754" r:id="rId11"/>
    <p:sldLayoutId id="2147483763" r:id="rId12"/>
    <p:sldLayoutId id="2147483757" r:id="rId13"/>
    <p:sldLayoutId id="2147483756" r:id="rId14"/>
    <p:sldLayoutId id="2147483761" r:id="rId15"/>
    <p:sldLayoutId id="2147483758" r:id="rId16"/>
    <p:sldLayoutId id="2147483759" r:id="rId17"/>
  </p:sldLayoutIdLst>
  <p:transition/>
  <p:timing>
    <p:tnLst>
      <p:par>
        <p:cTn id="1" dur="indefinite" restart="never" nodeType="tmRoot"/>
      </p:par>
    </p:tnLst>
  </p:timing>
  <p:hf hd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19"/>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19"/>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19"/>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19"/>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19"/>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p:txBody>
          <a:bodyPr/>
          <a:lstStyle/>
          <a:p>
            <a:r>
              <a:rPr lang="en-US" smtClean="0"/>
              <a:t>Lesson 9 </a:t>
            </a:r>
            <a:r>
              <a:rPr lang="en-US" dirty="0" smtClean="0"/>
              <a:t>– Developing an Indexing Strategy</a:t>
            </a:r>
            <a:endParaRPr lang="en-US" dirty="0"/>
          </a:p>
        </p:txBody>
      </p:sp>
      <p:sp>
        <p:nvSpPr>
          <p:cNvPr id="16" name="Subtitle 15"/>
          <p:cNvSpPr>
            <a:spLocks noGrp="1"/>
          </p:cNvSpPr>
          <p:nvPr>
            <p:ph type="subTitle" idx="1"/>
          </p:nvPr>
        </p:nvSpPr>
        <p:spPr>
          <a:xfrm>
            <a:off x="609600" y="3276600"/>
            <a:ext cx="8046720" cy="3489960"/>
          </a:xfrm>
        </p:spPr>
        <p:txBody>
          <a:bodyPr>
            <a:noAutofit/>
          </a:bodyPr>
          <a:lstStyle/>
          <a:p>
            <a:pPr marL="342900" lvl="0" indent="-342900">
              <a:buBlip>
                <a:blip r:embed="rId3"/>
              </a:buBlip>
            </a:pPr>
            <a:r>
              <a:rPr lang="en-US" sz="2200" i="1" dirty="0"/>
              <a:t>Selecting an Index Type – Clustered Index</a:t>
            </a:r>
          </a:p>
          <a:p>
            <a:pPr marL="342900" lvl="0" indent="-342900">
              <a:buBlip>
                <a:blip r:embed="rId3"/>
              </a:buBlip>
            </a:pPr>
            <a:r>
              <a:rPr lang="en-US" sz="2200" i="1" dirty="0"/>
              <a:t>Selecting an Index Type – Non-clustered Index</a:t>
            </a:r>
          </a:p>
          <a:p>
            <a:pPr marL="342900" lvl="0" indent="-342900">
              <a:buBlip>
                <a:blip r:embed="rId3"/>
              </a:buBlip>
            </a:pPr>
            <a:r>
              <a:rPr lang="en-US" sz="2200" i="1" dirty="0"/>
              <a:t>Designing an Optimal Indexing Strategy – Database Considerations</a:t>
            </a:r>
          </a:p>
          <a:p>
            <a:pPr marL="342900" lvl="0" indent="-342900">
              <a:buBlip>
                <a:blip r:embed="rId3"/>
              </a:buBlip>
            </a:pPr>
            <a:r>
              <a:rPr lang="en-US" sz="2200" i="1" dirty="0"/>
              <a:t>Designing an Optimal Indexing Strategy – Query Considerations</a:t>
            </a:r>
          </a:p>
          <a:p>
            <a:pPr marL="342900" lvl="0" indent="-342900">
              <a:buBlip>
                <a:blip r:embed="rId3"/>
              </a:buBlip>
            </a:pPr>
            <a:r>
              <a:rPr lang="en-US" sz="2200" i="1" dirty="0"/>
              <a:t>Designing an Optimal Indexing Strategy – Column Considerations</a:t>
            </a:r>
          </a:p>
          <a:p>
            <a:pPr marL="342900" indent="-342900">
              <a:buBlip>
                <a:blip r:embed="rId3"/>
              </a:buBlip>
            </a:pPr>
            <a:r>
              <a:rPr lang="en-US" sz="2200" i="1" dirty="0"/>
              <a:t>Filtered Indexes</a:t>
            </a:r>
          </a:p>
        </p:txBody>
      </p:sp>
      <p:sp>
        <p:nvSpPr>
          <p:cNvPr id="3" name="Footer Placeholder 2"/>
          <p:cNvSpPr>
            <a:spLocks noGrp="1"/>
          </p:cNvSpPr>
          <p:nvPr>
            <p:ph type="ftr" sz="quarter" idx="11"/>
          </p:nvPr>
        </p:nvSpPr>
        <p:spPr>
          <a:xfrm>
            <a:off x="2590800" y="6400800"/>
            <a:ext cx="3657600" cy="365125"/>
          </a:xfrm>
        </p:spPr>
        <p:txBody>
          <a:bodyPr/>
          <a:lstStyle/>
          <a:p>
            <a:r>
              <a:rPr lang="en-US" dirty="0" smtClean="0"/>
              <a:t>Microsoft Confidential</a:t>
            </a:r>
            <a:endParaRPr lang="en-US" dirty="0"/>
          </a:p>
        </p:txBody>
      </p:sp>
    </p:spTree>
    <p:extLst>
      <p:ext uri="{BB962C8B-B14F-4D97-AF65-F5344CB8AC3E}">
        <p14:creationId xmlns:p14="http://schemas.microsoft.com/office/powerpoint/2010/main" val="2000231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solidFill>
                  <a:prstClr val="black"/>
                </a:solidFill>
              </a:rPr>
              <a:t>Microsoft Confidential</a:t>
            </a:r>
            <a:endParaRPr lang="en-US" dirty="0">
              <a:solidFill>
                <a:prstClr val="black"/>
              </a:solidFill>
            </a:endParaRPr>
          </a:p>
        </p:txBody>
      </p:sp>
      <p:sp>
        <p:nvSpPr>
          <p:cNvPr id="2" name="Slide Number Placeholder 1"/>
          <p:cNvSpPr>
            <a:spLocks noGrp="1"/>
          </p:cNvSpPr>
          <p:nvPr>
            <p:ph type="sldNum" sz="quarter" idx="12"/>
          </p:nvPr>
        </p:nvSpPr>
        <p:spPr/>
        <p:txBody>
          <a:bodyPr/>
          <a:lstStyle/>
          <a:p>
            <a:fld id="{026CCAEB-CB17-44EB-A892-4553F1D666B6}" type="slidenum">
              <a:rPr lang="en-US" smtClean="0">
                <a:solidFill>
                  <a:prstClr val="black"/>
                </a:solidFill>
              </a:rPr>
              <a:pPr/>
              <a:t>9</a:t>
            </a:fld>
            <a:endParaRPr lang="en-US" dirty="0">
              <a:solidFill>
                <a:prstClr val="black"/>
              </a:solidFill>
            </a:endParaRPr>
          </a:p>
        </p:txBody>
      </p:sp>
      <p:sp>
        <p:nvSpPr>
          <p:cNvPr id="5" name="Title 1"/>
          <p:cNvSpPr>
            <a:spLocks noGrp="1"/>
          </p:cNvSpPr>
          <p:nvPr>
            <p:ph type="ctrTitle"/>
          </p:nvPr>
        </p:nvSpPr>
        <p:spPr>
          <a:xfrm>
            <a:off x="548640" y="2194559"/>
            <a:ext cx="8138160" cy="1005840"/>
          </a:xfrm>
        </p:spPr>
        <p:txBody>
          <a:bodyPr/>
          <a:lstStyle/>
          <a:p>
            <a:r>
              <a:rPr lang="en-US" dirty="0"/>
              <a:t>Optimization for Sequential Inserts</a:t>
            </a:r>
          </a:p>
        </p:txBody>
      </p:sp>
      <p:sp>
        <p:nvSpPr>
          <p:cNvPr id="6" name="Subtitle 2"/>
          <p:cNvSpPr>
            <a:spLocks noGrp="1"/>
          </p:cNvSpPr>
          <p:nvPr>
            <p:ph type="subTitle" idx="1"/>
          </p:nvPr>
        </p:nvSpPr>
        <p:spPr>
          <a:xfrm>
            <a:off x="640080" y="3291840"/>
            <a:ext cx="8046720" cy="3017520"/>
          </a:xfrm>
        </p:spPr>
        <p:txBody>
          <a:bodyPr>
            <a:normAutofit/>
          </a:bodyPr>
          <a:lstStyle/>
          <a:p>
            <a:pPr lvl="1">
              <a:lnSpc>
                <a:spcPct val="70000"/>
              </a:lnSpc>
              <a:buNone/>
            </a:pPr>
            <a:endParaRPr lang="en-US" altLang="ja-JP" b="1" dirty="0" smtClean="0">
              <a:ea typeface="ＭＳ Ｐゴシック" charset="-128"/>
            </a:endParaRPr>
          </a:p>
          <a:p>
            <a:pPr lvl="1">
              <a:lnSpc>
                <a:spcPct val="70000"/>
              </a:lnSpc>
              <a:buNone/>
            </a:pPr>
            <a:r>
              <a:rPr lang="en-US" altLang="ja-JP" b="1" dirty="0">
                <a:ea typeface="ＭＳ Ｐゴシック" charset="-128"/>
              </a:rPr>
              <a:t>Purpose:</a:t>
            </a:r>
          </a:p>
          <a:p>
            <a:pPr lvl="1">
              <a:lnSpc>
                <a:spcPct val="70000"/>
              </a:lnSpc>
              <a:buNone/>
            </a:pPr>
            <a:r>
              <a:rPr lang="en-US" altLang="ja-JP" dirty="0">
                <a:ea typeface="ＭＳ Ｐゴシック" charset="-128"/>
              </a:rPr>
              <a:t>Show the page split optimization that makes indexing on sequential columns more efficient</a:t>
            </a:r>
          </a:p>
          <a:p>
            <a:pPr lvl="1">
              <a:lnSpc>
                <a:spcPct val="70000"/>
              </a:lnSpc>
              <a:buNone/>
            </a:pPr>
            <a:r>
              <a:rPr lang="en-US" altLang="ja-JP" b="1" dirty="0">
                <a:ea typeface="ＭＳ Ｐゴシック" charset="-128"/>
              </a:rPr>
              <a:t>Objective:</a:t>
            </a:r>
          </a:p>
          <a:p>
            <a:pPr lvl="1">
              <a:lnSpc>
                <a:spcPct val="70000"/>
              </a:lnSpc>
              <a:buNone/>
            </a:pPr>
            <a:r>
              <a:rPr lang="en-US" altLang="ja-JP" dirty="0">
                <a:ea typeface="ＭＳ Ｐゴシック" charset="-128"/>
              </a:rPr>
              <a:t>Understand that creating the clustered index on sequentially inserted data can be optimal.</a:t>
            </a:r>
          </a:p>
        </p:txBody>
      </p:sp>
    </p:spTree>
    <p:extLst>
      <p:ext uri="{BB962C8B-B14F-4D97-AF65-F5344CB8AC3E}">
        <p14:creationId xmlns:p14="http://schemas.microsoft.com/office/powerpoint/2010/main" val="388004316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Selecting an Index Type—Non-Clustered Index</a:t>
            </a:r>
          </a:p>
        </p:txBody>
      </p:sp>
      <p:sp>
        <p:nvSpPr>
          <p:cNvPr id="3" name="Content Placeholder 2"/>
          <p:cNvSpPr>
            <a:spLocks noGrp="1"/>
          </p:cNvSpPr>
          <p:nvPr>
            <p:ph idx="1"/>
          </p:nvPr>
        </p:nvSpPr>
        <p:spPr/>
        <p:txBody>
          <a:bodyPr/>
          <a:lstStyle/>
          <a:p>
            <a:r>
              <a:rPr lang="en-US" dirty="0"/>
              <a:t>Best candidates for a </a:t>
            </a:r>
            <a:r>
              <a:rPr lang="en-US" dirty="0" smtClean="0"/>
              <a:t>non-clustered </a:t>
            </a:r>
            <a:r>
              <a:rPr lang="en-US" dirty="0"/>
              <a:t>index</a:t>
            </a:r>
          </a:p>
          <a:p>
            <a:pPr lvl="1"/>
            <a:r>
              <a:rPr lang="en-US" dirty="0"/>
              <a:t>Create </a:t>
            </a:r>
            <a:r>
              <a:rPr lang="en-US" dirty="0" smtClean="0"/>
              <a:t>non-clustered </a:t>
            </a:r>
            <a:r>
              <a:rPr lang="en-US" dirty="0"/>
              <a:t>indexes for queries that return few rows</a:t>
            </a:r>
          </a:p>
          <a:p>
            <a:pPr lvl="1"/>
            <a:r>
              <a:rPr lang="en-US" dirty="0"/>
              <a:t>Create covering indexes where practical</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10</a:t>
            </a:fld>
            <a:endParaRPr lang="en-US" dirty="0">
              <a:solidFill>
                <a:prstClr val="white"/>
              </a:solidFill>
            </a:endParaRPr>
          </a:p>
        </p:txBody>
      </p:sp>
    </p:spTree>
    <p:extLst>
      <p:ext uri="{BB962C8B-B14F-4D97-AF65-F5344CB8AC3E}">
        <p14:creationId xmlns:p14="http://schemas.microsoft.com/office/powerpoint/2010/main" val="235953450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Text-Only Slide (Hidden)</a:t>
            </a:r>
            <a:endParaRPr lang="en-US"/>
          </a:p>
        </p:txBody>
      </p:sp>
      <p:sp>
        <p:nvSpPr>
          <p:cNvPr id="3" name="Footer Placeholder 2"/>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11</a:t>
            </a:fld>
            <a:endParaRPr lang="en-US" dirty="0">
              <a:solidFill>
                <a:prstClr val="white"/>
              </a:solidFill>
            </a:endParaRPr>
          </a:p>
        </p:txBody>
      </p:sp>
    </p:spTree>
    <p:extLst>
      <p:ext uri="{BB962C8B-B14F-4D97-AF65-F5344CB8AC3E}">
        <p14:creationId xmlns:p14="http://schemas.microsoft.com/office/powerpoint/2010/main" val="262492436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Designing an Optimal Indexing Strategy—Column Considerations</a:t>
            </a:r>
          </a:p>
        </p:txBody>
      </p:sp>
      <p:sp>
        <p:nvSpPr>
          <p:cNvPr id="3" name="Content Placeholder 2"/>
          <p:cNvSpPr>
            <a:spLocks noGrp="1"/>
          </p:cNvSpPr>
          <p:nvPr>
            <p:ph idx="1"/>
          </p:nvPr>
        </p:nvSpPr>
        <p:spPr/>
        <p:txBody>
          <a:bodyPr/>
          <a:lstStyle/>
          <a:p>
            <a:r>
              <a:rPr lang="en-US" dirty="0"/>
              <a:t>Equality columns before inequality columns</a:t>
            </a:r>
          </a:p>
          <a:p>
            <a:r>
              <a:rPr lang="en-US" dirty="0"/>
              <a:t>Most selective equality column first</a:t>
            </a:r>
          </a:p>
          <a:p>
            <a:r>
              <a:rPr lang="en-US" dirty="0"/>
              <a:t>Most selective inequality column first after the last equality column</a:t>
            </a:r>
          </a:p>
          <a:p>
            <a:r>
              <a:rPr lang="en-US" dirty="0"/>
              <a:t>Filter and join columns as key columns</a:t>
            </a:r>
          </a:p>
          <a:p>
            <a:r>
              <a:rPr lang="en-US" dirty="0"/>
              <a:t>SELECT list columns as INCLUDE columns</a:t>
            </a:r>
          </a:p>
          <a:p>
            <a:r>
              <a:rPr lang="en-US" dirty="0"/>
              <a:t>Use the Database Tuning Advisor for suggestions</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12</a:t>
            </a:fld>
            <a:endParaRPr lang="en-US" dirty="0">
              <a:solidFill>
                <a:prstClr val="white"/>
              </a:solidFill>
            </a:endParaRPr>
          </a:p>
        </p:txBody>
      </p:sp>
    </p:spTree>
    <p:extLst>
      <p:ext uri="{BB962C8B-B14F-4D97-AF65-F5344CB8AC3E}">
        <p14:creationId xmlns:p14="http://schemas.microsoft.com/office/powerpoint/2010/main" val="235953450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Text-Only Slide (Hidden)</a:t>
            </a:r>
            <a:endParaRPr lang="en-US"/>
          </a:p>
        </p:txBody>
      </p:sp>
      <p:sp>
        <p:nvSpPr>
          <p:cNvPr id="3" name="Footer Placeholder 2"/>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13</a:t>
            </a:fld>
            <a:endParaRPr lang="en-US" dirty="0">
              <a:solidFill>
                <a:prstClr val="white"/>
              </a:solidFill>
            </a:endParaRPr>
          </a:p>
        </p:txBody>
      </p:sp>
    </p:spTree>
    <p:extLst>
      <p:ext uri="{BB962C8B-B14F-4D97-AF65-F5344CB8AC3E}">
        <p14:creationId xmlns:p14="http://schemas.microsoft.com/office/powerpoint/2010/main" val="119951606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solidFill>
                  <a:prstClr val="black"/>
                </a:solidFill>
              </a:rPr>
              <a:t>Microsoft Confidential</a:t>
            </a:r>
            <a:endParaRPr lang="en-US" dirty="0">
              <a:solidFill>
                <a:prstClr val="black"/>
              </a:solidFill>
            </a:endParaRPr>
          </a:p>
        </p:txBody>
      </p:sp>
      <p:sp>
        <p:nvSpPr>
          <p:cNvPr id="2" name="Slide Number Placeholder 1"/>
          <p:cNvSpPr>
            <a:spLocks noGrp="1"/>
          </p:cNvSpPr>
          <p:nvPr>
            <p:ph type="sldNum" sz="quarter" idx="12"/>
          </p:nvPr>
        </p:nvSpPr>
        <p:spPr/>
        <p:txBody>
          <a:bodyPr/>
          <a:lstStyle/>
          <a:p>
            <a:fld id="{026CCAEB-CB17-44EB-A892-4553F1D666B6}" type="slidenum">
              <a:rPr lang="en-US" smtClean="0">
                <a:solidFill>
                  <a:prstClr val="black"/>
                </a:solidFill>
              </a:rPr>
              <a:pPr/>
              <a:t>14</a:t>
            </a:fld>
            <a:endParaRPr lang="en-US" dirty="0">
              <a:solidFill>
                <a:prstClr val="black"/>
              </a:solidFill>
            </a:endParaRPr>
          </a:p>
        </p:txBody>
      </p:sp>
      <p:sp>
        <p:nvSpPr>
          <p:cNvPr id="5" name="Title 1"/>
          <p:cNvSpPr>
            <a:spLocks noGrp="1"/>
          </p:cNvSpPr>
          <p:nvPr>
            <p:ph type="ctrTitle"/>
          </p:nvPr>
        </p:nvSpPr>
        <p:spPr>
          <a:xfrm>
            <a:off x="548640" y="2194559"/>
            <a:ext cx="8138160" cy="1005840"/>
          </a:xfrm>
        </p:spPr>
        <p:txBody>
          <a:bodyPr/>
          <a:lstStyle/>
          <a:p>
            <a:r>
              <a:rPr lang="en-US" dirty="0">
                <a:effectLst/>
              </a:rPr>
              <a:t>Equality Columns First</a:t>
            </a:r>
            <a:endParaRPr lang="en-US" dirty="0"/>
          </a:p>
        </p:txBody>
      </p:sp>
      <p:sp>
        <p:nvSpPr>
          <p:cNvPr id="6" name="Subtitle 2"/>
          <p:cNvSpPr>
            <a:spLocks noGrp="1"/>
          </p:cNvSpPr>
          <p:nvPr>
            <p:ph type="subTitle" idx="1"/>
          </p:nvPr>
        </p:nvSpPr>
        <p:spPr>
          <a:xfrm>
            <a:off x="640080" y="3291840"/>
            <a:ext cx="8046720" cy="3017520"/>
          </a:xfrm>
        </p:spPr>
        <p:txBody>
          <a:bodyPr>
            <a:normAutofit/>
          </a:bodyPr>
          <a:lstStyle/>
          <a:p>
            <a:pPr lvl="1">
              <a:lnSpc>
                <a:spcPct val="70000"/>
              </a:lnSpc>
              <a:buNone/>
            </a:pPr>
            <a:endParaRPr lang="en-US" altLang="ja-JP" b="1" dirty="0" smtClean="0">
              <a:ea typeface="ＭＳ Ｐゴシック" charset="-128"/>
            </a:endParaRPr>
          </a:p>
          <a:p>
            <a:pPr lvl="1">
              <a:lnSpc>
                <a:spcPct val="70000"/>
              </a:lnSpc>
              <a:buNone/>
            </a:pPr>
            <a:r>
              <a:rPr lang="en-US" altLang="ja-JP" b="1" dirty="0">
                <a:ea typeface="ＭＳ Ｐゴシック" charset="-128"/>
              </a:rPr>
              <a:t>Purpose:</a:t>
            </a:r>
          </a:p>
          <a:p>
            <a:pPr marL="631825" lvl="1" indent="-174625" eaLnBrk="0" fontAlgn="base" hangingPunct="0">
              <a:lnSpc>
                <a:spcPct val="70000"/>
              </a:lnSpc>
              <a:spcBef>
                <a:spcPct val="40000"/>
              </a:spcBef>
              <a:spcAft>
                <a:spcPct val="0"/>
              </a:spcAft>
              <a:buClr>
                <a:srgbClr val="8DACD0"/>
              </a:buClr>
              <a:buSzTx/>
              <a:buNone/>
              <a:defRPr/>
            </a:pPr>
            <a:r>
              <a:rPr lang="en-US" altLang="ja-JP" kern="0" dirty="0">
                <a:solidFill>
                  <a:schemeClr val="tx1"/>
                </a:solidFill>
                <a:ea typeface="ＭＳ Ｐゴシック" charset="-128"/>
              </a:rPr>
              <a:t>Show the importance of putting the equality column first in indexing</a:t>
            </a:r>
          </a:p>
          <a:p>
            <a:pPr lvl="1">
              <a:lnSpc>
                <a:spcPct val="70000"/>
              </a:lnSpc>
              <a:buNone/>
            </a:pPr>
            <a:endParaRPr lang="en-US" altLang="ja-JP" b="1" dirty="0" smtClean="0">
              <a:ea typeface="ＭＳ Ｐゴシック" charset="-128"/>
            </a:endParaRPr>
          </a:p>
          <a:p>
            <a:pPr lvl="1">
              <a:lnSpc>
                <a:spcPct val="70000"/>
              </a:lnSpc>
              <a:buNone/>
            </a:pPr>
            <a:r>
              <a:rPr lang="en-US" altLang="ja-JP" b="1" dirty="0" smtClean="0">
                <a:ea typeface="ＭＳ Ｐゴシック" charset="-128"/>
              </a:rPr>
              <a:t>Objective</a:t>
            </a:r>
            <a:r>
              <a:rPr lang="en-US" altLang="ja-JP" b="1" dirty="0">
                <a:ea typeface="ＭＳ Ｐゴシック" charset="-128"/>
              </a:rPr>
              <a:t>:</a:t>
            </a:r>
          </a:p>
          <a:p>
            <a:pPr marL="631825" lvl="1" indent="-174625" eaLnBrk="0" fontAlgn="base" hangingPunct="0">
              <a:lnSpc>
                <a:spcPct val="70000"/>
              </a:lnSpc>
              <a:spcBef>
                <a:spcPct val="40000"/>
              </a:spcBef>
              <a:spcAft>
                <a:spcPct val="0"/>
              </a:spcAft>
              <a:buClr>
                <a:srgbClr val="8DACD0"/>
              </a:buClr>
              <a:buSzTx/>
              <a:buNone/>
              <a:defRPr/>
            </a:pPr>
            <a:r>
              <a:rPr lang="en-US" altLang="ja-JP" kern="0" dirty="0">
                <a:solidFill>
                  <a:schemeClr val="tx1"/>
                </a:solidFill>
                <a:ea typeface="ＭＳ Ｐゴシック" charset="-128"/>
              </a:rPr>
              <a:t>Develop an indexing strategy when the equality column is not the most selective</a:t>
            </a:r>
          </a:p>
        </p:txBody>
      </p:sp>
    </p:spTree>
    <p:extLst>
      <p:ext uri="{BB962C8B-B14F-4D97-AF65-F5344CB8AC3E}">
        <p14:creationId xmlns:p14="http://schemas.microsoft.com/office/powerpoint/2010/main" val="223925928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Text-Only Slide (Hidden)</a:t>
            </a:r>
            <a:endParaRPr lang="en-US"/>
          </a:p>
        </p:txBody>
      </p:sp>
      <p:sp>
        <p:nvSpPr>
          <p:cNvPr id="3" name="Footer Placeholder 2"/>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15</a:t>
            </a:fld>
            <a:endParaRPr lang="en-US" dirty="0">
              <a:solidFill>
                <a:prstClr val="white"/>
              </a:solidFill>
            </a:endParaRPr>
          </a:p>
        </p:txBody>
      </p:sp>
    </p:spTree>
    <p:extLst>
      <p:ext uri="{BB962C8B-B14F-4D97-AF65-F5344CB8AC3E}">
        <p14:creationId xmlns:p14="http://schemas.microsoft.com/office/powerpoint/2010/main" val="201314722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Designing an Optimal Indexing Strategy—Database Considerations</a:t>
            </a:r>
          </a:p>
        </p:txBody>
      </p:sp>
      <p:sp>
        <p:nvSpPr>
          <p:cNvPr id="3" name="Content Placeholder 2"/>
          <p:cNvSpPr>
            <a:spLocks noGrp="1"/>
          </p:cNvSpPr>
          <p:nvPr>
            <p:ph idx="1"/>
          </p:nvPr>
        </p:nvSpPr>
        <p:spPr/>
        <p:txBody>
          <a:bodyPr/>
          <a:lstStyle/>
          <a:p>
            <a:r>
              <a:rPr lang="en-US" dirty="0"/>
              <a:t>Large number of indexes can hurt performance</a:t>
            </a:r>
          </a:p>
          <a:p>
            <a:r>
              <a:rPr lang="en-US" dirty="0"/>
              <a:t>Avoid over-indexing heavily updated tables</a:t>
            </a:r>
          </a:p>
          <a:p>
            <a:r>
              <a:rPr lang="en-US" dirty="0"/>
              <a:t>Larger numbers of indexes may be useful on read-only tables</a:t>
            </a:r>
          </a:p>
          <a:p>
            <a:r>
              <a:rPr lang="en-US" dirty="0"/>
              <a:t>Small tables may not need to be indexed at all</a:t>
            </a:r>
          </a:p>
          <a:p>
            <a:r>
              <a:rPr lang="en-US" dirty="0"/>
              <a:t>Consider indexed views</a:t>
            </a:r>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16</a:t>
            </a:fld>
            <a:endParaRPr lang="en-US" dirty="0">
              <a:solidFill>
                <a:prstClr val="white"/>
              </a:solidFill>
            </a:endParaRPr>
          </a:p>
        </p:txBody>
      </p:sp>
    </p:spTree>
    <p:extLst>
      <p:ext uri="{BB962C8B-B14F-4D97-AF65-F5344CB8AC3E}">
        <p14:creationId xmlns:p14="http://schemas.microsoft.com/office/powerpoint/2010/main" val="235953450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Designing an Optimal Indexing Strategy – </a:t>
            </a:r>
            <a:br>
              <a:rPr lang="en-US" dirty="0"/>
            </a:br>
            <a:r>
              <a:rPr lang="en-US" dirty="0"/>
              <a:t>Query Considerations</a:t>
            </a:r>
          </a:p>
        </p:txBody>
      </p:sp>
      <p:sp>
        <p:nvSpPr>
          <p:cNvPr id="3" name="Content Placeholder 2"/>
          <p:cNvSpPr>
            <a:spLocks noGrp="1"/>
          </p:cNvSpPr>
          <p:nvPr>
            <p:ph idx="1"/>
          </p:nvPr>
        </p:nvSpPr>
        <p:spPr/>
        <p:txBody>
          <a:bodyPr/>
          <a:lstStyle/>
          <a:p>
            <a:pPr marL="284163" indent="-284163"/>
            <a:r>
              <a:rPr lang="en-US" dirty="0"/>
              <a:t>Create </a:t>
            </a:r>
            <a:r>
              <a:rPr lang="en-US" dirty="0" smtClean="0"/>
              <a:t>non-clustered </a:t>
            </a:r>
            <a:r>
              <a:rPr lang="en-US" dirty="0"/>
              <a:t>indexes on join columns</a:t>
            </a:r>
          </a:p>
          <a:p>
            <a:pPr marL="284163" indent="-284163"/>
            <a:r>
              <a:rPr lang="en-US" dirty="0"/>
              <a:t>Avoid using unnecessary columns</a:t>
            </a:r>
          </a:p>
          <a:p>
            <a:pPr marL="284163" indent="-284163"/>
            <a:r>
              <a:rPr lang="en-US" dirty="0"/>
              <a:t>Use covering indexes as often as is practical</a:t>
            </a:r>
          </a:p>
          <a:p>
            <a:pPr marL="284163" indent="-284163"/>
            <a:r>
              <a:rPr lang="en-US" dirty="0"/>
              <a:t>Update multiple rows in one statement where possible</a:t>
            </a:r>
          </a:p>
          <a:p>
            <a:pPr marL="284163" indent="-284163"/>
            <a:r>
              <a:rPr lang="en-US" dirty="0"/>
              <a:t>SQL Server automatically considers index intersection</a:t>
            </a:r>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17</a:t>
            </a:fld>
            <a:endParaRPr lang="en-US" dirty="0">
              <a:solidFill>
                <a:prstClr val="white"/>
              </a:solidFill>
            </a:endParaRPr>
          </a:p>
        </p:txBody>
      </p:sp>
    </p:spTree>
    <p:extLst>
      <p:ext uri="{BB962C8B-B14F-4D97-AF65-F5344CB8AC3E}">
        <p14:creationId xmlns:p14="http://schemas.microsoft.com/office/powerpoint/2010/main" val="235953450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Filtered Indexes</a:t>
            </a:r>
          </a:p>
        </p:txBody>
      </p:sp>
      <p:sp>
        <p:nvSpPr>
          <p:cNvPr id="3" name="Content Placeholder 2"/>
          <p:cNvSpPr>
            <a:spLocks noGrp="1"/>
          </p:cNvSpPr>
          <p:nvPr>
            <p:ph idx="1"/>
          </p:nvPr>
        </p:nvSpPr>
        <p:spPr/>
        <p:txBody>
          <a:bodyPr/>
          <a:lstStyle/>
          <a:p>
            <a:r>
              <a:rPr lang="en-US" dirty="0"/>
              <a:t>Improved query performance and plan quality </a:t>
            </a:r>
          </a:p>
          <a:p>
            <a:r>
              <a:rPr lang="en-US" dirty="0"/>
              <a:t>Reduced index maintenance costs </a:t>
            </a:r>
          </a:p>
          <a:p>
            <a:r>
              <a:rPr lang="en-US" dirty="0"/>
              <a:t>Reduced index storage costs </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18</a:t>
            </a:fld>
            <a:endParaRPr lang="en-US" dirty="0">
              <a:solidFill>
                <a:prstClr val="white"/>
              </a:solidFill>
            </a:endParaRPr>
          </a:p>
        </p:txBody>
      </p:sp>
    </p:spTree>
    <p:extLst>
      <p:ext uri="{BB962C8B-B14F-4D97-AF65-F5344CB8AC3E}">
        <p14:creationId xmlns:p14="http://schemas.microsoft.com/office/powerpoint/2010/main" val="235953450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Conditions and Terms of Use</a:t>
            </a:r>
            <a:br>
              <a:rPr lang="en-US" dirty="0" smtClean="0"/>
            </a:br>
            <a:endParaRPr lang="en-US" dirty="0"/>
          </a:p>
        </p:txBody>
      </p:sp>
      <p:sp>
        <p:nvSpPr>
          <p:cNvPr id="10" name="Content Placeholder 5"/>
          <p:cNvSpPr>
            <a:spLocks noGrp="1"/>
          </p:cNvSpPr>
          <p:nvPr>
            <p:ph type="body" sz="quarter" idx="13"/>
          </p:nvPr>
        </p:nvSpPr>
        <p:spPr/>
        <p:txBody>
          <a:bodyPr/>
          <a:lstStyle/>
          <a:p>
            <a:r>
              <a:rPr lang="en-US" dirty="0" smtClean="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dirty="0" smtClean="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dirty="0" smtClean="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p:txBody>
      </p:sp>
      <p:sp>
        <p:nvSpPr>
          <p:cNvPr id="16" name="Text Placeholder 15"/>
          <p:cNvSpPr>
            <a:spLocks noGrp="1"/>
          </p:cNvSpPr>
          <p:nvPr>
            <p:ph type="body" sz="quarter" idx="14"/>
          </p:nvPr>
        </p:nvSpPr>
        <p:spPr/>
        <p:txBody>
          <a:bodyPr/>
          <a:lstStyle/>
          <a:p>
            <a:pPr lvl="0"/>
            <a:r>
              <a:rPr lang="en-US" dirty="0" smtClean="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dirty="0" smtClean="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dirty="0" smtClean="0"/>
              <a:t>For more information, see </a:t>
            </a:r>
            <a:r>
              <a:rPr lang="en-US" b="1" dirty="0" smtClean="0"/>
              <a:t>Use of Microsoft Copyrighted Content </a:t>
            </a:r>
            <a:r>
              <a:rPr lang="en-US" dirty="0" smtClean="0"/>
              <a:t>at</a:t>
            </a:r>
            <a:br>
              <a:rPr lang="en-US" dirty="0" smtClean="0"/>
            </a:br>
            <a:r>
              <a:rPr lang="en-US" i="1" dirty="0" smtClean="0">
                <a:hlinkClick r:id="rId3"/>
              </a:rPr>
              <a:t>http</a:t>
            </a:r>
            <a:r>
              <a:rPr lang="en-US" dirty="0" smtClean="0">
                <a:hlinkClick r:id="rId3"/>
              </a:rPr>
              <a:t>://www.microsoft.com/about/legal/permissions/</a:t>
            </a:r>
            <a:endParaRPr lang="en-US" dirty="0" smtClean="0"/>
          </a:p>
          <a:p>
            <a:pPr lvl="0"/>
            <a:r>
              <a:rPr lang="en-US" dirty="0" smtClean="0"/>
              <a:t>Microsoft®, Internet Explorer®,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17" name="Text Placeholder 16"/>
          <p:cNvSpPr>
            <a:spLocks noGrp="1"/>
          </p:cNvSpPr>
          <p:nvPr>
            <p:ph type="body" sz="quarter" idx="15"/>
          </p:nvPr>
        </p:nvSpPr>
        <p:spPr/>
        <p:txBody>
          <a:bodyPr/>
          <a:lstStyle/>
          <a:p>
            <a:pPr lvl="0"/>
            <a:r>
              <a:rPr lang="en-US" dirty="0" smtClean="0"/>
              <a:t>Copyright and Trademarks </a:t>
            </a:r>
          </a:p>
          <a:p>
            <a:endParaRPr lang="en-US" dirty="0"/>
          </a:p>
        </p:txBody>
      </p:sp>
      <p:sp>
        <p:nvSpPr>
          <p:cNvPr id="29" name="Text Placeholder 28"/>
          <p:cNvSpPr>
            <a:spLocks noGrp="1"/>
          </p:cNvSpPr>
          <p:nvPr>
            <p:ph type="body" sz="quarter" idx="17"/>
          </p:nvPr>
        </p:nvSpPr>
        <p:spPr/>
        <p:txBody>
          <a:bodyPr/>
          <a:lstStyle/>
          <a:p>
            <a:pPr lvl="0"/>
            <a:r>
              <a:rPr lang="en-US" dirty="0" smtClean="0"/>
              <a:t>© 2012 Microsoft Corporation. All rights reserved.</a:t>
            </a:r>
          </a:p>
        </p:txBody>
      </p:sp>
      <p:sp>
        <p:nvSpPr>
          <p:cNvPr id="2" name="Footer Placeholder 1"/>
          <p:cNvSpPr>
            <a:spLocks noGrp="1"/>
          </p:cNvSpPr>
          <p:nvPr>
            <p:ph type="ftr" sz="quarter" idx="20"/>
          </p:nvPr>
        </p:nvSpPr>
        <p:spPr/>
        <p:txBody>
          <a:bodyPr/>
          <a:lstStyle/>
          <a:p>
            <a:r>
              <a:rPr lang="en-US" dirty="0" smtClean="0">
                <a:solidFill>
                  <a:srgbClr val="277EB5"/>
                </a:solidFill>
              </a:rPr>
              <a:t>Microsoft Confidential</a:t>
            </a:r>
            <a:endParaRPr lang="en-US" dirty="0">
              <a:solidFill>
                <a:srgbClr val="277EB5"/>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Lesson Review </a:t>
            </a:r>
            <a:endParaRPr lang="en-US" dirty="0"/>
          </a:p>
        </p:txBody>
      </p:sp>
      <p:sp>
        <p:nvSpPr>
          <p:cNvPr id="10" name="Content Placeholder 9"/>
          <p:cNvSpPr>
            <a:spLocks noGrp="1"/>
          </p:cNvSpPr>
          <p:nvPr>
            <p:ph idx="1"/>
          </p:nvPr>
        </p:nvSpPr>
        <p:spPr/>
        <p:txBody>
          <a:bodyPr/>
          <a:lstStyle/>
          <a:p>
            <a:r>
              <a:rPr lang="en-US" dirty="0"/>
              <a:t>What should you consider when choosing a candidate for a clustered index?</a:t>
            </a:r>
          </a:p>
          <a:p>
            <a:r>
              <a:rPr lang="en-US" dirty="0"/>
              <a:t>What is a covering index?</a:t>
            </a:r>
          </a:p>
          <a:p>
            <a:r>
              <a:rPr lang="en-US" dirty="0"/>
              <a:t>How does a covering index improve efficiency of data access?</a:t>
            </a:r>
          </a:p>
          <a:p>
            <a:r>
              <a:rPr lang="en-US" dirty="0"/>
              <a:t>A bit column should never be the first column in an index (True or False) </a:t>
            </a:r>
          </a:p>
          <a:p>
            <a:r>
              <a:rPr lang="en-US" dirty="0"/>
              <a:t>In general, where would equality columns, inequality columns, and columns from the SELECT list appear in the CREATE INDEX statement?</a:t>
            </a:r>
          </a:p>
          <a:p>
            <a:pPr lvl="1"/>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19</a:t>
            </a:fld>
            <a:endParaRPr lang="en-US" dirty="0">
              <a:solidFill>
                <a:prstClr val="white"/>
              </a:solidFill>
            </a:endParaRPr>
          </a:p>
        </p:txBody>
      </p:sp>
    </p:spTree>
    <p:extLst>
      <p:ext uri="{BB962C8B-B14F-4D97-AF65-F5344CB8AC3E}">
        <p14:creationId xmlns:p14="http://schemas.microsoft.com/office/powerpoint/2010/main" val="413906133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Students: How to View this Presentation</a:t>
            </a:r>
          </a:p>
        </p:txBody>
      </p:sp>
      <p:sp>
        <p:nvSpPr>
          <p:cNvPr id="10" name="Content Placeholder 9"/>
          <p:cNvSpPr>
            <a:spLocks noGrp="1"/>
          </p:cNvSpPr>
          <p:nvPr>
            <p:ph idx="1"/>
          </p:nvPr>
        </p:nvSpPr>
        <p:spPr/>
        <p:txBody>
          <a:bodyPr>
            <a:normAutofit/>
          </a:bodyPr>
          <a:lstStyle/>
          <a:p>
            <a:r>
              <a:rPr lang="en-US" dirty="0"/>
              <a:t>Switch to Notes Page view</a:t>
            </a:r>
          </a:p>
          <a:p>
            <a:pPr lvl="1"/>
            <a:r>
              <a:rPr lang="en-US" dirty="0"/>
              <a:t>Click View on the ribbon and select Notes Page</a:t>
            </a:r>
          </a:p>
          <a:p>
            <a:pPr lvl="1"/>
            <a:r>
              <a:rPr lang="en-US" dirty="0"/>
              <a:t>Use page up or page down to navigate</a:t>
            </a:r>
          </a:p>
          <a:p>
            <a:pPr lvl="1"/>
            <a:r>
              <a:rPr lang="en-US" dirty="0"/>
              <a:t>Zoom in or out as needed</a:t>
            </a:r>
          </a:p>
          <a:p>
            <a:r>
              <a:rPr lang="en-US" dirty="0"/>
              <a:t>Most slides will have supporting text that you can view now or after the delivery</a:t>
            </a:r>
          </a:p>
          <a:p>
            <a:r>
              <a:rPr lang="en-US" dirty="0"/>
              <a:t>Add notes to your copy of the presentation if you want to.</a:t>
            </a:r>
          </a:p>
          <a:p>
            <a:r>
              <a:rPr lang="en-US" dirty="0"/>
              <a:t>You take the presentation files home with you.</a:t>
            </a:r>
          </a:p>
          <a:p>
            <a:pPr lvl="0"/>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2</a:t>
            </a:fld>
            <a:endParaRPr lang="en-US" dirty="0">
              <a:solidFill>
                <a:prstClr val="white"/>
              </a:solidFill>
            </a:endParaRPr>
          </a:p>
        </p:txBody>
      </p:sp>
    </p:spTree>
    <p:extLst>
      <p:ext uri="{BB962C8B-B14F-4D97-AF65-F5344CB8AC3E}">
        <p14:creationId xmlns:p14="http://schemas.microsoft.com/office/powerpoint/2010/main" val="32729029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smtClean="0"/>
              <a:t>Objectives</a:t>
            </a:r>
            <a:endParaRPr lang="en-US" dirty="0"/>
          </a:p>
        </p:txBody>
      </p:sp>
      <p:sp>
        <p:nvSpPr>
          <p:cNvPr id="10" name="Content Placeholder 9"/>
          <p:cNvSpPr>
            <a:spLocks noGrp="1"/>
          </p:cNvSpPr>
          <p:nvPr>
            <p:ph idx="1"/>
          </p:nvPr>
        </p:nvSpPr>
        <p:spPr/>
        <p:txBody>
          <a:bodyPr>
            <a:normAutofit/>
          </a:bodyPr>
          <a:lstStyle/>
          <a:p>
            <a:pPr lvl="0"/>
            <a:r>
              <a:rPr lang="en-US" dirty="0" smtClean="0"/>
              <a:t>Learn how to develop Index Strategies.</a:t>
            </a:r>
          </a:p>
          <a:p>
            <a:pPr lvl="0"/>
            <a:r>
              <a:rPr lang="en-US" dirty="0" smtClean="0"/>
              <a:t>Design Index strategies for:</a:t>
            </a:r>
          </a:p>
          <a:p>
            <a:pPr lvl="1"/>
            <a:r>
              <a:rPr lang="en-US" dirty="0" smtClean="0"/>
              <a:t>Database</a:t>
            </a:r>
          </a:p>
          <a:p>
            <a:pPr lvl="1"/>
            <a:r>
              <a:rPr lang="en-US" dirty="0" smtClean="0"/>
              <a:t>Queries</a:t>
            </a:r>
          </a:p>
          <a:p>
            <a:pPr lvl="1"/>
            <a:r>
              <a:rPr lang="en-US" dirty="0" smtClean="0"/>
              <a:t>Columns</a:t>
            </a:r>
          </a:p>
          <a:p>
            <a:r>
              <a:rPr lang="en-US" dirty="0" smtClean="0"/>
              <a:t>Learn how to use Filtered Indexes</a:t>
            </a:r>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3</a:t>
            </a:fld>
            <a:endParaRPr lang="en-US" dirty="0">
              <a:solidFill>
                <a:prstClr val="white"/>
              </a:solidFill>
            </a:endParaRPr>
          </a:p>
        </p:txBody>
      </p:sp>
    </p:spTree>
    <p:extLst>
      <p:ext uri="{BB962C8B-B14F-4D97-AF65-F5344CB8AC3E}">
        <p14:creationId xmlns:p14="http://schemas.microsoft.com/office/powerpoint/2010/main" val="366062453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an Index Type—Clustered Index</a:t>
            </a:r>
          </a:p>
        </p:txBody>
      </p:sp>
      <p:sp>
        <p:nvSpPr>
          <p:cNvPr id="3" name="Content Placeholder 2"/>
          <p:cNvSpPr>
            <a:spLocks noGrp="1"/>
          </p:cNvSpPr>
          <p:nvPr>
            <p:ph idx="1"/>
          </p:nvPr>
        </p:nvSpPr>
        <p:spPr/>
        <p:txBody>
          <a:bodyPr/>
          <a:lstStyle/>
          <a:p>
            <a:r>
              <a:rPr lang="en-US" dirty="0"/>
              <a:t>Best candidates for a clustered Index</a:t>
            </a:r>
          </a:p>
          <a:p>
            <a:pPr lvl="1"/>
            <a:r>
              <a:rPr lang="en-US" dirty="0"/>
              <a:t>Columns in the index keys are not updated</a:t>
            </a:r>
          </a:p>
          <a:p>
            <a:pPr lvl="1"/>
            <a:r>
              <a:rPr lang="en-US" dirty="0"/>
              <a:t>The set of keys will create a narrow index</a:t>
            </a:r>
          </a:p>
          <a:p>
            <a:pPr lvl="1"/>
            <a:r>
              <a:rPr lang="en-US" dirty="0"/>
              <a:t>The index will optimize wide queries</a:t>
            </a:r>
          </a:p>
          <a:p>
            <a:pPr lvl="1"/>
            <a:r>
              <a:rPr lang="en-US" dirty="0"/>
              <a:t>On a column with sequential inserts</a:t>
            </a:r>
          </a:p>
          <a:p>
            <a:pPr lvl="1"/>
            <a:r>
              <a:rPr lang="en-US" dirty="0"/>
              <a:t>If the clustered index is unique</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4</a:t>
            </a:fld>
            <a:endParaRPr lang="en-US" dirty="0">
              <a:solidFill>
                <a:prstClr val="white"/>
              </a:solidFill>
            </a:endParaRPr>
          </a:p>
        </p:txBody>
      </p:sp>
    </p:spTree>
    <p:extLst>
      <p:ext uri="{BB962C8B-B14F-4D97-AF65-F5344CB8AC3E}">
        <p14:creationId xmlns:p14="http://schemas.microsoft.com/office/powerpoint/2010/main" val="63945387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Text-Only Slide (Hidden)</a:t>
            </a:r>
            <a:endParaRPr lang="en-US"/>
          </a:p>
        </p:txBody>
      </p:sp>
      <p:sp>
        <p:nvSpPr>
          <p:cNvPr id="3" name="Footer Placeholder 2"/>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5</a:t>
            </a:fld>
            <a:endParaRPr lang="en-US" dirty="0">
              <a:solidFill>
                <a:prstClr val="white"/>
              </a:solidFill>
            </a:endParaRPr>
          </a:p>
        </p:txBody>
      </p:sp>
    </p:spTree>
    <p:extLst>
      <p:ext uri="{BB962C8B-B14F-4D97-AF65-F5344CB8AC3E}">
        <p14:creationId xmlns:p14="http://schemas.microsoft.com/office/powerpoint/2010/main" val="355971036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Text-Only Slide (Hidden)</a:t>
            </a:r>
            <a:endParaRPr lang="en-US"/>
          </a:p>
        </p:txBody>
      </p:sp>
      <p:sp>
        <p:nvSpPr>
          <p:cNvPr id="3" name="Footer Placeholder 2"/>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6</a:t>
            </a:fld>
            <a:endParaRPr lang="en-US" dirty="0">
              <a:solidFill>
                <a:prstClr val="white"/>
              </a:solidFill>
            </a:endParaRPr>
          </a:p>
        </p:txBody>
      </p:sp>
    </p:spTree>
    <p:extLst>
      <p:ext uri="{BB962C8B-B14F-4D97-AF65-F5344CB8AC3E}">
        <p14:creationId xmlns:p14="http://schemas.microsoft.com/office/powerpoint/2010/main" val="16521046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Text-Only Slide (Hidden)</a:t>
            </a:r>
            <a:endParaRPr lang="en-US"/>
          </a:p>
        </p:txBody>
      </p:sp>
      <p:sp>
        <p:nvSpPr>
          <p:cNvPr id="3" name="Footer Placeholder 2"/>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7</a:t>
            </a:fld>
            <a:endParaRPr lang="en-US" dirty="0">
              <a:solidFill>
                <a:prstClr val="white"/>
              </a:solidFill>
            </a:endParaRPr>
          </a:p>
        </p:txBody>
      </p:sp>
    </p:spTree>
    <p:extLst>
      <p:ext uri="{BB962C8B-B14F-4D97-AF65-F5344CB8AC3E}">
        <p14:creationId xmlns:p14="http://schemas.microsoft.com/office/powerpoint/2010/main" val="156600013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solidFill>
                  <a:prstClr val="black"/>
                </a:solidFill>
              </a:rPr>
              <a:t>Microsoft Confidential</a:t>
            </a:r>
            <a:endParaRPr lang="en-US" dirty="0">
              <a:solidFill>
                <a:prstClr val="black"/>
              </a:solidFill>
            </a:endParaRPr>
          </a:p>
        </p:txBody>
      </p:sp>
      <p:sp>
        <p:nvSpPr>
          <p:cNvPr id="2" name="Slide Number Placeholder 1"/>
          <p:cNvSpPr>
            <a:spLocks noGrp="1"/>
          </p:cNvSpPr>
          <p:nvPr>
            <p:ph type="sldNum" sz="quarter" idx="12"/>
          </p:nvPr>
        </p:nvSpPr>
        <p:spPr/>
        <p:txBody>
          <a:bodyPr/>
          <a:lstStyle/>
          <a:p>
            <a:fld id="{026CCAEB-CB17-44EB-A892-4553F1D666B6}" type="slidenum">
              <a:rPr lang="en-US" smtClean="0">
                <a:solidFill>
                  <a:prstClr val="black"/>
                </a:solidFill>
              </a:rPr>
              <a:pPr/>
              <a:t>8</a:t>
            </a:fld>
            <a:endParaRPr lang="en-US" dirty="0">
              <a:solidFill>
                <a:prstClr val="black"/>
              </a:solidFill>
            </a:endParaRPr>
          </a:p>
        </p:txBody>
      </p:sp>
      <p:sp>
        <p:nvSpPr>
          <p:cNvPr id="5" name="Title 1"/>
          <p:cNvSpPr>
            <a:spLocks noGrp="1"/>
          </p:cNvSpPr>
          <p:nvPr>
            <p:ph type="ctrTitle"/>
          </p:nvPr>
        </p:nvSpPr>
        <p:spPr>
          <a:xfrm>
            <a:off x="548640" y="2194559"/>
            <a:ext cx="8138160" cy="1005840"/>
          </a:xfrm>
        </p:spPr>
        <p:txBody>
          <a:bodyPr/>
          <a:lstStyle/>
          <a:p>
            <a:r>
              <a:rPr lang="en-US" dirty="0" smtClean="0">
                <a:effectLst/>
              </a:rPr>
              <a:t>Access Methods</a:t>
            </a:r>
            <a:endParaRPr lang="en-US" dirty="0"/>
          </a:p>
        </p:txBody>
      </p:sp>
      <p:sp>
        <p:nvSpPr>
          <p:cNvPr id="6" name="Subtitle 2"/>
          <p:cNvSpPr>
            <a:spLocks noGrp="1"/>
          </p:cNvSpPr>
          <p:nvPr>
            <p:ph type="subTitle" idx="1"/>
          </p:nvPr>
        </p:nvSpPr>
        <p:spPr>
          <a:xfrm>
            <a:off x="640080" y="3291840"/>
            <a:ext cx="8046720" cy="3017520"/>
          </a:xfrm>
        </p:spPr>
        <p:txBody>
          <a:bodyPr>
            <a:normAutofit/>
          </a:bodyPr>
          <a:lstStyle/>
          <a:p>
            <a:pPr lvl="1">
              <a:lnSpc>
                <a:spcPct val="70000"/>
              </a:lnSpc>
              <a:buNone/>
            </a:pPr>
            <a:endParaRPr lang="en-US" altLang="ja-JP" b="1" dirty="0" smtClean="0">
              <a:ea typeface="ＭＳ Ｐゴシック" charset="-128"/>
            </a:endParaRPr>
          </a:p>
          <a:p>
            <a:pPr lvl="1">
              <a:lnSpc>
                <a:spcPct val="70000"/>
              </a:lnSpc>
              <a:buNone/>
            </a:pPr>
            <a:r>
              <a:rPr lang="en-US" altLang="ja-JP" b="1" dirty="0">
                <a:ea typeface="ＭＳ Ｐゴシック" charset="-128"/>
              </a:rPr>
              <a:t>Purpose:</a:t>
            </a:r>
          </a:p>
          <a:p>
            <a:pPr lvl="1">
              <a:lnSpc>
                <a:spcPct val="70000"/>
              </a:lnSpc>
              <a:buNone/>
            </a:pPr>
            <a:r>
              <a:rPr lang="en-US" altLang="ja-JP" dirty="0">
                <a:ea typeface="ＭＳ Ｐゴシック" charset="-128"/>
              </a:rPr>
              <a:t>Look for optimal indexing strategies with clustered and </a:t>
            </a:r>
            <a:r>
              <a:rPr lang="en-US" altLang="ja-JP" dirty="0" smtClean="0">
                <a:ea typeface="ＭＳ Ｐゴシック" charset="-128"/>
              </a:rPr>
              <a:t>non-clustered </a:t>
            </a:r>
            <a:r>
              <a:rPr lang="en-US" altLang="ja-JP" dirty="0">
                <a:ea typeface="ＭＳ Ｐゴシック" charset="-128"/>
              </a:rPr>
              <a:t>indexes</a:t>
            </a:r>
          </a:p>
          <a:p>
            <a:pPr lvl="1">
              <a:lnSpc>
                <a:spcPct val="70000"/>
              </a:lnSpc>
              <a:buNone/>
            </a:pPr>
            <a:endParaRPr lang="en-US" altLang="ja-JP" dirty="0">
              <a:ea typeface="ＭＳ Ｐゴシック" charset="-128"/>
            </a:endParaRPr>
          </a:p>
          <a:p>
            <a:pPr lvl="1">
              <a:lnSpc>
                <a:spcPct val="70000"/>
              </a:lnSpc>
              <a:buNone/>
            </a:pPr>
            <a:r>
              <a:rPr lang="en-US" altLang="ja-JP" b="1" dirty="0">
                <a:ea typeface="ＭＳ Ｐゴシック" charset="-128"/>
              </a:rPr>
              <a:t>Objective:</a:t>
            </a:r>
          </a:p>
          <a:p>
            <a:pPr lvl="1">
              <a:lnSpc>
                <a:spcPct val="70000"/>
              </a:lnSpc>
              <a:buNone/>
            </a:pPr>
            <a:r>
              <a:rPr lang="en-US" altLang="ja-JP" dirty="0">
                <a:ea typeface="ＭＳ Ｐゴシック" charset="-128"/>
              </a:rPr>
              <a:t>Understand the effect of querying for a large number of rows on a non-covering index vs. a clustered index.</a:t>
            </a:r>
          </a:p>
        </p:txBody>
      </p:sp>
    </p:spTree>
    <p:extLst>
      <p:ext uri="{BB962C8B-B14F-4D97-AF65-F5344CB8AC3E}">
        <p14:creationId xmlns:p14="http://schemas.microsoft.com/office/powerpoint/2010/main" val="1237398373"/>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uildID_CrsTitle_Template(MS)">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A892B5D7F0A643ACDB94198F650643" ma:contentTypeVersion="4" ma:contentTypeDescription="Create a new document." ma:contentTypeScope="" ma:versionID="459bf5778fc3f76627865e5465be7a54">
  <xsd:schema xmlns:xsd="http://www.w3.org/2001/XMLSchema" xmlns:xs="http://www.w3.org/2001/XMLSchema" xmlns:p="http://schemas.microsoft.com/office/2006/metadata/properties" xmlns:ns1="http://schemas.microsoft.com/sharepoint/v3" xmlns:ns2="e10c8cff-f1b9-462f-9532-75272795b724" targetNamespace="http://schemas.microsoft.com/office/2006/metadata/properties" ma:root="true" ma:fieldsID="126127bd73898789168f74e078ae3be9" ns1:_="" ns2:_="">
    <xsd:import namespace="http://schemas.microsoft.com/sharepoint/v3"/>
    <xsd:import namespace="e10c8cff-f1b9-462f-9532-75272795b724"/>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e10c8cff-f1b9-462f-9532-75272795b724"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F722F09-F58E-4F92-8723-10B73A52E7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10c8cff-f1b9-462f-9532-75272795b7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205DE20-3E00-4460-8ABA-4110C899F874}">
  <ds:schemaRefs>
    <ds:schemaRef ds:uri="http://schemas.microsoft.com/sharepoint/v3/contenttype/forms"/>
  </ds:schemaRefs>
</ds:datastoreItem>
</file>

<file path=customXml/itemProps3.xml><?xml version="1.0" encoding="utf-8"?>
<ds:datastoreItem xmlns:ds="http://schemas.openxmlformats.org/officeDocument/2006/customXml" ds:itemID="{5D22661E-0BAC-494A-86B4-DD4A1044C6B5}">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e10c8cff-f1b9-462f-9532-75272795b72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3675</TotalTime>
  <Words>7357</Words>
  <Application>Microsoft Office PowerPoint</Application>
  <PresentationFormat>On-screen Show (4:3)</PresentationFormat>
  <Paragraphs>859</Paragraphs>
  <Slides>20</Slides>
  <Notes>20</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Segoe UI</vt:lpstr>
      <vt:lpstr>Consolas</vt:lpstr>
      <vt:lpstr>Courier New</vt:lpstr>
      <vt:lpstr>Calibri</vt:lpstr>
      <vt:lpstr>ＭＳ Ｐゴシック</vt:lpstr>
      <vt:lpstr>BuildID_CrsTitle_Template(MS)</vt:lpstr>
      <vt:lpstr>Lesson 9 – Developing an Indexing Strategy</vt:lpstr>
      <vt:lpstr>Conditions and Terms of Use </vt:lpstr>
      <vt:lpstr>Students: How to View this Presentation</vt:lpstr>
      <vt:lpstr>Objectives</vt:lpstr>
      <vt:lpstr>Selecting an Index Type—Clustered Index</vt:lpstr>
      <vt:lpstr>New Text-Only Slide (Hidden)</vt:lpstr>
      <vt:lpstr>New Text-Only Slide (Hidden)</vt:lpstr>
      <vt:lpstr>New Text-Only Slide (Hidden)</vt:lpstr>
      <vt:lpstr>Access Methods</vt:lpstr>
      <vt:lpstr>Optimization for Sequential Inserts</vt:lpstr>
      <vt:lpstr>Selecting an Index Type—Non-Clustered Index</vt:lpstr>
      <vt:lpstr>New Text-Only Slide (Hidden)</vt:lpstr>
      <vt:lpstr>Designing an Optimal Indexing Strategy—Column Considerations</vt:lpstr>
      <vt:lpstr>New Text-Only Slide (Hidden)</vt:lpstr>
      <vt:lpstr>Equality Columns First</vt:lpstr>
      <vt:lpstr>New Text-Only Slide (Hidden)</vt:lpstr>
      <vt:lpstr>Designing an Optimal Indexing Strategy—Database Considerations</vt:lpstr>
      <vt:lpstr>Designing an Optimal Indexing Strategy –  Query Considerations</vt:lpstr>
      <vt:lpstr>Filtered Indexes</vt:lpstr>
      <vt:lpstr>Lesson Review </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dc:creator>
  <cp:lastModifiedBy>Pam Lahoud</cp:lastModifiedBy>
  <cp:revision>289</cp:revision>
  <dcterms:created xsi:type="dcterms:W3CDTF">2011-05-20T18:05:21Z</dcterms:created>
  <dcterms:modified xsi:type="dcterms:W3CDTF">2012-12-28T16:13:11Z</dcterms:modified>
  <cp:version>061520111936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0x0101005FA892B5D7F0A643ACDB94198F650643</vt:lpwstr>
  </property>
  <property fmtid="{D5CDD505-2E9C-101B-9397-08002B2CF9AE}" pid="3" name="TaxKeyword">
    <vt:lpwstr/>
  </property>
</Properties>
</file>