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720" r:id="rId4"/>
  </p:sldMasterIdLst>
  <p:notesMasterIdLst>
    <p:notesMasterId r:id="rId26"/>
  </p:notesMasterIdLst>
  <p:handoutMasterIdLst>
    <p:handoutMasterId r:id="rId27"/>
  </p:handoutMasterIdLst>
  <p:sldIdLst>
    <p:sldId id="295" r:id="rId5"/>
    <p:sldId id="262" r:id="rId6"/>
    <p:sldId id="298" r:id="rId7"/>
    <p:sldId id="314" r:id="rId8"/>
    <p:sldId id="299" r:id="rId9"/>
    <p:sldId id="316" r:id="rId10"/>
    <p:sldId id="300" r:id="rId11"/>
    <p:sldId id="317" r:id="rId12"/>
    <p:sldId id="301" r:id="rId13"/>
    <p:sldId id="302" r:id="rId14"/>
    <p:sldId id="318" r:id="rId15"/>
    <p:sldId id="303" r:id="rId16"/>
    <p:sldId id="305" r:id="rId17"/>
    <p:sldId id="304" r:id="rId18"/>
    <p:sldId id="306" r:id="rId19"/>
    <p:sldId id="319" r:id="rId20"/>
    <p:sldId id="324" r:id="rId21"/>
    <p:sldId id="307" r:id="rId22"/>
    <p:sldId id="323" r:id="rId23"/>
    <p:sldId id="320" r:id="rId24"/>
    <p:sldId id="322" r:id="rId25"/>
  </p:sldIdLst>
  <p:sldSz cx="9144000" cy="6858000" type="screen4x3"/>
  <p:notesSz cx="7010400" cy="9296400"/>
  <p:embeddedFontLst>
    <p:embeddedFont>
      <p:font typeface="Calibri" pitchFamily="34" charset="0"/>
      <p:regular r:id="rId28"/>
      <p:bold r:id="rId29"/>
      <p:italic r:id="rId30"/>
      <p:boldItalic r:id="rId31"/>
    </p:embeddedFont>
    <p:embeddedFont>
      <p:font typeface="ＭＳ Ｐゴシック" pitchFamily="34" charset="-128"/>
      <p:regular r:id="rId32"/>
    </p:embeddedFont>
    <p:embeddedFont>
      <p:font typeface="MS Mincho" pitchFamily="49" charset="-128"/>
      <p:regular r:id="rId33"/>
    </p:embeddedFont>
    <p:embeddedFont>
      <p:font typeface="Segoe UI"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Ryan J. Jones" initials="RJJ" lastIdx="4" clrIdx="1"/>
  <p:cmAuthor id="2" name="Mark Short" initials="MAS" lastIdx="1" clrIdx="2"/>
  <p:cmAuthor id="3" name="Ernest Ho" initials="EH" lastIdx="1" clrIdx="3">
    <p:extLst>
      <p:ext uri="{19B8F6BF-5375-455C-9EA6-DF929625EA0E}">
        <p15:presenceInfo xmlns:p15="http://schemas.microsoft.com/office/powerpoint/2012/main" xmlns="" userId="S-1-5-21-2146773085-903363285-719344707-96771" providerId="AD"/>
      </p:ext>
    </p:extLst>
  </p:cmAuthor>
  <p:cmAuthor id="4" name="Julie Rasnick" initials="J" lastIdx="5" clrIdx="4">
    <p:extLst>
      <p:ext uri="{19B8F6BF-5375-455C-9EA6-DF929625EA0E}">
        <p15:presenceInfo xmlns:p15="http://schemas.microsoft.com/office/powerpoint/2012/main" xmlns="" userId="S-1-5-21-124525095-708259637-1543119021-1177056" providerId="AD"/>
      </p:ext>
    </p:extLst>
  </p:cmAuthor>
  <p:cmAuthor id="5" name="Pam Lahoud" initials="PL" lastIdx="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1" autoAdjust="0"/>
    <p:restoredTop sz="60811" autoAdjust="0"/>
  </p:normalViewPr>
  <p:slideViewPr>
    <p:cSldViewPr>
      <p:cViewPr varScale="1">
        <p:scale>
          <a:sx n="68" d="100"/>
          <a:sy n="68" d="100"/>
        </p:scale>
        <p:origin x="-9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114"/>
    </p:cViewPr>
  </p:notesTextViewPr>
  <p:sorterViewPr>
    <p:cViewPr>
      <p:scale>
        <a:sx n="66" d="100"/>
        <a:sy n="66" d="100"/>
      </p:scale>
      <p:origin x="0" y="0"/>
    </p:cViewPr>
  </p:sorterViewPr>
  <p:notesViewPr>
    <p:cSldViewPr>
      <p:cViewPr>
        <p:scale>
          <a:sx n="100" d="100"/>
          <a:sy n="100" d="100"/>
        </p:scale>
        <p:origin x="-158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s>
</file>

<file path=ppt/comments/comment1.xml><?xml version="1.0" encoding="utf-8"?>
<p:cmLst xmlns:a="http://schemas.openxmlformats.org/drawingml/2006/main" xmlns:r="http://schemas.openxmlformats.org/officeDocument/2006/relationships" xmlns:p="http://schemas.openxmlformats.org/presentationml/2006/main">
  <p:cm authorId="4" dt="2012-11-27T15:03:20.667" idx="1">
    <p:pos x="10" y="10"/>
    <p:text>I think this slide need some work. I am not sure what we are trying to convey here. Disabled indexes are not an option. and the "on partition_scheme_name is the default". If we are talking about options should we mention compression, statistics no recompute and sort in tempdb?</p:text>
    <p:extLst>
      <p:ext uri="{C676402C-5697-4E1C-873F-D02D1690AC5C}">
        <p15:threadingInfo xmlns:p15="http://schemas.microsoft.com/office/powerpoint/2012/main" xmlns="" timeZoneBias="480"/>
      </p:ext>
    </p:extLst>
  </p:cm>
  <p:cm authorId="5" dt="2012-11-28T15:10:36.244" idx="1">
    <p:pos x="106" y="106"/>
    <p:text>Yes, I agree this slide needs some work.  The original purpose of this slide was to introduce index option changes in SQL 2005, but now that we're in 2012 it doesn't make as much sense.  I am hoping to add optional modules for compression and partitioning, so mentioning both would probably be good here, but until we get those modules it could open up a can of worms.  I typically use the first bullet to talk about the best practice of partition alignment and the fact that you CAN create indexes that are partitioned differently than the base table.  Let's think about this one some more.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12/17/2012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24000" y="619125"/>
            <a:ext cx="3962400"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ms190981.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mn-lt"/>
                <a:ea typeface="+mn-ea"/>
                <a:cs typeface="+mn-cs"/>
              </a:rPr>
              <a:t>In the previous versions of SQL, index rebuilding operations required exclusive table locks for the duration of the indexing operation. Beginning with SQL Server 2005, indexes can be rebuilt online, which means that users can continue to access and modify data while the indexes are being rebuilt.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Online index operations allow for the following concurrent modification of the underlying table or index:</a:t>
            </a:r>
          </a:p>
          <a:p>
            <a:pPr lvl="0"/>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Updates</a:t>
            </a:r>
          </a:p>
          <a:p>
            <a:pPr marL="171450" lvl="0" indent="-171450">
              <a:buFont typeface="Arial" pitchFamily="34" charset="0"/>
              <a:buChar char="•"/>
            </a:pPr>
            <a:r>
              <a:rPr lang="en-US" sz="1200" kern="1200" dirty="0" smtClean="0">
                <a:solidFill>
                  <a:schemeClr val="tx1"/>
                </a:solidFill>
                <a:effectLst/>
                <a:latin typeface="+mn-lt"/>
                <a:ea typeface="+mn-ea"/>
                <a:cs typeface="+mn-cs"/>
              </a:rPr>
              <a:t>Inserts</a:t>
            </a:r>
          </a:p>
          <a:p>
            <a:pPr marL="171450" lvl="0" indent="-171450">
              <a:buFont typeface="Arial" pitchFamily="34" charset="0"/>
              <a:buChar char="•"/>
            </a:pPr>
            <a:r>
              <a:rPr lang="en-US" sz="1200" kern="1200" dirty="0" smtClean="0">
                <a:solidFill>
                  <a:schemeClr val="tx1"/>
                </a:solidFill>
                <a:effectLst/>
                <a:latin typeface="+mn-lt"/>
                <a:ea typeface="+mn-ea"/>
                <a:cs typeface="+mn-cs"/>
              </a:rPr>
              <a:t>Deletes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perform online index maintenance by using the following commands:</a:t>
            </a:r>
          </a:p>
          <a:p>
            <a:pPr lvl="0"/>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CREATE</a:t>
            </a:r>
          </a:p>
          <a:p>
            <a:pPr marL="171450" lvl="0" indent="-171450">
              <a:buFont typeface="Arial" pitchFamily="34" charset="0"/>
              <a:buChar char="•"/>
            </a:pPr>
            <a:r>
              <a:rPr lang="en-US" sz="1200" kern="1200" dirty="0" smtClean="0">
                <a:solidFill>
                  <a:schemeClr val="tx1"/>
                </a:solidFill>
                <a:effectLst/>
                <a:latin typeface="+mn-lt"/>
                <a:ea typeface="+mn-ea"/>
                <a:cs typeface="+mn-cs"/>
              </a:rPr>
              <a:t>REBUILD</a:t>
            </a:r>
          </a:p>
          <a:p>
            <a:pPr marL="171450" lvl="0" indent="-171450">
              <a:buFont typeface="Arial" pitchFamily="34" charset="0"/>
              <a:buChar char="•"/>
            </a:pPr>
            <a:r>
              <a:rPr lang="en-US" sz="1200" kern="1200" dirty="0" smtClean="0">
                <a:solidFill>
                  <a:schemeClr val="tx1"/>
                </a:solidFill>
                <a:effectLst/>
                <a:latin typeface="+mn-lt"/>
                <a:ea typeface="+mn-ea"/>
                <a:cs typeface="+mn-cs"/>
              </a:rPr>
              <a:t>REORGANIZE</a:t>
            </a:r>
          </a:p>
          <a:p>
            <a:pPr marL="171450" lvl="0" indent="-171450">
              <a:buFont typeface="Arial" pitchFamily="34" charset="0"/>
              <a:buChar char="•"/>
            </a:pPr>
            <a:r>
              <a:rPr lang="en-US" sz="1200" kern="1200" dirty="0" smtClean="0">
                <a:solidFill>
                  <a:schemeClr val="tx1"/>
                </a:solidFill>
                <a:effectLst/>
                <a:latin typeface="+mn-lt"/>
                <a:ea typeface="+mn-ea"/>
                <a:cs typeface="+mn-cs"/>
              </a:rPr>
              <a:t>DROP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online index operation:</a:t>
            </a:r>
          </a:p>
          <a:p>
            <a:pPr marL="171450" lvl="0" indent="-171450">
              <a:buFont typeface="Arial" pitchFamily="34" charset="0"/>
              <a:buChar char="•"/>
            </a:pPr>
            <a:r>
              <a:rPr lang="en-US" sz="1200" kern="1200" dirty="0" smtClean="0">
                <a:solidFill>
                  <a:schemeClr val="tx1"/>
                </a:solidFill>
                <a:effectLst/>
                <a:latin typeface="+mn-lt"/>
                <a:ea typeface="+mn-ea"/>
                <a:cs typeface="+mn-cs"/>
              </a:rPr>
              <a:t>Briefly acquires a shared lock at the table level to freeze out write plans momentarily.</a:t>
            </a:r>
          </a:p>
          <a:p>
            <a:pPr marL="171450" lvl="0" indent="-171450">
              <a:buFont typeface="Arial" pitchFamily="34" charset="0"/>
              <a:buChar char="•"/>
            </a:pPr>
            <a:r>
              <a:rPr lang="en-US" sz="1200" kern="1200" dirty="0" smtClean="0">
                <a:solidFill>
                  <a:schemeClr val="tx1"/>
                </a:solidFill>
                <a:effectLst/>
                <a:latin typeface="+mn-lt"/>
                <a:ea typeface="+mn-ea"/>
                <a:cs typeface="+mn-cs"/>
              </a:rPr>
              <a:t>Creates the metadata for the new index or heap by making it write-only, or not selectable as a data access path in a query plan.</a:t>
            </a:r>
          </a:p>
          <a:p>
            <a:pPr marL="171450" lvl="0" indent="-171450">
              <a:buFont typeface="Arial" pitchFamily="34" charset="0"/>
              <a:buChar char="•"/>
            </a:pPr>
            <a:r>
              <a:rPr lang="en-US" sz="1200" kern="1200" dirty="0" smtClean="0">
                <a:solidFill>
                  <a:schemeClr val="tx1"/>
                </a:solidFill>
                <a:effectLst/>
                <a:latin typeface="+mn-lt"/>
                <a:ea typeface="+mn-ea"/>
                <a:cs typeface="+mn-cs"/>
              </a:rPr>
              <a:t>Increments the schema version number.</a:t>
            </a:r>
          </a:p>
          <a:p>
            <a:pPr marL="171450" lvl="0" indent="-171450">
              <a:buFont typeface="Arial" pitchFamily="34" charset="0"/>
              <a:buChar char="•"/>
            </a:pPr>
            <a:r>
              <a:rPr lang="en-US" sz="1200" kern="1200" dirty="0" smtClean="0">
                <a:solidFill>
                  <a:schemeClr val="tx1"/>
                </a:solidFill>
                <a:effectLst/>
                <a:latin typeface="+mn-lt"/>
                <a:ea typeface="+mn-ea"/>
                <a:cs typeface="+mn-cs"/>
              </a:rPr>
              <a:t>Drops the shared lock and allows write plans back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write plans are recompiled on first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are creating a non-clustered index (the simplest case), the base table is scanned by using a versioned scan (to get a snapshot of the data when the index DDL operation starts). In addition, all updates to the base table are reflected as normal in the new index.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are rebuilding a non-clustered index, the new index is maintained automatically, while the old index is using versioned scan to scan the base table. All updates to the base table are reflected as normal in the in-build index.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are rebuilding a clustered index, without changing the keys, the query plan uses a dual-update path in which data record changes are reflected both in the new index and the old index at the same time.</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225453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lstStyle/>
          <a:p>
            <a:r>
              <a:rPr lang="en-US" dirty="0"/>
              <a:t>You enable or disable table locks by using the ONLINE option as follows:</a:t>
            </a:r>
          </a:p>
          <a:p>
            <a:endParaRPr lang="en-US" dirty="0" smtClean="0"/>
          </a:p>
          <a:p>
            <a:r>
              <a:rPr lang="en-US" dirty="0" smtClean="0"/>
              <a:t>ONLINE </a:t>
            </a:r>
            <a:r>
              <a:rPr lang="en-US" dirty="0"/>
              <a:t>= ON | OFF</a:t>
            </a:r>
          </a:p>
          <a:p>
            <a:pPr lvl="0"/>
            <a:endParaRPr lang="en-US" dirty="0" smtClean="0"/>
          </a:p>
          <a:p>
            <a:pPr lvl="0"/>
            <a:r>
              <a:rPr lang="en-US" b="1" dirty="0" smtClean="0"/>
              <a:t>ON</a:t>
            </a:r>
            <a:endParaRPr lang="en-US" b="1" dirty="0"/>
          </a:p>
          <a:p>
            <a:r>
              <a:rPr lang="en-US" dirty="0"/>
              <a:t>Long-term table locks are not held for the duration of the index operation. During the main phase of the index operation, only an IS lock is held on the source table. This enables queries or updates to the underlying table and indexes to proceed. At the start of the operation, an S lock is held on the source object for a very short time. At the end of the operation, for a short time, an S lock is acquired on the source if a non-clustered index is being created; or a Schema Modification (SCH-M) lock is acquired if a clustered index is being created or dropped online, and when a clustered or non-clustered index is being rebuilt. ONLINE cannot be set to ON when an index is being created on a local temporary table.</a:t>
            </a:r>
          </a:p>
          <a:p>
            <a:pPr lvl="0"/>
            <a:endParaRPr lang="en-US" b="1" dirty="0" smtClean="0"/>
          </a:p>
          <a:p>
            <a:pPr lvl="0"/>
            <a:r>
              <a:rPr lang="en-US" b="1" dirty="0" smtClean="0"/>
              <a:t>OFF </a:t>
            </a:r>
            <a:r>
              <a:rPr lang="en-US" b="1" dirty="0"/>
              <a:t>(default)</a:t>
            </a:r>
          </a:p>
          <a:p>
            <a:r>
              <a:rPr lang="en-US" dirty="0"/>
              <a:t>The default position for table locks is OFF. Table locks are applied for the duration of the index operation. An offline index operation that creates, rebuilds, or drops a clustered index, or rebuilds or drops a non-clustered index, acquires an SCH-M lock on the table. This prevents all users from accessing the underlying table for the duration of the operation. An offline index operation that creates a non-clustered index acquires an S lock on the table. This prevents updates to the underlying table, but allows read operations, such as SELECT statements to be run.</a:t>
            </a:r>
          </a:p>
          <a:p>
            <a:endParaRPr lang="en-US" dirty="0" smtClean="0"/>
          </a:p>
          <a:p>
            <a:r>
              <a:rPr lang="en-US" dirty="0" smtClean="0"/>
              <a:t>An </a:t>
            </a:r>
            <a:r>
              <a:rPr lang="en-US" dirty="0"/>
              <a:t>ONLINE operation requires more disk space, because an additional copy of the index exists during the operation. However, the extra availability provided by not locking the table or index during the entire build or rebuild operation may easily justify the extra disk cost. Additionally, an ONLINE operation might require additional resources for sessions running INSERT, UPDATE, or DELETE queries, because these queries must maintain both the old index and the index being built online. At the beginning of the ONLINE operation, any plans that run INSERT, UPDATE, or DELETE against the target table are invalidated and will be recompiled on next use (with a recompile reason of Schema Changed). This recompile is done so that the plan can be generated to maintain both the old and new indexes. At the end of the ONLINE operation, the INSERT, UPDATE, or DELETE plans that reference the target table no longer need to maintain the in-build index, so they will be marked for recompile.</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1983856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6200"/>
            <a:ext cx="3873500" cy="2905125"/>
          </a:xfrm>
        </p:spPr>
      </p:sp>
      <p:sp>
        <p:nvSpPr>
          <p:cNvPr id="3" name="Notes Placeholder 2"/>
          <p:cNvSpPr>
            <a:spLocks noGrp="1"/>
          </p:cNvSpPr>
          <p:nvPr>
            <p:ph type="body" idx="1"/>
          </p:nvPr>
        </p:nvSpPr>
        <p:spPr/>
        <p:txBody>
          <a:bodyPr/>
          <a:lstStyle/>
          <a:p>
            <a:r>
              <a:rPr lang="en-US" dirty="0" smtClean="0"/>
              <a:t>Starting in SQL Server 2012, indexes that contain LOB key and non-key columns can be rebuilt online, provided that the LOB columns are not of the legacy text, </a:t>
            </a:r>
            <a:r>
              <a:rPr lang="en-US" dirty="0" err="1" smtClean="0"/>
              <a:t>ntext</a:t>
            </a:r>
            <a:r>
              <a:rPr lang="en-US" dirty="0" smtClean="0"/>
              <a:t> and image types.</a:t>
            </a:r>
          </a:p>
          <a:p>
            <a:endParaRPr lang="en-US" dirty="0" smtClean="0"/>
          </a:p>
          <a:p>
            <a:r>
              <a:rPr lang="en-US" b="1" dirty="0" smtClean="0"/>
              <a:t>Additional Reading:</a:t>
            </a:r>
          </a:p>
          <a:p>
            <a:r>
              <a:rPr lang="en-US" i="1" dirty="0"/>
              <a:t>Guidelines for Online Index Operations</a:t>
            </a:r>
          </a:p>
          <a:p>
            <a:r>
              <a:rPr lang="en-US" dirty="0">
                <a:hlinkClick r:id="rId3"/>
              </a:rPr>
              <a:t>http://</a:t>
            </a:r>
            <a:r>
              <a:rPr lang="en-US" dirty="0" smtClean="0">
                <a:hlinkClick r:id="rId3"/>
              </a:rPr>
              <a:t>msdn.microsoft.com/en-us/library/ms190981.aspx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47859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6200"/>
            <a:ext cx="3873500" cy="29051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a:t>
            </a:r>
            <a:r>
              <a:rPr lang="en-US" sz="1200" kern="1200" baseline="0" dirty="0" smtClean="0">
                <a:solidFill>
                  <a:schemeClr val="tx1"/>
                </a:solidFill>
                <a:latin typeface="+mn-lt"/>
                <a:ea typeface="+mn-ea"/>
                <a:cs typeface="+mn-cs"/>
              </a:rPr>
              <a:t> E</a:t>
            </a:r>
            <a:r>
              <a:rPr lang="en-US" sz="1200" kern="1200" dirty="0" smtClean="0">
                <a:solidFill>
                  <a:schemeClr val="tx1"/>
                </a:solidFill>
                <a:latin typeface="+mn-lt"/>
                <a:ea typeface="+mn-ea"/>
                <a:cs typeface="+mn-cs"/>
              </a:rPr>
              <a:t>xtended Event </a:t>
            </a:r>
            <a:r>
              <a:rPr lang="en-US" b="1" dirty="0" err="1" smtClean="0"/>
              <a:t>progress_report_online_index_operation</a:t>
            </a:r>
            <a:r>
              <a:rPr lang="en-US" baseline="0" dirty="0" smtClean="0"/>
              <a:t> o</a:t>
            </a:r>
            <a:r>
              <a:rPr lang="en-US" sz="1200" kern="1200" dirty="0" smtClean="0">
                <a:solidFill>
                  <a:schemeClr val="tx1"/>
                </a:solidFill>
                <a:latin typeface="+mn-lt"/>
                <a:ea typeface="+mn-ea"/>
                <a:cs typeface="+mn-cs"/>
              </a:rPr>
              <a:t>ccurs during an online index build process to indicate the progress of the build operation. Each stage of an online index build operation generates an event. This event can be used to monitor online index builds.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Progress Report</a:t>
            </a:r>
            <a:r>
              <a:rPr lang="en-US" sz="1200" kern="1200" dirty="0" smtClean="0">
                <a:solidFill>
                  <a:schemeClr val="tx1"/>
                </a:solidFill>
                <a:effectLst/>
                <a:latin typeface="+mn-lt"/>
                <a:ea typeface="+mn-ea"/>
                <a:cs typeface="+mn-cs"/>
              </a:rPr>
              <a:t> event category in Profiler contains the </a:t>
            </a:r>
            <a:r>
              <a:rPr lang="en-US" sz="1200" b="1" kern="1200" dirty="0" smtClean="0">
                <a:solidFill>
                  <a:schemeClr val="tx1"/>
                </a:solidFill>
                <a:effectLst/>
                <a:latin typeface="+mn-lt"/>
                <a:ea typeface="+mn-ea"/>
                <a:cs typeface="+mn-cs"/>
              </a:rPr>
              <a:t>Progress Report: Online Index Operation</a:t>
            </a:r>
            <a:r>
              <a:rPr lang="en-US" sz="1200" kern="1200" dirty="0" smtClean="0">
                <a:solidFill>
                  <a:schemeClr val="tx1"/>
                </a:solidFill>
                <a:effectLst/>
                <a:latin typeface="+mn-lt"/>
                <a:ea typeface="+mn-ea"/>
                <a:cs typeface="+mn-cs"/>
              </a:rPr>
              <a:t> event class. This category indicates the progress of an online index build operation.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Indexing can produce large amounts of log records, and it also consumes CPU and disk resources as it progresses. As a result, there are times when evaluations must be made on other activity on the server, or even whether or not to kill the indexing process. The </a:t>
            </a:r>
            <a:r>
              <a:rPr lang="en-US" sz="1200" b="1" kern="1200" dirty="0" smtClean="0">
                <a:solidFill>
                  <a:schemeClr val="tx1"/>
                </a:solidFill>
                <a:effectLst/>
                <a:latin typeface="+mn-lt"/>
                <a:ea typeface="+mn-ea"/>
                <a:cs typeface="+mn-cs"/>
              </a:rPr>
              <a:t>Progress Report</a:t>
            </a:r>
            <a:r>
              <a:rPr lang="en-US" sz="1200" kern="1200" dirty="0" smtClean="0">
                <a:solidFill>
                  <a:schemeClr val="tx1"/>
                </a:solidFill>
                <a:effectLst/>
                <a:latin typeface="+mn-lt"/>
                <a:ea typeface="+mn-ea"/>
                <a:cs typeface="+mn-cs"/>
              </a:rPr>
              <a:t> event category can provide information to help make an informed decision in such times.</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224043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an index is reorganized, LOBs that are contained in the clustered index or underlying table are compacted, by default. The LOB data types include </a:t>
            </a:r>
            <a:r>
              <a:rPr lang="en-US" sz="1200" b="1" kern="1200" dirty="0" smtClean="0">
                <a:solidFill>
                  <a:schemeClr val="tx1"/>
                </a:solidFill>
                <a:effectLst/>
                <a:latin typeface="+mn-lt"/>
                <a:ea typeface="+mn-ea"/>
                <a:cs typeface="+mn-cs"/>
              </a:rPr>
              <a:t>image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text</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ntext</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varchar</a:t>
            </a:r>
            <a:r>
              <a:rPr lang="en-US" sz="1200" b="1" kern="1200" dirty="0" smtClean="0">
                <a:solidFill>
                  <a:schemeClr val="tx1"/>
                </a:solidFill>
                <a:effectLst/>
                <a:latin typeface="+mn-lt"/>
                <a:ea typeface="+mn-ea"/>
                <a:cs typeface="+mn-cs"/>
              </a:rPr>
              <a:t>(max)</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nvarchar</a:t>
            </a:r>
            <a:r>
              <a:rPr lang="en-US" sz="1200" b="1" kern="1200" dirty="0" smtClean="0">
                <a:solidFill>
                  <a:schemeClr val="tx1"/>
                </a:solidFill>
                <a:effectLst/>
                <a:latin typeface="+mn-lt"/>
                <a:ea typeface="+mn-ea"/>
                <a:cs typeface="+mn-cs"/>
              </a:rPr>
              <a:t>(max)</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varbinary</a:t>
            </a:r>
            <a:r>
              <a:rPr lang="en-US" sz="1200" b="1" kern="1200" dirty="0" smtClean="0">
                <a:solidFill>
                  <a:schemeClr val="tx1"/>
                </a:solidFill>
                <a:effectLst/>
                <a:latin typeface="+mn-lt"/>
                <a:ea typeface="+mn-ea"/>
                <a:cs typeface="+mn-cs"/>
              </a:rPr>
              <a:t>(max)</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xml</a:t>
            </a:r>
            <a:r>
              <a:rPr lang="en-US" sz="1200" kern="1200" dirty="0" smtClean="0">
                <a:solidFill>
                  <a:schemeClr val="tx1"/>
                </a:solidFill>
                <a:effectLst/>
                <a:latin typeface="+mn-lt"/>
                <a:ea typeface="+mn-ea"/>
                <a:cs typeface="+mn-cs"/>
              </a:rPr>
              <a:t>. Compacting this data can result in better disk space use because:</a:t>
            </a:r>
          </a:p>
          <a:p>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Reorganizing a specified clustered index will compact all LOB columns that are contained in the leaf level (data rows) of the clustered index.</a:t>
            </a:r>
          </a:p>
          <a:p>
            <a:pPr marL="171450" lvl="0" indent="-171450">
              <a:buFont typeface="Arial" pitchFamily="34" charset="0"/>
              <a:buChar char="•"/>
            </a:pPr>
            <a:r>
              <a:rPr lang="en-US" sz="1200" kern="1200" dirty="0" smtClean="0">
                <a:solidFill>
                  <a:schemeClr val="tx1"/>
                </a:solidFill>
                <a:effectLst/>
                <a:latin typeface="+mn-lt"/>
                <a:ea typeface="+mn-ea"/>
                <a:cs typeface="+mn-cs"/>
              </a:rPr>
              <a:t>Reorganizing a non-clustered index will compact all LOB columns that are non-key (included) columns in the index.</a:t>
            </a:r>
          </a:p>
          <a:p>
            <a:pPr marL="171450" lvl="0" indent="-171450">
              <a:buFont typeface="Arial" pitchFamily="34" charset="0"/>
              <a:buChar char="•"/>
            </a:pPr>
            <a:r>
              <a:rPr lang="en-US" sz="1200" kern="1200" dirty="0" smtClean="0">
                <a:solidFill>
                  <a:schemeClr val="tx1"/>
                </a:solidFill>
                <a:effectLst/>
                <a:latin typeface="+mn-lt"/>
                <a:ea typeface="+mn-ea"/>
                <a:cs typeface="+mn-cs"/>
              </a:rPr>
              <a:t>When ALL is specified (as in “ALTER INDEX ALL ON &lt;</a:t>
            </a:r>
            <a:r>
              <a:rPr lang="en-US" sz="1200" kern="1200" dirty="0" err="1" smtClean="0">
                <a:solidFill>
                  <a:schemeClr val="tx1"/>
                </a:solidFill>
                <a:effectLst/>
                <a:latin typeface="+mn-lt"/>
                <a:ea typeface="+mn-ea"/>
                <a:cs typeface="+mn-cs"/>
              </a:rPr>
              <a:t>tablename</a:t>
            </a:r>
            <a:r>
              <a:rPr lang="en-US" sz="1200" kern="1200" dirty="0" smtClean="0">
                <a:solidFill>
                  <a:schemeClr val="tx1"/>
                </a:solidFill>
                <a:effectLst/>
                <a:latin typeface="+mn-lt"/>
                <a:ea typeface="+mn-ea"/>
                <a:cs typeface="+mn-cs"/>
              </a:rPr>
              <a:t>&gt; REORGANIZE”), all indexes associated with the specified table or view are reorganized, and all LOB columns associated with the clustered index, underlying table, or non-clustered index, with included columns are compacted.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SQL Server compacts LOBs, it:</a:t>
            </a:r>
          </a:p>
          <a:p>
            <a:pPr marL="228600" lvl="0" indent="-228600">
              <a:buFont typeface="+mj-lt"/>
              <a:buAutoNum type="arabicPeriod"/>
            </a:pPr>
            <a:r>
              <a:rPr lang="en-US" sz="1200" kern="1200" dirty="0" smtClean="0">
                <a:solidFill>
                  <a:schemeClr val="tx1"/>
                </a:solidFill>
                <a:effectLst/>
                <a:latin typeface="+mn-lt"/>
                <a:ea typeface="+mn-ea"/>
                <a:cs typeface="+mn-cs"/>
              </a:rPr>
              <a:t>Locates all low-density (less than 75 percent used) extents.</a:t>
            </a:r>
          </a:p>
          <a:p>
            <a:pPr marL="228600" lvl="0" indent="-228600">
              <a:buFont typeface="+mj-lt"/>
              <a:buAutoNum type="arabicPeriod"/>
            </a:pPr>
            <a:r>
              <a:rPr lang="en-US" sz="1200" kern="1200" dirty="0" smtClean="0">
                <a:solidFill>
                  <a:schemeClr val="tx1"/>
                </a:solidFill>
                <a:effectLst/>
                <a:latin typeface="+mn-lt"/>
                <a:ea typeface="+mn-ea"/>
                <a:cs typeface="+mn-cs"/>
              </a:rPr>
              <a:t>Calculates an allocation threshold based on the number of low-density extents required to store all low-density text.</a:t>
            </a:r>
          </a:p>
          <a:p>
            <a:pPr marL="228600" lvl="0" indent="-228600">
              <a:buFont typeface="+mj-lt"/>
              <a:buAutoNum type="arabicPeriod"/>
            </a:pPr>
            <a:r>
              <a:rPr lang="en-US" sz="1200" kern="1200" dirty="0" smtClean="0">
                <a:solidFill>
                  <a:schemeClr val="tx1"/>
                </a:solidFill>
                <a:effectLst/>
                <a:latin typeface="+mn-lt"/>
                <a:ea typeface="+mn-ea"/>
                <a:cs typeface="+mn-cs"/>
              </a:rPr>
              <a:t>Scans the index by looking for text stored above threshold point, and moves it below the threshold.</a:t>
            </a:r>
          </a:p>
          <a:p>
            <a:pPr marL="228600" lvl="0" indent="-228600">
              <a:buFont typeface="+mj-lt"/>
              <a:buAutoNum type="arabicPeriod"/>
            </a:pPr>
            <a:r>
              <a:rPr lang="en-US" sz="1200" kern="1200" dirty="0" smtClean="0">
                <a:solidFill>
                  <a:schemeClr val="tx1"/>
                </a:solidFill>
                <a:effectLst/>
                <a:latin typeface="+mn-lt"/>
                <a:ea typeface="+mn-ea"/>
                <a:cs typeface="+mn-cs"/>
              </a:rPr>
              <a:t>Deletes the empty pages.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The LOB_COMPACTION clause is ignored if LOB columns are not present.</a:t>
            </a: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spTree>
    <p:extLst>
      <p:ext uri="{BB962C8B-B14F-4D97-AF65-F5344CB8AC3E}">
        <p14:creationId xmlns:p14="http://schemas.microsoft.com/office/powerpoint/2010/main" val="4250773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mn-lt"/>
                <a:ea typeface="+mn-ea"/>
                <a:cs typeface="+mn-cs"/>
              </a:rPr>
              <a:t>In previous versions of SQL, it was not possible to see if indexes were being used, and if so, how useful they were. SQL Server 2005 introduced the following dynamic management functions (DMF) are available to give you insight into index usage:</a:t>
            </a:r>
          </a:p>
          <a:p>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dm_db_index_operational_stats</a:t>
            </a:r>
            <a:endParaRPr lang="en-US" dirty="0"/>
          </a:p>
          <a:p>
            <a:endParaRPr lang="en-US" kern="1200" dirty="0" smtClean="0">
              <a:solidFill>
                <a:schemeClr val="tx1"/>
              </a:solidFill>
              <a:effectLst/>
              <a:latin typeface="+mn-lt"/>
              <a:ea typeface="+mn-ea"/>
              <a:cs typeface="+mn-cs"/>
            </a:endParaRPr>
          </a:p>
          <a:p>
            <a:r>
              <a:rPr lang="en-US" kern="1200" dirty="0" smtClean="0">
                <a:solidFill>
                  <a:schemeClr val="tx1"/>
                </a:solidFill>
                <a:effectLst/>
                <a:latin typeface="+mn-lt"/>
                <a:ea typeface="+mn-ea"/>
                <a:cs typeface="+mn-cs"/>
              </a:rPr>
              <a:t>You can use the </a:t>
            </a:r>
            <a:r>
              <a:rPr lang="en-US" kern="1200" dirty="0" err="1" smtClean="0">
                <a:solidFill>
                  <a:schemeClr val="tx1"/>
                </a:solidFill>
                <a:effectLst/>
                <a:latin typeface="+mn-lt"/>
                <a:ea typeface="+mn-ea"/>
                <a:cs typeface="+mn-cs"/>
              </a:rPr>
              <a:t>dm_db_index_operational_stats</a:t>
            </a:r>
            <a:r>
              <a:rPr lang="en-US" kern="1200" dirty="0" smtClean="0">
                <a:solidFill>
                  <a:schemeClr val="tx1"/>
                </a:solidFill>
                <a:effectLst/>
                <a:latin typeface="+mn-lt"/>
                <a:ea typeface="+mn-ea"/>
                <a:cs typeface="+mn-cs"/>
              </a:rPr>
              <a:t> DMF to determine track contention and I/O activity on an index.</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identify latching and locking contention, use the following columns:</a:t>
            </a:r>
          </a:p>
          <a:p>
            <a:pPr marL="171450" lvl="0" indent="-171450">
              <a:buFont typeface="Arial" pitchFamily="34" charset="0"/>
              <a:buChar char="•"/>
            </a:pPr>
            <a:endParaRPr lang="en-US" sz="1200" b="1" kern="1200" dirty="0" smtClean="0">
              <a:solidFill>
                <a:schemeClr val="tx1"/>
              </a:solidFill>
              <a:effectLst/>
              <a:latin typeface="+mn-lt"/>
              <a:ea typeface="+mn-ea"/>
              <a:cs typeface="+mn-cs"/>
            </a:endParaRPr>
          </a:p>
          <a:p>
            <a:pPr marL="171450" lvl="0" indent="-171450">
              <a:buFont typeface="Arial" pitchFamily="34" charset="0"/>
              <a:buChar char="•"/>
            </a:pPr>
            <a:r>
              <a:rPr lang="en-US" sz="1200" b="1" kern="1200" dirty="0" err="1" smtClean="0">
                <a:solidFill>
                  <a:schemeClr val="tx1"/>
                </a:solidFill>
                <a:effectLst/>
                <a:latin typeface="+mn-lt"/>
                <a:ea typeface="+mn-ea"/>
                <a:cs typeface="+mn-cs"/>
              </a:rPr>
              <a:t>page_latch_wait_count</a:t>
            </a:r>
            <a:r>
              <a:rPr lang="en-US" sz="1200" b="1"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page_latch_wait_in_ms</a:t>
            </a:r>
            <a:endParaRPr lang="en-US" sz="1200" kern="1200" dirty="0" smtClean="0">
              <a:solidFill>
                <a:schemeClr val="tx1"/>
              </a:solidFill>
              <a:effectLst/>
              <a:latin typeface="+mn-lt"/>
              <a:ea typeface="+mn-ea"/>
              <a:cs typeface="+mn-cs"/>
            </a:endParaRPr>
          </a:p>
          <a:p>
            <a:pPr lvl="1"/>
            <a:r>
              <a:rPr lang="en-US" kern="1200" dirty="0" smtClean="0">
                <a:solidFill>
                  <a:schemeClr val="tx1"/>
                </a:solidFill>
                <a:effectLst/>
                <a:latin typeface="+mn-lt"/>
                <a:ea typeface="+mn-ea"/>
                <a:cs typeface="+mn-cs"/>
              </a:rPr>
              <a:t>These columns indicate whether there is latch contention on the index or heap and the amount of the contention.</a:t>
            </a:r>
          </a:p>
          <a:p>
            <a:pPr marL="171450" lvl="0" indent="-171450">
              <a:buFont typeface="Arial" pitchFamily="34" charset="0"/>
              <a:buChar char="•"/>
            </a:pPr>
            <a:endParaRPr lang="en-US" sz="1200" b="1" kern="1200" dirty="0" smtClean="0">
              <a:solidFill>
                <a:schemeClr val="tx1"/>
              </a:solidFill>
              <a:effectLst/>
              <a:latin typeface="+mn-lt"/>
              <a:ea typeface="+mn-ea"/>
              <a:cs typeface="+mn-cs"/>
            </a:endParaRPr>
          </a:p>
          <a:p>
            <a:pPr marL="171450" lvl="0" indent="-171450">
              <a:buFont typeface="Arial" pitchFamily="34" charset="0"/>
              <a:buChar char="•"/>
            </a:pPr>
            <a:r>
              <a:rPr lang="en-US" sz="1200" b="1" kern="1200" dirty="0" err="1" smtClean="0">
                <a:solidFill>
                  <a:schemeClr val="tx1"/>
                </a:solidFill>
                <a:effectLst/>
                <a:latin typeface="+mn-lt"/>
                <a:ea typeface="+mn-ea"/>
                <a:cs typeface="+mn-cs"/>
              </a:rPr>
              <a:t>row_lock_count</a:t>
            </a:r>
            <a:r>
              <a:rPr lang="en-US" sz="1200" b="1"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page_lock_count</a:t>
            </a:r>
            <a:endParaRPr lang="en-US" sz="1200" kern="1200" dirty="0" smtClean="0">
              <a:solidFill>
                <a:schemeClr val="tx1"/>
              </a:solidFill>
              <a:effectLst/>
              <a:latin typeface="+mn-lt"/>
              <a:ea typeface="+mn-ea"/>
              <a:cs typeface="+mn-cs"/>
            </a:endParaRPr>
          </a:p>
          <a:p>
            <a:pPr lvl="1"/>
            <a:r>
              <a:rPr lang="en-US" kern="1200" dirty="0" smtClean="0">
                <a:solidFill>
                  <a:schemeClr val="tx1"/>
                </a:solidFill>
                <a:effectLst/>
                <a:latin typeface="+mn-lt"/>
                <a:ea typeface="+mn-ea"/>
                <a:cs typeface="+mn-cs"/>
              </a:rPr>
              <a:t>These columns indicate how many times the database engine tried to acquire row and page locks.</a:t>
            </a:r>
          </a:p>
          <a:p>
            <a:pPr marL="171450" lvl="0" indent="-171450">
              <a:buFont typeface="Arial" pitchFamily="34" charset="0"/>
              <a:buChar char="•"/>
            </a:pPr>
            <a:endParaRPr lang="en-US" sz="1200" b="1" kern="1200" dirty="0" smtClean="0">
              <a:solidFill>
                <a:schemeClr val="tx1"/>
              </a:solidFill>
              <a:effectLst/>
              <a:latin typeface="+mn-lt"/>
              <a:ea typeface="+mn-ea"/>
              <a:cs typeface="+mn-cs"/>
            </a:endParaRPr>
          </a:p>
          <a:p>
            <a:pPr marL="171450" lvl="0" indent="-171450">
              <a:buFont typeface="Arial" pitchFamily="34" charset="0"/>
              <a:buChar char="•"/>
            </a:pPr>
            <a:r>
              <a:rPr lang="en-US" sz="1200" b="1" kern="1200" dirty="0" err="1" smtClean="0">
                <a:solidFill>
                  <a:schemeClr val="tx1"/>
                </a:solidFill>
                <a:effectLst/>
                <a:latin typeface="+mn-lt"/>
                <a:ea typeface="+mn-ea"/>
                <a:cs typeface="+mn-cs"/>
              </a:rPr>
              <a:t>row_lock_wait_in_ms</a:t>
            </a:r>
            <a:r>
              <a:rPr lang="en-US" sz="1200"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page_lock_wait_in_ms</a:t>
            </a:r>
            <a:endParaRPr lang="en-US" sz="1200" kern="1200" dirty="0" smtClean="0">
              <a:solidFill>
                <a:schemeClr val="tx1"/>
              </a:solidFill>
              <a:effectLst/>
              <a:latin typeface="+mn-lt"/>
              <a:ea typeface="+mn-ea"/>
              <a:cs typeface="+mn-cs"/>
            </a:endParaRPr>
          </a:p>
          <a:p>
            <a:pPr lvl="1"/>
            <a:r>
              <a:rPr lang="en-US" kern="1200" dirty="0" smtClean="0">
                <a:solidFill>
                  <a:schemeClr val="tx1"/>
                </a:solidFill>
                <a:effectLst/>
                <a:latin typeface="+mn-lt"/>
                <a:ea typeface="+mn-ea"/>
                <a:cs typeface="+mn-cs"/>
              </a:rPr>
              <a:t>These columns indicate whether there is lock contention on the index or heap and the amount of the contention.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analyze statistics of physical I/</a:t>
            </a:r>
            <a:r>
              <a:rPr lang="en-US" sz="1200" kern="1200" dirty="0" err="1" smtClean="0">
                <a:solidFill>
                  <a:schemeClr val="tx1"/>
                </a:solidFill>
                <a:effectLst/>
                <a:latin typeface="+mn-lt"/>
                <a:ea typeface="+mn-ea"/>
                <a:cs typeface="+mn-cs"/>
              </a:rPr>
              <a:t>Os</a:t>
            </a:r>
            <a:r>
              <a:rPr lang="en-US" sz="1200" kern="1200" dirty="0" smtClean="0">
                <a:solidFill>
                  <a:schemeClr val="tx1"/>
                </a:solidFill>
                <a:effectLst/>
                <a:latin typeface="+mn-lt"/>
                <a:ea typeface="+mn-ea"/>
                <a:cs typeface="+mn-cs"/>
              </a:rPr>
              <a:t> on an index or heap partition, use the following columns:</a:t>
            </a:r>
            <a:endParaRPr lang="en-US" sz="1200" b="1" kern="1200" dirty="0" smtClean="0">
              <a:solidFill>
                <a:schemeClr val="tx1"/>
              </a:solidFill>
              <a:effectLst/>
              <a:latin typeface="+mn-lt"/>
              <a:ea typeface="+mn-ea"/>
              <a:cs typeface="+mn-cs"/>
            </a:endParaRPr>
          </a:p>
          <a:p>
            <a:pPr marL="171450" lvl="0" indent="-171450">
              <a:buFont typeface="Arial" pitchFamily="34" charset="0"/>
              <a:buChar char="•"/>
            </a:pPr>
            <a:endParaRPr lang="en-US" sz="1200" b="1" kern="1200" dirty="0" smtClean="0">
              <a:solidFill>
                <a:schemeClr val="tx1"/>
              </a:solidFill>
              <a:effectLst/>
              <a:latin typeface="+mn-lt"/>
              <a:ea typeface="+mn-ea"/>
              <a:cs typeface="+mn-cs"/>
            </a:endParaRPr>
          </a:p>
          <a:p>
            <a:pPr marL="171450" lvl="0" indent="-171450">
              <a:buFont typeface="Arial" pitchFamily="34" charset="0"/>
              <a:buChar char="•"/>
            </a:pPr>
            <a:r>
              <a:rPr lang="en-US" sz="1200" b="1" kern="1200" dirty="0" err="1" smtClean="0">
                <a:solidFill>
                  <a:schemeClr val="tx1"/>
                </a:solidFill>
                <a:effectLst/>
                <a:latin typeface="+mn-lt"/>
                <a:ea typeface="+mn-ea"/>
                <a:cs typeface="+mn-cs"/>
              </a:rPr>
              <a:t>page_io_latch_wait_count</a:t>
            </a:r>
            <a:r>
              <a:rPr lang="en-US" sz="1200"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page_io_latch_wait_in_ms</a:t>
            </a:r>
            <a:r>
              <a:rPr lang="en-US" sz="1200" kern="1200" dirty="0" smtClean="0">
                <a:solidFill>
                  <a:schemeClr val="tx1"/>
                </a:solidFill>
                <a:effectLst/>
                <a:latin typeface="+mn-lt"/>
                <a:ea typeface="+mn-ea"/>
                <a:cs typeface="+mn-cs"/>
              </a:rPr>
              <a:t> </a:t>
            </a:r>
          </a:p>
          <a:p>
            <a:pPr lvl="1"/>
            <a:r>
              <a:rPr lang="en-US" kern="1200" dirty="0" smtClean="0">
                <a:solidFill>
                  <a:schemeClr val="tx1"/>
                </a:solidFill>
                <a:effectLst/>
                <a:latin typeface="+mn-lt"/>
                <a:ea typeface="+mn-ea"/>
                <a:cs typeface="+mn-cs"/>
              </a:rPr>
              <a:t>These columns indicate whether physical I/</a:t>
            </a:r>
            <a:r>
              <a:rPr lang="en-US" kern="1200" dirty="0" err="1" smtClean="0">
                <a:solidFill>
                  <a:schemeClr val="tx1"/>
                </a:solidFill>
                <a:effectLst/>
                <a:latin typeface="+mn-lt"/>
                <a:ea typeface="+mn-ea"/>
                <a:cs typeface="+mn-cs"/>
              </a:rPr>
              <a:t>Os</a:t>
            </a:r>
            <a:r>
              <a:rPr lang="en-US" kern="1200" dirty="0" smtClean="0">
                <a:solidFill>
                  <a:schemeClr val="tx1"/>
                </a:solidFill>
                <a:effectLst/>
                <a:latin typeface="+mn-lt"/>
                <a:ea typeface="+mn-ea"/>
                <a:cs typeface="+mn-cs"/>
              </a:rPr>
              <a:t> were issued to bring the index or heap pages into memory and report the number of I/</a:t>
            </a:r>
            <a:r>
              <a:rPr lang="en-US" kern="1200" dirty="0" err="1" smtClean="0">
                <a:solidFill>
                  <a:schemeClr val="tx1"/>
                </a:solidFill>
                <a:effectLst/>
                <a:latin typeface="+mn-lt"/>
                <a:ea typeface="+mn-ea"/>
                <a:cs typeface="+mn-cs"/>
              </a:rPr>
              <a:t>Os</a:t>
            </a:r>
            <a:r>
              <a:rPr lang="en-US" kern="1200" dirty="0" smtClean="0">
                <a:solidFill>
                  <a:schemeClr val="tx1"/>
                </a:solidFill>
                <a:effectLst/>
                <a:latin typeface="+mn-lt"/>
                <a:ea typeface="+mn-ea"/>
                <a:cs typeface="+mn-cs"/>
              </a:rPr>
              <a:t> that were issued.</a:t>
            </a:r>
          </a:p>
          <a:p>
            <a:pPr lvl="1"/>
            <a:endParaRPr lang="en-US" kern="1200" dirty="0" smtClean="0">
              <a:solidFill>
                <a:schemeClr val="tx1"/>
              </a:solidFill>
              <a:effectLst/>
              <a:latin typeface="+mn-lt"/>
              <a:ea typeface="+mn-ea"/>
              <a:cs typeface="+mn-cs"/>
            </a:endParaRPr>
          </a:p>
          <a:p>
            <a:r>
              <a:rPr lang="en-US" b="1" dirty="0" err="1"/>
              <a:t>dm_db_index_usage_stats</a:t>
            </a:r>
            <a:endParaRPr lang="en-US" b="1" dirty="0"/>
          </a:p>
          <a:p>
            <a:r>
              <a:rPr lang="en-US" dirty="0"/>
              <a:t>Columns for </a:t>
            </a:r>
            <a:r>
              <a:rPr lang="en-US" b="1" dirty="0" err="1"/>
              <a:t>sys.dm_db_index_operational_stats</a:t>
            </a:r>
            <a:r>
              <a:rPr lang="en-US" dirty="0"/>
              <a:t> are maintained based on execution behavior, whereas columns for </a:t>
            </a:r>
            <a:r>
              <a:rPr lang="en-US" b="1" dirty="0" err="1"/>
              <a:t>dm_db_index_usage_stats</a:t>
            </a:r>
            <a:r>
              <a:rPr lang="en-US" dirty="0"/>
              <a:t> are incremented each time the index is referenced in the query plan. Therefore, you should use </a:t>
            </a:r>
            <a:r>
              <a:rPr lang="en-US" b="1" dirty="0" err="1"/>
              <a:t>dm_db_index_usage_stats</a:t>
            </a:r>
            <a:r>
              <a:rPr lang="en-US" dirty="0"/>
              <a:t> to determine the relative effectiveness of indexes.</a:t>
            </a:r>
          </a:p>
          <a:p>
            <a:endParaRPr lang="en-US" b="1" dirty="0" smtClean="0"/>
          </a:p>
          <a:p>
            <a:r>
              <a:rPr lang="en-US" b="1" dirty="0" smtClean="0"/>
              <a:t>Note</a:t>
            </a:r>
            <a:r>
              <a:rPr lang="en-US" b="1" dirty="0"/>
              <a:t>:</a:t>
            </a:r>
            <a:r>
              <a:rPr lang="en-US" dirty="0"/>
              <a:t> Remember that DMVs exist only in memory. Therefore, no indexes will show usage in this DMV immediately after a restart of SQL. The information in the </a:t>
            </a:r>
            <a:r>
              <a:rPr lang="en-US" dirty="0" err="1"/>
              <a:t>sys.dm_db_index_usage_stats</a:t>
            </a:r>
            <a:r>
              <a:rPr lang="en-US" dirty="0"/>
              <a:t> DMV should be viewed for unused indexes only after a wide range of activity in the current server session.</a:t>
            </a: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14</a:t>
            </a:fld>
            <a:endParaRPr lang="en-US" dirty="0"/>
          </a:p>
        </p:txBody>
      </p:sp>
    </p:spTree>
    <p:extLst>
      <p:ext uri="{BB962C8B-B14F-4D97-AF65-F5344CB8AC3E}">
        <p14:creationId xmlns:p14="http://schemas.microsoft.com/office/powerpoint/2010/main" val="3951777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lstStyle/>
          <a:p>
            <a:r>
              <a:rPr lang="en-US" dirty="0"/>
              <a:t>The following example shows how to </a:t>
            </a:r>
            <a:r>
              <a:rPr lang="en-US" dirty="0" smtClean="0"/>
              <a:t>find </a:t>
            </a:r>
            <a:r>
              <a:rPr lang="en-US" dirty="0"/>
              <a:t>unused indexes:</a:t>
            </a:r>
          </a:p>
          <a:p>
            <a:endParaRPr lang="en-US" dirty="0" smtClean="0"/>
          </a:p>
          <a:p>
            <a:r>
              <a:rPr lang="en-US" sz="1000" dirty="0">
                <a:solidFill>
                  <a:srgbClr val="0000FF"/>
                </a:solidFill>
                <a:latin typeface="Courier New" pitchFamily="49" charset="0"/>
                <a:cs typeface="Courier New" pitchFamily="49" charset="0"/>
              </a:rPr>
              <a:t>USE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AdventureWorksPTO</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GO</a:t>
            </a:r>
          </a:p>
          <a:p>
            <a:endParaRPr lang="en-US" sz="1000" dirty="0">
              <a:solidFill>
                <a:srgbClr val="0000FF"/>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DECLARE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dbid</a:t>
            </a:r>
            <a:r>
              <a:rPr lang="en-US" sz="1000" dirty="0">
                <a:solidFill>
                  <a:prstClr val="black"/>
                </a:solidFill>
                <a:latin typeface="Courier New" pitchFamily="49" charset="0"/>
                <a:cs typeface="Courier New" pitchFamily="49" charset="0"/>
              </a:rPr>
              <a:t> </a:t>
            </a:r>
            <a:r>
              <a:rPr lang="en-US" sz="1000" dirty="0" err="1">
                <a:solidFill>
                  <a:srgbClr val="0000FF"/>
                </a:solidFill>
                <a:latin typeface="Courier New" pitchFamily="49" charset="0"/>
                <a:cs typeface="Courier New" pitchFamily="49" charset="0"/>
              </a:rPr>
              <a:t>int</a:t>
            </a:r>
            <a:endParaRPr lang="en-US" sz="1000" dirty="0">
              <a:solidFill>
                <a:srgbClr val="0000FF"/>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dbid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srgbClr val="FF00FF"/>
                </a:solidFill>
                <a:latin typeface="Courier New" pitchFamily="49" charset="0"/>
                <a:cs typeface="Courier New" pitchFamily="49" charset="0"/>
              </a:rPr>
              <a:t>db_id</a:t>
            </a:r>
            <a:r>
              <a:rPr lang="en-US" sz="1000" dirty="0">
                <a:solidFill>
                  <a:srgbClr val="808080"/>
                </a:solidFill>
                <a:latin typeface="Courier New" pitchFamily="49" charset="0"/>
                <a:cs typeface="Courier New" pitchFamily="49" charset="0"/>
              </a:rPr>
              <a:t>(</a:t>
            </a:r>
            <a:r>
              <a:rPr lang="en-US" sz="1000" dirty="0">
                <a:solidFill>
                  <a:srgbClr val="FF0000"/>
                </a:solidFill>
                <a:latin typeface="Courier New" pitchFamily="49" charset="0"/>
                <a:cs typeface="Courier New" pitchFamily="49" charset="0"/>
              </a:rPr>
              <a:t>'</a:t>
            </a:r>
            <a:r>
              <a:rPr lang="en-US" sz="1000" dirty="0" err="1">
                <a:solidFill>
                  <a:srgbClr val="FF0000"/>
                </a:solidFill>
                <a:latin typeface="Courier New" pitchFamily="49" charset="0"/>
                <a:cs typeface="Courier New" pitchFamily="49" charset="0"/>
              </a:rPr>
              <a:t>AdventureWorksPTO</a:t>
            </a:r>
            <a:r>
              <a:rPr lang="en-US" sz="1000" dirty="0">
                <a:solidFill>
                  <a:srgbClr val="FF0000"/>
                </a:solidFill>
                <a:latin typeface="Courier New" pitchFamily="49" charset="0"/>
                <a:cs typeface="Courier New" pitchFamily="49" charset="0"/>
              </a:rPr>
              <a:t>'</a:t>
            </a:r>
            <a:r>
              <a:rPr lang="en-US" sz="1000" dirty="0">
                <a:solidFill>
                  <a:srgbClr val="808080"/>
                </a:solidFill>
                <a:latin typeface="Courier New" pitchFamily="49" charset="0"/>
                <a:cs typeface="Courier New" pitchFamily="49" charset="0"/>
              </a:rPr>
              <a:t>)</a:t>
            </a:r>
          </a:p>
          <a:p>
            <a:endParaRPr lang="en-US" sz="1000" dirty="0">
              <a:solidFill>
                <a:srgbClr val="808080"/>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objectname</a:t>
            </a:r>
            <a:r>
              <a:rPr lang="en-US" sz="1000" dirty="0">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object_name</a:t>
            </a:r>
            <a:r>
              <a:rPr lang="en-US" sz="1000" dirty="0">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indexname</a:t>
            </a:r>
            <a:r>
              <a:rPr lang="en-US" sz="1000" dirty="0" smtClean="0">
                <a:solidFill>
                  <a:srgbClr val="808080"/>
                </a:solidFill>
                <a:latin typeface="Courier New" pitchFamily="49" charset="0"/>
                <a:cs typeface="Courier New" pitchFamily="49" charset="0"/>
              </a:rPr>
              <a:t>=</a:t>
            </a:r>
            <a:r>
              <a:rPr lang="en-US" sz="1000" dirty="0" smtClean="0">
                <a:solidFill>
                  <a:prstClr val="black"/>
                </a:solidFill>
                <a:latin typeface="Courier New" pitchFamily="49" charset="0"/>
                <a:cs typeface="Courier New" pitchFamily="49" charset="0"/>
              </a:rPr>
              <a:t>i</a:t>
            </a:r>
            <a:r>
              <a:rPr lang="en-US" sz="1000" dirty="0" smtClean="0">
                <a:solidFill>
                  <a:srgbClr val="808080"/>
                </a:solidFill>
                <a:latin typeface="Courier New" pitchFamily="49" charset="0"/>
                <a:cs typeface="Courier New" pitchFamily="49" charset="0"/>
              </a:rPr>
              <a:t>.</a:t>
            </a:r>
            <a:r>
              <a:rPr lang="en-US" sz="1000" dirty="0" smtClean="0">
                <a:solidFill>
                  <a:prstClr val="black"/>
                </a:solidFill>
                <a:latin typeface="Courier New" pitchFamily="49" charset="0"/>
                <a:cs typeface="Courier New" pitchFamily="49" charset="0"/>
              </a:rPr>
              <a:t>name</a:t>
            </a:r>
            <a:r>
              <a:rPr lang="en-US" sz="1000" dirty="0" smtClean="0">
                <a:solidFill>
                  <a:srgbClr val="808080"/>
                </a:solidFill>
                <a:latin typeface="Courier New" pitchFamily="49" charset="0"/>
                <a:cs typeface="Courier New" pitchFamily="49" charset="0"/>
              </a:rPr>
              <a:t>,</a:t>
            </a:r>
            <a:r>
              <a:rPr lang="en-US" sz="1000" dirty="0" smtClean="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i</a:t>
            </a:r>
            <a:r>
              <a:rPr lang="en-US" sz="1000" dirty="0" err="1" smtClean="0">
                <a:solidFill>
                  <a:srgbClr val="808080"/>
                </a:solidFill>
                <a:latin typeface="Courier New" pitchFamily="49" charset="0"/>
                <a:cs typeface="Courier New" pitchFamily="49" charset="0"/>
              </a:rPr>
              <a:t>.</a:t>
            </a:r>
            <a:r>
              <a:rPr lang="en-US" sz="1000" dirty="0" err="1" smtClean="0">
                <a:solidFill>
                  <a:prstClr val="black"/>
                </a:solidFill>
                <a:latin typeface="Courier New" pitchFamily="49" charset="0"/>
                <a:cs typeface="Courier New" pitchFamily="49" charset="0"/>
              </a:rPr>
              <a:t>index_id</a:t>
            </a:r>
            <a:r>
              <a:rPr lang="en-US" sz="1000" dirty="0" smtClean="0">
                <a:solidFill>
                  <a:prstClr val="black"/>
                </a:solidFill>
                <a:latin typeface="Courier New" pitchFamily="49" charset="0"/>
                <a:cs typeface="Courier New" pitchFamily="49" charset="0"/>
              </a:rPr>
              <a:t> </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indexes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join</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objects</a:t>
            </a:r>
            <a:r>
              <a:rPr lang="en-US" sz="1000" dirty="0">
                <a:solidFill>
                  <a:prstClr val="black"/>
                </a:solidFill>
                <a:latin typeface="Courier New" pitchFamily="49" charset="0"/>
                <a:cs typeface="Courier New" pitchFamily="49" charset="0"/>
              </a:rPr>
              <a:t> o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endParaRPr lang="en-US" sz="1000" dirty="0">
              <a:solidFill>
                <a:srgbClr val="FF00FF"/>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a:t>
            </a:r>
            <a:r>
              <a:rPr lang="en-US" sz="1000" dirty="0" err="1">
                <a:solidFill>
                  <a:srgbClr val="FF00FF"/>
                </a:solidFill>
                <a:latin typeface="Courier New" pitchFamily="49" charset="0"/>
                <a:cs typeface="Courier New" pitchFamily="49" charset="0"/>
              </a:rPr>
              <a:t>objectproperty</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o</a:t>
            </a:r>
            <a:r>
              <a:rPr lang="en-US" sz="1000" dirty="0">
                <a:solidFill>
                  <a:srgbClr val="808080"/>
                </a:solidFill>
                <a:latin typeface="Courier New" pitchFamily="49" charset="0"/>
                <a:cs typeface="Courier New" pitchFamily="49" charset="0"/>
              </a:rPr>
              <a:t>.</a:t>
            </a:r>
            <a:r>
              <a:rPr lang="en-US" sz="1000" dirty="0">
                <a:solidFill>
                  <a:srgbClr val="FF00FF"/>
                </a:solidFill>
                <a:latin typeface="Courier New" pitchFamily="49" charset="0"/>
                <a:cs typeface="Courier New" pitchFamily="49" charset="0"/>
              </a:rPr>
              <a:t>object_id</a:t>
            </a:r>
            <a:r>
              <a:rPr lang="en-US" sz="1000" dirty="0">
                <a:solidFill>
                  <a:srgbClr val="808080"/>
                </a:solidFill>
                <a:latin typeface="Courier New" pitchFamily="49" charset="0"/>
                <a:cs typeface="Courier New" pitchFamily="49" charset="0"/>
              </a:rPr>
              <a:t>,</a:t>
            </a:r>
            <a:r>
              <a:rPr lang="en-US" sz="1000" dirty="0">
                <a:solidFill>
                  <a:srgbClr val="FF0000"/>
                </a:solidFill>
                <a:latin typeface="Courier New" pitchFamily="49" charset="0"/>
                <a:cs typeface="Courier New" pitchFamily="49" charset="0"/>
              </a:rPr>
              <a:t>'</a:t>
            </a:r>
            <a:r>
              <a:rPr lang="en-US" sz="1000" dirty="0" err="1">
                <a:solidFill>
                  <a:srgbClr val="FF0000"/>
                </a:solidFill>
                <a:latin typeface="Courier New" pitchFamily="49" charset="0"/>
                <a:cs typeface="Courier New" pitchFamily="49" charset="0"/>
              </a:rPr>
              <a:t>IsUserTable</a:t>
            </a:r>
            <a:r>
              <a:rPr lang="en-US" sz="1000" dirty="0">
                <a:solidFill>
                  <a:srgbClr val="FF0000"/>
                </a:solidFill>
                <a:latin typeface="Courier New" pitchFamily="49" charset="0"/>
                <a:cs typeface="Courier New" pitchFamily="49" charset="0"/>
              </a:rPr>
              <a:t>'</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1</a:t>
            </a:r>
          </a:p>
          <a:p>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NOT</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IN</a:t>
            </a:r>
            <a:r>
              <a:rPr lang="en-US" sz="1000" dirty="0">
                <a:solidFill>
                  <a:srgbClr val="0000FF"/>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prstClr val="black"/>
                </a:solidFill>
                <a:latin typeface="Courier New" pitchFamily="49" charset="0"/>
                <a:cs typeface="Courier New" pitchFamily="49" charset="0"/>
              </a:rPr>
              <a:t> </a:t>
            </a:r>
          </a:p>
          <a:p>
            <a:r>
              <a:rPr lang="en-US" sz="1000" dirty="0">
                <a:solidFill>
                  <a:prstClr val="black"/>
                </a:solidFill>
                <a:latin typeface="Courier New" pitchFamily="49" charset="0"/>
                <a:cs typeface="Courier New" pitchFamily="49" charset="0"/>
              </a:rPr>
              <a:t>	</a:t>
            </a:r>
            <a:r>
              <a:rPr lang="en-US" sz="1000" dirty="0" smtClean="0">
                <a:solidFill>
                  <a:prstClr val="black"/>
                </a:solidFill>
                <a:latin typeface="Courier New" pitchFamily="49" charset="0"/>
                <a:cs typeface="Courier New" pitchFamily="49" charset="0"/>
              </a:rPr>
              <a:t>	</a:t>
            </a:r>
            <a:r>
              <a:rPr lang="en-US" sz="1000" dirty="0" smtClean="0">
                <a:solidFill>
                  <a:srgbClr val="0000FF"/>
                </a:solidFill>
                <a:latin typeface="Courier New" pitchFamily="49" charset="0"/>
                <a:cs typeface="Courier New" pitchFamily="49" charset="0"/>
              </a:rPr>
              <a:t>FROM</a:t>
            </a:r>
            <a:r>
              <a:rPr lang="en-US" sz="1000" dirty="0" smtClean="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dm_db_index_usage_stats</a:t>
            </a:r>
            <a:r>
              <a:rPr lang="en-US" sz="1000" dirty="0">
                <a:solidFill>
                  <a:prstClr val="black"/>
                </a:solidFill>
                <a:latin typeface="Courier New" pitchFamily="49" charset="0"/>
                <a:cs typeface="Courier New" pitchFamily="49" charset="0"/>
              </a:rPr>
              <a:t> s </a:t>
            </a:r>
          </a:p>
          <a:p>
            <a:r>
              <a:rPr lang="en-US" sz="1000" dirty="0">
                <a:solidFill>
                  <a:prstClr val="black"/>
                </a:solidFill>
                <a:latin typeface="Courier New" pitchFamily="49" charset="0"/>
                <a:cs typeface="Courier New" pitchFamily="49" charset="0"/>
              </a:rPr>
              <a:t>	</a:t>
            </a:r>
            <a:r>
              <a:rPr lang="en-US" sz="1000" dirty="0" smtClean="0">
                <a:solidFill>
                  <a:prstClr val="black"/>
                </a:solidFill>
                <a:latin typeface="Courier New" pitchFamily="49" charset="0"/>
                <a:cs typeface="Courier New" pitchFamily="49" charset="0"/>
              </a:rPr>
              <a:t>	</a:t>
            </a:r>
            <a:r>
              <a:rPr lang="en-US" sz="1000" dirty="0" smtClean="0">
                <a:solidFill>
                  <a:srgbClr val="0000FF"/>
                </a:solidFill>
                <a:latin typeface="Courier New" pitchFamily="49" charset="0"/>
                <a:cs typeface="Courier New" pitchFamily="49" charset="0"/>
              </a:rPr>
              <a:t>WHERE</a:t>
            </a:r>
            <a:r>
              <a:rPr lang="en-US" sz="1000" dirty="0" smtClean="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smtClean="0">
                <a:solidFill>
                  <a:prstClr val="black"/>
                </a:solidFill>
                <a:latin typeface="Courier New" pitchFamily="49" charset="0"/>
                <a:cs typeface="Courier New" pitchFamily="49" charset="0"/>
              </a:rPr>
              <a:t>	</a:t>
            </a:r>
            <a:r>
              <a:rPr lang="en-US" sz="1000" dirty="0" smtClean="0">
                <a:solidFill>
                  <a:srgbClr val="808080"/>
                </a:solidFill>
                <a:latin typeface="Courier New" pitchFamily="49" charset="0"/>
                <a:cs typeface="Courier New" pitchFamily="49" charset="0"/>
              </a:rPr>
              <a:t>AND</a:t>
            </a:r>
            <a:r>
              <a:rPr lang="en-US" sz="1000" dirty="0" smtClean="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s</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prstClr val="black"/>
                </a:solidFill>
                <a:latin typeface="Courier New" pitchFamily="49" charset="0"/>
                <a:cs typeface="Courier New" pitchFamily="49" charset="0"/>
              </a:rPr>
              <a:t> </a:t>
            </a:r>
          </a:p>
          <a:p>
            <a:r>
              <a:rPr lang="en-US" sz="1000" dirty="0">
                <a:solidFill>
                  <a:prstClr val="black"/>
                </a:solidFill>
                <a:latin typeface="Courier New" pitchFamily="49" charset="0"/>
                <a:cs typeface="Courier New" pitchFamily="49" charset="0"/>
              </a:rPr>
              <a:t>		</a:t>
            </a:r>
            <a:r>
              <a:rPr lang="en-US" sz="1000" dirty="0" smtClean="0">
                <a:solidFill>
                  <a:srgbClr val="808080"/>
                </a:solidFill>
                <a:latin typeface="Courier New" pitchFamily="49" charset="0"/>
                <a:cs typeface="Courier New" pitchFamily="49" charset="0"/>
              </a:rPr>
              <a:t>AND</a:t>
            </a:r>
            <a:r>
              <a:rPr lang="en-US" sz="1000" dirty="0" smtClean="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database_id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dbid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ORDER</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BY</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objectname</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indexname</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ASC</a:t>
            </a:r>
            <a:endParaRPr lang="en-US" sz="1000" dirty="0" smtClean="0">
              <a:latin typeface="Courier New" pitchFamily="49" charset="0"/>
              <a:cs typeface="Courier New" pitchFamily="49" charset="0"/>
            </a:endParaRPr>
          </a:p>
          <a:p>
            <a:endParaRPr lang="en-US" dirty="0" smtClean="0"/>
          </a:p>
          <a:p>
            <a:r>
              <a:rPr lang="en-US" dirty="0" smtClean="0"/>
              <a:t>In </a:t>
            </a:r>
            <a:r>
              <a:rPr lang="en-US" dirty="0"/>
              <a:t>the example shown below, rarely used indexes appear first:</a:t>
            </a:r>
          </a:p>
          <a:p>
            <a:endParaRPr lang="en-US" dirty="0" smtClean="0"/>
          </a:p>
          <a:p>
            <a:r>
              <a:rPr lang="en-US" sz="1000" dirty="0">
                <a:solidFill>
                  <a:srgbClr val="0000FF"/>
                </a:solidFill>
                <a:latin typeface="Courier New" pitchFamily="49" charset="0"/>
                <a:cs typeface="Courier New" pitchFamily="49" charset="0"/>
              </a:rPr>
              <a:t>USE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AdventureWorksPTO</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GO</a:t>
            </a:r>
          </a:p>
          <a:p>
            <a:endParaRPr lang="en-US" sz="1000" dirty="0">
              <a:solidFill>
                <a:srgbClr val="0000FF"/>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DECLARE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dbid</a:t>
            </a:r>
            <a:r>
              <a:rPr lang="en-US" sz="1000" dirty="0">
                <a:solidFill>
                  <a:prstClr val="black"/>
                </a:solidFill>
                <a:latin typeface="Courier New" pitchFamily="49" charset="0"/>
                <a:cs typeface="Courier New" pitchFamily="49" charset="0"/>
              </a:rPr>
              <a:t> </a:t>
            </a:r>
            <a:r>
              <a:rPr lang="en-US" sz="1000" dirty="0" err="1">
                <a:solidFill>
                  <a:srgbClr val="0000FF"/>
                </a:solidFill>
                <a:latin typeface="Courier New" pitchFamily="49" charset="0"/>
                <a:cs typeface="Courier New" pitchFamily="49" charset="0"/>
              </a:rPr>
              <a:t>int</a:t>
            </a:r>
            <a:endParaRPr lang="en-US" sz="1000" dirty="0">
              <a:solidFill>
                <a:srgbClr val="0000FF"/>
              </a:solidFill>
              <a:latin typeface="Courier New" pitchFamily="49" charset="0"/>
              <a:cs typeface="Courier New" pitchFamily="49" charset="0"/>
            </a:endParaRPr>
          </a:p>
          <a:p>
            <a:endParaRPr lang="en-US" sz="1000" dirty="0">
              <a:solidFill>
                <a:srgbClr val="0000FF"/>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dbid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srgbClr val="FF00FF"/>
                </a:solidFill>
                <a:latin typeface="Courier New" pitchFamily="49" charset="0"/>
                <a:cs typeface="Courier New" pitchFamily="49" charset="0"/>
              </a:rPr>
              <a:t>db_id</a:t>
            </a:r>
            <a:r>
              <a:rPr lang="en-US" sz="1000" dirty="0">
                <a:solidFill>
                  <a:srgbClr val="808080"/>
                </a:solidFill>
                <a:latin typeface="Courier New" pitchFamily="49" charset="0"/>
                <a:cs typeface="Courier New" pitchFamily="49" charset="0"/>
              </a:rPr>
              <a:t>()</a:t>
            </a:r>
          </a:p>
          <a:p>
            <a:endParaRPr lang="en-US" sz="1000" dirty="0">
              <a:solidFill>
                <a:srgbClr val="808080"/>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objectname</a:t>
            </a:r>
            <a:r>
              <a:rPr lang="en-US" sz="1000" dirty="0">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object_name</a:t>
            </a:r>
            <a:r>
              <a:rPr lang="en-US" sz="1000" dirty="0">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s</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smtClean="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indexname</a:t>
            </a:r>
            <a:r>
              <a:rPr lang="en-US" sz="1000" dirty="0" smtClean="0">
                <a:solidFill>
                  <a:srgbClr val="808080"/>
                </a:solidFill>
                <a:latin typeface="Courier New" pitchFamily="49" charset="0"/>
                <a:cs typeface="Courier New" pitchFamily="49" charset="0"/>
              </a:rPr>
              <a:t>=</a:t>
            </a:r>
            <a:r>
              <a:rPr lang="en-US" sz="1000" dirty="0" smtClean="0">
                <a:solidFill>
                  <a:prstClr val="black"/>
                </a:solidFill>
                <a:latin typeface="Courier New" pitchFamily="49" charset="0"/>
                <a:cs typeface="Courier New" pitchFamily="49" charset="0"/>
              </a:rPr>
              <a:t>i</a:t>
            </a:r>
            <a:r>
              <a:rPr lang="en-US" sz="1000" dirty="0" smtClean="0">
                <a:solidFill>
                  <a:srgbClr val="808080"/>
                </a:solidFill>
                <a:latin typeface="Courier New" pitchFamily="49" charset="0"/>
                <a:cs typeface="Courier New" pitchFamily="49" charset="0"/>
              </a:rPr>
              <a:t>.</a:t>
            </a:r>
            <a:r>
              <a:rPr lang="en-US" sz="1000" dirty="0" smtClean="0">
                <a:solidFill>
                  <a:prstClr val="black"/>
                </a:solidFill>
                <a:latin typeface="Courier New" pitchFamily="49" charset="0"/>
                <a:cs typeface="Courier New" pitchFamily="49" charset="0"/>
              </a:rPr>
              <a:t>name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i</a:t>
            </a:r>
            <a:r>
              <a:rPr lang="en-US" sz="1000" dirty="0" err="1" smtClean="0">
                <a:solidFill>
                  <a:srgbClr val="808080"/>
                </a:solidFill>
                <a:latin typeface="Courier New" pitchFamily="49" charset="0"/>
                <a:cs typeface="Courier New" pitchFamily="49" charset="0"/>
              </a:rPr>
              <a:t>.</a:t>
            </a:r>
            <a:r>
              <a:rPr lang="en-US" sz="1000" dirty="0" err="1" smtClean="0">
                <a:solidFill>
                  <a:prstClr val="black"/>
                </a:solidFill>
                <a:latin typeface="Courier New" pitchFamily="49" charset="0"/>
                <a:cs typeface="Courier New" pitchFamily="49" charset="0"/>
              </a:rPr>
              <a:t>index_id</a:t>
            </a:r>
            <a:r>
              <a:rPr lang="en-US" sz="1000" dirty="0" smtClean="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user_seeks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user_scans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user_lookups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user_updates</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dm_db_index_usage_stats</a:t>
            </a:r>
            <a:r>
              <a:rPr lang="en-US" sz="1000" dirty="0">
                <a:solidFill>
                  <a:prstClr val="black"/>
                </a:solidFill>
                <a:latin typeface="Courier New" pitchFamily="49" charset="0"/>
                <a:cs typeface="Courier New" pitchFamily="49" charset="0"/>
              </a:rPr>
              <a:t> s </a:t>
            </a:r>
          </a:p>
          <a:p>
            <a:r>
              <a:rPr lang="en-US" sz="1000" dirty="0">
                <a:solidFill>
                  <a:srgbClr val="808080"/>
                </a:solidFill>
                <a:latin typeface="Courier New" pitchFamily="49" charset="0"/>
                <a:cs typeface="Courier New" pitchFamily="49" charset="0"/>
              </a:rPr>
              <a:t>JOIN</a:t>
            </a:r>
            <a:r>
              <a:rPr lang="en-US" sz="1000" dirty="0">
                <a:solidFill>
                  <a:prstClr val="black"/>
                </a:solidFill>
                <a:latin typeface="Courier New" pitchFamily="49" charset="0"/>
                <a:cs typeface="Courier New" pitchFamily="49" charset="0"/>
              </a:rPr>
              <a:t> </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indexes</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t>
            </a:r>
            <a:r>
              <a:rPr lang="en-US" sz="1000" dirty="0" err="1">
                <a:solidFill>
                  <a:srgbClr val="808080"/>
                </a:solidFill>
                <a:latin typeface="Courier New" pitchFamily="49" charset="0"/>
                <a:cs typeface="Courier New" pitchFamily="49" charset="0"/>
              </a:rPr>
              <a:t>.</a:t>
            </a:r>
            <a:r>
              <a:rPr lang="en-US" sz="1000" dirty="0" err="1">
                <a:solidFill>
                  <a:srgbClr val="FF00FF"/>
                </a:solidFill>
                <a:latin typeface="Courier New" pitchFamily="49" charset="0"/>
                <a:cs typeface="Courier New" pitchFamily="49" charset="0"/>
              </a:rPr>
              <a:t>object_id</a:t>
            </a:r>
            <a:r>
              <a:rPr lang="en-US" sz="1000" dirty="0">
                <a:solidFill>
                  <a:prstClr val="black"/>
                </a:solidFill>
                <a:latin typeface="Courier New" pitchFamily="49" charset="0"/>
                <a:cs typeface="Courier New" pitchFamily="49" charset="0"/>
              </a:rPr>
              <a:t> </a:t>
            </a:r>
          </a:p>
          <a:p>
            <a:r>
              <a:rPr lang="en-US" sz="1000" dirty="0">
                <a:solidFill>
                  <a:prstClr val="black"/>
                </a:solidFill>
                <a:latin typeface="Courier New" pitchFamily="49" charset="0"/>
                <a:cs typeface="Courier New" pitchFamily="49" charset="0"/>
              </a:rPr>
              <a:t>	</a:t>
            </a:r>
            <a:r>
              <a:rPr lang="en-US" sz="1000" dirty="0" smtClean="0">
                <a:solidFill>
                  <a:prstClr val="black"/>
                </a:solidFill>
                <a:latin typeface="Courier New" pitchFamily="49" charset="0"/>
                <a:cs typeface="Courier New" pitchFamily="49" charset="0"/>
              </a:rPr>
              <a:t>	</a:t>
            </a:r>
            <a:r>
              <a:rPr lang="en-US" sz="1000" dirty="0" smtClean="0">
                <a:solidFill>
                  <a:srgbClr val="808080"/>
                </a:solidFill>
                <a:latin typeface="Courier New" pitchFamily="49" charset="0"/>
                <a:cs typeface="Courier New" pitchFamily="49" charset="0"/>
              </a:rPr>
              <a:t>AND</a:t>
            </a:r>
            <a:r>
              <a:rPr lang="en-US" sz="1000" dirty="0" smtClean="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index_id</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database_id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dbid</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smtClean="0">
                <a:solidFill>
                  <a:srgbClr val="808080"/>
                </a:solidFill>
                <a:latin typeface="Courier New" pitchFamily="49" charset="0"/>
                <a:cs typeface="Courier New" pitchFamily="49" charset="0"/>
              </a:rPr>
              <a:t>AND</a:t>
            </a:r>
            <a:r>
              <a:rPr lang="en-US" sz="1000" dirty="0" smtClean="0">
                <a:solidFill>
                  <a:prstClr val="black"/>
                </a:solidFill>
                <a:latin typeface="Courier New" pitchFamily="49" charset="0"/>
                <a:cs typeface="Courier New" pitchFamily="49" charset="0"/>
              </a:rPr>
              <a:t> </a:t>
            </a:r>
            <a:r>
              <a:rPr lang="en-US" sz="1000" dirty="0" err="1">
                <a:solidFill>
                  <a:srgbClr val="FF00FF"/>
                </a:solidFill>
                <a:latin typeface="Courier New" pitchFamily="49" charset="0"/>
                <a:cs typeface="Courier New" pitchFamily="49" charset="0"/>
              </a:rPr>
              <a:t>objectproperty</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s</a:t>
            </a:r>
            <a:r>
              <a:rPr lang="en-US" sz="1000" dirty="0">
                <a:solidFill>
                  <a:srgbClr val="808080"/>
                </a:solidFill>
                <a:latin typeface="Courier New" pitchFamily="49" charset="0"/>
                <a:cs typeface="Courier New" pitchFamily="49" charset="0"/>
              </a:rPr>
              <a:t>.</a:t>
            </a:r>
            <a:r>
              <a:rPr lang="en-US" sz="1000" dirty="0">
                <a:solidFill>
                  <a:srgbClr val="FF00FF"/>
                </a:solidFill>
                <a:latin typeface="Courier New" pitchFamily="49" charset="0"/>
                <a:cs typeface="Courier New" pitchFamily="49" charset="0"/>
              </a:rPr>
              <a:t>object_id</a:t>
            </a:r>
            <a:r>
              <a:rPr lang="en-US" sz="1000" dirty="0">
                <a:solidFill>
                  <a:srgbClr val="808080"/>
                </a:solidFill>
                <a:latin typeface="Courier New" pitchFamily="49" charset="0"/>
                <a:cs typeface="Courier New" pitchFamily="49" charset="0"/>
              </a:rPr>
              <a:t>,</a:t>
            </a:r>
            <a:r>
              <a:rPr lang="en-US" sz="1000" dirty="0">
                <a:solidFill>
                  <a:srgbClr val="FF0000"/>
                </a:solidFill>
                <a:latin typeface="Courier New" pitchFamily="49" charset="0"/>
                <a:cs typeface="Courier New" pitchFamily="49" charset="0"/>
              </a:rPr>
              <a:t>'</a:t>
            </a:r>
            <a:r>
              <a:rPr lang="en-US" sz="1000" dirty="0" err="1">
                <a:solidFill>
                  <a:srgbClr val="FF0000"/>
                </a:solidFill>
                <a:latin typeface="Courier New" pitchFamily="49" charset="0"/>
                <a:cs typeface="Courier New" pitchFamily="49" charset="0"/>
              </a:rPr>
              <a:t>IsUserTable</a:t>
            </a:r>
            <a:r>
              <a:rPr lang="en-US" sz="1000" dirty="0">
                <a:solidFill>
                  <a:srgbClr val="FF0000"/>
                </a:solidFill>
                <a:latin typeface="Courier New" pitchFamily="49" charset="0"/>
                <a:cs typeface="Courier New" pitchFamily="49" charset="0"/>
              </a:rPr>
              <a:t>'</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1</a:t>
            </a:r>
          </a:p>
          <a:p>
            <a:r>
              <a:rPr lang="en-US" sz="1000" dirty="0">
                <a:solidFill>
                  <a:srgbClr val="0000FF"/>
                </a:solidFill>
                <a:latin typeface="Courier New" pitchFamily="49" charset="0"/>
                <a:cs typeface="Courier New" pitchFamily="49" charset="0"/>
              </a:rPr>
              <a:t>ORDER</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BY </a:t>
            </a:r>
            <a:r>
              <a:rPr lang="en-US" sz="1000" dirty="0">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user_seeks</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user_scans</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user_lookups</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user_updates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ASC</a:t>
            </a:r>
            <a:endParaRPr lang="en-US" sz="10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15</a:t>
            </a:fld>
            <a:endParaRPr lang="en-US" dirty="0"/>
          </a:p>
        </p:txBody>
      </p:sp>
    </p:spTree>
    <p:extLst>
      <p:ext uri="{BB962C8B-B14F-4D97-AF65-F5344CB8AC3E}">
        <p14:creationId xmlns:p14="http://schemas.microsoft.com/office/powerpoint/2010/main" val="6945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8788" y="533400"/>
            <a:ext cx="3249612" cy="2438400"/>
          </a:xfrm>
        </p:spPr>
      </p:sp>
      <p:sp>
        <p:nvSpPr>
          <p:cNvPr id="3" name="Notes Placeholder 2"/>
          <p:cNvSpPr>
            <a:spLocks noGrp="1"/>
          </p:cNvSpPr>
          <p:nvPr>
            <p:ph type="body" idx="1"/>
          </p:nvPr>
        </p:nvSpPr>
        <p:spPr>
          <a:xfrm>
            <a:off x="685800" y="3048000"/>
            <a:ext cx="5486400" cy="5706110"/>
          </a:xfrm>
        </p:spPr>
        <p:txBody>
          <a:bodyPr>
            <a:normAutofit fontScale="77500" lnSpcReduction="20000"/>
          </a:bodyPr>
          <a:lstStyle/>
          <a:p>
            <a:r>
              <a:rPr lang="en-US" dirty="0" smtClean="0"/>
              <a:t>The following example shows how to find unused indexes:</a:t>
            </a:r>
          </a:p>
          <a:p>
            <a:endParaRPr lang="en-US" dirty="0" smtClean="0"/>
          </a:p>
          <a:p>
            <a:r>
              <a:rPr lang="en-US" sz="1200" dirty="0" smtClean="0">
                <a:solidFill>
                  <a:srgbClr val="0000FF"/>
                </a:solidFill>
                <a:latin typeface="Courier New" pitchFamily="49" charset="0"/>
                <a:cs typeface="Courier New" pitchFamily="49" charset="0"/>
              </a:rPr>
              <a:t>USE</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AdventureWorksPTO</a:t>
            </a:r>
            <a:endParaRPr lang="en-US" sz="1200" dirty="0" smtClean="0">
              <a:solidFill>
                <a:prstClr val="black"/>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GO</a:t>
            </a:r>
          </a:p>
          <a:p>
            <a:endParaRPr lang="en-US" sz="1200" dirty="0" smtClean="0">
              <a:solidFill>
                <a:srgbClr val="0000FF"/>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DECLARE</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dbid</a:t>
            </a:r>
            <a:r>
              <a:rPr lang="en-US" sz="1200" dirty="0" smtClean="0">
                <a:solidFill>
                  <a:prstClr val="black"/>
                </a:solidFill>
                <a:latin typeface="Courier New" pitchFamily="49" charset="0"/>
                <a:cs typeface="Courier New" pitchFamily="49" charset="0"/>
              </a:rPr>
              <a:t> </a:t>
            </a:r>
            <a:r>
              <a:rPr lang="en-US" sz="1200" dirty="0" err="1" smtClean="0">
                <a:solidFill>
                  <a:srgbClr val="0000FF"/>
                </a:solidFill>
                <a:latin typeface="Courier New" pitchFamily="49" charset="0"/>
                <a:cs typeface="Courier New" pitchFamily="49" charset="0"/>
              </a:rPr>
              <a:t>int</a:t>
            </a:r>
            <a:endParaRPr lang="en-US" sz="1200" dirty="0" smtClean="0">
              <a:solidFill>
                <a:srgbClr val="0000FF"/>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SELECT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dbid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srgbClr val="FF00FF"/>
                </a:solidFill>
                <a:latin typeface="Courier New" pitchFamily="49" charset="0"/>
                <a:cs typeface="Courier New" pitchFamily="49" charset="0"/>
              </a:rPr>
              <a:t>db_id</a:t>
            </a:r>
            <a:r>
              <a:rPr lang="en-US" sz="1200" dirty="0" smtClean="0">
                <a:solidFill>
                  <a:srgbClr val="808080"/>
                </a:solidFill>
                <a:latin typeface="Courier New" pitchFamily="49" charset="0"/>
                <a:cs typeface="Courier New" pitchFamily="49" charset="0"/>
              </a:rPr>
              <a:t>(</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AdventureWorksPTO</a:t>
            </a:r>
            <a:r>
              <a:rPr lang="en-US" sz="1200" dirty="0" smtClean="0">
                <a:solidFill>
                  <a:srgbClr val="FF0000"/>
                </a:solidFill>
                <a:latin typeface="Courier New" pitchFamily="49" charset="0"/>
                <a:cs typeface="Courier New" pitchFamily="49" charset="0"/>
              </a:rPr>
              <a:t>'</a:t>
            </a:r>
            <a:r>
              <a:rPr lang="en-US" sz="1200" dirty="0" smtClean="0">
                <a:solidFill>
                  <a:srgbClr val="808080"/>
                </a:solidFill>
                <a:latin typeface="Courier New" pitchFamily="49" charset="0"/>
                <a:cs typeface="Courier New" pitchFamily="49" charset="0"/>
              </a:rPr>
              <a:t>)</a:t>
            </a:r>
          </a:p>
          <a:p>
            <a:endParaRPr lang="en-US" sz="1200" dirty="0" smtClean="0">
              <a:solidFill>
                <a:srgbClr val="808080"/>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SELECT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objectname</a:t>
            </a:r>
            <a:r>
              <a:rPr lang="en-US" sz="1200" dirty="0"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object_name</a:t>
            </a:r>
            <a:r>
              <a:rPr lang="en-US" sz="1200" dirty="0"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indexname</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i</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name</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r>
              <a:rPr lang="en-US" sz="1200" dirty="0" smtClean="0">
                <a:solidFill>
                  <a:prstClr val="black"/>
                </a:solidFill>
                <a:latin typeface="Courier New" pitchFamily="49" charset="0"/>
                <a:cs typeface="Courier New" pitchFamily="49" charset="0"/>
              </a:rPr>
              <a:t> </a:t>
            </a:r>
          </a:p>
          <a:p>
            <a:r>
              <a:rPr lang="en-US" sz="1200" dirty="0" smtClean="0">
                <a:solidFill>
                  <a:srgbClr val="0000FF"/>
                </a:solidFill>
                <a:latin typeface="Courier New" pitchFamily="49" charset="0"/>
                <a:cs typeface="Courier New" pitchFamily="49" charset="0"/>
              </a:rPr>
              <a:t>FROM</a:t>
            </a:r>
            <a:r>
              <a:rPr lang="en-US" sz="1200" dirty="0" smtClean="0">
                <a:solidFill>
                  <a:prstClr val="black"/>
                </a:solidFill>
                <a:latin typeface="Courier New" pitchFamily="49" charset="0"/>
                <a:cs typeface="Courier New" pitchFamily="49" charset="0"/>
              </a:rPr>
              <a:t> </a:t>
            </a:r>
            <a:r>
              <a:rPr lang="en-US" sz="1200" dirty="0" err="1" smtClean="0">
                <a:solidFill>
                  <a:srgbClr val="008000"/>
                </a:solidFill>
                <a:latin typeface="Courier New" pitchFamily="49" charset="0"/>
                <a:cs typeface="Courier New" pitchFamily="49" charset="0"/>
              </a:rPr>
              <a:t>sys</a:t>
            </a:r>
            <a:r>
              <a:rPr lang="en-US" sz="1200" dirty="0" err="1" smtClean="0">
                <a:solidFill>
                  <a:srgbClr val="808080"/>
                </a:solidFill>
                <a:latin typeface="Courier New" pitchFamily="49" charset="0"/>
                <a:cs typeface="Courier New" pitchFamily="49" charset="0"/>
              </a:rPr>
              <a:t>.</a:t>
            </a:r>
            <a:r>
              <a:rPr lang="en-US" sz="1200" dirty="0" err="1" smtClean="0">
                <a:solidFill>
                  <a:srgbClr val="008000"/>
                </a:solidFill>
                <a:latin typeface="Courier New" pitchFamily="49" charset="0"/>
                <a:cs typeface="Courier New" pitchFamily="49" charset="0"/>
              </a:rPr>
              <a:t>indexes</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join</a:t>
            </a:r>
            <a:r>
              <a:rPr lang="en-US" sz="1200" dirty="0" smtClean="0">
                <a:solidFill>
                  <a:prstClr val="black"/>
                </a:solidFill>
                <a:latin typeface="Courier New" pitchFamily="49" charset="0"/>
                <a:cs typeface="Courier New" pitchFamily="49" charset="0"/>
              </a:rPr>
              <a:t> </a:t>
            </a:r>
            <a:r>
              <a:rPr lang="en-US" sz="1200" dirty="0" err="1" smtClean="0">
                <a:solidFill>
                  <a:srgbClr val="008000"/>
                </a:solidFill>
                <a:latin typeface="Courier New" pitchFamily="49" charset="0"/>
                <a:cs typeface="Courier New" pitchFamily="49" charset="0"/>
              </a:rPr>
              <a:t>sys</a:t>
            </a:r>
            <a:r>
              <a:rPr lang="en-US" sz="1200" dirty="0" err="1" smtClean="0">
                <a:solidFill>
                  <a:srgbClr val="808080"/>
                </a:solidFill>
                <a:latin typeface="Courier New" pitchFamily="49" charset="0"/>
                <a:cs typeface="Courier New" pitchFamily="49" charset="0"/>
              </a:rPr>
              <a:t>.</a:t>
            </a:r>
            <a:r>
              <a:rPr lang="en-US" sz="1200" dirty="0" err="1" smtClean="0">
                <a:solidFill>
                  <a:srgbClr val="008000"/>
                </a:solidFill>
                <a:latin typeface="Courier New" pitchFamily="49" charset="0"/>
                <a:cs typeface="Courier New" pitchFamily="49" charset="0"/>
              </a:rPr>
              <a:t>objects</a:t>
            </a:r>
            <a:r>
              <a:rPr lang="en-US" sz="1200" dirty="0" smtClean="0">
                <a:solidFill>
                  <a:prstClr val="black"/>
                </a:solidFill>
                <a:latin typeface="Courier New" pitchFamily="49" charset="0"/>
                <a:cs typeface="Courier New" pitchFamily="49" charset="0"/>
              </a:rPr>
              <a:t> o </a:t>
            </a:r>
            <a:r>
              <a:rPr lang="en-US" sz="1200" dirty="0" smtClean="0">
                <a:solidFill>
                  <a:srgbClr val="0000FF"/>
                </a:solidFill>
                <a:latin typeface="Courier New" pitchFamily="49" charset="0"/>
                <a:cs typeface="Courier New" pitchFamily="49" charset="0"/>
              </a:rPr>
              <a:t>on</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o</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endParaRPr lang="en-US" sz="1200" dirty="0" smtClean="0">
              <a:solidFill>
                <a:srgbClr val="FF00FF"/>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WHERE</a:t>
            </a:r>
            <a:r>
              <a:rPr lang="en-US" sz="1200" dirty="0" smtClean="0">
                <a:solidFill>
                  <a:prstClr val="black"/>
                </a:solidFill>
                <a:latin typeface="Courier New" pitchFamily="49" charset="0"/>
                <a:cs typeface="Courier New" pitchFamily="49" charset="0"/>
              </a:rPr>
              <a:t> </a:t>
            </a:r>
            <a:r>
              <a:rPr lang="en-US" sz="1200" dirty="0" err="1" smtClean="0">
                <a:solidFill>
                  <a:srgbClr val="FF00FF"/>
                </a:solidFill>
                <a:latin typeface="Courier New" pitchFamily="49" charset="0"/>
                <a:cs typeface="Courier New" pitchFamily="49" charset="0"/>
              </a:rPr>
              <a:t>objectproperty</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o</a:t>
            </a:r>
            <a:r>
              <a:rPr lang="en-US" sz="1200" dirty="0" smtClean="0">
                <a:solidFill>
                  <a:srgbClr val="808080"/>
                </a:solidFill>
                <a:latin typeface="Courier New" pitchFamily="49" charset="0"/>
                <a:cs typeface="Courier New" pitchFamily="49" charset="0"/>
              </a:rPr>
              <a:t>.</a:t>
            </a:r>
            <a:r>
              <a:rPr lang="en-US" sz="1200" dirty="0" smtClean="0">
                <a:solidFill>
                  <a:srgbClr val="FF00FF"/>
                </a:solidFill>
                <a:latin typeface="Courier New" pitchFamily="49" charset="0"/>
                <a:cs typeface="Courier New" pitchFamily="49" charset="0"/>
              </a:rPr>
              <a:t>object_id</a:t>
            </a:r>
            <a:r>
              <a:rPr lang="en-US" sz="1200" dirty="0" smtClean="0">
                <a:solidFill>
                  <a:srgbClr val="808080"/>
                </a:solidFill>
                <a:latin typeface="Courier New" pitchFamily="49" charset="0"/>
                <a:cs typeface="Courier New" pitchFamily="49" charset="0"/>
              </a:rPr>
              <a:t>,</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IsUserTable</a:t>
            </a:r>
            <a:r>
              <a:rPr lang="en-US" sz="1200" dirty="0" smtClean="0">
                <a:solidFill>
                  <a:srgbClr val="FF0000"/>
                </a:solidFill>
                <a:latin typeface="Courier New" pitchFamily="49" charset="0"/>
                <a:cs typeface="Courier New" pitchFamily="49" charset="0"/>
              </a:rPr>
              <a:t>'</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1</a:t>
            </a:r>
          </a:p>
          <a:p>
            <a:r>
              <a:rPr lang="en-US" sz="1200" dirty="0" smtClean="0">
                <a:solidFill>
                  <a:srgbClr val="808080"/>
                </a:solidFill>
                <a:latin typeface="Courier New" pitchFamily="49" charset="0"/>
                <a:cs typeface="Courier New" pitchFamily="49" charset="0"/>
              </a:rPr>
              <a:t>AND</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NOT</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IN</a:t>
            </a:r>
            <a:r>
              <a:rPr lang="en-US" sz="1200" dirty="0" smtClean="0">
                <a:solidFill>
                  <a:srgbClr val="0000FF"/>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srgbClr val="0000FF"/>
                </a:solidFill>
                <a:latin typeface="Courier New" pitchFamily="49" charset="0"/>
                <a:cs typeface="Courier New" pitchFamily="49" charset="0"/>
              </a:rPr>
              <a:t>SELECT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s</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r>
              <a:rPr lang="en-US" sz="1200" dirty="0" smtClean="0">
                <a:solidFill>
                  <a:prstClr val="black"/>
                </a:solidFill>
                <a:latin typeface="Courier New" pitchFamily="49" charset="0"/>
                <a:cs typeface="Courier New" pitchFamily="49" charset="0"/>
              </a:rPr>
              <a:t> </a:t>
            </a:r>
          </a:p>
          <a:p>
            <a:r>
              <a:rPr lang="en-US" sz="1200" dirty="0" smtClean="0">
                <a:solidFill>
                  <a:prstClr val="black"/>
                </a:solidFill>
                <a:latin typeface="Courier New" pitchFamily="49" charset="0"/>
                <a:cs typeface="Courier New" pitchFamily="49" charset="0"/>
              </a:rPr>
              <a:t>		</a:t>
            </a:r>
            <a:r>
              <a:rPr lang="en-US" sz="1200" dirty="0" smtClean="0">
                <a:solidFill>
                  <a:srgbClr val="0000FF"/>
                </a:solidFill>
                <a:latin typeface="Courier New" pitchFamily="49" charset="0"/>
                <a:cs typeface="Courier New" pitchFamily="49" charset="0"/>
              </a:rPr>
              <a:t>FROM</a:t>
            </a:r>
            <a:r>
              <a:rPr lang="en-US" sz="1200" dirty="0" smtClean="0">
                <a:solidFill>
                  <a:prstClr val="black"/>
                </a:solidFill>
                <a:latin typeface="Courier New" pitchFamily="49" charset="0"/>
                <a:cs typeface="Courier New" pitchFamily="49" charset="0"/>
              </a:rPr>
              <a:t> </a:t>
            </a:r>
            <a:r>
              <a:rPr lang="en-US" sz="1200" dirty="0" err="1" smtClean="0">
                <a:solidFill>
                  <a:srgbClr val="008000"/>
                </a:solidFill>
                <a:latin typeface="Courier New" pitchFamily="49" charset="0"/>
                <a:cs typeface="Courier New" pitchFamily="49" charset="0"/>
              </a:rPr>
              <a:t>sys</a:t>
            </a:r>
            <a:r>
              <a:rPr lang="en-US" sz="1200" dirty="0" err="1" smtClean="0">
                <a:solidFill>
                  <a:srgbClr val="808080"/>
                </a:solidFill>
                <a:latin typeface="Courier New" pitchFamily="49" charset="0"/>
                <a:cs typeface="Courier New" pitchFamily="49" charset="0"/>
              </a:rPr>
              <a:t>.</a:t>
            </a:r>
            <a:r>
              <a:rPr lang="en-US" sz="1200" dirty="0" err="1" smtClean="0">
                <a:solidFill>
                  <a:srgbClr val="008000"/>
                </a:solidFill>
                <a:latin typeface="Courier New" pitchFamily="49" charset="0"/>
                <a:cs typeface="Courier New" pitchFamily="49" charset="0"/>
              </a:rPr>
              <a:t>dm_db_index_usage_stats</a:t>
            </a:r>
            <a:r>
              <a:rPr lang="en-US" sz="1200" dirty="0" smtClean="0">
                <a:solidFill>
                  <a:prstClr val="black"/>
                </a:solidFill>
                <a:latin typeface="Courier New" pitchFamily="49" charset="0"/>
                <a:cs typeface="Courier New" pitchFamily="49" charset="0"/>
              </a:rPr>
              <a:t> s </a:t>
            </a:r>
          </a:p>
          <a:p>
            <a:r>
              <a:rPr lang="en-US" sz="1200" dirty="0" smtClean="0">
                <a:solidFill>
                  <a:prstClr val="black"/>
                </a:solidFill>
                <a:latin typeface="Courier New" pitchFamily="49" charset="0"/>
                <a:cs typeface="Courier New" pitchFamily="49" charset="0"/>
              </a:rPr>
              <a:t>		</a:t>
            </a:r>
            <a:r>
              <a:rPr lang="en-US" sz="1200" dirty="0" smtClean="0">
                <a:solidFill>
                  <a:srgbClr val="0000FF"/>
                </a:solidFill>
                <a:latin typeface="Courier New" pitchFamily="49" charset="0"/>
                <a:cs typeface="Courier New" pitchFamily="49" charset="0"/>
              </a:rPr>
              <a:t>WHERE</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s</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r>
              <a:rPr lang="en-US" sz="1200" dirty="0"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r>
              <a:rPr lang="en-US" sz="1200" dirty="0" smtClean="0">
                <a:solidFill>
                  <a:prstClr val="black"/>
                </a:solidFill>
                <a:latin typeface="Courier New" pitchFamily="49" charset="0"/>
                <a:cs typeface="Courier New" pitchFamily="49" charset="0"/>
              </a:rPr>
              <a:t> </a:t>
            </a:r>
          </a:p>
          <a:p>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AND</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r>
              <a:rPr lang="en-US" sz="1200" dirty="0"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s</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r>
              <a:rPr lang="en-US" sz="1200" dirty="0" smtClean="0">
                <a:solidFill>
                  <a:prstClr val="black"/>
                </a:solidFill>
                <a:latin typeface="Courier New" pitchFamily="49" charset="0"/>
                <a:cs typeface="Courier New" pitchFamily="49" charset="0"/>
              </a:rPr>
              <a:t> </a:t>
            </a:r>
          </a:p>
          <a:p>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AND</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database_id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dbid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p>
          <a:p>
            <a:r>
              <a:rPr lang="en-US" sz="1200" dirty="0" smtClean="0">
                <a:solidFill>
                  <a:srgbClr val="0000FF"/>
                </a:solidFill>
                <a:latin typeface="Courier New" pitchFamily="49" charset="0"/>
                <a:cs typeface="Courier New" pitchFamily="49" charset="0"/>
              </a:rPr>
              <a:t>ORDER</a:t>
            </a:r>
            <a:r>
              <a:rPr lang="en-US" sz="1200" dirty="0" smtClean="0">
                <a:solidFill>
                  <a:prstClr val="black"/>
                </a:solidFill>
                <a:latin typeface="Courier New" pitchFamily="49" charset="0"/>
                <a:cs typeface="Courier New" pitchFamily="49" charset="0"/>
              </a:rPr>
              <a:t> </a:t>
            </a:r>
            <a:r>
              <a:rPr lang="en-US" sz="1200" dirty="0" smtClean="0">
                <a:solidFill>
                  <a:srgbClr val="0000FF"/>
                </a:solidFill>
                <a:latin typeface="Courier New" pitchFamily="49" charset="0"/>
                <a:cs typeface="Courier New" pitchFamily="49" charset="0"/>
              </a:rPr>
              <a:t>BY</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objectname</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indexname</a:t>
            </a:r>
            <a:r>
              <a:rPr lang="en-US" sz="1200" dirty="0" smtClean="0">
                <a:solidFill>
                  <a:prstClr val="black"/>
                </a:solidFill>
                <a:latin typeface="Courier New" pitchFamily="49" charset="0"/>
                <a:cs typeface="Courier New" pitchFamily="49" charset="0"/>
              </a:rPr>
              <a:t> </a:t>
            </a:r>
            <a:r>
              <a:rPr lang="en-US" sz="1200" dirty="0" smtClean="0">
                <a:solidFill>
                  <a:srgbClr val="0000FF"/>
                </a:solidFill>
                <a:latin typeface="Courier New" pitchFamily="49" charset="0"/>
                <a:cs typeface="Courier New" pitchFamily="49" charset="0"/>
              </a:rPr>
              <a:t>ASC</a:t>
            </a:r>
            <a:endParaRPr lang="en-US" sz="1200" dirty="0" smtClean="0">
              <a:latin typeface="Courier New" pitchFamily="49" charset="0"/>
              <a:cs typeface="Courier New" pitchFamily="49" charset="0"/>
            </a:endParaRPr>
          </a:p>
          <a:p>
            <a:endParaRPr lang="en-US" dirty="0" smtClean="0"/>
          </a:p>
          <a:p>
            <a:r>
              <a:rPr lang="en-US" dirty="0" smtClean="0"/>
              <a:t>In the example shown below, rarely used indexes appear first:</a:t>
            </a:r>
          </a:p>
          <a:p>
            <a:endParaRPr lang="en-US" dirty="0" smtClean="0"/>
          </a:p>
          <a:p>
            <a:r>
              <a:rPr lang="en-US" sz="1200" dirty="0" smtClean="0">
                <a:solidFill>
                  <a:srgbClr val="0000FF"/>
                </a:solidFill>
                <a:latin typeface="Courier New" pitchFamily="49" charset="0"/>
                <a:cs typeface="Courier New" pitchFamily="49" charset="0"/>
              </a:rPr>
              <a:t>USE</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AdventureWorksPTO</a:t>
            </a:r>
            <a:endParaRPr lang="en-US" sz="1200" dirty="0" smtClean="0">
              <a:solidFill>
                <a:prstClr val="black"/>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GO</a:t>
            </a:r>
          </a:p>
          <a:p>
            <a:endParaRPr lang="en-US" sz="1200" dirty="0" smtClean="0">
              <a:solidFill>
                <a:srgbClr val="0000FF"/>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DECLARE</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dbid</a:t>
            </a:r>
            <a:r>
              <a:rPr lang="en-US" sz="1200" dirty="0" smtClean="0">
                <a:solidFill>
                  <a:prstClr val="black"/>
                </a:solidFill>
                <a:latin typeface="Courier New" pitchFamily="49" charset="0"/>
                <a:cs typeface="Courier New" pitchFamily="49" charset="0"/>
              </a:rPr>
              <a:t> </a:t>
            </a:r>
            <a:r>
              <a:rPr lang="en-US" sz="1200" dirty="0" err="1" smtClean="0">
                <a:solidFill>
                  <a:srgbClr val="0000FF"/>
                </a:solidFill>
                <a:latin typeface="Courier New" pitchFamily="49" charset="0"/>
                <a:cs typeface="Courier New" pitchFamily="49" charset="0"/>
              </a:rPr>
              <a:t>int</a:t>
            </a:r>
            <a:endParaRPr lang="en-US" sz="1200" dirty="0" smtClean="0">
              <a:solidFill>
                <a:srgbClr val="0000FF"/>
              </a:solidFill>
              <a:latin typeface="Courier New" pitchFamily="49" charset="0"/>
              <a:cs typeface="Courier New" pitchFamily="49" charset="0"/>
            </a:endParaRPr>
          </a:p>
          <a:p>
            <a:endParaRPr lang="en-US" sz="1200" dirty="0" smtClean="0">
              <a:solidFill>
                <a:srgbClr val="0000FF"/>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SELECT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dbid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srgbClr val="FF00FF"/>
                </a:solidFill>
                <a:latin typeface="Courier New" pitchFamily="49" charset="0"/>
                <a:cs typeface="Courier New" pitchFamily="49" charset="0"/>
              </a:rPr>
              <a:t>db_id</a:t>
            </a:r>
            <a:r>
              <a:rPr lang="en-US" sz="1200" dirty="0" smtClean="0">
                <a:solidFill>
                  <a:srgbClr val="808080"/>
                </a:solidFill>
                <a:latin typeface="Courier New" pitchFamily="49" charset="0"/>
                <a:cs typeface="Courier New" pitchFamily="49" charset="0"/>
              </a:rPr>
              <a:t>()</a:t>
            </a:r>
          </a:p>
          <a:p>
            <a:endParaRPr lang="en-US" sz="1200" dirty="0" smtClean="0">
              <a:solidFill>
                <a:srgbClr val="808080"/>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SELECT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objectname</a:t>
            </a:r>
            <a:r>
              <a:rPr lang="en-US" sz="1200" dirty="0"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object_name</a:t>
            </a:r>
            <a:r>
              <a:rPr lang="en-US" sz="1200" dirty="0"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s</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s</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p>
          <a:p>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indexname</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i</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name</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r>
              <a:rPr lang="en-US" sz="1200" dirty="0" smtClean="0">
                <a:solidFill>
                  <a:srgbClr val="808080"/>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user_seeks</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user_scans</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p>
          <a:p>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user_lookups</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user_updates</a:t>
            </a:r>
            <a:endParaRPr lang="en-US" sz="1200" dirty="0" smtClean="0">
              <a:solidFill>
                <a:prstClr val="black"/>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FROM</a:t>
            </a:r>
            <a:r>
              <a:rPr lang="en-US" sz="1200" dirty="0" smtClean="0">
                <a:solidFill>
                  <a:prstClr val="black"/>
                </a:solidFill>
                <a:latin typeface="Courier New" pitchFamily="49" charset="0"/>
                <a:cs typeface="Courier New" pitchFamily="49" charset="0"/>
              </a:rPr>
              <a:t> </a:t>
            </a:r>
            <a:r>
              <a:rPr lang="en-US" sz="1200" dirty="0" err="1" smtClean="0">
                <a:solidFill>
                  <a:srgbClr val="008000"/>
                </a:solidFill>
                <a:latin typeface="Courier New" pitchFamily="49" charset="0"/>
                <a:cs typeface="Courier New" pitchFamily="49" charset="0"/>
              </a:rPr>
              <a:t>sys</a:t>
            </a:r>
            <a:r>
              <a:rPr lang="en-US" sz="1200" dirty="0" err="1" smtClean="0">
                <a:solidFill>
                  <a:srgbClr val="808080"/>
                </a:solidFill>
                <a:latin typeface="Courier New" pitchFamily="49" charset="0"/>
                <a:cs typeface="Courier New" pitchFamily="49" charset="0"/>
              </a:rPr>
              <a:t>.</a:t>
            </a:r>
            <a:r>
              <a:rPr lang="en-US" sz="1200" dirty="0" err="1" smtClean="0">
                <a:solidFill>
                  <a:srgbClr val="008000"/>
                </a:solidFill>
                <a:latin typeface="Courier New" pitchFamily="49" charset="0"/>
                <a:cs typeface="Courier New" pitchFamily="49" charset="0"/>
              </a:rPr>
              <a:t>dm_db_index_usage_stats</a:t>
            </a:r>
            <a:r>
              <a:rPr lang="en-US" sz="1200" dirty="0" smtClean="0">
                <a:solidFill>
                  <a:prstClr val="black"/>
                </a:solidFill>
                <a:latin typeface="Courier New" pitchFamily="49" charset="0"/>
                <a:cs typeface="Courier New" pitchFamily="49" charset="0"/>
              </a:rPr>
              <a:t> s </a:t>
            </a:r>
          </a:p>
          <a:p>
            <a:r>
              <a:rPr lang="en-US" sz="1200" dirty="0" smtClean="0">
                <a:solidFill>
                  <a:srgbClr val="808080"/>
                </a:solidFill>
                <a:latin typeface="Courier New" pitchFamily="49" charset="0"/>
                <a:cs typeface="Courier New" pitchFamily="49" charset="0"/>
              </a:rPr>
              <a:t>JOIN</a:t>
            </a:r>
            <a:r>
              <a:rPr lang="en-US" sz="1200" dirty="0" smtClean="0">
                <a:solidFill>
                  <a:prstClr val="black"/>
                </a:solidFill>
                <a:latin typeface="Courier New" pitchFamily="49" charset="0"/>
                <a:cs typeface="Courier New" pitchFamily="49" charset="0"/>
              </a:rPr>
              <a:t> </a:t>
            </a:r>
            <a:r>
              <a:rPr lang="en-US" sz="1200" dirty="0" err="1" smtClean="0">
                <a:solidFill>
                  <a:srgbClr val="008000"/>
                </a:solidFill>
                <a:latin typeface="Courier New" pitchFamily="49" charset="0"/>
                <a:cs typeface="Courier New" pitchFamily="49" charset="0"/>
              </a:rPr>
              <a:t>sys</a:t>
            </a:r>
            <a:r>
              <a:rPr lang="en-US" sz="1200" dirty="0" err="1" smtClean="0">
                <a:solidFill>
                  <a:srgbClr val="808080"/>
                </a:solidFill>
                <a:latin typeface="Courier New" pitchFamily="49" charset="0"/>
                <a:cs typeface="Courier New" pitchFamily="49" charset="0"/>
              </a:rPr>
              <a:t>.</a:t>
            </a:r>
            <a:r>
              <a:rPr lang="en-US" sz="1200" dirty="0" err="1" smtClean="0">
                <a:solidFill>
                  <a:srgbClr val="008000"/>
                </a:solidFill>
                <a:latin typeface="Courier New" pitchFamily="49" charset="0"/>
                <a:cs typeface="Courier New" pitchFamily="49" charset="0"/>
              </a:rPr>
              <a:t>indexes</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smtClean="0">
                <a:solidFill>
                  <a:prstClr val="black"/>
                </a:solidFill>
                <a:latin typeface="Courier New" pitchFamily="49" charset="0"/>
                <a:cs typeface="Courier New" pitchFamily="49" charset="0"/>
              </a:rPr>
              <a:t> </a:t>
            </a:r>
            <a:r>
              <a:rPr lang="en-US" sz="1200" dirty="0" smtClean="0">
                <a:solidFill>
                  <a:srgbClr val="0000FF"/>
                </a:solidFill>
                <a:latin typeface="Courier New" pitchFamily="49" charset="0"/>
                <a:cs typeface="Courier New" pitchFamily="49" charset="0"/>
              </a:rPr>
              <a:t>ON</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s</a:t>
            </a:r>
            <a:r>
              <a:rPr lang="en-US" sz="1200" dirty="0" err="1" smtClean="0">
                <a:solidFill>
                  <a:srgbClr val="808080"/>
                </a:solidFill>
                <a:latin typeface="Courier New" pitchFamily="49" charset="0"/>
                <a:cs typeface="Courier New" pitchFamily="49" charset="0"/>
              </a:rPr>
              <a:t>.</a:t>
            </a:r>
            <a:r>
              <a:rPr lang="en-US" sz="1200" dirty="0" err="1" smtClean="0">
                <a:solidFill>
                  <a:srgbClr val="FF00FF"/>
                </a:solidFill>
                <a:latin typeface="Courier New" pitchFamily="49" charset="0"/>
                <a:cs typeface="Courier New" pitchFamily="49" charset="0"/>
              </a:rPr>
              <a:t>object_id</a:t>
            </a:r>
            <a:r>
              <a:rPr lang="en-US" sz="1200" dirty="0" smtClean="0">
                <a:solidFill>
                  <a:prstClr val="black"/>
                </a:solidFill>
                <a:latin typeface="Courier New" pitchFamily="49" charset="0"/>
                <a:cs typeface="Courier New" pitchFamily="49" charset="0"/>
              </a:rPr>
              <a:t> </a:t>
            </a:r>
          </a:p>
          <a:p>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AND</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i</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s</a:t>
            </a:r>
            <a:r>
              <a:rPr lang="en-US" sz="1200" dirty="0" err="1"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index_id</a:t>
            </a:r>
            <a:endParaRPr lang="en-US" sz="1200" dirty="0" smtClean="0">
              <a:solidFill>
                <a:prstClr val="black"/>
              </a:solidFill>
              <a:latin typeface="Courier New" pitchFamily="49" charset="0"/>
              <a:cs typeface="Courier New" pitchFamily="49" charset="0"/>
            </a:endParaRPr>
          </a:p>
          <a:p>
            <a:r>
              <a:rPr lang="en-US" sz="1200" dirty="0" smtClean="0">
                <a:solidFill>
                  <a:srgbClr val="0000FF"/>
                </a:solidFill>
                <a:latin typeface="Courier New" pitchFamily="49" charset="0"/>
                <a:cs typeface="Courier New" pitchFamily="49" charset="0"/>
              </a:rPr>
              <a:t>WHERE</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database_id</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dbid</a:t>
            </a:r>
            <a:r>
              <a:rPr lang="en-US" sz="1200" dirty="0" smtClean="0">
                <a:solidFill>
                  <a:prstClr val="black"/>
                </a:solidFill>
                <a:latin typeface="Courier New" pitchFamily="49" charset="0"/>
                <a:cs typeface="Courier New" pitchFamily="49" charset="0"/>
              </a:rPr>
              <a:t> </a:t>
            </a:r>
          </a:p>
          <a:p>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AND</a:t>
            </a:r>
            <a:r>
              <a:rPr lang="en-US" sz="1200" dirty="0" smtClean="0">
                <a:solidFill>
                  <a:prstClr val="black"/>
                </a:solidFill>
                <a:latin typeface="Courier New" pitchFamily="49" charset="0"/>
                <a:cs typeface="Courier New" pitchFamily="49" charset="0"/>
              </a:rPr>
              <a:t> </a:t>
            </a:r>
            <a:r>
              <a:rPr lang="en-US" sz="1200" dirty="0" err="1" smtClean="0">
                <a:solidFill>
                  <a:srgbClr val="FF00FF"/>
                </a:solidFill>
                <a:latin typeface="Courier New" pitchFamily="49" charset="0"/>
                <a:cs typeface="Courier New" pitchFamily="49" charset="0"/>
              </a:rPr>
              <a:t>objectproperty</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s</a:t>
            </a:r>
            <a:r>
              <a:rPr lang="en-US" sz="1200" dirty="0" smtClean="0">
                <a:solidFill>
                  <a:srgbClr val="808080"/>
                </a:solidFill>
                <a:latin typeface="Courier New" pitchFamily="49" charset="0"/>
                <a:cs typeface="Courier New" pitchFamily="49" charset="0"/>
              </a:rPr>
              <a:t>.</a:t>
            </a:r>
            <a:r>
              <a:rPr lang="en-US" sz="1200" dirty="0" smtClean="0">
                <a:solidFill>
                  <a:srgbClr val="FF00FF"/>
                </a:solidFill>
                <a:latin typeface="Courier New" pitchFamily="49" charset="0"/>
                <a:cs typeface="Courier New" pitchFamily="49" charset="0"/>
              </a:rPr>
              <a:t>object_id</a:t>
            </a:r>
            <a:r>
              <a:rPr lang="en-US" sz="1200" dirty="0" smtClean="0">
                <a:solidFill>
                  <a:srgbClr val="808080"/>
                </a:solidFill>
                <a:latin typeface="Courier New" pitchFamily="49" charset="0"/>
                <a:cs typeface="Courier New" pitchFamily="49" charset="0"/>
              </a:rPr>
              <a:t>,</a:t>
            </a:r>
            <a:r>
              <a:rPr lang="en-US" sz="1200" dirty="0" smtClean="0">
                <a:solidFill>
                  <a:srgbClr val="FF0000"/>
                </a:solidFill>
                <a:latin typeface="Courier New" pitchFamily="49" charset="0"/>
                <a:cs typeface="Courier New" pitchFamily="49" charset="0"/>
              </a:rPr>
              <a:t>'</a:t>
            </a:r>
            <a:r>
              <a:rPr lang="en-US" sz="1200" dirty="0" err="1" smtClean="0">
                <a:solidFill>
                  <a:srgbClr val="FF0000"/>
                </a:solidFill>
                <a:latin typeface="Courier New" pitchFamily="49" charset="0"/>
                <a:cs typeface="Courier New" pitchFamily="49" charset="0"/>
              </a:rPr>
              <a:t>IsUserTable</a:t>
            </a:r>
            <a:r>
              <a:rPr lang="en-US" sz="1200" dirty="0" smtClean="0">
                <a:solidFill>
                  <a:srgbClr val="FF0000"/>
                </a:solidFill>
                <a:latin typeface="Courier New" pitchFamily="49" charset="0"/>
                <a:cs typeface="Courier New" pitchFamily="49" charset="0"/>
              </a:rPr>
              <a:t>'</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1</a:t>
            </a:r>
          </a:p>
          <a:p>
            <a:r>
              <a:rPr lang="en-US" sz="1200" dirty="0" smtClean="0">
                <a:solidFill>
                  <a:srgbClr val="0000FF"/>
                </a:solidFill>
                <a:latin typeface="Courier New" pitchFamily="49" charset="0"/>
                <a:cs typeface="Courier New" pitchFamily="49" charset="0"/>
              </a:rPr>
              <a:t>ORDER</a:t>
            </a:r>
            <a:r>
              <a:rPr lang="en-US" sz="1200" dirty="0" smtClean="0">
                <a:solidFill>
                  <a:prstClr val="black"/>
                </a:solidFill>
                <a:latin typeface="Courier New" pitchFamily="49" charset="0"/>
                <a:cs typeface="Courier New" pitchFamily="49" charset="0"/>
              </a:rPr>
              <a:t> </a:t>
            </a:r>
            <a:r>
              <a:rPr lang="en-US" sz="1200" dirty="0" smtClean="0">
                <a:solidFill>
                  <a:srgbClr val="0000FF"/>
                </a:solidFill>
                <a:latin typeface="Courier New" pitchFamily="49" charset="0"/>
                <a:cs typeface="Courier New" pitchFamily="49" charset="0"/>
              </a:rPr>
              <a:t>BY </a:t>
            </a:r>
            <a:r>
              <a:rPr lang="en-US" sz="1200" dirty="0" smtClean="0">
                <a:solidFill>
                  <a:srgbClr val="808080"/>
                </a:solidFill>
                <a:latin typeface="Courier New" pitchFamily="49" charset="0"/>
                <a:cs typeface="Courier New" pitchFamily="49" charset="0"/>
              </a:rPr>
              <a:t>(</a:t>
            </a:r>
            <a:r>
              <a:rPr lang="en-US" sz="1200" dirty="0" err="1" smtClean="0">
                <a:solidFill>
                  <a:prstClr val="black"/>
                </a:solidFill>
                <a:latin typeface="Courier New" pitchFamily="49" charset="0"/>
                <a:cs typeface="Courier New" pitchFamily="49" charset="0"/>
              </a:rPr>
              <a:t>user_seeks</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user_scans</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user_lookups</a:t>
            </a:r>
            <a:r>
              <a:rPr lang="en-US" sz="1200" dirty="0" smtClean="0">
                <a:solidFill>
                  <a:prstClr val="black"/>
                </a:solidFill>
                <a:latin typeface="Courier New" pitchFamily="49" charset="0"/>
                <a:cs typeface="Courier New" pitchFamily="49" charset="0"/>
              </a:rPr>
              <a:t> </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err="1" smtClean="0">
                <a:solidFill>
                  <a:prstClr val="black"/>
                </a:solidFill>
                <a:latin typeface="Courier New" pitchFamily="49" charset="0"/>
                <a:cs typeface="Courier New" pitchFamily="49" charset="0"/>
              </a:rPr>
              <a:t>user_updates</a:t>
            </a:r>
            <a:r>
              <a:rPr lang="en-US" sz="1200" dirty="0" smtClean="0">
                <a:solidFill>
                  <a:srgbClr val="808080"/>
                </a:solidFill>
                <a:latin typeface="Courier New" pitchFamily="49" charset="0"/>
                <a:cs typeface="Courier New" pitchFamily="49" charset="0"/>
              </a:rPr>
              <a:t>)</a:t>
            </a:r>
            <a:r>
              <a:rPr lang="en-US" sz="1200" dirty="0" smtClean="0">
                <a:solidFill>
                  <a:prstClr val="black"/>
                </a:solidFill>
                <a:latin typeface="Courier New" pitchFamily="49" charset="0"/>
                <a:cs typeface="Courier New" pitchFamily="49" charset="0"/>
              </a:rPr>
              <a:t> </a:t>
            </a:r>
            <a:r>
              <a:rPr lang="en-US" sz="1200" dirty="0" smtClean="0">
                <a:solidFill>
                  <a:srgbClr val="0000FF"/>
                </a:solidFill>
                <a:latin typeface="Courier New" pitchFamily="49" charset="0"/>
                <a:cs typeface="Courier New" pitchFamily="49" charset="0"/>
              </a:rPr>
              <a:t>ASC</a:t>
            </a:r>
            <a:endParaRPr lang="en-US" sz="1200" dirty="0" smtClean="0">
              <a:latin typeface="Courier New" pitchFamily="49" charset="0"/>
              <a:cs typeface="Courier New" pitchFamily="49" charset="0"/>
            </a:endParaRPr>
          </a:p>
          <a:p>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16</a:t>
            </a:fld>
            <a:endParaRPr lang="en-US" dirty="0"/>
          </a:p>
        </p:txBody>
      </p:sp>
    </p:spTree>
    <p:extLst>
      <p:ext uri="{BB962C8B-B14F-4D97-AF65-F5344CB8AC3E}">
        <p14:creationId xmlns:p14="http://schemas.microsoft.com/office/powerpoint/2010/main" val="1635636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Indexes are crucial for efficient access of data from databases. Missing indexes can cause inefficient query plans, high number of scans producing high numbers of locks, high CPU usage, and memory pressure among other things. Beginning with SQL Server 2005, SQL tracks indexes that would have improved queries had those indexes existed at the time the queries were issued. </a:t>
            </a:r>
          </a:p>
          <a:p>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MissingIndexes</a:t>
            </a:r>
            <a:r>
              <a:rPr lang="en-US" sz="1200" b="1" kern="1200" dirty="0" smtClean="0">
                <a:solidFill>
                  <a:schemeClr val="tx1"/>
                </a:solidFill>
                <a:effectLst/>
                <a:latin typeface="+mn-lt"/>
                <a:ea typeface="+mn-ea"/>
                <a:cs typeface="+mn-cs"/>
              </a:rPr>
              <a:t> element</a:t>
            </a:r>
          </a:p>
          <a:p>
            <a:r>
              <a:rPr lang="en-US" sz="1200" kern="1200" dirty="0" smtClean="0">
                <a:solidFill>
                  <a:schemeClr val="tx1"/>
                </a:solidFill>
                <a:effectLst/>
                <a:latin typeface="+mn-lt"/>
                <a:ea typeface="+mn-ea"/>
                <a:cs typeface="+mn-cs"/>
              </a:rPr>
              <a:t>You can view the </a:t>
            </a:r>
            <a:r>
              <a:rPr lang="en-US" sz="1200" b="1" kern="1200" dirty="0" err="1" smtClean="0">
                <a:solidFill>
                  <a:schemeClr val="tx1"/>
                </a:solidFill>
                <a:effectLst/>
                <a:latin typeface="+mn-lt"/>
                <a:ea typeface="+mn-ea"/>
                <a:cs typeface="+mn-cs"/>
              </a:rPr>
              <a:t>MissingIndexes</a:t>
            </a:r>
            <a:r>
              <a:rPr lang="en-US" sz="1200" kern="1200" dirty="0" smtClean="0">
                <a:solidFill>
                  <a:schemeClr val="tx1"/>
                </a:solidFill>
                <a:effectLst/>
                <a:latin typeface="+mn-lt"/>
                <a:ea typeface="+mn-ea"/>
                <a:cs typeface="+mn-cs"/>
              </a:rPr>
              <a:t> element in the XML </a:t>
            </a:r>
            <a:r>
              <a:rPr lang="en-US" sz="1200" kern="1200" dirty="0" err="1" smtClean="0">
                <a:solidFill>
                  <a:schemeClr val="tx1"/>
                </a:solidFill>
                <a:effectLst/>
                <a:latin typeface="+mn-lt"/>
                <a:ea typeface="+mn-ea"/>
                <a:cs typeface="+mn-cs"/>
              </a:rPr>
              <a:t>Showplan</a:t>
            </a:r>
            <a:r>
              <a:rPr lang="en-US" sz="1200" kern="1200" dirty="0" smtClean="0">
                <a:solidFill>
                  <a:schemeClr val="tx1"/>
                </a:solidFill>
                <a:effectLst/>
                <a:latin typeface="+mn-lt"/>
                <a:ea typeface="+mn-ea"/>
                <a:cs typeface="+mn-cs"/>
              </a:rPr>
              <a:t> to determine if an index key column is used for equality (=) or inequality (&lt;, &gt;, and so on) in the Transact-SQL (T-SQL) statement predicate, or if it is just included to cover a query. The </a:t>
            </a:r>
            <a:r>
              <a:rPr lang="en-US" sz="1200" b="1" kern="1200" dirty="0" err="1" smtClean="0">
                <a:solidFill>
                  <a:schemeClr val="tx1"/>
                </a:solidFill>
                <a:effectLst/>
                <a:latin typeface="+mn-lt"/>
                <a:ea typeface="+mn-ea"/>
                <a:cs typeface="+mn-cs"/>
              </a:rPr>
              <a:t>MissingIndexes</a:t>
            </a:r>
            <a:r>
              <a:rPr lang="en-US" sz="1200" kern="1200" dirty="0" smtClean="0">
                <a:solidFill>
                  <a:schemeClr val="tx1"/>
                </a:solidFill>
                <a:effectLst/>
                <a:latin typeface="+mn-lt"/>
                <a:ea typeface="+mn-ea"/>
                <a:cs typeface="+mn-cs"/>
              </a:rPr>
              <a:t> element displays this information as one of the following values for the Usage attribute of the </a:t>
            </a:r>
            <a:r>
              <a:rPr lang="en-US" sz="1200" b="1" kern="1200" dirty="0" err="1" smtClean="0">
                <a:solidFill>
                  <a:schemeClr val="tx1"/>
                </a:solidFill>
                <a:effectLst/>
                <a:latin typeface="+mn-lt"/>
                <a:ea typeface="+mn-ea"/>
                <a:cs typeface="+mn-cs"/>
              </a:rPr>
              <a:t>ColumnGroup</a:t>
            </a:r>
            <a:r>
              <a:rPr lang="en-US" sz="1200" kern="1200" dirty="0" smtClean="0">
                <a:solidFill>
                  <a:schemeClr val="tx1"/>
                </a:solidFill>
                <a:effectLst/>
                <a:latin typeface="+mn-lt"/>
                <a:ea typeface="+mn-ea"/>
                <a:cs typeface="+mn-cs"/>
              </a:rPr>
              <a:t> sub-element:</a:t>
            </a:r>
          </a:p>
          <a:p>
            <a:pPr marL="171450" lvl="0" indent="-171450">
              <a:buFont typeface="Arial" pitchFamily="34" charset="0"/>
              <a:buChar char="•"/>
            </a:pP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ColumnGroup</a:t>
            </a:r>
            <a:r>
              <a:rPr lang="en-US" sz="1200" kern="1200" dirty="0" smtClean="0">
                <a:solidFill>
                  <a:schemeClr val="tx1"/>
                </a:solidFill>
                <a:effectLst/>
                <a:latin typeface="+mn-lt"/>
                <a:ea typeface="+mn-ea"/>
                <a:cs typeface="+mn-cs"/>
              </a:rPr>
              <a:t> Usage="EQUALITY"&gt;</a:t>
            </a:r>
          </a:p>
          <a:p>
            <a:pPr marL="171450" lvl="0" indent="-171450">
              <a:buFont typeface="Arial" pitchFamily="34" charset="0"/>
              <a:buChar char="•"/>
            </a:pP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ColumnGroup</a:t>
            </a:r>
            <a:r>
              <a:rPr lang="en-US" sz="1200" kern="1200" dirty="0" smtClean="0">
                <a:solidFill>
                  <a:schemeClr val="tx1"/>
                </a:solidFill>
                <a:effectLst/>
                <a:latin typeface="+mn-lt"/>
                <a:ea typeface="+mn-ea"/>
                <a:cs typeface="+mn-cs"/>
              </a:rPr>
              <a:t> Usage="INEQUALITY"&gt;</a:t>
            </a:r>
          </a:p>
          <a:p>
            <a:pPr marL="171450" lvl="0" indent="-171450">
              <a:buFont typeface="Arial" pitchFamily="34" charset="0"/>
              <a:buChar char="•"/>
            </a:pP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ColumnGroup</a:t>
            </a:r>
            <a:r>
              <a:rPr lang="en-US" sz="1200" kern="1200" dirty="0" smtClean="0">
                <a:solidFill>
                  <a:schemeClr val="tx1"/>
                </a:solidFill>
                <a:effectLst/>
                <a:latin typeface="+mn-lt"/>
                <a:ea typeface="+mn-ea"/>
                <a:cs typeface="+mn-cs"/>
              </a:rPr>
              <a:t> Usage="INCLUDE"&gt;</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Missing indexes DMVs</a:t>
            </a:r>
          </a:p>
          <a:p>
            <a:r>
              <a:rPr lang="en-US" sz="1200" kern="1200" dirty="0" smtClean="0">
                <a:solidFill>
                  <a:schemeClr val="tx1"/>
                </a:solidFill>
                <a:effectLst/>
                <a:latin typeface="+mn-lt"/>
                <a:ea typeface="+mn-ea"/>
                <a:cs typeface="+mn-cs"/>
              </a:rPr>
              <a:t>The </a:t>
            </a:r>
            <a:r>
              <a:rPr lang="en-US" sz="1200" b="1" kern="1200" dirty="0" err="1" smtClean="0">
                <a:solidFill>
                  <a:schemeClr val="tx1"/>
                </a:solidFill>
                <a:effectLst/>
                <a:latin typeface="+mn-lt"/>
                <a:ea typeface="+mn-ea"/>
                <a:cs typeface="+mn-cs"/>
              </a:rPr>
              <a:t>MissingIndexes</a:t>
            </a:r>
            <a:r>
              <a:rPr lang="en-US" sz="1200" kern="1200" dirty="0" smtClean="0">
                <a:solidFill>
                  <a:schemeClr val="tx1"/>
                </a:solidFill>
                <a:effectLst/>
                <a:latin typeface="+mn-lt"/>
                <a:ea typeface="+mn-ea"/>
                <a:cs typeface="+mn-cs"/>
              </a:rPr>
              <a:t> element is useful for a specific query. The DMVs are cumulative for a workload. SQL Server resets the missing indexes DMVs when you restart it. Statistics are gathered for a maximum of 500 missing index groups. After this threshold is reached, no more missing index group data is gathered. However; if a new index would improve a query by more than 90 percent, and row that would only improve a query by a small amount will be removed to make room for the new index group entry. This threshold is not a tunable parameter and cannot be changed.</a:t>
            </a:r>
          </a:p>
          <a:p>
            <a:r>
              <a:rPr lang="en-US" sz="1200" kern="1200" dirty="0" smtClean="0">
                <a:solidFill>
                  <a:schemeClr val="tx1"/>
                </a:solidFill>
                <a:effectLst/>
                <a:latin typeface="+mn-lt"/>
                <a:ea typeface="+mn-ea"/>
                <a:cs typeface="+mn-cs"/>
              </a:rPr>
              <a:t>The missing indexes feature is a lightweight tool for finding missing indexes that might significantly improve query performance. It does not provide adequate information to fine tune your indexing configuration. You should use the DTA for that purpose. You can turn off </a:t>
            </a:r>
            <a:r>
              <a:rPr lang="en-US" sz="1200" b="1" kern="1200" dirty="0" err="1" smtClean="0">
                <a:solidFill>
                  <a:schemeClr val="tx1"/>
                </a:solidFill>
                <a:effectLst/>
                <a:latin typeface="+mn-lt"/>
                <a:ea typeface="+mn-ea"/>
                <a:cs typeface="+mn-cs"/>
              </a:rPr>
              <a:t>gather_statistics_on_missing_indexes</a:t>
            </a:r>
            <a:r>
              <a:rPr lang="en-US" sz="1200" kern="1200" dirty="0" smtClean="0">
                <a:solidFill>
                  <a:schemeClr val="tx1"/>
                </a:solidFill>
                <a:effectLst/>
                <a:latin typeface="+mn-lt"/>
                <a:ea typeface="+mn-ea"/>
                <a:cs typeface="+mn-cs"/>
              </a:rPr>
              <a:t> only by running SQL Server from a command line by using the –x parameter. </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the -x parameter also disables all SQL performance counters.</a:t>
            </a:r>
          </a:p>
          <a:p>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17</a:t>
            </a:fld>
            <a:endParaRPr lang="en-US" dirty="0"/>
          </a:p>
        </p:txBody>
      </p:sp>
    </p:spTree>
    <p:extLst>
      <p:ext uri="{BB962C8B-B14F-4D97-AF65-F5344CB8AC3E}">
        <p14:creationId xmlns:p14="http://schemas.microsoft.com/office/powerpoint/2010/main" val="2239118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8788" y="76200"/>
            <a:ext cx="3249612" cy="2438400"/>
          </a:xfrm>
        </p:spPr>
      </p:sp>
      <p:sp>
        <p:nvSpPr>
          <p:cNvPr id="3" name="Notes Placeholder 2"/>
          <p:cNvSpPr>
            <a:spLocks noGrp="1"/>
          </p:cNvSpPr>
          <p:nvPr>
            <p:ph type="body" idx="1"/>
          </p:nvPr>
        </p:nvSpPr>
        <p:spPr>
          <a:xfrm>
            <a:off x="685800" y="2590800"/>
            <a:ext cx="5486400" cy="6400800"/>
          </a:xfrm>
        </p:spPr>
        <p:txBody>
          <a:bodyPr>
            <a:normAutofit fontScale="85000" lnSpcReduction="20000"/>
          </a:bodyPr>
          <a:lstStyle/>
          <a:p>
            <a:r>
              <a:rPr lang="en-US" sz="1200" kern="1200" dirty="0" smtClean="0">
                <a:solidFill>
                  <a:schemeClr val="tx1"/>
                </a:solidFill>
                <a:latin typeface="+mn-lt"/>
                <a:ea typeface="+mn-ea"/>
                <a:cs typeface="+mn-cs"/>
              </a:rPr>
              <a:t>--setup</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NOT EXISTS (SELECT * from </a:t>
            </a:r>
            <a:r>
              <a:rPr lang="en-US" sz="1200" kern="1200" dirty="0" err="1" smtClean="0">
                <a:solidFill>
                  <a:schemeClr val="tx1"/>
                </a:solidFill>
                <a:latin typeface="+mn-lt"/>
                <a:ea typeface="+mn-ea"/>
                <a:cs typeface="+mn-cs"/>
              </a:rPr>
              <a:t>sys.schemas</a:t>
            </a:r>
            <a:r>
              <a:rPr lang="en-US" sz="1200" kern="1200" dirty="0" smtClean="0">
                <a:solidFill>
                  <a:schemeClr val="tx1"/>
                </a:solidFill>
                <a:latin typeface="+mn-lt"/>
                <a:ea typeface="+mn-ea"/>
                <a:cs typeface="+mn-cs"/>
              </a:rPr>
              <a:t> where name = 'Missing')</a:t>
            </a:r>
          </a:p>
          <a:p>
            <a:r>
              <a:rPr lang="en-US" sz="1200" kern="1200" dirty="0" smtClean="0">
                <a:solidFill>
                  <a:schemeClr val="tx1"/>
                </a:solidFill>
                <a:latin typeface="+mn-lt"/>
                <a:ea typeface="+mn-ea"/>
                <a:cs typeface="+mn-cs"/>
              </a:rPr>
              <a:t>EXEC ('CREATE SCHEMA Missing')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EXISTS (SELECT *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OBJECT_ID(N'[Missing].[Address]') AND type in (N'U'))</a:t>
            </a:r>
          </a:p>
          <a:p>
            <a:r>
              <a:rPr lang="en-US" sz="1200" kern="1200" dirty="0" smtClean="0">
                <a:solidFill>
                  <a:schemeClr val="tx1"/>
                </a:solidFill>
                <a:latin typeface="+mn-lt"/>
                <a:ea typeface="+mn-ea"/>
                <a:cs typeface="+mn-cs"/>
              </a:rPr>
              <a:t>DROP TABLE [Missing].[Address]</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INTO </a:t>
            </a:r>
            <a:r>
              <a:rPr lang="en-US" sz="1200" kern="1200" dirty="0" err="1" smtClean="0">
                <a:solidFill>
                  <a:schemeClr val="tx1"/>
                </a:solidFill>
                <a:latin typeface="+mn-lt"/>
                <a:ea typeface="+mn-ea"/>
                <a:cs typeface="+mn-cs"/>
              </a:rPr>
              <a:t>Missing.Address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Person.Address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EXISTS (SELECT *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OBJECT_ID(N'[Missing].[</a:t>
            </a:r>
            <a:r>
              <a:rPr lang="en-US" sz="1200" kern="1200" dirty="0" err="1" smtClean="0">
                <a:solidFill>
                  <a:schemeClr val="tx1"/>
                </a:solidFill>
                <a:latin typeface="+mn-lt"/>
                <a:ea typeface="+mn-ea"/>
                <a:cs typeface="+mn-cs"/>
              </a:rPr>
              <a:t>BusinessEntity</a:t>
            </a:r>
            <a:r>
              <a:rPr lang="en-US" sz="1200" kern="1200" dirty="0" smtClean="0">
                <a:solidFill>
                  <a:schemeClr val="tx1"/>
                </a:solidFill>
                <a:latin typeface="+mn-lt"/>
                <a:ea typeface="+mn-ea"/>
                <a:cs typeface="+mn-cs"/>
              </a:rPr>
              <a:t>]') AND type in (N'U'))</a:t>
            </a:r>
          </a:p>
          <a:p>
            <a:r>
              <a:rPr lang="en-US" sz="1200" kern="1200" dirty="0" smtClean="0">
                <a:solidFill>
                  <a:schemeClr val="tx1"/>
                </a:solidFill>
                <a:latin typeface="+mn-lt"/>
                <a:ea typeface="+mn-ea"/>
                <a:cs typeface="+mn-cs"/>
              </a:rPr>
              <a:t>DROP TABLE [Missing].[</a:t>
            </a:r>
            <a:r>
              <a:rPr lang="en-US" sz="1200" kern="1200" dirty="0" err="1" smtClean="0">
                <a:solidFill>
                  <a:schemeClr val="tx1"/>
                </a:solidFill>
                <a:latin typeface="+mn-lt"/>
                <a:ea typeface="+mn-ea"/>
                <a:cs typeface="+mn-cs"/>
              </a:rPr>
              <a:t>BusinessEntity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INTO </a:t>
            </a:r>
            <a:r>
              <a:rPr lang="en-US" sz="1200" kern="1200" dirty="0" err="1" smtClean="0">
                <a:solidFill>
                  <a:schemeClr val="tx1"/>
                </a:solidFill>
                <a:latin typeface="+mn-lt"/>
                <a:ea typeface="+mn-ea"/>
                <a:cs typeface="+mn-cs"/>
              </a:rPr>
              <a:t>Missing.BusinessEntity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Person.BusinessEntity</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EXISTS (SELECT *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OBJECT_ID(N'[Missing].[</a:t>
            </a:r>
            <a:r>
              <a:rPr lang="en-US" sz="1200" kern="1200" dirty="0" err="1" smtClean="0">
                <a:solidFill>
                  <a:schemeClr val="tx1"/>
                </a:solidFill>
                <a:latin typeface="+mn-lt"/>
                <a:ea typeface="+mn-ea"/>
                <a:cs typeface="+mn-cs"/>
              </a:rPr>
              <a:t>BusinessEntityAddress</a:t>
            </a:r>
            <a:r>
              <a:rPr lang="en-US" sz="1200" kern="1200" dirty="0" smtClean="0">
                <a:solidFill>
                  <a:schemeClr val="tx1"/>
                </a:solidFill>
                <a:latin typeface="+mn-lt"/>
                <a:ea typeface="+mn-ea"/>
                <a:cs typeface="+mn-cs"/>
              </a:rPr>
              <a:t>]') AND type in (N'U'))</a:t>
            </a:r>
          </a:p>
          <a:p>
            <a:r>
              <a:rPr lang="en-US" sz="1200" kern="1200" dirty="0" smtClean="0">
                <a:solidFill>
                  <a:schemeClr val="tx1"/>
                </a:solidFill>
                <a:latin typeface="+mn-lt"/>
                <a:ea typeface="+mn-ea"/>
                <a:cs typeface="+mn-cs"/>
              </a:rPr>
              <a:t>DROP TABLE [Missing].[</a:t>
            </a:r>
            <a:r>
              <a:rPr lang="en-US" sz="1200" kern="1200" dirty="0" err="1" smtClean="0">
                <a:solidFill>
                  <a:schemeClr val="tx1"/>
                </a:solidFill>
                <a:latin typeface="+mn-lt"/>
                <a:ea typeface="+mn-ea"/>
                <a:cs typeface="+mn-cs"/>
              </a:rPr>
              <a:t>BusinessEntityAddress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INTO </a:t>
            </a:r>
            <a:r>
              <a:rPr lang="en-US" sz="1200" kern="1200" dirty="0" err="1" smtClean="0">
                <a:solidFill>
                  <a:schemeClr val="tx1"/>
                </a:solidFill>
                <a:latin typeface="+mn-lt"/>
                <a:ea typeface="+mn-ea"/>
                <a:cs typeface="+mn-cs"/>
              </a:rPr>
              <a:t>Missing.BusinessEntityAddress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Person.BusinessEntityAddress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When running this query select actual execution plan. Once the query </a:t>
            </a:r>
            <a:r>
              <a:rPr lang="en-US" sz="1200" kern="1200" dirty="0" err="1" smtClean="0">
                <a:solidFill>
                  <a:schemeClr val="tx1"/>
                </a:solidFill>
                <a:latin typeface="+mn-lt"/>
                <a:ea typeface="+mn-ea"/>
                <a:cs typeface="+mn-cs"/>
              </a:rPr>
              <a:t>excecutes</a:t>
            </a:r>
            <a:r>
              <a:rPr lang="en-US" sz="1200" kern="1200" dirty="0" smtClean="0">
                <a:solidFill>
                  <a:schemeClr val="tx1"/>
                </a:solidFill>
                <a:latin typeface="+mn-lt"/>
                <a:ea typeface="+mn-ea"/>
                <a:cs typeface="+mn-cs"/>
              </a:rPr>
              <a:t>, open the execution plan and note the missing index in green. Right click the missing index and view the missing index details. Note that there is only one index mentioned. Return to the execution plan and right click anywhere in the plan and click on "Show Execution Plan XML" In the XML search for </a:t>
            </a:r>
            <a:r>
              <a:rPr lang="en-US" sz="1200" kern="1200" dirty="0" err="1" smtClean="0">
                <a:solidFill>
                  <a:schemeClr val="tx1"/>
                </a:solidFill>
                <a:latin typeface="+mn-lt"/>
                <a:ea typeface="+mn-ea"/>
                <a:cs typeface="+mn-cs"/>
              </a:rPr>
              <a:t>missingindexes</a:t>
            </a:r>
            <a:r>
              <a:rPr lang="en-US" sz="1200" kern="1200" dirty="0" smtClean="0">
                <a:solidFill>
                  <a:schemeClr val="tx1"/>
                </a:solidFill>
                <a:latin typeface="+mn-lt"/>
                <a:ea typeface="+mn-ea"/>
                <a:cs typeface="+mn-cs"/>
              </a:rPr>
              <a:t>. You will find the </a:t>
            </a:r>
            <a:r>
              <a:rPr lang="en-US" sz="1200" kern="1200" dirty="0" err="1" smtClean="0">
                <a:solidFill>
                  <a:schemeClr val="tx1"/>
                </a:solidFill>
                <a:latin typeface="+mn-lt"/>
                <a:ea typeface="+mn-ea"/>
                <a:cs typeface="+mn-cs"/>
              </a:rPr>
              <a:t>MissingIndexes</a:t>
            </a:r>
            <a:r>
              <a:rPr lang="en-US" sz="1200" kern="1200" dirty="0" smtClean="0">
                <a:solidFill>
                  <a:schemeClr val="tx1"/>
                </a:solidFill>
                <a:latin typeface="+mn-lt"/>
                <a:ea typeface="+mn-ea"/>
                <a:cs typeface="+mn-cs"/>
              </a:rPr>
              <a:t> tag and can </a:t>
            </a:r>
          </a:p>
          <a:p>
            <a:r>
              <a:rPr lang="en-US" sz="1200" kern="1200" dirty="0" smtClean="0">
                <a:solidFill>
                  <a:schemeClr val="tx1"/>
                </a:solidFill>
                <a:latin typeface="+mn-lt"/>
                <a:ea typeface="+mn-ea"/>
                <a:cs typeface="+mn-cs"/>
              </a:rPr>
              <a:t>see that there are actually two missing indexes for this query. The graphical plan will only show one.</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Missing.BusinessEntity</a:t>
            </a:r>
            <a:r>
              <a:rPr lang="en-US" sz="1200" kern="1200" dirty="0" smtClean="0">
                <a:solidFill>
                  <a:schemeClr val="tx1"/>
                </a:solidFill>
                <a:latin typeface="+mn-lt"/>
                <a:ea typeface="+mn-ea"/>
                <a:cs typeface="+mn-cs"/>
              </a:rPr>
              <a:t> BE</a:t>
            </a: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Missing.BusinessEntityAddress</a:t>
            </a:r>
            <a:r>
              <a:rPr lang="en-US" sz="1200" kern="1200" dirty="0" smtClean="0">
                <a:solidFill>
                  <a:schemeClr val="tx1"/>
                </a:solidFill>
                <a:latin typeface="+mn-lt"/>
                <a:ea typeface="+mn-ea"/>
                <a:cs typeface="+mn-cs"/>
              </a:rPr>
              <a:t> BEA on BE.[</a:t>
            </a:r>
            <a:r>
              <a:rPr lang="en-US" sz="1200" kern="1200" dirty="0" err="1" smtClean="0">
                <a:solidFill>
                  <a:schemeClr val="tx1"/>
                </a:solidFill>
                <a:latin typeface="+mn-lt"/>
                <a:ea typeface="+mn-ea"/>
                <a:cs typeface="+mn-cs"/>
              </a:rPr>
              <a:t>BusinessEntityID</a:t>
            </a:r>
            <a:r>
              <a:rPr lang="en-US" sz="1200" kern="1200" dirty="0" smtClean="0">
                <a:solidFill>
                  <a:schemeClr val="tx1"/>
                </a:solidFill>
                <a:latin typeface="+mn-lt"/>
                <a:ea typeface="+mn-ea"/>
                <a:cs typeface="+mn-cs"/>
              </a:rPr>
              <a:t>] = BEA.[</a:t>
            </a:r>
            <a:r>
              <a:rPr lang="en-US" sz="1200" kern="1200" dirty="0" err="1" smtClean="0">
                <a:solidFill>
                  <a:schemeClr val="tx1"/>
                </a:solidFill>
                <a:latin typeface="+mn-lt"/>
                <a:ea typeface="+mn-ea"/>
                <a:cs typeface="+mn-cs"/>
              </a:rPr>
              <a:t>BusinessEntityID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Missing.Address</a:t>
            </a:r>
            <a:r>
              <a:rPr lang="en-US" sz="1200" kern="1200" dirty="0" smtClean="0">
                <a:solidFill>
                  <a:schemeClr val="tx1"/>
                </a:solidFill>
                <a:latin typeface="+mn-lt"/>
                <a:ea typeface="+mn-ea"/>
                <a:cs typeface="+mn-cs"/>
              </a:rPr>
              <a:t> A on BEA.[</a:t>
            </a:r>
            <a:r>
              <a:rPr lang="en-US" sz="1200" kern="1200" dirty="0" err="1" smtClean="0">
                <a:solidFill>
                  <a:schemeClr val="tx1"/>
                </a:solidFill>
                <a:latin typeface="+mn-lt"/>
                <a:ea typeface="+mn-ea"/>
                <a:cs typeface="+mn-cs"/>
              </a:rPr>
              <a:t>AddressID</a:t>
            </a:r>
            <a:r>
              <a:rPr lang="en-US" sz="1200" kern="1200" dirty="0" smtClean="0">
                <a:solidFill>
                  <a:schemeClr val="tx1"/>
                </a:solidFill>
                <a:latin typeface="+mn-lt"/>
                <a:ea typeface="+mn-ea"/>
                <a:cs typeface="+mn-cs"/>
              </a:rPr>
              <a:t>] = a.[</a:t>
            </a:r>
            <a:r>
              <a:rPr lang="en-US" sz="1200" kern="1200" dirty="0" err="1" smtClean="0">
                <a:solidFill>
                  <a:schemeClr val="tx1"/>
                </a:solidFill>
                <a:latin typeface="+mn-lt"/>
                <a:ea typeface="+mn-ea"/>
                <a:cs typeface="+mn-cs"/>
              </a:rPr>
              <a:t>AddressID</a:t>
            </a:r>
            <a:r>
              <a:rPr 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18</a:t>
            </a:fld>
            <a:endParaRPr lang="en-US" dirty="0"/>
          </a:p>
        </p:txBody>
      </p:sp>
    </p:spTree>
    <p:extLst>
      <p:ext uri="{BB962C8B-B14F-4D97-AF65-F5344CB8AC3E}">
        <p14:creationId xmlns:p14="http://schemas.microsoft.com/office/powerpoint/2010/main" val="304936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normAutofit lnSpcReduction="10000"/>
          </a:bodyPr>
          <a:lstStyle/>
          <a:p>
            <a:r>
              <a:rPr lang="en-US" dirty="0"/>
              <a:t>/*</a:t>
            </a:r>
          </a:p>
          <a:p>
            <a:r>
              <a:rPr lang="en-US" dirty="0"/>
              <a:t>The following query determines which missing indexes would produce the highest anticipated cumulative improvement, in descending order, for user queries:</a:t>
            </a:r>
          </a:p>
          <a:p>
            <a:r>
              <a:rPr lang="en-US" dirty="0"/>
              <a:t>*/</a:t>
            </a:r>
          </a:p>
          <a:p>
            <a:endParaRPr lang="en-US" dirty="0"/>
          </a:p>
          <a:p>
            <a:r>
              <a:rPr lang="en-US" dirty="0"/>
              <a:t>SELECT TOP 50 priority = </a:t>
            </a:r>
            <a:r>
              <a:rPr lang="en-US" dirty="0" err="1"/>
              <a:t>avg_total_user_cost</a:t>
            </a:r>
            <a:r>
              <a:rPr lang="en-US" dirty="0"/>
              <a:t> * </a:t>
            </a:r>
          </a:p>
          <a:p>
            <a:r>
              <a:rPr lang="en-US" dirty="0" err="1"/>
              <a:t>avg_user_impact</a:t>
            </a:r>
            <a:r>
              <a:rPr lang="en-US" dirty="0"/>
              <a:t> * (</a:t>
            </a:r>
            <a:r>
              <a:rPr lang="en-US" dirty="0" err="1"/>
              <a:t>user_seeks</a:t>
            </a:r>
            <a:r>
              <a:rPr lang="en-US" dirty="0"/>
              <a:t> + </a:t>
            </a:r>
            <a:r>
              <a:rPr lang="en-US" dirty="0" err="1"/>
              <a:t>user_scans</a:t>
            </a:r>
            <a:r>
              <a:rPr lang="en-US" dirty="0"/>
              <a:t>)</a:t>
            </a:r>
          </a:p>
          <a:p>
            <a:r>
              <a:rPr lang="en-US" dirty="0"/>
              <a:t>,</a:t>
            </a:r>
            <a:r>
              <a:rPr lang="en-US" dirty="0" err="1"/>
              <a:t>d.statement</a:t>
            </a:r>
            <a:endParaRPr lang="en-US" dirty="0"/>
          </a:p>
          <a:p>
            <a:r>
              <a:rPr lang="en-US" dirty="0"/>
              <a:t>,</a:t>
            </a:r>
            <a:r>
              <a:rPr lang="en-US" dirty="0" err="1"/>
              <a:t>d.equality_columns</a:t>
            </a:r>
            <a:endParaRPr lang="en-US" dirty="0"/>
          </a:p>
          <a:p>
            <a:r>
              <a:rPr lang="en-US" dirty="0"/>
              <a:t>,</a:t>
            </a:r>
            <a:r>
              <a:rPr lang="en-US" dirty="0" err="1"/>
              <a:t>d.inequality_columns</a:t>
            </a:r>
            <a:endParaRPr lang="en-US" dirty="0"/>
          </a:p>
          <a:p>
            <a:r>
              <a:rPr lang="en-US" dirty="0"/>
              <a:t>,</a:t>
            </a:r>
            <a:r>
              <a:rPr lang="en-US" dirty="0" err="1"/>
              <a:t>d.included_columns</a:t>
            </a:r>
            <a:endParaRPr lang="en-US" dirty="0"/>
          </a:p>
          <a:p>
            <a:r>
              <a:rPr lang="en-US" dirty="0"/>
              <a:t>,</a:t>
            </a:r>
            <a:r>
              <a:rPr lang="en-US" dirty="0" err="1"/>
              <a:t>s.avg_total_user_cost</a:t>
            </a:r>
            <a:endParaRPr lang="en-US" dirty="0"/>
          </a:p>
          <a:p>
            <a:r>
              <a:rPr lang="en-US" dirty="0"/>
              <a:t>,</a:t>
            </a:r>
            <a:r>
              <a:rPr lang="en-US" dirty="0" err="1"/>
              <a:t>s.avg_user_impact</a:t>
            </a:r>
            <a:endParaRPr lang="en-US" dirty="0"/>
          </a:p>
          <a:p>
            <a:r>
              <a:rPr lang="en-US" dirty="0"/>
              <a:t>,</a:t>
            </a:r>
            <a:r>
              <a:rPr lang="en-US" dirty="0" err="1"/>
              <a:t>s.user_seeks</a:t>
            </a:r>
            <a:r>
              <a:rPr lang="en-US" dirty="0"/>
              <a:t>, </a:t>
            </a:r>
            <a:r>
              <a:rPr lang="en-US" dirty="0" err="1"/>
              <a:t>s.user_scans</a:t>
            </a:r>
            <a:endParaRPr lang="en-US" dirty="0"/>
          </a:p>
          <a:p>
            <a:r>
              <a:rPr lang="en-US" dirty="0"/>
              <a:t>FROM </a:t>
            </a:r>
            <a:r>
              <a:rPr lang="en-US" dirty="0" err="1"/>
              <a:t>sys.dm_db_missing_index_group_stats</a:t>
            </a:r>
            <a:r>
              <a:rPr lang="en-US" dirty="0"/>
              <a:t> s</a:t>
            </a:r>
          </a:p>
          <a:p>
            <a:r>
              <a:rPr lang="en-US" dirty="0"/>
              <a:t>JOIN </a:t>
            </a:r>
            <a:r>
              <a:rPr lang="en-US" dirty="0" err="1"/>
              <a:t>sys.dm_db_missing_index_groups</a:t>
            </a:r>
            <a:r>
              <a:rPr lang="en-US" dirty="0"/>
              <a:t> g </a:t>
            </a:r>
          </a:p>
          <a:p>
            <a:r>
              <a:rPr lang="en-US" dirty="0"/>
              <a:t>ON </a:t>
            </a:r>
            <a:r>
              <a:rPr lang="en-US" dirty="0" err="1"/>
              <a:t>s.group_handle</a:t>
            </a:r>
            <a:r>
              <a:rPr lang="en-US" dirty="0"/>
              <a:t> = </a:t>
            </a:r>
            <a:r>
              <a:rPr lang="en-US" dirty="0" err="1"/>
              <a:t>g.index_group_handle</a:t>
            </a:r>
            <a:endParaRPr lang="en-US" dirty="0"/>
          </a:p>
          <a:p>
            <a:r>
              <a:rPr lang="en-US" dirty="0"/>
              <a:t>JOIN </a:t>
            </a:r>
            <a:r>
              <a:rPr lang="en-US" dirty="0" err="1"/>
              <a:t>sys.dm_db_missing_index_details</a:t>
            </a:r>
            <a:r>
              <a:rPr lang="en-US" dirty="0"/>
              <a:t> d </a:t>
            </a:r>
          </a:p>
          <a:p>
            <a:r>
              <a:rPr lang="en-US" dirty="0"/>
              <a:t>ON </a:t>
            </a:r>
            <a:r>
              <a:rPr lang="en-US" dirty="0" err="1"/>
              <a:t>g.index_handle</a:t>
            </a:r>
            <a:r>
              <a:rPr lang="en-US" dirty="0"/>
              <a:t> = </a:t>
            </a:r>
            <a:r>
              <a:rPr lang="en-US" dirty="0" err="1"/>
              <a:t>d.index_handle</a:t>
            </a:r>
            <a:endParaRPr lang="en-US" dirty="0"/>
          </a:p>
          <a:p>
            <a:r>
              <a:rPr lang="en-US" dirty="0"/>
              <a:t>ORDER BY priority DESC</a:t>
            </a:r>
          </a:p>
          <a:p>
            <a:endParaRPr lang="en-US" dirty="0"/>
          </a:p>
          <a:p>
            <a:r>
              <a:rPr lang="en-US" dirty="0"/>
              <a:t>/*</a:t>
            </a:r>
          </a:p>
          <a:p>
            <a:r>
              <a:rPr lang="en-US" dirty="0"/>
              <a:t>The missing index </a:t>
            </a:r>
            <a:r>
              <a:rPr lang="en-US" dirty="0" err="1"/>
              <a:t>dmvs</a:t>
            </a:r>
            <a:r>
              <a:rPr lang="en-US" dirty="0"/>
              <a:t> do not account for redundant indexes. As a DBA you should review the index suggestions. There may be </a:t>
            </a:r>
            <a:r>
              <a:rPr lang="en-US" dirty="0" err="1"/>
              <a:t>oportunities</a:t>
            </a:r>
            <a:r>
              <a:rPr lang="en-US" dirty="0"/>
              <a:t> to create one index to satisfy more than one reported missing index.</a:t>
            </a:r>
          </a:p>
          <a:p>
            <a:endParaRPr lang="en-US" dirty="0"/>
          </a:p>
          <a:p>
            <a:r>
              <a:rPr lang="en-US" dirty="0"/>
              <a:t>Create the indexes and rerun the missing index query.</a:t>
            </a:r>
          </a:p>
          <a:p>
            <a:r>
              <a:rPr lang="en-US" dirty="0"/>
              <a:t>*/</a:t>
            </a:r>
          </a:p>
          <a:p>
            <a:endParaRPr lang="en-US" dirty="0"/>
          </a:p>
          <a:p>
            <a:r>
              <a:rPr lang="en-US" dirty="0"/>
              <a:t>USE [</a:t>
            </a:r>
            <a:r>
              <a:rPr lang="en-US" dirty="0" err="1"/>
              <a:t>AdventureWorksPTO</a:t>
            </a:r>
            <a:r>
              <a:rPr lang="en-US" dirty="0"/>
              <a:t>]</a:t>
            </a:r>
          </a:p>
          <a:p>
            <a:r>
              <a:rPr lang="en-US" dirty="0"/>
              <a:t>GO</a:t>
            </a:r>
          </a:p>
          <a:p>
            <a:r>
              <a:rPr lang="en-US" dirty="0"/>
              <a:t>CREATE NONCLUSTERED INDEX [idx_1]</a:t>
            </a:r>
          </a:p>
          <a:p>
            <a:r>
              <a:rPr lang="en-US" dirty="0"/>
              <a:t>ON [Missing].[</a:t>
            </a:r>
            <a:r>
              <a:rPr lang="en-US" dirty="0" err="1"/>
              <a:t>BusinessEntity</a:t>
            </a:r>
            <a:r>
              <a:rPr lang="en-US" dirty="0"/>
              <a:t>] ([</a:t>
            </a:r>
            <a:r>
              <a:rPr lang="en-US" dirty="0" err="1"/>
              <a:t>BusinessEntityID</a:t>
            </a:r>
            <a:r>
              <a:rPr lang="en-US" dirty="0"/>
              <a:t>])</a:t>
            </a:r>
          </a:p>
          <a:p>
            <a:r>
              <a:rPr lang="en-US" dirty="0"/>
              <a:t>INCLUDE ([</a:t>
            </a:r>
            <a:r>
              <a:rPr lang="en-US" dirty="0" err="1"/>
              <a:t>rowguid</a:t>
            </a:r>
            <a:r>
              <a:rPr lang="en-US" dirty="0"/>
              <a:t>],[</a:t>
            </a:r>
            <a:r>
              <a:rPr lang="en-US" dirty="0" err="1"/>
              <a:t>ModifiedDate</a:t>
            </a:r>
            <a:r>
              <a:rPr lang="en-US" dirty="0"/>
              <a:t>])</a:t>
            </a:r>
          </a:p>
          <a:p>
            <a:r>
              <a:rPr lang="en-US" dirty="0"/>
              <a:t>GO</a:t>
            </a:r>
          </a:p>
          <a:p>
            <a:endParaRPr lang="en-US" dirty="0"/>
          </a:p>
          <a:p>
            <a:r>
              <a:rPr lang="en-US" dirty="0"/>
              <a:t>/*</a:t>
            </a:r>
          </a:p>
          <a:p>
            <a:r>
              <a:rPr lang="en-US" dirty="0"/>
              <a:t>Create a clustered index on Address instead of a non-clustered index with all the columns as included columns</a:t>
            </a:r>
          </a:p>
          <a:p>
            <a:r>
              <a:rPr lang="en-US" dirty="0"/>
              <a:t>*/</a:t>
            </a:r>
          </a:p>
          <a:p>
            <a:r>
              <a:rPr lang="en-US" dirty="0"/>
              <a:t>USE [</a:t>
            </a:r>
            <a:r>
              <a:rPr lang="en-US" dirty="0" err="1"/>
              <a:t>AdventureWorksPTO</a:t>
            </a:r>
            <a:r>
              <a:rPr lang="en-US" dirty="0"/>
              <a:t>]</a:t>
            </a:r>
          </a:p>
          <a:p>
            <a:r>
              <a:rPr lang="en-US" dirty="0"/>
              <a:t>GO</a:t>
            </a:r>
          </a:p>
          <a:p>
            <a:r>
              <a:rPr lang="en-US" dirty="0"/>
              <a:t>CREATE CLUSTERED INDEX [</a:t>
            </a:r>
            <a:r>
              <a:rPr lang="en-US" dirty="0" err="1"/>
              <a:t>idx_PK</a:t>
            </a:r>
            <a:r>
              <a:rPr lang="en-US" dirty="0"/>
              <a:t>]</a:t>
            </a:r>
          </a:p>
          <a:p>
            <a:r>
              <a:rPr lang="en-US" dirty="0"/>
              <a:t>ON [Missing].[Address] ([</a:t>
            </a:r>
            <a:r>
              <a:rPr lang="en-US" dirty="0" err="1"/>
              <a:t>AddressID</a:t>
            </a:r>
            <a:r>
              <a:rPr lang="en-US" dirty="0"/>
              <a:t>])</a:t>
            </a:r>
          </a:p>
          <a:p>
            <a:r>
              <a:rPr lang="en-US" dirty="0" smtClean="0"/>
              <a:t>GO</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19</a:t>
            </a:fld>
            <a:endParaRPr lang="en-US" dirty="0"/>
          </a:p>
        </p:txBody>
      </p:sp>
    </p:spTree>
    <p:extLst>
      <p:ext uri="{BB962C8B-B14F-4D97-AF65-F5344CB8AC3E}">
        <p14:creationId xmlns:p14="http://schemas.microsoft.com/office/powerpoint/2010/main" val="2440155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dirty="0" smtClean="0"/>
              <a:t>What index maintenance operations can be performed online?</a:t>
            </a:r>
          </a:p>
          <a:p>
            <a:r>
              <a:rPr lang="en-US" b="1" dirty="0" smtClean="0"/>
              <a:t>Answer:</a:t>
            </a:r>
            <a:r>
              <a:rPr lang="en-US" b="1" baseline="0" dirty="0" smtClean="0"/>
              <a:t> </a:t>
            </a:r>
            <a:r>
              <a:rPr lang="en-US" dirty="0" smtClean="0"/>
              <a:t>Clustered indexes can be created, rebuilt, or dropped online when the underlying table does not contains the following large object (LOB) data types: image, </a:t>
            </a:r>
            <a:r>
              <a:rPr lang="en-US" dirty="0" err="1" smtClean="0"/>
              <a:t>ntext</a:t>
            </a:r>
            <a:r>
              <a:rPr lang="en-US" dirty="0" smtClean="0"/>
              <a:t>, and text. </a:t>
            </a:r>
          </a:p>
          <a:p>
            <a:r>
              <a:rPr lang="en-US" dirty="0" err="1" smtClean="0"/>
              <a:t>Nonunique</a:t>
            </a:r>
            <a:r>
              <a:rPr lang="en-US" dirty="0" smtClean="0"/>
              <a:t> </a:t>
            </a:r>
            <a:r>
              <a:rPr lang="en-US" dirty="0" err="1" smtClean="0"/>
              <a:t>nonclustered</a:t>
            </a:r>
            <a:r>
              <a:rPr lang="en-US" dirty="0" smtClean="0"/>
              <a:t> indexes can be created online when the table contains LOB data types but none of these columns are used in the index definition as either key or </a:t>
            </a:r>
            <a:r>
              <a:rPr lang="en-US" dirty="0" err="1" smtClean="0"/>
              <a:t>nonkey</a:t>
            </a:r>
            <a:r>
              <a:rPr lang="en-US" dirty="0" smtClean="0"/>
              <a:t> (included) columns.</a:t>
            </a:r>
          </a:p>
          <a:p>
            <a:endParaRPr lang="en-US" dirty="0" smtClean="0"/>
          </a:p>
          <a:p>
            <a:r>
              <a:rPr lang="en-US" dirty="0" smtClean="0"/>
              <a:t>What data modification operations can be performed during online index maintenance operations?</a:t>
            </a:r>
          </a:p>
          <a:p>
            <a:r>
              <a:rPr lang="en-US" b="1" dirty="0" smtClean="0"/>
              <a:t>Answer: </a:t>
            </a:r>
            <a:r>
              <a:rPr lang="en-US" dirty="0" smtClean="0"/>
              <a:t>The ONLINE option allows concurrent user access to the underlying table or clustered index data and any associated </a:t>
            </a:r>
            <a:r>
              <a:rPr lang="en-US" dirty="0" err="1" smtClean="0"/>
              <a:t>nonclustered</a:t>
            </a:r>
            <a:r>
              <a:rPr lang="en-US" dirty="0" smtClean="0"/>
              <a:t> indexes during these index operations. For example, while a clustered index is being rebuilt by one user, that user and others can continue to update and query the underlying data.</a:t>
            </a:r>
          </a:p>
          <a:p>
            <a:endParaRPr lang="en-US" dirty="0" smtClean="0"/>
          </a:p>
          <a:p>
            <a:r>
              <a:rPr lang="en-US" dirty="0" smtClean="0"/>
              <a:t>Why is index defragmentation important?</a:t>
            </a:r>
          </a:p>
          <a:p>
            <a:r>
              <a:rPr lang="en-US" b="1" dirty="0" smtClean="0"/>
              <a:t>Answer:</a:t>
            </a:r>
            <a:r>
              <a:rPr lang="en-US" b="1" baseline="0" dirty="0" smtClean="0"/>
              <a:t> </a:t>
            </a:r>
            <a:r>
              <a:rPr lang="en-US" baseline="0" dirty="0" smtClean="0"/>
              <a:t>Index defragmentation is important because fragmentation decreases the effectiveness of indexes.</a:t>
            </a:r>
          </a:p>
          <a:p>
            <a:endParaRPr lang="en-US" dirty="0" smtClean="0"/>
          </a:p>
          <a:p>
            <a:r>
              <a:rPr lang="en-US" dirty="0" smtClean="0"/>
              <a:t>What are some of the tools can you use to help evaluate the effectiveness of your current indexing strategy?</a:t>
            </a:r>
          </a:p>
          <a:p>
            <a:r>
              <a:rPr lang="en-US" b="1" dirty="0" smtClean="0"/>
              <a:t>Answer</a:t>
            </a:r>
            <a:r>
              <a:rPr lang="en-US" b="1" dirty="0" smtClean="0"/>
              <a:t>: </a:t>
            </a:r>
            <a:r>
              <a:rPr lang="en-US" sz="1200" b="0" kern="1200" dirty="0" err="1" smtClean="0">
                <a:solidFill>
                  <a:schemeClr val="tx1"/>
                </a:solidFill>
                <a:effectLst/>
                <a:latin typeface="+mn-lt"/>
                <a:ea typeface="+mn-ea"/>
                <a:cs typeface="+mn-cs"/>
              </a:rPr>
              <a:t>dm_db_index_usage_stats</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dm_db_index_operational_stats</a:t>
            </a:r>
            <a:r>
              <a:rPr lang="en-US" sz="1200" b="0" kern="1200" dirty="0" smtClean="0">
                <a:solidFill>
                  <a:schemeClr val="tx1"/>
                </a:solidFill>
                <a:effectLst/>
                <a:latin typeface="+mn-lt"/>
                <a:ea typeface="+mn-ea"/>
                <a:cs typeface="+mn-cs"/>
              </a:rPr>
              <a:t>, missing index DMVs, built-in</a:t>
            </a:r>
            <a:r>
              <a:rPr lang="en-US" sz="1200" b="0" kern="1200" baseline="0" dirty="0" smtClean="0">
                <a:solidFill>
                  <a:schemeClr val="tx1"/>
                </a:solidFill>
                <a:effectLst/>
                <a:latin typeface="+mn-lt"/>
                <a:ea typeface="+mn-ea"/>
                <a:cs typeface="+mn-cs"/>
              </a:rPr>
              <a:t> reports, Performance Dashboard Reports, Database Engine Tuning Advisor (not all of these are specifically called out in this lesson, but they may come up </a:t>
            </a:r>
            <a:r>
              <a:rPr lang="en-US" sz="1200" b="0" kern="1200" baseline="0" smtClean="0">
                <a:solidFill>
                  <a:schemeClr val="tx1"/>
                </a:solidFill>
                <a:effectLst/>
                <a:latin typeface="+mn-lt"/>
                <a:ea typeface="+mn-ea"/>
                <a:cs typeface="+mn-cs"/>
              </a:rPr>
              <a:t>as answers)</a:t>
            </a:r>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Introduction</a:t>
            </a:r>
          </a:p>
          <a:p>
            <a:r>
              <a:rPr lang="en-US" sz="1200" kern="1200" dirty="0" smtClean="0">
                <a:solidFill>
                  <a:schemeClr val="tx1"/>
                </a:solidFill>
                <a:effectLst/>
                <a:latin typeface="+mn-lt"/>
                <a:ea typeface="+mn-ea"/>
                <a:cs typeface="+mn-cs"/>
              </a:rPr>
              <a:t>So far, you have learned about index selection and design. You can further optimize indexes with some features available. This section describes index optimization and maintenance.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Objectives</a:t>
            </a:r>
          </a:p>
          <a:p>
            <a:r>
              <a:rPr lang="en-US" sz="1200" kern="1200" dirty="0" smtClean="0">
                <a:solidFill>
                  <a:schemeClr val="tx1"/>
                </a:solidFill>
                <a:effectLst/>
                <a:latin typeface="+mn-lt"/>
                <a:ea typeface="+mn-ea"/>
                <a:cs typeface="+mn-cs"/>
              </a:rPr>
              <a:t>After completing this section, you will be able to:</a:t>
            </a:r>
          </a:p>
          <a:p>
            <a:pPr marL="171450" lvl="0" indent="-171450">
              <a:buFont typeface="Arial" pitchFamily="34" charset="0"/>
              <a:buChar char="•"/>
            </a:pPr>
            <a:r>
              <a:rPr lang="en-US" sz="1200" kern="1200" dirty="0" smtClean="0">
                <a:solidFill>
                  <a:schemeClr val="tx1"/>
                </a:solidFill>
                <a:effectLst/>
                <a:latin typeface="+mn-lt"/>
                <a:ea typeface="+mn-ea"/>
                <a:cs typeface="+mn-cs"/>
              </a:rPr>
              <a:t>Describe the various options available for configuring and maintaining indexes.</a:t>
            </a:r>
          </a:p>
          <a:p>
            <a:pPr marL="171450" lvl="0" indent="-171450">
              <a:buFont typeface="Arial" pitchFamily="34" charset="0"/>
              <a:buChar char="•"/>
            </a:pPr>
            <a:r>
              <a:rPr lang="en-US" sz="1200" kern="1200" dirty="0" smtClean="0">
                <a:solidFill>
                  <a:schemeClr val="tx1"/>
                </a:solidFill>
                <a:effectLst/>
                <a:latin typeface="+mn-lt"/>
                <a:ea typeface="+mn-ea"/>
                <a:cs typeface="+mn-cs"/>
              </a:rPr>
              <a:t>Detect index fragmentation in a table or heap.</a:t>
            </a:r>
          </a:p>
          <a:p>
            <a:pPr marL="171450" lvl="0" indent="-171450">
              <a:buFont typeface="Arial" pitchFamily="34" charset="0"/>
              <a:buChar char="•"/>
            </a:pPr>
            <a:r>
              <a:rPr lang="en-US" sz="1200" kern="1200" dirty="0" smtClean="0">
                <a:solidFill>
                  <a:schemeClr val="tx1"/>
                </a:solidFill>
                <a:effectLst/>
                <a:latin typeface="+mn-lt"/>
                <a:ea typeface="+mn-ea"/>
                <a:cs typeface="+mn-cs"/>
              </a:rPr>
              <a:t>Reduce index fragmentation by recreating, reorganizing, or rebuilding the index.</a:t>
            </a:r>
          </a:p>
          <a:p>
            <a:pPr marL="171450" lvl="0" indent="-171450">
              <a:buFont typeface="Arial" pitchFamily="34" charset="0"/>
              <a:buChar char="•"/>
            </a:pPr>
            <a:r>
              <a:rPr lang="en-US" sz="1200" kern="1200" dirty="0" smtClean="0">
                <a:solidFill>
                  <a:schemeClr val="tx1"/>
                </a:solidFill>
                <a:effectLst/>
                <a:latin typeface="+mn-lt"/>
                <a:ea typeface="+mn-ea"/>
                <a:cs typeface="+mn-cs"/>
              </a:rPr>
              <a:t>Identify the online indexing operations and maintenance activities that you can perform on an underlying table or index.</a:t>
            </a:r>
          </a:p>
          <a:p>
            <a:pPr marL="171450" lvl="0" indent="-171450">
              <a:buFont typeface="Arial" pitchFamily="34" charset="0"/>
              <a:buChar char="•"/>
            </a:pPr>
            <a:r>
              <a:rPr lang="en-US" sz="1200" kern="1200" dirty="0" smtClean="0">
                <a:solidFill>
                  <a:schemeClr val="tx1"/>
                </a:solidFill>
                <a:effectLst/>
                <a:latin typeface="+mn-lt"/>
                <a:ea typeface="+mn-ea"/>
                <a:cs typeface="+mn-cs"/>
              </a:rPr>
              <a:t>Identify the indexing operations and maintenance activities that you can only perform offline.</a:t>
            </a:r>
          </a:p>
          <a:p>
            <a:pPr marL="171450" lvl="0" indent="-171450">
              <a:buFont typeface="Arial" pitchFamily="34" charset="0"/>
              <a:buChar char="•"/>
            </a:pPr>
            <a:r>
              <a:rPr lang="en-US" sz="1200" kern="1200" dirty="0" smtClean="0">
                <a:solidFill>
                  <a:schemeClr val="tx1"/>
                </a:solidFill>
                <a:effectLst/>
                <a:latin typeface="+mn-lt"/>
                <a:ea typeface="+mn-ea"/>
                <a:cs typeface="+mn-cs"/>
              </a:rPr>
              <a:t>Explain why you should compact LOB data when reorganizing indexes.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33600" y="152400"/>
            <a:ext cx="2743200" cy="2057400"/>
          </a:xfrm>
        </p:spPr>
      </p:sp>
      <p:sp>
        <p:nvSpPr>
          <p:cNvPr id="3" name="Notes Placeholder 2"/>
          <p:cNvSpPr>
            <a:spLocks noGrp="1"/>
          </p:cNvSpPr>
          <p:nvPr>
            <p:ph type="body" idx="1"/>
          </p:nvPr>
        </p:nvSpPr>
        <p:spPr>
          <a:xfrm>
            <a:off x="701040" y="2362200"/>
            <a:ext cx="5608320" cy="6629400"/>
          </a:xfrm>
        </p:spPr>
        <p:txBody>
          <a:bodyPr>
            <a:normAutofit fontScale="77500" lnSpcReduction="20000"/>
          </a:bodyPr>
          <a:lstStyle/>
          <a:p>
            <a:pPr>
              <a:spcAft>
                <a:spcPts val="600"/>
              </a:spcAft>
            </a:pPr>
            <a:r>
              <a:rPr lang="en-US" b="1" dirty="0"/>
              <a:t>ON </a:t>
            </a:r>
            <a:r>
              <a:rPr lang="en-US" b="1" dirty="0" err="1"/>
              <a:t>partition_scheme_name</a:t>
            </a:r>
            <a:endParaRPr lang="en-US" b="1" dirty="0"/>
          </a:p>
          <a:p>
            <a:pPr>
              <a:spcAft>
                <a:spcPts val="600"/>
              </a:spcAft>
            </a:pPr>
            <a:r>
              <a:rPr lang="en-US" dirty="0"/>
              <a:t>The </a:t>
            </a:r>
            <a:r>
              <a:rPr lang="en-US" b="1" dirty="0"/>
              <a:t>ON </a:t>
            </a:r>
            <a:r>
              <a:rPr lang="en-US" b="1" i="1" dirty="0" err="1"/>
              <a:t>partition_scheme_name</a:t>
            </a:r>
            <a:r>
              <a:rPr lang="en-US" dirty="0"/>
              <a:t> specifies the partition scheme that defines the </a:t>
            </a:r>
            <a:r>
              <a:rPr lang="en-US" dirty="0" err="1"/>
              <a:t>filegroups</a:t>
            </a:r>
            <a:r>
              <a:rPr lang="en-US" dirty="0"/>
              <a:t> onto which the partitions of a partitioned index will be mapped. </a:t>
            </a:r>
            <a:endParaRPr lang="en-US" b="1" dirty="0"/>
          </a:p>
          <a:p>
            <a:pPr>
              <a:spcAft>
                <a:spcPts val="600"/>
              </a:spcAft>
            </a:pPr>
            <a:r>
              <a:rPr lang="en-US" b="1" dirty="0"/>
              <a:t>Note</a:t>
            </a:r>
            <a:r>
              <a:rPr lang="en-US" dirty="0"/>
              <a:t>: When you partition a non-unique, clustered index, the database engine, by default, adds the partitioning column to the list of clustered index keys, if it is not already specified. When partitioning a non-unique, non-clustered index, the database engine adds the partitioning column as a non-key (included) column of the index, if it is not already specified</a:t>
            </a:r>
            <a:r>
              <a:rPr lang="en-US" dirty="0" smtClean="0"/>
              <a:t>.</a:t>
            </a:r>
            <a:endParaRPr lang="en-US" dirty="0"/>
          </a:p>
          <a:p>
            <a:pPr>
              <a:spcAft>
                <a:spcPts val="600"/>
              </a:spcAft>
            </a:pPr>
            <a:r>
              <a:rPr lang="en-US" dirty="0"/>
              <a:t>If </a:t>
            </a:r>
            <a:r>
              <a:rPr lang="en-US" dirty="0" err="1"/>
              <a:t>partition_scheme_name</a:t>
            </a:r>
            <a:r>
              <a:rPr lang="en-US" dirty="0"/>
              <a:t> or </a:t>
            </a:r>
            <a:r>
              <a:rPr lang="en-US" dirty="0" err="1"/>
              <a:t>filegroup</a:t>
            </a:r>
            <a:r>
              <a:rPr lang="en-US" dirty="0"/>
              <a:t> is not specified and the table is partitioned, the index is placed in the same partition scheme by using the same partitioning column as the underlying table.</a:t>
            </a:r>
          </a:p>
          <a:p>
            <a:pPr>
              <a:spcAft>
                <a:spcPts val="600"/>
              </a:spcAft>
            </a:pPr>
            <a:r>
              <a:rPr lang="en-US" b="1" dirty="0"/>
              <a:t>FILLFACTOR</a:t>
            </a:r>
          </a:p>
          <a:p>
            <a:pPr>
              <a:spcAft>
                <a:spcPts val="600"/>
              </a:spcAft>
            </a:pPr>
            <a:r>
              <a:rPr lang="en-US" dirty="0"/>
              <a:t>The FILLFACTOR command determines the amount of data that the data page is loaded with, when the index is built or rebuilt. A FILLFACTOR of 100 attempts to fill each page completely. A FILLFACTOR of 10 only attempts to fill 10 percent of the capacity in each data page.</a:t>
            </a:r>
          </a:p>
          <a:p>
            <a:pPr>
              <a:spcAft>
                <a:spcPts val="600"/>
              </a:spcAft>
            </a:pPr>
            <a:r>
              <a:rPr lang="en-US" dirty="0"/>
              <a:t>You should consider the maintenance window for rebuilding indexes when setting a value for FILLFACTOR:</a:t>
            </a:r>
          </a:p>
          <a:p>
            <a:pPr marL="171450" lvl="0" indent="-171450">
              <a:spcAft>
                <a:spcPts val="600"/>
              </a:spcAft>
              <a:buFont typeface="Arial" pitchFamily="34" charset="0"/>
              <a:buChar char="•"/>
            </a:pPr>
            <a:r>
              <a:rPr lang="en-US" dirty="0"/>
              <a:t>Lower fill factors enable more time before page splitting starts and therefore, more time before the index must be rebuilt to eliminate fragmentation.</a:t>
            </a:r>
          </a:p>
          <a:p>
            <a:pPr marL="171450" lvl="0" indent="-171450">
              <a:spcAft>
                <a:spcPts val="600"/>
              </a:spcAft>
              <a:buFont typeface="Arial" pitchFamily="34" charset="0"/>
              <a:buChar char="•"/>
            </a:pPr>
            <a:r>
              <a:rPr lang="en-US" dirty="0"/>
              <a:t>Higher fill factors decrease the number of I/</a:t>
            </a:r>
            <a:r>
              <a:rPr lang="en-US" dirty="0" err="1"/>
              <a:t>Os</a:t>
            </a:r>
            <a:r>
              <a:rPr lang="en-US" dirty="0"/>
              <a:t> necessary to cache data, which improves performance</a:t>
            </a:r>
            <a:r>
              <a:rPr lang="en-US" dirty="0" smtClean="0"/>
              <a:t>.</a:t>
            </a:r>
            <a:endParaRPr lang="en-US" b="1" dirty="0"/>
          </a:p>
          <a:p>
            <a:pPr>
              <a:spcAft>
                <a:spcPts val="600"/>
              </a:spcAft>
            </a:pPr>
            <a:r>
              <a:rPr lang="en-US" b="1" dirty="0"/>
              <a:t>PAD_INDEX</a:t>
            </a:r>
          </a:p>
          <a:p>
            <a:pPr>
              <a:spcAft>
                <a:spcPts val="600"/>
              </a:spcAft>
            </a:pPr>
            <a:r>
              <a:rPr lang="en-US" dirty="0"/>
              <a:t>The PAD_INDEX option specifies the amount of space to leave open on each page (node) in the intermediate levels of the index. The PAD_INDEX option is useful only when FILLFACTOR is specified, because PAD_INDEX uses the percentage specified by FILLFACTOR.</a:t>
            </a:r>
          </a:p>
          <a:p>
            <a:pPr>
              <a:spcAft>
                <a:spcPts val="600"/>
              </a:spcAft>
            </a:pPr>
            <a:r>
              <a:rPr lang="en-US" dirty="0"/>
              <a:t>Before using FILLFACTOR and PAD_INDEX, you should remember that reads tend to outnumber writes, even in an online transaction processing (OLTP) system. Using a low FILLFACTOR tends to increase the reads because it spreads tables over a larger number of pages, thereby reducing data density. Before using FILLFACTOR and PAD_INDEX, you should use Performance Monitor (</a:t>
            </a:r>
            <a:r>
              <a:rPr lang="en-US" dirty="0" err="1"/>
              <a:t>Perfmon</a:t>
            </a:r>
            <a:r>
              <a:rPr lang="en-US" dirty="0"/>
              <a:t>) to compare SQL Server reads to SQL Server writes, and then change the FILLFACTOR and PAD_INDEX settings only if writes are more than 30 percent of reads</a:t>
            </a:r>
            <a:r>
              <a:rPr lang="en-US" dirty="0" smtClean="0"/>
              <a:t>.</a:t>
            </a:r>
            <a:endParaRPr lang="en-US" dirty="0"/>
          </a:p>
          <a:p>
            <a:pPr>
              <a:spcAft>
                <a:spcPts val="600"/>
              </a:spcAft>
            </a:pPr>
            <a:r>
              <a:rPr lang="en-US" b="1" dirty="0"/>
              <a:t>SORT_IN_TEMPDB</a:t>
            </a:r>
          </a:p>
          <a:p>
            <a:pPr>
              <a:spcAft>
                <a:spcPts val="600"/>
              </a:spcAft>
            </a:pPr>
            <a:r>
              <a:rPr lang="en-US" dirty="0"/>
              <a:t>Specifies whether to store temporary sort results in </a:t>
            </a:r>
            <a:r>
              <a:rPr lang="en-US" b="1" dirty="0" err="1"/>
              <a:t>tempdb</a:t>
            </a:r>
            <a:r>
              <a:rPr lang="en-US" dirty="0"/>
              <a:t>. The default is OFF</a:t>
            </a:r>
            <a:r>
              <a:rPr lang="en-US" dirty="0" smtClean="0"/>
              <a:t>.</a:t>
            </a:r>
            <a:endParaRPr lang="en-US" dirty="0"/>
          </a:p>
          <a:p>
            <a:pPr>
              <a:spcAft>
                <a:spcPts val="600"/>
              </a:spcAft>
            </a:pPr>
            <a:r>
              <a:rPr lang="en-US" dirty="0"/>
              <a:t>ON - The intermediate sort results that are used to build the index are stored in </a:t>
            </a:r>
            <a:r>
              <a:rPr lang="en-US" b="1" dirty="0" err="1"/>
              <a:t>tempdb</a:t>
            </a:r>
            <a:r>
              <a:rPr lang="en-US" dirty="0"/>
              <a:t>. This may reduce the time required to create an index if </a:t>
            </a:r>
            <a:r>
              <a:rPr lang="en-US" b="1" dirty="0" err="1"/>
              <a:t>tempdb</a:t>
            </a:r>
            <a:r>
              <a:rPr lang="en-US" dirty="0"/>
              <a:t> is on a different set of disks than the user database. However, this increases the amount of disk space that is used during the index build. </a:t>
            </a:r>
          </a:p>
          <a:p>
            <a:pPr>
              <a:spcAft>
                <a:spcPts val="600"/>
              </a:spcAft>
            </a:pPr>
            <a:r>
              <a:rPr lang="en-US" dirty="0"/>
              <a:t>OFF - The intermediate sort results are stored in the same database as the index</a:t>
            </a:r>
            <a:r>
              <a:rPr lang="en-US" dirty="0" smtClean="0"/>
              <a:t>.</a:t>
            </a:r>
            <a:endParaRPr lang="en-US" dirty="0"/>
          </a:p>
          <a:p>
            <a:pPr>
              <a:spcAft>
                <a:spcPts val="600"/>
              </a:spcAft>
            </a:pPr>
            <a:r>
              <a:rPr lang="en-US" b="1" dirty="0"/>
              <a:t>IGNORE_DUP_KEY</a:t>
            </a:r>
          </a:p>
          <a:p>
            <a:pPr>
              <a:spcAft>
                <a:spcPts val="600"/>
              </a:spcAft>
            </a:pPr>
            <a:r>
              <a:rPr lang="en-US" dirty="0"/>
              <a:t>Specifies the error response when an insert operation attempts to insert duplicate key values into a unique index. The IGNORE_DUP_KEY option applies only to insert operations after the index is created or rebuilt. The option has no effect when executing CREATE INDEX, ALTER INDEX, or UPDATE. The default is OFF.</a:t>
            </a:r>
          </a:p>
          <a:p>
            <a:pPr>
              <a:spcAft>
                <a:spcPts val="600"/>
              </a:spcAft>
            </a:pPr>
            <a:r>
              <a:rPr lang="en-US" dirty="0"/>
              <a:t>ON - A warning message will occur when duplicate key values are inserted into a unique index. Only the rows violating the uniqueness constraint will fail.</a:t>
            </a:r>
          </a:p>
          <a:p>
            <a:pPr>
              <a:spcAft>
                <a:spcPts val="600"/>
              </a:spcAft>
            </a:pPr>
            <a:r>
              <a:rPr lang="en-US" dirty="0"/>
              <a:t>OFF - An error message will occur when duplicate key values are inserted into a unique index. The entire INSERT operation will be rolled back. </a:t>
            </a:r>
          </a:p>
          <a:p>
            <a:pPr>
              <a:spcAft>
                <a:spcPts val="600"/>
              </a:spcAft>
            </a:pPr>
            <a:r>
              <a:rPr lang="en-US" dirty="0"/>
              <a:t>IGNORE_DUP_KEY cannot be set to ON for indexes created on a view, non-unique indexes, XML indexes, spatial indexes, and filtered indexes. To view IGNORE_DUP_KEY, use </a:t>
            </a:r>
            <a:r>
              <a:rPr lang="en-US" dirty="0" err="1"/>
              <a:t>sys.indexes</a:t>
            </a:r>
            <a:r>
              <a:rPr lang="en-US" dirty="0" smtClean="0"/>
              <a:t>.</a:t>
            </a:r>
            <a:endParaRPr lang="en-US" dirty="0"/>
          </a:p>
        </p:txBody>
      </p:sp>
      <p:sp>
        <p:nvSpPr>
          <p:cNvPr id="4" name="Footer Placeholder 3"/>
          <p:cNvSpPr>
            <a:spLocks noGrp="1"/>
          </p:cNvSpPr>
          <p:nvPr>
            <p:ph type="ftr" sz="quarter" idx="10"/>
          </p:nvPr>
        </p:nvSpPr>
        <p:spPr/>
        <p:txBody>
          <a:bodyPr/>
          <a:lstStyle/>
          <a:p>
            <a:r>
              <a:rPr lang="en-US" dirty="0"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398422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normAutofit fontScale="85000" lnSpcReduction="20000"/>
          </a:bodyPr>
          <a:lstStyle/>
          <a:p>
            <a:pPr>
              <a:spcAft>
                <a:spcPts val="600"/>
              </a:spcAft>
            </a:pPr>
            <a:r>
              <a:rPr lang="en-US" b="1" dirty="0" smtClean="0"/>
              <a:t>STATISTICS_NORECOMPUTE</a:t>
            </a:r>
            <a:endParaRPr lang="en-US" b="1" dirty="0" smtClean="0"/>
          </a:p>
          <a:p>
            <a:pPr>
              <a:spcAft>
                <a:spcPts val="600"/>
              </a:spcAft>
            </a:pPr>
            <a:r>
              <a:rPr lang="en-US" dirty="0" smtClean="0"/>
              <a:t>Specifies whether distribution statistics are recomputed. The default is OFF</a:t>
            </a:r>
            <a:r>
              <a:rPr lang="en-US" dirty="0" smtClean="0"/>
              <a:t>.</a:t>
            </a:r>
            <a:endParaRPr lang="en-US" dirty="0" smtClean="0"/>
          </a:p>
          <a:p>
            <a:pPr>
              <a:spcAft>
                <a:spcPts val="600"/>
              </a:spcAft>
            </a:pPr>
            <a:r>
              <a:rPr lang="en-US" dirty="0" smtClean="0"/>
              <a:t>ON - Out-of-date statistics are not automatically recomputed</a:t>
            </a:r>
            <a:r>
              <a:rPr lang="en-US" dirty="0" smtClean="0"/>
              <a:t>.</a:t>
            </a:r>
            <a:endParaRPr lang="en-US" dirty="0" smtClean="0"/>
          </a:p>
          <a:p>
            <a:pPr>
              <a:spcAft>
                <a:spcPts val="600"/>
              </a:spcAft>
            </a:pPr>
            <a:r>
              <a:rPr lang="en-US" dirty="0" smtClean="0"/>
              <a:t>OFF - Automatic statistics updating are enabled</a:t>
            </a:r>
            <a:r>
              <a:rPr lang="en-US" dirty="0" smtClean="0"/>
              <a:t>.</a:t>
            </a:r>
            <a:endParaRPr lang="en-US" dirty="0" smtClean="0"/>
          </a:p>
          <a:p>
            <a:pPr>
              <a:spcAft>
                <a:spcPts val="600"/>
              </a:spcAft>
            </a:pPr>
            <a:r>
              <a:rPr lang="en-US" dirty="0" smtClean="0"/>
              <a:t>To restore automatic statistics updating, set the STATISTICS_NORECOMPUTE to OFF, or execute UPDATE STATISTICS without the NORECOMPUTE clause. </a:t>
            </a:r>
          </a:p>
          <a:p>
            <a:pPr>
              <a:spcAft>
                <a:spcPts val="600"/>
              </a:spcAft>
            </a:pPr>
            <a:r>
              <a:rPr lang="en-US" b="1" dirty="0" smtClean="0"/>
              <a:t>DROP_EXISTING</a:t>
            </a:r>
          </a:p>
          <a:p>
            <a:pPr>
              <a:spcAft>
                <a:spcPts val="600"/>
              </a:spcAft>
            </a:pPr>
            <a:r>
              <a:rPr lang="en-US" dirty="0" smtClean="0"/>
              <a:t>Specifies that the named, preexisting clustered, or </a:t>
            </a:r>
            <a:r>
              <a:rPr lang="en-US" dirty="0" err="1" smtClean="0"/>
              <a:t>nonclustered</a:t>
            </a:r>
            <a:r>
              <a:rPr lang="en-US" dirty="0" smtClean="0"/>
              <a:t> is dropped and rebuilt. The default is OFF</a:t>
            </a:r>
            <a:r>
              <a:rPr lang="en-US" dirty="0" smtClean="0"/>
              <a:t>.</a:t>
            </a:r>
            <a:endParaRPr lang="en-US" dirty="0" smtClean="0"/>
          </a:p>
          <a:p>
            <a:pPr>
              <a:spcAft>
                <a:spcPts val="600"/>
              </a:spcAft>
            </a:pPr>
            <a:r>
              <a:rPr lang="en-US" dirty="0" smtClean="0"/>
              <a:t>ON - The existing index is dropped and rebuilt. The index name specified must be the same as a currently existing index; however, the index definition can be modified. For example, you can specify different columns, sort order, partition scheme, or index options. </a:t>
            </a:r>
          </a:p>
          <a:p>
            <a:pPr>
              <a:spcAft>
                <a:spcPts val="600"/>
              </a:spcAft>
            </a:pPr>
            <a:r>
              <a:rPr lang="en-US" dirty="0" smtClean="0"/>
              <a:t>OFF - An error is displayed if the specified index name already exists</a:t>
            </a:r>
            <a:r>
              <a:rPr lang="en-US" dirty="0" smtClean="0"/>
              <a:t>.</a:t>
            </a:r>
            <a:endParaRPr lang="en-US" dirty="0" smtClean="0"/>
          </a:p>
          <a:p>
            <a:pPr>
              <a:spcAft>
                <a:spcPts val="600"/>
              </a:spcAft>
            </a:pPr>
            <a:r>
              <a:rPr lang="en-US" dirty="0" smtClean="0"/>
              <a:t>The index type cannot be changed by using DROP_EXISTING. </a:t>
            </a:r>
            <a:endParaRPr lang="en-US" b="1" dirty="0" smtClean="0"/>
          </a:p>
          <a:p>
            <a:pPr>
              <a:spcAft>
                <a:spcPts val="600"/>
              </a:spcAft>
            </a:pPr>
            <a:r>
              <a:rPr lang="en-US" b="1" dirty="0" smtClean="0"/>
              <a:t>ONLINE</a:t>
            </a:r>
          </a:p>
          <a:p>
            <a:pPr>
              <a:spcAft>
                <a:spcPts val="600"/>
              </a:spcAft>
            </a:pPr>
            <a:r>
              <a:rPr lang="en-US" dirty="0" smtClean="0"/>
              <a:t>Specifies whether underlying tables and associated indexes are available for queries and data modification during the index operation. The default is OFF</a:t>
            </a:r>
            <a:r>
              <a:rPr lang="en-US" dirty="0" smtClean="0"/>
              <a:t>.</a:t>
            </a:r>
            <a:endParaRPr lang="en-US" dirty="0" smtClean="0"/>
          </a:p>
          <a:p>
            <a:pPr>
              <a:spcAft>
                <a:spcPts val="600"/>
              </a:spcAft>
            </a:pPr>
            <a:r>
              <a:rPr lang="en-US" b="1" dirty="0" smtClean="0"/>
              <a:t>ALLOW_ROW_LOCKS </a:t>
            </a:r>
          </a:p>
          <a:p>
            <a:pPr>
              <a:spcAft>
                <a:spcPts val="600"/>
              </a:spcAft>
            </a:pPr>
            <a:r>
              <a:rPr lang="en-US" dirty="0" smtClean="0"/>
              <a:t>Specifies whether row locks are allowed. The default is ON</a:t>
            </a:r>
            <a:r>
              <a:rPr lang="en-US" dirty="0" smtClean="0"/>
              <a:t>.</a:t>
            </a:r>
            <a:endParaRPr lang="en-US" dirty="0" smtClean="0"/>
          </a:p>
          <a:p>
            <a:pPr>
              <a:spcAft>
                <a:spcPts val="600"/>
              </a:spcAft>
            </a:pPr>
            <a:r>
              <a:rPr lang="en-US" dirty="0" smtClean="0"/>
              <a:t>ON -</a:t>
            </a:r>
            <a:r>
              <a:rPr lang="en-US" baseline="0" dirty="0" smtClean="0"/>
              <a:t> </a:t>
            </a:r>
            <a:r>
              <a:rPr lang="en-US" dirty="0" smtClean="0"/>
              <a:t>Row locks are allowed when accessing the index. The Database Engine determines when row locks are used</a:t>
            </a:r>
            <a:r>
              <a:rPr lang="en-US" dirty="0" smtClean="0"/>
              <a:t>.</a:t>
            </a:r>
            <a:endParaRPr lang="en-US" dirty="0" smtClean="0"/>
          </a:p>
          <a:p>
            <a:pPr>
              <a:spcAft>
                <a:spcPts val="600"/>
              </a:spcAft>
            </a:pPr>
            <a:r>
              <a:rPr lang="en-US" dirty="0" smtClean="0"/>
              <a:t>OFF - Row locks are not used</a:t>
            </a:r>
            <a:r>
              <a:rPr lang="en-US" dirty="0" smtClean="0"/>
              <a:t>.</a:t>
            </a:r>
            <a:endParaRPr lang="en-US" dirty="0" smtClean="0"/>
          </a:p>
          <a:p>
            <a:pPr>
              <a:spcAft>
                <a:spcPts val="600"/>
              </a:spcAft>
            </a:pPr>
            <a:r>
              <a:rPr lang="en-US" b="1" dirty="0" smtClean="0"/>
              <a:t>ALLOW_PAGE_LOCKS</a:t>
            </a:r>
            <a:r>
              <a:rPr lang="en-US" dirty="0" smtClean="0"/>
              <a:t> </a:t>
            </a:r>
          </a:p>
          <a:p>
            <a:pPr>
              <a:spcAft>
                <a:spcPts val="600"/>
              </a:spcAft>
            </a:pPr>
            <a:r>
              <a:rPr lang="en-US" dirty="0" smtClean="0"/>
              <a:t>Specifies whether page locks are allowed. The default is ON</a:t>
            </a:r>
            <a:r>
              <a:rPr lang="en-US" dirty="0" smtClean="0"/>
              <a:t>.</a:t>
            </a:r>
            <a:endParaRPr lang="en-US" dirty="0" smtClean="0"/>
          </a:p>
          <a:p>
            <a:pPr>
              <a:spcAft>
                <a:spcPts val="600"/>
              </a:spcAft>
            </a:pPr>
            <a:r>
              <a:rPr lang="en-US" dirty="0" smtClean="0"/>
              <a:t>ON - Page locks are allowed when accessing the index. The Database Engine determines when page locks are used</a:t>
            </a:r>
            <a:r>
              <a:rPr lang="en-US" dirty="0" smtClean="0"/>
              <a:t>.</a:t>
            </a:r>
            <a:endParaRPr lang="en-US" dirty="0" smtClean="0"/>
          </a:p>
          <a:p>
            <a:pPr>
              <a:spcAft>
                <a:spcPts val="600"/>
              </a:spcAft>
            </a:pPr>
            <a:r>
              <a:rPr lang="en-US" dirty="0" smtClean="0"/>
              <a:t>OFF - Page locks are not used</a:t>
            </a:r>
            <a:r>
              <a:rPr lang="en-US" dirty="0" smtClean="0"/>
              <a:t>.</a:t>
            </a:r>
            <a:endParaRPr lang="en-US" b="1" dirty="0" smtClean="0"/>
          </a:p>
          <a:p>
            <a:pPr>
              <a:spcAft>
                <a:spcPts val="600"/>
              </a:spcAft>
            </a:pPr>
            <a:r>
              <a:rPr lang="en-US" b="1" dirty="0" smtClean="0"/>
              <a:t>MAXDOP</a:t>
            </a:r>
          </a:p>
          <a:p>
            <a:pPr>
              <a:spcAft>
                <a:spcPts val="600"/>
              </a:spcAft>
            </a:pPr>
            <a:r>
              <a:rPr lang="en-US" dirty="0" smtClean="0"/>
              <a:t>The MAXDOP clause overrides max degree of parallelism configuration option for the duration of the CREATE INDEX statement</a:t>
            </a:r>
            <a:r>
              <a:rPr lang="en-US" dirty="0" smtClean="0"/>
              <a:t>.</a:t>
            </a:r>
            <a:endParaRPr lang="en-US" dirty="0" smtClean="0"/>
          </a:p>
          <a:p>
            <a:pPr>
              <a:spcAft>
                <a:spcPts val="600"/>
              </a:spcAft>
            </a:pPr>
            <a:r>
              <a:rPr lang="en-US" b="1" dirty="0" smtClean="0"/>
              <a:t>DATA_COMPRESSION</a:t>
            </a:r>
          </a:p>
          <a:p>
            <a:pPr>
              <a:spcAft>
                <a:spcPts val="600"/>
              </a:spcAft>
            </a:pPr>
            <a:r>
              <a:rPr lang="en-US" dirty="0" smtClean="0"/>
              <a:t>DATA_COMPRESSION Specifies </a:t>
            </a:r>
            <a:r>
              <a:rPr lang="en-US" dirty="0" smtClean="0"/>
              <a:t>the data compression option for the specified index, partition number, or range of partitions. The options are as follows</a:t>
            </a:r>
            <a:r>
              <a:rPr lang="en-US" dirty="0" smtClean="0"/>
              <a:t>:</a:t>
            </a:r>
            <a:endParaRPr lang="en-US" dirty="0" smtClean="0"/>
          </a:p>
          <a:p>
            <a:pPr>
              <a:spcAft>
                <a:spcPts val="600"/>
              </a:spcAft>
            </a:pPr>
            <a:r>
              <a:rPr lang="en-US" dirty="0" smtClean="0"/>
              <a:t>NONE - Index or specified partitions are not compressed</a:t>
            </a:r>
            <a:r>
              <a:rPr lang="en-US" dirty="0" smtClean="0"/>
              <a:t>.</a:t>
            </a:r>
            <a:endParaRPr lang="en-US" dirty="0" smtClean="0"/>
          </a:p>
          <a:p>
            <a:pPr>
              <a:spcAft>
                <a:spcPts val="600"/>
              </a:spcAft>
            </a:pPr>
            <a:r>
              <a:rPr lang="en-US" dirty="0" smtClean="0"/>
              <a:t>ROW - Index or specified partitions are compressed by using row compression</a:t>
            </a:r>
            <a:r>
              <a:rPr lang="en-US" dirty="0" smtClean="0"/>
              <a:t>.</a:t>
            </a:r>
            <a:endParaRPr lang="en-US" dirty="0" smtClean="0"/>
          </a:p>
          <a:p>
            <a:pPr>
              <a:spcAft>
                <a:spcPts val="600"/>
              </a:spcAft>
            </a:pPr>
            <a:r>
              <a:rPr lang="en-US" dirty="0" smtClean="0"/>
              <a:t>PAGE - Index or specified partitions are compressed by using page compression</a:t>
            </a:r>
            <a:r>
              <a:rPr lang="en-US" dirty="0" smtClean="0"/>
              <a:t>.</a:t>
            </a:r>
            <a:endParaRPr lang="en-US" dirty="0" smtClean="0"/>
          </a:p>
          <a:p>
            <a:pPr>
              <a:spcAft>
                <a:spcPts val="600"/>
              </a:spcAft>
            </a:pPr>
            <a:r>
              <a:rPr lang="en-US" b="1" dirty="0" smtClean="0"/>
              <a:t>Disabled </a:t>
            </a:r>
            <a:r>
              <a:rPr lang="en-US" b="1" dirty="0"/>
              <a:t>Indexes</a:t>
            </a:r>
          </a:p>
          <a:p>
            <a:pPr>
              <a:spcAft>
                <a:spcPts val="600"/>
              </a:spcAft>
            </a:pPr>
            <a:r>
              <a:rPr lang="en-US" dirty="0"/>
              <a:t>Disabling an index is beneficial in situations where you want to perform some administrative tasks that require you to first drop and then re-create the index. Now, you can simply disable, load, and rebuild the index instead. This makes the syntax and automation scripts a lot easier to write. Disabled indexes are not used or maintained. Disabling an index </a:t>
            </a:r>
            <a:r>
              <a:rPr lang="en-US" dirty="0" err="1"/>
              <a:t>deallocates</a:t>
            </a:r>
            <a:r>
              <a:rPr lang="en-US" dirty="0"/>
              <a:t> the storage space, but retains the metadata. Disabled indexes must be rebuilt before they can be used </a:t>
            </a:r>
            <a:r>
              <a:rPr lang="en-US" dirty="0" err="1"/>
              <a:t>again.Disabling</a:t>
            </a:r>
            <a:r>
              <a:rPr lang="en-US" dirty="0"/>
              <a:t> the clustered index makes the table unusable until the index is rebuilt</a:t>
            </a:r>
            <a:r>
              <a:rPr lang="en-US" dirty="0" smtClean="0"/>
              <a:t>.</a:t>
            </a:r>
            <a:endParaRPr lang="en-US" dirty="0" smtClean="0"/>
          </a:p>
          <a:p>
            <a:pPr>
              <a:spcAft>
                <a:spcPts val="600"/>
              </a:spcAft>
            </a:pPr>
            <a:r>
              <a:rPr lang="en-US" dirty="0" smtClean="0"/>
              <a:t>To </a:t>
            </a:r>
            <a:r>
              <a:rPr lang="en-US" dirty="0"/>
              <a:t>see if an index is disabled or not, you can use the </a:t>
            </a:r>
            <a:r>
              <a:rPr lang="en-US" dirty="0" err="1" smtClean="0"/>
              <a:t>sys.indexes</a:t>
            </a:r>
            <a:r>
              <a:rPr lang="en-US" dirty="0" smtClean="0"/>
              <a:t> </a:t>
            </a:r>
            <a:r>
              <a:rPr lang="en-US" dirty="0"/>
              <a:t>catalog as follows</a:t>
            </a:r>
            <a:r>
              <a:rPr lang="en-US" dirty="0" smtClean="0"/>
              <a:t>:</a:t>
            </a:r>
            <a:endParaRPr lang="en-US" dirty="0" smtClean="0"/>
          </a:p>
          <a:p>
            <a:pPr>
              <a:spcAft>
                <a:spcPts val="600"/>
              </a:spcAft>
            </a:pPr>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name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is_disabled</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AdventureWorksPTO</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sys</a:t>
            </a:r>
            <a:r>
              <a:rPr lang="en-US" sz="1000" dirty="0" err="1">
                <a:solidFill>
                  <a:srgbClr val="808080"/>
                </a:solidFill>
                <a:latin typeface="Courier New" pitchFamily="49" charset="0"/>
                <a:cs typeface="Courier New" pitchFamily="49" charset="0"/>
              </a:rPr>
              <a:t>.</a:t>
            </a:r>
            <a:r>
              <a:rPr lang="en-US" sz="1000" dirty="0" err="1">
                <a:solidFill>
                  <a:srgbClr val="008000"/>
                </a:solidFill>
                <a:latin typeface="Courier New" pitchFamily="49" charset="0"/>
                <a:cs typeface="Courier New" pitchFamily="49" charset="0"/>
              </a:rPr>
              <a:t>indexes</a:t>
            </a:r>
            <a:endParaRPr lang="en-US" sz="10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384961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dirty="0"/>
              <a:t>Indexes need routine maintenance to continue operating optimally. One of these routine maintenance tasks is Defragmenting. A fragmented index can have a negative impact on the efficiency of data access.</a:t>
            </a:r>
          </a:p>
          <a:p>
            <a:endParaRPr lang="en-US" b="1" dirty="0" smtClean="0"/>
          </a:p>
          <a:p>
            <a:r>
              <a:rPr lang="en-US" b="1" dirty="0" err="1" smtClean="0"/>
              <a:t>dm_db_index_physical_stats</a:t>
            </a:r>
            <a:endParaRPr lang="en-US" b="1" dirty="0"/>
          </a:p>
          <a:p>
            <a:r>
              <a:rPr lang="en-US" dirty="0"/>
              <a:t>The </a:t>
            </a:r>
            <a:r>
              <a:rPr lang="en-US" b="1" dirty="0" err="1"/>
              <a:t>dm_db_index_physical_stats</a:t>
            </a:r>
            <a:r>
              <a:rPr lang="en-US" dirty="0"/>
              <a:t> dynamic management </a:t>
            </a:r>
            <a:r>
              <a:rPr lang="en-US" dirty="0" smtClean="0"/>
              <a:t>function (DMF) </a:t>
            </a:r>
            <a:r>
              <a:rPr lang="en-US" dirty="0"/>
              <a:t>returns the size and fragmentation information for the data and indexes of the specified table or view. You should use this </a:t>
            </a:r>
            <a:r>
              <a:rPr lang="en-US" dirty="0" smtClean="0"/>
              <a:t>DMF </a:t>
            </a:r>
            <a:r>
              <a:rPr lang="en-US" dirty="0"/>
              <a:t>to identify fragmentation. It replaces DBCC SHOWCONTIG from SQL Server 2000.</a:t>
            </a:r>
          </a:p>
          <a:p>
            <a:endParaRPr lang="en-US" dirty="0" smtClean="0"/>
          </a:p>
          <a:p>
            <a:r>
              <a:rPr lang="en-US" dirty="0" smtClean="0"/>
              <a:t>The </a:t>
            </a:r>
            <a:r>
              <a:rPr lang="en-US" b="1" dirty="0" err="1"/>
              <a:t>dm_db_index_physical_stats</a:t>
            </a:r>
            <a:r>
              <a:rPr lang="en-US" dirty="0"/>
              <a:t> </a:t>
            </a:r>
            <a:r>
              <a:rPr lang="en-US" dirty="0" smtClean="0"/>
              <a:t>DMF </a:t>
            </a:r>
            <a:r>
              <a:rPr lang="en-US" dirty="0"/>
              <a:t>returns the following information:</a:t>
            </a:r>
          </a:p>
          <a:p>
            <a:pPr lvl="0"/>
            <a:r>
              <a:rPr lang="en-US" dirty="0"/>
              <a:t>For an index, one row for each level of the B-tree in each partition.</a:t>
            </a:r>
          </a:p>
          <a:p>
            <a:pPr lvl="0"/>
            <a:r>
              <a:rPr lang="en-US" dirty="0"/>
              <a:t>For a heap, one row for the IN_ROW_DATA allocation unit of each partition.</a:t>
            </a:r>
          </a:p>
          <a:p>
            <a:pPr lvl="0"/>
            <a:r>
              <a:rPr lang="en-US" dirty="0"/>
              <a:t>For LOB data, one row for the LOB_DATA allocation unit of each partition.</a:t>
            </a:r>
          </a:p>
          <a:p>
            <a:pPr lvl="0"/>
            <a:r>
              <a:rPr lang="en-US" dirty="0"/>
              <a:t>If row-overflow data exists in the table, one row for the ROW_OVERFLOW_DATA allocation unit in each partition.</a:t>
            </a:r>
          </a:p>
          <a:p>
            <a:endParaRPr lang="en-US" dirty="0" smtClean="0"/>
          </a:p>
          <a:p>
            <a:r>
              <a:rPr lang="en-US" dirty="0" smtClean="0"/>
              <a:t>By </a:t>
            </a:r>
            <a:r>
              <a:rPr lang="en-US" dirty="0"/>
              <a:t>default, this </a:t>
            </a:r>
            <a:r>
              <a:rPr lang="en-US" dirty="0" smtClean="0"/>
              <a:t>DMF </a:t>
            </a:r>
            <a:r>
              <a:rPr lang="en-US" dirty="0"/>
              <a:t>scans the page chain at the leaf level of the specified index. The following </a:t>
            </a:r>
            <a:r>
              <a:rPr lang="en-US" dirty="0" smtClean="0"/>
              <a:t>are the </a:t>
            </a:r>
            <a:r>
              <a:rPr lang="en-US" dirty="0"/>
              <a:t>options to be used with calls to this function.</a:t>
            </a:r>
          </a:p>
          <a:p>
            <a:endParaRPr lang="en-US" dirty="0" smtClean="0"/>
          </a:p>
          <a:p>
            <a:r>
              <a:rPr lang="en-US" dirty="0" err="1" smtClean="0"/>
              <a:t>sys.dm_db_index_physical_stats</a:t>
            </a:r>
            <a:r>
              <a:rPr lang="en-US" dirty="0" smtClean="0"/>
              <a:t> </a:t>
            </a:r>
            <a:r>
              <a:rPr lang="en-US" dirty="0"/>
              <a:t>(     </a:t>
            </a:r>
          </a:p>
          <a:p>
            <a:r>
              <a:rPr lang="en-US" dirty="0"/>
              <a:t>{ </a:t>
            </a:r>
            <a:r>
              <a:rPr lang="en-US" dirty="0" err="1"/>
              <a:t>database_id</a:t>
            </a:r>
            <a:r>
              <a:rPr lang="en-US" dirty="0"/>
              <a:t> | NULL }, { </a:t>
            </a:r>
            <a:r>
              <a:rPr lang="en-US" dirty="0" err="1"/>
              <a:t>object_id</a:t>
            </a:r>
            <a:r>
              <a:rPr lang="en-US" dirty="0"/>
              <a:t> | NULL }, </a:t>
            </a:r>
          </a:p>
          <a:p>
            <a:r>
              <a:rPr lang="en-US" dirty="0"/>
              <a:t>{ </a:t>
            </a:r>
            <a:r>
              <a:rPr lang="en-US" dirty="0" err="1"/>
              <a:t>index_id</a:t>
            </a:r>
            <a:r>
              <a:rPr lang="en-US" dirty="0"/>
              <a:t> | NULL | 0 }, { </a:t>
            </a:r>
            <a:r>
              <a:rPr lang="en-US" dirty="0" err="1"/>
              <a:t>partition_number</a:t>
            </a:r>
            <a:r>
              <a:rPr lang="en-US" dirty="0"/>
              <a:t> | NULL }, </a:t>
            </a:r>
          </a:p>
          <a:p>
            <a:r>
              <a:rPr lang="en-US" dirty="0"/>
              <a:t>{ mode | NULL | DEFAULT } ) </a:t>
            </a:r>
          </a:p>
          <a:p>
            <a:r>
              <a:rPr lang="en-US" dirty="0"/>
              <a:t> </a:t>
            </a:r>
            <a:endParaRPr lang="en-US" dirty="0" smtClean="0"/>
          </a:p>
          <a:p>
            <a:r>
              <a:rPr lang="en-US" dirty="0"/>
              <a:t>The following table describes the possible values for the mode option in the syntax of the </a:t>
            </a:r>
            <a:r>
              <a:rPr lang="en-US" dirty="0" err="1"/>
              <a:t>dm_db_index_physical_stats</a:t>
            </a:r>
            <a:r>
              <a:rPr lang="en-US" dirty="0"/>
              <a:t> DMF:</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363646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norm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From LIMITED to SAMPLED to DETAILED, the modes are progressively slower, because more work is performed in each. To quickly gauge the size or fragmentation level of a table or index, you should use the LIMITED mode. It is the fastest and will not return a row for each non-leaf level in the IN_ROW_DATA allocation unit of the index.</a:t>
            </a:r>
          </a:p>
          <a:p>
            <a:r>
              <a:rPr lang="en-US" dirty="0"/>
              <a:t>Regardless of the mode specified, </a:t>
            </a:r>
            <a:r>
              <a:rPr lang="en-US" dirty="0" err="1"/>
              <a:t>sys.dm_db_index_physical_stats</a:t>
            </a:r>
            <a:r>
              <a:rPr lang="en-US" dirty="0"/>
              <a:t> requires only an Intent-Shared (IS) table lock, unlike DBCC SHOWCONTIG, which required a shared (S) table lock.</a:t>
            </a:r>
          </a:p>
          <a:p>
            <a:endParaRPr lang="en-US" b="1" dirty="0" smtClean="0"/>
          </a:p>
          <a:p>
            <a:r>
              <a:rPr lang="en-US" b="1" dirty="0" smtClean="0"/>
              <a:t>Detecting </a:t>
            </a:r>
            <a:r>
              <a:rPr lang="en-US" b="1" dirty="0"/>
              <a:t>fragmentation</a:t>
            </a:r>
          </a:p>
          <a:p>
            <a:r>
              <a:rPr lang="en-US" dirty="0" smtClean="0"/>
              <a:t>Two </a:t>
            </a:r>
            <a:r>
              <a:rPr lang="en-US" dirty="0"/>
              <a:t>types of fragmentation can exist on indexes: </a:t>
            </a:r>
          </a:p>
          <a:p>
            <a:pPr lvl="0"/>
            <a:endParaRPr lang="en-US" b="1" dirty="0" smtClean="0"/>
          </a:p>
          <a:p>
            <a:pPr marL="171450" lvl="0" indent="-171450">
              <a:buFont typeface="Arial" pitchFamily="34" charset="0"/>
              <a:buChar char="•"/>
            </a:pPr>
            <a:r>
              <a:rPr lang="en-US" b="1" dirty="0" smtClean="0"/>
              <a:t>Logical </a:t>
            </a:r>
            <a:r>
              <a:rPr lang="en-US" b="1" dirty="0"/>
              <a:t>fragmentation</a:t>
            </a:r>
            <a:endParaRPr lang="en-US" dirty="0"/>
          </a:p>
          <a:p>
            <a:pPr lvl="1"/>
            <a:r>
              <a:rPr lang="en-US" dirty="0"/>
              <a:t>Logical fragmentation is the percentage of an index that consists of out-of-order pages in the leaf pages. An out-of-order page is the one for which the next page indicated in an IAM is different from the page pointed to by the next page pointer in the leaf page.</a:t>
            </a:r>
          </a:p>
          <a:p>
            <a:pPr lvl="0"/>
            <a:endParaRPr lang="en-US" b="1" dirty="0" smtClean="0"/>
          </a:p>
          <a:p>
            <a:pPr marL="171450" lvl="0" indent="-171450">
              <a:buFont typeface="Arial" pitchFamily="34" charset="0"/>
              <a:buChar char="•"/>
            </a:pPr>
            <a:r>
              <a:rPr lang="en-US" b="1" dirty="0" smtClean="0"/>
              <a:t>Extent </a:t>
            </a:r>
            <a:r>
              <a:rPr lang="en-US" b="1" dirty="0"/>
              <a:t>fragmentation</a:t>
            </a:r>
            <a:endParaRPr lang="en-US" dirty="0"/>
          </a:p>
          <a:p>
            <a:pPr lvl="1"/>
            <a:r>
              <a:rPr lang="en-US" dirty="0"/>
              <a:t>Extent fragmentation is the percentage of a heap that consists of out-of-order extents in the leaf pages. An out-of-order extent is the one for which the extent that contains the current page for a heap is not, physically, the next extent after the extent that contains the previous page.</a:t>
            </a:r>
          </a:p>
          <a:p>
            <a:pPr lvl="1"/>
            <a:r>
              <a:rPr lang="en-US" dirty="0"/>
              <a:t>The fragmentation level of an index or heap is shown in the </a:t>
            </a:r>
            <a:r>
              <a:rPr lang="en-US" b="1" dirty="0" err="1"/>
              <a:t>avg_fragmentation_in_percent</a:t>
            </a:r>
            <a:r>
              <a:rPr lang="en-US" dirty="0"/>
              <a:t> column. For heaps, the value represents the extent fragmentation (equivalent to DBCC SHOWCONTIG Extent Scan Fragmentation). For indexes, the value represents the logical fragmentation (equivalent to DBCC SHOWCONTIG Logical Scan Fragmentation). Higher values for </a:t>
            </a:r>
            <a:r>
              <a:rPr lang="en-US" b="1" dirty="0" err="1"/>
              <a:t>avg_fragmentation_in_percent</a:t>
            </a:r>
            <a:r>
              <a:rPr lang="en-US" dirty="0"/>
              <a:t> indicate that the table or index is fragmented. For maximum performance, the value for </a:t>
            </a:r>
            <a:r>
              <a:rPr lang="en-US" b="1" dirty="0" err="1"/>
              <a:t>avg_fragmentation_in_percent</a:t>
            </a:r>
            <a:r>
              <a:rPr lang="en-US" dirty="0"/>
              <a:t> should be as close to zero as possible.</a:t>
            </a:r>
          </a:p>
          <a:p>
            <a:endParaRPr lang="en-US" dirty="0"/>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79305729"/>
              </p:ext>
            </p:extLst>
          </p:nvPr>
        </p:nvGraphicFramePr>
        <p:xfrm>
          <a:off x="838200" y="609600"/>
          <a:ext cx="5080000" cy="2095500"/>
        </p:xfrm>
        <a:graphic>
          <a:graphicData uri="http://schemas.openxmlformats.org/drawingml/2006/table">
            <a:tbl>
              <a:tblPr firstRow="1" bandRow="1">
                <a:tableStyleId>{5C22544A-7EE6-4342-B048-85BDC9FD1C3A}</a:tableStyleId>
              </a:tblPr>
              <a:tblGrid>
                <a:gridCol w="2540000"/>
                <a:gridCol w="2540000"/>
              </a:tblGrid>
              <a:tr h="0">
                <a:tc>
                  <a:txBody>
                    <a:bodyPr/>
                    <a:lstStyle/>
                    <a:p>
                      <a:pPr marL="45720" marR="0">
                        <a:lnSpc>
                          <a:spcPts val="1100"/>
                        </a:lnSpc>
                        <a:spcBef>
                          <a:spcPts val="200"/>
                        </a:spcBef>
                        <a:spcAft>
                          <a:spcPts val="200"/>
                        </a:spcAft>
                      </a:pPr>
                      <a:r>
                        <a:rPr lang="en-US" sz="900" b="1" dirty="0">
                          <a:effectLst/>
                          <a:latin typeface="Arial"/>
                          <a:ea typeface="MS Mincho"/>
                          <a:cs typeface="Times New Roman"/>
                        </a:rPr>
                        <a:t>Mode Value</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c>
                  <a:txBody>
                    <a:bodyPr/>
                    <a:lstStyle/>
                    <a:p>
                      <a:pPr marL="45720" marR="0">
                        <a:lnSpc>
                          <a:spcPts val="1100"/>
                        </a:lnSpc>
                        <a:spcBef>
                          <a:spcPts val="200"/>
                        </a:spcBef>
                        <a:spcAft>
                          <a:spcPts val="200"/>
                        </a:spcAft>
                      </a:pPr>
                      <a:r>
                        <a:rPr lang="en-US" sz="900" b="1">
                          <a:effectLst/>
                          <a:latin typeface="Arial"/>
                          <a:ea typeface="MS Mincho"/>
                          <a:cs typeface="Times New Roman"/>
                        </a:rPr>
                        <a:t>Description</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r>
              <a:tr h="0">
                <a:tc>
                  <a:txBody>
                    <a:bodyPr/>
                    <a:lstStyle/>
                    <a:p>
                      <a:pPr marL="45720" marR="0">
                        <a:lnSpc>
                          <a:spcPts val="1100"/>
                        </a:lnSpc>
                        <a:spcBef>
                          <a:spcPts val="200"/>
                        </a:spcBef>
                        <a:spcAft>
                          <a:spcPts val="300"/>
                        </a:spcAft>
                      </a:pPr>
                      <a:r>
                        <a:rPr lang="en-US" sz="900" dirty="0">
                          <a:effectLst/>
                          <a:latin typeface="Arial"/>
                          <a:ea typeface="MS Mincho"/>
                          <a:cs typeface="Times New Roman"/>
                        </a:rPr>
                        <a:t>LIMITED (default)</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a:effectLst/>
                          <a:latin typeface="Arial"/>
                          <a:ea typeface="MS Mincho"/>
                          <a:cs typeface="Times New Roman"/>
                        </a:rPr>
                        <a:t>LIMITED mode is the fastest and scans the smallest number of pages. It scans all pages for a heap, but only scans the parent-level pages, which means, the pages above the leaf-level, for an index.</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SAMPLED</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a:effectLst/>
                          <a:latin typeface="Arial"/>
                          <a:ea typeface="MS Mincho"/>
                          <a:cs typeface="Times New Roman"/>
                        </a:rPr>
                        <a:t>SAMPLED mode returns statistics based on a one percent sample of all the pages in the index or heap. If the index or heap has fewer than 10,000 pages, DETAILED mode is used instead of SAMPLED.</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DETAILED</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5720" marR="0">
                        <a:lnSpc>
                          <a:spcPts val="1100"/>
                        </a:lnSpc>
                        <a:spcBef>
                          <a:spcPts val="200"/>
                        </a:spcBef>
                        <a:spcAft>
                          <a:spcPts val="300"/>
                        </a:spcAft>
                      </a:pPr>
                      <a:r>
                        <a:rPr lang="en-US" sz="900" dirty="0">
                          <a:effectLst/>
                          <a:latin typeface="Arial"/>
                          <a:ea typeface="MS Mincho"/>
                          <a:cs typeface="Times New Roman"/>
                        </a:rPr>
                        <a:t>Detailed mode scans all pages, there would be a row corresponding to each level (root, intermediate and leaf) and statistics are displayed per level.</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bl>
          </a:graphicData>
        </a:graphic>
      </p:graphicFrame>
    </p:spTree>
    <p:extLst>
      <p:ext uri="{BB962C8B-B14F-4D97-AF65-F5344CB8AC3E}">
        <p14:creationId xmlns:p14="http://schemas.microsoft.com/office/powerpoint/2010/main" val="237960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fontScale="85000" lnSpcReduction="20000"/>
          </a:bodyPr>
          <a:lstStyle/>
          <a:p>
            <a:r>
              <a:rPr lang="en-US" sz="1200" b="1" kern="1200" dirty="0" smtClean="0">
                <a:solidFill>
                  <a:schemeClr val="tx1"/>
                </a:solidFill>
                <a:effectLst/>
                <a:latin typeface="+mn-lt"/>
                <a:ea typeface="+mn-ea"/>
                <a:cs typeface="+mn-cs"/>
              </a:rPr>
              <a:t>Reducing fragmentation in an index</a:t>
            </a:r>
          </a:p>
          <a:p>
            <a:r>
              <a:rPr lang="en-US" sz="1200" kern="1200" dirty="0" smtClean="0">
                <a:solidFill>
                  <a:schemeClr val="tx1"/>
                </a:solidFill>
                <a:effectLst/>
                <a:latin typeface="+mn-lt"/>
                <a:ea typeface="+mn-ea"/>
                <a:cs typeface="+mn-cs"/>
              </a:rPr>
              <a:t>When an index is fragmented in a way that affects the query performance, there are three choices for reducing fragmentation:</a:t>
            </a:r>
          </a:p>
          <a:p>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Drop and re-create the clustered index.</a:t>
            </a:r>
          </a:p>
          <a:p>
            <a:pPr lvl="1"/>
            <a:r>
              <a:rPr lang="en-US" kern="1200" dirty="0" smtClean="0">
                <a:solidFill>
                  <a:schemeClr val="tx1"/>
                </a:solidFill>
                <a:effectLst/>
                <a:latin typeface="+mn-lt"/>
                <a:ea typeface="+mn-ea"/>
                <a:cs typeface="+mn-cs"/>
              </a:rPr>
              <a:t>Re-creating a clustered index redistributes the data and results in full data pages. You can configure the level of fullness by using the FILLFACTOR option in CREATE INDEX. The drawbacks to this method are that the index is offline during the drop and re-create cycle, and the operation is atomic, which means that if the index creation is interrupted, the index is not re-created.  Also keep in mind that dropping the clustered index will cause</a:t>
            </a:r>
            <a:r>
              <a:rPr lang="en-US" kern="1200" baseline="0" dirty="0" smtClean="0">
                <a:solidFill>
                  <a:schemeClr val="tx1"/>
                </a:solidFill>
                <a:effectLst/>
                <a:latin typeface="+mn-lt"/>
                <a:ea typeface="+mn-ea"/>
                <a:cs typeface="+mn-cs"/>
              </a:rPr>
              <a:t> SQL Server to rebuild all the non-clustered indexes on the table.</a:t>
            </a:r>
            <a:endParaRPr lang="en-US"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Use ALTER INDEX REORGANIZE, the replacement for DBCC INDEXDEFRAG, to reorder the leaf-level pages of the index in a logical order.</a:t>
            </a:r>
          </a:p>
          <a:p>
            <a:pPr lvl="1"/>
            <a:r>
              <a:rPr lang="en-US" kern="1200" dirty="0" smtClean="0">
                <a:solidFill>
                  <a:schemeClr val="tx1"/>
                </a:solidFill>
                <a:effectLst/>
                <a:latin typeface="+mn-lt"/>
                <a:ea typeface="+mn-ea"/>
                <a:cs typeface="+mn-cs"/>
              </a:rPr>
              <a:t>Because this is an online operation, the index is available while the statement is running. The operation can also be interrupted without losing work that has already been completed. The drawback to this method is that it does not do as good a job of reorganizing the data as the index rebuild operation, and it does not update statistics.</a:t>
            </a:r>
          </a:p>
          <a:p>
            <a:pPr marL="171450" lvl="0" indent="-171450">
              <a:buFont typeface="Arial" pitchFamily="34" charset="0"/>
              <a:buChar char="•"/>
            </a:pPr>
            <a:r>
              <a:rPr lang="en-US" sz="1200" kern="1200" dirty="0" smtClean="0">
                <a:solidFill>
                  <a:schemeClr val="tx1"/>
                </a:solidFill>
                <a:effectLst/>
                <a:latin typeface="+mn-lt"/>
                <a:ea typeface="+mn-ea"/>
                <a:cs typeface="+mn-cs"/>
              </a:rPr>
              <a:t>Use ALTER INDEX REBUILD, the replacement for DBCC DBREINDEX, to rebuild the index online or offline.</a:t>
            </a:r>
          </a:p>
          <a:p>
            <a:pPr lvl="1"/>
            <a:r>
              <a:rPr lang="en-US" kern="1200" dirty="0" smtClean="0">
                <a:solidFill>
                  <a:schemeClr val="tx1"/>
                </a:solidFill>
                <a:effectLst/>
                <a:latin typeface="+mn-lt"/>
                <a:ea typeface="+mn-ea"/>
                <a:cs typeface="+mn-cs"/>
              </a:rPr>
              <a:t>Fragmentation alone is not a sufficient reason to reorganize or rebuild an index. The main effect of fragmentation is that it slows down page read-ahead throughput during index scans. This causes slower response times. If the query workload on a fragmented table or index does not involve scans, because the workload primarily consists of singleton lookups, removing fragmentation may not have any effect.  ALTER INDEX REBUILD will cause SQL Server to update the corresponding index statistics with FULLSCAN.</a:t>
            </a:r>
          </a:p>
          <a:p>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DBCCs pertaining to indexes (</a:t>
            </a:r>
            <a:r>
              <a:rPr lang="en-US" sz="1200" kern="1200" dirty="0" smtClean="0">
                <a:solidFill>
                  <a:schemeClr val="tx1"/>
                </a:solidFill>
                <a:latin typeface="+mn-lt"/>
                <a:ea typeface="+mn-ea"/>
                <a:cs typeface="+mn-cs"/>
              </a:rPr>
              <a:t>DBCC INDEXDEFRAG, DBCC SHOWCONTIG, and DBCC DBREINDEX) </a:t>
            </a:r>
            <a:r>
              <a:rPr lang="en-US" sz="1200" kern="1200" dirty="0" smtClean="0">
                <a:solidFill>
                  <a:schemeClr val="tx1"/>
                </a:solidFill>
                <a:effectLst/>
                <a:latin typeface="+mn-lt"/>
                <a:ea typeface="+mn-ea"/>
                <a:cs typeface="+mn-cs"/>
              </a:rPr>
              <a:t>will be dropped in a future version of SQL Server. We recommend you to stop using them now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Also note that these commands use the older algorithms which are slower and in the case of SHOWCONTIG not as accurate as the newer methods.</a:t>
            </a:r>
            <a:endParaRPr lang="en-US" sz="1200"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Reducing fragmentation in a heap</a:t>
            </a:r>
          </a:p>
          <a:p>
            <a:r>
              <a:rPr lang="en-US" sz="1200" kern="1200" dirty="0" smtClean="0">
                <a:solidFill>
                  <a:schemeClr val="tx1"/>
                </a:solidFill>
                <a:effectLst/>
                <a:latin typeface="+mn-lt"/>
                <a:ea typeface="+mn-ea"/>
                <a:cs typeface="+mn-cs"/>
              </a:rPr>
              <a:t>A clustered index should be created in all tables; however there might be business reasons where clustered indexes are not an option.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reduce the extent fragmentation of a heap, you should first create a clustered index on the table and then drop the index. This redistributes the data while the clustered index is created. This also optimizes the data as much as possible, thereby considering the distribution of free space available in the database. When the clustered index is then dropped to re-create the heap, the data is not moved and remains in an optimal position.</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if the heap has a non-clustered index or several non-clustered indexes, creating and dropping the clustered index to defragment the heap, might cause significant performance impact, because the non-clustered indexes must be rebuilt, when creating and when dropping the clustered index. </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1599639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dirty="0"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dirty="0"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normAutofit fontScale="90000"/>
          </a:bodyPr>
          <a:lstStyle/>
          <a:p>
            <a:r>
              <a:rPr lang="en-US" smtClean="0"/>
              <a:t>Lesson 10 </a:t>
            </a:r>
            <a:r>
              <a:rPr lang="en-US" dirty="0" smtClean="0"/>
              <a:t>– Optimizing, Maintaining and Monitoring Indexes</a:t>
            </a:r>
            <a:endParaRPr lang="en-US" dirty="0"/>
          </a:p>
        </p:txBody>
      </p:sp>
      <p:sp>
        <p:nvSpPr>
          <p:cNvPr id="16" name="Subtitle 15"/>
          <p:cNvSpPr>
            <a:spLocks noGrp="1"/>
          </p:cNvSpPr>
          <p:nvPr>
            <p:ph type="subTitle" idx="1"/>
          </p:nvPr>
        </p:nvSpPr>
        <p:spPr/>
        <p:txBody>
          <a:bodyPr>
            <a:noAutofit/>
          </a:bodyPr>
          <a:lstStyle/>
          <a:p>
            <a:pPr marL="342900" lvl="0" indent="-342900">
              <a:buBlip>
                <a:blip r:embed="rId3"/>
              </a:buBlip>
            </a:pPr>
            <a:r>
              <a:rPr lang="en-US" i="1" dirty="0"/>
              <a:t>Index Options</a:t>
            </a:r>
          </a:p>
          <a:p>
            <a:pPr marL="342900" lvl="0" indent="-342900">
              <a:buBlip>
                <a:blip r:embed="rId3"/>
              </a:buBlip>
            </a:pPr>
            <a:r>
              <a:rPr lang="en-US" i="1" dirty="0"/>
              <a:t>Reorganizing Indexes</a:t>
            </a:r>
          </a:p>
          <a:p>
            <a:pPr marL="342900" lvl="0" indent="-342900">
              <a:buBlip>
                <a:blip r:embed="rId3"/>
              </a:buBlip>
            </a:pPr>
            <a:r>
              <a:rPr lang="en-US" i="1" dirty="0"/>
              <a:t>Reducing Fragmentation</a:t>
            </a:r>
          </a:p>
          <a:p>
            <a:pPr marL="342900" lvl="0" indent="-342900">
              <a:buBlip>
                <a:blip r:embed="rId3"/>
              </a:buBlip>
            </a:pPr>
            <a:r>
              <a:rPr lang="en-US" i="1" dirty="0"/>
              <a:t>Online Index Maintenance</a:t>
            </a:r>
          </a:p>
          <a:p>
            <a:pPr marL="342900" lvl="0" indent="-342900">
              <a:buBlip>
                <a:blip r:embed="rId3"/>
              </a:buBlip>
            </a:pPr>
            <a:r>
              <a:rPr lang="en-US" i="1" dirty="0"/>
              <a:t>Offline Only Index Operations</a:t>
            </a:r>
          </a:p>
          <a:p>
            <a:pPr marL="342900" lvl="0" indent="-342900">
              <a:buBlip>
                <a:blip r:embed="rId3"/>
              </a:buBlip>
            </a:pPr>
            <a:r>
              <a:rPr lang="en-US" i="1" dirty="0"/>
              <a:t>LOB Compaction</a:t>
            </a:r>
          </a:p>
        </p:txBody>
      </p:sp>
      <p:sp>
        <p:nvSpPr>
          <p:cNvPr id="3" name="Footer Placeholder 2"/>
          <p:cNvSpPr>
            <a:spLocks noGrp="1"/>
          </p:cNvSpPr>
          <p:nvPr>
            <p:ph type="ftr" sz="quarter" idx="11"/>
          </p:nvPr>
        </p:nvSpPr>
        <p:spPr/>
        <p:txBody>
          <a:bodyPr/>
          <a:lstStyle/>
          <a:p>
            <a:r>
              <a:rPr lang="en-US" dirty="0" smtClean="0"/>
              <a:t>Microsoft Confidential</a:t>
            </a:r>
            <a:endParaRPr lang="en-US" dirty="0"/>
          </a:p>
        </p:txBody>
      </p:sp>
    </p:spTree>
    <p:extLst>
      <p:ext uri="{BB962C8B-B14F-4D97-AF65-F5344CB8AC3E}">
        <p14:creationId xmlns:p14="http://schemas.microsoft.com/office/powerpoint/2010/main" val="200023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Index </a:t>
            </a:r>
            <a:r>
              <a:rPr lang="en-US" dirty="0" smtClean="0"/>
              <a:t>Maintenance (Enterprise Only)</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1628712594"/>
              </p:ext>
            </p:extLst>
          </p:nvPr>
        </p:nvGraphicFramePr>
        <p:xfrm>
          <a:off x="586581" y="1571625"/>
          <a:ext cx="7970838" cy="4400550"/>
        </p:xfrm>
        <a:graphic>
          <a:graphicData uri="http://schemas.openxmlformats.org/presentationml/2006/ole">
            <mc:AlternateContent xmlns:mc="http://schemas.openxmlformats.org/markup-compatibility/2006">
              <mc:Choice xmlns:v="urn:schemas-microsoft-com:vml" Requires="v">
                <p:oleObj spid="_x0000_s1073" name="Visio" r:id="rId4" imgW="7971084" imgH="4400457" progId="Visio.Drawing.11">
                  <p:embed/>
                </p:oleObj>
              </mc:Choice>
              <mc:Fallback>
                <p:oleObj name="Visio" r:id="rId4" imgW="7971084" imgH="440045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581" y="1571625"/>
                        <a:ext cx="7970838"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3380839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23273190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Only Index Operations</a:t>
            </a:r>
          </a:p>
        </p:txBody>
      </p:sp>
      <p:sp>
        <p:nvSpPr>
          <p:cNvPr id="3" name="Content Placeholder 2"/>
          <p:cNvSpPr>
            <a:spLocks noGrp="1"/>
          </p:cNvSpPr>
          <p:nvPr>
            <p:ph idx="1"/>
          </p:nvPr>
        </p:nvSpPr>
        <p:spPr/>
        <p:txBody>
          <a:bodyPr>
            <a:normAutofit/>
          </a:bodyPr>
          <a:lstStyle/>
          <a:p>
            <a:pPr>
              <a:lnSpc>
                <a:spcPct val="80000"/>
              </a:lnSpc>
            </a:pPr>
            <a:r>
              <a:rPr lang="en-US" dirty="0" smtClean="0"/>
              <a:t>Disabled </a:t>
            </a:r>
            <a:r>
              <a:rPr lang="en-US" dirty="0"/>
              <a:t>clustered indexes – [create], [rebuild], or [drop]</a:t>
            </a:r>
          </a:p>
          <a:p>
            <a:pPr>
              <a:lnSpc>
                <a:spcPct val="80000"/>
              </a:lnSpc>
            </a:pPr>
            <a:r>
              <a:rPr lang="en-US" dirty="0"/>
              <a:t>XML indexes – [create], [rebuild], or [drop]   </a:t>
            </a:r>
          </a:p>
          <a:p>
            <a:pPr>
              <a:lnSpc>
                <a:spcPct val="80000"/>
              </a:lnSpc>
            </a:pPr>
            <a:r>
              <a:rPr lang="en-US" dirty="0"/>
              <a:t>Indexed Views – [create]</a:t>
            </a:r>
          </a:p>
          <a:p>
            <a:pPr>
              <a:lnSpc>
                <a:spcPct val="80000"/>
              </a:lnSpc>
            </a:pPr>
            <a:r>
              <a:rPr lang="en-US" dirty="0" smtClean="0"/>
              <a:t>Non-clustered </a:t>
            </a:r>
            <a:r>
              <a:rPr lang="en-US" dirty="0"/>
              <a:t>indexes – [drop] </a:t>
            </a:r>
          </a:p>
          <a:p>
            <a:pPr>
              <a:lnSpc>
                <a:spcPct val="80000"/>
              </a:lnSpc>
            </a:pPr>
            <a:r>
              <a:rPr lang="en-US" dirty="0" smtClean="0"/>
              <a:t>Clustered indexes if the underlying table contains image, </a:t>
            </a:r>
            <a:r>
              <a:rPr lang="en-US" dirty="0" err="1" smtClean="0"/>
              <a:t>ntext</a:t>
            </a:r>
            <a:r>
              <a:rPr lang="en-US" dirty="0" smtClean="0"/>
              <a:t>, text and xml data types – [create], [rebuild] </a:t>
            </a:r>
            <a:endParaRPr lang="en-US" sz="2800" dirty="0"/>
          </a:p>
          <a:p>
            <a:pPr lvl="1">
              <a:lnSpc>
                <a:spcPct val="80000"/>
              </a:lnSpc>
            </a:pPr>
            <a:r>
              <a:rPr lang="en-US" sz="1800" dirty="0" smtClean="0"/>
              <a:t>Other LOB types are allowed starting with SQL 2012</a:t>
            </a:r>
          </a:p>
          <a:p>
            <a:pPr lvl="1">
              <a:lnSpc>
                <a:spcPct val="80000"/>
              </a:lnSpc>
            </a:pPr>
            <a:r>
              <a:rPr lang="en-US" sz="1800" dirty="0" smtClean="0"/>
              <a:t>In SQL 2008 R2 and earlier, indexes with any LOB types cannot be rebuilt online</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423380839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Indexing Progress Reporting</a:t>
            </a:r>
          </a:p>
        </p:txBody>
      </p:sp>
      <p:sp>
        <p:nvSpPr>
          <p:cNvPr id="3" name="Content Placeholder 2"/>
          <p:cNvSpPr>
            <a:spLocks noGrp="1"/>
          </p:cNvSpPr>
          <p:nvPr>
            <p:ph idx="1"/>
          </p:nvPr>
        </p:nvSpPr>
        <p:spPr/>
        <p:txBody>
          <a:bodyPr/>
          <a:lstStyle/>
          <a:p>
            <a:pPr marL="284163" indent="-284163"/>
            <a:r>
              <a:rPr lang="en-US" dirty="0"/>
              <a:t>Use the Extended </a:t>
            </a:r>
            <a:r>
              <a:rPr lang="en-US" dirty="0" smtClean="0"/>
              <a:t>Event </a:t>
            </a:r>
            <a:r>
              <a:rPr lang="en-US" dirty="0" err="1"/>
              <a:t>progress_report_online_index_operation</a:t>
            </a:r>
            <a:endParaRPr lang="en-US" dirty="0"/>
          </a:p>
          <a:p>
            <a:pPr marL="284163" indent="-284163"/>
            <a:r>
              <a:rPr lang="en-US" dirty="0" smtClean="0"/>
              <a:t>Profiler </a:t>
            </a:r>
            <a:r>
              <a:rPr lang="en-US" dirty="0"/>
              <a:t>contains the Progress Report event class with an Online Index Operation event</a:t>
            </a:r>
          </a:p>
          <a:p>
            <a:pPr marL="284163" indent="-284163"/>
            <a:r>
              <a:rPr lang="en-US" dirty="0" smtClean="0"/>
              <a:t>Monitor Extended Events or Profiler while </a:t>
            </a:r>
            <a:r>
              <a:rPr lang="en-US" dirty="0"/>
              <a:t>ALTER INDEX is </a:t>
            </a:r>
            <a:r>
              <a:rPr lang="en-US" dirty="0" smtClean="0"/>
              <a:t>rebuilding</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42338083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LOB </a:t>
            </a:r>
            <a:r>
              <a:rPr lang="en-US" dirty="0" smtClean="0"/>
              <a:t>Compaction</a:t>
            </a:r>
            <a:endParaRPr lang="en-US" dirty="0"/>
          </a:p>
        </p:txBody>
      </p:sp>
      <p:sp>
        <p:nvSpPr>
          <p:cNvPr id="3" name="Content Placeholder 2"/>
          <p:cNvSpPr>
            <a:spLocks noGrp="1"/>
          </p:cNvSpPr>
          <p:nvPr>
            <p:ph idx="1"/>
          </p:nvPr>
        </p:nvSpPr>
        <p:spPr/>
        <p:txBody>
          <a:bodyPr/>
          <a:lstStyle/>
          <a:p>
            <a:pPr>
              <a:lnSpc>
                <a:spcPct val="100000"/>
              </a:lnSpc>
              <a:spcBef>
                <a:spcPts val="600"/>
              </a:spcBef>
              <a:spcAft>
                <a:spcPts val="600"/>
              </a:spcAft>
              <a:buBlip>
                <a:blip r:embed="rId3"/>
              </a:buBlip>
            </a:pPr>
            <a:r>
              <a:rPr lang="en-US" dirty="0"/>
              <a:t>Solves problem of reclaiming unused text space</a:t>
            </a:r>
          </a:p>
          <a:p>
            <a:pPr>
              <a:lnSpc>
                <a:spcPct val="100000"/>
              </a:lnSpc>
              <a:spcBef>
                <a:spcPts val="600"/>
              </a:spcBef>
              <a:spcAft>
                <a:spcPts val="600"/>
              </a:spcAft>
              <a:buBlip>
                <a:blip r:embed="rId3"/>
              </a:buBlip>
            </a:pPr>
            <a:r>
              <a:rPr lang="en-US" dirty="0"/>
              <a:t>Reorganizing a specified clustered index will compact all LOB columns contained in the clustered index</a:t>
            </a:r>
          </a:p>
          <a:p>
            <a:pPr>
              <a:lnSpc>
                <a:spcPct val="100000"/>
              </a:lnSpc>
              <a:spcBef>
                <a:spcPts val="600"/>
              </a:spcBef>
              <a:spcAft>
                <a:spcPts val="600"/>
              </a:spcAft>
              <a:buBlip>
                <a:blip r:embed="rId3"/>
              </a:buBlip>
            </a:pPr>
            <a:r>
              <a:rPr lang="en-US" dirty="0"/>
              <a:t>Reorganizing a </a:t>
            </a:r>
            <a:r>
              <a:rPr lang="en-US" dirty="0" err="1"/>
              <a:t>nonclustered</a:t>
            </a:r>
            <a:r>
              <a:rPr lang="en-US" dirty="0"/>
              <a:t> index will compact all LOB columns that are </a:t>
            </a:r>
            <a:r>
              <a:rPr lang="en-US" dirty="0" err="1"/>
              <a:t>nonkey</a:t>
            </a:r>
            <a:r>
              <a:rPr lang="en-US" dirty="0"/>
              <a:t> (included) columns in the index</a:t>
            </a:r>
          </a:p>
          <a:p>
            <a:pPr>
              <a:lnSpc>
                <a:spcPct val="100000"/>
              </a:lnSpc>
              <a:spcBef>
                <a:spcPts val="600"/>
              </a:spcBef>
              <a:spcAft>
                <a:spcPts val="600"/>
              </a:spcAft>
              <a:buBlip>
                <a:blip r:embed="rId3"/>
              </a:buBlip>
            </a:pPr>
            <a:r>
              <a:rPr lang="en-US" dirty="0"/>
              <a:t>REORGANIZE … WITH LOB_COMPACTION is ON by default</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423380839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 Usage </a:t>
            </a:r>
            <a:r>
              <a:rPr lang="en-US" dirty="0" smtClean="0"/>
              <a:t>DMVs</a:t>
            </a:r>
            <a:endParaRPr lang="en-US" dirty="0"/>
          </a:p>
        </p:txBody>
      </p:sp>
      <p:sp>
        <p:nvSpPr>
          <p:cNvPr id="3" name="Content Placeholder 2"/>
          <p:cNvSpPr>
            <a:spLocks noGrp="1"/>
          </p:cNvSpPr>
          <p:nvPr>
            <p:ph idx="1"/>
          </p:nvPr>
        </p:nvSpPr>
        <p:spPr/>
        <p:txBody>
          <a:bodyPr/>
          <a:lstStyle/>
          <a:p>
            <a:pPr marL="279400" indent="-279400"/>
            <a:r>
              <a:rPr lang="en-US" dirty="0"/>
              <a:t>DM_DB_INDEX_OPERATIONAL_STATS </a:t>
            </a:r>
          </a:p>
          <a:p>
            <a:pPr marL="690563" lvl="1" indent="-296863">
              <a:lnSpc>
                <a:spcPct val="80000"/>
              </a:lnSpc>
              <a:buFont typeface="Arial" charset="0"/>
              <a:buChar char="•"/>
            </a:pPr>
            <a:r>
              <a:rPr lang="en-US" dirty="0"/>
              <a:t>Returns current low-level I/O, locking, latching, and access method activity </a:t>
            </a:r>
          </a:p>
          <a:p>
            <a:pPr marL="279400" indent="-279400"/>
            <a:r>
              <a:rPr lang="en-US" dirty="0"/>
              <a:t>DM_DB_INDEX_USAGE_STATS</a:t>
            </a:r>
          </a:p>
          <a:p>
            <a:pPr marL="690563" lvl="1" indent="-296863">
              <a:lnSpc>
                <a:spcPct val="80000"/>
              </a:lnSpc>
              <a:buFont typeface="Arial" charset="0"/>
              <a:buChar char="•"/>
            </a:pPr>
            <a:r>
              <a:rPr lang="en-US" dirty="0"/>
              <a:t>Returns counts of different types of index operations and the time each type of operation was last performed</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423380839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37317631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16</a:t>
            </a:fld>
            <a:endParaRPr lang="en-US" dirty="0">
              <a:solidFill>
                <a:prstClr val="black"/>
              </a:solidFill>
            </a:endParaRPr>
          </a:p>
        </p:txBody>
      </p:sp>
      <p:sp>
        <p:nvSpPr>
          <p:cNvPr id="6" name="Title 1"/>
          <p:cNvSpPr>
            <a:spLocks noGrp="1"/>
          </p:cNvSpPr>
          <p:nvPr>
            <p:ph type="ctrTitle"/>
          </p:nvPr>
        </p:nvSpPr>
        <p:spPr>
          <a:xfrm>
            <a:off x="548640" y="2194559"/>
            <a:ext cx="8138160" cy="1005840"/>
          </a:xfrm>
        </p:spPr>
        <p:txBody>
          <a:bodyPr/>
          <a:lstStyle/>
          <a:p>
            <a:r>
              <a:rPr lang="en-US" dirty="0" smtClean="0">
                <a:effectLst/>
              </a:rPr>
              <a:t>Unused Indexes</a:t>
            </a:r>
            <a:endParaRPr lang="en-US" dirty="0"/>
          </a:p>
        </p:txBody>
      </p:sp>
      <p:sp>
        <p:nvSpPr>
          <p:cNvPr id="7"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smtClean="0">
                <a:ea typeface="ＭＳ Ｐゴシック" charset="-128"/>
              </a:rPr>
              <a:t>Explore unused indexes utilizing the index DMV’s.</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a:ea typeface="ＭＳ Ｐゴシック" charset="-128"/>
              </a:rPr>
              <a:t>Use sys.</a:t>
            </a:r>
            <a:r>
              <a:rPr lang="en-US" dirty="0">
                <a:ea typeface="ＭＳ Ｐゴシック" charset="-128"/>
              </a:rPr>
              <a:t> </a:t>
            </a:r>
            <a:r>
              <a:rPr lang="en-US" dirty="0" err="1" smtClean="0">
                <a:ea typeface="ＭＳ Ｐゴシック" charset="-128"/>
              </a:rPr>
              <a:t>sys.dm_db_index_usage_stats</a:t>
            </a:r>
            <a:r>
              <a:rPr lang="en-US" dirty="0" smtClean="0">
                <a:ea typeface="ＭＳ Ｐゴシック" charset="-128"/>
              </a:rPr>
              <a:t>, </a:t>
            </a:r>
            <a:r>
              <a:rPr lang="en-US" dirty="0" err="1" smtClean="0">
                <a:ea typeface="ＭＳ Ｐゴシック" charset="-128"/>
              </a:rPr>
              <a:t>sys.indexes</a:t>
            </a:r>
            <a:r>
              <a:rPr lang="en-US" dirty="0" smtClean="0">
                <a:ea typeface="ＭＳ Ｐゴシック" charset="-128"/>
              </a:rPr>
              <a:t> and </a:t>
            </a:r>
            <a:r>
              <a:rPr lang="en-US" dirty="0" err="1" smtClean="0">
                <a:ea typeface="ＭＳ Ｐゴシック" charset="-128"/>
              </a:rPr>
              <a:t>sys.objects</a:t>
            </a:r>
            <a:r>
              <a:rPr lang="en-US" dirty="0" smtClean="0">
                <a:ea typeface="ＭＳ Ｐゴシック" charset="-128"/>
              </a:rPr>
              <a:t> to identify unused or rarely used indexes.</a:t>
            </a:r>
            <a:endParaRPr lang="en-US" altLang="ja-JP" dirty="0">
              <a:ea typeface="ＭＳ Ｐゴシック" charset="-128"/>
            </a:endParaRPr>
          </a:p>
        </p:txBody>
      </p:sp>
    </p:spTree>
    <p:extLst>
      <p:ext uri="{BB962C8B-B14F-4D97-AF65-F5344CB8AC3E}">
        <p14:creationId xmlns:p14="http://schemas.microsoft.com/office/powerpoint/2010/main" val="253587787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Identifying Missing </a:t>
            </a:r>
            <a:r>
              <a:rPr lang="en-US" dirty="0" smtClean="0"/>
              <a:t>Indexes</a:t>
            </a:r>
            <a:endParaRPr lang="en-US" dirty="0"/>
          </a:p>
        </p:txBody>
      </p:sp>
      <p:sp>
        <p:nvSpPr>
          <p:cNvPr id="3" name="Content Placeholder 2"/>
          <p:cNvSpPr>
            <a:spLocks noGrp="1"/>
          </p:cNvSpPr>
          <p:nvPr>
            <p:ph idx="1"/>
          </p:nvPr>
        </p:nvSpPr>
        <p:spPr/>
        <p:txBody>
          <a:bodyPr/>
          <a:lstStyle/>
          <a:p>
            <a:pPr marL="279400" indent="-279400"/>
            <a:r>
              <a:rPr lang="en-US" dirty="0" err="1"/>
              <a:t>MissingIndexes</a:t>
            </a:r>
            <a:r>
              <a:rPr lang="en-US" dirty="0"/>
              <a:t> element</a:t>
            </a:r>
          </a:p>
          <a:p>
            <a:pPr marL="279400" indent="-279400"/>
            <a:r>
              <a:rPr lang="en-US" dirty="0"/>
              <a:t>Missing Indexes DMVs</a:t>
            </a:r>
          </a:p>
          <a:p>
            <a:pPr marL="630238" lvl="1" indent="-236538">
              <a:buFont typeface="Arial" charset="0"/>
              <a:buChar char="•"/>
            </a:pPr>
            <a:r>
              <a:rPr lang="en-US" dirty="0" err="1"/>
              <a:t>dm_db_missing_index_group_stats</a:t>
            </a:r>
            <a:endParaRPr lang="en-US" dirty="0"/>
          </a:p>
          <a:p>
            <a:pPr marL="630238" lvl="1" indent="-236538">
              <a:buFont typeface="Arial" charset="0"/>
              <a:buChar char="•"/>
            </a:pPr>
            <a:r>
              <a:rPr lang="en-US" dirty="0" err="1"/>
              <a:t>dm_db_missing_index_details</a:t>
            </a:r>
            <a:endParaRPr lang="en-US" dirty="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17</a:t>
            </a:fld>
            <a:endParaRPr lang="en-US" dirty="0">
              <a:solidFill>
                <a:prstClr val="white"/>
              </a:solidFill>
            </a:endParaRPr>
          </a:p>
        </p:txBody>
      </p:sp>
    </p:spTree>
    <p:extLst>
      <p:ext uri="{BB962C8B-B14F-4D97-AF65-F5344CB8AC3E}">
        <p14:creationId xmlns:p14="http://schemas.microsoft.com/office/powerpoint/2010/main" val="423380839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18</a:t>
            </a:fld>
            <a:endParaRPr lang="en-US" dirty="0">
              <a:solidFill>
                <a:prstClr val="black"/>
              </a:solidFill>
            </a:endParaRPr>
          </a:p>
        </p:txBody>
      </p:sp>
      <p:sp>
        <p:nvSpPr>
          <p:cNvPr id="6" name="Title 1"/>
          <p:cNvSpPr>
            <a:spLocks noGrp="1"/>
          </p:cNvSpPr>
          <p:nvPr>
            <p:ph type="ctrTitle"/>
          </p:nvPr>
        </p:nvSpPr>
        <p:spPr>
          <a:xfrm>
            <a:off x="548640" y="2194559"/>
            <a:ext cx="8138160" cy="1005840"/>
          </a:xfrm>
        </p:spPr>
        <p:txBody>
          <a:bodyPr/>
          <a:lstStyle/>
          <a:p>
            <a:r>
              <a:rPr lang="en-US" dirty="0" smtClean="0">
                <a:effectLst/>
              </a:rPr>
              <a:t>Missing Indexes</a:t>
            </a:r>
            <a:endParaRPr lang="en-US" dirty="0"/>
          </a:p>
        </p:txBody>
      </p:sp>
      <p:sp>
        <p:nvSpPr>
          <p:cNvPr id="7"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smtClean="0">
                <a:ea typeface="ＭＳ Ｐゴシック" charset="-128"/>
              </a:rPr>
              <a:t>Explore missing indexes utilizing the missing index DMV’s.</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a:ea typeface="ＭＳ Ｐゴシック" charset="-128"/>
              </a:rPr>
              <a:t>Use sys.</a:t>
            </a:r>
            <a:r>
              <a:rPr lang="en-US" dirty="0">
                <a:ea typeface="ＭＳ Ｐゴシック" charset="-128"/>
              </a:rPr>
              <a:t> </a:t>
            </a:r>
            <a:r>
              <a:rPr lang="en-US" dirty="0" err="1">
                <a:ea typeface="ＭＳ Ｐゴシック" charset="-128"/>
              </a:rPr>
              <a:t>sys.dm_db_missing_index_group_stats</a:t>
            </a:r>
            <a:r>
              <a:rPr lang="en-US" dirty="0">
                <a:ea typeface="ＭＳ Ｐゴシック" charset="-128"/>
              </a:rPr>
              <a:t> </a:t>
            </a:r>
            <a:r>
              <a:rPr lang="en-US" dirty="0" smtClean="0">
                <a:ea typeface="ＭＳ Ｐゴシック" charset="-128"/>
              </a:rPr>
              <a:t> and 		</a:t>
            </a:r>
            <a:r>
              <a:rPr lang="en-US" dirty="0" err="1" smtClean="0">
                <a:ea typeface="ＭＳ Ｐゴシック" charset="-128"/>
              </a:rPr>
              <a:t>sys.dm_db_missing_index_groups</a:t>
            </a:r>
            <a:r>
              <a:rPr lang="en-US" dirty="0" smtClean="0">
                <a:ea typeface="ＭＳ Ｐゴシック" charset="-128"/>
              </a:rPr>
              <a:t> to identify missing indexes. Use the results to determine how beneficial the suggested indexes would be if created.</a:t>
            </a:r>
            <a:endParaRPr lang="en-US" altLang="ja-JP" dirty="0">
              <a:ea typeface="ＭＳ Ｐゴシック" charset="-128"/>
            </a:endParaRPr>
          </a:p>
        </p:txBody>
      </p:sp>
    </p:spTree>
    <p:extLst>
      <p:ext uri="{BB962C8B-B14F-4D97-AF65-F5344CB8AC3E}">
        <p14:creationId xmlns:p14="http://schemas.microsoft.com/office/powerpoint/2010/main" val="41656061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2012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360798741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dirty="0"/>
              <a:t>What index maintenance operations can be performed online?</a:t>
            </a:r>
          </a:p>
          <a:p>
            <a:r>
              <a:rPr lang="en-US" dirty="0"/>
              <a:t>What data modification operations can be performed during online index maintenance operations?</a:t>
            </a:r>
          </a:p>
          <a:p>
            <a:r>
              <a:rPr lang="en-US" dirty="0"/>
              <a:t>Why is index defragmentation important?</a:t>
            </a:r>
          </a:p>
          <a:p>
            <a:r>
              <a:rPr lang="en-US" dirty="0" smtClean="0"/>
              <a:t>What are some of the tools can you use to help evaluate the effectiveness of your current indexing strategy?</a:t>
            </a:r>
            <a:endParaRPr lang="en-US" dirty="0"/>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20</a:t>
            </a:fld>
            <a:endParaRPr lang="en-US" dirty="0">
              <a:solidFill>
                <a:prstClr val="white"/>
              </a:solidFill>
            </a:endParaRPr>
          </a:p>
        </p:txBody>
      </p:sp>
    </p:spTree>
    <p:extLst>
      <p:ext uri="{BB962C8B-B14F-4D97-AF65-F5344CB8AC3E}">
        <p14:creationId xmlns:p14="http://schemas.microsoft.com/office/powerpoint/2010/main" val="50728330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r>
              <a:rPr lang="en-US" dirty="0" smtClean="0"/>
              <a:t>Learn about the different Index operations:</a:t>
            </a:r>
          </a:p>
          <a:p>
            <a:pPr lvl="1"/>
            <a:r>
              <a:rPr lang="en-US" dirty="0" smtClean="0"/>
              <a:t>Reorganization</a:t>
            </a:r>
          </a:p>
          <a:p>
            <a:pPr lvl="1"/>
            <a:r>
              <a:rPr lang="en-US" dirty="0" smtClean="0"/>
              <a:t>Rebuild</a:t>
            </a:r>
          </a:p>
          <a:p>
            <a:pPr lvl="1"/>
            <a:r>
              <a:rPr lang="en-US" dirty="0" smtClean="0"/>
              <a:t>Defragmentation</a:t>
            </a:r>
          </a:p>
          <a:p>
            <a:r>
              <a:rPr lang="en-US" dirty="0" smtClean="0"/>
              <a:t>Identify different Online and Offline Operations</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8648065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Options</a:t>
            </a:r>
          </a:p>
        </p:txBody>
      </p:sp>
      <p:sp>
        <p:nvSpPr>
          <p:cNvPr id="3" name="Content Placeholder 2"/>
          <p:cNvSpPr>
            <a:spLocks noGrp="1"/>
          </p:cNvSpPr>
          <p:nvPr>
            <p:ph idx="1"/>
          </p:nvPr>
        </p:nvSpPr>
        <p:spPr/>
        <p:txBody>
          <a:bodyPr>
            <a:normAutofit/>
          </a:bodyPr>
          <a:lstStyle/>
          <a:p>
            <a:pPr marL="279400" indent="-279400">
              <a:lnSpc>
                <a:spcPct val="80000"/>
              </a:lnSpc>
            </a:pPr>
            <a:r>
              <a:rPr lang="en-US" dirty="0"/>
              <a:t>ON </a:t>
            </a:r>
            <a:r>
              <a:rPr lang="en-US" i="1" dirty="0" err="1"/>
              <a:t>partition_scheme_name</a:t>
            </a:r>
            <a:endParaRPr lang="en-US" i="1" dirty="0"/>
          </a:p>
          <a:p>
            <a:pPr marL="279400" indent="-279400">
              <a:lnSpc>
                <a:spcPct val="80000"/>
              </a:lnSpc>
            </a:pPr>
            <a:r>
              <a:rPr lang="en-US" dirty="0" smtClean="0"/>
              <a:t>FILLFACTOR</a:t>
            </a:r>
            <a:endParaRPr lang="en-US" dirty="0"/>
          </a:p>
          <a:p>
            <a:pPr marL="279400" indent="-279400">
              <a:lnSpc>
                <a:spcPct val="80000"/>
              </a:lnSpc>
            </a:pPr>
            <a:r>
              <a:rPr lang="en-US" dirty="0" smtClean="0"/>
              <a:t>PAD_INDEX</a:t>
            </a:r>
          </a:p>
          <a:p>
            <a:pPr marL="279400" indent="-279400">
              <a:lnSpc>
                <a:spcPct val="80000"/>
              </a:lnSpc>
            </a:pPr>
            <a:r>
              <a:rPr lang="en-US" dirty="0" smtClean="0"/>
              <a:t>SORT_IN_TEMPDB</a:t>
            </a:r>
          </a:p>
          <a:p>
            <a:pPr marL="279400" indent="-279400">
              <a:lnSpc>
                <a:spcPct val="80000"/>
              </a:lnSpc>
            </a:pPr>
            <a:r>
              <a:rPr lang="en-US" dirty="0" smtClean="0"/>
              <a:t>IGNORE_DUP_KEY</a:t>
            </a:r>
          </a:p>
          <a:p>
            <a:pPr marL="279400" indent="-279400">
              <a:lnSpc>
                <a:spcPct val="80000"/>
              </a:lnSpc>
            </a:pPr>
            <a:r>
              <a:rPr lang="en-US" dirty="0" smtClean="0"/>
              <a:t>STATISTICS_NORECOMPUTE</a:t>
            </a:r>
          </a:p>
          <a:p>
            <a:pPr marL="279400" indent="-279400">
              <a:lnSpc>
                <a:spcPct val="80000"/>
              </a:lnSpc>
            </a:pPr>
            <a:r>
              <a:rPr lang="en-US" dirty="0" smtClean="0"/>
              <a:t>DROP_EXISTING  </a:t>
            </a:r>
          </a:p>
          <a:p>
            <a:pPr marL="279400" indent="-279400">
              <a:lnSpc>
                <a:spcPct val="80000"/>
              </a:lnSpc>
            </a:pPr>
            <a:r>
              <a:rPr lang="en-US" dirty="0" smtClean="0"/>
              <a:t>ONLINE</a:t>
            </a:r>
          </a:p>
          <a:p>
            <a:pPr marL="279400" indent="-279400">
              <a:lnSpc>
                <a:spcPct val="80000"/>
              </a:lnSpc>
            </a:pPr>
            <a:r>
              <a:rPr lang="en-US" dirty="0" smtClean="0"/>
              <a:t>ALLOW_ROW_LOCKS  / ALLOW_PAGE_LOCKS </a:t>
            </a:r>
          </a:p>
          <a:p>
            <a:pPr marL="279400" indent="-279400">
              <a:lnSpc>
                <a:spcPct val="80000"/>
              </a:lnSpc>
            </a:pPr>
            <a:r>
              <a:rPr lang="en-US" dirty="0" smtClean="0"/>
              <a:t>MAXDOP </a:t>
            </a:r>
          </a:p>
          <a:p>
            <a:pPr marL="279400" indent="-279400">
              <a:lnSpc>
                <a:spcPct val="80000"/>
              </a:lnSpc>
            </a:pPr>
            <a:r>
              <a:rPr lang="en-US" dirty="0" smtClean="0"/>
              <a:t>DATA_COMPRESSION</a:t>
            </a:r>
            <a:endParaRPr lang="en-US" dirty="0"/>
          </a:p>
          <a:p>
            <a:pPr marL="279400" indent="-279400">
              <a:lnSpc>
                <a:spcPct val="80000"/>
              </a:lnSpc>
            </a:pPr>
            <a:r>
              <a:rPr lang="en-US" dirty="0" smtClean="0"/>
              <a:t>Disabled </a:t>
            </a:r>
            <a:r>
              <a:rPr lang="en-US" dirty="0"/>
              <a:t>Indexes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7973753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41425231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Index Fragmentation</a:t>
            </a:r>
          </a:p>
        </p:txBody>
      </p:sp>
      <p:sp>
        <p:nvSpPr>
          <p:cNvPr id="3" name="Content Placeholder 2"/>
          <p:cNvSpPr>
            <a:spLocks noGrp="1"/>
          </p:cNvSpPr>
          <p:nvPr>
            <p:ph idx="1"/>
          </p:nvPr>
        </p:nvSpPr>
        <p:spPr/>
        <p:txBody>
          <a:bodyPr/>
          <a:lstStyle/>
          <a:p>
            <a:pPr marL="279400" indent="-279400">
              <a:lnSpc>
                <a:spcPct val="80000"/>
              </a:lnSpc>
            </a:pPr>
            <a:r>
              <a:rPr lang="en-US" dirty="0" err="1"/>
              <a:t>sys.dm_db_index_physical_stats</a:t>
            </a:r>
            <a:endParaRPr lang="en-US" dirty="0"/>
          </a:p>
          <a:p>
            <a:pPr marL="690563" lvl="1" indent="-296863">
              <a:lnSpc>
                <a:spcPct val="80000"/>
              </a:lnSpc>
              <a:buFont typeface="Arial" charset="0"/>
              <a:buChar char="•"/>
            </a:pPr>
            <a:r>
              <a:rPr lang="en-US" dirty="0"/>
              <a:t>Replaces DBCC SHOWCONTIG</a:t>
            </a:r>
          </a:p>
          <a:p>
            <a:pPr marL="279400" indent="-279400">
              <a:lnSpc>
                <a:spcPct val="80000"/>
              </a:lnSpc>
            </a:pPr>
            <a:r>
              <a:rPr lang="en-US" dirty="0"/>
              <a:t>Detecting fragmentation</a:t>
            </a:r>
          </a:p>
          <a:p>
            <a:pPr marL="690563" lvl="1" indent="-296863">
              <a:lnSpc>
                <a:spcPct val="80000"/>
              </a:lnSpc>
              <a:buFont typeface="Arial" charset="0"/>
              <a:buChar char="•"/>
            </a:pPr>
            <a:r>
              <a:rPr lang="en-US" dirty="0"/>
              <a:t>Logical fragmentation</a:t>
            </a:r>
          </a:p>
          <a:p>
            <a:pPr marL="690563" lvl="1" indent="-296863">
              <a:lnSpc>
                <a:spcPct val="80000"/>
              </a:lnSpc>
              <a:buFont typeface="Arial" charset="0"/>
              <a:buChar char="•"/>
            </a:pPr>
            <a:r>
              <a:rPr lang="en-US" dirty="0"/>
              <a:t>Extent fragmentation</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423380839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7682750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Fragmentation</a:t>
            </a:r>
          </a:p>
        </p:txBody>
      </p:sp>
      <p:sp>
        <p:nvSpPr>
          <p:cNvPr id="3" name="Content Placeholder 2"/>
          <p:cNvSpPr>
            <a:spLocks noGrp="1"/>
          </p:cNvSpPr>
          <p:nvPr>
            <p:ph idx="1"/>
          </p:nvPr>
        </p:nvSpPr>
        <p:spPr/>
        <p:txBody>
          <a:bodyPr/>
          <a:lstStyle/>
          <a:p>
            <a:pPr marL="279400" indent="-279400"/>
            <a:r>
              <a:rPr lang="en-US" dirty="0"/>
              <a:t>Reducing fragmentation in an index</a:t>
            </a:r>
          </a:p>
          <a:p>
            <a:pPr marL="690563" lvl="1" indent="-296863">
              <a:spcBef>
                <a:spcPts val="1200"/>
              </a:spcBef>
              <a:buFont typeface="Arial" charset="0"/>
              <a:buChar char="•"/>
            </a:pPr>
            <a:r>
              <a:rPr lang="en-US" dirty="0"/>
              <a:t>Drop and re-create clustered index</a:t>
            </a:r>
          </a:p>
          <a:p>
            <a:pPr marL="690563" lvl="1" indent="-296863">
              <a:spcBef>
                <a:spcPts val="1200"/>
              </a:spcBef>
              <a:buFont typeface="Arial" charset="0"/>
              <a:buChar char="•"/>
            </a:pPr>
            <a:r>
              <a:rPr lang="en-US" dirty="0"/>
              <a:t>ALTER INDEX REORGANIZE</a:t>
            </a:r>
          </a:p>
          <a:p>
            <a:pPr marL="690563" lvl="1" indent="-296863">
              <a:spcBef>
                <a:spcPts val="1200"/>
              </a:spcBef>
              <a:buFont typeface="Arial" charset="0"/>
              <a:buChar char="•"/>
            </a:pPr>
            <a:r>
              <a:rPr lang="en-US" dirty="0"/>
              <a:t>ALTER INDEX REBUILD</a:t>
            </a:r>
          </a:p>
          <a:p>
            <a:pPr marL="690563" lvl="1" indent="-296863">
              <a:spcBef>
                <a:spcPts val="1200"/>
              </a:spcBef>
              <a:buFont typeface="Arial" charset="0"/>
              <a:buChar char="•"/>
            </a:pPr>
            <a:r>
              <a:rPr lang="en-US" dirty="0" smtClean="0"/>
              <a:t>Index DBCCs </a:t>
            </a:r>
            <a:r>
              <a:rPr lang="en-US" dirty="0"/>
              <a:t>are deprecated </a:t>
            </a:r>
            <a:endParaRPr lang="en-US" dirty="0" smtClean="0"/>
          </a:p>
          <a:p>
            <a:pPr marL="279400" indent="-279400"/>
            <a:r>
              <a:rPr lang="en-US" dirty="0" smtClean="0"/>
              <a:t>Reducing fragmentation in a heap</a:t>
            </a:r>
          </a:p>
          <a:p>
            <a:pPr marL="690563" lvl="1" indent="-296863">
              <a:spcBef>
                <a:spcPts val="1200"/>
              </a:spcBef>
              <a:buFont typeface="Arial" charset="0"/>
              <a:buChar char="•"/>
            </a:pPr>
            <a:r>
              <a:rPr lang="en-US" dirty="0" smtClean="0"/>
              <a:t>Only </a:t>
            </a:r>
            <a:r>
              <a:rPr lang="en-US" dirty="0"/>
              <a:t>helps index scans</a:t>
            </a:r>
          </a:p>
          <a:p>
            <a:pPr marL="690563" lvl="1" indent="-296863">
              <a:spcBef>
                <a:spcPts val="1200"/>
              </a:spcBef>
              <a:buFont typeface="Arial" charset="0"/>
              <a:buChar char="•"/>
            </a:pPr>
            <a:r>
              <a:rPr lang="en-US" dirty="0"/>
              <a:t>No effect on lookups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423380839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D416E2-007D-4743-BE60-354D03F16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3.xml><?xml version="1.0" encoding="utf-8"?>
<ds:datastoreItem xmlns:ds="http://schemas.openxmlformats.org/officeDocument/2006/customXml" ds:itemID="{5D22661E-0BAC-494A-86B4-DD4A1044C6B5}">
  <ds:schemaRef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purl.org/dc/dcmitype/"/>
    <ds:schemaRef ds:uri="e10c8cff-f1b9-462f-9532-75272795b72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5113</TotalTime>
  <Words>5954</Words>
  <Application>Microsoft Office PowerPoint</Application>
  <PresentationFormat>On-screen Show (4:3)</PresentationFormat>
  <Paragraphs>594</Paragraphs>
  <Slides>21</Slides>
  <Notes>21</Notes>
  <HiddenSlides>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Courier New</vt:lpstr>
      <vt:lpstr>Calibri</vt:lpstr>
      <vt:lpstr>ＭＳ Ｐゴシック</vt:lpstr>
      <vt:lpstr>Times New Roman</vt:lpstr>
      <vt:lpstr>MS Mincho</vt:lpstr>
      <vt:lpstr>Segoe UI</vt:lpstr>
      <vt:lpstr>BuildID_CrsTitle_Template(MS)</vt:lpstr>
      <vt:lpstr>Visio</vt:lpstr>
      <vt:lpstr>Lesson 10 – Optimizing, Maintaining and Monitoring Indexes</vt:lpstr>
      <vt:lpstr>Conditions and Terms of Use </vt:lpstr>
      <vt:lpstr>Students: How to View this Presentation</vt:lpstr>
      <vt:lpstr>Objectives</vt:lpstr>
      <vt:lpstr>Index Options</vt:lpstr>
      <vt:lpstr>New Text-Only Slide (Hidden)</vt:lpstr>
      <vt:lpstr>Detecting Index Fragmentation</vt:lpstr>
      <vt:lpstr>New Text-Only Slide (Hidden)</vt:lpstr>
      <vt:lpstr>Reducing Fragmentation</vt:lpstr>
      <vt:lpstr>Online Index Maintenance (Enterprise Only)</vt:lpstr>
      <vt:lpstr>New Text-Only Slide (Hidden)</vt:lpstr>
      <vt:lpstr>Offline Only Index Operations</vt:lpstr>
      <vt:lpstr>Online Indexing Progress Reporting</vt:lpstr>
      <vt:lpstr>LOB Compaction</vt:lpstr>
      <vt:lpstr>Index Usage DMVs</vt:lpstr>
      <vt:lpstr>New Text-Only Slide (Hidden)</vt:lpstr>
      <vt:lpstr>Unused Indexes</vt:lpstr>
      <vt:lpstr>Identifying Missing Indexes</vt:lpstr>
      <vt:lpstr>Missing Indexes</vt:lpstr>
      <vt:lpstr>New Text-Only Slide (Hidden)</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Pam Lahoud</cp:lastModifiedBy>
  <cp:revision>295</cp:revision>
  <dcterms:created xsi:type="dcterms:W3CDTF">2011-05-20T18:05:21Z</dcterms:created>
  <dcterms:modified xsi:type="dcterms:W3CDTF">2012-12-18T00:00:23Z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