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Lst>
  <p:notesMasterIdLst>
    <p:notesMasterId r:id="rId22"/>
  </p:notesMasterIdLst>
  <p:sldIdLst>
    <p:sldId id="256" r:id="rId6"/>
    <p:sldId id="276" r:id="rId7"/>
    <p:sldId id="277" r:id="rId8"/>
    <p:sldId id="279" r:id="rId9"/>
    <p:sldId id="292" r:id="rId10"/>
    <p:sldId id="293" r:id="rId11"/>
    <p:sldId id="257" r:id="rId12"/>
    <p:sldId id="274" r:id="rId13"/>
    <p:sldId id="294" r:id="rId14"/>
    <p:sldId id="258" r:id="rId15"/>
    <p:sldId id="295" r:id="rId16"/>
    <p:sldId id="265" r:id="rId17"/>
    <p:sldId id="281" r:id="rId18"/>
    <p:sldId id="284" r:id="rId19"/>
    <p:sldId id="291" r:id="rId20"/>
    <p:sldId id="29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yan J. Jones" initials="RJJ" lastIdx="2" clrIdx="0"/>
  <p:cmAuthor id="1" name="Pam Lahoud" initials="PL" lastIdx="2" clrIdx="1"/>
  <p:cmAuthor id="2" name="Mark Short" initials="MAS" lastIdx="1" clrIdx="2"/>
  <p:cmAuthor id="3" name="Julie Rasnick" initials="J" lastIdx="1" clrIdx="3">
    <p:extLst>
      <p:ext uri="{19B8F6BF-5375-455C-9EA6-DF929625EA0E}">
        <p15:presenceInfo xmlns:p15="http://schemas.microsoft.com/office/powerpoint/2012/main" xmlns=""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65064" autoAdjust="0"/>
  </p:normalViewPr>
  <p:slideViewPr>
    <p:cSldViewPr>
      <p:cViewPr varScale="1">
        <p:scale>
          <a:sx n="53" d="100"/>
          <a:sy n="53" d="100"/>
        </p:scale>
        <p:origin x="-1446" y="-90"/>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19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09D02-CCBB-49BF-8F22-CE192B5DFA7F}" type="datetimeFigureOut">
              <a:rPr lang="en-US" smtClean="0"/>
              <a:t>11/28/2012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11ADAB-B07E-4EA2-935E-3D0EBBD273B8}" type="slidenum">
              <a:rPr lang="en-US" smtClean="0"/>
              <a:t>‹#›</a:t>
            </a:fld>
            <a:endParaRPr lang="en-US"/>
          </a:p>
        </p:txBody>
      </p:sp>
    </p:spTree>
    <p:extLst>
      <p:ext uri="{BB962C8B-B14F-4D97-AF65-F5344CB8AC3E}">
        <p14:creationId xmlns:p14="http://schemas.microsoft.com/office/powerpoint/2010/main" val="8318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ff929144.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gg509086.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gg492089.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bb895234.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hh403405.aspx"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gg471497.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research.microsoft.com/apps/pubs/default.aspx?id=64525"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cc645923.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bb895334.aspx"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gg638709.aspx"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blogs.msdn.com/b/sqlrb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11ADAB-B07E-4EA2-935E-3D0EBBD273B8}" type="slidenum">
              <a:rPr lang="en-US" smtClean="0"/>
              <a:t>1</a:t>
            </a:fld>
            <a:endParaRPr lang="en-US"/>
          </a:p>
        </p:txBody>
      </p:sp>
    </p:spTree>
    <p:extLst>
      <p:ext uri="{BB962C8B-B14F-4D97-AF65-F5344CB8AC3E}">
        <p14:creationId xmlns:p14="http://schemas.microsoft.com/office/powerpoint/2010/main" val="17541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0200" y="304800"/>
            <a:ext cx="3429000" cy="2571750"/>
          </a:xfrm>
        </p:spPr>
      </p:sp>
      <p:sp>
        <p:nvSpPr>
          <p:cNvPr id="3" name="Notes Placeholder 2"/>
          <p:cNvSpPr>
            <a:spLocks noGrp="1"/>
          </p:cNvSpPr>
          <p:nvPr>
            <p:ph type="body" idx="1"/>
          </p:nvPr>
        </p:nvSpPr>
        <p:spPr>
          <a:xfrm>
            <a:off x="685800" y="3124200"/>
            <a:ext cx="5486400" cy="5334000"/>
          </a:xfrm>
        </p:spPr>
        <p:txBody>
          <a:bodyPr/>
          <a:lstStyle/>
          <a:p>
            <a:pPr>
              <a:spcAft>
                <a:spcPts val="600"/>
              </a:spcAft>
            </a:pPr>
            <a:r>
              <a:rPr lang="en-US" b="1" dirty="0" smtClean="0"/>
              <a:t>Key Points:</a:t>
            </a:r>
          </a:p>
          <a:p>
            <a:pPr>
              <a:spcAft>
                <a:spcPts val="600"/>
              </a:spcAft>
            </a:pPr>
            <a:r>
              <a:rPr lang="en-US" dirty="0" smtClean="0"/>
              <a:t>A </a:t>
            </a:r>
            <a:r>
              <a:rPr lang="en-US" dirty="0" err="1"/>
              <a:t>FileTable</a:t>
            </a:r>
            <a:r>
              <a:rPr lang="en-US" dirty="0"/>
              <a:t> provides the following functionality</a:t>
            </a:r>
            <a:r>
              <a:rPr lang="en-US" dirty="0" smtClean="0"/>
              <a:t>:</a:t>
            </a:r>
            <a:endParaRPr lang="en-US" dirty="0"/>
          </a:p>
          <a:p>
            <a:pPr marL="171450" indent="-171450">
              <a:spcAft>
                <a:spcPts val="600"/>
              </a:spcAft>
              <a:buFont typeface="Arial" pitchFamily="34" charset="0"/>
              <a:buChar char="•"/>
            </a:pPr>
            <a:r>
              <a:rPr lang="en-US" dirty="0"/>
              <a:t>A </a:t>
            </a:r>
            <a:r>
              <a:rPr lang="en-US" dirty="0" err="1"/>
              <a:t>FileTable</a:t>
            </a:r>
            <a:r>
              <a:rPr lang="en-US" dirty="0"/>
              <a:t> represents a hierarchy of directories and files. It stores data related to all the nodes in that hierarchy, for both directories and the files they contain. This hierarchy starts from a root directory that you specify when you create the </a:t>
            </a:r>
            <a:r>
              <a:rPr lang="en-US" dirty="0" err="1"/>
              <a:t>FileTable</a:t>
            </a:r>
            <a:r>
              <a:rPr lang="en-US" dirty="0"/>
              <a:t>.</a:t>
            </a:r>
          </a:p>
          <a:p>
            <a:pPr marL="171450" indent="-171450">
              <a:spcAft>
                <a:spcPts val="600"/>
              </a:spcAft>
              <a:buFont typeface="Arial" pitchFamily="34" charset="0"/>
              <a:buChar char="•"/>
            </a:pPr>
            <a:r>
              <a:rPr lang="en-US" dirty="0"/>
              <a:t>Every row in a </a:t>
            </a:r>
            <a:r>
              <a:rPr lang="en-US" dirty="0" err="1"/>
              <a:t>FileTable</a:t>
            </a:r>
            <a:r>
              <a:rPr lang="en-US" dirty="0"/>
              <a:t> represents a file or a directory.</a:t>
            </a:r>
          </a:p>
          <a:p>
            <a:pPr marL="171450" indent="-171450">
              <a:spcAft>
                <a:spcPts val="600"/>
              </a:spcAft>
              <a:buFont typeface="Arial" pitchFamily="34" charset="0"/>
              <a:buChar char="•"/>
            </a:pPr>
            <a:r>
              <a:rPr lang="en-US" dirty="0"/>
              <a:t>Every row contains the following </a:t>
            </a:r>
            <a:r>
              <a:rPr lang="en-US" dirty="0" smtClean="0"/>
              <a:t>items</a:t>
            </a:r>
            <a:r>
              <a:rPr lang="en-US" dirty="0"/>
              <a:t>:</a:t>
            </a:r>
          </a:p>
          <a:p>
            <a:pPr marL="628650" lvl="1" indent="-171450">
              <a:spcAft>
                <a:spcPts val="600"/>
              </a:spcAft>
              <a:buFont typeface="Arial" pitchFamily="34" charset="0"/>
              <a:buChar char="•"/>
            </a:pPr>
            <a:r>
              <a:rPr lang="en-US" dirty="0"/>
              <a:t>A FILESTREAM column for stream data and a </a:t>
            </a:r>
            <a:r>
              <a:rPr lang="en-US" dirty="0" err="1"/>
              <a:t>file_id</a:t>
            </a:r>
            <a:r>
              <a:rPr lang="en-US" dirty="0"/>
              <a:t> (GUID) </a:t>
            </a:r>
            <a:r>
              <a:rPr lang="en-US" dirty="0" smtClean="0"/>
              <a:t>identifier </a:t>
            </a:r>
            <a:r>
              <a:rPr lang="en-US" dirty="0"/>
              <a:t>(The FILESTREAM column is NULL for a </a:t>
            </a:r>
            <a:r>
              <a:rPr lang="en-US" dirty="0" smtClean="0"/>
              <a:t>directory)</a:t>
            </a:r>
            <a:endParaRPr lang="en-US" dirty="0"/>
          </a:p>
          <a:p>
            <a:pPr marL="628650" lvl="1" indent="-171450">
              <a:spcAft>
                <a:spcPts val="600"/>
              </a:spcAft>
              <a:buFont typeface="Arial" pitchFamily="34" charset="0"/>
              <a:buChar char="•"/>
            </a:pPr>
            <a:r>
              <a:rPr lang="en-US" dirty="0"/>
              <a:t>Both </a:t>
            </a:r>
            <a:r>
              <a:rPr lang="en-US" dirty="0" err="1"/>
              <a:t>path_locator</a:t>
            </a:r>
            <a:r>
              <a:rPr lang="en-US" dirty="0"/>
              <a:t> and </a:t>
            </a:r>
            <a:r>
              <a:rPr lang="en-US" dirty="0" err="1"/>
              <a:t>parent_path_locator</a:t>
            </a:r>
            <a:r>
              <a:rPr lang="en-US" dirty="0"/>
              <a:t> columns for representing and maintaining the file and directory </a:t>
            </a:r>
            <a:r>
              <a:rPr lang="en-US" dirty="0" smtClean="0"/>
              <a:t>hierarchy</a:t>
            </a:r>
            <a:endParaRPr lang="en-US" dirty="0"/>
          </a:p>
          <a:p>
            <a:pPr marL="628650" lvl="1" indent="-171450">
              <a:spcAft>
                <a:spcPts val="600"/>
              </a:spcAft>
              <a:buFont typeface="Arial" pitchFamily="34" charset="0"/>
              <a:buChar char="•"/>
            </a:pPr>
            <a:r>
              <a:rPr lang="en-US" dirty="0"/>
              <a:t>10 file attributes such as created date and modified date that are useful with file I/O </a:t>
            </a:r>
            <a:r>
              <a:rPr lang="en-US" dirty="0" smtClean="0"/>
              <a:t>APIs</a:t>
            </a:r>
            <a:endParaRPr lang="en-US" dirty="0"/>
          </a:p>
          <a:p>
            <a:pPr marL="628650" lvl="1" indent="-171450">
              <a:spcAft>
                <a:spcPts val="600"/>
              </a:spcAft>
              <a:buFont typeface="Arial" pitchFamily="34" charset="0"/>
              <a:buChar char="•"/>
            </a:pPr>
            <a:r>
              <a:rPr lang="en-US" dirty="0"/>
              <a:t>A type column that supports full-text search and semantic search over files and </a:t>
            </a:r>
            <a:r>
              <a:rPr lang="en-US" dirty="0" smtClean="0"/>
              <a:t>documents</a:t>
            </a:r>
            <a:endParaRPr lang="en-US" dirty="0"/>
          </a:p>
          <a:p>
            <a:pPr marL="171450" indent="-171450">
              <a:spcAft>
                <a:spcPts val="600"/>
              </a:spcAft>
              <a:buFont typeface="Arial" pitchFamily="34" charset="0"/>
              <a:buChar char="•"/>
            </a:pPr>
            <a:r>
              <a:rPr lang="en-US" dirty="0"/>
              <a:t>A </a:t>
            </a:r>
            <a:r>
              <a:rPr lang="en-US" dirty="0" err="1"/>
              <a:t>FileTable</a:t>
            </a:r>
            <a:r>
              <a:rPr lang="en-US" dirty="0"/>
              <a:t> enforces certain system-defined constraints and triggers to maintain file namespace semantics.</a:t>
            </a:r>
          </a:p>
          <a:p>
            <a:pPr marL="171450" indent="-171450">
              <a:spcAft>
                <a:spcPts val="600"/>
              </a:spcAft>
              <a:buFont typeface="Arial" pitchFamily="34" charset="0"/>
              <a:buChar char="•"/>
            </a:pPr>
            <a:r>
              <a:rPr lang="en-US" dirty="0"/>
              <a:t>When the database is configured for non-transactional access, the file and directory hierarchy represented in the </a:t>
            </a:r>
            <a:r>
              <a:rPr lang="en-US" dirty="0" err="1"/>
              <a:t>FileTable</a:t>
            </a:r>
            <a:r>
              <a:rPr lang="en-US" dirty="0"/>
              <a:t> is exposed under the FILESTREAM share configured for the SQL Server instance. This provides file system access for Windows applications.</a:t>
            </a:r>
            <a:endParaRPr lang="en-US" dirty="0" smtClean="0">
              <a:solidFill>
                <a:srgbClr val="0000FF"/>
              </a:solidFill>
            </a:endParaRPr>
          </a:p>
        </p:txBody>
      </p:sp>
      <p:sp>
        <p:nvSpPr>
          <p:cNvPr id="4" name="Slide Number Placeholder 3"/>
          <p:cNvSpPr>
            <a:spLocks noGrp="1"/>
          </p:cNvSpPr>
          <p:nvPr>
            <p:ph type="sldNum" sz="quarter" idx="10"/>
          </p:nvPr>
        </p:nvSpPr>
        <p:spPr/>
        <p:txBody>
          <a:bodyPr/>
          <a:lstStyle/>
          <a:p>
            <a:fld id="{4E11ADAB-B07E-4EA2-935E-3D0EBBD273B8}" type="slidenum">
              <a:rPr lang="en-US" smtClean="0"/>
              <a:t>10</a:t>
            </a:fld>
            <a:endParaRPr lang="en-US"/>
          </a:p>
        </p:txBody>
      </p:sp>
    </p:spTree>
    <p:extLst>
      <p:ext uri="{BB962C8B-B14F-4D97-AF65-F5344CB8AC3E}">
        <p14:creationId xmlns:p14="http://schemas.microsoft.com/office/powerpoint/2010/main" val="261400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76400" y="228600"/>
            <a:ext cx="3505200" cy="2628900"/>
          </a:xfrm>
        </p:spPr>
      </p:sp>
      <p:sp>
        <p:nvSpPr>
          <p:cNvPr id="3" name="Notes Placeholder 2"/>
          <p:cNvSpPr>
            <a:spLocks noGrp="1"/>
          </p:cNvSpPr>
          <p:nvPr>
            <p:ph type="body" idx="1"/>
          </p:nvPr>
        </p:nvSpPr>
        <p:spPr>
          <a:xfrm>
            <a:off x="685800" y="3048000"/>
            <a:ext cx="5486400" cy="5791200"/>
          </a:xfrm>
        </p:spPr>
        <p:txBody>
          <a:bodyPr/>
          <a:lstStyle/>
          <a:p>
            <a:pPr>
              <a:spcAft>
                <a:spcPts val="600"/>
              </a:spcAft>
            </a:pPr>
            <a:r>
              <a:rPr lang="en-US" b="1" dirty="0" smtClean="0"/>
              <a:t>Key Points:</a:t>
            </a:r>
          </a:p>
          <a:p>
            <a:pPr>
              <a:spcAft>
                <a:spcPts val="600"/>
              </a:spcAft>
            </a:pPr>
            <a:r>
              <a:rPr lang="en-US" dirty="0" err="1" smtClean="0"/>
              <a:t>FileTables</a:t>
            </a:r>
            <a:r>
              <a:rPr lang="en-US" dirty="0" smtClean="0"/>
              <a:t> extend the capabilities of FILESTREAM storage by providing non-transactional access to the files stored within the </a:t>
            </a:r>
            <a:r>
              <a:rPr lang="en-US" dirty="0" err="1" smtClean="0"/>
              <a:t>FileTable</a:t>
            </a:r>
            <a:r>
              <a:rPr lang="en-US" dirty="0" smtClean="0"/>
              <a:t>.  Files stored in a </a:t>
            </a:r>
            <a:r>
              <a:rPr lang="en-US" dirty="0" err="1" smtClean="0"/>
              <a:t>FileTable</a:t>
            </a:r>
            <a:r>
              <a:rPr lang="en-US" dirty="0" smtClean="0"/>
              <a:t> can be opened and modified by applications such as Windows Explorer, Microsoft Word or Adobe Reader directly from the file system, or they can be modified via T-SQL as traditional SQL Server BLOB storage provides.  </a:t>
            </a:r>
            <a:r>
              <a:rPr lang="en-US" dirty="0" err="1" smtClean="0"/>
              <a:t>FileTables</a:t>
            </a:r>
            <a:r>
              <a:rPr lang="en-US" dirty="0" smtClean="0"/>
              <a:t> are the only way to provide this non-transactional access to FILESTREAM data, so simply enabling the non-transactional access feature at the database level will not change the behavior of existing FILESTREAM objects.</a:t>
            </a:r>
          </a:p>
          <a:p>
            <a:pPr>
              <a:spcAft>
                <a:spcPts val="600"/>
              </a:spcAft>
            </a:pPr>
            <a:r>
              <a:rPr lang="en-US" dirty="0" smtClean="0"/>
              <a:t>When using </a:t>
            </a:r>
            <a:r>
              <a:rPr lang="en-US" dirty="0" err="1" smtClean="0"/>
              <a:t>FileTables</a:t>
            </a:r>
            <a:r>
              <a:rPr lang="en-US" dirty="0" smtClean="0"/>
              <a:t>, changes made to files via the Windows APIs will be reflected in the database immediately and vice-versa.  There are some limitations to </a:t>
            </a:r>
            <a:r>
              <a:rPr lang="en-US" dirty="0" err="1" smtClean="0"/>
              <a:t>FileTable</a:t>
            </a:r>
            <a:r>
              <a:rPr lang="en-US" dirty="0" smtClean="0"/>
              <a:t> directory structures however:</a:t>
            </a:r>
          </a:p>
          <a:p>
            <a:pPr marL="171450" indent="-171450">
              <a:spcAft>
                <a:spcPts val="600"/>
              </a:spcAft>
              <a:buFont typeface="Arial" pitchFamily="34" charset="0"/>
              <a:buChar char="•"/>
            </a:pPr>
            <a:r>
              <a:rPr lang="en-US" dirty="0"/>
              <a:t>You cannot store more than 15 levels of subdirectories in the </a:t>
            </a:r>
            <a:r>
              <a:rPr lang="en-US" dirty="0" err="1"/>
              <a:t>FileTable</a:t>
            </a:r>
            <a:r>
              <a:rPr lang="en-US" dirty="0"/>
              <a:t> directory. When you store 15 levels of subdirectories, then the lowest level cannot contain files, since these files would represent an additional </a:t>
            </a:r>
            <a:r>
              <a:rPr lang="en-US" dirty="0" smtClean="0"/>
              <a:t>level</a:t>
            </a:r>
          </a:p>
          <a:p>
            <a:pPr marL="171450" indent="-171450">
              <a:spcAft>
                <a:spcPts val="600"/>
              </a:spcAft>
              <a:buFont typeface="Arial" pitchFamily="34" charset="0"/>
              <a:buChar char="•"/>
            </a:pPr>
            <a:r>
              <a:rPr lang="en-US" dirty="0"/>
              <a:t>The NTFS file system supports path names that are much longer than the 260-character limit of the Windows shell and most Windows APIs. Therefore it is possible to create files in the file hierarchy of a </a:t>
            </a:r>
            <a:r>
              <a:rPr lang="en-US" dirty="0" err="1"/>
              <a:t>FileTable</a:t>
            </a:r>
            <a:r>
              <a:rPr lang="en-US" dirty="0"/>
              <a:t> by using Transact-SQL that you cannot view or open with Windows Explorer or many other Windows applications, because the full path name exceeds 260 characters. However you can continue to access these files by using Transact-SQL</a:t>
            </a:r>
            <a:r>
              <a:rPr lang="en-US" dirty="0" smtClean="0"/>
              <a:t>.</a:t>
            </a:r>
          </a:p>
          <a:p>
            <a:pPr>
              <a:spcAft>
                <a:spcPts val="600"/>
              </a:spcAft>
            </a:pPr>
            <a:r>
              <a:rPr lang="en-US" b="1" dirty="0" smtClean="0"/>
              <a:t>Additional Reading:</a:t>
            </a:r>
          </a:p>
          <a:p>
            <a:pPr>
              <a:spcAft>
                <a:spcPts val="600"/>
              </a:spcAft>
            </a:pPr>
            <a:r>
              <a:rPr lang="en-US" i="1" dirty="0" err="1"/>
              <a:t>FileTables</a:t>
            </a:r>
            <a:r>
              <a:rPr lang="en-US" i="1" dirty="0"/>
              <a:t> (SQL Server)</a:t>
            </a:r>
            <a:r>
              <a:rPr lang="en-US" dirty="0"/>
              <a:t/>
            </a:r>
            <a:br>
              <a:rPr lang="en-US" dirty="0"/>
            </a:br>
            <a:r>
              <a:rPr lang="en-US" dirty="0">
                <a:hlinkClick r:id="rId3"/>
              </a:rPr>
              <a:t>http://</a:t>
            </a:r>
            <a:r>
              <a:rPr lang="en-US" dirty="0" smtClean="0">
                <a:hlinkClick r:id="rId3"/>
              </a:rPr>
              <a:t>msdn.microsoft.com/en-us/library/ff929144.aspx</a:t>
            </a:r>
            <a:endParaRPr lang="en-US" dirty="0" smtClean="0"/>
          </a:p>
          <a:p>
            <a:pPr>
              <a:spcAft>
                <a:spcPts val="600"/>
              </a:spcAft>
            </a:pPr>
            <a:endParaRPr lang="en-US" dirty="0"/>
          </a:p>
        </p:txBody>
      </p:sp>
      <p:sp>
        <p:nvSpPr>
          <p:cNvPr id="4" name="Slide Number Placeholder 3"/>
          <p:cNvSpPr>
            <a:spLocks noGrp="1"/>
          </p:cNvSpPr>
          <p:nvPr>
            <p:ph type="sldNum" sz="quarter" idx="10"/>
          </p:nvPr>
        </p:nvSpPr>
        <p:spPr/>
        <p:txBody>
          <a:bodyPr/>
          <a:lstStyle/>
          <a:p>
            <a:fld id="{4E11ADAB-B07E-4EA2-935E-3D0EBBD273B8}" type="slidenum">
              <a:rPr lang="en-US" smtClean="0"/>
              <a:t>11</a:t>
            </a:fld>
            <a:endParaRPr lang="en-US"/>
          </a:p>
        </p:txBody>
      </p:sp>
    </p:spTree>
    <p:extLst>
      <p:ext uri="{BB962C8B-B14F-4D97-AF65-F5344CB8AC3E}">
        <p14:creationId xmlns:p14="http://schemas.microsoft.com/office/powerpoint/2010/main" val="235193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4000" y="228600"/>
            <a:ext cx="3886200" cy="2914650"/>
          </a:xfrm>
        </p:spPr>
      </p:sp>
      <p:sp>
        <p:nvSpPr>
          <p:cNvPr id="3" name="Notes Placeholder 2"/>
          <p:cNvSpPr>
            <a:spLocks noGrp="1"/>
          </p:cNvSpPr>
          <p:nvPr>
            <p:ph type="body" idx="1"/>
          </p:nvPr>
        </p:nvSpPr>
        <p:spPr>
          <a:xfrm>
            <a:off x="685800" y="3352800"/>
            <a:ext cx="5486400" cy="5410200"/>
          </a:xfrm>
        </p:spPr>
        <p:txBody>
          <a:bodyPr/>
          <a:lstStyle/>
          <a:p>
            <a:pPr>
              <a:spcAft>
                <a:spcPts val="600"/>
              </a:spcAft>
            </a:pPr>
            <a:r>
              <a:rPr lang="en-US" b="1" dirty="0" smtClean="0"/>
              <a:t>Key Points:</a:t>
            </a:r>
          </a:p>
          <a:p>
            <a:pPr>
              <a:spcAft>
                <a:spcPts val="600"/>
              </a:spcAft>
            </a:pPr>
            <a:r>
              <a:rPr lang="en-US" dirty="0" err="1" smtClean="0"/>
              <a:t>FileTables</a:t>
            </a:r>
            <a:r>
              <a:rPr lang="en-US" dirty="0" smtClean="0"/>
              <a:t> support the INSERT, SELECT, UPDATE and DELETE T-SQL commands to update the data stored in the </a:t>
            </a:r>
            <a:r>
              <a:rPr lang="en-US" dirty="0" err="1" smtClean="0"/>
              <a:t>FileTable</a:t>
            </a:r>
            <a:r>
              <a:rPr lang="en-US" dirty="0" smtClean="0"/>
              <a:t> directory.  Inserting a row creates a new file in the directory, deleting a row removes the file from the directory and so on.  Columns that represent Windows file attributes will have system-defined constraints in place to ensure that the relational data conforms to Windows API file conventions.</a:t>
            </a:r>
          </a:p>
          <a:p>
            <a:pPr>
              <a:spcAft>
                <a:spcPts val="600"/>
              </a:spcAft>
            </a:pPr>
            <a:r>
              <a:rPr lang="en-US" b="1" dirty="0" smtClean="0"/>
              <a:t>Additional Reading:</a:t>
            </a:r>
          </a:p>
          <a:p>
            <a:pPr>
              <a:spcAft>
                <a:spcPts val="600"/>
              </a:spcAft>
            </a:pPr>
            <a:r>
              <a:rPr lang="en-US" i="1" dirty="0"/>
              <a:t>Access </a:t>
            </a:r>
            <a:r>
              <a:rPr lang="en-US" i="1" dirty="0" err="1"/>
              <a:t>FileTables</a:t>
            </a:r>
            <a:r>
              <a:rPr lang="en-US" i="1" dirty="0"/>
              <a:t> with Transact-SQL</a:t>
            </a:r>
            <a:r>
              <a:rPr lang="en-US" dirty="0"/>
              <a:t/>
            </a:r>
            <a:br>
              <a:rPr lang="en-US" dirty="0"/>
            </a:br>
            <a:r>
              <a:rPr lang="en-US" dirty="0">
                <a:hlinkClick r:id="rId3"/>
              </a:rPr>
              <a:t>http://</a:t>
            </a:r>
            <a:r>
              <a:rPr lang="en-US" dirty="0" smtClean="0">
                <a:hlinkClick r:id="rId3"/>
              </a:rPr>
              <a:t>msdn.microsoft.com/en-us/library/gg509086.aspx</a:t>
            </a:r>
            <a:endParaRPr lang="en-US" dirty="0" smtClean="0"/>
          </a:p>
          <a:p>
            <a:pPr>
              <a:spcAft>
                <a:spcPts val="600"/>
              </a:spcAft>
            </a:pPr>
            <a:endParaRPr lang="en-US" dirty="0"/>
          </a:p>
        </p:txBody>
      </p:sp>
      <p:sp>
        <p:nvSpPr>
          <p:cNvPr id="4" name="Slide Number Placeholder 3"/>
          <p:cNvSpPr>
            <a:spLocks noGrp="1"/>
          </p:cNvSpPr>
          <p:nvPr>
            <p:ph type="sldNum" sz="quarter" idx="10"/>
          </p:nvPr>
        </p:nvSpPr>
        <p:spPr/>
        <p:txBody>
          <a:bodyPr/>
          <a:lstStyle/>
          <a:p>
            <a:fld id="{4E11ADAB-B07E-4EA2-935E-3D0EBBD273B8}" type="slidenum">
              <a:rPr lang="en-US" smtClean="0"/>
              <a:t>12</a:t>
            </a:fld>
            <a:endParaRPr lang="en-US"/>
          </a:p>
        </p:txBody>
      </p:sp>
    </p:spTree>
    <p:extLst>
      <p:ext uri="{BB962C8B-B14F-4D97-AF65-F5344CB8AC3E}">
        <p14:creationId xmlns:p14="http://schemas.microsoft.com/office/powerpoint/2010/main" val="2083730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b="1" dirty="0" smtClean="0"/>
              <a:t>Additional Reading:</a:t>
            </a:r>
          </a:p>
          <a:p>
            <a:pPr>
              <a:spcAft>
                <a:spcPts val="600"/>
              </a:spcAft>
            </a:pPr>
            <a:r>
              <a:rPr lang="en-US" i="1" dirty="0"/>
              <a:t>Access </a:t>
            </a:r>
            <a:r>
              <a:rPr lang="en-US" i="1" dirty="0" err="1"/>
              <a:t>FileTables</a:t>
            </a:r>
            <a:r>
              <a:rPr lang="en-US" i="1" dirty="0"/>
              <a:t> with File I\O APIs</a:t>
            </a:r>
            <a:br>
              <a:rPr lang="en-US" i="1" dirty="0"/>
            </a:br>
            <a:r>
              <a:rPr lang="en-US" dirty="0">
                <a:hlinkClick r:id="rId3"/>
              </a:rPr>
              <a:t>http://</a:t>
            </a:r>
            <a:r>
              <a:rPr lang="en-US" dirty="0" smtClean="0">
                <a:hlinkClick r:id="rId3"/>
              </a:rPr>
              <a:t>msdn.microsoft.com/en-us/library/gg492089.aspx</a:t>
            </a:r>
            <a:endParaRPr lang="en-US" dirty="0" smtClean="0"/>
          </a:p>
          <a:p>
            <a:pPr>
              <a:spcAft>
                <a:spcPts val="600"/>
              </a:spcAft>
            </a:pPr>
            <a:endParaRPr lang="en-US" dirty="0"/>
          </a:p>
        </p:txBody>
      </p:sp>
      <p:sp>
        <p:nvSpPr>
          <p:cNvPr id="4" name="Slide Number Placeholder 3"/>
          <p:cNvSpPr>
            <a:spLocks noGrp="1"/>
          </p:cNvSpPr>
          <p:nvPr>
            <p:ph type="sldNum" sz="quarter" idx="10"/>
          </p:nvPr>
        </p:nvSpPr>
        <p:spPr/>
        <p:txBody>
          <a:bodyPr/>
          <a:lstStyle/>
          <a:p>
            <a:fld id="{4E11ADAB-B07E-4EA2-935E-3D0EBBD273B8}" type="slidenum">
              <a:rPr lang="en-US" smtClean="0"/>
              <a:t>13</a:t>
            </a:fld>
            <a:endParaRPr lang="en-US"/>
          </a:p>
        </p:txBody>
      </p:sp>
    </p:spTree>
    <p:extLst>
      <p:ext uri="{BB962C8B-B14F-4D97-AF65-F5344CB8AC3E}">
        <p14:creationId xmlns:p14="http://schemas.microsoft.com/office/powerpoint/2010/main" val="3951789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the Lesson_11_1_FileTable.sql script.</a:t>
            </a:r>
          </a:p>
          <a:p>
            <a:r>
              <a:rPr lang="en-US" dirty="0" smtClean="0"/>
              <a:t>Perform the actions in the script.</a:t>
            </a:r>
          </a:p>
          <a:p>
            <a:endParaRPr lang="en-US" dirty="0" smtClean="0"/>
          </a:p>
          <a:p>
            <a:r>
              <a:rPr lang="en-US" dirty="0" err="1" smtClean="0"/>
              <a:t>FileTable_WinAPI_Access</a:t>
            </a:r>
            <a:r>
              <a:rPr lang="en-US" dirty="0" smtClean="0"/>
              <a:t> Windows forms Application, creates</a:t>
            </a:r>
            <a:r>
              <a:rPr lang="en-US" baseline="0" dirty="0" smtClean="0"/>
              <a:t> a connection to the SQL Server 2012 instance. The Presenter would have to change the Data Connection String, to point to the relevant instance of SQL.</a:t>
            </a:r>
          </a:p>
          <a:p>
            <a:endParaRPr lang="en-US" baseline="0" dirty="0" smtClean="0"/>
          </a:p>
          <a:p>
            <a:r>
              <a:rPr lang="en-US" baseline="0" dirty="0" smtClean="0"/>
              <a:t>Make sure there are some image files in the </a:t>
            </a:r>
            <a:r>
              <a:rPr lang="en-US" baseline="0" dirty="0" err="1" smtClean="0"/>
              <a:t>FileTable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EE85192-43BC-4AAF-A9DE-998D8E48BC5B}" type="slidenum">
              <a:rPr lang="en-US" smtClean="0"/>
              <a:t>14</a:t>
            </a:fld>
            <a:endParaRPr lang="en-US"/>
          </a:p>
        </p:txBody>
      </p:sp>
    </p:spTree>
    <p:extLst>
      <p:ext uri="{BB962C8B-B14F-4D97-AF65-F5344CB8AC3E}">
        <p14:creationId xmlns:p14="http://schemas.microsoft.com/office/powerpoint/2010/main" val="4167558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457200"/>
            <a:ext cx="3200400" cy="2400300"/>
          </a:xfrm>
        </p:spPr>
      </p:sp>
      <p:sp>
        <p:nvSpPr>
          <p:cNvPr id="3" name="Notes Placeholder 2"/>
          <p:cNvSpPr>
            <a:spLocks noGrp="1"/>
          </p:cNvSpPr>
          <p:nvPr>
            <p:ph type="body" idx="1"/>
          </p:nvPr>
        </p:nvSpPr>
        <p:spPr/>
        <p:txBody>
          <a:bodyPr/>
          <a:lstStyle/>
          <a:p>
            <a:pPr marL="171450" indent="-171450" defTabSz="914350">
              <a:buFont typeface="Arial" pitchFamily="34" charset="0"/>
              <a:buChar char="•"/>
              <a:defRPr/>
            </a:pPr>
            <a:r>
              <a:rPr lang="en-US" dirty="0" smtClean="0"/>
              <a:t>What should you consider when deciding between traditional in-database BLOB storage and FILESTREAM storage?</a:t>
            </a:r>
          </a:p>
          <a:p>
            <a:pPr marL="628650" lvl="1" indent="-171450" defTabSz="914350">
              <a:buFont typeface="Arial" pitchFamily="34" charset="0"/>
              <a:buChar char="•"/>
              <a:defRPr/>
            </a:pPr>
            <a:r>
              <a:rPr lang="en-US" dirty="0" smtClean="0"/>
              <a:t>Size of the files</a:t>
            </a:r>
          </a:p>
          <a:p>
            <a:pPr marL="628650" lvl="1" indent="-171450" defTabSz="914350">
              <a:buFont typeface="Arial" pitchFamily="34" charset="0"/>
              <a:buChar char="•"/>
              <a:defRPr/>
            </a:pPr>
            <a:r>
              <a:rPr lang="en-US" dirty="0" smtClean="0"/>
              <a:t>Fast</a:t>
            </a:r>
            <a:r>
              <a:rPr lang="en-US" baseline="0" dirty="0" smtClean="0"/>
              <a:t> read access</a:t>
            </a:r>
          </a:p>
          <a:p>
            <a:pPr marL="628650" lvl="1" indent="-171450" defTabSz="914350">
              <a:buFont typeface="Arial" pitchFamily="34" charset="0"/>
              <a:buChar char="•"/>
              <a:defRPr/>
            </a:pPr>
            <a:r>
              <a:rPr lang="en-US" baseline="0" dirty="0" smtClean="0"/>
              <a:t>Application access</a:t>
            </a:r>
            <a:endParaRPr lang="en-US" dirty="0" smtClean="0"/>
          </a:p>
          <a:p>
            <a:pPr marL="171450" indent="-171450" defTabSz="914350">
              <a:buFont typeface="Arial" pitchFamily="34" charset="0"/>
              <a:buChar char="•"/>
              <a:defRPr/>
            </a:pPr>
            <a:r>
              <a:rPr lang="en-US" dirty="0" smtClean="0"/>
              <a:t>What advantages do </a:t>
            </a:r>
            <a:r>
              <a:rPr lang="en-US" dirty="0" err="1" smtClean="0"/>
              <a:t>FileTables</a:t>
            </a:r>
            <a:r>
              <a:rPr lang="en-US" dirty="0" smtClean="0"/>
              <a:t> provide over standard FILESTREAM storage?</a:t>
            </a:r>
          </a:p>
          <a:p>
            <a:pPr marL="628650" lvl="1" indent="-171450" defTabSz="914350">
              <a:buFont typeface="Arial" pitchFamily="34" charset="0"/>
              <a:buChar char="•"/>
              <a:defRPr/>
            </a:pPr>
            <a:r>
              <a:rPr lang="en-US" dirty="0" err="1" smtClean="0"/>
              <a:t>FileTables</a:t>
            </a:r>
            <a:r>
              <a:rPr lang="en-US" dirty="0" smtClean="0"/>
              <a:t> allow non-transactional</a:t>
            </a:r>
            <a:r>
              <a:rPr lang="en-US" baseline="0" dirty="0" smtClean="0"/>
              <a:t> access the files directly via the file system</a:t>
            </a:r>
            <a:endParaRPr lang="en-US" dirty="0" smtClean="0"/>
          </a:p>
          <a:p>
            <a:pPr marL="171450" indent="-171450" defTabSz="914350">
              <a:buFont typeface="Arial" pitchFamily="34" charset="0"/>
              <a:buChar char="•"/>
              <a:defRPr/>
            </a:pPr>
            <a:r>
              <a:rPr lang="en-US" dirty="0" smtClean="0"/>
              <a:t>Can you open files stored in a </a:t>
            </a:r>
            <a:r>
              <a:rPr lang="en-US" dirty="0" err="1" smtClean="0"/>
              <a:t>FileTable</a:t>
            </a:r>
            <a:r>
              <a:rPr lang="en-US" dirty="0" smtClean="0"/>
              <a:t> via Microsoft Word?</a:t>
            </a:r>
          </a:p>
          <a:p>
            <a:pPr marL="628650" lvl="1" indent="-171450" defTabSz="914350">
              <a:buFont typeface="Arial" pitchFamily="34" charset="0"/>
              <a:buChar char="•"/>
              <a:defRPr/>
            </a:pPr>
            <a:r>
              <a:rPr lang="en-US" dirty="0" smtClean="0"/>
              <a:t>Yes</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1090" y="457513"/>
            <a:ext cx="3183628" cy="239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457200"/>
            <a:ext cx="3200400" cy="2400300"/>
          </a:xfrm>
        </p:spPr>
      </p:sp>
      <p:sp>
        <p:nvSpPr>
          <p:cNvPr id="3" name="Notes Placeholder 2"/>
          <p:cNvSpPr>
            <a:spLocks noGrp="1"/>
          </p:cNvSpPr>
          <p:nvPr>
            <p:ph type="body" idx="1"/>
          </p:nvPr>
        </p:nvSpPr>
        <p:spPr/>
        <p:txBody>
          <a:bodyPr/>
          <a:lstStyle/>
          <a:p>
            <a:pPr marL="171441" indent="-171441" defTabSz="914350">
              <a:buFont typeface="Arial" pitchFamily="34" charset="0"/>
              <a:buChar char="•"/>
              <a:defRPr/>
            </a:pPr>
            <a:endParaRPr lang="en-US" dirty="0" smtClean="0"/>
          </a:p>
          <a:p>
            <a:pPr marL="171441" indent="-171441" defTabSz="914350">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457200"/>
            <a:ext cx="3200400" cy="24003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8800" y="228600"/>
            <a:ext cx="2971800" cy="2228850"/>
          </a:xfrm>
        </p:spPr>
      </p:sp>
      <p:sp>
        <p:nvSpPr>
          <p:cNvPr id="3" name="Notes Placeholder 2"/>
          <p:cNvSpPr>
            <a:spLocks noGrp="1"/>
          </p:cNvSpPr>
          <p:nvPr>
            <p:ph type="body" idx="1"/>
          </p:nvPr>
        </p:nvSpPr>
        <p:spPr>
          <a:xfrm>
            <a:off x="685800" y="2667000"/>
            <a:ext cx="5486400" cy="6172200"/>
          </a:xfrm>
        </p:spPr>
        <p:txBody>
          <a:bodyPr/>
          <a:lstStyle/>
          <a:p>
            <a:pPr>
              <a:spcAft>
                <a:spcPts val="600"/>
              </a:spcAft>
            </a:pPr>
            <a:r>
              <a:rPr lang="en-US" dirty="0"/>
              <a:t>Unstructured data may have no schema at all (such as a piece of encrypted data) or may be a large amount of binary data (many MBs or even GBs) which may seem to have no schema but in reality has a very simple schema inherent to it, such as image files, streaming video, or sound clips. Binary data in this case means data that can have any value, not just those that can be entered at a keyboard. These data values are commonly known as Binary Large Objects, or more simply BLOBs</a:t>
            </a:r>
            <a:r>
              <a:rPr lang="en-US" dirty="0" smtClean="0"/>
              <a:t>.</a:t>
            </a:r>
          </a:p>
          <a:p>
            <a:pPr>
              <a:spcAft>
                <a:spcPts val="600"/>
              </a:spcAft>
            </a:pPr>
            <a:r>
              <a:rPr lang="en-US" dirty="0" smtClean="0"/>
              <a:t>Applications that handle BLOBs face many challenges around the storage, retrieval and modifications of these objects:</a:t>
            </a:r>
            <a:endParaRPr lang="en-US" dirty="0"/>
          </a:p>
          <a:p>
            <a:pPr marL="171450" indent="-171450">
              <a:spcAft>
                <a:spcPts val="600"/>
              </a:spcAft>
              <a:buFont typeface="Arial" pitchFamily="34" charset="0"/>
              <a:buChar char="•"/>
            </a:pPr>
            <a:r>
              <a:rPr lang="en-US" dirty="0"/>
              <a:t>Hardware and </a:t>
            </a:r>
            <a:r>
              <a:rPr lang="en-US" dirty="0" smtClean="0"/>
              <a:t>management </a:t>
            </a:r>
            <a:r>
              <a:rPr lang="en-US" dirty="0"/>
              <a:t>overhead </a:t>
            </a:r>
            <a:r>
              <a:rPr lang="en-US" dirty="0" smtClean="0"/>
              <a:t>cost</a:t>
            </a:r>
            <a:endParaRPr lang="en-US" dirty="0"/>
          </a:p>
          <a:p>
            <a:pPr marL="171450" indent="-171450">
              <a:spcAft>
                <a:spcPts val="600"/>
              </a:spcAft>
              <a:buFont typeface="Arial" pitchFamily="34" charset="0"/>
              <a:buChar char="•"/>
            </a:pPr>
            <a:r>
              <a:rPr lang="en-US" dirty="0"/>
              <a:t>Managing </a:t>
            </a:r>
            <a:r>
              <a:rPr lang="en-US" dirty="0" smtClean="0"/>
              <a:t>retention </a:t>
            </a:r>
            <a:r>
              <a:rPr lang="en-US" dirty="0"/>
              <a:t>and </a:t>
            </a:r>
            <a:r>
              <a:rPr lang="en-US" dirty="0" smtClean="0"/>
              <a:t>archival</a:t>
            </a:r>
            <a:endParaRPr lang="en-US" dirty="0"/>
          </a:p>
          <a:p>
            <a:pPr marL="171450" indent="-171450">
              <a:spcAft>
                <a:spcPts val="600"/>
              </a:spcAft>
              <a:buFont typeface="Arial" pitchFamily="34" charset="0"/>
              <a:buChar char="•"/>
            </a:pPr>
            <a:r>
              <a:rPr lang="en-US" dirty="0"/>
              <a:t>Tracking changes and keeping integrity between the file and the </a:t>
            </a:r>
            <a:r>
              <a:rPr lang="en-US" dirty="0" smtClean="0"/>
              <a:t>relational data stored in SQL Server</a:t>
            </a:r>
            <a:endParaRPr lang="en-US" dirty="0"/>
          </a:p>
          <a:p>
            <a:pPr marL="171450" indent="-171450">
              <a:spcAft>
                <a:spcPts val="600"/>
              </a:spcAft>
              <a:buFont typeface="Arial" pitchFamily="34" charset="0"/>
              <a:buChar char="•"/>
            </a:pPr>
            <a:r>
              <a:rPr lang="en-US" dirty="0"/>
              <a:t>Need to maintain and keep </a:t>
            </a:r>
            <a:r>
              <a:rPr lang="en-US" dirty="0" smtClean="0"/>
              <a:t>both </a:t>
            </a:r>
            <a:r>
              <a:rPr lang="en-US" dirty="0"/>
              <a:t>relational and unstructured </a:t>
            </a:r>
            <a:r>
              <a:rPr lang="en-US" dirty="0" smtClean="0"/>
              <a:t>data in sync</a:t>
            </a:r>
            <a:endParaRPr lang="en-US" dirty="0"/>
          </a:p>
          <a:p>
            <a:pPr marL="171450" indent="-171450">
              <a:spcAft>
                <a:spcPts val="600"/>
              </a:spcAft>
              <a:buFont typeface="Arial" pitchFamily="34" charset="0"/>
              <a:buChar char="•"/>
            </a:pPr>
            <a:r>
              <a:rPr lang="en-US" dirty="0"/>
              <a:t>Security and disaster recovery of unstructured </a:t>
            </a:r>
            <a:r>
              <a:rPr lang="en-US" dirty="0" smtClean="0"/>
              <a:t>data</a:t>
            </a:r>
            <a:endParaRPr lang="en-US" dirty="0"/>
          </a:p>
          <a:p>
            <a:pPr marL="171450" indent="-171450">
              <a:spcAft>
                <a:spcPts val="600"/>
              </a:spcAft>
              <a:buFont typeface="Arial" pitchFamily="34" charset="0"/>
              <a:buChar char="•"/>
            </a:pPr>
            <a:r>
              <a:rPr lang="en-US" dirty="0"/>
              <a:t>Increased complexity in application code to handle both </a:t>
            </a:r>
            <a:r>
              <a:rPr lang="en-US" dirty="0" smtClean="0"/>
              <a:t>separately</a:t>
            </a:r>
            <a:endParaRPr lang="en-US" dirty="0"/>
          </a:p>
          <a:p>
            <a:pPr marL="171450" indent="-171450">
              <a:spcAft>
                <a:spcPts val="600"/>
              </a:spcAft>
              <a:buFont typeface="Arial" pitchFamily="34" charset="0"/>
              <a:buChar char="•"/>
            </a:pPr>
            <a:r>
              <a:rPr lang="en-US" dirty="0"/>
              <a:t>Indexing and searching </a:t>
            </a:r>
            <a:r>
              <a:rPr lang="en-US" dirty="0" smtClean="0"/>
              <a:t>unstructured data</a:t>
            </a:r>
            <a:endParaRPr lang="en-US" dirty="0"/>
          </a:p>
          <a:p>
            <a:pPr>
              <a:spcAft>
                <a:spcPts val="600"/>
              </a:spcAft>
            </a:pPr>
            <a:r>
              <a:rPr lang="en-US" dirty="0"/>
              <a:t>The first challenge to be considered, and perhaps the most obvious, is the storage of large volumes of unstructured data. It is desirable to have a system that gives you the flexibility to meet the specific requirements of storing unstructured data, with minimal cost and management overhead.</a:t>
            </a:r>
          </a:p>
          <a:p>
            <a:pPr>
              <a:spcAft>
                <a:spcPts val="600"/>
              </a:spcAft>
            </a:pPr>
            <a:r>
              <a:rPr lang="en-US" dirty="0"/>
              <a:t>The development challenge in building applications that use structured and unstructured data, including writing code to create, retrieve, update, and delete unstructured data, and maintaining transactional consistency between associated relational and unstructured data sources.</a:t>
            </a:r>
          </a:p>
          <a:p>
            <a:pPr>
              <a:spcAft>
                <a:spcPts val="600"/>
              </a:spcAft>
            </a:pPr>
            <a:r>
              <a:rPr lang="en-US" dirty="0"/>
              <a:t>Managing </a:t>
            </a:r>
            <a:r>
              <a:rPr lang="en-US" dirty="0" smtClean="0"/>
              <a:t>multiple </a:t>
            </a:r>
            <a:r>
              <a:rPr lang="en-US" dirty="0"/>
              <a:t>platforms to deal with relational and non-relational data causes unneeded complexity. These separate data stores lead to greater application complexity for developers and deployment challenges for managers.</a:t>
            </a:r>
          </a:p>
          <a:p>
            <a:pPr>
              <a:spcAft>
                <a:spcPts val="600"/>
              </a:spcAft>
            </a:pPr>
            <a:endParaRPr lang="en-US" dirty="0"/>
          </a:p>
        </p:txBody>
      </p:sp>
      <p:sp>
        <p:nvSpPr>
          <p:cNvPr id="4" name="Slide Number Placeholder 3"/>
          <p:cNvSpPr>
            <a:spLocks noGrp="1"/>
          </p:cNvSpPr>
          <p:nvPr>
            <p:ph type="sldNum" sz="quarter" idx="10"/>
          </p:nvPr>
        </p:nvSpPr>
        <p:spPr/>
        <p:txBody>
          <a:bodyPr/>
          <a:lstStyle/>
          <a:p>
            <a:fld id="{4E11ADAB-B07E-4EA2-935E-3D0EBBD273B8}" type="slidenum">
              <a:rPr lang="en-US" smtClean="0"/>
              <a:t>5</a:t>
            </a:fld>
            <a:endParaRPr lang="en-US"/>
          </a:p>
        </p:txBody>
      </p:sp>
    </p:spTree>
    <p:extLst>
      <p:ext uri="{BB962C8B-B14F-4D97-AF65-F5344CB8AC3E}">
        <p14:creationId xmlns:p14="http://schemas.microsoft.com/office/powerpoint/2010/main" val="622573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228600"/>
            <a:ext cx="3200400" cy="2400300"/>
          </a:xfrm>
        </p:spPr>
      </p:sp>
      <p:sp>
        <p:nvSpPr>
          <p:cNvPr id="3" name="Notes Placeholder 2"/>
          <p:cNvSpPr>
            <a:spLocks noGrp="1"/>
          </p:cNvSpPr>
          <p:nvPr>
            <p:ph type="body" idx="1"/>
          </p:nvPr>
        </p:nvSpPr>
        <p:spPr>
          <a:xfrm>
            <a:off x="685800" y="2819400"/>
            <a:ext cx="5486400" cy="6019800"/>
          </a:xfrm>
        </p:spPr>
        <p:txBody>
          <a:bodyPr/>
          <a:lstStyle/>
          <a:p>
            <a:pPr>
              <a:spcAft>
                <a:spcPts val="600"/>
              </a:spcAft>
            </a:pPr>
            <a:r>
              <a:rPr lang="en-US" b="1" dirty="0" smtClean="0"/>
              <a:t>Key Points:</a:t>
            </a:r>
          </a:p>
          <a:p>
            <a:pPr>
              <a:spcAft>
                <a:spcPts val="600"/>
              </a:spcAft>
            </a:pPr>
            <a:r>
              <a:rPr lang="en-US" dirty="0" smtClean="0"/>
              <a:t>Integrating unstructured data into the relational database provides significant benefits such as:</a:t>
            </a:r>
          </a:p>
          <a:p>
            <a:pPr marL="171450" indent="-171450">
              <a:spcAft>
                <a:spcPts val="600"/>
              </a:spcAft>
              <a:buFont typeface="Arial" pitchFamily="34" charset="0"/>
              <a:buChar char="•"/>
            </a:pPr>
            <a:r>
              <a:rPr lang="en-US" dirty="0"/>
              <a:t>Integrated storage and data management capabilities such as </a:t>
            </a:r>
            <a:r>
              <a:rPr lang="en-US" dirty="0" smtClean="0"/>
              <a:t>backup</a:t>
            </a:r>
            <a:endParaRPr lang="en-US" dirty="0"/>
          </a:p>
          <a:p>
            <a:pPr marL="171450" indent="-171450">
              <a:spcAft>
                <a:spcPts val="600"/>
              </a:spcAft>
              <a:buFont typeface="Arial" pitchFamily="34" charset="0"/>
              <a:buChar char="•"/>
            </a:pPr>
            <a:r>
              <a:rPr lang="en-US" dirty="0"/>
              <a:t>Integrated services such as full-text search and semantic search over data and </a:t>
            </a:r>
            <a:r>
              <a:rPr lang="en-US" dirty="0" smtClean="0"/>
              <a:t>metadata</a:t>
            </a:r>
            <a:endParaRPr lang="en-US" dirty="0"/>
          </a:p>
          <a:p>
            <a:pPr marL="171450" indent="-171450">
              <a:spcAft>
                <a:spcPts val="600"/>
              </a:spcAft>
              <a:buFont typeface="Arial" pitchFamily="34" charset="0"/>
              <a:buChar char="•"/>
            </a:pPr>
            <a:r>
              <a:rPr lang="en-US" dirty="0"/>
              <a:t>Ease of administration and policy management over the unstructured </a:t>
            </a:r>
            <a:r>
              <a:rPr lang="en-US" dirty="0" smtClean="0"/>
              <a:t>data</a:t>
            </a:r>
          </a:p>
          <a:p>
            <a:pPr>
              <a:spcAft>
                <a:spcPts val="600"/>
              </a:spcAft>
            </a:pPr>
            <a:r>
              <a:rPr lang="en-US" dirty="0" smtClean="0"/>
              <a:t>There are challenges with storing unstructured data in SQL Server however, such as slower performance of BLOB access vs. direct file system access, and the inability to access the data via Windows APIs.</a:t>
            </a:r>
          </a:p>
          <a:p>
            <a:pPr>
              <a:spcAft>
                <a:spcPts val="600"/>
              </a:spcAft>
            </a:pPr>
            <a:r>
              <a:rPr lang="en-US" dirty="0" smtClean="0"/>
              <a:t>Storing unstructured data in the file system allows for streaming of data and direct access to files via industry applications such as Word, Excel or PowerPoint.  Keeping this data in-sync with relational data however proves to be challenging and may require a large amount of custom application code.</a:t>
            </a:r>
          </a:p>
          <a:p>
            <a:pPr>
              <a:spcAft>
                <a:spcPts val="600"/>
              </a:spcAft>
            </a:pPr>
            <a:r>
              <a:rPr lang="en-US" dirty="0" smtClean="0"/>
              <a:t>This is where SQL Server FILESTREAM storage along with </a:t>
            </a:r>
            <a:r>
              <a:rPr lang="en-US" dirty="0" err="1" smtClean="0"/>
              <a:t>FileTables</a:t>
            </a:r>
            <a:r>
              <a:rPr lang="en-US" dirty="0" smtClean="0"/>
              <a:t> becomes a compelling solution.  FILESTREAM storage allows you to leverage the performance of streaming unstructured data directly from the file system while still maintaining transactional consistency and disaster recovery options of relational SQL Server data.  Combining this with </a:t>
            </a:r>
            <a:r>
              <a:rPr lang="en-US" dirty="0" err="1" smtClean="0"/>
              <a:t>FileTable</a:t>
            </a:r>
            <a:r>
              <a:rPr lang="en-US" dirty="0" smtClean="0"/>
              <a:t> access then gives the option of manipulating the files via SQL Server OR direct Windows API interaction.</a:t>
            </a:r>
            <a:endParaRPr lang="en-US" dirty="0"/>
          </a:p>
          <a:p>
            <a:pPr>
              <a:spcAft>
                <a:spcPts val="600"/>
              </a:spcAft>
            </a:pPr>
            <a:r>
              <a:rPr lang="en-US" b="1" dirty="0" smtClean="0"/>
              <a:t>Additional Reading:</a:t>
            </a:r>
          </a:p>
          <a:p>
            <a:pPr>
              <a:spcAft>
                <a:spcPts val="600"/>
              </a:spcAft>
            </a:pPr>
            <a:r>
              <a:rPr lang="en-US" i="1" dirty="0"/>
              <a:t>Binary Large Object (Blob) Data (SQL Server)</a:t>
            </a:r>
            <a:br>
              <a:rPr lang="en-US" i="1" dirty="0"/>
            </a:br>
            <a:r>
              <a:rPr lang="en-US" dirty="0">
                <a:hlinkClick r:id="rId3"/>
              </a:rPr>
              <a:t>http://</a:t>
            </a:r>
            <a:r>
              <a:rPr lang="en-US" dirty="0" smtClean="0">
                <a:hlinkClick r:id="rId3"/>
              </a:rPr>
              <a:t>msdn.microsoft.com/en-us/library/bb895234.aspx</a:t>
            </a:r>
            <a:endParaRPr lang="en-US" dirty="0"/>
          </a:p>
          <a:p>
            <a:pPr>
              <a:spcAft>
                <a:spcPts val="600"/>
              </a:spcAft>
            </a:pPr>
            <a:r>
              <a:rPr lang="en-US" i="1" dirty="0" smtClean="0"/>
              <a:t>Compare </a:t>
            </a:r>
            <a:r>
              <a:rPr lang="en-US" i="1" dirty="0"/>
              <a:t>Options for Storing Blobs (SQL Server)</a:t>
            </a:r>
            <a:br>
              <a:rPr lang="en-US" i="1" dirty="0"/>
            </a:br>
            <a:r>
              <a:rPr lang="en-US" dirty="0">
                <a:hlinkClick r:id="rId4"/>
              </a:rPr>
              <a:t>http://</a:t>
            </a:r>
            <a:r>
              <a:rPr lang="en-US" dirty="0" smtClean="0">
                <a:hlinkClick r:id="rId4"/>
              </a:rPr>
              <a:t>msdn.microsoft.com/en-us/library/hh403405.aspx</a:t>
            </a:r>
            <a:endParaRPr lang="en-US" dirty="0" smtClean="0"/>
          </a:p>
        </p:txBody>
      </p:sp>
      <p:sp>
        <p:nvSpPr>
          <p:cNvPr id="4" name="Slide Number Placeholder 3"/>
          <p:cNvSpPr>
            <a:spLocks noGrp="1"/>
          </p:cNvSpPr>
          <p:nvPr>
            <p:ph type="sldNum" sz="quarter" idx="10"/>
          </p:nvPr>
        </p:nvSpPr>
        <p:spPr/>
        <p:txBody>
          <a:bodyPr/>
          <a:lstStyle/>
          <a:p>
            <a:fld id="{4E11ADAB-B07E-4EA2-935E-3D0EBBD273B8}" type="slidenum">
              <a:rPr lang="en-US" smtClean="0"/>
              <a:t>6</a:t>
            </a:fld>
            <a:endParaRPr lang="en-US"/>
          </a:p>
        </p:txBody>
      </p:sp>
    </p:spTree>
    <p:extLst>
      <p:ext uri="{BB962C8B-B14F-4D97-AF65-F5344CB8AC3E}">
        <p14:creationId xmlns:p14="http://schemas.microsoft.com/office/powerpoint/2010/main" val="2701689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152400"/>
            <a:ext cx="3454400" cy="2590800"/>
          </a:xfrm>
        </p:spPr>
      </p:sp>
      <p:sp>
        <p:nvSpPr>
          <p:cNvPr id="3" name="Notes Placeholder 2"/>
          <p:cNvSpPr>
            <a:spLocks noGrp="1"/>
          </p:cNvSpPr>
          <p:nvPr>
            <p:ph type="body" idx="1"/>
          </p:nvPr>
        </p:nvSpPr>
        <p:spPr>
          <a:xfrm>
            <a:off x="685800" y="2895600"/>
            <a:ext cx="5486400" cy="5562600"/>
          </a:xfrm>
        </p:spPr>
        <p:txBody>
          <a:bodyPr/>
          <a:lstStyle/>
          <a:p>
            <a:pPr>
              <a:spcAft>
                <a:spcPts val="600"/>
              </a:spcAft>
            </a:pPr>
            <a:r>
              <a:rPr lang="en-US" b="1" dirty="0" smtClean="0"/>
              <a:t>Key Points:</a:t>
            </a:r>
          </a:p>
          <a:p>
            <a:pPr>
              <a:spcAft>
                <a:spcPts val="600"/>
              </a:spcAft>
            </a:pPr>
            <a:r>
              <a:rPr lang="en-US" dirty="0" smtClean="0"/>
              <a:t>FILESTREAM </a:t>
            </a:r>
            <a:r>
              <a:rPr lang="en-US" dirty="0"/>
              <a:t>enables SQL Server-based applications to store unstructured data, such as documents and images, on the file system. Applications can leverage the rich streaming APIs and performance of the file system and at the same time maintain transactional consistency between the unstructured data and corresponding structured data</a:t>
            </a:r>
            <a:r>
              <a:rPr lang="en-US" dirty="0" smtClean="0"/>
              <a:t>.</a:t>
            </a:r>
          </a:p>
          <a:p>
            <a:pPr>
              <a:spcAft>
                <a:spcPts val="600"/>
              </a:spcAft>
            </a:pPr>
            <a:r>
              <a:rPr lang="en-US" dirty="0"/>
              <a:t>Application developers can use Transact-SQL to access and manipulate the data just like standard BLOB columns, or they can use the Win32 streaming APIs with Transact-SQL transactional semantics to ensure consistency, which means that they can use standard Win32 read/write calls to FILESTREAM BLOBs as they would if interacting with files on the file system</a:t>
            </a:r>
            <a:r>
              <a:rPr lang="en-US" dirty="0" smtClean="0"/>
              <a:t>.</a:t>
            </a:r>
          </a:p>
          <a:p>
            <a:pPr>
              <a:spcAft>
                <a:spcPts val="600"/>
              </a:spcAft>
            </a:pPr>
            <a:r>
              <a:rPr lang="en-US" dirty="0" smtClean="0"/>
              <a:t>FILESTREAM Storage may provide a performance improvement over standard database BLOB storage when storing files larger than 1MB.</a:t>
            </a:r>
          </a:p>
          <a:p>
            <a:pPr>
              <a:spcAft>
                <a:spcPts val="600"/>
              </a:spcAft>
            </a:pPr>
            <a:r>
              <a:rPr lang="en-US" b="1" dirty="0" smtClean="0"/>
              <a:t>Additional Reading:</a:t>
            </a:r>
          </a:p>
          <a:p>
            <a:pPr>
              <a:spcAft>
                <a:spcPts val="600"/>
              </a:spcAft>
            </a:pPr>
            <a:r>
              <a:rPr lang="en-IN" i="1" dirty="0"/>
              <a:t>FILESTREAM (SQL Server)</a:t>
            </a:r>
            <a:r>
              <a:rPr lang="en-IN" dirty="0"/>
              <a:t/>
            </a:r>
            <a:br>
              <a:rPr lang="en-IN" dirty="0"/>
            </a:br>
            <a:r>
              <a:rPr lang="en-IN" dirty="0">
                <a:hlinkClick r:id="rId3"/>
              </a:rPr>
              <a:t>http://</a:t>
            </a:r>
            <a:r>
              <a:rPr lang="en-IN" dirty="0" smtClean="0">
                <a:hlinkClick r:id="rId3"/>
              </a:rPr>
              <a:t>msdn.microsoft.com/en-us/library/gg471497.aspx</a:t>
            </a:r>
            <a:endParaRPr lang="en-IN" dirty="0" smtClean="0"/>
          </a:p>
          <a:p>
            <a:pPr>
              <a:spcAft>
                <a:spcPts val="600"/>
              </a:spcAft>
            </a:pPr>
            <a:r>
              <a:rPr lang="en-US" i="1" dirty="0" smtClean="0"/>
              <a:t>To </a:t>
            </a:r>
            <a:r>
              <a:rPr lang="en-US" i="1" dirty="0"/>
              <a:t>BLOB or Not To BLOB: Large Object Storage in a Database or a </a:t>
            </a:r>
            <a:r>
              <a:rPr lang="en-US" i="1" dirty="0" err="1" smtClean="0"/>
              <a:t>Filesystem</a:t>
            </a:r>
            <a:r>
              <a:rPr lang="en-US" dirty="0"/>
              <a:t/>
            </a:r>
            <a:br>
              <a:rPr lang="en-US" dirty="0"/>
            </a:br>
            <a:r>
              <a:rPr lang="en-US" dirty="0">
                <a:hlinkClick r:id="rId4"/>
              </a:rPr>
              <a:t>http://</a:t>
            </a:r>
            <a:r>
              <a:rPr lang="en-US" dirty="0" smtClean="0">
                <a:hlinkClick r:id="rId4"/>
              </a:rPr>
              <a:t>research.microsoft.com/apps/pubs/default.aspx?id=64525</a:t>
            </a:r>
            <a:endParaRPr lang="en-US" dirty="0" smtClean="0"/>
          </a:p>
          <a:p>
            <a:pPr>
              <a:spcAft>
                <a:spcPts val="600"/>
              </a:spcAft>
            </a:pPr>
            <a:endParaRPr lang="en-IN" dirty="0" smtClean="0"/>
          </a:p>
          <a:p>
            <a:pPr>
              <a:spcAft>
                <a:spcPts val="600"/>
              </a:spcAft>
            </a:pPr>
            <a:endParaRPr lang="en-US" dirty="0"/>
          </a:p>
        </p:txBody>
      </p:sp>
      <p:sp>
        <p:nvSpPr>
          <p:cNvPr id="4" name="Slide Number Placeholder 3"/>
          <p:cNvSpPr>
            <a:spLocks noGrp="1"/>
          </p:cNvSpPr>
          <p:nvPr>
            <p:ph type="sldNum" sz="quarter" idx="10"/>
          </p:nvPr>
        </p:nvSpPr>
        <p:spPr/>
        <p:txBody>
          <a:bodyPr/>
          <a:lstStyle/>
          <a:p>
            <a:fld id="{4E11ADAB-B07E-4EA2-935E-3D0EBBD273B8}" type="slidenum">
              <a:rPr lang="en-US" smtClean="0"/>
              <a:t>7</a:t>
            </a:fld>
            <a:endParaRPr lang="en-US"/>
          </a:p>
        </p:txBody>
      </p:sp>
    </p:spTree>
    <p:extLst>
      <p:ext uri="{BB962C8B-B14F-4D97-AF65-F5344CB8AC3E}">
        <p14:creationId xmlns:p14="http://schemas.microsoft.com/office/powerpoint/2010/main" val="3844101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152400"/>
            <a:ext cx="3429000" cy="2571750"/>
          </a:xfrm>
        </p:spPr>
      </p:sp>
      <p:sp>
        <p:nvSpPr>
          <p:cNvPr id="3" name="Notes Placeholder 2"/>
          <p:cNvSpPr>
            <a:spLocks noGrp="1"/>
          </p:cNvSpPr>
          <p:nvPr>
            <p:ph type="body" idx="1"/>
          </p:nvPr>
        </p:nvSpPr>
        <p:spPr>
          <a:xfrm>
            <a:off x="685800" y="2895600"/>
            <a:ext cx="5486400" cy="5943600"/>
          </a:xfrm>
        </p:spPr>
        <p:txBody>
          <a:bodyPr/>
          <a:lstStyle/>
          <a:p>
            <a:pPr>
              <a:spcAft>
                <a:spcPts val="600"/>
              </a:spcAft>
            </a:pPr>
            <a:r>
              <a:rPr lang="en-US" sz="1200" b="1" dirty="0" smtClean="0"/>
              <a:t>Key Points:</a:t>
            </a:r>
          </a:p>
          <a:p>
            <a:pPr>
              <a:spcAft>
                <a:spcPts val="600"/>
              </a:spcAft>
            </a:pPr>
            <a:r>
              <a:rPr lang="en-US" sz="1200" dirty="0" smtClean="0"/>
              <a:t>In SQL Server, you can apply the FILESTREAM attribute to a varbinary column, and SQL Server then stores the data for that column on the local NTFS file system, however, the column can be managed just like any other BLOB column in SQL Server.  In this way, </a:t>
            </a:r>
            <a:r>
              <a:rPr lang="en-US" dirty="0"/>
              <a:t>a</a:t>
            </a:r>
            <a:r>
              <a:rPr lang="en-US" sz="1200" dirty="0" smtClean="0"/>
              <a:t>dministrators can use the manageability and security capabilities of SQL Server to integrate BLOB data management with the rest of the data in the relational database—without needing to manage the file system data separately.</a:t>
            </a:r>
          </a:p>
          <a:p>
            <a:pPr>
              <a:spcAft>
                <a:spcPts val="600"/>
              </a:spcAft>
            </a:pPr>
            <a:r>
              <a:rPr lang="en-US" dirty="0" smtClean="0"/>
              <a:t>Starting in </a:t>
            </a:r>
            <a:r>
              <a:rPr lang="en-US" dirty="0"/>
              <a:t>SQL Server 2008, full-text search is fully integrated into the database engine. By integrating the full-text engine directly into the SQL core, SQL Server 2008 resolves the challenges that were presented by previous releases, reduces the cost of managing and deploying SQL Server, while </a:t>
            </a:r>
            <a:r>
              <a:rPr lang="en-US" dirty="0" smtClean="0"/>
              <a:t>improving </a:t>
            </a:r>
            <a:r>
              <a:rPr lang="en-US" dirty="0"/>
              <a:t>the performance of searching unstructured data.</a:t>
            </a:r>
          </a:p>
          <a:p>
            <a:pPr>
              <a:spcAft>
                <a:spcPts val="600"/>
              </a:spcAft>
            </a:pPr>
            <a:r>
              <a:rPr lang="en-US" b="1" dirty="0" smtClean="0"/>
              <a:t>Additional Reading:</a:t>
            </a:r>
          </a:p>
          <a:p>
            <a:pPr>
              <a:spcAft>
                <a:spcPts val="600"/>
              </a:spcAft>
            </a:pPr>
            <a:r>
              <a:rPr lang="en-US" i="1" dirty="0"/>
              <a:t>Enable and Configure FILESTREAM</a:t>
            </a:r>
            <a:br>
              <a:rPr lang="en-US" i="1" dirty="0"/>
            </a:br>
            <a:r>
              <a:rPr lang="en-US" dirty="0">
                <a:hlinkClick r:id="rId3"/>
              </a:rPr>
              <a:t>http://</a:t>
            </a:r>
            <a:r>
              <a:rPr lang="en-US" dirty="0" smtClean="0">
                <a:hlinkClick r:id="rId3"/>
              </a:rPr>
              <a:t>msdn.microsoft.com/en-us/library/cc645923.aspx</a:t>
            </a:r>
            <a:endParaRPr lang="en-US" dirty="0" smtClean="0"/>
          </a:p>
          <a:p>
            <a:pPr>
              <a:spcAft>
                <a:spcPts val="600"/>
              </a:spcAft>
            </a:pPr>
            <a:r>
              <a:rPr lang="en-US" i="1" dirty="0" smtClean="0"/>
              <a:t>FILESTREAM </a:t>
            </a:r>
            <a:r>
              <a:rPr lang="en-US" i="1" dirty="0"/>
              <a:t>Compatibility with Other SQL Server Features</a:t>
            </a:r>
            <a:br>
              <a:rPr lang="en-US" i="1" dirty="0"/>
            </a:br>
            <a:r>
              <a:rPr lang="en-US" dirty="0">
                <a:hlinkClick r:id="rId4"/>
              </a:rPr>
              <a:t>http://</a:t>
            </a:r>
            <a:r>
              <a:rPr lang="en-US" dirty="0" smtClean="0">
                <a:hlinkClick r:id="rId4"/>
              </a:rPr>
              <a:t>msdn.microsoft.com/en-us/library/bb895334.aspx</a:t>
            </a:r>
            <a:endParaRPr lang="en-US" dirty="0" smtClean="0"/>
          </a:p>
          <a:p>
            <a:pPr>
              <a:spcAft>
                <a:spcPts val="600"/>
              </a:spcAft>
            </a:pPr>
            <a:endParaRPr lang="en-IN" sz="1200" dirty="0" smtClean="0"/>
          </a:p>
          <a:p>
            <a:pPr>
              <a:spcAft>
                <a:spcPts val="600"/>
              </a:spcAft>
            </a:pPr>
            <a:endParaRPr lang="en-IN" sz="1200" dirty="0" smtClean="0"/>
          </a:p>
          <a:p>
            <a:pPr>
              <a:spcAft>
                <a:spcPts val="600"/>
              </a:spcAft>
            </a:pPr>
            <a:endParaRPr lang="en-US" dirty="0"/>
          </a:p>
        </p:txBody>
      </p:sp>
      <p:sp>
        <p:nvSpPr>
          <p:cNvPr id="4" name="Slide Number Placeholder 3"/>
          <p:cNvSpPr>
            <a:spLocks noGrp="1"/>
          </p:cNvSpPr>
          <p:nvPr>
            <p:ph type="sldNum" sz="quarter" idx="10"/>
          </p:nvPr>
        </p:nvSpPr>
        <p:spPr/>
        <p:txBody>
          <a:bodyPr/>
          <a:lstStyle/>
          <a:p>
            <a:fld id="{4E11ADAB-B07E-4EA2-935E-3D0EBBD273B8}" type="slidenum">
              <a:rPr lang="en-US" smtClean="0"/>
              <a:t>8</a:t>
            </a:fld>
            <a:endParaRPr lang="en-US"/>
          </a:p>
        </p:txBody>
      </p:sp>
    </p:spTree>
    <p:extLst>
      <p:ext uri="{BB962C8B-B14F-4D97-AF65-F5344CB8AC3E}">
        <p14:creationId xmlns:p14="http://schemas.microsoft.com/office/powerpoint/2010/main" val="190587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76400" y="152400"/>
            <a:ext cx="3048000" cy="2286000"/>
          </a:xfrm>
        </p:spPr>
      </p:sp>
      <p:sp>
        <p:nvSpPr>
          <p:cNvPr id="3" name="Notes Placeholder 2"/>
          <p:cNvSpPr>
            <a:spLocks noGrp="1"/>
          </p:cNvSpPr>
          <p:nvPr>
            <p:ph type="body" idx="1"/>
          </p:nvPr>
        </p:nvSpPr>
        <p:spPr>
          <a:xfrm>
            <a:off x="685800" y="2667000"/>
            <a:ext cx="5486400" cy="6019800"/>
          </a:xfrm>
        </p:spPr>
        <p:txBody>
          <a:bodyPr/>
          <a:lstStyle/>
          <a:p>
            <a:pPr>
              <a:spcAft>
                <a:spcPts val="600"/>
              </a:spcAft>
            </a:pPr>
            <a:r>
              <a:rPr lang="en-US" b="1" dirty="0" smtClean="0"/>
              <a:t>Key Points:</a:t>
            </a:r>
          </a:p>
          <a:p>
            <a:pPr>
              <a:spcAft>
                <a:spcPts val="600"/>
              </a:spcAft>
            </a:pPr>
            <a:r>
              <a:rPr lang="en-US" dirty="0" smtClean="0"/>
              <a:t>The </a:t>
            </a:r>
            <a:r>
              <a:rPr lang="en-US" dirty="0"/>
              <a:t>Remote BLOB Store API in SQL </a:t>
            </a:r>
            <a:r>
              <a:rPr lang="en-US" dirty="0" smtClean="0"/>
              <a:t>Server </a:t>
            </a:r>
            <a:r>
              <a:rPr lang="en-US" dirty="0"/>
              <a:t>makes it easier to integrate dedicated, remote BLOB storage solutions (like EMC </a:t>
            </a:r>
            <a:r>
              <a:rPr lang="en-US" dirty="0" err="1"/>
              <a:t>Centera</a:t>
            </a:r>
            <a:r>
              <a:rPr lang="en-US" dirty="0"/>
              <a:t>, Fujitsu </a:t>
            </a:r>
            <a:r>
              <a:rPr lang="en-US" dirty="0" err="1"/>
              <a:t>Nearline</a:t>
            </a:r>
            <a:r>
              <a:rPr lang="en-US" dirty="0"/>
              <a:t>, a Microsoft Windows® file server etc.) with the relational data in your database by offering a provider-based architecture that enables your applications to use any BLOB store without requiring BLOB store-specific functionality or code. The Remote BLOB Store API is ideal when your database BLOBs need to be stored on a different server from the database and interoperability with other systems is required. </a:t>
            </a:r>
          </a:p>
          <a:p>
            <a:pPr>
              <a:spcAft>
                <a:spcPts val="600"/>
              </a:spcAft>
            </a:pPr>
            <a:r>
              <a:rPr lang="en-US" dirty="0"/>
              <a:t>The Remote BLOB Store API maintains integrity between rows in the database and BLOBs in the external store through link-level consistency. For example, if you delete the BLOB reference from the database through a delete statement, the system removes the BLOB from the store. However, the use of the Remote BLOB Store API does not provide you with the full data-level consistency that comes with storing BLOBs directly in the database, as you would by using FILESTREAM or </a:t>
            </a:r>
            <a:r>
              <a:rPr lang="en-US" dirty="0" err="1"/>
              <a:t>varbinary</a:t>
            </a:r>
            <a:r>
              <a:rPr lang="en-US" dirty="0" smtClean="0"/>
              <a:t>.</a:t>
            </a:r>
          </a:p>
          <a:p>
            <a:pPr>
              <a:spcAft>
                <a:spcPts val="600"/>
              </a:spcAft>
            </a:pPr>
            <a:r>
              <a:rPr lang="en-US" b="1" dirty="0" smtClean="0"/>
              <a:t>Additional Reading:</a:t>
            </a:r>
          </a:p>
          <a:p>
            <a:pPr>
              <a:spcAft>
                <a:spcPts val="600"/>
              </a:spcAft>
            </a:pPr>
            <a:r>
              <a:rPr lang="en-US" i="1" dirty="0"/>
              <a:t>Remote Blob Store (RBS) (SQL Server)</a:t>
            </a:r>
            <a:br>
              <a:rPr lang="en-US" i="1" dirty="0"/>
            </a:br>
            <a:r>
              <a:rPr lang="en-US" dirty="0">
                <a:hlinkClick r:id="rId3"/>
              </a:rPr>
              <a:t>http://</a:t>
            </a:r>
            <a:r>
              <a:rPr lang="en-US" dirty="0" smtClean="0">
                <a:hlinkClick r:id="rId3"/>
              </a:rPr>
              <a:t>msdn.microsoft.com/en-us/library/gg638709.aspx</a:t>
            </a:r>
            <a:endParaRPr lang="en-US" dirty="0" smtClean="0"/>
          </a:p>
          <a:p>
            <a:pPr>
              <a:spcAft>
                <a:spcPts val="600"/>
              </a:spcAft>
            </a:pPr>
            <a:r>
              <a:rPr lang="en-US" i="1" dirty="0"/>
              <a:t>SQL Remote Blob Storage Team Blog</a:t>
            </a:r>
            <a:r>
              <a:rPr lang="en-US" dirty="0"/>
              <a:t/>
            </a:r>
            <a:br>
              <a:rPr lang="en-US" dirty="0"/>
            </a:br>
            <a:r>
              <a:rPr lang="en-US" dirty="0">
                <a:hlinkClick r:id="rId4"/>
              </a:rPr>
              <a:t>http://blogs.msdn.com/b/sqlrbs</a:t>
            </a:r>
            <a:r>
              <a:rPr lang="en-US" dirty="0" smtClean="0">
                <a:hlinkClick r:id="rId4"/>
              </a:rPr>
              <a:t>/</a:t>
            </a:r>
            <a:endParaRPr lang="en-US" dirty="0" smtClean="0"/>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0"/>
          </p:nvPr>
        </p:nvSpPr>
        <p:spPr/>
        <p:txBody>
          <a:bodyPr/>
          <a:lstStyle/>
          <a:p>
            <a:fld id="{4E11ADAB-B07E-4EA2-935E-3D0EBBD273B8}" type="slidenum">
              <a:rPr lang="en-US" smtClean="0"/>
              <a:t>9</a:t>
            </a:fld>
            <a:endParaRPr lang="en-US"/>
          </a:p>
        </p:txBody>
      </p:sp>
    </p:spTree>
    <p:extLst>
      <p:ext uri="{BB962C8B-B14F-4D97-AF65-F5344CB8AC3E}">
        <p14:creationId xmlns:p14="http://schemas.microsoft.com/office/powerpoint/2010/main" val="578102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fld id="{63DFF1EA-5D38-4A68-BB5B-E4D11CB8E0EA}" type="datetimeFigureOut">
              <a:rPr lang="en-US" smtClean="0"/>
              <a:t>11/28/2012</a:t>
            </a:fld>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63DFF1EA-5D38-4A68-BB5B-E4D11CB8E0EA}" type="datetimeFigureOut">
              <a:rPr lang="en-US" smtClean="0"/>
              <a:t>11/28/2012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FDC12F63-BBEB-48D8-964C-F78500E469A4}"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63DFF1EA-5D38-4A68-BB5B-E4D11CB8E0EA}" type="datetimeFigureOut">
              <a:rPr lang="en-US" smtClean="0"/>
              <a:t>11/28/2012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FDC12F63-BBEB-48D8-964C-F78500E469A4}"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63DFF1EA-5D38-4A68-BB5B-E4D11CB8E0EA}" type="datetimeFigureOut">
              <a:rPr lang="en-US" smtClean="0"/>
              <a:t>11/28/2012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FDC12F63-BBEB-48D8-964C-F78500E469A4}"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63DFF1EA-5D38-4A68-BB5B-E4D11CB8E0EA}" type="datetimeFigureOut">
              <a:rPr lang="en-US" smtClean="0"/>
              <a:t>11/28/2012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FDC12F63-BBEB-48D8-964C-F78500E469A4}"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63DFF1EA-5D38-4A68-BB5B-E4D11CB8E0EA}" type="datetimeFigureOut">
              <a:rPr lang="en-US" smtClean="0"/>
              <a:t>11/28/2012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FDC12F63-BBEB-48D8-964C-F78500E469A4}"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63DFF1EA-5D38-4A68-BB5B-E4D11CB8E0EA}" type="datetimeFigureOut">
              <a:rPr lang="en-US" smtClean="0"/>
              <a:t>11/28/2012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FDC12F63-BBEB-48D8-964C-F78500E469A4}"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solidFill>
                <a:prstClr val="black"/>
              </a:solidFill>
            </a:endParaRPr>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1047654845"/>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3534163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63DFF1EA-5D38-4A68-BB5B-E4D11CB8E0EA}" type="datetimeFigureOut">
              <a:rPr lang="en-US" smtClean="0"/>
              <a:t>11/28/2012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FDC12F63-BBEB-48D8-964C-F78500E469A4}" type="slidenum">
              <a:rPr lang="en-US" smtClean="0"/>
              <a:t>‹#›</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718226977"/>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065351"/>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98931681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1320566054"/>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7173849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40454570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49610257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51512424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05419450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836698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63DFF1EA-5D38-4A68-BB5B-E4D11CB8E0EA}" type="datetimeFigureOut">
              <a:rPr lang="en-US" smtClean="0"/>
              <a:t>11/28/2012</a:t>
            </a:fld>
            <a:endParaRPr lang="en-US"/>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FDC12F63-BBEB-48D8-964C-F78500E469A4}" type="slidenum">
              <a:rPr lang="en-US" smtClean="0"/>
              <a:t>‹#›</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75836825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44911812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71453183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2935978072"/>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42275948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63DFF1EA-5D38-4A68-BB5B-E4D11CB8E0EA}" type="datetimeFigureOut">
              <a:rPr lang="en-US" smtClean="0"/>
              <a:t>11/28/2012</a:t>
            </a:fld>
            <a:endParaRPr lang="en-US"/>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FDC12F63-BBEB-48D8-964C-F78500E469A4}" type="slidenum">
              <a:rPr lang="en-US" smtClean="0"/>
              <a:t>‹#›</a:t>
            </a:fld>
            <a:endParaRPr lang="en-US"/>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63DFF1EA-5D38-4A68-BB5B-E4D11CB8E0EA}" type="datetimeFigureOut">
              <a:rPr lang="en-US" smtClean="0"/>
              <a:t>11/28/2012</a:t>
            </a:fld>
            <a:endParaRPr lang="en-US"/>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FDC12F63-BBEB-48D8-964C-F78500E469A4}" type="slidenum">
              <a:rPr lang="en-US" smtClean="0"/>
              <a:t>‹#›</a:t>
            </a:fld>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63DFF1EA-5D38-4A68-BB5B-E4D11CB8E0EA}" type="datetimeFigureOut">
              <a:rPr lang="en-US" smtClean="0"/>
              <a:t>11/28/2012</a:t>
            </a:fld>
            <a:endParaRPr lang="en-US"/>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FDC12F63-BBEB-48D8-964C-F78500E469A4}" type="slidenum">
              <a:rPr lang="en-US" smtClean="0"/>
              <a:t>‹#›</a:t>
            </a:fld>
            <a:endParaRPr lang="en-US"/>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FDC12F63-BBEB-48D8-964C-F78500E469A4}"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63DFF1EA-5D38-4A68-BB5B-E4D11CB8E0EA}" type="datetimeFigureOut">
              <a:rPr lang="en-US" smtClean="0"/>
              <a:t>11/28/2012</a:t>
            </a:fld>
            <a:endParaRPr lang="en-US"/>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63DFF1EA-5D38-4A68-BB5B-E4D11CB8E0EA}" type="datetimeFigureOut">
              <a:rPr lang="en-US" smtClean="0"/>
              <a:t>11/28/2012</a:t>
            </a:fld>
            <a:endParaRPr lang="en-US"/>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FDC12F63-BBEB-48D8-964C-F78500E469A4}"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FDC12F63-BBEB-48D8-964C-F78500E469A4}" type="slidenum">
              <a:rPr lang="en-US" smtClean="0"/>
              <a:t>‹#›</a:t>
            </a:fld>
            <a:endParaRPr lang="en-US"/>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63DFF1EA-5D38-4A68-BB5B-E4D11CB8E0EA}" type="datetimeFigureOut">
              <a:rPr lang="en-US" smtClean="0"/>
              <a:t>11/28/2012</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fld id="{63DFF1EA-5D38-4A68-BB5B-E4D11CB8E0EA}" type="datetimeFigureOut">
              <a:rPr lang="en-US" smtClean="0"/>
              <a:t>11/28/2012</a:t>
            </a:fld>
            <a:endParaRPr lang="en-US"/>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FDC12F63-BBEB-48D8-964C-F78500E469A4}" type="slidenum">
              <a:rPr lang="en-US" smtClean="0"/>
              <a:t>‹#›</a:t>
            </a:fld>
            <a:endParaRPr lang="en-US"/>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timing>
    <p:tnLst>
      <p:par>
        <p:cTn id="1" dur="indefinite" restart="never" nodeType="tmRoot"/>
      </p:par>
    </p:tnLst>
  </p:timing>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747891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11 – FILESTREAM and </a:t>
            </a:r>
            <a:r>
              <a:rPr lang="en-US" dirty="0" err="1" smtClean="0"/>
              <a:t>FileTable</a:t>
            </a:r>
            <a:endParaRPr lang="en-US" dirty="0"/>
          </a:p>
        </p:txBody>
      </p:sp>
      <p:sp>
        <p:nvSpPr>
          <p:cNvPr id="3" name="Subtitle 2"/>
          <p:cNvSpPr>
            <a:spLocks noGrp="1"/>
          </p:cNvSpPr>
          <p:nvPr>
            <p:ph type="subTitle" idx="1"/>
          </p:nvPr>
        </p:nvSpPr>
        <p:spPr/>
        <p:txBody>
          <a:bodyPr/>
          <a:lstStyle/>
          <a:p>
            <a:r>
              <a:rPr lang="en-US" sz="2400" i="1" dirty="0"/>
              <a:t>Database vs. FILESTREAM BLOB storage</a:t>
            </a:r>
          </a:p>
          <a:p>
            <a:pPr lvl="0"/>
            <a:r>
              <a:rPr lang="en-US" sz="2400" i="1" dirty="0" smtClean="0"/>
              <a:t>FILESTREAM Storage</a:t>
            </a:r>
          </a:p>
          <a:p>
            <a:pPr lvl="0"/>
            <a:r>
              <a:rPr lang="en-US" sz="2400" i="1" dirty="0" err="1" smtClean="0"/>
              <a:t>FileTable</a:t>
            </a:r>
            <a:r>
              <a:rPr lang="en-US" sz="2400" i="1" dirty="0" smtClean="0"/>
              <a:t> Feature</a:t>
            </a:r>
          </a:p>
          <a:p>
            <a:pPr marL="0" indent="0">
              <a:buNone/>
            </a:pPr>
            <a:endParaRPr lang="en-US" dirty="0"/>
          </a:p>
        </p:txBody>
      </p:sp>
    </p:spTree>
    <p:extLst>
      <p:ext uri="{BB962C8B-B14F-4D97-AF65-F5344CB8AC3E}">
        <p14:creationId xmlns:p14="http://schemas.microsoft.com/office/powerpoint/2010/main" val="31805519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FileTable</a:t>
            </a:r>
            <a:endParaRPr lang="en-US" dirty="0"/>
          </a:p>
        </p:txBody>
      </p:sp>
      <p:sp>
        <p:nvSpPr>
          <p:cNvPr id="3" name="Content Placeholder 2"/>
          <p:cNvSpPr>
            <a:spLocks noGrp="1"/>
          </p:cNvSpPr>
          <p:nvPr>
            <p:ph idx="1"/>
          </p:nvPr>
        </p:nvSpPr>
        <p:spPr/>
        <p:txBody>
          <a:bodyPr/>
          <a:lstStyle/>
          <a:p>
            <a:r>
              <a:rPr lang="en-US" dirty="0" smtClean="0"/>
              <a:t>Specialized user table with a pre-defined schema</a:t>
            </a:r>
          </a:p>
          <a:p>
            <a:r>
              <a:rPr lang="en-US" dirty="0" smtClean="0"/>
              <a:t>Stores FILESTREAM data along with file and directory hierarchy information and file attributes</a:t>
            </a:r>
          </a:p>
          <a:p>
            <a:r>
              <a:rPr lang="en-US" dirty="0" smtClean="0"/>
              <a:t>Provides Windows API compatibility for unstructured data stored within SQL Server</a:t>
            </a:r>
            <a:endParaRPr lang="en-US" dirty="0"/>
          </a:p>
          <a:p>
            <a:pPr lvl="1"/>
            <a:r>
              <a:rPr lang="en-US" dirty="0"/>
              <a:t>Non-transactional streaming access and in-place updates to FILESTREAM </a:t>
            </a:r>
            <a:r>
              <a:rPr lang="en-US" dirty="0" smtClean="0"/>
              <a:t>data</a:t>
            </a:r>
            <a:endParaRPr lang="en-US" dirty="0"/>
          </a:p>
          <a:p>
            <a:pPr lvl="1"/>
            <a:r>
              <a:rPr lang="en-US" dirty="0"/>
              <a:t>A hierarchical namespace of directories and </a:t>
            </a:r>
            <a:r>
              <a:rPr lang="en-US" dirty="0" smtClean="0"/>
              <a:t>files</a:t>
            </a:r>
            <a:endParaRPr lang="en-US" dirty="0"/>
          </a:p>
          <a:p>
            <a:pPr lvl="1"/>
            <a:r>
              <a:rPr lang="en-US" dirty="0"/>
              <a:t>Storage of file attributes, such as created date and modified </a:t>
            </a:r>
            <a:r>
              <a:rPr lang="en-US" dirty="0" smtClean="0"/>
              <a:t>date</a:t>
            </a:r>
          </a:p>
          <a:p>
            <a:pPr lvl="1"/>
            <a:r>
              <a:rPr lang="en-US" dirty="0" smtClean="0"/>
              <a:t>Support for Windows file and directory management APIs</a:t>
            </a:r>
          </a:p>
          <a:p>
            <a:pPr lvl="1"/>
            <a:r>
              <a:rPr lang="en-US" dirty="0" smtClean="0"/>
              <a:t>Direct access to files via Windows applications</a:t>
            </a:r>
          </a:p>
        </p:txBody>
      </p:sp>
    </p:spTree>
    <p:extLst>
      <p:ext uri="{BB962C8B-B14F-4D97-AF65-F5344CB8AC3E}">
        <p14:creationId xmlns:p14="http://schemas.microsoft.com/office/powerpoint/2010/main" val="292279835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FileTable</a:t>
            </a:r>
            <a:r>
              <a:rPr lang="en-US" dirty="0" smtClean="0"/>
              <a:t> Considerations</a:t>
            </a:r>
            <a:endParaRPr lang="en-US" dirty="0"/>
          </a:p>
        </p:txBody>
      </p:sp>
      <p:sp>
        <p:nvSpPr>
          <p:cNvPr id="3" name="Content Placeholder 2"/>
          <p:cNvSpPr>
            <a:spLocks noGrp="1"/>
          </p:cNvSpPr>
          <p:nvPr>
            <p:ph idx="1"/>
          </p:nvPr>
        </p:nvSpPr>
        <p:spPr/>
        <p:txBody>
          <a:bodyPr>
            <a:normAutofit/>
          </a:bodyPr>
          <a:lstStyle/>
          <a:p>
            <a:r>
              <a:rPr lang="en-US" dirty="0" smtClean="0"/>
              <a:t>Separate from FILESTREAM – you can </a:t>
            </a:r>
            <a:r>
              <a:rPr lang="en-US" dirty="0"/>
              <a:t>continue to use </a:t>
            </a:r>
            <a:r>
              <a:rPr lang="en-US" dirty="0" smtClean="0"/>
              <a:t>FILESTREAM without </a:t>
            </a:r>
            <a:r>
              <a:rPr lang="en-US" dirty="0"/>
              <a:t>enabling non-transactional </a:t>
            </a:r>
            <a:r>
              <a:rPr lang="en-US" dirty="0" smtClean="0"/>
              <a:t>access</a:t>
            </a:r>
            <a:endParaRPr lang="en-US" dirty="0"/>
          </a:p>
          <a:p>
            <a:r>
              <a:rPr lang="en-US" dirty="0" smtClean="0"/>
              <a:t>The only way to provide non-transactional access to FILESTREAM data</a:t>
            </a:r>
            <a:endParaRPr lang="en-US" dirty="0"/>
          </a:p>
          <a:p>
            <a:r>
              <a:rPr lang="en-US" dirty="0" smtClean="0"/>
              <a:t>Pre-requisites </a:t>
            </a:r>
            <a:r>
              <a:rPr lang="en-US" dirty="0"/>
              <a:t>for creating File Table</a:t>
            </a:r>
          </a:p>
          <a:p>
            <a:pPr lvl="1"/>
            <a:r>
              <a:rPr lang="en-US" dirty="0"/>
              <a:t>Enable FILESTREAM at the instance level</a:t>
            </a:r>
          </a:p>
          <a:p>
            <a:pPr lvl="1"/>
            <a:r>
              <a:rPr lang="en-US" dirty="0" smtClean="0"/>
              <a:t>Provide a FILESTREAM </a:t>
            </a:r>
            <a:r>
              <a:rPr lang="en-US" dirty="0" err="1" smtClean="0"/>
              <a:t>Filegroup</a:t>
            </a:r>
            <a:r>
              <a:rPr lang="en-US" dirty="0" smtClean="0"/>
              <a:t> at the database level</a:t>
            </a:r>
            <a:endParaRPr lang="en-US" dirty="0"/>
          </a:p>
          <a:p>
            <a:pPr lvl="1"/>
            <a:r>
              <a:rPr lang="en-US" dirty="0"/>
              <a:t>Enable Non-Transactional Access at the </a:t>
            </a:r>
            <a:r>
              <a:rPr lang="en-US" dirty="0" smtClean="0"/>
              <a:t>database level – will not affect existing FILESTREAM data</a:t>
            </a:r>
            <a:endParaRPr lang="en-US" dirty="0"/>
          </a:p>
          <a:p>
            <a:pPr lvl="1"/>
            <a:r>
              <a:rPr lang="en-US" dirty="0" smtClean="0"/>
              <a:t>Specify a directory for the </a:t>
            </a:r>
            <a:r>
              <a:rPr lang="en-US" dirty="0" err="1" smtClean="0"/>
              <a:t>FileTables</a:t>
            </a:r>
            <a:r>
              <a:rPr lang="en-US" dirty="0" smtClean="0"/>
              <a:t> at the database level</a:t>
            </a:r>
            <a:endParaRPr lang="en-US" dirty="0"/>
          </a:p>
          <a:p>
            <a:r>
              <a:rPr lang="en-US" dirty="0"/>
              <a:t>The File Table Directories have some </a:t>
            </a:r>
            <a:r>
              <a:rPr lang="en-US" dirty="0" smtClean="0"/>
              <a:t>restrictions</a:t>
            </a:r>
          </a:p>
          <a:p>
            <a:pPr lvl="1"/>
            <a:r>
              <a:rPr lang="en-US" dirty="0" smtClean="0"/>
              <a:t>Nesting Level</a:t>
            </a:r>
          </a:p>
          <a:p>
            <a:pPr lvl="1"/>
            <a:r>
              <a:rPr lang="en-US" dirty="0" smtClean="0"/>
              <a:t>Length of full path name</a:t>
            </a:r>
            <a:endParaRPr lang="en-US" dirty="0"/>
          </a:p>
          <a:p>
            <a:endParaRPr lang="en-US" dirty="0"/>
          </a:p>
        </p:txBody>
      </p:sp>
    </p:spTree>
    <p:extLst>
      <p:ext uri="{BB962C8B-B14F-4D97-AF65-F5344CB8AC3E}">
        <p14:creationId xmlns:p14="http://schemas.microsoft.com/office/powerpoint/2010/main" val="10634355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Access to FileTables</a:t>
            </a:r>
            <a:endParaRPr lang="en-US" dirty="0"/>
          </a:p>
        </p:txBody>
      </p:sp>
      <p:sp>
        <p:nvSpPr>
          <p:cNvPr id="3" name="Content Placeholder 2"/>
          <p:cNvSpPr>
            <a:spLocks noGrp="1"/>
          </p:cNvSpPr>
          <p:nvPr>
            <p:ph idx="1"/>
          </p:nvPr>
        </p:nvSpPr>
        <p:spPr/>
        <p:txBody>
          <a:bodyPr>
            <a:normAutofit/>
          </a:bodyPr>
          <a:lstStyle/>
          <a:p>
            <a:r>
              <a:rPr lang="en-US" dirty="0" smtClean="0"/>
              <a:t>Regular data modification or data retrieval operations can be performed on the FileTables using T-SQL</a:t>
            </a:r>
            <a:endParaRPr lang="en-US" sz="1800" dirty="0"/>
          </a:p>
          <a:p>
            <a:r>
              <a:rPr lang="en-US" dirty="0" smtClean="0"/>
              <a:t>The INSERT command can be used to insert a new file to the </a:t>
            </a:r>
            <a:r>
              <a:rPr lang="en-US" dirty="0" err="1" smtClean="0"/>
              <a:t>FileTable</a:t>
            </a:r>
            <a:endParaRPr lang="en-US" dirty="0" smtClean="0"/>
          </a:p>
          <a:p>
            <a:pPr lvl="1"/>
            <a:r>
              <a:rPr lang="en-US" dirty="0" smtClean="0"/>
              <a:t>All file attribute columns have NOT NULL constraints, if no values are explicitly set, defaults will be used</a:t>
            </a:r>
          </a:p>
          <a:p>
            <a:pPr lvl="1"/>
            <a:r>
              <a:rPr lang="en-US" dirty="0" smtClean="0"/>
              <a:t>System-defined constraints such as file and directory naming conventions, uniqueness in the parent directory, etc. are enforced</a:t>
            </a:r>
          </a:p>
          <a:p>
            <a:r>
              <a:rPr lang="en-US" dirty="0" smtClean="0"/>
              <a:t>SELECT, UPDATE and DELETE operations </a:t>
            </a:r>
            <a:r>
              <a:rPr lang="en-US" dirty="0"/>
              <a:t>can </a:t>
            </a:r>
            <a:r>
              <a:rPr lang="en-US" dirty="0" smtClean="0"/>
              <a:t>also be </a:t>
            </a:r>
            <a:r>
              <a:rPr lang="en-US" dirty="0"/>
              <a:t>performed on the FileTable using </a:t>
            </a:r>
            <a:r>
              <a:rPr lang="en-US" dirty="0" smtClean="0"/>
              <a:t>T-SQL</a:t>
            </a:r>
            <a:endParaRPr lang="en-US" dirty="0"/>
          </a:p>
          <a:p>
            <a:endParaRPr lang="en-US" dirty="0" smtClean="0"/>
          </a:p>
          <a:p>
            <a:pPr marL="0" indent="0">
              <a:buNone/>
            </a:pPr>
            <a:endParaRPr lang="en-US" sz="2000" dirty="0">
              <a:solidFill>
                <a:prstClr val="black"/>
              </a:solidFill>
              <a:latin typeface="Consolas"/>
            </a:endParaRPr>
          </a:p>
          <a:p>
            <a:pPr marL="0" indent="0">
              <a:buNone/>
            </a:pPr>
            <a:endParaRPr lang="en-US" dirty="0"/>
          </a:p>
        </p:txBody>
      </p:sp>
    </p:spTree>
    <p:extLst>
      <p:ext uri="{BB962C8B-B14F-4D97-AF65-F5344CB8AC3E}">
        <p14:creationId xmlns:p14="http://schemas.microsoft.com/office/powerpoint/2010/main" val="190586894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r>
              <a:rPr lang="en-US" dirty="0"/>
              <a:t>I/O </a:t>
            </a:r>
            <a:r>
              <a:rPr lang="en-US" dirty="0" smtClean="0"/>
              <a:t>API</a:t>
            </a:r>
            <a:r>
              <a:rPr lang="en-US" dirty="0"/>
              <a:t> </a:t>
            </a:r>
            <a:r>
              <a:rPr lang="en-US" dirty="0" smtClean="0"/>
              <a:t>Access to </a:t>
            </a:r>
            <a:r>
              <a:rPr lang="en-US" dirty="0" err="1" smtClean="0"/>
              <a:t>FileTables</a:t>
            </a:r>
            <a:endParaRPr lang="en-US" dirty="0"/>
          </a:p>
        </p:txBody>
      </p:sp>
      <p:sp>
        <p:nvSpPr>
          <p:cNvPr id="3" name="Content Placeholder 2"/>
          <p:cNvSpPr>
            <a:spLocks noGrp="1"/>
          </p:cNvSpPr>
          <p:nvPr>
            <p:ph idx="1"/>
          </p:nvPr>
        </p:nvSpPr>
        <p:spPr/>
        <p:txBody>
          <a:bodyPr>
            <a:normAutofit/>
          </a:bodyPr>
          <a:lstStyle/>
          <a:p>
            <a:r>
              <a:rPr lang="en-US" dirty="0" err="1" smtClean="0"/>
              <a:t>FileTables</a:t>
            </a:r>
            <a:r>
              <a:rPr lang="en-US" dirty="0" smtClean="0"/>
              <a:t> </a:t>
            </a:r>
            <a:r>
              <a:rPr lang="en-US" dirty="0"/>
              <a:t>support Non-Transactional Access using the I/O </a:t>
            </a:r>
            <a:r>
              <a:rPr lang="en-US" dirty="0" smtClean="0"/>
              <a:t>API’s</a:t>
            </a:r>
          </a:p>
          <a:p>
            <a:r>
              <a:rPr lang="en-US" dirty="0" smtClean="0"/>
              <a:t>Supported </a:t>
            </a:r>
            <a:r>
              <a:rPr lang="en-US" dirty="0"/>
              <a:t>Operations </a:t>
            </a:r>
            <a:r>
              <a:rPr lang="en-US" dirty="0" smtClean="0"/>
              <a:t>include</a:t>
            </a:r>
          </a:p>
          <a:p>
            <a:pPr lvl="1"/>
            <a:r>
              <a:rPr lang="en-US" dirty="0" smtClean="0"/>
              <a:t>Creating </a:t>
            </a:r>
            <a:r>
              <a:rPr lang="en-US" dirty="0"/>
              <a:t>File or </a:t>
            </a:r>
            <a:r>
              <a:rPr lang="en-US" dirty="0" smtClean="0"/>
              <a:t>Subdirectory</a:t>
            </a:r>
          </a:p>
          <a:p>
            <a:pPr lvl="1"/>
            <a:r>
              <a:rPr lang="en-US" dirty="0" smtClean="0"/>
              <a:t>Reading </a:t>
            </a:r>
            <a:r>
              <a:rPr lang="en-US" dirty="0"/>
              <a:t>Files and </a:t>
            </a:r>
            <a:r>
              <a:rPr lang="en-US" dirty="0" smtClean="0"/>
              <a:t>Directories</a:t>
            </a:r>
          </a:p>
          <a:p>
            <a:pPr lvl="1"/>
            <a:r>
              <a:rPr lang="en-US" dirty="0" smtClean="0"/>
              <a:t>Writing </a:t>
            </a:r>
            <a:r>
              <a:rPr lang="en-US" dirty="0"/>
              <a:t>to or updating the contents of a </a:t>
            </a:r>
            <a:r>
              <a:rPr lang="en-US" dirty="0" smtClean="0"/>
              <a:t>file</a:t>
            </a:r>
            <a:endParaRPr lang="en-US" dirty="0"/>
          </a:p>
          <a:p>
            <a:pPr lvl="1"/>
            <a:r>
              <a:rPr lang="en-US" dirty="0" smtClean="0"/>
              <a:t>Deleting </a:t>
            </a:r>
            <a:r>
              <a:rPr lang="en-US" dirty="0"/>
              <a:t>the Files or </a:t>
            </a:r>
            <a:r>
              <a:rPr lang="en-US" dirty="0" smtClean="0"/>
              <a:t>Directories</a:t>
            </a:r>
          </a:p>
          <a:p>
            <a:pPr lvl="1"/>
            <a:r>
              <a:rPr lang="en-US" dirty="0" smtClean="0"/>
              <a:t>File </a:t>
            </a:r>
            <a:r>
              <a:rPr lang="en-US" dirty="0"/>
              <a:t>Management and Directory Management Operations</a:t>
            </a:r>
          </a:p>
          <a:p>
            <a:r>
              <a:rPr lang="en-US" dirty="0" smtClean="0"/>
              <a:t>Unsupported Operations</a:t>
            </a:r>
          </a:p>
          <a:p>
            <a:pPr lvl="1"/>
            <a:r>
              <a:rPr lang="en-US" dirty="0" smtClean="0"/>
              <a:t>Disk Management</a:t>
            </a:r>
          </a:p>
          <a:p>
            <a:pPr lvl="1"/>
            <a:r>
              <a:rPr lang="en-US" dirty="0" smtClean="0"/>
              <a:t>Volume Management</a:t>
            </a:r>
          </a:p>
          <a:p>
            <a:pPr lvl="1"/>
            <a:r>
              <a:rPr lang="en-US" dirty="0" smtClean="0"/>
              <a:t>Transactional </a:t>
            </a:r>
            <a:r>
              <a:rPr lang="en-US" dirty="0"/>
              <a:t>NTFS</a:t>
            </a:r>
          </a:p>
          <a:p>
            <a:endParaRPr lang="en-US" dirty="0"/>
          </a:p>
        </p:txBody>
      </p:sp>
    </p:spTree>
    <p:extLst>
      <p:ext uri="{BB962C8B-B14F-4D97-AF65-F5344CB8AC3E}">
        <p14:creationId xmlns:p14="http://schemas.microsoft.com/office/powerpoint/2010/main" val="17329454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effectLst/>
              </a:rPr>
              <a:t>Using FileTables </a:t>
            </a:r>
            <a:endParaRPr lang="en-US" dirty="0">
              <a:effectLst/>
            </a:endParaRPr>
          </a:p>
        </p:txBody>
      </p:sp>
      <p:sp>
        <p:nvSpPr>
          <p:cNvPr id="5" name="Subtitle 4"/>
          <p:cNvSpPr>
            <a:spLocks noGrp="1"/>
          </p:cNvSpPr>
          <p:nvPr>
            <p:ph type="subTitle" idx="1"/>
          </p:nvPr>
        </p:nvSpPr>
        <p:spPr>
          <a:xfrm>
            <a:off x="640080" y="3535680"/>
            <a:ext cx="8046720" cy="3017520"/>
          </a:xfrm>
        </p:spPr>
        <p:txBody>
          <a:bodyPr/>
          <a:lstStyle/>
          <a:p>
            <a:pPr lvl="1">
              <a:lnSpc>
                <a:spcPct val="70000"/>
              </a:lnSpc>
              <a:buNone/>
            </a:pPr>
            <a:r>
              <a:rPr lang="en-US" altLang="ja-JP" b="1" dirty="0">
                <a:ea typeface="ＭＳ Ｐゴシック" charset="-128"/>
              </a:rPr>
              <a:t>Purpose:</a:t>
            </a:r>
          </a:p>
          <a:p>
            <a:pPr lvl="1">
              <a:lnSpc>
                <a:spcPct val="70000"/>
              </a:lnSpc>
              <a:buNone/>
            </a:pPr>
            <a:r>
              <a:rPr lang="en-US" altLang="ja-JP" dirty="0" smtClean="0">
                <a:ea typeface="ＭＳ Ｐゴシック" charset="-128"/>
              </a:rPr>
              <a:t>Enable </a:t>
            </a:r>
            <a:r>
              <a:rPr lang="en-US" altLang="ja-JP" dirty="0" err="1" smtClean="0">
                <a:ea typeface="ＭＳ Ｐゴシック" charset="-128"/>
              </a:rPr>
              <a:t>Filestreaming</a:t>
            </a:r>
            <a:r>
              <a:rPr lang="en-US" altLang="ja-JP" dirty="0" smtClean="0">
                <a:ea typeface="ＭＳ Ｐゴシック" charset="-128"/>
              </a:rPr>
              <a:t> and work with File Tables.</a:t>
            </a:r>
            <a:endParaRPr lang="en-US" altLang="ja-JP" dirty="0">
              <a:ea typeface="ＭＳ Ｐゴシック" charset="-128"/>
            </a:endParaRP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a:ea typeface="ＭＳ Ｐゴシック" charset="-128"/>
              </a:rPr>
              <a:t>Understand </a:t>
            </a:r>
            <a:r>
              <a:rPr lang="en-US" altLang="ja-JP" dirty="0" smtClean="0">
                <a:ea typeface="ＭＳ Ｐゴシック" charset="-128"/>
              </a:rPr>
              <a:t>how File Tables work.</a:t>
            </a:r>
            <a:endParaRPr lang="en-US" altLang="ja-JP" dirty="0">
              <a:ea typeface="ＭＳ Ｐゴシック" charset="-128"/>
            </a:endParaRPr>
          </a:p>
          <a:p>
            <a:endParaRPr lang="en-US" dirty="0"/>
          </a:p>
        </p:txBody>
      </p:sp>
    </p:spTree>
    <p:extLst>
      <p:ext uri="{BB962C8B-B14F-4D97-AF65-F5344CB8AC3E}">
        <p14:creationId xmlns:p14="http://schemas.microsoft.com/office/powerpoint/2010/main" val="15010484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dirty="0" smtClean="0"/>
              <a:t>What should you consider when deciding between traditional in-database BLOB storage and FILESTREAM storage?</a:t>
            </a:r>
          </a:p>
          <a:p>
            <a:r>
              <a:rPr lang="en-US" dirty="0" smtClean="0"/>
              <a:t>What advantages do </a:t>
            </a:r>
            <a:r>
              <a:rPr lang="en-US" dirty="0" err="1" smtClean="0"/>
              <a:t>FileTables</a:t>
            </a:r>
            <a:r>
              <a:rPr lang="en-US" dirty="0" smtClean="0"/>
              <a:t> provide over standard FILESTREAM storage?</a:t>
            </a:r>
          </a:p>
          <a:p>
            <a:r>
              <a:rPr lang="en-US" dirty="0" smtClean="0"/>
              <a:t>Can you open files stored in a </a:t>
            </a:r>
            <a:r>
              <a:rPr lang="en-US" dirty="0" err="1" smtClean="0"/>
              <a:t>FileTable</a:t>
            </a:r>
            <a:r>
              <a:rPr lang="en-US" dirty="0" smtClean="0"/>
              <a:t> via Microsoft Word?</a:t>
            </a:r>
            <a:endParaRPr lang="en-US" dirty="0"/>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36546739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Module 2: Table &amp; Index Structure</a:t>
            </a:r>
            <a:endParaRPr lang="en-US" dirty="0"/>
          </a:p>
        </p:txBody>
      </p:sp>
      <p:sp>
        <p:nvSpPr>
          <p:cNvPr id="5" name="Subtitle 4"/>
          <p:cNvSpPr>
            <a:spLocks noGrp="1"/>
          </p:cNvSpPr>
          <p:nvPr>
            <p:ph type="subTitle" idx="1"/>
          </p:nvPr>
        </p:nvSpPr>
        <p:spPr/>
        <p:txBody>
          <a:bodyPr/>
          <a:lstStyle/>
          <a:p>
            <a:r>
              <a:rPr lang="en-US" dirty="0" smtClean="0"/>
              <a:t>Exercise 1: Supporting DMVs</a:t>
            </a:r>
          </a:p>
          <a:p>
            <a:r>
              <a:rPr lang="en-US" dirty="0" smtClean="0"/>
              <a:t>Exercise 2: </a:t>
            </a:r>
            <a:r>
              <a:rPr lang="en-US" dirty="0" err="1" smtClean="0"/>
              <a:t>Columnstore</a:t>
            </a:r>
            <a:r>
              <a:rPr lang="en-US" dirty="0" smtClean="0"/>
              <a:t> Indexes</a:t>
            </a:r>
          </a:p>
          <a:p>
            <a:r>
              <a:rPr lang="en-US" dirty="0"/>
              <a:t>Exercise 3: Understanding Index Structure and Data </a:t>
            </a:r>
            <a:r>
              <a:rPr lang="en-US" dirty="0" smtClean="0"/>
              <a:t>Access</a:t>
            </a:r>
          </a:p>
          <a:p>
            <a:r>
              <a:rPr lang="en-US" dirty="0" smtClean="0"/>
              <a:t>Exercise 4: Index Fragmentation and Page Splits</a:t>
            </a:r>
            <a:endParaRPr lang="en-US" dirty="0"/>
          </a:p>
        </p:txBody>
      </p:sp>
    </p:spTree>
    <p:extLst>
      <p:ext uri="{BB962C8B-B14F-4D97-AF65-F5344CB8AC3E}">
        <p14:creationId xmlns:p14="http://schemas.microsoft.com/office/powerpoint/2010/main" val="6223244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2012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extLst>
      <p:ext uri="{BB962C8B-B14F-4D97-AF65-F5344CB8AC3E}">
        <p14:creationId xmlns:p14="http://schemas.microsoft.com/office/powerpoint/2010/main" val="124200958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224883740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a:bodyPr>
          <a:lstStyle/>
          <a:p>
            <a:r>
              <a:rPr lang="en-US" dirty="0"/>
              <a:t>Discuss when to use in-database BLOB storage vs. NTFS BLOB storage</a:t>
            </a:r>
          </a:p>
          <a:p>
            <a:r>
              <a:rPr lang="en-US" dirty="0" smtClean="0"/>
              <a:t>Learn about FILESTREAM storage</a:t>
            </a:r>
          </a:p>
          <a:p>
            <a:r>
              <a:rPr lang="en-US" dirty="0" smtClean="0"/>
              <a:t>Learn how to use </a:t>
            </a:r>
            <a:r>
              <a:rPr lang="en-US" dirty="0" err="1" smtClean="0"/>
              <a:t>FileTables</a:t>
            </a:r>
            <a:r>
              <a:rPr lang="en-US" dirty="0" smtClean="0"/>
              <a:t> to access FILESTREAM data</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6599569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Challenges</a:t>
            </a:r>
            <a:endParaRPr lang="en-US" dirty="0"/>
          </a:p>
        </p:txBody>
      </p:sp>
      <p:sp>
        <p:nvSpPr>
          <p:cNvPr id="3" name="Content Placeholder 2"/>
          <p:cNvSpPr>
            <a:spLocks noGrp="1"/>
          </p:cNvSpPr>
          <p:nvPr>
            <p:ph idx="1"/>
          </p:nvPr>
        </p:nvSpPr>
        <p:spPr/>
        <p:txBody>
          <a:bodyPr/>
          <a:lstStyle/>
          <a:p>
            <a:r>
              <a:rPr lang="en-US" dirty="0"/>
              <a:t>Hardware and management overhead cost</a:t>
            </a:r>
          </a:p>
          <a:p>
            <a:r>
              <a:rPr lang="en-US" dirty="0"/>
              <a:t>Retention and archival</a:t>
            </a:r>
          </a:p>
          <a:p>
            <a:r>
              <a:rPr lang="en-US" dirty="0"/>
              <a:t>Maintaining integrity and keeping both relational and unstructured data in sync</a:t>
            </a:r>
          </a:p>
          <a:p>
            <a:r>
              <a:rPr lang="en-US" dirty="0"/>
              <a:t>Security and disaster recovery of unstructured data</a:t>
            </a:r>
          </a:p>
          <a:p>
            <a:r>
              <a:rPr lang="en-US" dirty="0"/>
              <a:t>Increased complexity in application code to handle both separately</a:t>
            </a:r>
          </a:p>
          <a:p>
            <a:r>
              <a:rPr lang="en-US" dirty="0"/>
              <a:t>Indexing and searching unstructured data</a:t>
            </a:r>
          </a:p>
        </p:txBody>
      </p:sp>
    </p:spTree>
    <p:extLst>
      <p:ext uri="{BB962C8B-B14F-4D97-AF65-F5344CB8AC3E}">
        <p14:creationId xmlns:p14="http://schemas.microsoft.com/office/powerpoint/2010/main" val="8982562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Options in SQL Server</a:t>
            </a:r>
            <a:endParaRPr lang="en-US" dirty="0"/>
          </a:p>
        </p:txBody>
      </p:sp>
      <p:sp>
        <p:nvSpPr>
          <p:cNvPr id="3" name="Content Placeholder 2"/>
          <p:cNvSpPr>
            <a:spLocks noGrp="1"/>
          </p:cNvSpPr>
          <p:nvPr>
            <p:ph idx="1"/>
          </p:nvPr>
        </p:nvSpPr>
        <p:spPr/>
        <p:txBody>
          <a:bodyPr>
            <a:normAutofit lnSpcReduction="10000"/>
          </a:bodyPr>
          <a:lstStyle/>
          <a:p>
            <a:r>
              <a:rPr lang="en-US" dirty="0" smtClean="0"/>
              <a:t>Historically there were two options for storing BLOBs:</a:t>
            </a:r>
          </a:p>
          <a:p>
            <a:pPr lvl="1"/>
            <a:r>
              <a:rPr lang="en-US" dirty="0" smtClean="0"/>
              <a:t>In-database storage (</a:t>
            </a:r>
            <a:r>
              <a:rPr lang="en-US" dirty="0" err="1" smtClean="0"/>
              <a:t>varbinary</a:t>
            </a:r>
            <a:r>
              <a:rPr lang="en-US" dirty="0" smtClean="0"/>
              <a:t>(max), </a:t>
            </a:r>
            <a:r>
              <a:rPr lang="en-US" dirty="0" err="1" smtClean="0"/>
              <a:t>varchar</a:t>
            </a:r>
            <a:r>
              <a:rPr lang="en-US" dirty="0" smtClean="0"/>
              <a:t>(max), text, image etc.)</a:t>
            </a:r>
          </a:p>
          <a:p>
            <a:pPr lvl="2"/>
            <a:r>
              <a:rPr lang="en-US" dirty="0" smtClean="0"/>
              <a:t>Allows SQL Server to manage transactional consistency across structured and unstructured data</a:t>
            </a:r>
          </a:p>
          <a:p>
            <a:pPr lvl="2"/>
            <a:r>
              <a:rPr lang="en-US" dirty="0" smtClean="0"/>
              <a:t>Data is backed up, restored and moved as a whole using one solution</a:t>
            </a:r>
          </a:p>
          <a:p>
            <a:pPr lvl="2"/>
            <a:r>
              <a:rPr lang="en-US" dirty="0" smtClean="0"/>
              <a:t>Does not allow for data access directly via Windows APIs</a:t>
            </a:r>
          </a:p>
          <a:p>
            <a:pPr lvl="1"/>
            <a:r>
              <a:rPr lang="en-US" dirty="0" err="1" smtClean="0"/>
              <a:t>Filesystem</a:t>
            </a:r>
            <a:r>
              <a:rPr lang="en-US" dirty="0" smtClean="0"/>
              <a:t> storage</a:t>
            </a:r>
          </a:p>
          <a:p>
            <a:pPr lvl="2"/>
            <a:r>
              <a:rPr lang="en-US" dirty="0" smtClean="0"/>
              <a:t>Requires a custom application to manage transactional consistency between structured and unstructured data</a:t>
            </a:r>
          </a:p>
          <a:p>
            <a:pPr lvl="2"/>
            <a:r>
              <a:rPr lang="en-US" dirty="0" smtClean="0"/>
              <a:t>Must manage backup and restores via custom application</a:t>
            </a:r>
          </a:p>
          <a:p>
            <a:pPr lvl="2"/>
            <a:r>
              <a:rPr lang="en-US" dirty="0" smtClean="0"/>
              <a:t>Difficult to keep in sync</a:t>
            </a:r>
          </a:p>
          <a:p>
            <a:pPr lvl="2"/>
            <a:r>
              <a:rPr lang="en-US" dirty="0" smtClean="0"/>
              <a:t>Allows direct Windows API access</a:t>
            </a:r>
          </a:p>
          <a:p>
            <a:pPr lvl="2"/>
            <a:r>
              <a:rPr lang="en-US" dirty="0" smtClean="0"/>
              <a:t>May provide a performance benefit over in-database storage</a:t>
            </a:r>
          </a:p>
          <a:p>
            <a:r>
              <a:rPr lang="en-US" dirty="0" smtClean="0"/>
              <a:t>FILESTREAM and </a:t>
            </a:r>
            <a:r>
              <a:rPr lang="en-US" dirty="0" err="1" smtClean="0"/>
              <a:t>FileTable</a:t>
            </a:r>
            <a:r>
              <a:rPr lang="en-US" dirty="0" smtClean="0"/>
              <a:t> overcome many of these challenges</a:t>
            </a:r>
          </a:p>
          <a:p>
            <a:endParaRPr lang="en-US" dirty="0"/>
          </a:p>
        </p:txBody>
      </p:sp>
    </p:spTree>
    <p:extLst>
      <p:ext uri="{BB962C8B-B14F-4D97-AF65-F5344CB8AC3E}">
        <p14:creationId xmlns:p14="http://schemas.microsoft.com/office/powerpoint/2010/main" val="36755837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FILESTREAM Storage</a:t>
            </a:r>
            <a:endParaRPr lang="en-US" dirty="0"/>
          </a:p>
        </p:txBody>
      </p:sp>
      <p:sp>
        <p:nvSpPr>
          <p:cNvPr id="7" name="Content Placeholder 6"/>
          <p:cNvSpPr>
            <a:spLocks noGrp="1"/>
          </p:cNvSpPr>
          <p:nvPr>
            <p:ph idx="1"/>
          </p:nvPr>
        </p:nvSpPr>
        <p:spPr/>
        <p:txBody>
          <a:bodyPr>
            <a:normAutofit lnSpcReduction="10000"/>
          </a:bodyPr>
          <a:lstStyle/>
          <a:p>
            <a:r>
              <a:rPr lang="en-US" dirty="0"/>
              <a:t>Store BLOB data in </a:t>
            </a:r>
            <a:r>
              <a:rPr lang="en-US" dirty="0" smtClean="0"/>
              <a:t>the local file </a:t>
            </a:r>
            <a:r>
              <a:rPr lang="en-US" dirty="0"/>
              <a:t>system or in </a:t>
            </a:r>
            <a:r>
              <a:rPr lang="en-US" dirty="0" smtClean="0"/>
              <a:t>a remote BLOB store (RBS)</a:t>
            </a:r>
          </a:p>
          <a:p>
            <a:r>
              <a:rPr lang="en-US" dirty="0"/>
              <a:t>Ensures data-level consistency between relational and </a:t>
            </a:r>
            <a:r>
              <a:rPr lang="en-US" dirty="0" smtClean="0"/>
              <a:t>unstructured</a:t>
            </a:r>
          </a:p>
          <a:p>
            <a:r>
              <a:rPr lang="en-US" dirty="0"/>
              <a:t>Accessible and manageable via T-SQL</a:t>
            </a:r>
          </a:p>
          <a:p>
            <a:r>
              <a:rPr lang="en-US" dirty="0"/>
              <a:t>Also accessible via Win32 streaming APIs using FILESTREAM functions</a:t>
            </a:r>
          </a:p>
          <a:p>
            <a:r>
              <a:rPr lang="en-US" dirty="0"/>
              <a:t>Performance matches the streaming performance of the </a:t>
            </a:r>
            <a:r>
              <a:rPr lang="en-US" dirty="0" err="1" smtClean="0"/>
              <a:t>filesystem</a:t>
            </a:r>
            <a:endParaRPr lang="en-US" dirty="0"/>
          </a:p>
          <a:p>
            <a:r>
              <a:rPr lang="en-US" dirty="0" smtClean="0"/>
              <a:t>Consider FILESTREAM Storage over standard in-database BLOB storage when:</a:t>
            </a:r>
            <a:endParaRPr lang="en-US" dirty="0"/>
          </a:p>
          <a:p>
            <a:pPr lvl="1"/>
            <a:r>
              <a:rPr lang="en-US" dirty="0"/>
              <a:t>Objects that are being stored are, on average, larger than 1 MB</a:t>
            </a:r>
          </a:p>
          <a:p>
            <a:pPr lvl="1"/>
            <a:r>
              <a:rPr lang="en-US" dirty="0"/>
              <a:t>Fast read access is important</a:t>
            </a:r>
          </a:p>
          <a:p>
            <a:pPr lvl="1"/>
            <a:r>
              <a:rPr lang="en-US" dirty="0" smtClean="0"/>
              <a:t>Applications </a:t>
            </a:r>
            <a:r>
              <a:rPr lang="en-US" dirty="0"/>
              <a:t>use a middle tier for application logic</a:t>
            </a:r>
          </a:p>
        </p:txBody>
      </p:sp>
    </p:spTree>
    <p:extLst>
      <p:ext uri="{BB962C8B-B14F-4D97-AF65-F5344CB8AC3E}">
        <p14:creationId xmlns:p14="http://schemas.microsoft.com/office/powerpoint/2010/main" val="192721145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FILESTREAM Logistics</a:t>
            </a:r>
            <a:endParaRPr lang="en-US" dirty="0"/>
          </a:p>
        </p:txBody>
      </p:sp>
      <p:sp>
        <p:nvSpPr>
          <p:cNvPr id="3" name="Content Placeholder 2"/>
          <p:cNvSpPr>
            <a:spLocks noGrp="1"/>
          </p:cNvSpPr>
          <p:nvPr>
            <p:ph idx="1"/>
          </p:nvPr>
        </p:nvSpPr>
        <p:spPr/>
        <p:txBody>
          <a:bodyPr>
            <a:normAutofit/>
          </a:bodyPr>
          <a:lstStyle/>
          <a:p>
            <a:r>
              <a:rPr lang="en-US" dirty="0" smtClean="0"/>
              <a:t>Set </a:t>
            </a:r>
            <a:r>
              <a:rPr lang="en-US" dirty="0"/>
              <a:t>FILESTREAM attribute on varbinary column</a:t>
            </a:r>
          </a:p>
          <a:p>
            <a:pPr lvl="1"/>
            <a:r>
              <a:rPr lang="en-IN" dirty="0" smtClean="0"/>
              <a:t>BLOB </a:t>
            </a:r>
            <a:r>
              <a:rPr lang="en-IN" dirty="0"/>
              <a:t>size is limited only by the file system volume size.</a:t>
            </a:r>
          </a:p>
          <a:p>
            <a:pPr lvl="1"/>
            <a:r>
              <a:rPr lang="en-US" dirty="0" smtClean="0"/>
              <a:t>FILESTREAM </a:t>
            </a:r>
            <a:r>
              <a:rPr lang="en-US" dirty="0"/>
              <a:t>columns must be accompanied by a corresponding </a:t>
            </a:r>
            <a:r>
              <a:rPr lang="en-US" dirty="0" err="1"/>
              <a:t>uniqueidentifier</a:t>
            </a:r>
            <a:r>
              <a:rPr lang="en-US" dirty="0"/>
              <a:t> ROWGUID </a:t>
            </a:r>
            <a:r>
              <a:rPr lang="en-US" dirty="0" smtClean="0"/>
              <a:t>column</a:t>
            </a:r>
          </a:p>
          <a:p>
            <a:pPr lvl="1"/>
            <a:r>
              <a:rPr lang="en-US" dirty="0"/>
              <a:t>TDE and TVP not supported for FILESTREAM </a:t>
            </a:r>
            <a:r>
              <a:rPr lang="en-US" dirty="0" smtClean="0"/>
              <a:t>columns</a:t>
            </a:r>
          </a:p>
          <a:p>
            <a:r>
              <a:rPr lang="en-US" dirty="0"/>
              <a:t>Integrated Full-text Search (</a:t>
            </a:r>
            <a:r>
              <a:rPr lang="en-US" dirty="0" err="1"/>
              <a:t>iFTS</a:t>
            </a:r>
            <a:r>
              <a:rPr lang="en-US" dirty="0"/>
              <a:t>) can be used to search FILESTREAM </a:t>
            </a:r>
            <a:r>
              <a:rPr lang="en-US" dirty="0" smtClean="0"/>
              <a:t>data</a:t>
            </a:r>
          </a:p>
          <a:p>
            <a:r>
              <a:rPr lang="en-US" dirty="0" smtClean="0"/>
              <a:t>FILESTREAM Storage Volume Considerations</a:t>
            </a:r>
          </a:p>
          <a:p>
            <a:pPr lvl="1"/>
            <a:r>
              <a:rPr lang="en-US" dirty="0" smtClean="0"/>
              <a:t>FILESTREAM </a:t>
            </a:r>
            <a:r>
              <a:rPr lang="en-US" dirty="0" err="1"/>
              <a:t>filegroups</a:t>
            </a:r>
            <a:r>
              <a:rPr lang="en-US" dirty="0"/>
              <a:t> </a:t>
            </a:r>
            <a:r>
              <a:rPr lang="en-US" dirty="0" smtClean="0"/>
              <a:t>should </a:t>
            </a:r>
            <a:r>
              <a:rPr lang="en-US" dirty="0"/>
              <a:t>reside on volumes other than the operating system, </a:t>
            </a:r>
            <a:r>
              <a:rPr lang="en-US" dirty="0" smtClean="0"/>
              <a:t>database</a:t>
            </a:r>
            <a:r>
              <a:rPr lang="en-US" dirty="0"/>
              <a:t>, </a:t>
            </a:r>
            <a:r>
              <a:rPr lang="en-US" dirty="0" smtClean="0"/>
              <a:t>transaction </a:t>
            </a:r>
            <a:r>
              <a:rPr lang="en-US" dirty="0"/>
              <a:t>log, </a:t>
            </a:r>
            <a:r>
              <a:rPr lang="en-US" dirty="0" err="1"/>
              <a:t>tempdb</a:t>
            </a:r>
            <a:r>
              <a:rPr lang="en-US" dirty="0"/>
              <a:t>, or paging </a:t>
            </a:r>
            <a:r>
              <a:rPr lang="en-US" dirty="0" smtClean="0"/>
              <a:t>file</a:t>
            </a:r>
          </a:p>
          <a:p>
            <a:pPr lvl="1"/>
            <a:r>
              <a:rPr lang="en-US" dirty="0"/>
              <a:t>Turn off short file names on FILESTREAM computer </a:t>
            </a:r>
            <a:r>
              <a:rPr lang="en-US" dirty="0" smtClean="0"/>
              <a:t>systems</a:t>
            </a:r>
          </a:p>
          <a:p>
            <a:pPr lvl="1"/>
            <a:r>
              <a:rPr lang="en-US" dirty="0"/>
              <a:t>Regularly defragment FILESTREAM computer </a:t>
            </a:r>
            <a:r>
              <a:rPr lang="en-US" dirty="0" smtClean="0"/>
              <a:t>systems</a:t>
            </a:r>
          </a:p>
          <a:p>
            <a:pPr lvl="1"/>
            <a:r>
              <a:rPr lang="en-US" dirty="0"/>
              <a:t>Disable antivirus scanning of FILESTREAM </a:t>
            </a:r>
            <a:r>
              <a:rPr lang="en-US" dirty="0" smtClean="0"/>
              <a:t>volumes</a:t>
            </a:r>
          </a:p>
        </p:txBody>
      </p:sp>
    </p:spTree>
    <p:extLst>
      <p:ext uri="{BB962C8B-B14F-4D97-AF65-F5344CB8AC3E}">
        <p14:creationId xmlns:p14="http://schemas.microsoft.com/office/powerpoint/2010/main" val="12977292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Remote BLOB Storage</a:t>
            </a:r>
          </a:p>
        </p:txBody>
      </p:sp>
      <p:sp>
        <p:nvSpPr>
          <p:cNvPr id="3" name="Content Placeholder 2"/>
          <p:cNvSpPr>
            <a:spLocks noGrp="1"/>
          </p:cNvSpPr>
          <p:nvPr>
            <p:ph idx="1"/>
          </p:nvPr>
        </p:nvSpPr>
        <p:spPr/>
        <p:txBody>
          <a:bodyPr/>
          <a:lstStyle/>
          <a:p>
            <a:r>
              <a:rPr lang="en-US" dirty="0" smtClean="0"/>
              <a:t>Optional add-on component</a:t>
            </a:r>
          </a:p>
          <a:p>
            <a:r>
              <a:rPr lang="en-US" dirty="0" smtClean="0"/>
              <a:t>Client API Library for connecting remote BLOB stores to SQL Server relational data</a:t>
            </a:r>
          </a:p>
          <a:p>
            <a:r>
              <a:rPr lang="en-US" dirty="0" smtClean="0"/>
              <a:t>Allows for storage of BLOBs in commodity storage solutions</a:t>
            </a:r>
          </a:p>
          <a:p>
            <a:r>
              <a:rPr lang="en-US" dirty="0" smtClean="0"/>
              <a:t>Ensures </a:t>
            </a:r>
            <a:r>
              <a:rPr lang="en-US" dirty="0"/>
              <a:t>Link-Level Consistency</a:t>
            </a:r>
          </a:p>
          <a:p>
            <a:endParaRPr lang="en-US" dirty="0"/>
          </a:p>
        </p:txBody>
      </p:sp>
    </p:spTree>
    <p:extLst>
      <p:ext uri="{BB962C8B-B14F-4D97-AF65-F5344CB8AC3E}">
        <p14:creationId xmlns:p14="http://schemas.microsoft.com/office/powerpoint/2010/main" val="66981072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heme1">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PPT Template - Technology-Lesson_Title">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47F30E-8205-42A1-B69A-A02ADD4A34FC}"/>
</file>

<file path=customXml/itemProps2.xml><?xml version="1.0" encoding="utf-8"?>
<ds:datastoreItem xmlns:ds="http://schemas.openxmlformats.org/officeDocument/2006/customXml" ds:itemID="{91710B37-26EB-4D67-942F-E435C7A70026}"/>
</file>

<file path=customXml/itemProps3.xml><?xml version="1.0" encoding="utf-8"?>
<ds:datastoreItem xmlns:ds="http://schemas.openxmlformats.org/officeDocument/2006/customXml" ds:itemID="{EF4965FB-EA7D-4152-81E8-142AD878DB62}"/>
</file>

<file path=docProps/app.xml><?xml version="1.0" encoding="utf-8"?>
<Properties xmlns="http://schemas.openxmlformats.org/officeDocument/2006/extended-properties" xmlns:vt="http://schemas.openxmlformats.org/officeDocument/2006/docPropsVTypes">
  <Template>Theme1</Template>
  <TotalTime>2780</TotalTime>
  <Words>2981</Words>
  <Application>Microsoft Office PowerPoint</Application>
  <PresentationFormat>On-screen Show (4:3)</PresentationFormat>
  <Paragraphs>234</Paragraphs>
  <Slides>16</Slides>
  <Notes>15</Notes>
  <HiddenSlides>2</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Theme1</vt:lpstr>
      <vt:lpstr>PPT Template - Technology-Lesson_Title</vt:lpstr>
      <vt:lpstr>Lesson 11 – FILESTREAM and FileTable</vt:lpstr>
      <vt:lpstr>Conditions and Terms of Use </vt:lpstr>
      <vt:lpstr>Students: How to View this Presentation</vt:lpstr>
      <vt:lpstr>Objectives</vt:lpstr>
      <vt:lpstr>BLOB Storage Challenges</vt:lpstr>
      <vt:lpstr>BLOB Storage Options in SQL Server</vt:lpstr>
      <vt:lpstr>FILESTREAM Storage</vt:lpstr>
      <vt:lpstr>FILESTREAM Logistics</vt:lpstr>
      <vt:lpstr>Using Remote BLOB Storage</vt:lpstr>
      <vt:lpstr>FileTable</vt:lpstr>
      <vt:lpstr>FileTable Considerations</vt:lpstr>
      <vt:lpstr>T-SQL Access to FileTables</vt:lpstr>
      <vt:lpstr>File I/O API Access to FileTables</vt:lpstr>
      <vt:lpstr>Using FileTables </vt:lpstr>
      <vt:lpstr>Lesson Review </vt:lpstr>
      <vt:lpstr>Module 2: Table &amp; Index Structure</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2012</dc:title>
  <dc:creator>Sourabh Agarwal</dc:creator>
  <cp:lastModifiedBy>Pam Lahoud</cp:lastModifiedBy>
  <cp:revision>68</cp:revision>
  <dcterms:created xsi:type="dcterms:W3CDTF">2011-12-25T08:29:35Z</dcterms:created>
  <dcterms:modified xsi:type="dcterms:W3CDTF">2012-11-29T01:21:53Z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ies>
</file>