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356" r:id="rId6"/>
    <p:sldId id="363" r:id="rId7"/>
    <p:sldId id="258" r:id="rId8"/>
    <p:sldId id="368" r:id="rId9"/>
    <p:sldId id="264" r:id="rId10"/>
    <p:sldId id="369" r:id="rId11"/>
    <p:sldId id="265" r:id="rId12"/>
    <p:sldId id="370" r:id="rId13"/>
    <p:sldId id="266" r:id="rId14"/>
    <p:sldId id="267" r:id="rId15"/>
    <p:sldId id="269" r:id="rId16"/>
    <p:sldId id="371" r:id="rId17"/>
    <p:sldId id="271" r:id="rId18"/>
    <p:sldId id="3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hort" initials="M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8" autoAdjust="0"/>
    <p:restoredTop sz="55260" autoAdjust="0"/>
  </p:normalViewPr>
  <p:slideViewPr>
    <p:cSldViewPr>
      <p:cViewPr varScale="1">
        <p:scale>
          <a:sx n="59" d="100"/>
          <a:sy n="59" d="100"/>
        </p:scale>
        <p:origin x="-303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0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4564-D013-4A47-81E6-68D2BB6A4DCE}" type="datetimeFigureOut">
              <a:rPr lang="en-US" smtClean="0"/>
              <a:t>4/25/2012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7E07E-9F09-46B6-8D2F-E1DC5FD34F24}" type="slidenum">
              <a:rPr lang="en-US" smtClean="0"/>
              <a:t>‹#›</a:t>
            </a:fld>
            <a:endParaRPr lang="en-US"/>
          </a:p>
        </p:txBody>
      </p:sp>
    </p:spTree>
    <p:extLst>
      <p:ext uri="{BB962C8B-B14F-4D97-AF65-F5344CB8AC3E}">
        <p14:creationId xmlns:p14="http://schemas.microsoft.com/office/powerpoint/2010/main" val="27955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ms184286.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ms190723.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7373.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a:t>
            </a:fld>
            <a:endParaRPr lang="en-US"/>
          </a:p>
        </p:txBody>
      </p:sp>
    </p:spTree>
    <p:extLst>
      <p:ext uri="{BB962C8B-B14F-4D97-AF65-F5344CB8AC3E}">
        <p14:creationId xmlns:p14="http://schemas.microsoft.com/office/powerpoint/2010/main" val="48763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04800"/>
            <a:ext cx="4572000" cy="3429000"/>
          </a:xfrm>
        </p:spPr>
      </p:sp>
      <p:sp>
        <p:nvSpPr>
          <p:cNvPr id="3" name="Notes Placeholder 2"/>
          <p:cNvSpPr>
            <a:spLocks noGrp="1"/>
          </p:cNvSpPr>
          <p:nvPr>
            <p:ph type="body" idx="1"/>
          </p:nvPr>
        </p:nvSpPr>
        <p:spPr>
          <a:xfrm>
            <a:off x="685800" y="3886200"/>
            <a:ext cx="5486400" cy="4572000"/>
          </a:xfrm>
        </p:spPr>
        <p:txBody>
          <a:bodyPr/>
          <a:lstStyle/>
          <a:p>
            <a:pPr>
              <a:spcAft>
                <a:spcPts val="600"/>
              </a:spcAft>
            </a:pPr>
            <a:r>
              <a:rPr lang="en-US" sz="1200" b="0" i="0" u="none" strike="noStrike" kern="1200" baseline="0" dirty="0" smtClean="0">
                <a:solidFill>
                  <a:schemeClr val="tx1"/>
                </a:solidFill>
                <a:latin typeface="+mn-lt"/>
                <a:ea typeface="+mn-ea"/>
                <a:cs typeface="+mn-cs"/>
              </a:rPr>
              <a:t>Lock Compatibility determines whether multiple lock requests for the same resource can be granted concurrently.  If a transaction requests a lock</a:t>
            </a:r>
            <a:r>
              <a:rPr lang="en-US" sz="1200" b="0" i="0" u="none" strike="noStrike" kern="1200" dirty="0" smtClean="0">
                <a:solidFill>
                  <a:schemeClr val="tx1"/>
                </a:solidFill>
                <a:latin typeface="+mn-lt"/>
                <a:ea typeface="+mn-ea"/>
                <a:cs typeface="+mn-cs"/>
              </a:rPr>
              <a:t> on a resource that has locks in place that are compatible with the requested lock, the lock will be granted.  </a:t>
            </a:r>
            <a:r>
              <a:rPr lang="en-US" dirty="0" smtClean="0"/>
              <a:t>If the locks already in place are not compatible with the requested lock, the request will not be granted and the transaction will be blocked until the lock becomes available or the transaction times out while waiting.</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 </a:t>
            </a:r>
          </a:p>
          <a:p>
            <a:pPr>
              <a:spcAft>
                <a:spcPts val="600"/>
              </a:spcAft>
            </a:pPr>
            <a:r>
              <a:rPr lang="en-US" sz="1200" b="0" i="0" u="none" strike="noStrike" kern="1200" baseline="0" dirty="0" smtClean="0">
                <a:solidFill>
                  <a:schemeClr val="tx1"/>
                </a:solidFill>
                <a:latin typeface="+mn-lt"/>
                <a:ea typeface="+mn-ea"/>
                <a:cs typeface="+mn-cs"/>
              </a:rPr>
              <a:t>IX locks can be applied at any level of granularity above the leaf level. If a row is locked, SQL Server will apply intent locks at both the page and the table level. If a page is locked, SQL Server will apply an intent lock at the table level. </a:t>
            </a:r>
          </a:p>
          <a:p>
            <a:pPr>
              <a:spcAft>
                <a:spcPts val="600"/>
              </a:spcAft>
            </a:pPr>
            <a:r>
              <a:rPr lang="en-US" sz="1200" b="0" i="0" u="none" strike="noStrike" kern="1200" baseline="0" dirty="0" smtClean="0">
                <a:solidFill>
                  <a:schemeClr val="tx1"/>
                </a:solidFill>
                <a:latin typeface="+mn-lt"/>
                <a:ea typeface="+mn-ea"/>
                <a:cs typeface="+mn-cs"/>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a:spcAft>
                <a:spcPts val="600"/>
              </a:spcAft>
            </a:pPr>
            <a:r>
              <a:rPr lang="en-US" sz="1200" b="1" i="0" u="none" strike="noStrike" kern="1200" baseline="0" dirty="0" smtClean="0">
                <a:solidFill>
                  <a:schemeClr val="tx1"/>
                </a:solidFill>
                <a:latin typeface="+mn-lt"/>
                <a:ea typeface="+mn-ea"/>
                <a:cs typeface="+mn-cs"/>
              </a:rPr>
              <a:t>Additional Reading:</a:t>
            </a:r>
          </a:p>
          <a:p>
            <a:r>
              <a:rPr lang="en-US" i="1" dirty="0"/>
              <a:t>Lock Compatibility </a:t>
            </a:r>
          </a:p>
          <a:p>
            <a:pPr>
              <a:spcAft>
                <a:spcPts val="600"/>
              </a:spcAft>
            </a:pPr>
            <a:r>
              <a:rPr lang="en-US" sz="1200" b="0" i="0" u="none" strike="noStrike" kern="1200" baseline="0" dirty="0" smtClean="0">
                <a:solidFill>
                  <a:schemeClr val="tx1"/>
                </a:solidFill>
                <a:latin typeface="+mn-lt"/>
                <a:ea typeface="+mn-ea"/>
                <a:cs typeface="+mn-cs"/>
                <a:hlinkClick r:id="rId3"/>
              </a:rPr>
              <a:t>http://msdn.microsoft.com/en-us/library/ms186396.aspx</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10</a:t>
            </a:fld>
            <a:endParaRPr lang="en-US"/>
          </a:p>
        </p:txBody>
      </p:sp>
    </p:spTree>
    <p:extLst>
      <p:ext uri="{BB962C8B-B14F-4D97-AF65-F5344CB8AC3E}">
        <p14:creationId xmlns:p14="http://schemas.microsoft.com/office/powerpoint/2010/main" val="3605825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F4E493A-86EE-48E6-A81D-3AF3A1853509}" type="slidenum">
              <a:rPr lang="en-US" smtClean="0"/>
              <a:pPr/>
              <a:t>11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sz="1200" b="0" i="0" u="none" strike="noStrike" kern="1200" baseline="0" dirty="0" smtClean="0">
                <a:solidFill>
                  <a:schemeClr val="tx1"/>
                </a:solidFill>
                <a:latin typeface="+mn-lt"/>
                <a:ea typeface="+mn-ea"/>
                <a:cs typeface="+mn-cs"/>
              </a:rPr>
              <a:t>When modifying individual rows, SQL Server typically takes row locks to maximize concurrency (for example, OLTP and order-entry applications). When scanning larger volumes of data, it would be more appropriate to take page or table locks to minimize the cost of acquiring locks (for example, Decision Support System (DSS), data warehouse, and reporting). </a:t>
            </a:r>
          </a:p>
          <a:p>
            <a:pPr eaLnBrk="1" hangingPunct="1"/>
            <a:endParaRPr lang="en-US" sz="1200" b="0" i="0" u="none" strike="noStrike" kern="1200" baseline="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0200" y="228600"/>
            <a:ext cx="3962400" cy="2971800"/>
          </a:xfrm>
        </p:spPr>
      </p:sp>
      <p:sp>
        <p:nvSpPr>
          <p:cNvPr id="3" name="Notes Placeholder 2"/>
          <p:cNvSpPr>
            <a:spLocks noGrp="1"/>
          </p:cNvSpPr>
          <p:nvPr>
            <p:ph type="body" idx="1"/>
          </p:nvPr>
        </p:nvSpPr>
        <p:spPr>
          <a:xfrm>
            <a:off x="685800" y="3429000"/>
            <a:ext cx="5486400" cy="5334000"/>
          </a:xfrm>
        </p:spPr>
        <p:txBody>
          <a:bodyPr/>
          <a:lstStyle/>
          <a:p>
            <a:r>
              <a:rPr lang="en-US" sz="1200" b="0" i="0" u="none" strike="noStrike" kern="1200" baseline="0" dirty="0" smtClean="0">
                <a:solidFill>
                  <a:schemeClr val="tx1"/>
                </a:solidFill>
                <a:latin typeface="+mn-lt"/>
                <a:ea typeface="+mn-ea"/>
                <a:cs typeface="+mn-cs"/>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lock manager checks the lock memory that it is using, and if it is more than 40 percent of the allocated buffer pool memory of SQL Server, it tries to find a scan where no escalation has already been performed. The lock manager repeats this search operation until all scans have been escalated or until the memory consumption drops.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Lock escalation thresholds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Lock escalation can be triggered in any of the following situations: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When a single Transact-SQL (T-SQL) statement acquires at least 5,000 locks on a single table or index.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When the number of locks in an instance of the Database Engine exceeds memory or configuration thresholds.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If locks cannot be escalated because of lock conflicts, the Database Engine periodically triggers lock escalation at every 1,250 new locks acquired. </a:t>
            </a:r>
          </a:p>
          <a:p>
            <a:pPr marL="0" indent="0">
              <a:buFont typeface="Arial" pitchFamily="34" charset="0"/>
              <a:buNone/>
            </a:pPr>
            <a:endParaRPr lang="en-US" sz="1200" b="0" i="0" u="none" strike="noStrike" kern="1200" baseline="0" dirty="0" smtClean="0">
              <a:solidFill>
                <a:schemeClr val="tx1"/>
              </a:solidFill>
              <a:latin typeface="+mn-lt"/>
              <a:ea typeface="+mn-ea"/>
              <a:cs typeface="+mn-cs"/>
            </a:endParaRPr>
          </a:p>
          <a:p>
            <a:pPr marL="0" indent="0">
              <a:buFont typeface="Arial" pitchFamily="34" charset="0"/>
              <a:buNone/>
            </a:pP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CD07E07E-9F09-46B6-8D2F-E1DC5FD34F24}" type="slidenum">
              <a:rPr lang="en-US" smtClean="0"/>
              <a:t>12</a:t>
            </a:fld>
            <a:endParaRPr lang="en-US"/>
          </a:p>
        </p:txBody>
      </p:sp>
    </p:spTree>
    <p:extLst>
      <p:ext uri="{BB962C8B-B14F-4D97-AF65-F5344CB8AC3E}">
        <p14:creationId xmlns:p14="http://schemas.microsoft.com/office/powerpoint/2010/main" val="322094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228600"/>
            <a:ext cx="5486400" cy="8534400"/>
          </a:xfrm>
        </p:spPr>
        <p:txBody>
          <a:bodyPr/>
          <a:lstStyle/>
          <a:p>
            <a:pPr>
              <a:spcAft>
                <a:spcPts val="600"/>
              </a:spcAft>
            </a:pPr>
            <a:r>
              <a:rPr lang="en-US" dirty="0" smtClean="0"/>
              <a:t>Lock escalation behavior can be influenced via the trace flag -T1211. This disables the lock escalation for the instance. Enabling -T1211 does not prevent SQL Server from choosing page or table lock rather than row lock.</a:t>
            </a:r>
          </a:p>
          <a:p>
            <a:pPr>
              <a:spcAft>
                <a:spcPts val="600"/>
              </a:spcAft>
            </a:pPr>
            <a:r>
              <a:rPr lang="en-US" dirty="0" smtClean="0"/>
              <a:t>Starting with SQL Server 2008, lock escalation can also be controlled using ALTER TABLE (T-SQL Syntax). </a:t>
            </a:r>
          </a:p>
          <a:p>
            <a:pPr>
              <a:spcAft>
                <a:spcPts val="600"/>
              </a:spcAft>
            </a:pPr>
            <a:r>
              <a:rPr lang="en-US" dirty="0" smtClean="0"/>
              <a:t>In the ALTER TABLE (T-SQL Syntax), lock escalation can be set to specify the allowed methods of lock escalation for a table as follows: </a:t>
            </a:r>
          </a:p>
          <a:p>
            <a:pPr>
              <a:spcAft>
                <a:spcPts val="600"/>
              </a:spcAft>
            </a:pPr>
            <a:r>
              <a:rPr lang="en-US" dirty="0" smtClean="0"/>
              <a:t>	SET ( LOCK_ESCALATION = { AUTO | TABLE | DISABLE } ) </a:t>
            </a:r>
          </a:p>
          <a:p>
            <a:pPr marL="628650" lvl="1" indent="-171450">
              <a:spcAft>
                <a:spcPts val="600"/>
              </a:spcAft>
              <a:buFont typeface="Arial" pitchFamily="34" charset="0"/>
              <a:buChar char="•"/>
            </a:pPr>
            <a:r>
              <a:rPr lang="en-US" dirty="0" smtClean="0"/>
              <a:t>AUTO</a:t>
            </a:r>
            <a:br>
              <a:rPr lang="en-US" dirty="0" smtClean="0"/>
            </a:br>
            <a:r>
              <a:rPr lang="en-US" dirty="0" smtClean="0"/>
              <a:t>This </a:t>
            </a:r>
            <a:r>
              <a:rPr lang="en-US" dirty="0"/>
              <a:t>option allows SQL Server Database Engine to select the lock escalation granularity that is appropriate for the table </a:t>
            </a:r>
            <a:r>
              <a:rPr lang="en-US" dirty="0" smtClean="0"/>
              <a:t>schema.  If the table is partitioned, lock escalation will be at the Partition level.  If the table is not partitioned, lock escalation will be at the Table level.</a:t>
            </a:r>
            <a:endParaRPr lang="en-US" dirty="0"/>
          </a:p>
          <a:p>
            <a:pPr marL="628650" lvl="1" indent="-171450">
              <a:spcAft>
                <a:spcPts val="600"/>
              </a:spcAft>
              <a:buFont typeface="Arial" pitchFamily="34" charset="0"/>
              <a:buChar char="•"/>
            </a:pPr>
            <a:r>
              <a:rPr lang="en-US" dirty="0" smtClean="0"/>
              <a:t>TABLE</a:t>
            </a:r>
            <a:br>
              <a:rPr lang="en-US" dirty="0" smtClean="0"/>
            </a:br>
            <a:r>
              <a:rPr lang="en-US" dirty="0" smtClean="0"/>
              <a:t>Lock </a:t>
            </a:r>
            <a:r>
              <a:rPr lang="en-US" dirty="0"/>
              <a:t>escalation will be done at table-level granularity regardless whether the table is partitioned or not partitioned. This behavior is the same as in SQL Server 2005. TABLE is the default </a:t>
            </a:r>
            <a:r>
              <a:rPr lang="en-US" dirty="0" smtClean="0"/>
              <a:t>value.</a:t>
            </a:r>
          </a:p>
          <a:p>
            <a:pPr marL="628650" lvl="1" indent="-171450">
              <a:spcAft>
                <a:spcPts val="600"/>
              </a:spcAft>
              <a:buFont typeface="Arial" pitchFamily="34" charset="0"/>
              <a:buChar char="•"/>
            </a:pPr>
            <a:r>
              <a:rPr lang="en-US" dirty="0" smtClean="0"/>
              <a:t>DISABLE</a:t>
            </a:r>
            <a:br>
              <a:rPr lang="en-US" dirty="0" smtClean="0"/>
            </a:br>
            <a:r>
              <a:rPr lang="en-US" dirty="0" smtClean="0"/>
              <a:t>Prevents </a:t>
            </a:r>
            <a:r>
              <a:rPr lang="en-US" dirty="0"/>
              <a:t>lock escalation in most cases. Table-level locks are not completely disallowed. For example, when you are scanning a table that has no clustered index under the </a:t>
            </a:r>
            <a:r>
              <a:rPr lang="en-US" dirty="0" err="1" smtClean="0"/>
              <a:t>serializable</a:t>
            </a:r>
            <a:r>
              <a:rPr lang="en-US" dirty="0" smtClean="0"/>
              <a:t> </a:t>
            </a:r>
            <a:r>
              <a:rPr lang="en-US" dirty="0"/>
              <a:t>isolation level, Database Engine must take a table lock to protect data </a:t>
            </a:r>
            <a:r>
              <a:rPr lang="en-US" dirty="0" smtClean="0"/>
              <a:t>integrity</a:t>
            </a:r>
          </a:p>
          <a:p>
            <a:pPr>
              <a:spcAft>
                <a:spcPts val="600"/>
              </a:spcAft>
            </a:pPr>
            <a:r>
              <a:rPr lang="en-US" b="1" dirty="0"/>
              <a:t>Lock: Escalation </a:t>
            </a:r>
            <a:r>
              <a:rPr lang="en-US" b="1" dirty="0" smtClean="0"/>
              <a:t>Profiler event </a:t>
            </a:r>
            <a:r>
              <a:rPr lang="en-US" b="1" dirty="0"/>
              <a:t>class </a:t>
            </a:r>
          </a:p>
          <a:p>
            <a:pPr>
              <a:spcAft>
                <a:spcPts val="600"/>
              </a:spcAft>
            </a:pPr>
            <a:r>
              <a:rPr lang="en-US" dirty="0" smtClean="0"/>
              <a:t>Starting in </a:t>
            </a:r>
            <a:r>
              <a:rPr lang="en-US" dirty="0"/>
              <a:t>SQL Server 2008, the </a:t>
            </a:r>
            <a:r>
              <a:rPr lang="en-US" dirty="0" err="1" smtClean="0"/>
              <a:t>Lock:Escalation</a:t>
            </a:r>
            <a:r>
              <a:rPr lang="en-US" dirty="0" smtClean="0"/>
              <a:t> </a:t>
            </a:r>
            <a:r>
              <a:rPr lang="en-US" dirty="0"/>
              <a:t>event class </a:t>
            </a:r>
            <a:r>
              <a:rPr lang="en-US" dirty="0" smtClean="0"/>
              <a:t>was enhanced to provide additional diagnostic information.  The </a:t>
            </a:r>
            <a:r>
              <a:rPr lang="en-US" dirty="0" err="1" smtClean="0"/>
              <a:t>EventSubClass</a:t>
            </a:r>
            <a:r>
              <a:rPr lang="en-US" dirty="0" smtClean="0"/>
              <a:t> column provides the reason for the lock escalation and the Type column provides the granularity details.</a:t>
            </a:r>
          </a:p>
          <a:p>
            <a:pPr>
              <a:spcAft>
                <a:spcPts val="600"/>
              </a:spcAft>
            </a:pPr>
            <a:r>
              <a:rPr lang="en-US" b="1" dirty="0" smtClean="0"/>
              <a:t>Additional Reading:</a:t>
            </a:r>
          </a:p>
          <a:p>
            <a:r>
              <a:rPr lang="en-US" i="1" dirty="0" smtClean="0"/>
              <a:t>Lock Escalation</a:t>
            </a:r>
          </a:p>
          <a:p>
            <a:pPr>
              <a:spcAft>
                <a:spcPts val="600"/>
              </a:spcAft>
            </a:pPr>
            <a:r>
              <a:rPr lang="en-US" dirty="0" smtClean="0">
                <a:hlinkClick r:id="rId3"/>
              </a:rPr>
              <a:t>http://msdn.microsoft.com/en-us/library/ms184286.aspx</a:t>
            </a:r>
            <a:r>
              <a:rPr lang="en-US" dirty="0" smtClean="0"/>
              <a:t> </a:t>
            </a:r>
            <a:endParaRPr lang="en-US" b="1" dirty="0" smtClean="0"/>
          </a:p>
          <a:p>
            <a:pPr>
              <a:spcAft>
                <a:spcPts val="600"/>
              </a:spcAft>
            </a:pPr>
            <a:r>
              <a:rPr lang="en-US" i="1" dirty="0" err="1"/>
              <a:t>Lock:Escalation</a:t>
            </a:r>
            <a:r>
              <a:rPr lang="en-US" i="1" dirty="0"/>
              <a:t> Event </a:t>
            </a:r>
            <a:r>
              <a:rPr lang="en-US" i="1" dirty="0" smtClean="0"/>
              <a:t>Class</a:t>
            </a:r>
            <a:br>
              <a:rPr lang="en-US" i="1" dirty="0" smtClean="0"/>
            </a:br>
            <a:r>
              <a:rPr lang="en-US" dirty="0" smtClean="0">
                <a:hlinkClick r:id="rId4"/>
              </a:rPr>
              <a:t>http</a:t>
            </a:r>
            <a:r>
              <a:rPr lang="en-US" dirty="0">
                <a:hlinkClick r:id="rId4"/>
              </a:rPr>
              <a:t>://</a:t>
            </a:r>
            <a:r>
              <a:rPr lang="en-US" dirty="0" smtClean="0">
                <a:hlinkClick r:id="rId4"/>
              </a:rPr>
              <a:t>msdn.microsoft.com/en-us/library/ms190723.aspx</a:t>
            </a:r>
            <a:endParaRPr lang="en-US" dirty="0" smtClean="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13</a:t>
            </a:fld>
            <a:endParaRPr lang="en-US"/>
          </a:p>
        </p:txBody>
      </p:sp>
    </p:spTree>
    <p:extLst>
      <p:ext uri="{BB962C8B-B14F-4D97-AF65-F5344CB8AC3E}">
        <p14:creationId xmlns:p14="http://schemas.microsoft.com/office/powerpoint/2010/main" val="162028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600"/>
              </a:spcAft>
            </a:pPr>
            <a:r>
              <a:rPr lang="en-US" sz="1200" b="0" i="0" u="none" strike="noStrike" kern="1200" baseline="0" dirty="0" smtClean="0">
                <a:solidFill>
                  <a:schemeClr val="tx1"/>
                </a:solidFill>
                <a:latin typeface="+mn-lt"/>
                <a:ea typeface="+mn-ea"/>
                <a:cs typeface="+mn-cs"/>
              </a:rPr>
              <a:t>Locking hints specify the type of locking or row versioning that the instance of the Microsoft SQL Server Database Engine uses for the table data. These locking hints override the current transaction isolation level for the session. </a:t>
            </a:r>
          </a:p>
          <a:p>
            <a:pPr>
              <a:spcAft>
                <a:spcPts val="600"/>
              </a:spcAft>
            </a:pPr>
            <a:r>
              <a:rPr lang="en-US" sz="1200" b="0" i="0" u="none" strike="noStrike" kern="1200" baseline="0" dirty="0" smtClean="0">
                <a:solidFill>
                  <a:schemeClr val="tx1"/>
                </a:solidFill>
                <a:latin typeface="+mn-lt"/>
                <a:ea typeface="+mn-ea"/>
                <a:cs typeface="+mn-cs"/>
              </a:rPr>
              <a:t>You can specify locking hints for individual table references in the SELECT, INSERT, UPDATE, and DELETE statements.</a:t>
            </a:r>
            <a:endParaRPr lang="en-US" dirty="0"/>
          </a:p>
          <a:p>
            <a:pPr>
              <a:spcAft>
                <a:spcPts val="600"/>
              </a:spcAft>
            </a:pPr>
            <a:r>
              <a:rPr lang="en-US" dirty="0" smtClean="0"/>
              <a:t>Hints take away SQL Server’s ability to adjust its behavior based on changing conditions on the server and thus should be used sparingly and only when absolutely necessary.  Queries that use hints should be monitored closely and tested periodically to verify that the hint is still required and is behaving as intended.</a:t>
            </a:r>
          </a:p>
          <a:p>
            <a:pPr>
              <a:spcAft>
                <a:spcPts val="600"/>
              </a:spcAft>
            </a:pPr>
            <a:r>
              <a:rPr lang="en-US" b="1" dirty="0" smtClean="0"/>
              <a:t>Additional Reading:</a:t>
            </a:r>
          </a:p>
          <a:p>
            <a:pPr>
              <a:spcAft>
                <a:spcPts val="600"/>
              </a:spcAft>
            </a:pPr>
            <a:r>
              <a:rPr lang="en-US" i="1" dirty="0"/>
              <a:t>Table Hints</a:t>
            </a:r>
            <a:br>
              <a:rPr lang="en-US" i="1" dirty="0"/>
            </a:br>
            <a:r>
              <a:rPr lang="en-US" dirty="0">
                <a:hlinkClick r:id="rId3"/>
              </a:rPr>
              <a:t>http://</a:t>
            </a:r>
            <a:r>
              <a:rPr lang="en-US" dirty="0" smtClean="0">
                <a:hlinkClick r:id="rId3"/>
              </a:rPr>
              <a:t>msdn.microsoft.com/en-us/library/ms187373.aspx</a:t>
            </a:r>
            <a:r>
              <a:rPr lang="en-US" dirty="0" smtClean="0"/>
              <a:t>  </a:t>
            </a: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14</a:t>
            </a:fld>
            <a:endParaRPr lang="en-US"/>
          </a:p>
        </p:txBody>
      </p:sp>
    </p:spTree>
    <p:extLst>
      <p:ext uri="{BB962C8B-B14F-4D97-AF65-F5344CB8AC3E}">
        <p14:creationId xmlns:p14="http://schemas.microsoft.com/office/powerpoint/2010/main" val="2138797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r>
              <a:rPr lang="en-US" dirty="0" smtClean="0"/>
              <a:t>Why is an intent lock acquired?</a:t>
            </a:r>
          </a:p>
          <a:p>
            <a:pPr lvl="0"/>
            <a:r>
              <a:rPr lang="en-US" b="1" dirty="0" smtClean="0"/>
              <a:t>ANSWER:</a:t>
            </a:r>
            <a:r>
              <a:rPr lang="en-US" dirty="0" smtClean="0"/>
              <a:t> An intent locks is used to establish a lock hierarchy.  It indicates that SQL Server wants to acquire an S or X lock on some of the resources lower down in the hierarchy.</a:t>
            </a:r>
          </a:p>
          <a:p>
            <a:endParaRPr lang="en-US" dirty="0" smtClean="0"/>
          </a:p>
          <a:p>
            <a:r>
              <a:rPr lang="en-US" dirty="0" smtClean="0"/>
              <a:t>What is lock escalation and can it be controlled?</a:t>
            </a:r>
          </a:p>
          <a:p>
            <a:pPr lvl="0"/>
            <a:r>
              <a:rPr lang="en-US" b="1" dirty="0" smtClean="0"/>
              <a:t>ANSWER:</a:t>
            </a:r>
            <a:r>
              <a:rPr lang="en-US" dirty="0" smtClean="0"/>
              <a:t> SQL Server’s lock manager automatically tries to escalate a lock when the lock count for a transaction is a multiple of the escalation threshold.  Since SQL Server 2008, lock escalation can be controlled using ALTER TABLE command.</a:t>
            </a:r>
          </a:p>
          <a:p>
            <a:endParaRPr lang="en-US" dirty="0" smtClean="0"/>
          </a:p>
          <a:p>
            <a:r>
              <a:rPr lang="en-US" dirty="0" smtClean="0"/>
              <a:t>What are locking hints?</a:t>
            </a:r>
          </a:p>
          <a:p>
            <a:pPr lvl="0"/>
            <a:r>
              <a:rPr lang="en-US" b="1" dirty="0" smtClean="0"/>
              <a:t>ANSWER:</a:t>
            </a:r>
            <a:r>
              <a:rPr lang="en-US" baseline="0" dirty="0" smtClean="0"/>
              <a:t> Locking hints ca</a:t>
            </a:r>
            <a:r>
              <a:rPr lang="en-US" dirty="0" smtClean="0"/>
              <a:t>n be used to override the default locking behavior of the current transaction.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3</a:t>
            </a:fld>
            <a:endParaRPr lang="en-US"/>
          </a:p>
        </p:txBody>
      </p:sp>
    </p:spTree>
    <p:extLst>
      <p:ext uri="{BB962C8B-B14F-4D97-AF65-F5344CB8AC3E}">
        <p14:creationId xmlns:p14="http://schemas.microsoft.com/office/powerpoint/2010/main" val="69730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Introduction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section describes </a:t>
            </a:r>
            <a:r>
              <a:rPr lang="en-US" sz="1200" b="0" i="0" u="none" strike="noStrike" kern="1200" baseline="0" dirty="0" err="1" smtClean="0">
                <a:solidFill>
                  <a:schemeClr val="tx1"/>
                </a:solidFill>
                <a:latin typeface="+mn-lt"/>
                <a:ea typeface="+mn-ea"/>
                <a:cs typeface="+mn-cs"/>
              </a:rPr>
              <a:t>multigranular</a:t>
            </a:r>
            <a:r>
              <a:rPr lang="en-US" sz="1200" b="0" i="0" u="none" strike="noStrike" kern="1200" baseline="0" dirty="0" smtClean="0">
                <a:solidFill>
                  <a:schemeClr val="tx1"/>
                </a:solidFill>
                <a:latin typeface="+mn-lt"/>
                <a:ea typeface="+mn-ea"/>
                <a:cs typeface="+mn-cs"/>
              </a:rPr>
              <a:t> locking, various locking modes, and lock compatibility.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Objectives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After completing this section, you will be able to: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Explain how intent lock resolves some of the issues associated with </a:t>
            </a:r>
            <a:r>
              <a:rPr lang="en-US" sz="1200" b="0" i="0" u="none" strike="noStrike" kern="1200" baseline="0" dirty="0" err="1" smtClean="0">
                <a:solidFill>
                  <a:schemeClr val="tx1"/>
                </a:solidFill>
                <a:latin typeface="+mn-lt"/>
                <a:ea typeface="+mn-ea"/>
                <a:cs typeface="+mn-cs"/>
              </a:rPr>
              <a:t>multigranular</a:t>
            </a:r>
            <a:r>
              <a:rPr lang="en-US" sz="1200" b="0" i="0" u="none" strike="noStrike" kern="1200" baseline="0" dirty="0" smtClean="0">
                <a:solidFill>
                  <a:schemeClr val="tx1"/>
                </a:solidFill>
                <a:latin typeface="+mn-lt"/>
                <a:ea typeface="+mn-ea"/>
                <a:cs typeface="+mn-cs"/>
              </a:rPr>
              <a:t> locking.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View lock information by using </a:t>
            </a:r>
            <a:r>
              <a:rPr lang="en-US" sz="1200" b="0" i="0" u="none" strike="noStrike" kern="1200" baseline="0" dirty="0" err="1" smtClean="0">
                <a:solidFill>
                  <a:schemeClr val="tx1"/>
                </a:solidFill>
                <a:latin typeface="+mn-lt"/>
                <a:ea typeface="+mn-ea"/>
                <a:cs typeface="+mn-cs"/>
              </a:rPr>
              <a:t>sys.dm_tran_locks</a:t>
            </a:r>
            <a:r>
              <a:rPr lang="en-US" sz="1200" b="0" i="0" u="none" strike="noStrike" kern="1200" baseline="0" dirty="0" smtClean="0">
                <a:solidFill>
                  <a:schemeClr val="tx1"/>
                </a:solidFill>
                <a:latin typeface="+mn-lt"/>
                <a:ea typeface="+mn-ea"/>
                <a:cs typeface="+mn-cs"/>
              </a:rPr>
              <a:t>.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Define the various lock modes in SQL Server.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Explain how lock compatibility controls whether multiple transactions can acquire locks on the same resource at the same time.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View a blocking report by using a dynamic management view (DMV). </a:t>
            </a:r>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4</a:t>
            </a:fld>
            <a:endParaRPr lang="en-US"/>
          </a:p>
        </p:txBody>
      </p:sp>
    </p:spTree>
    <p:extLst>
      <p:ext uri="{BB962C8B-B14F-4D97-AF65-F5344CB8AC3E}">
        <p14:creationId xmlns:p14="http://schemas.microsoft.com/office/powerpoint/2010/main" val="321682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Objectives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After completing this module, you will be able to: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Explain the basic concepts of locking, including lock mode, lock resources, and lock compatibility.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Define the impact of different transaction isolation levels.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Describe the features of transaction mode.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Troubleshoot and resolve blocking and locking issues. </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Explain what latch and spinlock contentions are and how to resolve them</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5</a:t>
            </a:fld>
            <a:endParaRPr lang="en-US"/>
          </a:p>
        </p:txBody>
      </p:sp>
    </p:spTree>
    <p:extLst>
      <p:ext uri="{BB962C8B-B14F-4D97-AF65-F5344CB8AC3E}">
        <p14:creationId xmlns:p14="http://schemas.microsoft.com/office/powerpoint/2010/main" val="284840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F9CE133-78C3-436D-AD17-93DA90FA5AB5}" type="slidenum">
              <a:rPr lang="en-US" smtClean="0"/>
              <a:pPr/>
              <a:t>6</a:t>
            </a:fld>
            <a:endParaRPr lang="en-US" smtClean="0"/>
          </a:p>
        </p:txBody>
      </p:sp>
      <p:sp>
        <p:nvSpPr>
          <p:cNvPr id="41987" name="Rectangle 2"/>
          <p:cNvSpPr>
            <a:spLocks noGrp="1" noRot="1" noChangeAspect="1" noChangeArrowheads="1" noTextEdit="1"/>
          </p:cNvSpPr>
          <p:nvPr>
            <p:ph type="sldImg"/>
          </p:nvPr>
        </p:nvSpPr>
        <p:spPr>
          <a:xfrm>
            <a:off x="1143000" y="304800"/>
            <a:ext cx="4572000" cy="3429000"/>
          </a:xfrm>
          <a:ln/>
        </p:spPr>
      </p:sp>
      <p:sp>
        <p:nvSpPr>
          <p:cNvPr id="41988" name="Rectangle 3"/>
          <p:cNvSpPr>
            <a:spLocks noGrp="1" noChangeArrowheads="1"/>
          </p:cNvSpPr>
          <p:nvPr>
            <p:ph type="body" idx="1"/>
          </p:nvPr>
        </p:nvSpPr>
        <p:spPr>
          <a:xfrm>
            <a:off x="685800" y="3962400"/>
            <a:ext cx="5486400" cy="4876800"/>
          </a:xfrm>
          <a:noFill/>
          <a:ln/>
        </p:spPr>
        <p:txBody>
          <a:bodyPr/>
          <a:lstStyle/>
          <a:p>
            <a:r>
              <a:rPr lang="en-US" dirty="0"/>
              <a:t>SQL Server </a:t>
            </a:r>
            <a:r>
              <a:rPr lang="en-US" dirty="0" smtClean="0"/>
              <a:t>locks resources in order to protect them from concurrent users.  Locks can be acquired on many different resources such as: </a:t>
            </a:r>
            <a:endParaRPr lang="en-US" dirty="0"/>
          </a:p>
          <a:p>
            <a:pPr marL="628650" lvl="1" indent="-171450">
              <a:buFont typeface="Arial" pitchFamily="34" charset="0"/>
              <a:buChar char="•"/>
            </a:pPr>
            <a:r>
              <a:rPr lang="en-US" dirty="0"/>
              <a:t>A database </a:t>
            </a:r>
          </a:p>
          <a:p>
            <a:pPr marL="628650" lvl="1" indent="-171450">
              <a:buFont typeface="Arial" pitchFamily="34" charset="0"/>
              <a:buChar char="•"/>
            </a:pPr>
            <a:r>
              <a:rPr lang="en-US" dirty="0"/>
              <a:t>A database file </a:t>
            </a:r>
          </a:p>
          <a:p>
            <a:pPr marL="628650" lvl="1" indent="-171450">
              <a:buFont typeface="Arial" pitchFamily="34" charset="0"/>
              <a:buChar char="•"/>
            </a:pPr>
            <a:r>
              <a:rPr lang="en-US" dirty="0"/>
              <a:t>An entire table, including all data and indexes </a:t>
            </a:r>
          </a:p>
          <a:p>
            <a:pPr marL="628650" lvl="1" indent="-171450">
              <a:buFont typeface="Arial" pitchFamily="34" charset="0"/>
              <a:buChar char="•"/>
            </a:pPr>
            <a:r>
              <a:rPr lang="en-US" dirty="0"/>
              <a:t>An 8-kilobyte (KB) data page or index page </a:t>
            </a:r>
          </a:p>
          <a:p>
            <a:pPr marL="628650" lvl="1" indent="-171450">
              <a:buFont typeface="Arial" pitchFamily="34" charset="0"/>
              <a:buChar char="•"/>
            </a:pPr>
            <a:r>
              <a:rPr lang="en-US" dirty="0"/>
              <a:t>A row within an index </a:t>
            </a:r>
          </a:p>
          <a:p>
            <a:pPr marL="628650" lvl="1" indent="-171450">
              <a:buFont typeface="Arial" pitchFamily="34" charset="0"/>
              <a:buChar char="•"/>
            </a:pPr>
            <a:r>
              <a:rPr lang="en-US" dirty="0"/>
              <a:t>Metadata information </a:t>
            </a:r>
          </a:p>
          <a:p>
            <a:pPr marL="628650" lvl="1" indent="-171450">
              <a:buFont typeface="Arial" pitchFamily="34" charset="0"/>
              <a:buChar char="•"/>
            </a:pPr>
            <a:r>
              <a:rPr lang="en-US" dirty="0"/>
              <a:t>Internal storage structures, such as heap or B-tree (</a:t>
            </a:r>
            <a:r>
              <a:rPr lang="en-US" dirty="0" err="1"/>
              <a:t>HoBT</a:t>
            </a:r>
            <a:r>
              <a:rPr lang="en-US" dirty="0"/>
              <a:t>) structures</a:t>
            </a:r>
          </a:p>
          <a:p>
            <a:pPr marL="628650" lvl="1" indent="-171450">
              <a:buFont typeface="Arial" pitchFamily="34" charset="0"/>
              <a:buChar char="•"/>
            </a:pPr>
            <a:r>
              <a:rPr lang="en-US" dirty="0"/>
              <a:t>Allocation units </a:t>
            </a:r>
          </a:p>
          <a:p>
            <a:pPr marL="628650" lvl="1" indent="-171450">
              <a:buFont typeface="Arial" pitchFamily="34" charset="0"/>
              <a:buChar char="•"/>
            </a:pPr>
            <a:r>
              <a:rPr lang="en-US" dirty="0"/>
              <a:t>A lock resource defined by an application </a:t>
            </a:r>
          </a:p>
          <a:p>
            <a:pPr>
              <a:spcAft>
                <a:spcPts val="600"/>
              </a:spcAft>
            </a:pPr>
            <a:endParaRPr lang="en-US" sz="1200" b="1" i="0" u="none" strike="noStrike" kern="1200" baseline="0" dirty="0" smtClean="0">
              <a:solidFill>
                <a:schemeClr val="tx1"/>
              </a:solidFill>
              <a:latin typeface="+mn-lt"/>
              <a:ea typeface="+mn-ea"/>
              <a:cs typeface="+mn-cs"/>
            </a:endParaRPr>
          </a:p>
          <a:p>
            <a:pPr>
              <a:spcAft>
                <a:spcPts val="600"/>
              </a:spcAft>
            </a:pPr>
            <a:r>
              <a:rPr lang="en-US" sz="1200" b="1" i="0" u="none" strike="noStrike" kern="1200" baseline="0" dirty="0" err="1" smtClean="0">
                <a:solidFill>
                  <a:schemeClr val="tx1"/>
                </a:solidFill>
                <a:latin typeface="+mn-lt"/>
                <a:ea typeface="+mn-ea"/>
                <a:cs typeface="+mn-cs"/>
              </a:rPr>
              <a:t>Multigranular</a:t>
            </a:r>
            <a:r>
              <a:rPr lang="en-US" sz="1200" b="1" i="0" u="none" strike="noStrike" kern="1200" baseline="0" dirty="0" smtClean="0">
                <a:solidFill>
                  <a:schemeClr val="tx1"/>
                </a:solidFill>
                <a:latin typeface="+mn-lt"/>
                <a:ea typeface="+mn-ea"/>
                <a:cs typeface="+mn-cs"/>
              </a:rPr>
              <a:t> locking </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To minimize the cost of locking, SQL Server locks resources automatically at a level appropriate to the task. SQL Server has </a:t>
            </a:r>
            <a:r>
              <a:rPr lang="en-US" sz="1200" b="0" i="0" u="none" strike="noStrike" kern="1200" baseline="0" dirty="0" err="1" smtClean="0">
                <a:solidFill>
                  <a:schemeClr val="tx1"/>
                </a:solidFill>
                <a:latin typeface="+mn-lt"/>
                <a:ea typeface="+mn-ea"/>
                <a:cs typeface="+mn-cs"/>
              </a:rPr>
              <a:t>multigranular</a:t>
            </a:r>
            <a:r>
              <a:rPr lang="en-US" sz="1200" b="0" i="0" u="none" strike="noStrike" kern="1200" baseline="0" dirty="0" smtClean="0">
                <a:solidFill>
                  <a:schemeClr val="tx1"/>
                </a:solidFill>
                <a:latin typeface="+mn-lt"/>
                <a:ea typeface="+mn-ea"/>
                <a:cs typeface="+mn-cs"/>
              </a:rPr>
              <a:t> locking that allows different types of resources to be locked by a transaction. </a:t>
            </a:r>
          </a:p>
          <a:p>
            <a:pPr>
              <a:spcAft>
                <a:spcPts val="600"/>
              </a:spcAft>
            </a:pPr>
            <a:r>
              <a:rPr lang="en-US" sz="1200" b="0" i="0" u="none" strike="noStrike" kern="1200" baseline="0" dirty="0" smtClean="0">
                <a:solidFill>
                  <a:schemeClr val="tx1"/>
                </a:solidFill>
                <a:latin typeface="+mn-lt"/>
                <a:ea typeface="+mn-ea"/>
                <a:cs typeface="+mn-cs"/>
              </a:rPr>
              <a:t>Locking at a larger granularity, such as tables, is expensive in terms of concurrency because locking an entire table restricts access to any part of the table by other transactions, but has a lower overhead because fewer locks are being maintained. </a:t>
            </a:r>
          </a:p>
          <a:p>
            <a:pPr>
              <a:spcAft>
                <a:spcPts val="600"/>
              </a:spcAft>
            </a:pPr>
            <a:r>
              <a:rPr lang="en-US" sz="1200" b="0" i="0" u="none" strike="noStrike" kern="1200" baseline="0" dirty="0" smtClean="0">
                <a:solidFill>
                  <a:schemeClr val="tx1"/>
                </a:solidFill>
                <a:latin typeface="+mn-lt"/>
                <a:ea typeface="+mn-ea"/>
                <a:cs typeface="+mn-cs"/>
              </a:rPr>
              <a:t>Locking at a smaller granularity, such as rows, increases concurrency, but has a higher overhead because more locks must be held if many rows are locked. </a:t>
            </a:r>
          </a:p>
          <a:p>
            <a:pPr>
              <a:spcAft>
                <a:spcPts val="600"/>
              </a:spcAft>
            </a:pPr>
            <a:r>
              <a:rPr lang="en-US" sz="1200" b="0" i="0" u="none" strike="noStrike" kern="1200" baseline="0" dirty="0" smtClean="0">
                <a:solidFill>
                  <a:schemeClr val="tx1"/>
                </a:solidFill>
                <a:latin typeface="+mn-lt"/>
                <a:ea typeface="+mn-ea"/>
                <a:cs typeface="+mn-cs"/>
              </a:rPr>
              <a:t>The Database Engine often needs to acquire locks at multiple levels of granularity to fully protect a resource. This group of locks at multiple levels of granularity is called a </a:t>
            </a:r>
            <a:r>
              <a:rPr lang="en-US" sz="1200" b="1" i="1" u="none" strike="noStrike" kern="1200" baseline="0" dirty="0" smtClean="0">
                <a:solidFill>
                  <a:schemeClr val="tx1"/>
                </a:solidFill>
                <a:latin typeface="+mn-lt"/>
                <a:ea typeface="+mn-ea"/>
                <a:cs typeface="+mn-cs"/>
              </a:rPr>
              <a:t>lock hierarchy</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0200" y="228600"/>
            <a:ext cx="3733800" cy="2800350"/>
          </a:xfrm>
        </p:spPr>
      </p:sp>
      <p:sp>
        <p:nvSpPr>
          <p:cNvPr id="3" name="Notes Placeholder 2"/>
          <p:cNvSpPr>
            <a:spLocks noGrp="1"/>
          </p:cNvSpPr>
          <p:nvPr>
            <p:ph type="body" idx="1"/>
          </p:nvPr>
        </p:nvSpPr>
        <p:spPr>
          <a:xfrm>
            <a:off x="685800" y="3200400"/>
            <a:ext cx="5486400" cy="5715000"/>
          </a:xfrm>
        </p:spPr>
        <p:txBody>
          <a:bodyPr/>
          <a:lstStyle/>
          <a:p>
            <a:pPr>
              <a:spcAft>
                <a:spcPts val="600"/>
              </a:spcAft>
            </a:pPr>
            <a:r>
              <a:rPr lang="en-US" dirty="0"/>
              <a:t>In the example shown on the slide above,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a:t>
            </a:r>
            <a:r>
              <a:rPr lang="en-US" dirty="0" err="1"/>
              <a:t>multigranular</a:t>
            </a:r>
            <a:r>
              <a:rPr lang="en-US" dirty="0"/>
              <a:t> locking environment, there must be a way to effectively overcome this problem. The solution is </a:t>
            </a:r>
            <a:r>
              <a:rPr lang="en-US" b="1" dirty="0"/>
              <a:t>intent lock</a:t>
            </a:r>
            <a:r>
              <a:rPr lang="en-US" dirty="0"/>
              <a:t>. </a:t>
            </a:r>
          </a:p>
          <a:p>
            <a:pPr>
              <a:spcAft>
                <a:spcPts val="600"/>
              </a:spcAft>
            </a:pPr>
            <a:r>
              <a:rPr lang="en-US" dirty="0" smtClean="0"/>
              <a:t>An Intent </a:t>
            </a:r>
            <a:r>
              <a:rPr lang="en-US" dirty="0"/>
              <a:t>lock is used to establish a lock hierarchy. SQL Server Database Engine acquires low-level locks and also places intent locks on the objects that contain the lower-level objects as follows: </a:t>
            </a:r>
          </a:p>
          <a:p>
            <a:pPr marL="171450" indent="-171450">
              <a:spcAft>
                <a:spcPts val="600"/>
              </a:spcAft>
              <a:buFont typeface="Arial" pitchFamily="34" charset="0"/>
              <a:buChar char="•"/>
            </a:pPr>
            <a:r>
              <a:rPr lang="en-US" dirty="0"/>
              <a:t>When locking rows or index key ranges, intent lock is acquired on the pages that contain the rows or keys. </a:t>
            </a:r>
          </a:p>
          <a:p>
            <a:pPr marL="171450" indent="-171450">
              <a:spcAft>
                <a:spcPts val="600"/>
              </a:spcAft>
              <a:buFont typeface="Arial" pitchFamily="34" charset="0"/>
              <a:buChar char="•"/>
            </a:pPr>
            <a:r>
              <a:rPr lang="en-US" dirty="0"/>
              <a:t>When locking pages, intent lock is acquired on the higher-level objects that contain the pages. In addition to the intent lock on the object, intent page locks are requested on the following objects: </a:t>
            </a:r>
            <a:endParaRPr lang="en-US" dirty="0" smtClean="0"/>
          </a:p>
          <a:p>
            <a:pPr marL="628650" lvl="1" indent="-171450">
              <a:spcAft>
                <a:spcPts val="600"/>
              </a:spcAft>
              <a:buFont typeface="Arial" pitchFamily="34" charset="0"/>
              <a:buChar char="•"/>
            </a:pPr>
            <a:r>
              <a:rPr lang="en-US" dirty="0" smtClean="0"/>
              <a:t>Leaf-level </a:t>
            </a:r>
            <a:r>
              <a:rPr lang="en-US" dirty="0"/>
              <a:t>pages of non-clustered </a:t>
            </a:r>
            <a:r>
              <a:rPr lang="en-US" dirty="0" smtClean="0"/>
              <a:t>indexes</a:t>
            </a:r>
          </a:p>
          <a:p>
            <a:pPr marL="628650" lvl="1" indent="-171450">
              <a:spcAft>
                <a:spcPts val="600"/>
              </a:spcAft>
              <a:buFont typeface="Arial" pitchFamily="34" charset="0"/>
              <a:buChar char="•"/>
            </a:pPr>
            <a:r>
              <a:rPr lang="en-US" dirty="0" smtClean="0"/>
              <a:t>Data </a:t>
            </a:r>
            <a:r>
              <a:rPr lang="en-US" dirty="0"/>
              <a:t>pages of clustered indexes </a:t>
            </a:r>
            <a:endParaRPr lang="en-US" dirty="0" smtClean="0"/>
          </a:p>
          <a:p>
            <a:pPr marL="628650" lvl="1" indent="-171450">
              <a:spcAft>
                <a:spcPts val="600"/>
              </a:spcAft>
              <a:buFont typeface="Arial" pitchFamily="34" charset="0"/>
              <a:buChar char="•"/>
            </a:pPr>
            <a:r>
              <a:rPr lang="en-US" dirty="0" smtClean="0"/>
              <a:t>Heap </a:t>
            </a:r>
            <a:r>
              <a:rPr lang="en-US" dirty="0"/>
              <a:t>data pages </a:t>
            </a:r>
          </a:p>
          <a:p>
            <a:pPr>
              <a:spcAft>
                <a:spcPts val="600"/>
              </a:spcAft>
            </a:pPr>
            <a:r>
              <a:rPr lang="en-US" dirty="0"/>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 </a:t>
            </a:r>
          </a:p>
          <a:p>
            <a:pPr>
              <a:spcAft>
                <a:spcPts val="600"/>
              </a:spcAft>
            </a:pP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7</a:t>
            </a:fld>
            <a:endParaRPr lang="en-US"/>
          </a:p>
        </p:txBody>
      </p:sp>
    </p:spTree>
    <p:extLst>
      <p:ext uri="{BB962C8B-B14F-4D97-AF65-F5344CB8AC3E}">
        <p14:creationId xmlns:p14="http://schemas.microsoft.com/office/powerpoint/2010/main" val="34930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228600"/>
            <a:ext cx="4572000" cy="3429000"/>
          </a:xfrm>
        </p:spPr>
      </p:sp>
      <p:sp>
        <p:nvSpPr>
          <p:cNvPr id="3" name="Notes Placeholder 2"/>
          <p:cNvSpPr>
            <a:spLocks noGrp="1"/>
          </p:cNvSpPr>
          <p:nvPr>
            <p:ph type="body" idx="1"/>
          </p:nvPr>
        </p:nvSpPr>
        <p:spPr>
          <a:xfrm>
            <a:off x="685800" y="3886200"/>
            <a:ext cx="5486400" cy="4648200"/>
          </a:xfrm>
        </p:spPr>
        <p:txBody>
          <a:bodyPr/>
          <a:lstStyle/>
          <a:p>
            <a:r>
              <a:rPr lang="en-US" sz="1200" b="0" i="0" u="none" strike="noStrike" kern="1200" baseline="0" dirty="0" smtClean="0">
                <a:solidFill>
                  <a:schemeClr val="tx1"/>
                </a:solidFill>
                <a:latin typeface="+mn-lt"/>
                <a:ea typeface="+mn-ea"/>
                <a:cs typeface="+mn-cs"/>
              </a:rPr>
              <a:t>The SQL Server Database Engine locks resources by using different lock modes that determine how the resources can be accessed by concurrent transactions.  Some locks allow</a:t>
            </a:r>
            <a:r>
              <a:rPr lang="en-US" sz="1200" b="0" i="0" u="none" strike="noStrike" kern="1200" dirty="0" smtClean="0">
                <a:solidFill>
                  <a:schemeClr val="tx1"/>
                </a:solidFill>
                <a:latin typeface="+mn-lt"/>
                <a:ea typeface="+mn-ea"/>
                <a:cs typeface="+mn-cs"/>
              </a:rPr>
              <a:t> concurrent access to the resource, while others do not.  A Shared lock, for example, is used to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from or writing to the resource while the transaction is in progress.  When an Exclusive lock is in place, no other locks can be granted on the resource.</a:t>
            </a:r>
            <a:endParaRPr lang="en-US" sz="1200" b="0" i="0" u="none" strike="noStrike" kern="1200" baseline="0" dirty="0" smtClean="0">
              <a:solidFill>
                <a:schemeClr val="tx1"/>
              </a:solidFill>
              <a:latin typeface="+mn-lt"/>
              <a:ea typeface="+mn-ea"/>
              <a:cs typeface="+mn-cs"/>
            </a:endParaRPr>
          </a:p>
          <a:p>
            <a:endParaRPr lang="en-US" dirty="0" smtClean="0"/>
          </a:p>
          <a:p>
            <a:r>
              <a:rPr lang="en-US" sz="1200" b="1" i="0" u="none" strike="noStrike" kern="1200" baseline="0" dirty="0" smtClean="0">
                <a:solidFill>
                  <a:schemeClr val="tx1"/>
                </a:solidFill>
                <a:latin typeface="+mn-lt"/>
                <a:ea typeface="+mn-ea"/>
                <a:cs typeface="+mn-cs"/>
              </a:rPr>
              <a:t>Lock modes </a:t>
            </a: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1" i="0" u="none" strike="noStrike" kern="1200" baseline="0" dirty="0" smtClean="0">
                <a:solidFill>
                  <a:schemeClr val="tx1"/>
                </a:solidFill>
                <a:latin typeface="+mn-lt"/>
                <a:ea typeface="+mn-ea"/>
                <a:cs typeface="+mn-cs"/>
              </a:rPr>
              <a:t>Schema modification (</a:t>
            </a:r>
            <a:r>
              <a:rPr lang="en-US" sz="1200" b="1" i="0" u="none" strike="noStrike" kern="1200" baseline="0" dirty="0" err="1" smtClean="0">
                <a:solidFill>
                  <a:schemeClr val="tx1"/>
                </a:solidFill>
                <a:latin typeface="+mn-lt"/>
                <a:ea typeface="+mn-ea"/>
                <a:cs typeface="+mn-cs"/>
              </a:rPr>
              <a:t>Sch</a:t>
            </a:r>
            <a:r>
              <a:rPr lang="en-US" sz="1200" b="1" i="0" u="none" strike="noStrike" kern="1200" baseline="0" dirty="0" smtClean="0">
                <a:solidFill>
                  <a:schemeClr val="tx1"/>
                </a:solidFill>
                <a:latin typeface="+mn-lt"/>
                <a:ea typeface="+mn-ea"/>
                <a:cs typeface="+mn-cs"/>
              </a:rPr>
              <a:t>-M) locks </a:t>
            </a:r>
            <a:r>
              <a:rPr lang="en-US" sz="1200" b="0" i="0" u="none" strike="noStrike" kern="1200" baseline="0" dirty="0" smtClean="0">
                <a:solidFill>
                  <a:schemeClr val="tx1"/>
                </a:solidFill>
                <a:latin typeface="+mn-lt"/>
                <a:ea typeface="+mn-ea"/>
                <a:cs typeface="+mn-cs"/>
              </a:rPr>
              <a:t>are taken during a table data definition language (DDL) operation. A </a:t>
            </a:r>
            <a:r>
              <a:rPr lang="en-US" sz="1200" b="0" i="0" u="none" strike="noStrike" kern="1200" baseline="0" dirty="0" err="1" smtClean="0">
                <a:solidFill>
                  <a:schemeClr val="tx1"/>
                </a:solidFill>
                <a:latin typeface="+mn-lt"/>
                <a:ea typeface="+mn-ea"/>
                <a:cs typeface="+mn-cs"/>
              </a:rPr>
              <a:t>Sch</a:t>
            </a:r>
            <a:r>
              <a:rPr lang="en-US" sz="1200" b="0" i="0" u="none" strike="noStrike" kern="1200" baseline="0" dirty="0" smtClean="0">
                <a:solidFill>
                  <a:schemeClr val="tx1"/>
                </a:solidFill>
                <a:latin typeface="+mn-lt"/>
                <a:ea typeface="+mn-ea"/>
                <a:cs typeface="+mn-cs"/>
              </a:rPr>
              <a:t>-M lock prevents concurrent access to the table. This lock blocks all outside operations until the lock is released. You should use </a:t>
            </a:r>
            <a:r>
              <a:rPr lang="en-US" sz="1200" b="0" i="0" u="none" strike="noStrike" kern="1200" baseline="0" dirty="0" err="1" smtClean="0">
                <a:solidFill>
                  <a:schemeClr val="tx1"/>
                </a:solidFill>
                <a:latin typeface="+mn-lt"/>
                <a:ea typeface="+mn-ea"/>
                <a:cs typeface="+mn-cs"/>
              </a:rPr>
              <a:t>Sch</a:t>
            </a:r>
            <a:r>
              <a:rPr lang="en-US" sz="1200" b="0" i="0" u="none" strike="noStrike" kern="1200" baseline="0" dirty="0" smtClean="0">
                <a:solidFill>
                  <a:schemeClr val="tx1"/>
                </a:solidFill>
                <a:latin typeface="+mn-lt"/>
                <a:ea typeface="+mn-ea"/>
                <a:cs typeface="+mn-cs"/>
              </a:rPr>
              <a:t>- M locks to prevent access to affected tables by concurrent operations. </a:t>
            </a:r>
          </a:p>
          <a:p>
            <a:pPr marL="171450" indent="-171450">
              <a:buFont typeface="Arial" pitchFamily="34" charset="0"/>
              <a:buChar char="•"/>
            </a:pPr>
            <a:r>
              <a:rPr lang="en-US" sz="1200" b="1" i="0" u="none" strike="noStrike" kern="1200" baseline="0" dirty="0" smtClean="0">
                <a:solidFill>
                  <a:schemeClr val="tx1"/>
                </a:solidFill>
                <a:latin typeface="+mn-lt"/>
                <a:ea typeface="+mn-ea"/>
                <a:cs typeface="+mn-cs"/>
              </a:rPr>
              <a:t>Schema stability (</a:t>
            </a:r>
            <a:r>
              <a:rPr lang="en-US" sz="1200" b="1" i="0" u="none" strike="noStrike" kern="1200" baseline="0" dirty="0" err="1" smtClean="0">
                <a:solidFill>
                  <a:schemeClr val="tx1"/>
                </a:solidFill>
                <a:latin typeface="+mn-lt"/>
                <a:ea typeface="+mn-ea"/>
                <a:cs typeface="+mn-cs"/>
              </a:rPr>
              <a:t>Sch</a:t>
            </a:r>
            <a:r>
              <a:rPr lang="en-US" sz="1200" b="1" i="0" u="none" strike="noStrike" kern="1200" baseline="0" dirty="0" smtClean="0">
                <a:solidFill>
                  <a:schemeClr val="tx1"/>
                </a:solidFill>
                <a:latin typeface="+mn-lt"/>
                <a:ea typeface="+mn-ea"/>
                <a:cs typeface="+mn-cs"/>
              </a:rPr>
              <a:t>-S) locks </a:t>
            </a:r>
            <a:r>
              <a:rPr lang="en-US" sz="1200" b="0" i="0" u="none" strike="noStrike" kern="1200" baseline="0" dirty="0" smtClean="0">
                <a:solidFill>
                  <a:schemeClr val="tx1"/>
                </a:solidFill>
                <a:latin typeface="+mn-lt"/>
                <a:ea typeface="+mn-ea"/>
                <a:cs typeface="+mn-cs"/>
              </a:rPr>
              <a:t>are taken when compiling and running queries. </a:t>
            </a:r>
            <a:r>
              <a:rPr lang="en-US" sz="1200" b="0" i="0" u="none" strike="noStrike" kern="1200" baseline="0" dirty="0" err="1" smtClean="0">
                <a:solidFill>
                  <a:schemeClr val="tx1"/>
                </a:solidFill>
                <a:latin typeface="+mn-lt"/>
                <a:ea typeface="+mn-ea"/>
                <a:cs typeface="+mn-cs"/>
              </a:rPr>
              <a:t>Sch</a:t>
            </a:r>
            <a:r>
              <a:rPr lang="en-US" sz="1200" b="0" i="0" u="none" strike="noStrike" kern="1200" baseline="0" dirty="0" smtClean="0">
                <a:solidFill>
                  <a:schemeClr val="tx1"/>
                </a:solidFill>
                <a:latin typeface="+mn-lt"/>
                <a:ea typeface="+mn-ea"/>
                <a:cs typeface="+mn-cs"/>
              </a:rPr>
              <a:t>-S locks do not block any transactional locks, including exclusive (X) locks. Transactions continue to run while a query is being compiled.</a:t>
            </a:r>
          </a:p>
          <a:p>
            <a:pPr marL="171450" indent="-171450">
              <a:buFont typeface="Arial" pitchFamily="34" charset="0"/>
              <a:buChar char="•"/>
            </a:pPr>
            <a:r>
              <a:rPr lang="en-US" b="1" dirty="0"/>
              <a:t>Shared (S) locks </a:t>
            </a:r>
            <a:r>
              <a:rPr lang="en-US" dirty="0"/>
              <a:t>allow concurrent transactions to read (SELECT) a resource under pessimistic concurrency control. However, no other transactions can modify the data while shared (S) locks exist on the resource. </a:t>
            </a:r>
            <a:endParaRPr lang="en-US" dirty="0" smtClean="0"/>
          </a:p>
          <a:p>
            <a:pPr marL="171450" indent="-171450">
              <a:buFont typeface="Arial" pitchFamily="34" charset="0"/>
              <a:buChar char="•"/>
            </a:pPr>
            <a:r>
              <a:rPr lang="en-US" b="1" dirty="0" smtClean="0"/>
              <a:t>Update </a:t>
            </a:r>
            <a:r>
              <a:rPr lang="en-US" b="1" dirty="0"/>
              <a:t>(U) locks </a:t>
            </a:r>
            <a:r>
              <a:rPr lang="en-US" dirty="0"/>
              <a:t>prevent a common form of deadlock. Only one transaction can obtain an update (U) lock to a resource at a time. If a transaction modifies a resource, the update (U) lock is converted to an exclusive (X) lock</a:t>
            </a:r>
            <a:r>
              <a:rPr lang="en-US" dirty="0" smtClean="0"/>
              <a:t>.</a:t>
            </a:r>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8</a:t>
            </a:fld>
            <a:endParaRPr lang="en-US"/>
          </a:p>
        </p:txBody>
      </p:sp>
    </p:spTree>
    <p:extLst>
      <p:ext uri="{BB962C8B-B14F-4D97-AF65-F5344CB8AC3E}">
        <p14:creationId xmlns:p14="http://schemas.microsoft.com/office/powerpoint/2010/main" val="336866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57200"/>
            <a:ext cx="5486400" cy="8001000"/>
          </a:xfrm>
        </p:spPr>
        <p:txBody>
          <a:bodyPr>
            <a:normAutofit/>
          </a:bodyPr>
          <a:lstStyle/>
          <a:p>
            <a:pPr marL="171450" indent="-171450">
              <a:buFont typeface="Arial" pitchFamily="34" charset="0"/>
              <a:buChar char="•"/>
            </a:pPr>
            <a:r>
              <a:rPr lang="en-US" b="1" dirty="0" smtClean="0"/>
              <a:t>Exclusive </a:t>
            </a:r>
            <a:r>
              <a:rPr lang="en-US" b="1" dirty="0"/>
              <a:t>(X) locks </a:t>
            </a:r>
            <a:r>
              <a:rPr lang="en-US" dirty="0"/>
              <a:t>prevent access to a resource by concurrent transactions. With an exclusive (X) lock, by default, no other transactions can modify data. </a:t>
            </a:r>
          </a:p>
          <a:p>
            <a:pPr marL="171450" indent="-171450">
              <a:buFont typeface="Arial" pitchFamily="34" charset="0"/>
              <a:buChar char="•"/>
            </a:pPr>
            <a:r>
              <a:rPr lang="en-US" b="1" dirty="0"/>
              <a:t>Intent shared (IS) lock </a:t>
            </a:r>
            <a:r>
              <a:rPr lang="en-US" dirty="0"/>
              <a:t>protects requested or acquired shared locks on some resources lower in the hierarchy. </a:t>
            </a:r>
          </a:p>
          <a:p>
            <a:pPr marL="171450" indent="-171450">
              <a:buFont typeface="Arial" pitchFamily="34" charset="0"/>
              <a:buChar char="•"/>
            </a:pPr>
            <a:r>
              <a:rPr lang="en-US" b="1" dirty="0"/>
              <a:t>Intent exclusive (IX) lock </a:t>
            </a:r>
            <a:r>
              <a:rPr lang="en-US" dirty="0"/>
              <a:t>protects requested or acquired exclusive locks on some resources lower in the hierarchy. IX is a superset of IS, and it also protects requesting shared locks on lower-level resources. </a:t>
            </a:r>
          </a:p>
          <a:p>
            <a:pPr marL="171450" indent="-171450">
              <a:buFont typeface="Arial" pitchFamily="34" charset="0"/>
              <a:buChar char="•"/>
            </a:pPr>
            <a:r>
              <a:rPr lang="en-US" b="1" dirty="0"/>
              <a:t>Shared with intent exclusive (SIX) lock </a:t>
            </a:r>
            <a:r>
              <a:rPr lang="en-US" dirty="0"/>
              <a:t>protects requested or acquired shared locks on all resources lower in the hierarchy and intent exclusive locks on some of the lower level resources. Concurrent IS locks at the top-level resource are allowed. </a:t>
            </a:r>
          </a:p>
          <a:p>
            <a:pPr marL="171450" indent="-171450">
              <a:buFont typeface="Arial" pitchFamily="34" charset="0"/>
              <a:buChar char="•"/>
            </a:pPr>
            <a:r>
              <a:rPr lang="en-US" b="1" dirty="0"/>
              <a:t>Intent update (IU) lock </a:t>
            </a:r>
            <a:r>
              <a:rPr lang="en-US" dirty="0"/>
              <a:t>protects requested or acquired update locks on all resources lower in the hierarchy. IU locks are used only on page resources. If the event of an update operation, IU locks are converted to IX locks. </a:t>
            </a:r>
          </a:p>
          <a:p>
            <a:pPr marL="171450" indent="-171450">
              <a:buFont typeface="Arial" pitchFamily="34" charset="0"/>
              <a:buChar char="•"/>
            </a:pPr>
            <a:r>
              <a:rPr lang="en-US" b="1" dirty="0"/>
              <a:t>Shared intent update (SIU) lock </a:t>
            </a:r>
            <a:r>
              <a:rPr lang="en-US" dirty="0"/>
              <a:t>is a combination of S and IU locks, as a result of acquiring these locks separately and simultaneously holding both locks. </a:t>
            </a:r>
          </a:p>
          <a:p>
            <a:pPr marL="171450" indent="-171450">
              <a:buFont typeface="Arial" pitchFamily="34" charset="0"/>
              <a:buChar char="•"/>
            </a:pPr>
            <a:r>
              <a:rPr lang="en-US" b="1" dirty="0"/>
              <a:t>Update intent exclusive (UIX) lock </a:t>
            </a:r>
            <a:r>
              <a:rPr lang="en-US" dirty="0"/>
              <a:t>is a combination of U and IX locks, as a result of acquiring these locks separately and simultaneously holding both locks. </a:t>
            </a:r>
          </a:p>
          <a:p>
            <a:pPr marL="171450" indent="-171450">
              <a:buFont typeface="Arial" pitchFamily="34" charset="0"/>
              <a:buChar char="•"/>
            </a:pPr>
            <a:r>
              <a:rPr lang="en-US" b="1" dirty="0"/>
              <a:t>Bulk update (BU) locks </a:t>
            </a:r>
            <a:r>
              <a:rPr lang="en-US" dirty="0"/>
              <a:t>allow multiple threads to bulk load data concurrently into the same table while preventing other processes that are not bulk loading data from accessing the table. For example, using bulk update (BU) locks when bulk copying data into a table. </a:t>
            </a:r>
          </a:p>
          <a:p>
            <a:pPr marL="171450" indent="-171450">
              <a:buFont typeface="Arial"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9</a:t>
            </a:fld>
            <a:endParaRPr lang="en-US"/>
          </a:p>
        </p:txBody>
      </p:sp>
    </p:spTree>
    <p:extLst>
      <p:ext uri="{BB962C8B-B14F-4D97-AF65-F5344CB8AC3E}">
        <p14:creationId xmlns:p14="http://schemas.microsoft.com/office/powerpoint/2010/main" val="2901115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5FC45E2C-0649-49E0-9513-C154C423E94A}" type="datetimeFigureOut">
              <a:rPr lang="en-US" smtClean="0"/>
              <a:t>4/25/2012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45E2C-0649-49E0-9513-C154C423E94A}" type="datetimeFigureOut">
              <a:rPr lang="en-US" smtClean="0"/>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0FC7-25B8-4021-BB01-DBA654B572BA}" type="slidenum">
              <a:rPr lang="en-US" smtClean="0"/>
              <a:t>‹#›</a:t>
            </a:fld>
            <a:endParaRPr lang="en-US"/>
          </a:p>
        </p:txBody>
      </p:sp>
    </p:spTree>
    <p:extLst>
      <p:ext uri="{BB962C8B-B14F-4D97-AF65-F5344CB8AC3E}">
        <p14:creationId xmlns:p14="http://schemas.microsoft.com/office/powerpoint/2010/main" val="846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4/25/2012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4/25/2012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5FC45E2C-0649-49E0-9513-C154C423E94A}" type="datetimeFigureOut">
              <a:rPr lang="en-US" smtClean="0"/>
              <a:t>4/25/2012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a:t>
            </a:r>
            <a:r>
              <a:rPr lang="en-US" dirty="0"/>
              <a:t>3</a:t>
            </a:r>
            <a:r>
              <a:rPr lang="en-US" dirty="0" smtClean="0"/>
              <a:t>: Locking and Concurrency</a:t>
            </a:r>
            <a:endParaRPr lang="en-US" dirty="0"/>
          </a:p>
        </p:txBody>
      </p:sp>
      <p:sp>
        <p:nvSpPr>
          <p:cNvPr id="3" name="Subtitle 2"/>
          <p:cNvSpPr>
            <a:spLocks noGrp="1"/>
          </p:cNvSpPr>
          <p:nvPr>
            <p:ph type="subTitle" idx="1"/>
          </p:nvPr>
        </p:nvSpPr>
        <p:spPr/>
        <p:txBody>
          <a:bodyPr>
            <a:noAutofit/>
          </a:bodyPr>
          <a:lstStyle/>
          <a:p>
            <a:pPr marL="342900" indent="-342900">
              <a:buBlip>
                <a:blip r:embed="rId3"/>
              </a:buBlip>
            </a:pPr>
            <a:r>
              <a:rPr lang="en-US" i="1" dirty="0"/>
              <a:t>Locking Concepts and Mechanics</a:t>
            </a:r>
          </a:p>
          <a:p>
            <a:pPr marL="342900" indent="-342900">
              <a:buBlip>
                <a:blip r:embed="rId3"/>
              </a:buBlip>
            </a:pPr>
            <a:r>
              <a:rPr lang="en-US" i="1" dirty="0"/>
              <a:t>Isolation Levels</a:t>
            </a:r>
          </a:p>
          <a:p>
            <a:pPr marL="342900" indent="-342900">
              <a:buBlip>
                <a:blip r:embed="rId3"/>
              </a:buBlip>
            </a:pPr>
            <a:r>
              <a:rPr lang="en-US" i="1" dirty="0"/>
              <a:t>Transactions</a:t>
            </a:r>
          </a:p>
          <a:p>
            <a:pPr marL="342900" indent="-342900">
              <a:buBlip>
                <a:blip r:embed="rId3"/>
              </a:buBlip>
            </a:pPr>
            <a:r>
              <a:rPr lang="en-US" i="1" dirty="0"/>
              <a:t>Blocking and Deadlocks</a:t>
            </a:r>
          </a:p>
        </p:txBody>
      </p:sp>
    </p:spTree>
    <p:extLst>
      <p:ext uri="{BB962C8B-B14F-4D97-AF65-F5344CB8AC3E}">
        <p14:creationId xmlns:p14="http://schemas.microsoft.com/office/powerpoint/2010/main" val="374710439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Compatibility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88384284"/>
              </p:ext>
            </p:extLst>
          </p:nvPr>
        </p:nvGraphicFramePr>
        <p:xfrm>
          <a:off x="381000" y="1295400"/>
          <a:ext cx="8153398" cy="4876797"/>
        </p:xfrm>
        <a:graphic>
          <a:graphicData uri="http://schemas.openxmlformats.org/drawingml/2006/table">
            <a:tbl>
              <a:tblPr>
                <a:tableStyleId>{3C2FFA5D-87B4-456A-9821-1D502468CF0F}</a:tableStyleId>
              </a:tblPr>
              <a:tblGrid>
                <a:gridCol w="3308174"/>
                <a:gridCol w="1100124"/>
                <a:gridCol w="749020"/>
                <a:gridCol w="749020"/>
                <a:gridCol w="749020"/>
                <a:gridCol w="749020"/>
                <a:gridCol w="749020"/>
              </a:tblGrid>
              <a:tr h="559001">
                <a:tc>
                  <a:txBody>
                    <a:bodyPr/>
                    <a:lstStyle/>
                    <a:p>
                      <a:pPr algn="l" fontAlgn="b"/>
                      <a:endParaRPr lang="en-US" sz="1600" b="0" i="0" u="none" strike="noStrike" dirty="0">
                        <a:solidFill>
                          <a:srgbClr val="000000"/>
                        </a:solidFill>
                        <a:effectLst/>
                        <a:latin typeface="Calibri"/>
                      </a:endParaRPr>
                    </a:p>
                  </a:txBody>
                  <a:tcPr marL="9525" marR="9525" marT="9525" marB="0" anchor="b"/>
                </a:tc>
                <a:tc gridSpan="6">
                  <a:txBody>
                    <a:bodyPr/>
                    <a:lstStyle/>
                    <a:p>
                      <a:pPr algn="ctr" fontAlgn="b"/>
                      <a:r>
                        <a:rPr lang="en-US" sz="1800" u="none" strike="noStrike">
                          <a:effectLst/>
                        </a:rPr>
                        <a:t>Existing granted mode</a:t>
                      </a:r>
                      <a:endParaRPr lang="en-US" sz="1800" b="1" i="0" u="none" strike="noStrike">
                        <a:solidFill>
                          <a:srgbClr val="FFFFFF"/>
                        </a:solidFill>
                        <a:effectLst/>
                        <a:latin typeface="Arial"/>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6828">
                <a:tc>
                  <a:txBody>
                    <a:bodyPr/>
                    <a:lstStyle/>
                    <a:p>
                      <a:pPr algn="l" fontAlgn="b"/>
                      <a:r>
                        <a:rPr lang="en-US" sz="1800" u="none" strike="noStrike" dirty="0">
                          <a:effectLst/>
                        </a:rPr>
                        <a:t>Requested mode</a:t>
                      </a:r>
                      <a:endParaRPr lang="en-US" sz="1800" b="1" i="0" u="none" strike="noStrike" dirty="0">
                        <a:solidFill>
                          <a:srgbClr val="000000"/>
                        </a:solidFill>
                        <a:effectLst/>
                        <a:latin typeface="Arial"/>
                      </a:endParaRPr>
                    </a:p>
                  </a:txBody>
                  <a:tcPr marL="9525" marR="9525" marT="9525" marB="0" anchor="b"/>
                </a:tc>
                <a:tc>
                  <a:txBody>
                    <a:bodyPr/>
                    <a:lstStyle/>
                    <a:p>
                      <a:pPr algn="ctr" fontAlgn="b"/>
                      <a:r>
                        <a:rPr lang="en-US" sz="2400" u="none" strike="noStrike">
                          <a:effectLst/>
                        </a:rPr>
                        <a:t>IS</a:t>
                      </a:r>
                      <a:endParaRPr lang="en-US" sz="2400" b="1" i="0" u="none" strike="noStrike">
                        <a:solidFill>
                          <a:srgbClr val="000000"/>
                        </a:solidFill>
                        <a:effectLst/>
                        <a:latin typeface="Arial"/>
                      </a:endParaRPr>
                    </a:p>
                  </a:txBody>
                  <a:tcPr marL="9525" marR="9525" marT="9525" marB="0" anchor="b"/>
                </a:tc>
                <a:tc>
                  <a:txBody>
                    <a:bodyPr/>
                    <a:lstStyle/>
                    <a:p>
                      <a:pPr algn="ctr" fontAlgn="b"/>
                      <a:r>
                        <a:rPr lang="en-US" sz="2400" u="none" strike="noStrike" dirty="0">
                          <a:effectLst/>
                        </a:rPr>
                        <a:t>S</a:t>
                      </a:r>
                      <a:endParaRPr lang="en-US" sz="2400" b="1" i="0" u="none" strike="noStrike" dirty="0">
                        <a:solidFill>
                          <a:srgbClr val="000000"/>
                        </a:solidFill>
                        <a:effectLst/>
                        <a:latin typeface="Arial"/>
                      </a:endParaRPr>
                    </a:p>
                  </a:txBody>
                  <a:tcPr marL="9525" marR="9525" marT="9525" marB="0" anchor="b"/>
                </a:tc>
                <a:tc>
                  <a:txBody>
                    <a:bodyPr/>
                    <a:lstStyle/>
                    <a:p>
                      <a:pPr algn="ctr" fontAlgn="b"/>
                      <a:r>
                        <a:rPr lang="en-US" sz="2400" u="none" strike="noStrike">
                          <a:effectLst/>
                        </a:rPr>
                        <a:t>U</a:t>
                      </a:r>
                      <a:endParaRPr lang="en-US" sz="24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IX</a:t>
                      </a:r>
                      <a:endParaRPr lang="en-US" sz="24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SIX</a:t>
                      </a:r>
                      <a:endParaRPr lang="en-US" sz="24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X</a:t>
                      </a:r>
                      <a:endParaRPr lang="en-US" sz="2400" b="1"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Intent shared (IS)</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Shared (S)</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Update (U)</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Intent exclusive (IX)</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Shared with intent exclusive (SIX)</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Yes</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r>
              <a:tr h="616828">
                <a:tc>
                  <a:txBody>
                    <a:bodyPr/>
                    <a:lstStyle/>
                    <a:p>
                      <a:pPr algn="l" fontAlgn="b"/>
                      <a:r>
                        <a:rPr lang="en-US" sz="1800" u="none" strike="noStrike">
                          <a:effectLst/>
                        </a:rPr>
                        <a:t>Exclusive (X)</a:t>
                      </a:r>
                      <a:endParaRPr lang="en-US" sz="1800" b="1"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a:effectLst/>
                        </a:rPr>
                        <a:t>No</a:t>
                      </a:r>
                      <a:endParaRPr lang="en-US" sz="2400" b="0" i="0" u="none" strike="noStrike">
                        <a:solidFill>
                          <a:srgbClr val="000000"/>
                        </a:solidFill>
                        <a:effectLst/>
                        <a:latin typeface="Arial"/>
                      </a:endParaRPr>
                    </a:p>
                  </a:txBody>
                  <a:tcPr marL="9525" marR="9525" marT="9525" marB="0" anchor="b"/>
                </a:tc>
                <a:tc>
                  <a:txBody>
                    <a:bodyPr/>
                    <a:lstStyle/>
                    <a:p>
                      <a:pPr algn="ctr" fontAlgn="b"/>
                      <a:r>
                        <a:rPr lang="en-US" sz="2400" u="none" strike="noStrike" dirty="0">
                          <a:effectLst/>
                        </a:rPr>
                        <a:t>No</a:t>
                      </a:r>
                      <a:endParaRPr lang="en-US" sz="2400" b="0" i="0" u="none" strike="noStrike" dirty="0">
                        <a:solidFill>
                          <a:srgbClr val="000000"/>
                        </a:solidFill>
                        <a:effectLst/>
                        <a:latin typeface="Arial"/>
                      </a:endParaRPr>
                    </a:p>
                  </a:txBody>
                  <a:tcPr marL="9525" marR="9525" marT="9525" marB="0" anchor="b"/>
                </a:tc>
              </a:tr>
            </a:tbl>
          </a:graphicData>
        </a:graphic>
      </p:graphicFrame>
    </p:spTree>
    <p:extLst>
      <p:ext uri="{BB962C8B-B14F-4D97-AF65-F5344CB8AC3E}">
        <p14:creationId xmlns:p14="http://schemas.microsoft.com/office/powerpoint/2010/main" val="155567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Dynamic Locking</a:t>
            </a:r>
          </a:p>
        </p:txBody>
      </p:sp>
      <p:sp>
        <p:nvSpPr>
          <p:cNvPr id="4" name="Content Placeholder 3"/>
          <p:cNvSpPr>
            <a:spLocks noGrp="1"/>
          </p:cNvSpPr>
          <p:nvPr>
            <p:ph idx="1"/>
          </p:nvPr>
        </p:nvSpPr>
        <p:spPr/>
        <p:txBody>
          <a:bodyPr/>
          <a:lstStyle/>
          <a:p>
            <a:r>
              <a:rPr lang="en-US" dirty="0" smtClean="0"/>
              <a:t>Row </a:t>
            </a:r>
            <a:r>
              <a:rPr lang="en-US" dirty="0"/>
              <a:t>locking is not always the right choice</a:t>
            </a:r>
          </a:p>
          <a:p>
            <a:pPr lvl="1"/>
            <a:r>
              <a:rPr lang="en-US" dirty="0"/>
              <a:t>Scanning a table with 100 million rows means 100 million calls to the lock </a:t>
            </a:r>
            <a:r>
              <a:rPr lang="en-US" dirty="0" smtClean="0"/>
              <a:t>manager</a:t>
            </a:r>
          </a:p>
          <a:p>
            <a:pPr lvl="1"/>
            <a:r>
              <a:rPr lang="en-US" dirty="0" smtClean="0"/>
              <a:t>Sometimes </a:t>
            </a:r>
            <a:r>
              <a:rPr lang="en-US" dirty="0"/>
              <a:t>page or table locking is the optimal way to scan</a:t>
            </a:r>
          </a:p>
          <a:p>
            <a:r>
              <a:rPr lang="en-US" dirty="0" smtClean="0"/>
              <a:t>One Table lock is cheaper and easier to manage than thousands of Row locks</a:t>
            </a:r>
            <a:endParaRPr lang="en-US" dirty="0"/>
          </a:p>
          <a:p>
            <a:r>
              <a:rPr lang="en-US" dirty="0"/>
              <a:t>SQL Server chooses lock granularity (Row, Page, Table) at run time based on input from the Query Optimizer</a:t>
            </a:r>
          </a:p>
          <a:p>
            <a:pPr lvl="1"/>
            <a:r>
              <a:rPr lang="en-US" dirty="0"/>
              <a:t>Least-expensive method is chosen</a:t>
            </a:r>
          </a:p>
          <a:p>
            <a:pPr lvl="1"/>
            <a:r>
              <a:rPr lang="en-US" dirty="0"/>
              <a:t>Available resources at the time of execution may have an impact</a:t>
            </a:r>
          </a:p>
          <a:p>
            <a:pPr lvl="1"/>
            <a:r>
              <a:rPr lang="en-US" dirty="0"/>
              <a:t>Incorrect estimates could lead to making the wrong </a:t>
            </a:r>
            <a:r>
              <a:rPr lang="en-US" dirty="0" smtClean="0"/>
              <a:t>choice</a:t>
            </a:r>
            <a:endParaRPr lang="en-US" dirty="0"/>
          </a:p>
        </p:txBody>
      </p:sp>
    </p:spTree>
    <p:extLst>
      <p:ext uri="{BB962C8B-B14F-4D97-AF65-F5344CB8AC3E}">
        <p14:creationId xmlns:p14="http://schemas.microsoft.com/office/powerpoint/2010/main" val="39769564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Escalation</a:t>
            </a:r>
            <a:endParaRPr lang="en-US" dirty="0"/>
          </a:p>
        </p:txBody>
      </p:sp>
      <p:sp>
        <p:nvSpPr>
          <p:cNvPr id="3" name="Content Placeholder 2"/>
          <p:cNvSpPr>
            <a:spLocks noGrp="1"/>
          </p:cNvSpPr>
          <p:nvPr>
            <p:ph idx="1"/>
          </p:nvPr>
        </p:nvSpPr>
        <p:spPr/>
        <p:txBody>
          <a:bodyPr>
            <a:normAutofit/>
          </a:bodyPr>
          <a:lstStyle/>
          <a:p>
            <a:pPr marL="290513" indent="-290513">
              <a:lnSpc>
                <a:spcPct val="100000"/>
              </a:lnSpc>
              <a:spcBef>
                <a:spcPts val="600"/>
              </a:spcBef>
            </a:pPr>
            <a:r>
              <a:rPr lang="en-US" b="0" dirty="0" smtClean="0"/>
              <a:t>Used to lower the number of locks taken by a transaction</a:t>
            </a:r>
            <a:endParaRPr lang="en-US" sz="1200" dirty="0" smtClean="0"/>
          </a:p>
          <a:p>
            <a:pPr marL="690563" lvl="1" indent="-290513">
              <a:spcBef>
                <a:spcPts val="600"/>
              </a:spcBef>
            </a:pPr>
            <a:r>
              <a:rPr lang="en-US" dirty="0"/>
              <a:t>Lock manager attempts to replace one transaction's many row or page locks with a single table-level lock</a:t>
            </a:r>
          </a:p>
          <a:p>
            <a:pPr marL="690563" lvl="1" indent="-290513">
              <a:spcBef>
                <a:spcPts val="600"/>
              </a:spcBef>
            </a:pPr>
            <a:r>
              <a:rPr lang="en-US" sz="2000" dirty="0" smtClean="0"/>
              <a:t>Escalation never converts row locks to page locks</a:t>
            </a:r>
          </a:p>
          <a:p>
            <a:pPr marL="290513" indent="-290513">
              <a:lnSpc>
                <a:spcPct val="100000"/>
              </a:lnSpc>
              <a:spcBef>
                <a:spcPts val="600"/>
              </a:spcBef>
            </a:pPr>
            <a:r>
              <a:rPr lang="en-US" b="0" dirty="0" smtClean="0"/>
              <a:t>Lock escalation happens based on Lock escalation Thresholds</a:t>
            </a:r>
          </a:p>
          <a:p>
            <a:pPr marL="290513" indent="-290513">
              <a:lnSpc>
                <a:spcPct val="100000"/>
              </a:lnSpc>
              <a:spcBef>
                <a:spcPts val="600"/>
              </a:spcBef>
            </a:pPr>
            <a:r>
              <a:rPr lang="en-US" b="0" dirty="0" smtClean="0"/>
              <a:t>Lock de-escalation never occurs</a:t>
            </a:r>
          </a:p>
          <a:p>
            <a:pPr marL="290513" indent="-290513">
              <a:lnSpc>
                <a:spcPct val="100000"/>
              </a:lnSpc>
              <a:spcBef>
                <a:spcPts val="600"/>
              </a:spcBef>
            </a:pPr>
            <a:r>
              <a:rPr lang="en-US" dirty="0" smtClean="0"/>
              <a:t>Lock Escalation behavior can be controlled</a:t>
            </a:r>
          </a:p>
          <a:p>
            <a:pPr marL="690563" lvl="1" indent="-290513">
              <a:spcBef>
                <a:spcPts val="600"/>
              </a:spcBef>
            </a:pPr>
            <a:r>
              <a:rPr lang="en-US" b="0" dirty="0" smtClean="0"/>
              <a:t>At the server level via Trace Flag 1211</a:t>
            </a:r>
          </a:p>
          <a:p>
            <a:pPr marL="690563" lvl="1" indent="-290513">
              <a:spcBef>
                <a:spcPts val="600"/>
              </a:spcBef>
            </a:pPr>
            <a:r>
              <a:rPr lang="en-US" dirty="0" smtClean="0"/>
              <a:t>At the table level via ALTER TABLE in SQL 2008 and later</a:t>
            </a:r>
          </a:p>
          <a:p>
            <a:pPr marL="1090613" lvl="2" indent="-290513">
              <a:spcBef>
                <a:spcPts val="600"/>
              </a:spcBef>
            </a:pPr>
            <a:r>
              <a:rPr lang="en-US" b="0" dirty="0" smtClean="0"/>
              <a:t>AUTO</a:t>
            </a:r>
          </a:p>
          <a:p>
            <a:pPr marL="1090613" lvl="2" indent="-290513">
              <a:spcBef>
                <a:spcPts val="600"/>
              </a:spcBef>
            </a:pPr>
            <a:r>
              <a:rPr lang="en-US" dirty="0" smtClean="0"/>
              <a:t>TABLE</a:t>
            </a:r>
          </a:p>
          <a:p>
            <a:pPr marL="1090613" lvl="2" indent="-290513">
              <a:spcBef>
                <a:spcPts val="600"/>
              </a:spcBef>
            </a:pPr>
            <a:r>
              <a:rPr lang="en-US" b="0" dirty="0" smtClean="0"/>
              <a:t>DISABLE</a:t>
            </a:r>
          </a:p>
          <a:p>
            <a:pPr marL="922338" lvl="2" indent="-290513">
              <a:lnSpc>
                <a:spcPct val="100000"/>
              </a:lnSpc>
              <a:spcBef>
                <a:spcPts val="600"/>
              </a:spcBef>
              <a:buNone/>
            </a:pPr>
            <a:endParaRPr lang="en-US" dirty="0" smtClean="0"/>
          </a:p>
          <a:p>
            <a:endParaRPr lang="en-US" dirty="0"/>
          </a:p>
        </p:txBody>
      </p:sp>
    </p:spTree>
    <p:extLst>
      <p:ext uri="{BB962C8B-B14F-4D97-AF65-F5344CB8AC3E}">
        <p14:creationId xmlns:p14="http://schemas.microsoft.com/office/powerpoint/2010/main" val="353669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340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Hints</a:t>
            </a:r>
            <a:endParaRPr lang="en-US" dirty="0"/>
          </a:p>
        </p:txBody>
      </p:sp>
      <p:sp>
        <p:nvSpPr>
          <p:cNvPr id="3" name="Content Placeholder 2"/>
          <p:cNvSpPr>
            <a:spLocks noGrp="1"/>
          </p:cNvSpPr>
          <p:nvPr>
            <p:ph idx="1"/>
          </p:nvPr>
        </p:nvSpPr>
        <p:spPr/>
        <p:txBody>
          <a:bodyPr>
            <a:normAutofit/>
          </a:bodyPr>
          <a:lstStyle/>
          <a:p>
            <a:pPr marL="290513" indent="-290513">
              <a:lnSpc>
                <a:spcPct val="100000"/>
              </a:lnSpc>
              <a:spcBef>
                <a:spcPts val="600"/>
              </a:spcBef>
            </a:pPr>
            <a:r>
              <a:rPr lang="en-US" b="0" dirty="0" smtClean="0"/>
              <a:t>Can be specified using the SELECT, INSERT, UPDATE, and DELETE statements </a:t>
            </a:r>
          </a:p>
          <a:p>
            <a:pPr marL="290513" indent="-290513">
              <a:lnSpc>
                <a:spcPct val="100000"/>
              </a:lnSpc>
              <a:spcBef>
                <a:spcPts val="600"/>
              </a:spcBef>
            </a:pPr>
            <a:r>
              <a:rPr lang="en-US" b="0" dirty="0" smtClean="0"/>
              <a:t>Direct SQL Server to the type of locks to be used</a:t>
            </a:r>
          </a:p>
          <a:p>
            <a:pPr lvl="1"/>
            <a:r>
              <a:rPr lang="en-US" sz="1800" dirty="0" smtClean="0"/>
              <a:t>Granularity hints: ROWLOCK, PAGLOCK,TABLOCK</a:t>
            </a:r>
          </a:p>
          <a:p>
            <a:pPr lvl="1"/>
            <a:r>
              <a:rPr lang="en-US" sz="1800" dirty="0" smtClean="0"/>
              <a:t>Isolation LEVEL hints: HOLDLOCK, NOLOCK</a:t>
            </a:r>
          </a:p>
          <a:p>
            <a:pPr lvl="2">
              <a:buFontTx/>
              <a:buNone/>
            </a:pPr>
            <a:r>
              <a:rPr lang="en-US" sz="1600" dirty="0" smtClean="0"/>
              <a:t>READCOMMITTED, REPEATABLEREAD, SERIALIZABLE, READUNCOMMITTED, READCOMMITTEDLOCK</a:t>
            </a:r>
          </a:p>
          <a:p>
            <a:pPr lvl="1"/>
            <a:r>
              <a:rPr lang="en-US" sz="1800" dirty="0" smtClean="0"/>
              <a:t>UPDLOCK: Use update lock rather than shared lock when reading</a:t>
            </a:r>
          </a:p>
          <a:p>
            <a:pPr lvl="1"/>
            <a:r>
              <a:rPr lang="en-US" sz="1800" dirty="0" smtClean="0"/>
              <a:t>XLOCK:  Use exclusive lock instead</a:t>
            </a:r>
          </a:p>
          <a:p>
            <a:pPr lvl="1"/>
            <a:r>
              <a:rPr lang="en-US" sz="1800" dirty="0" smtClean="0"/>
              <a:t>READPAST: Will “skip” rows that are currently locked</a:t>
            </a:r>
          </a:p>
          <a:p>
            <a:pPr marL="290513" indent="-290513">
              <a:lnSpc>
                <a:spcPct val="100000"/>
              </a:lnSpc>
              <a:spcBef>
                <a:spcPts val="600"/>
              </a:spcBef>
            </a:pPr>
            <a:r>
              <a:rPr lang="en-US" b="0" dirty="0" smtClean="0"/>
              <a:t>Used when a finer control of the types of locks acquired on </a:t>
            </a:r>
            <a:br>
              <a:rPr lang="en-US" b="0" dirty="0" smtClean="0"/>
            </a:br>
            <a:r>
              <a:rPr lang="en-US" b="0" dirty="0" smtClean="0"/>
              <a:t>an object is required</a:t>
            </a:r>
          </a:p>
          <a:p>
            <a:pPr marL="290513" indent="-290513">
              <a:lnSpc>
                <a:spcPct val="100000"/>
              </a:lnSpc>
              <a:spcBef>
                <a:spcPts val="600"/>
              </a:spcBef>
            </a:pPr>
            <a:r>
              <a:rPr lang="en-US" b="0" dirty="0" smtClean="0"/>
              <a:t>Override the current transaction-isolation level for the session</a:t>
            </a:r>
          </a:p>
        </p:txBody>
      </p:sp>
    </p:spTree>
    <p:extLst>
      <p:ext uri="{BB962C8B-B14F-4D97-AF65-F5344CB8AC3E}">
        <p14:creationId xmlns:p14="http://schemas.microsoft.com/office/powerpoint/2010/main" val="3917649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3200" dirty="0"/>
              <a:t>Why is an intent lock acquired?</a:t>
            </a:r>
          </a:p>
          <a:p>
            <a:r>
              <a:rPr lang="en-US" sz="3200" dirty="0"/>
              <a:t>What is lock escalation and can it be controlled?</a:t>
            </a:r>
          </a:p>
          <a:p>
            <a:r>
              <a:rPr lang="en-US" sz="3200" dirty="0"/>
              <a:t>What are locking hints?</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37882049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7338620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How to View this Presentation</a:t>
            </a:r>
          </a:p>
        </p:txBody>
      </p:sp>
      <p:sp>
        <p:nvSpPr>
          <p:cNvPr id="3" name="Content Placeholder 2"/>
          <p:cNvSpPr>
            <a:spLocks noGrp="1"/>
          </p:cNvSpPr>
          <p:nvPr>
            <p:ph idx="1"/>
          </p:nvPr>
        </p:nvSpPr>
        <p:spPr/>
        <p:txBody>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a:p>
        </p:txBody>
      </p:sp>
    </p:spTree>
    <p:extLst>
      <p:ext uri="{BB962C8B-B14F-4D97-AF65-F5344CB8AC3E}">
        <p14:creationId xmlns:p14="http://schemas.microsoft.com/office/powerpoint/2010/main" val="37248722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Lesson 12: </a:t>
            </a:r>
            <a:r>
              <a:rPr lang="en-US" dirty="0"/>
              <a:t>Locking </a:t>
            </a:r>
            <a:r>
              <a:rPr lang="en-US" dirty="0" smtClean="0"/>
              <a:t>Concepts </a:t>
            </a:r>
            <a:r>
              <a:rPr lang="en-US" dirty="0"/>
              <a:t>and </a:t>
            </a:r>
            <a:r>
              <a:rPr lang="en-US" dirty="0" smtClean="0"/>
              <a:t>Mechanics</a:t>
            </a:r>
            <a:endParaRPr lang="en-US" dirty="0"/>
          </a:p>
        </p:txBody>
      </p:sp>
      <p:sp>
        <p:nvSpPr>
          <p:cNvPr id="3" name="Content Placeholder 2"/>
          <p:cNvSpPr>
            <a:spLocks noGrp="1"/>
          </p:cNvSpPr>
          <p:nvPr>
            <p:ph type="subTitle" idx="1"/>
          </p:nvPr>
        </p:nvSpPr>
        <p:spPr/>
        <p:txBody>
          <a:bodyPr/>
          <a:lstStyle/>
          <a:p>
            <a:r>
              <a:rPr lang="en-US" sz="2400" i="1" dirty="0"/>
              <a:t>Multi-granular locking and intent locks</a:t>
            </a:r>
          </a:p>
          <a:p>
            <a:r>
              <a:rPr lang="en-US" sz="2400" i="1" dirty="0"/>
              <a:t>Different lock modes</a:t>
            </a:r>
          </a:p>
          <a:p>
            <a:r>
              <a:rPr lang="en-US" sz="2400" i="1" dirty="0"/>
              <a:t>Lock compatibility</a:t>
            </a:r>
          </a:p>
          <a:p>
            <a:r>
              <a:rPr lang="en-US" sz="2400" i="1" dirty="0"/>
              <a:t>Dynamic locking</a:t>
            </a:r>
          </a:p>
          <a:p>
            <a:r>
              <a:rPr lang="en-US" sz="2400" i="1" dirty="0"/>
              <a:t>Lock escalation</a:t>
            </a:r>
          </a:p>
          <a:p>
            <a:r>
              <a:rPr lang="en-US" sz="2400" i="1" dirty="0"/>
              <a:t>Locking hints</a:t>
            </a:r>
          </a:p>
          <a:p>
            <a:endParaRPr lang="en-US" dirty="0"/>
          </a:p>
        </p:txBody>
      </p:sp>
    </p:spTree>
    <p:extLst>
      <p:ext uri="{BB962C8B-B14F-4D97-AF65-F5344CB8AC3E}">
        <p14:creationId xmlns:p14="http://schemas.microsoft.com/office/powerpoint/2010/main" val="20925069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Explain the basic concepts of locking, including lock mode, lock resources, and lock compatibility. </a:t>
            </a:r>
          </a:p>
          <a:p>
            <a:r>
              <a:rPr lang="en-US" dirty="0" smtClean="0"/>
              <a:t>Define the impact of different transaction isolation levels. </a:t>
            </a:r>
          </a:p>
          <a:p>
            <a:r>
              <a:rPr lang="en-US" dirty="0" smtClean="0"/>
              <a:t>Describe the features of transaction mode. </a:t>
            </a:r>
          </a:p>
          <a:p>
            <a:r>
              <a:rPr lang="en-US" dirty="0" smtClean="0"/>
              <a:t>Troubleshoot and resolve blocking and locking issues. </a:t>
            </a:r>
          </a:p>
          <a:p>
            <a:pPr lvl="0"/>
            <a:r>
              <a:rPr lang="en-US" dirty="0" smtClean="0"/>
              <a:t>Explain what latch and spinlock contentions are and how to resolve them</a:t>
            </a:r>
            <a:endParaRPr lang="en-US" dirty="0"/>
          </a:p>
        </p:txBody>
      </p:sp>
    </p:spTree>
    <p:extLst>
      <p:ext uri="{BB962C8B-B14F-4D97-AF65-F5344CB8AC3E}">
        <p14:creationId xmlns:p14="http://schemas.microsoft.com/office/powerpoint/2010/main" val="897750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 name="Rectangle 45"/>
          <p:cNvSpPr>
            <a:spLocks noGrp="1" noChangeArrowheads="1"/>
          </p:cNvSpPr>
          <p:nvPr>
            <p:ph type="title"/>
          </p:nvPr>
        </p:nvSpPr>
        <p:spPr/>
        <p:txBody>
          <a:bodyPr>
            <a:normAutofit/>
          </a:bodyPr>
          <a:lstStyle/>
          <a:p>
            <a:r>
              <a:rPr lang="en-US" dirty="0" smtClean="0"/>
              <a:t>Multi-granular Locking</a:t>
            </a:r>
          </a:p>
        </p:txBody>
      </p:sp>
      <p:sp>
        <p:nvSpPr>
          <p:cNvPr id="4" name="Content Placeholder 3"/>
          <p:cNvSpPr>
            <a:spLocks noGrp="1"/>
          </p:cNvSpPr>
          <p:nvPr>
            <p:ph idx="1"/>
          </p:nvPr>
        </p:nvSpPr>
        <p:spPr>
          <a:xfrm>
            <a:off x="304800" y="1188720"/>
            <a:ext cx="8534400" cy="3410823"/>
          </a:xfrm>
        </p:spPr>
        <p:txBody>
          <a:bodyPr/>
          <a:lstStyle/>
          <a:p>
            <a:r>
              <a:rPr lang="en-US" dirty="0" smtClean="0"/>
              <a:t>Many items can be locked in SQL Server</a:t>
            </a:r>
          </a:p>
          <a:p>
            <a:pPr lvl="1"/>
            <a:r>
              <a:rPr lang="en-US" dirty="0" smtClean="0"/>
              <a:t>Databases</a:t>
            </a:r>
          </a:p>
          <a:p>
            <a:pPr lvl="1"/>
            <a:r>
              <a:rPr lang="en-US" dirty="0" smtClean="0"/>
              <a:t>Schema</a:t>
            </a:r>
          </a:p>
          <a:p>
            <a:pPr lvl="1"/>
            <a:r>
              <a:rPr lang="en-US" dirty="0" smtClean="0"/>
              <a:t>Objects</a:t>
            </a:r>
          </a:p>
          <a:p>
            <a:r>
              <a:rPr lang="en-US" dirty="0" smtClean="0"/>
              <a:t>Some objects can be locked at different levels of granularity</a:t>
            </a:r>
          </a:p>
          <a:p>
            <a:pPr lvl="1"/>
            <a:r>
              <a:rPr lang="en-US" dirty="0"/>
              <a:t>SQL Server will automatically choose the granularity of the lock based on the estimated cost</a:t>
            </a:r>
          </a:p>
          <a:p>
            <a:pPr lvl="1"/>
            <a:r>
              <a:rPr lang="en-US" dirty="0" smtClean="0"/>
              <a:t>Multiple levels of granularity are grouped into a </a:t>
            </a:r>
            <a:r>
              <a:rPr lang="en-US" b="1" dirty="0" smtClean="0"/>
              <a:t>lock hierarchy</a:t>
            </a:r>
          </a:p>
          <a:p>
            <a:pPr marL="457200" lvl="1" indent="0">
              <a:buNone/>
            </a:pPr>
            <a:endParaRPr lang="en-US" dirty="0" smtClean="0"/>
          </a:p>
        </p:txBody>
      </p:sp>
      <p:grpSp>
        <p:nvGrpSpPr>
          <p:cNvPr id="26" name="Group 25"/>
          <p:cNvGrpSpPr/>
          <p:nvPr/>
        </p:nvGrpSpPr>
        <p:grpSpPr>
          <a:xfrm>
            <a:off x="990601" y="4675743"/>
            <a:ext cx="6981387" cy="1725057"/>
            <a:chOff x="990601" y="4419600"/>
            <a:chExt cx="6981387" cy="1725057"/>
          </a:xfrm>
        </p:grpSpPr>
        <p:sp>
          <p:nvSpPr>
            <p:cNvPr id="27" name="AutoShape 5"/>
            <p:cNvSpPr>
              <a:spLocks noChangeArrowheads="1"/>
            </p:cNvSpPr>
            <p:nvPr/>
          </p:nvSpPr>
          <p:spPr bwMode="auto">
            <a:xfrm>
              <a:off x="1497013" y="4460875"/>
              <a:ext cx="6159500" cy="1333500"/>
            </a:xfrm>
            <a:prstGeom prst="rtTriangle">
              <a:avLst/>
            </a:prstGeom>
            <a:gradFill rotWithShape="0">
              <a:gsLst>
                <a:gs pos="9000">
                  <a:schemeClr val="bg1"/>
                </a:gs>
                <a:gs pos="100000">
                  <a:srgbClr val="B48900"/>
                </a:gs>
              </a:gsLst>
              <a:lin ang="5400000" scaled="1"/>
            </a:gradFill>
            <a:ln w="6350">
              <a:solidFill>
                <a:schemeClr val="tx1"/>
              </a:solidFill>
              <a:miter lim="800000"/>
              <a:headEnd type="none" w="sm" len="sm"/>
              <a:tailEnd type="none" w="sm" len="sm"/>
            </a:ln>
            <a:effectLst/>
          </p:spPr>
          <p:txBody>
            <a:bodyPr wrap="none" anchor="ctr"/>
            <a:lstStyle/>
            <a:p>
              <a:pPr>
                <a:defRPr/>
              </a:pPr>
              <a:r>
                <a:rPr lang="en-US" sz="2400" dirty="0">
                  <a:solidFill>
                    <a:schemeClr val="bg1"/>
                  </a:solidFill>
                  <a:effectLst>
                    <a:outerShdw blurRad="38100" dist="38100" dir="2700000" algn="tl">
                      <a:srgbClr val="000000"/>
                    </a:outerShdw>
                  </a:effectLst>
                  <a:latin typeface="Arial" charset="0"/>
                </a:rPr>
                <a:t>Locking Cost</a:t>
              </a:r>
              <a:endParaRPr lang="en-US" dirty="0">
                <a:solidFill>
                  <a:schemeClr val="bg1"/>
                </a:solidFill>
                <a:effectLst>
                  <a:outerShdw blurRad="38100" dist="38100" dir="2700000" algn="tl">
                    <a:srgbClr val="000000"/>
                  </a:outerShdw>
                </a:effectLst>
                <a:latin typeface="Arial" charset="0"/>
              </a:endParaRPr>
            </a:p>
          </p:txBody>
        </p:sp>
        <p:sp>
          <p:nvSpPr>
            <p:cNvPr id="28" name="AutoShape 6"/>
            <p:cNvSpPr>
              <a:spLocks noChangeArrowheads="1"/>
            </p:cNvSpPr>
            <p:nvPr/>
          </p:nvSpPr>
          <p:spPr bwMode="auto">
            <a:xfrm flipH="1" flipV="1">
              <a:off x="1497013" y="4419600"/>
              <a:ext cx="6159500" cy="1331913"/>
            </a:xfrm>
            <a:prstGeom prst="rtTriangle">
              <a:avLst/>
            </a:prstGeom>
            <a:gradFill rotWithShape="0">
              <a:gsLst>
                <a:gs pos="0">
                  <a:schemeClr val="accent2">
                    <a:lumMod val="75000"/>
                  </a:schemeClr>
                </a:gs>
                <a:gs pos="100000">
                  <a:schemeClr val="bg1"/>
                </a:gs>
              </a:gsLst>
              <a:lin ang="5400000" scaled="0"/>
            </a:gradFill>
            <a:ln w="6350">
              <a:solidFill>
                <a:schemeClr val="tx1"/>
              </a:solidFill>
              <a:miter lim="800000"/>
              <a:headEnd type="none" w="sm" len="sm"/>
              <a:tailEnd type="none" w="sm" len="sm"/>
            </a:ln>
          </p:spPr>
          <p:txBody>
            <a:bodyPr rot="10800000" wrap="none" anchor="ctr"/>
            <a:lstStyle/>
            <a:p>
              <a:r>
                <a:rPr lang="en-US" sz="2400" dirty="0">
                  <a:solidFill>
                    <a:schemeClr val="bg1"/>
                  </a:solidFill>
                  <a:effectLst>
                    <a:outerShdw blurRad="38100" dist="38100" dir="2700000" algn="tl">
                      <a:srgbClr val="000000"/>
                    </a:outerShdw>
                  </a:effectLst>
                  <a:latin typeface="Arial" charset="0"/>
                </a:rPr>
                <a:t>Concurrency Cost</a:t>
              </a:r>
            </a:p>
          </p:txBody>
        </p:sp>
        <p:sp>
          <p:nvSpPr>
            <p:cNvPr id="29" name="Text Box 7"/>
            <p:cNvSpPr txBox="1">
              <a:spLocks noChangeArrowheads="1"/>
            </p:cNvSpPr>
            <p:nvPr/>
          </p:nvSpPr>
          <p:spPr bwMode="auto">
            <a:xfrm>
              <a:off x="1096963" y="5775325"/>
              <a:ext cx="646331" cy="369332"/>
            </a:xfrm>
            <a:prstGeom prst="rect">
              <a:avLst/>
            </a:prstGeom>
            <a:noFill/>
            <a:ln w="12700">
              <a:noFill/>
              <a:miter lim="800000"/>
              <a:headEnd type="none" w="sm" len="sm"/>
              <a:tailEnd type="none" w="sm" len="sm"/>
            </a:ln>
            <a:effectLst/>
          </p:spPr>
          <p:txBody>
            <a:bodyPr wrap="none" anchor="ctr">
              <a:spAutoFit/>
            </a:bodyPr>
            <a:lstStyle/>
            <a:p>
              <a:pPr>
                <a:defRPr/>
              </a:pPr>
              <a:r>
                <a:rPr lang="en-US" b="0" dirty="0">
                  <a:latin typeface="Arial" charset="0"/>
                </a:rPr>
                <a:t>Row</a:t>
              </a:r>
            </a:p>
          </p:txBody>
        </p:sp>
        <p:sp>
          <p:nvSpPr>
            <p:cNvPr id="30" name="Text Box 8"/>
            <p:cNvSpPr txBox="1">
              <a:spLocks noChangeArrowheads="1"/>
            </p:cNvSpPr>
            <p:nvPr/>
          </p:nvSpPr>
          <p:spPr bwMode="auto">
            <a:xfrm>
              <a:off x="4144963" y="5775325"/>
              <a:ext cx="723275" cy="369332"/>
            </a:xfrm>
            <a:prstGeom prst="rect">
              <a:avLst/>
            </a:prstGeom>
            <a:noFill/>
            <a:ln w="12700">
              <a:noFill/>
              <a:miter lim="800000"/>
              <a:headEnd type="none" w="sm" len="sm"/>
              <a:tailEnd type="none" w="sm" len="sm"/>
            </a:ln>
            <a:effectLst/>
          </p:spPr>
          <p:txBody>
            <a:bodyPr wrap="none" anchor="ctr">
              <a:spAutoFit/>
            </a:bodyPr>
            <a:lstStyle/>
            <a:p>
              <a:pPr>
                <a:defRPr/>
              </a:pPr>
              <a:r>
                <a:rPr lang="en-US" b="0">
                  <a:latin typeface="Arial" charset="0"/>
                </a:rPr>
                <a:t>Page</a:t>
              </a:r>
            </a:p>
          </p:txBody>
        </p:sp>
        <p:sp>
          <p:nvSpPr>
            <p:cNvPr id="31" name="Text Box 9"/>
            <p:cNvSpPr txBox="1">
              <a:spLocks noChangeArrowheads="1"/>
            </p:cNvSpPr>
            <p:nvPr/>
          </p:nvSpPr>
          <p:spPr bwMode="auto">
            <a:xfrm>
              <a:off x="7235825" y="5775325"/>
              <a:ext cx="736163" cy="369332"/>
            </a:xfrm>
            <a:prstGeom prst="rect">
              <a:avLst/>
            </a:prstGeom>
            <a:noFill/>
            <a:ln w="12700">
              <a:noFill/>
              <a:miter lim="800000"/>
              <a:headEnd type="none" w="sm" len="sm"/>
              <a:tailEnd type="none" w="sm" len="sm"/>
            </a:ln>
            <a:effectLst/>
          </p:spPr>
          <p:txBody>
            <a:bodyPr wrap="none" anchor="ctr">
              <a:spAutoFit/>
            </a:bodyPr>
            <a:lstStyle/>
            <a:p>
              <a:pPr>
                <a:defRPr/>
              </a:pPr>
              <a:r>
                <a:rPr lang="en-US" b="0" dirty="0">
                  <a:latin typeface="Arial" charset="0"/>
                </a:rPr>
                <a:t>Table</a:t>
              </a:r>
            </a:p>
          </p:txBody>
        </p:sp>
        <p:sp>
          <p:nvSpPr>
            <p:cNvPr id="32" name="Line 10"/>
            <p:cNvSpPr>
              <a:spLocks noChangeShapeType="1"/>
            </p:cNvSpPr>
            <p:nvPr/>
          </p:nvSpPr>
          <p:spPr bwMode="auto">
            <a:xfrm>
              <a:off x="1855788" y="5991225"/>
              <a:ext cx="2219325" cy="0"/>
            </a:xfrm>
            <a:prstGeom prst="line">
              <a:avLst/>
            </a:prstGeom>
            <a:noFill/>
            <a:ln w="28575">
              <a:solidFill>
                <a:schemeClr val="tx1"/>
              </a:solidFill>
              <a:round/>
              <a:headEnd type="triangle" w="med" len="med"/>
              <a:tailEnd type="triangle" w="med" len="med"/>
            </a:ln>
          </p:spPr>
          <p:txBody>
            <a:bodyPr wrap="none" anchor="ctr">
              <a:spAutoFit/>
            </a:bodyPr>
            <a:lstStyle/>
            <a:p>
              <a:endParaRPr lang="en-US"/>
            </a:p>
          </p:txBody>
        </p:sp>
        <p:sp>
          <p:nvSpPr>
            <p:cNvPr id="33" name="Line 11"/>
            <p:cNvSpPr>
              <a:spLocks noChangeShapeType="1"/>
            </p:cNvSpPr>
            <p:nvPr/>
          </p:nvSpPr>
          <p:spPr bwMode="auto">
            <a:xfrm>
              <a:off x="4935538" y="5991225"/>
              <a:ext cx="2292350" cy="0"/>
            </a:xfrm>
            <a:prstGeom prst="line">
              <a:avLst/>
            </a:prstGeom>
            <a:noFill/>
            <a:ln w="28575">
              <a:solidFill>
                <a:schemeClr val="tx1"/>
              </a:solidFill>
              <a:round/>
              <a:headEnd type="triangle" w="med" len="med"/>
              <a:tailEnd type="triangle" w="med" len="med"/>
            </a:ln>
          </p:spPr>
          <p:txBody>
            <a:bodyPr anchor="ctr">
              <a:spAutoFit/>
            </a:bodyPr>
            <a:lstStyle/>
            <a:p>
              <a:endParaRPr lang="en-US"/>
            </a:p>
          </p:txBody>
        </p:sp>
        <p:sp>
          <p:nvSpPr>
            <p:cNvPr id="34" name="Line 12"/>
            <p:cNvSpPr>
              <a:spLocks noChangeShapeType="1"/>
            </p:cNvSpPr>
            <p:nvPr/>
          </p:nvSpPr>
          <p:spPr bwMode="auto">
            <a:xfrm flipV="1">
              <a:off x="1354654" y="4545013"/>
              <a:ext cx="0" cy="1206500"/>
            </a:xfrm>
            <a:prstGeom prst="line">
              <a:avLst/>
            </a:prstGeom>
            <a:noFill/>
            <a:ln w="28575">
              <a:solidFill>
                <a:schemeClr val="tx1"/>
              </a:solidFill>
              <a:round/>
              <a:headEnd type="none" w="med" len="med"/>
              <a:tailEnd type="triangle" w="med" len="med"/>
            </a:ln>
          </p:spPr>
          <p:txBody>
            <a:bodyPr wrap="none" anchor="ctr">
              <a:spAutoFit/>
            </a:bodyPr>
            <a:lstStyle/>
            <a:p>
              <a:endParaRPr lang="en-US"/>
            </a:p>
          </p:txBody>
        </p:sp>
        <p:sp>
          <p:nvSpPr>
            <p:cNvPr id="35" name="Text Box 13"/>
            <p:cNvSpPr txBox="1">
              <a:spLocks noChangeArrowheads="1"/>
            </p:cNvSpPr>
            <p:nvPr/>
          </p:nvSpPr>
          <p:spPr bwMode="auto">
            <a:xfrm rot="16200000">
              <a:off x="845689" y="4946135"/>
              <a:ext cx="659155" cy="369332"/>
            </a:xfrm>
            <a:prstGeom prst="rect">
              <a:avLst/>
            </a:prstGeom>
            <a:noFill/>
            <a:ln w="12700">
              <a:noFill/>
              <a:miter lim="800000"/>
              <a:headEnd type="none" w="sm" len="sm"/>
              <a:tailEnd type="none" w="sm" len="sm"/>
            </a:ln>
            <a:effectLst/>
          </p:spPr>
          <p:txBody>
            <a:bodyPr wrap="none" anchor="ctr">
              <a:spAutoFit/>
            </a:bodyPr>
            <a:lstStyle/>
            <a:p>
              <a:pPr>
                <a:defRPr/>
              </a:pPr>
              <a:r>
                <a:rPr lang="en-US" b="0" dirty="0">
                  <a:latin typeface="Arial" charset="0"/>
                </a:rPr>
                <a:t>Cost</a:t>
              </a:r>
            </a:p>
          </p:txBody>
        </p:sp>
      </p:grpSp>
    </p:spTree>
    <p:extLst>
      <p:ext uri="{BB962C8B-B14F-4D97-AF65-F5344CB8AC3E}">
        <p14:creationId xmlns:p14="http://schemas.microsoft.com/office/powerpoint/2010/main" val="5817305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 Locks</a:t>
            </a:r>
            <a:endParaRPr lang="en-US" dirty="0"/>
          </a:p>
        </p:txBody>
      </p:sp>
      <p:sp>
        <p:nvSpPr>
          <p:cNvPr id="4" name="Content Placeholder 3"/>
          <p:cNvSpPr>
            <a:spLocks noGrp="1"/>
          </p:cNvSpPr>
          <p:nvPr>
            <p:ph idx="1"/>
          </p:nvPr>
        </p:nvSpPr>
        <p:spPr>
          <a:xfrm>
            <a:off x="304800" y="1188720"/>
            <a:ext cx="4495800" cy="5166360"/>
          </a:xfrm>
        </p:spPr>
        <p:txBody>
          <a:bodyPr/>
          <a:lstStyle/>
          <a:p>
            <a:r>
              <a:rPr lang="en-US" dirty="0" smtClean="0"/>
              <a:t>Establish the lock hierarchy</a:t>
            </a:r>
          </a:p>
          <a:p>
            <a:r>
              <a:rPr lang="en-US" dirty="0" smtClean="0"/>
              <a:t>In order to acquire a fine granule lock, must acquire Intent Locks on all the higher levels in the hierarchy.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563" y="1981200"/>
            <a:ext cx="6142037" cy="401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1686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Mode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7092082"/>
              </p:ext>
            </p:extLst>
          </p:nvPr>
        </p:nvGraphicFramePr>
        <p:xfrm>
          <a:off x="685800" y="1066800"/>
          <a:ext cx="7696200" cy="5221379"/>
        </p:xfrm>
        <a:graphic>
          <a:graphicData uri="http://schemas.openxmlformats.org/drawingml/2006/table">
            <a:tbl>
              <a:tblPr>
                <a:tableStyleId>{3C2FFA5D-87B4-456A-9821-1D502468CF0F}</a:tableStyleId>
              </a:tblPr>
              <a:tblGrid>
                <a:gridCol w="2209262"/>
                <a:gridCol w="5486938"/>
              </a:tblGrid>
              <a:tr h="167933">
                <a:tc>
                  <a:txBody>
                    <a:bodyPr/>
                    <a:lstStyle/>
                    <a:p>
                      <a:pPr algn="l" fontAlgn="t"/>
                      <a:r>
                        <a:rPr lang="en-US" sz="1400" u="none" strike="noStrike" dirty="0">
                          <a:effectLst/>
                        </a:rPr>
                        <a:t>Lock Mode</a:t>
                      </a:r>
                      <a:endParaRPr lang="en-US" sz="1400" b="1" i="0" u="none" strike="noStrike" dirty="0">
                        <a:solidFill>
                          <a:srgbClr val="FFFFFF"/>
                        </a:solidFill>
                        <a:effectLst/>
                        <a:latin typeface="Arial Narrow"/>
                      </a:endParaRPr>
                    </a:p>
                  </a:txBody>
                  <a:tcPr marL="68003" marR="7556" marT="7556" marB="0"/>
                </a:tc>
                <a:tc>
                  <a:txBody>
                    <a:bodyPr/>
                    <a:lstStyle/>
                    <a:p>
                      <a:pPr algn="l" fontAlgn="t"/>
                      <a:r>
                        <a:rPr lang="en-US" sz="1400" u="none" strike="noStrike">
                          <a:effectLst/>
                        </a:rPr>
                        <a:t>Description</a:t>
                      </a:r>
                      <a:endParaRPr lang="en-US" sz="1400" b="1" i="0" u="none" strike="noStrike">
                        <a:solidFill>
                          <a:srgbClr val="FFFFFF"/>
                        </a:solidFill>
                        <a:effectLst/>
                        <a:latin typeface="Arial Narrow"/>
                      </a:endParaRPr>
                    </a:p>
                  </a:txBody>
                  <a:tcPr marL="68003" marR="7556" marT="7556" marB="0"/>
                </a:tc>
              </a:tr>
              <a:tr h="335866">
                <a:tc>
                  <a:txBody>
                    <a:bodyPr/>
                    <a:lstStyle/>
                    <a:p>
                      <a:pPr algn="l" fontAlgn="t"/>
                      <a:r>
                        <a:rPr lang="en-US" sz="1400" u="none" strike="noStrike">
                          <a:effectLst/>
                        </a:rPr>
                        <a:t>Schema-Stability (Sch-S)</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dirty="0">
                          <a:effectLst/>
                        </a:rPr>
                        <a:t>Used when compiling queries</a:t>
                      </a:r>
                      <a:endParaRPr lang="en-US" sz="1400" b="0" i="0" u="none" strike="noStrike" dirty="0">
                        <a:solidFill>
                          <a:srgbClr val="000000"/>
                        </a:solidFill>
                        <a:effectLst/>
                        <a:latin typeface="Arial Narrow"/>
                      </a:endParaRPr>
                    </a:p>
                  </a:txBody>
                  <a:tcPr marL="68003" marR="7556" marT="7556" marB="0"/>
                </a:tc>
              </a:tr>
              <a:tr h="335866">
                <a:tc>
                  <a:txBody>
                    <a:bodyPr/>
                    <a:lstStyle/>
                    <a:p>
                      <a:pPr algn="l" fontAlgn="t"/>
                      <a:r>
                        <a:rPr lang="en-US" sz="1400" u="none" strike="noStrike">
                          <a:effectLst/>
                        </a:rPr>
                        <a:t>Schema Modification (Sch-M)</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Used when a table data definition language operation (for example, dropping a table) is being performed</a:t>
                      </a:r>
                      <a:endParaRPr lang="en-US" sz="1400" b="0" i="0" u="none" strike="noStrike">
                        <a:solidFill>
                          <a:srgbClr val="000000"/>
                        </a:solidFill>
                        <a:effectLst/>
                        <a:latin typeface="Arial Narrow"/>
                      </a:endParaRPr>
                    </a:p>
                  </a:txBody>
                  <a:tcPr marL="68003" marR="7556" marT="7556" marB="0"/>
                </a:tc>
              </a:tr>
              <a:tr h="335866">
                <a:tc>
                  <a:txBody>
                    <a:bodyPr/>
                    <a:lstStyle/>
                    <a:p>
                      <a:pPr algn="l" fontAlgn="t"/>
                      <a:r>
                        <a:rPr lang="en-US" sz="1400" u="none" strike="noStrike">
                          <a:effectLst/>
                        </a:rPr>
                        <a:t>Shared (S)</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Used for read operations that do not change or update data, such as a SELECT statement.</a:t>
                      </a:r>
                      <a:endParaRPr lang="en-US" sz="1400" b="0" i="0" u="none" strike="noStrike">
                        <a:solidFill>
                          <a:srgbClr val="000000"/>
                        </a:solidFill>
                        <a:effectLst/>
                        <a:latin typeface="Arial Narrow"/>
                      </a:endParaRPr>
                    </a:p>
                  </a:txBody>
                  <a:tcPr marL="68003" marR="7556" marT="7556" marB="0"/>
                </a:tc>
              </a:tr>
              <a:tr h="671733">
                <a:tc>
                  <a:txBody>
                    <a:bodyPr/>
                    <a:lstStyle/>
                    <a:p>
                      <a:pPr algn="l" fontAlgn="t"/>
                      <a:r>
                        <a:rPr lang="en-US" sz="1400" u="none" strike="noStrike" dirty="0">
                          <a:effectLst/>
                        </a:rPr>
                        <a:t>Update (U)</a:t>
                      </a:r>
                      <a:endParaRPr lang="en-US" sz="1400" b="0" i="0" u="none" strike="noStrike" dirty="0">
                        <a:solidFill>
                          <a:srgbClr val="000000"/>
                        </a:solidFill>
                        <a:effectLst/>
                        <a:latin typeface="Arial Narrow"/>
                      </a:endParaRPr>
                    </a:p>
                  </a:txBody>
                  <a:tcPr marL="68003" marR="7556" marT="7556" marB="0"/>
                </a:tc>
                <a:tc>
                  <a:txBody>
                    <a:bodyPr/>
                    <a:lstStyle/>
                    <a:p>
                      <a:pPr algn="l" fontAlgn="t"/>
                      <a:r>
                        <a:rPr lang="en-US" sz="1400" u="none" strike="noStrike">
                          <a:effectLst/>
                        </a:rPr>
                        <a:t>Used on resources that can be updated. Prevents a common form of deadlock that occurs when multiple sessions are reading, locking, and potentially updating resources later.</a:t>
                      </a:r>
                      <a:endParaRPr lang="en-US" sz="1400" b="0" i="0" u="none" strike="noStrike">
                        <a:solidFill>
                          <a:srgbClr val="000000"/>
                        </a:solidFill>
                        <a:effectLst/>
                        <a:latin typeface="Arial Narrow"/>
                      </a:endParaRPr>
                    </a:p>
                  </a:txBody>
                  <a:tcPr marL="68003" marR="7556" marT="7556" marB="0"/>
                </a:tc>
              </a:tr>
              <a:tr h="503800">
                <a:tc>
                  <a:txBody>
                    <a:bodyPr/>
                    <a:lstStyle/>
                    <a:p>
                      <a:pPr algn="l" fontAlgn="t"/>
                      <a:r>
                        <a:rPr lang="en-US" sz="1400" u="none" strike="noStrike" dirty="0">
                          <a:effectLst/>
                        </a:rPr>
                        <a:t>Exclusive (X)</a:t>
                      </a:r>
                      <a:endParaRPr lang="en-US" sz="1400" b="0" i="0" u="none" strike="noStrike" dirty="0">
                        <a:solidFill>
                          <a:srgbClr val="000000"/>
                        </a:solidFill>
                        <a:effectLst/>
                        <a:latin typeface="Arial Narrow"/>
                      </a:endParaRPr>
                    </a:p>
                  </a:txBody>
                  <a:tcPr marL="68003" marR="7556" marT="7556" marB="0"/>
                </a:tc>
                <a:tc>
                  <a:txBody>
                    <a:bodyPr/>
                    <a:lstStyle/>
                    <a:p>
                      <a:pPr algn="l" fontAlgn="t"/>
                      <a:r>
                        <a:rPr lang="en-US" sz="1400" u="none" strike="noStrike">
                          <a:effectLst/>
                        </a:rPr>
                        <a:t>Used for data-modification operations, such as INSERT, UPDATE, or DELETE. Ensures that multiple updates cannot be made to the same resource at the same time.</a:t>
                      </a:r>
                      <a:endParaRPr lang="en-US" sz="1400" b="0" i="0" u="none" strike="noStrike">
                        <a:solidFill>
                          <a:srgbClr val="000000"/>
                        </a:solidFill>
                        <a:effectLst/>
                        <a:latin typeface="Arial Narrow"/>
                      </a:endParaRPr>
                    </a:p>
                  </a:txBody>
                  <a:tcPr marL="68003" marR="7556" marT="7556" marB="0"/>
                </a:tc>
              </a:tr>
              <a:tr h="167933">
                <a:tc>
                  <a:txBody>
                    <a:bodyPr/>
                    <a:lstStyle/>
                    <a:p>
                      <a:pPr algn="l" fontAlgn="t"/>
                      <a:r>
                        <a:rPr lang="en-US" sz="1400" u="none" strike="noStrike">
                          <a:effectLst/>
                        </a:rPr>
                        <a:t>Intent Shared (IS)</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or will request shared lock(s) at a finer level</a:t>
                      </a:r>
                      <a:endParaRPr lang="en-US" sz="1400" b="0" i="0" u="none" strike="noStrike">
                        <a:solidFill>
                          <a:srgbClr val="000000"/>
                        </a:solidFill>
                        <a:effectLst/>
                        <a:latin typeface="Arial Narrow"/>
                      </a:endParaRPr>
                    </a:p>
                  </a:txBody>
                  <a:tcPr marL="68003" marR="7556" marT="7556" marB="0"/>
                </a:tc>
              </a:tr>
              <a:tr h="167933">
                <a:tc>
                  <a:txBody>
                    <a:bodyPr/>
                    <a:lstStyle/>
                    <a:p>
                      <a:pPr algn="l" fontAlgn="t"/>
                      <a:r>
                        <a:rPr lang="en-US" sz="1400" u="none" strike="noStrike">
                          <a:effectLst/>
                        </a:rPr>
                        <a:t>Intent Update (IU)</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or will request update lock(s) at a finer level</a:t>
                      </a:r>
                      <a:endParaRPr lang="en-US" sz="1400" b="0" i="0" u="none" strike="noStrike">
                        <a:solidFill>
                          <a:srgbClr val="000000"/>
                        </a:solidFill>
                        <a:effectLst/>
                        <a:latin typeface="Arial Narrow"/>
                      </a:endParaRPr>
                    </a:p>
                  </a:txBody>
                  <a:tcPr marL="68003" marR="7556" marT="7556" marB="0"/>
                </a:tc>
              </a:tr>
              <a:tr h="167933">
                <a:tc>
                  <a:txBody>
                    <a:bodyPr/>
                    <a:lstStyle/>
                    <a:p>
                      <a:pPr algn="l" fontAlgn="t"/>
                      <a:r>
                        <a:rPr lang="en-US" sz="1400" u="none" strike="noStrike">
                          <a:effectLst/>
                        </a:rPr>
                        <a:t>Intent Exclusive (IX)</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or will request exclusive lock(s) at a finer level</a:t>
                      </a:r>
                      <a:endParaRPr lang="en-US" sz="1400" b="0" i="0" u="none" strike="noStrike">
                        <a:solidFill>
                          <a:srgbClr val="000000"/>
                        </a:solidFill>
                        <a:effectLst/>
                        <a:latin typeface="Arial Narrow"/>
                      </a:endParaRPr>
                    </a:p>
                  </a:txBody>
                  <a:tcPr marL="68003" marR="7556" marT="7556" marB="0"/>
                </a:tc>
              </a:tr>
              <a:tr h="335866">
                <a:tc>
                  <a:txBody>
                    <a:bodyPr/>
                    <a:lstStyle/>
                    <a:p>
                      <a:pPr algn="l" fontAlgn="t"/>
                      <a:r>
                        <a:rPr lang="en-US" sz="1400" u="none" strike="noStrike">
                          <a:effectLst/>
                        </a:rPr>
                        <a:t>Shared Intent Update (SIU)</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shared lock with intention to acquire update lock at a finer level</a:t>
                      </a:r>
                      <a:endParaRPr lang="en-US" sz="1400" b="0" i="0" u="none" strike="noStrike">
                        <a:solidFill>
                          <a:srgbClr val="000000"/>
                        </a:solidFill>
                        <a:effectLst/>
                        <a:latin typeface="Arial Narrow"/>
                      </a:endParaRPr>
                    </a:p>
                  </a:txBody>
                  <a:tcPr marL="68003" marR="7556" marT="7556" marB="0"/>
                </a:tc>
              </a:tr>
              <a:tr h="335866">
                <a:tc>
                  <a:txBody>
                    <a:bodyPr/>
                    <a:lstStyle/>
                    <a:p>
                      <a:pPr algn="l" fontAlgn="t"/>
                      <a:r>
                        <a:rPr lang="en-US" sz="1400" u="none" strike="noStrike">
                          <a:effectLst/>
                        </a:rPr>
                        <a:t>Shared Intent Exclusive (SIX)</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shared lock with intention to acquire exclusive lock at a finer level</a:t>
                      </a:r>
                      <a:endParaRPr lang="en-US" sz="1400" b="0" i="0" u="none" strike="noStrike">
                        <a:solidFill>
                          <a:srgbClr val="000000"/>
                        </a:solidFill>
                        <a:effectLst/>
                        <a:latin typeface="Arial Narrow"/>
                      </a:endParaRPr>
                    </a:p>
                  </a:txBody>
                  <a:tcPr marL="68003" marR="7556" marT="7556" marB="0"/>
                </a:tc>
              </a:tr>
              <a:tr h="335866">
                <a:tc>
                  <a:txBody>
                    <a:bodyPr/>
                    <a:lstStyle/>
                    <a:p>
                      <a:pPr algn="l" fontAlgn="t"/>
                      <a:r>
                        <a:rPr lang="en-US" sz="1400" u="none" strike="noStrike">
                          <a:effectLst/>
                        </a:rPr>
                        <a:t>Update Intent Exclusive (UIX)</a:t>
                      </a:r>
                      <a:endParaRPr lang="en-US" sz="1400" b="0" i="0" u="none" strike="noStrike">
                        <a:solidFill>
                          <a:srgbClr val="000000"/>
                        </a:solidFill>
                        <a:effectLst/>
                        <a:latin typeface="Arial Narrow"/>
                      </a:endParaRPr>
                    </a:p>
                  </a:txBody>
                  <a:tcPr marL="68003" marR="7556" marT="7556" marB="0"/>
                </a:tc>
                <a:tc>
                  <a:txBody>
                    <a:bodyPr/>
                    <a:lstStyle/>
                    <a:p>
                      <a:pPr algn="l" fontAlgn="t"/>
                      <a:r>
                        <a:rPr lang="en-US" sz="1400" u="none" strike="noStrike">
                          <a:effectLst/>
                        </a:rPr>
                        <a:t>Have update lock with intention to acquire exclusive lock at a finer level</a:t>
                      </a:r>
                      <a:endParaRPr lang="en-US" sz="1400" b="0" i="0" u="none" strike="noStrike">
                        <a:solidFill>
                          <a:srgbClr val="000000"/>
                        </a:solidFill>
                        <a:effectLst/>
                        <a:latin typeface="Arial Narrow"/>
                      </a:endParaRPr>
                    </a:p>
                  </a:txBody>
                  <a:tcPr marL="68003" marR="7556" marT="7556" marB="0"/>
                </a:tc>
              </a:tr>
              <a:tr h="511100">
                <a:tc>
                  <a:txBody>
                    <a:bodyPr/>
                    <a:lstStyle/>
                    <a:p>
                      <a:pPr algn="l" fontAlgn="t"/>
                      <a:r>
                        <a:rPr lang="en-US" sz="1400" u="none" strike="noStrike" dirty="0">
                          <a:effectLst/>
                        </a:rPr>
                        <a:t>Bulk Update (BU)</a:t>
                      </a:r>
                      <a:endParaRPr lang="en-US" sz="1400" b="0" i="0" u="none" strike="noStrike" dirty="0">
                        <a:solidFill>
                          <a:srgbClr val="000000"/>
                        </a:solidFill>
                        <a:effectLst/>
                        <a:latin typeface="Arial Narrow"/>
                      </a:endParaRPr>
                    </a:p>
                  </a:txBody>
                  <a:tcPr marL="68003" marR="7556" marT="7556" marB="0"/>
                </a:tc>
                <a:tc>
                  <a:txBody>
                    <a:bodyPr/>
                    <a:lstStyle/>
                    <a:p>
                      <a:pPr algn="l" fontAlgn="t"/>
                      <a:r>
                        <a:rPr lang="en-US" sz="1400" u="none" strike="noStrike" dirty="0">
                          <a:effectLst/>
                        </a:rPr>
                        <a:t>Used when bulk copying data into a table and either TABLOCK hint is specified or the table lock on bulk load table option is set</a:t>
                      </a:r>
                      <a:endParaRPr lang="en-US" sz="1400" b="0" i="0" u="none" strike="noStrike" dirty="0">
                        <a:solidFill>
                          <a:srgbClr val="000000"/>
                        </a:solidFill>
                        <a:effectLst/>
                        <a:latin typeface="Arial Narrow"/>
                      </a:endParaRPr>
                    </a:p>
                  </a:txBody>
                  <a:tcPr marL="68003" marR="7556" marT="7556" marB="0"/>
                </a:tc>
              </a:tr>
            </a:tbl>
          </a:graphicData>
        </a:graphic>
      </p:graphicFrame>
    </p:spTree>
    <p:extLst>
      <p:ext uri="{BB962C8B-B14F-4D97-AF65-F5344CB8AC3E}">
        <p14:creationId xmlns:p14="http://schemas.microsoft.com/office/powerpoint/2010/main" val="30322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980556"/>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FA1D03-D9F3-4325-94A2-EC522342341A}"/>
</file>

<file path=customXml/itemProps2.xml><?xml version="1.0" encoding="utf-8"?>
<ds:datastoreItem xmlns:ds="http://schemas.openxmlformats.org/officeDocument/2006/customXml" ds:itemID="{BAF58845-D266-4F03-9754-EB8FB66E5672}"/>
</file>

<file path=customXml/itemProps3.xml><?xml version="1.0" encoding="utf-8"?>
<ds:datastoreItem xmlns:ds="http://schemas.openxmlformats.org/officeDocument/2006/customXml" ds:itemID="{C0C3FF2B-816A-4FAB-A417-F0715BC11951}"/>
</file>

<file path=docProps/app.xml><?xml version="1.0" encoding="utf-8"?>
<Properties xmlns="http://schemas.openxmlformats.org/officeDocument/2006/extended-properties" xmlns:vt="http://schemas.openxmlformats.org/officeDocument/2006/docPropsVTypes">
  <Template>test workshop presentation</Template>
  <TotalTime>3345</TotalTime>
  <Words>3558</Words>
  <Application>Microsoft Office PowerPoint</Application>
  <PresentationFormat>On-screen Show (4:3)</PresentationFormat>
  <Paragraphs>291</Paragraphs>
  <Slides>15</Slides>
  <Notes>15</Notes>
  <HiddenSlides>4</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BuildID_CrsTitle_Template(MS)</vt:lpstr>
      <vt:lpstr>Module 3: Locking and Concurrency</vt:lpstr>
      <vt:lpstr>Conditions and Terms of Use </vt:lpstr>
      <vt:lpstr>Students: How to View this Presentation</vt:lpstr>
      <vt:lpstr>Lesson 12: Locking Concepts and Mechanics</vt:lpstr>
      <vt:lpstr>Objectives</vt:lpstr>
      <vt:lpstr>Multi-granular Locking</vt:lpstr>
      <vt:lpstr>Intent Locks</vt:lpstr>
      <vt:lpstr>Lock Mode</vt:lpstr>
      <vt:lpstr>PowerPoint Presentation</vt:lpstr>
      <vt:lpstr>Lock Compatibility</vt:lpstr>
      <vt:lpstr>Dynamic Locking</vt:lpstr>
      <vt:lpstr>Lock Escalation</vt:lpstr>
      <vt:lpstr>PowerPoint Presentation</vt:lpstr>
      <vt:lpstr>Locking Hints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Ho</dc:creator>
  <cp:lastModifiedBy>Mark Short</cp:lastModifiedBy>
  <cp:revision>123</cp:revision>
  <dcterms:created xsi:type="dcterms:W3CDTF">2012-02-23T03:57:43Z</dcterms:created>
  <dcterms:modified xsi:type="dcterms:W3CDTF">2012-04-26T00:41:43Z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