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60" r:id="rId5"/>
    <p:sldId id="356" r:id="rId6"/>
    <p:sldId id="363" r:id="rId7"/>
    <p:sldId id="366" r:id="rId8"/>
    <p:sldId id="280" r:id="rId9"/>
    <p:sldId id="281" r:id="rId10"/>
    <p:sldId id="283" r:id="rId11"/>
    <p:sldId id="284" r:id="rId12"/>
    <p:sldId id="285" r:id="rId13"/>
    <p:sldId id="286" r:id="rId14"/>
    <p:sldId id="348" r:id="rId15"/>
    <p:sldId id="349" r:id="rId16"/>
    <p:sldId id="350" r:id="rId17"/>
    <p:sldId id="289" r:id="rId18"/>
    <p:sldId id="384" r:id="rId19"/>
    <p:sldId id="351" r:id="rId20"/>
    <p:sldId id="382" r:id="rId21"/>
    <p:sldId id="3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hort" initials="MAS" lastIdx="1" clrIdx="0"/>
  <p:cmAuthor id="1" name="Julie Rasnick" initials="J" lastIdx="1" clrIdx="1">
    <p:extLst>
      <p:ext uri="{19B8F6BF-5375-455C-9EA6-DF929625EA0E}">
        <p15:presenceInfo xmlns="" xmlns:p15="http://schemas.microsoft.com/office/powerpoint/2012/main" userId="S-1-5-21-124525095-708259637-1543119021-1177056" providerId="AD"/>
      </p:ext>
    </p:extLst>
  </p:cmAuthor>
  <p:cmAuthor id="2" name="Pam Lahoud" initials="P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8" autoAdjust="0"/>
    <p:restoredTop sz="83281" autoAdjust="0"/>
  </p:normalViewPr>
  <p:slideViewPr>
    <p:cSldViewPr>
      <p:cViewPr varScale="1">
        <p:scale>
          <a:sx n="69" d="100"/>
          <a:sy n="69" d="100"/>
        </p:scale>
        <p:origin x="-94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398" y="8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4564-D013-4A47-81E6-68D2BB6A4DCE}" type="datetimeFigureOut">
              <a:rPr lang="en-US" smtClean="0"/>
              <a:t>11/30/2012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7E07E-9F09-46B6-8D2F-E1DC5FD34F24}" type="slidenum">
              <a:rPr lang="en-US" smtClean="0"/>
              <a:t>‹#›</a:t>
            </a:fld>
            <a:endParaRPr lang="en-US"/>
          </a:p>
        </p:txBody>
      </p:sp>
    </p:spTree>
    <p:extLst>
      <p:ext uri="{BB962C8B-B14F-4D97-AF65-F5344CB8AC3E}">
        <p14:creationId xmlns:p14="http://schemas.microsoft.com/office/powerpoint/2010/main" val="279553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ms191272.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905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89122.aspx"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ms189050.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1</a:t>
            </a:fld>
            <a:endParaRPr lang="en-US"/>
          </a:p>
        </p:txBody>
      </p:sp>
    </p:spTree>
    <p:extLst>
      <p:ext uri="{BB962C8B-B14F-4D97-AF65-F5344CB8AC3E}">
        <p14:creationId xmlns:p14="http://schemas.microsoft.com/office/powerpoint/2010/main" val="363577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1586471-6491-423A-9C6A-06FD7C2A867D}" type="slidenum">
              <a:rPr lang="en-US" smtClean="0"/>
              <a:pPr/>
              <a:t>10</a:t>
            </a:fld>
            <a:endParaRPr lang="en-US" smtClean="0"/>
          </a:p>
        </p:txBody>
      </p:sp>
      <p:sp>
        <p:nvSpPr>
          <p:cNvPr id="47107" name="Rectangle 2"/>
          <p:cNvSpPr>
            <a:spLocks noGrp="1" noRot="1" noChangeAspect="1" noChangeArrowheads="1" noTextEdit="1"/>
          </p:cNvSpPr>
          <p:nvPr>
            <p:ph type="sldImg"/>
          </p:nvPr>
        </p:nvSpPr>
        <p:spPr>
          <a:xfrm>
            <a:off x="1600200" y="228600"/>
            <a:ext cx="3581400" cy="2686050"/>
          </a:xfrm>
          <a:ln/>
        </p:spPr>
      </p:sp>
      <p:sp>
        <p:nvSpPr>
          <p:cNvPr id="47108" name="Rectangle 3"/>
          <p:cNvSpPr>
            <a:spLocks noGrp="1" noChangeArrowheads="1"/>
          </p:cNvSpPr>
          <p:nvPr>
            <p:ph type="body" idx="1"/>
          </p:nvPr>
        </p:nvSpPr>
        <p:spPr>
          <a:xfrm>
            <a:off x="685800" y="3124200"/>
            <a:ext cx="5486400" cy="5334000"/>
          </a:xfrm>
          <a:noFill/>
          <a:ln/>
        </p:spPr>
        <p:txBody>
          <a:bodyPr>
            <a:normAutofit/>
          </a:bodyPr>
          <a:lstStyle/>
          <a:p>
            <a:pPr>
              <a:spcAft>
                <a:spcPts val="600"/>
              </a:spcAft>
            </a:pPr>
            <a:r>
              <a:rPr lang="en-US" sz="1200" b="0" i="0" u="none" strike="noStrike" kern="1200" baseline="0" dirty="0" smtClean="0">
                <a:solidFill>
                  <a:schemeClr val="tx1"/>
                </a:solidFill>
                <a:latin typeface="+mn-lt"/>
                <a:ea typeface="+mn-ea"/>
                <a:cs typeface="+mn-cs"/>
              </a:rPr>
              <a:t>To support the SERIALIZABLE transaction semantics, SQL Server needs to lock sets of rows specified by a predicate, such as: </a:t>
            </a:r>
          </a:p>
          <a:p>
            <a:pPr>
              <a:spcAft>
                <a:spcPts val="600"/>
              </a:spcAft>
            </a:pPr>
            <a:r>
              <a:rPr lang="en-US" sz="1200" b="0" i="0" u="none" strike="noStrike" kern="1200" baseline="0" dirty="0" smtClean="0">
                <a:solidFill>
                  <a:schemeClr val="tx1"/>
                </a:solidFill>
                <a:latin typeface="+mn-lt"/>
                <a:ea typeface="+mn-ea"/>
                <a:cs typeface="+mn-cs"/>
              </a:rPr>
              <a:t>	WHERE salary BETWEEN 30000 AND 50000 </a:t>
            </a:r>
          </a:p>
          <a:p>
            <a:pPr>
              <a:spcAft>
                <a:spcPts val="600"/>
              </a:spcAft>
            </a:pPr>
            <a:r>
              <a:rPr lang="en-US" sz="1200" b="1" i="1" u="none" strike="noStrike" kern="1200" baseline="0" dirty="0" smtClean="0">
                <a:solidFill>
                  <a:schemeClr val="tx1"/>
                </a:solidFill>
                <a:latin typeface="+mn-lt"/>
                <a:ea typeface="+mn-ea"/>
                <a:cs typeface="+mn-cs"/>
              </a:rPr>
              <a:t>SQL Server needs to lock data that does not exist</a:t>
            </a:r>
            <a:r>
              <a:rPr lang="en-US" sz="1200" b="0" i="0" u="none" strike="noStrike" kern="1200" baseline="0" dirty="0" smtClean="0">
                <a:solidFill>
                  <a:schemeClr val="tx1"/>
                </a:solidFill>
                <a:latin typeface="+mn-lt"/>
                <a:ea typeface="+mn-ea"/>
                <a:cs typeface="+mn-cs"/>
              </a:rPr>
              <a:t>. If no rows satisfy the WHERE condition the first time that the range is scanned, no rows should be returned on any subsequent scans either. </a:t>
            </a:r>
          </a:p>
          <a:p>
            <a:pPr>
              <a:spcAft>
                <a:spcPts val="600"/>
              </a:spcAft>
            </a:pPr>
            <a:r>
              <a:rPr lang="en-US" sz="1200" b="0" i="1" u="none" strike="noStrike" kern="1200" baseline="0" dirty="0" smtClean="0">
                <a:solidFill>
                  <a:schemeClr val="tx1"/>
                </a:solidFill>
                <a:latin typeface="+mn-lt"/>
                <a:ea typeface="+mn-ea"/>
                <a:cs typeface="+mn-cs"/>
              </a:rPr>
              <a:t>Key range locks </a:t>
            </a:r>
            <a:r>
              <a:rPr lang="en-US" sz="1200" b="0" i="0" u="none" strike="noStrike" kern="1200" baseline="0" dirty="0" smtClean="0">
                <a:solidFill>
                  <a:schemeClr val="tx1"/>
                </a:solidFill>
                <a:latin typeface="+mn-lt"/>
                <a:ea typeface="+mn-ea"/>
                <a:cs typeface="+mn-cs"/>
              </a:rPr>
              <a:t>are similar to row locks on index keys (regardless of whether they are clustered). The locks are placed on individual keys rather than at the node level. </a:t>
            </a:r>
          </a:p>
          <a:p>
            <a:pPr>
              <a:spcAft>
                <a:spcPts val="600"/>
              </a:spcAft>
            </a:pPr>
            <a:r>
              <a:rPr lang="en-US" sz="1200" b="0" i="0" u="none" strike="noStrike" kern="1200" baseline="0" dirty="0" smtClean="0">
                <a:solidFill>
                  <a:schemeClr val="tx1"/>
                </a:solidFill>
                <a:latin typeface="+mn-lt"/>
                <a:ea typeface="+mn-ea"/>
                <a:cs typeface="+mn-cs"/>
              </a:rPr>
              <a:t>The hash value consists of all the key components and the locator. So, for a non-clustered index over a heap, where columns c1 and c2 are indexed, the hash contains contributions from c1, c2, and the row identifier (RID). A key range lock applied to a particular key means that all keys between the value locked and the next value would be locked for all data modification. </a:t>
            </a:r>
          </a:p>
          <a:p>
            <a:pPr>
              <a:spcAft>
                <a:spcPts val="600"/>
              </a:spcAft>
            </a:pPr>
            <a:r>
              <a:rPr lang="en-US" sz="1200" b="0" i="0" u="none" strike="noStrike" kern="1200" baseline="0" dirty="0" smtClean="0">
                <a:solidFill>
                  <a:schemeClr val="tx1"/>
                </a:solidFill>
                <a:latin typeface="+mn-lt"/>
                <a:ea typeface="+mn-ea"/>
                <a:cs typeface="+mn-cs"/>
              </a:rPr>
              <a:t>Key range locks can lock a slightly larger range than that implied by the WHERE clause. Suppose the following SELECT statement was run in a transaction with isolation level SERIALIZABLE: </a:t>
            </a:r>
          </a:p>
          <a:p>
            <a:pPr>
              <a:spcAft>
                <a:spcPts val="600"/>
              </a:spcAft>
            </a:pPr>
            <a:r>
              <a:rPr lang="en-US" sz="1200" b="0" i="0" u="none" strike="noStrike" kern="1200" baseline="0" dirty="0" smtClean="0">
                <a:solidFill>
                  <a:schemeClr val="tx1"/>
                </a:solidFill>
                <a:latin typeface="+mn-lt"/>
                <a:ea typeface="+mn-ea"/>
                <a:cs typeface="+mn-cs"/>
              </a:rPr>
              <a:t>	SELECT * FROM members WHERE </a:t>
            </a:r>
            <a:r>
              <a:rPr lang="en-US" sz="1200" b="0" i="0" u="none" strike="noStrike" kern="1200" baseline="0" dirty="0" err="1" smtClean="0">
                <a:solidFill>
                  <a:schemeClr val="tx1"/>
                </a:solidFill>
                <a:latin typeface="+mn-lt"/>
                <a:ea typeface="+mn-ea"/>
                <a:cs typeface="+mn-cs"/>
              </a:rPr>
              <a:t>first_name</a:t>
            </a:r>
            <a:r>
              <a:rPr lang="en-US" sz="1200" b="0" i="0" u="none" strike="noStrike" kern="1200" baseline="0" dirty="0" smtClean="0">
                <a:solidFill>
                  <a:schemeClr val="tx1"/>
                </a:solidFill>
                <a:latin typeface="+mn-lt"/>
                <a:ea typeface="+mn-ea"/>
                <a:cs typeface="+mn-cs"/>
              </a:rPr>
              <a:t> between 'Al' and 'Carl' </a:t>
            </a:r>
          </a:p>
          <a:p>
            <a:pPr>
              <a:spcAft>
                <a:spcPts val="600"/>
              </a:spcAft>
            </a:pPr>
            <a:r>
              <a:rPr lang="en-US" dirty="0"/>
              <a:t>If </a:t>
            </a:r>
            <a:r>
              <a:rPr lang="en-US" b="1" dirty="0"/>
              <a:t>Al</a:t>
            </a:r>
            <a:r>
              <a:rPr lang="en-US" dirty="0"/>
              <a:t>, </a:t>
            </a:r>
            <a:r>
              <a:rPr lang="en-US" b="1" dirty="0"/>
              <a:t>Bob</a:t>
            </a:r>
            <a:r>
              <a:rPr lang="en-US" dirty="0"/>
              <a:t>, and </a:t>
            </a:r>
            <a:r>
              <a:rPr lang="en-US" b="1" dirty="0"/>
              <a:t>Dave </a:t>
            </a:r>
            <a:r>
              <a:rPr lang="en-US" dirty="0"/>
              <a:t>are index keys in the table, the first two of these would acquire key range locks. Although this would prevent anyone from inserting either </a:t>
            </a:r>
            <a:r>
              <a:rPr lang="en-US" b="1" dirty="0"/>
              <a:t>Alex </a:t>
            </a:r>
            <a:r>
              <a:rPr lang="en-US" dirty="0"/>
              <a:t>or </a:t>
            </a:r>
            <a:r>
              <a:rPr lang="en-US" b="1" dirty="0"/>
              <a:t>Ben</a:t>
            </a:r>
            <a:r>
              <a:rPr lang="en-US" dirty="0"/>
              <a:t>, it would also prevent someone from inserting </a:t>
            </a:r>
            <a:r>
              <a:rPr lang="en-US" b="1" dirty="0"/>
              <a:t>Dan</a:t>
            </a:r>
            <a:r>
              <a:rPr lang="en-US" dirty="0"/>
              <a:t>, which is not within the range of the WHERE clause. </a:t>
            </a:r>
            <a:endParaRPr lang="en-US" dirty="0" smtClean="0"/>
          </a:p>
          <a:p>
            <a:pPr>
              <a:spcAft>
                <a:spcPts val="600"/>
              </a:spcAft>
            </a:pPr>
            <a:r>
              <a:rPr lang="en-US" b="1" dirty="0" smtClean="0"/>
              <a:t>Additional Reading:</a:t>
            </a:r>
            <a:endParaRPr lang="en-US" b="1" dirty="0"/>
          </a:p>
          <a:p>
            <a:pPr>
              <a:spcAft>
                <a:spcPts val="600"/>
              </a:spcAft>
            </a:pPr>
            <a:r>
              <a:rPr lang="en-US" i="1" dirty="0"/>
              <a:t>Key-Range Locking</a:t>
            </a:r>
            <a:br>
              <a:rPr lang="en-US" i="1" dirty="0"/>
            </a:br>
            <a:r>
              <a:rPr lang="en-US" dirty="0">
                <a:hlinkClick r:id="rId3"/>
              </a:rPr>
              <a:t>http://</a:t>
            </a:r>
            <a:r>
              <a:rPr lang="en-US" dirty="0" smtClean="0">
                <a:hlinkClick r:id="rId3"/>
              </a:rPr>
              <a:t>msdn.microsoft.com/en-us/library/ms191272.aspx</a:t>
            </a:r>
            <a:endParaRPr lang="en-US" sz="1200" b="0" u="none" strike="noStrike" kern="1200" baseline="0" dirty="0" smtClean="0">
              <a:solidFill>
                <a:schemeClr val="tx1"/>
              </a:solidFill>
            </a:endParaRPr>
          </a:p>
          <a:p>
            <a:pPr>
              <a:spcAft>
                <a:spcPts val="600"/>
              </a:spcAft>
            </a:pPr>
            <a:endParaRPr lang="en-US" sz="800" dirty="0" smtClean="0"/>
          </a:p>
        </p:txBody>
      </p:sp>
    </p:spTree>
    <p:extLst>
      <p:ext uri="{BB962C8B-B14F-4D97-AF65-F5344CB8AC3E}">
        <p14:creationId xmlns:p14="http://schemas.microsoft.com/office/powerpoint/2010/main" val="2340357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sz="1000" b="1" dirty="0" smtClean="0">
                <a:solidFill>
                  <a:srgbClr val="008000"/>
                </a:solidFill>
                <a:latin typeface="Consolas"/>
              </a:rPr>
              <a:t>Lesson_13_1_1_Isolation_Levels_Key_Range_Locking.sql</a:t>
            </a:r>
          </a:p>
          <a:p>
            <a:endParaRPr lang="en-US" sz="1000" b="1" dirty="0" smtClean="0">
              <a:solidFill>
                <a:srgbClr val="008000"/>
              </a:solidFill>
              <a:latin typeface="Consolas"/>
            </a:endParaRPr>
          </a:p>
          <a:p>
            <a:r>
              <a:rPr lang="en-US" sz="1000" dirty="0" smtClean="0">
                <a:solidFill>
                  <a:srgbClr val="008000"/>
                </a:solidFill>
                <a:latin typeface="Consolas"/>
              </a:rPr>
              <a:t>-- </a:t>
            </a:r>
            <a:r>
              <a:rPr lang="en-US" sz="1000" dirty="0">
                <a:solidFill>
                  <a:srgbClr val="008000"/>
                </a:solidFill>
                <a:latin typeface="Consolas"/>
              </a:rPr>
              <a:t>Isolation Levels and Key Range Locking</a:t>
            </a:r>
            <a:endParaRPr lang="en-US" sz="1000" dirty="0">
              <a:solidFill>
                <a:prstClr val="black"/>
              </a:solidFill>
              <a:latin typeface="Consolas"/>
            </a:endParaRPr>
          </a:p>
          <a:p>
            <a:r>
              <a:rPr lang="en-US" sz="1000" dirty="0">
                <a:solidFill>
                  <a:srgbClr val="008000"/>
                </a:solidFill>
                <a:latin typeface="Consolas"/>
              </a:rPr>
              <a:t>-- execute the transaction with each transaction isolation level</a:t>
            </a:r>
            <a:endParaRPr lang="en-US" sz="1000" dirty="0">
              <a:solidFill>
                <a:prstClr val="black"/>
              </a:solidFill>
              <a:latin typeface="Consolas"/>
            </a:endParaRPr>
          </a:p>
          <a:p>
            <a:r>
              <a:rPr lang="en-US" sz="1000" dirty="0">
                <a:solidFill>
                  <a:srgbClr val="008000"/>
                </a:solidFill>
                <a:latin typeface="Consolas"/>
              </a:rPr>
              <a:t>-- then compare the types of locks taken with each.</a:t>
            </a:r>
            <a:endParaRPr lang="en-US" sz="1000" dirty="0">
              <a:solidFill>
                <a:prstClr val="black"/>
              </a:solidFill>
              <a:latin typeface="Consolas"/>
            </a:endParaRPr>
          </a:p>
          <a:p>
            <a:r>
              <a:rPr lang="en-US" sz="1000" dirty="0">
                <a:solidFill>
                  <a:srgbClr val="008000"/>
                </a:solidFill>
                <a:latin typeface="Consolas"/>
              </a:rPr>
              <a:t>-- especially, compare the </a:t>
            </a:r>
            <a:r>
              <a:rPr lang="en-US" sz="1000" dirty="0" err="1">
                <a:solidFill>
                  <a:srgbClr val="008000"/>
                </a:solidFill>
                <a:latin typeface="Consolas"/>
              </a:rPr>
              <a:t>request_mode</a:t>
            </a:r>
            <a:r>
              <a:rPr lang="en-US" sz="1000" dirty="0">
                <a:solidFill>
                  <a:srgbClr val="008000"/>
                </a:solidFill>
                <a:latin typeface="Consolas"/>
              </a:rPr>
              <a:t> column in </a:t>
            </a:r>
            <a:r>
              <a:rPr lang="en-US" sz="1000" dirty="0" err="1">
                <a:solidFill>
                  <a:srgbClr val="008000"/>
                </a:solidFill>
                <a:latin typeface="Consolas"/>
              </a:rPr>
              <a:t>sys.dm_tran_locks</a:t>
            </a:r>
            <a:endParaRPr lang="en-US" sz="1000" dirty="0">
              <a:solidFill>
                <a:prstClr val="black"/>
              </a:solidFill>
              <a:latin typeface="Consolas"/>
            </a:endParaRPr>
          </a:p>
          <a:p>
            <a:endParaRPr lang="en-US" sz="1000" dirty="0">
              <a:solidFill>
                <a:prstClr val="black"/>
              </a:solidFill>
              <a:latin typeface="Consolas"/>
            </a:endParaRPr>
          </a:p>
          <a:p>
            <a:r>
              <a:rPr lang="en-US" sz="1000" dirty="0">
                <a:solidFill>
                  <a:srgbClr val="008000"/>
                </a:solidFill>
                <a:latin typeface="Consolas"/>
              </a:rPr>
              <a:t>/*</a:t>
            </a:r>
            <a:endParaRPr lang="en-US" sz="1000" dirty="0">
              <a:solidFill>
                <a:prstClr val="black"/>
              </a:solidFill>
              <a:latin typeface="Consolas"/>
            </a:endParaRPr>
          </a:p>
          <a:p>
            <a:r>
              <a:rPr lang="en-US" sz="1000" dirty="0">
                <a:solidFill>
                  <a:srgbClr val="008000"/>
                </a:solidFill>
                <a:latin typeface="Consolas"/>
              </a:rPr>
              <a:t>SET TRANSACTION ISOLATION LEVEL READ COMMITTED</a:t>
            </a:r>
            <a:endParaRPr lang="en-US" sz="1000" dirty="0">
              <a:solidFill>
                <a:prstClr val="black"/>
              </a:solidFill>
              <a:latin typeface="Consolas"/>
            </a:endParaRPr>
          </a:p>
          <a:p>
            <a:r>
              <a:rPr lang="en-US" sz="1000" dirty="0">
                <a:solidFill>
                  <a:srgbClr val="008000"/>
                </a:solidFill>
                <a:latin typeface="Consolas"/>
              </a:rPr>
              <a:t>GO</a:t>
            </a:r>
            <a:endParaRPr lang="en-US" sz="1000" dirty="0">
              <a:solidFill>
                <a:prstClr val="black"/>
              </a:solidFill>
              <a:latin typeface="Consolas"/>
            </a:endParaRPr>
          </a:p>
          <a:p>
            <a:endParaRPr lang="en-US" sz="1000" dirty="0">
              <a:solidFill>
                <a:prstClr val="black"/>
              </a:solidFill>
              <a:latin typeface="Consolas"/>
            </a:endParaRPr>
          </a:p>
          <a:p>
            <a:r>
              <a:rPr lang="en-US" sz="1000" dirty="0">
                <a:solidFill>
                  <a:srgbClr val="008000"/>
                </a:solidFill>
                <a:latin typeface="Consolas"/>
              </a:rPr>
              <a:t>SET TRANSACTION ISOLATION LEVEL REPEATABLE READ</a:t>
            </a:r>
            <a:endParaRPr lang="en-US" sz="1000" dirty="0">
              <a:solidFill>
                <a:prstClr val="black"/>
              </a:solidFill>
              <a:latin typeface="Consolas"/>
            </a:endParaRPr>
          </a:p>
          <a:p>
            <a:r>
              <a:rPr lang="en-US" sz="1000" dirty="0">
                <a:solidFill>
                  <a:srgbClr val="008000"/>
                </a:solidFill>
                <a:latin typeface="Consolas"/>
              </a:rPr>
              <a:t>go</a:t>
            </a:r>
            <a:endParaRPr lang="en-US" sz="1000" dirty="0">
              <a:solidFill>
                <a:prstClr val="black"/>
              </a:solidFill>
              <a:latin typeface="Consolas"/>
            </a:endParaRPr>
          </a:p>
          <a:p>
            <a:endParaRPr lang="en-US" sz="1000" dirty="0">
              <a:solidFill>
                <a:prstClr val="black"/>
              </a:solidFill>
              <a:latin typeface="Consolas"/>
            </a:endParaRPr>
          </a:p>
          <a:p>
            <a:r>
              <a:rPr lang="en-US" sz="1000" dirty="0">
                <a:solidFill>
                  <a:srgbClr val="008000"/>
                </a:solidFill>
                <a:latin typeface="Consolas"/>
              </a:rPr>
              <a:t>SET TRANSACTION ISOLATION LEVEL SERIALIZABLE</a:t>
            </a:r>
            <a:endParaRPr lang="en-US" sz="1000" dirty="0">
              <a:solidFill>
                <a:prstClr val="black"/>
              </a:solidFill>
              <a:latin typeface="Consolas"/>
            </a:endParaRPr>
          </a:p>
          <a:p>
            <a:r>
              <a:rPr lang="en-US" sz="1000" dirty="0">
                <a:solidFill>
                  <a:srgbClr val="008000"/>
                </a:solidFill>
                <a:latin typeface="Consolas"/>
              </a:rPr>
              <a:t>go</a:t>
            </a:r>
            <a:endParaRPr lang="en-US" sz="1000" dirty="0">
              <a:solidFill>
                <a:prstClr val="black"/>
              </a:solidFill>
              <a:latin typeface="Consolas"/>
            </a:endParaRPr>
          </a:p>
          <a:p>
            <a:r>
              <a:rPr lang="en-US" sz="1000" dirty="0">
                <a:solidFill>
                  <a:srgbClr val="008000"/>
                </a:solidFill>
                <a:latin typeface="Consolas"/>
              </a:rPr>
              <a:t>*/</a:t>
            </a:r>
            <a:endParaRPr lang="en-US" sz="1000" dirty="0">
              <a:solidFill>
                <a:prstClr val="black"/>
              </a:solidFill>
              <a:latin typeface="Consolas"/>
            </a:endParaRPr>
          </a:p>
          <a:p>
            <a:r>
              <a:rPr lang="en-US" sz="1000" dirty="0">
                <a:solidFill>
                  <a:srgbClr val="0000FF"/>
                </a:solidFill>
                <a:latin typeface="Consolas"/>
              </a:rPr>
              <a:t>use</a:t>
            </a:r>
            <a:r>
              <a:rPr lang="en-US" sz="1000" dirty="0">
                <a:solidFill>
                  <a:prstClr val="black"/>
                </a:solidFill>
                <a:latin typeface="Consolas"/>
              </a:rPr>
              <a:t> </a:t>
            </a:r>
            <a:r>
              <a:rPr lang="en-US" sz="1000" dirty="0" err="1">
                <a:solidFill>
                  <a:srgbClr val="008080"/>
                </a:solidFill>
                <a:latin typeface="Consolas"/>
              </a:rPr>
              <a:t>AdventureWorksPTO</a:t>
            </a:r>
            <a:endParaRPr lang="en-US" sz="1000" dirty="0">
              <a:solidFill>
                <a:prstClr val="black"/>
              </a:solidFill>
              <a:latin typeface="Consolas"/>
            </a:endParaRPr>
          </a:p>
          <a:p>
            <a:r>
              <a:rPr lang="en-US" sz="1000" dirty="0">
                <a:solidFill>
                  <a:srgbClr val="0000FF"/>
                </a:solidFill>
                <a:latin typeface="Consolas"/>
              </a:rPr>
              <a:t>go</a:t>
            </a:r>
            <a:endParaRPr lang="en-US" sz="1000" dirty="0">
              <a:solidFill>
                <a:prstClr val="black"/>
              </a:solidFill>
              <a:latin typeface="Consolas"/>
            </a:endParaRPr>
          </a:p>
          <a:p>
            <a:endParaRPr lang="en-US" sz="1000" dirty="0">
              <a:solidFill>
                <a:prstClr val="black"/>
              </a:solidFill>
              <a:latin typeface="Consolas"/>
            </a:endParaRPr>
          </a:p>
          <a:p>
            <a:r>
              <a:rPr lang="en-US" sz="1000" dirty="0">
                <a:solidFill>
                  <a:srgbClr val="0000FF"/>
                </a:solidFill>
                <a:latin typeface="Consolas"/>
              </a:rPr>
              <a:t>BEGIN</a:t>
            </a:r>
            <a:r>
              <a:rPr lang="en-US" sz="1000" dirty="0">
                <a:solidFill>
                  <a:prstClr val="black"/>
                </a:solidFill>
                <a:latin typeface="Consolas"/>
              </a:rPr>
              <a:t> </a:t>
            </a:r>
            <a:r>
              <a:rPr lang="en-US" sz="1000" dirty="0">
                <a:solidFill>
                  <a:srgbClr val="0000FF"/>
                </a:solidFill>
                <a:latin typeface="Consolas"/>
              </a:rPr>
              <a:t>TRANSACTION</a:t>
            </a:r>
            <a:endParaRPr lang="en-US" sz="1000" dirty="0">
              <a:solidFill>
                <a:prstClr val="black"/>
              </a:solidFill>
              <a:latin typeface="Consolas"/>
            </a:endParaRPr>
          </a:p>
          <a:p>
            <a:r>
              <a:rPr lang="en-US" sz="1000" dirty="0">
                <a:solidFill>
                  <a:srgbClr val="0000FF"/>
                </a:solidFill>
                <a:latin typeface="Consolas"/>
              </a:rPr>
              <a:t>SELECT</a:t>
            </a:r>
            <a:r>
              <a:rPr lang="en-US" sz="1000" dirty="0">
                <a:solidFill>
                  <a:prstClr val="black"/>
                </a:solidFill>
                <a:latin typeface="Consolas"/>
              </a:rPr>
              <a:t> </a:t>
            </a:r>
            <a:r>
              <a:rPr lang="en-US" sz="1000" dirty="0">
                <a:solidFill>
                  <a:srgbClr val="008080"/>
                </a:solidFill>
                <a:latin typeface="Consolas"/>
              </a:rPr>
              <a:t>Name</a:t>
            </a:r>
            <a:r>
              <a:rPr lang="en-US" sz="1000" dirty="0">
                <a:solidFill>
                  <a:prstClr val="black"/>
                </a:solidFill>
                <a:latin typeface="Consolas"/>
              </a:rPr>
              <a:t> </a:t>
            </a:r>
          </a:p>
          <a:p>
            <a:r>
              <a:rPr lang="en-US" sz="1000" dirty="0">
                <a:solidFill>
                  <a:srgbClr val="0000FF"/>
                </a:solidFill>
                <a:latin typeface="Consolas"/>
              </a:rPr>
              <a:t>FROM</a:t>
            </a:r>
            <a:r>
              <a:rPr lang="en-US" sz="1000" dirty="0">
                <a:solidFill>
                  <a:prstClr val="black"/>
                </a:solidFill>
                <a:latin typeface="Consolas"/>
              </a:rPr>
              <a:t> </a:t>
            </a:r>
            <a:r>
              <a:rPr lang="en-US" sz="1000" dirty="0" err="1">
                <a:solidFill>
                  <a:srgbClr val="008080"/>
                </a:solidFill>
                <a:latin typeface="Consolas"/>
              </a:rPr>
              <a:t>Production</a:t>
            </a:r>
            <a:r>
              <a:rPr lang="en-US" sz="1000" dirty="0" err="1">
                <a:solidFill>
                  <a:srgbClr val="808080"/>
                </a:solidFill>
                <a:latin typeface="Consolas"/>
              </a:rPr>
              <a:t>.</a:t>
            </a:r>
            <a:r>
              <a:rPr lang="en-US" sz="1000" dirty="0" err="1">
                <a:solidFill>
                  <a:srgbClr val="008080"/>
                </a:solidFill>
                <a:latin typeface="Consolas"/>
              </a:rPr>
              <a:t>Product</a:t>
            </a:r>
            <a:endParaRPr lang="en-US" sz="1000" dirty="0">
              <a:solidFill>
                <a:prstClr val="black"/>
              </a:solidFill>
              <a:latin typeface="Consolas"/>
            </a:endParaRPr>
          </a:p>
          <a:p>
            <a:r>
              <a:rPr lang="en-US" sz="1000" dirty="0">
                <a:solidFill>
                  <a:srgbClr val="0000FF"/>
                </a:solidFill>
                <a:latin typeface="Consolas"/>
              </a:rPr>
              <a:t>WHERE</a:t>
            </a:r>
            <a:r>
              <a:rPr lang="en-US" sz="1000" dirty="0">
                <a:solidFill>
                  <a:prstClr val="black"/>
                </a:solidFill>
                <a:latin typeface="Consolas"/>
              </a:rPr>
              <a:t> </a:t>
            </a:r>
            <a:r>
              <a:rPr lang="en-US" sz="1000" dirty="0">
                <a:solidFill>
                  <a:srgbClr val="008080"/>
                </a:solidFill>
                <a:latin typeface="Consolas"/>
              </a:rPr>
              <a:t>Name</a:t>
            </a:r>
            <a:r>
              <a:rPr lang="en-US" sz="1000" dirty="0">
                <a:solidFill>
                  <a:prstClr val="black"/>
                </a:solidFill>
                <a:latin typeface="Consolas"/>
              </a:rPr>
              <a:t> </a:t>
            </a:r>
            <a:r>
              <a:rPr lang="en-US" sz="1000" dirty="0">
                <a:solidFill>
                  <a:srgbClr val="808080"/>
                </a:solidFill>
                <a:latin typeface="Consolas"/>
              </a:rPr>
              <a:t>between</a:t>
            </a:r>
            <a:r>
              <a:rPr lang="en-US" sz="1000" dirty="0">
                <a:solidFill>
                  <a:prstClr val="black"/>
                </a:solidFill>
                <a:latin typeface="Consolas"/>
              </a:rPr>
              <a:t> </a:t>
            </a:r>
            <a:r>
              <a:rPr lang="en-US" sz="1000" dirty="0">
                <a:solidFill>
                  <a:srgbClr val="FF0000"/>
                </a:solidFill>
                <a:latin typeface="Consolas"/>
              </a:rPr>
              <a:t>'G'</a:t>
            </a:r>
            <a:r>
              <a:rPr lang="en-US" sz="1000" dirty="0">
                <a:solidFill>
                  <a:prstClr val="black"/>
                </a:solidFill>
                <a:latin typeface="Consolas"/>
              </a:rPr>
              <a:t> </a:t>
            </a:r>
            <a:r>
              <a:rPr lang="en-US" sz="1000" dirty="0">
                <a:solidFill>
                  <a:srgbClr val="808080"/>
                </a:solidFill>
                <a:latin typeface="Consolas"/>
              </a:rPr>
              <a:t>and</a:t>
            </a:r>
            <a:r>
              <a:rPr lang="en-US" sz="1000" dirty="0">
                <a:solidFill>
                  <a:prstClr val="black"/>
                </a:solidFill>
                <a:latin typeface="Consolas"/>
              </a:rPr>
              <a:t> </a:t>
            </a:r>
            <a:r>
              <a:rPr lang="en-US" sz="1000" dirty="0">
                <a:solidFill>
                  <a:srgbClr val="FF0000"/>
                </a:solidFill>
                <a:latin typeface="Consolas"/>
              </a:rPr>
              <a:t>'</a:t>
            </a:r>
            <a:r>
              <a:rPr lang="en-US" sz="1000" dirty="0" err="1">
                <a:solidFill>
                  <a:srgbClr val="FF0000"/>
                </a:solidFill>
                <a:latin typeface="Consolas"/>
              </a:rPr>
              <a:t>Heb</a:t>
            </a:r>
            <a:r>
              <a:rPr lang="en-US" sz="1000" dirty="0">
                <a:solidFill>
                  <a:srgbClr val="FF0000"/>
                </a:solidFill>
                <a:latin typeface="Consolas"/>
              </a:rPr>
              <a:t>'</a:t>
            </a:r>
            <a:r>
              <a:rPr lang="en-US" sz="1000" dirty="0">
                <a:solidFill>
                  <a:prstClr val="black"/>
                </a:solidFill>
                <a:latin typeface="Consolas"/>
              </a:rPr>
              <a:t> </a:t>
            </a:r>
          </a:p>
          <a:p>
            <a:r>
              <a:rPr lang="en-US" sz="1000" dirty="0">
                <a:solidFill>
                  <a:srgbClr val="008000"/>
                </a:solidFill>
                <a:latin typeface="Consolas"/>
              </a:rPr>
              <a:t>-- ROLLBACK TRANSACTION</a:t>
            </a:r>
          </a:p>
          <a:p>
            <a:endParaRPr lang="en-US" sz="1000" dirty="0" smtClean="0"/>
          </a:p>
          <a:p>
            <a:r>
              <a:rPr lang="en-US" sz="1000" b="1" dirty="0" smtClean="0">
                <a:solidFill>
                  <a:srgbClr val="008000"/>
                </a:solidFill>
                <a:latin typeface="Consolas"/>
              </a:rPr>
              <a:t>Lesson_13_1_2_Isolation_Levels_Key_Range_Locking.sql</a:t>
            </a:r>
          </a:p>
          <a:p>
            <a:endParaRPr lang="en-US" sz="1000" dirty="0" smtClean="0"/>
          </a:p>
          <a:p>
            <a:r>
              <a:rPr lang="en-US" sz="1000" dirty="0">
                <a:solidFill>
                  <a:srgbClr val="008000"/>
                </a:solidFill>
                <a:latin typeface="Consolas"/>
              </a:rPr>
              <a:t>-- What locks are taken?</a:t>
            </a:r>
            <a:endParaRPr lang="en-US" sz="1000" dirty="0">
              <a:solidFill>
                <a:prstClr val="black"/>
              </a:solidFill>
              <a:latin typeface="Consolas"/>
            </a:endParaRPr>
          </a:p>
          <a:p>
            <a:r>
              <a:rPr lang="en-US" sz="1000" dirty="0">
                <a:solidFill>
                  <a:srgbClr val="008000"/>
                </a:solidFill>
                <a:latin typeface="Consolas"/>
              </a:rPr>
              <a:t>-- Replace &lt;</a:t>
            </a:r>
            <a:r>
              <a:rPr lang="en-US" sz="1000" dirty="0" err="1">
                <a:solidFill>
                  <a:srgbClr val="008000"/>
                </a:solidFill>
                <a:latin typeface="Consolas"/>
              </a:rPr>
              <a:t>session_id</a:t>
            </a:r>
            <a:r>
              <a:rPr lang="en-US" sz="1000" dirty="0">
                <a:solidFill>
                  <a:srgbClr val="008000"/>
                </a:solidFill>
                <a:latin typeface="Consolas"/>
              </a:rPr>
              <a:t>&gt; with the session ID from the previous file</a:t>
            </a:r>
            <a:endParaRPr lang="en-US" sz="1000" dirty="0">
              <a:solidFill>
                <a:prstClr val="black"/>
              </a:solidFill>
              <a:latin typeface="Consolas"/>
            </a:endParaRPr>
          </a:p>
          <a:p>
            <a:endParaRPr lang="en-US" sz="1000" dirty="0">
              <a:solidFill>
                <a:prstClr val="black"/>
              </a:solidFill>
              <a:latin typeface="Consolas"/>
            </a:endParaRPr>
          </a:p>
          <a:p>
            <a:r>
              <a:rPr lang="en-US" sz="1000" dirty="0">
                <a:solidFill>
                  <a:srgbClr val="0000FF"/>
                </a:solidFill>
                <a:latin typeface="Consolas"/>
              </a:rPr>
              <a:t>select</a:t>
            </a:r>
            <a:r>
              <a:rPr lang="en-US" sz="1000" dirty="0">
                <a:solidFill>
                  <a:prstClr val="black"/>
                </a:solidFill>
                <a:latin typeface="Consolas"/>
              </a:rPr>
              <a:t> </a:t>
            </a:r>
            <a:r>
              <a:rPr lang="en-US" sz="1000" dirty="0" err="1">
                <a:solidFill>
                  <a:srgbClr val="008080"/>
                </a:solidFill>
                <a:latin typeface="Consolas"/>
              </a:rPr>
              <a:t>resource_type</a:t>
            </a:r>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resource_description</a:t>
            </a:r>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resource_associated_entity_id</a:t>
            </a:r>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request_mode</a:t>
            </a:r>
            <a:endParaRPr lang="en-US" sz="1000" dirty="0">
              <a:solidFill>
                <a:prstClr val="black"/>
              </a:solidFill>
              <a:latin typeface="Consolas"/>
            </a:endParaRPr>
          </a:p>
          <a:p>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request_type</a:t>
            </a:r>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request_status</a:t>
            </a:r>
            <a:r>
              <a:rPr lang="en-US" sz="1000" dirty="0">
                <a:solidFill>
                  <a:srgbClr val="808080"/>
                </a:solidFill>
                <a:latin typeface="Consolas"/>
              </a:rPr>
              <a:t>,</a:t>
            </a:r>
            <a:r>
              <a:rPr lang="en-US" sz="1000" dirty="0">
                <a:solidFill>
                  <a:prstClr val="black"/>
                </a:solidFill>
                <a:latin typeface="Consolas"/>
              </a:rPr>
              <a:t> </a:t>
            </a:r>
            <a:r>
              <a:rPr lang="en-US" sz="1000" dirty="0" err="1">
                <a:solidFill>
                  <a:srgbClr val="008080"/>
                </a:solidFill>
                <a:latin typeface="Consolas"/>
              </a:rPr>
              <a:t>request_session_id</a:t>
            </a:r>
            <a:endParaRPr lang="en-US" sz="1000" dirty="0">
              <a:solidFill>
                <a:prstClr val="black"/>
              </a:solidFill>
              <a:latin typeface="Consolas"/>
            </a:endParaRPr>
          </a:p>
          <a:p>
            <a:r>
              <a:rPr lang="en-US" sz="1000" dirty="0">
                <a:solidFill>
                  <a:srgbClr val="0000FF"/>
                </a:solidFill>
                <a:latin typeface="Consolas"/>
              </a:rPr>
              <a:t>from</a:t>
            </a:r>
            <a:r>
              <a:rPr lang="en-US" sz="1000" dirty="0">
                <a:solidFill>
                  <a:prstClr val="black"/>
                </a:solidFill>
                <a:latin typeface="Consolas"/>
              </a:rPr>
              <a:t> </a:t>
            </a:r>
            <a:r>
              <a:rPr lang="en-US" sz="1000" dirty="0" err="1">
                <a:solidFill>
                  <a:srgbClr val="008000"/>
                </a:solidFill>
                <a:latin typeface="Consolas"/>
              </a:rPr>
              <a:t>sys</a:t>
            </a:r>
            <a:r>
              <a:rPr lang="en-US" sz="1000" dirty="0" err="1">
                <a:solidFill>
                  <a:srgbClr val="808080"/>
                </a:solidFill>
                <a:latin typeface="Consolas"/>
              </a:rPr>
              <a:t>.</a:t>
            </a:r>
            <a:r>
              <a:rPr lang="en-US" sz="1000" dirty="0" err="1">
                <a:solidFill>
                  <a:srgbClr val="008000"/>
                </a:solidFill>
                <a:latin typeface="Consolas"/>
              </a:rPr>
              <a:t>dm_tran_locks</a:t>
            </a:r>
            <a:endParaRPr lang="en-US" sz="1000" dirty="0">
              <a:solidFill>
                <a:prstClr val="black"/>
              </a:solidFill>
              <a:latin typeface="Consolas"/>
            </a:endParaRPr>
          </a:p>
          <a:p>
            <a:r>
              <a:rPr lang="en-US" sz="1000" dirty="0">
                <a:solidFill>
                  <a:srgbClr val="0000FF"/>
                </a:solidFill>
                <a:latin typeface="Consolas"/>
              </a:rPr>
              <a:t>where</a:t>
            </a:r>
            <a:r>
              <a:rPr lang="en-US" sz="1000" dirty="0">
                <a:solidFill>
                  <a:prstClr val="black"/>
                </a:solidFill>
                <a:latin typeface="Consolas"/>
              </a:rPr>
              <a:t> </a:t>
            </a:r>
            <a:r>
              <a:rPr lang="en-US" sz="1000" dirty="0" err="1">
                <a:solidFill>
                  <a:srgbClr val="008080"/>
                </a:solidFill>
                <a:latin typeface="Consolas"/>
              </a:rPr>
              <a:t>request_session_id</a:t>
            </a:r>
            <a:r>
              <a:rPr lang="en-US" sz="1000" dirty="0">
                <a:solidFill>
                  <a:prstClr val="black"/>
                </a:solidFill>
                <a:latin typeface="Consolas"/>
              </a:rPr>
              <a:t> </a:t>
            </a:r>
            <a:r>
              <a:rPr lang="en-US" sz="1000" dirty="0">
                <a:solidFill>
                  <a:srgbClr val="808080"/>
                </a:solidFill>
                <a:latin typeface="Consolas"/>
              </a:rPr>
              <a:t>=</a:t>
            </a:r>
            <a:r>
              <a:rPr lang="en-US" sz="1000" dirty="0">
                <a:solidFill>
                  <a:prstClr val="black"/>
                </a:solidFill>
                <a:latin typeface="Consolas"/>
              </a:rPr>
              <a:t> </a:t>
            </a:r>
            <a:r>
              <a:rPr lang="en-US" sz="1000" dirty="0">
                <a:solidFill>
                  <a:srgbClr val="808080"/>
                </a:solidFill>
                <a:latin typeface="Consolas"/>
              </a:rPr>
              <a:t>&lt;</a:t>
            </a:r>
            <a:r>
              <a:rPr lang="en-US" sz="1000" dirty="0" err="1">
                <a:solidFill>
                  <a:srgbClr val="008080"/>
                </a:solidFill>
                <a:latin typeface="Consolas"/>
              </a:rPr>
              <a:t>session_id</a:t>
            </a:r>
            <a:r>
              <a:rPr lang="en-US" sz="1000" dirty="0">
                <a:solidFill>
                  <a:srgbClr val="808080"/>
                </a:solidFill>
                <a:latin typeface="Consolas"/>
              </a:rPr>
              <a:t>&gt;</a:t>
            </a:r>
          </a:p>
          <a:p>
            <a:endParaRPr lang="en-US" sz="1000" dirty="0" smtClean="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11</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b="1" dirty="0" smtClean="0"/>
              <a:t>&lt;&lt;optional&gt;&gt;</a:t>
            </a:r>
          </a:p>
          <a:p>
            <a:r>
              <a:rPr lang="en-US" b="1" dirty="0" smtClean="0"/>
              <a:t>Observe locks and granularity</a:t>
            </a:r>
          </a:p>
          <a:p>
            <a:pPr marL="0" indent="0">
              <a:buFont typeface="Arial" charset="0"/>
              <a:buNone/>
            </a:pPr>
            <a:endParaRPr lang="en-US" dirty="0" smtClean="0"/>
          </a:p>
          <a:p>
            <a:r>
              <a:rPr lang="en-US" sz="1200" b="1" kern="1200" dirty="0" smtClean="0">
                <a:solidFill>
                  <a:schemeClr val="tx1"/>
                </a:solidFill>
                <a:latin typeface="+mn-lt"/>
                <a:ea typeface="+mn-ea"/>
                <a:cs typeface="+mn-cs"/>
              </a:rPr>
              <a:t>-- Lesson 13- locking basics</a:t>
            </a:r>
          </a:p>
          <a:p>
            <a:r>
              <a:rPr lang="en-US" sz="1200" b="1" kern="1200" dirty="0" smtClean="0">
                <a:solidFill>
                  <a:schemeClr val="tx1"/>
                </a:solidFill>
                <a:latin typeface="+mn-lt"/>
                <a:ea typeface="+mn-ea"/>
                <a:cs typeface="+mn-cs"/>
              </a:rPr>
              <a:t>-- Script  5 - Observe locks and granularity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Using DMVs and </a:t>
            </a:r>
            <a:r>
              <a:rPr lang="en-US" sz="1200" kern="1200" dirty="0" err="1" smtClean="0">
                <a:solidFill>
                  <a:schemeClr val="tx1"/>
                </a:solidFill>
                <a:latin typeface="+mn-lt"/>
                <a:ea typeface="+mn-ea"/>
                <a:cs typeface="+mn-cs"/>
              </a:rPr>
              <a:t>sp_lock</a:t>
            </a:r>
            <a:r>
              <a:rPr lang="en-US" sz="1200" kern="1200" dirty="0" smtClean="0">
                <a:solidFill>
                  <a:schemeClr val="tx1"/>
                </a:solidFill>
                <a:latin typeface="+mn-lt"/>
                <a:ea typeface="+mn-ea"/>
                <a:cs typeface="+mn-cs"/>
              </a:rPr>
              <a:t> to observe lock / page lock / row lock / Intent lock</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DBCC USEROPTIONS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Table lock</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Purchasing.PurchaseOrderDetail</a:t>
            </a:r>
            <a:r>
              <a:rPr lang="en-US" sz="1200" kern="1200" dirty="0" smtClean="0">
                <a:solidFill>
                  <a:schemeClr val="tx1"/>
                </a:solidFill>
                <a:latin typeface="+mn-lt"/>
                <a:ea typeface="+mn-ea"/>
                <a:cs typeface="+mn-cs"/>
              </a:rPr>
              <a:t> WITH (HOLDLOCK);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the above first, then rollback the transaction after. </a:t>
            </a:r>
          </a:p>
          <a:p>
            <a:r>
              <a:rPr lang="en-US" sz="1200" kern="1200" dirty="0" smtClean="0">
                <a:solidFill>
                  <a:schemeClr val="tx1"/>
                </a:solidFill>
                <a:latin typeface="+mn-lt"/>
                <a:ea typeface="+mn-ea"/>
                <a:cs typeface="+mn-cs"/>
              </a:rPr>
              <a:t>-- Observe with the HOLDLOCK hint (against the whole table as there's no filter involved), </a:t>
            </a:r>
          </a:p>
          <a:p>
            <a:r>
              <a:rPr lang="en-US" sz="1200" kern="1200" dirty="0" smtClean="0">
                <a:solidFill>
                  <a:schemeClr val="tx1"/>
                </a:solidFill>
                <a:latin typeface="+mn-lt"/>
                <a:ea typeface="+mn-ea"/>
                <a:cs typeface="+mn-cs"/>
              </a:rPr>
              <a:t>-- the object has an (S) lock granted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Row lock / Page lock / Intent lock</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Purchasing.PurchaseOrderHeader</a:t>
            </a:r>
            <a:r>
              <a:rPr lang="en-US" sz="1200" kern="1200" dirty="0" smtClean="0">
                <a:solidFill>
                  <a:schemeClr val="tx1"/>
                </a:solidFill>
                <a:latin typeface="+mn-lt"/>
                <a:ea typeface="+mn-ea"/>
                <a:cs typeface="+mn-cs"/>
              </a:rPr>
              <a:t> WITH (HOLDLOCK)</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PurchaseOrderID</a:t>
            </a:r>
            <a:r>
              <a:rPr lang="en-US" sz="1200" kern="1200" dirty="0" smtClean="0">
                <a:solidFill>
                  <a:schemeClr val="tx1"/>
                </a:solidFill>
                <a:latin typeface="+mn-lt"/>
                <a:ea typeface="+mn-ea"/>
                <a:cs typeface="+mn-cs"/>
              </a:rPr>
              <a:t> = 4012;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the above first then rollback the transaction after. </a:t>
            </a:r>
          </a:p>
          <a:p>
            <a:r>
              <a:rPr lang="en-US" sz="1200" kern="1200" dirty="0" smtClean="0">
                <a:solidFill>
                  <a:schemeClr val="tx1"/>
                </a:solidFill>
                <a:latin typeface="+mn-lt"/>
                <a:ea typeface="+mn-ea"/>
                <a:cs typeface="+mn-cs"/>
              </a:rPr>
              <a:t>-- Observe with the HOLDLOCK against the row (</a:t>
            </a:r>
            <a:r>
              <a:rPr lang="en-US" sz="1200" kern="1200" dirty="0" err="1" smtClean="0">
                <a:solidFill>
                  <a:schemeClr val="tx1"/>
                </a:solidFill>
                <a:latin typeface="+mn-lt"/>
                <a:ea typeface="+mn-ea"/>
                <a:cs typeface="+mn-cs"/>
              </a:rPr>
              <a:t>PurchaseOrderID</a:t>
            </a:r>
            <a:r>
              <a:rPr lang="en-US" sz="1200" kern="1200" dirty="0" smtClean="0">
                <a:solidFill>
                  <a:schemeClr val="tx1"/>
                </a:solidFill>
                <a:latin typeface="+mn-lt"/>
                <a:ea typeface="+mn-ea"/>
                <a:cs typeface="+mn-cs"/>
              </a:rPr>
              <a:t> = 4012) </a:t>
            </a:r>
          </a:p>
          <a:p>
            <a:r>
              <a:rPr lang="en-US" sz="1200" kern="1200" dirty="0" smtClean="0">
                <a:solidFill>
                  <a:schemeClr val="tx1"/>
                </a:solidFill>
                <a:latin typeface="+mn-lt"/>
                <a:ea typeface="+mn-ea"/>
                <a:cs typeface="+mn-cs"/>
              </a:rPr>
              <a:t>-- an (S) lock has been granted to the KEY and (IS) on the page the row belongs to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use </a:t>
            </a:r>
            <a:r>
              <a:rPr lang="en-US" sz="1200" kern="1200" dirty="0" err="1" smtClean="0">
                <a:solidFill>
                  <a:schemeClr val="tx1"/>
                </a:solidFill>
                <a:latin typeface="+mn-lt"/>
                <a:ea typeface="+mn-ea"/>
                <a:cs typeface="+mn-cs"/>
              </a:rPr>
              <a:t>sp_lock</a:t>
            </a:r>
            <a:r>
              <a:rPr lang="en-US" sz="1200" kern="1200" dirty="0" smtClean="0">
                <a:solidFill>
                  <a:schemeClr val="tx1"/>
                </a:solidFill>
                <a:latin typeface="+mn-lt"/>
                <a:ea typeface="+mn-ea"/>
                <a:cs typeface="+mn-cs"/>
              </a:rPr>
              <a:t>, which can be used in SQL2K</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Purchasing.PurchaseOrderHeader</a:t>
            </a:r>
            <a:r>
              <a:rPr lang="en-US" sz="1200" kern="1200" dirty="0" smtClean="0">
                <a:solidFill>
                  <a:schemeClr val="tx1"/>
                </a:solidFill>
                <a:latin typeface="+mn-lt"/>
                <a:ea typeface="+mn-ea"/>
                <a:cs typeface="+mn-cs"/>
              </a:rPr>
              <a:t> WITH (HOLDLOCK)</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PurchaseOrderID</a:t>
            </a:r>
            <a:r>
              <a:rPr lang="en-US" sz="1200" kern="1200" dirty="0" smtClean="0">
                <a:solidFill>
                  <a:schemeClr val="tx1"/>
                </a:solidFill>
                <a:latin typeface="+mn-lt"/>
                <a:ea typeface="+mn-ea"/>
                <a:cs typeface="+mn-cs"/>
              </a:rPr>
              <a:t> = 4012;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EXECUTE </a:t>
            </a:r>
            <a:r>
              <a:rPr lang="en-US" sz="1200" kern="1200" dirty="0" err="1" smtClean="0">
                <a:solidFill>
                  <a:schemeClr val="tx1"/>
                </a:solidFill>
                <a:latin typeface="+mn-lt"/>
                <a:ea typeface="+mn-ea"/>
                <a:cs typeface="+mn-cs"/>
              </a:rPr>
              <a:t>sp_lock</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similar information can be obtained via </a:t>
            </a:r>
            <a:r>
              <a:rPr lang="en-US" sz="1200" kern="1200" dirty="0" err="1" smtClean="0">
                <a:solidFill>
                  <a:schemeClr val="tx1"/>
                </a:solidFill>
                <a:latin typeface="+mn-lt"/>
                <a:ea typeface="+mn-ea"/>
                <a:cs typeface="+mn-cs"/>
              </a:rPr>
              <a:t>sp_lock</a:t>
            </a:r>
            <a:r>
              <a:rPr lang="en-US" sz="1200" kern="1200" dirty="0" smtClean="0">
                <a:solidFill>
                  <a:schemeClr val="tx1"/>
                </a:solidFill>
                <a:latin typeface="+mn-lt"/>
                <a:ea typeface="+mn-ea"/>
                <a:cs typeface="+mn-cs"/>
              </a:rPr>
              <a:t> (SQL Server 2000)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indent="0">
              <a:buFont typeface="Arial" charset="0"/>
              <a:buNone/>
            </a:pPr>
            <a:endParaRPr lang="en-US" dirty="0" smtClean="0"/>
          </a:p>
          <a:p>
            <a:r>
              <a:rPr lang="en-US" sz="1200" b="1" kern="1200" dirty="0" smtClean="0">
                <a:solidFill>
                  <a:schemeClr val="tx1"/>
                </a:solidFill>
                <a:latin typeface="+mn-lt"/>
                <a:ea typeface="+mn-ea"/>
                <a:cs typeface="+mn-cs"/>
              </a:rPr>
              <a:t>-- Lesson 13_6 - locking basics</a:t>
            </a:r>
          </a:p>
          <a:p>
            <a:r>
              <a:rPr lang="en-US" sz="1200" b="1" kern="1200" dirty="0" smtClean="0">
                <a:solidFill>
                  <a:schemeClr val="tx1"/>
                </a:solidFill>
                <a:latin typeface="+mn-lt"/>
                <a:ea typeface="+mn-ea"/>
                <a:cs typeface="+mn-cs"/>
              </a:rPr>
              <a:t>-- Script  - Lock types and DML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 this demo, we will show you different type of locks:</a:t>
            </a:r>
          </a:p>
          <a:p>
            <a:r>
              <a:rPr lang="en-US" sz="1200" kern="1200" dirty="0" smtClean="0">
                <a:solidFill>
                  <a:schemeClr val="tx1"/>
                </a:solidFill>
                <a:latin typeface="+mn-lt"/>
                <a:ea typeface="+mn-ea"/>
                <a:cs typeface="+mn-cs"/>
              </a:rPr>
              <a:t>Shared (S)</a:t>
            </a:r>
          </a:p>
          <a:p>
            <a:r>
              <a:rPr lang="en-US" sz="1200" kern="1200" dirty="0" smtClean="0">
                <a:solidFill>
                  <a:schemeClr val="tx1"/>
                </a:solidFill>
                <a:latin typeface="+mn-lt"/>
                <a:ea typeface="+mn-ea"/>
                <a:cs typeface="+mn-cs"/>
              </a:rPr>
              <a:t>Update (U)</a:t>
            </a:r>
          </a:p>
          <a:p>
            <a:r>
              <a:rPr lang="en-US" sz="1200" kern="1200" dirty="0" smtClean="0">
                <a:solidFill>
                  <a:schemeClr val="tx1"/>
                </a:solidFill>
                <a:latin typeface="+mn-lt"/>
                <a:ea typeface="+mn-ea"/>
                <a:cs typeface="+mn-cs"/>
              </a:rPr>
              <a:t>Exclusive (X)</a:t>
            </a:r>
          </a:p>
          <a:p>
            <a:r>
              <a:rPr lang="en-US" sz="1200" kern="1200" dirty="0" smtClean="0">
                <a:solidFill>
                  <a:schemeClr val="tx1"/>
                </a:solidFill>
                <a:latin typeface="+mn-lt"/>
                <a:ea typeface="+mn-ea"/>
                <a:cs typeface="+mn-cs"/>
              </a:rPr>
              <a:t>Bulk Update (BU)</a:t>
            </a:r>
          </a:p>
          <a:p>
            <a:r>
              <a:rPr lang="en-US" sz="1200" kern="1200" dirty="0" smtClean="0">
                <a:solidFill>
                  <a:schemeClr val="tx1"/>
                </a:solidFill>
                <a:latin typeface="+mn-lt"/>
                <a:ea typeface="+mn-ea"/>
                <a:cs typeface="+mn-cs"/>
              </a:rPr>
              <a:t>Key-range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observing lock </a:t>
            </a:r>
            <a:r>
              <a:rPr lang="en-US" sz="1200" kern="1200" dirty="0" err="1" smtClean="0">
                <a:solidFill>
                  <a:schemeClr val="tx1"/>
                </a:solidFill>
                <a:latin typeface="+mn-lt"/>
                <a:ea typeface="+mn-ea"/>
                <a:cs typeface="+mn-cs"/>
              </a:rPr>
              <a:t>behaviour</a:t>
            </a:r>
            <a:r>
              <a:rPr lang="en-US" sz="1200" kern="1200" dirty="0" smtClean="0">
                <a:solidFill>
                  <a:schemeClr val="tx1"/>
                </a:solidFill>
                <a:latin typeface="+mn-lt"/>
                <a:ea typeface="+mn-ea"/>
                <a:cs typeface="+mn-cs"/>
              </a:rPr>
              <a:t>, we use repeatable read isolation level as default to retain locks. </a:t>
            </a:r>
          </a:p>
          <a:p>
            <a:r>
              <a:rPr lang="en-US" sz="1200" kern="1200" dirty="0" smtClean="0">
                <a:solidFill>
                  <a:schemeClr val="tx1"/>
                </a:solidFill>
                <a:latin typeface="+mn-lt"/>
                <a:ea typeface="+mn-ea"/>
                <a:cs typeface="+mn-cs"/>
              </a:rPr>
              <a:t>As to Key-range lock, it only happens in </a:t>
            </a:r>
            <a:r>
              <a:rPr lang="en-US" sz="1200" kern="1200" dirty="0" err="1" smtClean="0">
                <a:solidFill>
                  <a:schemeClr val="tx1"/>
                </a:solidFill>
                <a:latin typeface="+mn-lt"/>
                <a:ea typeface="+mn-ea"/>
                <a:cs typeface="+mn-cs"/>
              </a:rPr>
              <a:t>serializable</a:t>
            </a:r>
            <a:r>
              <a:rPr lang="en-US" sz="1200" kern="1200" dirty="0" smtClean="0">
                <a:solidFill>
                  <a:schemeClr val="tx1"/>
                </a:solidFill>
                <a:latin typeface="+mn-lt"/>
                <a:ea typeface="+mn-ea"/>
                <a:cs typeface="+mn-cs"/>
              </a:rPr>
              <a:t> isolation level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TRANSACTION ISOLATION LEVEL REPEATABLE READ;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-- 1. Update lock </a:t>
            </a:r>
            <a:r>
              <a:rPr lang="en-US" sz="1200" kern="1200" dirty="0" err="1" smtClean="0">
                <a:solidFill>
                  <a:schemeClr val="tx1"/>
                </a:solidFill>
                <a:latin typeface="+mn-lt"/>
                <a:ea typeface="+mn-ea"/>
                <a:cs typeface="+mn-cs"/>
              </a:rPr>
              <a:t>behaviour</a:t>
            </a:r>
            <a:r>
              <a:rPr lang="en-US" sz="1200" kern="1200" dirty="0" smtClean="0">
                <a:solidFill>
                  <a:schemeClr val="tx1"/>
                </a:solidFill>
                <a:latin typeface="+mn-lt"/>
                <a:ea typeface="+mn-ea"/>
                <a:cs typeface="+mn-cs"/>
              </a:rPr>
              <a:t> (delete + insert)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Person.AddressType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 Name = 'Home'</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AddressTypeID</a:t>
            </a:r>
            <a:r>
              <a:rPr lang="en-US" sz="1200" kern="1200" dirty="0" smtClean="0">
                <a:solidFill>
                  <a:schemeClr val="tx1"/>
                </a:solidFill>
                <a:latin typeface="+mn-lt"/>
                <a:ea typeface="+mn-ea"/>
                <a:cs typeface="+mn-cs"/>
              </a:rPr>
              <a:t> =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Note there is only 1 key locks on clustered index</a:t>
            </a: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Person.AddressType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 Name = 'Home1'</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AddressTypeID</a:t>
            </a:r>
            <a:r>
              <a:rPr lang="en-US" sz="1200" kern="1200" dirty="0" smtClean="0">
                <a:solidFill>
                  <a:schemeClr val="tx1"/>
                </a:solidFill>
                <a:latin typeface="+mn-lt"/>
                <a:ea typeface="+mn-ea"/>
                <a:cs typeface="+mn-cs"/>
              </a:rPr>
              <a:t> =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This time there will be 1 key locks on clustered index and 2 key lock on </a:t>
            </a:r>
            <a:r>
              <a:rPr lang="en-US" sz="1200" kern="1200" dirty="0" err="1" smtClean="0">
                <a:solidFill>
                  <a:schemeClr val="tx1"/>
                </a:solidFill>
                <a:latin typeface="+mn-lt"/>
                <a:ea typeface="+mn-ea"/>
                <a:cs typeface="+mn-cs"/>
              </a:rPr>
              <a:t>nonclustered</a:t>
            </a:r>
            <a:r>
              <a:rPr lang="en-US" sz="1200" kern="1200" dirty="0" smtClean="0">
                <a:solidFill>
                  <a:schemeClr val="tx1"/>
                </a:solidFill>
                <a:latin typeface="+mn-lt"/>
                <a:ea typeface="+mn-ea"/>
                <a:cs typeface="+mn-cs"/>
              </a:rPr>
              <a:t> index </a:t>
            </a:r>
            <a:r>
              <a:rPr lang="en-US" sz="1200" kern="1200" dirty="0" err="1" smtClean="0">
                <a:solidFill>
                  <a:schemeClr val="tx1"/>
                </a:solidFill>
                <a:latin typeface="+mn-lt"/>
                <a:ea typeface="+mn-ea"/>
                <a:cs typeface="+mn-cs"/>
              </a:rPr>
              <a:t>AK_AddressType_Name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dbo.DatabaseLog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SET Event = 'CREATE_TABLE'</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DatabaseLogID</a:t>
            </a:r>
            <a:r>
              <a:rPr lang="en-US" sz="1200" kern="1200" dirty="0" smtClean="0">
                <a:solidFill>
                  <a:schemeClr val="tx1"/>
                </a:solidFill>
                <a:latin typeface="+mn-lt"/>
                <a:ea typeface="+mn-ea"/>
                <a:cs typeface="+mn-cs"/>
              </a:rPr>
              <a:t> =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heap table, there is U lock on </a:t>
            </a:r>
            <a:r>
              <a:rPr lang="en-US" sz="1200" kern="1200" dirty="0" err="1" smtClean="0">
                <a:solidFill>
                  <a:schemeClr val="tx1"/>
                </a:solidFill>
                <a:latin typeface="+mn-lt"/>
                <a:ea typeface="+mn-ea"/>
                <a:cs typeface="+mn-cs"/>
              </a:rPr>
              <a:t>nonclutered</a:t>
            </a:r>
            <a:r>
              <a:rPr lang="en-US" sz="1200" kern="1200" dirty="0" smtClean="0">
                <a:solidFill>
                  <a:schemeClr val="tx1"/>
                </a:solidFill>
                <a:latin typeface="+mn-lt"/>
                <a:ea typeface="+mn-ea"/>
                <a:cs typeface="+mn-cs"/>
              </a:rPr>
              <a:t> index key and X lock on rid.</a:t>
            </a: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DELETE </a:t>
            </a:r>
            <a:r>
              <a:rPr lang="en-US" sz="1200" kern="1200" dirty="0" err="1" smtClean="0">
                <a:solidFill>
                  <a:schemeClr val="tx1"/>
                </a:solidFill>
                <a:latin typeface="+mn-lt"/>
                <a:ea typeface="+mn-ea"/>
                <a:cs typeface="+mn-cs"/>
              </a:rPr>
              <a:t>Production.WorkOrder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WorkOrderID</a:t>
            </a:r>
            <a:r>
              <a:rPr lang="en-US" sz="1200" kern="1200" dirty="0" smtClean="0">
                <a:solidFill>
                  <a:schemeClr val="tx1"/>
                </a:solidFill>
                <a:latin typeface="+mn-lt"/>
                <a:ea typeface="+mn-ea"/>
                <a:cs typeface="+mn-cs"/>
              </a:rPr>
              <a:t> = 100;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 Delete lock behavior (select + delete)</a:t>
            </a:r>
          </a:p>
          <a:p>
            <a:r>
              <a:rPr lang="en-US" sz="1200" kern="1200" dirty="0" smtClean="0">
                <a:solidFill>
                  <a:schemeClr val="tx1"/>
                </a:solidFill>
                <a:latin typeface="+mn-lt"/>
                <a:ea typeface="+mn-ea"/>
                <a:cs typeface="+mn-cs"/>
              </a:rPr>
              <a:t>-- For </a:t>
            </a:r>
            <a:r>
              <a:rPr lang="en-US" sz="1200" kern="1200" dirty="0" err="1" smtClean="0">
                <a:solidFill>
                  <a:schemeClr val="tx1"/>
                </a:solidFill>
                <a:latin typeface="+mn-lt"/>
                <a:ea typeface="+mn-ea"/>
                <a:cs typeface="+mn-cs"/>
              </a:rPr>
              <a:t>BTree</a:t>
            </a:r>
            <a:r>
              <a:rPr lang="en-US" sz="1200" kern="1200" dirty="0" smtClean="0">
                <a:solidFill>
                  <a:schemeClr val="tx1"/>
                </a:solidFill>
                <a:latin typeface="+mn-lt"/>
                <a:ea typeface="+mn-ea"/>
                <a:cs typeface="+mn-cs"/>
              </a:rPr>
              <a:t> table, key lock on all 3 indexes. </a:t>
            </a: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heap table, key lock on index and rid</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DELETE </a:t>
            </a:r>
            <a:r>
              <a:rPr lang="en-US" sz="1200" kern="1200" dirty="0" err="1" smtClean="0">
                <a:solidFill>
                  <a:schemeClr val="tx1"/>
                </a:solidFill>
                <a:latin typeface="+mn-lt"/>
                <a:ea typeface="+mn-ea"/>
                <a:cs typeface="+mn-cs"/>
              </a:rPr>
              <a:t>dbo.DatabaseLog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DatabaseLogID</a:t>
            </a:r>
            <a:r>
              <a:rPr lang="en-US" sz="1200" kern="1200" dirty="0" smtClean="0">
                <a:solidFill>
                  <a:schemeClr val="tx1"/>
                </a:solidFill>
                <a:latin typeface="+mn-lt"/>
                <a:ea typeface="+mn-ea"/>
                <a:cs typeface="+mn-cs"/>
              </a:rPr>
              <a:t> =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where condition without index, all pages will add IU lock</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DELETE </a:t>
            </a:r>
            <a:r>
              <a:rPr lang="en-US" sz="1200" kern="1200" dirty="0" err="1" smtClean="0">
                <a:solidFill>
                  <a:schemeClr val="tx1"/>
                </a:solidFill>
                <a:latin typeface="+mn-lt"/>
                <a:ea typeface="+mn-ea"/>
                <a:cs typeface="+mn-cs"/>
              </a:rPr>
              <a:t>dbo.DatabaseLog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object = '</a:t>
            </a:r>
            <a:r>
              <a:rPr lang="en-US" sz="1200" kern="1200" dirty="0" err="1" smtClean="0">
                <a:solidFill>
                  <a:schemeClr val="tx1"/>
                </a:solidFill>
                <a:latin typeface="+mn-lt"/>
                <a:ea typeface="+mn-ea"/>
                <a:cs typeface="+mn-cs"/>
              </a:rPr>
              <a:t>OrderNumber</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request_mode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-- 3. Insert lock </a:t>
            </a:r>
            <a:r>
              <a:rPr lang="en-US" sz="1200" kern="1200" dirty="0" err="1" smtClean="0">
                <a:solidFill>
                  <a:schemeClr val="tx1"/>
                </a:solidFill>
                <a:latin typeface="+mn-lt"/>
                <a:ea typeface="+mn-ea"/>
                <a:cs typeface="+mn-cs"/>
              </a:rPr>
              <a:t>behaviour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same with delete by clustered index, 4 key x-lock, no search action</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Person.AddressType</a:t>
            </a:r>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rowguid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ModifiedDate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VALUES                    ('Test', NEWID(), GETDATE());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-- 4. Bulk Insert behavior</a:t>
            </a:r>
          </a:p>
          <a:p>
            <a:r>
              <a:rPr lang="en-US" sz="1200" kern="1200" dirty="0" smtClean="0">
                <a:solidFill>
                  <a:schemeClr val="tx1"/>
                </a:solidFill>
                <a:latin typeface="+mn-lt"/>
                <a:ea typeface="+mn-ea"/>
                <a:cs typeface="+mn-cs"/>
              </a:rPr>
              <a:t>-- Bulk update (BU) locks allow multiple threads to bulk load data concurrently into the same table </a:t>
            </a:r>
          </a:p>
          <a:p>
            <a:r>
              <a:rPr lang="en-US" sz="1200" kern="1200" dirty="0" smtClean="0">
                <a:solidFill>
                  <a:schemeClr val="tx1"/>
                </a:solidFill>
                <a:latin typeface="+mn-lt"/>
                <a:ea typeface="+mn-ea"/>
                <a:cs typeface="+mn-cs"/>
              </a:rPr>
              <a:t>-- while preventing other processes that are not bulk loading data from accessing the table.</a:t>
            </a:r>
          </a:p>
          <a:p>
            <a:r>
              <a:rPr lang="en-US" sz="1200" kern="1200" dirty="0" smtClean="0">
                <a:solidFill>
                  <a:schemeClr val="tx1"/>
                </a:solidFill>
                <a:latin typeface="+mn-lt"/>
                <a:ea typeface="+mn-ea"/>
                <a:cs typeface="+mn-cs"/>
              </a:rPr>
              <a:t>IF EXISTS (SELECT 1</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sys.objects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dbo.CurrencyRate_tmp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          DROP TABLE </a:t>
            </a:r>
            <a:r>
              <a:rPr lang="en-US" sz="1200" kern="1200" dirty="0" err="1" smtClean="0">
                <a:solidFill>
                  <a:schemeClr val="tx1"/>
                </a:solidFill>
                <a:latin typeface="+mn-lt"/>
                <a:ea typeface="+mn-ea"/>
                <a:cs typeface="+mn-cs"/>
              </a:rPr>
              <a:t>dbo.CurrencyRate_tmp</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INTO   </a:t>
            </a:r>
            <a:r>
              <a:rPr lang="en-US" sz="1200" kern="1200" dirty="0" err="1" smtClean="0">
                <a:solidFill>
                  <a:schemeClr val="tx1"/>
                </a:solidFill>
                <a:latin typeface="+mn-lt"/>
                <a:ea typeface="+mn-ea"/>
                <a:cs typeface="+mn-cs"/>
              </a:rPr>
              <a:t>dbo.CurrencyRate_tmp</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Sales.CurrencyRate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1 = 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BULK INSERT </a:t>
            </a:r>
            <a:r>
              <a:rPr lang="en-US" sz="1200" kern="1200" dirty="0" err="1" smtClean="0">
                <a:solidFill>
                  <a:schemeClr val="tx1"/>
                </a:solidFill>
                <a:latin typeface="+mn-lt"/>
                <a:ea typeface="+mn-ea"/>
                <a:cs typeface="+mn-cs"/>
              </a:rPr>
              <a:t>AdventureWorks.dbo.CurrencyRate_tmp</a:t>
            </a:r>
            <a:r>
              <a:rPr lang="en-US" sz="1200" kern="1200" dirty="0" smtClean="0">
                <a:solidFill>
                  <a:schemeClr val="tx1"/>
                </a:solidFill>
                <a:latin typeface="+mn-lt"/>
                <a:ea typeface="+mn-ea"/>
                <a:cs typeface="+mn-cs"/>
              </a:rPr>
              <a:t> FROM 'c:\temp\CurrencyRate.txt'</a:t>
            </a:r>
          </a:p>
          <a:p>
            <a:r>
              <a:rPr lang="en-US" sz="1200" kern="1200" dirty="0" smtClean="0">
                <a:solidFill>
                  <a:schemeClr val="tx1"/>
                </a:solidFill>
                <a:latin typeface="+mn-lt"/>
                <a:ea typeface="+mn-ea"/>
                <a:cs typeface="+mn-cs"/>
              </a:rPr>
              <a:t>          WITH (FIELDTERMINATOR = ',', ROWTERMINATOR = '\n', TABLOCK);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Key-range lock</a:t>
            </a:r>
          </a:p>
          <a:p>
            <a:r>
              <a:rPr lang="en-US" sz="1200" kern="1200" dirty="0" smtClean="0">
                <a:solidFill>
                  <a:schemeClr val="tx1"/>
                </a:solidFill>
                <a:latin typeface="+mn-lt"/>
                <a:ea typeface="+mn-ea"/>
                <a:cs typeface="+mn-cs"/>
              </a:rPr>
              <a:t>SET TRANSACTION ISOLATION LEVEL SERIALIZABLE;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BEGIN TRANSACTION;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Name</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Production.Product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Name BETWEEN 'G' AND '</a:t>
            </a:r>
            <a:r>
              <a:rPr lang="en-US" sz="1200" kern="1200" dirty="0" err="1" smtClean="0">
                <a:solidFill>
                  <a:schemeClr val="tx1"/>
                </a:solidFill>
                <a:latin typeface="+mn-lt"/>
                <a:ea typeface="+mn-ea"/>
                <a:cs typeface="+mn-cs"/>
              </a:rPr>
              <a:t>Heb</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sys.dm_tran_locks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request_session_id</a:t>
            </a:r>
            <a:r>
              <a:rPr lang="en-US" sz="1200" kern="1200" dirty="0" smtClean="0">
                <a:solidFill>
                  <a:schemeClr val="tx1"/>
                </a:solidFill>
                <a:latin typeface="+mn-lt"/>
                <a:ea typeface="+mn-ea"/>
                <a:cs typeface="+mn-cs"/>
              </a:rPr>
              <a:t> = @@SPID;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ROLLBACK;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13_7: Lock Hint - generate sequence</a:t>
            </a:r>
          </a:p>
          <a:p>
            <a:r>
              <a:rPr lang="en-US" sz="1200" b="1" kern="1200" dirty="0" smtClean="0">
                <a:solidFill>
                  <a:schemeClr val="tx1"/>
                </a:solidFill>
                <a:latin typeface="+mn-lt"/>
                <a:ea typeface="+mn-ea"/>
                <a:cs typeface="+mn-cs"/>
              </a:rPr>
              <a:t>-- Script 1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 this demo, we show you a typical usage of force </a:t>
            </a:r>
            <a:r>
              <a:rPr lang="en-US" sz="1200" kern="1200" dirty="0" err="1" smtClean="0">
                <a:solidFill>
                  <a:schemeClr val="tx1"/>
                </a:solidFill>
                <a:latin typeface="+mn-lt"/>
                <a:ea typeface="+mn-ea"/>
                <a:cs typeface="+mn-cs"/>
              </a:rPr>
              <a:t>holdlock</a:t>
            </a:r>
            <a:r>
              <a:rPr lang="en-US" sz="1200" kern="1200" dirty="0" smtClean="0">
                <a:solidFill>
                  <a:schemeClr val="tx1"/>
                </a:solidFill>
                <a:latin typeface="+mn-lt"/>
                <a:ea typeface="+mn-ea"/>
                <a:cs typeface="+mn-cs"/>
              </a:rPr>
              <a:t> (or </a:t>
            </a:r>
            <a:r>
              <a:rPr lang="en-US" sz="1200" kern="1200" dirty="0" err="1" smtClean="0">
                <a:solidFill>
                  <a:schemeClr val="tx1"/>
                </a:solidFill>
                <a:latin typeface="+mn-lt"/>
                <a:ea typeface="+mn-ea"/>
                <a:cs typeface="+mn-cs"/>
              </a:rPr>
              <a:t>xlock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And from SQL 2012, we can use sequence object instead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NOCOUNT 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-- 0. Preparation</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('dbo.OptLog2') and type = 'U')</a:t>
            </a:r>
          </a:p>
          <a:p>
            <a:r>
              <a:rPr lang="en-US" sz="1200" kern="1200" dirty="0" smtClean="0">
                <a:solidFill>
                  <a:schemeClr val="tx1"/>
                </a:solidFill>
                <a:latin typeface="+mn-lt"/>
                <a:ea typeface="+mn-ea"/>
                <a:cs typeface="+mn-cs"/>
              </a:rPr>
              <a:t>DROP TABLE dbo.OptLog2;</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Prepare data</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(1000))</a:t>
            </a:r>
          </a:p>
          <a:p>
            <a:r>
              <a:rPr lang="en-US" sz="1200" kern="1200" dirty="0" smtClean="0">
                <a:solidFill>
                  <a:schemeClr val="tx1"/>
                </a:solidFill>
                <a:latin typeface="+mn-lt"/>
                <a:ea typeface="+mn-ea"/>
                <a:cs typeface="+mn-cs"/>
              </a:rPr>
              <a:t>create table OptLog2(</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(1000))</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TbName,Seq</a:t>
            </a:r>
            <a:r>
              <a:rPr lang="en-US" sz="1200" kern="1200" dirty="0" smtClean="0">
                <a:solidFill>
                  <a:schemeClr val="tx1"/>
                </a:solidFill>
                <a:latin typeface="+mn-lt"/>
                <a:ea typeface="+mn-ea"/>
                <a:cs typeface="+mn-cs"/>
              </a:rPr>
              <a:t>) values('OptLog',0)</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TbName,Seq</a:t>
            </a:r>
            <a:r>
              <a:rPr lang="en-US" sz="1200" kern="1200" dirty="0" smtClean="0">
                <a:solidFill>
                  <a:schemeClr val="tx1"/>
                </a:solidFill>
                <a:latin typeface="+mn-lt"/>
                <a:ea typeface="+mn-ea"/>
                <a:cs typeface="+mn-cs"/>
              </a:rPr>
              <a:t>) values('OptLog2',0)</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SP to </a:t>
            </a:r>
            <a:r>
              <a:rPr lang="en-US" sz="1200" kern="1200" dirty="0" err="1" smtClean="0">
                <a:solidFill>
                  <a:schemeClr val="tx1"/>
                </a:solidFill>
                <a:latin typeface="+mn-lt"/>
                <a:ea typeface="+mn-ea"/>
                <a:cs typeface="+mn-cs"/>
              </a:rPr>
              <a:t>geneate</a:t>
            </a:r>
            <a:r>
              <a:rPr lang="en-US" sz="1200" kern="1200" dirty="0" smtClean="0">
                <a:solidFill>
                  <a:schemeClr val="tx1"/>
                </a:solidFill>
                <a:latin typeface="+mn-lt"/>
                <a:ea typeface="+mn-ea"/>
                <a:cs typeface="+mn-cs"/>
              </a:rPr>
              <a:t> sequence number</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 and type = 'P')</a:t>
            </a:r>
          </a:p>
          <a:p>
            <a:r>
              <a:rPr lang="en-US" sz="1200" kern="1200" dirty="0" smtClean="0">
                <a:solidFill>
                  <a:schemeClr val="tx1"/>
                </a:solidFill>
                <a:latin typeface="+mn-lt"/>
                <a:ea typeface="+mn-ea"/>
                <a:cs typeface="+mn-cs"/>
              </a:rPr>
              <a:t>DROP PROC </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csp_getseq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output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if exists(select 1 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+ 1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print 'Can not get sequence number for this table'</a:t>
            </a:r>
          </a:p>
          <a:p>
            <a:r>
              <a:rPr lang="en-US" sz="1200" kern="1200" dirty="0" smtClean="0">
                <a:solidFill>
                  <a:schemeClr val="tx1"/>
                </a:solidFill>
                <a:latin typeface="+mn-lt"/>
                <a:ea typeface="+mn-ea"/>
                <a:cs typeface="+mn-cs"/>
              </a:rPr>
              <a:t>return(1)</a:t>
            </a:r>
          </a:p>
          <a:p>
            <a:r>
              <a:rPr lang="en-US" sz="1200" kern="1200" dirty="0" smtClean="0">
                <a:solidFill>
                  <a:schemeClr val="tx1"/>
                </a:solidFill>
                <a:latin typeface="+mn-lt"/>
                <a:ea typeface="+mn-ea"/>
                <a:cs typeface="+mn-cs"/>
              </a:rPr>
              <a:t>end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--open TWO query windows to run below script concurrently for several seconds, then abort it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SET NOCOUNT ON;</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0 &lt;&gt; 1</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csp_getseq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output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 values(@</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'The operation log sequence is' + CAST(@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print '</a:t>
            </a:r>
            <a:r>
              <a:rPr lang="en-US" sz="1200" kern="1200" dirty="0" err="1" smtClean="0">
                <a:solidFill>
                  <a:schemeClr val="tx1"/>
                </a:solidFill>
                <a:latin typeface="+mn-lt"/>
                <a:ea typeface="+mn-ea"/>
                <a:cs typeface="+mn-cs"/>
              </a:rPr>
              <a:t>tablename</a:t>
            </a:r>
            <a:r>
              <a:rPr lang="en-US" sz="1200" kern="1200" dirty="0" smtClean="0">
                <a:solidFill>
                  <a:schemeClr val="tx1"/>
                </a:solidFill>
                <a:latin typeface="+mn-lt"/>
                <a:ea typeface="+mn-ea"/>
                <a:cs typeface="+mn-cs"/>
              </a:rPr>
              <a:t> error'</a:t>
            </a:r>
          </a:p>
          <a:p>
            <a:r>
              <a:rPr lang="en-US" sz="1200" kern="1200" dirty="0" smtClean="0">
                <a:solidFill>
                  <a:schemeClr val="tx1"/>
                </a:solidFill>
                <a:latin typeface="+mn-lt"/>
                <a:ea typeface="+mn-ea"/>
                <a:cs typeface="+mn-cs"/>
              </a:rPr>
              <a:t>commit</a:t>
            </a:r>
          </a:p>
          <a:p>
            <a:r>
              <a:rPr lang="en-US" sz="1200" kern="1200" dirty="0" smtClean="0">
                <a:solidFill>
                  <a:schemeClr val="tx1"/>
                </a:solidFill>
                <a:latin typeface="+mn-lt"/>
                <a:ea typeface="+mn-ea"/>
                <a:cs typeface="+mn-cs"/>
              </a:rPr>
              <a:t>end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You can find the total row numbers is different with max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duplicated IDs are inserted </a:t>
            </a:r>
          </a:p>
          <a:p>
            <a:r>
              <a:rPr lang="en-US" sz="1200" kern="1200" dirty="0" smtClean="0">
                <a:solidFill>
                  <a:schemeClr val="tx1"/>
                </a:solidFill>
                <a:latin typeface="+mn-lt"/>
                <a:ea typeface="+mn-ea"/>
                <a:cs typeface="+mn-cs"/>
              </a:rPr>
              <a:t>select top 1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order by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DESC;</a:t>
            </a:r>
          </a:p>
          <a:p>
            <a:r>
              <a:rPr lang="en-US" sz="1200" kern="1200" dirty="0" smtClean="0">
                <a:solidFill>
                  <a:schemeClr val="tx1"/>
                </a:solidFill>
                <a:latin typeface="+mn-lt"/>
                <a:ea typeface="+mn-ea"/>
                <a:cs typeface="+mn-cs"/>
              </a:rPr>
              <a:t>select count(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select distinct count(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Now, ensure you close the two new windows opened just now.</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Then add lock hint to store procedure </a:t>
            </a:r>
            <a:r>
              <a:rPr lang="en-US" sz="1200" kern="1200" dirty="0" err="1" smtClean="0">
                <a:solidFill>
                  <a:schemeClr val="tx1"/>
                </a:solidFill>
                <a:latin typeface="+mn-lt"/>
                <a:ea typeface="+mn-ea"/>
                <a:cs typeface="+mn-cs"/>
              </a:rPr>
              <a:t>csp_getseq</a:t>
            </a:r>
            <a:r>
              <a:rPr lang="en-US" sz="1200" kern="1200" dirty="0" smtClean="0">
                <a:solidFill>
                  <a:schemeClr val="tx1"/>
                </a:solidFill>
                <a:latin typeface="+mn-lt"/>
                <a:ea typeface="+mn-ea"/>
                <a:cs typeface="+mn-cs"/>
              </a:rPr>
              <a:t>, you can try </a:t>
            </a:r>
            <a:r>
              <a:rPr lang="en-US" sz="1200" kern="1200" dirty="0" err="1" smtClean="0">
                <a:solidFill>
                  <a:schemeClr val="tx1"/>
                </a:solidFill>
                <a:latin typeface="+mn-lt"/>
                <a:ea typeface="+mn-ea"/>
                <a:cs typeface="+mn-cs"/>
              </a:rPr>
              <a:t>xlock</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holdlock</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updlock</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ALTER PROC </a:t>
            </a:r>
            <a:r>
              <a:rPr lang="en-US" sz="1200" kern="1200" dirty="0" err="1" smtClean="0">
                <a:solidFill>
                  <a:schemeClr val="tx1"/>
                </a:solidFill>
                <a:latin typeface="+mn-lt"/>
                <a:ea typeface="+mn-ea"/>
                <a:cs typeface="+mn-cs"/>
              </a:rPr>
              <a:t>csp_getseq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output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if exists(select 1 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with(</a:t>
            </a:r>
            <a:r>
              <a:rPr lang="en-US" sz="1200" kern="1200" dirty="0" err="1" smtClean="0">
                <a:solidFill>
                  <a:schemeClr val="tx1"/>
                </a:solidFill>
                <a:latin typeface="+mn-lt"/>
                <a:ea typeface="+mn-ea"/>
                <a:cs typeface="+mn-cs"/>
              </a:rPr>
              <a:t>holdlock</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+ 1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print 'Can not get sequence number for this table'</a:t>
            </a:r>
          </a:p>
          <a:p>
            <a:r>
              <a:rPr lang="en-US" sz="1200" kern="1200" dirty="0" smtClean="0">
                <a:solidFill>
                  <a:schemeClr val="tx1"/>
                </a:solidFill>
                <a:latin typeface="+mn-lt"/>
                <a:ea typeface="+mn-ea"/>
                <a:cs typeface="+mn-cs"/>
              </a:rPr>
              <a:t>return(1)</a:t>
            </a:r>
          </a:p>
          <a:p>
            <a:r>
              <a:rPr lang="en-US" sz="1200" kern="1200" dirty="0" smtClean="0">
                <a:solidFill>
                  <a:schemeClr val="tx1"/>
                </a:solidFill>
                <a:latin typeface="+mn-lt"/>
                <a:ea typeface="+mn-ea"/>
                <a:cs typeface="+mn-cs"/>
              </a:rPr>
              <a:t>end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--open two new query windows to run below script concurrently for several seconds, then abort it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SET NOCOUNT ON;</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while 0 &lt;&gt; 1</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csp_getseq</a:t>
            </a:r>
            <a:r>
              <a:rPr lang="en-US" sz="1200" kern="1200" dirty="0" smtClean="0">
                <a:solidFill>
                  <a:schemeClr val="tx1"/>
                </a:solidFill>
                <a:latin typeface="+mn-lt"/>
                <a:ea typeface="+mn-ea"/>
                <a:cs typeface="+mn-cs"/>
              </a:rPr>
              <a:t> 'OptLog2',@Seq output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insert OptLog2 values(@</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'The operation log sequence is' + CAST(@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print '</a:t>
            </a:r>
            <a:r>
              <a:rPr lang="en-US" sz="1200" kern="1200" dirty="0" err="1" smtClean="0">
                <a:solidFill>
                  <a:schemeClr val="tx1"/>
                </a:solidFill>
                <a:latin typeface="+mn-lt"/>
                <a:ea typeface="+mn-ea"/>
                <a:cs typeface="+mn-cs"/>
              </a:rPr>
              <a:t>tablename</a:t>
            </a:r>
            <a:r>
              <a:rPr lang="en-US" sz="1200" kern="1200" dirty="0" smtClean="0">
                <a:solidFill>
                  <a:schemeClr val="tx1"/>
                </a:solidFill>
                <a:latin typeface="+mn-lt"/>
                <a:ea typeface="+mn-ea"/>
                <a:cs typeface="+mn-cs"/>
              </a:rPr>
              <a:t> error'</a:t>
            </a:r>
          </a:p>
          <a:p>
            <a:r>
              <a:rPr lang="en-US" sz="1200" kern="1200" dirty="0" smtClean="0">
                <a:solidFill>
                  <a:schemeClr val="tx1"/>
                </a:solidFill>
                <a:latin typeface="+mn-lt"/>
                <a:ea typeface="+mn-ea"/>
                <a:cs typeface="+mn-cs"/>
              </a:rPr>
              <a:t>commit</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You can find the total row numbers is equal to max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no duplicated ID is generated </a:t>
            </a:r>
          </a:p>
          <a:p>
            <a:r>
              <a:rPr lang="en-US" sz="1200" kern="1200" dirty="0" smtClean="0">
                <a:solidFill>
                  <a:schemeClr val="tx1"/>
                </a:solidFill>
                <a:latin typeface="+mn-lt"/>
                <a:ea typeface="+mn-ea"/>
                <a:cs typeface="+mn-cs"/>
              </a:rPr>
              <a:t>select top 1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OptLog2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order by </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DESC;</a:t>
            </a:r>
          </a:p>
          <a:p>
            <a:r>
              <a:rPr lang="en-US" sz="1200" kern="1200" dirty="0" smtClean="0">
                <a:solidFill>
                  <a:schemeClr val="tx1"/>
                </a:solidFill>
                <a:latin typeface="+mn-lt"/>
                <a:ea typeface="+mn-ea"/>
                <a:cs typeface="+mn-cs"/>
              </a:rPr>
              <a:t>select count(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OptLog2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select distinct count(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from OptLog2 with (</a:t>
            </a:r>
            <a:r>
              <a:rPr lang="en-US" sz="1200" kern="1200" dirty="0" err="1" smtClean="0">
                <a:solidFill>
                  <a:schemeClr val="tx1"/>
                </a:solidFill>
                <a:latin typeface="+mn-lt"/>
                <a:ea typeface="+mn-ea"/>
                <a:cs typeface="+mn-cs"/>
              </a:rPr>
              <a:t>nolock</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Clean up</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-- 0. Preparation</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('dbo.OptLog2') and type = 'U')</a:t>
            </a:r>
          </a:p>
          <a:p>
            <a:r>
              <a:rPr lang="en-US" sz="1200" kern="1200" dirty="0" smtClean="0">
                <a:solidFill>
                  <a:schemeClr val="tx1"/>
                </a:solidFill>
                <a:latin typeface="+mn-lt"/>
                <a:ea typeface="+mn-ea"/>
                <a:cs typeface="+mn-cs"/>
              </a:rPr>
              <a:t>DROP TABLE dbo.OptLog2;</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 and type = 'P')</a:t>
            </a:r>
          </a:p>
          <a:p>
            <a:r>
              <a:rPr lang="en-US" sz="1200" kern="1200" dirty="0" smtClean="0">
                <a:solidFill>
                  <a:schemeClr val="tx1"/>
                </a:solidFill>
                <a:latin typeface="+mn-lt"/>
                <a:ea typeface="+mn-ea"/>
                <a:cs typeface="+mn-cs"/>
              </a:rPr>
              <a:t>DROP PROC </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13_7: Lock Hint - generate sequence</a:t>
            </a:r>
          </a:p>
          <a:p>
            <a:r>
              <a:rPr lang="en-US" sz="1200" b="1" kern="1200" dirty="0" smtClean="0">
                <a:solidFill>
                  <a:schemeClr val="tx1"/>
                </a:solidFill>
                <a:latin typeface="+mn-lt"/>
                <a:ea typeface="+mn-ea"/>
                <a:cs typeface="+mn-cs"/>
              </a:rPr>
              <a:t>-- Script 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As we said from SQL 2012 we can use sequence object to replace. </a:t>
            </a:r>
          </a:p>
          <a:p>
            <a:r>
              <a:rPr lang="en-US" sz="1200" kern="1200" dirty="0" smtClean="0">
                <a:solidFill>
                  <a:schemeClr val="tx1"/>
                </a:solidFill>
                <a:latin typeface="+mn-lt"/>
                <a:ea typeface="+mn-ea"/>
                <a:cs typeface="+mn-cs"/>
              </a:rPr>
              <a:t>-- This demo we will show you how to use sequence, and compare the difference in performance.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NOCOUNT ON</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Preparation</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-- 0. Preparation</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 and type = 'U')</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dbo.OptLog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('dbo.OptLog2') and type = 'U')</a:t>
            </a:r>
          </a:p>
          <a:p>
            <a:r>
              <a:rPr lang="en-US" sz="1200" kern="1200" dirty="0" smtClean="0">
                <a:solidFill>
                  <a:schemeClr val="tx1"/>
                </a:solidFill>
                <a:latin typeface="+mn-lt"/>
                <a:ea typeface="+mn-ea"/>
                <a:cs typeface="+mn-cs"/>
              </a:rPr>
              <a:t>DROP TABLE dbo.OptLog2;</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IF EXISTS (select * from </a:t>
            </a:r>
            <a:r>
              <a:rPr lang="en-US" sz="1200" kern="1200" dirty="0" err="1" smtClean="0">
                <a:solidFill>
                  <a:schemeClr val="tx1"/>
                </a:solidFill>
                <a:latin typeface="+mn-lt"/>
                <a:ea typeface="+mn-ea"/>
                <a:cs typeface="+mn-cs"/>
              </a:rPr>
              <a:t>sys.tables</a:t>
            </a:r>
            <a:r>
              <a:rPr lang="en-US" sz="1200" kern="1200" dirty="0" smtClean="0">
                <a:solidFill>
                  <a:schemeClr val="tx1"/>
                </a:solidFill>
                <a:latin typeface="+mn-lt"/>
                <a:ea typeface="+mn-ea"/>
                <a:cs typeface="+mn-cs"/>
              </a:rPr>
              <a:t> where name = N'OptLog3')</a:t>
            </a:r>
          </a:p>
          <a:p>
            <a:r>
              <a:rPr lang="en-US" sz="1200" kern="1200" dirty="0" smtClean="0">
                <a:solidFill>
                  <a:schemeClr val="tx1"/>
                </a:solidFill>
                <a:latin typeface="+mn-lt"/>
                <a:ea typeface="+mn-ea"/>
                <a:cs typeface="+mn-cs"/>
              </a:rPr>
              <a:t>                 DROP TABLE OptLog3;</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table OptLog3(</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(1000))</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(1000))</a:t>
            </a:r>
          </a:p>
          <a:p>
            <a:r>
              <a:rPr lang="en-US" sz="1200" kern="1200" dirty="0" smtClean="0">
                <a:solidFill>
                  <a:schemeClr val="tx1"/>
                </a:solidFill>
                <a:latin typeface="+mn-lt"/>
                <a:ea typeface="+mn-ea"/>
                <a:cs typeface="+mn-cs"/>
              </a:rPr>
              <a:t>create table OptLog2(</a:t>
            </a:r>
            <a:r>
              <a:rPr lang="en-US" sz="1200" kern="1200" dirty="0" err="1" smtClean="0">
                <a:solidFill>
                  <a:schemeClr val="tx1"/>
                </a:solidFill>
                <a:latin typeface="+mn-lt"/>
                <a:ea typeface="+mn-ea"/>
                <a:cs typeface="+mn-cs"/>
              </a:rPr>
              <a:t>OptID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describ</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(1000))</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TbName,Seq</a:t>
            </a:r>
            <a:r>
              <a:rPr lang="en-US" sz="1200" kern="1200" dirty="0" smtClean="0">
                <a:solidFill>
                  <a:schemeClr val="tx1"/>
                </a:solidFill>
                <a:latin typeface="+mn-lt"/>
                <a:ea typeface="+mn-ea"/>
                <a:cs typeface="+mn-cs"/>
              </a:rPr>
              <a:t>) values('OptLog',0)</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TbName,Seq</a:t>
            </a:r>
            <a:r>
              <a:rPr lang="en-US" sz="1200" kern="1200" dirty="0" smtClean="0">
                <a:solidFill>
                  <a:schemeClr val="tx1"/>
                </a:solidFill>
                <a:latin typeface="+mn-lt"/>
                <a:ea typeface="+mn-ea"/>
                <a:cs typeface="+mn-cs"/>
              </a:rPr>
              <a:t>) values('OptLog2',0)</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The new SEQUENCE object</a:t>
            </a:r>
          </a:p>
          <a:p>
            <a:r>
              <a:rPr lang="en-US" sz="1200" kern="1200" dirty="0" smtClean="0">
                <a:solidFill>
                  <a:schemeClr val="tx1"/>
                </a:solidFill>
                <a:latin typeface="+mn-lt"/>
                <a:ea typeface="+mn-ea"/>
                <a:cs typeface="+mn-cs"/>
              </a:rPr>
              <a:t>IF EXISTS (select * from </a:t>
            </a:r>
            <a:r>
              <a:rPr lang="en-US" sz="1200" kern="1200" dirty="0" err="1" smtClean="0">
                <a:solidFill>
                  <a:schemeClr val="tx1"/>
                </a:solidFill>
                <a:latin typeface="+mn-lt"/>
                <a:ea typeface="+mn-ea"/>
                <a:cs typeface="+mn-cs"/>
              </a:rPr>
              <a:t>sys.sequences</a:t>
            </a:r>
            <a:r>
              <a:rPr lang="en-US" sz="1200" kern="1200" dirty="0" smtClean="0">
                <a:solidFill>
                  <a:schemeClr val="tx1"/>
                </a:solidFill>
                <a:latin typeface="+mn-lt"/>
                <a:ea typeface="+mn-ea"/>
                <a:cs typeface="+mn-cs"/>
              </a:rPr>
              <a:t> where name = </a:t>
            </a:r>
            <a:r>
              <a:rPr lang="en-US" sz="1200" kern="1200" dirty="0" err="1" smtClean="0">
                <a:solidFill>
                  <a:schemeClr val="tx1"/>
                </a:solidFill>
                <a:latin typeface="+mn-lt"/>
                <a:ea typeface="+mn-ea"/>
                <a:cs typeface="+mn-cs"/>
              </a:rPr>
              <a:t>N'TestSeq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SEQUENCE </a:t>
            </a:r>
            <a:r>
              <a:rPr lang="en-US" sz="1200" kern="1200" dirty="0" err="1" smtClean="0">
                <a:solidFill>
                  <a:schemeClr val="tx1"/>
                </a:solidFill>
                <a:latin typeface="+mn-lt"/>
                <a:ea typeface="+mn-ea"/>
                <a:cs typeface="+mn-cs"/>
              </a:rPr>
              <a:t>TestSeq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SEQUENCE </a:t>
            </a:r>
            <a:r>
              <a:rPr lang="en-US" sz="1200" kern="1200" dirty="0" err="1" smtClean="0">
                <a:solidFill>
                  <a:schemeClr val="tx1"/>
                </a:solidFill>
                <a:latin typeface="+mn-lt"/>
                <a:ea typeface="+mn-ea"/>
                <a:cs typeface="+mn-cs"/>
              </a:rPr>
              <a:t>TestSeq</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START WITH 1</a:t>
            </a:r>
          </a:p>
          <a:p>
            <a:r>
              <a:rPr lang="en-US" sz="1200" kern="1200" dirty="0" smtClean="0">
                <a:solidFill>
                  <a:schemeClr val="tx1"/>
                </a:solidFill>
                <a:latin typeface="+mn-lt"/>
                <a:ea typeface="+mn-ea"/>
                <a:cs typeface="+mn-cs"/>
              </a:rPr>
              <a:t>                 INCREMENT BY 1;</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1 from </a:t>
            </a:r>
            <a:r>
              <a:rPr lang="en-US" sz="1200" kern="1200" dirty="0" err="1" smtClean="0">
                <a:solidFill>
                  <a:schemeClr val="tx1"/>
                </a:solidFill>
                <a:latin typeface="+mn-lt"/>
                <a:ea typeface="+mn-ea"/>
                <a:cs typeface="+mn-cs"/>
              </a:rPr>
              <a:t>sys.objects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 and type = 'P')</a:t>
            </a:r>
          </a:p>
          <a:p>
            <a:r>
              <a:rPr lang="en-US" sz="1200" kern="1200" dirty="0" smtClean="0">
                <a:solidFill>
                  <a:schemeClr val="tx1"/>
                </a:solidFill>
                <a:latin typeface="+mn-lt"/>
                <a:ea typeface="+mn-ea"/>
                <a:cs typeface="+mn-cs"/>
              </a:rPr>
              <a:t>DROP PROC </a:t>
            </a:r>
            <a:r>
              <a:rPr lang="en-US" sz="1200" kern="1200" dirty="0" err="1" smtClean="0">
                <a:solidFill>
                  <a:schemeClr val="tx1"/>
                </a:solidFill>
                <a:latin typeface="+mn-lt"/>
                <a:ea typeface="+mn-ea"/>
                <a:cs typeface="+mn-cs"/>
              </a:rPr>
              <a:t>dbo.csp_getseq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csp_getseq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(100),</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output</a:t>
            </a:r>
          </a:p>
          <a:p>
            <a:r>
              <a:rPr lang="en-US" sz="1200" kern="1200" dirty="0" smtClean="0">
                <a:solidFill>
                  <a:schemeClr val="tx1"/>
                </a:solidFill>
                <a:latin typeface="+mn-lt"/>
                <a:ea typeface="+mn-ea"/>
                <a:cs typeface="+mn-cs"/>
              </a:rPr>
              <a:t>as</a:t>
            </a:r>
          </a:p>
          <a:p>
            <a:r>
              <a:rPr lang="en-US" sz="1200" kern="1200" dirty="0" smtClean="0">
                <a:solidFill>
                  <a:schemeClr val="tx1"/>
                </a:solidFill>
                <a:latin typeface="+mn-lt"/>
                <a:ea typeface="+mn-ea"/>
                <a:cs typeface="+mn-cs"/>
              </a:rPr>
              <a:t>if exists(select 1 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with(</a:t>
            </a:r>
            <a:r>
              <a:rPr lang="en-US" sz="1200" kern="1200" dirty="0" err="1" smtClean="0">
                <a:solidFill>
                  <a:schemeClr val="tx1"/>
                </a:solidFill>
                <a:latin typeface="+mn-lt"/>
                <a:ea typeface="+mn-ea"/>
                <a:cs typeface="+mn-cs"/>
              </a:rPr>
              <a:t>holdlock</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+ 1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TbName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TbName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else </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print 'Can not get sequence number for this table'</a:t>
            </a:r>
          </a:p>
          <a:p>
            <a:r>
              <a:rPr lang="en-US" sz="1200" kern="1200" dirty="0" smtClean="0">
                <a:solidFill>
                  <a:schemeClr val="tx1"/>
                </a:solidFill>
                <a:latin typeface="+mn-lt"/>
                <a:ea typeface="+mn-ea"/>
                <a:cs typeface="+mn-cs"/>
              </a:rPr>
              <a:t>return(1)</a:t>
            </a:r>
          </a:p>
          <a:p>
            <a:r>
              <a:rPr lang="en-US" sz="1200" kern="1200" dirty="0" smtClean="0">
                <a:solidFill>
                  <a:schemeClr val="tx1"/>
                </a:solidFill>
                <a:latin typeface="+mn-lt"/>
                <a:ea typeface="+mn-ea"/>
                <a:cs typeface="+mn-cs"/>
              </a:rPr>
              <a:t>end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Make sure all tables are empty</a:t>
            </a:r>
          </a:p>
          <a:p>
            <a:r>
              <a:rPr lang="en-US" sz="1200" kern="1200" dirty="0" smtClean="0">
                <a:solidFill>
                  <a:schemeClr val="tx1"/>
                </a:solidFill>
                <a:latin typeface="+mn-lt"/>
                <a:ea typeface="+mn-ea"/>
                <a:cs typeface="+mn-cs"/>
              </a:rPr>
              <a:t>truncate table optlog3</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dbo.Seq</a:t>
            </a:r>
            <a:r>
              <a:rPr lang="en-US" sz="1200" kern="1200" dirty="0" smtClean="0">
                <a:solidFill>
                  <a:schemeClr val="tx1"/>
                </a:solidFill>
                <a:latin typeface="+mn-lt"/>
                <a:ea typeface="+mn-ea"/>
                <a:cs typeface="+mn-cs"/>
              </a:rPr>
              <a:t> set </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Run below insert batch separately</a:t>
            </a: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=0,@starttime </a:t>
            </a:r>
            <a:r>
              <a:rPr lang="en-US" sz="1200" kern="1200" dirty="0" err="1" smtClean="0">
                <a:solidFill>
                  <a:schemeClr val="tx1"/>
                </a:solidFill>
                <a:latin typeface="+mn-lt"/>
                <a:ea typeface="+mn-ea"/>
                <a:cs typeface="+mn-cs"/>
              </a:rPr>
              <a:t>datetime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starttime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while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100000</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insert OptLog3 values(next value for </a:t>
            </a:r>
            <a:r>
              <a:rPr lang="en-US" sz="1200" kern="1200" dirty="0" err="1" smtClean="0">
                <a:solidFill>
                  <a:schemeClr val="tx1"/>
                </a:solidFill>
                <a:latin typeface="+mn-lt"/>
                <a:ea typeface="+mn-ea"/>
                <a:cs typeface="+mn-cs"/>
              </a:rPr>
              <a:t>TestSeq</a:t>
            </a:r>
            <a:r>
              <a:rPr lang="en-US" sz="1200" kern="1200" dirty="0" smtClean="0">
                <a:solidFill>
                  <a:schemeClr val="tx1"/>
                </a:solidFill>
                <a:latin typeface="+mn-lt"/>
                <a:ea typeface="+mn-ea"/>
                <a:cs typeface="+mn-cs"/>
              </a:rPr>
              <a:t>, 'The operation log sequence is' +cast((next value for </a:t>
            </a:r>
            <a:r>
              <a:rPr lang="en-US" sz="1200" kern="1200" dirty="0" err="1" smtClean="0">
                <a:solidFill>
                  <a:schemeClr val="tx1"/>
                </a:solidFill>
                <a:latin typeface="+mn-lt"/>
                <a:ea typeface="+mn-ea"/>
                <a:cs typeface="+mn-cs"/>
              </a:rPr>
              <a:t>testseq</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datediff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starttime,getdate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--record the time used: 19473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=0,@Seq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starttime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datetime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getdate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while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&lt; 100000</a:t>
            </a:r>
          </a:p>
          <a:p>
            <a:r>
              <a:rPr lang="en-US" sz="1200" kern="1200" dirty="0" smtClean="0">
                <a:solidFill>
                  <a:schemeClr val="tx1"/>
                </a:solidFill>
                <a:latin typeface="+mn-lt"/>
                <a:ea typeface="+mn-ea"/>
                <a:cs typeface="+mn-cs"/>
              </a:rPr>
              <a:t>begin</a:t>
            </a:r>
          </a:p>
          <a:p>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csp_getseq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output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a:t>
            </a:r>
            <a:r>
              <a:rPr lang="en-US" sz="1200" kern="1200" dirty="0" err="1" smtClean="0">
                <a:solidFill>
                  <a:schemeClr val="tx1"/>
                </a:solidFill>
                <a:latin typeface="+mn-lt"/>
                <a:ea typeface="+mn-ea"/>
                <a:cs typeface="+mn-cs"/>
              </a:rPr>
              <a:t>rtn</a:t>
            </a:r>
            <a:r>
              <a:rPr lang="en-US" sz="1200" kern="1200" dirty="0" smtClean="0">
                <a:solidFill>
                  <a:schemeClr val="tx1"/>
                </a:solidFill>
                <a:latin typeface="+mn-lt"/>
                <a:ea typeface="+mn-ea"/>
                <a:cs typeface="+mn-cs"/>
              </a:rPr>
              <a:t> = 0</a:t>
            </a:r>
          </a:p>
          <a:p>
            <a:r>
              <a:rPr lang="en-US" sz="1200" kern="1200" dirty="0" smtClean="0">
                <a:solidFill>
                  <a:schemeClr val="tx1"/>
                </a:solidFill>
                <a:latin typeface="+mn-lt"/>
                <a:ea typeface="+mn-ea"/>
                <a:cs typeface="+mn-cs"/>
              </a:rPr>
              <a:t>insert </a:t>
            </a:r>
            <a:r>
              <a:rPr lang="en-US" sz="1200" kern="1200" dirty="0" err="1" smtClean="0">
                <a:solidFill>
                  <a:schemeClr val="tx1"/>
                </a:solidFill>
                <a:latin typeface="+mn-lt"/>
                <a:ea typeface="+mn-ea"/>
                <a:cs typeface="+mn-cs"/>
              </a:rPr>
              <a:t>OptLog</a:t>
            </a:r>
            <a:r>
              <a:rPr lang="en-US" sz="1200" kern="1200" dirty="0" smtClean="0">
                <a:solidFill>
                  <a:schemeClr val="tx1"/>
                </a:solidFill>
                <a:latin typeface="+mn-lt"/>
                <a:ea typeface="+mn-ea"/>
                <a:cs typeface="+mn-cs"/>
              </a:rPr>
              <a:t> values(@</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'The operation log sequence is' + CAST(@</a:t>
            </a:r>
            <a:r>
              <a:rPr lang="en-US" sz="1200" kern="1200" dirty="0" err="1" smtClean="0">
                <a:solidFill>
                  <a:schemeClr val="tx1"/>
                </a:solidFill>
                <a:latin typeface="+mn-lt"/>
                <a:ea typeface="+mn-ea"/>
                <a:cs typeface="+mn-cs"/>
              </a:rPr>
              <a:t>seq</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commit</a:t>
            </a:r>
          </a:p>
          <a:p>
            <a:r>
              <a:rPr lang="en-US" sz="1200" kern="1200" dirty="0" smtClean="0">
                <a:solidFill>
                  <a:schemeClr val="tx1"/>
                </a:solidFill>
                <a:latin typeface="+mn-lt"/>
                <a:ea typeface="+mn-ea"/>
                <a:cs typeface="+mn-cs"/>
              </a:rPr>
              <a:t>end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datediff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starttime,getdate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record the time used: 54000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can find using the sequence object performance is much better than using a manual sequence table.</a:t>
            </a:r>
          </a:p>
          <a:p>
            <a:r>
              <a:rPr lang="en-US" sz="1200" kern="1200" dirty="0" smtClean="0">
                <a:solidFill>
                  <a:schemeClr val="tx1"/>
                </a:solidFill>
                <a:latin typeface="+mn-lt"/>
                <a:ea typeface="+mn-ea"/>
                <a:cs typeface="+mn-cs"/>
              </a:rPr>
              <a:t>-- Using sequence can benefit much more in a high concurrency environment.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--cleanup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DROP SEQUENCE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TestSeq</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OptLog</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drop table OptLog2</a:t>
            </a:r>
          </a:p>
          <a:p>
            <a:r>
              <a:rPr lang="en-US" sz="1200" kern="1200" dirty="0" smtClean="0">
                <a:solidFill>
                  <a:schemeClr val="tx1"/>
                </a:solidFill>
                <a:latin typeface="+mn-lt"/>
                <a:ea typeface="+mn-ea"/>
                <a:cs typeface="+mn-cs"/>
              </a:rPr>
              <a:t>drop table OptLog3</a:t>
            </a:r>
          </a:p>
          <a:p>
            <a:r>
              <a:rPr lang="en-US" sz="1200" kern="1200" dirty="0" smtClean="0">
                <a:solidFill>
                  <a:schemeClr val="tx1"/>
                </a:solidFill>
                <a:latin typeface="+mn-lt"/>
                <a:ea typeface="+mn-ea"/>
                <a:cs typeface="+mn-cs"/>
              </a:rPr>
              <a:t>drop </a:t>
            </a:r>
            <a:r>
              <a:rPr lang="en-US" sz="1200" kern="1200" dirty="0" err="1" smtClean="0">
                <a:solidFill>
                  <a:schemeClr val="tx1"/>
                </a:solidFill>
                <a:latin typeface="+mn-lt"/>
                <a:ea typeface="+mn-ea"/>
                <a:cs typeface="+mn-cs"/>
              </a:rPr>
              <a:t>proc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csp_getseq</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indent="0">
              <a:buFont typeface="Arial" charset="0"/>
              <a:buNone/>
            </a:pPr>
            <a:endParaRPr lang="en-US" dirty="0" smtClean="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12</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sz="1200" b="1" kern="1200" dirty="0" smtClean="0">
                <a:solidFill>
                  <a:schemeClr val="tx1"/>
                </a:solidFill>
                <a:latin typeface="+mn-lt"/>
                <a:ea typeface="+mn-ea"/>
                <a:cs typeface="+mn-cs"/>
              </a:rPr>
              <a:t>&lt;&lt;optional&gt;&gt;</a:t>
            </a:r>
          </a:p>
          <a:p>
            <a:r>
              <a:rPr lang="en-US" sz="1200" b="1" kern="1200" dirty="0" smtClean="0">
                <a:solidFill>
                  <a:schemeClr val="tx1"/>
                </a:solidFill>
                <a:latin typeface="+mn-lt"/>
                <a:ea typeface="+mn-ea"/>
                <a:cs typeface="+mn-cs"/>
              </a:rPr>
              <a:t>-- Lesson 13_8 - Locking Hints</a:t>
            </a:r>
          </a:p>
          <a:p>
            <a:r>
              <a:rPr lang="en-US" sz="1200" b="1" kern="1200" dirty="0" smtClean="0">
                <a:solidFill>
                  <a:schemeClr val="tx1"/>
                </a:solidFill>
                <a:latin typeface="+mn-lt"/>
                <a:ea typeface="+mn-ea"/>
                <a:cs typeface="+mn-cs"/>
              </a:rPr>
              <a:t>-- Script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-- 1.Open a Query Window and connect to the </a:t>
            </a:r>
            <a:r>
              <a:rPr lang="en-US" sz="1200" kern="1200" dirty="0" err="1" smtClean="0">
                <a:solidFill>
                  <a:schemeClr val="tx1"/>
                </a:solidFill>
                <a:latin typeface="+mn-lt"/>
                <a:ea typeface="+mn-ea"/>
                <a:cs typeface="+mn-cs"/>
              </a:rPr>
              <a:t>AdventureWorks</a:t>
            </a:r>
            <a:r>
              <a:rPr lang="en-US" sz="1200" kern="1200" dirty="0" smtClean="0">
                <a:solidFill>
                  <a:schemeClr val="tx1"/>
                </a:solidFill>
                <a:latin typeface="+mn-lt"/>
                <a:ea typeface="+mn-ea"/>
                <a:cs typeface="+mn-cs"/>
              </a:rPr>
              <a:t> database.</a:t>
            </a:r>
          </a:p>
          <a:p>
            <a:r>
              <a:rPr lang="en-US" sz="1200" kern="1200" dirty="0" smtClean="0">
                <a:solidFill>
                  <a:schemeClr val="tx1"/>
                </a:solidFill>
                <a:latin typeface="+mn-lt"/>
                <a:ea typeface="+mn-ea"/>
                <a:cs typeface="+mn-cs"/>
              </a:rPr>
              <a:t>-- 2.Execute the following statements </a:t>
            </a:r>
          </a:p>
          <a:p>
            <a:r>
              <a:rPr lang="en-US" sz="1200" kern="1200" dirty="0" smtClean="0">
                <a:solidFill>
                  <a:schemeClr val="tx1"/>
                </a:solidFill>
                <a:latin typeface="+mn-lt"/>
                <a:ea typeface="+mn-ea"/>
                <a:cs typeface="+mn-cs"/>
              </a:rPr>
              <a:t>--Conn 1 is optional to help you keep track of each connection)</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BEGIN TRANSACTION -- Conn 1</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SET Name = 'Cycling Hat' WHERE </a:t>
            </a:r>
            <a:r>
              <a:rPr lang="en-US" sz="1200" kern="1200" dirty="0" err="1" smtClean="0">
                <a:solidFill>
                  <a:schemeClr val="tx1"/>
                </a:solidFill>
                <a:latin typeface="+mn-lt"/>
                <a:ea typeface="+mn-ea"/>
                <a:cs typeface="+mn-cs"/>
              </a:rPr>
              <a:t>ProductModelID</a:t>
            </a:r>
            <a:r>
              <a:rPr lang="en-US" sz="1200" kern="1200" dirty="0" smtClean="0">
                <a:solidFill>
                  <a:schemeClr val="tx1"/>
                </a:solidFill>
                <a:latin typeface="+mn-lt"/>
                <a:ea typeface="+mn-ea"/>
                <a:cs typeface="+mn-cs"/>
              </a:rPr>
              <a:t> = 2</a:t>
            </a:r>
          </a:p>
          <a:p>
            <a:r>
              <a:rPr lang="en-US" sz="1200" kern="1200" dirty="0" smtClean="0">
                <a:solidFill>
                  <a:schemeClr val="tx1"/>
                </a:solidFill>
                <a:latin typeface="+mn-lt"/>
                <a:ea typeface="+mn-ea"/>
                <a:cs typeface="+mn-cs"/>
              </a:rPr>
              <a:t>-- ORIGINAL VALUE BEING 'Cycling Cap'</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--7.Close all the connections and ROLLBACK the transaction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13_8 - Locking Hints</a:t>
            </a:r>
          </a:p>
          <a:p>
            <a:r>
              <a:rPr lang="en-US" sz="1200" b="1" kern="1200" dirty="0" smtClean="0">
                <a:solidFill>
                  <a:schemeClr val="tx1"/>
                </a:solidFill>
                <a:latin typeface="+mn-lt"/>
                <a:ea typeface="+mn-ea"/>
                <a:cs typeface="+mn-cs"/>
              </a:rPr>
              <a:t>-- Script 2</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--3.Open a second connection and execute the following statements</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lock_timeout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 by default the lock timeout should be -1, meaning no timeout period </a:t>
            </a:r>
          </a:p>
          <a:p>
            <a:r>
              <a:rPr lang="en-US" sz="1200" kern="1200" dirty="0" smtClean="0">
                <a:solidFill>
                  <a:schemeClr val="tx1"/>
                </a:solidFill>
                <a:latin typeface="+mn-lt"/>
                <a:ea typeface="+mn-ea"/>
                <a:cs typeface="+mn-cs"/>
              </a:rPr>
              <a:t>SELECT  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WHERE Name  'D';</a:t>
            </a:r>
          </a:p>
          <a:p>
            <a:r>
              <a:rPr lang="en-US" sz="1200" kern="1200" dirty="0" smtClean="0">
                <a:solidFill>
                  <a:schemeClr val="tx1"/>
                </a:solidFill>
                <a:latin typeface="+mn-lt"/>
                <a:ea typeface="+mn-ea"/>
                <a:cs typeface="+mn-cs"/>
              </a:rPr>
              <a:t>-- The above would be blocked as we have an opened transaction </a:t>
            </a:r>
          </a:p>
          <a:p>
            <a:r>
              <a:rPr lang="en-US" sz="1200" kern="1200" dirty="0" smtClean="0">
                <a:solidFill>
                  <a:schemeClr val="tx1"/>
                </a:solidFill>
                <a:latin typeface="+mn-lt"/>
                <a:ea typeface="+mn-ea"/>
                <a:cs typeface="+mn-cs"/>
              </a:rPr>
              <a:t>-- in the first connection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13_8 - Locking Hints</a:t>
            </a:r>
          </a:p>
          <a:p>
            <a:r>
              <a:rPr lang="en-US" sz="1200" b="1" kern="1200" dirty="0" smtClean="0">
                <a:solidFill>
                  <a:schemeClr val="tx1"/>
                </a:solidFill>
                <a:latin typeface="+mn-lt"/>
                <a:ea typeface="+mn-ea"/>
                <a:cs typeface="+mn-cs"/>
              </a:rPr>
              <a:t>-- Script 3</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--4.Open a third connection and execute the following statements</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SET LOCK_TIMEOUT 0;</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WHERE Name  'D';</a:t>
            </a:r>
          </a:p>
          <a:p>
            <a:r>
              <a:rPr lang="en-US" sz="1200" kern="1200" dirty="0" smtClean="0">
                <a:solidFill>
                  <a:schemeClr val="tx1"/>
                </a:solidFill>
                <a:latin typeface="+mn-lt"/>
                <a:ea typeface="+mn-ea"/>
                <a:cs typeface="+mn-cs"/>
              </a:rPr>
              <a:t>-- As the </a:t>
            </a:r>
            <a:r>
              <a:rPr lang="en-US" sz="1200" kern="1200" dirty="0" err="1" smtClean="0">
                <a:solidFill>
                  <a:schemeClr val="tx1"/>
                </a:solidFill>
                <a:latin typeface="+mn-lt"/>
                <a:ea typeface="+mn-ea"/>
                <a:cs typeface="+mn-cs"/>
              </a:rPr>
              <a:t>lock_timeout</a:t>
            </a:r>
            <a:r>
              <a:rPr lang="en-US" sz="1200" kern="1200" dirty="0" smtClean="0">
                <a:solidFill>
                  <a:schemeClr val="tx1"/>
                </a:solidFill>
                <a:latin typeface="+mn-lt"/>
                <a:ea typeface="+mn-ea"/>
                <a:cs typeface="+mn-cs"/>
              </a:rPr>
              <a:t> for this session is set to 0, </a:t>
            </a:r>
          </a:p>
          <a:p>
            <a:r>
              <a:rPr lang="en-US" sz="1200" kern="1200" dirty="0" smtClean="0">
                <a:solidFill>
                  <a:schemeClr val="tx1"/>
                </a:solidFill>
                <a:latin typeface="+mn-lt"/>
                <a:ea typeface="+mn-ea"/>
                <a:cs typeface="+mn-cs"/>
              </a:rPr>
              <a:t>-- SQL will wait 0 milliseconds before returning a locking error</a:t>
            </a:r>
          </a:p>
          <a:p>
            <a:r>
              <a:rPr lang="en-US" sz="1200" kern="1200" dirty="0" smtClean="0">
                <a:solidFill>
                  <a:schemeClr val="tx1"/>
                </a:solidFill>
                <a:latin typeface="+mn-lt"/>
                <a:ea typeface="+mn-ea"/>
                <a:cs typeface="+mn-cs"/>
              </a:rPr>
              <a:t>-- NOTE - check out the output window, it did return the rows </a:t>
            </a:r>
          </a:p>
          <a:p>
            <a:r>
              <a:rPr lang="en-US" sz="1200" kern="1200" dirty="0" smtClean="0">
                <a:solidFill>
                  <a:schemeClr val="tx1"/>
                </a:solidFill>
                <a:latin typeface="+mn-lt"/>
                <a:ea typeface="+mn-ea"/>
                <a:cs typeface="+mn-cs"/>
              </a:rPr>
              <a:t>-- prior to the Cycling Cap</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13_8 - Locking Hints</a:t>
            </a:r>
          </a:p>
          <a:p>
            <a:r>
              <a:rPr lang="en-US" sz="1200" b="1" kern="1200" dirty="0" smtClean="0">
                <a:solidFill>
                  <a:schemeClr val="tx1"/>
                </a:solidFill>
                <a:latin typeface="+mn-lt"/>
                <a:ea typeface="+mn-ea"/>
                <a:cs typeface="+mn-cs"/>
              </a:rPr>
              <a:t>-- Script 4</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--5.Open a fourth connection and execute the following statement</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(READPAST) WHERE Name  'D';</a:t>
            </a:r>
          </a:p>
          <a:p>
            <a:r>
              <a:rPr lang="en-US" sz="1200" kern="1200" dirty="0" smtClean="0">
                <a:solidFill>
                  <a:schemeClr val="tx1"/>
                </a:solidFill>
                <a:latin typeface="+mn-lt"/>
                <a:ea typeface="+mn-ea"/>
                <a:cs typeface="+mn-cs"/>
              </a:rPr>
              <a:t>-- Notice with the READPAST locking hint, it will read past the </a:t>
            </a:r>
          </a:p>
          <a:p>
            <a:r>
              <a:rPr lang="en-US" sz="1200" kern="1200" dirty="0" smtClean="0">
                <a:solidFill>
                  <a:schemeClr val="tx1"/>
                </a:solidFill>
                <a:latin typeface="+mn-lt"/>
                <a:ea typeface="+mn-ea"/>
                <a:cs typeface="+mn-cs"/>
              </a:rPr>
              <a:t>-- row that is currently locked and hence, we do not see the row </a:t>
            </a:r>
          </a:p>
          <a:p>
            <a:r>
              <a:rPr lang="en-US" sz="1200" kern="1200" dirty="0" smtClean="0">
                <a:solidFill>
                  <a:schemeClr val="tx1"/>
                </a:solidFill>
                <a:latin typeface="+mn-lt"/>
                <a:ea typeface="+mn-ea"/>
                <a:cs typeface="+mn-cs"/>
              </a:rPr>
              <a:t>-- between Cone-Shaped Race and Cable Lock</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Lesson 13_8 - Locking Hints</a:t>
            </a:r>
          </a:p>
          <a:p>
            <a:r>
              <a:rPr lang="en-US" sz="1200" b="1" kern="1200" dirty="0" smtClean="0">
                <a:solidFill>
                  <a:schemeClr val="tx1"/>
                </a:solidFill>
                <a:latin typeface="+mn-lt"/>
                <a:ea typeface="+mn-ea"/>
                <a:cs typeface="+mn-cs"/>
              </a:rPr>
              <a:t>-- Script 5</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--6.Open a fifth connection and execute the following statement</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SELECT  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(NOLOCK) WHERE Name  'D';</a:t>
            </a:r>
          </a:p>
          <a:p>
            <a:r>
              <a:rPr lang="en-US" sz="1200" kern="1200" dirty="0" smtClean="0">
                <a:solidFill>
                  <a:schemeClr val="tx1"/>
                </a:solidFill>
                <a:latin typeface="+mn-lt"/>
                <a:ea typeface="+mn-ea"/>
                <a:cs typeface="+mn-cs"/>
              </a:rPr>
              <a:t>-- Notice the row for the Cycling Hat is still being read dirty</a:t>
            </a:r>
          </a:p>
          <a:p>
            <a:r>
              <a:rPr lang="en-US" sz="1200" kern="1200" dirty="0" smtClean="0">
                <a:solidFill>
                  <a:schemeClr val="tx1"/>
                </a:solidFill>
                <a:latin typeface="+mn-lt"/>
                <a:ea typeface="+mn-ea"/>
                <a:cs typeface="+mn-cs"/>
              </a:rPr>
              <a:t>-- (original value was Cycling Cap)</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--7.Close all the connections and ROLLBACK the transaction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13</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79100FE-F351-4F0B-90B2-646A487F9211}" type="slidenum">
              <a:rPr lang="en-US" smtClean="0"/>
              <a:pPr/>
              <a:t>14</a:t>
            </a:fld>
            <a:endParaRPr lang="en-US" smtClean="0"/>
          </a:p>
        </p:txBody>
      </p:sp>
      <p:sp>
        <p:nvSpPr>
          <p:cNvPr id="55299" name="Rectangle 2"/>
          <p:cNvSpPr>
            <a:spLocks noGrp="1" noRot="1" noChangeAspect="1" noChangeArrowheads="1" noTextEdit="1"/>
          </p:cNvSpPr>
          <p:nvPr>
            <p:ph type="sldImg"/>
          </p:nvPr>
        </p:nvSpPr>
        <p:spPr>
          <a:xfrm>
            <a:off x="1524000" y="228600"/>
            <a:ext cx="3733800" cy="2800350"/>
          </a:xfrm>
          <a:ln/>
        </p:spPr>
      </p:sp>
      <p:sp>
        <p:nvSpPr>
          <p:cNvPr id="55300" name="Rectangle 3"/>
          <p:cNvSpPr>
            <a:spLocks noGrp="1" noChangeArrowheads="1"/>
          </p:cNvSpPr>
          <p:nvPr>
            <p:ph type="body" idx="1"/>
          </p:nvPr>
        </p:nvSpPr>
        <p:spPr>
          <a:xfrm>
            <a:off x="685800" y="3200400"/>
            <a:ext cx="5486400" cy="5791200"/>
          </a:xfrm>
          <a:noFill/>
          <a:ln/>
        </p:spPr>
        <p:txBody>
          <a:bodyPr/>
          <a:lstStyle/>
          <a:p>
            <a:pPr>
              <a:spcAft>
                <a:spcPts val="600"/>
              </a:spcAft>
            </a:pPr>
            <a:r>
              <a:rPr lang="en-US" sz="1100" b="0" i="0" u="none" strike="noStrike" kern="1200" baseline="0" dirty="0" smtClean="0">
                <a:solidFill>
                  <a:schemeClr val="tx1"/>
                </a:solidFill>
                <a:latin typeface="+mn-lt"/>
                <a:ea typeface="+mn-ea"/>
                <a:cs typeface="+mn-cs"/>
              </a:rPr>
              <a:t>Versioning effectively starts with a </a:t>
            </a:r>
            <a:r>
              <a:rPr lang="en-US" sz="1100" b="0" i="1" u="none" strike="noStrike" kern="1200" baseline="0" dirty="0" smtClean="0">
                <a:solidFill>
                  <a:schemeClr val="tx1"/>
                </a:solidFill>
                <a:latin typeface="+mn-lt"/>
                <a:ea typeface="+mn-ea"/>
                <a:cs typeface="+mn-cs"/>
              </a:rPr>
              <a:t>copy-on-write </a:t>
            </a:r>
            <a:r>
              <a:rPr lang="en-US" sz="1100" b="0" i="0" u="none" strike="noStrike" kern="1200" baseline="0" dirty="0" smtClean="0">
                <a:solidFill>
                  <a:schemeClr val="tx1"/>
                </a:solidFill>
                <a:latin typeface="+mn-lt"/>
                <a:ea typeface="+mn-ea"/>
                <a:cs typeface="+mn-cs"/>
              </a:rPr>
              <a:t>mechanism that is invoked when a row is either modified or deleted. This requires that while the transaction is running, the old version of the row must be available for transactions that require an earlier, </a:t>
            </a:r>
            <a:r>
              <a:rPr lang="en-US" sz="1100" b="0" i="0" u="none" strike="noStrike" kern="1200" baseline="0" dirty="0" err="1" smtClean="0">
                <a:solidFill>
                  <a:schemeClr val="tx1"/>
                </a:solidFill>
                <a:latin typeface="+mn-lt"/>
                <a:ea typeface="+mn-ea"/>
                <a:cs typeface="+mn-cs"/>
              </a:rPr>
              <a:t>transactionally</a:t>
            </a:r>
            <a:r>
              <a:rPr lang="en-US" sz="1100" b="0" i="0" u="none" strike="noStrike" kern="1200" baseline="0" dirty="0" smtClean="0">
                <a:solidFill>
                  <a:schemeClr val="tx1"/>
                </a:solidFill>
                <a:latin typeface="+mn-lt"/>
                <a:ea typeface="+mn-ea"/>
                <a:cs typeface="+mn-cs"/>
              </a:rPr>
              <a:t> consistent state. Row versioning–based transactions can effectively </a:t>
            </a:r>
            <a:r>
              <a:rPr lang="en-US" sz="1100" b="0" i="1" u="none" strike="noStrike" kern="1200" baseline="0" dirty="0" smtClean="0">
                <a:solidFill>
                  <a:schemeClr val="tx1"/>
                </a:solidFill>
                <a:latin typeface="+mn-lt"/>
                <a:ea typeface="+mn-ea"/>
                <a:cs typeface="+mn-cs"/>
              </a:rPr>
              <a:t>view </a:t>
            </a:r>
            <a:r>
              <a:rPr lang="en-US" sz="1100" b="0" i="0" u="none" strike="noStrike" kern="1200" baseline="0" dirty="0" smtClean="0">
                <a:solidFill>
                  <a:schemeClr val="tx1"/>
                </a:solidFill>
                <a:latin typeface="+mn-lt"/>
                <a:ea typeface="+mn-ea"/>
                <a:cs typeface="+mn-cs"/>
              </a:rPr>
              <a:t>the consistent version of the data from these previous row versions. Row versions are stored within the version store that resides within the tempdb database. </a:t>
            </a:r>
          </a:p>
          <a:p>
            <a:pPr>
              <a:spcAft>
                <a:spcPts val="600"/>
              </a:spcAft>
            </a:pPr>
            <a:r>
              <a:rPr lang="en-US" sz="1100" dirty="0"/>
              <a:t>READ COMMITTED SNAPSHOT guarantees statement-level read consistency; this means that all read operations view row versions that are committed at the time that a statement started. </a:t>
            </a:r>
          </a:p>
          <a:p>
            <a:pPr>
              <a:spcAft>
                <a:spcPts val="600"/>
              </a:spcAft>
            </a:pPr>
            <a:r>
              <a:rPr lang="en-US" sz="1100" dirty="0"/>
              <a:t>SNAPSHOT ISOLATION LEVEL guarantees transaction-level read consistency; this means that all read operations in a snapshot transaction view row versions that were committed at the time that the transaction started. Snapshot isolation prevents readers from blocking writers and vice versa. </a:t>
            </a:r>
          </a:p>
          <a:p>
            <a:r>
              <a:rPr lang="en-US" sz="1100" dirty="0" smtClean="0"/>
              <a:t>Row-versioning is not on by default, you </a:t>
            </a:r>
            <a:r>
              <a:rPr lang="en-US" sz="1100" dirty="0"/>
              <a:t>can enable row versioning by using </a:t>
            </a:r>
            <a:r>
              <a:rPr lang="en-US" sz="1100" dirty="0" smtClean="0"/>
              <a:t>the ALTER </a:t>
            </a:r>
            <a:r>
              <a:rPr lang="en-US" sz="1100" dirty="0"/>
              <a:t>DATABASE </a:t>
            </a:r>
            <a:r>
              <a:rPr lang="en-US" sz="1100" dirty="0" smtClean="0"/>
              <a:t>command.</a:t>
            </a:r>
          </a:p>
          <a:p>
            <a:r>
              <a:rPr lang="en-US" sz="1100" dirty="0" smtClean="0"/>
              <a:t>Updates are handled differently depending on which row-versioning isolation level you are in:</a:t>
            </a:r>
          </a:p>
          <a:p>
            <a:r>
              <a:rPr lang="en-US" sz="1100" b="1" dirty="0"/>
              <a:t>READ_COMMITTED_SNAPSHOT </a:t>
            </a:r>
            <a:endParaRPr lang="en-US" sz="1100" dirty="0"/>
          </a:p>
          <a:p>
            <a:pPr marL="171450" indent="-171450">
              <a:buFont typeface="Arial" pitchFamily="34" charset="0"/>
              <a:buChar char="•"/>
            </a:pPr>
            <a:r>
              <a:rPr lang="en-US" sz="1100" dirty="0"/>
              <a:t>Reverts from row versions to actual data to select the rows to be updated and uses update locks on the data rows selected </a:t>
            </a:r>
          </a:p>
          <a:p>
            <a:pPr marL="171450" indent="-171450">
              <a:buFont typeface="Arial" pitchFamily="34" charset="0"/>
              <a:buChar char="•"/>
            </a:pPr>
            <a:r>
              <a:rPr lang="en-US" sz="1100" dirty="0"/>
              <a:t>Acquires exclusive locks on actual data rows to be modified </a:t>
            </a:r>
          </a:p>
          <a:p>
            <a:pPr marL="171450" indent="-171450">
              <a:buFont typeface="Arial" pitchFamily="34" charset="0"/>
              <a:buChar char="•"/>
            </a:pPr>
            <a:r>
              <a:rPr lang="en-US" sz="1100" dirty="0"/>
              <a:t>Does not detect any update conflict </a:t>
            </a:r>
          </a:p>
          <a:p>
            <a:r>
              <a:rPr lang="en-US" sz="1100" b="1" dirty="0"/>
              <a:t>ALLOW_SNAPSHOT_ISOLATION </a:t>
            </a:r>
            <a:endParaRPr lang="en-US" sz="1100" dirty="0"/>
          </a:p>
          <a:p>
            <a:pPr marL="171450" indent="-171450">
              <a:buFont typeface="Arial" pitchFamily="34" charset="0"/>
              <a:buChar char="•"/>
            </a:pPr>
            <a:r>
              <a:rPr lang="en-US" sz="1100" dirty="0"/>
              <a:t>Uses row versions to select the rows to be updated </a:t>
            </a:r>
          </a:p>
          <a:p>
            <a:pPr marL="171450" indent="-171450">
              <a:buFont typeface="Arial" pitchFamily="34" charset="0"/>
              <a:buChar char="•"/>
            </a:pPr>
            <a:r>
              <a:rPr lang="en-US" sz="1100" dirty="0"/>
              <a:t>Tries to acquire an exclusive lock on the actual data row to be modified, and if the data has been modified by another transaction, an update conflict occurs and the snapshot transaction is terminated </a:t>
            </a:r>
          </a:p>
          <a:p>
            <a:pPr marL="171450" indent="-171450">
              <a:buFont typeface="Arial" pitchFamily="34" charset="0"/>
              <a:buChar char="•"/>
            </a:pPr>
            <a:r>
              <a:rPr lang="en-US" sz="1100" dirty="0"/>
              <a:t>Allows triggers, online index operations, and multiple active result sets (MARS) to continue to use versioning infrastructure, even when these options are </a:t>
            </a:r>
            <a:r>
              <a:rPr lang="en-US" sz="1100" dirty="0" smtClean="0"/>
              <a:t>disabled</a:t>
            </a:r>
          </a:p>
          <a:p>
            <a:r>
              <a:rPr lang="en-US" sz="1100" b="1" dirty="0" smtClean="0"/>
              <a:t>Additional Reading:</a:t>
            </a:r>
          </a:p>
          <a:p>
            <a:r>
              <a:rPr lang="en-US" sz="1100" i="1" dirty="0"/>
              <a:t>Understanding Row Versioning-Based Isolation Levels</a:t>
            </a:r>
            <a:br>
              <a:rPr lang="en-US" sz="1100" i="1" dirty="0"/>
            </a:br>
            <a:r>
              <a:rPr lang="en-US" sz="1100" dirty="0">
                <a:hlinkClick r:id="rId3"/>
              </a:rPr>
              <a:t>http://</a:t>
            </a:r>
            <a:r>
              <a:rPr lang="en-US" sz="1100" dirty="0" smtClean="0">
                <a:hlinkClick r:id="rId3"/>
              </a:rPr>
              <a:t>msdn.microsoft.com/en-us/library/ms189050.aspx</a:t>
            </a:r>
            <a:r>
              <a:rPr lang="en-US" sz="1100" dirty="0" smtClean="0"/>
              <a:t> </a:t>
            </a:r>
            <a:endParaRPr lang="en-US" sz="1100" dirty="0"/>
          </a:p>
        </p:txBody>
      </p:sp>
    </p:spTree>
    <p:extLst>
      <p:ext uri="{BB962C8B-B14F-4D97-AF65-F5344CB8AC3E}">
        <p14:creationId xmlns:p14="http://schemas.microsoft.com/office/powerpoint/2010/main" val="2966858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76400" y="152400"/>
            <a:ext cx="3505200" cy="2628900"/>
          </a:xfrm>
        </p:spPr>
      </p:sp>
      <p:sp>
        <p:nvSpPr>
          <p:cNvPr id="3" name="Notes Placeholder 2"/>
          <p:cNvSpPr>
            <a:spLocks noGrp="1"/>
          </p:cNvSpPr>
          <p:nvPr>
            <p:ph type="body" idx="1"/>
          </p:nvPr>
        </p:nvSpPr>
        <p:spPr>
          <a:xfrm>
            <a:off x="685800" y="2971800"/>
            <a:ext cx="5486400" cy="5486400"/>
          </a:xfrm>
        </p:spPr>
        <p:txBody>
          <a:bodyPr/>
          <a:lstStyle/>
          <a:p>
            <a:pPr>
              <a:spcAft>
                <a:spcPts val="600"/>
              </a:spcAft>
            </a:pPr>
            <a:r>
              <a:rPr lang="en-US" dirty="0"/>
              <a:t>You can view the current </a:t>
            </a:r>
            <a:r>
              <a:rPr lang="en-US" dirty="0" smtClean="0"/>
              <a:t>row </a:t>
            </a:r>
            <a:r>
              <a:rPr lang="en-US" dirty="0"/>
              <a:t>versioning usage by querying the following DMVs: </a:t>
            </a:r>
          </a:p>
          <a:p>
            <a:pPr marL="171450" indent="-171450">
              <a:spcAft>
                <a:spcPts val="600"/>
              </a:spcAft>
              <a:buFont typeface="Arial" pitchFamily="34" charset="0"/>
              <a:buChar char="•"/>
            </a:pPr>
            <a:r>
              <a:rPr lang="en-US" b="1" dirty="0" err="1" smtClean="0"/>
              <a:t>sys.dm_db_file_space_usage</a:t>
            </a:r>
            <a:r>
              <a:rPr lang="en-US" dirty="0" smtClean="0"/>
              <a:t> – the column </a:t>
            </a:r>
            <a:r>
              <a:rPr lang="en-US" dirty="0" err="1"/>
              <a:t>version_store_reserved_page_count</a:t>
            </a:r>
            <a:r>
              <a:rPr lang="en-US" dirty="0"/>
              <a:t> </a:t>
            </a:r>
            <a:r>
              <a:rPr lang="en-US" dirty="0" smtClean="0"/>
              <a:t>in this view gives </a:t>
            </a:r>
            <a:r>
              <a:rPr lang="en-US" dirty="0"/>
              <a:t>the total number of pages in the uniform extents allocated for the version store. </a:t>
            </a:r>
            <a:endParaRPr lang="en-US" dirty="0" smtClean="0"/>
          </a:p>
          <a:p>
            <a:pPr marL="171450" indent="-171450">
              <a:spcAft>
                <a:spcPts val="600"/>
              </a:spcAft>
              <a:buFont typeface="Arial" pitchFamily="34" charset="0"/>
              <a:buChar char="•"/>
            </a:pPr>
            <a:r>
              <a:rPr lang="en-US" b="1" dirty="0" err="1" smtClean="0"/>
              <a:t>sys.dm_tran_version_store</a:t>
            </a:r>
            <a:r>
              <a:rPr lang="en-US" b="1" dirty="0" smtClean="0"/>
              <a:t> </a:t>
            </a:r>
            <a:r>
              <a:rPr lang="en-US" dirty="0" smtClean="0"/>
              <a:t>– returns a row for each version record in the version store.  This </a:t>
            </a:r>
            <a:r>
              <a:rPr lang="en-US" dirty="0"/>
              <a:t>view may be </a:t>
            </a:r>
            <a:r>
              <a:rPr lang="en-US" dirty="0" smtClean="0"/>
              <a:t>inefficient to run because it queries the entire version store which may be very large.</a:t>
            </a:r>
            <a:endParaRPr lang="en-US" b="1" dirty="0"/>
          </a:p>
          <a:p>
            <a:pPr marL="171450" indent="-171450">
              <a:spcAft>
                <a:spcPts val="600"/>
              </a:spcAft>
              <a:buFont typeface="Arial" pitchFamily="34" charset="0"/>
              <a:buChar char="•"/>
            </a:pPr>
            <a:r>
              <a:rPr lang="en-US" b="1" dirty="0" err="1" smtClean="0"/>
              <a:t>sys.dm_tran_top_version_generators</a:t>
            </a:r>
            <a:r>
              <a:rPr lang="en-US" b="1" dirty="0" smtClean="0"/>
              <a:t> </a:t>
            </a:r>
            <a:r>
              <a:rPr lang="en-US" dirty="0" smtClean="0"/>
              <a:t>– returns </a:t>
            </a:r>
            <a:r>
              <a:rPr lang="en-US" dirty="0" smtClean="0"/>
              <a:t>a list of the top 256 objects generating the most versions in the version store </a:t>
            </a:r>
            <a:r>
              <a:rPr lang="en-US" dirty="0" smtClean="0"/>
              <a:t>grouped </a:t>
            </a:r>
            <a:r>
              <a:rPr lang="en-US" dirty="0"/>
              <a:t>by the </a:t>
            </a:r>
            <a:r>
              <a:rPr lang="en-US" dirty="0" err="1"/>
              <a:t>database_id</a:t>
            </a:r>
            <a:r>
              <a:rPr lang="en-US" dirty="0"/>
              <a:t> and </a:t>
            </a:r>
            <a:r>
              <a:rPr lang="en-US" dirty="0" err="1"/>
              <a:t>rowset_id</a:t>
            </a:r>
            <a:r>
              <a:rPr lang="en-US" dirty="0"/>
              <a:t>. </a:t>
            </a:r>
            <a:r>
              <a:rPr lang="en-US" dirty="0" smtClean="0"/>
              <a:t>  This view is based on </a:t>
            </a:r>
            <a:r>
              <a:rPr lang="en-US" dirty="0" err="1" smtClean="0"/>
              <a:t>sys.dm_tran_version_store</a:t>
            </a:r>
            <a:r>
              <a:rPr lang="en-US" dirty="0" smtClean="0"/>
              <a:t> and so may be inefficient to run.</a:t>
            </a:r>
            <a:endParaRPr lang="en-US" dirty="0"/>
          </a:p>
          <a:p>
            <a:pPr marL="171450" indent="-171450">
              <a:spcAft>
                <a:spcPts val="600"/>
              </a:spcAft>
              <a:buFont typeface="Arial" pitchFamily="34" charset="0"/>
              <a:buChar char="•"/>
            </a:pPr>
            <a:r>
              <a:rPr lang="en-US" b="1" dirty="0" err="1" smtClean="0"/>
              <a:t>sys.dm_tran_active_snapshot_database_transactions</a:t>
            </a:r>
            <a:r>
              <a:rPr lang="en-US" b="1" dirty="0"/>
              <a:t> </a:t>
            </a:r>
            <a:r>
              <a:rPr lang="en-US" dirty="0" smtClean="0"/>
              <a:t>– returns </a:t>
            </a:r>
            <a:r>
              <a:rPr lang="en-US" dirty="0" smtClean="0"/>
              <a:t>a </a:t>
            </a:r>
            <a:r>
              <a:rPr lang="en-US" dirty="0"/>
              <a:t>virtual table for all active transactions in all databases within the SQL Server instance that use row versioning.</a:t>
            </a:r>
          </a:p>
          <a:p>
            <a:pPr marL="171450" indent="-171450">
              <a:spcAft>
                <a:spcPts val="600"/>
              </a:spcAft>
              <a:buFont typeface="Arial" pitchFamily="34" charset="0"/>
              <a:buChar char="•"/>
            </a:pPr>
            <a:r>
              <a:rPr lang="en-US" b="1" dirty="0" err="1" smtClean="0"/>
              <a:t>Sys.dm_tran_transactions_snapshot</a:t>
            </a:r>
            <a:r>
              <a:rPr lang="en-US" b="1" dirty="0" smtClean="0"/>
              <a:t> </a:t>
            </a:r>
            <a:r>
              <a:rPr lang="en-US" dirty="0" smtClean="0"/>
              <a:t>– lists </a:t>
            </a:r>
            <a:r>
              <a:rPr lang="en-US" dirty="0" smtClean="0"/>
              <a:t>all active snapshot transactions along with the transactions that were active at the start of each snapshot transaction.</a:t>
            </a:r>
            <a:endParaRPr lang="en-US" dirty="0"/>
          </a:p>
          <a:p>
            <a:pPr marL="171450" indent="-171450">
              <a:spcAft>
                <a:spcPts val="600"/>
              </a:spcAft>
              <a:buFont typeface="Arial" pitchFamily="34" charset="0"/>
              <a:buChar char="•"/>
            </a:pPr>
            <a:r>
              <a:rPr lang="en-US" b="1" dirty="0" err="1" smtClean="0"/>
              <a:t>sys.dm_tran_current_snapshot</a:t>
            </a:r>
            <a:r>
              <a:rPr lang="en-US" b="1" dirty="0"/>
              <a:t> </a:t>
            </a:r>
            <a:r>
              <a:rPr lang="en-US" dirty="0" smtClean="0"/>
              <a:t>– lists </a:t>
            </a:r>
            <a:r>
              <a:rPr lang="en-US" dirty="0" smtClean="0"/>
              <a:t>all </a:t>
            </a:r>
            <a:r>
              <a:rPr lang="en-US" dirty="0"/>
              <a:t>active transactions at the time when the current snapshot transaction </a:t>
            </a:r>
            <a:r>
              <a:rPr lang="en-US" dirty="0" smtClean="0"/>
              <a:t>starts.  </a:t>
            </a:r>
            <a:r>
              <a:rPr lang="en-US" dirty="0" smtClean="0"/>
              <a:t>This </a:t>
            </a:r>
            <a:r>
              <a:rPr lang="en-US" dirty="0"/>
              <a:t>is similar </a:t>
            </a:r>
            <a:r>
              <a:rPr lang="en-US" dirty="0" smtClean="0"/>
              <a:t>to </a:t>
            </a:r>
            <a:r>
              <a:rPr lang="en-US" dirty="0" err="1" smtClean="0"/>
              <a:t>sys.dm_tran_transactions_snapshot</a:t>
            </a:r>
            <a:r>
              <a:rPr lang="en-US" dirty="0" smtClean="0"/>
              <a:t>, but only shows transactions for the current snapshot transaction. </a:t>
            </a:r>
            <a:endParaRPr lang="en-US" dirty="0"/>
          </a:p>
          <a:p>
            <a:pPr>
              <a:spcAft>
                <a:spcPts val="600"/>
              </a:spcAft>
            </a:pPr>
            <a:r>
              <a:rPr lang="en-US" b="1" dirty="0"/>
              <a:t>NOTE: </a:t>
            </a:r>
            <a:r>
              <a:rPr lang="en-US" dirty="0" err="1"/>
              <a:t>sys.dm_tran_top_version_generators</a:t>
            </a:r>
            <a:r>
              <a:rPr lang="en-US" dirty="0"/>
              <a:t> and </a:t>
            </a:r>
            <a:r>
              <a:rPr lang="en-US" dirty="0" err="1"/>
              <a:t>sys.dm_tran_version_store</a:t>
            </a:r>
            <a:r>
              <a:rPr lang="en-US" dirty="0"/>
              <a:t> are potentially very expensive functions to run, since both query the entire version store, which could be very large. </a:t>
            </a:r>
          </a:p>
          <a:p>
            <a:pPr>
              <a:spcAft>
                <a:spcPts val="600"/>
              </a:spcAft>
            </a:pPr>
            <a:r>
              <a:rPr lang="en-US" dirty="0"/>
              <a:t>You can also monitor row versioning in </a:t>
            </a:r>
            <a:r>
              <a:rPr lang="en-US" dirty="0" err="1"/>
              <a:t>perfmon</a:t>
            </a:r>
            <a:r>
              <a:rPr lang="en-US" dirty="0"/>
              <a:t>. Version store counters are under the </a:t>
            </a:r>
            <a:r>
              <a:rPr lang="en-US" dirty="0" err="1"/>
              <a:t>SQLServer:Transactions</a:t>
            </a:r>
            <a:r>
              <a:rPr lang="en-US" dirty="0"/>
              <a:t> performance object. </a:t>
            </a:r>
          </a:p>
        </p:txBody>
      </p:sp>
      <p:sp>
        <p:nvSpPr>
          <p:cNvPr id="4" name="Slide Number Placeholder 3"/>
          <p:cNvSpPr>
            <a:spLocks noGrp="1"/>
          </p:cNvSpPr>
          <p:nvPr>
            <p:ph type="sldNum" sz="quarter" idx="10"/>
          </p:nvPr>
        </p:nvSpPr>
        <p:spPr/>
        <p:txBody>
          <a:bodyPr/>
          <a:lstStyle/>
          <a:p>
            <a:fld id="{CD07E07E-9F09-46B6-8D2F-E1DC5FD34F24}" type="slidenum">
              <a:rPr lang="en-US" smtClean="0"/>
              <a:t>15</a:t>
            </a:fld>
            <a:endParaRPr lang="en-US"/>
          </a:p>
        </p:txBody>
      </p:sp>
    </p:spTree>
    <p:extLst>
      <p:ext uri="{BB962C8B-B14F-4D97-AF65-F5344CB8AC3E}">
        <p14:creationId xmlns:p14="http://schemas.microsoft.com/office/powerpoint/2010/main" val="1070067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5775" y="449263"/>
            <a:ext cx="3195638" cy="2398712"/>
          </a:xfrm>
        </p:spPr>
      </p:sp>
      <p:sp>
        <p:nvSpPr>
          <p:cNvPr id="3" name="Notes Placeholder 2"/>
          <p:cNvSpPr>
            <a:spLocks noGrp="1"/>
          </p:cNvSpPr>
          <p:nvPr>
            <p:ph type="body" idx="1"/>
          </p:nvPr>
        </p:nvSpPr>
        <p:spPr>
          <a:xfrm>
            <a:off x="685800" y="2998033"/>
            <a:ext cx="5486400" cy="5612567"/>
          </a:xfrm>
        </p:spPr>
        <p:txBody>
          <a:bodyPr/>
          <a:lstStyle/>
          <a:p>
            <a:r>
              <a:rPr lang="en-US" sz="800" b="1" kern="1200" dirty="0" smtClean="0">
                <a:solidFill>
                  <a:schemeClr val="tx1"/>
                </a:solidFill>
                <a:latin typeface="+mn-lt"/>
                <a:ea typeface="+mn-ea"/>
                <a:cs typeface="+mn-cs"/>
              </a:rPr>
              <a:t>-- Lesson 2_9 </a:t>
            </a:r>
          </a:p>
          <a:p>
            <a:r>
              <a:rPr lang="en-US" sz="800" b="1" kern="1200" dirty="0" smtClean="0">
                <a:solidFill>
                  <a:schemeClr val="tx1"/>
                </a:solidFill>
                <a:latin typeface="+mn-lt"/>
                <a:ea typeface="+mn-ea"/>
                <a:cs typeface="+mn-cs"/>
              </a:rPr>
              <a:t>-- Script 1 - update conflict with snapshot isolation</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USE master</a:t>
            </a:r>
          </a:p>
          <a:p>
            <a:r>
              <a:rPr lang="en-US" sz="800" kern="1200" dirty="0" smtClean="0">
                <a:solidFill>
                  <a:schemeClr val="tx1"/>
                </a:solidFill>
                <a:latin typeface="+mn-lt"/>
                <a:ea typeface="+mn-ea"/>
                <a:cs typeface="+mn-cs"/>
              </a:rPr>
              <a:t>GO</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First we set the database into SNAPSHOT ISOLATION level</a:t>
            </a:r>
          </a:p>
          <a:p>
            <a:r>
              <a:rPr lang="en-US" sz="800" kern="1200" dirty="0" smtClean="0">
                <a:solidFill>
                  <a:schemeClr val="tx1"/>
                </a:solidFill>
                <a:latin typeface="+mn-lt"/>
                <a:ea typeface="+mn-ea"/>
                <a:cs typeface="+mn-cs"/>
              </a:rPr>
              <a:t>ALTER DATABASE </a:t>
            </a:r>
            <a:r>
              <a:rPr lang="en-US" sz="800" kern="1200" dirty="0" err="1" smtClean="0">
                <a:solidFill>
                  <a:schemeClr val="tx1"/>
                </a:solidFill>
                <a:latin typeface="+mn-lt"/>
                <a:ea typeface="+mn-ea"/>
                <a:cs typeface="+mn-cs"/>
              </a:rPr>
              <a:t>AdventureWorksPTO</a:t>
            </a:r>
            <a:r>
              <a:rPr lang="en-US" sz="800" kern="1200" dirty="0" smtClean="0">
                <a:solidFill>
                  <a:schemeClr val="tx1"/>
                </a:solidFill>
                <a:latin typeface="+mn-lt"/>
                <a:ea typeface="+mn-ea"/>
                <a:cs typeface="+mn-cs"/>
              </a:rPr>
              <a:t> SET ALLOW_SNAPSHOT_ISOLATION ON</a:t>
            </a:r>
          </a:p>
          <a:p>
            <a:r>
              <a:rPr lang="en-US" sz="800" kern="1200" dirty="0" smtClean="0">
                <a:solidFill>
                  <a:schemeClr val="tx1"/>
                </a:solidFill>
                <a:latin typeface="+mn-lt"/>
                <a:ea typeface="+mn-ea"/>
                <a:cs typeface="+mn-cs"/>
              </a:rPr>
              <a:t>GO</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Conn 1 </a:t>
            </a:r>
          </a:p>
          <a:p>
            <a:r>
              <a:rPr lang="en-US" sz="800" kern="1200" dirty="0" smtClean="0">
                <a:solidFill>
                  <a:schemeClr val="tx1"/>
                </a:solidFill>
                <a:latin typeface="+mn-lt"/>
                <a:ea typeface="+mn-ea"/>
                <a:cs typeface="+mn-cs"/>
              </a:rPr>
              <a:t>USE </a:t>
            </a:r>
            <a:r>
              <a:rPr lang="en-US" sz="800" kern="1200" dirty="0" err="1" smtClean="0">
                <a:solidFill>
                  <a:schemeClr val="tx1"/>
                </a:solidFill>
                <a:latin typeface="+mn-lt"/>
                <a:ea typeface="+mn-ea"/>
                <a:cs typeface="+mn-cs"/>
              </a:rPr>
              <a:t>AdventureWorksPTO</a:t>
            </a:r>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GO</a:t>
            </a:r>
          </a:p>
          <a:p>
            <a:r>
              <a:rPr lang="en-US" sz="800" kern="1200" dirty="0" smtClean="0">
                <a:solidFill>
                  <a:schemeClr val="tx1"/>
                </a:solidFill>
                <a:latin typeface="+mn-lt"/>
                <a:ea typeface="+mn-ea"/>
                <a:cs typeface="+mn-cs"/>
              </a:rPr>
              <a:t>SET TRANSACTION ISOLATION LEVEL SNAPSHOT;</a:t>
            </a:r>
          </a:p>
          <a:p>
            <a:r>
              <a:rPr lang="en-US" sz="800" kern="1200" dirty="0" smtClean="0">
                <a:solidFill>
                  <a:schemeClr val="tx1"/>
                </a:solidFill>
                <a:latin typeface="+mn-lt"/>
                <a:ea typeface="+mn-ea"/>
                <a:cs typeface="+mn-cs"/>
              </a:rPr>
              <a:t>GO</a:t>
            </a:r>
          </a:p>
          <a:p>
            <a:r>
              <a:rPr lang="en-US" sz="800" kern="1200" dirty="0" smtClean="0">
                <a:solidFill>
                  <a:schemeClr val="tx1"/>
                </a:solidFill>
                <a:latin typeface="+mn-lt"/>
                <a:ea typeface="+mn-ea"/>
                <a:cs typeface="+mn-cs"/>
              </a:rPr>
              <a:t>BEGIN TRAN</a:t>
            </a:r>
          </a:p>
          <a:p>
            <a:r>
              <a:rPr lang="en-US" sz="800" kern="1200" dirty="0" smtClean="0">
                <a:solidFill>
                  <a:schemeClr val="tx1"/>
                </a:solidFill>
                <a:latin typeface="+mn-lt"/>
                <a:ea typeface="+mn-ea"/>
                <a:cs typeface="+mn-cs"/>
              </a:rPr>
              <a:t>select * from </a:t>
            </a:r>
            <a:r>
              <a:rPr lang="en-US" sz="800" kern="1200" dirty="0" err="1" smtClean="0">
                <a:solidFill>
                  <a:schemeClr val="tx1"/>
                </a:solidFill>
                <a:latin typeface="+mn-lt"/>
                <a:ea typeface="+mn-ea"/>
                <a:cs typeface="+mn-cs"/>
              </a:rPr>
              <a:t>Production.ProductReview</a:t>
            </a:r>
            <a:r>
              <a:rPr lang="en-US" sz="800" kern="1200" dirty="0" smtClean="0">
                <a:solidFill>
                  <a:schemeClr val="tx1"/>
                </a:solidFill>
                <a:latin typeface="+mn-lt"/>
                <a:ea typeface="+mn-ea"/>
                <a:cs typeface="+mn-cs"/>
              </a:rPr>
              <a:t> where </a:t>
            </a:r>
            <a:r>
              <a:rPr lang="en-US" sz="800" kern="1200" dirty="0" err="1" smtClean="0">
                <a:solidFill>
                  <a:schemeClr val="tx1"/>
                </a:solidFill>
                <a:latin typeface="+mn-lt"/>
                <a:ea typeface="+mn-ea"/>
                <a:cs typeface="+mn-cs"/>
              </a:rPr>
              <a:t>ProductReviewID</a:t>
            </a:r>
            <a:r>
              <a:rPr lang="en-US" sz="800" kern="1200" dirty="0" smtClean="0">
                <a:solidFill>
                  <a:schemeClr val="tx1"/>
                </a:solidFill>
                <a:latin typeface="+mn-lt"/>
                <a:ea typeface="+mn-ea"/>
                <a:cs typeface="+mn-cs"/>
              </a:rPr>
              <a:t> = 1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---------open script Section_3_4_Update_Conflict_Snapshot_2 and execute </a:t>
            </a:r>
          </a:p>
          <a:p>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After script Section_3_4_Update_Conflict_Snapshot_2 is executed continue with the following scripts.</a:t>
            </a:r>
          </a:p>
          <a:p>
            <a:r>
              <a:rPr lang="en-US" sz="800" kern="1200" dirty="0" smtClean="0">
                <a:solidFill>
                  <a:schemeClr val="tx1"/>
                </a:solidFill>
                <a:latin typeface="+mn-lt"/>
                <a:ea typeface="+mn-ea"/>
                <a:cs typeface="+mn-cs"/>
              </a:rPr>
              <a:t>-- Conn 1</a:t>
            </a:r>
          </a:p>
          <a:p>
            <a:r>
              <a:rPr lang="en-US" sz="800" kern="1200" dirty="0" smtClean="0">
                <a:solidFill>
                  <a:schemeClr val="tx1"/>
                </a:solidFill>
                <a:latin typeface="+mn-lt"/>
                <a:ea typeface="+mn-ea"/>
                <a:cs typeface="+mn-cs"/>
              </a:rPr>
              <a:t>UPDATE        </a:t>
            </a:r>
            <a:r>
              <a:rPr lang="en-US" sz="800" kern="1200" dirty="0" err="1" smtClean="0">
                <a:solidFill>
                  <a:schemeClr val="tx1"/>
                </a:solidFill>
                <a:latin typeface="+mn-lt"/>
                <a:ea typeface="+mn-ea"/>
                <a:cs typeface="+mn-cs"/>
              </a:rPr>
              <a:t>Production.ProductReview</a:t>
            </a:r>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SET </a:t>
            </a:r>
            <a:r>
              <a:rPr lang="en-US" sz="800" kern="1200" dirty="0" err="1" smtClean="0">
                <a:solidFill>
                  <a:schemeClr val="tx1"/>
                </a:solidFill>
                <a:latin typeface="+mn-lt"/>
                <a:ea typeface="+mn-ea"/>
                <a:cs typeface="+mn-cs"/>
              </a:rPr>
              <a:t>ReviewerName</a:t>
            </a:r>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david</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WHERE         </a:t>
            </a:r>
            <a:r>
              <a:rPr lang="en-US" sz="800" kern="1200" dirty="0" err="1" smtClean="0">
                <a:solidFill>
                  <a:schemeClr val="tx1"/>
                </a:solidFill>
                <a:latin typeface="+mn-lt"/>
                <a:ea typeface="+mn-ea"/>
                <a:cs typeface="+mn-cs"/>
              </a:rPr>
              <a:t>ProductReviewID</a:t>
            </a:r>
            <a:r>
              <a:rPr lang="en-US" sz="800" kern="1200" dirty="0" smtClean="0">
                <a:solidFill>
                  <a:schemeClr val="tx1"/>
                </a:solidFill>
                <a:latin typeface="+mn-lt"/>
                <a:ea typeface="+mn-ea"/>
                <a:cs typeface="+mn-cs"/>
              </a:rPr>
              <a:t> = 1;</a:t>
            </a:r>
          </a:p>
          <a:p>
            <a:r>
              <a:rPr lang="en-US" sz="800" kern="1200" dirty="0" smtClean="0">
                <a:solidFill>
                  <a:schemeClr val="tx1"/>
                </a:solidFill>
                <a:latin typeface="+mn-lt"/>
                <a:ea typeface="+mn-ea"/>
                <a:cs typeface="+mn-cs"/>
              </a:rPr>
              <a:t>-- This step should produce an update conflict.</a:t>
            </a:r>
          </a:p>
          <a:p>
            <a:r>
              <a:rPr lang="en-US" sz="800" kern="1200" dirty="0" smtClean="0">
                <a:solidFill>
                  <a:schemeClr val="tx1"/>
                </a:solidFill>
                <a:latin typeface="+mn-lt"/>
                <a:ea typeface="+mn-ea"/>
                <a:cs typeface="+mn-cs"/>
              </a:rPr>
              <a:t>/*</a:t>
            </a:r>
          </a:p>
          <a:p>
            <a:r>
              <a:rPr lang="en-US" sz="800" kern="1200" dirty="0" err="1" smtClean="0">
                <a:solidFill>
                  <a:schemeClr val="tx1"/>
                </a:solidFill>
                <a:latin typeface="+mn-lt"/>
                <a:ea typeface="+mn-ea"/>
                <a:cs typeface="+mn-cs"/>
              </a:rPr>
              <a:t>Msg</a:t>
            </a:r>
            <a:r>
              <a:rPr lang="en-US" sz="800" kern="1200" dirty="0" smtClean="0">
                <a:solidFill>
                  <a:schemeClr val="tx1"/>
                </a:solidFill>
                <a:latin typeface="+mn-lt"/>
                <a:ea typeface="+mn-ea"/>
                <a:cs typeface="+mn-cs"/>
              </a:rPr>
              <a:t> 3960, Level 16, State 5, Line 1</a:t>
            </a:r>
          </a:p>
          <a:p>
            <a:r>
              <a:rPr lang="en-US" sz="800" kern="1200" dirty="0" smtClean="0">
                <a:solidFill>
                  <a:schemeClr val="tx1"/>
                </a:solidFill>
                <a:latin typeface="+mn-lt"/>
                <a:ea typeface="+mn-ea"/>
                <a:cs typeface="+mn-cs"/>
              </a:rPr>
              <a:t>Snapshot isolation transaction aborted due to update conflict. You cannot use snapshot isolation to access </a:t>
            </a:r>
          </a:p>
          <a:p>
            <a:r>
              <a:rPr lang="en-US" sz="800" kern="1200" dirty="0" smtClean="0">
                <a:solidFill>
                  <a:schemeClr val="tx1"/>
                </a:solidFill>
                <a:latin typeface="+mn-lt"/>
                <a:ea typeface="+mn-ea"/>
                <a:cs typeface="+mn-cs"/>
              </a:rPr>
              <a:t>table '</a:t>
            </a:r>
            <a:r>
              <a:rPr lang="en-US" sz="800" kern="1200" dirty="0" err="1" smtClean="0">
                <a:solidFill>
                  <a:schemeClr val="tx1"/>
                </a:solidFill>
                <a:latin typeface="+mn-lt"/>
                <a:ea typeface="+mn-ea"/>
                <a:cs typeface="+mn-cs"/>
              </a:rPr>
              <a:t>Production.ProductReview</a:t>
            </a:r>
            <a:r>
              <a:rPr lang="en-US" sz="800" kern="1200" dirty="0" smtClean="0">
                <a:solidFill>
                  <a:schemeClr val="tx1"/>
                </a:solidFill>
                <a:latin typeface="+mn-lt"/>
                <a:ea typeface="+mn-ea"/>
                <a:cs typeface="+mn-cs"/>
              </a:rPr>
              <a:t>' directly or indirectly in database '</a:t>
            </a:r>
            <a:r>
              <a:rPr lang="en-US" sz="800" kern="1200" dirty="0" err="1" smtClean="0">
                <a:solidFill>
                  <a:schemeClr val="tx1"/>
                </a:solidFill>
                <a:latin typeface="+mn-lt"/>
                <a:ea typeface="+mn-ea"/>
                <a:cs typeface="+mn-cs"/>
              </a:rPr>
              <a:t>AdventureWorksPTO</a:t>
            </a:r>
            <a:r>
              <a:rPr lang="en-US" sz="800" kern="1200" dirty="0" smtClean="0">
                <a:solidFill>
                  <a:schemeClr val="tx1"/>
                </a:solidFill>
                <a:latin typeface="+mn-lt"/>
                <a:ea typeface="+mn-ea"/>
                <a:cs typeface="+mn-cs"/>
              </a:rPr>
              <a:t>' to update, delete, or </a:t>
            </a:r>
          </a:p>
          <a:p>
            <a:r>
              <a:rPr lang="en-US" sz="800" kern="1200" dirty="0" smtClean="0">
                <a:solidFill>
                  <a:schemeClr val="tx1"/>
                </a:solidFill>
                <a:latin typeface="+mn-lt"/>
                <a:ea typeface="+mn-ea"/>
                <a:cs typeface="+mn-cs"/>
              </a:rPr>
              <a:t>insert the row that has been modified or deleted by another transaction. Retry the transaction or change the </a:t>
            </a:r>
          </a:p>
          <a:p>
            <a:r>
              <a:rPr lang="en-US" sz="800" kern="1200" dirty="0" smtClean="0">
                <a:solidFill>
                  <a:schemeClr val="tx1"/>
                </a:solidFill>
                <a:latin typeface="+mn-lt"/>
                <a:ea typeface="+mn-ea"/>
                <a:cs typeface="+mn-cs"/>
              </a:rPr>
              <a:t>isolation level for the update/delete statement.</a:t>
            </a:r>
          </a:p>
          <a:p>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16</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04800"/>
            <a:ext cx="5486400" cy="8153400"/>
          </a:xfrm>
        </p:spPr>
        <p:txBody>
          <a:bodyPr>
            <a:normAutofit/>
          </a:bodyPr>
          <a:lstStyle/>
          <a:p>
            <a:r>
              <a:rPr lang="en-US" sz="800" dirty="0"/>
              <a:t>-- Close out all connections.</a:t>
            </a:r>
          </a:p>
          <a:p>
            <a:endParaRPr lang="en-US" sz="800" dirty="0"/>
          </a:p>
          <a:p>
            <a:r>
              <a:rPr lang="en-US" sz="800" dirty="0"/>
              <a:t>-- CLEAN UP</a:t>
            </a:r>
          </a:p>
          <a:p>
            <a:endParaRPr lang="en-US" sz="800" dirty="0"/>
          </a:p>
          <a:p>
            <a:r>
              <a:rPr lang="en-US" sz="800" dirty="0"/>
              <a:t>GO</a:t>
            </a:r>
          </a:p>
          <a:p>
            <a:r>
              <a:rPr lang="en-US" sz="800" dirty="0"/>
              <a:t>USE master;</a:t>
            </a:r>
          </a:p>
          <a:p>
            <a:endParaRPr lang="en-US" sz="800" dirty="0"/>
          </a:p>
          <a:p>
            <a:r>
              <a:rPr lang="en-US" sz="800" dirty="0"/>
              <a:t>GO</a:t>
            </a:r>
          </a:p>
          <a:p>
            <a:r>
              <a:rPr lang="en-US" sz="800" dirty="0"/>
              <a:t>ALTER DATABASE </a:t>
            </a:r>
            <a:r>
              <a:rPr lang="en-US" sz="800" dirty="0" err="1"/>
              <a:t>AdventureWorksPTO</a:t>
            </a:r>
            <a:endParaRPr lang="en-US" sz="800" dirty="0"/>
          </a:p>
          <a:p>
            <a:r>
              <a:rPr lang="en-US" sz="800" dirty="0"/>
              <a:t>          SET ALLOW_SNAPSHOT_ISOLATION OFF;</a:t>
            </a:r>
          </a:p>
          <a:p>
            <a:endParaRPr lang="en-US" sz="800" dirty="0"/>
          </a:p>
          <a:p>
            <a:r>
              <a:rPr lang="en-US" sz="800" dirty="0"/>
              <a:t>SET TRANSACTION ISOLATION LEVEL READ COMMITTED;</a:t>
            </a:r>
          </a:p>
          <a:p>
            <a:endParaRPr lang="en-US" sz="800" dirty="0"/>
          </a:p>
          <a:p>
            <a:r>
              <a:rPr lang="en-US" sz="800" dirty="0"/>
              <a:t>USE </a:t>
            </a:r>
            <a:r>
              <a:rPr lang="en-US" sz="800" dirty="0" err="1"/>
              <a:t>AdventureWorksPTO</a:t>
            </a:r>
            <a:endParaRPr lang="en-US" sz="800" dirty="0"/>
          </a:p>
          <a:p>
            <a:endParaRPr lang="en-US" sz="800" dirty="0"/>
          </a:p>
          <a:p>
            <a:r>
              <a:rPr lang="en-US" sz="800" dirty="0"/>
              <a:t>  UPDATE </a:t>
            </a:r>
            <a:r>
              <a:rPr lang="en-US" sz="800" dirty="0" err="1"/>
              <a:t>Production.ProductReview</a:t>
            </a:r>
            <a:endParaRPr lang="en-US" sz="800" dirty="0"/>
          </a:p>
          <a:p>
            <a:r>
              <a:rPr lang="en-US" sz="800" dirty="0"/>
              <a:t>          SET </a:t>
            </a:r>
            <a:r>
              <a:rPr lang="en-US" sz="800" dirty="0" err="1"/>
              <a:t>ReviewerName</a:t>
            </a:r>
            <a:r>
              <a:rPr lang="en-US" sz="800" dirty="0"/>
              <a:t> = '</a:t>
            </a:r>
            <a:r>
              <a:rPr lang="en-US" sz="800" dirty="0" err="1"/>
              <a:t>robert</a:t>
            </a:r>
            <a:r>
              <a:rPr lang="en-US" sz="800" dirty="0"/>
              <a:t>'</a:t>
            </a:r>
          </a:p>
          <a:p>
            <a:r>
              <a:rPr lang="en-US" sz="800" dirty="0"/>
              <a:t>  WHERE </a:t>
            </a:r>
            <a:r>
              <a:rPr lang="en-US" sz="800" dirty="0" err="1"/>
              <a:t>ProductReviewID</a:t>
            </a:r>
            <a:r>
              <a:rPr lang="en-US" sz="800" dirty="0"/>
              <a:t> = 1;</a:t>
            </a:r>
          </a:p>
          <a:p>
            <a:endParaRPr lang="en-US" sz="800" dirty="0"/>
          </a:p>
          <a:p>
            <a:endParaRPr lang="en-US" sz="800" dirty="0"/>
          </a:p>
          <a:p>
            <a:endParaRPr lang="en-US" sz="800" dirty="0"/>
          </a:p>
          <a:p>
            <a:r>
              <a:rPr lang="en-US" sz="800" b="1" dirty="0"/>
              <a:t>-- </a:t>
            </a:r>
            <a:r>
              <a:rPr lang="en-US" sz="800" b="1" dirty="0" smtClean="0"/>
              <a:t>Lesson 13_9</a:t>
            </a:r>
            <a:endParaRPr lang="en-US" sz="800" b="1" dirty="0"/>
          </a:p>
          <a:p>
            <a:r>
              <a:rPr lang="en-US" sz="800" b="1" dirty="0"/>
              <a:t>-- Script 2 - update conflict with snapshot isolation</a:t>
            </a:r>
          </a:p>
          <a:p>
            <a:endParaRPr lang="en-US" sz="800" dirty="0"/>
          </a:p>
          <a:p>
            <a:r>
              <a:rPr lang="en-US" sz="800" dirty="0"/>
              <a:t>-- Conn 2</a:t>
            </a:r>
          </a:p>
          <a:p>
            <a:r>
              <a:rPr lang="en-US" sz="800" dirty="0"/>
              <a:t>USE </a:t>
            </a:r>
            <a:r>
              <a:rPr lang="en-US" sz="800" dirty="0" err="1"/>
              <a:t>AdventureWorksPTO</a:t>
            </a:r>
            <a:endParaRPr lang="en-US" sz="800" dirty="0"/>
          </a:p>
          <a:p>
            <a:r>
              <a:rPr lang="en-US" sz="800" dirty="0"/>
              <a:t>GO</a:t>
            </a:r>
          </a:p>
          <a:p>
            <a:r>
              <a:rPr lang="en-US" sz="800" dirty="0"/>
              <a:t>SET TRANSACTION ISOLATION LEVEL SNAPSHOT;</a:t>
            </a:r>
          </a:p>
          <a:p>
            <a:r>
              <a:rPr lang="en-US" sz="800" dirty="0"/>
              <a:t>GO</a:t>
            </a:r>
          </a:p>
          <a:p>
            <a:r>
              <a:rPr lang="en-US" sz="800" dirty="0"/>
              <a:t>BEGIN TRANSACTION;</a:t>
            </a:r>
          </a:p>
          <a:p>
            <a:endParaRPr lang="en-US" sz="800" dirty="0"/>
          </a:p>
          <a:p>
            <a:r>
              <a:rPr lang="en-US" sz="800" dirty="0"/>
              <a:t>UPDATE        </a:t>
            </a:r>
            <a:r>
              <a:rPr lang="en-US" sz="800" dirty="0" err="1"/>
              <a:t>Production.ProductReview</a:t>
            </a:r>
            <a:endParaRPr lang="en-US" sz="800" dirty="0"/>
          </a:p>
          <a:p>
            <a:r>
              <a:rPr lang="en-US" sz="800" dirty="0"/>
              <a:t>          SET </a:t>
            </a:r>
            <a:r>
              <a:rPr lang="en-US" sz="800" dirty="0" err="1"/>
              <a:t>ReviewerName</a:t>
            </a:r>
            <a:r>
              <a:rPr lang="en-US" sz="800" dirty="0"/>
              <a:t> = 'Steve'</a:t>
            </a:r>
          </a:p>
          <a:p>
            <a:r>
              <a:rPr lang="en-US" sz="800" dirty="0"/>
              <a:t>WHERE         </a:t>
            </a:r>
            <a:r>
              <a:rPr lang="en-US" sz="800" dirty="0" err="1"/>
              <a:t>ProductReviewID</a:t>
            </a:r>
            <a:r>
              <a:rPr lang="en-US" sz="800" dirty="0"/>
              <a:t> = 1;</a:t>
            </a:r>
          </a:p>
          <a:p>
            <a:endParaRPr lang="en-US" sz="800" dirty="0"/>
          </a:p>
          <a:p>
            <a:r>
              <a:rPr lang="en-US" sz="800" dirty="0"/>
              <a:t>SELECT *</a:t>
            </a:r>
          </a:p>
          <a:p>
            <a:r>
              <a:rPr lang="en-US" sz="800" dirty="0"/>
              <a:t>FROM   </a:t>
            </a:r>
            <a:r>
              <a:rPr lang="en-US" sz="800" dirty="0" err="1"/>
              <a:t>Production.ProductReview</a:t>
            </a:r>
            <a:endParaRPr lang="en-US" sz="800" dirty="0"/>
          </a:p>
          <a:p>
            <a:r>
              <a:rPr lang="en-US" sz="800" dirty="0"/>
              <a:t>WHERE  </a:t>
            </a:r>
            <a:r>
              <a:rPr lang="en-US" sz="800" dirty="0" err="1"/>
              <a:t>ProductReviewID</a:t>
            </a:r>
            <a:r>
              <a:rPr lang="en-US" sz="800" dirty="0"/>
              <a:t> = 1;</a:t>
            </a:r>
          </a:p>
          <a:p>
            <a:endParaRPr lang="en-US" sz="800" dirty="0"/>
          </a:p>
          <a:p>
            <a:r>
              <a:rPr lang="en-US" sz="800" dirty="0"/>
              <a:t>COMMIT TRANSACTION;</a:t>
            </a:r>
          </a:p>
          <a:p>
            <a:r>
              <a:rPr lang="en-US" sz="800" dirty="0"/>
              <a:t>-- The </a:t>
            </a:r>
            <a:r>
              <a:rPr lang="en-US" sz="800" dirty="0" err="1"/>
              <a:t>ReviewerName</a:t>
            </a:r>
            <a:r>
              <a:rPr lang="en-US" sz="800" dirty="0"/>
              <a:t> for </a:t>
            </a:r>
            <a:r>
              <a:rPr lang="en-US" sz="800" dirty="0" err="1"/>
              <a:t>ProductReviewID</a:t>
            </a:r>
            <a:r>
              <a:rPr lang="en-US" sz="800" dirty="0"/>
              <a:t> = 1 should now be 'Steve'</a:t>
            </a:r>
          </a:p>
          <a:p>
            <a:endParaRPr lang="en-US" sz="800" dirty="0"/>
          </a:p>
          <a:p>
            <a:r>
              <a:rPr lang="en-US" sz="800" dirty="0"/>
              <a:t>-- Return to script Section_3_4_Update_Conflict_Snapshot and complete the steps  </a:t>
            </a:r>
          </a:p>
          <a:p>
            <a:endParaRPr lang="en-US" sz="800" dirty="0"/>
          </a:p>
        </p:txBody>
      </p:sp>
      <p:sp>
        <p:nvSpPr>
          <p:cNvPr id="4" name="Slide Number Placeholder 3"/>
          <p:cNvSpPr>
            <a:spLocks noGrp="1"/>
          </p:cNvSpPr>
          <p:nvPr>
            <p:ph type="sldNum" sz="quarter" idx="10"/>
          </p:nvPr>
        </p:nvSpPr>
        <p:spPr/>
        <p:txBody>
          <a:bodyPr/>
          <a:lstStyle/>
          <a:p>
            <a:fld id="{CD07E07E-9F09-46B6-8D2F-E1DC5FD34F24}" type="slidenum">
              <a:rPr lang="en-US" smtClean="0"/>
              <a:t>17</a:t>
            </a:fld>
            <a:endParaRPr lang="en-US"/>
          </a:p>
        </p:txBody>
      </p:sp>
    </p:spTree>
    <p:extLst>
      <p:ext uri="{BB962C8B-B14F-4D97-AF65-F5344CB8AC3E}">
        <p14:creationId xmlns:p14="http://schemas.microsoft.com/office/powerpoint/2010/main" val="153033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2600" y="457200"/>
            <a:ext cx="3200400" cy="2400300"/>
          </a:xfrm>
        </p:spPr>
      </p:sp>
      <p:sp>
        <p:nvSpPr>
          <p:cNvPr id="3" name="Notes Placeholder 2"/>
          <p:cNvSpPr>
            <a:spLocks noGrp="1"/>
          </p:cNvSpPr>
          <p:nvPr>
            <p:ph type="body" idx="1"/>
          </p:nvPr>
        </p:nvSpPr>
        <p:spPr/>
        <p:txBody>
          <a:bodyPr/>
          <a:lstStyle/>
          <a:p>
            <a:r>
              <a:rPr lang="en-US" dirty="0" smtClean="0"/>
              <a:t>What is the default isolation level?</a:t>
            </a:r>
          </a:p>
          <a:p>
            <a:r>
              <a:rPr lang="en-US" b="1" dirty="0" smtClean="0"/>
              <a:t>ANSWER:</a:t>
            </a:r>
            <a:r>
              <a:rPr lang="en-US" b="1" baseline="0" dirty="0" smtClean="0"/>
              <a:t> </a:t>
            </a:r>
            <a:r>
              <a:rPr lang="en-US" baseline="0" dirty="0" smtClean="0"/>
              <a:t>read committed</a:t>
            </a:r>
          </a:p>
          <a:p>
            <a:endParaRPr lang="en-US" dirty="0" smtClean="0"/>
          </a:p>
          <a:p>
            <a:r>
              <a:rPr lang="en-US" dirty="0" smtClean="0"/>
              <a:t>What isolation levels can be set at the database level?</a:t>
            </a:r>
          </a:p>
          <a:p>
            <a:r>
              <a:rPr lang="en-US" sz="1200" b="1" dirty="0" smtClean="0"/>
              <a:t>ANSWER:</a:t>
            </a:r>
            <a:r>
              <a:rPr lang="en-US" sz="1200" b="1" baseline="0" dirty="0" smtClean="0"/>
              <a:t> </a:t>
            </a:r>
            <a:r>
              <a:rPr lang="en-US" sz="1200" baseline="0" dirty="0" smtClean="0"/>
              <a:t>Snapshot isolation, read-committed snapshot</a:t>
            </a:r>
            <a:endParaRPr lang="en-US" sz="1000" dirty="0" smtClean="0"/>
          </a:p>
          <a:p>
            <a:endParaRPr lang="en-US" dirty="0" smtClean="0"/>
          </a:p>
          <a:p>
            <a:r>
              <a:rPr lang="en-US" dirty="0" smtClean="0"/>
              <a:t>What could be the impact of using the </a:t>
            </a:r>
            <a:r>
              <a:rPr lang="en-US" dirty="0" err="1" smtClean="0"/>
              <a:t>sys.dm_tran_version_store</a:t>
            </a:r>
            <a:r>
              <a:rPr lang="en-US" dirty="0" smtClean="0"/>
              <a:t> DMV?</a:t>
            </a:r>
          </a:p>
          <a:p>
            <a:r>
              <a:rPr lang="en-US" b="1" dirty="0" smtClean="0"/>
              <a:t>ANSWER:  </a:t>
            </a:r>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sys.dm_tran_version_store</a:t>
            </a:r>
            <a:r>
              <a:rPr lang="en-US" sz="1200" kern="1200" dirty="0" smtClean="0">
                <a:solidFill>
                  <a:schemeClr val="tx1"/>
                </a:solidFill>
                <a:latin typeface="+mn-lt"/>
                <a:ea typeface="+mn-ea"/>
                <a:cs typeface="+mn-cs"/>
              </a:rPr>
              <a:t> DMV displays all version records in the version store. </a:t>
            </a:r>
            <a:r>
              <a:rPr lang="en-US" sz="1200" kern="1200" smtClean="0">
                <a:solidFill>
                  <a:schemeClr val="tx1"/>
                </a:solidFill>
                <a:latin typeface="+mn-lt"/>
                <a:ea typeface="+mn-ea"/>
                <a:cs typeface="+mn-cs"/>
              </a:rPr>
              <a:t>Querying this DMV maybe</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inefficient to run because it</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queries the entire version store, which can be very larg</a:t>
            </a:r>
            <a:r>
              <a:rPr lang="en-US" sz="1200" kern="1200" baseline="0" smtClean="0">
                <a:solidFill>
                  <a:schemeClr val="tx1"/>
                </a:solidFill>
                <a:latin typeface="+mn-lt"/>
                <a:ea typeface="+mn-ea"/>
                <a:cs typeface="+mn-cs"/>
              </a:rPr>
              <a:t>e if there are a large number of transactions and connections</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1090" y="457513"/>
            <a:ext cx="3183628" cy="239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7E07E-9F09-46B6-8D2F-E1DC5FD34F24}" type="slidenum">
              <a:rPr lang="en-US" smtClean="0"/>
              <a:t>3</a:t>
            </a:fld>
            <a:endParaRPr lang="en-US"/>
          </a:p>
        </p:txBody>
      </p:sp>
    </p:spTree>
    <p:extLst>
      <p:ext uri="{BB962C8B-B14F-4D97-AF65-F5344CB8AC3E}">
        <p14:creationId xmlns:p14="http://schemas.microsoft.com/office/powerpoint/2010/main" val="69730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4</a:t>
            </a:fld>
            <a:endParaRPr lang="en-US"/>
          </a:p>
        </p:txBody>
      </p:sp>
    </p:spTree>
    <p:extLst>
      <p:ext uri="{BB962C8B-B14F-4D97-AF65-F5344CB8AC3E}">
        <p14:creationId xmlns:p14="http://schemas.microsoft.com/office/powerpoint/2010/main" val="284840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6EE1D36-AC33-452F-AC9C-1A4BA500F921}" type="slidenum">
              <a:rPr lang="en-US" smtClean="0"/>
              <a:pPr/>
              <a:t>5</a:t>
            </a:fld>
            <a:endParaRPr lang="en-US" smtClean="0"/>
          </a:p>
        </p:txBody>
      </p:sp>
      <p:sp>
        <p:nvSpPr>
          <p:cNvPr id="40963" name="Rectangle 2"/>
          <p:cNvSpPr>
            <a:spLocks noGrp="1" noRot="1" noChangeAspect="1" noChangeArrowheads="1" noTextEdit="1"/>
          </p:cNvSpPr>
          <p:nvPr>
            <p:ph type="sldImg"/>
          </p:nvPr>
        </p:nvSpPr>
        <p:spPr>
          <a:xfrm>
            <a:off x="1600200" y="304800"/>
            <a:ext cx="3657600" cy="2743200"/>
          </a:xfrm>
          <a:ln/>
        </p:spPr>
      </p:sp>
      <p:sp>
        <p:nvSpPr>
          <p:cNvPr id="40964" name="Rectangle 3"/>
          <p:cNvSpPr>
            <a:spLocks noGrp="1" noChangeArrowheads="1"/>
          </p:cNvSpPr>
          <p:nvPr>
            <p:ph type="body" idx="1"/>
          </p:nvPr>
        </p:nvSpPr>
        <p:spPr>
          <a:xfrm>
            <a:off x="685800" y="3200400"/>
            <a:ext cx="5486400" cy="5638800"/>
          </a:xfrm>
          <a:noFill/>
          <a:ln/>
        </p:spPr>
        <p:txBody>
          <a:bodyPr/>
          <a:lstStyle/>
          <a:p>
            <a:pPr>
              <a:spcAft>
                <a:spcPts val="600"/>
              </a:spcAft>
            </a:pPr>
            <a:r>
              <a:rPr lang="en-US" sz="1200" b="0" i="0" u="none" strike="noStrike" kern="1200" baseline="0" dirty="0" smtClean="0">
                <a:solidFill>
                  <a:schemeClr val="tx1"/>
                </a:solidFill>
                <a:latin typeface="+mn-lt"/>
                <a:ea typeface="+mn-ea"/>
                <a:cs typeface="+mn-cs"/>
              </a:rPr>
              <a:t>An isolation level defines the degree to which one transaction must be isolated from resource or data modifications made by other transactions. Isolation levels are described in terms of which concurrency side-effects, such as dirty reads or phantom reads, are allowed. </a:t>
            </a:r>
          </a:p>
          <a:p>
            <a:pPr>
              <a:spcAft>
                <a:spcPts val="600"/>
              </a:spcAft>
            </a:pPr>
            <a:r>
              <a:rPr lang="en-US" sz="1200" b="0" i="0" u="none" strike="noStrike" kern="1200" baseline="0" dirty="0" smtClean="0">
                <a:solidFill>
                  <a:schemeClr val="tx1"/>
                </a:solidFill>
                <a:latin typeface="+mn-lt"/>
                <a:ea typeface="+mn-ea"/>
                <a:cs typeface="+mn-cs"/>
              </a:rPr>
              <a:t>By default, SQL Server operates at an isolation level of READ COMMITTED. To make use of either more or less-strict isolation levels in applications, you can customize locking for an entire session by setting the isolation level of the session with the SET TRANSACTION ISOLATION LEVEL statement. </a:t>
            </a:r>
          </a:p>
          <a:p>
            <a:pPr>
              <a:spcAft>
                <a:spcPts val="600"/>
              </a:spcAft>
            </a:pPr>
            <a:r>
              <a:rPr lang="en-US" dirty="0" smtClean="0"/>
              <a:t>SNAPSHOT isolation is not an ANSI standard isolation level, it is a new isolation level introduced in SQL Server 2005 to provide </a:t>
            </a:r>
            <a:r>
              <a:rPr lang="en-US" dirty="0" err="1" smtClean="0"/>
              <a:t>serializable</a:t>
            </a:r>
            <a:r>
              <a:rPr lang="en-US" dirty="0" smtClean="0"/>
              <a:t>-like consistency without the same concurrency issues.  SNAPSHOT isolation makes use of the row-version store in </a:t>
            </a:r>
            <a:r>
              <a:rPr lang="en-US" dirty="0" err="1" smtClean="0"/>
              <a:t>tempdb</a:t>
            </a:r>
            <a:r>
              <a:rPr lang="en-US" dirty="0" smtClean="0"/>
              <a:t>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endParaRPr lang="en-US" dirty="0"/>
          </a:p>
          <a:p>
            <a:pPr>
              <a:spcAft>
                <a:spcPts val="600"/>
              </a:spcAft>
            </a:pPr>
            <a:r>
              <a:rPr lang="en-US" sz="1200" b="1" i="0" u="none" strike="noStrike" kern="1200" baseline="0" dirty="0" smtClean="0">
                <a:solidFill>
                  <a:schemeClr val="tx1"/>
                </a:solidFill>
                <a:latin typeface="+mn-lt"/>
                <a:ea typeface="+mn-ea"/>
                <a:cs typeface="+mn-cs"/>
              </a:rPr>
              <a:t>Additional Reading:</a:t>
            </a:r>
          </a:p>
          <a:p>
            <a:pPr>
              <a:spcAft>
                <a:spcPts val="600"/>
              </a:spcAft>
            </a:pPr>
            <a:r>
              <a:rPr lang="en-US" i="1" dirty="0"/>
              <a:t>Isolation Levels in the Database Engine</a:t>
            </a:r>
            <a:br>
              <a:rPr lang="en-US" i="1" dirty="0"/>
            </a:br>
            <a:r>
              <a:rPr lang="en-US" dirty="0">
                <a:hlinkClick r:id="rId3"/>
              </a:rPr>
              <a:t>http://</a:t>
            </a:r>
            <a:r>
              <a:rPr lang="en-US" dirty="0" smtClean="0">
                <a:hlinkClick r:id="rId3"/>
              </a:rPr>
              <a:t>msdn.microsoft.com/en-us/library/ms189122.aspx</a:t>
            </a:r>
            <a:endParaRPr lang="en-US" dirty="0" smtClean="0"/>
          </a:p>
          <a:p>
            <a:pPr>
              <a:spcAft>
                <a:spcPts val="600"/>
              </a:spcAft>
            </a:pPr>
            <a:r>
              <a:rPr lang="en-US" i="1" dirty="0"/>
              <a:t>Understanding Row Versioning-Based Isolation Levels</a:t>
            </a:r>
            <a:br>
              <a:rPr lang="en-US" i="1" dirty="0"/>
            </a:br>
            <a:r>
              <a:rPr lang="en-US" dirty="0">
                <a:hlinkClick r:id="rId4"/>
              </a:rPr>
              <a:t>http://</a:t>
            </a:r>
            <a:r>
              <a:rPr lang="en-US" dirty="0" smtClean="0">
                <a:hlinkClick r:id="rId4"/>
              </a:rPr>
              <a:t>msdn.microsoft.com/en-us/library/ms189050.aspx</a:t>
            </a:r>
            <a:endParaRPr lang="en-US" dirty="0" smtClean="0"/>
          </a:p>
          <a:p>
            <a:pPr>
              <a:spcAft>
                <a:spcPts val="600"/>
              </a:spcAft>
            </a:pPr>
            <a:endParaRPr lang="en-US" dirty="0" smtClean="0"/>
          </a:p>
          <a:p>
            <a:pPr>
              <a:spcAft>
                <a:spcPts val="600"/>
              </a:spcAft>
            </a:pPr>
            <a:endParaRPr lang="en-US" sz="1200" u="none" strike="noStrike" kern="1200" baseline="0" dirty="0" smtClean="0">
              <a:solidFill>
                <a:schemeClr val="tx1"/>
              </a:solidFill>
            </a:endParaRPr>
          </a:p>
          <a:p>
            <a:pPr>
              <a:spcAft>
                <a:spcPts val="600"/>
              </a:spcAft>
            </a:pPr>
            <a:endParaRPr lang="en-US" sz="1200" b="0"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263969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b="1" i="0" u="none" strike="noStrike" kern="1200" baseline="0" dirty="0" smtClean="0">
                <a:solidFill>
                  <a:schemeClr val="tx1"/>
                </a:solidFill>
                <a:latin typeface="+mn-lt"/>
                <a:ea typeface="+mn-ea"/>
                <a:cs typeface="+mn-cs"/>
              </a:rPr>
              <a:t>Lock ownership </a:t>
            </a:r>
            <a:endParaRPr lang="en-US" sz="1200" b="0" i="0" u="none" strike="noStrike" kern="1200" baseline="0" dirty="0" smtClean="0">
              <a:solidFill>
                <a:schemeClr val="tx1"/>
              </a:solidFill>
              <a:latin typeface="+mn-lt"/>
              <a:ea typeface="+mn-ea"/>
              <a:cs typeface="+mn-cs"/>
            </a:endParaRPr>
          </a:p>
          <a:p>
            <a:pPr>
              <a:spcAft>
                <a:spcPts val="600"/>
              </a:spcAft>
            </a:pPr>
            <a:r>
              <a:rPr lang="en-US" sz="1200" b="0" i="0" u="none" strike="noStrike" kern="1200" baseline="0" dirty="0" smtClean="0">
                <a:solidFill>
                  <a:schemeClr val="tx1"/>
                </a:solidFill>
                <a:latin typeface="+mn-lt"/>
                <a:ea typeface="+mn-ea"/>
                <a:cs typeface="+mn-cs"/>
              </a:rPr>
              <a:t>Most of the locking discussion in this topic relates to the locks owned by transactions. In addition to transactions, cursors and sessions can be owners of locks, and they both affect the duration for which locks are held. </a:t>
            </a:r>
          </a:p>
          <a:p>
            <a:pPr>
              <a:spcAft>
                <a:spcPts val="600"/>
              </a:spcAft>
            </a:pPr>
            <a:r>
              <a:rPr lang="en-US" sz="1200" b="0" i="0" u="none" strike="noStrike" kern="1200" baseline="0" dirty="0" smtClean="0">
                <a:solidFill>
                  <a:schemeClr val="tx1"/>
                </a:solidFill>
                <a:latin typeface="+mn-lt"/>
                <a:ea typeface="+mn-ea"/>
                <a:cs typeface="+mn-cs"/>
              </a:rPr>
              <a:t>When you use the SCROLL_LOCKS option, a cursor lock is held for every row that is fetched until the next row is fetched or the cursor is closed, regardless of the state of a transaction. </a:t>
            </a:r>
          </a:p>
          <a:p>
            <a:pPr>
              <a:spcAft>
                <a:spcPts val="600"/>
              </a:spcAft>
            </a:pPr>
            <a:r>
              <a:rPr lang="en-US" sz="1200" b="0" i="0" u="none" strike="noStrike" kern="1200" baseline="0" dirty="0" smtClean="0">
                <a:solidFill>
                  <a:schemeClr val="tx1"/>
                </a:solidFill>
                <a:latin typeface="+mn-lt"/>
                <a:ea typeface="+mn-ea"/>
                <a:cs typeface="+mn-cs"/>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pPr>
              <a:spcAft>
                <a:spcPts val="600"/>
              </a:spcAft>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07E07E-9F09-46B6-8D2F-E1DC5FD34F24}" type="slidenum">
              <a:rPr lang="en-US" smtClean="0"/>
              <a:t>6</a:t>
            </a:fld>
            <a:endParaRPr lang="en-US"/>
          </a:p>
        </p:txBody>
      </p:sp>
    </p:spTree>
    <p:extLst>
      <p:ext uri="{BB962C8B-B14F-4D97-AF65-F5344CB8AC3E}">
        <p14:creationId xmlns:p14="http://schemas.microsoft.com/office/powerpoint/2010/main" val="379560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2619709-214E-4E7A-B4FC-40D42219C697}" type="slidenum">
              <a:rPr lang="en-US" smtClean="0"/>
              <a:pPr/>
              <a:t>7</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z="1200" b="0" i="0" u="none" strike="noStrike" kern="1200" baseline="0" dirty="0" smtClean="0">
                <a:solidFill>
                  <a:schemeClr val="tx1"/>
                </a:solidFill>
                <a:latin typeface="+mn-lt"/>
                <a:ea typeface="+mn-ea"/>
                <a:cs typeface="+mn-cs"/>
              </a:rPr>
              <a:t>Under the Read Committed isolation level, when database pages are scanned, shared locks are held when each page is read and processed. The shared locks are then released </a:t>
            </a:r>
            <a:r>
              <a:rPr lang="en-US" sz="1200" b="1" i="1" u="none" strike="noStrike" kern="1200" baseline="0" dirty="0" smtClean="0">
                <a:solidFill>
                  <a:schemeClr val="tx1"/>
                </a:solidFill>
                <a:latin typeface="+mn-lt"/>
                <a:ea typeface="+mn-ea"/>
                <a:cs typeface="+mn-cs"/>
              </a:rPr>
              <a:t>behind </a:t>
            </a:r>
            <a:r>
              <a:rPr lang="en-US" sz="1200" b="0" i="0" u="none" strike="noStrike" kern="1200" baseline="0" dirty="0" smtClean="0">
                <a:solidFill>
                  <a:schemeClr val="tx1"/>
                </a:solidFill>
                <a:latin typeface="+mn-lt"/>
                <a:ea typeface="+mn-ea"/>
                <a:cs typeface="+mn-cs"/>
              </a:rPr>
              <a:t>the scan, which allows other transactions to update the rows. It is important to note that the shared lock currently acquired will not be released until the shared lock for the next page is successfully acquired (this is commonly known as </a:t>
            </a:r>
            <a:r>
              <a:rPr lang="en-US" sz="1200" b="1" i="0" u="none" strike="noStrike" kern="1200" baseline="0" dirty="0" smtClean="0">
                <a:solidFill>
                  <a:schemeClr val="tx1"/>
                </a:solidFill>
                <a:latin typeface="+mn-lt"/>
                <a:ea typeface="+mn-ea"/>
                <a:cs typeface="+mn-cs"/>
              </a:rPr>
              <a:t>crabbing</a:t>
            </a:r>
            <a:r>
              <a:rPr lang="en-US" sz="1200" b="0" i="0" u="none" strike="noStrike" kern="1200" baseline="0" dirty="0" smtClean="0">
                <a:solidFill>
                  <a:schemeClr val="tx1"/>
                </a:solidFill>
                <a:latin typeface="+mn-lt"/>
                <a:ea typeface="+mn-ea"/>
                <a:cs typeface="+mn-cs"/>
              </a:rPr>
              <a:t>). If the same pages are scanned again, rows may be modified or deleted by other transactions. </a:t>
            </a:r>
          </a:p>
          <a:p>
            <a:pPr eaLnBrk="1" hangingPunct="1"/>
            <a:endParaRPr lang="en-US" sz="1200" b="0" i="0" u="none" strike="noStrike" kern="1200" baseline="0" dirty="0" smtClean="0">
              <a:solidFill>
                <a:schemeClr val="tx1"/>
              </a:solidFill>
              <a:latin typeface="+mn-lt"/>
              <a:ea typeface="+mn-ea"/>
              <a:cs typeface="+mn-cs"/>
            </a:endParaRPr>
          </a:p>
          <a:p>
            <a:pPr eaLnBrk="1" hangingPunct="1"/>
            <a:endParaRPr lang="en-US" dirty="0" smtClean="0"/>
          </a:p>
        </p:txBody>
      </p:sp>
    </p:spTree>
    <p:extLst>
      <p:ext uri="{BB962C8B-B14F-4D97-AF65-F5344CB8AC3E}">
        <p14:creationId xmlns:p14="http://schemas.microsoft.com/office/powerpoint/2010/main" val="229234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3C3DE80-5100-470C-9E5E-C33E98E1F41B}" type="slidenum">
              <a:rPr lang="en-US" smtClean="0"/>
              <a:pPr/>
              <a:t>8</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z="1200" b="0" i="0" u="none" strike="noStrike" kern="1200" baseline="0" dirty="0" smtClean="0">
                <a:solidFill>
                  <a:schemeClr val="tx1"/>
                </a:solidFill>
                <a:latin typeface="+mn-lt"/>
                <a:ea typeface="+mn-ea"/>
                <a:cs typeface="+mn-cs"/>
              </a:rPr>
              <a:t>Under the Repeatable Read isolation level, when database pages are scanned, shared locks are held when each page is read and processed. SQL Server continues to hold these shared locks, thereby preventing other transactions from updating the rows. If the same pages are scanned again, previously scanned rows will not change, but new rows may be added by other transactions. </a:t>
            </a:r>
          </a:p>
          <a:p>
            <a:pPr eaLnBrk="1" hangingPunct="1"/>
            <a:endParaRPr lang="en-US" sz="1200" b="0" i="0" u="none" strike="noStrike" kern="1200" baseline="0" dirty="0" smtClean="0">
              <a:solidFill>
                <a:schemeClr val="tx1"/>
              </a:solidFill>
              <a:latin typeface="+mn-lt"/>
              <a:ea typeface="+mn-ea"/>
              <a:cs typeface="+mn-cs"/>
            </a:endParaRPr>
          </a:p>
          <a:p>
            <a:pPr eaLnBrk="1" hangingPunct="1"/>
            <a:endParaRPr lang="en-US" dirty="0" smtClean="0"/>
          </a:p>
        </p:txBody>
      </p:sp>
    </p:spTree>
    <p:extLst>
      <p:ext uri="{BB962C8B-B14F-4D97-AF65-F5344CB8AC3E}">
        <p14:creationId xmlns:p14="http://schemas.microsoft.com/office/powerpoint/2010/main" val="246224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7DC6EAF-17A3-48C5-B29E-2ABF04C7E1B2}" type="slidenum">
              <a:rPr lang="en-US" smtClean="0"/>
              <a:pPr/>
              <a:t>9</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z="1200" b="0" i="0" u="none" strike="noStrike" kern="1200" baseline="0" dirty="0" smtClean="0">
                <a:solidFill>
                  <a:schemeClr val="tx1"/>
                </a:solidFill>
                <a:latin typeface="+mn-lt"/>
                <a:ea typeface="+mn-ea"/>
                <a:cs typeface="+mn-cs"/>
              </a:rPr>
              <a:t>Under the </a:t>
            </a:r>
            <a:r>
              <a:rPr lang="en-US" sz="1200" b="0" i="0" u="none" strike="noStrike" kern="1200" baseline="0" dirty="0" err="1" smtClean="0">
                <a:solidFill>
                  <a:schemeClr val="tx1"/>
                </a:solidFill>
                <a:latin typeface="+mn-lt"/>
                <a:ea typeface="+mn-ea"/>
                <a:cs typeface="+mn-cs"/>
              </a:rPr>
              <a:t>Serializable</a:t>
            </a:r>
            <a:r>
              <a:rPr lang="en-US" sz="1200" b="0" i="0" u="none" strike="noStrike" kern="1200" baseline="0" dirty="0" smtClean="0">
                <a:solidFill>
                  <a:schemeClr val="tx1"/>
                </a:solidFill>
                <a:latin typeface="+mn-lt"/>
                <a:ea typeface="+mn-ea"/>
                <a:cs typeface="+mn-cs"/>
              </a:rPr>
              <a:t> Read isolation level, when database pages are scanned, shared locks are held not only on rows, but also on the scanned key range. SQL Server continues to hold these shared locks until the end of the transaction. Key range locks are held, and therefore, not only are other transactions prevented from modifying the rows, but inserting any new rows is also disabled. </a:t>
            </a:r>
            <a:endParaRPr lang="en-US" dirty="0" smtClean="0"/>
          </a:p>
        </p:txBody>
      </p:sp>
    </p:spTree>
    <p:extLst>
      <p:ext uri="{BB962C8B-B14F-4D97-AF65-F5344CB8AC3E}">
        <p14:creationId xmlns:p14="http://schemas.microsoft.com/office/powerpoint/2010/main" val="4101132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fld id="{5FC45E2C-0649-49E0-9513-C154C423E94A}" type="datetimeFigureOut">
              <a:rPr lang="en-US" smtClean="0"/>
              <a:t>11/30/2012</a:t>
            </a:fld>
            <a:endParaRPr lang="en-US"/>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
        <p:nvSpPr>
          <p:cNvPr id="11" name="TextBox 10"/>
          <p:cNvSpPr txBox="1"/>
          <p:nvPr/>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C45E2C-0649-49E0-9513-C154C423E94A}" type="datetimeFigureOut">
              <a:rPr lang="en-US" smtClean="0"/>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D0FC7-25B8-4021-BB01-DBA654B572BA}" type="slidenum">
              <a:rPr lang="en-US" smtClean="0"/>
              <a:t>‹#›</a:t>
            </a:fld>
            <a:endParaRPr lang="en-US"/>
          </a:p>
        </p:txBody>
      </p:sp>
    </p:spTree>
    <p:extLst>
      <p:ext uri="{BB962C8B-B14F-4D97-AF65-F5344CB8AC3E}">
        <p14:creationId xmlns:p14="http://schemas.microsoft.com/office/powerpoint/2010/main" val="846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endParaRPr lang="en-US"/>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fld id="{5FC45E2C-0649-49E0-9513-C154C423E94A}" type="datetimeFigureOut">
              <a:rPr lang="en-US" smtClean="0"/>
              <a:t>11/30/2012</a:t>
            </a:fld>
            <a:endParaRPr lang="en-US"/>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endParaRPr lang="en-US"/>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30FD0FC7-25B8-4021-BB01-DBA654B572BA}" type="slidenum">
              <a:rPr lang="en-US" smtClean="0"/>
              <a:t>‹#›</a:t>
            </a:fld>
            <a:endParaRPr lang="en-US"/>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endParaRPr lang="en-US"/>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fld id="{5FC45E2C-0649-49E0-9513-C154C423E94A}" type="datetimeFigureOut">
              <a:rPr lang="en-US" smtClean="0"/>
              <a:t>11/30/2012</a:t>
            </a:fld>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endParaRPr lang="en-US"/>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fld id="{5FC45E2C-0649-49E0-9513-C154C423E94A}" type="datetimeFigureOut">
              <a:rPr lang="en-US" smtClean="0"/>
              <a:t>11/30/2012</a:t>
            </a:fld>
            <a:endParaRPr lang="en-US"/>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30FD0FC7-25B8-4021-BB01-DBA654B572BA}" type="slidenum">
              <a:rPr lang="en-US" smtClean="0"/>
              <a:t>‹#›</a:t>
            </a:fld>
            <a:endParaRPr lang="en-US"/>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timing>
    <p:tnLst>
      <p:par>
        <p:cTn id="1" dur="indefinite" restart="never" nodeType="tmRoot"/>
      </p:par>
    </p:tnLst>
  </p:timing>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Lesson 13: Isolation Levels</a:t>
            </a:r>
            <a:endParaRPr lang="en-US" dirty="0"/>
          </a:p>
        </p:txBody>
      </p:sp>
      <p:sp>
        <p:nvSpPr>
          <p:cNvPr id="3" name="Content Placeholder 2"/>
          <p:cNvSpPr>
            <a:spLocks noGrp="1"/>
          </p:cNvSpPr>
          <p:nvPr>
            <p:ph type="subTitle" idx="1"/>
          </p:nvPr>
        </p:nvSpPr>
        <p:spPr/>
        <p:txBody>
          <a:bodyPr>
            <a:normAutofit/>
          </a:bodyPr>
          <a:lstStyle/>
          <a:p>
            <a:r>
              <a:rPr lang="en-US" sz="2400" i="1" dirty="0"/>
              <a:t>Different isolation levels (ANSI and non-ANSI)</a:t>
            </a:r>
          </a:p>
          <a:p>
            <a:r>
              <a:rPr lang="en-US" sz="2400" i="1" dirty="0"/>
              <a:t>How isolation levels affect locking behavior</a:t>
            </a:r>
          </a:p>
          <a:p>
            <a:r>
              <a:rPr lang="en-US" sz="2400" i="1" dirty="0"/>
              <a:t>Row-versioning</a:t>
            </a:r>
          </a:p>
          <a:p>
            <a:endParaRPr lang="en-US" dirty="0"/>
          </a:p>
        </p:txBody>
      </p:sp>
    </p:spTree>
    <p:extLst>
      <p:ext uri="{BB962C8B-B14F-4D97-AF65-F5344CB8AC3E}">
        <p14:creationId xmlns:p14="http://schemas.microsoft.com/office/powerpoint/2010/main" val="28844684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Key Range Locking</a:t>
            </a:r>
          </a:p>
        </p:txBody>
      </p:sp>
      <p:sp>
        <p:nvSpPr>
          <p:cNvPr id="14339" name="Rectangle 3"/>
          <p:cNvSpPr>
            <a:spLocks noGrp="1" noChangeArrowheads="1"/>
          </p:cNvSpPr>
          <p:nvPr>
            <p:ph idx="1"/>
          </p:nvPr>
        </p:nvSpPr>
        <p:spPr/>
        <p:txBody>
          <a:bodyPr>
            <a:normAutofit/>
          </a:bodyPr>
          <a:lstStyle/>
          <a:p>
            <a:pPr marL="0" indent="0">
              <a:lnSpc>
                <a:spcPct val="80000"/>
              </a:lnSpc>
              <a:buNone/>
            </a:pPr>
            <a:r>
              <a:rPr lang="en-US" b="0" dirty="0" smtClean="0"/>
              <a:t>To support </a:t>
            </a:r>
            <a:r>
              <a:rPr lang="en-US" b="0" dirty="0" err="1" smtClean="0"/>
              <a:t>serializable</a:t>
            </a:r>
            <a:r>
              <a:rPr lang="en-US" b="0" dirty="0" smtClean="0"/>
              <a:t> transaction semantics:</a:t>
            </a:r>
          </a:p>
          <a:p>
            <a:pPr marL="685800" lvl="1" indent="-228600">
              <a:lnSpc>
                <a:spcPct val="100000"/>
              </a:lnSpc>
              <a:spcBef>
                <a:spcPts val="600"/>
              </a:spcBef>
              <a:buSzPct val="70000"/>
              <a:buBlip>
                <a:blip r:embed="rId3"/>
              </a:buBlip>
            </a:pPr>
            <a:r>
              <a:rPr lang="en-US" sz="2000" dirty="0" smtClean="0"/>
              <a:t>Lock sets of rows specified by a predicate:</a:t>
            </a:r>
          </a:p>
          <a:p>
            <a:pPr lvl="2">
              <a:lnSpc>
                <a:spcPct val="100000"/>
              </a:lnSpc>
              <a:spcBef>
                <a:spcPts val="600"/>
              </a:spcBef>
              <a:buFontTx/>
              <a:buNone/>
            </a:pPr>
            <a:r>
              <a:rPr lang="en-US" sz="1800" dirty="0" smtClean="0"/>
              <a:t>“Where salary between 30,000 and 50,000”</a:t>
            </a:r>
          </a:p>
          <a:p>
            <a:pPr marL="685800" lvl="1" indent="-228600">
              <a:lnSpc>
                <a:spcPct val="100000"/>
              </a:lnSpc>
              <a:spcBef>
                <a:spcPts val="600"/>
              </a:spcBef>
              <a:buSzPct val="70000"/>
              <a:buBlip>
                <a:blip r:embed="rId3"/>
              </a:buBlip>
            </a:pPr>
            <a:r>
              <a:rPr lang="en-US" sz="2000" dirty="0" smtClean="0"/>
              <a:t>Lock data that does not exist:</a:t>
            </a:r>
          </a:p>
          <a:p>
            <a:pPr lvl="2">
              <a:lnSpc>
                <a:spcPct val="100000"/>
              </a:lnSpc>
              <a:spcBef>
                <a:spcPts val="600"/>
              </a:spcBef>
              <a:buFontTx/>
              <a:buNone/>
            </a:pPr>
            <a:r>
              <a:rPr lang="en-US" sz="1800" dirty="0" smtClean="0"/>
              <a:t>If “where salary between 30,000 and 50,000” doesn’t return any rows the first time you ask, it shouldn’t return any on subsequent scans</a:t>
            </a:r>
          </a:p>
          <a:p>
            <a:pPr marL="685800" lvl="1" indent="-228600">
              <a:lnSpc>
                <a:spcPct val="100000"/>
              </a:lnSpc>
              <a:spcBef>
                <a:spcPts val="600"/>
              </a:spcBef>
              <a:buSzPct val="70000"/>
              <a:buBlip>
                <a:blip r:embed="rId3"/>
              </a:buBlip>
            </a:pPr>
            <a:r>
              <a:rPr lang="en-US" sz="2000" dirty="0" smtClean="0"/>
              <a:t>A range is defined as an open interval between instances of rows at the leaf level of an index</a:t>
            </a:r>
          </a:p>
          <a:p>
            <a:pPr marL="685800" lvl="1" indent="-228600">
              <a:lnSpc>
                <a:spcPct val="100000"/>
              </a:lnSpc>
              <a:spcBef>
                <a:spcPts val="600"/>
              </a:spcBef>
              <a:buSzPct val="70000"/>
              <a:buBlip>
                <a:blip r:embed="rId3"/>
              </a:buBlip>
            </a:pPr>
            <a:r>
              <a:rPr lang="en-US" sz="2000" dirty="0" smtClean="0"/>
              <a:t>Key range locking is described in interval form as:</a:t>
            </a:r>
          </a:p>
          <a:p>
            <a:pPr lvl="2">
              <a:lnSpc>
                <a:spcPct val="100000"/>
              </a:lnSpc>
              <a:spcBef>
                <a:spcPts val="600"/>
              </a:spcBef>
              <a:buFontTx/>
              <a:buNone/>
            </a:pPr>
            <a:r>
              <a:rPr lang="en-US" sz="1800" dirty="0" smtClean="0"/>
              <a:t>(0,Al]  (</a:t>
            </a:r>
            <a:r>
              <a:rPr lang="en-US" sz="1800" dirty="0" err="1" smtClean="0"/>
              <a:t>Al,Bob</a:t>
            </a:r>
            <a:r>
              <a:rPr lang="en-US" sz="1800" dirty="0" smtClean="0"/>
              <a:t>]  (</a:t>
            </a:r>
            <a:r>
              <a:rPr lang="en-US" sz="1800" dirty="0" err="1" smtClean="0"/>
              <a:t>Bob,Dave</a:t>
            </a:r>
            <a:r>
              <a:rPr lang="en-US" sz="1800" dirty="0" smtClean="0"/>
              <a:t>]  (</a:t>
            </a:r>
            <a:r>
              <a:rPr lang="en-US" sz="1800" dirty="0" err="1" smtClean="0"/>
              <a:t>Dave,Harry</a:t>
            </a:r>
            <a:r>
              <a:rPr lang="en-US" sz="1800" dirty="0" smtClean="0"/>
              <a:t>], (Harry, Infinity]</a:t>
            </a:r>
          </a:p>
          <a:p>
            <a:pPr marL="685800" lvl="1" indent="-228600">
              <a:lnSpc>
                <a:spcPct val="100000"/>
              </a:lnSpc>
              <a:spcBef>
                <a:spcPts val="600"/>
              </a:spcBef>
              <a:buSzPct val="70000"/>
              <a:buBlip>
                <a:blip r:embed="rId3"/>
              </a:buBlip>
            </a:pPr>
            <a:r>
              <a:rPr lang="en-US" sz="2000" dirty="0" smtClean="0"/>
              <a:t>To lock a key-range (ki,ki+1], associate a lock with the key </a:t>
            </a:r>
            <a:br>
              <a:rPr lang="en-US" sz="2000" dirty="0" smtClean="0"/>
            </a:br>
            <a:r>
              <a:rPr lang="en-US" sz="2000" dirty="0" smtClean="0"/>
              <a:t>value ki+1</a:t>
            </a:r>
          </a:p>
        </p:txBody>
      </p:sp>
      <p:grpSp>
        <p:nvGrpSpPr>
          <p:cNvPr id="2" name="Group 4"/>
          <p:cNvGrpSpPr>
            <a:grpSpLocks/>
          </p:cNvGrpSpPr>
          <p:nvPr/>
        </p:nvGrpSpPr>
        <p:grpSpPr bwMode="auto">
          <a:xfrm>
            <a:off x="1981200" y="5715000"/>
            <a:ext cx="5181600" cy="381000"/>
            <a:chOff x="1183" y="1776"/>
            <a:chExt cx="3360" cy="440"/>
          </a:xfrm>
        </p:grpSpPr>
        <p:sp>
          <p:nvSpPr>
            <p:cNvPr id="580613" name="Rectangle 5"/>
            <p:cNvSpPr>
              <a:spLocks noChangeArrowheads="1"/>
            </p:cNvSpPr>
            <p:nvPr/>
          </p:nvSpPr>
          <p:spPr bwMode="auto">
            <a:xfrm>
              <a:off x="1183" y="1776"/>
              <a:ext cx="720" cy="44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anchor="ctr"/>
            <a:lstStyle/>
            <a:p>
              <a:pPr>
                <a:defRPr/>
              </a:pPr>
              <a:r>
                <a:rPr lang="en-US" sz="2400" b="0" dirty="0">
                  <a:latin typeface="Arial" charset="0"/>
                </a:rPr>
                <a:t>Al</a:t>
              </a:r>
            </a:p>
          </p:txBody>
        </p:sp>
        <p:sp>
          <p:nvSpPr>
            <p:cNvPr id="580614" name="Rectangle 6"/>
            <p:cNvSpPr>
              <a:spLocks noChangeArrowheads="1"/>
            </p:cNvSpPr>
            <p:nvPr/>
          </p:nvSpPr>
          <p:spPr bwMode="auto">
            <a:xfrm>
              <a:off x="2047" y="1776"/>
              <a:ext cx="768" cy="44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anchor="ctr"/>
            <a:lstStyle/>
            <a:p>
              <a:pPr>
                <a:defRPr/>
              </a:pPr>
              <a:r>
                <a:rPr lang="en-US" sz="2400" b="0" dirty="0">
                  <a:latin typeface="Arial" charset="0"/>
                </a:rPr>
                <a:t>Bob</a:t>
              </a:r>
            </a:p>
          </p:txBody>
        </p:sp>
        <p:sp>
          <p:nvSpPr>
            <p:cNvPr id="580615" name="Rectangle 7"/>
            <p:cNvSpPr>
              <a:spLocks noChangeArrowheads="1"/>
            </p:cNvSpPr>
            <p:nvPr/>
          </p:nvSpPr>
          <p:spPr bwMode="auto">
            <a:xfrm>
              <a:off x="2911" y="1776"/>
              <a:ext cx="768" cy="44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anchor="ctr"/>
            <a:lstStyle/>
            <a:p>
              <a:pPr>
                <a:defRPr/>
              </a:pPr>
              <a:r>
                <a:rPr lang="en-US" sz="2400" b="0">
                  <a:latin typeface="Arial" charset="0"/>
                </a:rPr>
                <a:t>Dave</a:t>
              </a:r>
            </a:p>
          </p:txBody>
        </p:sp>
        <p:sp>
          <p:nvSpPr>
            <p:cNvPr id="580616" name="Rectangle 8"/>
            <p:cNvSpPr>
              <a:spLocks noChangeArrowheads="1"/>
            </p:cNvSpPr>
            <p:nvPr/>
          </p:nvSpPr>
          <p:spPr bwMode="auto">
            <a:xfrm>
              <a:off x="3823" y="1776"/>
              <a:ext cx="720" cy="44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anchor="ctr"/>
            <a:lstStyle/>
            <a:p>
              <a:pPr>
                <a:defRPr/>
              </a:pPr>
              <a:r>
                <a:rPr lang="en-US" sz="2400" b="0">
                  <a:latin typeface="Arial" charset="0"/>
                </a:rPr>
                <a:t>Harry</a:t>
              </a:r>
            </a:p>
          </p:txBody>
        </p:sp>
      </p:grpSp>
    </p:spTree>
    <p:extLst>
      <p:ext uri="{BB962C8B-B14F-4D97-AF65-F5344CB8AC3E}">
        <p14:creationId xmlns:p14="http://schemas.microsoft.com/office/powerpoint/2010/main" val="28127251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11</a:t>
            </a:fld>
            <a:endParaRPr lang="en-US" dirty="0">
              <a:solidFill>
                <a:prstClr val="black"/>
              </a:solidFill>
            </a:endParaRPr>
          </a:p>
        </p:txBody>
      </p:sp>
      <p:sp>
        <p:nvSpPr>
          <p:cNvPr id="3" name="Rectangle 2"/>
          <p:cNvSpPr/>
          <p:nvPr/>
        </p:nvSpPr>
        <p:spPr>
          <a:xfrm>
            <a:off x="107504" y="2276872"/>
            <a:ext cx="8856984" cy="2308324"/>
          </a:xfrm>
          <a:prstGeom prst="rect">
            <a:avLst/>
          </a:prstGeom>
        </p:spPr>
        <p:txBody>
          <a:bodyPr wrap="square">
            <a:spAutoFit/>
          </a:bodyPr>
          <a:lstStyle/>
          <a:p>
            <a:pPr lvl="1"/>
            <a:r>
              <a:rPr lang="en-US" b="1" dirty="0"/>
              <a:t>Isolation Levels </a:t>
            </a:r>
            <a:endParaRPr lang="en-US" b="1" dirty="0" smtClean="0"/>
          </a:p>
          <a:p>
            <a:pPr lvl="1"/>
            <a:endParaRPr lang="en-US" b="1" dirty="0"/>
          </a:p>
          <a:p>
            <a:pPr lvl="1"/>
            <a:r>
              <a:rPr lang="en-US" b="1" dirty="0" smtClean="0"/>
              <a:t>Purpose</a:t>
            </a:r>
            <a:endParaRPr lang="en-US" b="1" dirty="0"/>
          </a:p>
          <a:p>
            <a:pPr lvl="2"/>
            <a:r>
              <a:rPr lang="en-US" dirty="0"/>
              <a:t>To demonstrate the locking behavior in the different isolation levels</a:t>
            </a:r>
          </a:p>
          <a:p>
            <a:pPr lvl="2"/>
            <a:r>
              <a:rPr lang="en-US" dirty="0"/>
              <a:t>To show key range locking in </a:t>
            </a:r>
            <a:r>
              <a:rPr lang="en-US" dirty="0" err="1"/>
              <a:t>serializable</a:t>
            </a:r>
            <a:r>
              <a:rPr lang="en-US" dirty="0"/>
              <a:t> isolation</a:t>
            </a:r>
          </a:p>
          <a:p>
            <a:pPr lvl="1"/>
            <a:r>
              <a:rPr lang="en-US" b="1" dirty="0" smtClean="0"/>
              <a:t>Objective</a:t>
            </a:r>
            <a:endParaRPr lang="en-US" dirty="0"/>
          </a:p>
          <a:p>
            <a:pPr lvl="2"/>
            <a:r>
              <a:rPr lang="en-US" dirty="0"/>
              <a:t>Understand the potential issues and benefits of using non-default isolation levels </a:t>
            </a:r>
          </a:p>
        </p:txBody>
      </p:sp>
    </p:spTree>
    <p:extLst>
      <p:ext uri="{BB962C8B-B14F-4D97-AF65-F5344CB8AC3E}">
        <p14:creationId xmlns:p14="http://schemas.microsoft.com/office/powerpoint/2010/main" val="21802436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12</a:t>
            </a:fld>
            <a:endParaRPr lang="en-US" dirty="0">
              <a:solidFill>
                <a:prstClr val="black"/>
              </a:solidFill>
            </a:endParaRPr>
          </a:p>
        </p:txBody>
      </p:sp>
      <p:sp>
        <p:nvSpPr>
          <p:cNvPr id="3" name="Rectangle 2"/>
          <p:cNvSpPr/>
          <p:nvPr/>
        </p:nvSpPr>
        <p:spPr>
          <a:xfrm>
            <a:off x="107504" y="2276872"/>
            <a:ext cx="8856984" cy="2585323"/>
          </a:xfrm>
          <a:prstGeom prst="rect">
            <a:avLst/>
          </a:prstGeom>
        </p:spPr>
        <p:txBody>
          <a:bodyPr wrap="square">
            <a:spAutoFit/>
          </a:bodyPr>
          <a:lstStyle/>
          <a:p>
            <a:pPr lvl="1"/>
            <a:r>
              <a:rPr lang="en-US" b="1" dirty="0" smtClean="0"/>
              <a:t>Locking Basics</a:t>
            </a:r>
          </a:p>
          <a:p>
            <a:pPr lvl="1"/>
            <a:endParaRPr lang="en-US" b="1" dirty="0" smtClean="0"/>
          </a:p>
          <a:p>
            <a:pPr lvl="1"/>
            <a:r>
              <a:rPr lang="en-US" b="1" dirty="0" smtClean="0"/>
              <a:t>Purpose</a:t>
            </a:r>
            <a:endParaRPr lang="en-US" b="1" dirty="0"/>
          </a:p>
          <a:p>
            <a:pPr lvl="2">
              <a:buFont typeface="Arial" charset="0"/>
              <a:buChar char="•"/>
            </a:pPr>
            <a:r>
              <a:rPr lang="en-US" dirty="0"/>
              <a:t>To examine different locking granularity and types</a:t>
            </a:r>
          </a:p>
          <a:p>
            <a:pPr lvl="2">
              <a:buFont typeface="Arial" charset="0"/>
              <a:buChar char="•"/>
            </a:pPr>
            <a:r>
              <a:rPr lang="en-US" dirty="0"/>
              <a:t>To demonstrate the new SEQUENCE </a:t>
            </a:r>
            <a:r>
              <a:rPr lang="en-US" dirty="0" smtClean="0"/>
              <a:t>object</a:t>
            </a:r>
          </a:p>
          <a:p>
            <a:pPr lvl="2">
              <a:buFont typeface="Arial" charset="0"/>
              <a:buChar char="•"/>
            </a:pPr>
            <a:endParaRPr lang="en-US" dirty="0"/>
          </a:p>
          <a:p>
            <a:pPr lvl="1"/>
            <a:r>
              <a:rPr lang="en-US" b="1" dirty="0" smtClean="0"/>
              <a:t>Objective</a:t>
            </a:r>
            <a:endParaRPr lang="en-US" dirty="0"/>
          </a:p>
          <a:p>
            <a:pPr lvl="2"/>
            <a:r>
              <a:rPr lang="en-US" dirty="0"/>
              <a:t>Understand the potential issues and benefits of using non-default isolation levels </a:t>
            </a:r>
          </a:p>
        </p:txBody>
      </p:sp>
    </p:spTree>
    <p:extLst>
      <p:ext uri="{BB962C8B-B14F-4D97-AF65-F5344CB8AC3E}">
        <p14:creationId xmlns:p14="http://schemas.microsoft.com/office/powerpoint/2010/main" val="242677929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13</a:t>
            </a:fld>
            <a:endParaRPr lang="en-US" dirty="0">
              <a:solidFill>
                <a:prstClr val="black"/>
              </a:solidFill>
            </a:endParaRPr>
          </a:p>
        </p:txBody>
      </p:sp>
      <p:sp>
        <p:nvSpPr>
          <p:cNvPr id="3" name="Rectangle 2"/>
          <p:cNvSpPr/>
          <p:nvPr/>
        </p:nvSpPr>
        <p:spPr>
          <a:xfrm>
            <a:off x="107504" y="2276872"/>
            <a:ext cx="8856984" cy="2585323"/>
          </a:xfrm>
          <a:prstGeom prst="rect">
            <a:avLst/>
          </a:prstGeom>
        </p:spPr>
        <p:txBody>
          <a:bodyPr wrap="square">
            <a:spAutoFit/>
          </a:bodyPr>
          <a:lstStyle/>
          <a:p>
            <a:pPr lvl="1"/>
            <a:r>
              <a:rPr lang="en-US" b="1" dirty="0" smtClean="0"/>
              <a:t>Locking Hints</a:t>
            </a:r>
          </a:p>
          <a:p>
            <a:pPr lvl="1"/>
            <a:endParaRPr lang="en-US" b="1" dirty="0" smtClean="0"/>
          </a:p>
          <a:p>
            <a:pPr lvl="1"/>
            <a:r>
              <a:rPr lang="en-US" b="1" dirty="0" smtClean="0"/>
              <a:t>Purpose</a:t>
            </a:r>
            <a:endParaRPr lang="en-US" b="1" dirty="0"/>
          </a:p>
          <a:p>
            <a:pPr lvl="2"/>
            <a:r>
              <a:rPr lang="en-US" dirty="0"/>
              <a:t>Demonstrate the use of locking hints</a:t>
            </a:r>
            <a:endParaRPr lang="en-US" dirty="0" smtClean="0"/>
          </a:p>
          <a:p>
            <a:pPr lvl="2">
              <a:buFont typeface="Arial" charset="0"/>
              <a:buChar char="•"/>
            </a:pPr>
            <a:endParaRPr lang="en-US" dirty="0"/>
          </a:p>
          <a:p>
            <a:pPr lvl="1"/>
            <a:r>
              <a:rPr lang="en-US" b="1" dirty="0" smtClean="0"/>
              <a:t>Objective</a:t>
            </a:r>
            <a:endParaRPr lang="en-US" dirty="0"/>
          </a:p>
          <a:p>
            <a:pPr marL="742950" lvl="1" indent="-285750">
              <a:buFont typeface="Arial" charset="0"/>
              <a:buChar char="•"/>
            </a:pPr>
            <a:r>
              <a:rPr lang="en-US" dirty="0" smtClean="0"/>
              <a:t>We </a:t>
            </a:r>
            <a:r>
              <a:rPr lang="en-US" dirty="0"/>
              <a:t>will use @@</a:t>
            </a:r>
            <a:r>
              <a:rPr lang="en-US" dirty="0" err="1"/>
              <a:t>lock_timeout</a:t>
            </a:r>
            <a:r>
              <a:rPr lang="en-US" dirty="0"/>
              <a:t> to control the time to wait for </a:t>
            </a:r>
            <a:r>
              <a:rPr lang="en-US" dirty="0" smtClean="0"/>
              <a:t>Lock</a:t>
            </a:r>
          </a:p>
          <a:p>
            <a:pPr marL="742950" lvl="1" indent="-285750">
              <a:buFont typeface="Arial" charset="0"/>
              <a:buChar char="•"/>
            </a:pPr>
            <a:r>
              <a:rPr lang="en-US" dirty="0" smtClean="0"/>
              <a:t>Understand </a:t>
            </a:r>
            <a:r>
              <a:rPr lang="en-US" dirty="0"/>
              <a:t>how READPAST and NOLOCK Hint works with READ COMMITTED transactional Level.</a:t>
            </a:r>
          </a:p>
        </p:txBody>
      </p:sp>
    </p:spTree>
    <p:extLst>
      <p:ext uri="{BB962C8B-B14F-4D97-AF65-F5344CB8AC3E}">
        <p14:creationId xmlns:p14="http://schemas.microsoft.com/office/powerpoint/2010/main" val="334012448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Locking—Row Versioning</a:t>
            </a:r>
          </a:p>
        </p:txBody>
      </p:sp>
      <p:sp>
        <p:nvSpPr>
          <p:cNvPr id="22531" name="Rectangle 3"/>
          <p:cNvSpPr>
            <a:spLocks noGrp="1" noChangeArrowheads="1"/>
          </p:cNvSpPr>
          <p:nvPr>
            <p:ph idx="1"/>
          </p:nvPr>
        </p:nvSpPr>
        <p:spPr/>
        <p:txBody>
          <a:bodyPr/>
          <a:lstStyle/>
          <a:p>
            <a:pPr marL="290513" indent="-290513">
              <a:lnSpc>
                <a:spcPct val="100000"/>
              </a:lnSpc>
              <a:spcBef>
                <a:spcPts val="600"/>
              </a:spcBef>
            </a:pPr>
            <a:r>
              <a:rPr lang="en-US" b="0" dirty="0" smtClean="0"/>
              <a:t>Enabling row versioning</a:t>
            </a:r>
            <a:endParaRPr lang="en-US" sz="1200" dirty="0" smtClean="0"/>
          </a:p>
          <a:p>
            <a:pPr marL="690563" lvl="1" indent="-290513">
              <a:spcBef>
                <a:spcPts val="600"/>
              </a:spcBef>
            </a:pPr>
            <a:r>
              <a:rPr lang="en-US" dirty="0"/>
              <a:t>READ_COMMITTED_SNAPSHOT database enabled and READ Committed isolation level</a:t>
            </a:r>
          </a:p>
          <a:p>
            <a:pPr marL="690563" lvl="1" indent="-290513">
              <a:spcBef>
                <a:spcPts val="600"/>
              </a:spcBef>
            </a:pPr>
            <a:r>
              <a:rPr lang="en-US" sz="2000" dirty="0" smtClean="0"/>
              <a:t>ALLOW_SNAPSHOT_ISOLATION database enabled and SNAPSHOT isolation level</a:t>
            </a:r>
            <a:endParaRPr lang="en-US" b="0" dirty="0" smtClean="0"/>
          </a:p>
          <a:p>
            <a:pPr marL="290513" indent="-290513">
              <a:lnSpc>
                <a:spcPct val="100000"/>
              </a:lnSpc>
              <a:spcBef>
                <a:spcPts val="600"/>
              </a:spcBef>
            </a:pPr>
            <a:r>
              <a:rPr lang="en-US" b="0" dirty="0" smtClean="0"/>
              <a:t>Uses </a:t>
            </a:r>
            <a:r>
              <a:rPr lang="en-US" b="0" dirty="0" err="1" smtClean="0"/>
              <a:t>tempdb</a:t>
            </a:r>
            <a:r>
              <a:rPr lang="en-US" b="0" dirty="0" smtClean="0"/>
              <a:t> and avoids placing shared locks</a:t>
            </a:r>
          </a:p>
          <a:p>
            <a:pPr marL="290513" indent="-290513">
              <a:lnSpc>
                <a:spcPct val="100000"/>
              </a:lnSpc>
              <a:spcBef>
                <a:spcPts val="600"/>
              </a:spcBef>
            </a:pPr>
            <a:r>
              <a:rPr lang="en-US" b="0" dirty="0" smtClean="0"/>
              <a:t>Prevents readers from blocking writers</a:t>
            </a:r>
          </a:p>
          <a:p>
            <a:pPr marL="290513" indent="-290513">
              <a:lnSpc>
                <a:spcPct val="100000"/>
              </a:lnSpc>
              <a:spcBef>
                <a:spcPts val="600"/>
              </a:spcBef>
            </a:pPr>
            <a:r>
              <a:rPr lang="en-US" b="0" dirty="0" smtClean="0"/>
              <a:t>How are Updates Handled?</a:t>
            </a:r>
          </a:p>
        </p:txBody>
      </p:sp>
    </p:spTree>
    <p:extLst>
      <p:ext uri="{BB962C8B-B14F-4D97-AF65-F5344CB8AC3E}">
        <p14:creationId xmlns:p14="http://schemas.microsoft.com/office/powerpoint/2010/main" val="40305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Row Versioning</a:t>
            </a:r>
          </a:p>
        </p:txBody>
      </p:sp>
      <p:sp>
        <p:nvSpPr>
          <p:cNvPr id="3" name="Content Placeholder 2"/>
          <p:cNvSpPr>
            <a:spLocks noGrp="1"/>
          </p:cNvSpPr>
          <p:nvPr>
            <p:ph idx="1"/>
          </p:nvPr>
        </p:nvSpPr>
        <p:spPr/>
        <p:txBody>
          <a:bodyPr/>
          <a:lstStyle/>
          <a:p>
            <a:r>
              <a:rPr lang="en-US" dirty="0"/>
              <a:t>Monitoring Row Versioning and the Version Store</a:t>
            </a:r>
          </a:p>
          <a:p>
            <a:pPr lvl="1"/>
            <a:r>
              <a:rPr lang="en-US" dirty="0"/>
              <a:t>Dynamic management views</a:t>
            </a:r>
          </a:p>
          <a:p>
            <a:pPr lvl="2"/>
            <a:r>
              <a:rPr lang="en-US" dirty="0" err="1" smtClean="0"/>
              <a:t>sys.dm_db_file_space_usage</a:t>
            </a:r>
            <a:endParaRPr lang="en-US" dirty="0" smtClean="0"/>
          </a:p>
          <a:p>
            <a:pPr lvl="2"/>
            <a:r>
              <a:rPr lang="en-US" dirty="0" err="1" smtClean="0"/>
              <a:t>sys.dm_tran_version_store</a:t>
            </a:r>
            <a:r>
              <a:rPr lang="en-US" dirty="0" smtClean="0"/>
              <a:t> </a:t>
            </a:r>
            <a:endParaRPr lang="en-US" dirty="0"/>
          </a:p>
          <a:p>
            <a:pPr lvl="2"/>
            <a:r>
              <a:rPr lang="en-US" dirty="0" err="1" smtClean="0"/>
              <a:t>sys.dm_tran_top_version_generators</a:t>
            </a:r>
            <a:r>
              <a:rPr lang="en-US" dirty="0" smtClean="0"/>
              <a:t> </a:t>
            </a:r>
            <a:endParaRPr lang="en-US" dirty="0"/>
          </a:p>
          <a:p>
            <a:pPr lvl="2"/>
            <a:r>
              <a:rPr lang="en-US" dirty="0" err="1"/>
              <a:t>sys.dm_tran_active_snapshot_database_transactions</a:t>
            </a:r>
            <a:endParaRPr lang="en-US" dirty="0"/>
          </a:p>
          <a:p>
            <a:pPr lvl="2"/>
            <a:r>
              <a:rPr lang="en-US" dirty="0" err="1" smtClean="0"/>
              <a:t>sys.dm_tran_transactions_snapshot</a:t>
            </a:r>
            <a:endParaRPr lang="en-US" dirty="0" smtClean="0"/>
          </a:p>
          <a:p>
            <a:pPr lvl="2"/>
            <a:r>
              <a:rPr lang="en-US" dirty="0" err="1" smtClean="0"/>
              <a:t>sys.dm_tran_current_snapshot</a:t>
            </a:r>
            <a:endParaRPr lang="en-US" dirty="0"/>
          </a:p>
          <a:p>
            <a:pPr lvl="1"/>
            <a:r>
              <a:rPr lang="en-US" dirty="0" smtClean="0"/>
              <a:t>Avoid using </a:t>
            </a:r>
            <a:r>
              <a:rPr lang="en-US" dirty="0" err="1" smtClean="0"/>
              <a:t>sys.dm_tran_version_store</a:t>
            </a:r>
            <a:r>
              <a:rPr lang="en-US" dirty="0" smtClean="0"/>
              <a:t> and </a:t>
            </a:r>
            <a:r>
              <a:rPr lang="en-US" dirty="0" err="1" smtClean="0"/>
              <a:t>sys.dm_tran_top_version_generators</a:t>
            </a:r>
            <a:r>
              <a:rPr lang="en-US" dirty="0" smtClean="0"/>
              <a:t> in production as they query the entire version store</a:t>
            </a:r>
          </a:p>
          <a:p>
            <a:pPr lvl="1"/>
            <a:r>
              <a:rPr lang="en-US" dirty="0" smtClean="0"/>
              <a:t>Performance </a:t>
            </a:r>
            <a:r>
              <a:rPr lang="en-US" dirty="0"/>
              <a:t>counters</a:t>
            </a:r>
          </a:p>
          <a:p>
            <a:endParaRPr lang="en-US" dirty="0"/>
          </a:p>
        </p:txBody>
      </p:sp>
    </p:spTree>
    <p:extLst>
      <p:ext uri="{BB962C8B-B14F-4D97-AF65-F5344CB8AC3E}">
        <p14:creationId xmlns:p14="http://schemas.microsoft.com/office/powerpoint/2010/main" val="34402328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16</a:t>
            </a:fld>
            <a:endParaRPr lang="en-US" dirty="0">
              <a:solidFill>
                <a:prstClr val="black"/>
              </a:solidFill>
            </a:endParaRPr>
          </a:p>
        </p:txBody>
      </p:sp>
      <p:sp>
        <p:nvSpPr>
          <p:cNvPr id="3" name="Rectangle 2"/>
          <p:cNvSpPr/>
          <p:nvPr/>
        </p:nvSpPr>
        <p:spPr>
          <a:xfrm>
            <a:off x="107504" y="2276872"/>
            <a:ext cx="8856984" cy="2059025"/>
          </a:xfrm>
          <a:prstGeom prst="rect">
            <a:avLst/>
          </a:prstGeom>
        </p:spPr>
        <p:txBody>
          <a:bodyPr wrap="square">
            <a:spAutoFit/>
          </a:bodyPr>
          <a:lstStyle/>
          <a:p>
            <a:pPr lvl="1"/>
            <a:r>
              <a:rPr lang="en-US" b="1" dirty="0"/>
              <a:t>Update Conflict with Snapshot </a:t>
            </a:r>
            <a:r>
              <a:rPr lang="en-US" b="1" dirty="0" smtClean="0"/>
              <a:t>Isolation</a:t>
            </a:r>
          </a:p>
          <a:p>
            <a:pPr lvl="1"/>
            <a:endParaRPr lang="en-US" b="1" dirty="0" smtClean="0"/>
          </a:p>
          <a:p>
            <a:pPr lvl="1"/>
            <a:r>
              <a:rPr lang="en-US" b="1" dirty="0" smtClean="0"/>
              <a:t>Purpose</a:t>
            </a:r>
            <a:endParaRPr lang="en-US" b="1" dirty="0"/>
          </a:p>
          <a:p>
            <a:pPr marL="742950" lvl="1" indent="-285750">
              <a:lnSpc>
                <a:spcPct val="70000"/>
              </a:lnSpc>
              <a:buFont typeface="Arial" charset="0"/>
              <a:buChar char="•"/>
            </a:pPr>
            <a:r>
              <a:rPr lang="en-US" altLang="ja-JP" dirty="0" smtClean="0">
                <a:ea typeface="ＭＳ Ｐゴシック" charset="-128"/>
              </a:rPr>
              <a:t>Demonstrate </a:t>
            </a:r>
            <a:r>
              <a:rPr lang="en-US" altLang="ja-JP" dirty="0">
                <a:ea typeface="ＭＳ Ｐゴシック" charset="-128"/>
              </a:rPr>
              <a:t>update conflict with Snapshot Isolation </a:t>
            </a:r>
            <a:r>
              <a:rPr lang="en-US" altLang="ja-JP" dirty="0" smtClean="0">
                <a:ea typeface="ＭＳ Ｐゴシック" charset="-128"/>
              </a:rPr>
              <a:t>Level</a:t>
            </a:r>
          </a:p>
          <a:p>
            <a:pPr lvl="2"/>
            <a:endParaRPr lang="en-US" dirty="0"/>
          </a:p>
          <a:p>
            <a:pPr lvl="1"/>
            <a:r>
              <a:rPr lang="en-US" b="1" dirty="0" smtClean="0"/>
              <a:t>Objective</a:t>
            </a:r>
            <a:endParaRPr lang="en-US" dirty="0"/>
          </a:p>
          <a:p>
            <a:pPr marL="742950" lvl="1" indent="-285750">
              <a:lnSpc>
                <a:spcPct val="70000"/>
              </a:lnSpc>
              <a:buFont typeface="Arial" charset="0"/>
              <a:buChar char="•"/>
            </a:pPr>
            <a:r>
              <a:rPr lang="en-US" altLang="ja-JP" dirty="0" smtClean="0">
                <a:ea typeface="ＭＳ Ｐゴシック" charset="-128"/>
              </a:rPr>
              <a:t>Use </a:t>
            </a:r>
            <a:r>
              <a:rPr lang="en-US" altLang="ja-JP" dirty="0">
                <a:ea typeface="ＭＳ Ｐゴシック" charset="-128"/>
              </a:rPr>
              <a:t>Snapshot Isolation level update </a:t>
            </a:r>
            <a:r>
              <a:rPr lang="en-US" altLang="ja-JP" dirty="0" smtClean="0">
                <a:ea typeface="ＭＳ Ｐゴシック" charset="-128"/>
              </a:rPr>
              <a:t>rows</a:t>
            </a:r>
          </a:p>
          <a:p>
            <a:pPr marL="742950" lvl="1" indent="-285750">
              <a:lnSpc>
                <a:spcPct val="70000"/>
              </a:lnSpc>
              <a:buFont typeface="Arial" charset="0"/>
              <a:buChar char="•"/>
            </a:pPr>
            <a:r>
              <a:rPr lang="en-US" altLang="ja-JP" dirty="0" smtClean="0">
                <a:ea typeface="ＭＳ Ｐゴシック" charset="-128"/>
              </a:rPr>
              <a:t>Understand </a:t>
            </a:r>
            <a:r>
              <a:rPr lang="en-US" altLang="ja-JP" dirty="0">
                <a:ea typeface="ＭＳ Ｐゴシック" charset="-128"/>
              </a:rPr>
              <a:t>update conflict associated with Snapshot Isolation Level</a:t>
            </a:r>
          </a:p>
        </p:txBody>
      </p:sp>
    </p:spTree>
    <p:extLst>
      <p:ext uri="{BB962C8B-B14F-4D97-AF65-F5344CB8AC3E}">
        <p14:creationId xmlns:p14="http://schemas.microsoft.com/office/powerpoint/2010/main" val="71360102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389187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3200" dirty="0" smtClean="0"/>
              <a:t>What is the default isolation level?</a:t>
            </a:r>
          </a:p>
          <a:p>
            <a:r>
              <a:rPr lang="en-US" sz="3200" dirty="0" smtClean="0"/>
              <a:t>What isolation levels can be set at the database level</a:t>
            </a:r>
            <a:r>
              <a:rPr lang="en-US" sz="3200" dirty="0" smtClean="0"/>
              <a:t>?</a:t>
            </a:r>
          </a:p>
          <a:p>
            <a:r>
              <a:rPr lang="en-US" sz="3200" dirty="0"/>
              <a:t>What could be the impact of using the </a:t>
            </a:r>
            <a:r>
              <a:rPr lang="en-US" sz="3200" dirty="0" err="1"/>
              <a:t>sys.dm_tran_version_store</a:t>
            </a:r>
            <a:r>
              <a:rPr lang="en-US" sz="3200" dirty="0"/>
              <a:t> DMV</a:t>
            </a:r>
            <a:r>
              <a:rPr lang="en-US" sz="3200" dirty="0" smtClean="0"/>
              <a:t>?</a:t>
            </a:r>
            <a:endParaRPr lang="en-US" sz="3200" dirty="0" smtClean="0"/>
          </a:p>
          <a:p>
            <a:pPr lvl="1"/>
            <a:endParaRPr lang="en-US"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17640710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extLst>
      <p:ext uri="{BB962C8B-B14F-4D97-AF65-F5344CB8AC3E}">
        <p14:creationId xmlns:p14="http://schemas.microsoft.com/office/powerpoint/2010/main" val="27338620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How to View this Presentation</a:t>
            </a:r>
          </a:p>
        </p:txBody>
      </p:sp>
      <p:sp>
        <p:nvSpPr>
          <p:cNvPr id="3" name="Content Placeholder 2"/>
          <p:cNvSpPr>
            <a:spLocks noGrp="1"/>
          </p:cNvSpPr>
          <p:nvPr>
            <p:ph idx="1"/>
          </p:nvPr>
        </p:nvSpPr>
        <p:spPr/>
        <p:txBody>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a:p>
        </p:txBody>
      </p:sp>
    </p:spTree>
    <p:extLst>
      <p:ext uri="{BB962C8B-B14F-4D97-AF65-F5344CB8AC3E}">
        <p14:creationId xmlns:p14="http://schemas.microsoft.com/office/powerpoint/2010/main" val="37248722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Set </a:t>
            </a:r>
            <a:r>
              <a:rPr lang="en-US" dirty="0"/>
              <a:t>and verify the isolation level of a session. </a:t>
            </a:r>
            <a:endParaRPr lang="en-US" dirty="0" smtClean="0"/>
          </a:p>
          <a:p>
            <a:r>
              <a:rPr lang="en-US" dirty="0" smtClean="0"/>
              <a:t>Explain </a:t>
            </a:r>
            <a:r>
              <a:rPr lang="en-US" dirty="0"/>
              <a:t>how SQL Server handles shared locks in a read committed, repeatable read, and </a:t>
            </a:r>
            <a:r>
              <a:rPr lang="en-US" dirty="0" err="1"/>
              <a:t>serializable</a:t>
            </a:r>
            <a:r>
              <a:rPr lang="en-US" dirty="0"/>
              <a:t> scan. </a:t>
            </a:r>
            <a:endParaRPr lang="en-US" dirty="0" smtClean="0"/>
          </a:p>
          <a:p>
            <a:r>
              <a:rPr lang="en-US" dirty="0" smtClean="0"/>
              <a:t>Enable </a:t>
            </a:r>
            <a:r>
              <a:rPr lang="en-US" dirty="0"/>
              <a:t>row versioning-based isolation levels and manage information update. </a:t>
            </a:r>
          </a:p>
          <a:p>
            <a:endParaRPr lang="en-US" dirty="0"/>
          </a:p>
          <a:p>
            <a:endParaRPr lang="en-US" dirty="0"/>
          </a:p>
        </p:txBody>
      </p:sp>
    </p:spTree>
    <p:extLst>
      <p:ext uri="{BB962C8B-B14F-4D97-AF65-F5344CB8AC3E}">
        <p14:creationId xmlns:p14="http://schemas.microsoft.com/office/powerpoint/2010/main" val="10746028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ANSI SQL Isolation Levels</a:t>
            </a:r>
          </a:p>
        </p:txBody>
      </p:sp>
      <p:sp>
        <p:nvSpPr>
          <p:cNvPr id="9219" name="Rectangle 3"/>
          <p:cNvSpPr>
            <a:spLocks noGrp="1" noChangeArrowheads="1"/>
          </p:cNvSpPr>
          <p:nvPr>
            <p:ph idx="1"/>
          </p:nvPr>
        </p:nvSpPr>
        <p:spPr/>
        <p:txBody>
          <a:bodyPr/>
          <a:lstStyle/>
          <a:p>
            <a:r>
              <a:rPr lang="en-US" sz="2300" b="0" dirty="0" smtClean="0"/>
              <a:t>True isolation is expensive in terms of concurrency</a:t>
            </a:r>
          </a:p>
          <a:p>
            <a:pPr lvl="1"/>
            <a:r>
              <a:rPr lang="en-US" sz="2000" dirty="0" smtClean="0"/>
              <a:t>Trade-off between correctness and concurrency</a:t>
            </a:r>
          </a:p>
          <a:p>
            <a:r>
              <a:rPr lang="en-US" sz="2300" b="0" dirty="0" smtClean="0"/>
              <a:t>ANSI SQL defines Four distinct isolation levels</a:t>
            </a:r>
          </a:p>
          <a:p>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endParaRPr lang="en-US" sz="2000" b="0" dirty="0" smtClean="0"/>
          </a:p>
          <a:p>
            <a:endParaRPr lang="en-US" sz="2000" b="0" dirty="0" smtClean="0"/>
          </a:p>
          <a:p>
            <a:r>
              <a:rPr lang="en-US" sz="2000" b="0" dirty="0" smtClean="0"/>
              <a:t>Introduced in SQL Server 2005</a:t>
            </a:r>
          </a:p>
        </p:txBody>
      </p:sp>
      <p:graphicFrame>
        <p:nvGraphicFramePr>
          <p:cNvPr id="568324" name="Group 4"/>
          <p:cNvGraphicFramePr>
            <a:graphicFrameLocks noGrp="1"/>
          </p:cNvGraphicFramePr>
          <p:nvPr>
            <p:extLst>
              <p:ext uri="{D42A27DB-BD31-4B8C-83A1-F6EECF244321}">
                <p14:modId xmlns:p14="http://schemas.microsoft.com/office/powerpoint/2010/main" val="1050244135"/>
              </p:ext>
            </p:extLst>
          </p:nvPr>
        </p:nvGraphicFramePr>
        <p:xfrm>
          <a:off x="1524000" y="2514600"/>
          <a:ext cx="6019800" cy="2825074"/>
        </p:xfrm>
        <a:graphic>
          <a:graphicData uri="http://schemas.openxmlformats.org/drawingml/2006/table">
            <a:tbl>
              <a:tblPr>
                <a:tableStyleId>{3C2FFA5D-87B4-456A-9821-1D502468CF0F}</a:tableStyleId>
              </a:tblPr>
              <a:tblGrid>
                <a:gridCol w="2054836"/>
                <a:gridCol w="940594"/>
                <a:gridCol w="1702715"/>
                <a:gridCol w="1321655"/>
              </a:tblGrid>
              <a:tr h="575371">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Isolation Level</a:t>
                      </a:r>
                      <a:endParaRPr kumimoji="0" lang="en-US" sz="1800" b="0" i="0" u="none" strike="noStrike" cap="none" normalizeH="0" baseline="0" dirty="0" smtClean="0">
                        <a:ln>
                          <a:noFill/>
                        </a:ln>
                        <a:solidFill>
                          <a:schemeClr val="bg1"/>
                        </a:solidFill>
                        <a:effectLst/>
                        <a:latin typeface="+mj-lt"/>
                        <a:cs typeface="Arial" charset="0"/>
                      </a:endParaRPr>
                    </a:p>
                  </a:txBody>
                  <a:tcP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Dirty Read</a:t>
                      </a:r>
                      <a:endParaRPr kumimoji="0" lang="en-US" sz="1800" b="0" i="0" u="none" strike="noStrike" cap="none" normalizeH="0" baseline="0" dirty="0" smtClean="0">
                        <a:ln>
                          <a:noFill/>
                        </a:ln>
                        <a:solidFill>
                          <a:schemeClr val="bg1"/>
                        </a:solidFill>
                        <a:effectLst/>
                        <a:latin typeface="+mj-lt"/>
                        <a:cs typeface="Arial" charset="0"/>
                      </a:endParaRPr>
                    </a:p>
                  </a:txBody>
                  <a:tcP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Non-Repeatable Read</a:t>
                      </a:r>
                      <a:endParaRPr kumimoji="0" lang="en-US" sz="1800" b="0" i="0" u="none" strike="noStrike" cap="none" normalizeH="0" baseline="0" dirty="0" smtClean="0">
                        <a:ln>
                          <a:noFill/>
                        </a:ln>
                        <a:solidFill>
                          <a:schemeClr val="bg1"/>
                        </a:solidFill>
                        <a:effectLst/>
                        <a:latin typeface="+mj-lt"/>
                        <a:cs typeface="Arial" charset="0"/>
                      </a:endParaRPr>
                    </a:p>
                  </a:txBody>
                  <a:tcP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Phantom</a:t>
                      </a:r>
                      <a:endParaRPr kumimoji="0" lang="en-US" sz="1800" b="0" i="0" u="none" strike="noStrike" cap="none" normalizeH="0" baseline="0" dirty="0" smtClean="0">
                        <a:ln>
                          <a:noFill/>
                        </a:ln>
                        <a:solidFill>
                          <a:schemeClr val="bg1"/>
                        </a:solidFill>
                        <a:effectLst/>
                        <a:latin typeface="+mj-lt"/>
                      </a:endParaRPr>
                    </a:p>
                  </a:txBody>
                  <a:tcPr horzOverflow="overflow"/>
                </a:tc>
              </a:tr>
              <a:tr h="444826">
                <a:tc>
                  <a:txBody>
                    <a:body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kumimoji="0" lang="en-US" sz="1800" u="none" strike="noStrike" cap="none" normalizeH="0" baseline="0" dirty="0" smtClean="0">
                          <a:ln>
                            <a:noFill/>
                          </a:ln>
                          <a:effectLst/>
                        </a:rPr>
                        <a:t>READ UNCOMMITTED</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r>
              <a:tr h="44326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kern="1200" cap="none" normalizeH="0" baseline="0" dirty="0" smtClean="0">
                          <a:ln>
                            <a:noFill/>
                          </a:ln>
                          <a:effectLst/>
                        </a:rPr>
                        <a:t>READ COMMITTED</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r>
              <a:tr h="441705">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REPEATABLE READ</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Yes</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r>
              <a:tr h="38083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SERIALIZABLE</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004812"/>
              </p:ext>
            </p:extLst>
          </p:nvPr>
        </p:nvGraphicFramePr>
        <p:xfrm>
          <a:off x="1524000" y="5867400"/>
          <a:ext cx="5943600" cy="387350"/>
        </p:xfrm>
        <a:graphic>
          <a:graphicData uri="http://schemas.openxmlformats.org/drawingml/2006/table">
            <a:tbl>
              <a:tblPr>
                <a:tableStyleId>{3C2FFA5D-87B4-456A-9821-1D502468CF0F}</a:tableStyleId>
              </a:tblPr>
              <a:tblGrid>
                <a:gridCol w="2028825"/>
                <a:gridCol w="928688"/>
                <a:gridCol w="1681162"/>
                <a:gridCol w="1304925"/>
              </a:tblGrid>
              <a:tr h="387350">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SNAPSHOT</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800" u="none" strike="noStrike" cap="none" normalizeH="0" baseline="0" dirty="0" smtClean="0">
                          <a:ln>
                            <a:noFill/>
                          </a:ln>
                          <a:effectLst/>
                        </a:rPr>
                        <a:t>No</a:t>
                      </a:r>
                      <a:endParaRPr kumimoji="0" lang="en-US" sz="1800" b="0" i="0" u="none" strike="noStrike" cap="none" normalizeH="0" baseline="0" dirty="0" smtClean="0">
                        <a:ln>
                          <a:noFill/>
                        </a:ln>
                        <a:solidFill>
                          <a:schemeClr val="tx1"/>
                        </a:solidFill>
                        <a:effectLst/>
                        <a:latin typeface="+mj-lt"/>
                        <a:cs typeface="Arial" charset="0"/>
                      </a:endParaRPr>
                    </a:p>
                  </a:txBody>
                  <a:tcPr anchor="ctr" horzOverflow="overflow"/>
                </a:tc>
              </a:tr>
            </a:tbl>
          </a:graphicData>
        </a:graphic>
      </p:graphicFrame>
    </p:spTree>
    <p:extLst>
      <p:ext uri="{BB962C8B-B14F-4D97-AF65-F5344CB8AC3E}">
        <p14:creationId xmlns:p14="http://schemas.microsoft.com/office/powerpoint/2010/main" val="32357118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Duration</a:t>
            </a:r>
            <a:endParaRPr lang="en-US" dirty="0"/>
          </a:p>
        </p:txBody>
      </p:sp>
      <p:sp>
        <p:nvSpPr>
          <p:cNvPr id="4" name="Content Placeholder 3"/>
          <p:cNvSpPr>
            <a:spLocks noGrp="1"/>
          </p:cNvSpPr>
          <p:nvPr>
            <p:ph idx="1"/>
          </p:nvPr>
        </p:nvSpPr>
        <p:spPr/>
        <p:txBody>
          <a:bodyPr/>
          <a:lstStyle/>
          <a:p>
            <a:pPr marL="228600" lvl="0" indent="-228600" eaLnBrk="0" fontAlgn="base" hangingPunct="0">
              <a:lnSpc>
                <a:spcPct val="90000"/>
              </a:lnSpc>
              <a:spcBef>
                <a:spcPct val="40000"/>
              </a:spcBef>
              <a:spcAft>
                <a:spcPct val="0"/>
              </a:spcAft>
              <a:buClr>
                <a:srgbClr val="8DACD0"/>
              </a:buClr>
              <a:buSzPct val="70000"/>
              <a:buNone/>
              <a:defRPr/>
            </a:pPr>
            <a:r>
              <a:rPr lang="en-US" kern="0" dirty="0"/>
              <a:t>Lock ownership:  </a:t>
            </a:r>
          </a:p>
          <a:p>
            <a:pPr marL="517525" lvl="1" indent="-284163" eaLnBrk="0" fontAlgn="base" hangingPunct="0">
              <a:lnSpc>
                <a:spcPct val="90000"/>
              </a:lnSpc>
              <a:spcBef>
                <a:spcPct val="40000"/>
              </a:spcBef>
              <a:spcAft>
                <a:spcPct val="0"/>
              </a:spcAft>
              <a:buClr>
                <a:srgbClr val="8DACD0"/>
              </a:buClr>
              <a:buSzPct val="70000"/>
              <a:buBlip>
                <a:blip r:embed="rId3"/>
              </a:buBlip>
              <a:defRPr/>
            </a:pPr>
            <a:r>
              <a:rPr lang="en-US" kern="0" dirty="0"/>
              <a:t>Transaction</a:t>
            </a:r>
          </a:p>
          <a:p>
            <a:pPr marL="517525" lvl="1" indent="-284163" eaLnBrk="0" fontAlgn="base" hangingPunct="0">
              <a:lnSpc>
                <a:spcPct val="90000"/>
              </a:lnSpc>
              <a:spcBef>
                <a:spcPct val="40000"/>
              </a:spcBef>
              <a:spcAft>
                <a:spcPct val="0"/>
              </a:spcAft>
              <a:buClr>
                <a:srgbClr val="8DACD0"/>
              </a:buClr>
              <a:buSzPct val="70000"/>
              <a:buBlip>
                <a:blip r:embed="rId3"/>
              </a:buBlip>
              <a:defRPr/>
            </a:pPr>
            <a:r>
              <a:rPr lang="en-US" kern="0" dirty="0"/>
              <a:t>Cursor</a:t>
            </a:r>
          </a:p>
          <a:p>
            <a:pPr marL="517525" lvl="1" indent="-284163" eaLnBrk="0" fontAlgn="base" hangingPunct="0">
              <a:lnSpc>
                <a:spcPct val="90000"/>
              </a:lnSpc>
              <a:spcBef>
                <a:spcPct val="40000"/>
              </a:spcBef>
              <a:spcAft>
                <a:spcPct val="0"/>
              </a:spcAft>
              <a:buClr>
                <a:srgbClr val="8DACD0"/>
              </a:buClr>
              <a:buSzPct val="70000"/>
              <a:buBlip>
                <a:blip r:embed="rId3"/>
              </a:buBlip>
              <a:defRPr/>
            </a:pPr>
            <a:r>
              <a:rPr lang="en-US" kern="0" dirty="0"/>
              <a:t>Session</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48706354"/>
              </p:ext>
            </p:extLst>
          </p:nvPr>
        </p:nvGraphicFramePr>
        <p:xfrm>
          <a:off x="1049338" y="2895600"/>
          <a:ext cx="7332662" cy="3340123"/>
        </p:xfrm>
        <a:graphic>
          <a:graphicData uri="http://schemas.openxmlformats.org/drawingml/2006/table">
            <a:tbl>
              <a:tblPr>
                <a:tableStyleId>{3C2FFA5D-87B4-456A-9821-1D502468CF0F}</a:tableStyleId>
              </a:tblPr>
              <a:tblGrid>
                <a:gridCol w="972045"/>
                <a:gridCol w="1602560"/>
                <a:gridCol w="1552936"/>
                <a:gridCol w="1567532"/>
                <a:gridCol w="1637589"/>
              </a:tblGrid>
              <a:tr h="473335">
                <a:tc>
                  <a:txBody>
                    <a:bodyPr/>
                    <a:lstStyle/>
                    <a:p>
                      <a:pPr algn="l" fontAlgn="t"/>
                      <a:r>
                        <a:rPr lang="en-US" sz="1600" u="none" strike="noStrike" dirty="0">
                          <a:effectLst/>
                        </a:rPr>
                        <a:t>Mode</a:t>
                      </a:r>
                      <a:endParaRPr lang="en-US" sz="1600" b="1" i="0" u="none" strike="noStrike" dirty="0">
                        <a:solidFill>
                          <a:srgbClr val="FFFFFF"/>
                        </a:solidFill>
                        <a:effectLst/>
                        <a:latin typeface="Arial Narrow"/>
                      </a:endParaRPr>
                    </a:p>
                  </a:txBody>
                  <a:tcPr marL="85725" marR="9525" marT="9525" marB="0"/>
                </a:tc>
                <a:tc>
                  <a:txBody>
                    <a:bodyPr/>
                    <a:lstStyle/>
                    <a:p>
                      <a:pPr algn="l" fontAlgn="t"/>
                      <a:r>
                        <a:rPr lang="en-US" sz="1600" u="none" strike="noStrike">
                          <a:effectLst/>
                        </a:rPr>
                        <a:t>Read Committed</a:t>
                      </a:r>
                      <a:endParaRPr lang="en-US" sz="1600" b="1" i="0" u="none" strike="noStrike">
                        <a:solidFill>
                          <a:srgbClr val="FFFFFF"/>
                        </a:solidFill>
                        <a:effectLst/>
                        <a:latin typeface="Arial Narrow"/>
                      </a:endParaRPr>
                    </a:p>
                  </a:txBody>
                  <a:tcPr marL="85725" marR="9525" marT="9525" marB="0"/>
                </a:tc>
                <a:tc>
                  <a:txBody>
                    <a:bodyPr/>
                    <a:lstStyle/>
                    <a:p>
                      <a:pPr algn="l" fontAlgn="t"/>
                      <a:r>
                        <a:rPr lang="en-US" sz="1600" u="none" strike="noStrike">
                          <a:effectLst/>
                        </a:rPr>
                        <a:t>Repeatable Read</a:t>
                      </a:r>
                      <a:endParaRPr lang="en-US" sz="1600" b="1" i="0" u="none" strike="noStrike">
                        <a:solidFill>
                          <a:srgbClr val="FFFFFF"/>
                        </a:solidFill>
                        <a:effectLst/>
                        <a:latin typeface="Arial Narrow"/>
                      </a:endParaRPr>
                    </a:p>
                  </a:txBody>
                  <a:tcPr marL="85725" marR="9525" marT="9525" marB="0"/>
                </a:tc>
                <a:tc>
                  <a:txBody>
                    <a:bodyPr/>
                    <a:lstStyle/>
                    <a:p>
                      <a:pPr algn="l" fontAlgn="t"/>
                      <a:r>
                        <a:rPr lang="en-US" sz="1600" u="none" strike="noStrike">
                          <a:effectLst/>
                        </a:rPr>
                        <a:t>Snapshot</a:t>
                      </a:r>
                      <a:endParaRPr lang="en-US" sz="1600" b="1" i="0" u="none" strike="noStrike">
                        <a:solidFill>
                          <a:srgbClr val="FFFFFF"/>
                        </a:solidFill>
                        <a:effectLst/>
                        <a:latin typeface="Arial Narrow"/>
                      </a:endParaRPr>
                    </a:p>
                  </a:txBody>
                  <a:tcPr marL="85725" marR="9525" marT="9525" marB="0"/>
                </a:tc>
                <a:tc>
                  <a:txBody>
                    <a:bodyPr/>
                    <a:lstStyle/>
                    <a:p>
                      <a:pPr algn="l" fontAlgn="t"/>
                      <a:r>
                        <a:rPr lang="en-US" sz="1600" u="none" strike="noStrike">
                          <a:effectLst/>
                        </a:rPr>
                        <a:t>Serializable</a:t>
                      </a:r>
                      <a:endParaRPr lang="en-US" sz="1600" b="1" i="0" u="none" strike="noStrike">
                        <a:solidFill>
                          <a:srgbClr val="FFFFFF"/>
                        </a:solidFill>
                        <a:effectLst/>
                        <a:latin typeface="Arial Narrow"/>
                      </a:endParaRPr>
                    </a:p>
                  </a:txBody>
                  <a:tcPr marL="85725" marR="9525" marT="9525" marB="0"/>
                </a:tc>
              </a:tr>
              <a:tr h="650935">
                <a:tc>
                  <a:txBody>
                    <a:bodyPr/>
                    <a:lstStyle/>
                    <a:p>
                      <a:pPr algn="l" fontAlgn="t"/>
                      <a:r>
                        <a:rPr lang="en-US" sz="1600" u="none" strike="noStrike">
                          <a:effectLst/>
                        </a:rPr>
                        <a:t>Shared</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dirty="0">
                          <a:effectLst/>
                        </a:rPr>
                        <a:t>Held until data read and processed</a:t>
                      </a:r>
                      <a:endParaRPr lang="en-US" sz="1600" b="0" i="0" u="none" strike="noStrike" dirty="0">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dirty="0">
                          <a:effectLst/>
                        </a:rPr>
                        <a:t>N/A</a:t>
                      </a:r>
                      <a:endParaRPr lang="en-US" sz="1600" b="0" i="0" u="none" strike="noStrike" dirty="0">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a:t>
                      </a:r>
                      <a:endParaRPr lang="en-US" sz="1600" b="0" i="0" u="none" strike="noStrike">
                        <a:solidFill>
                          <a:srgbClr val="000000"/>
                        </a:solidFill>
                        <a:effectLst/>
                        <a:latin typeface="Arial Narrow"/>
                      </a:endParaRPr>
                    </a:p>
                  </a:txBody>
                  <a:tcPr marL="85725" marR="9525" marT="9525" marB="0"/>
                </a:tc>
              </a:tr>
              <a:tr h="1294422">
                <a:tc>
                  <a:txBody>
                    <a:bodyPr/>
                    <a:lstStyle/>
                    <a:p>
                      <a:pPr algn="l" fontAlgn="t"/>
                      <a:r>
                        <a:rPr lang="en-US" sz="1600" u="none" strike="noStrike">
                          <a:effectLst/>
                        </a:rPr>
                        <a:t>Update</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data read and processed unless promoted to Exclusive</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data read and processed unless promoted to Exclusive</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data read and processed unless promoted to Exclusive</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 unless promoted to Exclusive</a:t>
                      </a:r>
                      <a:endParaRPr lang="en-US" sz="1600" b="0" i="0" u="none" strike="noStrike">
                        <a:solidFill>
                          <a:srgbClr val="000000"/>
                        </a:solidFill>
                        <a:effectLst/>
                        <a:latin typeface="Arial Narrow"/>
                      </a:endParaRPr>
                    </a:p>
                  </a:txBody>
                  <a:tcPr marL="85725" marR="9525" marT="9525" marB="0"/>
                </a:tc>
              </a:tr>
              <a:tr h="629308">
                <a:tc>
                  <a:txBody>
                    <a:bodyPr/>
                    <a:lstStyle/>
                    <a:p>
                      <a:pPr algn="l" fontAlgn="t"/>
                      <a:r>
                        <a:rPr lang="en-US" sz="1600" u="none" strike="noStrike" dirty="0">
                          <a:effectLst/>
                        </a:rPr>
                        <a:t>Exclusive</a:t>
                      </a:r>
                      <a:endParaRPr lang="en-US" sz="1600" b="0" i="0" u="none" strike="noStrike" dirty="0">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a:effectLst/>
                        </a:rPr>
                        <a:t>Held until end of transaction</a:t>
                      </a:r>
                      <a:endParaRPr lang="en-US" sz="1600" b="0" i="0" u="none" strike="noStrike">
                        <a:solidFill>
                          <a:srgbClr val="000000"/>
                        </a:solidFill>
                        <a:effectLst/>
                        <a:latin typeface="Arial Narrow"/>
                      </a:endParaRPr>
                    </a:p>
                  </a:txBody>
                  <a:tcPr marL="85725" marR="9525" marT="9525" marB="0"/>
                </a:tc>
                <a:tc>
                  <a:txBody>
                    <a:bodyPr/>
                    <a:lstStyle/>
                    <a:p>
                      <a:pPr algn="l" fontAlgn="t"/>
                      <a:r>
                        <a:rPr lang="en-US" sz="1600" u="none" strike="noStrike" dirty="0">
                          <a:effectLst/>
                        </a:rPr>
                        <a:t>Held until end of transaction</a:t>
                      </a:r>
                      <a:endParaRPr lang="en-US" sz="1600" b="0" i="0" u="none" strike="noStrike" dirty="0">
                        <a:solidFill>
                          <a:srgbClr val="000000"/>
                        </a:solidFill>
                        <a:effectLst/>
                        <a:latin typeface="Arial Narrow"/>
                      </a:endParaRPr>
                    </a:p>
                  </a:txBody>
                  <a:tcPr marL="85725" marR="9525" marT="9525" marB="0"/>
                </a:tc>
              </a:tr>
            </a:tbl>
          </a:graphicData>
        </a:graphic>
      </p:graphicFrame>
    </p:spTree>
    <p:extLst>
      <p:ext uri="{BB962C8B-B14F-4D97-AF65-F5344CB8AC3E}">
        <p14:creationId xmlns:p14="http://schemas.microsoft.com/office/powerpoint/2010/main" val="33547320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Locking—Read Committed Scan</a:t>
            </a:r>
          </a:p>
        </p:txBody>
      </p:sp>
      <p:sp>
        <p:nvSpPr>
          <p:cNvPr id="19459" name="Rectangle 3"/>
          <p:cNvSpPr>
            <a:spLocks noGrp="1" noChangeArrowheads="1"/>
          </p:cNvSpPr>
          <p:nvPr>
            <p:ph idx="1"/>
          </p:nvPr>
        </p:nvSpPr>
        <p:spPr/>
        <p:txBody>
          <a:bodyPr>
            <a:normAutofit/>
          </a:bodyPr>
          <a:lstStyle/>
          <a:p>
            <a:pPr marL="290513" indent="-290513"/>
            <a:r>
              <a:rPr lang="en-US" dirty="0"/>
              <a:t>Read Committed scan</a:t>
            </a:r>
          </a:p>
          <a:p>
            <a:pPr marL="290513" indent="-290513"/>
            <a:endParaRPr lang="en-US" dirty="0" smtClean="0"/>
          </a:p>
          <a:p>
            <a:pPr marL="290513" indent="-290513"/>
            <a:endParaRPr lang="en-US" dirty="0"/>
          </a:p>
          <a:p>
            <a:pPr marL="290513" indent="-290513"/>
            <a:endParaRPr lang="en-US" dirty="0"/>
          </a:p>
          <a:p>
            <a:pPr marL="290513" indent="-290513"/>
            <a:endParaRPr lang="en-US" dirty="0"/>
          </a:p>
          <a:p>
            <a:pPr marL="290513" indent="-290513"/>
            <a:r>
              <a:rPr lang="en-US" dirty="0"/>
              <a:t>Shared locks are released behind the scan, allowing other transactions to update rows</a:t>
            </a:r>
          </a:p>
          <a:p>
            <a:pPr marL="290513" indent="-290513"/>
            <a:r>
              <a:rPr lang="en-US" dirty="0"/>
              <a:t>Lock will not be released until lock on next page/row is acquired</a:t>
            </a:r>
          </a:p>
          <a:p>
            <a:pPr marL="290513" indent="-290513"/>
            <a:r>
              <a:rPr lang="en-US" dirty="0"/>
              <a:t>Rescan may encounter modified or deleted </a:t>
            </a:r>
            <a:r>
              <a:rPr lang="en-US" dirty="0" smtClean="0"/>
              <a:t>rows</a:t>
            </a:r>
            <a:endParaRPr lang="en-US" dirty="0"/>
          </a:p>
        </p:txBody>
      </p:sp>
      <p:sp>
        <p:nvSpPr>
          <p:cNvPr id="590852" name="Rectangle 4"/>
          <p:cNvSpPr>
            <a:spLocks noChangeArrowheads="1"/>
          </p:cNvSpPr>
          <p:nvPr/>
        </p:nvSpPr>
        <p:spPr bwMode="auto">
          <a:xfrm>
            <a:off x="4565650" y="2441575"/>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7</a:t>
            </a:r>
          </a:p>
        </p:txBody>
      </p:sp>
      <p:sp>
        <p:nvSpPr>
          <p:cNvPr id="590853" name="Rectangle 5"/>
          <p:cNvSpPr>
            <a:spLocks noChangeArrowheads="1"/>
          </p:cNvSpPr>
          <p:nvPr/>
        </p:nvSpPr>
        <p:spPr bwMode="auto">
          <a:xfrm>
            <a:off x="29718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sp>
        <p:nvSpPr>
          <p:cNvPr id="590854" name="Rectangle 6"/>
          <p:cNvSpPr>
            <a:spLocks noChangeArrowheads="1"/>
          </p:cNvSpPr>
          <p:nvPr/>
        </p:nvSpPr>
        <p:spPr bwMode="auto">
          <a:xfrm>
            <a:off x="35052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0855" name="Rectangle 7"/>
          <p:cNvSpPr>
            <a:spLocks noChangeArrowheads="1"/>
          </p:cNvSpPr>
          <p:nvPr/>
        </p:nvSpPr>
        <p:spPr bwMode="auto">
          <a:xfrm>
            <a:off x="40386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6</a:t>
            </a:r>
          </a:p>
        </p:txBody>
      </p:sp>
      <p:sp>
        <p:nvSpPr>
          <p:cNvPr id="590856" name="Rectangle 8"/>
          <p:cNvSpPr>
            <a:spLocks noChangeArrowheads="1"/>
          </p:cNvSpPr>
          <p:nvPr/>
        </p:nvSpPr>
        <p:spPr bwMode="auto">
          <a:xfrm>
            <a:off x="51054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9</a:t>
            </a:r>
          </a:p>
        </p:txBody>
      </p:sp>
      <p:sp>
        <p:nvSpPr>
          <p:cNvPr id="590857" name="Rectangle 9"/>
          <p:cNvSpPr>
            <a:spLocks noChangeArrowheads="1"/>
          </p:cNvSpPr>
          <p:nvPr/>
        </p:nvSpPr>
        <p:spPr bwMode="auto">
          <a:xfrm>
            <a:off x="56388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10</a:t>
            </a:r>
          </a:p>
        </p:txBody>
      </p:sp>
      <p:sp>
        <p:nvSpPr>
          <p:cNvPr id="590858" name="Rectangle 10"/>
          <p:cNvSpPr>
            <a:spLocks noChangeArrowheads="1"/>
          </p:cNvSpPr>
          <p:nvPr/>
        </p:nvSpPr>
        <p:spPr bwMode="auto">
          <a:xfrm>
            <a:off x="61722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C0C0C0"/>
                  </a:outerShdw>
                </a:effectLst>
                <a:latin typeface="Arial" charset="0"/>
              </a:rPr>
              <a:t>14</a:t>
            </a:r>
          </a:p>
        </p:txBody>
      </p:sp>
      <p:sp>
        <p:nvSpPr>
          <p:cNvPr id="590859" name="Rectangle 11"/>
          <p:cNvSpPr>
            <a:spLocks noChangeArrowheads="1"/>
          </p:cNvSpPr>
          <p:nvPr/>
        </p:nvSpPr>
        <p:spPr bwMode="auto">
          <a:xfrm>
            <a:off x="24384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C0C0C0"/>
                  </a:outerShdw>
                </a:effectLst>
                <a:latin typeface="Arial" charset="0"/>
              </a:rPr>
              <a:t>1</a:t>
            </a:r>
          </a:p>
        </p:txBody>
      </p:sp>
      <p:sp>
        <p:nvSpPr>
          <p:cNvPr id="590860" name="Rectangle 12"/>
          <p:cNvSpPr>
            <a:spLocks noChangeArrowheads="1"/>
          </p:cNvSpPr>
          <p:nvPr/>
        </p:nvSpPr>
        <p:spPr bwMode="auto">
          <a:xfrm>
            <a:off x="35052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0861" name="Rectangle 13"/>
          <p:cNvSpPr>
            <a:spLocks noChangeArrowheads="1"/>
          </p:cNvSpPr>
          <p:nvPr/>
        </p:nvSpPr>
        <p:spPr bwMode="auto">
          <a:xfrm>
            <a:off x="29718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sp>
        <p:nvSpPr>
          <p:cNvPr id="590862" name="Rectangle 14"/>
          <p:cNvSpPr>
            <a:spLocks noChangeArrowheads="1"/>
          </p:cNvSpPr>
          <p:nvPr/>
        </p:nvSpPr>
        <p:spPr bwMode="auto">
          <a:xfrm>
            <a:off x="4572000" y="24384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7</a:t>
            </a:r>
          </a:p>
        </p:txBody>
      </p:sp>
      <p:sp>
        <p:nvSpPr>
          <p:cNvPr id="590863" name="Rectangle 15"/>
          <p:cNvSpPr>
            <a:spLocks noChangeArrowheads="1"/>
          </p:cNvSpPr>
          <p:nvPr/>
        </p:nvSpPr>
        <p:spPr bwMode="auto">
          <a:xfrm>
            <a:off x="2971800" y="24384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3</a:t>
            </a:r>
          </a:p>
        </p:txBody>
      </p:sp>
      <p:sp>
        <p:nvSpPr>
          <p:cNvPr id="590864" name="Rectangle 16"/>
          <p:cNvSpPr>
            <a:spLocks noChangeArrowheads="1"/>
          </p:cNvSpPr>
          <p:nvPr/>
        </p:nvSpPr>
        <p:spPr bwMode="auto">
          <a:xfrm>
            <a:off x="3505200" y="24384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4</a:t>
            </a:r>
          </a:p>
        </p:txBody>
      </p:sp>
      <p:sp>
        <p:nvSpPr>
          <p:cNvPr id="590865" name="Rectangle 17"/>
          <p:cNvSpPr>
            <a:spLocks noChangeArrowheads="1"/>
          </p:cNvSpPr>
          <p:nvPr/>
        </p:nvSpPr>
        <p:spPr bwMode="auto">
          <a:xfrm>
            <a:off x="4038600" y="24384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6</a:t>
            </a:r>
          </a:p>
        </p:txBody>
      </p:sp>
      <p:sp>
        <p:nvSpPr>
          <p:cNvPr id="590866" name="Rectangle 18"/>
          <p:cNvSpPr>
            <a:spLocks noChangeArrowheads="1"/>
          </p:cNvSpPr>
          <p:nvPr/>
        </p:nvSpPr>
        <p:spPr bwMode="auto">
          <a:xfrm>
            <a:off x="4572000" y="24384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C0C0C0"/>
                  </a:outerShdw>
                </a:effectLst>
                <a:latin typeface="Arial" charset="0"/>
              </a:rPr>
              <a:t>7</a:t>
            </a:r>
          </a:p>
        </p:txBody>
      </p:sp>
      <p:sp>
        <p:nvSpPr>
          <p:cNvPr id="590867" name="Rectangle 19"/>
          <p:cNvSpPr>
            <a:spLocks noChangeArrowheads="1"/>
          </p:cNvSpPr>
          <p:nvPr/>
        </p:nvSpPr>
        <p:spPr bwMode="auto">
          <a:xfrm>
            <a:off x="4044950" y="2435225"/>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6</a:t>
            </a:r>
          </a:p>
        </p:txBody>
      </p:sp>
      <p:sp>
        <p:nvSpPr>
          <p:cNvPr id="590868" name="Rectangle 20"/>
          <p:cNvSpPr>
            <a:spLocks noChangeArrowheads="1"/>
          </p:cNvSpPr>
          <p:nvPr/>
        </p:nvSpPr>
        <p:spPr bwMode="auto">
          <a:xfrm>
            <a:off x="3511550" y="2435225"/>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0869" name="Rectangle 21"/>
          <p:cNvSpPr>
            <a:spLocks noChangeArrowheads="1"/>
          </p:cNvSpPr>
          <p:nvPr/>
        </p:nvSpPr>
        <p:spPr bwMode="auto">
          <a:xfrm>
            <a:off x="2978150" y="2435225"/>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grpSp>
        <p:nvGrpSpPr>
          <p:cNvPr id="2" name="Group 6"/>
          <p:cNvGrpSpPr>
            <a:grpSpLocks/>
          </p:cNvGrpSpPr>
          <p:nvPr/>
        </p:nvGrpSpPr>
        <p:grpSpPr bwMode="auto">
          <a:xfrm>
            <a:off x="609600" y="6132513"/>
            <a:ext cx="914400" cy="425450"/>
            <a:chOff x="384" y="3024"/>
            <a:chExt cx="720" cy="336"/>
          </a:xfrm>
        </p:grpSpPr>
        <p:sp>
          <p:nvSpPr>
            <p:cNvPr id="24" name="Oval 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8"/>
            <p:cNvGrpSpPr>
              <a:grpSpLocks/>
            </p:cNvGrpSpPr>
            <p:nvPr/>
          </p:nvGrpSpPr>
          <p:grpSpPr bwMode="auto">
            <a:xfrm>
              <a:off x="480" y="3096"/>
              <a:ext cx="240" cy="192"/>
              <a:chOff x="480" y="3096"/>
              <a:chExt cx="240" cy="192"/>
            </a:xfrm>
          </p:grpSpPr>
          <p:sp>
            <p:nvSpPr>
              <p:cNvPr id="26" name="Oval 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27" name="Freeform 1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11"/>
          <p:cNvGrpSpPr>
            <a:grpSpLocks/>
          </p:cNvGrpSpPr>
          <p:nvPr/>
        </p:nvGrpSpPr>
        <p:grpSpPr bwMode="auto">
          <a:xfrm>
            <a:off x="1096963" y="6223000"/>
            <a:ext cx="304800" cy="244475"/>
            <a:chOff x="768" y="3096"/>
            <a:chExt cx="240" cy="192"/>
          </a:xfrm>
        </p:grpSpPr>
        <p:sp>
          <p:nvSpPr>
            <p:cNvPr id="29" name="Oval 1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0" name="Rectangle 1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263385263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0863"/>
                                        </p:tgtEl>
                                        <p:attrNameLst>
                                          <p:attrName>style.visibility</p:attrName>
                                        </p:attrNameLst>
                                      </p:cBhvr>
                                      <p:to>
                                        <p:strVal val="visible"/>
                                      </p:to>
                                    </p:set>
                                    <p:animEffect transition="in" filter="wipe(left)">
                                      <p:cBhvr>
                                        <p:cTn id="7" dur="500"/>
                                        <p:tgtEl>
                                          <p:spTgt spid="590863"/>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590864"/>
                                        </p:tgtEl>
                                        <p:attrNameLst>
                                          <p:attrName>style.visibility</p:attrName>
                                        </p:attrNameLst>
                                      </p:cBhvr>
                                      <p:to>
                                        <p:strVal val="visible"/>
                                      </p:to>
                                    </p:set>
                                    <p:animEffect transition="in" filter="wipe(left)">
                                      <p:cBhvr>
                                        <p:cTn id="11" dur="500"/>
                                        <p:tgtEl>
                                          <p:spTgt spid="590864"/>
                                        </p:tgtEl>
                                      </p:cBhvr>
                                    </p:animEffect>
                                  </p:childTnLst>
                                </p:cTn>
                              </p:par>
                            </p:childTnLst>
                          </p:cTn>
                        </p:par>
                        <p:par>
                          <p:cTn id="12" fill="hold">
                            <p:stCondLst>
                              <p:cond delay="2000"/>
                            </p:stCondLst>
                            <p:childTnLst>
                              <p:par>
                                <p:cTn id="13" presetID="22" presetClass="entr" presetSubtype="1" fill="hold" grpId="0" nodeType="afterEffect">
                                  <p:stCondLst>
                                    <p:cond delay="1000"/>
                                  </p:stCondLst>
                                  <p:childTnLst>
                                    <p:set>
                                      <p:cBhvr>
                                        <p:cTn id="14" dur="1" fill="hold">
                                          <p:stCondLst>
                                            <p:cond delay="0"/>
                                          </p:stCondLst>
                                        </p:cTn>
                                        <p:tgtEl>
                                          <p:spTgt spid="590869"/>
                                        </p:tgtEl>
                                        <p:attrNameLst>
                                          <p:attrName>style.visibility</p:attrName>
                                        </p:attrNameLst>
                                      </p:cBhvr>
                                      <p:to>
                                        <p:strVal val="visible"/>
                                      </p:to>
                                    </p:set>
                                    <p:animEffect transition="in" filter="wipe(up)">
                                      <p:cBhvr>
                                        <p:cTn id="15" dur="500"/>
                                        <p:tgtEl>
                                          <p:spTgt spid="590869"/>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590865"/>
                                        </p:tgtEl>
                                        <p:attrNameLst>
                                          <p:attrName>style.visibility</p:attrName>
                                        </p:attrNameLst>
                                      </p:cBhvr>
                                      <p:to>
                                        <p:strVal val="visible"/>
                                      </p:to>
                                    </p:set>
                                    <p:animEffect transition="in" filter="wipe(left)">
                                      <p:cBhvr>
                                        <p:cTn id="19" dur="500"/>
                                        <p:tgtEl>
                                          <p:spTgt spid="590865"/>
                                        </p:tgtEl>
                                      </p:cBhvr>
                                    </p:animEffect>
                                  </p:childTnLst>
                                </p:cTn>
                              </p:par>
                            </p:childTnLst>
                          </p:cTn>
                        </p:par>
                        <p:par>
                          <p:cTn id="20" fill="hold">
                            <p:stCondLst>
                              <p:cond delay="5000"/>
                            </p:stCondLst>
                            <p:childTnLst>
                              <p:par>
                                <p:cTn id="21" presetID="22" presetClass="entr" presetSubtype="1" fill="hold" grpId="0" nodeType="afterEffect">
                                  <p:stCondLst>
                                    <p:cond delay="1000"/>
                                  </p:stCondLst>
                                  <p:childTnLst>
                                    <p:set>
                                      <p:cBhvr>
                                        <p:cTn id="22" dur="1" fill="hold">
                                          <p:stCondLst>
                                            <p:cond delay="0"/>
                                          </p:stCondLst>
                                        </p:cTn>
                                        <p:tgtEl>
                                          <p:spTgt spid="590868"/>
                                        </p:tgtEl>
                                        <p:attrNameLst>
                                          <p:attrName>style.visibility</p:attrName>
                                        </p:attrNameLst>
                                      </p:cBhvr>
                                      <p:to>
                                        <p:strVal val="visible"/>
                                      </p:to>
                                    </p:set>
                                    <p:animEffect transition="in" filter="wipe(up)">
                                      <p:cBhvr>
                                        <p:cTn id="23" dur="500"/>
                                        <p:tgtEl>
                                          <p:spTgt spid="590868"/>
                                        </p:tgtEl>
                                      </p:cBhvr>
                                    </p:animEffect>
                                  </p:childTnLst>
                                </p:cTn>
                              </p:par>
                            </p:childTnLst>
                          </p:cTn>
                        </p:par>
                        <p:par>
                          <p:cTn id="24" fill="hold">
                            <p:stCondLst>
                              <p:cond delay="6500"/>
                            </p:stCondLst>
                            <p:childTnLst>
                              <p:par>
                                <p:cTn id="25" presetID="22" presetClass="entr" presetSubtype="8" fill="hold" grpId="0" nodeType="afterEffect">
                                  <p:stCondLst>
                                    <p:cond delay="1000"/>
                                  </p:stCondLst>
                                  <p:childTnLst>
                                    <p:set>
                                      <p:cBhvr>
                                        <p:cTn id="26" dur="1" fill="hold">
                                          <p:stCondLst>
                                            <p:cond delay="0"/>
                                          </p:stCondLst>
                                        </p:cTn>
                                        <p:tgtEl>
                                          <p:spTgt spid="590862"/>
                                        </p:tgtEl>
                                        <p:attrNameLst>
                                          <p:attrName>style.visibility</p:attrName>
                                        </p:attrNameLst>
                                      </p:cBhvr>
                                      <p:to>
                                        <p:strVal val="visible"/>
                                      </p:to>
                                    </p:set>
                                    <p:animEffect transition="in" filter="wipe(left)">
                                      <p:cBhvr>
                                        <p:cTn id="27" dur="500"/>
                                        <p:tgtEl>
                                          <p:spTgt spid="590862"/>
                                        </p:tgtEl>
                                      </p:cBhvr>
                                    </p:animEffect>
                                  </p:childTnLst>
                                </p:cTn>
                              </p:par>
                            </p:childTnLst>
                          </p:cTn>
                        </p:par>
                        <p:par>
                          <p:cTn id="28" fill="hold">
                            <p:stCondLst>
                              <p:cond delay="8000"/>
                            </p:stCondLst>
                            <p:childTnLst>
                              <p:par>
                                <p:cTn id="29" presetID="22" presetClass="entr" presetSubtype="1" fill="hold" grpId="0" nodeType="afterEffect">
                                  <p:stCondLst>
                                    <p:cond delay="1000"/>
                                  </p:stCondLst>
                                  <p:childTnLst>
                                    <p:set>
                                      <p:cBhvr>
                                        <p:cTn id="30" dur="1" fill="hold">
                                          <p:stCondLst>
                                            <p:cond delay="0"/>
                                          </p:stCondLst>
                                        </p:cTn>
                                        <p:tgtEl>
                                          <p:spTgt spid="590867"/>
                                        </p:tgtEl>
                                        <p:attrNameLst>
                                          <p:attrName>style.visibility</p:attrName>
                                        </p:attrNameLst>
                                      </p:cBhvr>
                                      <p:to>
                                        <p:strVal val="visible"/>
                                      </p:to>
                                    </p:set>
                                    <p:animEffect transition="in" filter="wipe(up)">
                                      <p:cBhvr>
                                        <p:cTn id="31" dur="500"/>
                                        <p:tgtEl>
                                          <p:spTgt spid="590867"/>
                                        </p:tgtEl>
                                      </p:cBhvr>
                                    </p:animEffect>
                                  </p:childTnLst>
                                </p:cTn>
                              </p:par>
                            </p:childTnLst>
                          </p:cTn>
                        </p:par>
                        <p:par>
                          <p:cTn id="32" fill="hold">
                            <p:stCondLst>
                              <p:cond delay="9500"/>
                            </p:stCondLst>
                            <p:childTnLst>
                              <p:par>
                                <p:cTn id="33" presetID="22" presetClass="entr" presetSubtype="8" fill="hold" grpId="0" nodeType="afterEffect">
                                  <p:stCondLst>
                                    <p:cond delay="1000"/>
                                  </p:stCondLst>
                                  <p:childTnLst>
                                    <p:set>
                                      <p:cBhvr>
                                        <p:cTn id="34" dur="1" fill="hold">
                                          <p:stCondLst>
                                            <p:cond delay="0"/>
                                          </p:stCondLst>
                                        </p:cTn>
                                        <p:tgtEl>
                                          <p:spTgt spid="590866"/>
                                        </p:tgtEl>
                                        <p:attrNameLst>
                                          <p:attrName>style.visibility</p:attrName>
                                        </p:attrNameLst>
                                      </p:cBhvr>
                                      <p:to>
                                        <p:strVal val="visible"/>
                                      </p:to>
                                    </p:set>
                                    <p:animEffect transition="in" filter="wipe(left)">
                                      <p:cBhvr>
                                        <p:cTn id="35" dur="500"/>
                                        <p:tgtEl>
                                          <p:spTgt spid="590866"/>
                                        </p:tgtEl>
                                      </p:cBhvr>
                                    </p:animEffect>
                                  </p:childTnLst>
                                </p:cTn>
                              </p:par>
                            </p:childTnLst>
                          </p:cTn>
                        </p:par>
                        <p:par>
                          <p:cTn id="36" fill="hold">
                            <p:stCondLst>
                              <p:cond delay="11000"/>
                            </p:stCondLst>
                            <p:childTnLst>
                              <p:par>
                                <p:cTn id="37" presetID="1" presetClass="entr" presetSubtype="0" fill="hold" nodeType="afterEffect">
                                  <p:stCondLst>
                                    <p:cond delay="50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2" grpId="0" animBg="1" autoUpdateAnimBg="0"/>
      <p:bldP spid="590863" grpId="0" animBg="1" autoUpdateAnimBg="0"/>
      <p:bldP spid="590864" grpId="0" animBg="1" autoUpdateAnimBg="0"/>
      <p:bldP spid="590865" grpId="0" animBg="1" autoUpdateAnimBg="0"/>
      <p:bldP spid="590866" grpId="0" animBg="1" autoUpdateAnimBg="0"/>
      <p:bldP spid="590867" grpId="0" animBg="1" autoUpdateAnimBg="0"/>
      <p:bldP spid="590868" grpId="0" animBg="1" autoUpdateAnimBg="0"/>
      <p:bldP spid="59086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Locking—Repeatable Read Scan</a:t>
            </a:r>
          </a:p>
        </p:txBody>
      </p:sp>
      <p:sp>
        <p:nvSpPr>
          <p:cNvPr id="20483" name="Rectangle 3"/>
          <p:cNvSpPr>
            <a:spLocks noGrp="1" noChangeArrowheads="1"/>
          </p:cNvSpPr>
          <p:nvPr>
            <p:ph idx="1"/>
          </p:nvPr>
        </p:nvSpPr>
        <p:spPr/>
        <p:txBody>
          <a:bodyPr/>
          <a:lstStyle/>
          <a:p>
            <a:pPr marL="290513" indent="-290513"/>
            <a:r>
              <a:rPr lang="en-US" b="0" dirty="0" smtClean="0"/>
              <a:t>Repeatable Read scan</a:t>
            </a:r>
          </a:p>
          <a:p>
            <a:pPr marL="290513" indent="-290513"/>
            <a:endParaRPr lang="en-US" b="0" dirty="0" smtClean="0"/>
          </a:p>
          <a:p>
            <a:pPr marL="290513" indent="-290513"/>
            <a:endParaRPr lang="en-US" b="0" dirty="0" smtClean="0"/>
          </a:p>
          <a:p>
            <a:pPr marL="290513" indent="-290513">
              <a:buNone/>
            </a:pPr>
            <a:endParaRPr lang="en-US" b="0" dirty="0" smtClean="0"/>
          </a:p>
          <a:p>
            <a:pPr marL="290513" indent="-290513"/>
            <a:r>
              <a:rPr lang="en-US" b="0" dirty="0" smtClean="0"/>
              <a:t>Shared locks are retained on scanned rows that meet the search criteria</a:t>
            </a:r>
          </a:p>
          <a:p>
            <a:pPr marL="290513" indent="-290513"/>
            <a:r>
              <a:rPr lang="en-US" b="0" dirty="0" smtClean="0"/>
              <a:t>Rescan may see new rows in range, but scanned rows will not change</a:t>
            </a:r>
          </a:p>
        </p:txBody>
      </p:sp>
      <p:grpSp>
        <p:nvGrpSpPr>
          <p:cNvPr id="2" name="Group 4"/>
          <p:cNvGrpSpPr>
            <a:grpSpLocks/>
          </p:cNvGrpSpPr>
          <p:nvPr/>
        </p:nvGrpSpPr>
        <p:grpSpPr bwMode="auto">
          <a:xfrm>
            <a:off x="2438400" y="2209800"/>
            <a:ext cx="4114800" cy="307975"/>
            <a:chOff x="1584" y="1884"/>
            <a:chExt cx="2592" cy="194"/>
          </a:xfrm>
        </p:grpSpPr>
        <p:sp>
          <p:nvSpPr>
            <p:cNvPr id="592901" name="Rectangle 5"/>
            <p:cNvSpPr>
              <a:spLocks noChangeArrowheads="1"/>
            </p:cNvSpPr>
            <p:nvPr/>
          </p:nvSpPr>
          <p:spPr bwMode="auto">
            <a:xfrm>
              <a:off x="2924" y="1886"/>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7</a:t>
              </a:r>
            </a:p>
          </p:txBody>
        </p:sp>
        <p:sp>
          <p:nvSpPr>
            <p:cNvPr id="592902" name="Rectangle 6"/>
            <p:cNvSpPr>
              <a:spLocks noChangeArrowheads="1"/>
            </p:cNvSpPr>
            <p:nvPr/>
          </p:nvSpPr>
          <p:spPr bwMode="auto">
            <a:xfrm>
              <a:off x="1920"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sp>
          <p:nvSpPr>
            <p:cNvPr id="592903" name="Rectangle 7"/>
            <p:cNvSpPr>
              <a:spLocks noChangeArrowheads="1"/>
            </p:cNvSpPr>
            <p:nvPr/>
          </p:nvSpPr>
          <p:spPr bwMode="auto">
            <a:xfrm>
              <a:off x="2256"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2904" name="Rectangle 8"/>
            <p:cNvSpPr>
              <a:spLocks noChangeArrowheads="1"/>
            </p:cNvSpPr>
            <p:nvPr/>
          </p:nvSpPr>
          <p:spPr bwMode="auto">
            <a:xfrm>
              <a:off x="2592"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6</a:t>
              </a:r>
            </a:p>
          </p:txBody>
        </p:sp>
        <p:sp>
          <p:nvSpPr>
            <p:cNvPr id="592905" name="Rectangle 9"/>
            <p:cNvSpPr>
              <a:spLocks noChangeArrowheads="1"/>
            </p:cNvSpPr>
            <p:nvPr/>
          </p:nvSpPr>
          <p:spPr bwMode="auto">
            <a:xfrm>
              <a:off x="3264"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9</a:t>
              </a:r>
            </a:p>
          </p:txBody>
        </p:sp>
        <p:sp>
          <p:nvSpPr>
            <p:cNvPr id="592906" name="Rectangle 10"/>
            <p:cNvSpPr>
              <a:spLocks noChangeArrowheads="1"/>
            </p:cNvSpPr>
            <p:nvPr/>
          </p:nvSpPr>
          <p:spPr bwMode="auto">
            <a:xfrm>
              <a:off x="3600"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10</a:t>
              </a:r>
            </a:p>
          </p:txBody>
        </p:sp>
        <p:sp>
          <p:nvSpPr>
            <p:cNvPr id="592907" name="Rectangle 11"/>
            <p:cNvSpPr>
              <a:spLocks noChangeArrowheads="1"/>
            </p:cNvSpPr>
            <p:nvPr/>
          </p:nvSpPr>
          <p:spPr bwMode="auto">
            <a:xfrm>
              <a:off x="3936"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14</a:t>
              </a:r>
            </a:p>
          </p:txBody>
        </p:sp>
        <p:sp>
          <p:nvSpPr>
            <p:cNvPr id="592908" name="Rectangle 12"/>
            <p:cNvSpPr>
              <a:spLocks noChangeArrowheads="1"/>
            </p:cNvSpPr>
            <p:nvPr/>
          </p:nvSpPr>
          <p:spPr bwMode="auto">
            <a:xfrm>
              <a:off x="1584" y="1884"/>
              <a:ext cx="240" cy="192"/>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C0C0C0"/>
                    </a:outerShdw>
                  </a:effectLst>
                  <a:latin typeface="Arial" charset="0"/>
                </a:rPr>
                <a:t>1</a:t>
              </a:r>
            </a:p>
          </p:txBody>
        </p:sp>
      </p:grpSp>
      <p:sp>
        <p:nvSpPr>
          <p:cNvPr id="592909" name="Rectangle 13"/>
          <p:cNvSpPr>
            <a:spLocks noChangeArrowheads="1"/>
          </p:cNvSpPr>
          <p:nvPr/>
        </p:nvSpPr>
        <p:spPr bwMode="auto">
          <a:xfrm>
            <a:off x="35052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2910" name="Rectangle 14"/>
          <p:cNvSpPr>
            <a:spLocks noChangeArrowheads="1"/>
          </p:cNvSpPr>
          <p:nvPr/>
        </p:nvSpPr>
        <p:spPr bwMode="auto">
          <a:xfrm>
            <a:off x="29718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sp>
        <p:nvSpPr>
          <p:cNvPr id="592911" name="Rectangle 15"/>
          <p:cNvSpPr>
            <a:spLocks noChangeArrowheads="1"/>
          </p:cNvSpPr>
          <p:nvPr/>
        </p:nvSpPr>
        <p:spPr bwMode="auto">
          <a:xfrm>
            <a:off x="4565650" y="2212975"/>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7</a:t>
            </a:r>
          </a:p>
        </p:txBody>
      </p:sp>
      <p:sp>
        <p:nvSpPr>
          <p:cNvPr id="592912" name="Rectangle 16"/>
          <p:cNvSpPr>
            <a:spLocks noChangeArrowheads="1"/>
          </p:cNvSpPr>
          <p:nvPr/>
        </p:nvSpPr>
        <p:spPr bwMode="auto">
          <a:xfrm>
            <a:off x="2971800" y="22098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FFFFFF"/>
                  </a:outerShdw>
                </a:effectLst>
                <a:latin typeface="Arial" charset="0"/>
              </a:rPr>
              <a:t>3</a:t>
            </a:r>
          </a:p>
        </p:txBody>
      </p:sp>
      <p:sp>
        <p:nvSpPr>
          <p:cNvPr id="592913" name="Rectangle 17"/>
          <p:cNvSpPr>
            <a:spLocks noChangeArrowheads="1"/>
          </p:cNvSpPr>
          <p:nvPr/>
        </p:nvSpPr>
        <p:spPr bwMode="auto">
          <a:xfrm>
            <a:off x="3505200" y="2209800"/>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FFFFFF"/>
                  </a:outerShdw>
                </a:effectLst>
                <a:latin typeface="Arial" charset="0"/>
              </a:rPr>
              <a:t>4</a:t>
            </a:r>
          </a:p>
        </p:txBody>
      </p:sp>
      <p:sp>
        <p:nvSpPr>
          <p:cNvPr id="592914" name="Rectangle 18"/>
          <p:cNvSpPr>
            <a:spLocks noChangeArrowheads="1"/>
          </p:cNvSpPr>
          <p:nvPr/>
        </p:nvSpPr>
        <p:spPr bwMode="auto">
          <a:xfrm>
            <a:off x="4038600" y="2212975"/>
            <a:ext cx="381000" cy="304800"/>
          </a:xfrm>
          <a:prstGeom prst="rect">
            <a:avLst/>
          </a:prstGeom>
          <a:gradFill rotWithShape="0">
            <a:gsLst>
              <a:gs pos="0">
                <a:schemeClr val="folHlink">
                  <a:gamma/>
                  <a:shade val="46275"/>
                  <a:invGamma/>
                </a:schemeClr>
              </a:gs>
              <a:gs pos="100000">
                <a:schemeClr val="folHlink"/>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FFFFFF"/>
                  </a:outerShdw>
                </a:effectLst>
                <a:latin typeface="Arial" charset="0"/>
              </a:rPr>
              <a:t>6</a:t>
            </a:r>
          </a:p>
        </p:txBody>
      </p:sp>
      <p:grpSp>
        <p:nvGrpSpPr>
          <p:cNvPr id="3" name="Group 6"/>
          <p:cNvGrpSpPr>
            <a:grpSpLocks/>
          </p:cNvGrpSpPr>
          <p:nvPr/>
        </p:nvGrpSpPr>
        <p:grpSpPr bwMode="auto">
          <a:xfrm>
            <a:off x="609600" y="6132513"/>
            <a:ext cx="914400" cy="425450"/>
            <a:chOff x="384" y="3024"/>
            <a:chExt cx="720" cy="336"/>
          </a:xfrm>
        </p:grpSpPr>
        <p:sp>
          <p:nvSpPr>
            <p:cNvPr id="21" name="Oval 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4" name="Group 8"/>
            <p:cNvGrpSpPr>
              <a:grpSpLocks/>
            </p:cNvGrpSpPr>
            <p:nvPr/>
          </p:nvGrpSpPr>
          <p:grpSpPr bwMode="auto">
            <a:xfrm>
              <a:off x="480" y="3096"/>
              <a:ext cx="240" cy="192"/>
              <a:chOff x="480" y="3096"/>
              <a:chExt cx="240" cy="192"/>
            </a:xfrm>
          </p:grpSpPr>
          <p:sp>
            <p:nvSpPr>
              <p:cNvPr id="23" name="Oval 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24" name="Freeform 1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5" name="Group 11"/>
          <p:cNvGrpSpPr>
            <a:grpSpLocks/>
          </p:cNvGrpSpPr>
          <p:nvPr/>
        </p:nvGrpSpPr>
        <p:grpSpPr bwMode="auto">
          <a:xfrm>
            <a:off x="1096963" y="6223000"/>
            <a:ext cx="304800" cy="244475"/>
            <a:chOff x="768" y="3096"/>
            <a:chExt cx="240" cy="192"/>
          </a:xfrm>
        </p:grpSpPr>
        <p:sp>
          <p:nvSpPr>
            <p:cNvPr id="26" name="Oval 1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27" name="Rectangle 1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168625352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0"/>
                                  </p:iterate>
                                  <p:childTnLst>
                                    <p:set>
                                      <p:cBhvr>
                                        <p:cTn id="6" dur="1" fill="hold">
                                          <p:stCondLst>
                                            <p:cond delay="0"/>
                                          </p:stCondLst>
                                        </p:cTn>
                                        <p:tgtEl>
                                          <p:spTgt spid="592912"/>
                                        </p:tgtEl>
                                        <p:attrNameLst>
                                          <p:attrName>style.visibility</p:attrName>
                                        </p:attrNameLst>
                                      </p:cBhvr>
                                      <p:to>
                                        <p:strVal val="visible"/>
                                      </p:to>
                                    </p:set>
                                    <p:animEffect transition="in" filter="wipe(left)">
                                      <p:cBhvr>
                                        <p:cTn id="7" dur="500"/>
                                        <p:tgtEl>
                                          <p:spTgt spid="592912"/>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592913"/>
                                        </p:tgtEl>
                                        <p:attrNameLst>
                                          <p:attrName>style.visibility</p:attrName>
                                        </p:attrNameLst>
                                      </p:cBhvr>
                                      <p:to>
                                        <p:strVal val="visible"/>
                                      </p:to>
                                    </p:set>
                                    <p:animEffect transition="in" filter="wipe(left)">
                                      <p:cBhvr>
                                        <p:cTn id="11" dur="500"/>
                                        <p:tgtEl>
                                          <p:spTgt spid="592913"/>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592914"/>
                                        </p:tgtEl>
                                        <p:attrNameLst>
                                          <p:attrName>style.visibility</p:attrName>
                                        </p:attrNameLst>
                                      </p:cBhvr>
                                      <p:to>
                                        <p:strVal val="visible"/>
                                      </p:to>
                                    </p:set>
                                    <p:animEffect transition="in" filter="wipe(left)">
                                      <p:cBhvr>
                                        <p:cTn id="15" dur="500"/>
                                        <p:tgtEl>
                                          <p:spTgt spid="592914"/>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592911"/>
                                        </p:tgtEl>
                                        <p:attrNameLst>
                                          <p:attrName>style.visibility</p:attrName>
                                        </p:attrNameLst>
                                      </p:cBhvr>
                                      <p:to>
                                        <p:strVal val="visible"/>
                                      </p:to>
                                    </p:set>
                                    <p:animEffect transition="in" filter="wipe(left)">
                                      <p:cBhvr>
                                        <p:cTn id="19" dur="500"/>
                                        <p:tgtEl>
                                          <p:spTgt spid="592911"/>
                                        </p:tgtEl>
                                      </p:cBhvr>
                                    </p:animEffect>
                                  </p:childTnLst>
                                </p:cTn>
                              </p:par>
                            </p:childTnLst>
                          </p:cTn>
                        </p:par>
                        <p:par>
                          <p:cTn id="20" fill="hold">
                            <p:stCondLst>
                              <p:cond delay="5000"/>
                            </p:stCondLst>
                            <p:childTnLst>
                              <p:par>
                                <p:cTn id="21" presetID="1" presetClass="entr" presetSubtype="0" fill="hold" nodeType="afterEffect">
                                  <p:stCondLst>
                                    <p:cond delay="50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11" grpId="0" animBg="1" autoUpdateAnimBg="0"/>
      <p:bldP spid="592912" grpId="0" animBg="1" autoUpdateAnimBg="0"/>
      <p:bldP spid="592913" grpId="0" animBg="1" autoUpdateAnimBg="0"/>
      <p:bldP spid="59291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Locking—</a:t>
            </a:r>
            <a:r>
              <a:rPr lang="en-US" dirty="0" err="1" smtClean="0"/>
              <a:t>Serializable</a:t>
            </a:r>
            <a:r>
              <a:rPr lang="en-US" dirty="0" smtClean="0"/>
              <a:t> Read Scan</a:t>
            </a:r>
          </a:p>
        </p:txBody>
      </p:sp>
      <p:sp>
        <p:nvSpPr>
          <p:cNvPr id="21507" name="Rectangle 3"/>
          <p:cNvSpPr>
            <a:spLocks noGrp="1" noChangeArrowheads="1"/>
          </p:cNvSpPr>
          <p:nvPr>
            <p:ph idx="1"/>
          </p:nvPr>
        </p:nvSpPr>
        <p:spPr/>
        <p:txBody>
          <a:bodyPr/>
          <a:lstStyle/>
          <a:p>
            <a:pPr marL="290513" indent="-290513"/>
            <a:r>
              <a:rPr lang="en-US" b="0" dirty="0" err="1" smtClean="0"/>
              <a:t>Serializable</a:t>
            </a:r>
            <a:r>
              <a:rPr lang="en-US" b="0" dirty="0" smtClean="0"/>
              <a:t> Read scan</a:t>
            </a:r>
          </a:p>
          <a:p>
            <a:pPr marL="290513" indent="-290513"/>
            <a:endParaRPr lang="en-US" b="0" dirty="0" smtClean="0"/>
          </a:p>
          <a:p>
            <a:pPr marL="290513" indent="-290513"/>
            <a:endParaRPr lang="en-US" b="0" dirty="0" smtClean="0"/>
          </a:p>
          <a:p>
            <a:pPr marL="290513" indent="-290513"/>
            <a:endParaRPr lang="en-US" b="0" dirty="0" smtClean="0"/>
          </a:p>
          <a:p>
            <a:pPr marL="290513" indent="-290513"/>
            <a:r>
              <a:rPr lang="en-US" b="0" dirty="0" smtClean="0"/>
              <a:t>Shared locks are retained on scanned rows and on scanned ranges</a:t>
            </a:r>
          </a:p>
          <a:p>
            <a:pPr marL="290513" indent="-290513"/>
            <a:r>
              <a:rPr lang="en-US" b="0" dirty="0" smtClean="0"/>
              <a:t>Prevents update and phantom insertions into scanned range</a:t>
            </a:r>
          </a:p>
        </p:txBody>
      </p:sp>
      <p:sp>
        <p:nvSpPr>
          <p:cNvPr id="594948" name="Rectangle 4"/>
          <p:cNvSpPr>
            <a:spLocks noChangeArrowheads="1"/>
          </p:cNvSpPr>
          <p:nvPr/>
        </p:nvSpPr>
        <p:spPr bwMode="auto">
          <a:xfrm>
            <a:off x="30480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3</a:t>
            </a:r>
          </a:p>
        </p:txBody>
      </p:sp>
      <p:sp>
        <p:nvSpPr>
          <p:cNvPr id="594949" name="Rectangle 5"/>
          <p:cNvSpPr>
            <a:spLocks noChangeArrowheads="1"/>
          </p:cNvSpPr>
          <p:nvPr/>
        </p:nvSpPr>
        <p:spPr bwMode="auto">
          <a:xfrm>
            <a:off x="35814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4</a:t>
            </a:r>
          </a:p>
        </p:txBody>
      </p:sp>
      <p:sp>
        <p:nvSpPr>
          <p:cNvPr id="594950" name="Rectangle 6"/>
          <p:cNvSpPr>
            <a:spLocks noChangeArrowheads="1"/>
          </p:cNvSpPr>
          <p:nvPr/>
        </p:nvSpPr>
        <p:spPr bwMode="auto">
          <a:xfrm>
            <a:off x="41148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6</a:t>
            </a:r>
          </a:p>
        </p:txBody>
      </p:sp>
      <p:sp>
        <p:nvSpPr>
          <p:cNvPr id="594951" name="Rectangle 7"/>
          <p:cNvSpPr>
            <a:spLocks noChangeArrowheads="1"/>
          </p:cNvSpPr>
          <p:nvPr/>
        </p:nvSpPr>
        <p:spPr bwMode="auto">
          <a:xfrm>
            <a:off x="46482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7</a:t>
            </a:r>
          </a:p>
        </p:txBody>
      </p:sp>
      <p:sp>
        <p:nvSpPr>
          <p:cNvPr id="594952" name="Rectangle 8"/>
          <p:cNvSpPr>
            <a:spLocks noChangeArrowheads="1"/>
          </p:cNvSpPr>
          <p:nvPr/>
        </p:nvSpPr>
        <p:spPr bwMode="auto">
          <a:xfrm>
            <a:off x="51816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9</a:t>
            </a:r>
          </a:p>
        </p:txBody>
      </p:sp>
      <p:sp>
        <p:nvSpPr>
          <p:cNvPr id="594953" name="Rectangle 9"/>
          <p:cNvSpPr>
            <a:spLocks noChangeArrowheads="1"/>
          </p:cNvSpPr>
          <p:nvPr/>
        </p:nvSpPr>
        <p:spPr bwMode="auto">
          <a:xfrm>
            <a:off x="57150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dirty="0">
                <a:effectLst>
                  <a:outerShdw blurRad="38100" dist="38100" dir="2700000" algn="tl">
                    <a:srgbClr val="C0C0C0"/>
                  </a:outerShdw>
                </a:effectLst>
                <a:latin typeface="Arial" charset="0"/>
              </a:rPr>
              <a:t>10</a:t>
            </a:r>
          </a:p>
        </p:txBody>
      </p:sp>
      <p:sp>
        <p:nvSpPr>
          <p:cNvPr id="594954" name="Rectangle 10"/>
          <p:cNvSpPr>
            <a:spLocks noChangeArrowheads="1"/>
          </p:cNvSpPr>
          <p:nvPr/>
        </p:nvSpPr>
        <p:spPr bwMode="auto">
          <a:xfrm>
            <a:off x="62484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14</a:t>
            </a:r>
          </a:p>
        </p:txBody>
      </p:sp>
      <p:sp>
        <p:nvSpPr>
          <p:cNvPr id="594955" name="Rectangle 11"/>
          <p:cNvSpPr>
            <a:spLocks noChangeArrowheads="1"/>
          </p:cNvSpPr>
          <p:nvPr/>
        </p:nvSpPr>
        <p:spPr bwMode="auto">
          <a:xfrm>
            <a:off x="2514600" y="2209800"/>
            <a:ext cx="381000" cy="304800"/>
          </a:xfrm>
          <a:prstGeom prst="rect">
            <a:avLst/>
          </a:prstGeom>
          <a:gradFill rotWithShape="0">
            <a:gsLst>
              <a:gs pos="0">
                <a:schemeClr val="accent1">
                  <a:gamma/>
                  <a:shade val="46275"/>
                  <a:invGamma/>
                </a:schemeClr>
              </a:gs>
              <a:gs pos="100000">
                <a:schemeClr val="accent1"/>
              </a:gs>
            </a:gsLst>
            <a:lin ang="5400000" scaled="1"/>
          </a:gradFill>
          <a:ln w="6350">
            <a:solidFill>
              <a:schemeClr val="tx1"/>
            </a:solidFill>
            <a:miter lim="800000"/>
            <a:headEnd/>
            <a:tailEnd/>
          </a:ln>
          <a:effectLst/>
        </p:spPr>
        <p:txBody>
          <a:bodyPr wrap="none" anchor="ctr"/>
          <a:lstStyle/>
          <a:p>
            <a:pPr algn="ctr">
              <a:defRPr/>
            </a:pPr>
            <a:r>
              <a:rPr lang="en-US" sz="2000">
                <a:effectLst>
                  <a:outerShdw blurRad="38100" dist="38100" dir="2700000" algn="tl">
                    <a:srgbClr val="C0C0C0"/>
                  </a:outerShdw>
                </a:effectLst>
                <a:latin typeface="Arial" charset="0"/>
              </a:rPr>
              <a:t>1</a:t>
            </a:r>
          </a:p>
        </p:txBody>
      </p:sp>
      <p:grpSp>
        <p:nvGrpSpPr>
          <p:cNvPr id="2" name="Group 12"/>
          <p:cNvGrpSpPr>
            <a:grpSpLocks/>
          </p:cNvGrpSpPr>
          <p:nvPr/>
        </p:nvGrpSpPr>
        <p:grpSpPr bwMode="auto">
          <a:xfrm>
            <a:off x="2897188" y="2209800"/>
            <a:ext cx="531812" cy="304800"/>
            <a:chOff x="1825" y="2349"/>
            <a:chExt cx="335" cy="192"/>
          </a:xfrm>
        </p:grpSpPr>
        <p:sp>
          <p:nvSpPr>
            <p:cNvPr id="594957" name="Rectangle 13"/>
            <p:cNvSpPr>
              <a:spLocks noChangeArrowheads="1"/>
            </p:cNvSpPr>
            <p:nvPr/>
          </p:nvSpPr>
          <p:spPr bwMode="auto">
            <a:xfrm>
              <a:off x="1920" y="2349"/>
              <a:ext cx="240" cy="192"/>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r>
                <a:rPr lang="en-US" sz="2000" dirty="0">
                  <a:solidFill>
                    <a:schemeClr val="bg1"/>
                  </a:solidFill>
                  <a:latin typeface="Arial" charset="0"/>
                </a:rPr>
                <a:t>3</a:t>
              </a:r>
            </a:p>
          </p:txBody>
        </p:sp>
        <p:sp>
          <p:nvSpPr>
            <p:cNvPr id="594958" name="Rectangle 14"/>
            <p:cNvSpPr>
              <a:spLocks noChangeArrowheads="1"/>
            </p:cNvSpPr>
            <p:nvPr/>
          </p:nvSpPr>
          <p:spPr bwMode="auto">
            <a:xfrm>
              <a:off x="1825" y="2400"/>
              <a:ext cx="96" cy="96"/>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endParaRPr lang="en-US"/>
            </a:p>
          </p:txBody>
        </p:sp>
      </p:grpSp>
      <p:grpSp>
        <p:nvGrpSpPr>
          <p:cNvPr id="3" name="Group 15"/>
          <p:cNvGrpSpPr>
            <a:grpSpLocks/>
          </p:cNvGrpSpPr>
          <p:nvPr/>
        </p:nvGrpSpPr>
        <p:grpSpPr bwMode="auto">
          <a:xfrm>
            <a:off x="3429000" y="2209800"/>
            <a:ext cx="533400" cy="304800"/>
            <a:chOff x="2160" y="2349"/>
            <a:chExt cx="336" cy="192"/>
          </a:xfrm>
        </p:grpSpPr>
        <p:sp>
          <p:nvSpPr>
            <p:cNvPr id="594960" name="Rectangle 16"/>
            <p:cNvSpPr>
              <a:spLocks noChangeArrowheads="1"/>
            </p:cNvSpPr>
            <p:nvPr/>
          </p:nvSpPr>
          <p:spPr bwMode="auto">
            <a:xfrm>
              <a:off x="2256" y="2349"/>
              <a:ext cx="240" cy="192"/>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r>
                <a:rPr lang="en-US" sz="2000" dirty="0">
                  <a:solidFill>
                    <a:schemeClr val="bg1"/>
                  </a:solidFill>
                  <a:latin typeface="Arial" charset="0"/>
                </a:rPr>
                <a:t>4</a:t>
              </a:r>
            </a:p>
          </p:txBody>
        </p:sp>
        <p:sp>
          <p:nvSpPr>
            <p:cNvPr id="594961" name="Rectangle 17"/>
            <p:cNvSpPr>
              <a:spLocks noChangeArrowheads="1"/>
            </p:cNvSpPr>
            <p:nvPr/>
          </p:nvSpPr>
          <p:spPr bwMode="auto">
            <a:xfrm>
              <a:off x="2160" y="2396"/>
              <a:ext cx="96" cy="96"/>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endParaRPr lang="en-US"/>
            </a:p>
          </p:txBody>
        </p:sp>
      </p:grpSp>
      <p:grpSp>
        <p:nvGrpSpPr>
          <p:cNvPr id="4" name="Group 18"/>
          <p:cNvGrpSpPr>
            <a:grpSpLocks/>
          </p:cNvGrpSpPr>
          <p:nvPr/>
        </p:nvGrpSpPr>
        <p:grpSpPr bwMode="auto">
          <a:xfrm>
            <a:off x="3960813" y="2209800"/>
            <a:ext cx="534987" cy="304800"/>
            <a:chOff x="2495" y="2349"/>
            <a:chExt cx="337" cy="192"/>
          </a:xfrm>
        </p:grpSpPr>
        <p:sp>
          <p:nvSpPr>
            <p:cNvPr id="594963" name="Rectangle 19"/>
            <p:cNvSpPr>
              <a:spLocks noChangeArrowheads="1"/>
            </p:cNvSpPr>
            <p:nvPr/>
          </p:nvSpPr>
          <p:spPr bwMode="auto">
            <a:xfrm>
              <a:off x="2592" y="2349"/>
              <a:ext cx="240" cy="192"/>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r>
                <a:rPr lang="en-US" sz="2000" dirty="0">
                  <a:solidFill>
                    <a:schemeClr val="bg1"/>
                  </a:solidFill>
                  <a:latin typeface="Arial" charset="0"/>
                </a:rPr>
                <a:t>6</a:t>
              </a:r>
            </a:p>
          </p:txBody>
        </p:sp>
        <p:sp>
          <p:nvSpPr>
            <p:cNvPr id="594964" name="Rectangle 20"/>
            <p:cNvSpPr>
              <a:spLocks noChangeArrowheads="1"/>
            </p:cNvSpPr>
            <p:nvPr/>
          </p:nvSpPr>
          <p:spPr bwMode="auto">
            <a:xfrm>
              <a:off x="2495" y="2392"/>
              <a:ext cx="96" cy="96"/>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endParaRPr lang="en-US"/>
            </a:p>
          </p:txBody>
        </p:sp>
      </p:grpSp>
      <p:grpSp>
        <p:nvGrpSpPr>
          <p:cNvPr id="5" name="Group 21"/>
          <p:cNvGrpSpPr>
            <a:grpSpLocks/>
          </p:cNvGrpSpPr>
          <p:nvPr/>
        </p:nvGrpSpPr>
        <p:grpSpPr bwMode="auto">
          <a:xfrm>
            <a:off x="4497388" y="2209800"/>
            <a:ext cx="531812" cy="304800"/>
            <a:chOff x="2833" y="2349"/>
            <a:chExt cx="335" cy="192"/>
          </a:xfrm>
        </p:grpSpPr>
        <p:sp>
          <p:nvSpPr>
            <p:cNvPr id="594966" name="Rectangle 22"/>
            <p:cNvSpPr>
              <a:spLocks noChangeArrowheads="1"/>
            </p:cNvSpPr>
            <p:nvPr/>
          </p:nvSpPr>
          <p:spPr bwMode="auto">
            <a:xfrm>
              <a:off x="2928" y="2349"/>
              <a:ext cx="240" cy="192"/>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r>
                <a:rPr lang="en-US" sz="2000" dirty="0">
                  <a:solidFill>
                    <a:schemeClr val="bg1"/>
                  </a:solidFill>
                  <a:latin typeface="Arial" charset="0"/>
                </a:rPr>
                <a:t>7</a:t>
              </a:r>
            </a:p>
          </p:txBody>
        </p:sp>
        <p:sp>
          <p:nvSpPr>
            <p:cNvPr id="594967" name="Rectangle 23"/>
            <p:cNvSpPr>
              <a:spLocks noChangeArrowheads="1"/>
            </p:cNvSpPr>
            <p:nvPr/>
          </p:nvSpPr>
          <p:spPr bwMode="auto">
            <a:xfrm>
              <a:off x="2833" y="2388"/>
              <a:ext cx="96" cy="96"/>
            </a:xfrm>
            <a:prstGeom prst="rect">
              <a:avLst/>
            </a:prstGeom>
            <a:gradFill rotWithShape="0">
              <a:gsLst>
                <a:gs pos="0">
                  <a:schemeClr val="hlink">
                    <a:gamma/>
                    <a:shade val="46275"/>
                    <a:invGamma/>
                  </a:schemeClr>
                </a:gs>
                <a:gs pos="100000">
                  <a:schemeClr val="hlink"/>
                </a:gs>
              </a:gsLst>
              <a:lin ang="5400000" scaled="1"/>
            </a:gradFill>
            <a:ln w="6350">
              <a:solidFill>
                <a:schemeClr val="tx1"/>
              </a:solidFill>
              <a:miter lim="800000"/>
              <a:headEnd/>
              <a:tailEnd/>
            </a:ln>
            <a:effectLst/>
          </p:spPr>
          <p:txBody>
            <a:bodyPr wrap="none" anchor="ctr"/>
            <a:lstStyle/>
            <a:p>
              <a:pPr algn="ctr">
                <a:defRPr/>
              </a:pPr>
              <a:endParaRPr lang="en-US"/>
            </a:p>
          </p:txBody>
        </p:sp>
      </p:grpSp>
      <p:grpSp>
        <p:nvGrpSpPr>
          <p:cNvPr id="6" name="Group 6"/>
          <p:cNvGrpSpPr>
            <a:grpSpLocks/>
          </p:cNvGrpSpPr>
          <p:nvPr/>
        </p:nvGrpSpPr>
        <p:grpSpPr bwMode="auto">
          <a:xfrm>
            <a:off x="609600" y="6132513"/>
            <a:ext cx="914400" cy="425450"/>
            <a:chOff x="384" y="3024"/>
            <a:chExt cx="720" cy="336"/>
          </a:xfrm>
        </p:grpSpPr>
        <p:sp>
          <p:nvSpPr>
            <p:cNvPr id="26" name="Oval 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7" name="Group 8"/>
            <p:cNvGrpSpPr>
              <a:grpSpLocks/>
            </p:cNvGrpSpPr>
            <p:nvPr/>
          </p:nvGrpSpPr>
          <p:grpSpPr bwMode="auto">
            <a:xfrm>
              <a:off x="480" y="3096"/>
              <a:ext cx="240" cy="192"/>
              <a:chOff x="480" y="3096"/>
              <a:chExt cx="240" cy="192"/>
            </a:xfrm>
          </p:grpSpPr>
          <p:sp>
            <p:nvSpPr>
              <p:cNvPr id="28" name="Oval 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29" name="Freeform 1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8" name="Group 11"/>
          <p:cNvGrpSpPr>
            <a:grpSpLocks/>
          </p:cNvGrpSpPr>
          <p:nvPr/>
        </p:nvGrpSpPr>
        <p:grpSpPr bwMode="auto">
          <a:xfrm>
            <a:off x="1096963" y="6223000"/>
            <a:ext cx="304800" cy="244475"/>
            <a:chOff x="768" y="3096"/>
            <a:chExt cx="240" cy="192"/>
          </a:xfrm>
        </p:grpSpPr>
        <p:sp>
          <p:nvSpPr>
            <p:cNvPr id="31" name="Oval 1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32" name="Rectangle 1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extLst>
      <p:ext uri="{BB962C8B-B14F-4D97-AF65-F5344CB8AC3E}">
        <p14:creationId xmlns:p14="http://schemas.microsoft.com/office/powerpoint/2010/main" val="137239173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5000"/>
                            </p:stCondLst>
                            <p:childTnLst>
                              <p:par>
                                <p:cTn id="21" presetID="1" presetClass="entr" presetSubtype="0" fill="hold" nodeType="afterEffect">
                                  <p:stCondLst>
                                    <p:cond delay="50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B27144-28AE-4138-888F-1C4770F63924}"/>
</file>

<file path=customXml/itemProps2.xml><?xml version="1.0" encoding="utf-8"?>
<ds:datastoreItem xmlns:ds="http://schemas.openxmlformats.org/officeDocument/2006/customXml" ds:itemID="{0C655492-31A0-4D0F-8762-3DAE3F15AC8E}"/>
</file>

<file path=customXml/itemProps3.xml><?xml version="1.0" encoding="utf-8"?>
<ds:datastoreItem xmlns:ds="http://schemas.openxmlformats.org/officeDocument/2006/customXml" ds:itemID="{E2A3AA1C-5CA8-49D4-B8A4-E29614AE28B9}"/>
</file>

<file path=docProps/app.xml><?xml version="1.0" encoding="utf-8"?>
<Properties xmlns="http://schemas.openxmlformats.org/officeDocument/2006/extended-properties" xmlns:vt="http://schemas.openxmlformats.org/officeDocument/2006/docPropsVTypes">
  <Template>test workshop presentation</Template>
  <TotalTime>3419</TotalTime>
  <Words>5347</Words>
  <Application>Microsoft Office PowerPoint</Application>
  <PresentationFormat>On-screen Show (4:3)</PresentationFormat>
  <Paragraphs>994</Paragraphs>
  <Slides>18</Slides>
  <Notes>18</Notes>
  <HiddenSlides>5</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BuildID_CrsTitle_Template(MS)</vt:lpstr>
      <vt:lpstr>Lesson 13: Isolation Levels</vt:lpstr>
      <vt:lpstr>Conditions and Terms of Use </vt:lpstr>
      <vt:lpstr>Students: How to View this Presentation</vt:lpstr>
      <vt:lpstr>Objectives</vt:lpstr>
      <vt:lpstr>ANSI SQL Isolation Levels</vt:lpstr>
      <vt:lpstr>Lock Duration</vt:lpstr>
      <vt:lpstr>Locking—Read Committed Scan</vt:lpstr>
      <vt:lpstr>Locking—Repeatable Read Scan</vt:lpstr>
      <vt:lpstr>Locking—Serializable Read Scan</vt:lpstr>
      <vt:lpstr>Key Range Locking</vt:lpstr>
      <vt:lpstr>PowerPoint Presentation</vt:lpstr>
      <vt:lpstr>PowerPoint Presentation</vt:lpstr>
      <vt:lpstr>PowerPoint Presentation</vt:lpstr>
      <vt:lpstr>Locking—Row Versioning</vt:lpstr>
      <vt:lpstr>Monitoring Row Versioning</vt:lpstr>
      <vt:lpstr>PowerPoint Presentation</vt:lpstr>
      <vt:lpstr>PowerPoint Presentation</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 Ho</dc:creator>
  <cp:lastModifiedBy>Pam Lahoud</cp:lastModifiedBy>
  <cp:revision>136</cp:revision>
  <dcterms:created xsi:type="dcterms:W3CDTF">2012-02-23T03:57:43Z</dcterms:created>
  <dcterms:modified xsi:type="dcterms:W3CDTF">2012-11-30T20:27:29Z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ies>
</file>