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sldIdLst>
    <p:sldId id="261" r:id="rId5"/>
    <p:sldId id="356" r:id="rId6"/>
    <p:sldId id="363" r:id="rId7"/>
    <p:sldId id="366" r:id="rId8"/>
    <p:sldId id="296" r:id="rId9"/>
    <p:sldId id="297" r:id="rId10"/>
    <p:sldId id="298" r:id="rId11"/>
    <p:sldId id="294" r:id="rId12"/>
    <p:sldId id="301" r:id="rId13"/>
    <p:sldId id="352" r:id="rId14"/>
    <p:sldId id="367" r:id="rId15"/>
    <p:sldId id="368" r:id="rId16"/>
    <p:sldId id="370" r:id="rId17"/>
    <p:sldId id="346" r:id="rId18"/>
    <p:sldId id="353" r:id="rId19"/>
    <p:sldId id="36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lie Rasnick" initials="J" lastIdx="3" clrIdx="0">
    <p:extLst>
      <p:ext uri="{19B8F6BF-5375-455C-9EA6-DF929625EA0E}">
        <p15:presenceInfo xmlns:p15="http://schemas.microsoft.com/office/powerpoint/2012/main" userId="S-1-5-21-124525095-708259637-1543119021-1177056" providerId="AD"/>
      </p:ext>
    </p:extLst>
  </p:cmAuthor>
  <p:cmAuthor id="2" name="Pam Lahoud" initials="PL"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08" autoAdjust="0"/>
    <p:restoredTop sz="76690" autoAdjust="0"/>
  </p:normalViewPr>
  <p:slideViewPr>
    <p:cSldViewPr>
      <p:cViewPr varScale="1">
        <p:scale>
          <a:sx n="66" d="100"/>
          <a:sy n="66" d="100"/>
        </p:scale>
        <p:origin x="1838"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398" y="28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1B4564-D013-4A47-81E6-68D2BB6A4DCE}" type="datetimeFigureOut">
              <a:rPr lang="en-US" smtClean="0"/>
              <a:t>11/30/2012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07E07E-9F09-46B6-8D2F-E1DC5FD34F24}" type="slidenum">
              <a:rPr lang="en-US" smtClean="0"/>
              <a:t>‹#›</a:t>
            </a:fld>
            <a:endParaRPr lang="en-US"/>
          </a:p>
        </p:txBody>
      </p:sp>
    </p:spTree>
    <p:extLst>
      <p:ext uri="{BB962C8B-B14F-4D97-AF65-F5344CB8AC3E}">
        <p14:creationId xmlns:p14="http://schemas.microsoft.com/office/powerpoint/2010/main" val="2795537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msdn.microsoft.com/en-us/library/ms181299.aspx"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msdn.microsoft.com/en-us/library/ms188378.aspx"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msdn.microsoft.com/en-us/library/ms810829.aspx"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msdn.microsoft.com/en-us/library/ms187807.aspx"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D07E07E-9F09-46B6-8D2F-E1DC5FD34F24}" type="slidenum">
              <a:rPr lang="en-US" smtClean="0"/>
              <a:t>1</a:t>
            </a:fld>
            <a:endParaRPr lang="en-US"/>
          </a:p>
        </p:txBody>
      </p:sp>
    </p:spTree>
    <p:extLst>
      <p:ext uri="{BB962C8B-B14F-4D97-AF65-F5344CB8AC3E}">
        <p14:creationId xmlns:p14="http://schemas.microsoft.com/office/powerpoint/2010/main" val="2575974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5775" y="449263"/>
            <a:ext cx="3195638" cy="2398712"/>
          </a:xfrm>
        </p:spPr>
      </p:sp>
      <p:sp>
        <p:nvSpPr>
          <p:cNvPr id="3" name="Notes Placeholder 2"/>
          <p:cNvSpPr>
            <a:spLocks noGrp="1"/>
          </p:cNvSpPr>
          <p:nvPr>
            <p:ph type="body" idx="1"/>
          </p:nvPr>
        </p:nvSpPr>
        <p:spPr>
          <a:xfrm>
            <a:off x="685800" y="2998033"/>
            <a:ext cx="5486400" cy="5612567"/>
          </a:xfrm>
        </p:spPr>
        <p:txBody>
          <a:bodyPr/>
          <a:lstStyle/>
          <a:p>
            <a:r>
              <a:rPr lang="en-US" sz="800" kern="1200" dirty="0" smtClean="0">
                <a:solidFill>
                  <a:schemeClr val="tx1"/>
                </a:solidFill>
                <a:latin typeface="+mn-lt"/>
                <a:ea typeface="+mn-ea"/>
                <a:cs typeface="+mn-cs"/>
              </a:rPr>
              <a:t>In folder “Session 4 Demo 1 viewing transactions using DMVs”.</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Section 4 Demo 1</a:t>
            </a:r>
          </a:p>
          <a:p>
            <a:r>
              <a:rPr lang="en-US" sz="800" kern="1200" dirty="0" smtClean="0">
                <a:solidFill>
                  <a:schemeClr val="tx1"/>
                </a:solidFill>
                <a:latin typeface="+mn-lt"/>
                <a:ea typeface="+mn-ea"/>
                <a:cs typeface="+mn-cs"/>
              </a:rPr>
              <a:t>-- Viewing Transactions using DMVs</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Viewing open transactions by database </a:t>
            </a:r>
          </a:p>
          <a:p>
            <a:r>
              <a:rPr lang="en-US" sz="800" kern="1200" dirty="0" smtClean="0">
                <a:solidFill>
                  <a:schemeClr val="tx1"/>
                </a:solidFill>
                <a:latin typeface="+mn-lt"/>
                <a:ea typeface="+mn-ea"/>
                <a:cs typeface="+mn-cs"/>
              </a:rPr>
              <a:t>-- You can view open transactions by using the </a:t>
            </a:r>
            <a:r>
              <a:rPr lang="en-US" sz="800" kern="1200" dirty="0" err="1" smtClean="0">
                <a:solidFill>
                  <a:schemeClr val="tx1"/>
                </a:solidFill>
                <a:latin typeface="+mn-lt"/>
                <a:ea typeface="+mn-ea"/>
                <a:cs typeface="+mn-cs"/>
              </a:rPr>
              <a:t>sys.dm_tran_database_transactions</a:t>
            </a:r>
            <a:r>
              <a:rPr lang="en-US" sz="800" kern="1200" dirty="0" smtClean="0">
                <a:solidFill>
                  <a:schemeClr val="tx1"/>
                </a:solidFill>
                <a:latin typeface="+mn-lt"/>
                <a:ea typeface="+mn-ea"/>
                <a:cs typeface="+mn-cs"/>
              </a:rPr>
              <a:t> DMV. </a:t>
            </a:r>
          </a:p>
          <a:p>
            <a:r>
              <a:rPr lang="en-US" sz="800" kern="1200" dirty="0" smtClean="0">
                <a:solidFill>
                  <a:schemeClr val="tx1"/>
                </a:solidFill>
                <a:latin typeface="+mn-lt"/>
                <a:ea typeface="+mn-ea"/>
                <a:cs typeface="+mn-cs"/>
              </a:rPr>
              <a:t>-- This DMV returns the following information about currently running transactions </a:t>
            </a:r>
          </a:p>
          <a:p>
            <a:r>
              <a:rPr lang="en-US" sz="800" kern="1200" dirty="0" smtClean="0">
                <a:solidFill>
                  <a:schemeClr val="tx1"/>
                </a:solidFill>
                <a:latin typeface="+mn-lt"/>
                <a:ea typeface="+mn-ea"/>
                <a:cs typeface="+mn-cs"/>
              </a:rPr>
              <a:t>-- at the database level: </a:t>
            </a:r>
          </a:p>
          <a:p>
            <a:r>
              <a:rPr lang="en-US" sz="800" kern="1200" dirty="0" smtClean="0">
                <a:solidFill>
                  <a:schemeClr val="tx1"/>
                </a:solidFill>
                <a:latin typeface="+mn-lt"/>
                <a:ea typeface="+mn-ea"/>
                <a:cs typeface="+mn-cs"/>
              </a:rPr>
              <a:t>SELECT * FROM </a:t>
            </a:r>
            <a:r>
              <a:rPr lang="en-US" sz="800" kern="1200" dirty="0" err="1" smtClean="0">
                <a:solidFill>
                  <a:schemeClr val="tx1"/>
                </a:solidFill>
                <a:latin typeface="+mn-lt"/>
                <a:ea typeface="+mn-ea"/>
                <a:cs typeface="+mn-cs"/>
              </a:rPr>
              <a:t>sys.dm_tran_database_transactions</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Check under column </a:t>
            </a:r>
            <a:r>
              <a:rPr lang="en-US" sz="800" kern="1200" dirty="0" err="1" smtClean="0">
                <a:solidFill>
                  <a:schemeClr val="tx1"/>
                </a:solidFill>
                <a:latin typeface="+mn-lt"/>
                <a:ea typeface="+mn-ea"/>
                <a:cs typeface="+mn-cs"/>
              </a:rPr>
              <a:t>database_transaction_type</a:t>
            </a:r>
            <a:r>
              <a:rPr lang="en-US" sz="800" kern="1200" dirty="0" smtClean="0">
                <a:solidFill>
                  <a:schemeClr val="tx1"/>
                </a:solidFill>
                <a:latin typeface="+mn-lt"/>
                <a:ea typeface="+mn-ea"/>
                <a:cs typeface="+mn-cs"/>
              </a:rPr>
              <a:t> </a:t>
            </a:r>
          </a:p>
          <a:p>
            <a:r>
              <a:rPr lang="en-US" sz="800" kern="1200" dirty="0" smtClean="0">
                <a:solidFill>
                  <a:schemeClr val="tx1"/>
                </a:solidFill>
                <a:latin typeface="+mn-lt"/>
                <a:ea typeface="+mn-ea"/>
                <a:cs typeface="+mn-cs"/>
              </a:rPr>
              <a:t>1 = Read/write transaction </a:t>
            </a:r>
          </a:p>
          <a:p>
            <a:r>
              <a:rPr lang="en-US" sz="800" kern="1200" dirty="0" smtClean="0">
                <a:solidFill>
                  <a:schemeClr val="tx1"/>
                </a:solidFill>
                <a:latin typeface="+mn-lt"/>
                <a:ea typeface="+mn-ea"/>
                <a:cs typeface="+mn-cs"/>
              </a:rPr>
              <a:t>2 = Read-only transaction </a:t>
            </a:r>
          </a:p>
          <a:p>
            <a:r>
              <a:rPr lang="en-US" sz="800" kern="1200" dirty="0" smtClean="0">
                <a:solidFill>
                  <a:schemeClr val="tx1"/>
                </a:solidFill>
                <a:latin typeface="+mn-lt"/>
                <a:ea typeface="+mn-ea"/>
                <a:cs typeface="+mn-cs"/>
              </a:rPr>
              <a:t>3 = System transaction </a:t>
            </a:r>
          </a:p>
          <a:p>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a:t>
            </a:r>
          </a:p>
          <a:p>
            <a:r>
              <a:rPr lang="en-US" sz="800" kern="1200" dirty="0" smtClean="0">
                <a:solidFill>
                  <a:schemeClr val="tx1"/>
                </a:solidFill>
                <a:latin typeface="+mn-lt"/>
                <a:ea typeface="+mn-ea"/>
                <a:cs typeface="+mn-cs"/>
              </a:rPr>
              <a:t>-- Check under column </a:t>
            </a:r>
            <a:r>
              <a:rPr lang="en-US" sz="800" kern="1200" dirty="0" err="1" smtClean="0">
                <a:solidFill>
                  <a:schemeClr val="tx1"/>
                </a:solidFill>
                <a:latin typeface="+mn-lt"/>
                <a:ea typeface="+mn-ea"/>
                <a:cs typeface="+mn-cs"/>
              </a:rPr>
              <a:t>database_transaction_state</a:t>
            </a:r>
            <a:r>
              <a:rPr lang="en-US" sz="800" kern="1200" dirty="0" smtClean="0">
                <a:solidFill>
                  <a:schemeClr val="tx1"/>
                </a:solidFill>
                <a:latin typeface="+mn-lt"/>
                <a:ea typeface="+mn-ea"/>
                <a:cs typeface="+mn-cs"/>
              </a:rPr>
              <a:t> </a:t>
            </a:r>
          </a:p>
          <a:p>
            <a:r>
              <a:rPr lang="en-US" sz="800" kern="1200" dirty="0" smtClean="0">
                <a:solidFill>
                  <a:schemeClr val="tx1"/>
                </a:solidFill>
                <a:latin typeface="+mn-lt"/>
                <a:ea typeface="+mn-ea"/>
                <a:cs typeface="+mn-cs"/>
              </a:rPr>
              <a:t>1 = The transaction has not been initialized. </a:t>
            </a:r>
          </a:p>
          <a:p>
            <a:r>
              <a:rPr lang="en-US" sz="800" kern="1200" dirty="0" smtClean="0">
                <a:solidFill>
                  <a:schemeClr val="tx1"/>
                </a:solidFill>
                <a:latin typeface="+mn-lt"/>
                <a:ea typeface="+mn-ea"/>
                <a:cs typeface="+mn-cs"/>
              </a:rPr>
              <a:t>3 = The transaction has been initialized but has not generated any log records. </a:t>
            </a:r>
          </a:p>
          <a:p>
            <a:r>
              <a:rPr lang="en-US" sz="800" kern="1200" dirty="0" smtClean="0">
                <a:solidFill>
                  <a:schemeClr val="tx1"/>
                </a:solidFill>
                <a:latin typeface="+mn-lt"/>
                <a:ea typeface="+mn-ea"/>
                <a:cs typeface="+mn-cs"/>
              </a:rPr>
              <a:t>4 = The transaction has generated log records. </a:t>
            </a:r>
          </a:p>
          <a:p>
            <a:r>
              <a:rPr lang="en-US" sz="800" kern="1200" dirty="0" smtClean="0">
                <a:solidFill>
                  <a:schemeClr val="tx1"/>
                </a:solidFill>
                <a:latin typeface="+mn-lt"/>
                <a:ea typeface="+mn-ea"/>
                <a:cs typeface="+mn-cs"/>
              </a:rPr>
              <a:t>5 = The transaction has been prepared. </a:t>
            </a:r>
          </a:p>
          <a:p>
            <a:r>
              <a:rPr lang="en-US" sz="800" kern="1200" dirty="0" smtClean="0">
                <a:solidFill>
                  <a:schemeClr val="tx1"/>
                </a:solidFill>
                <a:latin typeface="+mn-lt"/>
                <a:ea typeface="+mn-ea"/>
                <a:cs typeface="+mn-cs"/>
              </a:rPr>
              <a:t>10 = The transaction has been committed. </a:t>
            </a:r>
          </a:p>
          <a:p>
            <a:r>
              <a:rPr lang="en-US" sz="800" kern="1200" dirty="0" smtClean="0">
                <a:solidFill>
                  <a:schemeClr val="tx1"/>
                </a:solidFill>
                <a:latin typeface="+mn-lt"/>
                <a:ea typeface="+mn-ea"/>
                <a:cs typeface="+mn-cs"/>
              </a:rPr>
              <a:t>11 = The transaction has been rolled back. </a:t>
            </a:r>
          </a:p>
          <a:p>
            <a:r>
              <a:rPr lang="en-US" sz="800" kern="1200" dirty="0" smtClean="0">
                <a:solidFill>
                  <a:schemeClr val="tx1"/>
                </a:solidFill>
                <a:latin typeface="+mn-lt"/>
                <a:ea typeface="+mn-ea"/>
                <a:cs typeface="+mn-cs"/>
              </a:rPr>
              <a:t>12 = The transaction is being committed. In this state, the log record is being generated, but it has not been materialized or persisted. </a:t>
            </a:r>
          </a:p>
          <a:p>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Now, let's create an open transaction:</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USE master</a:t>
            </a:r>
          </a:p>
          <a:p>
            <a:r>
              <a:rPr lang="en-US" sz="800" kern="1200" dirty="0" smtClean="0">
                <a:solidFill>
                  <a:schemeClr val="tx1"/>
                </a:solidFill>
                <a:latin typeface="+mn-lt"/>
                <a:ea typeface="+mn-ea"/>
                <a:cs typeface="+mn-cs"/>
              </a:rPr>
              <a:t>GO</a:t>
            </a:r>
          </a:p>
          <a:p>
            <a:endParaRPr lang="en-US" sz="800" kern="1200" dirty="0" smtClean="0">
              <a:solidFill>
                <a:schemeClr val="tx1"/>
              </a:solidFill>
              <a:latin typeface="+mn-lt"/>
              <a:ea typeface="+mn-ea"/>
              <a:cs typeface="+mn-cs"/>
            </a:endParaRPr>
          </a:p>
          <a:p>
            <a:r>
              <a:rPr lang="en-US" sz="800" dirty="0"/>
              <a:t>-- First we set the database into SNAPSHOT ISOLATION level</a:t>
            </a:r>
          </a:p>
          <a:p>
            <a:r>
              <a:rPr lang="en-US" sz="800" dirty="0"/>
              <a:t>ALTER DATABASE </a:t>
            </a:r>
            <a:r>
              <a:rPr lang="en-US" sz="800" dirty="0" err="1"/>
              <a:t>AdventureWorksPTO</a:t>
            </a:r>
            <a:r>
              <a:rPr lang="en-US" sz="800" dirty="0"/>
              <a:t> SET ALLOW_SNAPSHOT_ISOLATION ON</a:t>
            </a:r>
          </a:p>
          <a:p>
            <a:r>
              <a:rPr lang="en-US" sz="800" dirty="0"/>
              <a:t>GO</a:t>
            </a:r>
          </a:p>
          <a:p>
            <a:endParaRPr lang="en-US" sz="800" dirty="0"/>
          </a:p>
          <a:p>
            <a:r>
              <a:rPr lang="en-US" sz="800" dirty="0"/>
              <a:t>USE </a:t>
            </a:r>
            <a:r>
              <a:rPr lang="en-US" sz="800" dirty="0" err="1"/>
              <a:t>AdventureWorksPTO</a:t>
            </a:r>
            <a:r>
              <a:rPr lang="en-US" sz="800" dirty="0"/>
              <a:t>;</a:t>
            </a:r>
          </a:p>
          <a:p>
            <a:r>
              <a:rPr lang="en-US" sz="800" dirty="0"/>
              <a:t>SET TRANSACTION ISOLATION LEVEL SNAPSHOT;</a:t>
            </a:r>
          </a:p>
          <a:p>
            <a:endParaRPr lang="en-US" sz="800" kern="1200" dirty="0" smtClean="0">
              <a:solidFill>
                <a:schemeClr val="tx1"/>
              </a:solidFill>
              <a:latin typeface="+mn-lt"/>
              <a:ea typeface="+mn-ea"/>
              <a:cs typeface="+mn-cs"/>
            </a:endParaRPr>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
        <p:nvSpPr>
          <p:cNvPr id="6" name="Slide Number Placeholder 5"/>
          <p:cNvSpPr>
            <a:spLocks noGrp="1"/>
          </p:cNvSpPr>
          <p:nvPr>
            <p:ph type="sldNum" sz="quarter" idx="12"/>
          </p:nvPr>
        </p:nvSpPr>
        <p:spPr/>
        <p:txBody>
          <a:bodyPr/>
          <a:lstStyle/>
          <a:p>
            <a:r>
              <a:rPr lang="en-US" dirty="0" smtClean="0"/>
              <a:t>Microsoft | Services</a:t>
            </a:r>
          </a:p>
          <a:p>
            <a:r>
              <a:rPr lang="en-US" dirty="0" smtClean="0"/>
              <a:t>	</a:t>
            </a:r>
            <a:fld id="{89920E16-7E2D-4061-8759-5F8497A7A433}" type="slidenum">
              <a:rPr lang="en-US" smtClean="0"/>
              <a:pPr/>
              <a:t>10</a:t>
            </a:fld>
            <a:endParaRPr lang="en-US" dirty="0"/>
          </a:p>
        </p:txBody>
      </p:sp>
    </p:spTree>
    <p:extLst>
      <p:ext uri="{BB962C8B-B14F-4D97-AF65-F5344CB8AC3E}">
        <p14:creationId xmlns:p14="http://schemas.microsoft.com/office/powerpoint/2010/main" val="962268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04800"/>
            <a:ext cx="5486400" cy="8458200"/>
          </a:xfrm>
        </p:spPr>
        <p:txBody>
          <a:bodyPr/>
          <a:lstStyle/>
          <a:p>
            <a:endParaRPr lang="en-US" sz="800" dirty="0"/>
          </a:p>
          <a:p>
            <a:r>
              <a:rPr lang="en-US" sz="800" dirty="0"/>
              <a:t>IF EXISTS (select 1 from </a:t>
            </a:r>
            <a:r>
              <a:rPr lang="en-US" sz="800" dirty="0" err="1"/>
              <a:t>sys.objects</a:t>
            </a:r>
            <a:r>
              <a:rPr lang="en-US" sz="800" dirty="0"/>
              <a:t> where </a:t>
            </a:r>
            <a:r>
              <a:rPr lang="en-US" sz="800" dirty="0" err="1"/>
              <a:t>object_id</a:t>
            </a:r>
            <a:r>
              <a:rPr lang="en-US" sz="800" dirty="0"/>
              <a:t> = </a:t>
            </a:r>
            <a:r>
              <a:rPr lang="en-US" sz="800" dirty="0" err="1"/>
              <a:t>object_id</a:t>
            </a:r>
            <a:r>
              <a:rPr lang="en-US" sz="800" dirty="0"/>
              <a:t>('</a:t>
            </a:r>
            <a:r>
              <a:rPr lang="en-US" sz="800" dirty="0" err="1"/>
              <a:t>dbo.table_a</a:t>
            </a:r>
            <a:r>
              <a:rPr lang="en-US" sz="800" dirty="0"/>
              <a:t>') and type = 'U')</a:t>
            </a:r>
          </a:p>
          <a:p>
            <a:r>
              <a:rPr lang="en-US" sz="800" dirty="0"/>
              <a:t>DROP TABLE </a:t>
            </a:r>
            <a:r>
              <a:rPr lang="en-US" sz="800" dirty="0" err="1"/>
              <a:t>dbo.table_a</a:t>
            </a:r>
            <a:endParaRPr lang="en-US" sz="800" dirty="0"/>
          </a:p>
          <a:p>
            <a:r>
              <a:rPr lang="en-US" sz="800" dirty="0"/>
              <a:t>GO</a:t>
            </a:r>
          </a:p>
          <a:p>
            <a:endParaRPr lang="en-US" sz="800" dirty="0"/>
          </a:p>
          <a:p>
            <a:r>
              <a:rPr lang="en-US" sz="800" dirty="0"/>
              <a:t>BEGIN TRANSACTION</a:t>
            </a:r>
          </a:p>
          <a:p>
            <a:r>
              <a:rPr lang="en-US" sz="800" dirty="0"/>
              <a:t>CREATE TABLE </a:t>
            </a:r>
            <a:r>
              <a:rPr lang="en-US" sz="800" dirty="0" err="1"/>
              <a:t>dbo.table_a</a:t>
            </a:r>
            <a:endParaRPr lang="en-US" sz="800" dirty="0"/>
          </a:p>
          <a:p>
            <a:r>
              <a:rPr lang="en-US" sz="800" dirty="0"/>
              <a:t>(</a:t>
            </a:r>
          </a:p>
          <a:p>
            <a:r>
              <a:rPr lang="en-US" sz="800" dirty="0"/>
              <a:t>          col_1 INT</a:t>
            </a:r>
          </a:p>
          <a:p>
            <a:r>
              <a:rPr lang="en-US" sz="800" dirty="0"/>
              <a:t>);</a:t>
            </a:r>
          </a:p>
          <a:p>
            <a:endParaRPr lang="en-US" sz="800" dirty="0"/>
          </a:p>
          <a:p>
            <a:r>
              <a:rPr lang="en-US" sz="800" dirty="0"/>
              <a:t>INSERT  INTO </a:t>
            </a:r>
            <a:r>
              <a:rPr lang="en-US" sz="800" dirty="0" err="1"/>
              <a:t>table_a</a:t>
            </a:r>
            <a:r>
              <a:rPr lang="en-US" sz="800" dirty="0"/>
              <a:t> (col_1)</a:t>
            </a:r>
          </a:p>
          <a:p>
            <a:r>
              <a:rPr lang="en-US" sz="800" dirty="0"/>
              <a:t>VALUES              (1);</a:t>
            </a:r>
          </a:p>
          <a:p>
            <a:endParaRPr lang="en-US" sz="800" dirty="0"/>
          </a:p>
          <a:p>
            <a:r>
              <a:rPr lang="en-US" sz="800" dirty="0"/>
              <a:t>-- now re-run the DMV to check the open transaction </a:t>
            </a:r>
          </a:p>
          <a:p>
            <a:r>
              <a:rPr lang="en-US" sz="800" dirty="0"/>
              <a:t>SELECT * </a:t>
            </a:r>
          </a:p>
          <a:p>
            <a:r>
              <a:rPr lang="en-US" sz="800" dirty="0"/>
              <a:t>FROM </a:t>
            </a:r>
            <a:r>
              <a:rPr lang="en-US" sz="800" dirty="0" err="1"/>
              <a:t>sys.dm_tran_database_transactions</a:t>
            </a:r>
            <a:r>
              <a:rPr lang="en-US" sz="800" dirty="0"/>
              <a:t>;</a:t>
            </a:r>
          </a:p>
          <a:p>
            <a:endParaRPr lang="en-US" sz="800" dirty="0"/>
          </a:p>
          <a:p>
            <a:r>
              <a:rPr lang="en-US" sz="800" dirty="0"/>
              <a:t>-- The following provides a list of transactions that are rolling back: </a:t>
            </a:r>
          </a:p>
          <a:p>
            <a:r>
              <a:rPr lang="en-US" sz="800" dirty="0"/>
              <a:t>SELECT * </a:t>
            </a:r>
          </a:p>
          <a:p>
            <a:r>
              <a:rPr lang="en-US" sz="800" dirty="0"/>
              <a:t>FROM </a:t>
            </a:r>
            <a:r>
              <a:rPr lang="en-US" sz="800" dirty="0" err="1"/>
              <a:t>sys.dm_tran_database_transactions</a:t>
            </a:r>
            <a:r>
              <a:rPr lang="en-US" sz="800" dirty="0"/>
              <a:t> WHERE </a:t>
            </a:r>
            <a:r>
              <a:rPr lang="en-US" sz="800" dirty="0" err="1"/>
              <a:t>database_transaction_state</a:t>
            </a:r>
            <a:r>
              <a:rPr lang="en-US" sz="800" dirty="0"/>
              <a:t>=11 ;</a:t>
            </a:r>
          </a:p>
          <a:p>
            <a:endParaRPr lang="en-US" sz="800" dirty="0"/>
          </a:p>
          <a:p>
            <a:r>
              <a:rPr lang="en-US" sz="800" dirty="0"/>
              <a:t>-- The following returns the oldest transaction for a database: </a:t>
            </a:r>
          </a:p>
          <a:p>
            <a:r>
              <a:rPr lang="en-US" sz="800" dirty="0"/>
              <a:t>SELECT * </a:t>
            </a:r>
          </a:p>
          <a:p>
            <a:r>
              <a:rPr lang="en-US" sz="800" dirty="0"/>
              <a:t>FROM SYS.DM_TRAN_DATABASE_TRANSACTIONS </a:t>
            </a:r>
          </a:p>
          <a:p>
            <a:r>
              <a:rPr lang="en-US" sz="800" dirty="0"/>
              <a:t>WHERE DATABASE_ID=DB_ID (</a:t>
            </a:r>
            <a:r>
              <a:rPr lang="en-US" sz="800" dirty="0" err="1"/>
              <a:t>N'AdventureWorksPTO</a:t>
            </a:r>
            <a:r>
              <a:rPr lang="en-US" sz="800" dirty="0"/>
              <a:t>') order by </a:t>
            </a:r>
            <a:r>
              <a:rPr lang="en-US" sz="800" dirty="0" err="1"/>
              <a:t>database_transaction_begin_time</a:t>
            </a:r>
            <a:r>
              <a:rPr lang="en-US" sz="800" dirty="0"/>
              <a:t> ;</a:t>
            </a:r>
          </a:p>
          <a:p>
            <a:endParaRPr lang="en-US" sz="800" dirty="0"/>
          </a:p>
          <a:p>
            <a:r>
              <a:rPr lang="en-US" sz="800" dirty="0"/>
              <a:t>-- Viewing open transactions by session </a:t>
            </a:r>
          </a:p>
          <a:p>
            <a:r>
              <a:rPr lang="en-US" sz="800" dirty="0"/>
              <a:t>-- You can view information about transactions at the session level </a:t>
            </a:r>
          </a:p>
          <a:p>
            <a:r>
              <a:rPr lang="en-US" sz="800" dirty="0"/>
              <a:t>-- by using the </a:t>
            </a:r>
            <a:r>
              <a:rPr lang="en-US" sz="800" dirty="0" err="1"/>
              <a:t>sys.dm_tran_session_transactions</a:t>
            </a:r>
            <a:r>
              <a:rPr lang="en-US" sz="800" dirty="0"/>
              <a:t> DMV. </a:t>
            </a:r>
          </a:p>
          <a:p>
            <a:r>
              <a:rPr lang="en-US" sz="800" dirty="0"/>
              <a:t>-- The query below generates a list of sessions with the oldest transaction: </a:t>
            </a:r>
          </a:p>
          <a:p>
            <a:r>
              <a:rPr lang="en-US" sz="800" dirty="0"/>
              <a:t>SELECT a.*, </a:t>
            </a:r>
            <a:r>
              <a:rPr lang="en-US" sz="800" dirty="0" err="1"/>
              <a:t>last_request_start_time</a:t>
            </a:r>
            <a:r>
              <a:rPr lang="en-US" sz="800" dirty="0"/>
              <a:t> </a:t>
            </a:r>
          </a:p>
          <a:p>
            <a:r>
              <a:rPr lang="en-US" sz="800" dirty="0"/>
              <a:t>FROM </a:t>
            </a:r>
            <a:r>
              <a:rPr lang="en-US" sz="800" dirty="0" err="1"/>
              <a:t>sys.dm_tran_session_transactions</a:t>
            </a:r>
            <a:r>
              <a:rPr lang="en-US" sz="800" dirty="0"/>
              <a:t> a </a:t>
            </a:r>
          </a:p>
          <a:p>
            <a:r>
              <a:rPr lang="en-US" sz="800" dirty="0"/>
              <a:t>     join </a:t>
            </a:r>
            <a:r>
              <a:rPr lang="en-US" sz="800" dirty="0" err="1"/>
              <a:t>sys.dm_exec_sessions</a:t>
            </a:r>
            <a:r>
              <a:rPr lang="en-US" sz="800" dirty="0"/>
              <a:t> b on </a:t>
            </a:r>
            <a:r>
              <a:rPr lang="en-US" sz="800" dirty="0" err="1"/>
              <a:t>a.session_id</a:t>
            </a:r>
            <a:r>
              <a:rPr lang="en-US" sz="800" dirty="0"/>
              <a:t> = </a:t>
            </a:r>
            <a:r>
              <a:rPr lang="en-US" sz="800" dirty="0" err="1"/>
              <a:t>b.session_id</a:t>
            </a:r>
            <a:r>
              <a:rPr lang="en-US" sz="800" dirty="0"/>
              <a:t> </a:t>
            </a:r>
          </a:p>
          <a:p>
            <a:r>
              <a:rPr lang="en-US" sz="800" dirty="0"/>
              <a:t>ORDER BY </a:t>
            </a:r>
            <a:r>
              <a:rPr lang="en-US" sz="800" dirty="0" err="1"/>
              <a:t>last_request_start_time</a:t>
            </a:r>
            <a:r>
              <a:rPr lang="en-US" sz="800" dirty="0"/>
              <a:t> </a:t>
            </a:r>
          </a:p>
          <a:p>
            <a:r>
              <a:rPr lang="en-US" sz="800" dirty="0"/>
              <a:t>-- The </a:t>
            </a:r>
            <a:r>
              <a:rPr lang="en-US" sz="800" dirty="0" err="1"/>
              <a:t>sys.dm_tran_active_transactions</a:t>
            </a:r>
            <a:r>
              <a:rPr lang="en-US" sz="800" dirty="0"/>
              <a:t> DMV returns a list of transactions. </a:t>
            </a:r>
          </a:p>
          <a:p>
            <a:endParaRPr lang="en-US" sz="800" dirty="0"/>
          </a:p>
          <a:p>
            <a:r>
              <a:rPr lang="en-US" sz="800" dirty="0"/>
              <a:t>-- Viewing transactions by using row versioning </a:t>
            </a:r>
          </a:p>
          <a:p>
            <a:r>
              <a:rPr lang="en-US" sz="800" dirty="0"/>
              <a:t>-- The </a:t>
            </a:r>
            <a:r>
              <a:rPr lang="en-US" sz="800" dirty="0" err="1"/>
              <a:t>sys.dm_tran_active_snapshot_database_transactions</a:t>
            </a:r>
            <a:r>
              <a:rPr lang="en-US" sz="800" dirty="0"/>
              <a:t> DMV returns rows </a:t>
            </a:r>
          </a:p>
          <a:p>
            <a:r>
              <a:rPr lang="en-US" sz="800" dirty="0"/>
              <a:t>-- for all active transactions in all snapshot-enabled databases. </a:t>
            </a:r>
          </a:p>
          <a:p>
            <a:r>
              <a:rPr lang="en-US" sz="800" dirty="0"/>
              <a:t>-- The query below returns the 10 longest transactions that are using the version store: </a:t>
            </a:r>
          </a:p>
          <a:p>
            <a:endParaRPr lang="en-US" sz="800" dirty="0"/>
          </a:p>
          <a:p>
            <a:r>
              <a:rPr lang="en-US" sz="800" dirty="0"/>
              <a:t>SELECT TOP 10 * -- </a:t>
            </a:r>
            <a:r>
              <a:rPr lang="en-US" sz="800" dirty="0" err="1"/>
              <a:t>transaction_id</a:t>
            </a:r>
            <a:r>
              <a:rPr lang="en-US" sz="800" dirty="0"/>
              <a:t> </a:t>
            </a:r>
          </a:p>
          <a:p>
            <a:r>
              <a:rPr lang="en-US" sz="800" dirty="0"/>
              <a:t>FROM </a:t>
            </a:r>
            <a:r>
              <a:rPr lang="en-US" sz="800" dirty="0" err="1"/>
              <a:t>sys.dm_tran_active_snapshot_database_transactions</a:t>
            </a:r>
            <a:r>
              <a:rPr lang="en-US" sz="800" dirty="0"/>
              <a:t> </a:t>
            </a:r>
          </a:p>
          <a:p>
            <a:r>
              <a:rPr lang="en-US" sz="800" dirty="0"/>
              <a:t>ORDER BY </a:t>
            </a:r>
            <a:r>
              <a:rPr lang="en-US" sz="800" dirty="0" err="1"/>
              <a:t>elapsed_time_seconds</a:t>
            </a:r>
            <a:r>
              <a:rPr lang="en-US" sz="800" dirty="0"/>
              <a:t> </a:t>
            </a:r>
          </a:p>
          <a:p>
            <a:endParaRPr lang="en-US" sz="800" dirty="0"/>
          </a:p>
          <a:p>
            <a:r>
              <a:rPr lang="en-US" sz="800" dirty="0"/>
              <a:t>-- The </a:t>
            </a:r>
            <a:r>
              <a:rPr lang="en-US" sz="800" dirty="0" err="1"/>
              <a:t>sys.dm_tran_current_snapshot</a:t>
            </a:r>
            <a:r>
              <a:rPr lang="en-US" sz="800" dirty="0"/>
              <a:t> DMV returns a list of transactions </a:t>
            </a:r>
          </a:p>
          <a:p>
            <a:r>
              <a:rPr lang="en-US" sz="800" dirty="0"/>
              <a:t>-- that are active when each snapshot transaction starts. </a:t>
            </a:r>
          </a:p>
          <a:p>
            <a:r>
              <a:rPr lang="en-US" sz="800" dirty="0"/>
              <a:t>-- The </a:t>
            </a:r>
            <a:r>
              <a:rPr lang="en-US" sz="800" dirty="0" err="1"/>
              <a:t>sys.dm_tran_version_store</a:t>
            </a:r>
            <a:r>
              <a:rPr lang="en-US" sz="800" dirty="0"/>
              <a:t> DMV displays all version records in </a:t>
            </a:r>
          </a:p>
          <a:p>
            <a:r>
              <a:rPr lang="en-US" sz="800" dirty="0"/>
              <a:t>-- the version store. Querying this DMV is inefficient to run because it </a:t>
            </a:r>
          </a:p>
          <a:p>
            <a:r>
              <a:rPr lang="en-US" sz="800" dirty="0"/>
              <a:t>-- queries the entire version store, which can be very large. </a:t>
            </a:r>
          </a:p>
          <a:p>
            <a:endParaRPr lang="en-US" sz="800" dirty="0"/>
          </a:p>
          <a:p>
            <a:endParaRPr lang="en-US" sz="800" dirty="0"/>
          </a:p>
          <a:p>
            <a:r>
              <a:rPr lang="en-US" sz="800" dirty="0"/>
              <a:t>-- CLEAN UP</a:t>
            </a:r>
          </a:p>
          <a:p>
            <a:endParaRPr lang="en-US" sz="800" dirty="0"/>
          </a:p>
          <a:p>
            <a:r>
              <a:rPr lang="en-US" sz="800" dirty="0"/>
              <a:t>ROLLBACK TRANSACTION</a:t>
            </a:r>
          </a:p>
          <a:p>
            <a:endParaRPr lang="en-US" sz="800" dirty="0"/>
          </a:p>
          <a:p>
            <a:r>
              <a:rPr lang="en-US" sz="800" dirty="0"/>
              <a:t>USE master</a:t>
            </a:r>
          </a:p>
          <a:p>
            <a:endParaRPr lang="en-US" sz="800" dirty="0"/>
          </a:p>
          <a:p>
            <a:r>
              <a:rPr lang="en-US" sz="800" dirty="0"/>
              <a:t>ALTER DATABASE </a:t>
            </a:r>
            <a:r>
              <a:rPr lang="en-US" sz="800" dirty="0" err="1"/>
              <a:t>AdventureWorksPTO</a:t>
            </a:r>
            <a:r>
              <a:rPr lang="en-US" sz="800" dirty="0"/>
              <a:t> SET ALLOW_SNAPSHOT_ISOLATION OFF</a:t>
            </a:r>
          </a:p>
          <a:p>
            <a:r>
              <a:rPr lang="en-US" sz="800" dirty="0"/>
              <a:t>GO</a:t>
            </a:r>
          </a:p>
          <a:p>
            <a:r>
              <a:rPr lang="en-US" sz="800" dirty="0"/>
              <a:t>SET TRANSACTION ISOLATION LEVEL READ COMMITTED;</a:t>
            </a:r>
          </a:p>
          <a:p>
            <a:endParaRPr lang="en-US" sz="800" dirty="0"/>
          </a:p>
          <a:p>
            <a:r>
              <a:rPr lang="en-US" sz="800" dirty="0"/>
              <a:t>USE </a:t>
            </a:r>
            <a:r>
              <a:rPr lang="en-US" sz="800" dirty="0" err="1"/>
              <a:t>AdventureWorksPTO</a:t>
            </a:r>
            <a:r>
              <a:rPr lang="en-US" sz="800" dirty="0"/>
              <a:t>;</a:t>
            </a:r>
          </a:p>
          <a:p>
            <a:r>
              <a:rPr lang="en-US" sz="800" dirty="0"/>
              <a:t>GO</a:t>
            </a:r>
          </a:p>
          <a:p>
            <a:endParaRPr lang="en-US" sz="800" dirty="0"/>
          </a:p>
          <a:p>
            <a:r>
              <a:rPr lang="en-US" sz="800" dirty="0"/>
              <a:t>IF EXISTS (select 1 from </a:t>
            </a:r>
            <a:r>
              <a:rPr lang="en-US" sz="800" dirty="0" err="1"/>
              <a:t>sys.objects</a:t>
            </a:r>
            <a:r>
              <a:rPr lang="en-US" sz="800" dirty="0"/>
              <a:t> where </a:t>
            </a:r>
            <a:r>
              <a:rPr lang="en-US" sz="800" dirty="0" err="1"/>
              <a:t>object_id</a:t>
            </a:r>
            <a:r>
              <a:rPr lang="en-US" sz="800" dirty="0"/>
              <a:t> = </a:t>
            </a:r>
            <a:r>
              <a:rPr lang="en-US" sz="800" dirty="0" err="1"/>
              <a:t>object_id</a:t>
            </a:r>
            <a:r>
              <a:rPr lang="en-US" sz="800" dirty="0"/>
              <a:t>('</a:t>
            </a:r>
            <a:r>
              <a:rPr lang="en-US" sz="800" dirty="0" err="1"/>
              <a:t>dbo.table_a</a:t>
            </a:r>
            <a:r>
              <a:rPr lang="en-US" sz="800" dirty="0"/>
              <a:t>') and type = 'U')</a:t>
            </a:r>
          </a:p>
          <a:p>
            <a:r>
              <a:rPr lang="en-US" sz="800" dirty="0"/>
              <a:t>DROP TABLE </a:t>
            </a:r>
            <a:r>
              <a:rPr lang="en-US" sz="800" dirty="0" err="1"/>
              <a:t>dbo.table_a</a:t>
            </a:r>
            <a:endParaRPr lang="en-US" sz="800" dirty="0"/>
          </a:p>
          <a:p>
            <a:r>
              <a:rPr lang="en-US" sz="800" dirty="0"/>
              <a:t>GO</a:t>
            </a:r>
          </a:p>
          <a:p>
            <a:endParaRPr lang="en-US" sz="800" dirty="0"/>
          </a:p>
          <a:p>
            <a:endParaRPr lang="en-US" sz="800" dirty="0"/>
          </a:p>
          <a:p>
            <a:endParaRPr lang="en-US" sz="800" dirty="0"/>
          </a:p>
        </p:txBody>
      </p:sp>
      <p:sp>
        <p:nvSpPr>
          <p:cNvPr id="4" name="Slide Number Placeholder 3"/>
          <p:cNvSpPr>
            <a:spLocks noGrp="1"/>
          </p:cNvSpPr>
          <p:nvPr>
            <p:ph type="sldNum" sz="quarter" idx="10"/>
          </p:nvPr>
        </p:nvSpPr>
        <p:spPr/>
        <p:txBody>
          <a:bodyPr/>
          <a:lstStyle/>
          <a:p>
            <a:fld id="{CD07E07E-9F09-46B6-8D2F-E1DC5FD34F24}" type="slidenum">
              <a:rPr lang="en-US" smtClean="0"/>
              <a:t>11</a:t>
            </a:fld>
            <a:endParaRPr lang="en-US"/>
          </a:p>
        </p:txBody>
      </p:sp>
    </p:spTree>
    <p:extLst>
      <p:ext uri="{BB962C8B-B14F-4D97-AF65-F5344CB8AC3E}">
        <p14:creationId xmlns:p14="http://schemas.microsoft.com/office/powerpoint/2010/main" val="396608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D07E07E-9F09-46B6-8D2F-E1DC5FD34F24}" type="slidenum">
              <a:rPr lang="en-US" smtClean="0"/>
              <a:t>12</a:t>
            </a:fld>
            <a:endParaRPr lang="en-US"/>
          </a:p>
        </p:txBody>
      </p:sp>
    </p:spTree>
    <p:extLst>
      <p:ext uri="{BB962C8B-B14F-4D97-AF65-F5344CB8AC3E}">
        <p14:creationId xmlns:p14="http://schemas.microsoft.com/office/powerpoint/2010/main" val="1523849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0200" y="152400"/>
            <a:ext cx="3733800" cy="2800350"/>
          </a:xfrm>
        </p:spPr>
      </p:sp>
      <p:sp>
        <p:nvSpPr>
          <p:cNvPr id="3" name="Notes Placeholder 2"/>
          <p:cNvSpPr>
            <a:spLocks noGrp="1"/>
          </p:cNvSpPr>
          <p:nvPr>
            <p:ph type="body" idx="1"/>
          </p:nvPr>
        </p:nvSpPr>
        <p:spPr>
          <a:xfrm>
            <a:off x="685800" y="3048000"/>
            <a:ext cx="5486400" cy="5715000"/>
          </a:xfrm>
        </p:spPr>
        <p:txBody>
          <a:bodyPr/>
          <a:lstStyle/>
          <a:p>
            <a:pPr>
              <a:spcAft>
                <a:spcPts val="600"/>
              </a:spcAft>
            </a:pPr>
            <a:r>
              <a:rPr lang="en-US" sz="1100" dirty="0" smtClean="0"/>
              <a:t>SQL Server allows the user to nest explicit transactions within each other such as the following example:</a:t>
            </a:r>
          </a:p>
          <a:p>
            <a:pPr lvl="1"/>
            <a:r>
              <a:rPr lang="en-US" sz="900" dirty="0">
                <a:solidFill>
                  <a:srgbClr val="0000FF"/>
                </a:solidFill>
                <a:latin typeface="Consolas"/>
              </a:rPr>
              <a:t>BEGIN</a:t>
            </a:r>
            <a:r>
              <a:rPr lang="en-US" sz="900" dirty="0">
                <a:solidFill>
                  <a:prstClr val="black"/>
                </a:solidFill>
                <a:latin typeface="Consolas"/>
              </a:rPr>
              <a:t> </a:t>
            </a:r>
            <a:r>
              <a:rPr lang="en-US" sz="900" dirty="0">
                <a:solidFill>
                  <a:srgbClr val="0000FF"/>
                </a:solidFill>
                <a:latin typeface="Consolas"/>
              </a:rPr>
              <a:t>TRANSACTION</a:t>
            </a:r>
            <a:endParaRPr lang="en-US" sz="900" dirty="0">
              <a:solidFill>
                <a:prstClr val="black"/>
              </a:solidFill>
              <a:latin typeface="Consolas"/>
            </a:endParaRPr>
          </a:p>
          <a:p>
            <a:pPr lvl="2"/>
            <a:r>
              <a:rPr lang="en-US" sz="900" dirty="0" smtClean="0">
                <a:solidFill>
                  <a:srgbClr val="008000"/>
                </a:solidFill>
                <a:latin typeface="Consolas"/>
              </a:rPr>
              <a:t>-- </a:t>
            </a:r>
            <a:r>
              <a:rPr lang="en-US" sz="900" dirty="0">
                <a:solidFill>
                  <a:srgbClr val="008000"/>
                </a:solidFill>
                <a:latin typeface="Consolas"/>
              </a:rPr>
              <a:t>&lt;some SQL code&gt;</a:t>
            </a:r>
            <a:endParaRPr lang="en-US" sz="900" dirty="0">
              <a:solidFill>
                <a:prstClr val="black"/>
              </a:solidFill>
              <a:latin typeface="Consolas"/>
            </a:endParaRPr>
          </a:p>
          <a:p>
            <a:pPr lvl="1"/>
            <a:r>
              <a:rPr lang="en-US" sz="900" dirty="0" smtClean="0">
                <a:solidFill>
                  <a:srgbClr val="0000FF"/>
                </a:solidFill>
                <a:latin typeface="Consolas"/>
              </a:rPr>
              <a:t>	BEGIN</a:t>
            </a:r>
            <a:r>
              <a:rPr lang="en-US" sz="900" dirty="0" smtClean="0">
                <a:solidFill>
                  <a:prstClr val="black"/>
                </a:solidFill>
                <a:latin typeface="Consolas"/>
              </a:rPr>
              <a:t> </a:t>
            </a:r>
            <a:r>
              <a:rPr lang="en-US" sz="900" dirty="0">
                <a:solidFill>
                  <a:srgbClr val="0000FF"/>
                </a:solidFill>
                <a:latin typeface="Consolas"/>
              </a:rPr>
              <a:t>TRANSACTION</a:t>
            </a:r>
            <a:endParaRPr lang="en-US" sz="900" dirty="0">
              <a:solidFill>
                <a:prstClr val="black"/>
              </a:solidFill>
              <a:latin typeface="Consolas"/>
            </a:endParaRPr>
          </a:p>
          <a:p>
            <a:pPr lvl="2"/>
            <a:r>
              <a:rPr lang="en-US" sz="900" dirty="0" smtClean="0">
                <a:solidFill>
                  <a:srgbClr val="008000"/>
                </a:solidFill>
                <a:latin typeface="Consolas"/>
              </a:rPr>
              <a:t>	-- </a:t>
            </a:r>
            <a:r>
              <a:rPr lang="en-US" sz="900" dirty="0">
                <a:solidFill>
                  <a:srgbClr val="008000"/>
                </a:solidFill>
                <a:latin typeface="Consolas"/>
              </a:rPr>
              <a:t>&lt;some more SQL code&gt;</a:t>
            </a:r>
            <a:endParaRPr lang="en-US" sz="900" dirty="0">
              <a:solidFill>
                <a:prstClr val="black"/>
              </a:solidFill>
              <a:latin typeface="Consolas"/>
            </a:endParaRPr>
          </a:p>
          <a:p>
            <a:pPr lvl="1"/>
            <a:r>
              <a:rPr lang="en-US" sz="900" dirty="0" smtClean="0">
                <a:solidFill>
                  <a:srgbClr val="0000FF"/>
                </a:solidFill>
                <a:latin typeface="Consolas"/>
              </a:rPr>
              <a:t>	COMMIT</a:t>
            </a:r>
            <a:r>
              <a:rPr lang="en-US" sz="900" dirty="0" smtClean="0">
                <a:solidFill>
                  <a:prstClr val="black"/>
                </a:solidFill>
                <a:latin typeface="Consolas"/>
              </a:rPr>
              <a:t> </a:t>
            </a:r>
            <a:r>
              <a:rPr lang="en-US" sz="900" dirty="0">
                <a:solidFill>
                  <a:srgbClr val="0000FF"/>
                </a:solidFill>
                <a:latin typeface="Consolas"/>
              </a:rPr>
              <a:t>TRANSACTION</a:t>
            </a:r>
            <a:endParaRPr lang="en-US" sz="900" dirty="0">
              <a:solidFill>
                <a:prstClr val="black"/>
              </a:solidFill>
              <a:latin typeface="Consolas"/>
            </a:endParaRPr>
          </a:p>
          <a:p>
            <a:pPr lvl="1">
              <a:spcAft>
                <a:spcPts val="600"/>
              </a:spcAft>
            </a:pPr>
            <a:r>
              <a:rPr lang="en-US" sz="900" dirty="0">
                <a:solidFill>
                  <a:srgbClr val="0000FF"/>
                </a:solidFill>
                <a:latin typeface="Consolas"/>
              </a:rPr>
              <a:t>COMMIT</a:t>
            </a:r>
            <a:r>
              <a:rPr lang="en-US" sz="900" dirty="0">
                <a:solidFill>
                  <a:prstClr val="black"/>
                </a:solidFill>
                <a:latin typeface="Consolas"/>
              </a:rPr>
              <a:t> </a:t>
            </a:r>
            <a:r>
              <a:rPr lang="en-US" sz="900" dirty="0">
                <a:solidFill>
                  <a:srgbClr val="0000FF"/>
                </a:solidFill>
                <a:latin typeface="Consolas"/>
              </a:rPr>
              <a:t>TRANSACTION</a:t>
            </a:r>
          </a:p>
          <a:p>
            <a:pPr>
              <a:spcAft>
                <a:spcPts val="600"/>
              </a:spcAft>
            </a:pPr>
            <a:r>
              <a:rPr lang="en-US" sz="1100" dirty="0" smtClean="0"/>
              <a:t>The behavior of these nested transactions, however, may not be as expected.  The first COMMIT TRANSACTION command above does not actually commit the inner transaction, it simply decrements the transaction count.  Nothing is actually committed until the final COMMIT TRANSACTION is executed.  Rollbacks behave differently.  In the above example, if we were to replace the first COMMIT TRANSACTION statement with a ROLLBACK TRANSACTION statement, the transaction would be completely rolled back to the first BEGIN TRANSACTION and the transaction count would be set to zero once the ROLLBACK TRANSACTION statement was executed.</a:t>
            </a:r>
          </a:p>
          <a:p>
            <a:pPr>
              <a:spcAft>
                <a:spcPts val="600"/>
              </a:spcAft>
            </a:pPr>
            <a:r>
              <a:rPr lang="en-US" sz="1100" dirty="0" smtClean="0"/>
              <a:t>If you would like to partially rollback transactions, you must use what is called a </a:t>
            </a:r>
            <a:r>
              <a:rPr lang="en-US" sz="1100" dirty="0" err="1" smtClean="0"/>
              <a:t>savepoint</a:t>
            </a:r>
            <a:r>
              <a:rPr lang="en-US" sz="1100" dirty="0" smtClean="0"/>
              <a:t>.  Continuing with the example above, if we wanted to be able to rollback the inner transaction, we would have to rewrite the code as follows:</a:t>
            </a:r>
          </a:p>
          <a:p>
            <a:pPr lvl="1"/>
            <a:r>
              <a:rPr lang="en-US" sz="900" dirty="0" smtClean="0">
                <a:solidFill>
                  <a:srgbClr val="0000FF"/>
                </a:solidFill>
                <a:latin typeface="Consolas"/>
              </a:rPr>
              <a:t>BEGIN</a:t>
            </a:r>
            <a:r>
              <a:rPr lang="en-US" sz="900" dirty="0" smtClean="0">
                <a:solidFill>
                  <a:prstClr val="black"/>
                </a:solidFill>
                <a:latin typeface="Consolas"/>
              </a:rPr>
              <a:t> </a:t>
            </a:r>
            <a:r>
              <a:rPr lang="en-US" sz="900" dirty="0">
                <a:solidFill>
                  <a:srgbClr val="0000FF"/>
                </a:solidFill>
                <a:latin typeface="Consolas"/>
              </a:rPr>
              <a:t>TRANSACTION</a:t>
            </a:r>
            <a:endParaRPr lang="en-US" sz="900" dirty="0">
              <a:solidFill>
                <a:prstClr val="black"/>
              </a:solidFill>
              <a:latin typeface="Consolas"/>
            </a:endParaRPr>
          </a:p>
          <a:p>
            <a:pPr lvl="2"/>
            <a:r>
              <a:rPr lang="en-US" sz="900" dirty="0" smtClean="0">
                <a:solidFill>
                  <a:srgbClr val="008000"/>
                </a:solidFill>
                <a:latin typeface="Consolas"/>
              </a:rPr>
              <a:t>-- </a:t>
            </a:r>
            <a:r>
              <a:rPr lang="en-US" sz="900" dirty="0">
                <a:solidFill>
                  <a:srgbClr val="008000"/>
                </a:solidFill>
                <a:latin typeface="Consolas"/>
              </a:rPr>
              <a:t>&lt;some SQL code&gt;</a:t>
            </a:r>
            <a:endParaRPr lang="en-US" sz="900" dirty="0">
              <a:solidFill>
                <a:prstClr val="black"/>
              </a:solidFill>
              <a:latin typeface="Consolas"/>
            </a:endParaRPr>
          </a:p>
          <a:p>
            <a:pPr lvl="2"/>
            <a:r>
              <a:rPr lang="en-US" sz="900" dirty="0">
                <a:solidFill>
                  <a:srgbClr val="0000FF"/>
                </a:solidFill>
                <a:latin typeface="Consolas"/>
              </a:rPr>
              <a:t>SAVE</a:t>
            </a:r>
            <a:r>
              <a:rPr lang="en-US" sz="900" dirty="0">
                <a:solidFill>
                  <a:prstClr val="black"/>
                </a:solidFill>
                <a:latin typeface="Consolas"/>
              </a:rPr>
              <a:t> </a:t>
            </a:r>
            <a:r>
              <a:rPr lang="en-US" sz="900" dirty="0">
                <a:solidFill>
                  <a:srgbClr val="0000FF"/>
                </a:solidFill>
                <a:latin typeface="Consolas"/>
              </a:rPr>
              <a:t>TRANSACTION</a:t>
            </a:r>
            <a:r>
              <a:rPr lang="en-US" sz="900" dirty="0">
                <a:solidFill>
                  <a:prstClr val="black"/>
                </a:solidFill>
                <a:latin typeface="Consolas"/>
              </a:rPr>
              <a:t> </a:t>
            </a:r>
            <a:r>
              <a:rPr lang="en-US" sz="900" dirty="0" err="1">
                <a:solidFill>
                  <a:srgbClr val="008080"/>
                </a:solidFill>
                <a:latin typeface="Consolas"/>
              </a:rPr>
              <a:t>NestedTran</a:t>
            </a:r>
            <a:endParaRPr lang="en-US" sz="900" dirty="0">
              <a:solidFill>
                <a:prstClr val="black"/>
              </a:solidFill>
              <a:latin typeface="Consolas"/>
            </a:endParaRPr>
          </a:p>
          <a:p>
            <a:pPr lvl="3"/>
            <a:r>
              <a:rPr lang="en-US" sz="900" dirty="0">
                <a:solidFill>
                  <a:srgbClr val="008000"/>
                </a:solidFill>
                <a:latin typeface="Consolas"/>
              </a:rPr>
              <a:t>-- &lt;some more SQL code that failed for some reason&gt;</a:t>
            </a:r>
            <a:endParaRPr lang="en-US" sz="900" dirty="0">
              <a:solidFill>
                <a:prstClr val="black"/>
              </a:solidFill>
              <a:latin typeface="Consolas"/>
            </a:endParaRPr>
          </a:p>
          <a:p>
            <a:pPr lvl="2"/>
            <a:r>
              <a:rPr lang="en-US" sz="900" dirty="0">
                <a:solidFill>
                  <a:srgbClr val="0000FF"/>
                </a:solidFill>
                <a:latin typeface="Consolas"/>
              </a:rPr>
              <a:t>ROLLBACK</a:t>
            </a:r>
            <a:r>
              <a:rPr lang="en-US" sz="900" dirty="0">
                <a:solidFill>
                  <a:prstClr val="black"/>
                </a:solidFill>
                <a:latin typeface="Consolas"/>
              </a:rPr>
              <a:t> </a:t>
            </a:r>
            <a:r>
              <a:rPr lang="en-US" sz="900" dirty="0">
                <a:solidFill>
                  <a:srgbClr val="0000FF"/>
                </a:solidFill>
                <a:latin typeface="Consolas"/>
              </a:rPr>
              <a:t>TRANSACTION</a:t>
            </a:r>
            <a:r>
              <a:rPr lang="en-US" sz="900" dirty="0">
                <a:solidFill>
                  <a:prstClr val="black"/>
                </a:solidFill>
                <a:latin typeface="Consolas"/>
              </a:rPr>
              <a:t> </a:t>
            </a:r>
            <a:r>
              <a:rPr lang="en-US" sz="900" dirty="0" err="1">
                <a:solidFill>
                  <a:srgbClr val="008080"/>
                </a:solidFill>
                <a:latin typeface="Consolas"/>
              </a:rPr>
              <a:t>NestedTran</a:t>
            </a:r>
            <a:endParaRPr lang="en-US" sz="900" dirty="0">
              <a:solidFill>
                <a:prstClr val="black"/>
              </a:solidFill>
              <a:latin typeface="Consolas"/>
            </a:endParaRPr>
          </a:p>
          <a:p>
            <a:pPr lvl="1"/>
            <a:r>
              <a:rPr lang="en-US" sz="900" dirty="0">
                <a:solidFill>
                  <a:srgbClr val="0000FF"/>
                </a:solidFill>
                <a:latin typeface="Consolas"/>
              </a:rPr>
              <a:t>COMMIT</a:t>
            </a:r>
            <a:r>
              <a:rPr lang="en-US" sz="900" dirty="0">
                <a:solidFill>
                  <a:prstClr val="black"/>
                </a:solidFill>
                <a:latin typeface="Consolas"/>
              </a:rPr>
              <a:t> </a:t>
            </a:r>
            <a:r>
              <a:rPr lang="en-US" sz="900" dirty="0">
                <a:solidFill>
                  <a:srgbClr val="0000FF"/>
                </a:solidFill>
                <a:latin typeface="Consolas"/>
              </a:rPr>
              <a:t>TRANSACTION</a:t>
            </a:r>
            <a:r>
              <a:rPr lang="en-US" sz="900" dirty="0">
                <a:solidFill>
                  <a:prstClr val="black"/>
                </a:solidFill>
                <a:latin typeface="Consolas"/>
              </a:rPr>
              <a:t> </a:t>
            </a:r>
            <a:endParaRPr lang="en-US" sz="900" dirty="0" smtClean="0">
              <a:solidFill>
                <a:prstClr val="black"/>
              </a:solidFill>
              <a:latin typeface="Consolas"/>
            </a:endParaRPr>
          </a:p>
          <a:p>
            <a:pPr lvl="1"/>
            <a:r>
              <a:rPr lang="en-US" sz="900" dirty="0" smtClean="0">
                <a:solidFill>
                  <a:srgbClr val="008000"/>
                </a:solidFill>
                <a:latin typeface="Consolas"/>
              </a:rPr>
              <a:t>-- </a:t>
            </a:r>
            <a:r>
              <a:rPr lang="en-US" sz="900" dirty="0">
                <a:solidFill>
                  <a:srgbClr val="008000"/>
                </a:solidFill>
                <a:latin typeface="Consolas"/>
              </a:rPr>
              <a:t>commits the code that executed before the SAVE TRANSACTION statement</a:t>
            </a:r>
            <a:endParaRPr lang="en-US" sz="900" dirty="0">
              <a:solidFill>
                <a:prstClr val="black"/>
              </a:solidFill>
              <a:latin typeface="Consolas"/>
            </a:endParaRPr>
          </a:p>
          <a:p>
            <a:endParaRPr lang="en-US" sz="1100" dirty="0" smtClean="0"/>
          </a:p>
          <a:p>
            <a:pPr>
              <a:spcAft>
                <a:spcPts val="600"/>
              </a:spcAft>
            </a:pPr>
            <a:r>
              <a:rPr lang="en-US" sz="1100" b="1" dirty="0" smtClean="0"/>
              <a:t>Additional Reading:</a:t>
            </a:r>
          </a:p>
          <a:p>
            <a:r>
              <a:rPr lang="en-US" sz="1100" i="1" dirty="0"/>
              <a:t>ROLLBACK TRANSACTION (Transact-SQL</a:t>
            </a:r>
            <a:r>
              <a:rPr lang="en-US" sz="1100" i="1" dirty="0" smtClean="0"/>
              <a:t>)</a:t>
            </a:r>
          </a:p>
          <a:p>
            <a:pPr>
              <a:spcAft>
                <a:spcPts val="600"/>
              </a:spcAft>
            </a:pPr>
            <a:r>
              <a:rPr lang="en-US" sz="1100" dirty="0">
                <a:hlinkClick r:id="rId3"/>
              </a:rPr>
              <a:t>http://</a:t>
            </a:r>
            <a:r>
              <a:rPr lang="en-US" sz="1100" dirty="0" smtClean="0">
                <a:hlinkClick r:id="rId3"/>
              </a:rPr>
              <a:t>msdn.microsoft.com/en-us/library/ms181299.aspx</a:t>
            </a:r>
            <a:endParaRPr lang="en-US" sz="1100" dirty="0" smtClean="0"/>
          </a:p>
          <a:p>
            <a:r>
              <a:rPr lang="en-US" sz="1100" i="1" dirty="0"/>
              <a:t>SAVE TRANSACTION (Transact-SQL)</a:t>
            </a:r>
          </a:p>
          <a:p>
            <a:r>
              <a:rPr lang="en-US" sz="1100" dirty="0">
                <a:hlinkClick r:id="rId4"/>
              </a:rPr>
              <a:t>http://</a:t>
            </a:r>
            <a:r>
              <a:rPr lang="en-US" sz="1100" dirty="0" smtClean="0">
                <a:hlinkClick r:id="rId4"/>
              </a:rPr>
              <a:t>msdn.microsoft.com/en-us/library/ms188378.aspx</a:t>
            </a:r>
            <a:endParaRPr lang="en-US" sz="1100" dirty="0" smtClean="0"/>
          </a:p>
          <a:p>
            <a:endParaRPr lang="en-US" sz="1100" dirty="0" smtClean="0"/>
          </a:p>
          <a:p>
            <a:endParaRPr lang="en-US" sz="1100" dirty="0"/>
          </a:p>
        </p:txBody>
      </p:sp>
      <p:sp>
        <p:nvSpPr>
          <p:cNvPr id="4" name="Slide Number Placeholder 3"/>
          <p:cNvSpPr>
            <a:spLocks noGrp="1"/>
          </p:cNvSpPr>
          <p:nvPr>
            <p:ph type="sldNum" sz="quarter" idx="10"/>
          </p:nvPr>
        </p:nvSpPr>
        <p:spPr/>
        <p:txBody>
          <a:bodyPr/>
          <a:lstStyle/>
          <a:p>
            <a:fld id="{CD07E07E-9F09-46B6-8D2F-E1DC5FD34F24}" type="slidenum">
              <a:rPr lang="en-US" smtClean="0"/>
              <a:t>13</a:t>
            </a:fld>
            <a:endParaRPr lang="en-US"/>
          </a:p>
        </p:txBody>
      </p:sp>
    </p:spTree>
    <p:extLst>
      <p:ext uri="{BB962C8B-B14F-4D97-AF65-F5344CB8AC3E}">
        <p14:creationId xmlns:p14="http://schemas.microsoft.com/office/powerpoint/2010/main" val="2069625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1200" y="152400"/>
            <a:ext cx="3276600" cy="2457450"/>
          </a:xfrm>
        </p:spPr>
      </p:sp>
      <p:sp>
        <p:nvSpPr>
          <p:cNvPr id="3" name="Notes Placeholder 2"/>
          <p:cNvSpPr>
            <a:spLocks noGrp="1"/>
          </p:cNvSpPr>
          <p:nvPr>
            <p:ph type="body" idx="1"/>
          </p:nvPr>
        </p:nvSpPr>
        <p:spPr>
          <a:xfrm>
            <a:off x="685800" y="2819400"/>
            <a:ext cx="5486400" cy="5943600"/>
          </a:xfrm>
        </p:spPr>
        <p:txBody>
          <a:bodyPr/>
          <a:lstStyle/>
          <a:p>
            <a:pPr>
              <a:spcAft>
                <a:spcPts val="600"/>
              </a:spcAft>
            </a:pPr>
            <a:r>
              <a:rPr lang="en-US" sz="1100" dirty="0" smtClean="0"/>
              <a:t>SQL transactions</a:t>
            </a:r>
            <a:r>
              <a:rPr lang="en-US" sz="1100" baseline="0" dirty="0" smtClean="0"/>
              <a:t> will not rollback when the connection is closed,</a:t>
            </a:r>
            <a:r>
              <a:rPr lang="en-US" sz="1100" dirty="0" smtClean="0"/>
              <a:t> b</a:t>
            </a:r>
            <a:r>
              <a:rPr lang="en-US" sz="1100" baseline="0" dirty="0" smtClean="0"/>
              <a:t>ut will be rolled back by </a:t>
            </a:r>
            <a:r>
              <a:rPr lang="en-US" sz="1100" baseline="0" dirty="0" err="1" smtClean="0"/>
              <a:t>sp_reset_connection</a:t>
            </a:r>
            <a:r>
              <a:rPr lang="en-US" sz="1100" baseline="0" dirty="0" smtClean="0"/>
              <a:t> when the connection is reused. Failure</a:t>
            </a:r>
            <a:r>
              <a:rPr lang="en-US" sz="1100" dirty="0" smtClean="0"/>
              <a:t> to explicitly commit a transaction could lead to orphaned transactions and long-running blocking.  Many errors will not cause the transaction to rollback automatically, so developers should trap all SQL Server errors using a TRY CATCH block and explicitly rollback the transaction before returning control to the client application. </a:t>
            </a:r>
            <a:r>
              <a:rPr lang="en-US" sz="1100" dirty="0" smtClean="0">
                <a:effectLst/>
              </a:rPr>
              <a:t>SET XACT_ABORT ON will cause SQL Server to automatically rollback on any error, but it </a:t>
            </a:r>
            <a:r>
              <a:rPr lang="en-US" sz="1100" baseline="0" dirty="0" smtClean="0"/>
              <a:t>is always a best practice to trap errors and handle them explicitly</a:t>
            </a:r>
            <a:r>
              <a:rPr lang="en-US" sz="1100" dirty="0" smtClean="0"/>
              <a:t> for predictability</a:t>
            </a:r>
            <a:r>
              <a:rPr lang="en-US" sz="1100" baseline="0" dirty="0" smtClean="0"/>
              <a:t>.</a:t>
            </a:r>
          </a:p>
          <a:p>
            <a:pPr>
              <a:spcAft>
                <a:spcPts val="600"/>
              </a:spcAft>
            </a:pPr>
            <a:r>
              <a:rPr lang="en-US" sz="1100" baseline="0" dirty="0" smtClean="0"/>
              <a:t>Application transactions will not be rolled back even if the connection is reused so you should be especially careful if using application transactions. Handling application exceptions is particularly important in this case and you should be sure to commit or rollback the transactions accordingly.</a:t>
            </a:r>
          </a:p>
          <a:p>
            <a:pPr>
              <a:spcAft>
                <a:spcPts val="600"/>
              </a:spcAft>
            </a:pPr>
            <a:r>
              <a:rPr lang="en-US" sz="1100" baseline="0" dirty="0" smtClean="0"/>
              <a:t>One big factor in orphaning transactions is the connection pool. Applications that make frequent calls to the database will benefit from connection pooling because making a connection to the database is an expensive and time-consuming operation. With connection pooling when a user releases a connection, it is returned to the pool rather than being released.  If the connection has an uncommitted transaction, the transaction</a:t>
            </a:r>
            <a:r>
              <a:rPr lang="en-US" sz="1100" dirty="0" smtClean="0"/>
              <a:t> will remain open and could cause blocking or other performance issues.  This could also cause unexpected results for future calls on the same connection.</a:t>
            </a:r>
          </a:p>
          <a:p>
            <a:pPr>
              <a:spcAft>
                <a:spcPts val="600"/>
              </a:spcAft>
            </a:pPr>
            <a:r>
              <a:rPr lang="en-US" sz="1100" baseline="0" dirty="0" smtClean="0"/>
              <a:t>Troubleshooting long-running </a:t>
            </a:r>
            <a:r>
              <a:rPr lang="en-US" sz="1100" dirty="0" smtClean="0"/>
              <a:t>and/or orphaned transactions can be done by</a:t>
            </a:r>
            <a:r>
              <a:rPr lang="en-US" sz="1100" baseline="0" dirty="0" smtClean="0"/>
              <a:t> observing transaction behavior either in Profiler or using Extended Events.  In</a:t>
            </a:r>
            <a:r>
              <a:rPr lang="en-US" sz="1100" dirty="0" smtClean="0"/>
              <a:t> Profiler, the event to monitor is </a:t>
            </a:r>
            <a:r>
              <a:rPr lang="en-US" sz="1100" dirty="0" err="1" smtClean="0"/>
              <a:t>SQLTransaction</a:t>
            </a:r>
            <a:r>
              <a:rPr lang="en-US" sz="1100" dirty="0" smtClean="0"/>
              <a:t>.  The </a:t>
            </a:r>
            <a:r>
              <a:rPr lang="en-US" sz="1100" dirty="0" err="1" smtClean="0"/>
              <a:t>EventSubClass</a:t>
            </a:r>
            <a:r>
              <a:rPr lang="en-US" sz="1100" dirty="0" smtClean="0"/>
              <a:t> field will tell you if the event is a Begin, Commit, Rollback or </a:t>
            </a:r>
            <a:r>
              <a:rPr lang="en-US" sz="1100" dirty="0" err="1" smtClean="0"/>
              <a:t>Savepoint</a:t>
            </a:r>
            <a:r>
              <a:rPr lang="en-US" sz="1100" dirty="0" smtClean="0"/>
              <a:t>.  The </a:t>
            </a:r>
            <a:r>
              <a:rPr lang="en-US" sz="1100" dirty="0" err="1" smtClean="0"/>
              <a:t>ObjectName</a:t>
            </a:r>
            <a:r>
              <a:rPr lang="en-US" sz="1100" dirty="0" smtClean="0"/>
              <a:t> field will list the name of the transaction if it is named, otherwise it will list </a:t>
            </a:r>
            <a:r>
              <a:rPr lang="en-US" sz="1100" dirty="0" err="1" smtClean="0"/>
              <a:t>implicit_transaction</a:t>
            </a:r>
            <a:r>
              <a:rPr lang="en-US" sz="1100" dirty="0" smtClean="0"/>
              <a:t> for implicit transactions and </a:t>
            </a:r>
            <a:r>
              <a:rPr lang="en-US" sz="1100" dirty="0" err="1" smtClean="0"/>
              <a:t>user_transaction</a:t>
            </a:r>
            <a:r>
              <a:rPr lang="en-US" sz="1100" dirty="0" smtClean="0"/>
              <a:t> for explicit transactions.</a:t>
            </a:r>
          </a:p>
          <a:p>
            <a:pPr>
              <a:spcAft>
                <a:spcPts val="600"/>
              </a:spcAft>
            </a:pPr>
            <a:r>
              <a:rPr lang="en-US" sz="1100" dirty="0" smtClean="0"/>
              <a:t>For Extended Events, the event to capture is </a:t>
            </a:r>
            <a:r>
              <a:rPr lang="en-US" sz="1100" dirty="0" err="1" smtClean="0"/>
              <a:t>sql_transaction</a:t>
            </a:r>
            <a:r>
              <a:rPr lang="en-US" sz="1100" dirty="0" smtClean="0"/>
              <a:t>.  The </a:t>
            </a:r>
            <a:r>
              <a:rPr lang="en-US" sz="1100" dirty="0" err="1" smtClean="0"/>
              <a:t>transaction_state</a:t>
            </a:r>
            <a:r>
              <a:rPr lang="en-US" sz="1100" dirty="0" smtClean="0"/>
              <a:t> field tells if the event is a Begin, Commit, Rollback or </a:t>
            </a:r>
            <a:r>
              <a:rPr lang="en-US" sz="1100" dirty="0" err="1" smtClean="0"/>
              <a:t>Savepoint</a:t>
            </a:r>
            <a:r>
              <a:rPr lang="en-US" sz="1100" dirty="0" smtClean="0"/>
              <a:t>.  The </a:t>
            </a:r>
            <a:r>
              <a:rPr lang="en-US" sz="1100" dirty="0" err="1" smtClean="0"/>
              <a:t>object_name</a:t>
            </a:r>
            <a:r>
              <a:rPr lang="en-US" sz="1100" dirty="0" smtClean="0"/>
              <a:t> field lists the name of the transaction if it is named, otherwise it will list </a:t>
            </a:r>
            <a:r>
              <a:rPr lang="en-US" sz="1100" dirty="0" err="1" smtClean="0"/>
              <a:t>implicit_transaction</a:t>
            </a:r>
            <a:r>
              <a:rPr lang="en-US" sz="1100" dirty="0" smtClean="0"/>
              <a:t> for implicit transactions and </a:t>
            </a:r>
            <a:r>
              <a:rPr lang="en-US" sz="1100" dirty="0" err="1" smtClean="0"/>
              <a:t>user_transaction</a:t>
            </a:r>
            <a:r>
              <a:rPr lang="en-US" sz="1100" dirty="0" smtClean="0"/>
              <a:t> for explicit transactions.</a:t>
            </a:r>
            <a:endParaRPr lang="en-US" sz="1100" baseline="0" dirty="0" smtClean="0"/>
          </a:p>
          <a:p>
            <a:pPr>
              <a:spcAft>
                <a:spcPts val="600"/>
              </a:spcAft>
            </a:pPr>
            <a:r>
              <a:rPr lang="en-US" sz="1100" b="1" baseline="0" dirty="0" smtClean="0"/>
              <a:t>Additional Reading:</a:t>
            </a:r>
          </a:p>
          <a:p>
            <a:r>
              <a:rPr lang="en-US" sz="1100" i="1" dirty="0"/>
              <a:t>Pooling in the Microsoft Data Access Components</a:t>
            </a:r>
            <a:endParaRPr lang="en-US" sz="1100" i="1" baseline="0" dirty="0" smtClean="0"/>
          </a:p>
          <a:p>
            <a:pPr>
              <a:spcAft>
                <a:spcPts val="600"/>
              </a:spcAft>
            </a:pPr>
            <a:r>
              <a:rPr lang="en-US" sz="1100" dirty="0" smtClean="0">
                <a:hlinkClick r:id="rId3"/>
              </a:rPr>
              <a:t>http://msdn.microsoft.com/en-us/library/ms810829.aspx</a:t>
            </a:r>
            <a:r>
              <a:rPr lang="en-US" sz="1100" dirty="0" smtClean="0"/>
              <a:t> </a:t>
            </a:r>
          </a:p>
          <a:p>
            <a:pPr>
              <a:spcAft>
                <a:spcPts val="600"/>
              </a:spcAft>
            </a:pPr>
            <a:endParaRPr lang="en-US" sz="1100" dirty="0"/>
          </a:p>
        </p:txBody>
      </p:sp>
      <p:sp>
        <p:nvSpPr>
          <p:cNvPr id="4" name="Slide Number Placeholder 3"/>
          <p:cNvSpPr>
            <a:spLocks noGrp="1"/>
          </p:cNvSpPr>
          <p:nvPr>
            <p:ph type="sldNum" sz="quarter" idx="10"/>
          </p:nvPr>
        </p:nvSpPr>
        <p:spPr/>
        <p:txBody>
          <a:bodyPr/>
          <a:lstStyle/>
          <a:p>
            <a:fld id="{CD07E07E-9F09-46B6-8D2F-E1DC5FD34F24}" type="slidenum">
              <a:rPr lang="en-US" smtClean="0"/>
              <a:t>14</a:t>
            </a:fld>
            <a:endParaRPr lang="en-US"/>
          </a:p>
        </p:txBody>
      </p:sp>
    </p:spTree>
    <p:extLst>
      <p:ext uri="{BB962C8B-B14F-4D97-AF65-F5344CB8AC3E}">
        <p14:creationId xmlns:p14="http://schemas.microsoft.com/office/powerpoint/2010/main" val="151878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5775" y="449263"/>
            <a:ext cx="3195638" cy="2398712"/>
          </a:xfrm>
        </p:spPr>
      </p:sp>
      <p:sp>
        <p:nvSpPr>
          <p:cNvPr id="3" name="Notes Placeholder 2"/>
          <p:cNvSpPr>
            <a:spLocks noGrp="1"/>
          </p:cNvSpPr>
          <p:nvPr>
            <p:ph type="body" idx="1"/>
          </p:nvPr>
        </p:nvSpPr>
        <p:spPr>
          <a:xfrm>
            <a:off x="685800" y="2998033"/>
            <a:ext cx="5486400" cy="5612567"/>
          </a:xfrm>
        </p:spPr>
        <p:txBody>
          <a:bodyPr/>
          <a:lstStyle/>
          <a:p>
            <a:r>
              <a:rPr lang="en-US" baseline="0" dirty="0" smtClean="0"/>
              <a:t>NOTE - May need to alter the connection string in the VBS script file</a:t>
            </a:r>
          </a:p>
          <a:p>
            <a:endParaRPr lang="en-US" baseline="0" dirty="0" smtClean="0"/>
          </a:p>
          <a:p>
            <a:r>
              <a:rPr lang="en-US" baseline="0" dirty="0" err="1" smtClean="0"/>
              <a:t>objConnection.Open</a:t>
            </a:r>
            <a:r>
              <a:rPr lang="en-US" baseline="0" dirty="0" smtClean="0"/>
              <a:t> "driver={</a:t>
            </a:r>
            <a:r>
              <a:rPr lang="en-US" baseline="0" dirty="0" err="1" smtClean="0"/>
              <a:t>sql</a:t>
            </a:r>
            <a:r>
              <a:rPr lang="en-US" baseline="0" dirty="0" smtClean="0"/>
              <a:t> server}; server=(local);</a:t>
            </a:r>
            <a:r>
              <a:rPr lang="en-US" baseline="0" dirty="0" err="1" smtClean="0"/>
              <a:t>Trusted_Connection</a:t>
            </a:r>
            <a:r>
              <a:rPr lang="en-US" baseline="0" dirty="0" smtClean="0"/>
              <a:t>=</a:t>
            </a:r>
            <a:r>
              <a:rPr lang="en-US" baseline="0" dirty="0" err="1" smtClean="0"/>
              <a:t>True;Database</a:t>
            </a:r>
            <a:r>
              <a:rPr lang="en-US" baseline="0" dirty="0" smtClean="0"/>
              <a:t>=</a:t>
            </a:r>
            <a:r>
              <a:rPr lang="en-US" baseline="0" dirty="0" err="1" smtClean="0"/>
              <a:t>AdventureWorks;App</a:t>
            </a:r>
            <a:r>
              <a:rPr lang="en-US" baseline="0" dirty="0" smtClean="0"/>
              <a:t>=</a:t>
            </a:r>
            <a:r>
              <a:rPr lang="en-US" baseline="0" dirty="0" err="1" smtClean="0"/>
              <a:t>testAppTran;Timeout</a:t>
            </a:r>
            <a:r>
              <a:rPr lang="en-US" baseline="0" dirty="0" smtClean="0"/>
              <a:t>=15"</a:t>
            </a:r>
          </a:p>
          <a:p>
            <a:endParaRPr lang="en-US" baseline="0" dirty="0" smtClean="0"/>
          </a:p>
          <a:p>
            <a:endParaRPr lang="en-US" baseline="0" dirty="0" smtClean="0"/>
          </a:p>
          <a:p>
            <a:pPr marL="228600" indent="-228600">
              <a:buAutoNum type="arabicParenR"/>
            </a:pPr>
            <a:r>
              <a:rPr lang="en-US" baseline="0" dirty="0" smtClean="0"/>
              <a:t>Open Profiler trace with the default trace template against the SQL instance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Run</a:t>
            </a:r>
            <a:r>
              <a:rPr lang="en-US" baseline="0" dirty="0" smtClean="0"/>
              <a:t> the VB script “demo 2.vbs” using </a:t>
            </a:r>
            <a:r>
              <a:rPr lang="en-US" baseline="0" dirty="0" err="1" smtClean="0"/>
              <a:t>wscript</a:t>
            </a:r>
            <a:r>
              <a:rPr lang="en-US" baseline="0" dirty="0" smtClean="0"/>
              <a:t> (or double-click from Explorer)</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Can</a:t>
            </a:r>
            <a:r>
              <a:rPr lang="en-US" baseline="0" dirty="0" smtClean="0"/>
              <a:t> see after the first update completes (A), you should see the </a:t>
            </a:r>
            <a:r>
              <a:rPr lang="en-US" baseline="0" dirty="0" err="1" smtClean="0"/>
              <a:t>TextData</a:t>
            </a:r>
            <a:r>
              <a:rPr lang="en-US" baseline="0" dirty="0" smtClean="0"/>
              <a:t> of “set </a:t>
            </a:r>
            <a:r>
              <a:rPr lang="en-US" baseline="0" dirty="0" err="1" smtClean="0"/>
              <a:t>implicit_transactions</a:t>
            </a:r>
            <a:r>
              <a:rPr lang="en-US" baseline="0" dirty="0" smtClean="0"/>
              <a:t> on” in the Profiler trace output.    First update uses application </a:t>
            </a:r>
            <a:r>
              <a:rPr lang="en-US" baseline="0" dirty="0" err="1" smtClean="0"/>
              <a:t>BeginTrans</a:t>
            </a:r>
            <a:r>
              <a:rPr lang="en-US" baseline="0" dirty="0" smtClean="0"/>
              <a:t> and </a:t>
            </a:r>
            <a:r>
              <a:rPr lang="en-US" baseline="0" dirty="0" err="1" smtClean="0"/>
              <a:t>CommitTrans</a:t>
            </a: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smtClean="0"/>
              <a:t>On second update completes (B), it also uses </a:t>
            </a:r>
            <a:r>
              <a:rPr lang="en-US" baseline="0" dirty="0" err="1" smtClean="0"/>
              <a:t>implicit_transaction</a:t>
            </a:r>
            <a:r>
              <a:rPr lang="en-US" baseline="0" dirty="0" smtClean="0"/>
              <a:t> but in VB code, can see we’re only submitting </a:t>
            </a:r>
            <a:r>
              <a:rPr lang="en-US" baseline="0" dirty="0" err="1" smtClean="0"/>
              <a:t>BeginTrans</a:t>
            </a:r>
            <a:r>
              <a:rPr lang="en-US" baseline="0" dirty="0" smtClean="0"/>
              <a:t> but without </a:t>
            </a:r>
            <a:r>
              <a:rPr lang="en-US" baseline="0" dirty="0" err="1" smtClean="0"/>
              <a:t>CommitTrans</a:t>
            </a:r>
            <a:r>
              <a:rPr lang="en-US" baseline="0" dirty="0" smtClean="0"/>
              <a:t> (verify this in Profiler trace’s output)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smtClean="0"/>
              <a:t>The third update completes (C), but since this uses no </a:t>
            </a:r>
            <a:r>
              <a:rPr lang="en-US" baseline="0" dirty="0" err="1" smtClean="0"/>
              <a:t>BeginTrans</a:t>
            </a:r>
            <a:r>
              <a:rPr lang="en-US" baseline="0" dirty="0" smtClean="0"/>
              <a:t> nor </a:t>
            </a:r>
            <a:r>
              <a:rPr lang="en-US" baseline="0" dirty="0" err="1" smtClean="0"/>
              <a:t>CommitTrans</a:t>
            </a:r>
            <a:r>
              <a:rPr lang="en-US" baseline="0" dirty="0" smtClean="0"/>
              <a:t>, it re-used the second connection’s transaction (no statement of “set </a:t>
            </a:r>
            <a:r>
              <a:rPr lang="en-US" baseline="0" dirty="0" err="1" smtClean="0"/>
              <a:t>implicit_transactions</a:t>
            </a:r>
            <a:r>
              <a:rPr lang="en-US" baseline="0" dirty="0" smtClean="0"/>
              <a:t> on” being received by SQL Server (from Profiler trace output also)</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smtClean="0"/>
              <a:t>NOTE – If you close the application after point (C), you will find IF @@TRANCOUNT &gt; 0 ROLLBACK TRAN will rollback whole transaction. This means updates B and C are lost.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
        <p:nvSpPr>
          <p:cNvPr id="6" name="Slide Number Placeholder 5"/>
          <p:cNvSpPr>
            <a:spLocks noGrp="1"/>
          </p:cNvSpPr>
          <p:nvPr>
            <p:ph type="sldNum" sz="quarter" idx="12"/>
          </p:nvPr>
        </p:nvSpPr>
        <p:spPr/>
        <p:txBody>
          <a:bodyPr/>
          <a:lstStyle/>
          <a:p>
            <a:r>
              <a:rPr lang="en-US" dirty="0" smtClean="0"/>
              <a:t>Microsoft | Services</a:t>
            </a:r>
          </a:p>
          <a:p>
            <a:r>
              <a:rPr lang="en-US" dirty="0" smtClean="0"/>
              <a:t>	</a:t>
            </a:r>
            <a:fld id="{89920E16-7E2D-4061-8759-5F8497A7A433}" type="slidenum">
              <a:rPr lang="en-US" smtClean="0"/>
              <a:pPr/>
              <a:t>15</a:t>
            </a:fld>
            <a:endParaRPr lang="en-US" dirty="0"/>
          </a:p>
        </p:txBody>
      </p:sp>
    </p:spTree>
    <p:extLst>
      <p:ext uri="{BB962C8B-B14F-4D97-AF65-F5344CB8AC3E}">
        <p14:creationId xmlns:p14="http://schemas.microsoft.com/office/powerpoint/2010/main" val="962268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2600" y="457200"/>
            <a:ext cx="3200400" cy="2400300"/>
          </a:xfrm>
        </p:spPr>
      </p:sp>
      <p:sp>
        <p:nvSpPr>
          <p:cNvPr id="3" name="Notes Placeholder 2"/>
          <p:cNvSpPr>
            <a:spLocks noGrp="1"/>
          </p:cNvSpPr>
          <p:nvPr>
            <p:ph type="body" idx="1"/>
          </p:nvPr>
        </p:nvSpPr>
        <p:spPr/>
        <p:txBody>
          <a:bodyPr/>
          <a:lstStyle/>
          <a:p>
            <a:r>
              <a:rPr lang="en-US" dirty="0" smtClean="0"/>
              <a:t>What is the default transaction mode in SQL Server?</a:t>
            </a:r>
          </a:p>
          <a:p>
            <a:r>
              <a:rPr lang="en-US" b="1" dirty="0" smtClean="0"/>
              <a:t>ANSWER: </a:t>
            </a:r>
            <a:r>
              <a:rPr lang="en-US" dirty="0" err="1" smtClean="0"/>
              <a:t>autocommit</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What will the transaction count be after the following code is executed:</a:t>
            </a:r>
            <a:br>
              <a:rPr lang="en-US" sz="1200" dirty="0" smtClean="0"/>
            </a:br>
            <a:r>
              <a:rPr lang="en-US" sz="1200" dirty="0" smtClean="0">
                <a:solidFill>
                  <a:srgbClr val="0000FF"/>
                </a:solidFill>
                <a:latin typeface="Consolas"/>
              </a:rPr>
              <a:t>BEGIN</a:t>
            </a:r>
            <a:r>
              <a:rPr lang="en-US" sz="1200" dirty="0" smtClean="0">
                <a:solidFill>
                  <a:prstClr val="black"/>
                </a:solidFill>
                <a:latin typeface="Consolas"/>
              </a:rPr>
              <a:t> </a:t>
            </a:r>
            <a:r>
              <a:rPr lang="en-US" sz="1200" dirty="0" smtClean="0">
                <a:solidFill>
                  <a:srgbClr val="0000FF"/>
                </a:solidFill>
                <a:latin typeface="Consolas"/>
              </a:rPr>
              <a:t>TRANSACTION</a:t>
            </a:r>
            <a:r>
              <a:rPr lang="en-US" sz="1200" dirty="0" smtClean="0">
                <a:solidFill>
                  <a:prstClr val="black"/>
                </a:solidFill>
                <a:latin typeface="Consolas"/>
              </a:rPr>
              <a:t/>
            </a:r>
            <a:br>
              <a:rPr lang="en-US" sz="1200" dirty="0" smtClean="0">
                <a:solidFill>
                  <a:prstClr val="black"/>
                </a:solidFill>
                <a:latin typeface="Consolas"/>
              </a:rPr>
            </a:br>
            <a:r>
              <a:rPr lang="en-US" sz="1200" dirty="0" smtClean="0">
                <a:solidFill>
                  <a:prstClr val="black"/>
                </a:solidFill>
                <a:latin typeface="Consolas"/>
              </a:rPr>
              <a:t>	</a:t>
            </a:r>
            <a:r>
              <a:rPr lang="en-US" sz="1200" dirty="0" smtClean="0">
                <a:solidFill>
                  <a:srgbClr val="0000FF"/>
                </a:solidFill>
                <a:latin typeface="Consolas"/>
              </a:rPr>
              <a:t>BEGIN</a:t>
            </a:r>
            <a:r>
              <a:rPr lang="en-US" sz="1200" dirty="0" smtClean="0">
                <a:solidFill>
                  <a:prstClr val="black"/>
                </a:solidFill>
                <a:latin typeface="Consolas"/>
              </a:rPr>
              <a:t> </a:t>
            </a:r>
            <a:r>
              <a:rPr lang="en-US" sz="1200" dirty="0" smtClean="0">
                <a:solidFill>
                  <a:srgbClr val="0000FF"/>
                </a:solidFill>
                <a:latin typeface="Consolas"/>
              </a:rPr>
              <a:t>TRANSACTION</a:t>
            </a:r>
            <a:r>
              <a:rPr lang="en-US" sz="1200" dirty="0" smtClean="0">
                <a:solidFill>
                  <a:prstClr val="black"/>
                </a:solidFill>
                <a:latin typeface="Consolas"/>
              </a:rPr>
              <a:t/>
            </a:r>
            <a:br>
              <a:rPr lang="en-US" sz="1200" dirty="0" smtClean="0">
                <a:solidFill>
                  <a:prstClr val="black"/>
                </a:solidFill>
                <a:latin typeface="Consolas"/>
              </a:rPr>
            </a:br>
            <a:r>
              <a:rPr lang="en-US" sz="1200" dirty="0" smtClean="0">
                <a:solidFill>
                  <a:prstClr val="black"/>
                </a:solidFill>
                <a:latin typeface="Consolas"/>
              </a:rPr>
              <a:t>	</a:t>
            </a:r>
            <a:r>
              <a:rPr lang="en-US" sz="1200" dirty="0" smtClean="0">
                <a:solidFill>
                  <a:srgbClr val="0000FF"/>
                </a:solidFill>
                <a:latin typeface="Consolas"/>
              </a:rPr>
              <a:t>ROLLBACK</a:t>
            </a:r>
            <a:r>
              <a:rPr lang="en-US" sz="1200" dirty="0" smtClean="0">
                <a:solidFill>
                  <a:prstClr val="black"/>
                </a:solidFill>
                <a:latin typeface="Consolas"/>
              </a:rPr>
              <a:t> </a:t>
            </a:r>
            <a:r>
              <a:rPr lang="en-US" sz="1200" dirty="0" smtClean="0">
                <a:solidFill>
                  <a:srgbClr val="0000FF"/>
                </a:solidFill>
                <a:latin typeface="Consolas"/>
              </a:rPr>
              <a:t>TRANSACTION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ANSWER: </a:t>
            </a:r>
            <a:r>
              <a:rPr lang="en-US" b="0" dirty="0" smtClean="0"/>
              <a:t>0</a:t>
            </a:r>
            <a:endParaRPr lang="en-US" dirty="0" smtClean="0"/>
          </a:p>
          <a:p>
            <a:endParaRPr lang="en-US" dirty="0" smtClean="0"/>
          </a:p>
          <a:p>
            <a:pPr lvl="1"/>
            <a:endParaRPr lang="en-US" sz="1200" kern="1200" baseline="0" dirty="0" smtClean="0">
              <a:solidFill>
                <a:schemeClr val="tx1"/>
              </a:solidFill>
              <a:latin typeface="+mn-lt"/>
              <a:ea typeface="+mn-ea"/>
              <a:cs typeface="+mn-cs"/>
            </a:endParaRPr>
          </a:p>
          <a:p>
            <a:pPr lvl="1"/>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16</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3406329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1090" y="457513"/>
            <a:ext cx="3183628" cy="239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859620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7E07E-9F09-46B6-8D2F-E1DC5FD34F24}" type="slidenum">
              <a:rPr lang="en-US" smtClean="0"/>
              <a:t>3</a:t>
            </a:fld>
            <a:endParaRPr lang="en-US"/>
          </a:p>
        </p:txBody>
      </p:sp>
    </p:spTree>
    <p:extLst>
      <p:ext uri="{BB962C8B-B14F-4D97-AF65-F5344CB8AC3E}">
        <p14:creationId xmlns:p14="http://schemas.microsoft.com/office/powerpoint/2010/main" val="697305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D07E07E-9F09-46B6-8D2F-E1DC5FD34F24}" type="slidenum">
              <a:rPr lang="en-US" smtClean="0"/>
              <a:t>4</a:t>
            </a:fld>
            <a:endParaRPr lang="en-US"/>
          </a:p>
        </p:txBody>
      </p:sp>
    </p:spTree>
    <p:extLst>
      <p:ext uri="{BB962C8B-B14F-4D97-AF65-F5344CB8AC3E}">
        <p14:creationId xmlns:p14="http://schemas.microsoft.com/office/powerpoint/2010/main" val="2848400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transaction is a </a:t>
            </a:r>
            <a:r>
              <a:rPr lang="en-US" sz="1200" b="0" i="0" u="sng" strike="noStrike" kern="1200" baseline="0" dirty="0" smtClean="0">
                <a:solidFill>
                  <a:schemeClr val="tx1"/>
                </a:solidFill>
                <a:latin typeface="+mn-lt"/>
                <a:ea typeface="+mn-ea"/>
                <a:cs typeface="+mn-cs"/>
              </a:rPr>
              <a:t>single unit of work</a:t>
            </a:r>
            <a:r>
              <a:rPr lang="en-US" sz="1200" b="0" i="0" u="none" strike="noStrike" kern="1200" baseline="0" dirty="0" smtClean="0">
                <a:solidFill>
                  <a:schemeClr val="tx1"/>
                </a:solidFill>
                <a:latin typeface="+mn-lt"/>
                <a:ea typeface="+mn-ea"/>
                <a:cs typeface="+mn-cs"/>
              </a:rPr>
              <a:t>.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If a transaction is successful, modifications made during the transaction are committed to the database. If a transaction encounters errors and must be canceled or rolled back, modifications are erased. </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err="1" smtClean="0">
                <a:solidFill>
                  <a:schemeClr val="tx1"/>
                </a:solidFill>
                <a:latin typeface="+mn-lt"/>
                <a:ea typeface="+mn-ea"/>
                <a:cs typeface="+mn-cs"/>
              </a:rPr>
              <a:t>Autocommit</a:t>
            </a:r>
            <a:r>
              <a:rPr lang="en-US" sz="1200" b="1" i="0" u="none" strike="noStrike" kern="1200" baseline="0" dirty="0" smtClean="0">
                <a:solidFill>
                  <a:schemeClr val="tx1"/>
                </a:solidFill>
                <a:latin typeface="+mn-lt"/>
                <a:ea typeface="+mn-ea"/>
                <a:cs typeface="+mn-cs"/>
              </a:rPr>
              <a:t> transaction mode (default) </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Autocommit</a:t>
            </a:r>
            <a:r>
              <a:rPr lang="en-US" sz="1200" b="0" i="0" u="none" strike="noStrike" kern="1200" baseline="0" dirty="0" smtClean="0">
                <a:solidFill>
                  <a:schemeClr val="tx1"/>
                </a:solidFill>
                <a:latin typeface="+mn-lt"/>
                <a:ea typeface="+mn-ea"/>
                <a:cs typeface="+mn-cs"/>
              </a:rPr>
              <a:t> mode is the default transaction management mode of SQL Server. Every T-SQL statement, whether it is a standalone statement or part of a batch, is committed or rolled back when it completes. If a statement completes successfully, it is committed; if it encounters any error, it is rolled back. A SQL Server connection operates in </a:t>
            </a:r>
            <a:r>
              <a:rPr lang="en-US" sz="1200" b="0" i="0" u="none" strike="noStrike" kern="1200" baseline="0" dirty="0" err="1" smtClean="0">
                <a:solidFill>
                  <a:schemeClr val="tx1"/>
                </a:solidFill>
                <a:latin typeface="+mn-lt"/>
                <a:ea typeface="+mn-ea"/>
                <a:cs typeface="+mn-cs"/>
              </a:rPr>
              <a:t>autocommit</a:t>
            </a:r>
            <a:r>
              <a:rPr lang="en-US" sz="1200" b="0" i="0" u="none" strike="noStrike" kern="1200" baseline="0" dirty="0" smtClean="0">
                <a:solidFill>
                  <a:schemeClr val="tx1"/>
                </a:solidFill>
                <a:latin typeface="+mn-lt"/>
                <a:ea typeface="+mn-ea"/>
                <a:cs typeface="+mn-cs"/>
              </a:rPr>
              <a:t> mode whenever this default mode has not been overridden by either explicit or implicit transactions. </a:t>
            </a:r>
            <a:r>
              <a:rPr lang="en-US" sz="1200" b="0" i="0" u="none" strike="noStrike" kern="1200" baseline="0" dirty="0" err="1" smtClean="0">
                <a:solidFill>
                  <a:schemeClr val="tx1"/>
                </a:solidFill>
                <a:latin typeface="+mn-lt"/>
                <a:ea typeface="+mn-ea"/>
                <a:cs typeface="+mn-cs"/>
              </a:rPr>
              <a:t>Autocommit</a:t>
            </a:r>
            <a:r>
              <a:rPr lang="en-US" sz="1200" b="0" i="0" u="none" strike="noStrike" kern="1200" baseline="0" dirty="0" smtClean="0">
                <a:solidFill>
                  <a:schemeClr val="tx1"/>
                </a:solidFill>
                <a:latin typeface="+mn-lt"/>
                <a:ea typeface="+mn-ea"/>
                <a:cs typeface="+mn-cs"/>
              </a:rPr>
              <a:t> mode is also the default mode for ADO, OLE DB, ODBC, and DB-Library.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 SQL Server connection operates in </a:t>
            </a:r>
            <a:r>
              <a:rPr lang="en-US" sz="1200" b="0" i="0" u="none" strike="noStrike" kern="1200" baseline="0" dirty="0" err="1" smtClean="0">
                <a:solidFill>
                  <a:schemeClr val="tx1"/>
                </a:solidFill>
                <a:latin typeface="+mn-lt"/>
                <a:ea typeface="+mn-ea"/>
                <a:cs typeface="+mn-cs"/>
              </a:rPr>
              <a:t>autocommit</a:t>
            </a:r>
            <a:r>
              <a:rPr lang="en-US" sz="1200" b="0" i="0" u="none" strike="noStrike" kern="1200" baseline="0" dirty="0" smtClean="0">
                <a:solidFill>
                  <a:schemeClr val="tx1"/>
                </a:solidFill>
                <a:latin typeface="+mn-lt"/>
                <a:ea typeface="+mn-ea"/>
                <a:cs typeface="+mn-cs"/>
              </a:rPr>
              <a:t> mode until a BEGIN TRANSACTION statement starts an explicit transaction, or the implicit transaction mode is set ON. When the explicit transaction is committed or rolled back, or when implicit transaction mode is turned OFF, SQL Server returns to </a:t>
            </a:r>
            <a:r>
              <a:rPr lang="en-US" sz="1200" b="0" i="0" u="none" strike="noStrike" kern="1200" baseline="0" dirty="0" err="1" smtClean="0">
                <a:solidFill>
                  <a:schemeClr val="tx1"/>
                </a:solidFill>
                <a:latin typeface="+mn-lt"/>
                <a:ea typeface="+mn-ea"/>
                <a:cs typeface="+mn-cs"/>
              </a:rPr>
              <a:t>autocommit</a:t>
            </a:r>
            <a:r>
              <a:rPr lang="en-US" sz="1200" b="0" i="0" u="none" strike="noStrike" kern="1200" baseline="0" dirty="0" smtClean="0">
                <a:solidFill>
                  <a:schemeClr val="tx1"/>
                </a:solidFill>
                <a:latin typeface="+mn-lt"/>
                <a:ea typeface="+mn-ea"/>
                <a:cs typeface="+mn-cs"/>
              </a:rPr>
              <a:t> mode. </a:t>
            </a:r>
            <a:endParaRPr lang="en-US" dirty="0"/>
          </a:p>
        </p:txBody>
      </p:sp>
      <p:sp>
        <p:nvSpPr>
          <p:cNvPr id="4" name="Slide Number Placeholder 3"/>
          <p:cNvSpPr>
            <a:spLocks noGrp="1"/>
          </p:cNvSpPr>
          <p:nvPr>
            <p:ph type="sldNum" sz="quarter" idx="10"/>
          </p:nvPr>
        </p:nvSpPr>
        <p:spPr/>
        <p:txBody>
          <a:bodyPr/>
          <a:lstStyle/>
          <a:p>
            <a:fld id="{CD07E07E-9F09-46B6-8D2F-E1DC5FD34F24}" type="slidenum">
              <a:rPr lang="en-US" smtClean="0"/>
              <a:t>5</a:t>
            </a:fld>
            <a:endParaRPr lang="en-US"/>
          </a:p>
        </p:txBody>
      </p:sp>
    </p:spTree>
    <p:extLst>
      <p:ext uri="{BB962C8B-B14F-4D97-AF65-F5344CB8AC3E}">
        <p14:creationId xmlns:p14="http://schemas.microsoft.com/office/powerpoint/2010/main" val="2512187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Explicit transaction mode </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An explicit transaction is a transaction that starts with a BEGIN TRANSACTION statement. An explicit transaction can contain one or more statements and must be terminated by either a COMMIT TRANSACTION or ROLLBACK TRANSACTION statement. </a:t>
            </a:r>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D07E07E-9F09-46B6-8D2F-E1DC5FD34F24}" type="slidenum">
              <a:rPr lang="en-US" smtClean="0"/>
              <a:t>6</a:t>
            </a:fld>
            <a:endParaRPr lang="en-US"/>
          </a:p>
        </p:txBody>
      </p:sp>
    </p:spTree>
    <p:extLst>
      <p:ext uri="{BB962C8B-B14F-4D97-AF65-F5344CB8AC3E}">
        <p14:creationId xmlns:p14="http://schemas.microsoft.com/office/powerpoint/2010/main" val="1128210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Implicit transaction mode </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SQL Server can automatically or, more precisely, implicitly start a transaction for you if the SET IMPLICIT_TRANSACTIONS ON statement is run, or if the implicit transaction option is turned on globally by running </a:t>
            </a:r>
            <a:r>
              <a:rPr lang="en-US" sz="1200" b="0" i="0" u="none" strike="noStrike" kern="1200" baseline="0" dirty="0" err="1" smtClean="0">
                <a:solidFill>
                  <a:schemeClr val="tx1"/>
                </a:solidFill>
                <a:latin typeface="+mn-lt"/>
                <a:ea typeface="+mn-ea"/>
                <a:cs typeface="+mn-cs"/>
              </a:rPr>
              <a:t>sp_configure</a:t>
            </a:r>
            <a:r>
              <a:rPr lang="en-US" sz="1200" b="0" i="0" u="none" strike="noStrike" kern="1200" baseline="0" dirty="0" smtClean="0">
                <a:solidFill>
                  <a:schemeClr val="tx1"/>
                </a:solidFill>
                <a:latin typeface="+mn-lt"/>
                <a:ea typeface="+mn-ea"/>
                <a:cs typeface="+mn-cs"/>
              </a:rPr>
              <a:t> </a:t>
            </a:r>
            <a:r>
              <a:rPr lang="en-US" sz="1200" b="0" i="1" u="none" strike="noStrike" kern="1200" baseline="0" dirty="0" smtClean="0">
                <a:solidFill>
                  <a:schemeClr val="tx1"/>
                </a:solidFill>
                <a:latin typeface="+mn-lt"/>
                <a:ea typeface="+mn-ea"/>
                <a:cs typeface="+mn-cs"/>
              </a:rPr>
              <a:t>user options </a:t>
            </a:r>
            <a:r>
              <a:rPr lang="en-US" sz="1200" b="0" i="0" u="none" strike="noStrike" kern="1200" baseline="0" dirty="0" smtClean="0">
                <a:solidFill>
                  <a:schemeClr val="tx1"/>
                </a:solidFill>
                <a:latin typeface="+mn-lt"/>
                <a:ea typeface="+mn-ea"/>
                <a:cs typeface="+mn-cs"/>
              </a:rPr>
              <a:t>2. (Actually, the bit mask 0x2 must be turned ON for the user option, so you might have to perform an </a:t>
            </a:r>
            <a:r>
              <a:rPr lang="en-US" sz="1200" b="1" i="0" u="none" strike="noStrike" kern="1200" baseline="0" dirty="0" smtClean="0">
                <a:solidFill>
                  <a:schemeClr val="tx1"/>
                </a:solidFill>
                <a:latin typeface="+mn-lt"/>
                <a:ea typeface="+mn-ea"/>
                <a:cs typeface="+mn-cs"/>
              </a:rPr>
              <a:t>OR </a:t>
            </a:r>
            <a:r>
              <a:rPr lang="en-US" sz="1200" b="0" i="0" u="none" strike="noStrike" kern="1200" baseline="0" dirty="0" smtClean="0">
                <a:solidFill>
                  <a:schemeClr val="tx1"/>
                </a:solidFill>
                <a:latin typeface="+mn-lt"/>
                <a:ea typeface="+mn-ea"/>
                <a:cs typeface="+mn-cs"/>
              </a:rPr>
              <a:t>operation with the existing user option value. </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Additional Reading:</a:t>
            </a:r>
          </a:p>
          <a:p>
            <a:r>
              <a:rPr lang="en-US" i="1" dirty="0"/>
              <a:t>SET IMPLICIT_TRANSACTIONS </a:t>
            </a:r>
            <a:endParaRPr lang="en-US" sz="1200" i="1" u="none" strike="noStrike" kern="1200" baseline="0" dirty="0" smtClean="0">
              <a:solidFill>
                <a:schemeClr val="tx1"/>
              </a:solidFill>
            </a:endParaRPr>
          </a:p>
          <a:p>
            <a:r>
              <a:rPr lang="en-US" sz="1200" b="0" i="0" u="none" strike="noStrike" kern="1200" baseline="0" dirty="0" smtClean="0">
                <a:solidFill>
                  <a:schemeClr val="tx1"/>
                </a:solidFill>
                <a:latin typeface="+mn-lt"/>
                <a:ea typeface="+mn-ea"/>
                <a:cs typeface="+mn-cs"/>
                <a:hlinkClick r:id="rId3"/>
              </a:rPr>
              <a:t>http://msdn.microsoft.com/en-us/library/ms187807.aspx</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D07E07E-9F09-46B6-8D2F-E1DC5FD34F24}" type="slidenum">
              <a:rPr lang="en-US" smtClean="0"/>
              <a:t>7</a:t>
            </a:fld>
            <a:endParaRPr lang="en-US"/>
          </a:p>
        </p:txBody>
      </p:sp>
    </p:spTree>
    <p:extLst>
      <p:ext uri="{BB962C8B-B14F-4D97-AF65-F5344CB8AC3E}">
        <p14:creationId xmlns:p14="http://schemas.microsoft.com/office/powerpoint/2010/main" val="3904164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Applicable only to MARS, a T-SQL explicit or implicit transaction that starts under a MARS session becomes a batch-scoped transaction. A batch-scoped transaction that is not committed or rolled back when a batch completes is automatically rolled back by SQL Server. </a:t>
            </a:r>
          </a:p>
          <a:p>
            <a:endParaRPr lang="en-US" dirty="0"/>
          </a:p>
        </p:txBody>
      </p:sp>
      <p:sp>
        <p:nvSpPr>
          <p:cNvPr id="4" name="Slide Number Placeholder 3"/>
          <p:cNvSpPr>
            <a:spLocks noGrp="1"/>
          </p:cNvSpPr>
          <p:nvPr>
            <p:ph type="sldNum" sz="quarter" idx="10"/>
          </p:nvPr>
        </p:nvSpPr>
        <p:spPr/>
        <p:txBody>
          <a:bodyPr/>
          <a:lstStyle/>
          <a:p>
            <a:fld id="{CD07E07E-9F09-46B6-8D2F-E1DC5FD34F24}" type="slidenum">
              <a:rPr lang="en-US" smtClean="0"/>
              <a:t>8</a:t>
            </a:fld>
            <a:endParaRPr lang="en-US"/>
          </a:p>
        </p:txBody>
      </p:sp>
    </p:spTree>
    <p:extLst>
      <p:ext uri="{BB962C8B-B14F-4D97-AF65-F5344CB8AC3E}">
        <p14:creationId xmlns:p14="http://schemas.microsoft.com/office/powerpoint/2010/main" val="2852930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5BD43CAE-1524-48FF-A5FC-1E9511621781}" type="slidenum">
              <a:rPr lang="en-US" smtClean="0"/>
              <a:pPr/>
              <a:t>9</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r>
              <a:rPr lang="en-US" sz="1200" b="0" i="0" u="none" strike="noStrike" kern="1200" baseline="0" dirty="0" smtClean="0">
                <a:solidFill>
                  <a:schemeClr val="tx1"/>
                </a:solidFill>
                <a:latin typeface="+mn-lt"/>
                <a:ea typeface="+mn-ea"/>
                <a:cs typeface="+mn-cs"/>
              </a:rPr>
              <a:t>Applications control transactions mainly by specifying when a transaction starts and ends. You can specify the start and end of a transaction by using either T-SQL statements or database application programming interface (API) functions. The system must also be able to correctly handle errors that terminate a transaction before it completes. </a:t>
            </a:r>
          </a:p>
        </p:txBody>
      </p:sp>
    </p:spTree>
    <p:extLst>
      <p:ext uri="{BB962C8B-B14F-4D97-AF65-F5344CB8AC3E}">
        <p14:creationId xmlns:p14="http://schemas.microsoft.com/office/powerpoint/2010/main" val="26002831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 Deck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Course Title</a:t>
            </a:r>
            <a:endParaRPr lang="en-US" dirty="0"/>
          </a:p>
        </p:txBody>
      </p:sp>
      <p:sp>
        <p:nvSpPr>
          <p:cNvPr id="3" name="Subtitle 2"/>
          <p:cNvSpPr>
            <a:spLocks noGrp="1"/>
          </p:cNvSpPr>
          <p:nvPr>
            <p:ph type="subTitle" idx="1" hasCustomPrompt="1"/>
          </p:nvPr>
        </p:nvSpPr>
        <p:spPr>
          <a:xfrm>
            <a:off x="640080" y="3291840"/>
            <a:ext cx="8046720" cy="1005840"/>
          </a:xfrm>
        </p:spPr>
        <p:txBody>
          <a:bodyPr>
            <a:normAutofit/>
          </a:bodyPr>
          <a:lstStyle>
            <a:lvl1pPr marL="0" marR="0" indent="0" algn="l" defTabSz="914400" rtl="0" eaLnBrk="1" fontAlgn="auto" latinLnBrk="0" hangingPunct="1">
              <a:lnSpc>
                <a:spcPct val="100000"/>
              </a:lnSpc>
              <a:spcBef>
                <a:spcPct val="20000"/>
              </a:spcBef>
              <a:spcAft>
                <a:spcPts val="0"/>
              </a:spcAft>
              <a:buClrTx/>
              <a:buSzPct val="100000"/>
              <a:buFont typeface="Arial" pitchFamily="34" charset="0"/>
              <a:buNone/>
              <a:tabLst/>
              <a:defRPr sz="2400">
                <a:solidFill>
                  <a:schemeClr val="tx2"/>
                </a:solidFill>
                <a:latin typeface="+mj-lt"/>
              </a:defRPr>
            </a:lvl1pPr>
            <a:lvl2pPr marL="4572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800">
                <a:solidFill>
                  <a:schemeClr val="tx1">
                    <a:lumMod val="75000"/>
                    <a:lumOff val="25000"/>
                  </a:schemeClr>
                </a:solidFill>
              </a:defRPr>
            </a:lvl2pPr>
            <a:lvl3pPr marL="9144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600">
                <a:solidFill>
                  <a:schemeClr val="tx1">
                    <a:lumMod val="75000"/>
                    <a:lumOff val="25000"/>
                  </a:schemeClr>
                </a:solidFill>
              </a:defRPr>
            </a:lvl3pPr>
            <a:lvl4pPr marL="13716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400">
                <a:solidFill>
                  <a:schemeClr val="tx1">
                    <a:lumMod val="75000"/>
                    <a:lumOff val="25000"/>
                  </a:schemeClr>
                </a:solidFill>
              </a:defRPr>
            </a:lvl4pPr>
            <a:lvl5pPr marL="18288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Module Title</a:t>
            </a:r>
            <a:endParaRPr lang="en-US" dirty="0"/>
          </a:p>
        </p:txBody>
      </p:sp>
      <p:sp>
        <p:nvSpPr>
          <p:cNvPr id="17" name="Date Placeholder 3"/>
          <p:cNvSpPr>
            <a:spLocks noGrp="1"/>
          </p:cNvSpPr>
          <p:nvPr>
            <p:ph type="dt" sz="half" idx="10"/>
          </p:nvPr>
        </p:nvSpPr>
        <p:spPr>
          <a:xfrm>
            <a:off x="1371600" y="6474430"/>
            <a:ext cx="838200" cy="365125"/>
          </a:xfrm>
          <a:prstGeom prst="rect">
            <a:avLst/>
          </a:prstGeom>
        </p:spPr>
        <p:txBody>
          <a:bodyPr lIns="45720" anchor="ctr" anchorCtr="0"/>
          <a:lstStyle>
            <a:lvl1pPr algn="l">
              <a:defRPr>
                <a:solidFill>
                  <a:schemeClr val="tx1"/>
                </a:solidFill>
              </a:defRPr>
            </a:lvl1pPr>
          </a:lstStyle>
          <a:p>
            <a:fld id="{5FC45E2C-0649-49E0-9513-C154C423E94A}" type="datetimeFigureOut">
              <a:rPr lang="en-US" smtClean="0"/>
              <a:t>11/30/2012</a:t>
            </a:fld>
            <a:endParaRPr lang="en-US"/>
          </a:p>
        </p:txBody>
      </p:sp>
      <p:sp>
        <p:nvSpPr>
          <p:cNvPr id="2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endParaRPr lang="en-US"/>
          </a:p>
        </p:txBody>
      </p:sp>
      <p:sp>
        <p:nvSpPr>
          <p:cNvPr id="24" name="Content Placeholder 22"/>
          <p:cNvSpPr>
            <a:spLocks noGrp="1"/>
          </p:cNvSpPr>
          <p:nvPr>
            <p:ph sz="quarter" idx="18" hasCustomPrompt="1"/>
          </p:nvPr>
        </p:nvSpPr>
        <p:spPr>
          <a:xfrm>
            <a:off x="0" y="5796017"/>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Title</a:t>
            </a:r>
            <a:endParaRPr lang="en-US" dirty="0"/>
          </a:p>
        </p:txBody>
      </p:sp>
      <p:sp>
        <p:nvSpPr>
          <p:cNvPr id="25" name="Content Placeholder 22"/>
          <p:cNvSpPr>
            <a:spLocks noGrp="1"/>
          </p:cNvSpPr>
          <p:nvPr>
            <p:ph sz="quarter" idx="19" hasCustomPrompt="1"/>
          </p:nvPr>
        </p:nvSpPr>
        <p:spPr>
          <a:xfrm>
            <a:off x="0" y="6117267"/>
            <a:ext cx="2667000" cy="304800"/>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Company</a:t>
            </a:r>
            <a:endParaRPr lang="en-US" dirty="0"/>
          </a:p>
        </p:txBody>
      </p:sp>
      <p:sp>
        <p:nvSpPr>
          <p:cNvPr id="11" name="Content Placeholder 22"/>
          <p:cNvSpPr>
            <a:spLocks noGrp="1"/>
          </p:cNvSpPr>
          <p:nvPr>
            <p:ph sz="quarter" idx="20" hasCustomPrompt="1"/>
          </p:nvPr>
        </p:nvSpPr>
        <p:spPr>
          <a:xfrm>
            <a:off x="0" y="5468183"/>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Name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6383" y="0"/>
            <a:ext cx="3447619" cy="1028571"/>
          </a:xfrm>
          <a:prstGeom prst="rect">
            <a:avLst/>
          </a:prstGeom>
        </p:spPr>
      </p:pic>
    </p:spTree>
    <p:extLst>
      <p:ext uri="{BB962C8B-B14F-4D97-AF65-F5344CB8AC3E}">
        <p14:creationId xmlns:p14="http://schemas.microsoft.com/office/powerpoint/2010/main" val="74697912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3.1 Action Pla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5FC45E2C-0649-49E0-9513-C154C423E94A}" type="datetimeFigureOut">
              <a:rPr lang="en-US" smtClean="0"/>
              <a:t>11/30/2012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Action Plan</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3.2 Demo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5FC45E2C-0649-49E0-9513-C154C423E94A}" type="datetimeFigureOut">
              <a:rPr lang="en-US" smtClean="0"/>
              <a:t>11/30/2012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Demonstration</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690762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3.3 Activity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5FC45E2C-0649-49E0-9513-C154C423E94A}" type="datetimeFigureOut">
              <a:rPr lang="en-US" smtClean="0"/>
              <a:t>11/30/2012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Activity</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3.4 Discussio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5FC45E2C-0649-49E0-9513-C154C423E94A}" type="datetimeFigureOut">
              <a:rPr lang="en-US" smtClean="0"/>
              <a:t>11/30/2012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Discussion</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7310335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3.5 Lab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5FC45E2C-0649-49E0-9513-C154C423E94A}" type="datetimeFigureOut">
              <a:rPr lang="en-US" smtClean="0"/>
              <a:t>11/30/2012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Lab</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16987555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3.6 Multimedia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5FC45E2C-0649-49E0-9513-C154C423E94A}" type="datetimeFigureOut">
              <a:rPr lang="en-US" smtClean="0"/>
              <a:t>11/30/2012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Multimedia</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4800" y="6406858"/>
            <a:ext cx="1225402" cy="45114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371148820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 MS-Closing Pic1">
    <p:bg>
      <p:bgPr>
        <a:solidFill>
          <a:schemeClr val="bg1"/>
        </a:solidFill>
        <a:effectLst/>
      </p:bgPr>
    </p:bg>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437167"/>
            <a:ext cx="5280660" cy="40805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Tree>
    <p:extLst>
      <p:ext uri="{BB962C8B-B14F-4D97-AF65-F5344CB8AC3E}">
        <p14:creationId xmlns:p14="http://schemas.microsoft.com/office/powerpoint/2010/main" val="1440141196"/>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 Legal">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1352" cy="411480"/>
          </a:xfrm>
        </p:spPr>
        <p:txBody>
          <a:bodyPr>
            <a:noAutofit/>
          </a:bodyPr>
          <a:lstStyle>
            <a:lvl1pPr>
              <a:defRPr sz="2400">
                <a:solidFill>
                  <a:schemeClr val="tx2"/>
                </a:solidFill>
              </a:defRPr>
            </a:lvl1pPr>
          </a:lstStyle>
          <a:p>
            <a:r>
              <a:rPr lang="en-US" smtClean="0"/>
              <a:t>Click to edit Master title style</a:t>
            </a:r>
            <a:endParaRPr lang="en-US" dirty="0"/>
          </a:p>
        </p:txBody>
      </p:sp>
      <p:sp>
        <p:nvSpPr>
          <p:cNvPr id="20" name="Text Placeholder 19"/>
          <p:cNvSpPr>
            <a:spLocks noGrp="1"/>
          </p:cNvSpPr>
          <p:nvPr>
            <p:ph type="body" sz="quarter" idx="13"/>
          </p:nvPr>
        </p:nvSpPr>
        <p:spPr>
          <a:xfrm>
            <a:off x="304800" y="914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4" name="Text Placeholder 19"/>
          <p:cNvSpPr>
            <a:spLocks noGrp="1"/>
          </p:cNvSpPr>
          <p:nvPr>
            <p:ph type="body" sz="quarter" idx="14"/>
          </p:nvPr>
        </p:nvSpPr>
        <p:spPr>
          <a:xfrm>
            <a:off x="304800" y="3962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6" name="Text Placeholder 25"/>
          <p:cNvSpPr>
            <a:spLocks noGrp="1"/>
          </p:cNvSpPr>
          <p:nvPr>
            <p:ph type="body" sz="quarter" idx="15"/>
          </p:nvPr>
        </p:nvSpPr>
        <p:spPr>
          <a:xfrm>
            <a:off x="304800" y="3276600"/>
            <a:ext cx="8531352" cy="411480"/>
          </a:xfrm>
        </p:spPr>
        <p:txBody>
          <a:bodyPr>
            <a:noAutofit/>
          </a:bodyPr>
          <a:lstStyle>
            <a:lvl1pPr>
              <a:buFont typeface="Arial" pitchFamily="34" charset="0"/>
              <a:buNone/>
              <a:defRPr sz="2400">
                <a:solidFill>
                  <a:schemeClr val="tx2"/>
                </a:solidFill>
                <a:latin typeface="+mj-lt"/>
              </a:defRPr>
            </a:lvl1pPr>
            <a:lvl2pPr>
              <a:buFont typeface="Arial" pitchFamily="34" charset="0"/>
              <a:buNone/>
              <a:defRPr sz="2200"/>
            </a:lvl2pPr>
            <a:lvl3pPr>
              <a:buFont typeface="Arial" pitchFamily="34" charset="0"/>
              <a:buNone/>
              <a:defRPr sz="2200"/>
            </a:lvl3pPr>
            <a:lvl4pPr>
              <a:buFont typeface="Arial" pitchFamily="34" charset="0"/>
              <a:buNone/>
              <a:defRPr sz="2200"/>
            </a:lvl4pPr>
            <a:lvl5pPr>
              <a:buFont typeface="Arial" pitchFamily="34" charset="0"/>
              <a:buNone/>
              <a:defRPr sz="2200"/>
            </a:lvl5pPr>
          </a:lstStyle>
          <a:p>
            <a:pPr lvl="0"/>
            <a:r>
              <a:rPr lang="en-US" smtClean="0"/>
              <a:t>Click to edit Master text styles</a:t>
            </a:r>
          </a:p>
        </p:txBody>
      </p:sp>
      <p:sp>
        <p:nvSpPr>
          <p:cNvPr id="30" name="Text Placeholder 29"/>
          <p:cNvSpPr>
            <a:spLocks noGrp="1"/>
          </p:cNvSpPr>
          <p:nvPr>
            <p:ph type="body" sz="quarter" idx="17"/>
          </p:nvPr>
        </p:nvSpPr>
        <p:spPr>
          <a:xfrm>
            <a:off x="304800" y="3725672"/>
            <a:ext cx="5486400" cy="228600"/>
          </a:xfrm>
        </p:spPr>
        <p:txBody>
          <a:bodyPr lIns="182880" tIns="0" rIns="182880" bIns="0" anchor="ctr" anchorCtr="0">
            <a:noAutofit/>
          </a:bodyPr>
          <a:lstStyle>
            <a:lvl1pPr marL="0" indent="0">
              <a:spcBef>
                <a:spcPts val="0"/>
              </a:spcBef>
              <a:buFont typeface="Arial" pitchFamily="34" charset="0"/>
              <a:buNone/>
              <a:defRPr sz="1050" b="0">
                <a:solidFill>
                  <a:schemeClr val="bg2"/>
                </a:solidFill>
              </a:defRPr>
            </a:lvl1pPr>
            <a:lvl2pPr marL="112713" indent="6350">
              <a:buFont typeface="Arial" pitchFamily="34" charset="0"/>
              <a:buNone/>
              <a:defRPr sz="1050"/>
            </a:lvl2pPr>
            <a:lvl3pPr marL="112713" indent="6350">
              <a:buFont typeface="Arial" pitchFamily="34" charset="0"/>
              <a:buNone/>
              <a:defRPr sz="1050"/>
            </a:lvl3pPr>
            <a:lvl4pPr marL="112713" indent="6350">
              <a:buFont typeface="Arial" pitchFamily="34" charset="0"/>
              <a:buNone/>
              <a:defRPr sz="1050"/>
            </a:lvl4pPr>
            <a:lvl5pPr marL="112713" indent="6350">
              <a:buFont typeface="Arial" pitchFamily="34" charset="0"/>
              <a:buNone/>
              <a:defRPr sz="1050"/>
            </a:lvl5pPr>
          </a:lstStyle>
          <a:p>
            <a:pPr lvl="0"/>
            <a:r>
              <a:rPr lang="en-US" smtClean="0"/>
              <a:t>Click to edit Master text styles</a:t>
            </a:r>
          </a:p>
        </p:txBody>
      </p:sp>
      <p:sp>
        <p:nvSpPr>
          <p:cNvPr id="14" name="Footer Placeholder 13"/>
          <p:cNvSpPr>
            <a:spLocks noGrp="1"/>
          </p:cNvSpPr>
          <p:nvPr>
            <p:ph type="ftr" sz="quarter" idx="20"/>
          </p:nvPr>
        </p:nvSpPr>
        <p:spPr>
          <a:xfrm>
            <a:off x="304800" y="675640"/>
            <a:ext cx="5486400" cy="228600"/>
          </a:xfrm>
        </p:spPr>
        <p:txBody>
          <a:bodyPr lIns="182880" tIns="0" rIns="182880" bIns="0"/>
          <a:lstStyle>
            <a:lvl1pPr algn="l">
              <a:defRPr sz="1050" b="0">
                <a:solidFill>
                  <a:schemeClr val="bg2"/>
                </a:solidFill>
              </a:defRPr>
            </a:lvl1pPr>
          </a:lstStyle>
          <a:p>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8598" y="6406858"/>
            <a:ext cx="1225402" cy="451143"/>
          </a:xfrm>
          <a:prstGeom prst="rect">
            <a:avLst/>
          </a:prstGeom>
        </p:spPr>
      </p:pic>
    </p:spTree>
    <p:extLst>
      <p:ext uri="{BB962C8B-B14F-4D97-AF65-F5344CB8AC3E}">
        <p14:creationId xmlns:p14="http://schemas.microsoft.com/office/powerpoint/2010/main" val="195223850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C45E2C-0649-49E0-9513-C154C423E94A}" type="datetimeFigureOut">
              <a:rPr lang="en-US" smtClean="0"/>
              <a:t>11/30/2012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D0FC7-25B8-4021-BB01-DBA654B572BA}" type="slidenum">
              <a:rPr lang="en-US" smtClean="0"/>
              <a:t>‹#›</a:t>
            </a:fld>
            <a:endParaRPr lang="en-US"/>
          </a:p>
        </p:txBody>
      </p:sp>
    </p:spTree>
    <p:extLst>
      <p:ext uri="{BB962C8B-B14F-4D97-AF65-F5344CB8AC3E}">
        <p14:creationId xmlns:p14="http://schemas.microsoft.com/office/powerpoint/2010/main" val="846416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 Section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Section title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Section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5FC45E2C-0649-49E0-9513-C154C423E94A}" type="datetimeFigureOut">
              <a:rPr lang="en-US" smtClean="0"/>
              <a:t>11/30/2012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256154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1 Topic Title_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222409"/>
            <a:ext cx="8534400" cy="920591"/>
          </a:xfrm>
        </p:spPr>
        <p:txBody>
          <a:bodyPr anchor="b" anchorCtr="0">
            <a:norm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304800" y="1188720"/>
            <a:ext cx="85344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sp>
        <p:nvSpPr>
          <p:cNvPr id="19"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5FC45E2C-0649-49E0-9513-C154C423E94A}" type="datetimeFigureOut">
              <a:rPr lang="en-US" smtClean="0"/>
              <a:t>11/30/2012</a:t>
            </a:fld>
            <a:endParaRPr lang="en-US"/>
          </a:p>
        </p:txBody>
      </p:sp>
      <p:sp>
        <p:nvSpPr>
          <p:cNvPr id="20"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30FD0FC7-25B8-4021-BB01-DBA654B572BA}" type="slidenum">
              <a:rPr lang="en-US" smtClean="0"/>
              <a:t>‹#›</a:t>
            </a:fld>
            <a:endParaRPr lang="en-US"/>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87371488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228600"/>
            <a:ext cx="8534400" cy="533400"/>
          </a:xfrm>
        </p:spPr>
        <p:txBody>
          <a:bodyPr>
            <a:noAutofit/>
          </a:bodyPr>
          <a:lstStyle>
            <a:lvl1pPr>
              <a:defRPr sz="3200">
                <a:solidFill>
                  <a:schemeClr val="tx2"/>
                </a:solidFill>
              </a:defRPr>
            </a:lvl1pPr>
          </a:lstStyle>
          <a:p>
            <a:r>
              <a:rPr lang="en-US" dirty="0" smtClean="0"/>
              <a:t>Click to edit Topic title</a:t>
            </a:r>
            <a:endParaRPr lang="en-US" dirty="0"/>
          </a:p>
        </p:txBody>
      </p:sp>
      <p:sp>
        <p:nvSpPr>
          <p:cNvPr id="8" name="Text Placeholder 7"/>
          <p:cNvSpPr>
            <a:spLocks noGrp="1"/>
          </p:cNvSpPr>
          <p:nvPr>
            <p:ph type="body" sz="quarter" idx="13" hasCustomPrompt="1"/>
          </p:nvPr>
        </p:nvSpPr>
        <p:spPr>
          <a:xfrm>
            <a:off x="304800" y="1219200"/>
            <a:ext cx="8534400" cy="513588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hasCustomPrompt="1"/>
          </p:nvPr>
        </p:nvSpPr>
        <p:spPr>
          <a:xfrm>
            <a:off x="457200" y="762000"/>
            <a:ext cx="8382000" cy="457200"/>
          </a:xfrm>
        </p:spPr>
        <p:txBody>
          <a:bodyPr>
            <a:noAutofit/>
          </a:bodyPr>
          <a:lstStyle>
            <a:lvl1pPr>
              <a:buFont typeface="Arial" pitchFamily="34" charset="0"/>
              <a:buNone/>
              <a:defRPr sz="2400" baseline="0">
                <a:solidFill>
                  <a:schemeClr val="bg2"/>
                </a:solidFill>
                <a:latin typeface="+mj-lt"/>
              </a:defRPr>
            </a:lvl1pPr>
          </a:lstStyle>
          <a:p>
            <a:pPr lvl="0"/>
            <a:r>
              <a:rPr lang="en-US" dirty="0" smtClean="0"/>
              <a:t>Click to edit Topic Subtitle</a:t>
            </a:r>
          </a:p>
        </p:txBody>
      </p:sp>
      <p:sp>
        <p:nvSpPr>
          <p:cNvPr id="30"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5FC45E2C-0649-49E0-9513-C154C423E94A}" type="datetimeFigureOut">
              <a:rPr lang="en-US" smtClean="0"/>
              <a:t>11/30/2012</a:t>
            </a:fld>
            <a:endParaRPr lang="en-US"/>
          </a:p>
        </p:txBody>
      </p:sp>
      <p:sp>
        <p:nvSpPr>
          <p:cNvPr id="31"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30FD0FC7-25B8-4021-BB01-DBA654B572BA}" type="slidenum">
              <a:rPr lang="en-US" smtClean="0"/>
              <a:t>‹#›</a:t>
            </a:fld>
            <a:endParaRPr lang="en-US"/>
          </a:p>
        </p:txBody>
      </p:sp>
      <p:sp>
        <p:nvSpPr>
          <p:cNvPr id="32"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617870004"/>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3 Title Only">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4400" cy="914400"/>
          </a:xfrm>
        </p:spPr>
        <p:txBody>
          <a:bodyPr anchor="b" anchorCtr="0">
            <a:normAutofit/>
          </a:bodyPr>
          <a:lstStyle>
            <a:lvl1pPr>
              <a:defRPr sz="3200">
                <a:solidFill>
                  <a:schemeClr val="tx2"/>
                </a:solidFill>
              </a:defRPr>
            </a:lvl1pPr>
          </a:lstStyle>
          <a:p>
            <a:r>
              <a:rPr lang="en-US" smtClean="0"/>
              <a:t>Click to edit Master title style</a:t>
            </a:r>
            <a:endParaRPr lang="en-US" dirty="0"/>
          </a:p>
        </p:txBody>
      </p:sp>
      <p:sp>
        <p:nvSpPr>
          <p:cNvPr id="22" name="Footer Placeholder 4"/>
          <p:cNvSpPr>
            <a:spLocks noGrp="1"/>
          </p:cNvSpPr>
          <p:nvPr>
            <p:ph type="ftr" sz="quarter" idx="11"/>
          </p:nvPr>
        </p:nvSpPr>
        <p:spPr>
          <a:xfrm>
            <a:off x="2651760" y="6476303"/>
            <a:ext cx="3657600" cy="365125"/>
          </a:xfrm>
          <a:prstGeom prst="rect">
            <a:avLst/>
          </a:prstGeom>
        </p:spPr>
        <p:txBody>
          <a:bodyPr anchor="ctr" anchorCtr="0"/>
          <a:lstStyle>
            <a:lvl1pPr>
              <a:defRPr>
                <a:solidFill>
                  <a:schemeClr val="bg1"/>
                </a:solidFill>
              </a:defRPr>
            </a:lvl1pPr>
          </a:lstStyle>
          <a:p>
            <a:endParaRPr lang="en-US"/>
          </a:p>
        </p:txBody>
      </p:sp>
      <p:sp>
        <p:nvSpPr>
          <p:cNvPr id="2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5FC45E2C-0649-49E0-9513-C154C423E94A}" type="datetimeFigureOut">
              <a:rPr lang="en-US" smtClean="0"/>
              <a:t>11/30/2012</a:t>
            </a:fld>
            <a:endParaRPr lang="en-US"/>
          </a:p>
        </p:txBody>
      </p:sp>
      <p:sp>
        <p:nvSpPr>
          <p:cNvPr id="24"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30FD0FC7-25B8-4021-BB01-DBA654B572BA}" type="slidenum">
              <a:rPr lang="en-US" smtClean="0"/>
              <a:t>‹#›</a:t>
            </a:fld>
            <a:endParaRPr lang="en-US"/>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621805852"/>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4 Title_Subtitle Only">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599"/>
            <a:ext cx="8534400" cy="533400"/>
          </a:xfrm>
        </p:spPr>
        <p:txBody>
          <a:bodyPr/>
          <a:lstStyle>
            <a:lvl1pPr>
              <a:defRPr>
                <a:solidFill>
                  <a:schemeClr val="tx2"/>
                </a:solidFill>
              </a:defRPr>
            </a:lvl1pPr>
          </a:lstStyle>
          <a:p>
            <a:r>
              <a:rPr lang="en-US" smtClean="0"/>
              <a:t>Click to edit Master title style</a:t>
            </a:r>
            <a:endParaRPr lang="en-US" dirty="0"/>
          </a:p>
        </p:txBody>
      </p:sp>
      <p:sp>
        <p:nvSpPr>
          <p:cNvPr id="8" name="Text Placeholder 9"/>
          <p:cNvSpPr>
            <a:spLocks noGrp="1"/>
          </p:cNvSpPr>
          <p:nvPr>
            <p:ph type="body" sz="quarter" idx="14"/>
          </p:nvPr>
        </p:nvSpPr>
        <p:spPr>
          <a:xfrm>
            <a:off x="457200" y="788633"/>
            <a:ext cx="8382000" cy="506767"/>
          </a:xfrm>
        </p:spPr>
        <p:txBody>
          <a:bodyPr>
            <a:noAutofit/>
          </a:bodyPr>
          <a:lstStyle>
            <a:lvl1pPr>
              <a:buFont typeface="Arial" pitchFamily="34" charset="0"/>
              <a:buNone/>
              <a:defRPr sz="2600">
                <a:solidFill>
                  <a:schemeClr val="bg2"/>
                </a:solidFill>
                <a:latin typeface="+mj-lt"/>
              </a:defRPr>
            </a:lvl1pPr>
          </a:lstStyle>
          <a:p>
            <a:pPr lvl="0"/>
            <a:r>
              <a:rPr lang="en-US" smtClean="0"/>
              <a:t>Click to edit Master text styles</a:t>
            </a:r>
          </a:p>
        </p:txBody>
      </p:sp>
      <p:sp>
        <p:nvSpPr>
          <p:cNvPr id="2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5FC45E2C-0649-49E0-9513-C154C423E94A}" type="datetimeFigureOut">
              <a:rPr lang="en-US" smtClean="0"/>
              <a:t>11/30/2012</a:t>
            </a:fld>
            <a:endParaRPr lang="en-US"/>
          </a:p>
        </p:txBody>
      </p:sp>
      <p:sp>
        <p:nvSpPr>
          <p:cNvPr id="2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30FD0FC7-25B8-4021-BB01-DBA654B572BA}" type="slidenum">
              <a:rPr lang="en-US" smtClean="0"/>
              <a:t>‹#›</a:t>
            </a:fld>
            <a:endParaRPr lang="en-US"/>
          </a:p>
        </p:txBody>
      </p:sp>
      <p:sp>
        <p:nvSpPr>
          <p:cNvPr id="26"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2128398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5 Topic Title_Caption_Picture">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5449"/>
            <a:ext cx="3200400" cy="717551"/>
          </a:xfrm>
        </p:spPr>
        <p:txBody>
          <a:bodyPr anchor="b" anchorCtr="0">
            <a:normAutofit/>
          </a:bodyPr>
          <a:lstStyle>
            <a:lvl1pPr algn="l">
              <a:defRPr sz="1800" b="0">
                <a:solidFill>
                  <a:schemeClr val="tx2"/>
                </a:solidFill>
              </a:defRPr>
            </a:lvl1pPr>
          </a:lstStyle>
          <a:p>
            <a:r>
              <a:rPr lang="en-US" smtClean="0"/>
              <a:t>Click to edit Master title style</a:t>
            </a:r>
            <a:endParaRPr lang="en-US" dirty="0"/>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30FD0FC7-25B8-4021-BB01-DBA654B572BA}" type="slidenum">
              <a:rPr lang="en-US" smtClean="0"/>
              <a:t>‹#›</a:t>
            </a:fld>
            <a:endParaRPr lang="en-US"/>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sp>
        <p:nvSpPr>
          <p:cNvPr id="11" name="Picture Placeholder 14"/>
          <p:cNvSpPr>
            <a:spLocks noGrp="1"/>
          </p:cNvSpPr>
          <p:nvPr>
            <p:ph type="pic" sz="quarter" idx="17"/>
          </p:nvPr>
        </p:nvSpPr>
        <p:spPr>
          <a:xfrm>
            <a:off x="3575304" y="155448"/>
            <a:ext cx="5111496" cy="6126480"/>
          </a:xfrm>
        </p:spPr>
        <p:txBody>
          <a:bodyPr>
            <a:normAutofit/>
          </a:bodyPr>
          <a:lstStyle>
            <a:lvl1pPr>
              <a:buFont typeface="Arial" pitchFamily="34" charset="0"/>
              <a:buNone/>
              <a:defRPr sz="1600"/>
            </a:lvl1pPr>
          </a:lstStyle>
          <a:p>
            <a:r>
              <a:rPr lang="en-US" smtClean="0"/>
              <a:t>Click icon to add picture</a:t>
            </a:r>
            <a:endParaRPr lang="en-US" dirty="0"/>
          </a:p>
        </p:txBody>
      </p:sp>
      <p:sp>
        <p:nvSpPr>
          <p:cNvPr id="1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5FC45E2C-0649-49E0-9513-C154C423E94A}" type="datetimeFigureOut">
              <a:rPr lang="en-US" smtClean="0"/>
              <a:t>11/30/2012</a:t>
            </a:fld>
            <a:endParaRPr lang="en-US"/>
          </a:p>
        </p:txBody>
      </p:sp>
      <p:sp>
        <p:nvSpPr>
          <p:cNvPr id="14" name="Subtitle 2"/>
          <p:cNvSpPr>
            <a:spLocks noGrp="1"/>
          </p:cNvSpPr>
          <p:nvPr>
            <p:ph type="subTitle" idx="1" hasCustomPrompt="1"/>
          </p:nvPr>
        </p:nvSpPr>
        <p:spPr>
          <a:xfrm>
            <a:off x="304800" y="979967"/>
            <a:ext cx="3200400" cy="5303520"/>
          </a:xfrm>
        </p:spPr>
        <p:txBody>
          <a:bodyPr/>
          <a:lstStyle>
            <a:lvl1pPr marL="236538" marR="0" indent="-225425" algn="l" defTabSz="914400" rtl="0" eaLnBrk="1" fontAlgn="auto" latinLnBrk="0" hangingPunct="1">
              <a:lnSpc>
                <a:spcPct val="100000"/>
              </a:lnSpc>
              <a:spcBef>
                <a:spcPct val="20000"/>
              </a:spcBef>
              <a:spcAft>
                <a:spcPts val="0"/>
              </a:spcAft>
              <a:buClrTx/>
              <a:buSzPct val="100000"/>
              <a:buFontTx/>
              <a:buBlip>
                <a:blip r:embed="rId4"/>
              </a:buBlip>
              <a:tabLst/>
              <a:defRPr sz="1600">
                <a:solidFill>
                  <a:schemeClr val="tx2"/>
                </a:solidFill>
                <a:latin typeface="+mj-lt"/>
              </a:defRPr>
            </a:lvl1pPr>
            <a:lvl2pPr marL="573088" marR="0" indent="-233363" algn="l" defTabSz="914400" rtl="0" eaLnBrk="1" fontAlgn="auto" latinLnBrk="0" hangingPunct="1">
              <a:lnSpc>
                <a:spcPct val="100000"/>
              </a:lnSpc>
              <a:spcBef>
                <a:spcPct val="20000"/>
              </a:spcBef>
              <a:spcAft>
                <a:spcPts val="0"/>
              </a:spcAft>
              <a:buClrTx/>
              <a:buSzPct val="110000"/>
              <a:buFontTx/>
              <a:buBlip>
                <a:blip r:embed="rId4"/>
              </a:buBlip>
              <a:tabLst/>
              <a:defRPr sz="1400">
                <a:solidFill>
                  <a:schemeClr val="tx1">
                    <a:lumMod val="75000"/>
                    <a:lumOff val="25000"/>
                  </a:schemeClr>
                </a:solidFill>
              </a:defRPr>
            </a:lvl2pPr>
            <a:lvl3pPr marL="9191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200">
                <a:solidFill>
                  <a:schemeClr val="tx1">
                    <a:lumMod val="75000"/>
                    <a:lumOff val="25000"/>
                  </a:schemeClr>
                </a:solidFill>
              </a:defRPr>
            </a:lvl3pPr>
            <a:lvl4pPr marL="12493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100">
                <a:solidFill>
                  <a:schemeClr val="tx1">
                    <a:lumMod val="75000"/>
                    <a:lumOff val="25000"/>
                  </a:schemeClr>
                </a:solidFill>
              </a:defRPr>
            </a:lvl4pPr>
            <a:lvl5pPr marL="1600200" marR="0" indent="-228600" algn="l" defTabSz="914400" rtl="0" eaLnBrk="1" fontAlgn="auto" latinLnBrk="0" hangingPunct="1">
              <a:lnSpc>
                <a:spcPct val="100000"/>
              </a:lnSpc>
              <a:spcBef>
                <a:spcPct val="20000"/>
              </a:spcBef>
              <a:spcAft>
                <a:spcPts val="0"/>
              </a:spcAft>
              <a:buClrTx/>
              <a:buSzPct val="110000"/>
              <a:buFontTx/>
              <a:buBlip>
                <a:blip r:embed="rId4"/>
              </a:buBlip>
              <a:tabLst/>
              <a:defRPr sz="10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8269013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2.6 Picture_Caption_Text">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457200" y="4953000"/>
            <a:ext cx="8305800" cy="566739"/>
          </a:xfrm>
        </p:spPr>
        <p:txBody>
          <a:bodyPr anchor="b">
            <a:normAutofit/>
          </a:bodyPr>
          <a:lstStyle>
            <a:lvl1pPr algn="l">
              <a:defRPr sz="1600" b="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28600" y="155448"/>
            <a:ext cx="8686800" cy="4721352"/>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5529466"/>
            <a:ext cx="8153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5FC45E2C-0649-49E0-9513-C154C423E94A}" type="datetimeFigureOut">
              <a:rPr lang="en-US" smtClean="0"/>
              <a:t>11/30/2012</a:t>
            </a:fld>
            <a:endParaRPr lang="en-US"/>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30FD0FC7-25B8-4021-BB01-DBA654B572BA}" type="slidenum">
              <a:rPr lang="en-US" smtClean="0"/>
              <a:t>‹#›</a:t>
            </a:fld>
            <a:endParaRPr lang="en-US"/>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655951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7 Blank">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3"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30FD0FC7-25B8-4021-BB01-DBA654B572BA}" type="slidenum">
              <a:rPr lang="en-US" smtClean="0"/>
              <a:t>‹#›</a:t>
            </a:fld>
            <a:endParaRPr lang="en-US"/>
          </a:p>
        </p:txBody>
      </p:sp>
      <p:sp>
        <p:nvSpPr>
          <p:cNvPr id="24"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sp>
        <p:nvSpPr>
          <p:cNvPr id="8"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5FC45E2C-0649-49E0-9513-C154C423E94A}" type="datetimeFigureOut">
              <a:rPr lang="en-US" smtClean="0"/>
              <a:t>11/30/2012</a:t>
            </a:fld>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4118923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534400" cy="609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884237"/>
            <a:ext cx="8458200" cy="5440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3"/>
          </p:nvPr>
        </p:nvSpPr>
        <p:spPr>
          <a:xfrm>
            <a:off x="2651760" y="6472556"/>
            <a:ext cx="3657600" cy="365125"/>
          </a:xfrm>
          <a:prstGeom prst="rect">
            <a:avLst/>
          </a:prstGeom>
        </p:spPr>
        <p:txBody>
          <a:bodyPr anchor="ctr" anchorCtr="0"/>
          <a:lstStyle>
            <a:lvl1pPr algn="ctr">
              <a:defRPr sz="900">
                <a:solidFill>
                  <a:schemeClr val="tx2"/>
                </a:solidFill>
                <a:latin typeface="+mj-lt"/>
              </a:defRPr>
            </a:lvl1pPr>
          </a:lstStyle>
          <a:p>
            <a:endParaRPr lang="en-US"/>
          </a:p>
        </p:txBody>
      </p:sp>
      <p:sp>
        <p:nvSpPr>
          <p:cNvPr id="16" name="Date Placeholder 3"/>
          <p:cNvSpPr>
            <a:spLocks noGrp="1"/>
          </p:cNvSpPr>
          <p:nvPr>
            <p:ph type="dt" sz="half" idx="2"/>
          </p:nvPr>
        </p:nvSpPr>
        <p:spPr>
          <a:xfrm>
            <a:off x="1371600" y="6474430"/>
            <a:ext cx="838200" cy="365125"/>
          </a:xfrm>
          <a:prstGeom prst="rect">
            <a:avLst/>
          </a:prstGeom>
        </p:spPr>
        <p:txBody>
          <a:bodyPr lIns="45720" anchor="ctr" anchorCtr="0"/>
          <a:lstStyle>
            <a:lvl1pPr algn="l">
              <a:defRPr sz="900">
                <a:solidFill>
                  <a:schemeClr val="tx2"/>
                </a:solidFill>
              </a:defRPr>
            </a:lvl1pPr>
          </a:lstStyle>
          <a:p>
            <a:fld id="{5FC45E2C-0649-49E0-9513-C154C423E94A}" type="datetimeFigureOut">
              <a:rPr lang="en-US" smtClean="0"/>
              <a:t>11/30/2012</a:t>
            </a:fld>
            <a:endParaRPr lang="en-US"/>
          </a:p>
        </p:txBody>
      </p:sp>
      <p:sp>
        <p:nvSpPr>
          <p:cNvPr id="17" name="Slide Number Placeholder 5"/>
          <p:cNvSpPr>
            <a:spLocks noGrp="1"/>
          </p:cNvSpPr>
          <p:nvPr>
            <p:ph type="sldNum" sz="quarter" idx="4"/>
          </p:nvPr>
        </p:nvSpPr>
        <p:spPr>
          <a:xfrm>
            <a:off x="0" y="6474430"/>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spTree>
    <p:extLst>
      <p:ext uri="{BB962C8B-B14F-4D97-AF65-F5344CB8AC3E}">
        <p14:creationId xmlns:p14="http://schemas.microsoft.com/office/powerpoint/2010/main" val="29248436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ransition/>
  <p:timing>
    <p:tnLst>
      <p:par>
        <p:cTn id="1" dur="indefinite" restart="never" nodeType="tmRoot"/>
      </p:par>
    </p:tnLst>
  </p:timing>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SzPct val="100000"/>
        <a:buFontTx/>
        <a:buBlip>
          <a:blip r:embed="rId20"/>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20"/>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20"/>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mtClean="0"/>
              <a:t>Lesson 14: </a:t>
            </a:r>
            <a:r>
              <a:rPr lang="en-US" dirty="0" smtClean="0"/>
              <a:t>Transactions</a:t>
            </a:r>
            <a:endParaRPr lang="en-US" dirty="0"/>
          </a:p>
        </p:txBody>
      </p:sp>
      <p:sp>
        <p:nvSpPr>
          <p:cNvPr id="6" name="Content Placeholder 2"/>
          <p:cNvSpPr>
            <a:spLocks noGrp="1"/>
          </p:cNvSpPr>
          <p:nvPr>
            <p:ph type="subTitle" idx="1"/>
          </p:nvPr>
        </p:nvSpPr>
        <p:spPr/>
        <p:txBody>
          <a:bodyPr/>
          <a:lstStyle/>
          <a:p>
            <a:r>
              <a:rPr lang="en-US" sz="2400" i="1" dirty="0"/>
              <a:t>Transaction Modes</a:t>
            </a:r>
          </a:p>
          <a:p>
            <a:pPr marL="742950" lvl="2" indent="-342900">
              <a:buSzPct val="100000"/>
            </a:pPr>
            <a:r>
              <a:rPr lang="en-US" sz="2200" i="1" dirty="0" err="1">
                <a:solidFill>
                  <a:schemeClr val="tx2"/>
                </a:solidFill>
                <a:latin typeface="+mj-lt"/>
              </a:rPr>
              <a:t>Autocommit</a:t>
            </a:r>
            <a:r>
              <a:rPr lang="en-US" sz="2200" i="1" dirty="0">
                <a:solidFill>
                  <a:schemeClr val="tx2"/>
                </a:solidFill>
                <a:latin typeface="+mj-lt"/>
              </a:rPr>
              <a:t> transaction mode</a:t>
            </a:r>
          </a:p>
          <a:p>
            <a:pPr marL="742950" lvl="2" indent="-342900">
              <a:buSzPct val="100000"/>
            </a:pPr>
            <a:r>
              <a:rPr lang="en-US" sz="2200" i="1" dirty="0">
                <a:solidFill>
                  <a:schemeClr val="tx2"/>
                </a:solidFill>
                <a:latin typeface="+mj-lt"/>
              </a:rPr>
              <a:t>Explicit transaction mode</a:t>
            </a:r>
          </a:p>
          <a:p>
            <a:pPr marL="742950" lvl="2" indent="-342900">
              <a:buSzPct val="100000"/>
            </a:pPr>
            <a:r>
              <a:rPr lang="en-US" sz="2200" i="1" dirty="0">
                <a:solidFill>
                  <a:schemeClr val="tx2"/>
                </a:solidFill>
                <a:latin typeface="+mj-lt"/>
              </a:rPr>
              <a:t>Implicit transaction mode</a:t>
            </a:r>
          </a:p>
          <a:p>
            <a:pPr marL="742950" lvl="2" indent="-342900">
              <a:buSzPct val="100000"/>
            </a:pPr>
            <a:r>
              <a:rPr lang="en-US" sz="2200" i="1" dirty="0">
                <a:solidFill>
                  <a:schemeClr val="tx2"/>
                </a:solidFill>
                <a:latin typeface="+mj-lt"/>
              </a:rPr>
              <a:t>Batch-scoped transaction mode</a:t>
            </a:r>
          </a:p>
          <a:p>
            <a:r>
              <a:rPr lang="en-US" sz="2400" i="1" dirty="0"/>
              <a:t>Viewing transactions using DMVs</a:t>
            </a:r>
          </a:p>
          <a:p>
            <a:r>
              <a:rPr lang="en-US" sz="2400" i="1" dirty="0" smtClean="0"/>
              <a:t>SQL transaction versus application transactions</a:t>
            </a:r>
            <a:endParaRPr lang="en-US" sz="2400" i="1" dirty="0"/>
          </a:p>
        </p:txBody>
      </p:sp>
    </p:spTree>
    <p:extLst>
      <p:ext uri="{BB962C8B-B14F-4D97-AF65-F5344CB8AC3E}">
        <p14:creationId xmlns:p14="http://schemas.microsoft.com/office/powerpoint/2010/main" val="271768927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solidFill>
                  <a:prstClr val="black"/>
                </a:solidFill>
              </a:rPr>
              <a:t>Microsoft Confidential</a:t>
            </a:r>
            <a:endParaRPr lang="en-US" dirty="0">
              <a:solidFill>
                <a:prstClr val="black"/>
              </a:solidFill>
            </a:endParaRPr>
          </a:p>
        </p:txBody>
      </p:sp>
      <p:sp>
        <p:nvSpPr>
          <p:cNvPr id="2" name="Slide Number Placeholder 1"/>
          <p:cNvSpPr>
            <a:spLocks noGrp="1"/>
          </p:cNvSpPr>
          <p:nvPr>
            <p:ph type="sldNum" sz="quarter" idx="12"/>
          </p:nvPr>
        </p:nvSpPr>
        <p:spPr/>
        <p:txBody>
          <a:bodyPr/>
          <a:lstStyle/>
          <a:p>
            <a:fld id="{026CCAEB-CB17-44EB-A892-4553F1D666B6}" type="slidenum">
              <a:rPr lang="en-US" smtClean="0">
                <a:solidFill>
                  <a:prstClr val="black"/>
                </a:solidFill>
              </a:rPr>
              <a:pPr/>
              <a:t>10</a:t>
            </a:fld>
            <a:endParaRPr lang="en-US" dirty="0">
              <a:solidFill>
                <a:prstClr val="black"/>
              </a:solidFill>
            </a:endParaRPr>
          </a:p>
        </p:txBody>
      </p:sp>
      <p:sp>
        <p:nvSpPr>
          <p:cNvPr id="3" name="Rectangle 2"/>
          <p:cNvSpPr/>
          <p:nvPr/>
        </p:nvSpPr>
        <p:spPr>
          <a:xfrm>
            <a:off x="107504" y="2276872"/>
            <a:ext cx="8856984" cy="2696123"/>
          </a:xfrm>
          <a:prstGeom prst="rect">
            <a:avLst/>
          </a:prstGeom>
        </p:spPr>
        <p:txBody>
          <a:bodyPr wrap="square">
            <a:spAutoFit/>
          </a:bodyPr>
          <a:lstStyle/>
          <a:p>
            <a:pPr lvl="1"/>
            <a:r>
              <a:rPr lang="en-US" b="1" dirty="0"/>
              <a:t>Viewing Transactions using DMVs</a:t>
            </a:r>
            <a:endParaRPr lang="en-US" b="1" dirty="0" smtClean="0"/>
          </a:p>
          <a:p>
            <a:pPr lvl="1"/>
            <a:endParaRPr lang="en-US" b="1" dirty="0" smtClean="0"/>
          </a:p>
          <a:p>
            <a:pPr lvl="1"/>
            <a:r>
              <a:rPr lang="en-US" b="1" dirty="0" smtClean="0"/>
              <a:t>Purpose</a:t>
            </a:r>
            <a:endParaRPr lang="en-US" b="1" dirty="0"/>
          </a:p>
          <a:p>
            <a:pPr marL="742950" lvl="1" indent="-285750">
              <a:lnSpc>
                <a:spcPct val="70000"/>
              </a:lnSpc>
              <a:buFont typeface="Arial" charset="0"/>
              <a:buChar char="•"/>
            </a:pPr>
            <a:r>
              <a:rPr lang="en-US" dirty="0"/>
              <a:t>Locate transaction problems from within SQL Server</a:t>
            </a:r>
          </a:p>
          <a:p>
            <a:pPr marL="742950" lvl="1" indent="-285750">
              <a:lnSpc>
                <a:spcPct val="70000"/>
              </a:lnSpc>
              <a:buFont typeface="Arial" charset="0"/>
              <a:buChar char="•"/>
            </a:pPr>
            <a:endParaRPr lang="en-US" altLang="ja-JP" dirty="0" smtClean="0">
              <a:ea typeface="ＭＳ Ｐゴシック" charset="-128"/>
            </a:endParaRPr>
          </a:p>
          <a:p>
            <a:pPr lvl="2"/>
            <a:endParaRPr lang="en-US" dirty="0"/>
          </a:p>
          <a:p>
            <a:pPr lvl="1"/>
            <a:r>
              <a:rPr lang="en-US" b="1" dirty="0" smtClean="0"/>
              <a:t>Objective</a:t>
            </a:r>
            <a:endParaRPr lang="en-US" dirty="0"/>
          </a:p>
          <a:p>
            <a:pPr marL="742950" lvl="1" indent="-285750">
              <a:buFont typeface="Arial" charset="0"/>
              <a:buChar char="•"/>
            </a:pPr>
            <a:r>
              <a:rPr lang="en-US" dirty="0" smtClean="0"/>
              <a:t>Query </a:t>
            </a:r>
            <a:r>
              <a:rPr lang="en-US" dirty="0"/>
              <a:t>DMVs and extract transaction-related information to assist with pin-pointing </a:t>
            </a:r>
            <a:r>
              <a:rPr lang="en-US" dirty="0" smtClean="0"/>
              <a:t>problems</a:t>
            </a:r>
          </a:p>
          <a:p>
            <a:pPr marL="742950" lvl="1" indent="-285750">
              <a:buFont typeface="Arial" charset="0"/>
              <a:buChar char="•"/>
            </a:pPr>
            <a:endParaRPr lang="en-US" dirty="0"/>
          </a:p>
        </p:txBody>
      </p:sp>
    </p:spTree>
    <p:extLst>
      <p:ext uri="{BB962C8B-B14F-4D97-AF65-F5344CB8AC3E}">
        <p14:creationId xmlns:p14="http://schemas.microsoft.com/office/powerpoint/2010/main" val="260845382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0408574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4146209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Nested Transactions</a:t>
            </a:r>
            <a:endParaRPr lang="en-US" dirty="0"/>
          </a:p>
        </p:txBody>
      </p:sp>
      <p:sp>
        <p:nvSpPr>
          <p:cNvPr id="5" name="Content Placeholder 4"/>
          <p:cNvSpPr>
            <a:spLocks noGrp="1"/>
          </p:cNvSpPr>
          <p:nvPr>
            <p:ph idx="1"/>
          </p:nvPr>
        </p:nvSpPr>
        <p:spPr/>
        <p:txBody>
          <a:bodyPr/>
          <a:lstStyle/>
          <a:p>
            <a:r>
              <a:rPr lang="en-US" dirty="0" smtClean="0"/>
              <a:t>Explicit transactions can be nested within another transaction</a:t>
            </a:r>
          </a:p>
          <a:p>
            <a:r>
              <a:rPr lang="en-US" dirty="0" smtClean="0"/>
              <a:t>There must be a COMMIT TRANSACTION command for every BEGIN TRANSACTION command</a:t>
            </a:r>
          </a:p>
          <a:p>
            <a:r>
              <a:rPr lang="en-US" dirty="0" smtClean="0"/>
              <a:t>Transaction is not committed until the </a:t>
            </a:r>
            <a:r>
              <a:rPr lang="en-US" b="1" dirty="0" smtClean="0"/>
              <a:t>final</a:t>
            </a:r>
            <a:r>
              <a:rPr lang="en-US" dirty="0" smtClean="0"/>
              <a:t> COMMIT TRANSACTION command is executed</a:t>
            </a:r>
          </a:p>
          <a:p>
            <a:r>
              <a:rPr lang="en-US" dirty="0" smtClean="0"/>
              <a:t>Transaction is rolled back all the way to the first BEGIN TRANSACTION command when the </a:t>
            </a:r>
            <a:r>
              <a:rPr lang="en-US" b="1" dirty="0" smtClean="0"/>
              <a:t>first</a:t>
            </a:r>
            <a:r>
              <a:rPr lang="en-US" dirty="0" smtClean="0"/>
              <a:t> ROLLBACK TRANSACTION command is executed</a:t>
            </a:r>
          </a:p>
          <a:p>
            <a:r>
              <a:rPr lang="en-US" dirty="0" smtClean="0"/>
              <a:t>Must use </a:t>
            </a:r>
            <a:r>
              <a:rPr lang="en-US" dirty="0" err="1" smtClean="0"/>
              <a:t>savepoints</a:t>
            </a:r>
            <a:r>
              <a:rPr lang="en-US" dirty="0" smtClean="0"/>
              <a:t> to partially rollback a transaction</a:t>
            </a:r>
            <a:endParaRPr lang="en-US" dirty="0"/>
          </a:p>
        </p:txBody>
      </p:sp>
    </p:spTree>
    <p:extLst>
      <p:ext uri="{BB962C8B-B14F-4D97-AF65-F5344CB8AC3E}">
        <p14:creationId xmlns:p14="http://schemas.microsoft.com/office/powerpoint/2010/main" val="84868604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SQL transaction versus application transaction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SQL </a:t>
            </a:r>
            <a:r>
              <a:rPr lang="en-US" dirty="0" smtClean="0"/>
              <a:t>Transactions</a:t>
            </a:r>
            <a:endParaRPr lang="en-US" dirty="0"/>
          </a:p>
          <a:p>
            <a:pPr lvl="1"/>
            <a:r>
              <a:rPr lang="en-US" dirty="0"/>
              <a:t>Explicit transaction </a:t>
            </a:r>
            <a:r>
              <a:rPr lang="en-US" dirty="0" smtClean="0"/>
              <a:t>mode</a:t>
            </a:r>
          </a:p>
          <a:p>
            <a:pPr lvl="1"/>
            <a:r>
              <a:rPr lang="en-US" dirty="0" smtClean="0"/>
              <a:t>Must be sure to trap errors and explicitly ROLLBACK or COMMIT</a:t>
            </a:r>
            <a:endParaRPr lang="en-US" dirty="0"/>
          </a:p>
          <a:p>
            <a:pPr lvl="1"/>
            <a:r>
              <a:rPr lang="en-US" dirty="0" smtClean="0"/>
              <a:t>Use </a:t>
            </a:r>
            <a:r>
              <a:rPr lang="en-US" dirty="0"/>
              <a:t>SET XACT_ABORT ON </a:t>
            </a:r>
            <a:r>
              <a:rPr lang="en-US" dirty="0" smtClean="0"/>
              <a:t>to automatically rollback on error</a:t>
            </a:r>
            <a:endParaRPr lang="en-US" dirty="0"/>
          </a:p>
          <a:p>
            <a:r>
              <a:rPr lang="en-US" dirty="0"/>
              <a:t>Application </a:t>
            </a:r>
            <a:r>
              <a:rPr lang="en-US" dirty="0" smtClean="0"/>
              <a:t>Transactions</a:t>
            </a:r>
            <a:endParaRPr lang="en-US" dirty="0"/>
          </a:p>
          <a:p>
            <a:pPr lvl="1"/>
            <a:r>
              <a:rPr lang="en-US" dirty="0"/>
              <a:t>Using implicit transaction mode in SQL Server</a:t>
            </a:r>
          </a:p>
          <a:p>
            <a:pPr lvl="1"/>
            <a:r>
              <a:rPr lang="en-US" dirty="0"/>
              <a:t>Controlled by data provider connection objects</a:t>
            </a:r>
          </a:p>
          <a:p>
            <a:pPr lvl="1"/>
            <a:r>
              <a:rPr lang="en-US" dirty="0" smtClean="0"/>
              <a:t>Connection pool behind connections</a:t>
            </a:r>
          </a:p>
          <a:p>
            <a:pPr lvl="1"/>
            <a:r>
              <a:rPr lang="en-US" dirty="0" smtClean="0"/>
              <a:t>Must handle </a:t>
            </a:r>
            <a:r>
              <a:rPr lang="en-US" dirty="0"/>
              <a:t>application </a:t>
            </a:r>
            <a:r>
              <a:rPr lang="en-US" dirty="0" smtClean="0"/>
              <a:t>exceptions </a:t>
            </a:r>
            <a:r>
              <a:rPr lang="en-US" dirty="0"/>
              <a:t>very </a:t>
            </a:r>
            <a:r>
              <a:rPr lang="en-US" dirty="0" smtClean="0"/>
              <a:t>carefully</a:t>
            </a:r>
          </a:p>
          <a:p>
            <a:r>
              <a:rPr lang="en-US" dirty="0"/>
              <a:t>Observe transaction behavior </a:t>
            </a:r>
            <a:r>
              <a:rPr lang="en-US" dirty="0" smtClean="0"/>
              <a:t>with </a:t>
            </a:r>
            <a:r>
              <a:rPr lang="en-US" dirty="0" err="1" smtClean="0"/>
              <a:t>XEvents</a:t>
            </a:r>
            <a:endParaRPr lang="en-US" dirty="0"/>
          </a:p>
          <a:p>
            <a:pPr marL="742950" lvl="2" indent="-342900"/>
            <a:r>
              <a:rPr lang="en-US" dirty="0" err="1" smtClean="0"/>
              <a:t>sql_transaction</a:t>
            </a:r>
            <a:r>
              <a:rPr lang="en-US" dirty="0" smtClean="0"/>
              <a:t> </a:t>
            </a:r>
            <a:r>
              <a:rPr lang="en-US" dirty="0"/>
              <a:t>event</a:t>
            </a:r>
          </a:p>
          <a:p>
            <a:pPr marL="742950" lvl="2" indent="-342900"/>
            <a:r>
              <a:rPr lang="en-US" dirty="0" err="1" smtClean="0"/>
              <a:t>user_transaction</a:t>
            </a:r>
            <a:r>
              <a:rPr lang="en-US" dirty="0" smtClean="0"/>
              <a:t> </a:t>
            </a:r>
            <a:r>
              <a:rPr lang="en-US" dirty="0"/>
              <a:t>\ </a:t>
            </a:r>
            <a:r>
              <a:rPr lang="en-US" dirty="0" err="1" smtClean="0"/>
              <a:t>implicit_transaction</a:t>
            </a:r>
            <a:r>
              <a:rPr lang="en-US" dirty="0" smtClean="0"/>
              <a:t> </a:t>
            </a:r>
            <a:r>
              <a:rPr lang="en-US" dirty="0"/>
              <a:t>indicated by </a:t>
            </a:r>
            <a:r>
              <a:rPr lang="en-US" dirty="0" err="1" smtClean="0"/>
              <a:t>object_name</a:t>
            </a:r>
            <a:r>
              <a:rPr lang="en-US" dirty="0" smtClean="0"/>
              <a:t> field</a:t>
            </a:r>
          </a:p>
          <a:p>
            <a:r>
              <a:rPr lang="en-US" dirty="0" smtClean="0"/>
              <a:t>Observe transaction behavior in profiler</a:t>
            </a:r>
            <a:endParaRPr lang="en-US" dirty="0"/>
          </a:p>
          <a:p>
            <a:pPr marL="742950" lvl="2" indent="-342900"/>
            <a:r>
              <a:rPr lang="en-US" dirty="0" err="1" smtClean="0"/>
              <a:t>SQLTransaction</a:t>
            </a:r>
            <a:r>
              <a:rPr lang="en-US" dirty="0" smtClean="0"/>
              <a:t> event</a:t>
            </a:r>
          </a:p>
          <a:p>
            <a:pPr marL="742950" lvl="2" indent="-342900"/>
            <a:r>
              <a:rPr lang="en-US" dirty="0" err="1" smtClean="0"/>
              <a:t>user_transaction</a:t>
            </a:r>
            <a:r>
              <a:rPr lang="en-US" dirty="0" smtClean="0"/>
              <a:t> </a:t>
            </a:r>
            <a:r>
              <a:rPr lang="en-US" dirty="0"/>
              <a:t>\ </a:t>
            </a:r>
            <a:r>
              <a:rPr lang="en-US" dirty="0" err="1" smtClean="0"/>
              <a:t>implicit_transaction</a:t>
            </a:r>
            <a:r>
              <a:rPr lang="en-US" dirty="0" smtClean="0"/>
              <a:t> indicated by </a:t>
            </a:r>
            <a:r>
              <a:rPr lang="en-US" dirty="0" err="1" smtClean="0"/>
              <a:t>ObjectName</a:t>
            </a:r>
            <a:r>
              <a:rPr lang="en-US" dirty="0" smtClean="0"/>
              <a:t> field</a:t>
            </a:r>
            <a:endParaRPr lang="en-US" dirty="0"/>
          </a:p>
          <a:p>
            <a:endParaRPr lang="en-US" dirty="0"/>
          </a:p>
        </p:txBody>
      </p:sp>
    </p:spTree>
    <p:extLst>
      <p:ext uri="{BB962C8B-B14F-4D97-AF65-F5344CB8AC3E}">
        <p14:creationId xmlns:p14="http://schemas.microsoft.com/office/powerpoint/2010/main" val="196716403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solidFill>
                  <a:prstClr val="black"/>
                </a:solidFill>
              </a:rPr>
              <a:t>Microsoft Confidential</a:t>
            </a:r>
            <a:endParaRPr lang="en-US" dirty="0">
              <a:solidFill>
                <a:prstClr val="black"/>
              </a:solidFill>
            </a:endParaRPr>
          </a:p>
        </p:txBody>
      </p:sp>
      <p:sp>
        <p:nvSpPr>
          <p:cNvPr id="2" name="Slide Number Placeholder 1"/>
          <p:cNvSpPr>
            <a:spLocks noGrp="1"/>
          </p:cNvSpPr>
          <p:nvPr>
            <p:ph type="sldNum" sz="quarter" idx="12"/>
          </p:nvPr>
        </p:nvSpPr>
        <p:spPr/>
        <p:txBody>
          <a:bodyPr/>
          <a:lstStyle/>
          <a:p>
            <a:fld id="{026CCAEB-CB17-44EB-A892-4553F1D666B6}" type="slidenum">
              <a:rPr lang="en-US" smtClean="0">
                <a:solidFill>
                  <a:prstClr val="black"/>
                </a:solidFill>
              </a:rPr>
              <a:pPr/>
              <a:t>15</a:t>
            </a:fld>
            <a:endParaRPr lang="en-US" dirty="0">
              <a:solidFill>
                <a:prstClr val="black"/>
              </a:solidFill>
            </a:endParaRPr>
          </a:p>
        </p:txBody>
      </p:sp>
      <p:sp>
        <p:nvSpPr>
          <p:cNvPr id="3" name="Rectangle 2"/>
          <p:cNvSpPr/>
          <p:nvPr/>
        </p:nvSpPr>
        <p:spPr>
          <a:xfrm>
            <a:off x="107504" y="2276872"/>
            <a:ext cx="8856984" cy="3056221"/>
          </a:xfrm>
          <a:prstGeom prst="rect">
            <a:avLst/>
          </a:prstGeom>
        </p:spPr>
        <p:txBody>
          <a:bodyPr wrap="square">
            <a:spAutoFit/>
          </a:bodyPr>
          <a:lstStyle/>
          <a:p>
            <a:pPr lvl="1"/>
            <a:r>
              <a:rPr lang="en-US" b="1" dirty="0"/>
              <a:t>Application Transaction side effects</a:t>
            </a:r>
            <a:endParaRPr lang="en-US" b="1" dirty="0" smtClean="0"/>
          </a:p>
          <a:p>
            <a:pPr lvl="1"/>
            <a:endParaRPr lang="en-US" b="1" dirty="0" smtClean="0"/>
          </a:p>
          <a:p>
            <a:pPr lvl="1"/>
            <a:r>
              <a:rPr lang="en-US" b="1" dirty="0" smtClean="0"/>
              <a:t>Purpose</a:t>
            </a:r>
            <a:endParaRPr lang="en-US" b="1" dirty="0"/>
          </a:p>
          <a:p>
            <a:pPr marL="742950" lvl="1" indent="-285750">
              <a:buFont typeface="Arial" charset="0"/>
              <a:buChar char="•"/>
            </a:pPr>
            <a:r>
              <a:rPr lang="en-US" dirty="0" smtClean="0"/>
              <a:t>Understand the risk of application transactions </a:t>
            </a:r>
            <a:r>
              <a:rPr lang="en-US" dirty="0"/>
              <a:t>without </a:t>
            </a:r>
            <a:r>
              <a:rPr lang="en-US" dirty="0" smtClean="0"/>
              <a:t>commit</a:t>
            </a:r>
          </a:p>
          <a:p>
            <a:pPr marL="742950" lvl="1" indent="-285750">
              <a:lnSpc>
                <a:spcPct val="70000"/>
              </a:lnSpc>
              <a:buFont typeface="Arial" charset="0"/>
              <a:buChar char="•"/>
            </a:pPr>
            <a:endParaRPr lang="en-US" altLang="ja-JP" dirty="0" smtClean="0">
              <a:ea typeface="ＭＳ Ｐゴシック" charset="-128"/>
            </a:endParaRPr>
          </a:p>
          <a:p>
            <a:pPr lvl="2"/>
            <a:endParaRPr lang="en-US" dirty="0"/>
          </a:p>
          <a:p>
            <a:pPr lvl="1"/>
            <a:r>
              <a:rPr lang="en-US" b="1" dirty="0" smtClean="0"/>
              <a:t>Objective</a:t>
            </a:r>
            <a:endParaRPr lang="en-US" dirty="0"/>
          </a:p>
          <a:p>
            <a:pPr marL="742950" lvl="1" indent="-285750">
              <a:buFont typeface="Arial" charset="0"/>
              <a:buChar char="•"/>
            </a:pPr>
            <a:r>
              <a:rPr lang="en-US" dirty="0" smtClean="0"/>
              <a:t>Blocking</a:t>
            </a:r>
            <a:r>
              <a:rPr lang="en-US" dirty="0"/>
              <a:t>: Locks could be held for a long </a:t>
            </a:r>
            <a:r>
              <a:rPr lang="en-US" dirty="0" smtClean="0"/>
              <a:t>time</a:t>
            </a:r>
          </a:p>
          <a:p>
            <a:pPr marL="742950" lvl="1" indent="-285750">
              <a:buFont typeface="Arial" charset="0"/>
              <a:buChar char="•"/>
            </a:pPr>
            <a:r>
              <a:rPr lang="en-US" dirty="0" smtClean="0"/>
              <a:t>Data </a:t>
            </a:r>
            <a:r>
              <a:rPr lang="en-US" dirty="0"/>
              <a:t>loss: Remove connection directly may cause unexpected </a:t>
            </a:r>
            <a:r>
              <a:rPr lang="en-US" dirty="0" smtClean="0"/>
              <a:t>rollback</a:t>
            </a:r>
          </a:p>
          <a:p>
            <a:pPr marL="742950" lvl="1" indent="-285750">
              <a:buFont typeface="Arial" charset="0"/>
              <a:buChar char="•"/>
            </a:pPr>
            <a:endParaRPr lang="en-US" dirty="0"/>
          </a:p>
          <a:p>
            <a:pPr marL="742950" lvl="1" indent="-285750">
              <a:buFont typeface="Arial" charset="0"/>
              <a:buChar char="•"/>
            </a:pPr>
            <a:endParaRPr lang="en-US" dirty="0"/>
          </a:p>
        </p:txBody>
      </p:sp>
    </p:spTree>
    <p:extLst>
      <p:ext uri="{BB962C8B-B14F-4D97-AF65-F5344CB8AC3E}">
        <p14:creationId xmlns:p14="http://schemas.microsoft.com/office/powerpoint/2010/main" val="405540073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Lesson Review </a:t>
            </a:r>
            <a:endParaRPr lang="en-US" dirty="0"/>
          </a:p>
        </p:txBody>
      </p:sp>
      <p:sp>
        <p:nvSpPr>
          <p:cNvPr id="10" name="Content Placeholder 9"/>
          <p:cNvSpPr>
            <a:spLocks noGrp="1"/>
          </p:cNvSpPr>
          <p:nvPr>
            <p:ph idx="1"/>
          </p:nvPr>
        </p:nvSpPr>
        <p:spPr/>
        <p:txBody>
          <a:bodyPr/>
          <a:lstStyle/>
          <a:p>
            <a:r>
              <a:rPr lang="en-US" sz="3200" dirty="0"/>
              <a:t>What is the default transaction mode in SQL Server</a:t>
            </a:r>
            <a:r>
              <a:rPr lang="en-US" sz="3200" dirty="0" smtClean="0"/>
              <a:t>?</a:t>
            </a:r>
          </a:p>
          <a:p>
            <a:r>
              <a:rPr lang="en-US" sz="3200" dirty="0" smtClean="0"/>
              <a:t>What will the transaction count be after the following code is executed:</a:t>
            </a:r>
            <a:br>
              <a:rPr lang="en-US" sz="3200" dirty="0" smtClean="0"/>
            </a:br>
            <a:r>
              <a:rPr lang="en-US" sz="3200" dirty="0">
                <a:solidFill>
                  <a:srgbClr val="0000FF"/>
                </a:solidFill>
                <a:latin typeface="Consolas"/>
              </a:rPr>
              <a:t>BEGIN</a:t>
            </a:r>
            <a:r>
              <a:rPr lang="en-US" sz="3200" dirty="0">
                <a:solidFill>
                  <a:prstClr val="black"/>
                </a:solidFill>
                <a:latin typeface="Consolas"/>
              </a:rPr>
              <a:t> </a:t>
            </a:r>
            <a:r>
              <a:rPr lang="en-US" sz="3200" dirty="0" smtClean="0">
                <a:solidFill>
                  <a:srgbClr val="0000FF"/>
                </a:solidFill>
                <a:latin typeface="Consolas"/>
              </a:rPr>
              <a:t>TRANSACTION</a:t>
            </a:r>
            <a:r>
              <a:rPr lang="en-US" sz="3200" dirty="0" smtClean="0">
                <a:solidFill>
                  <a:prstClr val="black"/>
                </a:solidFill>
                <a:latin typeface="Consolas"/>
              </a:rPr>
              <a:t/>
            </a:r>
            <a:br>
              <a:rPr lang="en-US" sz="3200" dirty="0" smtClean="0">
                <a:solidFill>
                  <a:prstClr val="black"/>
                </a:solidFill>
                <a:latin typeface="Consolas"/>
              </a:rPr>
            </a:br>
            <a:r>
              <a:rPr lang="en-US" sz="3200" dirty="0" smtClean="0">
                <a:solidFill>
                  <a:prstClr val="black"/>
                </a:solidFill>
                <a:latin typeface="Consolas"/>
              </a:rPr>
              <a:t>	</a:t>
            </a:r>
            <a:r>
              <a:rPr lang="en-US" sz="3200" dirty="0" smtClean="0">
                <a:solidFill>
                  <a:srgbClr val="0000FF"/>
                </a:solidFill>
                <a:latin typeface="Consolas"/>
              </a:rPr>
              <a:t>BEGIN</a:t>
            </a:r>
            <a:r>
              <a:rPr lang="en-US" sz="3200" dirty="0" smtClean="0">
                <a:solidFill>
                  <a:prstClr val="black"/>
                </a:solidFill>
                <a:latin typeface="Consolas"/>
              </a:rPr>
              <a:t> </a:t>
            </a:r>
            <a:r>
              <a:rPr lang="en-US" sz="3200" dirty="0" smtClean="0">
                <a:solidFill>
                  <a:srgbClr val="0000FF"/>
                </a:solidFill>
                <a:latin typeface="Consolas"/>
              </a:rPr>
              <a:t>TRANSACTION</a:t>
            </a:r>
            <a:r>
              <a:rPr lang="en-US" sz="3200" dirty="0" smtClean="0">
                <a:solidFill>
                  <a:prstClr val="black"/>
                </a:solidFill>
                <a:latin typeface="Consolas"/>
              </a:rPr>
              <a:t/>
            </a:r>
            <a:br>
              <a:rPr lang="en-US" sz="3200" dirty="0" smtClean="0">
                <a:solidFill>
                  <a:prstClr val="black"/>
                </a:solidFill>
                <a:latin typeface="Consolas"/>
              </a:rPr>
            </a:br>
            <a:r>
              <a:rPr lang="en-US" sz="3200" dirty="0" smtClean="0">
                <a:solidFill>
                  <a:prstClr val="black"/>
                </a:solidFill>
                <a:latin typeface="Consolas"/>
              </a:rPr>
              <a:t>	</a:t>
            </a:r>
            <a:r>
              <a:rPr lang="en-US" sz="3200" dirty="0" smtClean="0">
                <a:solidFill>
                  <a:srgbClr val="0000FF"/>
                </a:solidFill>
                <a:latin typeface="Consolas"/>
              </a:rPr>
              <a:t>ROLLBACK</a:t>
            </a:r>
            <a:r>
              <a:rPr lang="en-US" sz="3200" dirty="0" smtClean="0">
                <a:solidFill>
                  <a:prstClr val="black"/>
                </a:solidFill>
                <a:latin typeface="Consolas"/>
              </a:rPr>
              <a:t> </a:t>
            </a:r>
            <a:r>
              <a:rPr lang="en-US" sz="3200" dirty="0">
                <a:solidFill>
                  <a:srgbClr val="0000FF"/>
                </a:solidFill>
                <a:latin typeface="Consolas"/>
              </a:rPr>
              <a:t>TRANSACTION</a:t>
            </a:r>
          </a:p>
          <a:p>
            <a:endParaRPr lang="en-US" sz="3200" dirty="0"/>
          </a:p>
          <a:p>
            <a:pPr lvl="1"/>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16</a:t>
            </a:fld>
            <a:endParaRPr lang="en-US" dirty="0">
              <a:solidFill>
                <a:prstClr val="white"/>
              </a:solidFill>
            </a:endParaRPr>
          </a:p>
        </p:txBody>
      </p:sp>
    </p:spTree>
    <p:extLst>
      <p:ext uri="{BB962C8B-B14F-4D97-AF65-F5344CB8AC3E}">
        <p14:creationId xmlns:p14="http://schemas.microsoft.com/office/powerpoint/2010/main" val="396111652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Conditions and Terms of Use</a:t>
            </a:r>
            <a:br>
              <a:rPr lang="en-US" dirty="0" smtClean="0"/>
            </a:br>
            <a:endParaRPr lang="en-US" dirty="0"/>
          </a:p>
        </p:txBody>
      </p:sp>
      <p:sp>
        <p:nvSpPr>
          <p:cNvPr id="10" name="Content Placeholder 5"/>
          <p:cNvSpPr>
            <a:spLocks noGrp="1"/>
          </p:cNvSpPr>
          <p:nvPr>
            <p:ph type="body" sz="quarter" idx="13"/>
          </p:nvPr>
        </p:nvSpPr>
        <p:spPr/>
        <p:txBody>
          <a:bodyPr/>
          <a:lstStyle/>
          <a:p>
            <a:r>
              <a:rPr lang="en-US" dirty="0" smtClean="0"/>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dirty="0" smtClean="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dirty="0" smtClean="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p:txBody>
      </p:sp>
      <p:sp>
        <p:nvSpPr>
          <p:cNvPr id="16" name="Text Placeholder 15"/>
          <p:cNvSpPr>
            <a:spLocks noGrp="1"/>
          </p:cNvSpPr>
          <p:nvPr>
            <p:ph type="body" sz="quarter" idx="14"/>
          </p:nvPr>
        </p:nvSpPr>
        <p:spPr/>
        <p:txBody>
          <a:bodyPr/>
          <a:lstStyle/>
          <a:p>
            <a:pPr lvl="0"/>
            <a:r>
              <a:rPr lang="en-US" dirty="0" smtClean="0"/>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dirty="0" smtClean="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dirty="0" smtClean="0"/>
              <a:t>For more information, see </a:t>
            </a:r>
            <a:r>
              <a:rPr lang="en-US" b="1" dirty="0" smtClean="0"/>
              <a:t>Use of Microsoft Copyrighted Content </a:t>
            </a:r>
            <a:r>
              <a:rPr lang="en-US" dirty="0" smtClean="0"/>
              <a:t>at</a:t>
            </a:r>
            <a:br>
              <a:rPr lang="en-US" dirty="0" smtClean="0"/>
            </a:br>
            <a:r>
              <a:rPr lang="en-US" i="1" dirty="0" smtClean="0">
                <a:hlinkClick r:id="rId3"/>
              </a:rPr>
              <a:t>http</a:t>
            </a:r>
            <a:r>
              <a:rPr lang="en-US" dirty="0" smtClean="0">
                <a:hlinkClick r:id="rId3"/>
              </a:rPr>
              <a:t>://www.microsoft.com/about/legal/permissions/</a:t>
            </a:r>
            <a:endParaRPr lang="en-US" dirty="0" smtClean="0"/>
          </a:p>
          <a:p>
            <a:pPr lvl="0"/>
            <a:r>
              <a:rPr lang="en-US" dirty="0" smtClean="0"/>
              <a:t>Microsoft®, Internet Explorer®,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17" name="Text Placeholder 16"/>
          <p:cNvSpPr>
            <a:spLocks noGrp="1"/>
          </p:cNvSpPr>
          <p:nvPr>
            <p:ph type="body" sz="quarter" idx="15"/>
          </p:nvPr>
        </p:nvSpPr>
        <p:spPr/>
        <p:txBody>
          <a:bodyPr/>
          <a:lstStyle/>
          <a:p>
            <a:pPr lvl="0"/>
            <a:r>
              <a:rPr lang="en-US" dirty="0" smtClean="0"/>
              <a:t>Copyright and Trademarks </a:t>
            </a:r>
          </a:p>
          <a:p>
            <a:endParaRPr lang="en-US" dirty="0"/>
          </a:p>
        </p:txBody>
      </p:sp>
      <p:sp>
        <p:nvSpPr>
          <p:cNvPr id="29" name="Text Placeholder 28"/>
          <p:cNvSpPr>
            <a:spLocks noGrp="1"/>
          </p:cNvSpPr>
          <p:nvPr>
            <p:ph type="body" sz="quarter" idx="17"/>
          </p:nvPr>
        </p:nvSpPr>
        <p:spPr/>
        <p:txBody>
          <a:bodyPr/>
          <a:lstStyle/>
          <a:p>
            <a:pPr lvl="0"/>
            <a:r>
              <a:rPr lang="en-US" dirty="0" smtClean="0"/>
              <a:t>© 2011 Microsoft Corporation. All rights reserved.</a:t>
            </a:r>
          </a:p>
        </p:txBody>
      </p:sp>
      <p:sp>
        <p:nvSpPr>
          <p:cNvPr id="2" name="Footer Placeholder 1"/>
          <p:cNvSpPr>
            <a:spLocks noGrp="1"/>
          </p:cNvSpPr>
          <p:nvPr>
            <p:ph type="ftr" sz="quarter" idx="20"/>
          </p:nvPr>
        </p:nvSpPr>
        <p:spPr/>
        <p:txBody>
          <a:bodyPr/>
          <a:lstStyle/>
          <a:p>
            <a:r>
              <a:rPr lang="en-US" dirty="0" smtClean="0">
                <a:solidFill>
                  <a:srgbClr val="277EB5"/>
                </a:solidFill>
              </a:rPr>
              <a:t>Microsoft Confidential</a:t>
            </a:r>
            <a:endParaRPr lang="en-US" dirty="0">
              <a:solidFill>
                <a:srgbClr val="277EB5"/>
              </a:solidFill>
            </a:endParaRPr>
          </a:p>
        </p:txBody>
      </p:sp>
    </p:spTree>
    <p:extLst>
      <p:ext uri="{BB962C8B-B14F-4D97-AF65-F5344CB8AC3E}">
        <p14:creationId xmlns:p14="http://schemas.microsoft.com/office/powerpoint/2010/main" val="273386209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Students: How to View this Presentation</a:t>
            </a:r>
          </a:p>
        </p:txBody>
      </p:sp>
      <p:sp>
        <p:nvSpPr>
          <p:cNvPr id="3" name="Content Placeholder 2"/>
          <p:cNvSpPr>
            <a:spLocks noGrp="1"/>
          </p:cNvSpPr>
          <p:nvPr>
            <p:ph idx="1"/>
          </p:nvPr>
        </p:nvSpPr>
        <p:spPr/>
        <p:txBody>
          <a:bodyPr/>
          <a:lstStyle/>
          <a:p>
            <a:r>
              <a:rPr lang="en-US" dirty="0"/>
              <a:t>Switch to Notes Page view</a:t>
            </a:r>
          </a:p>
          <a:p>
            <a:pPr lvl="1"/>
            <a:r>
              <a:rPr lang="en-US" dirty="0"/>
              <a:t>Click View on the ribbon and select Notes Page</a:t>
            </a:r>
          </a:p>
          <a:p>
            <a:pPr lvl="1"/>
            <a:r>
              <a:rPr lang="en-US" dirty="0"/>
              <a:t>Use page up or page down to navigate</a:t>
            </a:r>
          </a:p>
          <a:p>
            <a:pPr lvl="1"/>
            <a:r>
              <a:rPr lang="en-US" dirty="0"/>
              <a:t>Zoom in or out as needed</a:t>
            </a:r>
          </a:p>
          <a:p>
            <a:r>
              <a:rPr lang="en-US" dirty="0"/>
              <a:t>Most slides will have supporting text that you can view now or after the delivery</a:t>
            </a:r>
          </a:p>
          <a:p>
            <a:r>
              <a:rPr lang="en-US" dirty="0"/>
              <a:t>Add notes to your copy of the presentation if you want to.</a:t>
            </a:r>
          </a:p>
          <a:p>
            <a:r>
              <a:rPr lang="en-US" dirty="0"/>
              <a:t>You take the presentation files home with you.</a:t>
            </a:r>
          </a:p>
          <a:p>
            <a:pPr lvl="0"/>
            <a:endParaRPr lang="en-US" dirty="0"/>
          </a:p>
        </p:txBody>
      </p:sp>
    </p:spTree>
    <p:extLst>
      <p:ext uri="{BB962C8B-B14F-4D97-AF65-F5344CB8AC3E}">
        <p14:creationId xmlns:p14="http://schemas.microsoft.com/office/powerpoint/2010/main" val="372487221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Differentiate </a:t>
            </a:r>
            <a:r>
              <a:rPr lang="en-US" dirty="0"/>
              <a:t>between </a:t>
            </a:r>
            <a:r>
              <a:rPr lang="en-US" dirty="0" err="1"/>
              <a:t>autocommit</a:t>
            </a:r>
            <a:r>
              <a:rPr lang="en-US" dirty="0"/>
              <a:t>, explicit, and implicit transaction modes. </a:t>
            </a:r>
            <a:endParaRPr lang="en-US" dirty="0" smtClean="0"/>
          </a:p>
          <a:p>
            <a:r>
              <a:rPr lang="en-US" dirty="0" smtClean="0"/>
              <a:t>View </a:t>
            </a:r>
            <a:r>
              <a:rPr lang="en-US" dirty="0"/>
              <a:t>open transactions by using DMVs. </a:t>
            </a:r>
            <a:endParaRPr lang="en-US" dirty="0" smtClean="0"/>
          </a:p>
          <a:p>
            <a:r>
              <a:rPr lang="en-US" dirty="0" smtClean="0"/>
              <a:t>Explain </a:t>
            </a:r>
            <a:r>
              <a:rPr lang="en-US" dirty="0"/>
              <a:t>how commit and rollback works in a nested transaction. </a:t>
            </a:r>
            <a:endParaRPr lang="en-US" dirty="0" smtClean="0"/>
          </a:p>
          <a:p>
            <a:r>
              <a:rPr lang="en-US" dirty="0" smtClean="0"/>
              <a:t>Define </a:t>
            </a:r>
            <a:r>
              <a:rPr lang="en-US" dirty="0"/>
              <a:t>statement, transaction, and batch abort. </a:t>
            </a:r>
          </a:p>
          <a:p>
            <a:pPr marL="171450" indent="-171450">
              <a:buFont typeface="Arial" pitchFamily="34" charset="0"/>
              <a:buChar char="•"/>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33343300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Autocommit</a:t>
            </a:r>
            <a:r>
              <a:rPr lang="en-US" dirty="0" smtClean="0"/>
              <a:t> transaction mode (default)</a:t>
            </a:r>
            <a:endParaRPr lang="en-US" dirty="0"/>
          </a:p>
        </p:txBody>
      </p:sp>
      <p:sp>
        <p:nvSpPr>
          <p:cNvPr id="3" name="Content Placeholder 2"/>
          <p:cNvSpPr>
            <a:spLocks noGrp="1"/>
          </p:cNvSpPr>
          <p:nvPr>
            <p:ph idx="1"/>
          </p:nvPr>
        </p:nvSpPr>
        <p:spPr/>
        <p:txBody>
          <a:bodyPr>
            <a:normAutofit/>
          </a:bodyPr>
          <a:lstStyle/>
          <a:p>
            <a:r>
              <a:rPr lang="en-US" dirty="0"/>
              <a:t>Default transaction mode</a:t>
            </a:r>
          </a:p>
          <a:p>
            <a:r>
              <a:rPr lang="en-US" dirty="0" smtClean="0"/>
              <a:t>Each statement is an implicit transaction</a:t>
            </a:r>
          </a:p>
          <a:p>
            <a:pPr lvl="1"/>
            <a:r>
              <a:rPr lang="en-US" dirty="0" smtClean="0"/>
              <a:t>Whether standalone or part of a batch</a:t>
            </a:r>
          </a:p>
          <a:p>
            <a:pPr lvl="1"/>
            <a:r>
              <a:rPr lang="en-US" dirty="0" smtClean="0"/>
              <a:t>Transaction is committed or rolled back automatically upon completion</a:t>
            </a:r>
          </a:p>
          <a:p>
            <a:r>
              <a:rPr lang="en-US" dirty="0" smtClean="0"/>
              <a:t>Is the default mode for these connectivity libraries:</a:t>
            </a:r>
          </a:p>
          <a:p>
            <a:pPr lvl="1"/>
            <a:r>
              <a:rPr lang="en-US" dirty="0" smtClean="0"/>
              <a:t>ADO</a:t>
            </a:r>
          </a:p>
          <a:p>
            <a:pPr lvl="1"/>
            <a:r>
              <a:rPr lang="en-US" dirty="0" smtClean="0"/>
              <a:t>OLEDB</a:t>
            </a:r>
          </a:p>
          <a:p>
            <a:pPr lvl="1"/>
            <a:r>
              <a:rPr lang="en-US" dirty="0" smtClean="0"/>
              <a:t>ODBC</a:t>
            </a:r>
          </a:p>
          <a:p>
            <a:pPr lvl="1"/>
            <a:r>
              <a:rPr lang="en-US" dirty="0" smtClean="0"/>
              <a:t>DB-Lib</a:t>
            </a:r>
          </a:p>
          <a:p>
            <a:pPr marL="0" indent="0">
              <a:buNone/>
            </a:pPr>
            <a:endParaRPr lang="en-US" dirty="0" smtClean="0"/>
          </a:p>
          <a:p>
            <a:endParaRPr lang="en-US" dirty="0" smtClean="0"/>
          </a:p>
        </p:txBody>
      </p:sp>
    </p:spTree>
    <p:extLst>
      <p:ext uri="{BB962C8B-B14F-4D97-AF65-F5344CB8AC3E}">
        <p14:creationId xmlns:p14="http://schemas.microsoft.com/office/powerpoint/2010/main" val="400587194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transaction mode</a:t>
            </a:r>
            <a:endParaRPr lang="en-US" dirty="0"/>
          </a:p>
        </p:txBody>
      </p:sp>
      <p:sp>
        <p:nvSpPr>
          <p:cNvPr id="3" name="Content Placeholder 2"/>
          <p:cNvSpPr>
            <a:spLocks noGrp="1"/>
          </p:cNvSpPr>
          <p:nvPr>
            <p:ph idx="1"/>
          </p:nvPr>
        </p:nvSpPr>
        <p:spPr/>
        <p:txBody>
          <a:bodyPr/>
          <a:lstStyle/>
          <a:p>
            <a:r>
              <a:rPr lang="en-US" dirty="0" smtClean="0"/>
              <a:t>Begins with the BEGIN TRANSACTION statement</a:t>
            </a:r>
          </a:p>
          <a:p>
            <a:r>
              <a:rPr lang="en-US" dirty="0" smtClean="0"/>
              <a:t>Can contain one or more statements</a:t>
            </a:r>
            <a:endParaRPr lang="en-US" dirty="0"/>
          </a:p>
          <a:p>
            <a:r>
              <a:rPr lang="en-US" dirty="0" smtClean="0"/>
              <a:t>User must explicitly commit or rollback the transaction using COMMIT TRANSACTION or ROLLBACK TRANSACTION</a:t>
            </a:r>
          </a:p>
          <a:p>
            <a:endParaRPr lang="en-US" dirty="0"/>
          </a:p>
        </p:txBody>
      </p:sp>
    </p:spTree>
    <p:extLst>
      <p:ext uri="{BB962C8B-B14F-4D97-AF65-F5344CB8AC3E}">
        <p14:creationId xmlns:p14="http://schemas.microsoft.com/office/powerpoint/2010/main" val="131559472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transaction mode</a:t>
            </a:r>
            <a:endParaRPr lang="en-US" dirty="0"/>
          </a:p>
        </p:txBody>
      </p:sp>
      <p:sp>
        <p:nvSpPr>
          <p:cNvPr id="3" name="Content Placeholder 2"/>
          <p:cNvSpPr>
            <a:spLocks noGrp="1"/>
          </p:cNvSpPr>
          <p:nvPr>
            <p:ph idx="1"/>
          </p:nvPr>
        </p:nvSpPr>
        <p:spPr/>
        <p:txBody>
          <a:bodyPr/>
          <a:lstStyle/>
          <a:p>
            <a:r>
              <a:rPr lang="en-US" dirty="0" smtClean="0"/>
              <a:t>Transaction is started automatically when the first statement of a batch is received</a:t>
            </a:r>
          </a:p>
          <a:p>
            <a:r>
              <a:rPr lang="en-US" dirty="0" smtClean="0"/>
              <a:t>User must EXPLICITLY commit or rollback the transaction using COMMIT TRANSACTION or ROLLBACK TRANSACTION</a:t>
            </a:r>
          </a:p>
          <a:p>
            <a:r>
              <a:rPr lang="en-US" dirty="0" smtClean="0"/>
              <a:t>Can be set for each statement using SET IMPLICIT_TRANSACTIONS ON</a:t>
            </a:r>
          </a:p>
          <a:p>
            <a:r>
              <a:rPr lang="en-US" dirty="0" smtClean="0"/>
              <a:t>Can be enabled globally using </a:t>
            </a:r>
            <a:r>
              <a:rPr lang="en-US" dirty="0" err="1" smtClean="0"/>
              <a:t>sp_configure</a:t>
            </a:r>
            <a:r>
              <a:rPr lang="en-US" dirty="0" smtClean="0"/>
              <a:t> ‘user options’, 2</a:t>
            </a:r>
          </a:p>
          <a:p>
            <a:r>
              <a:rPr lang="en-US" dirty="0" smtClean="0"/>
              <a:t>May also be set on the connection library</a:t>
            </a:r>
            <a:endParaRPr lang="en-US" dirty="0"/>
          </a:p>
        </p:txBody>
      </p:sp>
    </p:spTree>
    <p:extLst>
      <p:ext uri="{BB962C8B-B14F-4D97-AF65-F5344CB8AC3E}">
        <p14:creationId xmlns:p14="http://schemas.microsoft.com/office/powerpoint/2010/main" val="103798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Batch-scoped transaction mode</a:t>
            </a:r>
            <a:endParaRPr lang="en-US" dirty="0"/>
          </a:p>
        </p:txBody>
      </p:sp>
      <p:sp>
        <p:nvSpPr>
          <p:cNvPr id="3" name="Content Placeholder 2"/>
          <p:cNvSpPr>
            <a:spLocks noGrp="1"/>
          </p:cNvSpPr>
          <p:nvPr>
            <p:ph idx="1"/>
          </p:nvPr>
        </p:nvSpPr>
        <p:spPr/>
        <p:txBody>
          <a:bodyPr/>
          <a:lstStyle/>
          <a:p>
            <a:r>
              <a:rPr lang="en-US" dirty="0" smtClean="0"/>
              <a:t>Applicable to multiple active result sets (MARS) transactions</a:t>
            </a:r>
          </a:p>
          <a:p>
            <a:r>
              <a:rPr lang="en-US" dirty="0" smtClean="0"/>
              <a:t>When either implicit or explicit transactions are started under MARS</a:t>
            </a:r>
          </a:p>
          <a:p>
            <a:pPr lvl="1"/>
            <a:r>
              <a:rPr lang="en-US" dirty="0" smtClean="0"/>
              <a:t>It automatically becomes a batch-scoped transaction</a:t>
            </a:r>
          </a:p>
          <a:p>
            <a:pPr lvl="1"/>
            <a:r>
              <a:rPr lang="en-US" dirty="0" smtClean="0"/>
              <a:t>If not committed or rolled back when a batch completes, SQL Server automatically rolls back the transaction</a:t>
            </a:r>
          </a:p>
        </p:txBody>
      </p:sp>
    </p:spTree>
    <p:extLst>
      <p:ext uri="{BB962C8B-B14F-4D97-AF65-F5344CB8AC3E}">
        <p14:creationId xmlns:p14="http://schemas.microsoft.com/office/powerpoint/2010/main" val="4071810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Viewing Transactions Using DMVs</a:t>
            </a:r>
          </a:p>
        </p:txBody>
      </p:sp>
      <p:sp>
        <p:nvSpPr>
          <p:cNvPr id="25603" name="Rectangle 3"/>
          <p:cNvSpPr>
            <a:spLocks noGrp="1" noChangeArrowheads="1"/>
          </p:cNvSpPr>
          <p:nvPr>
            <p:ph idx="1"/>
          </p:nvPr>
        </p:nvSpPr>
        <p:spPr/>
        <p:txBody>
          <a:bodyPr/>
          <a:lstStyle/>
          <a:p>
            <a:r>
              <a:rPr lang="en-US" dirty="0" smtClean="0"/>
              <a:t>View open transactions </a:t>
            </a:r>
          </a:p>
          <a:p>
            <a:pPr lvl="1"/>
            <a:r>
              <a:rPr lang="en-US" dirty="0" smtClean="0"/>
              <a:t>By database (</a:t>
            </a:r>
            <a:r>
              <a:rPr lang="en-US" dirty="0" err="1" smtClean="0"/>
              <a:t>sys.dm_tran_database_transactions</a:t>
            </a:r>
            <a:r>
              <a:rPr lang="en-US" dirty="0" smtClean="0"/>
              <a:t>)</a:t>
            </a:r>
          </a:p>
          <a:p>
            <a:pPr lvl="1"/>
            <a:r>
              <a:rPr lang="en-US" dirty="0" smtClean="0"/>
              <a:t>By session (</a:t>
            </a:r>
            <a:r>
              <a:rPr lang="en-US" dirty="0" err="1" smtClean="0"/>
              <a:t>sys.dm_tran_session_transactions</a:t>
            </a:r>
            <a:r>
              <a:rPr lang="en-US" dirty="0" smtClean="0"/>
              <a:t>)</a:t>
            </a:r>
          </a:p>
          <a:p>
            <a:r>
              <a:rPr lang="en-US" dirty="0" smtClean="0"/>
              <a:t>View transactions using row versioning</a:t>
            </a:r>
          </a:p>
        </p:txBody>
      </p:sp>
    </p:spTree>
    <p:extLst>
      <p:ext uri="{BB962C8B-B14F-4D97-AF65-F5344CB8AC3E}">
        <p14:creationId xmlns:p14="http://schemas.microsoft.com/office/powerpoint/2010/main" val="23248501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uildID_CrsTitle_Template(MS)">
  <a:themeElements>
    <a:clrScheme name="Custom 10">
      <a:dk1>
        <a:sysClr val="windowText" lastClr="000000"/>
      </a:dk1>
      <a:lt1>
        <a:sysClr val="window" lastClr="FFFFFF"/>
      </a:lt1>
      <a:dk2>
        <a:srgbClr val="385593"/>
      </a:dk2>
      <a:lt2>
        <a:srgbClr val="277EB5"/>
      </a:lt2>
      <a:accent1>
        <a:srgbClr val="E19004"/>
      </a:accent1>
      <a:accent2>
        <a:srgbClr val="9BBB59"/>
      </a:accent2>
      <a:accent3>
        <a:srgbClr val="FFE269"/>
      </a:accent3>
      <a:accent4>
        <a:srgbClr val="4F81BD"/>
      </a:accent4>
      <a:accent5>
        <a:srgbClr val="4BACC6"/>
      </a:accent5>
      <a:accent6>
        <a:srgbClr val="DAB77D"/>
      </a:accent6>
      <a:hlink>
        <a:srgbClr val="C0504D"/>
      </a:hlink>
      <a:folHlink>
        <a:srgbClr val="4F81BD"/>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40000"/>
            <a:lumOff val="60000"/>
          </a:schemeClr>
        </a:solidFill>
        <a:ln>
          <a:solidFill>
            <a:schemeClr val="accent4"/>
          </a:solidFill>
        </a:ln>
      </a:spPr>
      <a:bodyPr rtlCol="0" anchor="ctr"/>
      <a:lstStyle>
        <a:defPPr marL="228600" indent="-228600" algn="ctr">
          <a:buBlip>
            <a:blip xmlns:r="http://schemas.openxmlformats.org/officeDocument/2006/relationships" r:embed="rId1"/>
          </a:buBlip>
          <a:defRPr dirty="0" err="1" smtClean="0">
            <a:solidFill>
              <a:sysClr val="windowText" lastClr="000000"/>
            </a:solidFill>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marL="228600" indent="-228600">
          <a:buSzPct val="110000"/>
          <a:buBlip>
            <a:blip xmlns:r="http://schemas.openxmlformats.org/officeDocument/2006/relationships" r:embed="rId1"/>
          </a:buBlip>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A892B5D7F0A643ACDB94198F650643" ma:contentTypeVersion="4" ma:contentTypeDescription="Create a new document." ma:contentTypeScope="" ma:versionID="459bf5778fc3f76627865e5465be7a54">
  <xsd:schema xmlns:xsd="http://www.w3.org/2001/XMLSchema" xmlns:xs="http://www.w3.org/2001/XMLSchema" xmlns:p="http://schemas.microsoft.com/office/2006/metadata/properties" xmlns:ns1="http://schemas.microsoft.com/sharepoint/v3" xmlns:ns2="e10c8cff-f1b9-462f-9532-75272795b724" targetNamespace="http://schemas.microsoft.com/office/2006/metadata/properties" ma:root="true" ma:fieldsID="126127bd73898789168f74e078ae3be9" ns1:_="" ns2:_="">
    <xsd:import namespace="http://schemas.microsoft.com/sharepoint/v3"/>
    <xsd:import namespace="e10c8cff-f1b9-462f-9532-75272795b724"/>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e10c8cff-f1b9-462f-9532-75272795b724"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00998F9-982E-41D8-AC58-9F2D8E97AC65}"/>
</file>

<file path=customXml/itemProps2.xml><?xml version="1.0" encoding="utf-8"?>
<ds:datastoreItem xmlns:ds="http://schemas.openxmlformats.org/officeDocument/2006/customXml" ds:itemID="{D52BFB84-6E6A-4BC4-8A19-303A74D38D62}"/>
</file>

<file path=customXml/itemProps3.xml><?xml version="1.0" encoding="utf-8"?>
<ds:datastoreItem xmlns:ds="http://schemas.openxmlformats.org/officeDocument/2006/customXml" ds:itemID="{125372AF-F8B0-4E11-AECF-244003D3F016}"/>
</file>

<file path=docProps/app.xml><?xml version="1.0" encoding="utf-8"?>
<Properties xmlns="http://schemas.openxmlformats.org/officeDocument/2006/extended-properties" xmlns:vt="http://schemas.openxmlformats.org/officeDocument/2006/docPropsVTypes">
  <Template>test workshop presentation</Template>
  <TotalTime>3286</TotalTime>
  <Words>2611</Words>
  <Application>Microsoft Office PowerPoint</Application>
  <PresentationFormat>On-screen Show (4:3)</PresentationFormat>
  <Paragraphs>310</Paragraphs>
  <Slides>16</Slides>
  <Notes>16</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ＭＳ Ｐゴシック</vt:lpstr>
      <vt:lpstr>Arial</vt:lpstr>
      <vt:lpstr>Calibri</vt:lpstr>
      <vt:lpstr>Consolas</vt:lpstr>
      <vt:lpstr>Segoe UI</vt:lpstr>
      <vt:lpstr>BuildID_CrsTitle_Template(MS)</vt:lpstr>
      <vt:lpstr>Lesson 14: Transactions</vt:lpstr>
      <vt:lpstr>Conditions and Terms of Use </vt:lpstr>
      <vt:lpstr>Students: How to View this Presentation</vt:lpstr>
      <vt:lpstr>Objectives</vt:lpstr>
      <vt:lpstr>Autocommit transaction mode (default)</vt:lpstr>
      <vt:lpstr>Explicit transaction mode</vt:lpstr>
      <vt:lpstr>Implicit transaction mode</vt:lpstr>
      <vt:lpstr>Batch-scoped transaction mode</vt:lpstr>
      <vt:lpstr>Viewing Transactions Using DMVs</vt:lpstr>
      <vt:lpstr>PowerPoint Presentation</vt:lpstr>
      <vt:lpstr>PowerPoint Presentation</vt:lpstr>
      <vt:lpstr>PowerPoint Presentation</vt:lpstr>
      <vt:lpstr>Nested Transactions</vt:lpstr>
      <vt:lpstr>SQL transaction versus application transaction</vt:lpstr>
      <vt:lpstr>PowerPoint Presentation</vt:lpstr>
      <vt:lpstr>Lesson Review </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Ernest Ho</dc:creator>
  <cp:lastModifiedBy>Julie Rasnick</cp:lastModifiedBy>
  <cp:revision>121</cp:revision>
  <dcterms:created xsi:type="dcterms:W3CDTF">2012-02-23T03:57:43Z</dcterms:created>
  <dcterms:modified xsi:type="dcterms:W3CDTF">2012-11-30T23:17:01Z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0x0101005FA892B5D7F0A643ACDB94198F650643</vt:lpwstr>
  </property>
</Properties>
</file>