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62" r:id="rId5"/>
    <p:sldId id="356" r:id="rId6"/>
    <p:sldId id="363" r:id="rId7"/>
    <p:sldId id="366" r:id="rId8"/>
    <p:sldId id="373" r:id="rId9"/>
    <p:sldId id="374" r:id="rId10"/>
    <p:sldId id="375" r:id="rId11"/>
    <p:sldId id="304" r:id="rId12"/>
    <p:sldId id="310" r:id="rId13"/>
    <p:sldId id="311" r:id="rId14"/>
    <p:sldId id="313" r:id="rId15"/>
    <p:sldId id="314" r:id="rId16"/>
    <p:sldId id="312" r:id="rId17"/>
    <p:sldId id="305" r:id="rId18"/>
    <p:sldId id="315" r:id="rId19"/>
    <p:sldId id="368" r:id="rId20"/>
    <p:sldId id="316" r:id="rId21"/>
    <p:sldId id="318" r:id="rId22"/>
    <p:sldId id="322" r:id="rId23"/>
    <p:sldId id="321" r:id="rId24"/>
    <p:sldId id="371" r:id="rId25"/>
    <p:sldId id="323" r:id="rId26"/>
    <p:sldId id="372" r:id="rId27"/>
    <p:sldId id="354" r:id="rId28"/>
    <p:sldId id="376" r:id="rId29"/>
    <p:sldId id="3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m Lahoud" initials="PL" lastIdx="6" clrIdx="0"/>
  <p:cmAuthor id="1" name="Julie Rasnick" initials="J" lastIdx="8" clrIdx="1">
    <p:extLst>
      <p:ext uri="{19B8F6BF-5375-455C-9EA6-DF929625EA0E}">
        <p15:presenceInfo xmlns="" xmlns:p15="http://schemas.microsoft.com/office/powerpoint/2012/main"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8" autoAdjust="0"/>
    <p:restoredTop sz="77760" autoAdjust="0"/>
  </p:normalViewPr>
  <p:slideViewPr>
    <p:cSldViewPr>
      <p:cViewPr varScale="1">
        <p:scale>
          <a:sx n="64" d="100"/>
          <a:sy n="64" d="100"/>
        </p:scale>
        <p:origin x="-109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398" y="18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B4564-D013-4A47-81E6-68D2BB6A4DCE}" type="datetimeFigureOut">
              <a:rPr lang="en-US" smtClean="0"/>
              <a:t>11/30/2012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7E07E-9F09-46B6-8D2F-E1DC5FD34F24}" type="slidenum">
              <a:rPr lang="en-US" smtClean="0"/>
              <a:t>‹#›</a:t>
            </a:fld>
            <a:endParaRPr lang="en-US"/>
          </a:p>
        </p:txBody>
      </p:sp>
    </p:spTree>
    <p:extLst>
      <p:ext uri="{BB962C8B-B14F-4D97-AF65-F5344CB8AC3E}">
        <p14:creationId xmlns:p14="http://schemas.microsoft.com/office/powerpoint/2010/main" val="279553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echnet.microsoft.com/en-us/magazine/2008.04.blocking.aspx"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technet.microsoft.com/en-us/magazine/hh750281.aspx"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msdn.microsoft.com/en-us/library/ms178104.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sqlskills.com/blogs/jonathan/post/An-XEvent-a-Day-(13-of-31)-The-system_health-Session.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ms190345.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msdn.microsoft.com/en-us/library/ms177648.aspx" TargetMode="External"/><Relationship Id="rId4" Type="http://schemas.openxmlformats.org/officeDocument/2006/relationships/hyperlink" Target="http://msdn.microsoft.com/en-us/library/ms188743.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a:t>
            </a:fld>
            <a:endParaRPr lang="en-US"/>
          </a:p>
        </p:txBody>
      </p:sp>
    </p:spTree>
    <p:extLst>
      <p:ext uri="{BB962C8B-B14F-4D97-AF65-F5344CB8AC3E}">
        <p14:creationId xmlns:p14="http://schemas.microsoft.com/office/powerpoint/2010/main" val="364143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smtClean="0"/>
              <a:t>Transactions should only be used for operations that need to succeed or fail as an atomic unit.  If the queries do not depend on each other, considering separating them into smaller transactions.</a:t>
            </a:r>
          </a:p>
          <a:p>
            <a:pPr>
              <a:spcAft>
                <a:spcPts val="600"/>
              </a:spcAft>
            </a:pPr>
            <a:r>
              <a:rPr lang="en-US" dirty="0" smtClean="0"/>
              <a:t>Always use the lowest isolation level possible to minimize the locks acquired and the time they are held for.  If your application does not require the level of consistency provided by the higher isolation levels, using them will only cause unnecessary blocking.  If this level of consistency is required, consider the row-versioning isolation levels to remove locking for read-only transactions which will prevent the most common causes of blocking.</a:t>
            </a:r>
          </a:p>
        </p:txBody>
      </p:sp>
      <p:sp>
        <p:nvSpPr>
          <p:cNvPr id="4" name="Slide Number Placeholder 3"/>
          <p:cNvSpPr>
            <a:spLocks noGrp="1"/>
          </p:cNvSpPr>
          <p:nvPr>
            <p:ph type="sldNum" sz="quarter" idx="10"/>
          </p:nvPr>
        </p:nvSpPr>
        <p:spPr/>
        <p:txBody>
          <a:bodyPr/>
          <a:lstStyle/>
          <a:p>
            <a:fld id="{CD07E07E-9F09-46B6-8D2F-E1DC5FD34F24}" type="slidenum">
              <a:rPr lang="en-US" smtClean="0"/>
              <a:t>10</a:t>
            </a:fld>
            <a:endParaRPr lang="en-US"/>
          </a:p>
        </p:txBody>
      </p:sp>
    </p:spTree>
    <p:extLst>
      <p:ext uri="{BB962C8B-B14F-4D97-AF65-F5344CB8AC3E}">
        <p14:creationId xmlns:p14="http://schemas.microsoft.com/office/powerpoint/2010/main" val="408542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a:t>An orphaned transaction is usually caused by query cancellation or timeout without a rollback. Timeouts and most errors do not roll back any active transactions. It is the responsibility of the application to explicitly request a rollback in the </a:t>
            </a:r>
            <a:r>
              <a:rPr lang="en-US" dirty="0" smtClean="0"/>
              <a:t>event </a:t>
            </a:r>
            <a:r>
              <a:rPr lang="en-US" dirty="0"/>
              <a:t>of an error or timeout. </a:t>
            </a:r>
            <a:endParaRPr lang="en-US" sz="1200" b="0" i="0" u="none" strike="noStrike" kern="1200" baseline="0" dirty="0" smtClean="0">
              <a:solidFill>
                <a:schemeClr val="tx1"/>
              </a:solidFill>
              <a:latin typeface="+mn-lt"/>
              <a:ea typeface="+mn-ea"/>
              <a:cs typeface="+mn-cs"/>
            </a:endParaRPr>
          </a:p>
          <a:p>
            <a:pPr>
              <a:spcAft>
                <a:spcPts val="600"/>
              </a:spcAft>
            </a:pPr>
            <a:r>
              <a:rPr lang="en-US" dirty="0" smtClean="0"/>
              <a:t>An orphaned transaction does not have an active query associated with it, so it will not be visible in </a:t>
            </a:r>
            <a:r>
              <a:rPr lang="en-US" dirty="0" err="1" smtClean="0"/>
              <a:t>sys.dm_exec_requests</a:t>
            </a:r>
            <a:r>
              <a:rPr lang="en-US" dirty="0" smtClean="0"/>
              <a:t>, but the session will still be visible in </a:t>
            </a:r>
            <a:r>
              <a:rPr lang="en-US" dirty="0" err="1" smtClean="0"/>
              <a:t>sys.dm_exec_sessions</a:t>
            </a:r>
            <a:r>
              <a:rPr lang="en-US" dirty="0" smtClean="0"/>
              <a:t>.  Look for rows in </a:t>
            </a:r>
            <a:r>
              <a:rPr lang="en-US" dirty="0" err="1" smtClean="0"/>
              <a:t>sys.dm_exec_sessions</a:t>
            </a:r>
            <a:r>
              <a:rPr lang="en-US" dirty="0" smtClean="0"/>
              <a:t> with a status of sleeping and an </a:t>
            </a:r>
            <a:r>
              <a:rPr lang="en-US" dirty="0" err="1" smtClean="0"/>
              <a:t>open_transaction_count</a:t>
            </a:r>
            <a:r>
              <a:rPr lang="en-US" dirty="0" smtClean="0"/>
              <a:t> &gt; 0.</a:t>
            </a:r>
            <a:endParaRPr lang="en-US" sz="1200" b="0" i="0" u="none" strike="noStrike" kern="1200" baseline="0" dirty="0" smtClean="0">
              <a:solidFill>
                <a:schemeClr val="tx1"/>
              </a:solidFill>
              <a:latin typeface="+mn-lt"/>
              <a:ea typeface="+mn-ea"/>
              <a:cs typeface="+mn-cs"/>
            </a:endParaRPr>
          </a:p>
          <a:p>
            <a:pPr>
              <a:spcAft>
                <a:spcPts val="600"/>
              </a:spcAft>
            </a:pPr>
            <a:r>
              <a:rPr lang="en-US" sz="1200" b="0" i="0" u="none" strike="noStrike" kern="1200" baseline="0" dirty="0" smtClean="0">
                <a:solidFill>
                  <a:schemeClr val="tx1"/>
                </a:solidFill>
                <a:latin typeface="+mn-lt"/>
                <a:ea typeface="+mn-ea"/>
                <a:cs typeface="+mn-cs"/>
              </a:rPr>
              <a:t>Additionally, you can monitor the blocking session and request through SQL Server </a:t>
            </a:r>
            <a:r>
              <a:rPr lang="en-US" sz="1200" b="0" i="0" u="none" strike="noStrike" kern="1200" baseline="0" dirty="0" smtClean="0">
                <a:solidFill>
                  <a:schemeClr val="tx1"/>
                </a:solidFill>
                <a:latin typeface="+mn-lt"/>
                <a:ea typeface="+mn-ea"/>
                <a:cs typeface="+mn-cs"/>
              </a:rPr>
              <a:t>Profiler or Extended Events. In Profiler,</a:t>
            </a:r>
            <a:r>
              <a:rPr lang="en-US" sz="1200" b="0" i="0" u="none" strike="noStrike" kern="120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monitor</a:t>
            </a:r>
            <a:r>
              <a:rPr lang="en-US" sz="1200" b="0" i="0" u="none" strike="noStrike" kern="1200" dirty="0" smtClean="0">
                <a:solidFill>
                  <a:schemeClr val="tx1"/>
                </a:solidFill>
                <a:latin typeface="+mn-lt"/>
                <a:ea typeface="+mn-ea"/>
                <a:cs typeface="+mn-cs"/>
              </a:rPr>
              <a:t> the Attention and Exception events.  The corresponding events in Extended Events are </a:t>
            </a:r>
            <a:r>
              <a:rPr lang="en-US" dirty="0" smtClean="0"/>
              <a:t>attention </a:t>
            </a:r>
            <a:r>
              <a:rPr lang="en-US" dirty="0"/>
              <a:t>and </a:t>
            </a:r>
            <a:r>
              <a:rPr lang="en-US" dirty="0" err="1" smtClean="0"/>
              <a:t>exception_ring_buffer_recorded</a:t>
            </a:r>
            <a:r>
              <a:rPr lang="en-US" dirty="0" smtClean="0"/>
              <a:t>, which you can find with the following query:</a:t>
            </a:r>
          </a:p>
          <a:p>
            <a:r>
              <a:rPr lang="en-US" dirty="0" smtClean="0">
                <a:solidFill>
                  <a:srgbClr val="0000FF"/>
                </a:solidFill>
                <a:latin typeface="Consolas"/>
              </a:rPr>
              <a:t>SELECT</a:t>
            </a:r>
            <a:r>
              <a:rPr lang="en-US" dirty="0" smtClean="0">
                <a:solidFill>
                  <a:prstClr val="black"/>
                </a:solidFill>
                <a:latin typeface="Consolas"/>
              </a:rPr>
              <a:t> </a:t>
            </a:r>
            <a:r>
              <a:rPr lang="en-US" dirty="0">
                <a:solidFill>
                  <a:srgbClr val="008080"/>
                </a:solidFill>
                <a:latin typeface="Consolas"/>
              </a:rPr>
              <a:t>te</a:t>
            </a:r>
            <a:r>
              <a:rPr lang="en-US" dirty="0">
                <a:solidFill>
                  <a:srgbClr val="808080"/>
                </a:solidFill>
                <a:latin typeface="Consolas"/>
              </a:rPr>
              <a:t>.</a:t>
            </a:r>
            <a:r>
              <a:rPr lang="en-US" dirty="0">
                <a:solidFill>
                  <a:srgbClr val="008080"/>
                </a:solidFill>
                <a:latin typeface="Consolas"/>
              </a:rPr>
              <a:t>name</a:t>
            </a:r>
            <a:r>
              <a:rPr lang="en-US" dirty="0">
                <a:solidFill>
                  <a:srgbClr val="808080"/>
                </a:solidFill>
                <a:latin typeface="Consolas"/>
              </a:rPr>
              <a:t>,</a:t>
            </a:r>
            <a:r>
              <a:rPr lang="en-US" dirty="0">
                <a:solidFill>
                  <a:prstClr val="black"/>
                </a:solidFill>
                <a:latin typeface="Consolas"/>
              </a:rPr>
              <a:t> </a:t>
            </a:r>
            <a:r>
              <a:rPr lang="en-US" dirty="0" err="1">
                <a:solidFill>
                  <a:srgbClr val="008080"/>
                </a:solidFill>
                <a:latin typeface="Consolas"/>
              </a:rPr>
              <a:t>xe</a:t>
            </a:r>
            <a:r>
              <a:rPr lang="en-US" dirty="0" err="1">
                <a:solidFill>
                  <a:srgbClr val="808080"/>
                </a:solidFill>
                <a:latin typeface="Consolas"/>
              </a:rPr>
              <a:t>.</a:t>
            </a:r>
            <a:r>
              <a:rPr lang="en-US" dirty="0" err="1">
                <a:solidFill>
                  <a:srgbClr val="008080"/>
                </a:solidFill>
                <a:latin typeface="Consolas"/>
              </a:rPr>
              <a:t>package_name</a:t>
            </a:r>
            <a:r>
              <a:rPr lang="en-US" dirty="0">
                <a:solidFill>
                  <a:srgbClr val="808080"/>
                </a:solidFill>
                <a:latin typeface="Consolas"/>
              </a:rPr>
              <a:t>,</a:t>
            </a:r>
            <a:r>
              <a:rPr lang="en-US" dirty="0">
                <a:solidFill>
                  <a:prstClr val="black"/>
                </a:solidFill>
                <a:latin typeface="Consolas"/>
              </a:rPr>
              <a:t> </a:t>
            </a:r>
            <a:r>
              <a:rPr lang="en-US" dirty="0" err="1">
                <a:solidFill>
                  <a:srgbClr val="008080"/>
                </a:solidFill>
                <a:latin typeface="Consolas"/>
              </a:rPr>
              <a:t>xe</a:t>
            </a:r>
            <a:r>
              <a:rPr lang="en-US" dirty="0" err="1">
                <a:solidFill>
                  <a:srgbClr val="808080"/>
                </a:solidFill>
                <a:latin typeface="Consolas"/>
              </a:rPr>
              <a:t>.</a:t>
            </a:r>
            <a:r>
              <a:rPr lang="en-US" dirty="0" err="1">
                <a:solidFill>
                  <a:srgbClr val="008080"/>
                </a:solidFill>
                <a:latin typeface="Consolas"/>
              </a:rPr>
              <a:t>xe_event_name</a:t>
            </a:r>
            <a:r>
              <a:rPr lang="en-US" dirty="0">
                <a:solidFill>
                  <a:prstClr val="black"/>
                </a:solidFill>
                <a:latin typeface="Consolas"/>
              </a:rPr>
              <a:t> </a:t>
            </a:r>
          </a:p>
          <a:p>
            <a:r>
              <a:rPr lang="en-US" dirty="0">
                <a:solidFill>
                  <a:srgbClr val="0000FF"/>
                </a:solidFill>
                <a:latin typeface="Consolas"/>
              </a:rPr>
              <a:t>FROM</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00"/>
                </a:solidFill>
                <a:latin typeface="Consolas"/>
              </a:rPr>
              <a:t>trace_events</a:t>
            </a:r>
            <a:r>
              <a:rPr lang="en-US" dirty="0">
                <a:solidFill>
                  <a:prstClr val="black"/>
                </a:solidFill>
                <a:latin typeface="Consolas"/>
              </a:rPr>
              <a:t> </a:t>
            </a:r>
            <a:r>
              <a:rPr lang="en-US" dirty="0">
                <a:solidFill>
                  <a:srgbClr val="0000FF"/>
                </a:solidFill>
                <a:latin typeface="Consolas"/>
              </a:rPr>
              <a:t>AS</a:t>
            </a:r>
            <a:r>
              <a:rPr lang="en-US" dirty="0">
                <a:solidFill>
                  <a:prstClr val="black"/>
                </a:solidFill>
                <a:latin typeface="Consolas"/>
              </a:rPr>
              <a:t> </a:t>
            </a:r>
            <a:r>
              <a:rPr lang="en-US" dirty="0" err="1">
                <a:solidFill>
                  <a:srgbClr val="008080"/>
                </a:solidFill>
                <a:latin typeface="Consolas"/>
              </a:rPr>
              <a:t>te</a:t>
            </a:r>
            <a:r>
              <a:rPr lang="en-US" dirty="0">
                <a:solidFill>
                  <a:prstClr val="black"/>
                </a:solidFill>
                <a:latin typeface="Consolas"/>
              </a:rPr>
              <a:t> </a:t>
            </a:r>
          </a:p>
          <a:p>
            <a:r>
              <a:rPr lang="en-US" dirty="0">
                <a:solidFill>
                  <a:srgbClr val="0000FF"/>
                </a:solidFill>
                <a:latin typeface="Consolas"/>
              </a:rPr>
              <a:t>FULL</a:t>
            </a:r>
            <a:r>
              <a:rPr lang="en-US" dirty="0">
                <a:solidFill>
                  <a:prstClr val="black"/>
                </a:solidFill>
                <a:latin typeface="Consolas"/>
              </a:rPr>
              <a:t> </a:t>
            </a:r>
            <a:r>
              <a:rPr lang="en-US" dirty="0">
                <a:solidFill>
                  <a:srgbClr val="808080"/>
                </a:solidFill>
                <a:latin typeface="Consolas"/>
              </a:rPr>
              <a:t>OUTER</a:t>
            </a:r>
            <a:r>
              <a:rPr lang="en-US" dirty="0">
                <a:solidFill>
                  <a:prstClr val="black"/>
                </a:solidFill>
                <a:latin typeface="Consolas"/>
              </a:rPr>
              <a:t> </a:t>
            </a:r>
            <a:r>
              <a:rPr lang="en-US" dirty="0">
                <a:solidFill>
                  <a:srgbClr val="808080"/>
                </a:solidFill>
                <a:latin typeface="Consolas"/>
              </a:rPr>
              <a:t>JOIN</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80"/>
                </a:solidFill>
                <a:latin typeface="Consolas"/>
              </a:rPr>
              <a:t>trace_xe_event_map</a:t>
            </a:r>
            <a:r>
              <a:rPr lang="en-US" dirty="0">
                <a:solidFill>
                  <a:prstClr val="black"/>
                </a:solidFill>
                <a:latin typeface="Consolas"/>
              </a:rPr>
              <a:t> </a:t>
            </a:r>
            <a:r>
              <a:rPr lang="en-US" dirty="0">
                <a:solidFill>
                  <a:srgbClr val="0000FF"/>
                </a:solidFill>
                <a:latin typeface="Consolas"/>
              </a:rPr>
              <a:t>AS</a:t>
            </a:r>
            <a:r>
              <a:rPr lang="en-US" dirty="0">
                <a:solidFill>
                  <a:prstClr val="black"/>
                </a:solidFill>
                <a:latin typeface="Consolas"/>
              </a:rPr>
              <a:t> </a:t>
            </a:r>
            <a:r>
              <a:rPr lang="en-US" dirty="0" err="1">
                <a:solidFill>
                  <a:srgbClr val="008080"/>
                </a:solidFill>
                <a:latin typeface="Consolas"/>
              </a:rPr>
              <a:t>xe</a:t>
            </a:r>
            <a:r>
              <a:rPr lang="en-US" dirty="0">
                <a:solidFill>
                  <a:prstClr val="black"/>
                </a:solidFill>
                <a:latin typeface="Consolas"/>
              </a:rPr>
              <a:t> </a:t>
            </a:r>
            <a:r>
              <a:rPr lang="en-US" dirty="0">
                <a:solidFill>
                  <a:srgbClr val="FF0000"/>
                </a:solidFill>
                <a:latin typeface="Consolas"/>
              </a:rPr>
              <a:t>   </a:t>
            </a:r>
            <a:endParaRPr lang="en-US" dirty="0">
              <a:solidFill>
                <a:prstClr val="black"/>
              </a:solidFill>
              <a:latin typeface="Consolas"/>
            </a:endParaRPr>
          </a:p>
          <a:p>
            <a:r>
              <a:rPr lang="en-US" dirty="0">
                <a:solidFill>
                  <a:srgbClr val="0000FF"/>
                </a:solidFill>
                <a:latin typeface="Consolas"/>
              </a:rPr>
              <a:t>ON</a:t>
            </a:r>
            <a:r>
              <a:rPr lang="en-US" dirty="0">
                <a:solidFill>
                  <a:prstClr val="black"/>
                </a:solidFill>
                <a:latin typeface="Consolas"/>
              </a:rPr>
              <a:t> </a:t>
            </a:r>
            <a:r>
              <a:rPr lang="en-US" dirty="0" err="1">
                <a:solidFill>
                  <a:srgbClr val="008080"/>
                </a:solidFill>
                <a:latin typeface="Consolas"/>
              </a:rPr>
              <a:t>te</a:t>
            </a:r>
            <a:r>
              <a:rPr lang="en-US" dirty="0" err="1">
                <a:solidFill>
                  <a:srgbClr val="808080"/>
                </a:solidFill>
                <a:latin typeface="Consolas"/>
              </a:rPr>
              <a:t>.</a:t>
            </a:r>
            <a:r>
              <a:rPr lang="en-US" dirty="0" err="1">
                <a:solidFill>
                  <a:srgbClr val="008080"/>
                </a:solidFill>
                <a:latin typeface="Consolas"/>
              </a:rPr>
              <a:t>trace_event_id</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err="1">
                <a:solidFill>
                  <a:srgbClr val="008080"/>
                </a:solidFill>
                <a:latin typeface="Consolas"/>
              </a:rPr>
              <a:t>xe</a:t>
            </a:r>
            <a:r>
              <a:rPr lang="en-US" dirty="0" err="1">
                <a:solidFill>
                  <a:srgbClr val="808080"/>
                </a:solidFill>
                <a:latin typeface="Consolas"/>
              </a:rPr>
              <a:t>.</a:t>
            </a:r>
            <a:r>
              <a:rPr lang="en-US" dirty="0" err="1">
                <a:solidFill>
                  <a:srgbClr val="008080"/>
                </a:solidFill>
                <a:latin typeface="Consolas"/>
              </a:rPr>
              <a:t>trace_event_id</a:t>
            </a:r>
            <a:endParaRPr lang="en-US" dirty="0">
              <a:solidFill>
                <a:srgbClr val="008080"/>
              </a:solidFill>
              <a:latin typeface="Consolas"/>
            </a:endParaRPr>
          </a:p>
          <a:p>
            <a:pPr>
              <a:spcAft>
                <a:spcPts val="600"/>
              </a:spcAft>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11</a:t>
            </a:fld>
            <a:endParaRPr lang="en-US"/>
          </a:p>
        </p:txBody>
      </p:sp>
    </p:spTree>
    <p:extLst>
      <p:ext uri="{BB962C8B-B14F-4D97-AF65-F5344CB8AC3E}">
        <p14:creationId xmlns:p14="http://schemas.microsoft.com/office/powerpoint/2010/main" val="2336989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52400"/>
            <a:ext cx="4572000" cy="3429000"/>
          </a:xfrm>
        </p:spPr>
      </p:sp>
      <p:sp>
        <p:nvSpPr>
          <p:cNvPr id="3" name="Notes Placeholder 2"/>
          <p:cNvSpPr>
            <a:spLocks noGrp="1"/>
          </p:cNvSpPr>
          <p:nvPr>
            <p:ph type="body" idx="1"/>
          </p:nvPr>
        </p:nvSpPr>
        <p:spPr>
          <a:xfrm>
            <a:off x="685800" y="3810000"/>
            <a:ext cx="5486400" cy="4953000"/>
          </a:xfrm>
        </p:spPr>
        <p:txBody>
          <a:bodyPr/>
          <a:lstStyle/>
          <a:p>
            <a:pPr>
              <a:spcAft>
                <a:spcPts val="600"/>
              </a:spcAft>
            </a:pPr>
            <a:r>
              <a:rPr lang="en-US" dirty="0"/>
              <a:t>Simple distributed deadlocks usually occur when one of the locked resources resides outside of SQL Server. For example, application A holds a lock on a SQL Server resource (table, page, key, or row) and is waiting to get exclusive access to a particular file. Application B holds an exclusive lock on this file, but is blocked waiting on a SQL Server resource locked by application A</a:t>
            </a:r>
            <a:r>
              <a:rPr lang="en-US" dirty="0" smtClean="0"/>
              <a:t>.</a:t>
            </a:r>
          </a:p>
          <a:p>
            <a:pPr>
              <a:spcAft>
                <a:spcPts val="600"/>
              </a:spcAft>
            </a:pPr>
            <a:r>
              <a:rPr lang="en-US" dirty="0" smtClean="0"/>
              <a:t>In </a:t>
            </a:r>
            <a:r>
              <a:rPr lang="en-US" dirty="0"/>
              <a:t>the scenario described above, SQL Server does not have any knowledge of the external file or the dependency of the application on it. Prior to SQL Server 2000, this situation would have to be managed entirely by the application via lock or query timeouts, and so on. SQL Server 2005 </a:t>
            </a:r>
            <a:r>
              <a:rPr lang="en-US" dirty="0" smtClean="0"/>
              <a:t>introduced </a:t>
            </a:r>
            <a:r>
              <a:rPr lang="en-US" dirty="0"/>
              <a:t>two new stored procedures—</a:t>
            </a:r>
            <a:r>
              <a:rPr lang="en-US" dirty="0" err="1"/>
              <a:t>sp_getapplock</a:t>
            </a:r>
            <a:r>
              <a:rPr lang="en-US" dirty="0"/>
              <a:t> and </a:t>
            </a:r>
            <a:r>
              <a:rPr lang="en-US" dirty="0" err="1"/>
              <a:t>sp_releaseapplock</a:t>
            </a:r>
            <a:r>
              <a:rPr lang="en-US" dirty="0"/>
              <a:t>—that can be called by the application to let SQL Server know when it has acquired a particular type of lock on an external object. If all applications sharing the external resource are written to use these stored procedures, then SQL Server can detect the deadlock situations involving non-SQL objects and inform the application when it has encountered a deadlock</a:t>
            </a:r>
            <a:r>
              <a:rPr lang="en-US" dirty="0" smtClean="0"/>
              <a:t>.</a:t>
            </a:r>
          </a:p>
        </p:txBody>
      </p:sp>
      <p:sp>
        <p:nvSpPr>
          <p:cNvPr id="4" name="Slide Number Placeholder 3"/>
          <p:cNvSpPr>
            <a:spLocks noGrp="1"/>
          </p:cNvSpPr>
          <p:nvPr>
            <p:ph type="sldNum" sz="quarter" idx="10"/>
          </p:nvPr>
        </p:nvSpPr>
        <p:spPr/>
        <p:txBody>
          <a:bodyPr/>
          <a:lstStyle/>
          <a:p>
            <a:fld id="{CD07E07E-9F09-46B6-8D2F-E1DC5FD34F24}" type="slidenum">
              <a:rPr lang="en-US" smtClean="0"/>
              <a:t>12</a:t>
            </a:fld>
            <a:endParaRPr lang="en-US"/>
          </a:p>
        </p:txBody>
      </p:sp>
    </p:spTree>
    <p:extLst>
      <p:ext uri="{BB962C8B-B14F-4D97-AF65-F5344CB8AC3E}">
        <p14:creationId xmlns:p14="http://schemas.microsoft.com/office/powerpoint/2010/main" val="70347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suspended </a:t>
            </a:r>
            <a:r>
              <a:rPr lang="en-US" sz="1200" b="0" i="0" u="none" strike="noStrike" kern="1200" baseline="0" dirty="0" smtClean="0">
                <a:solidFill>
                  <a:schemeClr val="tx1"/>
                </a:solidFill>
                <a:latin typeface="+mn-lt"/>
                <a:ea typeface="+mn-ea"/>
                <a:cs typeface="+mn-cs"/>
              </a:rPr>
              <a:t>status shows that the query is still running, the </a:t>
            </a:r>
            <a:r>
              <a:rPr lang="en-US" sz="1200" b="1" i="0" u="none" strike="noStrike" kern="1200" baseline="0" dirty="0" err="1" smtClean="0">
                <a:solidFill>
                  <a:schemeClr val="tx1"/>
                </a:solidFill>
                <a:latin typeface="+mn-lt"/>
                <a:ea typeface="+mn-ea"/>
                <a:cs typeface="+mn-cs"/>
              </a:rPr>
              <a:t>wait_type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ASYNC_NETWORK_IO indicates that the query is waiting on the network resource, and </a:t>
            </a:r>
            <a:r>
              <a:rPr lang="en-US" sz="1200" b="1" i="0" u="none" strike="noStrike" kern="1200" baseline="0" dirty="0" err="1" smtClean="0">
                <a:solidFill>
                  <a:schemeClr val="tx1"/>
                </a:solidFill>
                <a:latin typeface="+mn-lt"/>
                <a:ea typeface="+mn-ea"/>
                <a:cs typeface="+mn-cs"/>
              </a:rPr>
              <a:t>open_transaction_count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&gt;= 0 indicates that the process may or may not be in a transaction.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SQL Server only caches one network buffer (4 K by default) of rows while waiting for the client to signal that it is ready for more data. If an application is slow in fetching rows produced by a query, SQL Server holds shared locks so that the engine can resume at the scan point when the client is ready for more. If you are using an application that transparently submits SQL statements to the server, the application must fetch all result rows. If it does not (and if it cannot be configured to do so), you may be unable to resolve the blocking problem.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fully resolve the issue, you must rewrite the application to fetch all rows of the result to completion. </a:t>
            </a:r>
          </a:p>
          <a:p>
            <a:endParaRPr lang="en-US" dirty="0" smtClean="0"/>
          </a:p>
        </p:txBody>
      </p:sp>
      <p:sp>
        <p:nvSpPr>
          <p:cNvPr id="4" name="Slide Number Placeholder 3"/>
          <p:cNvSpPr>
            <a:spLocks noGrp="1"/>
          </p:cNvSpPr>
          <p:nvPr>
            <p:ph type="sldNum" sz="quarter" idx="10"/>
          </p:nvPr>
        </p:nvSpPr>
        <p:spPr/>
        <p:txBody>
          <a:bodyPr/>
          <a:lstStyle/>
          <a:p>
            <a:fld id="{CD07E07E-9F09-46B6-8D2F-E1DC5FD34F24}" type="slidenum">
              <a:rPr lang="en-US" smtClean="0"/>
              <a:t>13</a:t>
            </a:fld>
            <a:endParaRPr lang="en-US"/>
          </a:p>
        </p:txBody>
      </p:sp>
    </p:spTree>
    <p:extLst>
      <p:ext uri="{BB962C8B-B14F-4D97-AF65-F5344CB8AC3E}">
        <p14:creationId xmlns:p14="http://schemas.microsoft.com/office/powerpoint/2010/main" val="251955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228600"/>
            <a:ext cx="3276600" cy="2457450"/>
          </a:xfrm>
        </p:spPr>
      </p:sp>
      <p:sp>
        <p:nvSpPr>
          <p:cNvPr id="3" name="Notes Placeholder 2"/>
          <p:cNvSpPr>
            <a:spLocks noGrp="1"/>
          </p:cNvSpPr>
          <p:nvPr>
            <p:ph type="body" idx="1"/>
          </p:nvPr>
        </p:nvSpPr>
        <p:spPr>
          <a:xfrm>
            <a:off x="685800" y="2819400"/>
            <a:ext cx="5486400" cy="6019800"/>
          </a:xfrm>
        </p:spPr>
        <p:txBody>
          <a:bodyPr>
            <a:normAutofit lnSpcReduction="10000"/>
          </a:bodyPr>
          <a:lstStyle/>
          <a:p>
            <a:pPr>
              <a:spcAft>
                <a:spcPts val="600"/>
              </a:spcAft>
            </a:pPr>
            <a:r>
              <a:rPr lang="en-US" sz="1200" b="0" i="0" u="none" strike="noStrike" kern="1200" baseline="0" dirty="0" smtClean="0">
                <a:solidFill>
                  <a:schemeClr val="tx1"/>
                </a:solidFill>
                <a:latin typeface="+mn-lt"/>
                <a:ea typeface="+mn-ea"/>
                <a:cs typeface="+mn-cs"/>
              </a:rPr>
              <a:t>Compile blocking appears as blocked requests waiting on a COMPILE resource in </a:t>
            </a:r>
            <a:r>
              <a:rPr lang="en-US" sz="1200" b="1" i="0" u="none" strike="noStrike" kern="1200" baseline="0" dirty="0" err="1" smtClean="0">
                <a:solidFill>
                  <a:schemeClr val="tx1"/>
                </a:solidFill>
                <a:latin typeface="+mn-lt"/>
                <a:ea typeface="+mn-ea"/>
                <a:cs typeface="+mn-cs"/>
              </a:rPr>
              <a:t>sys.dm_exec_requests.wait_resource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err="1" smtClean="0">
                <a:solidFill>
                  <a:schemeClr val="tx1"/>
                </a:solidFill>
                <a:latin typeface="+mn-lt"/>
                <a:ea typeface="+mn-ea"/>
                <a:cs typeface="+mn-cs"/>
              </a:rPr>
              <a:t>sys.dm_tran_locks</a:t>
            </a:r>
            <a:r>
              <a:rPr lang="en-US" sz="1200" b="0" i="0" u="none" strike="noStrike" kern="1200" baseline="0" dirty="0" smtClean="0">
                <a:solidFill>
                  <a:schemeClr val="tx1"/>
                </a:solidFill>
                <a:latin typeface="+mn-lt"/>
                <a:ea typeface="+mn-ea"/>
                <a:cs typeface="+mn-cs"/>
              </a:rPr>
              <a:t>. In addition, there may be a large number of SQL Profiler </a:t>
            </a:r>
            <a:r>
              <a:rPr lang="en-US" sz="1200" b="1" i="0" u="none" strike="noStrike" kern="1200" baseline="0" dirty="0" err="1" smtClean="0">
                <a:solidFill>
                  <a:schemeClr val="tx1"/>
                </a:solidFill>
                <a:latin typeface="+mn-lt"/>
                <a:ea typeface="+mn-ea"/>
                <a:cs typeface="+mn-cs"/>
              </a:rPr>
              <a:t>SP:Recompile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events in the trace. Compile blocking will usually cause </a:t>
            </a:r>
            <a:r>
              <a:rPr lang="en-US" sz="1200" b="1" i="1" u="none" strike="noStrike" kern="1200" baseline="0" dirty="0" smtClean="0">
                <a:solidFill>
                  <a:schemeClr val="tx1"/>
                </a:solidFill>
                <a:latin typeface="+mn-lt"/>
                <a:ea typeface="+mn-ea"/>
                <a:cs typeface="+mn-cs"/>
              </a:rPr>
              <a:t>rolling blocking</a:t>
            </a:r>
            <a:r>
              <a:rPr lang="en-US" sz="1200" b="0" i="0" u="none" strike="noStrike" kern="1200" baseline="0" dirty="0" smtClean="0">
                <a:solidFill>
                  <a:schemeClr val="tx1"/>
                </a:solidFill>
                <a:latin typeface="+mn-lt"/>
                <a:ea typeface="+mn-ea"/>
                <a:cs typeface="+mn-cs"/>
              </a:rPr>
              <a:t>. Rolling blocking means that the blocked requests at the end of the chain may have to wait a long time, but no single blocker remains at the head of the chain for long. Other symptoms may include high CPU utilization because compilation is CPU-intensive. </a:t>
            </a:r>
          </a:p>
          <a:p>
            <a:pPr>
              <a:spcAft>
                <a:spcPts val="600"/>
              </a:spcAft>
            </a:pPr>
            <a:r>
              <a:rPr lang="en-US" sz="1200" b="0" i="0" u="none" strike="noStrike" kern="1200" baseline="0" dirty="0" smtClean="0">
                <a:solidFill>
                  <a:schemeClr val="tx1"/>
                </a:solidFill>
                <a:latin typeface="+mn-lt"/>
                <a:ea typeface="+mn-ea"/>
                <a:cs typeface="+mn-cs"/>
              </a:rPr>
              <a:t>In SQL Server, only one copy of a stored procedure plan is generally cached at a time, so stored procedure compilation attempts are serialized. If a commonly used stored procedure must be frequently recompiled (for example, cursor on a temp table), it is possible for this stored procedure to cause blocking as one request waits on another to finish compilation. </a:t>
            </a:r>
          </a:p>
          <a:p>
            <a:pPr>
              <a:spcAft>
                <a:spcPts val="600"/>
              </a:spcAft>
            </a:pPr>
            <a:r>
              <a:rPr lang="en-US" sz="1200" b="0" i="0" u="none" strike="noStrike" kern="1200" baseline="0" dirty="0" smtClean="0">
                <a:solidFill>
                  <a:schemeClr val="tx1"/>
                </a:solidFill>
                <a:latin typeface="+mn-lt"/>
                <a:ea typeface="+mn-ea"/>
                <a:cs typeface="+mn-cs"/>
              </a:rPr>
              <a:t>In this situation, you can do one of the following: </a:t>
            </a:r>
          </a:p>
          <a:p>
            <a:pPr marL="628650" lvl="1" indent="-171450">
              <a:spcAft>
                <a:spcPts val="600"/>
              </a:spcAft>
              <a:buFont typeface="Arial" pitchFamily="34" charset="0"/>
              <a:buChar char="•"/>
            </a:pPr>
            <a:r>
              <a:rPr lang="en-US" b="0" i="0" u="none" strike="noStrike" kern="1200" baseline="0" dirty="0" smtClean="0">
                <a:solidFill>
                  <a:schemeClr val="tx1"/>
                </a:solidFill>
                <a:latin typeface="+mn-lt"/>
                <a:ea typeface="+mn-ea"/>
                <a:cs typeface="+mn-cs"/>
              </a:rPr>
              <a:t>Reduce recompile frequency. </a:t>
            </a:r>
          </a:p>
          <a:p>
            <a:pPr marL="628650" lvl="1" indent="-171450">
              <a:spcAft>
                <a:spcPts val="600"/>
              </a:spcAft>
              <a:buFont typeface="Arial" pitchFamily="34" charset="0"/>
              <a:buChar char="•"/>
            </a:pPr>
            <a:r>
              <a:rPr lang="en-US" sz="1200" b="0" i="0" u="none" strike="noStrike" kern="1200" baseline="0" dirty="0" smtClean="0">
                <a:solidFill>
                  <a:schemeClr val="tx1"/>
                </a:solidFill>
                <a:latin typeface="+mn-lt"/>
                <a:ea typeface="+mn-ea"/>
                <a:cs typeface="+mn-cs"/>
              </a:rPr>
              <a:t>Owner-qualify stored procedures. </a:t>
            </a:r>
            <a:endParaRPr lang="en-US" dirty="0" smtClean="0"/>
          </a:p>
          <a:p>
            <a:pPr>
              <a:spcAft>
                <a:spcPts val="600"/>
              </a:spcAft>
            </a:pPr>
            <a:r>
              <a:rPr lang="en-US" dirty="0" smtClean="0"/>
              <a:t>During name resolution, when the owner of the procedure is not specified, SQL Server first looks for a procedure owned by that user. If SQL Server cannot find this procedure, it then checks for an object owned by Database Owner (</a:t>
            </a:r>
            <a:r>
              <a:rPr lang="en-US" dirty="0" err="1" smtClean="0"/>
              <a:t>dbo</a:t>
            </a:r>
            <a:r>
              <a:rPr lang="en-US" dirty="0" smtClean="0"/>
              <a:t>). For example, if the user Joe runs a procedure Proc1 owned by </a:t>
            </a:r>
            <a:r>
              <a:rPr lang="en-US" dirty="0" err="1" smtClean="0"/>
              <a:t>dbo</a:t>
            </a:r>
            <a:r>
              <a:rPr lang="en-US" dirty="0" smtClean="0"/>
              <a:t>, during name resolution, SQL Server will first check for the procedure Joe.Proc1. If SQL Server does not find this procedure, it will then look for the procedure dbo.Proc1. </a:t>
            </a:r>
            <a:endParaRPr lang="en-US" dirty="0"/>
          </a:p>
          <a:p>
            <a:pPr>
              <a:spcAft>
                <a:spcPts val="600"/>
              </a:spcAft>
            </a:pPr>
            <a:r>
              <a:rPr lang="en-US" dirty="0"/>
              <a:t>During the process of looking for a procedure where the owner name is not qualified and the initial lookup by user fails, SQL Server acquires an exclusive compile lock on the procedure. A second lookup is made in cache to see if a procedure owned by </a:t>
            </a:r>
            <a:r>
              <a:rPr lang="en-US" dirty="0" err="1"/>
              <a:t>dbo</a:t>
            </a:r>
            <a:r>
              <a:rPr lang="en-US" dirty="0"/>
              <a:t> can be found, while this lock is in place. If a usable copy of the compile plan is found in cache, the procedure is not recompiled. </a:t>
            </a:r>
          </a:p>
          <a:p>
            <a:pPr>
              <a:spcAft>
                <a:spcPts val="600"/>
              </a:spcAft>
            </a:pPr>
            <a:r>
              <a:rPr lang="en-US" dirty="0"/>
              <a:t>It is the lack of owner qualification that requires the exclusive compile lock be placed before determining if the plan can be reused. Acquiring the lock, the second lookup, and other necessary work can introduce a delay that results in the compile lock being held longer, resulting in a blocking lock. Even if the information gathered shows that the users are not blocking each other with compile locks, lack of owner qualification can introduce delays in execution and unnecessarily high CPU utilization. </a:t>
            </a:r>
          </a:p>
          <a:p>
            <a:pPr>
              <a:spcAft>
                <a:spcPts val="600"/>
              </a:spcAft>
            </a:pPr>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14</a:t>
            </a:fld>
            <a:endParaRPr lang="en-US"/>
          </a:p>
        </p:txBody>
      </p:sp>
    </p:spTree>
    <p:extLst>
      <p:ext uri="{BB962C8B-B14F-4D97-AF65-F5344CB8AC3E}">
        <p14:creationId xmlns:p14="http://schemas.microsoft.com/office/powerpoint/2010/main" val="131256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228600"/>
            <a:ext cx="3505200" cy="2628900"/>
          </a:xfrm>
        </p:spPr>
      </p:sp>
      <p:sp>
        <p:nvSpPr>
          <p:cNvPr id="3" name="Notes Placeholder 2"/>
          <p:cNvSpPr>
            <a:spLocks noGrp="1"/>
          </p:cNvSpPr>
          <p:nvPr>
            <p:ph type="body" idx="1"/>
          </p:nvPr>
        </p:nvSpPr>
        <p:spPr>
          <a:xfrm>
            <a:off x="685800" y="2895600"/>
            <a:ext cx="5486400" cy="5943600"/>
          </a:xfrm>
        </p:spPr>
        <p:txBody>
          <a:bodyPr/>
          <a:lstStyle/>
          <a:p>
            <a:pPr>
              <a:spcAft>
                <a:spcPts val="600"/>
              </a:spcAft>
            </a:pPr>
            <a:r>
              <a:rPr lang="en-US" sz="1200" b="1" i="0" u="none" strike="noStrike" kern="1200" baseline="0" dirty="0" smtClean="0">
                <a:solidFill>
                  <a:schemeClr val="tx1"/>
                </a:solidFill>
                <a:latin typeface="+mn-lt"/>
                <a:ea typeface="+mn-ea"/>
                <a:cs typeface="+mn-cs"/>
              </a:rPr>
              <a:t>Short transactions </a:t>
            </a:r>
            <a:endParaRPr lang="en-US" sz="1200" b="0" i="0" u="none" strike="noStrike" kern="1200" baseline="0" dirty="0" smtClean="0">
              <a:solidFill>
                <a:schemeClr val="tx1"/>
              </a:solidFill>
              <a:latin typeface="+mn-lt"/>
              <a:ea typeface="+mn-ea"/>
              <a:cs typeface="+mn-cs"/>
            </a:endParaRPr>
          </a:p>
          <a:p>
            <a:pPr>
              <a:spcAft>
                <a:spcPts val="600"/>
              </a:spcAft>
            </a:pPr>
            <a:r>
              <a:rPr lang="en-US" sz="1200" b="0" i="0" u="none" strike="noStrike" kern="1200" baseline="0" dirty="0" smtClean="0">
                <a:solidFill>
                  <a:schemeClr val="tx1"/>
                </a:solidFill>
                <a:latin typeface="+mn-lt"/>
                <a:ea typeface="+mn-ea"/>
                <a:cs typeface="+mn-cs"/>
              </a:rPr>
              <a:t>Avoid user interaction in transactions, and keep transactions as short as possible and in a single batch. </a:t>
            </a:r>
          </a:p>
          <a:p>
            <a:pPr>
              <a:spcAft>
                <a:spcPts val="600"/>
              </a:spcAft>
            </a:pPr>
            <a:r>
              <a:rPr lang="en-US" sz="1200" b="1" i="0" u="none" strike="noStrike" kern="1200" baseline="0" dirty="0" smtClean="0">
                <a:solidFill>
                  <a:schemeClr val="tx1"/>
                </a:solidFill>
                <a:latin typeface="+mn-lt"/>
                <a:ea typeface="+mn-ea"/>
                <a:cs typeface="+mn-cs"/>
              </a:rPr>
              <a:t>Handling cancellations and errors with care </a:t>
            </a:r>
            <a:endParaRPr lang="en-US" sz="1200" b="0" i="0" u="none" strike="noStrike" kern="1200" baseline="0" dirty="0" smtClean="0">
              <a:solidFill>
                <a:schemeClr val="tx1"/>
              </a:solidFill>
              <a:latin typeface="+mn-lt"/>
              <a:ea typeface="+mn-ea"/>
              <a:cs typeface="+mn-cs"/>
            </a:endParaRPr>
          </a:p>
          <a:p>
            <a:pPr>
              <a:spcAft>
                <a:spcPts val="600"/>
              </a:spcAft>
            </a:pPr>
            <a:r>
              <a:rPr lang="en-US" sz="1200" b="0" i="0" u="none" strike="noStrike" kern="1200" baseline="0" dirty="0" smtClean="0">
                <a:solidFill>
                  <a:schemeClr val="tx1"/>
                </a:solidFill>
                <a:latin typeface="+mn-lt"/>
                <a:ea typeface="+mn-ea"/>
                <a:cs typeface="+mn-cs"/>
              </a:rPr>
              <a:t>If the application (or any stored procedures that the application invokes) starts any transactions, the application is responsible for rolling back any active transactions (IF @@TRANCOUNT&gt;0 ROLLBACK TRAN) when any error or query timeout occurs. The application should not assume that an arbitrary error would abort the transaction. A query timeout never aborts transactions automatically. </a:t>
            </a:r>
            <a:endParaRPr lang="en-US" dirty="0"/>
          </a:p>
          <a:p>
            <a:pPr>
              <a:spcAft>
                <a:spcPts val="600"/>
              </a:spcAft>
            </a:pPr>
            <a:r>
              <a:rPr lang="en-US" b="1" dirty="0"/>
              <a:t>Proper indexing </a:t>
            </a:r>
            <a:endParaRPr lang="en-US" dirty="0"/>
          </a:p>
          <a:p>
            <a:pPr>
              <a:spcAft>
                <a:spcPts val="600"/>
              </a:spcAft>
            </a:pPr>
            <a:r>
              <a:rPr lang="en-US" dirty="0"/>
              <a:t>On a table where inserts and updates are common, create a clustered index. Inserts into a heap should not cause a hotspot issue, but they can be much slower than inserts into the same table with a clustered index due to contention on Page Free Space (PFS) (longer transactions = greater chance of blocking). In general, the best column for a clustered index is often an </a:t>
            </a:r>
            <a:r>
              <a:rPr lang="en-US" i="1" dirty="0"/>
              <a:t>identity column</a:t>
            </a:r>
            <a:r>
              <a:rPr lang="en-US" dirty="0"/>
              <a:t>. </a:t>
            </a:r>
          </a:p>
          <a:p>
            <a:pPr>
              <a:spcAft>
                <a:spcPts val="600"/>
              </a:spcAft>
            </a:pPr>
            <a:r>
              <a:rPr lang="en-US" dirty="0"/>
              <a:t>Avoid placing a clustered index on columns that are frequently updated. Updates to clustered index key columns will require locks on the clustered index, data pages (to move the row), and all non-clustered indexes (because non-clustered indexes point to rows via the clustered index key). Consider using a clustered index on an identity column or a column with similar properties, such as small data values or constantly increasing values with very infrequent modifications. </a:t>
            </a:r>
          </a:p>
          <a:p>
            <a:pPr>
              <a:spcAft>
                <a:spcPts val="600"/>
              </a:spcAft>
            </a:pPr>
            <a:r>
              <a:rPr lang="en-US" dirty="0"/>
              <a:t>Analyze indexing for possible improvements. Poor indexes mean more pages visited, more locks acquired, and longer-running transactions (all these contribute to blocking, and in general, may increase the chances of deadlocking). Use the Database Engine Tuning Advisor (DTA) on related queries. </a:t>
            </a:r>
          </a:p>
          <a:p>
            <a:pPr>
              <a:spcAft>
                <a:spcPts val="600"/>
              </a:spcAft>
            </a:pPr>
            <a:r>
              <a:rPr lang="en-US" dirty="0"/>
              <a:t>Remove indexes that have extremely low selectivity. For example, if an indexed column on a large table only has 10 distinct values, a KEY lock on the index can effectively prevent updates to this column for 10 percent of the rows in the table.</a:t>
            </a:r>
          </a:p>
          <a:p>
            <a:pPr>
              <a:spcAft>
                <a:spcPts val="600"/>
              </a:spcAft>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15</a:t>
            </a:fld>
            <a:endParaRPr lang="en-US"/>
          </a:p>
        </p:txBody>
      </p:sp>
    </p:spTree>
    <p:extLst>
      <p:ext uri="{BB962C8B-B14F-4D97-AF65-F5344CB8AC3E}">
        <p14:creationId xmlns:p14="http://schemas.microsoft.com/office/powerpoint/2010/main" val="4108238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81000"/>
            <a:ext cx="5486400" cy="8382000"/>
          </a:xfrm>
        </p:spPr>
        <p:txBody>
          <a:bodyPr>
            <a:normAutofit/>
          </a:bodyPr>
          <a:lstStyle/>
          <a:p>
            <a:pPr>
              <a:spcAft>
                <a:spcPts val="600"/>
              </a:spcAft>
            </a:pPr>
            <a:r>
              <a:rPr lang="en-US" b="1" dirty="0" smtClean="0"/>
              <a:t>Beware </a:t>
            </a:r>
            <a:r>
              <a:rPr lang="en-US" b="1" dirty="0"/>
              <a:t>of implicit transactions </a:t>
            </a:r>
            <a:endParaRPr lang="en-US" dirty="0"/>
          </a:p>
          <a:p>
            <a:pPr>
              <a:spcAft>
                <a:spcPts val="600"/>
              </a:spcAft>
            </a:pPr>
            <a:r>
              <a:rPr lang="en-US" dirty="0"/>
              <a:t>With implicit transactions on, every time you make a modification, you get a transaction started automatically that you must commit yourself. Many modifications do not need to be part of a larger transaction. The improper use of implicit transaction tends to end up with two undesirable outcomes: </a:t>
            </a:r>
            <a:endParaRPr lang="en-US" dirty="0" smtClean="0"/>
          </a:p>
          <a:p>
            <a:pPr marL="628650" lvl="1" indent="-171450">
              <a:spcAft>
                <a:spcPts val="600"/>
              </a:spcAft>
              <a:buFont typeface="Arial" pitchFamily="34" charset="0"/>
              <a:buChar char="•"/>
            </a:pPr>
            <a:r>
              <a:rPr lang="en-US" dirty="0" smtClean="0"/>
              <a:t>The </a:t>
            </a:r>
            <a:r>
              <a:rPr lang="en-US" dirty="0"/>
              <a:t>developer forgets about the open transaction and leaves it open across modifications, which spans much more work than required by the business needs. Longer transactions than necessary mean more locks held, greater chance of deadlock or blocking, etc. </a:t>
            </a:r>
            <a:endParaRPr lang="en-US" dirty="0" smtClean="0"/>
          </a:p>
          <a:p>
            <a:pPr marL="628650" lvl="1" indent="-171450">
              <a:spcAft>
                <a:spcPts val="600"/>
              </a:spcAft>
              <a:buFont typeface="Arial" pitchFamily="34" charset="0"/>
              <a:buChar char="•"/>
            </a:pPr>
            <a:r>
              <a:rPr lang="en-US" dirty="0" smtClean="0"/>
              <a:t>The </a:t>
            </a:r>
            <a:r>
              <a:rPr lang="en-US" dirty="0"/>
              <a:t>developer does the right thing and commits the implicit transaction after every unit of work. But this requires an extra round-trip to the server to send the COMMIT command, while </a:t>
            </a:r>
            <a:r>
              <a:rPr lang="en-US" dirty="0" err="1"/>
              <a:t>autocommit</a:t>
            </a:r>
            <a:r>
              <a:rPr lang="en-US" dirty="0"/>
              <a:t> (the opposite of implicit transactions) could have accomplished the same thing with a single query and a single round-trip. Also, because implicit transactions cause every command to open a transaction, the danger due to the coding mistakes that lead to orphaned transactions is increased. </a:t>
            </a:r>
          </a:p>
          <a:p>
            <a:pPr>
              <a:spcAft>
                <a:spcPts val="600"/>
              </a:spcAft>
            </a:pPr>
            <a:r>
              <a:rPr lang="en-US" dirty="0"/>
              <a:t>Therefore, it is important to be careful when using implicit transaction to avoid losing track of transaction nesting. </a:t>
            </a:r>
          </a:p>
          <a:p>
            <a:pPr>
              <a:spcAft>
                <a:spcPts val="600"/>
              </a:spcAft>
            </a:pPr>
            <a:r>
              <a:rPr lang="en-US" b="1" dirty="0"/>
              <a:t>Use as low an isolation level as possible </a:t>
            </a:r>
            <a:endParaRPr lang="en-US" dirty="0"/>
          </a:p>
          <a:p>
            <a:pPr>
              <a:spcAft>
                <a:spcPts val="600"/>
              </a:spcAft>
            </a:pPr>
            <a:r>
              <a:rPr lang="en-US" dirty="0"/>
              <a:t>Higher transaction isolation levels (such as SERIALIZABLE) hold more locks for a longer period of time. Microsoft Transaction Server always sets the transaction isolation level to SERIALIZABLE. You can change this either by using the SET TRANSACTION  ISOLATION LEVEL command or on a query-by-query basis with a READ COMMITTED query hint. </a:t>
            </a:r>
          </a:p>
          <a:p>
            <a:pPr>
              <a:spcAft>
                <a:spcPts val="600"/>
              </a:spcAft>
            </a:pPr>
            <a:r>
              <a:rPr lang="en-US" b="1" dirty="0" smtClean="0"/>
              <a:t>Additional Reading:</a:t>
            </a:r>
            <a:endParaRPr lang="en-US" b="1" dirty="0"/>
          </a:p>
          <a:p>
            <a:pPr>
              <a:spcAft>
                <a:spcPts val="600"/>
              </a:spcAft>
            </a:pPr>
            <a:r>
              <a:rPr lang="en-US" i="1" dirty="0"/>
              <a:t>Minimize Blocking in SQL Server</a:t>
            </a:r>
            <a:br>
              <a:rPr lang="en-US" i="1" dirty="0"/>
            </a:br>
            <a:r>
              <a:rPr lang="en-US" dirty="0">
                <a:hlinkClick r:id="rId3"/>
              </a:rPr>
              <a:t>http://</a:t>
            </a:r>
            <a:r>
              <a:rPr lang="en-US" dirty="0" smtClean="0">
                <a:hlinkClick r:id="rId3"/>
              </a:rPr>
              <a:t>technet.microsoft.com/en-us/magazine/2008.04.blocking.aspx</a:t>
            </a:r>
            <a:endParaRPr lang="en-US" dirty="0" smtClean="0"/>
          </a:p>
          <a:p>
            <a:pPr>
              <a:spcAft>
                <a:spcPts val="600"/>
              </a:spcAft>
            </a:pPr>
            <a:r>
              <a:rPr lang="en-US" i="1" dirty="0"/>
              <a:t>SQL Server: Transaction </a:t>
            </a:r>
            <a:r>
              <a:rPr lang="en-US" i="1" dirty="0" smtClean="0"/>
              <a:t>Management</a:t>
            </a:r>
            <a:r>
              <a:rPr lang="en-US" i="1" dirty="0"/>
              <a:t/>
            </a:r>
            <a:br>
              <a:rPr lang="en-US" i="1" dirty="0"/>
            </a:br>
            <a:r>
              <a:rPr lang="en-US" dirty="0" smtClean="0">
                <a:hlinkClick r:id="rId4"/>
              </a:rPr>
              <a:t>http</a:t>
            </a:r>
            <a:r>
              <a:rPr lang="en-US" dirty="0">
                <a:hlinkClick r:id="rId4"/>
              </a:rPr>
              <a:t>://</a:t>
            </a:r>
            <a:r>
              <a:rPr lang="en-US" dirty="0" smtClean="0">
                <a:hlinkClick r:id="rId4"/>
              </a:rPr>
              <a:t>technet.microsoft.com/en-us/magazine/hh750281.aspx</a:t>
            </a:r>
            <a:endParaRPr lang="en-US" dirty="0" smtClean="0"/>
          </a:p>
          <a:p>
            <a:pPr>
              <a:spcAft>
                <a:spcPts val="600"/>
              </a:spcAft>
            </a:pPr>
            <a:endParaRPr lang="en-US" dirty="0"/>
          </a:p>
          <a:p>
            <a:pPr>
              <a:spcAft>
                <a:spcPts val="600"/>
              </a:spcAft>
            </a:pPr>
            <a:endParaRPr lang="en-US" dirty="0" smtClean="0"/>
          </a:p>
          <a:p>
            <a:pPr>
              <a:spcAft>
                <a:spcPts val="600"/>
              </a:spcAft>
            </a:pPr>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16</a:t>
            </a:fld>
            <a:endParaRPr lang="en-US"/>
          </a:p>
        </p:txBody>
      </p:sp>
    </p:spTree>
    <p:extLst>
      <p:ext uri="{BB962C8B-B14F-4D97-AF65-F5344CB8AC3E}">
        <p14:creationId xmlns:p14="http://schemas.microsoft.com/office/powerpoint/2010/main" val="1859970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8800" y="76200"/>
            <a:ext cx="3352800" cy="2514600"/>
          </a:xfrm>
        </p:spPr>
      </p:sp>
      <p:sp>
        <p:nvSpPr>
          <p:cNvPr id="3" name="Notes Placeholder 2"/>
          <p:cNvSpPr>
            <a:spLocks noGrp="1"/>
          </p:cNvSpPr>
          <p:nvPr>
            <p:ph type="body" idx="1"/>
          </p:nvPr>
        </p:nvSpPr>
        <p:spPr>
          <a:xfrm>
            <a:off x="685800" y="2667000"/>
            <a:ext cx="5486400" cy="6248400"/>
          </a:xfrm>
        </p:spPr>
        <p:txBody>
          <a:bodyPr>
            <a:normAutofit fontScale="92500" lnSpcReduction="20000"/>
          </a:bodyPr>
          <a:lstStyle/>
          <a:p>
            <a:pPr>
              <a:spcAft>
                <a:spcPts val="600"/>
              </a:spcAft>
            </a:pPr>
            <a:r>
              <a:rPr lang="en-US" sz="1200" b="1" i="0" u="none" strike="noStrike" kern="1200" baseline="0" dirty="0" smtClean="0">
                <a:solidFill>
                  <a:schemeClr val="tx1"/>
                </a:solidFill>
                <a:latin typeface="+mn-lt"/>
                <a:ea typeface="+mn-ea"/>
                <a:cs typeface="+mn-cs"/>
              </a:rPr>
              <a:t>What is a deadlock? </a:t>
            </a:r>
            <a:endParaRPr lang="en-US" sz="1200" b="0" i="0" u="none" strike="noStrike" kern="1200" baseline="0" dirty="0" smtClean="0">
              <a:solidFill>
                <a:schemeClr val="tx1"/>
              </a:solidFill>
              <a:latin typeface="+mn-lt"/>
              <a:ea typeface="+mn-ea"/>
              <a:cs typeface="+mn-cs"/>
            </a:endParaRPr>
          </a:p>
          <a:p>
            <a:pPr>
              <a:spcAft>
                <a:spcPts val="600"/>
              </a:spcAft>
            </a:pPr>
            <a:r>
              <a:rPr lang="en-US" sz="1200" b="0" i="0" u="none" strike="noStrike" kern="1200" baseline="0" dirty="0" smtClean="0">
                <a:solidFill>
                  <a:schemeClr val="tx1"/>
                </a:solidFill>
                <a:latin typeface="+mn-lt"/>
                <a:ea typeface="+mn-ea"/>
                <a:cs typeface="+mn-cs"/>
              </a:rPr>
              <a:t>A deadlock exists when the following four conditions exist simultaneously: </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No pre-emption </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Incremental allocation of resources (Locks are acquired as needed, rather than acquiring them all before beginning the transaction) </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Incompatible use of resources (Here, compatibility refers to the one defined in our </a:t>
            </a:r>
            <a:r>
              <a:rPr lang="en-US" sz="1200" b="0" i="1" u="none" strike="noStrike" kern="1200" baseline="0" dirty="0" smtClean="0">
                <a:solidFill>
                  <a:schemeClr val="tx1"/>
                </a:solidFill>
                <a:latin typeface="+mn-lt"/>
                <a:ea typeface="+mn-ea"/>
                <a:cs typeface="+mn-cs"/>
              </a:rPr>
              <a:t>lock compatibility table</a:t>
            </a:r>
            <a:r>
              <a:rPr lang="en-US" sz="1200" b="0" i="0" u="none" strike="noStrike" kern="1200" baseline="0" dirty="0" smtClean="0">
                <a:solidFill>
                  <a:schemeClr val="tx1"/>
                </a:solidFill>
                <a:latin typeface="+mn-lt"/>
                <a:ea typeface="+mn-ea"/>
                <a:cs typeface="+mn-cs"/>
              </a:rPr>
              <a:t>) </a:t>
            </a:r>
          </a:p>
          <a:p>
            <a:pPr marL="228600" indent="-228600">
              <a:spcAft>
                <a:spcPts val="600"/>
              </a:spcAft>
              <a:buFont typeface="+mj-lt"/>
              <a:buAutoNum type="arabicPeriod"/>
            </a:pPr>
            <a:r>
              <a:rPr lang="en-US" sz="1200" b="0" i="0" u="none" strike="noStrike" kern="1200" baseline="0" dirty="0" smtClean="0">
                <a:solidFill>
                  <a:schemeClr val="tx1"/>
                </a:solidFill>
                <a:latin typeface="+mn-lt"/>
                <a:ea typeface="+mn-ea"/>
                <a:cs typeface="+mn-cs"/>
              </a:rPr>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endParaRPr lang="en-US" dirty="0" smtClean="0"/>
          </a:p>
          <a:p>
            <a:pPr>
              <a:spcAft>
                <a:spcPts val="600"/>
              </a:spcAft>
            </a:pPr>
            <a:r>
              <a:rPr lang="en-US" sz="1200" b="0" i="0" u="none" strike="noStrike" kern="1200" baseline="0" dirty="0" smtClean="0">
                <a:solidFill>
                  <a:schemeClr val="tx1"/>
                </a:solidFill>
                <a:latin typeface="+mn-lt"/>
                <a:ea typeface="+mn-ea"/>
                <a:cs typeface="+mn-cs"/>
              </a:rPr>
              <a:t>Deadlocking is not specific to SQL Server or even to relational databases. Any system that must manage shared resources among multiple users, threads, or processes may be susceptible to deadlocks. </a:t>
            </a:r>
          </a:p>
          <a:p>
            <a:pPr>
              <a:spcAft>
                <a:spcPts val="600"/>
              </a:spcAft>
            </a:pPr>
            <a:r>
              <a:rPr lang="en-US" sz="1200" b="0" i="0" u="none" strike="noStrike" kern="1200" baseline="0" dirty="0" smtClean="0">
                <a:solidFill>
                  <a:schemeClr val="tx1"/>
                </a:solidFill>
                <a:latin typeface="+mn-lt"/>
                <a:ea typeface="+mn-ea"/>
                <a:cs typeface="+mn-cs"/>
              </a:rPr>
              <a:t>Each user session might have one or more tasks running on its behalf where each task might acquire or wait to acquire a variety of resources. The following types of resources can cause blocking that could result in a deadlock: </a:t>
            </a:r>
            <a:endParaRPr lang="en-US" dirty="0" smtClean="0"/>
          </a:p>
          <a:p>
            <a:pPr marL="628650" lvl="1" indent="-171450">
              <a:buFont typeface="Arial" pitchFamily="34" charset="0"/>
              <a:buChar char="•"/>
            </a:pPr>
            <a:r>
              <a:rPr lang="en-US" b="0" i="0" u="none" strike="noStrike" kern="1200" baseline="0" dirty="0" smtClean="0">
                <a:solidFill>
                  <a:schemeClr val="tx1"/>
                </a:solidFill>
                <a:latin typeface="+mn-lt"/>
                <a:ea typeface="+mn-ea"/>
                <a:cs typeface="+mn-cs"/>
              </a:rPr>
              <a:t>Locks </a:t>
            </a:r>
            <a:endParaRPr lang="en-US" dirty="0"/>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Worker threads </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Memory</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Parallel query execution-related resources </a:t>
            </a:r>
          </a:p>
          <a:p>
            <a:pPr marL="628650" lvl="1" indent="-171450">
              <a:spcAft>
                <a:spcPts val="600"/>
              </a:spcAft>
              <a:buFont typeface="Arial" pitchFamily="34" charset="0"/>
              <a:buChar char="•"/>
            </a:pPr>
            <a:r>
              <a:rPr lang="en-US" sz="1200" b="0" i="0" u="none" strike="noStrike" kern="1200" baseline="0" dirty="0" smtClean="0">
                <a:solidFill>
                  <a:schemeClr val="tx1"/>
                </a:solidFill>
                <a:latin typeface="+mn-lt"/>
                <a:ea typeface="+mn-ea"/>
                <a:cs typeface="+mn-cs"/>
              </a:rPr>
              <a:t>Multiple Active Result Sets (MARS) resources </a:t>
            </a:r>
            <a:endParaRPr lang="en-US" sz="1200" b="0" i="0" u="none" strike="noStrike" kern="1200" baseline="0" dirty="0" smtClean="0">
              <a:solidFill>
                <a:schemeClr val="tx1"/>
              </a:solidFill>
              <a:latin typeface="+mn-lt"/>
              <a:ea typeface="+mn-ea"/>
              <a:cs typeface="+mn-cs"/>
            </a:endParaRPr>
          </a:p>
          <a:p>
            <a:pPr>
              <a:spcAft>
                <a:spcPts val="600"/>
              </a:spcAft>
            </a:pPr>
            <a:r>
              <a:rPr lang="en-US" dirty="0"/>
              <a:t>SQL Server always resolves deadlocking by choosing a victim and therefore, breaking the cycle. Most often, you can address deadlocking by using methods such as a </a:t>
            </a:r>
            <a:r>
              <a:rPr lang="en-US" b="1" i="1" dirty="0" err="1"/>
              <a:t>nolock</a:t>
            </a:r>
            <a:r>
              <a:rPr lang="en-US" b="1" i="1" dirty="0"/>
              <a:t> </a:t>
            </a:r>
            <a:r>
              <a:rPr lang="en-US" dirty="0"/>
              <a:t>hint To address a deadlocking situation with item 2 in the list above (worker threads), you first need to understand what is being locked and in what order. </a:t>
            </a:r>
          </a:p>
          <a:p>
            <a:pPr>
              <a:spcAft>
                <a:spcPts val="600"/>
              </a:spcAft>
            </a:pPr>
            <a:r>
              <a:rPr lang="en-US" dirty="0"/>
              <a:t>To understand this better, consider the following examples: </a:t>
            </a:r>
          </a:p>
          <a:p>
            <a:pPr marL="171450" indent="-171450">
              <a:spcAft>
                <a:spcPts val="600"/>
              </a:spcAft>
              <a:buFont typeface="Arial" pitchFamily="34" charset="0"/>
              <a:buChar char="•"/>
            </a:pPr>
            <a:r>
              <a:rPr lang="en-US" dirty="0"/>
              <a:t>You might address a deadlock between two tables by making sure that you access the two tables in the same order. A key-RID deadlock caused by a SELECT and UPDATE or two updates may be addressed either by converting a non-clustered index to a clustered index, where practical, or by using a </a:t>
            </a:r>
            <a:r>
              <a:rPr lang="en-US" i="1" dirty="0"/>
              <a:t>lock earlier </a:t>
            </a:r>
            <a:r>
              <a:rPr lang="en-US" dirty="0"/>
              <a:t>strategy in the transaction. </a:t>
            </a:r>
          </a:p>
          <a:p>
            <a:pPr marL="171450" indent="-171450">
              <a:spcAft>
                <a:spcPts val="600"/>
              </a:spcAft>
              <a:buFont typeface="Arial" pitchFamily="34" charset="0"/>
              <a:buChar char="•"/>
            </a:pPr>
            <a:r>
              <a:rPr lang="en-US" dirty="0"/>
              <a:t>A deadlock can also be caused by two updates that are expensive enough that they go parallel. Therefore, you do not have a guarantee that the two rows in the same table are accessed in the same order. You may resolve such a deadlock by adding an appropriate index so that the update can be performed more efficiently, without getting a parallel execution plan. </a:t>
            </a:r>
          </a:p>
          <a:p>
            <a:pPr marL="171450" indent="-171450">
              <a:spcAft>
                <a:spcPts val="600"/>
              </a:spcAft>
              <a:buFont typeface="Arial" pitchFamily="34" charset="0"/>
              <a:buChar char="•"/>
            </a:pPr>
            <a:r>
              <a:rPr lang="en-US" dirty="0"/>
              <a:t>A deadlock involving two rows on the same table with an application that uses positioned updates may be resolved by the use of an </a:t>
            </a:r>
            <a:r>
              <a:rPr lang="en-US" b="1" i="1" dirty="0"/>
              <a:t>order by</a:t>
            </a:r>
            <a:r>
              <a:rPr lang="en-US" dirty="0"/>
              <a:t>. </a:t>
            </a:r>
          </a:p>
        </p:txBody>
      </p:sp>
      <p:sp>
        <p:nvSpPr>
          <p:cNvPr id="4" name="Slide Number Placeholder 3"/>
          <p:cNvSpPr>
            <a:spLocks noGrp="1"/>
          </p:cNvSpPr>
          <p:nvPr>
            <p:ph type="sldNum" sz="quarter" idx="10"/>
          </p:nvPr>
        </p:nvSpPr>
        <p:spPr/>
        <p:txBody>
          <a:bodyPr/>
          <a:lstStyle/>
          <a:p>
            <a:fld id="{CD07E07E-9F09-46B6-8D2F-E1DC5FD34F24}" type="slidenum">
              <a:rPr lang="en-US" smtClean="0"/>
              <a:t>17</a:t>
            </a:fld>
            <a:endParaRPr lang="en-US"/>
          </a:p>
        </p:txBody>
      </p:sp>
    </p:spTree>
    <p:extLst>
      <p:ext uri="{BB962C8B-B14F-4D97-AF65-F5344CB8AC3E}">
        <p14:creationId xmlns:p14="http://schemas.microsoft.com/office/powerpoint/2010/main" val="2734096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All of the resources listed in the previous topic participate in the Database Engine deadlock detection scheme. Deadlock detection is performed by a lock monitor thread that periodically initiates a search through all the tasks in an instance of the Database Engine. When the lock monitor initiates deadlock search for a particular thread, it identifies the resource on which the thread is waiting.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following points describe the search process: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 The default interval is 5 seconds.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 If the lock monitor thread finds deadlocks, the deadlock detection interval will drop from 5 seconds to as low as 100 milliseconds depending on the frequency of deadlocks.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 If the lock monitor thread stops finding deadlocks, the Database Engine increases the intervals between searches to 5 seconds.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18</a:t>
            </a:fld>
            <a:endParaRPr lang="en-US"/>
          </a:p>
        </p:txBody>
      </p:sp>
    </p:spTree>
    <p:extLst>
      <p:ext uri="{BB962C8B-B14F-4D97-AF65-F5344CB8AC3E}">
        <p14:creationId xmlns:p14="http://schemas.microsoft.com/office/powerpoint/2010/main" val="1682522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54228DF-A6C1-4F9D-8040-9DE0D46D3162}" type="slidenum">
              <a:rPr lang="en-US" smtClean="0"/>
              <a:pPr/>
              <a:t>19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685800" y="4343400"/>
            <a:ext cx="2209800" cy="4114800"/>
          </a:xfrm>
          <a:noFill/>
          <a:ln/>
        </p:spPr>
        <p:txBody>
          <a:bodyPr>
            <a:normAutofit/>
          </a:bodyPr>
          <a:lstStyle/>
          <a:p>
            <a:r>
              <a:rPr lang="en-US" sz="1200" b="0" i="0" u="none" strike="noStrike" kern="1200" baseline="0" dirty="0" smtClean="0">
                <a:solidFill>
                  <a:schemeClr val="tx1"/>
                </a:solidFill>
                <a:latin typeface="+mn-lt"/>
                <a:ea typeface="+mn-ea"/>
                <a:cs typeface="+mn-cs"/>
              </a:rPr>
              <a:t>The output from Trace Flag 1222 is divided into three parts: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Deadlock victim </a:t>
            </a:r>
            <a:r>
              <a:rPr lang="en-US" sz="1200" b="0" i="0" u="none" strike="noStrike" kern="1200" baseline="0" dirty="0" smtClean="0">
                <a:solidFill>
                  <a:schemeClr val="tx1"/>
                </a:solidFill>
                <a:latin typeface="+mn-lt"/>
                <a:ea typeface="+mn-ea"/>
                <a:cs typeface="+mn-cs"/>
              </a:rPr>
              <a:t>contains the session that has been broken. </a:t>
            </a: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Process list </a:t>
            </a:r>
            <a:r>
              <a:rPr lang="en-US" sz="1200" b="0" i="0" u="none" strike="noStrike" kern="1200" baseline="0" dirty="0" smtClean="0">
                <a:solidFill>
                  <a:schemeClr val="tx1"/>
                </a:solidFill>
                <a:latin typeface="+mn-lt"/>
                <a:ea typeface="+mn-ea"/>
                <a:cs typeface="+mn-cs"/>
              </a:rPr>
              <a:t>shows all outstanding sessions involved in the deadlock. </a:t>
            </a: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Resource list </a:t>
            </a:r>
            <a:r>
              <a:rPr lang="en-US" sz="1200" b="0" i="0" u="none" strike="noStrike" kern="1200" baseline="0" dirty="0" smtClean="0">
                <a:solidFill>
                  <a:schemeClr val="tx1"/>
                </a:solidFill>
                <a:latin typeface="+mn-lt"/>
                <a:ea typeface="+mn-ea"/>
                <a:cs typeface="+mn-cs"/>
              </a:rPr>
              <a:t>contains a list of resources involved in the deadlock.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following example shows the output when Trace Flag 1222 is turned ON: </a:t>
            </a:r>
          </a:p>
        </p:txBody>
      </p:sp>
      <p:sp>
        <p:nvSpPr>
          <p:cNvPr id="5" name="Rectangle 3"/>
          <p:cNvSpPr txBox="1">
            <a:spLocks noChangeArrowheads="1"/>
          </p:cNvSpPr>
          <p:nvPr/>
        </p:nvSpPr>
        <p:spPr>
          <a:xfrm>
            <a:off x="2667000" y="4343400"/>
            <a:ext cx="3657600" cy="4114800"/>
          </a:xfrm>
          <a:prstGeom prst="rect">
            <a:avLst/>
          </a:prstGeom>
          <a:noFill/>
          <a:ln/>
        </p:spPr>
        <p:txBody>
          <a:bodyPr vert="horz" lIns="91440" tIns="45720" rIns="91440" bIns="45720" rtlCol="0">
            <a:normAutofit fontScale="40000" lnSpcReduction="20000"/>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en-US" dirty="0"/>
          </a:p>
          <a:p>
            <a:pPr lvl="1"/>
            <a:r>
              <a:rPr lang="en-US" dirty="0"/>
              <a:t>deadlock-list </a:t>
            </a:r>
          </a:p>
          <a:p>
            <a:pPr lvl="1"/>
            <a:r>
              <a:rPr lang="en-US" dirty="0"/>
              <a:t>deadlock victim=process689978 </a:t>
            </a:r>
          </a:p>
          <a:p>
            <a:pPr lvl="1"/>
            <a:r>
              <a:rPr lang="en-US" dirty="0"/>
              <a:t>process-list </a:t>
            </a:r>
          </a:p>
          <a:p>
            <a:pPr lvl="1"/>
            <a:r>
              <a:rPr lang="en-US" dirty="0"/>
              <a:t>process id=process6891f8 </a:t>
            </a:r>
            <a:r>
              <a:rPr lang="en-US" dirty="0" err="1"/>
              <a:t>taskpriority</a:t>
            </a:r>
            <a:r>
              <a:rPr lang="en-US" dirty="0"/>
              <a:t>=0 </a:t>
            </a:r>
            <a:r>
              <a:rPr lang="en-US" dirty="0" err="1"/>
              <a:t>logused</a:t>
            </a:r>
            <a:r>
              <a:rPr lang="en-US" dirty="0"/>
              <a:t>=868 </a:t>
            </a:r>
          </a:p>
          <a:p>
            <a:pPr lvl="1"/>
            <a:r>
              <a:rPr lang="en-US" dirty="0" err="1"/>
              <a:t>waitresource</a:t>
            </a:r>
            <a:r>
              <a:rPr lang="en-US" dirty="0"/>
              <a:t>=RID: 6:1:20789:0 </a:t>
            </a:r>
            <a:r>
              <a:rPr lang="en-US" dirty="0" err="1"/>
              <a:t>waittime</a:t>
            </a:r>
            <a:r>
              <a:rPr lang="en-US" dirty="0"/>
              <a:t>=1359 </a:t>
            </a:r>
            <a:r>
              <a:rPr lang="en-US" dirty="0" err="1"/>
              <a:t>ownerId</a:t>
            </a:r>
            <a:r>
              <a:rPr lang="en-US" dirty="0"/>
              <a:t>=310444 </a:t>
            </a:r>
          </a:p>
          <a:p>
            <a:pPr lvl="1"/>
            <a:r>
              <a:rPr lang="en-US" dirty="0" err="1"/>
              <a:t>transactionname</a:t>
            </a:r>
            <a:r>
              <a:rPr lang="en-US" dirty="0"/>
              <a:t>=</a:t>
            </a:r>
            <a:r>
              <a:rPr lang="en-US" dirty="0" err="1"/>
              <a:t>user_transaction</a:t>
            </a:r>
            <a:r>
              <a:rPr lang="en-US" dirty="0"/>
              <a:t> </a:t>
            </a:r>
          </a:p>
          <a:p>
            <a:pPr lvl="1"/>
            <a:r>
              <a:rPr lang="en-US" dirty="0" err="1"/>
              <a:t>lasttranstarted</a:t>
            </a:r>
            <a:r>
              <a:rPr lang="en-US" dirty="0"/>
              <a:t>=2005-09-05T11:22:42.733 XDES=0x3a3dad0 </a:t>
            </a:r>
          </a:p>
          <a:p>
            <a:pPr lvl="1"/>
            <a:r>
              <a:rPr lang="en-US" dirty="0" err="1"/>
              <a:t>lockMode</a:t>
            </a:r>
            <a:r>
              <a:rPr lang="en-US" dirty="0"/>
              <a:t>=U </a:t>
            </a:r>
            <a:r>
              <a:rPr lang="en-US" dirty="0" err="1"/>
              <a:t>schedulerid</a:t>
            </a:r>
            <a:r>
              <a:rPr lang="en-US" dirty="0"/>
              <a:t>=1 </a:t>
            </a:r>
            <a:r>
              <a:rPr lang="en-US" dirty="0" err="1"/>
              <a:t>kpid</a:t>
            </a:r>
            <a:r>
              <a:rPr lang="en-US" dirty="0"/>
              <a:t>=1952 status=suspended </a:t>
            </a:r>
            <a:r>
              <a:rPr lang="en-US" dirty="0" err="1"/>
              <a:t>spid</a:t>
            </a:r>
            <a:r>
              <a:rPr lang="en-US" dirty="0"/>
              <a:t>=54 </a:t>
            </a:r>
          </a:p>
          <a:p>
            <a:pPr lvl="1"/>
            <a:r>
              <a:rPr lang="en-US" dirty="0" err="1"/>
              <a:t>sbid</a:t>
            </a:r>
            <a:r>
              <a:rPr lang="en-US" dirty="0"/>
              <a:t>=0 </a:t>
            </a:r>
            <a:r>
              <a:rPr lang="en-US" dirty="0" err="1"/>
              <a:t>ecid</a:t>
            </a:r>
            <a:r>
              <a:rPr lang="en-US" dirty="0"/>
              <a:t>=0 priority=0 </a:t>
            </a:r>
            <a:r>
              <a:rPr lang="en-US" dirty="0" err="1"/>
              <a:t>transcount</a:t>
            </a:r>
            <a:r>
              <a:rPr lang="en-US" dirty="0"/>
              <a:t>=2 </a:t>
            </a:r>
          </a:p>
          <a:p>
            <a:pPr lvl="1"/>
            <a:r>
              <a:rPr lang="en-US" dirty="0" err="1"/>
              <a:t>lastbatchstarted</a:t>
            </a:r>
            <a:r>
              <a:rPr lang="en-US" dirty="0"/>
              <a:t>=2005-09-05T11:22:42.733 </a:t>
            </a:r>
          </a:p>
          <a:p>
            <a:pPr lvl="1"/>
            <a:r>
              <a:rPr lang="en-US" dirty="0" err="1"/>
              <a:t>lastbatchcompleted</a:t>
            </a:r>
            <a:r>
              <a:rPr lang="en-US" dirty="0"/>
              <a:t>=2005-09-05T11:22:42.733 </a:t>
            </a:r>
          </a:p>
          <a:p>
            <a:pPr lvl="1"/>
            <a:r>
              <a:rPr lang="en-US" dirty="0" err="1"/>
              <a:t>clientapp</a:t>
            </a:r>
            <a:r>
              <a:rPr lang="en-US" dirty="0"/>
              <a:t>=Microsoft SQL Server Management Studio - Query </a:t>
            </a:r>
          </a:p>
          <a:p>
            <a:pPr lvl="1"/>
            <a:r>
              <a:rPr lang="en-US" dirty="0"/>
              <a:t>hostname=TEST_SERVER </a:t>
            </a:r>
            <a:r>
              <a:rPr lang="en-US" dirty="0" err="1"/>
              <a:t>hostpid</a:t>
            </a:r>
            <a:r>
              <a:rPr lang="en-US" dirty="0"/>
              <a:t>=2216 </a:t>
            </a:r>
            <a:r>
              <a:rPr lang="en-US" dirty="0" err="1"/>
              <a:t>loginname</a:t>
            </a:r>
            <a:r>
              <a:rPr lang="en-US" dirty="0"/>
              <a:t>=DOMAIN\user </a:t>
            </a:r>
          </a:p>
          <a:p>
            <a:pPr lvl="1"/>
            <a:r>
              <a:rPr lang="en-US" dirty="0" err="1"/>
              <a:t>isolationlevel</a:t>
            </a:r>
            <a:r>
              <a:rPr lang="en-US" dirty="0"/>
              <a:t>=read committed (2) </a:t>
            </a:r>
            <a:r>
              <a:rPr lang="en-US" dirty="0" err="1"/>
              <a:t>xactid</a:t>
            </a:r>
            <a:r>
              <a:rPr lang="en-US" dirty="0"/>
              <a:t>=310444 </a:t>
            </a:r>
            <a:r>
              <a:rPr lang="en-US" dirty="0" err="1"/>
              <a:t>currentdb</a:t>
            </a:r>
            <a:r>
              <a:rPr lang="en-US" dirty="0"/>
              <a:t>=6 </a:t>
            </a:r>
          </a:p>
          <a:p>
            <a:pPr lvl="1"/>
            <a:r>
              <a:rPr lang="en-US" dirty="0" err="1"/>
              <a:t>lockTimeout</a:t>
            </a:r>
            <a:r>
              <a:rPr lang="en-US" dirty="0"/>
              <a:t>=4294967295 clientoption1=671090784 clientoption2=390200 </a:t>
            </a:r>
          </a:p>
          <a:p>
            <a:pPr lvl="1"/>
            <a:r>
              <a:rPr lang="en-US" dirty="0" err="1"/>
              <a:t>executionStack</a:t>
            </a:r>
            <a:r>
              <a:rPr lang="en-US" dirty="0"/>
              <a:t> </a:t>
            </a:r>
          </a:p>
          <a:p>
            <a:pPr lvl="1"/>
            <a:r>
              <a:rPr lang="en-US" dirty="0"/>
              <a:t>frame </a:t>
            </a:r>
            <a:r>
              <a:rPr lang="en-US" dirty="0" err="1"/>
              <a:t>procname</a:t>
            </a:r>
            <a:r>
              <a:rPr lang="en-US" dirty="0"/>
              <a:t>=AdventureWorks.dbo.usp_p1 line=6 </a:t>
            </a:r>
            <a:r>
              <a:rPr lang="en-US" dirty="0" err="1"/>
              <a:t>stmtstart</a:t>
            </a:r>
            <a:r>
              <a:rPr lang="en-US" dirty="0"/>
              <a:t>=202 </a:t>
            </a:r>
          </a:p>
          <a:p>
            <a:pPr lvl="1"/>
            <a:r>
              <a:rPr lang="en-US" dirty="0" err="1"/>
              <a:t>sqlhandle</a:t>
            </a:r>
            <a:r>
              <a:rPr lang="en-US" dirty="0"/>
              <a:t>=0x0300060013e6446b027cbb00c69600000100000000000000 </a:t>
            </a:r>
          </a:p>
          <a:p>
            <a:pPr lvl="1"/>
            <a:r>
              <a:rPr lang="en-US" dirty="0"/>
              <a:t>UPDATE T2 SET COL1 = 3 WHERE COL1 = 1; </a:t>
            </a:r>
          </a:p>
          <a:p>
            <a:pPr lvl="1"/>
            <a:r>
              <a:rPr lang="en-US" dirty="0"/>
              <a:t>frame </a:t>
            </a:r>
            <a:r>
              <a:rPr lang="en-US" dirty="0" err="1"/>
              <a:t>procname</a:t>
            </a:r>
            <a:r>
              <a:rPr lang="en-US" dirty="0"/>
              <a:t>=</a:t>
            </a:r>
            <a:r>
              <a:rPr lang="en-US" dirty="0" err="1"/>
              <a:t>adhoc</a:t>
            </a:r>
            <a:r>
              <a:rPr lang="en-US" dirty="0"/>
              <a:t> line=3 </a:t>
            </a:r>
            <a:r>
              <a:rPr lang="en-US" dirty="0" err="1"/>
              <a:t>stmtstart</a:t>
            </a:r>
            <a:r>
              <a:rPr lang="en-US" dirty="0"/>
              <a:t>=44 </a:t>
            </a:r>
          </a:p>
          <a:p>
            <a:pPr lvl="1"/>
            <a:r>
              <a:rPr lang="en-US" dirty="0" err="1"/>
              <a:t>sqlhandle</a:t>
            </a:r>
            <a:r>
              <a:rPr lang="en-US" dirty="0"/>
              <a:t>=0x01000600856aa70f503b8104000000000000000000000000 </a:t>
            </a:r>
          </a:p>
          <a:p>
            <a:pPr lvl="1"/>
            <a:r>
              <a:rPr lang="en-US" dirty="0"/>
              <a:t>EXEC usp_p1 </a:t>
            </a:r>
          </a:p>
          <a:p>
            <a:pPr lvl="1"/>
            <a:r>
              <a:rPr lang="en-US" dirty="0" err="1"/>
              <a:t>inputbuf</a:t>
            </a:r>
            <a:r>
              <a:rPr lang="en-US" dirty="0"/>
              <a:t> </a:t>
            </a:r>
          </a:p>
          <a:p>
            <a:pPr lvl="1"/>
            <a:r>
              <a:rPr lang="en-US" dirty="0"/>
              <a:t>BEGIN TRANSACTION </a:t>
            </a:r>
          </a:p>
          <a:p>
            <a:pPr lvl="1"/>
            <a:r>
              <a:rPr lang="en-US" dirty="0"/>
              <a:t>EXEC usp_p1 </a:t>
            </a:r>
          </a:p>
          <a:p>
            <a:pPr lvl="1"/>
            <a:r>
              <a:rPr lang="en-US" dirty="0"/>
              <a:t>process id=process689978 </a:t>
            </a:r>
            <a:r>
              <a:rPr lang="en-US" dirty="0" err="1"/>
              <a:t>taskpriority</a:t>
            </a:r>
            <a:r>
              <a:rPr lang="en-US" dirty="0"/>
              <a:t>=0 </a:t>
            </a:r>
            <a:r>
              <a:rPr lang="en-US" dirty="0" err="1"/>
              <a:t>logused</a:t>
            </a:r>
            <a:r>
              <a:rPr lang="en-US" dirty="0"/>
              <a:t>=380 </a:t>
            </a:r>
          </a:p>
          <a:p>
            <a:pPr lvl="1"/>
            <a:r>
              <a:rPr lang="en-US" dirty="0" err="1"/>
              <a:t>waitresource</a:t>
            </a:r>
            <a:r>
              <a:rPr lang="en-US" dirty="0"/>
              <a:t>=KEY: 6:72057594057457664 (350007a4d329) </a:t>
            </a:r>
          </a:p>
          <a:p>
            <a:pPr lvl="1"/>
            <a:r>
              <a:rPr lang="en-US" dirty="0" err="1"/>
              <a:t>waittime</a:t>
            </a:r>
            <a:r>
              <a:rPr lang="en-US" dirty="0"/>
              <a:t>=5015 </a:t>
            </a:r>
            <a:r>
              <a:rPr lang="en-US" dirty="0" err="1"/>
              <a:t>ownerId</a:t>
            </a:r>
            <a:r>
              <a:rPr lang="en-US" dirty="0"/>
              <a:t>=310462 </a:t>
            </a:r>
            <a:r>
              <a:rPr lang="en-US" dirty="0" err="1"/>
              <a:t>transactionname</a:t>
            </a:r>
            <a:r>
              <a:rPr lang="en-US" dirty="0"/>
              <a:t>=</a:t>
            </a:r>
            <a:r>
              <a:rPr lang="en-US" dirty="0" err="1"/>
              <a:t>user_transaction</a:t>
            </a:r>
            <a:r>
              <a:rPr lang="en-US" dirty="0"/>
              <a:t> </a:t>
            </a:r>
          </a:p>
          <a:p>
            <a:pPr lvl="1"/>
            <a:r>
              <a:rPr lang="en-US" dirty="0" err="1"/>
              <a:t>lasttranstarted</a:t>
            </a:r>
            <a:r>
              <a:rPr lang="en-US" dirty="0"/>
              <a:t>=2005-09-05T11:22:44.077 XDES=0x4d9e258 </a:t>
            </a:r>
            <a:r>
              <a:rPr lang="en-US" dirty="0" err="1"/>
              <a:t>lockMode</a:t>
            </a:r>
            <a:r>
              <a:rPr lang="en-US" dirty="0"/>
              <a:t>=U </a:t>
            </a:r>
          </a:p>
          <a:p>
            <a:pPr lvl="1"/>
            <a:r>
              <a:rPr lang="en-US" dirty="0" err="1"/>
              <a:t>schedulerid</a:t>
            </a:r>
            <a:r>
              <a:rPr lang="en-US" dirty="0"/>
              <a:t>=1 </a:t>
            </a:r>
            <a:r>
              <a:rPr lang="en-US" dirty="0" err="1"/>
              <a:t>kpid</a:t>
            </a:r>
            <a:r>
              <a:rPr lang="en-US" dirty="0"/>
              <a:t>=3024 status=suspended </a:t>
            </a:r>
            <a:r>
              <a:rPr lang="en-US" dirty="0" err="1"/>
              <a:t>spid</a:t>
            </a:r>
            <a:r>
              <a:rPr lang="en-US" dirty="0"/>
              <a:t>=55 </a:t>
            </a:r>
            <a:r>
              <a:rPr lang="en-US" dirty="0" err="1"/>
              <a:t>sbid</a:t>
            </a:r>
            <a:r>
              <a:rPr lang="en-US" dirty="0"/>
              <a:t>=0 </a:t>
            </a:r>
            <a:r>
              <a:rPr lang="en-US" dirty="0" err="1"/>
              <a:t>ecid</a:t>
            </a:r>
            <a:r>
              <a:rPr lang="en-US" dirty="0"/>
              <a:t>=0 </a:t>
            </a:r>
          </a:p>
          <a:p>
            <a:pPr lvl="1"/>
            <a:r>
              <a:rPr lang="en-US" dirty="0"/>
              <a:t>priority=0 </a:t>
            </a:r>
            <a:r>
              <a:rPr lang="en-US" dirty="0" err="1"/>
              <a:t>transcount</a:t>
            </a:r>
            <a:r>
              <a:rPr lang="en-US" dirty="0"/>
              <a:t>=2 </a:t>
            </a:r>
            <a:r>
              <a:rPr lang="en-US" dirty="0" err="1"/>
              <a:t>lastbatchstarted</a:t>
            </a:r>
            <a:r>
              <a:rPr lang="en-US" dirty="0"/>
              <a:t>=2005-09-05T11:22:44.077 </a:t>
            </a:r>
          </a:p>
          <a:p>
            <a:pPr lvl="1"/>
            <a:r>
              <a:rPr lang="en-US" dirty="0" err="1"/>
              <a:t>lastbatchcompleted</a:t>
            </a:r>
            <a:r>
              <a:rPr lang="en-US" dirty="0"/>
              <a:t>=2005-09-05T11:22:44.077 </a:t>
            </a:r>
          </a:p>
          <a:p>
            <a:pPr lvl="1"/>
            <a:r>
              <a:rPr lang="en-US" dirty="0" err="1"/>
              <a:t>clientapp</a:t>
            </a:r>
            <a:r>
              <a:rPr lang="en-US" dirty="0"/>
              <a:t>=Microsoft SQL Server Management Studio - Query </a:t>
            </a:r>
          </a:p>
          <a:p>
            <a:pPr lvl="1"/>
            <a:r>
              <a:rPr lang="en-US" dirty="0"/>
              <a:t>hostname=TEST_SERVER </a:t>
            </a:r>
            <a:r>
              <a:rPr lang="en-US" dirty="0" err="1"/>
              <a:t>hostpid</a:t>
            </a:r>
            <a:r>
              <a:rPr lang="en-US" dirty="0"/>
              <a:t>=2216 </a:t>
            </a:r>
            <a:r>
              <a:rPr lang="en-US" dirty="0" err="1"/>
              <a:t>loginname</a:t>
            </a:r>
            <a:r>
              <a:rPr lang="en-US" dirty="0"/>
              <a:t>=DOMAIN\user </a:t>
            </a:r>
          </a:p>
          <a:p>
            <a:pPr lvl="1"/>
            <a:r>
              <a:rPr lang="en-US" dirty="0" err="1"/>
              <a:t>isolationlevel</a:t>
            </a:r>
            <a:r>
              <a:rPr lang="en-US" dirty="0"/>
              <a:t>=read committed (2) </a:t>
            </a:r>
            <a:r>
              <a:rPr lang="en-US" dirty="0" err="1"/>
              <a:t>xactid</a:t>
            </a:r>
            <a:r>
              <a:rPr lang="en-US" dirty="0"/>
              <a:t>=310462 </a:t>
            </a:r>
            <a:r>
              <a:rPr lang="en-US" dirty="0" err="1"/>
              <a:t>currentdb</a:t>
            </a:r>
            <a:r>
              <a:rPr lang="en-US" dirty="0"/>
              <a:t>=6 </a:t>
            </a:r>
          </a:p>
          <a:p>
            <a:pPr lvl="1"/>
            <a:r>
              <a:rPr lang="en-US" dirty="0" err="1"/>
              <a:t>lockTimeout</a:t>
            </a:r>
            <a:r>
              <a:rPr lang="en-US" dirty="0"/>
              <a:t>=4294967295 clientoption1=671090784 clientoption2=390200 </a:t>
            </a:r>
          </a:p>
          <a:p>
            <a:pPr lvl="1"/>
            <a:r>
              <a:rPr lang="en-US" dirty="0" err="1"/>
              <a:t>executionStack</a:t>
            </a:r>
            <a:r>
              <a:rPr lang="en-US" dirty="0"/>
              <a:t> </a:t>
            </a:r>
          </a:p>
          <a:p>
            <a:pPr lvl="1"/>
            <a:r>
              <a:rPr lang="en-US" dirty="0"/>
              <a:t>frame </a:t>
            </a:r>
            <a:r>
              <a:rPr lang="en-US" dirty="0" err="1"/>
              <a:t>procname</a:t>
            </a:r>
            <a:r>
              <a:rPr lang="en-US" dirty="0"/>
              <a:t>=AdventureWorks.dbo.usp_p2 line=6 </a:t>
            </a:r>
            <a:r>
              <a:rPr lang="en-US" dirty="0" err="1"/>
              <a:t>stmtstart</a:t>
            </a:r>
            <a:r>
              <a:rPr lang="en-US" dirty="0"/>
              <a:t>=200 </a:t>
            </a:r>
          </a:p>
          <a:p>
            <a:pPr lvl="1"/>
            <a:r>
              <a:rPr lang="en-US" dirty="0" err="1"/>
              <a:t>sqlhandle</a:t>
            </a:r>
            <a:r>
              <a:rPr lang="en-US" dirty="0"/>
              <a:t>=0x030006004c0a396c027cbb00c69600000100000000000000 </a:t>
            </a:r>
          </a:p>
          <a:p>
            <a:pPr lvl="1"/>
            <a:r>
              <a:rPr lang="en-US" dirty="0"/>
              <a:t>UPDATE T1 SET COL1 = 4 WHERE COL1 = 1; </a:t>
            </a:r>
          </a:p>
          <a:p>
            <a:pPr lvl="1"/>
            <a:r>
              <a:rPr lang="en-US" dirty="0"/>
              <a:t>frame </a:t>
            </a:r>
            <a:r>
              <a:rPr lang="en-US" dirty="0" err="1"/>
              <a:t>procname</a:t>
            </a:r>
            <a:r>
              <a:rPr lang="en-US" dirty="0"/>
              <a:t>=</a:t>
            </a:r>
            <a:r>
              <a:rPr lang="en-US" dirty="0" err="1"/>
              <a:t>adhoc</a:t>
            </a:r>
            <a:r>
              <a:rPr lang="en-US" dirty="0"/>
              <a:t> line=3 </a:t>
            </a:r>
            <a:r>
              <a:rPr lang="en-US" dirty="0" err="1"/>
              <a:t>stmtstart</a:t>
            </a:r>
            <a:r>
              <a:rPr lang="en-US" dirty="0"/>
              <a:t>=44 </a:t>
            </a:r>
          </a:p>
          <a:p>
            <a:pPr lvl="1"/>
            <a:r>
              <a:rPr lang="en-US" dirty="0" err="1"/>
              <a:t>sqlhandle</a:t>
            </a:r>
            <a:r>
              <a:rPr lang="en-US" dirty="0"/>
              <a:t>=0x01000600d688e709b85f8904000000000000000000000000 </a:t>
            </a:r>
          </a:p>
          <a:p>
            <a:pPr lvl="1"/>
            <a:r>
              <a:rPr lang="en-US" dirty="0"/>
              <a:t>EXEC usp_p2 </a:t>
            </a:r>
          </a:p>
          <a:p>
            <a:pPr lvl="1"/>
            <a:r>
              <a:rPr lang="en-US" dirty="0" err="1"/>
              <a:t>inputbuf</a:t>
            </a:r>
            <a:r>
              <a:rPr lang="en-US" dirty="0"/>
              <a:t> </a:t>
            </a:r>
          </a:p>
          <a:p>
            <a:pPr lvl="1"/>
            <a:r>
              <a:rPr lang="en-US" dirty="0"/>
              <a:t>BEGIN TRANSACTION </a:t>
            </a:r>
          </a:p>
          <a:p>
            <a:pPr lvl="1"/>
            <a:r>
              <a:rPr lang="en-US" dirty="0"/>
              <a:t>EXEC usp_p2 </a:t>
            </a:r>
          </a:p>
          <a:p>
            <a:pPr lvl="1"/>
            <a:r>
              <a:rPr lang="en-US" dirty="0"/>
              <a:t>resource-list </a:t>
            </a:r>
          </a:p>
          <a:p>
            <a:pPr lvl="1"/>
            <a:r>
              <a:rPr lang="en-US" dirty="0" err="1"/>
              <a:t>ridlock</a:t>
            </a:r>
            <a:r>
              <a:rPr lang="en-US" dirty="0"/>
              <a:t> </a:t>
            </a:r>
            <a:r>
              <a:rPr lang="en-US" dirty="0" err="1"/>
              <a:t>fileid</a:t>
            </a:r>
            <a:r>
              <a:rPr lang="en-US" dirty="0"/>
              <a:t>=1 </a:t>
            </a:r>
            <a:r>
              <a:rPr lang="en-US" dirty="0" err="1"/>
              <a:t>pageid</a:t>
            </a:r>
            <a:r>
              <a:rPr lang="en-US" dirty="0"/>
              <a:t>=20789 </a:t>
            </a:r>
            <a:r>
              <a:rPr lang="en-US" dirty="0" err="1"/>
              <a:t>dbid</a:t>
            </a:r>
            <a:r>
              <a:rPr lang="en-US" dirty="0"/>
              <a:t>=6 </a:t>
            </a:r>
            <a:r>
              <a:rPr lang="en-US" dirty="0" err="1"/>
              <a:t>objectname</a:t>
            </a:r>
            <a:r>
              <a:rPr lang="en-US" dirty="0"/>
              <a:t>=AdventureWorks.dbo.T2 </a:t>
            </a:r>
          </a:p>
          <a:p>
            <a:pPr lvl="1"/>
            <a:r>
              <a:rPr lang="en-US" dirty="0"/>
              <a:t>id=lock3136940 mode=X </a:t>
            </a:r>
            <a:r>
              <a:rPr lang="en-US" dirty="0" err="1"/>
              <a:t>associatedObjectId</a:t>
            </a:r>
            <a:r>
              <a:rPr lang="en-US" dirty="0"/>
              <a:t>=72057594057392128 </a:t>
            </a:r>
          </a:p>
          <a:p>
            <a:pPr lvl="1"/>
            <a:r>
              <a:rPr lang="en-US" dirty="0"/>
              <a:t>owner-list </a:t>
            </a:r>
          </a:p>
          <a:p>
            <a:pPr lvl="1"/>
            <a:r>
              <a:rPr lang="en-US" dirty="0"/>
              <a:t>owner id=process689978 mode=X </a:t>
            </a:r>
          </a:p>
          <a:p>
            <a:pPr lvl="1"/>
            <a:r>
              <a:rPr lang="en-US" dirty="0"/>
              <a:t>waiter-list </a:t>
            </a:r>
          </a:p>
          <a:p>
            <a:pPr lvl="1"/>
            <a:r>
              <a:rPr lang="en-US" dirty="0"/>
              <a:t>waiter id=process6891f8 mode=U </a:t>
            </a:r>
            <a:r>
              <a:rPr lang="en-US" dirty="0" err="1"/>
              <a:t>requestType</a:t>
            </a:r>
            <a:r>
              <a:rPr lang="en-US" dirty="0"/>
              <a:t>=wait </a:t>
            </a:r>
          </a:p>
          <a:p>
            <a:pPr lvl="1"/>
            <a:r>
              <a:rPr lang="en-US" dirty="0" err="1"/>
              <a:t>keylock</a:t>
            </a:r>
            <a:r>
              <a:rPr lang="en-US" dirty="0"/>
              <a:t> </a:t>
            </a:r>
            <a:r>
              <a:rPr lang="en-US" dirty="0" err="1"/>
              <a:t>hobtid</a:t>
            </a:r>
            <a:r>
              <a:rPr lang="en-US" dirty="0"/>
              <a:t>=72057594057457664 </a:t>
            </a:r>
            <a:r>
              <a:rPr lang="en-US" dirty="0" err="1"/>
              <a:t>dbid</a:t>
            </a:r>
            <a:r>
              <a:rPr lang="en-US" dirty="0"/>
              <a:t>=6 </a:t>
            </a:r>
            <a:r>
              <a:rPr lang="en-US" dirty="0" err="1"/>
              <a:t>objectname</a:t>
            </a:r>
            <a:r>
              <a:rPr lang="en-US" dirty="0"/>
              <a:t>=AdventureWorks.dbo.T1 </a:t>
            </a:r>
          </a:p>
          <a:p>
            <a:pPr lvl="1"/>
            <a:r>
              <a:rPr lang="en-US" dirty="0" err="1"/>
              <a:t>indexname</a:t>
            </a:r>
            <a:r>
              <a:rPr lang="en-US" dirty="0"/>
              <a:t>=nci_T1_COL1 id=lock3136fc0 mode=X </a:t>
            </a:r>
          </a:p>
          <a:p>
            <a:pPr lvl="1"/>
            <a:r>
              <a:rPr lang="en-US" dirty="0" err="1"/>
              <a:t>associatedObjectId</a:t>
            </a:r>
            <a:r>
              <a:rPr lang="en-US" dirty="0"/>
              <a:t>=72057594057457664 </a:t>
            </a:r>
          </a:p>
          <a:p>
            <a:pPr lvl="1"/>
            <a:r>
              <a:rPr lang="en-US" dirty="0"/>
              <a:t>owner-list </a:t>
            </a:r>
          </a:p>
          <a:p>
            <a:pPr lvl="1"/>
            <a:r>
              <a:rPr lang="en-US" dirty="0"/>
              <a:t>owner id=process6891f8 mode=X </a:t>
            </a:r>
          </a:p>
          <a:p>
            <a:pPr lvl="1"/>
            <a:r>
              <a:rPr lang="en-US" dirty="0"/>
              <a:t>waiter-list </a:t>
            </a:r>
          </a:p>
          <a:p>
            <a:pPr lvl="1"/>
            <a:r>
              <a:rPr lang="en-US" dirty="0"/>
              <a:t>waiter id=process689978 mode=U </a:t>
            </a:r>
            <a:r>
              <a:rPr lang="en-US" dirty="0" err="1"/>
              <a:t>requestType</a:t>
            </a:r>
            <a:r>
              <a:rPr lang="en-US" dirty="0"/>
              <a:t>=wait </a:t>
            </a:r>
          </a:p>
          <a:p>
            <a:endParaRPr lang="en-US" dirty="0"/>
          </a:p>
          <a:p>
            <a:endParaRPr lang="en-US" dirty="0"/>
          </a:p>
          <a:p>
            <a:endParaRPr lang="en-US" dirty="0"/>
          </a:p>
          <a:p>
            <a:endParaRPr lang="en-US" dirty="0" smtClean="0"/>
          </a:p>
        </p:txBody>
      </p:sp>
    </p:spTree>
    <p:extLst>
      <p:ext uri="{BB962C8B-B14F-4D97-AF65-F5344CB8AC3E}">
        <p14:creationId xmlns:p14="http://schemas.microsoft.com/office/powerpoint/2010/main" val="402706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1090" y="457513"/>
            <a:ext cx="3183628" cy="239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p:cNvSpPr>
            <a:spLocks noGrp="1" noChangeArrowheads="1"/>
          </p:cNvSpPr>
          <p:nvPr>
            <p:ph type="body" idx="1"/>
          </p:nvPr>
        </p:nvSpPr>
        <p:spPr>
          <a:xfrm>
            <a:off x="685800" y="3810000"/>
            <a:ext cx="5486400" cy="4648200"/>
          </a:xfrm>
          <a:noFill/>
          <a:ln/>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To view deadlock information, the Database Engine provides monitoring tools in the form of trace flag</a:t>
            </a:r>
            <a:r>
              <a:rPr lang="en-US" sz="1200" b="0" i="0" u="none" strike="noStrike" kern="120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1222 and the </a:t>
            </a:r>
            <a:r>
              <a:rPr lang="en-US" sz="1200" b="0" i="1" u="none" strike="noStrike" kern="1200" baseline="0" dirty="0" err="1" smtClean="0">
                <a:solidFill>
                  <a:schemeClr val="tx1"/>
                </a:solidFill>
                <a:latin typeface="+mn-lt"/>
                <a:ea typeface="+mn-ea"/>
                <a:cs typeface="+mn-cs"/>
              </a:rPr>
              <a:t>xml_deadlock_report</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event</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 the </a:t>
            </a:r>
            <a:r>
              <a:rPr lang="en-US" sz="1200" b="0" i="0" u="none" strike="noStrike" kern="1200" baseline="0" dirty="0" err="1" smtClean="0">
                <a:solidFill>
                  <a:schemeClr val="tx1"/>
                </a:solidFill>
                <a:latin typeface="+mn-lt"/>
                <a:ea typeface="+mn-ea"/>
                <a:cs typeface="+mn-cs"/>
              </a:rPr>
              <a:t>system_health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xevent</a:t>
            </a:r>
            <a:r>
              <a:rPr lang="en-US" sz="1200" b="0" i="0" u="none" strike="noStrike" kern="1200" baseline="0" dirty="0" smtClean="0">
                <a:solidFill>
                  <a:schemeClr val="tx1"/>
                </a:solidFill>
                <a:latin typeface="+mn-lt"/>
                <a:ea typeface="+mn-ea"/>
                <a:cs typeface="+mn-cs"/>
              </a:rPr>
              <a:t> session or </a:t>
            </a:r>
            <a:r>
              <a:rPr lang="en-US" sz="1200" b="0" i="0" u="none" strike="noStrike" kern="1200" baseline="0" dirty="0" smtClean="0">
                <a:solidFill>
                  <a:schemeClr val="tx1"/>
                </a:solidFill>
                <a:latin typeface="+mn-lt"/>
                <a:ea typeface="+mn-ea"/>
                <a:cs typeface="+mn-cs"/>
              </a:rPr>
              <a:t>Deadlock Graph event in a Profiler </a:t>
            </a:r>
            <a:r>
              <a:rPr lang="en-US" sz="1200" b="0" i="0" u="none" strike="noStrike" kern="1200" baseline="0" dirty="0" smtClean="0">
                <a:solidFill>
                  <a:schemeClr val="tx1"/>
                </a:solidFill>
                <a:latin typeface="+mn-lt"/>
                <a:ea typeface="+mn-ea"/>
                <a:cs typeface="+mn-cs"/>
              </a:rPr>
              <a:t>trace. </a:t>
            </a:r>
          </a:p>
          <a:p>
            <a:endParaRPr lang="en-US" dirty="0"/>
          </a:p>
          <a:p>
            <a:r>
              <a:rPr lang="en-US" dirty="0"/>
              <a:t>Starting in SQL Server </a:t>
            </a:r>
            <a:r>
              <a:rPr lang="en-US" dirty="0" smtClean="0"/>
              <a:t>2008, </a:t>
            </a:r>
            <a:r>
              <a:rPr lang="en-US" dirty="0"/>
              <a:t>the deadlock graph </a:t>
            </a:r>
            <a:r>
              <a:rPr lang="en-US" dirty="0" smtClean="0"/>
              <a:t>can be extracted from the </a:t>
            </a:r>
            <a:r>
              <a:rPr lang="en-US" dirty="0" err="1" smtClean="0"/>
              <a:t>system_health</a:t>
            </a:r>
            <a:r>
              <a:rPr lang="en-US" dirty="0" smtClean="0"/>
              <a:t> extended event session using the following query:</a:t>
            </a:r>
          </a:p>
          <a:p>
            <a:endParaRPr lang="en-US" dirty="0" smtClean="0"/>
          </a:p>
          <a:p>
            <a:r>
              <a:rPr lang="en-US" sz="900" dirty="0">
                <a:solidFill>
                  <a:srgbClr val="0000FF"/>
                </a:solidFill>
                <a:latin typeface="Courier New" pitchFamily="49" charset="0"/>
                <a:cs typeface="Courier New" pitchFamily="49" charset="0"/>
              </a:rPr>
              <a:t>SELECT</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XEventData</a:t>
            </a:r>
            <a:r>
              <a:rPr lang="en-US" sz="900" dirty="0" err="1">
                <a:solidFill>
                  <a:srgbClr val="808080"/>
                </a:solidFill>
                <a:latin typeface="Courier New" pitchFamily="49" charset="0"/>
                <a:cs typeface="Courier New" pitchFamily="49" charset="0"/>
              </a:rPr>
              <a:t>.</a:t>
            </a:r>
            <a:r>
              <a:rPr lang="en-US" sz="900" dirty="0" err="1">
                <a:solidFill>
                  <a:srgbClr val="008080"/>
                </a:solidFill>
                <a:latin typeface="Courier New" pitchFamily="49" charset="0"/>
                <a:cs typeface="Courier New" pitchFamily="49" charset="0"/>
              </a:rPr>
              <a:t>XEvent</a:t>
            </a:r>
            <a:r>
              <a:rPr lang="en-US" sz="900" dirty="0" err="1">
                <a:solidFill>
                  <a:srgbClr val="808080"/>
                </a:solidFill>
                <a:latin typeface="Courier New" pitchFamily="49" charset="0"/>
                <a:cs typeface="Courier New" pitchFamily="49" charset="0"/>
              </a:rPr>
              <a:t>.</a:t>
            </a:r>
            <a:r>
              <a:rPr lang="en-US" sz="900" dirty="0" err="1">
                <a:solidFill>
                  <a:srgbClr val="008080"/>
                </a:solidFill>
                <a:latin typeface="Courier New" pitchFamily="49" charset="0"/>
                <a:cs typeface="Courier New" pitchFamily="49" charset="0"/>
              </a:rPr>
              <a:t>value</a:t>
            </a:r>
            <a:r>
              <a:rPr lang="en-US" sz="900" dirty="0">
                <a:solidFill>
                  <a:srgbClr val="808080"/>
                </a:solidFill>
                <a:latin typeface="Courier New" pitchFamily="49" charset="0"/>
                <a:cs typeface="Courier New" pitchFamily="49" charset="0"/>
              </a:rPr>
              <a:t>(</a:t>
            </a:r>
            <a:r>
              <a:rPr lang="en-US" sz="900" dirty="0">
                <a:solidFill>
                  <a:srgbClr val="FF0000"/>
                </a:solidFill>
                <a:latin typeface="Courier New" pitchFamily="49" charset="0"/>
                <a:cs typeface="Courier New" pitchFamily="49" charset="0"/>
              </a:rPr>
              <a:t>'(data/value)[1]'</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FF0000"/>
                </a:solidFill>
                <a:latin typeface="Courier New" pitchFamily="49" charset="0"/>
                <a:cs typeface="Courier New" pitchFamily="49" charset="0"/>
              </a:rPr>
              <a:t>'</a:t>
            </a:r>
            <a:r>
              <a:rPr lang="en-US" sz="900" dirty="0" err="1">
                <a:solidFill>
                  <a:srgbClr val="FF0000"/>
                </a:solidFill>
                <a:latin typeface="Courier New" pitchFamily="49" charset="0"/>
                <a:cs typeface="Courier New" pitchFamily="49" charset="0"/>
              </a:rPr>
              <a:t>varchar</a:t>
            </a:r>
            <a:r>
              <a:rPr lang="en-US" sz="900" dirty="0">
                <a:solidFill>
                  <a:srgbClr val="FF0000"/>
                </a:solidFill>
                <a:latin typeface="Courier New" pitchFamily="49" charset="0"/>
                <a:cs typeface="Courier New" pitchFamily="49" charset="0"/>
              </a:rPr>
              <a:t>(max)'</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as</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DeadlockGraph</a:t>
            </a:r>
            <a:endParaRPr lang="en-US" sz="900" dirty="0">
              <a:solidFill>
                <a:prstClr val="black"/>
              </a:solidFill>
              <a:latin typeface="Courier New" pitchFamily="49" charset="0"/>
              <a:cs typeface="Courier New" pitchFamily="49" charset="0"/>
            </a:endParaRPr>
          </a:p>
          <a:p>
            <a:r>
              <a:rPr lang="en-US" sz="900" dirty="0">
                <a:solidFill>
                  <a:srgbClr val="0000FF"/>
                </a:solidFill>
                <a:latin typeface="Courier New" pitchFamily="49" charset="0"/>
                <a:cs typeface="Courier New" pitchFamily="49" charset="0"/>
              </a:rPr>
              <a:t>FROM</a:t>
            </a:r>
            <a:endParaRPr lang="en-US" sz="900" dirty="0">
              <a:solidFill>
                <a:prstClr val="black"/>
              </a:solidFill>
              <a:latin typeface="Courier New" pitchFamily="49" charset="0"/>
              <a:cs typeface="Courier New" pitchFamily="49" charset="0"/>
            </a:endParaRPr>
          </a:p>
          <a:p>
            <a:r>
              <a:rPr lang="en-US" sz="900" dirty="0">
                <a:solidFill>
                  <a:srgbClr val="808080"/>
                </a:solidFill>
                <a:latin typeface="Courier New" pitchFamily="49" charset="0"/>
                <a:cs typeface="Courier New" pitchFamily="49" charset="0"/>
              </a:rPr>
              <a:t> </a:t>
            </a:r>
            <a:r>
              <a:rPr lang="en-US" sz="900" dirty="0" smtClean="0">
                <a:solidFill>
                  <a:srgbClr val="808080"/>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SELECT</a:t>
            </a:r>
            <a:r>
              <a:rPr lang="en-US" sz="900" dirty="0">
                <a:solidFill>
                  <a:prstClr val="black"/>
                </a:solidFill>
                <a:latin typeface="Courier New" pitchFamily="49" charset="0"/>
                <a:cs typeface="Courier New" pitchFamily="49" charset="0"/>
              </a:rPr>
              <a:t> </a:t>
            </a:r>
            <a:r>
              <a:rPr lang="en-US" sz="900" dirty="0">
                <a:solidFill>
                  <a:srgbClr val="FF00FF"/>
                </a:solidFill>
                <a:latin typeface="Courier New" pitchFamily="49" charset="0"/>
                <a:cs typeface="Courier New" pitchFamily="49" charset="0"/>
              </a:rPr>
              <a:t>CAST</a:t>
            </a:r>
            <a:r>
              <a:rPr lang="en-US" sz="900" dirty="0">
                <a:solidFill>
                  <a:srgbClr val="808080"/>
                </a:solidFill>
                <a:latin typeface="Courier New" pitchFamily="49" charset="0"/>
                <a:cs typeface="Courier New" pitchFamily="49" charset="0"/>
              </a:rPr>
              <a:t>(</a:t>
            </a:r>
            <a:r>
              <a:rPr lang="en-US" sz="900" dirty="0" err="1">
                <a:solidFill>
                  <a:srgbClr val="008080"/>
                </a:solidFill>
                <a:latin typeface="Courier New" pitchFamily="49" charset="0"/>
                <a:cs typeface="Courier New" pitchFamily="49" charset="0"/>
              </a:rPr>
              <a:t>target_data</a:t>
            </a:r>
            <a:r>
              <a:rPr lang="en-US" sz="900" dirty="0">
                <a:solidFill>
                  <a:prstClr val="black"/>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as</a:t>
            </a:r>
            <a:r>
              <a:rPr lang="en-US" sz="900" dirty="0">
                <a:solidFill>
                  <a:prstClr val="black"/>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xml</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as</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TargetData</a:t>
            </a:r>
            <a:endParaRPr lang="en-US" sz="900" dirty="0">
              <a:solidFill>
                <a:prstClr val="black"/>
              </a:solidFill>
              <a:latin typeface="Courier New" pitchFamily="49" charset="0"/>
              <a:cs typeface="Courier New" pitchFamily="49" charset="0"/>
            </a:endParaRPr>
          </a:p>
          <a:p>
            <a:r>
              <a:rPr lang="en-US" sz="900" dirty="0" smtClean="0">
                <a:solidFill>
                  <a:srgbClr val="0000FF"/>
                </a:solidFill>
                <a:latin typeface="Courier New" pitchFamily="49" charset="0"/>
                <a:cs typeface="Courier New" pitchFamily="49" charset="0"/>
              </a:rPr>
              <a:t>  FROM</a:t>
            </a:r>
            <a:r>
              <a:rPr lang="en-US" sz="900" dirty="0" smtClean="0">
                <a:solidFill>
                  <a:prstClr val="black"/>
                </a:solidFill>
                <a:latin typeface="Courier New" pitchFamily="49" charset="0"/>
                <a:cs typeface="Courier New" pitchFamily="49" charset="0"/>
              </a:rPr>
              <a:t> </a:t>
            </a:r>
            <a:r>
              <a:rPr lang="en-US" sz="900" dirty="0" err="1">
                <a:solidFill>
                  <a:srgbClr val="008000"/>
                </a:solidFill>
                <a:latin typeface="Courier New" pitchFamily="49" charset="0"/>
                <a:cs typeface="Courier New" pitchFamily="49" charset="0"/>
              </a:rPr>
              <a:t>sys</a:t>
            </a:r>
            <a:r>
              <a:rPr lang="en-US" sz="900" dirty="0" err="1">
                <a:solidFill>
                  <a:srgbClr val="808080"/>
                </a:solidFill>
                <a:latin typeface="Courier New" pitchFamily="49" charset="0"/>
                <a:cs typeface="Courier New" pitchFamily="49" charset="0"/>
              </a:rPr>
              <a:t>.</a:t>
            </a:r>
            <a:r>
              <a:rPr lang="en-US" sz="900" dirty="0" err="1">
                <a:solidFill>
                  <a:srgbClr val="008000"/>
                </a:solidFill>
                <a:latin typeface="Courier New" pitchFamily="49" charset="0"/>
                <a:cs typeface="Courier New" pitchFamily="49" charset="0"/>
              </a:rPr>
              <a:t>dm_xe_session_targets</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st</a:t>
            </a:r>
            <a:endParaRPr lang="en-US" sz="900" dirty="0">
              <a:solidFill>
                <a:prstClr val="black"/>
              </a:solidFill>
              <a:latin typeface="Courier New" pitchFamily="49" charset="0"/>
              <a:cs typeface="Courier New" pitchFamily="49" charset="0"/>
            </a:endParaRPr>
          </a:p>
          <a:p>
            <a:r>
              <a:rPr lang="en-US" sz="900" dirty="0" smtClean="0">
                <a:solidFill>
                  <a:srgbClr val="808080"/>
                </a:solidFill>
                <a:latin typeface="Courier New" pitchFamily="49" charset="0"/>
                <a:cs typeface="Courier New" pitchFamily="49" charset="0"/>
              </a:rPr>
              <a:t>  JOIN</a:t>
            </a:r>
            <a:r>
              <a:rPr lang="en-US" sz="900" dirty="0" smtClean="0">
                <a:solidFill>
                  <a:prstClr val="black"/>
                </a:solidFill>
                <a:latin typeface="Courier New" pitchFamily="49" charset="0"/>
                <a:cs typeface="Courier New" pitchFamily="49" charset="0"/>
              </a:rPr>
              <a:t> </a:t>
            </a:r>
            <a:r>
              <a:rPr lang="en-US" sz="900" dirty="0" err="1">
                <a:solidFill>
                  <a:srgbClr val="008000"/>
                </a:solidFill>
                <a:latin typeface="Courier New" pitchFamily="49" charset="0"/>
                <a:cs typeface="Courier New" pitchFamily="49" charset="0"/>
              </a:rPr>
              <a:t>sys</a:t>
            </a:r>
            <a:r>
              <a:rPr lang="en-US" sz="900" dirty="0" err="1">
                <a:solidFill>
                  <a:srgbClr val="808080"/>
                </a:solidFill>
                <a:latin typeface="Courier New" pitchFamily="49" charset="0"/>
                <a:cs typeface="Courier New" pitchFamily="49" charset="0"/>
              </a:rPr>
              <a:t>.</a:t>
            </a:r>
            <a:r>
              <a:rPr lang="en-US" sz="900" dirty="0" err="1">
                <a:solidFill>
                  <a:srgbClr val="008000"/>
                </a:solidFill>
                <a:latin typeface="Courier New" pitchFamily="49" charset="0"/>
                <a:cs typeface="Courier New" pitchFamily="49" charset="0"/>
              </a:rPr>
              <a:t>dm_xe_sessions</a:t>
            </a:r>
            <a:r>
              <a:rPr lang="en-US" sz="900" dirty="0">
                <a:solidFill>
                  <a:prstClr val="black"/>
                </a:solidFill>
                <a:latin typeface="Courier New" pitchFamily="49" charset="0"/>
                <a:cs typeface="Courier New" pitchFamily="49" charset="0"/>
              </a:rPr>
              <a:t> </a:t>
            </a:r>
            <a:r>
              <a:rPr lang="en-US" sz="900" dirty="0">
                <a:solidFill>
                  <a:srgbClr val="008080"/>
                </a:solidFill>
                <a:latin typeface="Courier New" pitchFamily="49" charset="0"/>
                <a:cs typeface="Courier New" pitchFamily="49" charset="0"/>
              </a:rPr>
              <a:t>s</a:t>
            </a:r>
            <a:r>
              <a:rPr lang="en-US" sz="900" dirty="0">
                <a:solidFill>
                  <a:prstClr val="black"/>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on</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s</a:t>
            </a:r>
            <a:r>
              <a:rPr lang="en-US" sz="900" dirty="0" err="1">
                <a:solidFill>
                  <a:srgbClr val="808080"/>
                </a:solidFill>
                <a:latin typeface="Courier New" pitchFamily="49" charset="0"/>
                <a:cs typeface="Courier New" pitchFamily="49" charset="0"/>
              </a:rPr>
              <a:t>.</a:t>
            </a:r>
            <a:r>
              <a:rPr lang="en-US" sz="900" dirty="0" err="1">
                <a:solidFill>
                  <a:srgbClr val="0000FF"/>
                </a:solidFill>
                <a:latin typeface="Courier New" pitchFamily="49" charset="0"/>
                <a:cs typeface="Courier New" pitchFamily="49" charset="0"/>
              </a:rPr>
              <a:t>address</a:t>
            </a:r>
            <a:r>
              <a:rPr lang="en-US" sz="900" dirty="0">
                <a:solidFill>
                  <a:prstClr val="black"/>
                </a:solidFill>
                <a:latin typeface="Courier New" pitchFamily="49" charset="0"/>
                <a:cs typeface="Courier New" pitchFamily="49" charset="0"/>
              </a:rPr>
              <a:t> </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st</a:t>
            </a:r>
            <a:r>
              <a:rPr lang="en-US" sz="900" dirty="0" err="1">
                <a:solidFill>
                  <a:srgbClr val="808080"/>
                </a:solidFill>
                <a:latin typeface="Courier New" pitchFamily="49" charset="0"/>
                <a:cs typeface="Courier New" pitchFamily="49" charset="0"/>
              </a:rPr>
              <a:t>.</a:t>
            </a:r>
            <a:r>
              <a:rPr lang="en-US" sz="900" dirty="0" err="1">
                <a:solidFill>
                  <a:srgbClr val="008080"/>
                </a:solidFill>
                <a:latin typeface="Courier New" pitchFamily="49" charset="0"/>
                <a:cs typeface="Courier New" pitchFamily="49" charset="0"/>
              </a:rPr>
              <a:t>event_session_address</a:t>
            </a:r>
            <a:endParaRPr lang="en-US" sz="900" dirty="0">
              <a:solidFill>
                <a:prstClr val="black"/>
              </a:solidFill>
              <a:latin typeface="Courier New" pitchFamily="49" charset="0"/>
              <a:cs typeface="Courier New" pitchFamily="49" charset="0"/>
            </a:endParaRPr>
          </a:p>
          <a:p>
            <a:r>
              <a:rPr lang="en-US" sz="900" dirty="0" smtClean="0">
                <a:solidFill>
                  <a:srgbClr val="0000FF"/>
                </a:solidFill>
                <a:latin typeface="Courier New" pitchFamily="49" charset="0"/>
                <a:cs typeface="Courier New" pitchFamily="49" charset="0"/>
              </a:rPr>
              <a:t>  WHERE</a:t>
            </a:r>
            <a:r>
              <a:rPr lang="en-US" sz="900" dirty="0" smtClean="0">
                <a:solidFill>
                  <a:prstClr val="black"/>
                </a:solidFill>
                <a:latin typeface="Courier New" pitchFamily="49" charset="0"/>
                <a:cs typeface="Courier New" pitchFamily="49" charset="0"/>
              </a:rPr>
              <a:t> </a:t>
            </a:r>
            <a:r>
              <a:rPr lang="en-US" sz="900" dirty="0">
                <a:solidFill>
                  <a:srgbClr val="008080"/>
                </a:solidFill>
                <a:latin typeface="Courier New" pitchFamily="49" charset="0"/>
                <a:cs typeface="Courier New" pitchFamily="49" charset="0"/>
              </a:rPr>
              <a:t>name</a:t>
            </a:r>
            <a:r>
              <a:rPr lang="en-US" sz="900" dirty="0">
                <a:solidFill>
                  <a:prstClr val="black"/>
                </a:solidFill>
                <a:latin typeface="Courier New" pitchFamily="49" charset="0"/>
                <a:cs typeface="Courier New" pitchFamily="49" charset="0"/>
              </a:rPr>
              <a:t> </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FF0000"/>
                </a:solidFill>
                <a:latin typeface="Courier New" pitchFamily="49" charset="0"/>
                <a:cs typeface="Courier New" pitchFamily="49" charset="0"/>
              </a:rPr>
              <a:t>'</a:t>
            </a:r>
            <a:r>
              <a:rPr lang="en-US" sz="900" dirty="0" err="1">
                <a:solidFill>
                  <a:srgbClr val="FF0000"/>
                </a:solidFill>
                <a:latin typeface="Courier New" pitchFamily="49" charset="0"/>
                <a:cs typeface="Courier New" pitchFamily="49" charset="0"/>
              </a:rPr>
              <a:t>system_health</a:t>
            </a:r>
            <a:r>
              <a:rPr lang="en-US" sz="900" dirty="0">
                <a:solidFill>
                  <a:srgbClr val="FF0000"/>
                </a:solidFill>
                <a:latin typeface="Courier New" pitchFamily="49" charset="0"/>
                <a:cs typeface="Courier New" pitchFamily="49" charset="0"/>
              </a:rPr>
              <a:t>'</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AS</a:t>
            </a:r>
            <a:r>
              <a:rPr lang="en-US" sz="900" dirty="0">
                <a:solidFill>
                  <a:prstClr val="black"/>
                </a:solidFill>
                <a:latin typeface="Courier New" pitchFamily="49" charset="0"/>
                <a:cs typeface="Courier New" pitchFamily="49" charset="0"/>
              </a:rPr>
              <a:t> </a:t>
            </a:r>
            <a:r>
              <a:rPr lang="en-US" sz="900" dirty="0">
                <a:solidFill>
                  <a:srgbClr val="008080"/>
                </a:solidFill>
                <a:latin typeface="Courier New" pitchFamily="49" charset="0"/>
                <a:cs typeface="Courier New" pitchFamily="49" charset="0"/>
              </a:rPr>
              <a:t>Data</a:t>
            </a:r>
            <a:endParaRPr lang="en-US" sz="900" dirty="0">
              <a:solidFill>
                <a:prstClr val="black"/>
              </a:solidFill>
              <a:latin typeface="Courier New" pitchFamily="49" charset="0"/>
              <a:cs typeface="Courier New" pitchFamily="49" charset="0"/>
            </a:endParaRPr>
          </a:p>
          <a:p>
            <a:r>
              <a:rPr lang="en-US" sz="900" dirty="0" smtClean="0">
                <a:solidFill>
                  <a:srgbClr val="808080"/>
                </a:solidFill>
                <a:latin typeface="Courier New" pitchFamily="49" charset="0"/>
                <a:cs typeface="Courier New" pitchFamily="49" charset="0"/>
              </a:rPr>
              <a:t>  CROSS</a:t>
            </a:r>
            <a:r>
              <a:rPr lang="en-US" sz="900" dirty="0" smtClean="0">
                <a:solidFill>
                  <a:prstClr val="black"/>
                </a:solidFill>
                <a:latin typeface="Courier New" pitchFamily="49" charset="0"/>
                <a:cs typeface="Courier New" pitchFamily="49" charset="0"/>
              </a:rPr>
              <a:t> </a:t>
            </a:r>
            <a:r>
              <a:rPr lang="en-US" sz="900" dirty="0">
                <a:solidFill>
                  <a:srgbClr val="808080"/>
                </a:solidFill>
                <a:latin typeface="Courier New" pitchFamily="49" charset="0"/>
                <a:cs typeface="Courier New" pitchFamily="49" charset="0"/>
              </a:rPr>
              <a:t>APPLY</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TargetData</a:t>
            </a:r>
            <a:r>
              <a:rPr lang="en-US" sz="900" dirty="0" err="1">
                <a:solidFill>
                  <a:srgbClr val="808080"/>
                </a:solidFill>
                <a:latin typeface="Courier New" pitchFamily="49" charset="0"/>
                <a:cs typeface="Courier New" pitchFamily="49" charset="0"/>
              </a:rPr>
              <a:t>.</a:t>
            </a:r>
            <a:r>
              <a:rPr lang="en-US" sz="900" dirty="0" err="1">
                <a:solidFill>
                  <a:srgbClr val="008080"/>
                </a:solidFill>
                <a:latin typeface="Courier New" pitchFamily="49" charset="0"/>
                <a:cs typeface="Courier New" pitchFamily="49" charset="0"/>
              </a:rPr>
              <a:t>nodes</a:t>
            </a:r>
            <a:r>
              <a:rPr lang="en-US" sz="900" dirty="0">
                <a:solidFill>
                  <a:srgbClr val="0000FF"/>
                </a:solidFill>
                <a:latin typeface="Courier New" pitchFamily="49" charset="0"/>
                <a:cs typeface="Courier New" pitchFamily="49" charset="0"/>
              </a:rPr>
              <a:t> </a:t>
            </a:r>
            <a:r>
              <a:rPr lang="en-US" sz="900" dirty="0">
                <a:solidFill>
                  <a:srgbClr val="808080"/>
                </a:solidFill>
                <a:latin typeface="Courier New" pitchFamily="49" charset="0"/>
                <a:cs typeface="Courier New" pitchFamily="49" charset="0"/>
              </a:rPr>
              <a:t>(</a:t>
            </a:r>
            <a:r>
              <a:rPr lang="en-US" sz="900" dirty="0">
                <a:solidFill>
                  <a:srgbClr val="FF0000"/>
                </a:solidFill>
                <a:latin typeface="Courier New" pitchFamily="49" charset="0"/>
                <a:cs typeface="Courier New" pitchFamily="49" charset="0"/>
              </a:rPr>
              <a:t>'//</a:t>
            </a:r>
            <a:r>
              <a:rPr lang="en-US" sz="900" dirty="0" err="1">
                <a:solidFill>
                  <a:srgbClr val="FF0000"/>
                </a:solidFill>
                <a:latin typeface="Courier New" pitchFamily="49" charset="0"/>
                <a:cs typeface="Courier New" pitchFamily="49" charset="0"/>
              </a:rPr>
              <a:t>RingBufferTarget</a:t>
            </a:r>
            <a:r>
              <a:rPr lang="en-US" sz="900" dirty="0">
                <a:solidFill>
                  <a:srgbClr val="FF0000"/>
                </a:solidFill>
                <a:latin typeface="Courier New" pitchFamily="49" charset="0"/>
                <a:cs typeface="Courier New" pitchFamily="49" charset="0"/>
              </a:rPr>
              <a:t>/event'</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0000FF"/>
                </a:solidFill>
                <a:latin typeface="Courier New" pitchFamily="49" charset="0"/>
                <a:cs typeface="Courier New" pitchFamily="49" charset="0"/>
              </a:rPr>
              <a:t>AS</a:t>
            </a:r>
            <a:r>
              <a:rPr lang="en-US" sz="900" dirty="0">
                <a:solidFill>
                  <a:prstClr val="black"/>
                </a:solidFill>
                <a:latin typeface="Courier New" pitchFamily="49" charset="0"/>
                <a:cs typeface="Courier New" pitchFamily="49" charset="0"/>
              </a:rPr>
              <a:t> </a:t>
            </a:r>
            <a:r>
              <a:rPr lang="en-US" sz="900" dirty="0" err="1" smtClean="0">
                <a:solidFill>
                  <a:srgbClr val="008080"/>
                </a:solidFill>
                <a:latin typeface="Courier New" pitchFamily="49" charset="0"/>
                <a:cs typeface="Courier New" pitchFamily="49" charset="0"/>
              </a:rPr>
              <a:t>XEventData</a:t>
            </a:r>
            <a:r>
              <a:rPr lang="en-US" sz="900" dirty="0" smtClean="0">
                <a:solidFill>
                  <a:srgbClr val="0000FF"/>
                </a:solidFill>
                <a:latin typeface="Courier New" pitchFamily="49" charset="0"/>
                <a:cs typeface="Courier New" pitchFamily="49" charset="0"/>
              </a:rPr>
              <a:t> </a:t>
            </a:r>
          </a:p>
          <a:p>
            <a:r>
              <a:rPr lang="en-US" sz="900" dirty="0">
                <a:solidFill>
                  <a:srgbClr val="0000FF"/>
                </a:solidFill>
                <a:latin typeface="Courier New" pitchFamily="49" charset="0"/>
                <a:cs typeface="Courier New" pitchFamily="49" charset="0"/>
              </a:rPr>
              <a:t> </a:t>
            </a:r>
            <a:r>
              <a:rPr lang="en-US" sz="900" dirty="0" smtClean="0">
                <a:solidFill>
                  <a:srgbClr val="0000FF"/>
                </a:solidFill>
                <a:latin typeface="Courier New" pitchFamily="49" charset="0"/>
                <a:cs typeface="Courier New" pitchFamily="49" charset="0"/>
              </a:rPr>
              <a:t> </a:t>
            </a:r>
            <a:r>
              <a:rPr lang="en-US" sz="900" dirty="0" smtClean="0">
                <a:solidFill>
                  <a:srgbClr val="808080"/>
                </a:solidFill>
                <a:latin typeface="Courier New" pitchFamily="49" charset="0"/>
                <a:cs typeface="Courier New" pitchFamily="49" charset="0"/>
              </a:rPr>
              <a:t>(</a:t>
            </a:r>
            <a:r>
              <a:rPr lang="en-US" sz="900" dirty="0" err="1" smtClean="0">
                <a:solidFill>
                  <a:srgbClr val="008080"/>
                </a:solidFill>
                <a:latin typeface="Courier New" pitchFamily="49" charset="0"/>
                <a:cs typeface="Courier New" pitchFamily="49" charset="0"/>
              </a:rPr>
              <a:t>XEvent</a:t>
            </a:r>
            <a:r>
              <a:rPr lang="en-US" sz="900" dirty="0">
                <a:solidFill>
                  <a:srgbClr val="808080"/>
                </a:solidFill>
                <a:latin typeface="Courier New" pitchFamily="49" charset="0"/>
                <a:cs typeface="Courier New" pitchFamily="49" charset="0"/>
              </a:rPr>
              <a:t>)</a:t>
            </a:r>
            <a:endParaRPr lang="en-US" sz="900" dirty="0">
              <a:solidFill>
                <a:prstClr val="black"/>
              </a:solidFill>
              <a:latin typeface="Courier New" pitchFamily="49" charset="0"/>
              <a:cs typeface="Courier New" pitchFamily="49" charset="0"/>
            </a:endParaRPr>
          </a:p>
          <a:p>
            <a:r>
              <a:rPr lang="en-US" sz="900" dirty="0">
                <a:solidFill>
                  <a:srgbClr val="0000FF"/>
                </a:solidFill>
                <a:latin typeface="Courier New" pitchFamily="49" charset="0"/>
                <a:cs typeface="Courier New" pitchFamily="49" charset="0"/>
              </a:rPr>
              <a:t>WHERE</a:t>
            </a:r>
            <a:r>
              <a:rPr lang="en-US" sz="900" dirty="0">
                <a:solidFill>
                  <a:prstClr val="black"/>
                </a:solidFill>
                <a:latin typeface="Courier New" pitchFamily="49" charset="0"/>
                <a:cs typeface="Courier New" pitchFamily="49" charset="0"/>
              </a:rPr>
              <a:t> </a:t>
            </a:r>
            <a:r>
              <a:rPr lang="en-US" sz="900" dirty="0" err="1">
                <a:solidFill>
                  <a:srgbClr val="008080"/>
                </a:solidFill>
                <a:latin typeface="Courier New" pitchFamily="49" charset="0"/>
                <a:cs typeface="Courier New" pitchFamily="49" charset="0"/>
              </a:rPr>
              <a:t>XEventData</a:t>
            </a:r>
            <a:r>
              <a:rPr lang="en-US" sz="900" dirty="0" err="1">
                <a:solidFill>
                  <a:srgbClr val="808080"/>
                </a:solidFill>
                <a:latin typeface="Courier New" pitchFamily="49" charset="0"/>
                <a:cs typeface="Courier New" pitchFamily="49" charset="0"/>
              </a:rPr>
              <a:t>.</a:t>
            </a:r>
            <a:r>
              <a:rPr lang="en-US" sz="900" dirty="0" err="1">
                <a:solidFill>
                  <a:srgbClr val="008080"/>
                </a:solidFill>
                <a:latin typeface="Courier New" pitchFamily="49" charset="0"/>
                <a:cs typeface="Courier New" pitchFamily="49" charset="0"/>
              </a:rPr>
              <a:t>XEvent</a:t>
            </a:r>
            <a:r>
              <a:rPr lang="en-US" sz="900" dirty="0" err="1">
                <a:solidFill>
                  <a:srgbClr val="808080"/>
                </a:solidFill>
                <a:latin typeface="Courier New" pitchFamily="49" charset="0"/>
                <a:cs typeface="Courier New" pitchFamily="49" charset="0"/>
              </a:rPr>
              <a:t>.</a:t>
            </a:r>
            <a:r>
              <a:rPr lang="en-US" sz="900" dirty="0" err="1">
                <a:solidFill>
                  <a:srgbClr val="008080"/>
                </a:solidFill>
                <a:latin typeface="Courier New" pitchFamily="49" charset="0"/>
                <a:cs typeface="Courier New" pitchFamily="49" charset="0"/>
              </a:rPr>
              <a:t>value</a:t>
            </a:r>
            <a:r>
              <a:rPr lang="en-US" sz="900" dirty="0">
                <a:solidFill>
                  <a:srgbClr val="808080"/>
                </a:solidFill>
                <a:latin typeface="Courier New" pitchFamily="49" charset="0"/>
                <a:cs typeface="Courier New" pitchFamily="49" charset="0"/>
              </a:rPr>
              <a:t>(</a:t>
            </a:r>
            <a:r>
              <a:rPr lang="en-US" sz="900" dirty="0">
                <a:solidFill>
                  <a:srgbClr val="FF0000"/>
                </a:solidFill>
                <a:latin typeface="Courier New" pitchFamily="49" charset="0"/>
                <a:cs typeface="Courier New" pitchFamily="49" charset="0"/>
              </a:rPr>
              <a:t>'@name'</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FF0000"/>
                </a:solidFill>
                <a:latin typeface="Courier New" pitchFamily="49" charset="0"/>
                <a:cs typeface="Courier New" pitchFamily="49" charset="0"/>
              </a:rPr>
              <a:t>'</a:t>
            </a:r>
            <a:r>
              <a:rPr lang="en-US" sz="900" dirty="0" err="1">
                <a:solidFill>
                  <a:srgbClr val="FF0000"/>
                </a:solidFill>
                <a:latin typeface="Courier New" pitchFamily="49" charset="0"/>
                <a:cs typeface="Courier New" pitchFamily="49" charset="0"/>
              </a:rPr>
              <a:t>varchar</a:t>
            </a:r>
            <a:r>
              <a:rPr lang="en-US" sz="900" dirty="0">
                <a:solidFill>
                  <a:srgbClr val="FF0000"/>
                </a:solidFill>
                <a:latin typeface="Courier New" pitchFamily="49" charset="0"/>
                <a:cs typeface="Courier New" pitchFamily="49" charset="0"/>
              </a:rPr>
              <a:t>(4000)'</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808080"/>
                </a:solidFill>
                <a:latin typeface="Courier New" pitchFamily="49" charset="0"/>
                <a:cs typeface="Courier New" pitchFamily="49" charset="0"/>
              </a:rPr>
              <a:t>=</a:t>
            </a:r>
            <a:r>
              <a:rPr lang="en-US" sz="900" dirty="0">
                <a:solidFill>
                  <a:prstClr val="black"/>
                </a:solidFill>
                <a:latin typeface="Courier New" pitchFamily="49" charset="0"/>
                <a:cs typeface="Courier New" pitchFamily="49" charset="0"/>
              </a:rPr>
              <a:t> </a:t>
            </a:r>
            <a:r>
              <a:rPr lang="en-US" sz="900" dirty="0">
                <a:solidFill>
                  <a:srgbClr val="FF0000"/>
                </a:solidFill>
                <a:latin typeface="Courier New" pitchFamily="49" charset="0"/>
                <a:cs typeface="Courier New" pitchFamily="49" charset="0"/>
              </a:rPr>
              <a:t>'</a:t>
            </a:r>
            <a:r>
              <a:rPr lang="en-US" sz="900" dirty="0" err="1">
                <a:solidFill>
                  <a:srgbClr val="FF0000"/>
                </a:solidFill>
                <a:latin typeface="Courier New" pitchFamily="49" charset="0"/>
                <a:cs typeface="Courier New" pitchFamily="49" charset="0"/>
              </a:rPr>
              <a:t>xml_deadlock_report</a:t>
            </a:r>
            <a:r>
              <a:rPr lang="en-US" sz="900" dirty="0">
                <a:solidFill>
                  <a:srgbClr val="FF0000"/>
                </a:solidFill>
                <a:latin typeface="Courier New" pitchFamily="49" charset="0"/>
                <a:cs typeface="Courier New" pitchFamily="49" charset="0"/>
              </a:rPr>
              <a:t>'</a:t>
            </a:r>
          </a:p>
          <a:p>
            <a:endParaRPr lang="en-US" dirty="0" smtClean="0"/>
          </a:p>
          <a:p>
            <a:r>
              <a:rPr lang="en-US" dirty="0" smtClean="0"/>
              <a:t>You can extract this data and save it as a .</a:t>
            </a:r>
            <a:r>
              <a:rPr lang="en-US" dirty="0" err="1" smtClean="0"/>
              <a:t>xdl</a:t>
            </a:r>
            <a:r>
              <a:rPr lang="en-US" dirty="0" smtClean="0"/>
              <a:t> file which can be viewed graphically in SQL Server 2012 Management Studio.  On a SQL Server 2012 instance, you can view the deadlock graph directly from Management Studio without having to run the above query.  In the Object Explorer, go to Management -&gt; Extended Events -&gt; </a:t>
            </a:r>
            <a:r>
              <a:rPr lang="en-US" dirty="0" err="1" smtClean="0"/>
              <a:t>system_health</a:t>
            </a:r>
            <a:r>
              <a:rPr lang="en-US" dirty="0" smtClean="0"/>
              <a:t> , right-click package0.event_file and choose “View Target Data…”  Scroll through the events until you find a “</a:t>
            </a:r>
            <a:r>
              <a:rPr lang="en-US" dirty="0" err="1" smtClean="0"/>
              <a:t>xml_deadlock_report</a:t>
            </a:r>
            <a:r>
              <a:rPr lang="en-US" dirty="0" smtClean="0"/>
              <a:t>” event, highlight the event and click on the “Deadlock” tab to view the graph.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More information about troubleshooting deadlocks using these tools can be found here:</a:t>
            </a:r>
          </a:p>
          <a:p>
            <a:endParaRPr lang="en-US" dirty="0"/>
          </a:p>
          <a:p>
            <a:r>
              <a:rPr lang="en-US" dirty="0">
                <a:hlinkClick r:id="rId3"/>
              </a:rPr>
              <a:t>http://</a:t>
            </a:r>
            <a:r>
              <a:rPr lang="en-US" dirty="0" smtClean="0">
                <a:hlinkClick r:id="rId3"/>
              </a:rPr>
              <a:t>msdn.microsoft.com/en-us/library/ms178104.aspx</a:t>
            </a:r>
            <a:endParaRPr lang="en-US" dirty="0" smtClean="0"/>
          </a:p>
          <a:p>
            <a:r>
              <a:rPr lang="en-US" dirty="0">
                <a:hlinkClick r:id="rId4"/>
              </a:rPr>
              <a:t>http://www.sqlskills.com/blogs/jonathan/post/An-XEvent-a-Day-(13-of-31)-</a:t>
            </a:r>
            <a:r>
              <a:rPr lang="en-US" dirty="0" smtClean="0">
                <a:hlinkClick r:id="rId4"/>
              </a:rPr>
              <a:t>The-system_health-Session.aspx</a:t>
            </a:r>
            <a:endParaRPr lang="en-US" dirty="0" smtClean="0"/>
          </a:p>
          <a:p>
            <a:endParaRPr lang="en-US" sz="1200" b="0" i="0" u="none" strike="noStrike" kern="1200" baseline="0" dirty="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64514" name="Rectangle 7"/>
          <p:cNvSpPr>
            <a:spLocks noGrp="1" noChangeArrowheads="1"/>
          </p:cNvSpPr>
          <p:nvPr>
            <p:ph type="sldNum" sz="quarter" idx="5"/>
          </p:nvPr>
        </p:nvSpPr>
        <p:spPr>
          <a:noFill/>
        </p:spPr>
        <p:txBody>
          <a:bodyPr/>
          <a:lstStyle/>
          <a:p>
            <a:fld id="{2FC9D3EE-4E54-4B97-896B-F6199B4DD9A9}" type="slidenum">
              <a:rPr lang="en-US" smtClean="0"/>
              <a:pPr/>
              <a:t>20</a:t>
            </a:fld>
            <a:endParaRPr lang="en-US" smtClean="0"/>
          </a:p>
        </p:txBody>
      </p:sp>
      <p:sp>
        <p:nvSpPr>
          <p:cNvPr id="64515" name="Rectangle 2"/>
          <p:cNvSpPr>
            <a:spLocks noGrp="1" noRot="1" noChangeAspect="1" noChangeArrowheads="1" noTextEdit="1"/>
          </p:cNvSpPr>
          <p:nvPr>
            <p:ph type="sldImg"/>
          </p:nvPr>
        </p:nvSpPr>
        <p:spPr>
          <a:xfrm>
            <a:off x="1143000" y="228600"/>
            <a:ext cx="4572000" cy="3429000"/>
          </a:xfrm>
          <a:ln/>
        </p:spPr>
      </p:sp>
    </p:spTree>
    <p:extLst>
      <p:ext uri="{BB962C8B-B14F-4D97-AF65-F5344CB8AC3E}">
        <p14:creationId xmlns:p14="http://schemas.microsoft.com/office/powerpoint/2010/main" val="193040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Trace Flag 1222. It returns information in an XML-like format that does not conform to an XML Schema Definition (XSD) schema. This format has three major sections: </a:t>
            </a:r>
          </a:p>
          <a:p>
            <a:pPr marL="228600" indent="-228600">
              <a:buFont typeface="+mj-lt"/>
              <a:buAutoNum type="arabicPeriod"/>
            </a:pPr>
            <a:r>
              <a:rPr lang="en-US" dirty="0"/>
              <a:t> The first section declares the deadlock victim. </a:t>
            </a:r>
          </a:p>
          <a:p>
            <a:pPr marL="228600" indent="-228600">
              <a:buFont typeface="+mj-lt"/>
              <a:buAutoNum type="arabicPeriod"/>
            </a:pPr>
            <a:r>
              <a:rPr lang="en-US" dirty="0"/>
              <a:t> The second section describes each process involved in the deadlock. </a:t>
            </a:r>
          </a:p>
          <a:p>
            <a:pPr marL="228600" indent="-228600">
              <a:buFont typeface="+mj-lt"/>
              <a:buAutoNum type="arabicPeriod"/>
            </a:pPr>
            <a:r>
              <a:rPr lang="en-US" dirty="0"/>
              <a:t> The third section describes the resources that are synonymous with nodes in Trace Flag 1204. </a:t>
            </a:r>
          </a:p>
          <a:p>
            <a:endParaRPr lang="en-US" b="1" dirty="0"/>
          </a:p>
          <a:p>
            <a:endParaRPr lang="en-US" b="1" dirty="0"/>
          </a:p>
          <a:p>
            <a:endParaRPr lang="en-US" b="1" dirty="0"/>
          </a:p>
          <a:p>
            <a:r>
              <a:rPr lang="en-US" b="1" dirty="0"/>
              <a:t>Profiler deadlock graph event </a:t>
            </a:r>
            <a:endParaRPr lang="en-US" dirty="0"/>
          </a:p>
          <a:p>
            <a:r>
              <a:rPr lang="en-US" dirty="0"/>
              <a:t>This is an event in SQL Server Profiler that presents a graphical depiction of the tasks and resources involved in a deadlock. </a:t>
            </a:r>
          </a:p>
          <a:p>
            <a:endParaRPr lang="en-US" b="1" dirty="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21</a:t>
            </a:fld>
            <a:endParaRPr lang="en-US"/>
          </a:p>
        </p:txBody>
      </p:sp>
    </p:spTree>
    <p:extLst>
      <p:ext uri="{BB962C8B-B14F-4D97-AF65-F5344CB8AC3E}">
        <p14:creationId xmlns:p14="http://schemas.microsoft.com/office/powerpoint/2010/main" val="38243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How is a deadlock resolved?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SQL Server picks one of the connections as a deadlock victim. The victim is chosen based on either the least-expensive transaction (calculated by using the number and size of the log records) to roll back and according to the SET DEADLOCK_PRIORITY specified. The operation looks like this: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SET DEADLOCK_PRIORITY { LOW | NORMAL | HIGH | &lt;numeric-priority&gt; | @</a:t>
            </a:r>
            <a:r>
              <a:rPr lang="en-US" sz="1200" b="0" i="0" u="none" strike="noStrike" kern="1200" baseline="0" dirty="0" err="1" smtClean="0">
                <a:solidFill>
                  <a:schemeClr val="tx1"/>
                </a:solidFill>
                <a:latin typeface="+mn-lt"/>
                <a:ea typeface="+mn-ea"/>
                <a:cs typeface="+mn-cs"/>
              </a:rPr>
              <a:t>deadlock_var</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deadlock_intvar</a:t>
            </a:r>
            <a:r>
              <a:rPr lang="en-US" sz="1200" b="0" i="0" u="none" strike="noStrike" kern="1200" baseline="0" dirty="0" smtClean="0">
                <a:solidFill>
                  <a:schemeClr val="tx1"/>
                </a:solidFill>
                <a:latin typeface="+mn-lt"/>
                <a:ea typeface="+mn-ea"/>
                <a:cs typeface="+mn-cs"/>
              </a:rPr>
              <a:t> }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victim’s transaction is rolled back, held locks are released, and then SQL Server sends error 1205 to the victim‘s client application to notify it that it was chosen as a victim. The other process can then obtain access to the resource that it was waiting on and continue.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Error 1205 appears as follows: </a:t>
            </a:r>
          </a:p>
          <a:p>
            <a:endParaRPr lang="en-US" sz="1200" b="0" i="0" u="none" strike="noStrike" kern="1200" baseline="0" dirty="0" smtClean="0">
              <a:solidFill>
                <a:schemeClr val="tx1"/>
              </a:solidFill>
              <a:latin typeface="+mn-lt"/>
              <a:ea typeface="+mn-ea"/>
              <a:cs typeface="+mn-cs"/>
            </a:endParaRPr>
          </a:p>
          <a:p>
            <a:pPr lvl="1"/>
            <a:r>
              <a:rPr lang="en-US" sz="1200" b="0" i="0" u="none" strike="noStrike" kern="1200" baseline="0" dirty="0" smtClean="0">
                <a:solidFill>
                  <a:schemeClr val="tx1"/>
                </a:solidFill>
                <a:latin typeface="+mn-lt"/>
                <a:ea typeface="+mn-ea"/>
                <a:cs typeface="+mn-cs"/>
              </a:rPr>
              <a:t>Error 1205: Your transaction (process ID #%d) was deadlocked with another process and has been chosen as the deadlock victim. Rerun your transaction.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22</a:t>
            </a:fld>
            <a:endParaRPr lang="en-US"/>
          </a:p>
        </p:txBody>
      </p:sp>
    </p:spTree>
    <p:extLst>
      <p:ext uri="{BB962C8B-B14F-4D97-AF65-F5344CB8AC3E}">
        <p14:creationId xmlns:p14="http://schemas.microsoft.com/office/powerpoint/2010/main" val="276386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Symptoms </a:t>
            </a:r>
            <a:r>
              <a:rPr lang="en-US" b="1" dirty="0"/>
              <a:t>of deadlocking </a:t>
            </a:r>
            <a:endParaRPr lang="en-US" dirty="0"/>
          </a:p>
          <a:p>
            <a:r>
              <a:rPr lang="en-US" dirty="0"/>
              <a:t>Error 1205 is not normally written to the SQL Server error log. Unfortunately, you cannot use </a:t>
            </a:r>
            <a:r>
              <a:rPr lang="en-US" dirty="0" err="1"/>
              <a:t>sp_altermessage</a:t>
            </a:r>
            <a:r>
              <a:rPr lang="en-US" dirty="0"/>
              <a:t> to cause 1205 to be written to the error log. </a:t>
            </a:r>
          </a:p>
          <a:p>
            <a:r>
              <a:rPr lang="en-US" dirty="0"/>
              <a:t>If the client application does not capture and display error 1205, you can identify a deadlock by observing some of the other symptoms such as: </a:t>
            </a:r>
          </a:p>
          <a:p>
            <a:pPr marL="171450" indent="-171450">
              <a:buFont typeface="Arial" pitchFamily="34" charset="0"/>
              <a:buChar char="•"/>
            </a:pPr>
            <a:endParaRPr lang="en-US" dirty="0"/>
          </a:p>
          <a:p>
            <a:pPr marL="171450" indent="-171450">
              <a:buFont typeface="Arial" pitchFamily="34" charset="0"/>
              <a:buChar char="•"/>
            </a:pPr>
            <a:r>
              <a:rPr lang="en-US" dirty="0"/>
              <a:t> Mysteriously canceled queries when using certain features of an application </a:t>
            </a:r>
          </a:p>
          <a:p>
            <a:pPr marL="171450" indent="-171450">
              <a:buFont typeface="Arial" pitchFamily="34" charset="0"/>
              <a:buChar char="•"/>
            </a:pPr>
            <a:r>
              <a:rPr lang="en-US" dirty="0"/>
              <a:t> Excessive blocking </a:t>
            </a:r>
          </a:p>
          <a:p>
            <a:endParaRPr lang="en-US" dirty="0"/>
          </a:p>
          <a:p>
            <a:r>
              <a:rPr lang="en-US" dirty="0"/>
              <a:t>In addition, lock contention increases the chances of a deadlock. </a:t>
            </a:r>
          </a:p>
          <a:p>
            <a:endParaRPr lang="en-US" b="1" dirty="0"/>
          </a:p>
          <a:p>
            <a:r>
              <a:rPr lang="en-US" b="1" dirty="0"/>
              <a:t>Handling Deadlocks</a:t>
            </a:r>
            <a:endParaRPr lang="en-US" dirty="0"/>
          </a:p>
          <a:p>
            <a:r>
              <a:rPr lang="en-US" dirty="0"/>
              <a:t>Applications should have an error handler that can trap error 1205. If an application does not trap the error, the application can proceed unaware that its transaction has been rolled back and errors can occur. </a:t>
            </a:r>
          </a:p>
          <a:p>
            <a:endParaRPr lang="en-US" dirty="0"/>
          </a:p>
          <a:p>
            <a:r>
              <a:rPr lang="en-US" dirty="0"/>
              <a:t>Implementing an error handler that traps error 1205 allows an application to handle the deadlock situation and take remedial action. </a:t>
            </a:r>
          </a:p>
          <a:p>
            <a:endParaRPr lang="en-US" dirty="0"/>
          </a:p>
          <a:p>
            <a:r>
              <a:rPr lang="en-US" dirty="0"/>
              <a:t>The application should pause briefly before resubmitting its query. This gives the other transaction involved in the deadlock a chance to complete and release its locks that formed part of the deadlock cycle. </a:t>
            </a: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23</a:t>
            </a:fld>
            <a:endParaRPr lang="en-US"/>
          </a:p>
        </p:txBody>
      </p:sp>
    </p:spTree>
    <p:extLst>
      <p:ext uri="{BB962C8B-B14F-4D97-AF65-F5344CB8AC3E}">
        <p14:creationId xmlns:p14="http://schemas.microsoft.com/office/powerpoint/2010/main" val="2705257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152400"/>
            <a:ext cx="3195638" cy="2398713"/>
          </a:xfrm>
        </p:spPr>
      </p:sp>
      <p:sp>
        <p:nvSpPr>
          <p:cNvPr id="3" name="Notes Placeholder 2"/>
          <p:cNvSpPr>
            <a:spLocks noGrp="1"/>
          </p:cNvSpPr>
          <p:nvPr>
            <p:ph type="body" idx="1"/>
          </p:nvPr>
        </p:nvSpPr>
        <p:spPr>
          <a:xfrm>
            <a:off x="685800" y="2667000"/>
            <a:ext cx="5486400" cy="6095999"/>
          </a:xfrm>
        </p:spPr>
        <p:txBody>
          <a:bodyPr>
            <a:normAutofit fontScale="70000" lnSpcReduction="20000"/>
          </a:bodyPr>
          <a:lstStyle/>
          <a:p>
            <a:r>
              <a:rPr lang="en-US" dirty="0">
                <a:solidFill>
                  <a:srgbClr val="008000"/>
                </a:solidFill>
                <a:latin typeface="Consolas"/>
              </a:rPr>
              <a:t>-- Script 1 - Converting deadlocks</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r>
              <a:rPr lang="en-US" dirty="0">
                <a:solidFill>
                  <a:srgbClr val="008000"/>
                </a:solidFill>
                <a:latin typeface="Consolas"/>
              </a:rPr>
              <a:t>In this demo, we will show you convert type deadlock. </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You can use below methods to capture deadlock </a:t>
            </a:r>
            <a:r>
              <a:rPr lang="en-US" dirty="0" err="1">
                <a:solidFill>
                  <a:srgbClr val="008000"/>
                </a:solidFill>
                <a:latin typeface="Consolas"/>
              </a:rPr>
              <a:t>senarios</a:t>
            </a:r>
            <a:r>
              <a:rPr lang="en-US" dirty="0">
                <a:solidFill>
                  <a:srgbClr val="008000"/>
                </a:solidFill>
                <a:latin typeface="Consolas"/>
              </a:rPr>
              <a:t>:</a:t>
            </a:r>
            <a:endParaRPr lang="en-US" dirty="0">
              <a:solidFill>
                <a:prstClr val="black"/>
              </a:solidFill>
              <a:latin typeface="Consolas"/>
            </a:endParaRPr>
          </a:p>
          <a:p>
            <a:r>
              <a:rPr lang="en-US" dirty="0">
                <a:solidFill>
                  <a:srgbClr val="008000"/>
                </a:solidFill>
                <a:latin typeface="Consolas"/>
              </a:rPr>
              <a:t>1. </a:t>
            </a:r>
            <a:r>
              <a:rPr lang="en-US" dirty="0" err="1">
                <a:solidFill>
                  <a:srgbClr val="008000"/>
                </a:solidFill>
                <a:latin typeface="Consolas"/>
              </a:rPr>
              <a:t>dbcc</a:t>
            </a:r>
            <a:r>
              <a:rPr lang="en-US" dirty="0">
                <a:solidFill>
                  <a:srgbClr val="008000"/>
                </a:solidFill>
                <a:latin typeface="Consolas"/>
              </a:rPr>
              <a:t> </a:t>
            </a:r>
            <a:r>
              <a:rPr lang="en-US" dirty="0" err="1">
                <a:solidFill>
                  <a:srgbClr val="008000"/>
                </a:solidFill>
                <a:latin typeface="Consolas"/>
              </a:rPr>
              <a:t>traceon</a:t>
            </a:r>
            <a:r>
              <a:rPr lang="en-US" dirty="0">
                <a:solidFill>
                  <a:srgbClr val="008000"/>
                </a:solidFill>
                <a:latin typeface="Consolas"/>
              </a:rPr>
              <a:t>(1222,-1), will record deadlock into SQL </a:t>
            </a:r>
            <a:r>
              <a:rPr lang="en-US" dirty="0" err="1">
                <a:solidFill>
                  <a:srgbClr val="008000"/>
                </a:solidFill>
                <a:latin typeface="Consolas"/>
              </a:rPr>
              <a:t>Errorlog</a:t>
            </a:r>
            <a:endParaRPr lang="en-US" dirty="0">
              <a:solidFill>
                <a:prstClr val="black"/>
              </a:solidFill>
              <a:latin typeface="Consolas"/>
            </a:endParaRPr>
          </a:p>
          <a:p>
            <a:r>
              <a:rPr lang="en-US" dirty="0">
                <a:solidFill>
                  <a:srgbClr val="008000"/>
                </a:solidFill>
                <a:latin typeface="Consolas"/>
              </a:rPr>
              <a:t>2. Use </a:t>
            </a:r>
            <a:r>
              <a:rPr lang="en-US" dirty="0" err="1">
                <a:solidFill>
                  <a:srgbClr val="008000"/>
                </a:solidFill>
                <a:latin typeface="Consolas"/>
              </a:rPr>
              <a:t>system_health</a:t>
            </a:r>
            <a:r>
              <a:rPr lang="en-US" dirty="0">
                <a:solidFill>
                  <a:srgbClr val="008000"/>
                </a:solidFill>
                <a:latin typeface="Consolas"/>
              </a:rPr>
              <a:t> session deadlock graph event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For the purposes of this demo, we will be using method 2.</a:t>
            </a:r>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USE</a:t>
            </a:r>
            <a:r>
              <a:rPr lang="en-US" dirty="0">
                <a:solidFill>
                  <a:prstClr val="black"/>
                </a:solidFill>
                <a:latin typeface="Consolas"/>
              </a:rPr>
              <a:t> </a:t>
            </a:r>
            <a:r>
              <a:rPr lang="en-US" dirty="0" err="1">
                <a:solidFill>
                  <a:srgbClr val="008080"/>
                </a:solidFill>
                <a:latin typeface="Consolas"/>
              </a:rPr>
              <a:t>AdventureWorksPTO</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GO</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-- 1. Hold read lock </a:t>
            </a:r>
            <a:endParaRPr lang="en-US" dirty="0">
              <a:solidFill>
                <a:prstClr val="black"/>
              </a:solidFill>
              <a:latin typeface="Consolas"/>
            </a:endParaRPr>
          </a:p>
          <a:p>
            <a:r>
              <a:rPr lang="en-US" dirty="0">
                <a:solidFill>
                  <a:srgbClr val="0000FF"/>
                </a:solidFill>
                <a:latin typeface="Consolas"/>
              </a:rPr>
              <a:t>BEGIN</a:t>
            </a:r>
            <a:r>
              <a:rPr lang="en-US" dirty="0">
                <a:solidFill>
                  <a:prstClr val="black"/>
                </a:solidFill>
                <a:latin typeface="Consolas"/>
              </a:rPr>
              <a:t> </a:t>
            </a:r>
            <a:r>
              <a:rPr lang="en-US" dirty="0">
                <a:solidFill>
                  <a:srgbClr val="0000FF"/>
                </a:solidFill>
                <a:latin typeface="Consolas"/>
              </a:rPr>
              <a:t>TRANSACTION</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SELECT</a:t>
            </a:r>
            <a:r>
              <a:rPr lang="en-US" dirty="0">
                <a:solidFill>
                  <a:prstClr val="black"/>
                </a:solidFill>
                <a:latin typeface="Consolas"/>
              </a:rPr>
              <a:t> </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FROM</a:t>
            </a:r>
            <a:r>
              <a:rPr lang="en-US" dirty="0">
                <a:solidFill>
                  <a:prstClr val="black"/>
                </a:solidFill>
                <a:latin typeface="Consolas"/>
              </a:rPr>
              <a:t>   </a:t>
            </a:r>
            <a:r>
              <a:rPr lang="en-US" dirty="0" err="1">
                <a:solidFill>
                  <a:srgbClr val="008080"/>
                </a:solidFill>
                <a:latin typeface="Consolas"/>
              </a:rPr>
              <a:t>Person</a:t>
            </a:r>
            <a:r>
              <a:rPr lang="en-US" dirty="0" err="1">
                <a:solidFill>
                  <a:srgbClr val="808080"/>
                </a:solidFill>
                <a:latin typeface="Consolas"/>
              </a:rPr>
              <a:t>.</a:t>
            </a:r>
            <a:r>
              <a:rPr lang="en-US" dirty="0" err="1">
                <a:solidFill>
                  <a:srgbClr val="0000FF"/>
                </a:solidFill>
                <a:latin typeface="Consolas"/>
              </a:rPr>
              <a:t>Address</a:t>
            </a:r>
            <a:r>
              <a:rPr lang="en-US" dirty="0">
                <a:solidFill>
                  <a:prstClr val="black"/>
                </a:solidFill>
                <a:latin typeface="Consolas"/>
              </a:rPr>
              <a:t> </a:t>
            </a:r>
            <a:r>
              <a:rPr lang="en-US" dirty="0">
                <a:solidFill>
                  <a:srgbClr val="0000FF"/>
                </a:solidFill>
                <a:latin typeface="Consolas"/>
              </a:rPr>
              <a:t>WITH </a:t>
            </a:r>
            <a:r>
              <a:rPr lang="en-US" dirty="0">
                <a:solidFill>
                  <a:srgbClr val="808080"/>
                </a:solidFill>
                <a:latin typeface="Consolas"/>
              </a:rPr>
              <a:t>(</a:t>
            </a:r>
            <a:r>
              <a:rPr lang="en-US" dirty="0">
                <a:solidFill>
                  <a:srgbClr val="0000FF"/>
                </a:solidFill>
                <a:latin typeface="Consolas"/>
              </a:rPr>
              <a:t>HOLDLOCK</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WHERE</a:t>
            </a:r>
            <a:r>
              <a:rPr lang="en-US" dirty="0">
                <a:solidFill>
                  <a:prstClr val="black"/>
                </a:solidFill>
                <a:latin typeface="Consolas"/>
              </a:rPr>
              <a:t>  </a:t>
            </a:r>
            <a:r>
              <a:rPr lang="en-US" dirty="0" err="1">
                <a:solidFill>
                  <a:srgbClr val="008080"/>
                </a:solidFill>
                <a:latin typeface="Consolas"/>
              </a:rPr>
              <a:t>AddressID</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100</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--go to &lt;Convert Deadlock_2.sql&gt;, run update</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-- 2. Use this same window</a:t>
            </a:r>
            <a:endParaRPr lang="en-US" dirty="0">
              <a:solidFill>
                <a:prstClr val="black"/>
              </a:solidFill>
              <a:latin typeface="Consolas"/>
            </a:endParaRPr>
          </a:p>
          <a:p>
            <a:r>
              <a:rPr lang="en-US" dirty="0">
                <a:solidFill>
                  <a:srgbClr val="008000"/>
                </a:solidFill>
                <a:latin typeface="Consolas"/>
              </a:rPr>
              <a:t>-- Observe the other session is holding U lock and waiting on X lock convert</a:t>
            </a:r>
            <a:endParaRPr lang="en-US" dirty="0">
              <a:solidFill>
                <a:prstClr val="black"/>
              </a:solidFill>
              <a:latin typeface="Consolas"/>
            </a:endParaRPr>
          </a:p>
          <a:p>
            <a:r>
              <a:rPr lang="en-US" dirty="0">
                <a:solidFill>
                  <a:srgbClr val="0000FF"/>
                </a:solidFill>
                <a:latin typeface="Consolas"/>
              </a:rPr>
              <a:t>SELECT</a:t>
            </a:r>
            <a:r>
              <a:rPr lang="en-US" dirty="0">
                <a:solidFill>
                  <a:prstClr val="black"/>
                </a:solidFill>
                <a:latin typeface="Consolas"/>
              </a:rPr>
              <a:t> </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FROM</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00"/>
                </a:solidFill>
                <a:latin typeface="Consolas"/>
              </a:rPr>
              <a:t>dm_tran_locks</a:t>
            </a:r>
            <a:r>
              <a:rPr lang="en-US" dirty="0">
                <a:solidFill>
                  <a:srgbClr val="808080"/>
                </a:solidFill>
                <a:latin typeface="Consolas"/>
              </a:rPr>
              <a:t>;</a:t>
            </a:r>
            <a:r>
              <a:rPr lang="en-US" dirty="0">
                <a:solidFill>
                  <a:prstClr val="black"/>
                </a:solidFill>
                <a:latin typeface="Consolas"/>
              </a:rPr>
              <a:t> </a:t>
            </a:r>
            <a:r>
              <a:rPr lang="en-US" dirty="0">
                <a:solidFill>
                  <a:srgbClr val="008000"/>
                </a:solidFill>
                <a:latin typeface="Consolas"/>
              </a:rPr>
              <a:t>-- where </a:t>
            </a:r>
            <a:r>
              <a:rPr lang="en-US" dirty="0" err="1">
                <a:solidFill>
                  <a:srgbClr val="008000"/>
                </a:solidFill>
                <a:latin typeface="Consolas"/>
              </a:rPr>
              <a:t>request_session_id</a:t>
            </a:r>
            <a:r>
              <a:rPr lang="en-US" dirty="0">
                <a:solidFill>
                  <a:srgbClr val="008000"/>
                </a:solidFill>
                <a:latin typeface="Consolas"/>
              </a:rPr>
              <a:t> = @@SPID</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-- 3. Run update again to trigger convert deadlock</a:t>
            </a:r>
            <a:endParaRPr lang="en-US" dirty="0">
              <a:solidFill>
                <a:prstClr val="black"/>
              </a:solidFill>
              <a:latin typeface="Consolas"/>
            </a:endParaRPr>
          </a:p>
          <a:p>
            <a:r>
              <a:rPr lang="en-US" dirty="0">
                <a:solidFill>
                  <a:srgbClr val="FF00FF"/>
                </a:solidFill>
                <a:latin typeface="Consolas"/>
              </a:rPr>
              <a:t>UPDATE</a:t>
            </a:r>
            <a:r>
              <a:rPr lang="en-US" dirty="0">
                <a:solidFill>
                  <a:prstClr val="black"/>
                </a:solidFill>
                <a:latin typeface="Consolas"/>
              </a:rPr>
              <a:t>        </a:t>
            </a:r>
            <a:r>
              <a:rPr lang="en-US" dirty="0" err="1">
                <a:solidFill>
                  <a:srgbClr val="008080"/>
                </a:solidFill>
                <a:latin typeface="Consolas"/>
              </a:rPr>
              <a:t>Person</a:t>
            </a:r>
            <a:r>
              <a:rPr lang="en-US" dirty="0" err="1">
                <a:solidFill>
                  <a:srgbClr val="808080"/>
                </a:solidFill>
                <a:latin typeface="Consolas"/>
              </a:rPr>
              <a:t>.</a:t>
            </a:r>
            <a:r>
              <a:rPr lang="en-US" dirty="0" err="1">
                <a:solidFill>
                  <a:srgbClr val="0000FF"/>
                </a:solidFill>
                <a:latin typeface="Consolas"/>
              </a:rPr>
              <a:t>Address</a:t>
            </a:r>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AddressLine2</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a:t>
            </a:r>
            <a:r>
              <a:rPr lang="en-US" dirty="0" err="1">
                <a:solidFill>
                  <a:srgbClr val="FF0000"/>
                </a:solidFill>
                <a:latin typeface="Consolas"/>
              </a:rPr>
              <a:t>abc</a:t>
            </a:r>
            <a:r>
              <a:rPr lang="en-US" dirty="0">
                <a:solidFill>
                  <a:srgbClr val="FF0000"/>
                </a:solidFill>
                <a:latin typeface="Consolas"/>
              </a:rPr>
              <a:t>'</a:t>
            </a:r>
            <a:endParaRPr lang="en-US" dirty="0">
              <a:solidFill>
                <a:prstClr val="black"/>
              </a:solidFill>
              <a:latin typeface="Consolas"/>
            </a:endParaRPr>
          </a:p>
          <a:p>
            <a:r>
              <a:rPr lang="en-US" dirty="0">
                <a:solidFill>
                  <a:srgbClr val="0000FF"/>
                </a:solidFill>
                <a:latin typeface="Consolas"/>
              </a:rPr>
              <a:t>WHERE</a:t>
            </a:r>
            <a:r>
              <a:rPr lang="en-US" dirty="0">
                <a:solidFill>
                  <a:prstClr val="black"/>
                </a:solidFill>
                <a:latin typeface="Consolas"/>
              </a:rPr>
              <a:t>         </a:t>
            </a:r>
            <a:r>
              <a:rPr lang="en-US" dirty="0" err="1">
                <a:solidFill>
                  <a:srgbClr val="008080"/>
                </a:solidFill>
                <a:latin typeface="Consolas"/>
              </a:rPr>
              <a:t>AddressID</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100</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Now these two connections would result in deadlock and we've just </a:t>
            </a:r>
            <a:endParaRPr lang="en-US" dirty="0">
              <a:solidFill>
                <a:prstClr val="black"/>
              </a:solidFill>
              <a:latin typeface="Consolas"/>
            </a:endParaRPr>
          </a:p>
          <a:p>
            <a:r>
              <a:rPr lang="en-US" dirty="0">
                <a:solidFill>
                  <a:srgbClr val="008000"/>
                </a:solidFill>
                <a:latin typeface="Consolas"/>
              </a:rPr>
              <a:t>-- observed the flow of converting a shared lock into a deadlock situation</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After the deadlock occurs, browse to the </a:t>
            </a:r>
            <a:r>
              <a:rPr lang="en-US" dirty="0" err="1">
                <a:solidFill>
                  <a:srgbClr val="008000"/>
                </a:solidFill>
                <a:latin typeface="Consolas"/>
              </a:rPr>
              <a:t>system_health</a:t>
            </a:r>
            <a:r>
              <a:rPr lang="en-US" dirty="0">
                <a:solidFill>
                  <a:srgbClr val="008000"/>
                </a:solidFill>
                <a:latin typeface="Consolas"/>
              </a:rPr>
              <a:t> session</a:t>
            </a:r>
            <a:endParaRPr lang="en-US" dirty="0">
              <a:solidFill>
                <a:prstClr val="black"/>
              </a:solidFill>
              <a:latin typeface="Consolas"/>
            </a:endParaRPr>
          </a:p>
          <a:p>
            <a:r>
              <a:rPr lang="en-US" dirty="0">
                <a:solidFill>
                  <a:srgbClr val="008000"/>
                </a:solidFill>
                <a:latin typeface="Consolas"/>
              </a:rPr>
              <a:t>-- in SSMS under </a:t>
            </a:r>
            <a:r>
              <a:rPr lang="en-US" dirty="0" err="1">
                <a:solidFill>
                  <a:srgbClr val="008000"/>
                </a:solidFill>
                <a:latin typeface="Consolas"/>
              </a:rPr>
              <a:t>Mangement</a:t>
            </a:r>
            <a:r>
              <a:rPr lang="en-US" dirty="0">
                <a:solidFill>
                  <a:srgbClr val="008000"/>
                </a:solidFill>
                <a:latin typeface="Consolas"/>
              </a:rPr>
              <a:t> -&gt; Extended Events -&gt; Sessions</a:t>
            </a:r>
            <a:endParaRPr lang="en-US" dirty="0">
              <a:solidFill>
                <a:prstClr val="black"/>
              </a:solidFill>
              <a:latin typeface="Consolas"/>
            </a:endParaRPr>
          </a:p>
          <a:p>
            <a:r>
              <a:rPr lang="en-US" dirty="0">
                <a:solidFill>
                  <a:srgbClr val="008000"/>
                </a:solidFill>
                <a:latin typeface="Consolas"/>
              </a:rPr>
              <a:t>-- Right-click on package0.event_file and choose "View Target Data..."</a:t>
            </a:r>
            <a:endParaRPr lang="en-US" dirty="0">
              <a:solidFill>
                <a:prstClr val="black"/>
              </a:solidFill>
              <a:latin typeface="Consolas"/>
            </a:endParaRPr>
          </a:p>
          <a:p>
            <a:r>
              <a:rPr lang="en-US" dirty="0">
                <a:solidFill>
                  <a:srgbClr val="008000"/>
                </a:solidFill>
                <a:latin typeface="Consolas"/>
              </a:rPr>
              <a:t>-- Search for "deadlock"</a:t>
            </a:r>
            <a:endParaRPr lang="en-US" dirty="0">
              <a:solidFill>
                <a:prstClr val="black"/>
              </a:solidFill>
              <a:latin typeface="Consolas"/>
            </a:endParaRPr>
          </a:p>
          <a:p>
            <a:r>
              <a:rPr lang="en-US" dirty="0">
                <a:solidFill>
                  <a:srgbClr val="008000"/>
                </a:solidFill>
                <a:latin typeface="Consolas"/>
              </a:rPr>
              <a:t>-- Highlight the </a:t>
            </a:r>
            <a:r>
              <a:rPr lang="en-US" dirty="0" err="1">
                <a:solidFill>
                  <a:srgbClr val="008000"/>
                </a:solidFill>
                <a:latin typeface="Consolas"/>
              </a:rPr>
              <a:t>xml_deadlock_report</a:t>
            </a:r>
            <a:r>
              <a:rPr lang="en-US" dirty="0">
                <a:solidFill>
                  <a:srgbClr val="008000"/>
                </a:solidFill>
                <a:latin typeface="Consolas"/>
              </a:rPr>
              <a:t> event in the grid</a:t>
            </a:r>
            <a:endParaRPr lang="en-US" dirty="0">
              <a:solidFill>
                <a:prstClr val="black"/>
              </a:solidFill>
              <a:latin typeface="Consolas"/>
            </a:endParaRPr>
          </a:p>
          <a:p>
            <a:r>
              <a:rPr lang="en-US" dirty="0">
                <a:solidFill>
                  <a:srgbClr val="008000"/>
                </a:solidFill>
                <a:latin typeface="Consolas"/>
              </a:rPr>
              <a:t>-- Click the "deadlock" tab in the detail view</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Conn1 originally held an (S) lock on the table </a:t>
            </a:r>
            <a:r>
              <a:rPr lang="en-US" dirty="0" err="1">
                <a:solidFill>
                  <a:srgbClr val="008000"/>
                </a:solidFill>
                <a:latin typeface="Consolas"/>
              </a:rPr>
              <a:t>Person.Address</a:t>
            </a:r>
            <a:endParaRPr lang="en-US" dirty="0">
              <a:solidFill>
                <a:prstClr val="black"/>
              </a:solidFill>
              <a:latin typeface="Consolas"/>
            </a:endParaRPr>
          </a:p>
          <a:p>
            <a:r>
              <a:rPr lang="en-US" dirty="0">
                <a:solidFill>
                  <a:srgbClr val="008000"/>
                </a:solidFill>
                <a:latin typeface="Consolas"/>
              </a:rPr>
              <a:t>-- Conn2 tries to gain an (U) lock on the same table, but waiting for Conn1</a:t>
            </a:r>
            <a:endParaRPr lang="en-US" dirty="0">
              <a:solidFill>
                <a:prstClr val="black"/>
              </a:solidFill>
              <a:latin typeface="Consolas"/>
            </a:endParaRPr>
          </a:p>
          <a:p>
            <a:r>
              <a:rPr lang="en-US" dirty="0">
                <a:solidFill>
                  <a:srgbClr val="008000"/>
                </a:solidFill>
                <a:latin typeface="Consolas"/>
              </a:rPr>
              <a:t>-- Finally, Conn1 tries to gain an (U) lock on the same table and waiting for Conn1 </a:t>
            </a:r>
            <a:endParaRPr lang="en-US" dirty="0">
              <a:solidFill>
                <a:prstClr val="black"/>
              </a:solidFill>
              <a:latin typeface="Consolas"/>
            </a:endParaRPr>
          </a:p>
          <a:p>
            <a:r>
              <a:rPr lang="en-US" dirty="0">
                <a:solidFill>
                  <a:srgbClr val="008000"/>
                </a:solidFill>
                <a:latin typeface="Consolas"/>
              </a:rPr>
              <a:t>-- to release the </a:t>
            </a:r>
            <a:r>
              <a:rPr lang="en-US" dirty="0" smtClean="0">
                <a:solidFill>
                  <a:srgbClr val="008000"/>
                </a:solidFill>
                <a:latin typeface="Consolas"/>
              </a:rPr>
              <a:t>(</a:t>
            </a:r>
            <a:r>
              <a:rPr lang="en-US" dirty="0">
                <a:solidFill>
                  <a:srgbClr val="008000"/>
                </a:solidFill>
                <a:latin typeface="Consolas"/>
              </a:rPr>
              <a:t>U) lock.  Thus deadlock </a:t>
            </a:r>
            <a:r>
              <a:rPr lang="en-US" dirty="0" smtClean="0">
                <a:solidFill>
                  <a:srgbClr val="008000"/>
                </a:solidFill>
                <a:latin typeface="Consolas"/>
              </a:rPr>
              <a:t>occurred</a:t>
            </a:r>
          </a:p>
          <a:p>
            <a:endParaRPr lang="en-US" dirty="0" smtClean="0">
              <a:solidFill>
                <a:srgbClr val="008000"/>
              </a:solidFill>
              <a:latin typeface="Consolas"/>
            </a:endParaRPr>
          </a:p>
          <a:p>
            <a:r>
              <a:rPr lang="en-US" dirty="0" smtClean="0">
                <a:solidFill>
                  <a:srgbClr val="008000"/>
                </a:solidFill>
                <a:latin typeface="Consolas"/>
              </a:rPr>
              <a:t>-- </a:t>
            </a:r>
            <a:r>
              <a:rPr lang="en-US" dirty="0">
                <a:solidFill>
                  <a:srgbClr val="008000"/>
                </a:solidFill>
                <a:latin typeface="Consolas"/>
              </a:rPr>
              <a:t>Script 2 - Converting deadlocks</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USE</a:t>
            </a:r>
            <a:r>
              <a:rPr lang="en-US" dirty="0">
                <a:solidFill>
                  <a:prstClr val="black"/>
                </a:solidFill>
                <a:latin typeface="Consolas"/>
              </a:rPr>
              <a:t> </a:t>
            </a:r>
            <a:r>
              <a:rPr lang="en-US" dirty="0" err="1">
                <a:solidFill>
                  <a:srgbClr val="008080"/>
                </a:solidFill>
                <a:latin typeface="Consolas"/>
              </a:rPr>
              <a:t>AdventureWorksPTO</a:t>
            </a:r>
            <a:r>
              <a:rPr lang="en-US" dirty="0" smtClean="0">
                <a:solidFill>
                  <a:srgbClr val="808080"/>
                </a:solidFill>
                <a:latin typeface="Consolas"/>
              </a:rPr>
              <a:t>;</a:t>
            </a:r>
            <a:endParaRPr lang="en-US" dirty="0">
              <a:solidFill>
                <a:prstClr val="black"/>
              </a:solidFill>
              <a:latin typeface="Consolas"/>
            </a:endParaRPr>
          </a:p>
          <a:p>
            <a:r>
              <a:rPr lang="en-US" dirty="0" smtClean="0">
                <a:solidFill>
                  <a:srgbClr val="0000FF"/>
                </a:solidFill>
                <a:latin typeface="Consolas"/>
              </a:rPr>
              <a:t>GO</a:t>
            </a:r>
          </a:p>
          <a:p>
            <a:endParaRPr lang="en-US" dirty="0">
              <a:solidFill>
                <a:prstClr val="black"/>
              </a:solidFill>
              <a:latin typeface="Consolas"/>
            </a:endParaRPr>
          </a:p>
          <a:p>
            <a:r>
              <a:rPr lang="en-US" dirty="0">
                <a:solidFill>
                  <a:srgbClr val="FF00FF"/>
                </a:solidFill>
                <a:latin typeface="Consolas"/>
              </a:rPr>
              <a:t>UPDATE</a:t>
            </a:r>
            <a:r>
              <a:rPr lang="en-US" dirty="0">
                <a:solidFill>
                  <a:prstClr val="black"/>
                </a:solidFill>
                <a:latin typeface="Consolas"/>
              </a:rPr>
              <a:t>        </a:t>
            </a:r>
            <a:r>
              <a:rPr lang="en-US" dirty="0" err="1">
                <a:solidFill>
                  <a:srgbClr val="008080"/>
                </a:solidFill>
                <a:latin typeface="Consolas"/>
              </a:rPr>
              <a:t>Person</a:t>
            </a:r>
            <a:r>
              <a:rPr lang="en-US" dirty="0" err="1">
                <a:solidFill>
                  <a:srgbClr val="808080"/>
                </a:solidFill>
                <a:latin typeface="Consolas"/>
              </a:rPr>
              <a:t>.</a:t>
            </a:r>
            <a:r>
              <a:rPr lang="en-US" dirty="0" err="1">
                <a:solidFill>
                  <a:srgbClr val="0000FF"/>
                </a:solidFill>
                <a:latin typeface="Consolas"/>
              </a:rPr>
              <a:t>Address</a:t>
            </a:r>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AddressLine2</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a:t>
            </a:r>
            <a:r>
              <a:rPr lang="en-US" dirty="0" err="1">
                <a:solidFill>
                  <a:srgbClr val="FF0000"/>
                </a:solidFill>
                <a:latin typeface="Consolas"/>
              </a:rPr>
              <a:t>abc</a:t>
            </a:r>
            <a:r>
              <a:rPr lang="en-US" dirty="0">
                <a:solidFill>
                  <a:srgbClr val="FF0000"/>
                </a:solidFill>
                <a:latin typeface="Consolas"/>
              </a:rPr>
              <a:t>'</a:t>
            </a:r>
            <a:endParaRPr lang="en-US" dirty="0">
              <a:solidFill>
                <a:prstClr val="black"/>
              </a:solidFill>
              <a:latin typeface="Consolas"/>
            </a:endParaRPr>
          </a:p>
          <a:p>
            <a:r>
              <a:rPr lang="en-US" dirty="0">
                <a:solidFill>
                  <a:srgbClr val="0000FF"/>
                </a:solidFill>
                <a:latin typeface="Consolas"/>
              </a:rPr>
              <a:t>WHERE</a:t>
            </a:r>
            <a:r>
              <a:rPr lang="en-US" dirty="0">
                <a:solidFill>
                  <a:prstClr val="black"/>
                </a:solidFill>
                <a:latin typeface="Consolas"/>
              </a:rPr>
              <a:t>         </a:t>
            </a:r>
            <a:r>
              <a:rPr lang="en-US" dirty="0" err="1">
                <a:solidFill>
                  <a:srgbClr val="008080"/>
                </a:solidFill>
                <a:latin typeface="Consolas"/>
              </a:rPr>
              <a:t>AddressID</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100</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Now return to the first connection </a:t>
            </a:r>
            <a:r>
              <a:rPr lang="en-US" dirty="0" smtClean="0">
                <a:solidFill>
                  <a:srgbClr val="008000"/>
                </a:solidFill>
                <a:latin typeface="Consolas"/>
              </a:rPr>
              <a:t>window</a:t>
            </a:r>
            <a:endParaRPr lang="en-US" dirty="0">
              <a:solidFill>
                <a:srgbClr val="008000"/>
              </a:solidFill>
              <a:latin typeface="Consolas"/>
            </a:endParaRPr>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24</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457200"/>
            <a:ext cx="3200400" cy="2400300"/>
          </a:xfrm>
        </p:spPr>
      </p:sp>
      <p:sp>
        <p:nvSpPr>
          <p:cNvPr id="3" name="Notes Placeholder 2"/>
          <p:cNvSpPr>
            <a:spLocks noGrp="1"/>
          </p:cNvSpPr>
          <p:nvPr>
            <p:ph type="body" idx="1"/>
          </p:nvPr>
        </p:nvSpPr>
        <p:spPr/>
        <p:txBody>
          <a:bodyPr/>
          <a:lstStyle/>
          <a:p>
            <a:endParaRPr lang="en-US" dirty="0" smtClean="0"/>
          </a:p>
          <a:p>
            <a:r>
              <a:rPr lang="en-US" dirty="0" smtClean="0"/>
              <a:t>How is a deadlock detected?</a:t>
            </a:r>
          </a:p>
          <a:p>
            <a:r>
              <a:rPr lang="en-US" b="1" dirty="0" smtClean="0"/>
              <a:t>ANSWER: </a:t>
            </a:r>
            <a:r>
              <a:rPr lang="en-US" dirty="0" smtClean="0">
                <a:effectLst/>
              </a:rPr>
              <a:t>Deadlock detection is performed by a lock monitor thread that periodically initiates a search through all of the tasks in an instance of the Database Engine.</a:t>
            </a:r>
          </a:p>
          <a:p>
            <a:endParaRPr lang="en-US" dirty="0" smtClean="0"/>
          </a:p>
          <a:p>
            <a:endParaRPr lang="en-US" dirty="0" smtClean="0"/>
          </a:p>
          <a:p>
            <a:r>
              <a:rPr lang="en-US" dirty="0" smtClean="0"/>
              <a:t>How should a deadlock be handled in an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t>
            </a:r>
            <a:r>
              <a:rPr lang="en-US" dirty="0" smtClean="0">
                <a:effectLst/>
              </a:rPr>
              <a:t>Because any application submitting Transact-SQL queries can be chosen as the deadlock victim, applications should have an error handler that can trap error message 1205. If an application does not trap the error, the application can proceed unaware that its transaction has been rolled back and errors can occur.</a:t>
            </a:r>
          </a:p>
          <a:p>
            <a:endParaRPr lang="en-US" dirty="0" smtClean="0"/>
          </a:p>
          <a:p>
            <a:endParaRPr lang="en-US" dirty="0" smtClean="0"/>
          </a:p>
          <a:p>
            <a:r>
              <a:rPr lang="en-US" dirty="0" smtClean="0"/>
              <a:t>Which Trace Flags are used in a deadlock analysis?</a:t>
            </a:r>
          </a:p>
          <a:p>
            <a:r>
              <a:rPr lang="en-US" b="1" dirty="0" smtClean="0"/>
              <a:t>ANSWER: </a:t>
            </a:r>
            <a:r>
              <a:rPr lang="en-US" dirty="0" smtClean="0"/>
              <a:t>1204 (for SQL 2000)</a:t>
            </a:r>
            <a:r>
              <a:rPr lang="en-US" baseline="0" dirty="0" smtClean="0"/>
              <a:t> and 1222 (for SQL 2005 and onwards)</a:t>
            </a:r>
            <a:endParaRPr lang="en-US" dirty="0" smtClean="0"/>
          </a:p>
          <a:p>
            <a:endParaRPr lang="en-US" dirty="0" smtClean="0"/>
          </a:p>
          <a:p>
            <a:endParaRPr lang="en-US" dirty="0" smtClean="0"/>
          </a:p>
          <a:p>
            <a:r>
              <a:rPr lang="en-US" dirty="0" smtClean="0"/>
              <a:t>What is the </a:t>
            </a:r>
            <a:r>
              <a:rPr lang="en-US" dirty="0" smtClean="0"/>
              <a:t>Extended Event </a:t>
            </a:r>
            <a:r>
              <a:rPr lang="en-US" dirty="0" smtClean="0"/>
              <a:t>used in a deadlock analysis?</a:t>
            </a:r>
          </a:p>
          <a:p>
            <a:r>
              <a:rPr lang="en-US" sz="1100" b="1" dirty="0" smtClean="0"/>
              <a:t>ANSWER: </a:t>
            </a:r>
            <a:r>
              <a:rPr lang="en-US" sz="1100" dirty="0" err="1" smtClean="0"/>
              <a:t>xml_deadlock_report</a:t>
            </a:r>
            <a:endParaRPr lang="en-US" sz="1100" dirty="0" smtClean="0"/>
          </a:p>
          <a:p>
            <a:endParaRPr lang="en-US" sz="1100" dirty="0" smtClean="0"/>
          </a:p>
          <a:p>
            <a:endParaRPr lang="en-US" sz="1100"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3</a:t>
            </a:fld>
            <a:endParaRPr lang="en-US"/>
          </a:p>
        </p:txBody>
      </p:sp>
    </p:spTree>
    <p:extLst>
      <p:ext uri="{BB962C8B-B14F-4D97-AF65-F5344CB8AC3E}">
        <p14:creationId xmlns:p14="http://schemas.microsoft.com/office/powerpoint/2010/main" val="69730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4</a:t>
            </a:fld>
            <a:endParaRPr lang="en-US"/>
          </a:p>
        </p:txBody>
      </p:sp>
    </p:spTree>
    <p:extLst>
      <p:ext uri="{BB962C8B-B14F-4D97-AF65-F5344CB8AC3E}">
        <p14:creationId xmlns:p14="http://schemas.microsoft.com/office/powerpoint/2010/main" val="284840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DD0D0A2-398D-4170-9FC1-77387D955359}" type="slidenum">
              <a:rPr lang="en-US" smtClean="0"/>
              <a:pPr/>
              <a:t>5</a:t>
            </a:fld>
            <a:endParaRPr lang="en-US" smtClean="0"/>
          </a:p>
        </p:txBody>
      </p:sp>
      <p:sp>
        <p:nvSpPr>
          <p:cNvPr id="46083" name="Rectangle 2"/>
          <p:cNvSpPr>
            <a:spLocks noGrp="1" noRot="1" noChangeAspect="1" noChangeArrowheads="1" noTextEdit="1"/>
          </p:cNvSpPr>
          <p:nvPr>
            <p:ph type="sldImg"/>
          </p:nvPr>
        </p:nvSpPr>
        <p:spPr>
          <a:xfrm>
            <a:off x="1676400" y="228600"/>
            <a:ext cx="3733800" cy="2800350"/>
          </a:xfrm>
          <a:ln/>
        </p:spPr>
      </p:sp>
      <p:sp>
        <p:nvSpPr>
          <p:cNvPr id="46084" name="Rectangle 3"/>
          <p:cNvSpPr>
            <a:spLocks noGrp="1" noChangeArrowheads="1"/>
          </p:cNvSpPr>
          <p:nvPr>
            <p:ph type="body" idx="1"/>
          </p:nvPr>
        </p:nvSpPr>
        <p:spPr>
          <a:xfrm>
            <a:off x="685800" y="3200400"/>
            <a:ext cx="5486400" cy="5715000"/>
          </a:xfrm>
          <a:noFill/>
          <a:ln/>
        </p:spPr>
        <p:txBody>
          <a:bodyPr/>
          <a:lstStyle/>
          <a:p>
            <a:pPr>
              <a:spcAft>
                <a:spcPts val="600"/>
              </a:spcAft>
            </a:pPr>
            <a:r>
              <a:rPr lang="en-US" sz="1100" b="0" i="0" u="none" strike="noStrike" kern="1200" baseline="0" dirty="0" smtClean="0">
                <a:solidFill>
                  <a:schemeClr val="tx1"/>
                </a:solidFill>
              </a:rPr>
              <a:t>You can use the following DMVs to view information regarding blocked resources and the cause for blocking: </a:t>
            </a:r>
          </a:p>
          <a:p>
            <a:pPr marL="171450" indent="-171450">
              <a:spcAft>
                <a:spcPts val="600"/>
              </a:spcAft>
              <a:buFont typeface="Arial" pitchFamily="34" charset="0"/>
              <a:buChar char="•"/>
            </a:pPr>
            <a:r>
              <a:rPr lang="en-US" sz="1100" b="1" i="0" u="none" strike="noStrike" kern="1200" baseline="0" dirty="0" err="1" smtClean="0">
                <a:solidFill>
                  <a:schemeClr val="tx1"/>
                </a:solidFill>
              </a:rPr>
              <a:t>sys.dm_tran_locks</a:t>
            </a:r>
            <a:r>
              <a:rPr lang="en-US" sz="1100" b="0" i="0" u="none" strike="noStrike" kern="1200" baseline="0" dirty="0" smtClean="0">
                <a:solidFill>
                  <a:schemeClr val="tx1"/>
                </a:solidFill>
              </a:rPr>
              <a:t>: </a:t>
            </a:r>
            <a:r>
              <a:rPr lang="en-US" sz="1100" dirty="0"/>
              <a:t/>
            </a:r>
            <a:br>
              <a:rPr lang="en-US" sz="1100" dirty="0"/>
            </a:br>
            <a:r>
              <a:rPr lang="en-US" sz="1100" dirty="0"/>
              <a:t>This DMV returns information about currently active lock manager resources, including both the resources and the requests. Each row represents a currently active request to the lock manager for a lock that has been granted or is waiting to be </a:t>
            </a:r>
            <a:r>
              <a:rPr lang="en-US" sz="1100" dirty="0" smtClean="0"/>
              <a:t>granted.  While </a:t>
            </a:r>
            <a:r>
              <a:rPr lang="en-US" sz="1100" b="0" i="0" u="none" strike="noStrike" kern="1200" baseline="0" dirty="0" smtClean="0">
                <a:solidFill>
                  <a:schemeClr val="tx1"/>
                </a:solidFill>
              </a:rPr>
              <a:t>using this DMV, check the </a:t>
            </a:r>
            <a:r>
              <a:rPr lang="en-US" sz="1100" b="0" i="1" u="none" strike="noStrike" kern="1200" baseline="0" dirty="0" err="1" smtClean="0">
                <a:solidFill>
                  <a:schemeClr val="tx1"/>
                </a:solidFill>
              </a:rPr>
              <a:t>request_status</a:t>
            </a:r>
            <a:r>
              <a:rPr lang="en-US" sz="1100" b="0" i="1" u="none" strike="noStrike" kern="1200" baseline="0" dirty="0" smtClean="0">
                <a:solidFill>
                  <a:schemeClr val="tx1"/>
                </a:solidFill>
              </a:rPr>
              <a:t> </a:t>
            </a:r>
            <a:r>
              <a:rPr lang="en-US" sz="1100" b="0" i="0" u="none" strike="noStrike" kern="1200" baseline="0" dirty="0" smtClean="0">
                <a:solidFill>
                  <a:schemeClr val="tx1"/>
                </a:solidFill>
              </a:rPr>
              <a:t>column value for the term </a:t>
            </a:r>
            <a:r>
              <a:rPr lang="en-US" sz="1100" b="1" i="0" u="none" strike="noStrike" kern="1200" baseline="0" dirty="0" smtClean="0">
                <a:solidFill>
                  <a:schemeClr val="tx1"/>
                </a:solidFill>
              </a:rPr>
              <a:t>WAIT</a:t>
            </a:r>
            <a:r>
              <a:rPr lang="en-US" sz="1100" b="0" i="0" u="none" strike="noStrike" kern="1200" baseline="0" dirty="0" smtClean="0">
                <a:solidFill>
                  <a:schemeClr val="tx1"/>
                </a:solidFill>
              </a:rPr>
              <a:t>. This indicates that the requested lock mode has not been granted and the requesting session is waiting. </a:t>
            </a:r>
          </a:p>
          <a:p>
            <a:pPr marL="171450" indent="-171450">
              <a:spcAft>
                <a:spcPts val="600"/>
              </a:spcAft>
              <a:buFont typeface="Arial" pitchFamily="34" charset="0"/>
              <a:buChar char="•"/>
            </a:pPr>
            <a:r>
              <a:rPr lang="en-US" sz="1100" b="1" i="0" u="none" strike="noStrike" kern="1200" baseline="0" dirty="0" err="1" smtClean="0">
                <a:solidFill>
                  <a:schemeClr val="tx1"/>
                </a:solidFill>
              </a:rPr>
              <a:t>sys.dm_os_waiting_tasks</a:t>
            </a:r>
            <a:r>
              <a:rPr lang="en-US" sz="1100" b="0" i="0" u="none" strike="noStrike" kern="1200" baseline="0" dirty="0" smtClean="0">
                <a:solidFill>
                  <a:schemeClr val="tx1"/>
                </a:solidFill>
              </a:rPr>
              <a:t>: </a:t>
            </a:r>
            <a:br>
              <a:rPr lang="en-US" sz="1100" b="0" i="0" u="none" strike="noStrike" kern="1200" baseline="0" dirty="0" smtClean="0">
                <a:solidFill>
                  <a:schemeClr val="tx1"/>
                </a:solidFill>
              </a:rPr>
            </a:br>
            <a:r>
              <a:rPr lang="en-US" sz="1100" b="0" i="0" u="none" strike="noStrike" kern="1200" baseline="0" dirty="0" smtClean="0">
                <a:solidFill>
                  <a:schemeClr val="tx1"/>
                </a:solidFill>
              </a:rPr>
              <a:t>This DMV </a:t>
            </a:r>
            <a:r>
              <a:rPr lang="en-US" sz="1100" dirty="0" smtClean="0"/>
              <a:t>returns </a:t>
            </a:r>
            <a:r>
              <a:rPr lang="en-US" sz="1100" dirty="0"/>
              <a:t>information about </a:t>
            </a:r>
            <a:r>
              <a:rPr lang="en-US" sz="1100" dirty="0" smtClean="0"/>
              <a:t>all the tasks </a:t>
            </a:r>
            <a:r>
              <a:rPr lang="en-US" sz="1100" dirty="0"/>
              <a:t>that are </a:t>
            </a:r>
            <a:r>
              <a:rPr lang="en-US" sz="1100" dirty="0" smtClean="0"/>
              <a:t>currently waiting </a:t>
            </a:r>
            <a:r>
              <a:rPr lang="en-US" sz="1100" dirty="0"/>
              <a:t>on some </a:t>
            </a:r>
            <a:r>
              <a:rPr lang="en-US" sz="1100" dirty="0" smtClean="0"/>
              <a:t>resource.  </a:t>
            </a:r>
            <a:r>
              <a:rPr lang="en-US" sz="1100" b="0" i="0" u="none" strike="noStrike" kern="1200" baseline="0" dirty="0" smtClean="0">
                <a:solidFill>
                  <a:schemeClr val="tx1"/>
                </a:solidFill>
              </a:rPr>
              <a:t>While using this DMV, check the </a:t>
            </a:r>
            <a:r>
              <a:rPr lang="en-US" sz="1100" b="0" i="1" u="none" strike="noStrike" kern="1200" baseline="0" dirty="0" err="1" smtClean="0">
                <a:solidFill>
                  <a:schemeClr val="tx1"/>
                </a:solidFill>
              </a:rPr>
              <a:t>blocking_session_id</a:t>
            </a:r>
            <a:r>
              <a:rPr lang="en-US" sz="1100" b="0" i="1" u="none" strike="noStrike" kern="1200" baseline="0" dirty="0" smtClean="0">
                <a:solidFill>
                  <a:schemeClr val="tx1"/>
                </a:solidFill>
              </a:rPr>
              <a:t> </a:t>
            </a:r>
            <a:r>
              <a:rPr lang="en-US" sz="1100" b="0" u="none" strike="noStrike" kern="1200" baseline="0" dirty="0" smtClean="0">
                <a:solidFill>
                  <a:schemeClr val="tx1"/>
                </a:solidFill>
              </a:rPr>
              <a:t>column</a:t>
            </a:r>
            <a:r>
              <a:rPr lang="en-US" sz="1100" b="0" i="0" u="none" strike="noStrike" kern="1200" baseline="0" dirty="0" smtClean="0">
                <a:solidFill>
                  <a:schemeClr val="tx1"/>
                </a:solidFill>
              </a:rPr>
              <a:t>. A value greater than 0 indicates that the </a:t>
            </a:r>
            <a:r>
              <a:rPr lang="en-US" sz="1100" b="0" i="0" u="none" strike="noStrike" kern="1200" baseline="0" dirty="0" err="1" smtClean="0">
                <a:solidFill>
                  <a:schemeClr val="tx1"/>
                </a:solidFill>
              </a:rPr>
              <a:t>session_id</a:t>
            </a:r>
            <a:r>
              <a:rPr lang="en-US" sz="1100" b="0" i="0" u="none" strike="noStrike" kern="1200" baseline="0" dirty="0" smtClean="0">
                <a:solidFill>
                  <a:schemeClr val="tx1"/>
                </a:solidFill>
              </a:rPr>
              <a:t> listed is blocking the task. </a:t>
            </a:r>
          </a:p>
          <a:p>
            <a:pPr marL="171450" indent="-171450">
              <a:spcAft>
                <a:spcPts val="600"/>
              </a:spcAft>
              <a:buFont typeface="Arial" pitchFamily="34" charset="0"/>
              <a:buChar char="•"/>
            </a:pPr>
            <a:r>
              <a:rPr lang="en-US" sz="1100" b="1" i="0" u="none" strike="noStrike" kern="1200" baseline="0" dirty="0" err="1" smtClean="0">
                <a:solidFill>
                  <a:schemeClr val="tx1"/>
                </a:solidFill>
              </a:rPr>
              <a:t>sys.dm_exec_request</a:t>
            </a:r>
            <a:r>
              <a:rPr lang="en-US" sz="1100" b="0" i="0" u="none" strike="noStrike" kern="1200" baseline="0" dirty="0" smtClean="0">
                <a:solidFill>
                  <a:schemeClr val="tx1"/>
                </a:solidFill>
              </a:rPr>
              <a:t>: </a:t>
            </a:r>
            <a:r>
              <a:rPr lang="en-US" sz="1100" dirty="0"/>
              <a:t/>
            </a:r>
            <a:br>
              <a:rPr lang="en-US" sz="1100" dirty="0"/>
            </a:br>
            <a:r>
              <a:rPr lang="en-US" sz="1100" dirty="0"/>
              <a:t>This DMV returns information about each request that is executing within SQL Server.  The status column indicates whether the request is currently running or waiting on something.  A status of suspended means the request is currently waiting on a resource other than CPU.  If the status is </a:t>
            </a:r>
            <a:r>
              <a:rPr lang="en-US" sz="1100" dirty="0" smtClean="0"/>
              <a:t>suspended</a:t>
            </a:r>
            <a:r>
              <a:rPr lang="en-US" sz="1100" b="0" i="0" u="none" strike="noStrike" kern="1200" baseline="0" dirty="0" smtClean="0">
                <a:solidFill>
                  <a:schemeClr val="tx1"/>
                </a:solidFill>
              </a:rPr>
              <a:t>, check the </a:t>
            </a:r>
            <a:r>
              <a:rPr lang="en-US" sz="1100" b="0" i="1" u="none" strike="noStrike" kern="1200" baseline="0" dirty="0" err="1" smtClean="0">
                <a:solidFill>
                  <a:schemeClr val="tx1"/>
                </a:solidFill>
              </a:rPr>
              <a:t>blocking_session_id</a:t>
            </a:r>
            <a:r>
              <a:rPr lang="en-US" sz="1100" b="0" i="1" u="none" strike="noStrike" kern="1200" baseline="0" dirty="0" smtClean="0">
                <a:solidFill>
                  <a:schemeClr val="tx1"/>
                </a:solidFill>
              </a:rPr>
              <a:t> </a:t>
            </a:r>
            <a:r>
              <a:rPr lang="en-US" sz="1100" b="0" u="none" strike="noStrike" kern="1200" baseline="0" dirty="0" smtClean="0">
                <a:solidFill>
                  <a:schemeClr val="tx1"/>
                </a:solidFill>
              </a:rPr>
              <a:t>column</a:t>
            </a:r>
            <a:r>
              <a:rPr lang="en-US" sz="1100" b="0" i="0" u="none" strike="noStrike" kern="1200" baseline="0" dirty="0" smtClean="0">
                <a:solidFill>
                  <a:schemeClr val="tx1"/>
                </a:solidFill>
              </a:rPr>
              <a:t>. A value greater than 0 indicates that the </a:t>
            </a:r>
            <a:r>
              <a:rPr lang="en-US" sz="1100" b="0" i="0" u="none" strike="noStrike" kern="1200" baseline="0" dirty="0" err="1" smtClean="0">
                <a:solidFill>
                  <a:schemeClr val="tx1"/>
                </a:solidFill>
              </a:rPr>
              <a:t>session_id</a:t>
            </a:r>
            <a:r>
              <a:rPr lang="en-US" sz="1100" b="0" i="0" u="none" strike="noStrike" kern="1200" baseline="0" dirty="0" smtClean="0">
                <a:solidFill>
                  <a:schemeClr val="tx1"/>
                </a:solidFill>
              </a:rPr>
              <a:t> listed is blocking the session. </a:t>
            </a:r>
          </a:p>
          <a:p>
            <a:pPr marL="171450" indent="-171450">
              <a:spcAft>
                <a:spcPts val="600"/>
              </a:spcAft>
              <a:buFont typeface="Arial" pitchFamily="34" charset="0"/>
              <a:buChar char="•"/>
            </a:pPr>
            <a:r>
              <a:rPr lang="en-US" sz="1100" b="1" dirty="0" err="1" smtClean="0"/>
              <a:t>sys.dm_exec_sessions</a:t>
            </a:r>
            <a:r>
              <a:rPr lang="en-US" sz="1100" dirty="0" smtClean="0"/>
              <a:t>: </a:t>
            </a:r>
            <a:r>
              <a:rPr lang="en-US" sz="1100" dirty="0"/>
              <a:t/>
            </a:r>
            <a:br>
              <a:rPr lang="en-US" sz="1100" dirty="0"/>
            </a:br>
            <a:r>
              <a:rPr lang="en-US" sz="1100" dirty="0"/>
              <a:t>This DMV returns information about each </a:t>
            </a:r>
            <a:r>
              <a:rPr lang="en-US" sz="1100" dirty="0" smtClean="0"/>
              <a:t>authenticated session on the server, whether or not that session is currently executing a request.  Check </a:t>
            </a:r>
            <a:r>
              <a:rPr lang="en-US" sz="1100" dirty="0"/>
              <a:t>the </a:t>
            </a:r>
            <a:r>
              <a:rPr lang="en-US" sz="1100" i="1" dirty="0" err="1"/>
              <a:t>blocking_session_id</a:t>
            </a:r>
            <a:r>
              <a:rPr lang="en-US" sz="1100" i="1" dirty="0"/>
              <a:t> </a:t>
            </a:r>
            <a:r>
              <a:rPr lang="en-US" sz="1100" dirty="0"/>
              <a:t>column. A value greater than 0 indicates that the </a:t>
            </a:r>
            <a:r>
              <a:rPr lang="en-US" sz="1100" dirty="0" err="1"/>
              <a:t>session_id</a:t>
            </a:r>
            <a:r>
              <a:rPr lang="en-US" sz="1100" dirty="0"/>
              <a:t> listed is blocking the session. </a:t>
            </a:r>
            <a:endParaRPr lang="en-US" sz="1100" b="0" i="0" u="none" strike="noStrike" kern="1200" baseline="0" dirty="0" smtClean="0">
              <a:solidFill>
                <a:schemeClr val="tx1"/>
              </a:solidFill>
            </a:endParaRPr>
          </a:p>
          <a:p>
            <a:pPr>
              <a:spcAft>
                <a:spcPts val="600"/>
              </a:spcAft>
            </a:pPr>
            <a:r>
              <a:rPr lang="en-US" sz="1100" b="1" i="0" u="none" strike="noStrike" kern="1200" baseline="0" dirty="0" smtClean="0">
                <a:solidFill>
                  <a:schemeClr val="tx1"/>
                </a:solidFill>
              </a:rPr>
              <a:t>Additional Reading:</a:t>
            </a:r>
          </a:p>
          <a:p>
            <a:pPr>
              <a:spcAft>
                <a:spcPts val="600"/>
              </a:spcAft>
            </a:pPr>
            <a:r>
              <a:rPr lang="en-US" sz="1100" i="1" dirty="0" err="1" smtClean="0"/>
              <a:t>sys.dm_tran_locks</a:t>
            </a:r>
            <a:r>
              <a:rPr lang="en-US" sz="1100" i="1" dirty="0" smtClean="0"/>
              <a:t/>
            </a:r>
            <a:br>
              <a:rPr lang="en-US" sz="1100" i="1" dirty="0" smtClean="0"/>
            </a:br>
            <a:r>
              <a:rPr lang="en-US" sz="1100" dirty="0" smtClean="0">
                <a:hlinkClick r:id="rId3"/>
              </a:rPr>
              <a:t>http</a:t>
            </a:r>
            <a:r>
              <a:rPr lang="en-US" sz="1100" dirty="0">
                <a:hlinkClick r:id="rId3"/>
              </a:rPr>
              <a:t>://</a:t>
            </a:r>
            <a:r>
              <a:rPr lang="en-US" sz="1100" dirty="0" smtClean="0">
                <a:hlinkClick r:id="rId3"/>
              </a:rPr>
              <a:t>msdn.microsoft.com/en-us/library/ms190345.aspx</a:t>
            </a:r>
            <a:endParaRPr lang="en-US" sz="1100" dirty="0" smtClean="0"/>
          </a:p>
          <a:p>
            <a:pPr>
              <a:spcAft>
                <a:spcPts val="600"/>
              </a:spcAft>
            </a:pPr>
            <a:r>
              <a:rPr lang="en-US" sz="1100" i="1" dirty="0" err="1" smtClean="0"/>
              <a:t>sys.dm_os_waiting_tasks</a:t>
            </a:r>
            <a:r>
              <a:rPr lang="en-US" sz="1100" i="1" dirty="0"/>
              <a:t/>
            </a:r>
            <a:br>
              <a:rPr lang="en-US" sz="1100" i="1" dirty="0"/>
            </a:br>
            <a:r>
              <a:rPr lang="en-US" sz="1100" dirty="0">
                <a:hlinkClick r:id="rId4"/>
              </a:rPr>
              <a:t>http://</a:t>
            </a:r>
            <a:r>
              <a:rPr lang="en-US" sz="1100" dirty="0" smtClean="0">
                <a:hlinkClick r:id="rId4"/>
              </a:rPr>
              <a:t>msdn.microsoft.com/en-us/library/ms188743.aspx</a:t>
            </a:r>
            <a:r>
              <a:rPr lang="en-US" sz="1100" dirty="0" smtClean="0"/>
              <a:t> </a:t>
            </a:r>
          </a:p>
          <a:p>
            <a:pPr>
              <a:spcAft>
                <a:spcPts val="600"/>
              </a:spcAft>
            </a:pPr>
            <a:r>
              <a:rPr lang="en-US" sz="1100" i="1" u="none" strike="noStrike" kern="1200" baseline="0" dirty="0" err="1" smtClean="0">
                <a:solidFill>
                  <a:schemeClr val="tx1"/>
                </a:solidFill>
              </a:rPr>
              <a:t>sys.dm_exec_requests</a:t>
            </a:r>
            <a:r>
              <a:rPr lang="en-US" sz="1100" i="1" dirty="0"/>
              <a:t/>
            </a:r>
            <a:br>
              <a:rPr lang="en-US" sz="1100" i="1" dirty="0"/>
            </a:br>
            <a:r>
              <a:rPr lang="en-US" sz="1100" dirty="0">
                <a:hlinkClick r:id="rId5"/>
              </a:rPr>
              <a:t>http://</a:t>
            </a:r>
            <a:r>
              <a:rPr lang="en-US" sz="1100" dirty="0" smtClean="0">
                <a:hlinkClick r:id="rId5"/>
              </a:rPr>
              <a:t>msdn.microsoft.com/en-us/library/ms177648.aspx</a:t>
            </a:r>
            <a:endParaRPr lang="en-US" sz="1100" dirty="0" smtClean="0"/>
          </a:p>
          <a:p>
            <a:endParaRPr lang="en-US" sz="1100" dirty="0" smtClean="0"/>
          </a:p>
          <a:p>
            <a:endParaRPr lang="en-US" sz="1100" u="none" strike="noStrike" kern="1200" baseline="0" dirty="0" smtClean="0">
              <a:solidFill>
                <a:schemeClr val="tx1"/>
              </a:solidFill>
            </a:endParaRPr>
          </a:p>
        </p:txBody>
      </p:sp>
    </p:spTree>
    <p:extLst>
      <p:ext uri="{BB962C8B-B14F-4D97-AF65-F5344CB8AC3E}">
        <p14:creationId xmlns:p14="http://schemas.microsoft.com/office/powerpoint/2010/main" val="369332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152400"/>
            <a:ext cx="3195638" cy="2398713"/>
          </a:xfrm>
        </p:spPr>
      </p:sp>
      <p:sp>
        <p:nvSpPr>
          <p:cNvPr id="3" name="Notes Placeholder 2"/>
          <p:cNvSpPr>
            <a:spLocks noGrp="1"/>
          </p:cNvSpPr>
          <p:nvPr>
            <p:ph type="body" idx="1"/>
          </p:nvPr>
        </p:nvSpPr>
        <p:spPr>
          <a:xfrm>
            <a:off x="685800" y="2667001"/>
            <a:ext cx="5486400" cy="5943600"/>
          </a:xfrm>
        </p:spPr>
        <p:txBody>
          <a:bodyPr/>
          <a:lstStyle/>
          <a:p>
            <a:r>
              <a:rPr lang="en-US" sz="800" b="1" dirty="0" smtClean="0">
                <a:solidFill>
                  <a:srgbClr val="008000"/>
                </a:solidFill>
                <a:latin typeface="Consolas"/>
              </a:rPr>
              <a:t>Lesson_15_1_1_View_Lock_Blocking.sql</a:t>
            </a:r>
          </a:p>
          <a:p>
            <a:endParaRPr lang="en-US" sz="800" dirty="0">
              <a:solidFill>
                <a:srgbClr val="008000"/>
              </a:solidFill>
              <a:latin typeface="Consolas"/>
            </a:endParaRPr>
          </a:p>
          <a:p>
            <a:r>
              <a:rPr lang="en-US" sz="800" dirty="0" smtClean="0">
                <a:solidFill>
                  <a:srgbClr val="008000"/>
                </a:solidFill>
                <a:latin typeface="Consolas"/>
              </a:rPr>
              <a:t>-- </a:t>
            </a:r>
            <a:r>
              <a:rPr lang="en-US" sz="800" dirty="0">
                <a:solidFill>
                  <a:srgbClr val="008000"/>
                </a:solidFill>
                <a:latin typeface="Consolas"/>
              </a:rPr>
              <a:t>Viewing Blocking using DMVs   Script 1</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Run this first to start a blocker</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USE</a:t>
            </a:r>
            <a:r>
              <a:rPr lang="en-US" sz="800" dirty="0">
                <a:solidFill>
                  <a:prstClr val="black"/>
                </a:solidFill>
                <a:latin typeface="Consolas"/>
              </a:rPr>
              <a:t> </a:t>
            </a:r>
            <a:r>
              <a:rPr lang="en-US" sz="800" dirty="0" err="1">
                <a:solidFill>
                  <a:srgbClr val="008080"/>
                </a:solidFill>
                <a:latin typeface="Consolas"/>
              </a:rPr>
              <a:t>AdventureWorksPTO</a:t>
            </a:r>
            <a:endParaRPr lang="en-US" sz="800" dirty="0">
              <a:solidFill>
                <a:prstClr val="black"/>
              </a:solidFill>
              <a:latin typeface="Consolas"/>
            </a:endParaRPr>
          </a:p>
          <a:p>
            <a:r>
              <a:rPr lang="en-US" sz="800" dirty="0">
                <a:solidFill>
                  <a:srgbClr val="0000FF"/>
                </a:solidFill>
                <a:latin typeface="Consolas"/>
              </a:rPr>
              <a:t>GO</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BEGIN</a:t>
            </a:r>
            <a:r>
              <a:rPr lang="en-US" sz="800" dirty="0">
                <a:solidFill>
                  <a:prstClr val="black"/>
                </a:solidFill>
                <a:latin typeface="Consolas"/>
              </a:rPr>
              <a:t> </a:t>
            </a:r>
            <a:r>
              <a:rPr lang="en-US" sz="800" dirty="0">
                <a:solidFill>
                  <a:srgbClr val="0000FF"/>
                </a:solidFill>
                <a:latin typeface="Consolas"/>
              </a:rPr>
              <a:t>TRANSACTION</a:t>
            </a:r>
            <a:endParaRPr lang="en-US" sz="800" dirty="0">
              <a:solidFill>
                <a:prstClr val="black"/>
              </a:solidFill>
              <a:latin typeface="Consolas"/>
            </a:endParaRPr>
          </a:p>
          <a:p>
            <a:r>
              <a:rPr lang="en-US" sz="800" dirty="0">
                <a:solidFill>
                  <a:srgbClr val="FF00FF"/>
                </a:solidFill>
                <a:latin typeface="Consolas"/>
              </a:rPr>
              <a:t>UPDATE</a:t>
            </a:r>
            <a:r>
              <a:rPr lang="en-US" sz="800" dirty="0">
                <a:solidFill>
                  <a:prstClr val="black"/>
                </a:solidFill>
                <a:latin typeface="Consolas"/>
              </a:rPr>
              <a:t> </a:t>
            </a:r>
            <a:r>
              <a:rPr lang="en-US" sz="800" dirty="0">
                <a:solidFill>
                  <a:srgbClr val="008080"/>
                </a:solidFill>
                <a:latin typeface="Consolas"/>
              </a:rPr>
              <a:t>[Production]</a:t>
            </a:r>
            <a:r>
              <a:rPr lang="en-US" sz="800" dirty="0">
                <a:solidFill>
                  <a:srgbClr val="808080"/>
                </a:solidFill>
                <a:latin typeface="Consolas"/>
              </a:rPr>
              <a:t>.</a:t>
            </a:r>
            <a:r>
              <a:rPr lang="en-US" sz="800" dirty="0">
                <a:solidFill>
                  <a:srgbClr val="008080"/>
                </a:solidFill>
                <a:latin typeface="Consolas"/>
              </a:rPr>
              <a:t>[Product]</a:t>
            </a:r>
            <a:endParaRPr lang="en-US" sz="800" dirty="0">
              <a:solidFill>
                <a:prstClr val="black"/>
              </a:solidFill>
              <a:latin typeface="Consolas"/>
            </a:endParaRPr>
          </a:p>
          <a:p>
            <a:r>
              <a:rPr lang="en-US" sz="800" dirty="0">
                <a:solidFill>
                  <a:srgbClr val="0000FF"/>
                </a:solidFill>
                <a:latin typeface="Consolas"/>
              </a:rPr>
              <a:t>SET</a:t>
            </a:r>
            <a:r>
              <a:rPr lang="en-US" sz="800" dirty="0">
                <a:solidFill>
                  <a:prstClr val="black"/>
                </a:solidFill>
                <a:latin typeface="Consolas"/>
              </a:rPr>
              <a:t> </a:t>
            </a:r>
            <a:r>
              <a:rPr lang="en-US" sz="800" dirty="0">
                <a:solidFill>
                  <a:srgbClr val="008080"/>
                </a:solidFill>
                <a:latin typeface="Consolas"/>
              </a:rPr>
              <a:t>[Name]</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FF0000"/>
                </a:solidFill>
                <a:latin typeface="Consolas"/>
              </a:rPr>
              <a:t>'New Name'</a:t>
            </a:r>
            <a:endParaRPr lang="en-US" sz="800" dirty="0">
              <a:solidFill>
                <a:prstClr val="black"/>
              </a:solidFill>
              <a:latin typeface="Consolas"/>
            </a:endParaRPr>
          </a:p>
          <a:p>
            <a:r>
              <a:rPr lang="en-US" sz="800" dirty="0">
                <a:solidFill>
                  <a:srgbClr val="0000FF"/>
                </a:solidFill>
                <a:latin typeface="Consolas"/>
              </a:rPr>
              <a:t>WHERE</a:t>
            </a:r>
            <a:r>
              <a:rPr lang="en-US" sz="800" dirty="0">
                <a:solidFill>
                  <a:prstClr val="black"/>
                </a:solidFill>
                <a:latin typeface="Consolas"/>
              </a:rPr>
              <a:t> </a:t>
            </a:r>
            <a:r>
              <a:rPr lang="en-US" sz="800" dirty="0" err="1">
                <a:solidFill>
                  <a:srgbClr val="008080"/>
                </a:solidFill>
                <a:latin typeface="Consolas"/>
              </a:rPr>
              <a:t>ProductID</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2</a:t>
            </a:r>
          </a:p>
          <a:p>
            <a:r>
              <a:rPr lang="en-US" sz="800" dirty="0">
                <a:solidFill>
                  <a:srgbClr val="008000"/>
                </a:solidFill>
                <a:latin typeface="Consolas"/>
              </a:rPr>
              <a:t>-- ROLLBACK </a:t>
            </a:r>
            <a:r>
              <a:rPr lang="en-US" sz="800" dirty="0" smtClean="0">
                <a:solidFill>
                  <a:srgbClr val="008000"/>
                </a:solidFill>
                <a:latin typeface="Consolas"/>
              </a:rPr>
              <a:t>TRANSACTION</a:t>
            </a:r>
          </a:p>
          <a:p>
            <a:endParaRPr lang="en-US" sz="800" dirty="0" smtClean="0">
              <a:solidFill>
                <a:srgbClr val="008000"/>
              </a:solidFill>
              <a:latin typeface="Consolas"/>
            </a:endParaRPr>
          </a:p>
          <a:p>
            <a:r>
              <a:rPr lang="en-US" sz="800" b="1" dirty="0" smtClean="0">
                <a:solidFill>
                  <a:srgbClr val="008000"/>
                </a:solidFill>
                <a:latin typeface="Consolas"/>
              </a:rPr>
              <a:t>Lesson_15_1_2_View_Lock_Blocking.sql</a:t>
            </a:r>
          </a:p>
          <a:p>
            <a:endParaRPr lang="en-US" sz="800" dirty="0">
              <a:solidFill>
                <a:srgbClr val="008000"/>
              </a:solidFill>
              <a:latin typeface="Consolas"/>
            </a:endParaRPr>
          </a:p>
          <a:p>
            <a:r>
              <a:rPr lang="en-US" sz="800" dirty="0">
                <a:solidFill>
                  <a:srgbClr val="008000"/>
                </a:solidFill>
                <a:latin typeface="Consolas"/>
              </a:rPr>
              <a:t>-- Viewing Blocking using DMVs   Script 2</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Run this second to start a </a:t>
            </a:r>
            <a:r>
              <a:rPr lang="en-US" sz="800" dirty="0" err="1">
                <a:solidFill>
                  <a:srgbClr val="008000"/>
                </a:solidFill>
                <a:latin typeface="Consolas"/>
              </a:rPr>
              <a:t>blockee</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USE</a:t>
            </a:r>
            <a:r>
              <a:rPr lang="en-US" sz="800" dirty="0">
                <a:solidFill>
                  <a:prstClr val="black"/>
                </a:solidFill>
                <a:latin typeface="Consolas"/>
              </a:rPr>
              <a:t> </a:t>
            </a:r>
            <a:r>
              <a:rPr lang="en-US" sz="800" dirty="0" err="1">
                <a:solidFill>
                  <a:srgbClr val="008080"/>
                </a:solidFill>
                <a:latin typeface="Consolas"/>
              </a:rPr>
              <a:t>AdventureworksPTO</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select</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a:solidFill>
                  <a:srgbClr val="008080"/>
                </a:solidFill>
                <a:latin typeface="Consolas"/>
              </a:rPr>
              <a:t>[Production]</a:t>
            </a:r>
            <a:r>
              <a:rPr lang="en-US" sz="800" dirty="0">
                <a:solidFill>
                  <a:srgbClr val="808080"/>
                </a:solidFill>
                <a:latin typeface="Consolas"/>
              </a:rPr>
              <a:t>.</a:t>
            </a:r>
            <a:r>
              <a:rPr lang="en-US" sz="800" dirty="0">
                <a:solidFill>
                  <a:srgbClr val="008080"/>
                </a:solidFill>
                <a:latin typeface="Consolas"/>
              </a:rPr>
              <a:t>[Product</a:t>
            </a:r>
            <a:r>
              <a:rPr lang="en-US" sz="800" dirty="0" smtClean="0">
                <a:solidFill>
                  <a:srgbClr val="008080"/>
                </a:solidFill>
                <a:latin typeface="Consolas"/>
              </a:rPr>
              <a:t>]</a:t>
            </a:r>
          </a:p>
          <a:p>
            <a:endParaRPr lang="en-US" sz="800" dirty="0">
              <a:solidFill>
                <a:srgbClr val="008080"/>
              </a:solidFill>
              <a:latin typeface="Consolas"/>
            </a:endParaRPr>
          </a:p>
          <a:p>
            <a:endParaRPr lang="en-US" sz="800" dirty="0">
              <a:solidFill>
                <a:srgbClr val="008080"/>
              </a:solidFill>
              <a:latin typeface="Consolas"/>
            </a:endParaRPr>
          </a:p>
          <a:p>
            <a:endParaRPr lang="en-US" sz="800" dirty="0">
              <a:solidFill>
                <a:srgbClr val="008000"/>
              </a:solidFill>
              <a:latin typeface="Consolas"/>
            </a:endParaRPr>
          </a:p>
        </p:txBody>
      </p:sp>
      <p:sp>
        <p:nvSpPr>
          <p:cNvPr id="6" name="Slide Number Placeholder 5"/>
          <p:cNvSpPr>
            <a:spLocks noGrp="1"/>
          </p:cNvSpPr>
          <p:nvPr>
            <p:ph type="sldNum" sz="quarter" idx="12"/>
          </p:nvPr>
        </p:nvSpPr>
        <p:spPr/>
        <p:txBody>
          <a:bodyPr/>
          <a:lstStyle/>
          <a:p>
            <a:r>
              <a:rPr lang="en-US" dirty="0" smtClean="0"/>
              <a:t>	</a:t>
            </a:r>
            <a:fld id="{89920E16-7E2D-4061-8759-5F8497A7A433}" type="slidenum">
              <a:rPr lang="en-US" smtClean="0"/>
              <a:pPr/>
              <a:t>6</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81000"/>
            <a:ext cx="5486400" cy="8229601"/>
          </a:xfrm>
        </p:spPr>
        <p:txBody>
          <a:bodyPr/>
          <a:lstStyle/>
          <a:p>
            <a:r>
              <a:rPr lang="en-US" sz="800" b="1" dirty="0" smtClean="0">
                <a:solidFill>
                  <a:srgbClr val="008000"/>
                </a:solidFill>
                <a:latin typeface="Consolas"/>
              </a:rPr>
              <a:t>Lesson_15_1_3_View_Lock_Blocking.sql</a:t>
            </a:r>
          </a:p>
          <a:p>
            <a:endParaRPr lang="en-US" sz="800" dirty="0">
              <a:solidFill>
                <a:srgbClr val="008000"/>
              </a:solidFill>
              <a:latin typeface="Consolas"/>
            </a:endParaRPr>
          </a:p>
          <a:p>
            <a:r>
              <a:rPr lang="en-US" sz="800" dirty="0" smtClean="0">
                <a:solidFill>
                  <a:srgbClr val="008000"/>
                </a:solidFill>
                <a:latin typeface="Consolas"/>
              </a:rPr>
              <a:t>-- </a:t>
            </a:r>
            <a:r>
              <a:rPr lang="en-US" sz="800" dirty="0">
                <a:solidFill>
                  <a:srgbClr val="008000"/>
                </a:solidFill>
                <a:latin typeface="Consolas"/>
              </a:rPr>
              <a:t>Viewing Blocking using DMVs   Script 2</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Run these DMV queries to examine the blocking scenario</a:t>
            </a:r>
          </a:p>
          <a:p>
            <a:endParaRPr lang="en-US" sz="800" dirty="0" smtClean="0">
              <a:solidFill>
                <a:srgbClr val="0000FF"/>
              </a:solidFill>
              <a:latin typeface="Consolas"/>
            </a:endParaRPr>
          </a:p>
          <a:p>
            <a:r>
              <a:rPr lang="en-US" sz="800" dirty="0" smtClean="0">
                <a:solidFill>
                  <a:srgbClr val="0000FF"/>
                </a:solidFill>
                <a:latin typeface="Consolas"/>
              </a:rPr>
              <a:t>USE</a:t>
            </a:r>
            <a:r>
              <a:rPr lang="en-US" sz="800" dirty="0" smtClean="0">
                <a:solidFill>
                  <a:prstClr val="black"/>
                </a:solidFill>
                <a:latin typeface="Consolas"/>
              </a:rPr>
              <a:t> </a:t>
            </a:r>
            <a:r>
              <a:rPr lang="en-US" sz="800" dirty="0" err="1" smtClean="0">
                <a:solidFill>
                  <a:srgbClr val="008080"/>
                </a:solidFill>
                <a:latin typeface="Consolas"/>
              </a:rPr>
              <a:t>AdventureWorksPTO</a:t>
            </a:r>
            <a:endParaRPr lang="en-US" sz="800" dirty="0" smtClean="0">
              <a:solidFill>
                <a:prstClr val="black"/>
              </a:solidFill>
              <a:latin typeface="Consolas"/>
            </a:endParaRPr>
          </a:p>
          <a:p>
            <a:r>
              <a:rPr lang="en-US" sz="800" dirty="0" smtClean="0">
                <a:solidFill>
                  <a:srgbClr val="0000FF"/>
                </a:solidFill>
                <a:latin typeface="Consolas"/>
              </a:rPr>
              <a:t>GO</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SELECT</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p>
          <a:p>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00"/>
                </a:solidFill>
                <a:latin typeface="Consolas"/>
              </a:rPr>
              <a:t>sys</a:t>
            </a:r>
            <a:r>
              <a:rPr lang="en-US" sz="800" dirty="0" err="1">
                <a:solidFill>
                  <a:srgbClr val="808080"/>
                </a:solidFill>
                <a:latin typeface="Consolas"/>
              </a:rPr>
              <a:t>.</a:t>
            </a:r>
            <a:r>
              <a:rPr lang="en-US" sz="800" dirty="0" err="1">
                <a:solidFill>
                  <a:srgbClr val="008000"/>
                </a:solidFill>
                <a:latin typeface="Consolas"/>
              </a:rPr>
              <a:t>dm_tran_locks</a:t>
            </a:r>
            <a:r>
              <a:rPr lang="en-US" sz="800" dirty="0">
                <a:solidFill>
                  <a:srgbClr val="808080"/>
                </a:solidFill>
                <a:latin typeface="Consolas"/>
              </a:rPr>
              <a:t>;</a:t>
            </a:r>
            <a:endParaRPr lang="en-US" sz="800" dirty="0">
              <a:solidFill>
                <a:prstClr val="black"/>
              </a:solidFill>
              <a:latin typeface="Consolas"/>
            </a:endParaRPr>
          </a:p>
          <a:p>
            <a:r>
              <a:rPr lang="en-US" sz="800" dirty="0">
                <a:solidFill>
                  <a:srgbClr val="008000"/>
                </a:solidFill>
                <a:latin typeface="Consolas"/>
              </a:rPr>
              <a:t>-- Look under the "</a:t>
            </a:r>
            <a:r>
              <a:rPr lang="en-US" sz="800" dirty="0" err="1">
                <a:solidFill>
                  <a:srgbClr val="008000"/>
                </a:solidFill>
                <a:latin typeface="Consolas"/>
              </a:rPr>
              <a:t>request_status</a:t>
            </a:r>
            <a:r>
              <a:rPr lang="en-US" sz="800" dirty="0">
                <a:solidFill>
                  <a:srgbClr val="008000"/>
                </a:solidFill>
                <a:latin typeface="Consolas"/>
              </a:rPr>
              <a:t>" column - the second connection </a:t>
            </a:r>
            <a:endParaRPr lang="en-US" sz="800" dirty="0">
              <a:solidFill>
                <a:prstClr val="black"/>
              </a:solidFill>
              <a:latin typeface="Consolas"/>
            </a:endParaRPr>
          </a:p>
          <a:p>
            <a:r>
              <a:rPr lang="en-US" sz="800" dirty="0">
                <a:solidFill>
                  <a:srgbClr val="008000"/>
                </a:solidFill>
                <a:latin typeface="Consolas"/>
              </a:rPr>
              <a:t>-- is blocked waiting for a shared lock (S).  You can see in that </a:t>
            </a:r>
            <a:endParaRPr lang="en-US" sz="800" dirty="0">
              <a:solidFill>
                <a:prstClr val="black"/>
              </a:solidFill>
              <a:latin typeface="Consolas"/>
            </a:endParaRPr>
          </a:p>
          <a:p>
            <a:r>
              <a:rPr lang="en-US" sz="800" dirty="0">
                <a:solidFill>
                  <a:srgbClr val="008000"/>
                </a:solidFill>
                <a:latin typeface="Consolas"/>
              </a:rPr>
              <a:t>-- column there's a WAIT </a:t>
            </a:r>
            <a:r>
              <a:rPr lang="en-US" sz="800" dirty="0" err="1">
                <a:solidFill>
                  <a:srgbClr val="008000"/>
                </a:solidFill>
                <a:latin typeface="Consolas"/>
              </a:rPr>
              <a:t>request_status</a:t>
            </a:r>
            <a:r>
              <a:rPr lang="en-US" sz="800" dirty="0">
                <a:solidFill>
                  <a:srgbClr val="008000"/>
                </a:solidFill>
                <a:latin typeface="Consolas"/>
              </a:rPr>
              <a:t>.</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If time permits, use the values in the </a:t>
            </a:r>
            <a:r>
              <a:rPr lang="en-US" sz="800" dirty="0" err="1">
                <a:solidFill>
                  <a:srgbClr val="008000"/>
                </a:solidFill>
                <a:latin typeface="Consolas"/>
              </a:rPr>
              <a:t>resource_description</a:t>
            </a:r>
            <a:endParaRPr lang="en-US" sz="800" dirty="0">
              <a:solidFill>
                <a:prstClr val="black"/>
              </a:solidFill>
              <a:latin typeface="Consolas"/>
            </a:endParaRPr>
          </a:p>
          <a:p>
            <a:r>
              <a:rPr lang="en-US" sz="800" dirty="0">
                <a:solidFill>
                  <a:srgbClr val="008000"/>
                </a:solidFill>
                <a:latin typeface="Consolas"/>
              </a:rPr>
              <a:t>-- and </a:t>
            </a:r>
            <a:r>
              <a:rPr lang="en-US" sz="800" dirty="0" err="1">
                <a:solidFill>
                  <a:srgbClr val="008000"/>
                </a:solidFill>
                <a:latin typeface="Consolas"/>
              </a:rPr>
              <a:t>resource_associated_entity_id</a:t>
            </a:r>
            <a:r>
              <a:rPr lang="en-US" sz="800" dirty="0">
                <a:solidFill>
                  <a:srgbClr val="008000"/>
                </a:solidFill>
                <a:latin typeface="Consolas"/>
              </a:rPr>
              <a:t> columns to trace the locks</a:t>
            </a:r>
            <a:endParaRPr lang="en-US" sz="800" dirty="0">
              <a:solidFill>
                <a:prstClr val="black"/>
              </a:solidFill>
              <a:latin typeface="Consolas"/>
            </a:endParaRPr>
          </a:p>
          <a:p>
            <a:r>
              <a:rPr lang="en-US" sz="800" dirty="0">
                <a:solidFill>
                  <a:srgbClr val="008000"/>
                </a:solidFill>
                <a:latin typeface="Consolas"/>
              </a:rPr>
              <a:t>-- back to the actual objects using the metadata catalog views</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Sample Metadata queries</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For Page or Key resources</a:t>
            </a:r>
            <a:endParaRPr lang="en-US" sz="800" dirty="0">
              <a:solidFill>
                <a:prstClr val="black"/>
              </a:solidFill>
              <a:latin typeface="Consolas"/>
            </a:endParaRPr>
          </a:p>
          <a:p>
            <a:r>
              <a:rPr lang="en-US" sz="800" dirty="0">
                <a:solidFill>
                  <a:srgbClr val="008000"/>
                </a:solidFill>
                <a:latin typeface="Consolas"/>
              </a:rPr>
              <a:t>SELECT </a:t>
            </a:r>
            <a:r>
              <a:rPr lang="en-US" sz="800" dirty="0" err="1">
                <a:solidFill>
                  <a:srgbClr val="008000"/>
                </a:solidFill>
                <a:latin typeface="Consolas"/>
              </a:rPr>
              <a:t>object_name</a:t>
            </a:r>
            <a:r>
              <a:rPr lang="en-US" sz="800" dirty="0">
                <a:solidFill>
                  <a:srgbClr val="008000"/>
                </a:solidFill>
                <a:latin typeface="Consolas"/>
              </a:rPr>
              <a:t>(</a:t>
            </a:r>
            <a:r>
              <a:rPr lang="en-US" sz="800" dirty="0" err="1">
                <a:solidFill>
                  <a:srgbClr val="008000"/>
                </a:solidFill>
                <a:latin typeface="Consolas"/>
              </a:rPr>
              <a:t>p.object_id</a:t>
            </a:r>
            <a:r>
              <a:rPr lang="en-US" sz="800" dirty="0">
                <a:solidFill>
                  <a:srgbClr val="008000"/>
                </a:solidFill>
                <a:latin typeface="Consolas"/>
              </a:rPr>
              <a:t>) as </a:t>
            </a:r>
            <a:r>
              <a:rPr lang="en-US" sz="800" dirty="0" err="1">
                <a:solidFill>
                  <a:srgbClr val="008000"/>
                </a:solidFill>
                <a:latin typeface="Consolas"/>
              </a:rPr>
              <a:t>object_name</a:t>
            </a:r>
            <a:endParaRPr lang="en-US" sz="800" dirty="0">
              <a:solidFill>
                <a:prstClr val="black"/>
              </a:solidFill>
              <a:latin typeface="Consolas"/>
            </a:endParaRPr>
          </a:p>
          <a:p>
            <a:r>
              <a:rPr lang="en-US" sz="800" dirty="0">
                <a:solidFill>
                  <a:srgbClr val="008000"/>
                </a:solidFill>
                <a:latin typeface="Consolas"/>
              </a:rPr>
              <a:t>, i.name as </a:t>
            </a:r>
            <a:r>
              <a:rPr lang="en-US" sz="800" dirty="0" err="1">
                <a:solidFill>
                  <a:srgbClr val="008000"/>
                </a:solidFill>
                <a:latin typeface="Consolas"/>
              </a:rPr>
              <a:t>index_name</a:t>
            </a:r>
            <a:endParaRPr lang="en-US" sz="800" dirty="0">
              <a:solidFill>
                <a:prstClr val="black"/>
              </a:solidFill>
              <a:latin typeface="Consolas"/>
            </a:endParaRPr>
          </a:p>
          <a:p>
            <a:r>
              <a:rPr lang="en-US" sz="800" dirty="0">
                <a:solidFill>
                  <a:srgbClr val="008000"/>
                </a:solidFill>
                <a:latin typeface="Consolas"/>
              </a:rPr>
              <a:t>, </a:t>
            </a:r>
            <a:r>
              <a:rPr lang="en-US" sz="800" dirty="0" err="1">
                <a:solidFill>
                  <a:srgbClr val="008000"/>
                </a:solidFill>
                <a:latin typeface="Consolas"/>
              </a:rPr>
              <a:t>p.object_id</a:t>
            </a:r>
            <a:endParaRPr lang="en-US" sz="800" dirty="0">
              <a:solidFill>
                <a:prstClr val="black"/>
              </a:solidFill>
              <a:latin typeface="Consolas"/>
            </a:endParaRPr>
          </a:p>
          <a:p>
            <a:r>
              <a:rPr lang="en-US" sz="800" dirty="0">
                <a:solidFill>
                  <a:srgbClr val="008000"/>
                </a:solidFill>
                <a:latin typeface="Consolas"/>
              </a:rPr>
              <a:t>, </a:t>
            </a:r>
            <a:r>
              <a:rPr lang="en-US" sz="800" dirty="0" err="1">
                <a:solidFill>
                  <a:srgbClr val="008000"/>
                </a:solidFill>
                <a:latin typeface="Consolas"/>
              </a:rPr>
              <a:t>p.index_id</a:t>
            </a:r>
            <a:endParaRPr lang="en-US" sz="800" dirty="0">
              <a:solidFill>
                <a:prstClr val="black"/>
              </a:solidFill>
              <a:latin typeface="Consolas"/>
            </a:endParaRPr>
          </a:p>
          <a:p>
            <a:r>
              <a:rPr lang="en-US" sz="800" dirty="0">
                <a:solidFill>
                  <a:srgbClr val="008000"/>
                </a:solidFill>
                <a:latin typeface="Consolas"/>
              </a:rPr>
              <a:t>, </a:t>
            </a:r>
            <a:r>
              <a:rPr lang="en-US" sz="800" dirty="0" err="1">
                <a:solidFill>
                  <a:srgbClr val="008000"/>
                </a:solidFill>
                <a:latin typeface="Consolas"/>
              </a:rPr>
              <a:t>p.partition_number</a:t>
            </a:r>
            <a:endParaRPr lang="en-US" sz="800" dirty="0">
              <a:solidFill>
                <a:prstClr val="black"/>
              </a:solidFill>
              <a:latin typeface="Consolas"/>
            </a:endParaRPr>
          </a:p>
          <a:p>
            <a:r>
              <a:rPr lang="en-US" sz="800" dirty="0">
                <a:solidFill>
                  <a:srgbClr val="008000"/>
                </a:solidFill>
                <a:latin typeface="Consolas"/>
              </a:rPr>
              <a:t>FROM </a:t>
            </a:r>
            <a:r>
              <a:rPr lang="en-US" sz="800" dirty="0" err="1">
                <a:solidFill>
                  <a:srgbClr val="008000"/>
                </a:solidFill>
                <a:latin typeface="Consolas"/>
              </a:rPr>
              <a:t>sys.partitions</a:t>
            </a:r>
            <a:r>
              <a:rPr lang="en-US" sz="800" dirty="0">
                <a:solidFill>
                  <a:srgbClr val="008000"/>
                </a:solidFill>
                <a:latin typeface="Consolas"/>
              </a:rPr>
              <a:t> p</a:t>
            </a:r>
            <a:endParaRPr lang="en-US" sz="800" dirty="0">
              <a:solidFill>
                <a:prstClr val="black"/>
              </a:solidFill>
              <a:latin typeface="Consolas"/>
            </a:endParaRPr>
          </a:p>
          <a:p>
            <a:r>
              <a:rPr lang="en-US" sz="800" dirty="0">
                <a:solidFill>
                  <a:srgbClr val="008000"/>
                </a:solidFill>
                <a:latin typeface="Consolas"/>
              </a:rPr>
              <a:t>INNER JOIN </a:t>
            </a:r>
            <a:r>
              <a:rPr lang="en-US" sz="800" dirty="0" err="1">
                <a:solidFill>
                  <a:srgbClr val="008000"/>
                </a:solidFill>
                <a:latin typeface="Consolas"/>
              </a:rPr>
              <a:t>sys.indexes</a:t>
            </a:r>
            <a:r>
              <a:rPr lang="en-US" sz="800" dirty="0">
                <a:solidFill>
                  <a:srgbClr val="008000"/>
                </a:solidFill>
                <a:latin typeface="Consolas"/>
              </a:rPr>
              <a:t> </a:t>
            </a:r>
            <a:r>
              <a:rPr lang="en-US" sz="800" dirty="0" err="1">
                <a:solidFill>
                  <a:srgbClr val="008000"/>
                </a:solidFill>
                <a:latin typeface="Consolas"/>
              </a:rPr>
              <a:t>i</a:t>
            </a:r>
            <a:r>
              <a:rPr lang="en-US" sz="800" dirty="0">
                <a:solidFill>
                  <a:srgbClr val="008000"/>
                </a:solidFill>
                <a:latin typeface="Consolas"/>
              </a:rPr>
              <a:t> ON </a:t>
            </a:r>
            <a:r>
              <a:rPr lang="en-US" sz="800" dirty="0" err="1">
                <a:solidFill>
                  <a:srgbClr val="008000"/>
                </a:solidFill>
                <a:latin typeface="Consolas"/>
              </a:rPr>
              <a:t>i.object_id</a:t>
            </a:r>
            <a:r>
              <a:rPr lang="en-US" sz="800" dirty="0">
                <a:solidFill>
                  <a:srgbClr val="008000"/>
                </a:solidFill>
                <a:latin typeface="Consolas"/>
              </a:rPr>
              <a:t> = </a:t>
            </a:r>
            <a:r>
              <a:rPr lang="en-US" sz="800" dirty="0" err="1">
                <a:solidFill>
                  <a:srgbClr val="008000"/>
                </a:solidFill>
                <a:latin typeface="Consolas"/>
              </a:rPr>
              <a:t>p.object_id</a:t>
            </a:r>
            <a:endParaRPr lang="en-US" sz="800" dirty="0">
              <a:solidFill>
                <a:prstClr val="black"/>
              </a:solidFill>
              <a:latin typeface="Consolas"/>
            </a:endParaRPr>
          </a:p>
          <a:p>
            <a:r>
              <a:rPr lang="en-US" sz="800" dirty="0">
                <a:solidFill>
                  <a:srgbClr val="008000"/>
                </a:solidFill>
                <a:latin typeface="Consolas"/>
              </a:rPr>
              <a:t>AND </a:t>
            </a:r>
            <a:r>
              <a:rPr lang="en-US" sz="800" dirty="0" err="1">
                <a:solidFill>
                  <a:srgbClr val="008000"/>
                </a:solidFill>
                <a:latin typeface="Consolas"/>
              </a:rPr>
              <a:t>i.index_id</a:t>
            </a:r>
            <a:r>
              <a:rPr lang="en-US" sz="800" dirty="0">
                <a:solidFill>
                  <a:srgbClr val="008000"/>
                </a:solidFill>
                <a:latin typeface="Consolas"/>
              </a:rPr>
              <a:t> = </a:t>
            </a:r>
            <a:r>
              <a:rPr lang="en-US" sz="800" dirty="0" err="1">
                <a:solidFill>
                  <a:srgbClr val="008000"/>
                </a:solidFill>
                <a:latin typeface="Consolas"/>
              </a:rPr>
              <a:t>p.index_id</a:t>
            </a:r>
            <a:endParaRPr lang="en-US" sz="800" dirty="0">
              <a:solidFill>
                <a:prstClr val="black"/>
              </a:solidFill>
              <a:latin typeface="Consolas"/>
            </a:endParaRPr>
          </a:p>
          <a:p>
            <a:r>
              <a:rPr lang="en-US" sz="800" dirty="0">
                <a:solidFill>
                  <a:srgbClr val="008000"/>
                </a:solidFill>
                <a:latin typeface="Consolas"/>
              </a:rPr>
              <a:t>WHERE </a:t>
            </a:r>
            <a:r>
              <a:rPr lang="en-US" sz="800" dirty="0" err="1">
                <a:solidFill>
                  <a:srgbClr val="008000"/>
                </a:solidFill>
                <a:latin typeface="Consolas"/>
              </a:rPr>
              <a:t>p.hobt_id</a:t>
            </a:r>
            <a:r>
              <a:rPr lang="en-US" sz="800" dirty="0">
                <a:solidFill>
                  <a:srgbClr val="008000"/>
                </a:solidFill>
                <a:latin typeface="Consolas"/>
              </a:rPr>
              <a:t> = 72057594051362816</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For Page resources</a:t>
            </a:r>
            <a:endParaRPr lang="en-US" sz="800" dirty="0">
              <a:solidFill>
                <a:prstClr val="black"/>
              </a:solidFill>
              <a:latin typeface="Consolas"/>
            </a:endParaRPr>
          </a:p>
          <a:p>
            <a:r>
              <a:rPr lang="en-US" sz="800" dirty="0">
                <a:solidFill>
                  <a:srgbClr val="008000"/>
                </a:solidFill>
                <a:latin typeface="Consolas"/>
              </a:rPr>
              <a:t>DBCC TRACEON(3604)</a:t>
            </a:r>
            <a:endParaRPr lang="en-US" sz="800" dirty="0">
              <a:solidFill>
                <a:prstClr val="black"/>
              </a:solidFill>
              <a:latin typeface="Consolas"/>
            </a:endParaRPr>
          </a:p>
          <a:p>
            <a:r>
              <a:rPr lang="en-US" sz="800" dirty="0">
                <a:solidFill>
                  <a:srgbClr val="008000"/>
                </a:solidFill>
                <a:latin typeface="Consolas"/>
              </a:rPr>
              <a:t>GO</a:t>
            </a:r>
            <a:endParaRPr lang="en-US" sz="800" dirty="0">
              <a:solidFill>
                <a:prstClr val="black"/>
              </a:solidFill>
              <a:latin typeface="Consolas"/>
            </a:endParaRPr>
          </a:p>
          <a:p>
            <a:r>
              <a:rPr lang="en-US" sz="800" dirty="0">
                <a:solidFill>
                  <a:srgbClr val="008000"/>
                </a:solidFill>
                <a:latin typeface="Consolas"/>
              </a:rPr>
              <a:t>DBCC PAGE (5,1,813,3)</a:t>
            </a:r>
            <a:endParaRPr lang="en-US" sz="800" dirty="0">
              <a:solidFill>
                <a:prstClr val="black"/>
              </a:solidFill>
              <a:latin typeface="Consolas"/>
            </a:endParaRPr>
          </a:p>
          <a:p>
            <a:r>
              <a:rPr lang="en-US" sz="800" dirty="0">
                <a:solidFill>
                  <a:srgbClr val="008000"/>
                </a:solidFill>
                <a:latin typeface="Consolas"/>
              </a:rPr>
              <a:t>GO</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For Key resources</a:t>
            </a:r>
            <a:endParaRPr lang="en-US" sz="800" dirty="0">
              <a:solidFill>
                <a:prstClr val="black"/>
              </a:solidFill>
              <a:latin typeface="Consolas"/>
            </a:endParaRPr>
          </a:p>
          <a:p>
            <a:r>
              <a:rPr lang="en-US" sz="800" dirty="0">
                <a:solidFill>
                  <a:srgbClr val="008000"/>
                </a:solidFill>
                <a:latin typeface="Consolas"/>
              </a:rPr>
              <a:t>SELECT *</a:t>
            </a:r>
            <a:endParaRPr lang="en-US" sz="800" dirty="0">
              <a:solidFill>
                <a:prstClr val="black"/>
              </a:solidFill>
              <a:latin typeface="Consolas"/>
            </a:endParaRPr>
          </a:p>
          <a:p>
            <a:r>
              <a:rPr lang="en-US" sz="800" dirty="0">
                <a:solidFill>
                  <a:srgbClr val="008000"/>
                </a:solidFill>
                <a:latin typeface="Consolas"/>
              </a:rPr>
              <a:t>FROM </a:t>
            </a:r>
            <a:r>
              <a:rPr lang="en-US" sz="800" dirty="0" err="1">
                <a:solidFill>
                  <a:srgbClr val="008000"/>
                </a:solidFill>
                <a:latin typeface="Consolas"/>
              </a:rPr>
              <a:t>Production.Product</a:t>
            </a:r>
            <a:r>
              <a:rPr lang="en-US" sz="800" dirty="0">
                <a:solidFill>
                  <a:srgbClr val="008000"/>
                </a:solidFill>
                <a:latin typeface="Consolas"/>
              </a:rPr>
              <a:t> WITH(NOLOCK)</a:t>
            </a:r>
            <a:endParaRPr lang="en-US" sz="800" dirty="0">
              <a:solidFill>
                <a:prstClr val="black"/>
              </a:solidFill>
              <a:latin typeface="Consolas"/>
            </a:endParaRPr>
          </a:p>
          <a:p>
            <a:r>
              <a:rPr lang="en-US" sz="800" dirty="0">
                <a:solidFill>
                  <a:srgbClr val="008000"/>
                </a:solidFill>
                <a:latin typeface="Consolas"/>
              </a:rPr>
              <a:t>WHERE %%</a:t>
            </a:r>
            <a:r>
              <a:rPr lang="en-US" sz="800" dirty="0" err="1">
                <a:solidFill>
                  <a:srgbClr val="008000"/>
                </a:solidFill>
                <a:latin typeface="Consolas"/>
              </a:rPr>
              <a:t>lockres</a:t>
            </a:r>
            <a:r>
              <a:rPr lang="en-US" sz="800" dirty="0">
                <a:solidFill>
                  <a:srgbClr val="008000"/>
                </a:solidFill>
                <a:latin typeface="Consolas"/>
              </a:rPr>
              <a:t>%% = '(61a06abd401c)' -- Key hash obtained from </a:t>
            </a:r>
            <a:r>
              <a:rPr lang="en-US" sz="800" dirty="0" err="1">
                <a:solidFill>
                  <a:srgbClr val="008000"/>
                </a:solidFill>
                <a:latin typeface="Consolas"/>
              </a:rPr>
              <a:t>resource_description</a:t>
            </a:r>
            <a:r>
              <a:rPr lang="en-US" sz="800" dirty="0">
                <a:solidFill>
                  <a:srgbClr val="008000"/>
                </a:solidFill>
                <a:latin typeface="Consolas"/>
              </a:rPr>
              <a:t> column</a:t>
            </a:r>
            <a:endParaRPr lang="en-US" sz="800" dirty="0">
              <a:solidFill>
                <a:prstClr val="black"/>
              </a:solidFill>
              <a:latin typeface="Consolas"/>
            </a:endParaRPr>
          </a:p>
          <a:p>
            <a:r>
              <a:rPr lang="en-US" sz="800" dirty="0">
                <a:solidFill>
                  <a:srgbClr val="008000"/>
                </a:solidFill>
                <a:latin typeface="Consolas"/>
              </a:rPr>
              <a:t>*/</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SELECT</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p>
          <a:p>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00"/>
                </a:solidFill>
                <a:latin typeface="Consolas"/>
              </a:rPr>
              <a:t>sys</a:t>
            </a:r>
            <a:r>
              <a:rPr lang="en-US" sz="800" dirty="0" err="1">
                <a:solidFill>
                  <a:srgbClr val="808080"/>
                </a:solidFill>
                <a:latin typeface="Consolas"/>
              </a:rPr>
              <a:t>.</a:t>
            </a:r>
            <a:r>
              <a:rPr lang="en-US" sz="800" dirty="0" err="1">
                <a:solidFill>
                  <a:srgbClr val="008000"/>
                </a:solidFill>
                <a:latin typeface="Consolas"/>
              </a:rPr>
              <a:t>dm_os_waiting_tasks</a:t>
            </a:r>
            <a:endParaRPr lang="en-US" sz="800" dirty="0">
              <a:solidFill>
                <a:prstClr val="black"/>
              </a:solidFill>
              <a:latin typeface="Consolas"/>
            </a:endParaRPr>
          </a:p>
          <a:p>
            <a:r>
              <a:rPr lang="en-US" sz="800" dirty="0">
                <a:solidFill>
                  <a:srgbClr val="0000FF"/>
                </a:solidFill>
                <a:latin typeface="Consolas"/>
              </a:rPr>
              <a:t>WHERE</a:t>
            </a:r>
            <a:r>
              <a:rPr lang="en-US" sz="800" dirty="0">
                <a:solidFill>
                  <a:prstClr val="black"/>
                </a:solidFill>
                <a:latin typeface="Consolas"/>
              </a:rPr>
              <a:t> </a:t>
            </a:r>
            <a:r>
              <a:rPr lang="en-US" sz="800" dirty="0" err="1">
                <a:solidFill>
                  <a:srgbClr val="008080"/>
                </a:solidFill>
                <a:latin typeface="Consolas"/>
              </a:rPr>
              <a:t>blocking_session_id</a:t>
            </a:r>
            <a:r>
              <a:rPr lang="en-US" sz="800" dirty="0">
                <a:solidFill>
                  <a:prstClr val="black"/>
                </a:solidFill>
                <a:latin typeface="Consolas"/>
              </a:rPr>
              <a:t> </a:t>
            </a:r>
            <a:r>
              <a:rPr lang="en-US" sz="800" dirty="0">
                <a:solidFill>
                  <a:srgbClr val="808080"/>
                </a:solidFill>
                <a:latin typeface="Consolas"/>
              </a:rPr>
              <a:t>IS</a:t>
            </a:r>
            <a:r>
              <a:rPr lang="en-US" sz="800" dirty="0">
                <a:solidFill>
                  <a:prstClr val="black"/>
                </a:solidFill>
                <a:latin typeface="Consolas"/>
              </a:rPr>
              <a:t> </a:t>
            </a:r>
            <a:r>
              <a:rPr lang="en-US" sz="800" dirty="0">
                <a:solidFill>
                  <a:srgbClr val="808080"/>
                </a:solidFill>
                <a:latin typeface="Consolas"/>
              </a:rPr>
              <a:t>NOT</a:t>
            </a:r>
            <a:r>
              <a:rPr lang="en-US" sz="800" dirty="0">
                <a:solidFill>
                  <a:prstClr val="black"/>
                </a:solidFill>
                <a:latin typeface="Consolas"/>
              </a:rPr>
              <a:t> </a:t>
            </a:r>
            <a:r>
              <a:rPr lang="en-US" sz="800" dirty="0">
                <a:solidFill>
                  <a:srgbClr val="808080"/>
                </a:solidFill>
                <a:latin typeface="Consolas"/>
              </a:rPr>
              <a:t>NULL;</a:t>
            </a:r>
            <a:endParaRPr lang="en-US" sz="800" dirty="0">
              <a:solidFill>
                <a:prstClr val="black"/>
              </a:solidFill>
              <a:latin typeface="Consolas"/>
            </a:endParaRPr>
          </a:p>
          <a:p>
            <a:r>
              <a:rPr lang="en-US" sz="800" dirty="0">
                <a:solidFill>
                  <a:srgbClr val="008000"/>
                </a:solidFill>
                <a:latin typeface="Consolas"/>
              </a:rPr>
              <a:t>-- the above should return at least 1 row as we have a blocking </a:t>
            </a:r>
            <a:endParaRPr lang="en-US" sz="800" dirty="0">
              <a:solidFill>
                <a:prstClr val="black"/>
              </a:solidFill>
              <a:latin typeface="Consolas"/>
            </a:endParaRPr>
          </a:p>
          <a:p>
            <a:r>
              <a:rPr lang="en-US" sz="800" dirty="0">
                <a:solidFill>
                  <a:srgbClr val="008000"/>
                </a:solidFill>
                <a:latin typeface="Consolas"/>
              </a:rPr>
              <a:t>-- session in-flight</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SELECT</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p>
          <a:p>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00"/>
                </a:solidFill>
                <a:latin typeface="Consolas"/>
              </a:rPr>
              <a:t>sys</a:t>
            </a:r>
            <a:r>
              <a:rPr lang="en-US" sz="800" dirty="0" err="1">
                <a:solidFill>
                  <a:srgbClr val="808080"/>
                </a:solidFill>
                <a:latin typeface="Consolas"/>
              </a:rPr>
              <a:t>.</a:t>
            </a:r>
            <a:r>
              <a:rPr lang="en-US" sz="800" dirty="0" err="1">
                <a:solidFill>
                  <a:srgbClr val="008000"/>
                </a:solidFill>
                <a:latin typeface="Consolas"/>
              </a:rPr>
              <a:t>dm_exec_requests</a:t>
            </a:r>
            <a:r>
              <a:rPr lang="en-US" sz="800" dirty="0">
                <a:solidFill>
                  <a:prstClr val="black"/>
                </a:solidFill>
                <a:latin typeface="Consolas"/>
              </a:rPr>
              <a:t> </a:t>
            </a:r>
          </a:p>
          <a:p>
            <a:r>
              <a:rPr lang="en-US" sz="800" dirty="0">
                <a:solidFill>
                  <a:srgbClr val="0000FF"/>
                </a:solidFill>
                <a:latin typeface="Consolas"/>
              </a:rPr>
              <a:t>WHERE</a:t>
            </a:r>
            <a:r>
              <a:rPr lang="en-US" sz="800" dirty="0">
                <a:solidFill>
                  <a:prstClr val="black"/>
                </a:solidFill>
                <a:latin typeface="Consolas"/>
              </a:rPr>
              <a:t> </a:t>
            </a:r>
            <a:r>
              <a:rPr lang="en-US" sz="800" dirty="0" err="1">
                <a:solidFill>
                  <a:srgbClr val="008080"/>
                </a:solidFill>
                <a:latin typeface="Consolas"/>
              </a:rPr>
              <a:t>blocking_session_id</a:t>
            </a:r>
            <a:r>
              <a:rPr lang="en-US" sz="800" dirty="0">
                <a:solidFill>
                  <a:prstClr val="black"/>
                </a:solidFill>
                <a:latin typeface="Consolas"/>
              </a:rPr>
              <a:t> </a:t>
            </a:r>
            <a:r>
              <a:rPr lang="en-US" sz="800" dirty="0">
                <a:solidFill>
                  <a:srgbClr val="808080"/>
                </a:solidFill>
                <a:latin typeface="Consolas"/>
              </a:rPr>
              <a:t>&gt;</a:t>
            </a:r>
            <a:r>
              <a:rPr lang="en-US" sz="800" dirty="0">
                <a:solidFill>
                  <a:prstClr val="black"/>
                </a:solidFill>
                <a:latin typeface="Consolas"/>
              </a:rPr>
              <a:t> 0</a:t>
            </a:r>
            <a:r>
              <a:rPr lang="en-US" sz="800" dirty="0">
                <a:solidFill>
                  <a:srgbClr val="808080"/>
                </a:solidFill>
                <a:latin typeface="Consolas"/>
              </a:rPr>
              <a:t>;</a:t>
            </a:r>
            <a:endParaRPr lang="en-US" sz="800" dirty="0">
              <a:solidFill>
                <a:prstClr val="black"/>
              </a:solidFill>
              <a:latin typeface="Consolas"/>
            </a:endParaRPr>
          </a:p>
          <a:p>
            <a:r>
              <a:rPr lang="en-US" sz="800" dirty="0">
                <a:solidFill>
                  <a:srgbClr val="008000"/>
                </a:solidFill>
                <a:latin typeface="Consolas"/>
              </a:rPr>
              <a:t>-- the above should also return at least 1 row as we have a blocking </a:t>
            </a:r>
            <a:endParaRPr lang="en-US" sz="800" dirty="0">
              <a:solidFill>
                <a:prstClr val="black"/>
              </a:solidFill>
              <a:latin typeface="Consolas"/>
            </a:endParaRPr>
          </a:p>
          <a:p>
            <a:r>
              <a:rPr lang="en-US" sz="800" dirty="0">
                <a:solidFill>
                  <a:srgbClr val="008000"/>
                </a:solidFill>
                <a:latin typeface="Consolas"/>
              </a:rPr>
              <a:t>-- session in-flight</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SELECT</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p>
          <a:p>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00"/>
                </a:solidFill>
                <a:latin typeface="Consolas"/>
              </a:rPr>
              <a:t>sys</a:t>
            </a:r>
            <a:r>
              <a:rPr lang="en-US" sz="800" dirty="0" err="1">
                <a:solidFill>
                  <a:srgbClr val="808080"/>
                </a:solidFill>
                <a:latin typeface="Consolas"/>
              </a:rPr>
              <a:t>.</a:t>
            </a:r>
            <a:r>
              <a:rPr lang="en-US" sz="800" dirty="0" err="1">
                <a:solidFill>
                  <a:srgbClr val="008000"/>
                </a:solidFill>
                <a:latin typeface="Consolas"/>
              </a:rPr>
              <a:t>sysprocesses</a:t>
            </a:r>
            <a:r>
              <a:rPr lang="en-US" sz="800" dirty="0">
                <a:solidFill>
                  <a:prstClr val="black"/>
                </a:solidFill>
                <a:latin typeface="Consolas"/>
              </a:rPr>
              <a:t> </a:t>
            </a:r>
          </a:p>
          <a:p>
            <a:r>
              <a:rPr lang="en-US" sz="800" dirty="0">
                <a:solidFill>
                  <a:srgbClr val="0000FF"/>
                </a:solidFill>
                <a:latin typeface="Consolas"/>
              </a:rPr>
              <a:t>WHERE</a:t>
            </a:r>
            <a:r>
              <a:rPr lang="en-US" sz="800" dirty="0">
                <a:solidFill>
                  <a:prstClr val="black"/>
                </a:solidFill>
                <a:latin typeface="Consolas"/>
              </a:rPr>
              <a:t> </a:t>
            </a:r>
            <a:r>
              <a:rPr lang="en-US" sz="800" dirty="0">
                <a:solidFill>
                  <a:srgbClr val="008080"/>
                </a:solidFill>
                <a:latin typeface="Consolas"/>
              </a:rPr>
              <a:t>blocked</a:t>
            </a:r>
            <a:r>
              <a:rPr lang="en-US" sz="800" dirty="0">
                <a:solidFill>
                  <a:prstClr val="black"/>
                </a:solidFill>
                <a:latin typeface="Consolas"/>
              </a:rPr>
              <a:t> </a:t>
            </a:r>
            <a:r>
              <a:rPr lang="en-US" sz="800" dirty="0">
                <a:solidFill>
                  <a:srgbClr val="808080"/>
                </a:solidFill>
                <a:latin typeface="Consolas"/>
              </a:rPr>
              <a:t>&gt;</a:t>
            </a:r>
            <a:r>
              <a:rPr lang="en-US" sz="800" dirty="0">
                <a:solidFill>
                  <a:prstClr val="black"/>
                </a:solidFill>
                <a:latin typeface="Consolas"/>
              </a:rPr>
              <a:t> 0</a:t>
            </a:r>
          </a:p>
          <a:p>
            <a:endParaRPr lang="en-US" sz="800" dirty="0">
              <a:solidFill>
                <a:prstClr val="black"/>
              </a:solidFill>
              <a:latin typeface="Consolas"/>
            </a:endParaRPr>
          </a:p>
          <a:p>
            <a:r>
              <a:rPr lang="en-US" sz="800" dirty="0">
                <a:solidFill>
                  <a:srgbClr val="008000"/>
                </a:solidFill>
                <a:latin typeface="Consolas"/>
              </a:rPr>
              <a:t>-- If time permits, also demonstrate viewing blocking via</a:t>
            </a:r>
            <a:endParaRPr lang="en-US" sz="800" dirty="0">
              <a:solidFill>
                <a:prstClr val="black"/>
              </a:solidFill>
              <a:latin typeface="Consolas"/>
            </a:endParaRPr>
          </a:p>
          <a:p>
            <a:r>
              <a:rPr lang="en-US" sz="800" dirty="0">
                <a:solidFill>
                  <a:srgbClr val="008000"/>
                </a:solidFill>
                <a:latin typeface="Consolas"/>
              </a:rPr>
              <a:t>-- Activity Monitor, Performance Dashboard Reports and SSMS Reports</a:t>
            </a:r>
          </a:p>
          <a:p>
            <a:endParaRPr lang="en-US" sz="800" dirty="0">
              <a:solidFill>
                <a:prstClr val="black"/>
              </a:solidFill>
              <a:latin typeface="Consolas"/>
            </a:endParaRPr>
          </a:p>
        </p:txBody>
      </p:sp>
      <p:sp>
        <p:nvSpPr>
          <p:cNvPr id="6" name="Slide Number Placeholder 5"/>
          <p:cNvSpPr>
            <a:spLocks noGrp="1"/>
          </p:cNvSpPr>
          <p:nvPr>
            <p:ph type="sldNum" sz="quarter" idx="12"/>
          </p:nvPr>
        </p:nvSpPr>
        <p:spPr/>
        <p:txBody>
          <a:bodyPr/>
          <a:lstStyle/>
          <a:p>
            <a:r>
              <a:rPr lang="en-US" dirty="0" smtClean="0"/>
              <a:t>	</a:t>
            </a:r>
            <a:fld id="{89920E16-7E2D-4061-8759-5F8497A7A433}" type="slidenum">
              <a:rPr lang="en-US" smtClean="0"/>
              <a:pPr/>
              <a:t>7</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8</a:t>
            </a:fld>
            <a:endParaRPr lang="en-US"/>
          </a:p>
        </p:txBody>
      </p:sp>
    </p:spTree>
    <p:extLst>
      <p:ext uri="{BB962C8B-B14F-4D97-AF65-F5344CB8AC3E}">
        <p14:creationId xmlns:p14="http://schemas.microsoft.com/office/powerpoint/2010/main" val="363302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00"/>
              </a:spcAft>
            </a:pPr>
            <a:r>
              <a:rPr lang="en-US" dirty="0" smtClean="0"/>
              <a:t>Many factors can contribute to a long-running query.  The most common is a poorly designed query or index strategy that is causing the query plan to be inefficient.  The more data that has to be read to satisfy a query, the more locks must be acquired.  The first step in troubleshooting a long-running query is to examine the query and its execution plan to see if the query can be optimized in some way.  </a:t>
            </a:r>
          </a:p>
          <a:p>
            <a:pPr>
              <a:spcAft>
                <a:spcPts val="600"/>
              </a:spcAft>
            </a:pPr>
            <a:r>
              <a:rPr lang="en-US" dirty="0" smtClean="0"/>
              <a:t>Once the query is tuned, check to be sure there is no resource contention causing the query to have a longer than expected duration.  Hardware bottlenecks on the server can extend the duration of all the queries, particularly queries that consume large amounts of resources.  Check the </a:t>
            </a:r>
            <a:r>
              <a:rPr lang="en-US" dirty="0" err="1" smtClean="0"/>
              <a:t>wait_type</a:t>
            </a:r>
            <a:r>
              <a:rPr lang="en-US" dirty="0" smtClean="0"/>
              <a:t> column in </a:t>
            </a:r>
            <a:r>
              <a:rPr lang="en-US" dirty="0" err="1" smtClean="0"/>
              <a:t>sys.dm_exec_requests</a:t>
            </a:r>
            <a:r>
              <a:rPr lang="en-US" dirty="0" smtClean="0"/>
              <a:t> to see if the query is frequently waiting on a resource.  You can also check for excessive resource consumption by examining the values in the resource-related columns such as </a:t>
            </a:r>
            <a:r>
              <a:rPr lang="en-US" dirty="0" err="1" smtClean="0"/>
              <a:t>cpu_time</a:t>
            </a:r>
            <a:r>
              <a:rPr lang="en-US" dirty="0" smtClean="0"/>
              <a:t>, </a:t>
            </a:r>
            <a:r>
              <a:rPr lang="en-US" dirty="0" err="1" smtClean="0"/>
              <a:t>logical_reads</a:t>
            </a:r>
            <a:r>
              <a:rPr lang="en-US" dirty="0" smtClean="0"/>
              <a:t> and </a:t>
            </a:r>
            <a:r>
              <a:rPr lang="en-US" dirty="0" err="1" smtClean="0"/>
              <a:t>granted_query_memory</a:t>
            </a:r>
            <a:r>
              <a:rPr lang="en-US" dirty="0" smtClean="0"/>
              <a:t>.</a:t>
            </a:r>
            <a:endParaRPr lang="en-US" dirty="0"/>
          </a:p>
          <a:p>
            <a:pPr>
              <a:spcAft>
                <a:spcPts val="600"/>
              </a:spcAft>
            </a:pPr>
            <a:r>
              <a:rPr lang="en-US" dirty="0" smtClean="0"/>
              <a:t>If the query’s duration cannot be reduced in some way, consider running the query during off-hours or on another server.  Large reporting-type queries often tend to be high resource consumers and can cause concurrency issues on OLTP systems.  Consider setting up a read-only server to run these types of queries.</a:t>
            </a:r>
          </a:p>
          <a:p>
            <a:pPr>
              <a:spcAft>
                <a:spcPts val="600"/>
              </a:spcAft>
            </a:pPr>
            <a:r>
              <a:rPr lang="en-US" dirty="0" smtClean="0"/>
              <a:t>If none of the above solutions are possible, consider implementing row-versioning.  This will help prevent readers from blocking writers, but will not have an effect on writers blocking writers.</a:t>
            </a:r>
          </a:p>
        </p:txBody>
      </p:sp>
      <p:sp>
        <p:nvSpPr>
          <p:cNvPr id="4" name="Slide Number Placeholder 3"/>
          <p:cNvSpPr>
            <a:spLocks noGrp="1"/>
          </p:cNvSpPr>
          <p:nvPr>
            <p:ph type="sldNum" sz="quarter" idx="10"/>
          </p:nvPr>
        </p:nvSpPr>
        <p:spPr/>
        <p:txBody>
          <a:bodyPr/>
          <a:lstStyle/>
          <a:p>
            <a:fld id="{CD07E07E-9F09-46B6-8D2F-E1DC5FD34F24}" type="slidenum">
              <a:rPr lang="en-US" smtClean="0"/>
              <a:t>9</a:t>
            </a:fld>
            <a:endParaRPr lang="en-US"/>
          </a:p>
        </p:txBody>
      </p:sp>
    </p:spTree>
    <p:extLst>
      <p:ext uri="{BB962C8B-B14F-4D97-AF65-F5344CB8AC3E}">
        <p14:creationId xmlns:p14="http://schemas.microsoft.com/office/powerpoint/2010/main" val="291494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fld id="{5FC45E2C-0649-49E0-9513-C154C423E94A}" type="datetimeFigureOut">
              <a:rPr lang="en-US" smtClean="0"/>
              <a:t>11/30/2012</a:t>
            </a:fld>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45E2C-0649-49E0-9513-C154C423E94A}"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0FC7-25B8-4021-BB01-DBA654B572BA}" type="slidenum">
              <a:rPr lang="en-US" smtClean="0"/>
              <a:t>‹#›</a:t>
            </a:fld>
            <a:endParaRPr lang="en-US"/>
          </a:p>
        </p:txBody>
      </p:sp>
    </p:spTree>
    <p:extLst>
      <p:ext uri="{BB962C8B-B14F-4D97-AF65-F5344CB8AC3E}">
        <p14:creationId xmlns:p14="http://schemas.microsoft.com/office/powerpoint/2010/main" val="8464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fld id="{5FC45E2C-0649-49E0-9513-C154C423E94A}" type="datetimeFigureOut">
              <a:rPr lang="en-US" smtClean="0"/>
              <a:t>11/30/2012</a:t>
            </a:fld>
            <a:endParaRPr lang="en-US"/>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timing>
    <p:tnLst>
      <p:par>
        <p:cTn id="1" dur="indefinite" restart="never" nodeType="tmRoot"/>
      </p:par>
    </p:tnLst>
  </p:timing>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Lesson 15: </a:t>
            </a:r>
            <a:r>
              <a:rPr lang="en-US" dirty="0" smtClean="0"/>
              <a:t>Blocking and Deadlocks</a:t>
            </a:r>
            <a:endParaRPr lang="en-US" dirty="0"/>
          </a:p>
        </p:txBody>
      </p:sp>
      <p:sp>
        <p:nvSpPr>
          <p:cNvPr id="3" name="Content Placeholder 2"/>
          <p:cNvSpPr>
            <a:spLocks noGrp="1"/>
          </p:cNvSpPr>
          <p:nvPr>
            <p:ph type="subTitle" idx="1"/>
          </p:nvPr>
        </p:nvSpPr>
        <p:spPr/>
        <p:txBody>
          <a:bodyPr>
            <a:normAutofit fontScale="85000" lnSpcReduction="20000"/>
          </a:bodyPr>
          <a:lstStyle/>
          <a:p>
            <a:pPr>
              <a:lnSpc>
                <a:spcPct val="110000"/>
              </a:lnSpc>
            </a:pPr>
            <a:r>
              <a:rPr lang="en-US" sz="2400" i="1" dirty="0"/>
              <a:t>Blocking</a:t>
            </a:r>
          </a:p>
          <a:p>
            <a:pPr marL="742950" lvl="2" indent="-342900">
              <a:lnSpc>
                <a:spcPct val="110000"/>
              </a:lnSpc>
              <a:buSzPct val="100000"/>
            </a:pPr>
            <a:r>
              <a:rPr lang="en-US" sz="2200" i="1" dirty="0">
                <a:solidFill>
                  <a:schemeClr val="tx2"/>
                </a:solidFill>
                <a:latin typeface="+mj-lt"/>
              </a:rPr>
              <a:t>Identification</a:t>
            </a:r>
          </a:p>
          <a:p>
            <a:pPr marL="742950" lvl="2" indent="-342900">
              <a:lnSpc>
                <a:spcPct val="110000"/>
              </a:lnSpc>
              <a:buSzPct val="100000"/>
            </a:pPr>
            <a:r>
              <a:rPr lang="en-US" sz="2200" i="1" dirty="0">
                <a:solidFill>
                  <a:schemeClr val="tx2"/>
                </a:solidFill>
                <a:latin typeface="+mj-lt"/>
              </a:rPr>
              <a:t>Different causes of blocking</a:t>
            </a:r>
          </a:p>
          <a:p>
            <a:pPr marL="742950" lvl="2" indent="-342900">
              <a:lnSpc>
                <a:spcPct val="110000"/>
              </a:lnSpc>
              <a:buSzPct val="100000"/>
            </a:pPr>
            <a:r>
              <a:rPr lang="en-US" sz="2200" i="1" dirty="0">
                <a:solidFill>
                  <a:schemeClr val="tx2"/>
                </a:solidFill>
                <a:latin typeface="+mj-lt"/>
              </a:rPr>
              <a:t>Compile blocking</a:t>
            </a:r>
          </a:p>
          <a:p>
            <a:pPr marL="742950" lvl="2" indent="-342900">
              <a:lnSpc>
                <a:spcPct val="110000"/>
              </a:lnSpc>
              <a:buSzPct val="100000"/>
            </a:pPr>
            <a:r>
              <a:rPr lang="en-US" sz="2200" i="1" dirty="0">
                <a:solidFill>
                  <a:schemeClr val="tx2"/>
                </a:solidFill>
                <a:latin typeface="+mj-lt"/>
              </a:rPr>
              <a:t>Blocking Avoidance </a:t>
            </a:r>
          </a:p>
          <a:p>
            <a:pPr>
              <a:lnSpc>
                <a:spcPct val="110000"/>
              </a:lnSpc>
            </a:pPr>
            <a:r>
              <a:rPr lang="en-US" sz="2400" i="1" dirty="0"/>
              <a:t>Deadlock</a:t>
            </a:r>
          </a:p>
          <a:p>
            <a:pPr marL="742950" lvl="2" indent="-342900">
              <a:lnSpc>
                <a:spcPct val="110000"/>
              </a:lnSpc>
              <a:buSzPct val="100000"/>
            </a:pPr>
            <a:r>
              <a:rPr lang="en-US" sz="2200" i="1" dirty="0">
                <a:solidFill>
                  <a:schemeClr val="tx2"/>
                </a:solidFill>
                <a:latin typeface="+mj-lt"/>
              </a:rPr>
              <a:t>Causes and different types of deadlocks</a:t>
            </a:r>
          </a:p>
          <a:p>
            <a:pPr marL="742950" lvl="2" indent="-342900">
              <a:lnSpc>
                <a:spcPct val="110000"/>
              </a:lnSpc>
              <a:buSzPct val="100000"/>
            </a:pPr>
            <a:r>
              <a:rPr lang="en-US" sz="2200" i="1" dirty="0">
                <a:solidFill>
                  <a:schemeClr val="tx2"/>
                </a:solidFill>
                <a:latin typeface="+mj-lt"/>
              </a:rPr>
              <a:t>Detection and identification</a:t>
            </a:r>
          </a:p>
          <a:p>
            <a:pPr marL="742950" lvl="2" indent="-342900">
              <a:lnSpc>
                <a:spcPct val="110000"/>
              </a:lnSpc>
              <a:buSzPct val="100000"/>
            </a:pPr>
            <a:r>
              <a:rPr lang="en-US" sz="2200" i="1" dirty="0">
                <a:solidFill>
                  <a:schemeClr val="tx2"/>
                </a:solidFill>
                <a:latin typeface="+mj-lt"/>
              </a:rPr>
              <a:t>Resolution and avoidance</a:t>
            </a:r>
          </a:p>
          <a:p>
            <a:endParaRPr lang="en-US" dirty="0"/>
          </a:p>
        </p:txBody>
      </p:sp>
    </p:spTree>
    <p:extLst>
      <p:ext uri="{BB962C8B-B14F-4D97-AF65-F5344CB8AC3E}">
        <p14:creationId xmlns:p14="http://schemas.microsoft.com/office/powerpoint/2010/main" val="32638502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Inappropriate transaction or transaction-isolation level</a:t>
            </a:r>
            <a:endParaRPr lang="en-US" dirty="0"/>
          </a:p>
        </p:txBody>
      </p:sp>
      <p:sp>
        <p:nvSpPr>
          <p:cNvPr id="3" name="Content Placeholder 2"/>
          <p:cNvSpPr>
            <a:spLocks noGrp="1"/>
          </p:cNvSpPr>
          <p:nvPr>
            <p:ph idx="1"/>
          </p:nvPr>
        </p:nvSpPr>
        <p:spPr/>
        <p:txBody>
          <a:bodyPr/>
          <a:lstStyle/>
          <a:p>
            <a:r>
              <a:rPr lang="en-US" dirty="0" smtClean="0"/>
              <a:t>May appear as a long-running transaction, look for the same items as the previous slide</a:t>
            </a:r>
          </a:p>
          <a:p>
            <a:r>
              <a:rPr lang="en-US" dirty="0" smtClean="0"/>
              <a:t>Look for hints such as HOLDLOCK or specific isolation level settings such as REPEATABLE READ or SERIALIZABLE</a:t>
            </a:r>
          </a:p>
          <a:p>
            <a:r>
              <a:rPr lang="en-US" dirty="0" smtClean="0"/>
              <a:t>Look for excessive locks in </a:t>
            </a:r>
            <a:r>
              <a:rPr lang="en-US" dirty="0" err="1" smtClean="0"/>
              <a:t>sys.dm_tran_locks</a:t>
            </a:r>
            <a:r>
              <a:rPr lang="en-US" dirty="0" smtClean="0"/>
              <a:t> or specialized locks such as Range locks</a:t>
            </a:r>
          </a:p>
          <a:p>
            <a:r>
              <a:rPr lang="en-US" dirty="0" smtClean="0"/>
              <a:t>Can improve by</a:t>
            </a:r>
          </a:p>
          <a:p>
            <a:pPr lvl="1"/>
            <a:r>
              <a:rPr lang="en-US" dirty="0"/>
              <a:t>Breaking the transaction up into smaller transactions</a:t>
            </a:r>
          </a:p>
          <a:p>
            <a:pPr lvl="1"/>
            <a:r>
              <a:rPr lang="en-US" dirty="0"/>
              <a:t>Changing the timing to prevent concurrency with other queries</a:t>
            </a:r>
          </a:p>
          <a:p>
            <a:pPr lvl="1"/>
            <a:r>
              <a:rPr lang="en-US" dirty="0" smtClean="0"/>
              <a:t>Reducing the isolation level to the lowest level required by the application</a:t>
            </a:r>
            <a:endParaRPr lang="en-US" dirty="0"/>
          </a:p>
          <a:p>
            <a:pPr lvl="1"/>
            <a:r>
              <a:rPr lang="en-US" dirty="0" smtClean="0"/>
              <a:t>Considering Row versioning</a:t>
            </a:r>
          </a:p>
          <a:p>
            <a:endParaRPr lang="en-US" dirty="0"/>
          </a:p>
        </p:txBody>
      </p:sp>
    </p:spTree>
    <p:extLst>
      <p:ext uri="{BB962C8B-B14F-4D97-AF65-F5344CB8AC3E}">
        <p14:creationId xmlns:p14="http://schemas.microsoft.com/office/powerpoint/2010/main" val="40048044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Orphaned Transactions</a:t>
            </a:r>
            <a:endParaRPr lang="en-US" dirty="0"/>
          </a:p>
        </p:txBody>
      </p:sp>
      <p:sp>
        <p:nvSpPr>
          <p:cNvPr id="3" name="Content Placeholder 2"/>
          <p:cNvSpPr>
            <a:spLocks noGrp="1"/>
          </p:cNvSpPr>
          <p:nvPr>
            <p:ph idx="1"/>
          </p:nvPr>
        </p:nvSpPr>
        <p:spPr/>
        <p:txBody>
          <a:bodyPr/>
          <a:lstStyle/>
          <a:p>
            <a:r>
              <a:rPr lang="en-US" dirty="0" smtClean="0"/>
              <a:t>Statement will not be visible in </a:t>
            </a:r>
            <a:r>
              <a:rPr lang="en-US" dirty="0" err="1" smtClean="0"/>
              <a:t>sys.dm_exec_requests</a:t>
            </a:r>
            <a:endParaRPr lang="en-US" dirty="0" smtClean="0"/>
          </a:p>
          <a:p>
            <a:r>
              <a:rPr lang="en-US" dirty="0" smtClean="0"/>
              <a:t>Status will be sleeping in </a:t>
            </a:r>
            <a:r>
              <a:rPr lang="en-US" dirty="0" err="1" smtClean="0"/>
              <a:t>sys.dm_exec_sessions</a:t>
            </a:r>
            <a:endParaRPr lang="en-US" dirty="0" smtClean="0"/>
          </a:p>
          <a:p>
            <a:r>
              <a:rPr lang="en-US" dirty="0" err="1" smtClean="0"/>
              <a:t>Open_transaction_count</a:t>
            </a:r>
            <a:r>
              <a:rPr lang="en-US" dirty="0" smtClean="0"/>
              <a:t> &gt; 0</a:t>
            </a:r>
          </a:p>
          <a:p>
            <a:r>
              <a:rPr lang="en-US" dirty="0" smtClean="0"/>
              <a:t>Look for Attention and Exception events</a:t>
            </a:r>
          </a:p>
          <a:p>
            <a:r>
              <a:rPr lang="en-US" dirty="0" smtClean="0"/>
              <a:t>Look for timeouts on the client side</a:t>
            </a:r>
          </a:p>
          <a:p>
            <a:endParaRPr lang="en-US" dirty="0"/>
          </a:p>
        </p:txBody>
      </p:sp>
    </p:spTree>
    <p:extLst>
      <p:ext uri="{BB962C8B-B14F-4D97-AF65-F5344CB8AC3E}">
        <p14:creationId xmlns:p14="http://schemas.microsoft.com/office/powerpoint/2010/main" val="1820539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Undetected distributed deadlock</a:t>
            </a:r>
            <a:endParaRPr lang="en-US" dirty="0"/>
          </a:p>
        </p:txBody>
      </p:sp>
      <p:sp>
        <p:nvSpPr>
          <p:cNvPr id="3" name="Content Placeholder 2"/>
          <p:cNvSpPr>
            <a:spLocks noGrp="1"/>
          </p:cNvSpPr>
          <p:nvPr>
            <p:ph idx="1"/>
          </p:nvPr>
        </p:nvSpPr>
        <p:spPr/>
        <p:txBody>
          <a:bodyPr>
            <a:normAutofit/>
          </a:bodyPr>
          <a:lstStyle/>
          <a:p>
            <a:r>
              <a:rPr lang="en-US" dirty="0" smtClean="0"/>
              <a:t>Difficult to detect, since the “remote” side is not controlled/detected by the SQL Server lock manager</a:t>
            </a:r>
          </a:p>
          <a:p>
            <a:pPr lvl="1"/>
            <a:r>
              <a:rPr lang="en-US" dirty="0" smtClean="0"/>
              <a:t>May be a transaction opened from the application with a resource outside the scope of the SQL Server</a:t>
            </a:r>
          </a:p>
          <a:p>
            <a:pPr lvl="1"/>
            <a:r>
              <a:rPr lang="en-US" dirty="0" smtClean="0"/>
              <a:t>May be two separate transactions opened by the same application</a:t>
            </a:r>
          </a:p>
          <a:p>
            <a:pPr lvl="1"/>
            <a:r>
              <a:rPr lang="en-US" dirty="0" smtClean="0"/>
              <a:t>May also happen with a Linked Server transaction</a:t>
            </a:r>
          </a:p>
          <a:p>
            <a:r>
              <a:rPr lang="en-US" dirty="0" smtClean="0"/>
              <a:t>Can be alleviated by:</a:t>
            </a:r>
          </a:p>
          <a:p>
            <a:pPr lvl="1"/>
            <a:r>
              <a:rPr lang="en-US" dirty="0" smtClean="0"/>
              <a:t>Reducing the Query timeout for each participating query</a:t>
            </a:r>
          </a:p>
          <a:p>
            <a:pPr lvl="1"/>
            <a:r>
              <a:rPr lang="en-US" dirty="0" smtClean="0"/>
              <a:t>Reducing the Lock timeout for each participating </a:t>
            </a:r>
            <a:r>
              <a:rPr lang="en-US" dirty="0" smtClean="0"/>
              <a:t>query</a:t>
            </a:r>
            <a:endParaRPr lang="en-US" dirty="0"/>
          </a:p>
        </p:txBody>
      </p:sp>
    </p:spTree>
    <p:extLst>
      <p:ext uri="{BB962C8B-B14F-4D97-AF65-F5344CB8AC3E}">
        <p14:creationId xmlns:p14="http://schemas.microsoft.com/office/powerpoint/2010/main" val="31709382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Not processing result quickly or completely</a:t>
            </a:r>
            <a:endParaRPr lang="en-US" dirty="0"/>
          </a:p>
        </p:txBody>
      </p:sp>
      <p:sp>
        <p:nvSpPr>
          <p:cNvPr id="3" name="Content Placeholder 2"/>
          <p:cNvSpPr>
            <a:spLocks noGrp="1"/>
          </p:cNvSpPr>
          <p:nvPr>
            <p:ph idx="1"/>
          </p:nvPr>
        </p:nvSpPr>
        <p:spPr/>
        <p:txBody>
          <a:bodyPr/>
          <a:lstStyle/>
          <a:p>
            <a:r>
              <a:rPr lang="en-US" dirty="0" smtClean="0"/>
              <a:t>Statement will have suspended status</a:t>
            </a:r>
          </a:p>
          <a:p>
            <a:r>
              <a:rPr lang="en-US" dirty="0" err="1" smtClean="0"/>
              <a:t>Wait_type</a:t>
            </a:r>
            <a:r>
              <a:rPr lang="en-US" dirty="0" smtClean="0"/>
              <a:t> is ASYNC_NETWORK_IO</a:t>
            </a:r>
          </a:p>
          <a:p>
            <a:r>
              <a:rPr lang="en-US" dirty="0" smtClean="0"/>
              <a:t>Can improve by</a:t>
            </a:r>
          </a:p>
          <a:p>
            <a:pPr lvl="1"/>
            <a:r>
              <a:rPr lang="en-US" dirty="0" smtClean="0"/>
              <a:t>Fetching all rows of the </a:t>
            </a:r>
            <a:r>
              <a:rPr lang="en-US" dirty="0" err="1" smtClean="0"/>
              <a:t>resultset</a:t>
            </a:r>
            <a:r>
              <a:rPr lang="en-US" dirty="0" smtClean="0"/>
              <a:t> at once</a:t>
            </a:r>
          </a:p>
          <a:p>
            <a:pPr lvl="1"/>
            <a:r>
              <a:rPr lang="en-US" dirty="0" smtClean="0"/>
              <a:t>Returning fewer rows</a:t>
            </a:r>
          </a:p>
          <a:p>
            <a:pPr lvl="1"/>
            <a:r>
              <a:rPr lang="en-US" dirty="0" smtClean="0"/>
              <a:t>Minimizing network latency</a:t>
            </a:r>
          </a:p>
        </p:txBody>
      </p:sp>
    </p:spTree>
    <p:extLst>
      <p:ext uri="{BB962C8B-B14F-4D97-AF65-F5344CB8AC3E}">
        <p14:creationId xmlns:p14="http://schemas.microsoft.com/office/powerpoint/2010/main" val="10820473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blocking</a:t>
            </a:r>
            <a:endParaRPr lang="en-US" dirty="0"/>
          </a:p>
        </p:txBody>
      </p:sp>
      <p:sp>
        <p:nvSpPr>
          <p:cNvPr id="3" name="Content Placeholder 2"/>
          <p:cNvSpPr>
            <a:spLocks noGrp="1"/>
          </p:cNvSpPr>
          <p:nvPr>
            <p:ph idx="1"/>
          </p:nvPr>
        </p:nvSpPr>
        <p:spPr/>
        <p:txBody>
          <a:bodyPr/>
          <a:lstStyle/>
          <a:p>
            <a:r>
              <a:rPr lang="en-US" sz="2000" b="0" dirty="0" smtClean="0"/>
              <a:t>Blocking process:</a:t>
            </a:r>
          </a:p>
          <a:p>
            <a:pPr lvl="1">
              <a:buFont typeface="Arial" pitchFamily="34" charset="0"/>
              <a:buChar char="•"/>
            </a:pPr>
            <a:r>
              <a:rPr lang="en-US" sz="1800" dirty="0" smtClean="0"/>
              <a:t>Typical</a:t>
            </a:r>
          </a:p>
          <a:p>
            <a:pPr lvl="2">
              <a:buFontTx/>
              <a:buNone/>
            </a:pPr>
            <a:r>
              <a:rPr lang="en-US" sz="1800" b="1" dirty="0" err="1" smtClean="0"/>
              <a:t>sys.dm_exec_requests</a:t>
            </a:r>
            <a:r>
              <a:rPr lang="en-US" sz="1800" b="1" dirty="0" smtClean="0"/>
              <a:t>:</a:t>
            </a:r>
            <a:r>
              <a:rPr lang="en-US" sz="1800" dirty="0" smtClean="0"/>
              <a:t> </a:t>
            </a:r>
            <a:r>
              <a:rPr lang="en-US" sz="1800" dirty="0" err="1" smtClean="0"/>
              <a:t>wait_resource</a:t>
            </a:r>
            <a:r>
              <a:rPr lang="en-US" sz="1800" dirty="0" smtClean="0"/>
              <a:t>=‘[COMPILE]’</a:t>
            </a:r>
          </a:p>
          <a:p>
            <a:pPr lvl="2">
              <a:buFontTx/>
              <a:buNone/>
            </a:pPr>
            <a:r>
              <a:rPr lang="en-US" sz="1800" b="1" dirty="0" err="1" smtClean="0"/>
              <a:t>sys.dm_tran_locks</a:t>
            </a:r>
            <a:r>
              <a:rPr lang="en-US" sz="1800" b="1" dirty="0" smtClean="0"/>
              <a:t>: </a:t>
            </a:r>
            <a:r>
              <a:rPr lang="en-US" sz="1800" dirty="0" err="1" smtClean="0"/>
              <a:t>resource_type</a:t>
            </a:r>
            <a:r>
              <a:rPr lang="en-US" sz="1800" dirty="0" smtClean="0"/>
              <a:t>=‘OBJECT’, </a:t>
            </a:r>
            <a:r>
              <a:rPr lang="en-US" sz="1800" dirty="0" err="1" smtClean="0"/>
              <a:t>resource_subtype</a:t>
            </a:r>
            <a:r>
              <a:rPr lang="en-US" sz="1800" dirty="0" smtClean="0"/>
              <a:t>=‘COMPILE’</a:t>
            </a:r>
          </a:p>
          <a:p>
            <a:pPr lvl="1">
              <a:buFont typeface="Arial" pitchFamily="34" charset="0"/>
              <a:buChar char="•"/>
            </a:pPr>
            <a:r>
              <a:rPr lang="en-US" sz="1800" dirty="0" smtClean="0"/>
              <a:t>Likely</a:t>
            </a:r>
          </a:p>
          <a:p>
            <a:pPr lvl="2">
              <a:buFontTx/>
              <a:buNone/>
            </a:pPr>
            <a:r>
              <a:rPr lang="en-US" sz="1800" dirty="0" smtClean="0"/>
              <a:t>SP: Recompile Event </a:t>
            </a:r>
          </a:p>
          <a:p>
            <a:pPr lvl="1">
              <a:buFont typeface="Arial" pitchFamily="34" charset="0"/>
              <a:buChar char="•"/>
            </a:pPr>
            <a:r>
              <a:rPr lang="en-US" sz="1800" dirty="0" smtClean="0"/>
              <a:t>Possible</a:t>
            </a:r>
          </a:p>
          <a:p>
            <a:pPr lvl="2">
              <a:buFontTx/>
              <a:buNone/>
            </a:pPr>
            <a:r>
              <a:rPr lang="en-US" sz="1800" dirty="0" smtClean="0"/>
              <a:t>High CPU utilization</a:t>
            </a:r>
          </a:p>
          <a:p>
            <a:r>
              <a:rPr lang="en-US" sz="2000" b="0" dirty="0" smtClean="0"/>
              <a:t>Resolution:</a:t>
            </a:r>
          </a:p>
          <a:p>
            <a:pPr lvl="1">
              <a:buFont typeface="Arial" pitchFamily="34" charset="0"/>
              <a:buChar char="•"/>
            </a:pPr>
            <a:r>
              <a:rPr lang="en-US" sz="1800" dirty="0" smtClean="0"/>
              <a:t>Check to see whether two-part name (schema-qualified) is used on stored procedure</a:t>
            </a:r>
          </a:p>
          <a:p>
            <a:pPr lvl="1">
              <a:buFont typeface="Arial" pitchFamily="34" charset="0"/>
              <a:buChar char="•"/>
            </a:pPr>
            <a:r>
              <a:rPr lang="en-US" sz="1800" dirty="0" smtClean="0"/>
              <a:t>Troubleshoot stored procedure recompile</a:t>
            </a:r>
          </a:p>
          <a:p>
            <a:r>
              <a:rPr lang="en-US" sz="2000" b="0" dirty="0" smtClean="0"/>
              <a:t>Checks for </a:t>
            </a:r>
            <a:r>
              <a:rPr lang="en-US" sz="2000" b="0" dirty="0" err="1" smtClean="0"/>
              <a:t>dbo</a:t>
            </a:r>
            <a:r>
              <a:rPr lang="en-US" sz="2000" b="0" dirty="0" smtClean="0"/>
              <a:t> and then schema if owner not specified</a:t>
            </a:r>
          </a:p>
          <a:p>
            <a:endParaRPr lang="en-US" dirty="0"/>
          </a:p>
        </p:txBody>
      </p:sp>
    </p:spTree>
    <p:extLst>
      <p:ext uri="{BB962C8B-B14F-4D97-AF65-F5344CB8AC3E}">
        <p14:creationId xmlns:p14="http://schemas.microsoft.com/office/powerpoint/2010/main" val="19656018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Blocking</a:t>
            </a:r>
            <a:endParaRPr lang="en-US" dirty="0"/>
          </a:p>
        </p:txBody>
      </p:sp>
      <p:sp>
        <p:nvSpPr>
          <p:cNvPr id="4" name="Content Placeholder 3"/>
          <p:cNvSpPr>
            <a:spLocks noGrp="1"/>
          </p:cNvSpPr>
          <p:nvPr>
            <p:ph idx="1"/>
          </p:nvPr>
        </p:nvSpPr>
        <p:spPr/>
        <p:txBody>
          <a:bodyPr>
            <a:normAutofit lnSpcReduction="10000"/>
          </a:bodyPr>
          <a:lstStyle/>
          <a:p>
            <a:r>
              <a:rPr lang="en-US" dirty="0"/>
              <a:t>Keep transactions short and in one batch</a:t>
            </a:r>
          </a:p>
          <a:p>
            <a:r>
              <a:rPr lang="en-US" dirty="0"/>
              <a:t>Avoid user interaction during transactions</a:t>
            </a:r>
          </a:p>
          <a:p>
            <a:r>
              <a:rPr lang="en-US" dirty="0"/>
              <a:t>Roll back when canceling;  Roll back on any error or timeout </a:t>
            </a:r>
          </a:p>
          <a:p>
            <a:r>
              <a:rPr lang="en-US" dirty="0"/>
              <a:t>Use proper indexing – Database Tuning Advisor index analysis</a:t>
            </a:r>
          </a:p>
          <a:p>
            <a:r>
              <a:rPr lang="en-US" dirty="0"/>
              <a:t>Beware of implicit transactions</a:t>
            </a:r>
          </a:p>
          <a:p>
            <a:r>
              <a:rPr lang="en-US" dirty="0"/>
              <a:t>Process results quickly and completely</a:t>
            </a:r>
          </a:p>
          <a:p>
            <a:r>
              <a:rPr lang="en-US" dirty="0"/>
              <a:t>Reduce isolation level to lowest possible</a:t>
            </a:r>
          </a:p>
          <a:p>
            <a:r>
              <a:rPr lang="en-US" dirty="0"/>
              <a:t>Apply a stress test at maximum projected user load before deployment</a:t>
            </a:r>
          </a:p>
          <a:p>
            <a:r>
              <a:rPr lang="en-US" dirty="0"/>
              <a:t>Other possibilities to consider: </a:t>
            </a:r>
          </a:p>
          <a:p>
            <a:pPr lvl="1"/>
            <a:r>
              <a:rPr lang="en-US" dirty="0"/>
              <a:t>Locking hint, Index hint, Join </a:t>
            </a:r>
            <a:r>
              <a:rPr lang="en-US" dirty="0" smtClean="0"/>
              <a:t>hint</a:t>
            </a:r>
            <a:endParaRPr lang="en-US" dirty="0"/>
          </a:p>
        </p:txBody>
      </p:sp>
    </p:spTree>
    <p:extLst>
      <p:ext uri="{BB962C8B-B14F-4D97-AF65-F5344CB8AC3E}">
        <p14:creationId xmlns:p14="http://schemas.microsoft.com/office/powerpoint/2010/main" val="237118792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36932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deadlock</a:t>
            </a:r>
            <a:endParaRPr lang="en-US" dirty="0"/>
          </a:p>
        </p:txBody>
      </p:sp>
      <p:sp>
        <p:nvSpPr>
          <p:cNvPr id="3" name="Content Placeholder 2"/>
          <p:cNvSpPr>
            <a:spLocks noGrp="1"/>
          </p:cNvSpPr>
          <p:nvPr>
            <p:ph idx="1"/>
          </p:nvPr>
        </p:nvSpPr>
        <p:spPr/>
        <p:txBody>
          <a:bodyPr>
            <a:normAutofit/>
          </a:bodyPr>
          <a:lstStyle/>
          <a:p>
            <a:pPr>
              <a:lnSpc>
                <a:spcPct val="80000"/>
              </a:lnSpc>
            </a:pPr>
            <a:r>
              <a:rPr lang="en-US" sz="2000" b="0" dirty="0" smtClean="0">
                <a:cs typeface="Times New Roman" pitchFamily="18" charset="0"/>
              </a:rPr>
              <a:t>A deadlock occurs when two or more tasks permanently block each other by each task having a lock on a resource which the other tasks are trying to lock. </a:t>
            </a:r>
          </a:p>
          <a:p>
            <a:pPr>
              <a:lnSpc>
                <a:spcPct val="80000"/>
              </a:lnSpc>
              <a:buNone/>
            </a:pPr>
            <a:r>
              <a:rPr lang="en-US" sz="2000" b="0" dirty="0" smtClean="0">
                <a:cs typeface="Times New Roman" pitchFamily="18" charset="0"/>
              </a:rPr>
              <a:t>For example:</a:t>
            </a:r>
          </a:p>
          <a:p>
            <a:pPr lvl="1">
              <a:lnSpc>
                <a:spcPct val="80000"/>
              </a:lnSpc>
            </a:pPr>
            <a:r>
              <a:rPr lang="en-US" sz="2000" dirty="0" smtClean="0">
                <a:cs typeface="Times New Roman" pitchFamily="18" charset="0"/>
              </a:rPr>
              <a:t>Transaction#1 holds Lock on Supplier Table and wants a lock on table Part, Transaction 2 holds Lock on Table part and wants a lock on table Supplier</a:t>
            </a:r>
          </a:p>
          <a:p>
            <a:pPr lvl="1">
              <a:lnSpc>
                <a:spcPct val="80000"/>
              </a:lnSpc>
            </a:pPr>
            <a:endParaRPr lang="en-US" sz="2000" b="0" dirty="0">
              <a:cs typeface="Times New Roman" pitchFamily="18" charset="0"/>
            </a:endParaRPr>
          </a:p>
          <a:p>
            <a:pPr lvl="1">
              <a:lnSpc>
                <a:spcPct val="80000"/>
              </a:lnSpc>
            </a:pPr>
            <a:endParaRPr lang="en-US" sz="2000" dirty="0" smtClean="0">
              <a:cs typeface="Times New Roman" pitchFamily="18" charset="0"/>
            </a:endParaRPr>
          </a:p>
          <a:p>
            <a:pPr lvl="1">
              <a:lnSpc>
                <a:spcPct val="80000"/>
              </a:lnSpc>
            </a:pPr>
            <a:endParaRPr lang="en-US" sz="2000" b="0" dirty="0">
              <a:cs typeface="Times New Roman" pitchFamily="18" charset="0"/>
            </a:endParaRPr>
          </a:p>
          <a:p>
            <a:pPr lvl="1">
              <a:lnSpc>
                <a:spcPct val="80000"/>
              </a:lnSpc>
            </a:pPr>
            <a:endParaRPr lang="en-US" sz="2000" dirty="0" smtClean="0">
              <a:cs typeface="Times New Roman" pitchFamily="18" charset="0"/>
            </a:endParaRPr>
          </a:p>
          <a:p>
            <a:pPr lvl="1">
              <a:lnSpc>
                <a:spcPct val="80000"/>
              </a:lnSpc>
            </a:pPr>
            <a:endParaRPr lang="en-US" sz="2000" dirty="0" smtClean="0">
              <a:cs typeface="Times New Roman" pitchFamily="18" charset="0"/>
            </a:endParaRPr>
          </a:p>
          <a:p>
            <a:pPr lvl="1">
              <a:lnSpc>
                <a:spcPct val="80000"/>
              </a:lnSpc>
            </a:pPr>
            <a:endParaRPr lang="en-US" sz="2000" b="0" dirty="0">
              <a:cs typeface="Times New Roman" pitchFamily="18" charset="0"/>
            </a:endParaRPr>
          </a:p>
          <a:p>
            <a:pPr lvl="1">
              <a:lnSpc>
                <a:spcPct val="80000"/>
              </a:lnSpc>
            </a:pPr>
            <a:r>
              <a:rPr lang="en-US" sz="2000" b="0" dirty="0" smtClean="0">
                <a:cs typeface="Times New Roman" pitchFamily="18" charset="0"/>
              </a:rPr>
              <a:t>Neither task can continue until a resource is available and neither resource can be released until a task continues, a deadlock state exists</a:t>
            </a:r>
          </a:p>
          <a:p>
            <a:pPr>
              <a:lnSpc>
                <a:spcPct val="80000"/>
              </a:lnSpc>
            </a:pPr>
            <a:r>
              <a:rPr lang="en-US" sz="2000" b="0" dirty="0" smtClean="0">
                <a:cs typeface="Times New Roman" pitchFamily="18" charset="0"/>
              </a:rPr>
              <a:t>Distributed deadlocks usually occur when one of the locked resources resides outside of SQL Server (or on another SQL Server)</a:t>
            </a:r>
          </a:p>
          <a:p>
            <a:endParaRPr lang="en-US" dirty="0"/>
          </a:p>
        </p:txBody>
      </p:sp>
      <p:pic>
        <p:nvPicPr>
          <p:cNvPr id="4" name="Picture 2" descr="Diagram showing transaction deadlock"/>
          <p:cNvPicPr>
            <a:picLocks noChangeAspect="1" noChangeArrowheads="1"/>
          </p:cNvPicPr>
          <p:nvPr/>
        </p:nvPicPr>
        <p:blipFill>
          <a:blip r:embed="rId3" cstate="print"/>
          <a:srcRect/>
          <a:stretch>
            <a:fillRect/>
          </a:stretch>
        </p:blipFill>
        <p:spPr bwMode="auto">
          <a:xfrm>
            <a:off x="2076450" y="3257549"/>
            <a:ext cx="4552950" cy="1466851"/>
          </a:xfrm>
          <a:prstGeom prst="rect">
            <a:avLst/>
          </a:prstGeom>
          <a:noFill/>
        </p:spPr>
      </p:pic>
    </p:spTree>
    <p:extLst>
      <p:ext uri="{BB962C8B-B14F-4D97-AF65-F5344CB8AC3E}">
        <p14:creationId xmlns:p14="http://schemas.microsoft.com/office/powerpoint/2010/main" val="168552848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and identification</a:t>
            </a:r>
            <a:endParaRPr lang="en-US" dirty="0"/>
          </a:p>
        </p:txBody>
      </p:sp>
      <p:sp>
        <p:nvSpPr>
          <p:cNvPr id="3" name="Content Placeholder 2"/>
          <p:cNvSpPr>
            <a:spLocks noGrp="1"/>
          </p:cNvSpPr>
          <p:nvPr>
            <p:ph idx="1"/>
          </p:nvPr>
        </p:nvSpPr>
        <p:spPr/>
        <p:txBody>
          <a:bodyPr>
            <a:normAutofit/>
          </a:bodyPr>
          <a:lstStyle/>
          <a:p>
            <a:r>
              <a:rPr lang="en-US" dirty="0" smtClean="0"/>
              <a:t>Deadlock detection is performed by a lock monitor thread that periodically initiates a search</a:t>
            </a:r>
          </a:p>
          <a:p>
            <a:pPr lvl="1">
              <a:buFont typeface="Arial" pitchFamily="34" charset="0"/>
              <a:buChar char="•"/>
            </a:pPr>
            <a:r>
              <a:rPr lang="en-US" dirty="0" smtClean="0"/>
              <a:t>Default interval is 5 seconds</a:t>
            </a:r>
          </a:p>
          <a:p>
            <a:pPr lvl="1">
              <a:buFont typeface="Arial" pitchFamily="34" charset="0"/>
              <a:buChar char="•"/>
            </a:pPr>
            <a:r>
              <a:rPr lang="en-US" dirty="0" smtClean="0"/>
              <a:t>If the frequency of deadlock is high this interval can drop from 5 seconds to as low as 100 milliseconds</a:t>
            </a:r>
          </a:p>
          <a:p>
            <a:pPr lvl="1">
              <a:buFont typeface="Arial" pitchFamily="34" charset="0"/>
              <a:buChar char="•"/>
            </a:pPr>
            <a:r>
              <a:rPr lang="en-US" dirty="0" smtClean="0"/>
              <a:t>The value will drop back to 5 seconds if there are no deadlocks</a:t>
            </a:r>
          </a:p>
          <a:p>
            <a:r>
              <a:rPr lang="en-US" dirty="0" smtClean="0"/>
              <a:t>Trace flag 1222</a:t>
            </a:r>
          </a:p>
          <a:p>
            <a:r>
              <a:rPr lang="en-US" dirty="0" err="1" smtClean="0"/>
              <a:t>XEvent</a:t>
            </a:r>
            <a:r>
              <a:rPr lang="en-US" dirty="0" smtClean="0"/>
              <a:t> </a:t>
            </a:r>
            <a:r>
              <a:rPr lang="en-US" dirty="0" err="1" smtClean="0"/>
              <a:t>system_health</a:t>
            </a:r>
            <a:r>
              <a:rPr lang="en-US" dirty="0" smtClean="0"/>
              <a:t> session</a:t>
            </a:r>
          </a:p>
          <a:p>
            <a:endParaRPr lang="en-US" dirty="0"/>
          </a:p>
        </p:txBody>
      </p:sp>
    </p:spTree>
    <p:extLst>
      <p:ext uri="{BB962C8B-B14F-4D97-AF65-F5344CB8AC3E}">
        <p14:creationId xmlns:p14="http://schemas.microsoft.com/office/powerpoint/2010/main" val="3585451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normAutofit fontScale="90000"/>
          </a:bodyPr>
          <a:lstStyle/>
          <a:p>
            <a:r>
              <a:rPr lang="en-US" dirty="0" smtClean="0"/>
              <a:t>Deadlock Analysis—Example Using Trace Flag 1222</a:t>
            </a:r>
          </a:p>
        </p:txBody>
      </p:sp>
      <p:sp>
        <p:nvSpPr>
          <p:cNvPr id="30722" name="Rectangle 2"/>
          <p:cNvSpPr>
            <a:spLocks noGrp="1" noChangeArrowheads="1"/>
          </p:cNvSpPr>
          <p:nvPr>
            <p:ph idx="1"/>
          </p:nvPr>
        </p:nvSpPr>
        <p:spPr>
          <a:xfrm>
            <a:off x="1066800" y="1066800"/>
            <a:ext cx="2057400" cy="381000"/>
          </a:xfrm>
        </p:spPr>
        <p:txBody>
          <a:bodyPr>
            <a:noAutofit/>
          </a:bodyPr>
          <a:lstStyle/>
          <a:p>
            <a:pPr marL="342900" indent="-342900">
              <a:lnSpc>
                <a:spcPct val="100000"/>
              </a:lnSpc>
              <a:spcBef>
                <a:spcPts val="0"/>
              </a:spcBef>
              <a:buFont typeface="Wingdings" pitchFamily="2" charset="2"/>
              <a:buNone/>
            </a:pPr>
            <a:r>
              <a:rPr lang="en-US" sz="1050" dirty="0" smtClean="0">
                <a:cs typeface="Times New Roman" pitchFamily="18" charset="0"/>
              </a:rPr>
              <a:t>deadlock-list</a:t>
            </a:r>
          </a:p>
          <a:p>
            <a:pPr marL="342900" indent="-342900">
              <a:lnSpc>
                <a:spcPct val="100000"/>
              </a:lnSpc>
              <a:spcBef>
                <a:spcPts val="0"/>
              </a:spcBef>
              <a:buFont typeface="Wingdings" pitchFamily="2" charset="2"/>
              <a:buNone/>
            </a:pPr>
            <a:r>
              <a:rPr lang="en-US" sz="1050" dirty="0" smtClean="0">
                <a:cs typeface="Times New Roman" pitchFamily="18" charset="0"/>
              </a:rPr>
              <a:t>deadlock victim=process689978</a:t>
            </a:r>
          </a:p>
          <a:p>
            <a:pPr marL="342900" indent="-342900">
              <a:lnSpc>
                <a:spcPct val="100000"/>
              </a:lnSpc>
              <a:spcBef>
                <a:spcPts val="0"/>
              </a:spcBef>
              <a:buFont typeface="Wingdings" pitchFamily="2" charset="2"/>
              <a:buNone/>
            </a:pPr>
            <a:endParaRPr lang="en-US" sz="1050" dirty="0" smtClean="0">
              <a:cs typeface="Times New Roman" pitchFamily="18" charset="0"/>
            </a:endParaRPr>
          </a:p>
          <a:p>
            <a:pPr marL="342900" indent="-342900">
              <a:lnSpc>
                <a:spcPct val="100000"/>
              </a:lnSpc>
              <a:spcBef>
                <a:spcPts val="0"/>
              </a:spcBef>
              <a:buFont typeface="Wingdings" pitchFamily="2" charset="2"/>
              <a:buNone/>
            </a:pPr>
            <a:r>
              <a:rPr lang="en-US" sz="1050" dirty="0" smtClean="0">
                <a:cs typeface="Times New Roman" pitchFamily="18" charset="0"/>
              </a:rPr>
              <a:t> </a:t>
            </a:r>
          </a:p>
        </p:txBody>
      </p:sp>
      <p:sp>
        <p:nvSpPr>
          <p:cNvPr id="30724" name="Rectangle 4"/>
          <p:cNvSpPr>
            <a:spLocks noChangeArrowheads="1"/>
          </p:cNvSpPr>
          <p:nvPr/>
        </p:nvSpPr>
        <p:spPr bwMode="auto">
          <a:xfrm>
            <a:off x="990600" y="1676400"/>
            <a:ext cx="3200400" cy="1752600"/>
          </a:xfrm>
          <a:prstGeom prst="rect">
            <a:avLst/>
          </a:prstGeom>
          <a:noFill/>
          <a:ln w="28575">
            <a:solidFill>
              <a:srgbClr val="FF0000"/>
            </a:solidFill>
            <a:miter lim="800000"/>
            <a:headEnd/>
            <a:tailEnd/>
          </a:ln>
        </p:spPr>
        <p:txBody>
          <a:bodyPr wrap="none" anchor="ctr"/>
          <a:lstStyle/>
          <a:p>
            <a:endParaRPr lang="en-US"/>
          </a:p>
        </p:txBody>
      </p:sp>
      <p:sp>
        <p:nvSpPr>
          <p:cNvPr id="30725" name="Rectangle 5"/>
          <p:cNvSpPr>
            <a:spLocks noChangeArrowheads="1"/>
          </p:cNvSpPr>
          <p:nvPr/>
        </p:nvSpPr>
        <p:spPr bwMode="auto">
          <a:xfrm>
            <a:off x="990600" y="990600"/>
            <a:ext cx="2209800" cy="685800"/>
          </a:xfrm>
          <a:prstGeom prst="rect">
            <a:avLst/>
          </a:prstGeom>
          <a:noFill/>
          <a:ln w="28575">
            <a:solidFill>
              <a:srgbClr val="FF0000"/>
            </a:solidFill>
            <a:miter lim="800000"/>
            <a:headEnd/>
            <a:tailEnd/>
          </a:ln>
        </p:spPr>
        <p:txBody>
          <a:bodyPr wrap="none" anchor="ctr"/>
          <a:lstStyle/>
          <a:p>
            <a:endParaRPr lang="en-US"/>
          </a:p>
        </p:txBody>
      </p:sp>
      <p:sp>
        <p:nvSpPr>
          <p:cNvPr id="30726" name="Rectangle 6"/>
          <p:cNvSpPr>
            <a:spLocks noChangeArrowheads="1"/>
          </p:cNvSpPr>
          <p:nvPr/>
        </p:nvSpPr>
        <p:spPr bwMode="auto">
          <a:xfrm>
            <a:off x="990600" y="3429000"/>
            <a:ext cx="5410200" cy="2743200"/>
          </a:xfrm>
          <a:prstGeom prst="rect">
            <a:avLst/>
          </a:prstGeom>
          <a:noFill/>
          <a:ln w="28575">
            <a:solidFill>
              <a:srgbClr val="FF0000"/>
            </a:solidFill>
            <a:miter lim="800000"/>
            <a:headEnd/>
            <a:tailEnd/>
          </a:ln>
        </p:spPr>
        <p:txBody>
          <a:bodyPr wrap="none" anchor="ctr"/>
          <a:lstStyle/>
          <a:p>
            <a:endParaRPr lang="en-US"/>
          </a:p>
        </p:txBody>
      </p:sp>
      <p:sp>
        <p:nvSpPr>
          <p:cNvPr id="7" name="Rectangle 2"/>
          <p:cNvSpPr txBox="1">
            <a:spLocks noChangeArrowheads="1"/>
          </p:cNvSpPr>
          <p:nvPr/>
        </p:nvSpPr>
        <p:spPr bwMode="auto">
          <a:xfrm>
            <a:off x="1066800" y="1752600"/>
            <a:ext cx="3048000" cy="1638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spcBef>
                <a:spcPts val="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PROCESS-LIST</a:t>
            </a:r>
          </a:p>
          <a:p>
            <a:pPr marL="342900" marR="0" lvl="0" indent="-342900" algn="l" defTabSz="914400" rtl="0" eaLnBrk="0" fontAlgn="base" latinLnBrk="0" hangingPunct="0">
              <a:spcBef>
                <a:spcPts val="0"/>
              </a:spcBef>
              <a:spcAft>
                <a:spcPct val="0"/>
              </a:spcAft>
              <a:buClr>
                <a:srgbClr val="8DACD0"/>
              </a:buClr>
              <a:buSzPct val="70000"/>
              <a:buFont typeface="Wingdings" pitchFamily="2" charset="2"/>
              <a:buNone/>
              <a:tabLst/>
              <a:defRPr/>
            </a:pPr>
            <a:endPar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marR="0" lvl="0" indent="-342900" algn="l" defTabSz="914400" rtl="0" eaLnBrk="0" fontAlgn="base" latinLnBrk="0" hangingPunct="0">
              <a:spcBef>
                <a:spcPts val="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process id=process6891f8 …</a:t>
            </a:r>
          </a:p>
          <a:p>
            <a:pPr marL="342900" marR="0" lvl="0" indent="-342900" algn="l" defTabSz="914400" rtl="0" eaLnBrk="0" fontAlgn="base" latinLnBrk="0" hangingPunct="0">
              <a:spcBef>
                <a:spcPts val="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UPDATE T2 SET COL1 = 3 WHERE COL1 = 1;     </a:t>
            </a:r>
          </a:p>
          <a:p>
            <a:pPr marL="342900" marR="0" lvl="0" indent="-342900" algn="l" defTabSz="914400" rtl="0" eaLnBrk="0" fontAlgn="base" latinLnBrk="0" hangingPunct="0">
              <a:spcBef>
                <a:spcPts val="0"/>
              </a:spcBef>
              <a:spcAft>
                <a:spcPct val="0"/>
              </a:spcAft>
              <a:buClr>
                <a:srgbClr val="8DACD0"/>
              </a:buClr>
              <a:buSzPct val="70000"/>
              <a:buFont typeface="Wingdings" pitchFamily="2" charset="2"/>
              <a:buNone/>
              <a:tabLst/>
              <a:defRPr/>
            </a:pPr>
            <a:endPar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marR="0" lvl="0" indent="-342900" algn="l" defTabSz="914400" rtl="0" eaLnBrk="0" fontAlgn="base" latinLnBrk="0" hangingPunct="0">
              <a:spcBef>
                <a:spcPts val="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process id=process689978 …</a:t>
            </a:r>
          </a:p>
          <a:p>
            <a:pPr marL="342900" marR="0" lvl="0" indent="-342900" algn="l" defTabSz="914400" rtl="0" eaLnBrk="0" fontAlgn="base" latinLnBrk="0" hangingPunct="0">
              <a:spcBef>
                <a:spcPts val="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UPDATE T1 SET COL1 = 4 WHERE COL1 = 1;     </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endPar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8" name="Rectangle 2"/>
          <p:cNvSpPr txBox="1">
            <a:spLocks noChangeArrowheads="1"/>
          </p:cNvSpPr>
          <p:nvPr/>
        </p:nvSpPr>
        <p:spPr bwMode="auto">
          <a:xfrm>
            <a:off x="1066800" y="3505200"/>
            <a:ext cx="5334000" cy="2438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RESOURCE-LIST</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endPar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ridlock</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fileid</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=1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pageid</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=20789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dbid</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=6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objectname</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=AdventureWorks.dbo.T2 …</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smtClean="0">
                <a:ln>
                  <a:noFill/>
                </a:ln>
                <a:solidFill>
                  <a:srgbClr val="FF0000"/>
                </a:solidFill>
                <a:effectLst/>
                <a:uLnTx/>
                <a:uFillTx/>
                <a:latin typeface="+mn-lt"/>
                <a:ea typeface="+mn-ea"/>
                <a:cs typeface="Times New Roman" pitchFamily="18" charset="0"/>
              </a:rPr>
              <a:t>owner-list</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owner id=process689978 mode=X</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smtClean="0">
                <a:ln>
                  <a:noFill/>
                </a:ln>
                <a:solidFill>
                  <a:srgbClr val="FF0000"/>
                </a:solidFill>
                <a:effectLst/>
                <a:uLnTx/>
                <a:uFillTx/>
                <a:latin typeface="+mn-lt"/>
                <a:ea typeface="+mn-ea"/>
                <a:cs typeface="Times New Roman" pitchFamily="18" charset="0"/>
              </a:rPr>
              <a:t>waiter-list</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waiter id=process6891f8 mode=U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requestType</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=wait</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endPar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keylock</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hobtid</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=72057594057457664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dbid</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=6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objectname</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=AdventureWorks.dbo.T1 …</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smtClean="0">
                <a:ln>
                  <a:noFill/>
                </a:ln>
                <a:solidFill>
                  <a:srgbClr val="FF0000"/>
                </a:solidFill>
                <a:effectLst/>
                <a:uLnTx/>
                <a:uFillTx/>
                <a:latin typeface="+mn-lt"/>
                <a:ea typeface="+mn-ea"/>
                <a:cs typeface="Times New Roman" pitchFamily="18" charset="0"/>
              </a:rPr>
              <a:t>owner-list</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owner id=process6891f8 mode=X</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a:t>
            </a:r>
            <a:r>
              <a:rPr kumimoji="0" lang="en-US" sz="1200" b="1" i="0" u="none" strike="noStrike" kern="0" cap="none" spc="0" normalizeH="0" baseline="0" noProof="0" dirty="0" smtClean="0">
                <a:ln>
                  <a:noFill/>
                </a:ln>
                <a:solidFill>
                  <a:srgbClr val="FF0000"/>
                </a:solidFill>
                <a:effectLst/>
                <a:uLnTx/>
                <a:uFillTx/>
                <a:latin typeface="+mn-lt"/>
                <a:ea typeface="+mn-ea"/>
                <a:cs typeface="Times New Roman" pitchFamily="18" charset="0"/>
              </a:rPr>
              <a:t>waiter-list</a:t>
            </a:r>
          </a:p>
          <a:p>
            <a:pPr marL="342900" marR="0" lvl="0" indent="-342900" algn="l" defTabSz="914400" rtl="0" eaLnBrk="0" fontAlgn="base" latinLnBrk="0" hangingPunct="0">
              <a:lnSpc>
                <a:spcPct val="70000"/>
              </a:lnSpc>
              <a:spcBef>
                <a:spcPct val="30000"/>
              </a:spcBef>
              <a:spcAft>
                <a:spcPct val="0"/>
              </a:spcAft>
              <a:buClr>
                <a:srgbClr val="8DACD0"/>
              </a:buClr>
              <a:buSzPct val="70000"/>
              <a:buFont typeface="Wingdings" pitchFamily="2" charset="2"/>
              <a:buNone/>
              <a:tabLst/>
              <a:defRPr/>
            </a:pP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           waiter id=process689978 mode=U </a:t>
            </a:r>
            <a:r>
              <a:rPr kumimoji="0" lang="en-US" sz="1200" b="1" i="0" u="none" strike="noStrike" kern="0" cap="none" spc="0" normalizeH="0" baseline="0" noProof="0" dirty="0" err="1" smtClean="0">
                <a:ln>
                  <a:noFill/>
                </a:ln>
                <a:solidFill>
                  <a:schemeClr val="tx1"/>
                </a:solidFill>
                <a:effectLst/>
                <a:uLnTx/>
                <a:uFillTx/>
                <a:latin typeface="+mn-lt"/>
                <a:ea typeface="+mn-ea"/>
                <a:cs typeface="Times New Roman" pitchFamily="18" charset="0"/>
              </a:rPr>
              <a:t>requestType</a:t>
            </a:r>
            <a:r>
              <a:rPr kumimoji="0" lang="en-US" sz="1200" b="1" i="0" u="none" strike="noStrike" kern="0" cap="none" spc="0" normalizeH="0" baseline="0" noProof="0" dirty="0" smtClean="0">
                <a:ln>
                  <a:noFill/>
                </a:ln>
                <a:solidFill>
                  <a:schemeClr val="tx1"/>
                </a:solidFill>
                <a:effectLst/>
                <a:uLnTx/>
                <a:uFillTx/>
                <a:latin typeface="+mn-lt"/>
                <a:ea typeface="+mn-ea"/>
                <a:cs typeface="Times New Roman" pitchFamily="18" charset="0"/>
              </a:rPr>
              <a:t>=wait</a:t>
            </a:r>
          </a:p>
        </p:txBody>
      </p:sp>
    </p:spTree>
    <p:extLst>
      <p:ext uri="{BB962C8B-B14F-4D97-AF65-F5344CB8AC3E}">
        <p14:creationId xmlns:p14="http://schemas.microsoft.com/office/powerpoint/2010/main" val="2522748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27338620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Deadlock Analysis</a:t>
            </a:r>
          </a:p>
        </p:txBody>
      </p:sp>
      <p:sp>
        <p:nvSpPr>
          <p:cNvPr id="29699" name="Rectangle 3"/>
          <p:cNvSpPr>
            <a:spLocks noGrp="1" noChangeArrowheads="1"/>
          </p:cNvSpPr>
          <p:nvPr>
            <p:ph idx="1"/>
          </p:nvPr>
        </p:nvSpPr>
        <p:spPr/>
        <p:txBody>
          <a:bodyPr>
            <a:normAutofit/>
          </a:bodyPr>
          <a:lstStyle/>
          <a:p>
            <a:pPr marL="290513" indent="-290513"/>
            <a:r>
              <a:rPr lang="en-US" b="0" dirty="0" err="1" smtClean="0"/>
              <a:t>XEvent</a:t>
            </a:r>
            <a:r>
              <a:rPr lang="en-US" b="0" dirty="0" smtClean="0"/>
              <a:t> </a:t>
            </a:r>
            <a:r>
              <a:rPr lang="en-US" b="0" dirty="0" err="1" smtClean="0"/>
              <a:t>system_health</a:t>
            </a:r>
            <a:r>
              <a:rPr lang="en-US" b="0" dirty="0" smtClean="0"/>
              <a:t> session </a:t>
            </a:r>
            <a:r>
              <a:rPr lang="en-US" b="0" dirty="0" err="1" smtClean="0"/>
              <a:t>xml_deadlock_report</a:t>
            </a:r>
            <a:endParaRPr lang="en-US" b="0" dirty="0" smtClean="0"/>
          </a:p>
          <a:p>
            <a:pPr marL="290513" indent="-290513"/>
            <a:r>
              <a:rPr lang="en-US" dirty="0" smtClean="0"/>
              <a:t>Profiler </a:t>
            </a:r>
            <a:r>
              <a:rPr lang="en-US" dirty="0" err="1" smtClean="0"/>
              <a:t>Lock:Deadlock</a:t>
            </a:r>
            <a:r>
              <a:rPr lang="en-US" dirty="0" smtClean="0"/>
              <a:t> </a:t>
            </a:r>
            <a:r>
              <a:rPr lang="en-US" dirty="0" smtClean="0"/>
              <a:t>Graph event</a:t>
            </a:r>
          </a:p>
          <a:p>
            <a:pPr marL="290513" indent="-290513"/>
            <a:endParaRPr lang="en-US" dirty="0"/>
          </a:p>
          <a:p>
            <a:pPr marL="0" indent="0">
              <a:buNone/>
            </a:pPr>
            <a:endParaRPr lang="en-US" dirty="0" smtClean="0"/>
          </a:p>
        </p:txBody>
      </p:sp>
      <p:pic>
        <p:nvPicPr>
          <p:cNvPr id="29700" name="Picture 4" descr="Logic flow diagram showing user process deadlock."/>
          <p:cNvPicPr>
            <a:picLocks noChangeAspect="1" noChangeArrowheads="1"/>
          </p:cNvPicPr>
          <p:nvPr/>
        </p:nvPicPr>
        <p:blipFill>
          <a:blip r:embed="rId3" cstate="print"/>
          <a:srcRect/>
          <a:stretch>
            <a:fillRect/>
          </a:stretch>
        </p:blipFill>
        <p:spPr bwMode="auto">
          <a:xfrm>
            <a:off x="304801" y="3124200"/>
            <a:ext cx="8458200" cy="2659330"/>
          </a:xfrm>
          <a:prstGeom prst="rect">
            <a:avLst/>
          </a:prstGeom>
          <a:noFill/>
          <a:ln w="9525">
            <a:noFill/>
            <a:miter lim="800000"/>
            <a:headEnd/>
            <a:tailEnd/>
          </a:ln>
        </p:spPr>
      </p:pic>
    </p:spTree>
    <p:extLst>
      <p:ext uri="{BB962C8B-B14F-4D97-AF65-F5344CB8AC3E}">
        <p14:creationId xmlns:p14="http://schemas.microsoft.com/office/powerpoint/2010/main" val="808587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077764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Resolution &amp; avoidance</a:t>
            </a:r>
            <a:endParaRPr lang="en-US" dirty="0"/>
          </a:p>
        </p:txBody>
      </p:sp>
      <p:sp>
        <p:nvSpPr>
          <p:cNvPr id="3" name="Content Placeholder 2"/>
          <p:cNvSpPr>
            <a:spLocks noGrp="1"/>
          </p:cNvSpPr>
          <p:nvPr>
            <p:ph idx="1"/>
          </p:nvPr>
        </p:nvSpPr>
        <p:spPr/>
        <p:txBody>
          <a:bodyPr>
            <a:normAutofit lnSpcReduction="10000"/>
          </a:bodyPr>
          <a:lstStyle/>
          <a:p>
            <a:r>
              <a:rPr lang="en-US" dirty="0" smtClean="0"/>
              <a:t>Default behavior</a:t>
            </a:r>
          </a:p>
          <a:p>
            <a:pPr lvl="1"/>
            <a:r>
              <a:rPr lang="en-US" dirty="0" smtClean="0"/>
              <a:t>SQL Server automatically selects the transaction that is cheapest to roll back—the  deadlock victim</a:t>
            </a:r>
          </a:p>
          <a:p>
            <a:pPr lvl="1"/>
            <a:r>
              <a:rPr lang="en-US" dirty="0" smtClean="0"/>
              <a:t>Roll back the victim’s transaction</a:t>
            </a:r>
          </a:p>
          <a:p>
            <a:pPr lvl="1"/>
            <a:r>
              <a:rPr lang="en-US" dirty="0" smtClean="0"/>
              <a:t>Notify the victim by using a 1205 error:</a:t>
            </a:r>
          </a:p>
          <a:p>
            <a:pPr lvl="2"/>
            <a:r>
              <a:rPr lang="en-US" dirty="0" smtClean="0"/>
              <a:t>Error 1205: Your transaction (process ID #%d) was deadlocked with another process and has been chosen as the deadlock victim. Rerun your transaction.</a:t>
            </a:r>
          </a:p>
          <a:p>
            <a:r>
              <a:rPr lang="en-US" dirty="0" smtClean="0"/>
              <a:t>Use of SET DEADLOCK_PRIORITY per batch</a:t>
            </a:r>
          </a:p>
          <a:p>
            <a:r>
              <a:rPr lang="en-US" dirty="0" smtClean="0"/>
              <a:t>Access resources in the same order</a:t>
            </a:r>
          </a:p>
          <a:p>
            <a:r>
              <a:rPr lang="en-US" dirty="0" smtClean="0"/>
              <a:t>Shorten transactions; reduce lock time</a:t>
            </a:r>
          </a:p>
          <a:p>
            <a:r>
              <a:rPr lang="en-US" dirty="0" smtClean="0"/>
              <a:t>Handling Deadlock</a:t>
            </a:r>
          </a:p>
          <a:p>
            <a:pPr lvl="1"/>
            <a:r>
              <a:rPr lang="en-US" dirty="0" smtClean="0"/>
              <a:t>Applications should have an error handler that can trap error message 1205.</a:t>
            </a:r>
          </a:p>
          <a:p>
            <a:pPr lvl="1"/>
            <a:r>
              <a:rPr lang="en-US" dirty="0" smtClean="0"/>
              <a:t>After a brief pause resubmit the query </a:t>
            </a:r>
          </a:p>
          <a:p>
            <a:endParaRPr lang="en-US" dirty="0"/>
          </a:p>
        </p:txBody>
      </p:sp>
    </p:spTree>
    <p:extLst>
      <p:ext uri="{BB962C8B-B14F-4D97-AF65-F5344CB8AC3E}">
        <p14:creationId xmlns:p14="http://schemas.microsoft.com/office/powerpoint/2010/main" val="4012973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52660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24</a:t>
            </a:fld>
            <a:endParaRPr lang="en-US" dirty="0">
              <a:solidFill>
                <a:prstClr val="black"/>
              </a:solidFill>
            </a:endParaRPr>
          </a:p>
        </p:txBody>
      </p:sp>
      <p:sp>
        <p:nvSpPr>
          <p:cNvPr id="3" name="Rectangle 2"/>
          <p:cNvSpPr/>
          <p:nvPr/>
        </p:nvSpPr>
        <p:spPr>
          <a:xfrm>
            <a:off x="107504" y="2276872"/>
            <a:ext cx="8856984" cy="2862322"/>
          </a:xfrm>
          <a:prstGeom prst="rect">
            <a:avLst/>
          </a:prstGeom>
        </p:spPr>
        <p:txBody>
          <a:bodyPr wrap="square">
            <a:spAutoFit/>
          </a:bodyPr>
          <a:lstStyle/>
          <a:p>
            <a:pPr lvl="1"/>
            <a:r>
              <a:rPr lang="en-US" b="1" dirty="0" smtClean="0"/>
              <a:t>Blocking </a:t>
            </a:r>
            <a:r>
              <a:rPr lang="en-US" b="1" dirty="0"/>
              <a:t>and deadlocks</a:t>
            </a:r>
            <a:endParaRPr lang="en-US" b="1" dirty="0" smtClean="0"/>
          </a:p>
          <a:p>
            <a:pPr lvl="1"/>
            <a:endParaRPr lang="en-US" b="1" dirty="0" smtClean="0"/>
          </a:p>
          <a:p>
            <a:pPr lvl="1"/>
            <a:r>
              <a:rPr lang="en-US" b="1" dirty="0" smtClean="0"/>
              <a:t>Purpose</a:t>
            </a:r>
            <a:endParaRPr lang="en-US" b="1" dirty="0"/>
          </a:p>
          <a:p>
            <a:pPr marL="742950" lvl="1" indent="-285750">
              <a:buFont typeface="Arial" charset="0"/>
              <a:buChar char="•"/>
            </a:pPr>
            <a:r>
              <a:rPr lang="en-US" dirty="0" smtClean="0"/>
              <a:t>Observe </a:t>
            </a:r>
            <a:r>
              <a:rPr lang="en-US" dirty="0"/>
              <a:t>how deadlocks are converted from blocking</a:t>
            </a:r>
          </a:p>
          <a:p>
            <a:pPr lvl="1"/>
            <a:endParaRPr lang="en-US" b="1" dirty="0" smtClean="0"/>
          </a:p>
          <a:p>
            <a:pPr lvl="1"/>
            <a:r>
              <a:rPr lang="en-US" b="1" dirty="0" smtClean="0"/>
              <a:t>Objective</a:t>
            </a:r>
            <a:endParaRPr lang="en-US" dirty="0"/>
          </a:p>
          <a:p>
            <a:pPr marL="742950" lvl="1" indent="-285750">
              <a:buFont typeface="Arial" charset="0"/>
              <a:buChar char="•"/>
            </a:pPr>
            <a:r>
              <a:rPr lang="en-US" dirty="0" smtClean="0"/>
              <a:t>Produce </a:t>
            </a:r>
            <a:r>
              <a:rPr lang="en-US" dirty="0"/>
              <a:t>deadlock graph from </a:t>
            </a:r>
            <a:r>
              <a:rPr lang="en-US" dirty="0" smtClean="0"/>
              <a:t>Extended Events </a:t>
            </a:r>
            <a:r>
              <a:rPr lang="en-US" dirty="0" err="1" smtClean="0"/>
              <a:t>system_health</a:t>
            </a:r>
            <a:r>
              <a:rPr lang="en-US" dirty="0" smtClean="0"/>
              <a:t> session</a:t>
            </a:r>
            <a:endParaRPr lang="en-US" dirty="0"/>
          </a:p>
          <a:p>
            <a:pPr marL="742950" lvl="1" indent="-285750">
              <a:buFont typeface="Arial" charset="0"/>
              <a:buChar char="•"/>
            </a:pPr>
            <a:endParaRPr lang="en-US" dirty="0" smtClean="0"/>
          </a:p>
          <a:p>
            <a:pPr marL="742950" lvl="1" indent="-285750">
              <a:buFont typeface="Arial" charset="0"/>
              <a:buChar char="•"/>
            </a:pPr>
            <a:endParaRPr lang="en-US" dirty="0"/>
          </a:p>
          <a:p>
            <a:pPr marL="742950" lvl="1" indent="-285750">
              <a:buFont typeface="Arial" charset="0"/>
              <a:buChar char="•"/>
            </a:pPr>
            <a:endParaRPr lang="en-US" dirty="0"/>
          </a:p>
        </p:txBody>
      </p:sp>
    </p:spTree>
    <p:extLst>
      <p:ext uri="{BB962C8B-B14F-4D97-AF65-F5344CB8AC3E}">
        <p14:creationId xmlns:p14="http://schemas.microsoft.com/office/powerpoint/2010/main" val="2757529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How is a deadlock detected?</a:t>
            </a:r>
          </a:p>
          <a:p>
            <a:r>
              <a:rPr lang="en-US" sz="2800" dirty="0"/>
              <a:t>How should a deadlock be handled in an application?</a:t>
            </a:r>
          </a:p>
          <a:p>
            <a:r>
              <a:rPr lang="en-US" sz="2800" dirty="0"/>
              <a:t>Which Trace Flags are used in a deadlock analysis?</a:t>
            </a:r>
          </a:p>
          <a:p>
            <a:r>
              <a:rPr lang="en-US" sz="2800" dirty="0"/>
              <a:t>What is the </a:t>
            </a:r>
            <a:r>
              <a:rPr lang="en-US" sz="2800" dirty="0" smtClean="0"/>
              <a:t>Extended Event used </a:t>
            </a:r>
            <a:r>
              <a:rPr lang="en-US" sz="2800" dirty="0"/>
              <a:t>in a deadlock analysis?</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25</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3: Locking &amp; Concurrency</a:t>
            </a:r>
            <a:endParaRPr lang="en-US" dirty="0"/>
          </a:p>
        </p:txBody>
      </p:sp>
      <p:sp>
        <p:nvSpPr>
          <p:cNvPr id="5" name="Subtitle 4"/>
          <p:cNvSpPr>
            <a:spLocks noGrp="1"/>
          </p:cNvSpPr>
          <p:nvPr>
            <p:ph type="subTitle" idx="1"/>
          </p:nvPr>
        </p:nvSpPr>
        <p:spPr/>
        <p:txBody>
          <a:bodyPr/>
          <a:lstStyle/>
          <a:p>
            <a:r>
              <a:rPr lang="en-US" dirty="0"/>
              <a:t>Exercise 1: Identify </a:t>
            </a:r>
            <a:r>
              <a:rPr lang="en-US" dirty="0" smtClean="0"/>
              <a:t>blocking</a:t>
            </a:r>
          </a:p>
          <a:p>
            <a:r>
              <a:rPr lang="en-US" dirty="0"/>
              <a:t>Exercise 2: Identifying </a:t>
            </a:r>
            <a:r>
              <a:rPr lang="en-US" dirty="0" smtClean="0"/>
              <a:t>deadlocks</a:t>
            </a:r>
          </a:p>
          <a:p>
            <a:r>
              <a:rPr lang="en-US" dirty="0" smtClean="0"/>
              <a:t>Exercise 3: Read Committed Snapshot</a:t>
            </a:r>
            <a:endParaRPr lang="en-US" dirty="0"/>
          </a:p>
        </p:txBody>
      </p:sp>
    </p:spTree>
    <p:extLst>
      <p:ext uri="{BB962C8B-B14F-4D97-AF65-F5344CB8AC3E}">
        <p14:creationId xmlns:p14="http://schemas.microsoft.com/office/powerpoint/2010/main" val="2168037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How to View this Presentation</a:t>
            </a:r>
          </a:p>
        </p:txBody>
      </p:sp>
      <p:sp>
        <p:nvSpPr>
          <p:cNvPr id="3" name="Content Placeholder 2"/>
          <p:cNvSpPr>
            <a:spLocks noGrp="1"/>
          </p:cNvSpPr>
          <p:nvPr>
            <p:ph idx="1"/>
          </p:nvPr>
        </p:nvSpPr>
        <p:spPr/>
        <p:txBody>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a:p>
        </p:txBody>
      </p:sp>
    </p:spTree>
    <p:extLst>
      <p:ext uri="{BB962C8B-B14F-4D97-AF65-F5344CB8AC3E}">
        <p14:creationId xmlns:p14="http://schemas.microsoft.com/office/powerpoint/2010/main" val="37248722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Resolve </a:t>
            </a:r>
            <a:r>
              <a:rPr lang="en-US" dirty="0"/>
              <a:t>issues related to blocking, such as long-running queries, inappropriate transaction isolation levels, and slow or incomplete results. </a:t>
            </a:r>
            <a:endParaRPr lang="en-US" dirty="0" smtClean="0"/>
          </a:p>
          <a:p>
            <a:r>
              <a:rPr lang="en-US" dirty="0" smtClean="0"/>
              <a:t>Troubleshoot </a:t>
            </a:r>
            <a:r>
              <a:rPr lang="en-US" dirty="0"/>
              <a:t>issues related to compile blocking. </a:t>
            </a:r>
            <a:endParaRPr lang="en-US" dirty="0" smtClean="0"/>
          </a:p>
          <a:p>
            <a:r>
              <a:rPr lang="en-US" dirty="0" smtClean="0"/>
              <a:t>Avoid </a:t>
            </a:r>
            <a:r>
              <a:rPr lang="en-US" dirty="0"/>
              <a:t>common blocking issues. </a:t>
            </a:r>
            <a:endParaRPr lang="en-US" dirty="0" smtClean="0"/>
          </a:p>
          <a:p>
            <a:r>
              <a:rPr lang="en-US" dirty="0" smtClean="0"/>
              <a:t>Define </a:t>
            </a:r>
            <a:r>
              <a:rPr lang="en-US" dirty="0"/>
              <a:t>deadlocks. </a:t>
            </a:r>
            <a:endParaRPr lang="en-US" dirty="0" smtClean="0"/>
          </a:p>
          <a:p>
            <a:r>
              <a:rPr lang="en-US" dirty="0" smtClean="0"/>
              <a:t>Explain </a:t>
            </a:r>
            <a:r>
              <a:rPr lang="en-US" dirty="0"/>
              <a:t>how SQL Server resolves deadlocks. </a:t>
            </a:r>
            <a:endParaRPr lang="en-US" dirty="0" smtClean="0"/>
          </a:p>
          <a:p>
            <a:r>
              <a:rPr lang="en-US" dirty="0" smtClean="0"/>
              <a:t>Analyze </a:t>
            </a:r>
            <a:r>
              <a:rPr lang="en-US" dirty="0"/>
              <a:t>deadlocks by using Trace Flag 1222. </a:t>
            </a:r>
          </a:p>
          <a:p>
            <a:endParaRPr lang="en-US" dirty="0"/>
          </a:p>
          <a:p>
            <a:pPr marL="171450" indent="-171450">
              <a:buFont typeface="Arial"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96328169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Viewing Blocking by Using DMVs</a:t>
            </a:r>
          </a:p>
        </p:txBody>
      </p:sp>
      <p:sp>
        <p:nvSpPr>
          <p:cNvPr id="13315" name="Rectangle 3"/>
          <p:cNvSpPr>
            <a:spLocks noGrp="1" noChangeArrowheads="1"/>
          </p:cNvSpPr>
          <p:nvPr>
            <p:ph idx="1"/>
          </p:nvPr>
        </p:nvSpPr>
        <p:spPr/>
        <p:txBody>
          <a:bodyPr/>
          <a:lstStyle/>
          <a:p>
            <a:pPr marL="290513" indent="-290513"/>
            <a:r>
              <a:rPr lang="en-US" b="0" dirty="0" err="1" smtClean="0"/>
              <a:t>sys.dm_tran_locks</a:t>
            </a:r>
            <a:endParaRPr lang="en-US" dirty="0"/>
          </a:p>
          <a:p>
            <a:pPr marL="690563" lvl="1" indent="-290513"/>
            <a:r>
              <a:rPr lang="en-US" dirty="0" smtClean="0"/>
              <a:t>Replaces </a:t>
            </a:r>
            <a:r>
              <a:rPr lang="en-US" dirty="0" err="1"/>
              <a:t>syslockinfo</a:t>
            </a:r>
            <a:r>
              <a:rPr lang="en-US" dirty="0"/>
              <a:t> and </a:t>
            </a:r>
            <a:r>
              <a:rPr lang="en-US" dirty="0" err="1" smtClean="0"/>
              <a:t>sp_lock</a:t>
            </a:r>
            <a:endParaRPr lang="en-US" dirty="0" smtClean="0"/>
          </a:p>
          <a:p>
            <a:pPr marL="690563" lvl="1" indent="-290513"/>
            <a:r>
              <a:rPr lang="en-US" dirty="0" smtClean="0"/>
              <a:t>Each row has information about both the </a:t>
            </a:r>
            <a:r>
              <a:rPr lang="en-US" dirty="0"/>
              <a:t>resource and </a:t>
            </a:r>
            <a:r>
              <a:rPr lang="en-US" dirty="0" smtClean="0"/>
              <a:t>the request</a:t>
            </a:r>
            <a:r>
              <a:rPr lang="en-US" b="0" dirty="0" smtClean="0"/>
              <a:t>  </a:t>
            </a:r>
          </a:p>
          <a:p>
            <a:pPr marL="690563" lvl="1" indent="-290513"/>
            <a:r>
              <a:rPr lang="en-US" b="0" dirty="0" err="1" smtClean="0"/>
              <a:t>request_status</a:t>
            </a:r>
            <a:r>
              <a:rPr lang="en-US" b="0" dirty="0" smtClean="0"/>
              <a:t> = WAIT implies blocking</a:t>
            </a:r>
          </a:p>
          <a:p>
            <a:pPr marL="290513" indent="-290513"/>
            <a:r>
              <a:rPr lang="en-US" b="0" dirty="0" err="1" smtClean="0"/>
              <a:t>sys.dm_os_waiting_tasks</a:t>
            </a:r>
            <a:r>
              <a:rPr lang="en-US" b="0" dirty="0" smtClean="0"/>
              <a:t> </a:t>
            </a:r>
          </a:p>
          <a:p>
            <a:pPr marL="690563" lvl="1" indent="-290513"/>
            <a:r>
              <a:rPr lang="en-US" b="0" dirty="0" err="1" smtClean="0"/>
              <a:t>blocking_session_id</a:t>
            </a:r>
            <a:r>
              <a:rPr lang="en-US" b="0" dirty="0" smtClean="0"/>
              <a:t> &gt; 0</a:t>
            </a:r>
          </a:p>
          <a:p>
            <a:pPr marL="290513" indent="-290513"/>
            <a:r>
              <a:rPr lang="en-US" b="0" dirty="0" err="1" smtClean="0"/>
              <a:t>sys.dm_exec_requests</a:t>
            </a:r>
            <a:r>
              <a:rPr lang="en-US" b="0" dirty="0" smtClean="0"/>
              <a:t> </a:t>
            </a:r>
          </a:p>
          <a:p>
            <a:pPr marL="690563" lvl="1" indent="-290513"/>
            <a:r>
              <a:rPr lang="en-US" b="0" dirty="0" smtClean="0"/>
              <a:t>status = suspended</a:t>
            </a:r>
          </a:p>
          <a:p>
            <a:pPr marL="690563" lvl="1" indent="-290513"/>
            <a:r>
              <a:rPr lang="en-US" b="0" dirty="0" err="1" smtClean="0"/>
              <a:t>blocking_session_id</a:t>
            </a:r>
            <a:r>
              <a:rPr lang="en-US" b="0" dirty="0" smtClean="0"/>
              <a:t> &gt; 0</a:t>
            </a:r>
          </a:p>
        </p:txBody>
      </p:sp>
    </p:spTree>
    <p:extLst>
      <p:ext uri="{BB962C8B-B14F-4D97-AF65-F5344CB8AC3E}">
        <p14:creationId xmlns:p14="http://schemas.microsoft.com/office/powerpoint/2010/main" val="23400661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6</a:t>
            </a:fld>
            <a:endParaRPr lang="en-US" dirty="0">
              <a:solidFill>
                <a:prstClr val="black"/>
              </a:solidFill>
            </a:endParaRPr>
          </a:p>
        </p:txBody>
      </p:sp>
      <p:sp>
        <p:nvSpPr>
          <p:cNvPr id="3" name="Rectangle 2"/>
          <p:cNvSpPr/>
          <p:nvPr/>
        </p:nvSpPr>
        <p:spPr>
          <a:xfrm>
            <a:off x="107504" y="2276872"/>
            <a:ext cx="8856984" cy="2308324"/>
          </a:xfrm>
          <a:prstGeom prst="rect">
            <a:avLst/>
          </a:prstGeom>
        </p:spPr>
        <p:txBody>
          <a:bodyPr wrap="square">
            <a:spAutoFit/>
          </a:bodyPr>
          <a:lstStyle/>
          <a:p>
            <a:pPr lvl="1"/>
            <a:r>
              <a:rPr lang="en-US" b="1" dirty="0"/>
              <a:t>Purpose</a:t>
            </a:r>
          </a:p>
          <a:p>
            <a:pPr lvl="2"/>
            <a:r>
              <a:rPr lang="en-US" dirty="0"/>
              <a:t>Viewing lock/block </a:t>
            </a:r>
            <a:r>
              <a:rPr lang="en-US" dirty="0" smtClean="0"/>
              <a:t>information</a:t>
            </a:r>
          </a:p>
          <a:p>
            <a:pPr lvl="2"/>
            <a:endParaRPr lang="en-US" dirty="0"/>
          </a:p>
          <a:p>
            <a:pPr lvl="1"/>
            <a:r>
              <a:rPr lang="en-US" b="1" dirty="0"/>
              <a:t>Objective</a:t>
            </a:r>
          </a:p>
          <a:p>
            <a:pPr lvl="2"/>
            <a:r>
              <a:rPr lang="en-US" dirty="0"/>
              <a:t>Make use of the three DMVs we’ve </a:t>
            </a:r>
            <a:r>
              <a:rPr lang="en-US" dirty="0" smtClean="0"/>
              <a:t>learned during the </a:t>
            </a:r>
            <a:r>
              <a:rPr lang="en-US" dirty="0"/>
              <a:t>session </a:t>
            </a:r>
          </a:p>
          <a:p>
            <a:pPr lvl="3"/>
            <a:r>
              <a:rPr lang="en-US" dirty="0" err="1"/>
              <a:t>sys.dm_tran_locks</a:t>
            </a:r>
            <a:endParaRPr lang="en-US" dirty="0"/>
          </a:p>
          <a:p>
            <a:pPr lvl="3"/>
            <a:r>
              <a:rPr lang="en-US" dirty="0" err="1"/>
              <a:t>sys.dm_os_waiting_tasks</a:t>
            </a:r>
            <a:endParaRPr lang="en-US" dirty="0"/>
          </a:p>
          <a:p>
            <a:pPr lvl="3"/>
            <a:r>
              <a:rPr lang="en-US" dirty="0" err="1"/>
              <a:t>sys.dm_exec_requests</a:t>
            </a:r>
            <a:endParaRPr lang="en-US" dirty="0"/>
          </a:p>
        </p:txBody>
      </p:sp>
    </p:spTree>
    <p:extLst>
      <p:ext uri="{BB962C8B-B14F-4D97-AF65-F5344CB8AC3E}">
        <p14:creationId xmlns:p14="http://schemas.microsoft.com/office/powerpoint/2010/main" val="18432654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7</a:t>
            </a:fld>
            <a:endParaRPr lang="en-US" dirty="0">
              <a:solidFill>
                <a:prstClr val="black"/>
              </a:solidFill>
            </a:endParaRPr>
          </a:p>
        </p:txBody>
      </p:sp>
      <p:sp>
        <p:nvSpPr>
          <p:cNvPr id="3" name="Rectangle 2"/>
          <p:cNvSpPr/>
          <p:nvPr/>
        </p:nvSpPr>
        <p:spPr>
          <a:xfrm>
            <a:off x="107504" y="2276872"/>
            <a:ext cx="8856984" cy="2308324"/>
          </a:xfrm>
          <a:prstGeom prst="rect">
            <a:avLst/>
          </a:prstGeom>
        </p:spPr>
        <p:txBody>
          <a:bodyPr wrap="square">
            <a:spAutoFit/>
          </a:bodyPr>
          <a:lstStyle/>
          <a:p>
            <a:pPr lvl="1"/>
            <a:r>
              <a:rPr lang="en-US" b="1" dirty="0"/>
              <a:t>Purpose</a:t>
            </a:r>
          </a:p>
          <a:p>
            <a:pPr lvl="2"/>
            <a:r>
              <a:rPr lang="en-US" dirty="0"/>
              <a:t>Viewing lock/block </a:t>
            </a:r>
            <a:r>
              <a:rPr lang="en-US" dirty="0" smtClean="0"/>
              <a:t>information</a:t>
            </a:r>
          </a:p>
          <a:p>
            <a:pPr lvl="2"/>
            <a:endParaRPr lang="en-US" dirty="0"/>
          </a:p>
          <a:p>
            <a:pPr lvl="1"/>
            <a:r>
              <a:rPr lang="en-US" b="1" dirty="0"/>
              <a:t>Objective</a:t>
            </a:r>
          </a:p>
          <a:p>
            <a:pPr lvl="2"/>
            <a:r>
              <a:rPr lang="en-US" dirty="0"/>
              <a:t>Make use of the three DMVs we’ve learnt for the session </a:t>
            </a:r>
          </a:p>
          <a:p>
            <a:pPr lvl="3"/>
            <a:r>
              <a:rPr lang="en-US" dirty="0" err="1"/>
              <a:t>sys.dm_tran_locks</a:t>
            </a:r>
            <a:endParaRPr lang="en-US" dirty="0"/>
          </a:p>
          <a:p>
            <a:pPr lvl="3"/>
            <a:r>
              <a:rPr lang="en-US" dirty="0" err="1"/>
              <a:t>sys.dm_os_waiting_tasks</a:t>
            </a:r>
            <a:endParaRPr lang="en-US" dirty="0"/>
          </a:p>
          <a:p>
            <a:pPr lvl="3"/>
            <a:r>
              <a:rPr lang="en-US" dirty="0" err="1"/>
              <a:t>sys.dm_exec_requests</a:t>
            </a:r>
            <a:endParaRPr lang="en-US" dirty="0"/>
          </a:p>
        </p:txBody>
      </p:sp>
    </p:spTree>
    <p:extLst>
      <p:ext uri="{BB962C8B-B14F-4D97-AF65-F5344CB8AC3E}">
        <p14:creationId xmlns:p14="http://schemas.microsoft.com/office/powerpoint/2010/main" val="37746730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causes of blocking</a:t>
            </a:r>
            <a:endParaRPr lang="en-US" dirty="0"/>
          </a:p>
        </p:txBody>
      </p:sp>
      <p:sp>
        <p:nvSpPr>
          <p:cNvPr id="3" name="Content Placeholder 2"/>
          <p:cNvSpPr>
            <a:spLocks noGrp="1"/>
          </p:cNvSpPr>
          <p:nvPr>
            <p:ph idx="1"/>
          </p:nvPr>
        </p:nvSpPr>
        <p:spPr/>
        <p:txBody>
          <a:bodyPr/>
          <a:lstStyle/>
          <a:p>
            <a:pPr marL="290513" indent="-290513"/>
            <a:r>
              <a:rPr lang="en-US" b="0" dirty="0" smtClean="0"/>
              <a:t>Long-running queries or transactions</a:t>
            </a:r>
          </a:p>
          <a:p>
            <a:pPr marL="290513" indent="-290513"/>
            <a:r>
              <a:rPr lang="en-US" b="0" dirty="0" smtClean="0"/>
              <a:t>Inappropriate transaction or transaction-isolation level</a:t>
            </a:r>
          </a:p>
          <a:p>
            <a:pPr marL="290513" indent="-290513"/>
            <a:r>
              <a:rPr lang="en-US" dirty="0"/>
              <a:t>Orphaned transaction</a:t>
            </a:r>
          </a:p>
          <a:p>
            <a:pPr marL="290513" indent="-290513"/>
            <a:r>
              <a:rPr lang="en-US" b="0" dirty="0" smtClean="0"/>
              <a:t>Undetected distributed deadlock</a:t>
            </a:r>
          </a:p>
          <a:p>
            <a:pPr marL="290513" indent="-290513"/>
            <a:r>
              <a:rPr lang="en-US" b="0" dirty="0" smtClean="0"/>
              <a:t>Not processing result quickly or completely</a:t>
            </a:r>
          </a:p>
          <a:p>
            <a:endParaRPr lang="en-US" dirty="0"/>
          </a:p>
        </p:txBody>
      </p:sp>
    </p:spTree>
    <p:extLst>
      <p:ext uri="{BB962C8B-B14F-4D97-AF65-F5344CB8AC3E}">
        <p14:creationId xmlns:p14="http://schemas.microsoft.com/office/powerpoint/2010/main" val="29771723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90513" indent="-290513"/>
            <a:r>
              <a:rPr lang="en-US" b="0" dirty="0" smtClean="0"/>
              <a:t>Long-running queries or transactions</a:t>
            </a:r>
          </a:p>
        </p:txBody>
      </p:sp>
      <p:sp>
        <p:nvSpPr>
          <p:cNvPr id="3" name="Content Placeholder 2"/>
          <p:cNvSpPr>
            <a:spLocks noGrp="1"/>
          </p:cNvSpPr>
          <p:nvPr>
            <p:ph idx="1"/>
          </p:nvPr>
        </p:nvSpPr>
        <p:spPr/>
        <p:txBody>
          <a:bodyPr>
            <a:normAutofit fontScale="92500" lnSpcReduction="10000"/>
          </a:bodyPr>
          <a:lstStyle/>
          <a:p>
            <a:r>
              <a:rPr lang="en-US" dirty="0" smtClean="0"/>
              <a:t>Statement may be waiting on resources</a:t>
            </a:r>
          </a:p>
          <a:p>
            <a:pPr lvl="1"/>
            <a:r>
              <a:rPr lang="en-US" dirty="0" smtClean="0"/>
              <a:t>A status of runnable indicates CPU waits</a:t>
            </a:r>
          </a:p>
          <a:p>
            <a:pPr lvl="1"/>
            <a:r>
              <a:rPr lang="en-US" dirty="0" smtClean="0"/>
              <a:t>A status of suspended indicates other resource waits</a:t>
            </a:r>
          </a:p>
          <a:p>
            <a:pPr lvl="2"/>
            <a:r>
              <a:rPr lang="en-US" dirty="0" err="1" smtClean="0"/>
              <a:t>wait_type</a:t>
            </a:r>
            <a:r>
              <a:rPr lang="en-US" dirty="0" smtClean="0"/>
              <a:t> column will indicate which resource</a:t>
            </a:r>
          </a:p>
          <a:p>
            <a:pPr lvl="2"/>
            <a:r>
              <a:rPr lang="en-US" dirty="0" err="1" smtClean="0"/>
              <a:t>blocking_session_id</a:t>
            </a:r>
            <a:r>
              <a:rPr lang="en-US" dirty="0" smtClean="0"/>
              <a:t> &gt; 0 means the session is being blocked, keep following the chain to find the head blocker</a:t>
            </a:r>
          </a:p>
          <a:p>
            <a:r>
              <a:rPr lang="en-US" dirty="0" smtClean="0"/>
              <a:t>May have high values for the following columns</a:t>
            </a:r>
            <a:endParaRPr lang="en-US" dirty="0"/>
          </a:p>
          <a:p>
            <a:pPr lvl="1"/>
            <a:r>
              <a:rPr lang="en-US" dirty="0" err="1" smtClean="0"/>
              <a:t>cpu_time</a:t>
            </a:r>
            <a:r>
              <a:rPr lang="en-US" dirty="0"/>
              <a:t>/</a:t>
            </a:r>
            <a:r>
              <a:rPr lang="en-US" dirty="0" err="1" smtClean="0"/>
              <a:t>total_elapsed_time</a:t>
            </a:r>
            <a:endParaRPr lang="en-US" dirty="0" smtClean="0"/>
          </a:p>
          <a:p>
            <a:pPr lvl="1"/>
            <a:r>
              <a:rPr lang="en-US" dirty="0" smtClean="0"/>
              <a:t>reads/writes</a:t>
            </a:r>
          </a:p>
          <a:p>
            <a:pPr lvl="1"/>
            <a:r>
              <a:rPr lang="en-US" dirty="0" err="1" smtClean="0"/>
              <a:t>logical_reads</a:t>
            </a:r>
            <a:endParaRPr lang="en-US" dirty="0" smtClean="0"/>
          </a:p>
          <a:p>
            <a:pPr lvl="1"/>
            <a:r>
              <a:rPr lang="en-US" dirty="0" err="1" smtClean="0"/>
              <a:t>granted_query_memory</a:t>
            </a:r>
            <a:endParaRPr lang="en-US" dirty="0" smtClean="0"/>
          </a:p>
          <a:p>
            <a:r>
              <a:rPr lang="en-US" dirty="0" smtClean="0"/>
              <a:t>Can improve by</a:t>
            </a:r>
          </a:p>
          <a:p>
            <a:pPr lvl="1"/>
            <a:r>
              <a:rPr lang="en-US" dirty="0" smtClean="0"/>
              <a:t>Optimizing the query to shorten its duration</a:t>
            </a:r>
          </a:p>
          <a:p>
            <a:pPr lvl="1"/>
            <a:r>
              <a:rPr lang="en-US" dirty="0" smtClean="0"/>
              <a:t>Breaking the transaction up into smaller transactions</a:t>
            </a:r>
          </a:p>
          <a:p>
            <a:pPr lvl="1"/>
            <a:r>
              <a:rPr lang="en-US" dirty="0" smtClean="0"/>
              <a:t>Changing the timing to prevent concurrency with other queries</a:t>
            </a:r>
          </a:p>
          <a:p>
            <a:pPr lvl="1"/>
            <a:r>
              <a:rPr lang="en-US" dirty="0" smtClean="0"/>
              <a:t>Implementing Row versioning</a:t>
            </a:r>
          </a:p>
          <a:p>
            <a:pPr lvl="1"/>
            <a:endParaRPr lang="en-US" dirty="0" smtClean="0"/>
          </a:p>
        </p:txBody>
      </p:sp>
    </p:spTree>
    <p:extLst>
      <p:ext uri="{BB962C8B-B14F-4D97-AF65-F5344CB8AC3E}">
        <p14:creationId xmlns:p14="http://schemas.microsoft.com/office/powerpoint/2010/main" val="3549105810"/>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06BD24-BEEC-40AC-90F2-04C7270E5EE5}"/>
</file>

<file path=customXml/itemProps2.xml><?xml version="1.0" encoding="utf-8"?>
<ds:datastoreItem xmlns:ds="http://schemas.openxmlformats.org/officeDocument/2006/customXml" ds:itemID="{2623DF25-FF60-4827-A9CE-FBF34D9C6806}"/>
</file>

<file path=customXml/itemProps3.xml><?xml version="1.0" encoding="utf-8"?>
<ds:datastoreItem xmlns:ds="http://schemas.openxmlformats.org/officeDocument/2006/customXml" ds:itemID="{4322F4A8-8AAB-4CBF-BCE9-8C2BC1D83650}"/>
</file>

<file path=docProps/app.xml><?xml version="1.0" encoding="utf-8"?>
<Properties xmlns="http://schemas.openxmlformats.org/officeDocument/2006/extended-properties" xmlns:vt="http://schemas.openxmlformats.org/officeDocument/2006/docPropsVTypes">
  <Template>test workshop presentation</Template>
  <TotalTime>3665</TotalTime>
  <Words>5791</Words>
  <Application>Microsoft Office PowerPoint</Application>
  <PresentationFormat>On-screen Show (4:3)</PresentationFormat>
  <Paragraphs>623</Paragraphs>
  <Slides>26</Slides>
  <Notes>25</Notes>
  <HiddenSlides>6</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BuildID_CrsTitle_Template(MS)</vt:lpstr>
      <vt:lpstr>Lesson 15: Blocking and Deadlocks</vt:lpstr>
      <vt:lpstr>Conditions and Terms of Use </vt:lpstr>
      <vt:lpstr>Students: How to View this Presentation</vt:lpstr>
      <vt:lpstr>Objectives</vt:lpstr>
      <vt:lpstr>Viewing Blocking by Using DMVs</vt:lpstr>
      <vt:lpstr>PowerPoint Presentation</vt:lpstr>
      <vt:lpstr>PowerPoint Presentation</vt:lpstr>
      <vt:lpstr>Different causes of blocking</vt:lpstr>
      <vt:lpstr>Long-running queries or transactions</vt:lpstr>
      <vt:lpstr>Inappropriate transaction or transaction-isolation level</vt:lpstr>
      <vt:lpstr>Orphaned Transactions</vt:lpstr>
      <vt:lpstr>Undetected distributed deadlock</vt:lpstr>
      <vt:lpstr>Not processing result quickly or completely</vt:lpstr>
      <vt:lpstr>Compile blocking</vt:lpstr>
      <vt:lpstr>Minimizing Blocking</vt:lpstr>
      <vt:lpstr>PowerPoint Presentation</vt:lpstr>
      <vt:lpstr>What is a deadlock</vt:lpstr>
      <vt:lpstr>Detection and identification</vt:lpstr>
      <vt:lpstr>Deadlock Analysis—Example Using Trace Flag 1222</vt:lpstr>
      <vt:lpstr>Deadlock Analysis</vt:lpstr>
      <vt:lpstr>PowerPoint Presentation</vt:lpstr>
      <vt:lpstr>Resolution &amp; avoidance</vt:lpstr>
      <vt:lpstr>PowerPoint Presentation</vt:lpstr>
      <vt:lpstr>PowerPoint Presentation</vt:lpstr>
      <vt:lpstr>Lesson Review </vt:lpstr>
      <vt:lpstr>Module 3: Locking &amp; Concurrency</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 Ho</dc:creator>
  <cp:lastModifiedBy>Pam Lahoud</cp:lastModifiedBy>
  <cp:revision>161</cp:revision>
  <dcterms:created xsi:type="dcterms:W3CDTF">2012-02-23T03:57:43Z</dcterms:created>
  <dcterms:modified xsi:type="dcterms:W3CDTF">2012-12-01T00:04:23Z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ies>
</file>