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356" r:id="rId6"/>
    <p:sldId id="363" r:id="rId7"/>
    <p:sldId id="366" r:id="rId8"/>
    <p:sldId id="329" r:id="rId9"/>
    <p:sldId id="336" r:id="rId10"/>
    <p:sldId id="332" r:id="rId11"/>
    <p:sldId id="337" r:id="rId12"/>
    <p:sldId id="339" r:id="rId13"/>
    <p:sldId id="341" r:id="rId14"/>
    <p:sldId id="367" r:id="rId15"/>
    <p:sldId id="368" r:id="rId16"/>
    <p:sldId id="369" r:id="rId17"/>
    <p:sldId id="370" r:id="rId18"/>
    <p:sldId id="371" r:id="rId19"/>
    <p:sldId id="340" r:id="rId20"/>
    <p:sldId id="330" r:id="rId21"/>
    <p:sldId id="331" r:id="rId22"/>
    <p:sldId id="335" r:id="rId23"/>
    <p:sldId id="372" r:id="rId24"/>
    <p:sldId id="333" r:id="rId25"/>
    <p:sldId id="334" r:id="rId26"/>
    <p:sldId id="30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8" autoAdjust="0"/>
    <p:restoredTop sz="49931" autoAdjust="0"/>
  </p:normalViewPr>
  <p:slideViewPr>
    <p:cSldViewPr>
      <p:cViewPr varScale="1">
        <p:scale>
          <a:sx n="52" d="100"/>
          <a:sy n="52" d="100"/>
        </p:scale>
        <p:origin x="-324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267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4564-D013-4A47-81E6-68D2BB6A4DCE}" type="datetimeFigureOut">
              <a:rPr lang="en-US" smtClean="0"/>
              <a:t>4/25/2012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7E07E-9F09-46B6-8D2F-E1DC5FD34F24}" type="slidenum">
              <a:rPr lang="en-US" smtClean="0"/>
              <a:t>‹#›</a:t>
            </a:fld>
            <a:endParaRPr lang="en-US"/>
          </a:p>
        </p:txBody>
      </p:sp>
    </p:spTree>
    <p:extLst>
      <p:ext uri="{BB962C8B-B14F-4D97-AF65-F5344CB8AC3E}">
        <p14:creationId xmlns:p14="http://schemas.microsoft.com/office/powerpoint/2010/main" val="27955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o.microsoft.com/fwlink/p/?LinkId=22320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upport.microsoft.com/kb/311503"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qlcat.com/sqlcat/b/whitepapers/archive/2011/07/05/diagnosing-and-resolving-spinlock-contention-on-sql-server.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go.microsoft.com/fwlink/p/?LinkId=212519" TargetMode="External"/><Relationship Id="rId3" Type="http://schemas.openxmlformats.org/officeDocument/2006/relationships/hyperlink" Target="http://go.microsoft.com/fwlink/p/?LinkId=212508" TargetMode="External"/><Relationship Id="rId7" Type="http://schemas.openxmlformats.org/officeDocument/2006/relationships/hyperlink" Target="http://go.microsoft.com/fwlink/p/?LinkId=182932"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go.microsoft.com/fwlink/p/?LinkId=179926" TargetMode="External"/><Relationship Id="rId5" Type="http://schemas.openxmlformats.org/officeDocument/2006/relationships/hyperlink" Target="http://go.microsoft.com/fwlink/p/?LinkId=223167" TargetMode="External"/><Relationship Id="rId4" Type="http://schemas.openxmlformats.org/officeDocument/2006/relationships/hyperlink" Target="http://go.microsoft.com/fwlink/p/?LinkId=21251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p/?LinkId=22317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p/?LinkID=214993"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go.microsoft.com/fwlink/p/?LinkId=215158" TargetMode="External"/><Relationship Id="rId4" Type="http://schemas.openxmlformats.org/officeDocument/2006/relationships/hyperlink" Target="http://go.microsoft.com/fwlink/p/?LinkID=22178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a:t>
            </a:fld>
            <a:endParaRPr lang="en-US"/>
          </a:p>
        </p:txBody>
      </p:sp>
    </p:spTree>
    <p:extLst>
      <p:ext uri="{BB962C8B-B14F-4D97-AF65-F5344CB8AC3E}">
        <p14:creationId xmlns:p14="http://schemas.microsoft.com/office/powerpoint/2010/main" val="48763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Indicators of Latch Contention</a:t>
            </a:r>
          </a:p>
          <a:p>
            <a:r>
              <a:rPr lang="en-US" sz="1200" kern="1200" dirty="0" smtClean="0">
                <a:solidFill>
                  <a:schemeClr val="tx1"/>
                </a:solidFill>
                <a:effectLst/>
                <a:latin typeface="+mn-lt"/>
                <a:ea typeface="+mn-ea"/>
                <a:cs typeface="+mn-cs"/>
              </a:rPr>
              <a:t>As stated previously, latch contention is only problematic when the contention and wait time associated with acquiring page latches prevents throughput from increasing when CPU resources are available. To determine an acceptable amount of contention requires a holistic approach which considers performance and throughput requirements together with available I/O and CPU resources. This section will walk you through determining the impact of latch contention on workload as follows: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Measure overall wait times during a representative test.</a:t>
            </a:r>
          </a:p>
          <a:p>
            <a:r>
              <a:rPr lang="en-US" sz="1200" kern="1200" dirty="0" smtClean="0">
                <a:solidFill>
                  <a:schemeClr val="tx1"/>
                </a:solidFill>
                <a:effectLst/>
                <a:latin typeface="+mn-lt"/>
                <a:ea typeface="+mn-ea"/>
                <a:cs typeface="+mn-cs"/>
              </a:rPr>
              <a:t>2.	Rank them in order.</a:t>
            </a:r>
          </a:p>
          <a:p>
            <a:r>
              <a:rPr lang="en-US" sz="1200" kern="1200" dirty="0" smtClean="0">
                <a:solidFill>
                  <a:schemeClr val="tx1"/>
                </a:solidFill>
                <a:effectLst/>
                <a:latin typeface="+mn-lt"/>
                <a:ea typeface="+mn-ea"/>
                <a:cs typeface="+mn-cs"/>
              </a:rPr>
              <a:t>3.	Determine the proportion of those that are related to latches.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Cumulative wait information is available from the </a:t>
            </a:r>
            <a:r>
              <a:rPr lang="en-US" sz="1200" i="1" kern="1200" dirty="0" err="1" smtClean="0">
                <a:solidFill>
                  <a:schemeClr val="tx1"/>
                </a:solidFill>
                <a:effectLst/>
                <a:latin typeface="+mn-lt"/>
                <a:ea typeface="+mn-ea"/>
                <a:cs typeface="+mn-cs"/>
              </a:rPr>
              <a:t>sys.dm_os_wait_stats</a:t>
            </a:r>
            <a:r>
              <a:rPr lang="en-US" sz="1200" kern="1200" dirty="0" smtClean="0">
                <a:solidFill>
                  <a:schemeClr val="tx1"/>
                </a:solidFill>
                <a:effectLst/>
                <a:latin typeface="+mn-lt"/>
                <a:ea typeface="+mn-ea"/>
                <a:cs typeface="+mn-cs"/>
              </a:rPr>
              <a:t> DMV. The most common type of latch contention is buffer latch contention, observed as an increase in wait times for latches with a </a:t>
            </a:r>
            <a:r>
              <a:rPr lang="en-US" sz="1200" i="1" kern="1200" dirty="0" err="1" smtClean="0">
                <a:solidFill>
                  <a:schemeClr val="tx1"/>
                </a:solidFill>
                <a:effectLst/>
                <a:latin typeface="+mn-lt"/>
                <a:ea typeface="+mn-ea"/>
                <a:cs typeface="+mn-cs"/>
              </a:rPr>
              <a:t>wait_type</a:t>
            </a:r>
            <a:r>
              <a:rPr lang="en-US" sz="1200" kern="1200" dirty="0" smtClean="0">
                <a:solidFill>
                  <a:schemeClr val="tx1"/>
                </a:solidFill>
                <a:effectLst/>
                <a:latin typeface="+mn-lt"/>
                <a:ea typeface="+mn-ea"/>
                <a:cs typeface="+mn-cs"/>
              </a:rPr>
              <a:t> of </a:t>
            </a:r>
            <a:r>
              <a:rPr lang="en-US" sz="1200" b="1" kern="1200" dirty="0" smtClean="0">
                <a:solidFill>
                  <a:schemeClr val="tx1"/>
                </a:solidFill>
                <a:effectLst/>
                <a:latin typeface="+mn-lt"/>
                <a:ea typeface="+mn-ea"/>
                <a:cs typeface="+mn-cs"/>
              </a:rPr>
              <a:t>PAGELATCH_*</a:t>
            </a:r>
            <a:r>
              <a:rPr lang="en-US" sz="1200" kern="1200" dirty="0" smtClean="0">
                <a:solidFill>
                  <a:schemeClr val="tx1"/>
                </a:solidFill>
                <a:effectLst/>
                <a:latin typeface="+mn-lt"/>
                <a:ea typeface="+mn-ea"/>
                <a:cs typeface="+mn-cs"/>
              </a:rPr>
              <a:t>. Non-buffer latches are grouped under the </a:t>
            </a:r>
            <a:r>
              <a:rPr lang="en-US" sz="1200" b="1" kern="1200" dirty="0" smtClean="0">
                <a:solidFill>
                  <a:schemeClr val="tx1"/>
                </a:solidFill>
                <a:effectLst/>
                <a:latin typeface="+mn-lt"/>
                <a:ea typeface="+mn-ea"/>
                <a:cs typeface="+mn-cs"/>
              </a:rPr>
              <a:t>LATCH*</a:t>
            </a:r>
            <a:r>
              <a:rPr lang="en-US" sz="1200" kern="1200" dirty="0" smtClean="0">
                <a:solidFill>
                  <a:schemeClr val="tx1"/>
                </a:solidFill>
                <a:effectLst/>
                <a:latin typeface="+mn-lt"/>
                <a:ea typeface="+mn-ea"/>
                <a:cs typeface="+mn-cs"/>
              </a:rPr>
              <a:t> wait type. As the diagram below illustrates you should first take a cumulative look at system waits using the </a:t>
            </a:r>
            <a:r>
              <a:rPr lang="en-US" sz="1200" i="1" kern="1200" dirty="0" err="1" smtClean="0">
                <a:solidFill>
                  <a:schemeClr val="tx1"/>
                </a:solidFill>
                <a:effectLst/>
                <a:latin typeface="+mn-lt"/>
                <a:ea typeface="+mn-ea"/>
                <a:cs typeface="+mn-cs"/>
              </a:rPr>
              <a:t>sys.dm_os_wait_stats</a:t>
            </a:r>
            <a:r>
              <a:rPr lang="en-US" sz="1200" kern="1200" dirty="0" smtClean="0">
                <a:solidFill>
                  <a:schemeClr val="tx1"/>
                </a:solidFill>
                <a:effectLst/>
                <a:latin typeface="+mn-lt"/>
                <a:ea typeface="+mn-ea"/>
                <a:cs typeface="+mn-cs"/>
              </a:rPr>
              <a:t> DMV to determine the percentage of the overall wait time caused by buffer or non-buffer latches. If you encounter non-buffer latches the </a:t>
            </a:r>
            <a:r>
              <a:rPr lang="en-US" sz="1200" i="1" kern="1200" dirty="0" err="1" smtClean="0">
                <a:solidFill>
                  <a:schemeClr val="tx1"/>
                </a:solidFill>
                <a:effectLst/>
                <a:latin typeface="+mn-lt"/>
                <a:ea typeface="+mn-ea"/>
                <a:cs typeface="+mn-cs"/>
              </a:rPr>
              <a:t>sys.dm_os_latch_stats</a:t>
            </a:r>
            <a:r>
              <a:rPr lang="en-US" sz="1200" kern="1200" dirty="0" smtClean="0">
                <a:solidFill>
                  <a:schemeClr val="tx1"/>
                </a:solidFill>
                <a:effectLst/>
                <a:latin typeface="+mn-lt"/>
                <a:ea typeface="+mn-ea"/>
                <a:cs typeface="+mn-cs"/>
              </a:rPr>
              <a:t> DMV must also be examined.</a:t>
            </a:r>
          </a:p>
        </p:txBody>
      </p:sp>
      <p:sp>
        <p:nvSpPr>
          <p:cNvPr id="4" name="Slide Number Placeholder 3"/>
          <p:cNvSpPr>
            <a:spLocks noGrp="1"/>
          </p:cNvSpPr>
          <p:nvPr>
            <p:ph type="sldNum" sz="quarter" idx="10"/>
          </p:nvPr>
        </p:nvSpPr>
        <p:spPr/>
        <p:txBody>
          <a:bodyPr/>
          <a:lstStyle/>
          <a:p>
            <a:fld id="{CD07E07E-9F09-46B6-8D2F-E1DC5FD34F24}" type="slidenum">
              <a:rPr lang="en-US" smtClean="0"/>
              <a:t>10</a:t>
            </a:fld>
            <a:endParaRPr lang="en-US"/>
          </a:p>
        </p:txBody>
      </p:sp>
    </p:spTree>
    <p:extLst>
      <p:ext uri="{BB962C8B-B14F-4D97-AF65-F5344CB8AC3E}">
        <p14:creationId xmlns:p14="http://schemas.microsoft.com/office/powerpoint/2010/main" val="15573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a:p>
            <a:r>
              <a:rPr lang="en-US" dirty="0"/>
              <a:t>The following measures of latch wait time are indicators that excessive latch contention is affecting application performance:</a:t>
            </a:r>
          </a:p>
          <a:p>
            <a:pPr marL="228600" indent="-228600">
              <a:buAutoNum type="arabicPeriod"/>
            </a:pPr>
            <a:r>
              <a:rPr lang="en-US" b="1" dirty="0"/>
              <a:t>Average page latch wait time consistently increase with throughput - </a:t>
            </a:r>
            <a:r>
              <a:rPr lang="en-US" dirty="0"/>
              <a:t>If average page latch wait times consistently increase with throughput and in particular, if average buffer latch wait times also increase above expected disk response times, you should examine current waiting tasks using the </a:t>
            </a:r>
            <a:r>
              <a:rPr lang="en-US" i="1" dirty="0" err="1"/>
              <a:t>sys.dm_os_waiting_tasks</a:t>
            </a:r>
            <a:r>
              <a:rPr lang="en-US" dirty="0"/>
              <a:t> DMV. Averages can be misleading if analyzed in isolation so it is important to look at the system live when possible to understand workload characteristics. In particular check whether there are high waits on PAGELATCH_EX and/or PAGELATCH_SH requests on any pages. Follow these steps to diagnose increasing average page latch wait times with throughput:</a:t>
            </a:r>
          </a:p>
          <a:p>
            <a:pPr marL="228600" indent="-228600">
              <a:buAutoNum type="arabicPeriod"/>
            </a:pPr>
            <a:endParaRPr lang="en-US" dirty="0"/>
          </a:p>
          <a:p>
            <a:r>
              <a:rPr lang="en-US" dirty="0"/>
              <a:t>·	Use the sample scripts </a:t>
            </a:r>
            <a:r>
              <a:rPr lang="en-US" u="sng" dirty="0">
                <a:hlinkClick r:id="" action="ppaction://hlinkfile"/>
              </a:rPr>
              <a:t>Query </a:t>
            </a:r>
            <a:r>
              <a:rPr lang="en-US" u="sng" dirty="0" err="1">
                <a:hlinkClick r:id="" action="ppaction://hlinkfile"/>
              </a:rPr>
              <a:t>sys.dm_os_waiting_tasks</a:t>
            </a:r>
            <a:r>
              <a:rPr lang="en-US" u="sng" dirty="0">
                <a:hlinkClick r:id="" action="ppaction://hlinkfile"/>
              </a:rPr>
              <a:t> Ordered by Session ID</a:t>
            </a:r>
            <a:r>
              <a:rPr lang="en-US" dirty="0"/>
              <a:t> or </a:t>
            </a:r>
            <a:r>
              <a:rPr lang="en-US" u="sng" dirty="0">
                <a:hlinkClick r:id="" action="ppaction://hlinkfile"/>
              </a:rPr>
              <a:t>Calculate Waits Over a Time Period</a:t>
            </a:r>
            <a:r>
              <a:rPr lang="en-US" dirty="0"/>
              <a:t> to look at current waiting tasks and measure average latch wait time.</a:t>
            </a:r>
          </a:p>
          <a:p>
            <a:r>
              <a:rPr lang="en-US" dirty="0"/>
              <a:t>·	Use the sample script </a:t>
            </a:r>
            <a:r>
              <a:rPr lang="en-US" u="sng" dirty="0">
                <a:hlinkClick r:id="" action="ppaction://hlinkfile"/>
              </a:rPr>
              <a:t>Query Buffer Descriptors to Determine Objects Causing Latch Contention</a:t>
            </a:r>
            <a:r>
              <a:rPr lang="en-US" dirty="0"/>
              <a:t> to determine the index and underlying table on which the contention is occurring.</a:t>
            </a:r>
          </a:p>
          <a:p>
            <a:r>
              <a:rPr lang="en-US" dirty="0"/>
              <a:t>·	Measure average page latch wait time with the Performance Monitor counter </a:t>
            </a:r>
            <a:r>
              <a:rPr lang="en-US" b="1" dirty="0" err="1"/>
              <a:t>MSSQL%InstanceName</a:t>
            </a:r>
            <a:r>
              <a:rPr lang="en-US" b="1" dirty="0"/>
              <a:t>%\Wait Statistics\Page Latch Waits\Average Wait Time</a:t>
            </a:r>
            <a:r>
              <a:rPr lang="en-US" dirty="0"/>
              <a:t> or by running the </a:t>
            </a:r>
            <a:r>
              <a:rPr lang="en-US" i="1" dirty="0" err="1"/>
              <a:t>sys.dm_os_wait_stats</a:t>
            </a:r>
            <a:r>
              <a:rPr lang="en-US" dirty="0"/>
              <a:t> DMV.</a:t>
            </a:r>
          </a:p>
          <a:p>
            <a:r>
              <a:rPr lang="en-US" dirty="0"/>
              <a:t> </a:t>
            </a:r>
          </a:p>
          <a:p>
            <a:r>
              <a:rPr lang="en-US" b="1" dirty="0"/>
              <a:t>Note </a:t>
            </a:r>
          </a:p>
          <a:p>
            <a:r>
              <a:rPr lang="en-US" dirty="0"/>
              <a:t>To calculate the average wait time for a particular wait type (returned by </a:t>
            </a:r>
            <a:r>
              <a:rPr lang="en-US" i="1" dirty="0" err="1"/>
              <a:t>sys.dm_os_wait_stats</a:t>
            </a:r>
            <a:r>
              <a:rPr lang="en-US" dirty="0"/>
              <a:t> as </a:t>
            </a:r>
            <a:r>
              <a:rPr lang="en-US" i="1" dirty="0" err="1"/>
              <a:t>wait_type</a:t>
            </a:r>
            <a:r>
              <a:rPr lang="en-US" dirty="0"/>
              <a:t>), divide total wait time (returned as </a:t>
            </a:r>
            <a:r>
              <a:rPr lang="en-US" i="1" dirty="0" err="1"/>
              <a:t>wait_time_ms</a:t>
            </a:r>
            <a:r>
              <a:rPr lang="en-US" dirty="0"/>
              <a:t>) by the number of waiting tasks (returned as </a:t>
            </a:r>
            <a:r>
              <a:rPr lang="en-US" i="1" dirty="0" err="1"/>
              <a:t>waiting_tasks_count</a:t>
            </a:r>
            <a:r>
              <a:rPr lang="en-US" dirty="0" smtClean="0"/>
              <a:t>).</a:t>
            </a: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11</a:t>
            </a:fld>
            <a:endParaRPr lang="en-US"/>
          </a:p>
        </p:txBody>
      </p:sp>
    </p:spTree>
    <p:extLst>
      <p:ext uri="{BB962C8B-B14F-4D97-AF65-F5344CB8AC3E}">
        <p14:creationId xmlns:p14="http://schemas.microsoft.com/office/powerpoint/2010/main" val="400611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a:p>
            <a:pPr marL="228600" indent="-228600">
              <a:buAutoNum type="arabicPeriod" startAt="2"/>
            </a:pPr>
            <a:r>
              <a:rPr lang="en-US" b="1" dirty="0"/>
              <a:t>Percentage of total wait time spent on latch wait types during peak load - </a:t>
            </a:r>
            <a:r>
              <a:rPr lang="en-US" dirty="0"/>
              <a:t>If the average latch wait time as a percentage of overall wait time increases in line with application load, then latch contention may be affecting performance and should be investigated.</a:t>
            </a:r>
          </a:p>
          <a:p>
            <a:endParaRPr lang="en-US" dirty="0"/>
          </a:p>
          <a:p>
            <a:r>
              <a:rPr lang="en-US" dirty="0"/>
              <a:t>Measure page latch waits and non-page latch waits with the </a:t>
            </a:r>
            <a:r>
              <a:rPr lang="en-US" u="sng" dirty="0" err="1">
                <a:hlinkClick r:id="rId3"/>
              </a:rPr>
              <a:t>SQLServer:Wait</a:t>
            </a:r>
            <a:r>
              <a:rPr lang="en-US" u="sng" dirty="0">
                <a:hlinkClick r:id="rId3"/>
              </a:rPr>
              <a:t> Statistics Object</a:t>
            </a:r>
            <a:r>
              <a:rPr lang="en-US" dirty="0"/>
              <a:t> (http://go.microsoft.com/fwlink/p/?LinkId=223206) performance counters. Then compare the values for these performance counters to performance counters associated with CPU, I/O, memory and network throughput, for example transactions/sec and batch requests/sec are two good measures of resource utilization.</a:t>
            </a:r>
          </a:p>
          <a:p>
            <a:endParaRPr lang="en-US" dirty="0"/>
          </a:p>
          <a:p>
            <a:r>
              <a:rPr lang="en-US" b="1" dirty="0"/>
              <a:t>Note </a:t>
            </a:r>
          </a:p>
          <a:p>
            <a:r>
              <a:rPr lang="en-US" dirty="0"/>
              <a:t>Relative wait time for each wait type is not included in the </a:t>
            </a:r>
            <a:r>
              <a:rPr lang="en-US" i="1" dirty="0" err="1"/>
              <a:t>sys.dm_os_wait_stats</a:t>
            </a:r>
            <a:r>
              <a:rPr lang="en-US" dirty="0"/>
              <a:t> DMV because this DMW measures wait times since the last time that the instance of SQL Server was started or the cumulative wait statistics were reset using DBCC SQLPERF. To calculate the relative wait time for each wait type take a snapshot of </a:t>
            </a:r>
            <a:r>
              <a:rPr lang="en-US" i="1" dirty="0" err="1"/>
              <a:t>sys.dm_os_wait_stats</a:t>
            </a:r>
            <a:r>
              <a:rPr lang="en-US" dirty="0"/>
              <a:t> before peak load, after peak load, and then calculate the difference. The sample script </a:t>
            </a:r>
            <a:r>
              <a:rPr lang="en-US" u="sng" dirty="0">
                <a:hlinkClick r:id="" action="ppaction://hlinkfile"/>
              </a:rPr>
              <a:t>Calculate Waits Over a Time Period</a:t>
            </a:r>
            <a:r>
              <a:rPr lang="en-US" dirty="0"/>
              <a:t> can be used for this purpose.</a:t>
            </a:r>
          </a:p>
          <a:p>
            <a:endParaRPr lang="en-US" b="1" dirty="0"/>
          </a:p>
          <a:p>
            <a:r>
              <a:rPr lang="en-US" b="1" dirty="0"/>
              <a:t>Note </a:t>
            </a:r>
          </a:p>
          <a:p>
            <a:r>
              <a:rPr lang="en-US" dirty="0"/>
              <a:t>For a </a:t>
            </a:r>
            <a:r>
              <a:rPr lang="en-US" b="1" dirty="0"/>
              <a:t>non-production environment</a:t>
            </a:r>
            <a:r>
              <a:rPr lang="en-US" dirty="0"/>
              <a:t> only, clear the </a:t>
            </a:r>
            <a:r>
              <a:rPr lang="en-US" i="1" dirty="0" err="1"/>
              <a:t>sys.dm_os_wait_stats</a:t>
            </a:r>
            <a:r>
              <a:rPr lang="en-US" dirty="0"/>
              <a:t> DMV with the following command:</a:t>
            </a:r>
          </a:p>
          <a:p>
            <a:r>
              <a:rPr lang="en-US" dirty="0" err="1"/>
              <a:t>dbcc</a:t>
            </a:r>
            <a:r>
              <a:rPr lang="en-US" dirty="0"/>
              <a:t> SQLPERF ('</a:t>
            </a:r>
            <a:r>
              <a:rPr lang="en-US" dirty="0" err="1"/>
              <a:t>sys.dm_os_wait_stats</a:t>
            </a:r>
            <a:r>
              <a:rPr lang="en-US" dirty="0"/>
              <a:t>', 'CLEAR')</a:t>
            </a:r>
          </a:p>
          <a:p>
            <a:r>
              <a:rPr lang="en-US" dirty="0"/>
              <a:t>A similar command can be run to clear the </a:t>
            </a:r>
            <a:r>
              <a:rPr lang="en-US" i="1" dirty="0" err="1"/>
              <a:t>sys.dm_os_latch_stats</a:t>
            </a:r>
            <a:r>
              <a:rPr lang="en-US" dirty="0"/>
              <a:t> DMV:</a:t>
            </a:r>
          </a:p>
          <a:p>
            <a:r>
              <a:rPr lang="en-US" dirty="0" err="1"/>
              <a:t>dbcc</a:t>
            </a:r>
            <a:r>
              <a:rPr lang="en-US" dirty="0"/>
              <a:t> SQLPERF ('</a:t>
            </a:r>
            <a:r>
              <a:rPr lang="en-US" dirty="0" err="1"/>
              <a:t>sys.dm_os_latch_stats</a:t>
            </a:r>
            <a:r>
              <a:rPr lang="en-US" dirty="0"/>
              <a:t>', 'CLEAR')</a:t>
            </a:r>
          </a:p>
          <a:p>
            <a:endParaRPr lang="en-US" dirty="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12</a:t>
            </a:fld>
            <a:endParaRPr lang="en-US"/>
          </a:p>
        </p:txBody>
      </p:sp>
    </p:spTree>
    <p:extLst>
      <p:ext uri="{BB962C8B-B14F-4D97-AF65-F5344CB8AC3E}">
        <p14:creationId xmlns:p14="http://schemas.microsoft.com/office/powerpoint/2010/main" val="289540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startAt="3"/>
            </a:pPr>
            <a:r>
              <a:rPr lang="en-US" b="1" dirty="0"/>
              <a:t>Throughput does not increase, and in some case decreases, as application load increases and the number of CPU’s available to SQL Server increases – </a:t>
            </a:r>
            <a:endParaRPr lang="en-US" dirty="0"/>
          </a:p>
          <a:p>
            <a:pPr marL="228600" indent="-228600">
              <a:buAutoNum type="arabicPeriod" startAt="3"/>
            </a:pPr>
            <a:endParaRPr lang="en-US" b="1" dirty="0"/>
          </a:p>
          <a:p>
            <a:pPr marL="228600" indent="-228600">
              <a:buAutoNum type="arabicPeriod" startAt="3"/>
            </a:pPr>
            <a:r>
              <a:rPr lang="en-US" b="1" dirty="0"/>
              <a:t>CPU Utilization does not increase as application workload increases - </a:t>
            </a:r>
            <a:r>
              <a:rPr lang="en-US" dirty="0"/>
              <a:t>If the CPU utilization on the system does not increase as concurrency driven by application throughput increases, this is an indicator that SQL Server is waiting on something and symptomatic of latch contention.</a:t>
            </a:r>
          </a:p>
          <a:p>
            <a:endParaRPr lang="en-US" b="1" dirty="0"/>
          </a:p>
          <a:p>
            <a:r>
              <a:rPr lang="en-US" b="1" dirty="0"/>
              <a:t>Note </a:t>
            </a:r>
          </a:p>
          <a:p>
            <a:r>
              <a:rPr lang="en-US" b="1" dirty="0"/>
              <a:t>Analyze Root Cause</a:t>
            </a:r>
            <a:r>
              <a:rPr lang="en-US" dirty="0"/>
              <a:t> Even if each of the preceding conditions is true it is still possible that the root cause of the performance issues lies elsewhere. In fact, in the majority of cases sub-optimal CPU utilization is caused by other types of waits such as blocking on locks, I/O related waits or network related issues. As a rule of thumb it is always best to resolve the resource wait that represents the greatest proportion of overall wait time before proceeding with more in depth analysis.</a:t>
            </a:r>
          </a:p>
          <a:p>
            <a:endParaRPr lang="en-US" dirty="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13</a:t>
            </a:fld>
            <a:endParaRPr lang="en-US"/>
          </a:p>
        </p:txBody>
      </p:sp>
    </p:spTree>
    <p:extLst>
      <p:ext uri="{BB962C8B-B14F-4D97-AF65-F5344CB8AC3E}">
        <p14:creationId xmlns:p14="http://schemas.microsoft.com/office/powerpoint/2010/main" val="4128993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b="1" dirty="0"/>
              <a:t>Query </a:t>
            </a:r>
            <a:r>
              <a:rPr lang="en-US" b="1" dirty="0" err="1"/>
              <a:t>sys.dm_os_waiting_tasks</a:t>
            </a:r>
            <a:r>
              <a:rPr lang="en-US" b="1" dirty="0"/>
              <a:t> Ordered by Session ID</a:t>
            </a:r>
          </a:p>
          <a:p>
            <a:r>
              <a:rPr lang="en-US" dirty="0"/>
              <a:t>The following sample script will query </a:t>
            </a:r>
            <a:r>
              <a:rPr lang="en-US" dirty="0" err="1"/>
              <a:t>sys.dm_os_waiting_tasks</a:t>
            </a:r>
            <a:r>
              <a:rPr lang="en-US" dirty="0"/>
              <a:t> and return latch waits ordered by session ID:</a:t>
            </a:r>
          </a:p>
          <a:p>
            <a:r>
              <a:rPr lang="en-US" dirty="0"/>
              <a:t>/*WAITING TASKS ordered by </a:t>
            </a:r>
            <a:r>
              <a:rPr lang="en-US" dirty="0" err="1"/>
              <a:t>session_id</a:t>
            </a:r>
            <a:endParaRPr lang="en-US" dirty="0"/>
          </a:p>
          <a:p>
            <a:r>
              <a:rPr lang="en-US" dirty="0"/>
              <a:t>*******************************************************************/</a:t>
            </a:r>
          </a:p>
          <a:p>
            <a:r>
              <a:rPr lang="en-US" dirty="0"/>
              <a:t>SELECT </a:t>
            </a:r>
            <a:r>
              <a:rPr lang="en-US" dirty="0" err="1"/>
              <a:t>wt.session_id</a:t>
            </a:r>
            <a:r>
              <a:rPr lang="en-US" dirty="0"/>
              <a:t>, </a:t>
            </a:r>
            <a:r>
              <a:rPr lang="en-US" dirty="0" err="1"/>
              <a:t>wt.wait_type</a:t>
            </a:r>
            <a:endParaRPr lang="en-US" dirty="0"/>
          </a:p>
          <a:p>
            <a:r>
              <a:rPr lang="en-US" dirty="0"/>
              <a:t>, </a:t>
            </a:r>
            <a:r>
              <a:rPr lang="en-US" dirty="0" err="1"/>
              <a:t>er.last_wait_type</a:t>
            </a:r>
            <a:r>
              <a:rPr lang="en-US" dirty="0"/>
              <a:t> AS </a:t>
            </a:r>
            <a:r>
              <a:rPr lang="en-US" dirty="0" err="1"/>
              <a:t>last_wait_type</a:t>
            </a:r>
            <a:endParaRPr lang="en-US" dirty="0"/>
          </a:p>
          <a:p>
            <a:r>
              <a:rPr lang="en-US" dirty="0"/>
              <a:t>, </a:t>
            </a:r>
            <a:r>
              <a:rPr lang="en-US" dirty="0" err="1"/>
              <a:t>wt.wait_duration_ms</a:t>
            </a:r>
            <a:endParaRPr lang="en-US" dirty="0"/>
          </a:p>
          <a:p>
            <a:r>
              <a:rPr lang="en-US" dirty="0"/>
              <a:t>, </a:t>
            </a:r>
            <a:r>
              <a:rPr lang="en-US" dirty="0" err="1"/>
              <a:t>wt.blocking_session_id</a:t>
            </a:r>
            <a:r>
              <a:rPr lang="en-US" dirty="0"/>
              <a:t>, </a:t>
            </a:r>
            <a:r>
              <a:rPr lang="en-US" dirty="0" err="1"/>
              <a:t>wt.blocking_exec_context_id</a:t>
            </a:r>
            <a:r>
              <a:rPr lang="en-US" dirty="0"/>
              <a:t>, </a:t>
            </a:r>
            <a:r>
              <a:rPr lang="en-US" dirty="0" err="1"/>
              <a:t>resource_description</a:t>
            </a:r>
            <a:endParaRPr lang="en-US" dirty="0"/>
          </a:p>
          <a:p>
            <a:r>
              <a:rPr lang="en-US" dirty="0"/>
              <a:t>FROM </a:t>
            </a:r>
            <a:r>
              <a:rPr lang="en-US" dirty="0" err="1"/>
              <a:t>sys.dm_os_waiting_tasks</a:t>
            </a:r>
            <a:r>
              <a:rPr lang="en-US" dirty="0"/>
              <a:t> </a:t>
            </a:r>
            <a:r>
              <a:rPr lang="en-US" dirty="0" err="1"/>
              <a:t>wt</a:t>
            </a:r>
            <a:endParaRPr lang="en-US" dirty="0"/>
          </a:p>
          <a:p>
            <a:r>
              <a:rPr lang="en-US" dirty="0"/>
              <a:t>JOIN </a:t>
            </a:r>
            <a:r>
              <a:rPr lang="en-US" dirty="0" err="1"/>
              <a:t>sys.dm_exec_sessions</a:t>
            </a:r>
            <a:r>
              <a:rPr lang="en-US" dirty="0"/>
              <a:t> </a:t>
            </a:r>
            <a:r>
              <a:rPr lang="en-US" dirty="0" err="1"/>
              <a:t>es</a:t>
            </a:r>
            <a:r>
              <a:rPr lang="en-US" dirty="0"/>
              <a:t> ON </a:t>
            </a:r>
            <a:r>
              <a:rPr lang="en-US" dirty="0" err="1"/>
              <a:t>wt.session_id</a:t>
            </a:r>
            <a:r>
              <a:rPr lang="en-US" dirty="0"/>
              <a:t> = </a:t>
            </a:r>
            <a:r>
              <a:rPr lang="en-US" dirty="0" err="1"/>
              <a:t>es.session_id</a:t>
            </a:r>
            <a:endParaRPr lang="en-US" dirty="0"/>
          </a:p>
          <a:p>
            <a:r>
              <a:rPr lang="en-US" dirty="0"/>
              <a:t>JOIN </a:t>
            </a:r>
            <a:r>
              <a:rPr lang="en-US" dirty="0" err="1"/>
              <a:t>sys.dm_exec_requests</a:t>
            </a:r>
            <a:r>
              <a:rPr lang="en-US" dirty="0"/>
              <a:t> </a:t>
            </a:r>
            <a:r>
              <a:rPr lang="en-US" dirty="0" err="1"/>
              <a:t>er</a:t>
            </a:r>
            <a:r>
              <a:rPr lang="en-US" dirty="0"/>
              <a:t> ON </a:t>
            </a:r>
            <a:r>
              <a:rPr lang="en-US" dirty="0" err="1"/>
              <a:t>wt.session_id</a:t>
            </a:r>
            <a:r>
              <a:rPr lang="en-US" dirty="0"/>
              <a:t> = </a:t>
            </a:r>
            <a:r>
              <a:rPr lang="en-US" dirty="0" err="1"/>
              <a:t>er.session_id</a:t>
            </a:r>
            <a:endParaRPr lang="en-US" dirty="0"/>
          </a:p>
          <a:p>
            <a:r>
              <a:rPr lang="en-US" dirty="0"/>
              <a:t>WHERE </a:t>
            </a:r>
            <a:r>
              <a:rPr lang="en-US" dirty="0" err="1"/>
              <a:t>es.is_user_process</a:t>
            </a:r>
            <a:r>
              <a:rPr lang="en-US" dirty="0"/>
              <a:t> = 1</a:t>
            </a:r>
          </a:p>
          <a:p>
            <a:r>
              <a:rPr lang="en-US" dirty="0"/>
              <a:t>AND </a:t>
            </a:r>
            <a:r>
              <a:rPr lang="en-US" dirty="0" err="1"/>
              <a:t>wt.wait_type</a:t>
            </a:r>
            <a:r>
              <a:rPr lang="en-US" dirty="0"/>
              <a:t> &lt;&gt; 'SLEEP_TASK'</a:t>
            </a:r>
          </a:p>
          <a:p>
            <a:r>
              <a:rPr lang="en-US" dirty="0"/>
              <a:t>ORDER BY </a:t>
            </a:r>
            <a:r>
              <a:rPr lang="en-US" dirty="0" err="1"/>
              <a:t>session_id</a:t>
            </a:r>
            <a:endParaRPr lang="en-US" dirty="0"/>
          </a:p>
          <a:p>
            <a:endParaRPr lang="en-US" b="1" dirty="0"/>
          </a:p>
        </p:txBody>
      </p:sp>
      <p:sp>
        <p:nvSpPr>
          <p:cNvPr id="4" name="Slide Number Placeholder 3"/>
          <p:cNvSpPr>
            <a:spLocks noGrp="1"/>
          </p:cNvSpPr>
          <p:nvPr>
            <p:ph type="sldNum" sz="quarter" idx="10"/>
          </p:nvPr>
        </p:nvSpPr>
        <p:spPr/>
        <p:txBody>
          <a:bodyPr/>
          <a:lstStyle/>
          <a:p>
            <a:fld id="{CD07E07E-9F09-46B6-8D2F-E1DC5FD34F24}" type="slidenum">
              <a:rPr lang="en-US" smtClean="0"/>
              <a:t>14</a:t>
            </a:fld>
            <a:endParaRPr lang="en-US"/>
          </a:p>
        </p:txBody>
      </p:sp>
    </p:spTree>
    <p:extLst>
      <p:ext uri="{BB962C8B-B14F-4D97-AF65-F5344CB8AC3E}">
        <p14:creationId xmlns:p14="http://schemas.microsoft.com/office/powerpoint/2010/main" val="3647775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Query </a:t>
            </a:r>
            <a:r>
              <a:rPr lang="en-US" b="1" dirty="0" err="1"/>
              <a:t>sys.dm_os_waiting_tasks</a:t>
            </a:r>
            <a:r>
              <a:rPr lang="en-US" b="1" dirty="0"/>
              <a:t> Ordered by Wait Duration</a:t>
            </a:r>
          </a:p>
          <a:p>
            <a:r>
              <a:rPr lang="en-US" dirty="0"/>
              <a:t>The following sample script will query </a:t>
            </a:r>
            <a:r>
              <a:rPr lang="en-US" dirty="0" err="1"/>
              <a:t>sys.dm_os_waiting_tasks</a:t>
            </a:r>
            <a:r>
              <a:rPr lang="en-US" dirty="0"/>
              <a:t> and return latch waits ordered by wait duration:</a:t>
            </a:r>
          </a:p>
          <a:p>
            <a:r>
              <a:rPr lang="en-US" dirty="0"/>
              <a:t>/*WAITING TASKS ordered by </a:t>
            </a:r>
            <a:r>
              <a:rPr lang="en-US" dirty="0" err="1"/>
              <a:t>wait_duration_ms</a:t>
            </a:r>
            <a:endParaRPr lang="en-US" dirty="0"/>
          </a:p>
          <a:p>
            <a:r>
              <a:rPr lang="en-US" dirty="0"/>
              <a:t>*******************************************************************/</a:t>
            </a:r>
          </a:p>
          <a:p>
            <a:r>
              <a:rPr lang="en-US" dirty="0"/>
              <a:t>SELECT </a:t>
            </a:r>
            <a:r>
              <a:rPr lang="en-US" dirty="0" err="1"/>
              <a:t>wt.session_id</a:t>
            </a:r>
            <a:r>
              <a:rPr lang="en-US" dirty="0"/>
              <a:t>, </a:t>
            </a:r>
            <a:r>
              <a:rPr lang="en-US" dirty="0" err="1"/>
              <a:t>wt.wait_type</a:t>
            </a:r>
            <a:endParaRPr lang="en-US" dirty="0"/>
          </a:p>
          <a:p>
            <a:r>
              <a:rPr lang="en-US" dirty="0"/>
              <a:t>, </a:t>
            </a:r>
            <a:r>
              <a:rPr lang="en-US" dirty="0" err="1"/>
              <a:t>er.last_wait_type</a:t>
            </a:r>
            <a:r>
              <a:rPr lang="en-US" dirty="0"/>
              <a:t> AS </a:t>
            </a:r>
            <a:r>
              <a:rPr lang="en-US" dirty="0" err="1"/>
              <a:t>last_wait_type</a:t>
            </a:r>
            <a:endParaRPr lang="en-US" dirty="0"/>
          </a:p>
          <a:p>
            <a:r>
              <a:rPr lang="en-US" dirty="0"/>
              <a:t>, </a:t>
            </a:r>
            <a:r>
              <a:rPr lang="en-US" dirty="0" err="1"/>
              <a:t>wt.wait_duration_ms</a:t>
            </a:r>
            <a:endParaRPr lang="en-US" dirty="0"/>
          </a:p>
          <a:p>
            <a:r>
              <a:rPr lang="en-US" dirty="0"/>
              <a:t>, </a:t>
            </a:r>
            <a:r>
              <a:rPr lang="en-US" dirty="0" err="1"/>
              <a:t>wt.blocking_session_id</a:t>
            </a:r>
            <a:r>
              <a:rPr lang="en-US" dirty="0"/>
              <a:t>, </a:t>
            </a:r>
            <a:r>
              <a:rPr lang="en-US" dirty="0" err="1"/>
              <a:t>wt.blocking_exec_context_id</a:t>
            </a:r>
            <a:r>
              <a:rPr lang="en-US" dirty="0"/>
              <a:t>, </a:t>
            </a:r>
            <a:r>
              <a:rPr lang="en-US" dirty="0" err="1"/>
              <a:t>resource_description</a:t>
            </a:r>
            <a:endParaRPr lang="en-US" dirty="0"/>
          </a:p>
          <a:p>
            <a:r>
              <a:rPr lang="en-US" dirty="0"/>
              <a:t>FROM </a:t>
            </a:r>
            <a:r>
              <a:rPr lang="en-US" dirty="0" err="1"/>
              <a:t>sys.dm_os_waiting_tasks</a:t>
            </a:r>
            <a:r>
              <a:rPr lang="en-US" dirty="0"/>
              <a:t> </a:t>
            </a:r>
            <a:r>
              <a:rPr lang="en-US" dirty="0" err="1"/>
              <a:t>wt</a:t>
            </a:r>
            <a:endParaRPr lang="en-US" dirty="0"/>
          </a:p>
          <a:p>
            <a:r>
              <a:rPr lang="en-US" dirty="0"/>
              <a:t>JOIN </a:t>
            </a:r>
            <a:r>
              <a:rPr lang="en-US" dirty="0" err="1"/>
              <a:t>sys.dm_exec_sessions</a:t>
            </a:r>
            <a:r>
              <a:rPr lang="en-US" dirty="0"/>
              <a:t> </a:t>
            </a:r>
            <a:r>
              <a:rPr lang="en-US" dirty="0" err="1"/>
              <a:t>es</a:t>
            </a:r>
            <a:r>
              <a:rPr lang="en-US" dirty="0"/>
              <a:t> ON </a:t>
            </a:r>
            <a:r>
              <a:rPr lang="en-US" dirty="0" err="1"/>
              <a:t>wt.session_id</a:t>
            </a:r>
            <a:r>
              <a:rPr lang="en-US" dirty="0"/>
              <a:t> = </a:t>
            </a:r>
            <a:r>
              <a:rPr lang="en-US" dirty="0" err="1"/>
              <a:t>es.session_id</a:t>
            </a:r>
            <a:endParaRPr lang="en-US" dirty="0"/>
          </a:p>
          <a:p>
            <a:r>
              <a:rPr lang="en-US" dirty="0"/>
              <a:t>JOIN </a:t>
            </a:r>
            <a:r>
              <a:rPr lang="en-US" dirty="0" err="1"/>
              <a:t>sys.dm_exec_requests</a:t>
            </a:r>
            <a:r>
              <a:rPr lang="en-US" dirty="0"/>
              <a:t> </a:t>
            </a:r>
            <a:r>
              <a:rPr lang="en-US" dirty="0" err="1"/>
              <a:t>er</a:t>
            </a:r>
            <a:r>
              <a:rPr lang="en-US" dirty="0"/>
              <a:t> ON </a:t>
            </a:r>
            <a:r>
              <a:rPr lang="en-US" dirty="0" err="1"/>
              <a:t>wt.session_id</a:t>
            </a:r>
            <a:r>
              <a:rPr lang="en-US" dirty="0"/>
              <a:t> = </a:t>
            </a:r>
            <a:r>
              <a:rPr lang="en-US" dirty="0" err="1"/>
              <a:t>er.session_id</a:t>
            </a:r>
            <a:endParaRPr lang="en-US" dirty="0"/>
          </a:p>
          <a:p>
            <a:r>
              <a:rPr lang="en-US" dirty="0"/>
              <a:t>WHERE </a:t>
            </a:r>
            <a:r>
              <a:rPr lang="en-US" dirty="0" err="1"/>
              <a:t>es.is_user_process</a:t>
            </a:r>
            <a:r>
              <a:rPr lang="en-US" dirty="0"/>
              <a:t> = 1</a:t>
            </a:r>
          </a:p>
          <a:p>
            <a:r>
              <a:rPr lang="en-US" dirty="0"/>
              <a:t>AND </a:t>
            </a:r>
            <a:r>
              <a:rPr lang="en-US" dirty="0" err="1"/>
              <a:t>wt.wait_type</a:t>
            </a:r>
            <a:r>
              <a:rPr lang="en-US" dirty="0"/>
              <a:t> &lt;&gt; 'SLEEP_TASK'</a:t>
            </a:r>
          </a:p>
          <a:p>
            <a:r>
              <a:rPr lang="en-US" dirty="0"/>
              <a:t>ORDER BY </a:t>
            </a:r>
            <a:r>
              <a:rPr lang="en-US" dirty="0" err="1"/>
              <a:t>wt.wait_duration_ms</a:t>
            </a:r>
            <a:r>
              <a:rPr lang="en-US" dirty="0"/>
              <a:t> </a:t>
            </a:r>
            <a:r>
              <a:rPr lang="en-US" dirty="0" err="1"/>
              <a:t>desc</a:t>
            </a:r>
            <a:endParaRPr lang="en-US" dirty="0"/>
          </a:p>
          <a:p>
            <a:endParaRPr lang="en-US" b="1" dirty="0"/>
          </a:p>
        </p:txBody>
      </p:sp>
      <p:sp>
        <p:nvSpPr>
          <p:cNvPr id="4" name="Slide Number Placeholder 3"/>
          <p:cNvSpPr>
            <a:spLocks noGrp="1"/>
          </p:cNvSpPr>
          <p:nvPr>
            <p:ph type="sldNum" sz="quarter" idx="10"/>
          </p:nvPr>
        </p:nvSpPr>
        <p:spPr/>
        <p:txBody>
          <a:bodyPr/>
          <a:lstStyle/>
          <a:p>
            <a:fld id="{CD07E07E-9F09-46B6-8D2F-E1DC5FD34F24}" type="slidenum">
              <a:rPr lang="en-US" smtClean="0"/>
              <a:t>15</a:t>
            </a:fld>
            <a:endParaRPr lang="en-US"/>
          </a:p>
        </p:txBody>
      </p:sp>
    </p:spTree>
    <p:extLst>
      <p:ext uri="{BB962C8B-B14F-4D97-AF65-F5344CB8AC3E}">
        <p14:creationId xmlns:p14="http://schemas.microsoft.com/office/powerpoint/2010/main" val="22782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The primary tools used to diagnose latch contention are:</a:t>
            </a:r>
          </a:p>
          <a:p>
            <a:pPr marL="228600" indent="-228600">
              <a:buAutoNum type="arabicPeriod"/>
            </a:pPr>
            <a:r>
              <a:rPr lang="en-US" sz="1200" kern="1200" dirty="0" smtClean="0">
                <a:solidFill>
                  <a:schemeClr val="tx1"/>
                </a:solidFill>
                <a:effectLst/>
                <a:latin typeface="+mn-lt"/>
                <a:ea typeface="+mn-ea"/>
                <a:cs typeface="+mn-cs"/>
              </a:rPr>
              <a:t>Performance Monitor to monitor CPU utilization and wait times within SQL Server and establish whether there is a relationship between CPU utilization and latch wait times.</a:t>
            </a:r>
          </a:p>
          <a:p>
            <a:pPr marL="228600" indent="-228600">
              <a:buAutoNum type="arabicPeriod"/>
            </a:pPr>
            <a:r>
              <a:rPr lang="en-US" sz="1200" kern="1200" dirty="0" smtClean="0">
                <a:solidFill>
                  <a:schemeClr val="tx1"/>
                </a:solidFill>
                <a:effectLst/>
                <a:latin typeface="+mn-lt"/>
                <a:ea typeface="+mn-ea"/>
                <a:cs typeface="+mn-cs"/>
              </a:rPr>
              <a:t>The SQL Server DMV’s which can be used to determine the specific type of latch that is causing the issue and the affected resource.</a:t>
            </a:r>
          </a:p>
          <a:p>
            <a:pPr marL="228600" indent="-228600">
              <a:buAutoNum type="arabicPeriod"/>
            </a:pPr>
            <a:r>
              <a:rPr lang="en-US" sz="1200" kern="1200" dirty="0" smtClean="0">
                <a:solidFill>
                  <a:schemeClr val="tx1"/>
                </a:solidFill>
                <a:effectLst/>
                <a:latin typeface="+mn-lt"/>
                <a:ea typeface="+mn-ea"/>
                <a:cs typeface="+mn-cs"/>
              </a:rPr>
              <a:t>In some cases memory dumps of the SQL Server process must be obtained and analyzed with Windows debugging tools.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Note </a:t>
            </a:r>
          </a:p>
          <a:p>
            <a:r>
              <a:rPr lang="en-US" sz="1200" kern="1200" dirty="0" smtClean="0">
                <a:solidFill>
                  <a:schemeClr val="tx1"/>
                </a:solidFill>
                <a:effectLst/>
                <a:latin typeface="+mn-lt"/>
                <a:ea typeface="+mn-ea"/>
                <a:cs typeface="+mn-cs"/>
              </a:rPr>
              <a:t>This level of advanced troubleshooting is typically only required if troubleshooting non-buffer latch contention. You may wish to engage Microsoft Product Support Services for this type of advanced troubleshooting.</a:t>
            </a:r>
          </a:p>
          <a:p>
            <a:r>
              <a:rPr lang="en-US" sz="1200" kern="1200" dirty="0" smtClean="0">
                <a:solidFill>
                  <a:schemeClr val="tx1"/>
                </a:solidFill>
                <a:effectLst/>
                <a:latin typeface="+mn-lt"/>
                <a:ea typeface="+mn-ea"/>
                <a:cs typeface="+mn-cs"/>
              </a:rPr>
              <a:t>The technical process for diagnosing latch contention can be summarized in the following steps:</a:t>
            </a:r>
          </a:p>
          <a:p>
            <a:pPr marL="228600" indent="-228600">
              <a:buAutoNum type="arabicPeriod"/>
            </a:pPr>
            <a:r>
              <a:rPr lang="en-US" sz="1200" kern="1200" dirty="0" smtClean="0">
                <a:solidFill>
                  <a:schemeClr val="tx1"/>
                </a:solidFill>
                <a:effectLst/>
                <a:latin typeface="+mn-lt"/>
                <a:ea typeface="+mn-ea"/>
                <a:cs typeface="+mn-cs"/>
              </a:rPr>
              <a:t>Determine that there is contention which may be latch related (see section above).</a:t>
            </a:r>
          </a:p>
          <a:p>
            <a:pPr marL="228600" indent="-228600">
              <a:buAutoNum type="arabicPeriod" startAt="2"/>
            </a:pPr>
            <a:r>
              <a:rPr lang="en-US" sz="1200" kern="1200" dirty="0" smtClean="0">
                <a:solidFill>
                  <a:schemeClr val="tx1"/>
                </a:solidFill>
                <a:effectLst/>
                <a:latin typeface="+mn-lt"/>
                <a:ea typeface="+mn-ea"/>
                <a:cs typeface="+mn-cs"/>
              </a:rPr>
              <a:t>Use the DMV views provided in </a:t>
            </a:r>
            <a:r>
              <a:rPr lang="en-US" sz="1200" u="none" kern="1200" dirty="0" smtClean="0">
                <a:solidFill>
                  <a:schemeClr val="tx1"/>
                </a:solidFill>
                <a:effectLst/>
                <a:latin typeface="+mn-lt"/>
                <a:ea typeface="+mn-ea"/>
                <a:cs typeface="+mn-cs"/>
              </a:rPr>
              <a:t>the last slide </a:t>
            </a:r>
            <a:r>
              <a:rPr lang="en-US" sz="1200" kern="1200" dirty="0" smtClean="0">
                <a:solidFill>
                  <a:schemeClr val="tx1"/>
                </a:solidFill>
                <a:effectLst/>
                <a:latin typeface="+mn-lt"/>
                <a:ea typeface="+mn-ea"/>
                <a:cs typeface="+mn-cs"/>
              </a:rPr>
              <a:t> to determine the type of latch and resource(s) affected.</a:t>
            </a:r>
          </a:p>
          <a:p>
            <a:pPr marL="228600" indent="-228600">
              <a:buAutoNum type="arabicPeriod" startAt="2"/>
            </a:pPr>
            <a:r>
              <a:rPr lang="en-US" sz="1200" kern="1200" dirty="0" smtClean="0">
                <a:solidFill>
                  <a:schemeClr val="tx1"/>
                </a:solidFill>
                <a:effectLst/>
                <a:latin typeface="+mn-lt"/>
                <a:ea typeface="+mn-ea"/>
                <a:cs typeface="+mn-cs"/>
              </a:rPr>
              <a:t>Alleviate the contention using one of the techniques described in </a:t>
            </a:r>
            <a:r>
              <a:rPr lang="en-US" sz="1200" u="none" kern="1200" dirty="0" smtClean="0">
                <a:solidFill>
                  <a:schemeClr val="tx1"/>
                </a:solidFill>
                <a:effectLst/>
                <a:latin typeface="+mn-lt"/>
                <a:ea typeface="+mn-ea"/>
                <a:cs typeface="+mn-cs"/>
              </a:rPr>
              <a:t>Handling Latch Contention for Different Table Patterns</a:t>
            </a:r>
            <a:r>
              <a:rPr lang="en-US" sz="1200" u="none" kern="1200" baseline="0" dirty="0" smtClean="0">
                <a:solidFill>
                  <a:schemeClr val="tx1"/>
                </a:solidFill>
                <a:effectLst/>
                <a:latin typeface="+mn-lt"/>
                <a:ea typeface="+mn-ea"/>
                <a:cs typeface="+mn-cs"/>
              </a:rPr>
              <a:t> (external link below):</a:t>
            </a:r>
          </a:p>
          <a:p>
            <a:pPr marL="228600" indent="-228600">
              <a:buAutoNum type="arabicPeriod" startAt="3"/>
            </a:pPr>
            <a:endParaRPr lang="en-US" sz="1200" u="none" kern="1200" baseline="0" dirty="0" smtClean="0">
              <a:solidFill>
                <a:schemeClr val="tx1"/>
              </a:solidFill>
              <a:effectLst/>
              <a:latin typeface="+mn-lt"/>
              <a:ea typeface="+mn-ea"/>
              <a:cs typeface="+mn-cs"/>
            </a:endParaRPr>
          </a:p>
          <a:p>
            <a:pPr marL="0" indent="0">
              <a:buNone/>
            </a:pPr>
            <a:r>
              <a:rPr lang="en-US" sz="1200" u="none" kern="1200" baseline="0" dirty="0" smtClean="0">
                <a:solidFill>
                  <a:schemeClr val="tx1"/>
                </a:solidFill>
                <a:effectLst/>
                <a:latin typeface="+mn-lt"/>
                <a:ea typeface="+mn-ea"/>
                <a:cs typeface="+mn-cs"/>
              </a:rPr>
              <a:t>Reference - http://sqlcat.com/sqlcat/b/whitepapers/archive/2011/07/05/diagnosing-and-resolving-spinlock-contention-on-sql-server.aspx</a:t>
            </a:r>
          </a:p>
          <a:p>
            <a:pPr marL="0" indent="0">
              <a:buNone/>
            </a:pPr>
            <a:endParaRPr lang="en-US" sz="1200" u="none" kern="1200" baseline="0" dirty="0" smtClean="0">
              <a:solidFill>
                <a:schemeClr val="tx1"/>
              </a:solidFill>
              <a:effectLst/>
              <a:latin typeface="+mn-lt"/>
              <a:ea typeface="+mn-ea"/>
              <a:cs typeface="+mn-cs"/>
            </a:endParaRPr>
          </a:p>
          <a:p>
            <a:pPr marL="0" indent="0">
              <a:buNone/>
            </a:pPr>
            <a:endParaRPr lang="en-US" sz="1200" u="none" kern="1200" baseline="0" dirty="0" smtClean="0">
              <a:solidFill>
                <a:schemeClr val="tx1"/>
              </a:solidFill>
              <a:effectLst/>
              <a:latin typeface="+mn-lt"/>
              <a:ea typeface="+mn-ea"/>
              <a:cs typeface="+mn-cs"/>
            </a:endParaRPr>
          </a:p>
          <a:p>
            <a:pPr marL="0" indent="0">
              <a:buNone/>
            </a:pPr>
            <a:endParaRPr lang="en-US" sz="1200" u="non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16</a:t>
            </a:fld>
            <a:endParaRPr lang="en-US"/>
          </a:p>
        </p:txBody>
      </p:sp>
    </p:spTree>
    <p:extLst>
      <p:ext uri="{BB962C8B-B14F-4D97-AF65-F5344CB8AC3E}">
        <p14:creationId xmlns:p14="http://schemas.microsoft.com/office/powerpoint/2010/main" val="2797470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Spinlocks are lightweight synchronization primitives which are used to protect access to data structures. Spinlocks are not unique to SQL Server. They are generally used when it is expected that access to a given data structure will need to be held for a very short period of time. When a thread attempting to acquire a spinlock is unable to obtain access it executes in a loop periodically checking to determine if the resource is available instead of immediately yielding. After some period of time a thread waiting on a spinlock will yield before it is able to acquire the resource in order to allow other threads running on the same CPU to execute. This is known as a </a:t>
            </a:r>
            <a:r>
              <a:rPr lang="en-US" sz="1200" kern="1200" dirty="0" err="1" smtClean="0">
                <a:solidFill>
                  <a:schemeClr val="tx1"/>
                </a:solidFill>
                <a:effectLst/>
                <a:latin typeface="+mn-lt"/>
                <a:ea typeface="+mn-ea"/>
                <a:cs typeface="+mn-cs"/>
              </a:rPr>
              <a:t>backoff</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SQL Server utilizes spinlocks to protect access to some of its internal data structures. These are used within the engine to serialize access to certain data structures in a similar fashion to latches. The main difference between a latch and a spinlock is the fact that spinlocks will spin (execute a loop) for a period of time checking for availability of a data structure while a thread attempting to acquire access to a structure protected by a latch will immediately yield if the resource is not available. Yielding requires context switching of a thread off the CPU so that another thread can execute.  This is a relatively expensive operation and for resources that are held for a very short duration it is more efficient overall to allow a thread to execute in a loop periodically checking for availability of the resource.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17</a:t>
            </a:fld>
            <a:endParaRPr lang="en-US"/>
          </a:p>
        </p:txBody>
      </p:sp>
    </p:spTree>
    <p:extLst>
      <p:ext uri="{BB962C8B-B14F-4D97-AF65-F5344CB8AC3E}">
        <p14:creationId xmlns:p14="http://schemas.microsoft.com/office/powerpoint/2010/main" val="48636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any busy high concurrency system it is normal to see active contention on frequently accessed structures that are protected by spinlocks. This is only considered problematic when the contention is such that it introduces significant CPU overhead. Spinlock statistics are exposed by the </a:t>
            </a:r>
            <a:r>
              <a:rPr lang="en-US" sz="1200" i="1" kern="1200" dirty="0" err="1" smtClean="0">
                <a:solidFill>
                  <a:schemeClr val="tx1"/>
                </a:solidFill>
                <a:effectLst/>
                <a:latin typeface="+mn-lt"/>
                <a:ea typeface="+mn-ea"/>
                <a:cs typeface="+mn-cs"/>
              </a:rPr>
              <a:t>sys.dm_os_spinlock_stats</a:t>
            </a:r>
            <a:r>
              <a:rPr lang="en-US" sz="1200" kern="1200" dirty="0" smtClean="0">
                <a:solidFill>
                  <a:schemeClr val="tx1"/>
                </a:solidFill>
                <a:effectLst/>
                <a:latin typeface="+mn-lt"/>
                <a:ea typeface="+mn-ea"/>
                <a:cs typeface="+mn-cs"/>
              </a:rPr>
              <a:t> Dynamic Management View (DMV) within SQL Server.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18</a:t>
            </a:fld>
            <a:endParaRPr lang="en-US"/>
          </a:p>
        </p:txBody>
      </p:sp>
    </p:spTree>
    <p:extLst>
      <p:ext uri="{BB962C8B-B14F-4D97-AF65-F5344CB8AC3E}">
        <p14:creationId xmlns:p14="http://schemas.microsoft.com/office/powerpoint/2010/main" val="612738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19600"/>
          </a:xfrm>
        </p:spPr>
        <p:txBody>
          <a:bodyPr>
            <a:normAutofit fontScale="92500" lnSpcReduction="10000"/>
          </a:bodyPr>
          <a:lstStyle/>
          <a:p>
            <a:r>
              <a:rPr lang="en-US" sz="1200" kern="1200" dirty="0" smtClean="0">
                <a:solidFill>
                  <a:schemeClr val="tx1"/>
                </a:solidFill>
                <a:effectLst/>
                <a:latin typeface="+mn-lt"/>
                <a:ea typeface="+mn-ea"/>
                <a:cs typeface="+mn-cs"/>
              </a:rPr>
              <a:t>Spinlock contention can occur for any number of reasons which may be completely unrelated to database design decisions. Because spinlocks are used to manage access to internal data structures, spinlock contention is not manifested in a manner similar to buffer latch contention, for example, which is directly affected by schema design choices and data access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symptom primarily associated with spinlock contention is high CPU consumption as a result of the large number of spins and many threads attempting to acquire the same spinlock. In general, this has been observed on systems with &gt;= 24 and most commonly on &gt;= 32 CPU core systems. As stated before some level of contention on spinlocks is normal for high concurrency OLTP systems with significant load and there is often a very large number of spins (billions/trillions) reported from the </a:t>
            </a:r>
            <a:r>
              <a:rPr lang="en-US" sz="1200" i="1" kern="1200" dirty="0" err="1" smtClean="0">
                <a:solidFill>
                  <a:schemeClr val="tx1"/>
                </a:solidFill>
                <a:effectLst/>
                <a:latin typeface="+mn-lt"/>
                <a:ea typeface="+mn-ea"/>
                <a:cs typeface="+mn-cs"/>
              </a:rPr>
              <a:t>sys.dm_os_spinlock_stats</a:t>
            </a:r>
            <a:r>
              <a:rPr lang="en-US" sz="1200" kern="1200" dirty="0" smtClean="0">
                <a:solidFill>
                  <a:schemeClr val="tx1"/>
                </a:solidFill>
                <a:effectLst/>
                <a:latin typeface="+mn-lt"/>
                <a:ea typeface="+mn-ea"/>
                <a:cs typeface="+mn-cs"/>
              </a:rPr>
              <a:t> DMV on systems which have been running for a long time. Again, observing a high number of spins for any given spinlock type is not enough information to determine that there is negative impact to workload performance.</a:t>
            </a:r>
          </a:p>
          <a:p>
            <a:r>
              <a:rPr lang="en-US" dirty="0" smtClean="0"/>
              <a:t/>
            </a:r>
            <a:br>
              <a:rPr lang="en-US" dirty="0" smtClean="0"/>
            </a:br>
            <a:r>
              <a:rPr lang="en-US" sz="1200" kern="1200" dirty="0" smtClean="0">
                <a:solidFill>
                  <a:schemeClr val="tx1"/>
                </a:solidFill>
                <a:effectLst/>
                <a:latin typeface="+mn-lt"/>
                <a:ea typeface="+mn-ea"/>
                <a:cs typeface="+mn-cs"/>
              </a:rPr>
              <a:t>Symptoms which </a:t>
            </a:r>
            <a:r>
              <a:rPr lang="en-US" sz="1200" i="1" kern="1200" dirty="0" smtClean="0">
                <a:solidFill>
                  <a:schemeClr val="tx1"/>
                </a:solidFill>
                <a:effectLst/>
                <a:latin typeface="+mn-lt"/>
                <a:ea typeface="+mn-ea"/>
                <a:cs typeface="+mn-cs"/>
              </a:rPr>
              <a:t>may</a:t>
            </a:r>
            <a:r>
              <a:rPr lang="en-US" sz="1200" kern="1200" dirty="0" smtClean="0">
                <a:solidFill>
                  <a:schemeClr val="tx1"/>
                </a:solidFill>
                <a:effectLst/>
                <a:latin typeface="+mn-lt"/>
                <a:ea typeface="+mn-ea"/>
                <a:cs typeface="+mn-cs"/>
              </a:rPr>
              <a:t> indicate spinlock contention:</a:t>
            </a:r>
          </a:p>
          <a:p>
            <a:r>
              <a:rPr lang="en-US" sz="1200" kern="1200" dirty="0" smtClean="0">
                <a:solidFill>
                  <a:schemeClr val="tx1"/>
                </a:solidFill>
                <a:effectLst/>
                <a:latin typeface="+mn-lt"/>
                <a:ea typeface="+mn-ea"/>
                <a:cs typeface="+mn-cs"/>
              </a:rPr>
              <a:t>1.	A high number of spins and </a:t>
            </a:r>
            <a:r>
              <a:rPr lang="en-US" sz="1200" kern="1200" dirty="0" err="1" smtClean="0">
                <a:solidFill>
                  <a:schemeClr val="tx1"/>
                </a:solidFill>
                <a:effectLst/>
                <a:latin typeface="+mn-lt"/>
                <a:ea typeface="+mn-ea"/>
                <a:cs typeface="+mn-cs"/>
              </a:rPr>
              <a:t>backoffs</a:t>
            </a:r>
            <a:r>
              <a:rPr lang="en-US" sz="1200" kern="1200" dirty="0" smtClean="0">
                <a:solidFill>
                  <a:schemeClr val="tx1"/>
                </a:solidFill>
                <a:effectLst/>
                <a:latin typeface="+mn-lt"/>
                <a:ea typeface="+mn-ea"/>
                <a:cs typeface="+mn-cs"/>
              </a:rPr>
              <a:t> are observed for a particular spinlock type.</a:t>
            </a:r>
          </a:p>
          <a:p>
            <a:r>
              <a:rPr lang="en-US" sz="1200" b="1" kern="1200" dirty="0" smtClean="0">
                <a:solidFill>
                  <a:schemeClr val="tx1"/>
                </a:solidFill>
                <a:effectLst/>
                <a:latin typeface="+mn-lt"/>
                <a:ea typeface="+mn-ea"/>
                <a:cs typeface="+mn-cs"/>
              </a:rPr>
              <a:t>AND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The system is experiencing heavy CPU utilization or spikes in CPU consumption.  In heavy CPU scenarios one may also observe high signal waits on SOS_SCHEDULER_YEILD (reported by the DMV </a:t>
            </a:r>
            <a:r>
              <a:rPr lang="en-US" sz="1200" i="1" kern="1200" dirty="0" err="1" smtClean="0">
                <a:solidFill>
                  <a:schemeClr val="tx1"/>
                </a:solidFill>
                <a:effectLst/>
                <a:latin typeface="+mn-lt"/>
                <a:ea typeface="+mn-ea"/>
                <a:cs typeface="+mn-cs"/>
              </a:rPr>
              <a:t>sys.dm_os_wait_stats</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AND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The system is experiencing very high concurrency.</a:t>
            </a:r>
          </a:p>
          <a:p>
            <a:r>
              <a:rPr lang="en-US" sz="1200" b="1" kern="1200" dirty="0" smtClean="0">
                <a:solidFill>
                  <a:schemeClr val="tx1"/>
                </a:solidFill>
                <a:effectLst/>
                <a:latin typeface="+mn-lt"/>
                <a:ea typeface="+mn-ea"/>
                <a:cs typeface="+mn-cs"/>
              </a:rPr>
              <a:t>AND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	The CPU usage and spins are increased disproportionate to throughput.</a:t>
            </a:r>
          </a:p>
        </p:txBody>
      </p:sp>
      <p:sp>
        <p:nvSpPr>
          <p:cNvPr id="4" name="Slide Number Placeholder 3"/>
          <p:cNvSpPr>
            <a:spLocks noGrp="1"/>
          </p:cNvSpPr>
          <p:nvPr>
            <p:ph type="sldNum" sz="quarter" idx="10"/>
          </p:nvPr>
        </p:nvSpPr>
        <p:spPr/>
        <p:txBody>
          <a:bodyPr/>
          <a:lstStyle/>
          <a:p>
            <a:fld id="{CD07E07E-9F09-46B6-8D2F-E1DC5FD34F24}" type="slidenum">
              <a:rPr lang="en-US" smtClean="0"/>
              <a:t>19</a:t>
            </a:fld>
            <a:endParaRPr lang="en-US"/>
          </a:p>
        </p:txBody>
      </p:sp>
    </p:spTree>
    <p:extLst>
      <p:ext uri="{BB962C8B-B14F-4D97-AF65-F5344CB8AC3E}">
        <p14:creationId xmlns:p14="http://schemas.microsoft.com/office/powerpoint/2010/main" val="372609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 </a:t>
            </a:r>
          </a:p>
          <a:p>
            <a:r>
              <a:rPr lang="en-US" dirty="0"/>
              <a:t>Even if each of the preceding conditions is true it is still possible that the root cause of high CPU consumption lies elsewhere. In fact, in the vast majority of the cases increased CPU will be due to reasons other than spinlock contention. Some of the more common causes for increased CPU consumption include:</a:t>
            </a:r>
          </a:p>
          <a:p>
            <a:pPr marL="228600" indent="-228600">
              <a:buAutoNum type="arabicPeriod"/>
            </a:pPr>
            <a:r>
              <a:rPr lang="en-US" dirty="0"/>
              <a:t>Queries which become more expensive over time due to growth of the underlying data resulting in the need to perform additional logical reads of memory resident data.</a:t>
            </a:r>
          </a:p>
          <a:p>
            <a:pPr marL="228600" indent="-228600">
              <a:buAutoNum type="arabicPeriod"/>
            </a:pPr>
            <a:r>
              <a:rPr lang="en-US" dirty="0"/>
              <a:t>Changes in query plans resulting in suboptimal execution.</a:t>
            </a:r>
          </a:p>
          <a:p>
            <a:pPr marL="228600" indent="-228600">
              <a:buAutoNum type="arabicPeriod"/>
            </a:pPr>
            <a:endParaRPr lang="en-US" dirty="0"/>
          </a:p>
          <a:p>
            <a:r>
              <a:rPr lang="en-US" dirty="0"/>
              <a:t>With that said, </a:t>
            </a:r>
            <a:r>
              <a:rPr lang="en-US" i="1" dirty="0"/>
              <a:t>if</a:t>
            </a:r>
            <a:r>
              <a:rPr lang="en-US" dirty="0"/>
              <a:t> each of the conditions listed above is true then it would be advisable to perform further investigation into possible spinlock contention issues.</a:t>
            </a:r>
          </a:p>
          <a:p>
            <a:endParaRPr lang="en-US" dirty="0"/>
          </a:p>
          <a:p>
            <a:r>
              <a:rPr lang="en-US" dirty="0"/>
              <a:t>One common phenomenon easily diagnosed is a significant divergence in throughput and CPU usage. Many OLTP workloads have a relationship between (throughput / number of users on the system) and CPU consumption. High spins observed in conjunction with a significant divergence of CPU consumption and throughput can be an indication of spinlock contention introducing CPU overhead. An important thing to note here is that it is also very common to see this type of divergence on systems when certain queries become more expensive over time. For example, queries which are issued against datasets which perform more logical reads over time may result in similar symptoms.</a:t>
            </a:r>
          </a:p>
          <a:p>
            <a:endParaRPr lang="en-US" dirty="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20</a:t>
            </a:fld>
            <a:endParaRPr lang="en-US"/>
          </a:p>
        </p:txBody>
      </p:sp>
    </p:spTree>
    <p:extLst>
      <p:ext uri="{BB962C8B-B14F-4D97-AF65-F5344CB8AC3E}">
        <p14:creationId xmlns:p14="http://schemas.microsoft.com/office/powerpoint/2010/main" val="4075657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effectLst/>
                <a:latin typeface="+mn-lt"/>
                <a:ea typeface="+mn-ea"/>
                <a:cs typeface="+mn-cs"/>
              </a:rPr>
              <a:t>The primary tools used to diagnose spinlock contention are:</a:t>
            </a:r>
          </a:p>
          <a:p>
            <a:pPr marL="228600" indent="-228600">
              <a:buAutoNum type="arabicPeriod"/>
            </a:pPr>
            <a:r>
              <a:rPr lang="en-US" sz="1200" b="1" kern="1200" dirty="0" smtClean="0">
                <a:solidFill>
                  <a:schemeClr val="tx1"/>
                </a:solidFill>
                <a:effectLst/>
                <a:latin typeface="+mn-lt"/>
                <a:ea typeface="+mn-ea"/>
                <a:cs typeface="+mn-cs"/>
              </a:rPr>
              <a:t>Performance Monitor -</a:t>
            </a:r>
            <a:r>
              <a:rPr lang="en-US" sz="1200" kern="1200" dirty="0" smtClean="0">
                <a:solidFill>
                  <a:schemeClr val="tx1"/>
                </a:solidFill>
                <a:effectLst/>
                <a:latin typeface="+mn-lt"/>
                <a:ea typeface="+mn-ea"/>
                <a:cs typeface="+mn-cs"/>
              </a:rPr>
              <a:t> Look for high CPU conditions or divergence between throughput and CPU consumption.</a:t>
            </a:r>
          </a:p>
          <a:p>
            <a:pPr marL="228600" indent="-228600">
              <a:buAutoNum type="arabicPeriod"/>
            </a:pPr>
            <a:r>
              <a:rPr lang="en-US" sz="1200" b="1"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sys.dm_os_spinlock</a:t>
            </a:r>
            <a:r>
              <a:rPr lang="en-US" sz="1200" b="1" kern="1200" dirty="0" smtClean="0">
                <a:solidFill>
                  <a:schemeClr val="tx1"/>
                </a:solidFill>
                <a:effectLst/>
                <a:latin typeface="+mn-lt"/>
                <a:ea typeface="+mn-ea"/>
                <a:cs typeface="+mn-cs"/>
              </a:rPr>
              <a:t> stats DMV -</a:t>
            </a:r>
            <a:r>
              <a:rPr lang="en-US" sz="1200" kern="1200" dirty="0" smtClean="0">
                <a:solidFill>
                  <a:schemeClr val="tx1"/>
                </a:solidFill>
                <a:effectLst/>
                <a:latin typeface="+mn-lt"/>
                <a:ea typeface="+mn-ea"/>
                <a:cs typeface="+mn-cs"/>
              </a:rPr>
              <a:t> Look for a high number of spins and </a:t>
            </a:r>
            <a:r>
              <a:rPr lang="en-US" sz="1200" kern="1200" dirty="0" err="1" smtClean="0">
                <a:solidFill>
                  <a:schemeClr val="tx1"/>
                </a:solidFill>
                <a:effectLst/>
                <a:latin typeface="+mn-lt"/>
                <a:ea typeface="+mn-ea"/>
                <a:cs typeface="+mn-cs"/>
              </a:rPr>
              <a:t>backoff</a:t>
            </a:r>
            <a:r>
              <a:rPr lang="en-US" sz="1200" kern="1200" dirty="0" smtClean="0">
                <a:solidFill>
                  <a:schemeClr val="tx1"/>
                </a:solidFill>
                <a:effectLst/>
                <a:latin typeface="+mn-lt"/>
                <a:ea typeface="+mn-ea"/>
                <a:cs typeface="+mn-cs"/>
              </a:rPr>
              <a:t> events over periods of time.</a:t>
            </a:r>
          </a:p>
          <a:p>
            <a:pPr marL="228600" indent="-228600">
              <a:buAutoNum type="arabicPeriod"/>
            </a:pPr>
            <a:r>
              <a:rPr lang="en-US" sz="1200" b="1" kern="1200" dirty="0" smtClean="0">
                <a:solidFill>
                  <a:schemeClr val="tx1"/>
                </a:solidFill>
                <a:effectLst/>
                <a:latin typeface="+mn-lt"/>
                <a:ea typeface="+mn-ea"/>
                <a:cs typeface="+mn-cs"/>
              </a:rPr>
              <a:t>SQL Server Extended Events -</a:t>
            </a:r>
            <a:r>
              <a:rPr lang="en-US" sz="1200" kern="1200" dirty="0" smtClean="0">
                <a:solidFill>
                  <a:schemeClr val="tx1"/>
                </a:solidFill>
                <a:effectLst/>
                <a:latin typeface="+mn-lt"/>
                <a:ea typeface="+mn-ea"/>
                <a:cs typeface="+mn-cs"/>
              </a:rPr>
              <a:t> Used to track call stacks for spinlocks which are experiencing a high number of spins.</a:t>
            </a:r>
          </a:p>
          <a:p>
            <a:pPr marL="228600" indent="-228600">
              <a:buAutoNum type="arabicPeriod"/>
            </a:pPr>
            <a:r>
              <a:rPr lang="en-US" sz="1200" b="1" kern="1200" dirty="0" smtClean="0">
                <a:solidFill>
                  <a:schemeClr val="tx1"/>
                </a:solidFill>
                <a:effectLst/>
                <a:latin typeface="+mn-lt"/>
                <a:ea typeface="+mn-ea"/>
                <a:cs typeface="+mn-cs"/>
              </a:rPr>
              <a:t>Memory Dumps -</a:t>
            </a:r>
            <a:r>
              <a:rPr lang="en-US" sz="1200" kern="1200" dirty="0" smtClean="0">
                <a:solidFill>
                  <a:schemeClr val="tx1"/>
                </a:solidFill>
                <a:effectLst/>
                <a:latin typeface="+mn-lt"/>
                <a:ea typeface="+mn-ea"/>
                <a:cs typeface="+mn-cs"/>
              </a:rPr>
              <a:t> In some cases, memory dumps of the SQL Server process and the Windows Debugging tools. In general, this level of analysis is done when the Microsoft SQL Server support teams are engaged.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general technical process for diagnosing SQL Server Spinlock contention is:</a:t>
            </a:r>
          </a:p>
          <a:p>
            <a:pPr marL="228600" indent="-228600">
              <a:buAutoNum type="arabicPeriod"/>
            </a:pPr>
            <a:r>
              <a:rPr lang="en-US" sz="1200" b="1" kern="1200" dirty="0" smtClean="0">
                <a:solidFill>
                  <a:schemeClr val="tx1"/>
                </a:solidFill>
                <a:effectLst/>
                <a:latin typeface="+mn-lt"/>
                <a:ea typeface="+mn-ea"/>
                <a:cs typeface="+mn-cs"/>
              </a:rPr>
              <a:t>Step 1 –</a:t>
            </a:r>
            <a:r>
              <a:rPr lang="en-US" sz="1200" kern="1200" dirty="0" smtClean="0">
                <a:solidFill>
                  <a:schemeClr val="tx1"/>
                </a:solidFill>
                <a:effectLst/>
                <a:latin typeface="+mn-lt"/>
                <a:ea typeface="+mn-ea"/>
                <a:cs typeface="+mn-cs"/>
              </a:rPr>
              <a:t> Determine that there is contention which may be spinlock related</a:t>
            </a:r>
          </a:p>
          <a:p>
            <a:pPr marL="228600" indent="-228600">
              <a:buAutoNum type="arabicPeriod"/>
            </a:pPr>
            <a:r>
              <a:rPr lang="en-US" sz="1200" b="1" kern="1200" dirty="0" smtClean="0">
                <a:solidFill>
                  <a:schemeClr val="tx1"/>
                </a:solidFill>
                <a:effectLst/>
                <a:latin typeface="+mn-lt"/>
                <a:ea typeface="+mn-ea"/>
                <a:cs typeface="+mn-cs"/>
              </a:rPr>
              <a:t>Step 2 –</a:t>
            </a:r>
            <a:r>
              <a:rPr lang="en-US" sz="1200" kern="1200" dirty="0" smtClean="0">
                <a:solidFill>
                  <a:schemeClr val="tx1"/>
                </a:solidFill>
                <a:effectLst/>
                <a:latin typeface="+mn-lt"/>
                <a:ea typeface="+mn-ea"/>
                <a:cs typeface="+mn-cs"/>
              </a:rPr>
              <a:t> Capture statistics from </a:t>
            </a:r>
            <a:r>
              <a:rPr lang="en-US" sz="1200" i="1" kern="1200" dirty="0" smtClean="0">
                <a:solidFill>
                  <a:schemeClr val="tx1"/>
                </a:solidFill>
                <a:effectLst/>
                <a:latin typeface="+mn-lt"/>
                <a:ea typeface="+mn-ea"/>
                <a:cs typeface="+mn-cs"/>
              </a:rPr>
              <a:t>sys.dm_ </a:t>
            </a:r>
            <a:r>
              <a:rPr lang="en-US" sz="1200" i="1" kern="1200" dirty="0" err="1" smtClean="0">
                <a:solidFill>
                  <a:schemeClr val="tx1"/>
                </a:solidFill>
                <a:effectLst/>
                <a:latin typeface="+mn-lt"/>
                <a:ea typeface="+mn-ea"/>
                <a:cs typeface="+mn-cs"/>
              </a:rPr>
              <a:t>os_spinlock_stats</a:t>
            </a:r>
            <a:r>
              <a:rPr lang="en-US" sz="1200" kern="1200" dirty="0" smtClean="0">
                <a:solidFill>
                  <a:schemeClr val="tx1"/>
                </a:solidFill>
                <a:effectLst/>
                <a:latin typeface="+mn-lt"/>
                <a:ea typeface="+mn-ea"/>
                <a:cs typeface="+mn-cs"/>
              </a:rPr>
              <a:t> to find the spinlock type experiencing the most contention.</a:t>
            </a:r>
          </a:p>
          <a:p>
            <a:pPr marL="228600" indent="-228600">
              <a:buAutoNum type="arabicPeriod"/>
            </a:pPr>
            <a:r>
              <a:rPr lang="en-US" sz="1200" b="1" kern="1200" dirty="0" smtClean="0">
                <a:solidFill>
                  <a:schemeClr val="tx1"/>
                </a:solidFill>
                <a:effectLst/>
                <a:latin typeface="+mn-lt"/>
                <a:ea typeface="+mn-ea"/>
                <a:cs typeface="+mn-cs"/>
              </a:rPr>
              <a:t>Step 3 –</a:t>
            </a:r>
            <a:r>
              <a:rPr lang="en-US" sz="1200" kern="1200" dirty="0" smtClean="0">
                <a:solidFill>
                  <a:schemeClr val="tx1"/>
                </a:solidFill>
                <a:effectLst/>
                <a:latin typeface="+mn-lt"/>
                <a:ea typeface="+mn-ea"/>
                <a:cs typeface="+mn-cs"/>
              </a:rPr>
              <a:t> Obtain debug symbols for sqlservr.exe (sqlservr.pdb) and place the symbols in the same directory as the SQL Server service .exe file (sqlservr.exe) for the instance of SQL Server.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order to see the call stacks for the back off events, you must have symbols for the particular version of SQL Server that you are running. Symbols for SQL Server are available on the Microsoft Symbol Server. For more information about how to download symbols from the Microsoft Symbol Server, see Microsoft Knowledge Base article </a:t>
            </a:r>
            <a:r>
              <a:rPr lang="en-US" sz="1200" u="sng" kern="1200" dirty="0" smtClean="0">
                <a:solidFill>
                  <a:schemeClr val="tx1"/>
                </a:solidFill>
                <a:effectLst/>
                <a:latin typeface="+mn-lt"/>
                <a:ea typeface="+mn-ea"/>
                <a:cs typeface="+mn-cs"/>
                <a:hlinkClick r:id="rId3"/>
              </a:rPr>
              <a:t>311503, Use the Microsoft Symbol Server to obtain debug symbol files</a:t>
            </a:r>
            <a:r>
              <a:rPr lang="en-US" sz="1200" kern="1200" dirty="0" smtClean="0">
                <a:solidFill>
                  <a:schemeClr val="tx1"/>
                </a:solidFill>
                <a:effectLst/>
                <a:latin typeface="+mn-lt"/>
                <a:ea typeface="+mn-ea"/>
                <a:cs typeface="+mn-cs"/>
              </a:rPr>
              <a:t> (http://support.microsoft.com/kb/311503).</a:t>
            </a:r>
          </a:p>
          <a:p>
            <a:pPr marL="228600" indent="-228600">
              <a:buAutoNum type="arabicPeriod"/>
            </a:pPr>
            <a:r>
              <a:rPr lang="en-US" sz="1200" b="1" kern="1200" dirty="0" smtClean="0">
                <a:solidFill>
                  <a:schemeClr val="tx1"/>
                </a:solidFill>
                <a:effectLst/>
                <a:latin typeface="+mn-lt"/>
                <a:ea typeface="+mn-ea"/>
                <a:cs typeface="+mn-cs"/>
              </a:rPr>
              <a:t>Step 4 –</a:t>
            </a:r>
            <a:r>
              <a:rPr lang="en-US" sz="1200" kern="1200" dirty="0" smtClean="0">
                <a:solidFill>
                  <a:schemeClr val="tx1"/>
                </a:solidFill>
                <a:effectLst/>
                <a:latin typeface="+mn-lt"/>
                <a:ea typeface="+mn-ea"/>
                <a:cs typeface="+mn-cs"/>
              </a:rPr>
              <a:t> Use SQL Server Extended Events to trace the back off events for the spinlock types of interest.  </a:t>
            </a:r>
          </a:p>
          <a:p>
            <a:pPr marL="228600" indent="-228600">
              <a:buAutoNum type="arabicPeriod"/>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Extended Events provide the ability to track the "</a:t>
            </a:r>
            <a:r>
              <a:rPr lang="en-US" sz="1200" kern="1200" dirty="0" err="1" smtClean="0">
                <a:solidFill>
                  <a:schemeClr val="tx1"/>
                </a:solidFill>
                <a:effectLst/>
                <a:latin typeface="+mn-lt"/>
                <a:ea typeface="+mn-ea"/>
                <a:cs typeface="+mn-cs"/>
              </a:rPr>
              <a:t>backoff</a:t>
            </a:r>
            <a:r>
              <a:rPr lang="en-US" sz="1200" kern="1200" dirty="0" smtClean="0">
                <a:solidFill>
                  <a:schemeClr val="tx1"/>
                </a:solidFill>
                <a:effectLst/>
                <a:latin typeface="+mn-lt"/>
                <a:ea typeface="+mn-ea"/>
                <a:cs typeface="+mn-cs"/>
              </a:rPr>
              <a:t>" event and capture the call stack for those operation(s) most prevalently trying to obtain the spinlock. By analyzing the call stack it is possible to determine what type of operation is contributing to contention for any particular spinlock.</a:t>
            </a: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21</a:t>
            </a:fld>
            <a:endParaRPr lang="en-US"/>
          </a:p>
        </p:txBody>
      </p:sp>
    </p:spTree>
    <p:extLst>
      <p:ext uri="{BB962C8B-B14F-4D97-AF65-F5344CB8AC3E}">
        <p14:creationId xmlns:p14="http://schemas.microsoft.com/office/powerpoint/2010/main" val="2261343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Some best</a:t>
            </a:r>
            <a:r>
              <a:rPr lang="en-US" baseline="0" dirty="0" smtClean="0"/>
              <a:t> practices:</a:t>
            </a:r>
          </a:p>
          <a:p>
            <a:endParaRPr lang="en-US" baseline="0" dirty="0" smtClean="0"/>
          </a:p>
          <a:p>
            <a:pPr marL="228600" indent="-228600">
              <a:buAutoNum type="arabicPeriod"/>
            </a:pPr>
            <a:r>
              <a:rPr lang="en-US" sz="1200" b="1" kern="1200" dirty="0" smtClean="0">
                <a:solidFill>
                  <a:schemeClr val="tx1"/>
                </a:solidFill>
                <a:effectLst/>
                <a:latin typeface="+mn-lt"/>
                <a:ea typeface="+mn-ea"/>
                <a:cs typeface="+mn-cs"/>
              </a:rPr>
              <a:t>Fully Qualified Names:</a:t>
            </a:r>
            <a:r>
              <a:rPr lang="en-US" sz="1200" kern="1200" dirty="0" smtClean="0">
                <a:solidFill>
                  <a:schemeClr val="tx1"/>
                </a:solidFill>
                <a:effectLst/>
                <a:latin typeface="+mn-lt"/>
                <a:ea typeface="+mn-ea"/>
                <a:cs typeface="+mn-cs"/>
              </a:rPr>
              <a:t> Fully qualifying names of all objects will result in removing the need for SQL Server to execute code paths that are required to resolve names.  We have observed contention points also on the SOS_CACHESTORE spinlock type encountered when not utilizing fully qualified names in calls to stored procedures.  Failure to fully qualify these the names results in the need for SQL Server to lookup the default schema for the user which results in a longer code path required to execute the SQL.</a:t>
            </a:r>
          </a:p>
          <a:p>
            <a:pPr marL="228600" indent="-228600">
              <a:buAutoNum type="arabicPeriod"/>
            </a:pPr>
            <a:r>
              <a:rPr lang="en-US" sz="1200" b="1" kern="1200" dirty="0" smtClean="0">
                <a:solidFill>
                  <a:schemeClr val="tx1"/>
                </a:solidFill>
                <a:effectLst/>
                <a:latin typeface="+mn-lt"/>
                <a:ea typeface="+mn-ea"/>
                <a:cs typeface="+mn-cs"/>
              </a:rPr>
              <a:t>Parameterized Queries:</a:t>
            </a:r>
            <a:r>
              <a:rPr lang="en-US" sz="1200" kern="1200" dirty="0" smtClean="0">
                <a:solidFill>
                  <a:schemeClr val="tx1"/>
                </a:solidFill>
                <a:effectLst/>
                <a:latin typeface="+mn-lt"/>
                <a:ea typeface="+mn-ea"/>
                <a:cs typeface="+mn-cs"/>
              </a:rPr>
              <a:t> Another example is utilizing parameterized queries and stored procedure calls to reduce the work needed to generate execution plans. This again results in a shorter code path for execution.</a:t>
            </a:r>
          </a:p>
          <a:p>
            <a:pPr marL="228600" indent="-228600">
              <a:buAutoNum type="arabicPeriod" startAt="3"/>
            </a:pPr>
            <a:r>
              <a:rPr lang="en-US" sz="1200" b="1" kern="1200" dirty="0" smtClean="0">
                <a:solidFill>
                  <a:schemeClr val="tx1"/>
                </a:solidFill>
                <a:effectLst/>
                <a:latin typeface="+mn-lt"/>
                <a:ea typeface="+mn-ea"/>
                <a:cs typeface="+mn-cs"/>
              </a:rPr>
              <a:t>LOCK_HASH Contention:</a:t>
            </a:r>
            <a:r>
              <a:rPr lang="en-US" sz="1200" kern="1200" dirty="0" smtClean="0">
                <a:solidFill>
                  <a:schemeClr val="tx1"/>
                </a:solidFill>
                <a:effectLst/>
                <a:latin typeface="+mn-lt"/>
                <a:ea typeface="+mn-ea"/>
                <a:cs typeface="+mn-cs"/>
              </a:rPr>
              <a:t> Contention on certain lock structure or hash bucket collisions is unavoidable in some cases.  Even though the SQL Server engine partitions the majority of lock structures, there are still times when acquiring a lock results in access the same hash bucket.  For example, an application the accesses the same row by many threads concurrently (i.e. reference data).  This type of problems can be approached by techniques which either scale out this reference data within the database schema or leverage NOLOCK hints when possible.</a:t>
            </a:r>
          </a:p>
          <a:p>
            <a:pPr marL="228600" indent="-228600">
              <a:buAutoNum type="arabicPeriod" startAt="3"/>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line of defensive in tuning SQL Server workloads is always the standard tuning practices (e.g. indexing, query optimization, I/O optimization, etc…). However, in addition to the standard tuning one would perform, following practices that reduce the amount of code needed to perform operations is an important approach. Even when best practices are followed, there is still a chance that spinlock contention may occur on very busy high concurrency systems.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Reference: </a:t>
            </a:r>
            <a:r>
              <a:rPr lang="en-US" sz="1200" u="sng" kern="1200" dirty="0" smtClean="0">
                <a:solidFill>
                  <a:schemeClr val="tx1"/>
                </a:solidFill>
                <a:effectLst/>
                <a:latin typeface="+mn-lt"/>
                <a:ea typeface="+mn-ea"/>
                <a:cs typeface="+mn-cs"/>
                <a:hlinkClick r:id="rId3"/>
              </a:rPr>
              <a:t>http://sqlcat.com/sqlcat/b/whitepapers/archive/2011/07/05/diagnosing-and-resolving-spinlock-contention-on-sql-server.aspx</a:t>
            </a:r>
            <a:r>
              <a:rPr lang="en-US" sz="1200" kern="1200" dirty="0" smtClean="0">
                <a:solidFill>
                  <a:schemeClr val="tx1"/>
                </a:solidFill>
                <a:effectLst/>
                <a:latin typeface="+mn-lt"/>
                <a:ea typeface="+mn-ea"/>
                <a:cs typeface="+mn-cs"/>
              </a:rPr>
              <a:t> </a:t>
            </a:r>
          </a:p>
          <a:p>
            <a:r>
              <a:rPr lang="en-US" baseline="0" dirty="0" smtClean="0"/>
              <a:t> </a:t>
            </a:r>
          </a:p>
        </p:txBody>
      </p:sp>
      <p:sp>
        <p:nvSpPr>
          <p:cNvPr id="4" name="Slide Number Placeholder 3"/>
          <p:cNvSpPr>
            <a:spLocks noGrp="1"/>
          </p:cNvSpPr>
          <p:nvPr>
            <p:ph type="sldNum" sz="quarter" idx="10"/>
          </p:nvPr>
        </p:nvSpPr>
        <p:spPr/>
        <p:txBody>
          <a:bodyPr/>
          <a:lstStyle/>
          <a:p>
            <a:fld id="{CD07E07E-9F09-46B6-8D2F-E1DC5FD34F24}" type="slidenum">
              <a:rPr lang="en-US" smtClean="0"/>
              <a:t>22</a:t>
            </a:fld>
            <a:endParaRPr lang="en-US"/>
          </a:p>
        </p:txBody>
      </p:sp>
    </p:spTree>
    <p:extLst>
      <p:ext uri="{BB962C8B-B14F-4D97-AF65-F5344CB8AC3E}">
        <p14:creationId xmlns:p14="http://schemas.microsoft.com/office/powerpoint/2010/main" val="49393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are latches different to locks?</a:t>
            </a:r>
          </a:p>
          <a:p>
            <a:r>
              <a:rPr lang="en-US" b="1" dirty="0" smtClean="0"/>
              <a:t>ANSWER:</a:t>
            </a:r>
            <a:r>
              <a:rPr lang="en-US" dirty="0" smtClean="0"/>
              <a:t> latches are “physical” whereas locks are “logical”</a:t>
            </a:r>
          </a:p>
          <a:p>
            <a:endParaRPr lang="en-US" dirty="0" smtClean="0"/>
          </a:p>
          <a:p>
            <a:r>
              <a:rPr lang="en-US" dirty="0" smtClean="0"/>
              <a:t>What is PAGEIOLATCH_EX and if excessive latch of this type is recorded, what could be a possible cause?</a:t>
            </a:r>
          </a:p>
          <a:p>
            <a:r>
              <a:rPr lang="en-US" b="1" dirty="0" smtClean="0"/>
              <a:t>ANSWER:</a:t>
            </a:r>
            <a:r>
              <a:rPr lang="en-US" dirty="0" smtClean="0"/>
              <a:t> Exclusive page I/O latch; possibly many workers are trying to load the same page from disk to memory</a:t>
            </a:r>
          </a:p>
          <a:p>
            <a:endParaRPr lang="en-US" dirty="0" smtClean="0"/>
          </a:p>
          <a:p>
            <a:r>
              <a:rPr lang="en-US" dirty="0" smtClean="0"/>
              <a:t>What is the main difference between a latch and a spinlock?</a:t>
            </a:r>
          </a:p>
          <a:p>
            <a:r>
              <a:rPr lang="en-US" b="1" dirty="0" smtClean="0"/>
              <a:t>ANSWER:</a:t>
            </a:r>
            <a:r>
              <a:rPr lang="en-US" dirty="0" smtClean="0"/>
              <a:t> In a requests resource is not yet available, spinlock spins (executes a loop) for a while; whilst latch yields immediate </a:t>
            </a:r>
          </a:p>
          <a:p>
            <a:endParaRPr lang="en-US" dirty="0" smtClean="0"/>
          </a:p>
          <a:p>
            <a:r>
              <a:rPr lang="en-US" dirty="0" smtClean="0"/>
              <a:t>When excessive “</a:t>
            </a:r>
            <a:r>
              <a:rPr lang="en-US" dirty="0" err="1" smtClean="0"/>
              <a:t>backoffs</a:t>
            </a:r>
            <a:r>
              <a:rPr lang="en-US" dirty="0" smtClean="0"/>
              <a:t>” are recorded, what could be a possible cause?</a:t>
            </a:r>
          </a:p>
          <a:p>
            <a:r>
              <a:rPr lang="en-US" b="1" dirty="0" smtClean="0"/>
              <a:t>ANSWER</a:t>
            </a:r>
            <a:r>
              <a:rPr lang="en-US" b="1" smtClean="0"/>
              <a:t>:</a:t>
            </a:r>
            <a:r>
              <a:rPr lang="en-US" smtClean="0"/>
              <a:t> The </a:t>
            </a:r>
            <a:r>
              <a:rPr lang="en-US" dirty="0" smtClean="0"/>
              <a:t>requested resource is not readily available and spinlocks were held and released to avoid excessive CPU consumption.  Need to match against the number of spins to determine if the requested resource is too concurrency.</a:t>
            </a:r>
          </a:p>
          <a:p>
            <a:pPr lvl="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23</a:t>
            </a:fld>
            <a:endParaRPr lang="en-US"/>
          </a:p>
        </p:txBody>
      </p:sp>
    </p:spTree>
    <p:extLst>
      <p:ext uri="{BB962C8B-B14F-4D97-AF65-F5344CB8AC3E}">
        <p14:creationId xmlns:p14="http://schemas.microsoft.com/office/powerpoint/2010/main" val="369136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3</a:t>
            </a:fld>
            <a:endParaRPr lang="en-US"/>
          </a:p>
        </p:txBody>
      </p:sp>
    </p:spTree>
    <p:extLst>
      <p:ext uri="{BB962C8B-B14F-4D97-AF65-F5344CB8AC3E}">
        <p14:creationId xmlns:p14="http://schemas.microsoft.com/office/powerpoint/2010/main" val="69730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4</a:t>
            </a:fld>
            <a:endParaRPr lang="en-US"/>
          </a:p>
        </p:txBody>
      </p:sp>
    </p:spTree>
    <p:extLst>
      <p:ext uri="{BB962C8B-B14F-4D97-AF65-F5344CB8AC3E}">
        <p14:creationId xmlns:p14="http://schemas.microsoft.com/office/powerpoint/2010/main" val="284840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Latches are lightweight synchronization primitives that are used by the SQL Server engine to guarantee consistency of in-memory structures including; index, data pages and internal structures such as non-leaf pages in a B-Tree. SQL Server uses buffer latches to protect pages in the buffer pool and I/O latches to protect pages not yet loaded into the buffer pool. Whenever data is written to or read from a page in the SQL Server buffer pool a worker thread must first acquire a buffer latch for the page. There are various buffer latch types available for accessing pages in the buffer pool including exclusive latch (PAGELATCH_EX) and shared latch (PAGELATCH_SH). When SQL Server attempts to access a page which is not already present in the buffer pool, an asynchronous I/O is posted to load the page into the buffer pool. If SQL Server needs to wait for the I/O subsystem to respond it will wait on an exclusive (PAGEIOLATCH_EX) or shared (PAGEIOLATCH_SH) I/O latch depending on the type of request; this is done to prevent another worker thread from loading the same page into the buffer pool with an incompatible latch. Latches are also used to protect access to internal memory structures other than buffer pool pages; these are known as Non-Buffer latches.</a:t>
            </a:r>
          </a:p>
        </p:txBody>
      </p:sp>
      <p:sp>
        <p:nvSpPr>
          <p:cNvPr id="4" name="Slide Number Placeholder 3"/>
          <p:cNvSpPr>
            <a:spLocks noGrp="1"/>
          </p:cNvSpPr>
          <p:nvPr>
            <p:ph type="sldNum" sz="quarter" idx="10"/>
          </p:nvPr>
        </p:nvSpPr>
        <p:spPr/>
        <p:txBody>
          <a:bodyPr/>
          <a:lstStyle/>
          <a:p>
            <a:fld id="{CD07E07E-9F09-46B6-8D2F-E1DC5FD34F24}" type="slidenum">
              <a:rPr lang="en-US" smtClean="0"/>
              <a:t>5</a:t>
            </a:fld>
            <a:endParaRPr lang="en-US"/>
          </a:p>
        </p:txBody>
      </p:sp>
    </p:spTree>
    <p:extLst>
      <p:ext uri="{BB962C8B-B14F-4D97-AF65-F5344CB8AC3E}">
        <p14:creationId xmlns:p14="http://schemas.microsoft.com/office/powerpoint/2010/main" val="311807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5800"/>
          </a:xfrm>
        </p:spPr>
        <p:txBody>
          <a:bodyPr>
            <a:noAutofit/>
          </a:bodyPr>
          <a:lstStyle/>
          <a:p>
            <a:r>
              <a:rPr lang="en-US" sz="900" b="1" kern="1200" dirty="0" smtClean="0">
                <a:solidFill>
                  <a:schemeClr val="tx1"/>
                </a:solidFill>
                <a:effectLst/>
              </a:rPr>
              <a:t>How does SQL Server Use Latches?</a:t>
            </a:r>
          </a:p>
          <a:p>
            <a:r>
              <a:rPr lang="en-US" sz="900" kern="1200" dirty="0" smtClean="0">
                <a:solidFill>
                  <a:schemeClr val="tx1"/>
                </a:solidFill>
                <a:effectLst/>
              </a:rPr>
              <a:t>A page in SQL Server is 8KB and can store multiple rows. To increase concurrency and performance, buffer latches are held only for the duration of the physical operation on the page, unlike locks which are held for the duration of the logical transaction.</a:t>
            </a:r>
          </a:p>
          <a:p>
            <a:r>
              <a:rPr lang="en-US" sz="900" kern="1200" dirty="0" smtClean="0">
                <a:solidFill>
                  <a:schemeClr val="tx1"/>
                </a:solidFill>
                <a:effectLst/>
              </a:rPr>
              <a:t>Latches are internal to the SQL engine and are used to provide memory consistency, whereas locks are used by SQL Server to provide logical transactional consistency. The following table compares latches to locks:</a:t>
            </a:r>
          </a:p>
          <a:p>
            <a:r>
              <a:rPr lang="en-US" sz="900" kern="1200" dirty="0" smtClean="0">
                <a:solidFill>
                  <a:schemeClr val="tx1"/>
                </a:solidFill>
                <a:effectLst/>
              </a:rPr>
              <a:t> </a:t>
            </a:r>
          </a:p>
          <a:p>
            <a:r>
              <a:rPr lang="en-US" sz="900" b="1" dirty="0" smtClean="0"/>
              <a:t>Structure</a:t>
            </a:r>
            <a:r>
              <a:rPr lang="en-US" sz="900" b="1" baseline="0" dirty="0" smtClean="0"/>
              <a:t> </a:t>
            </a:r>
            <a:r>
              <a:rPr lang="en-US" sz="900" baseline="0" dirty="0" smtClean="0"/>
              <a:t>– Latch</a:t>
            </a:r>
          </a:p>
          <a:p>
            <a:r>
              <a:rPr lang="en-US" sz="900" b="1" baseline="0" dirty="0" smtClean="0"/>
              <a:t>Purpose </a:t>
            </a:r>
            <a:r>
              <a:rPr lang="en-US" sz="900" baseline="0" dirty="0" smtClean="0"/>
              <a:t>- </a:t>
            </a:r>
            <a:r>
              <a:rPr lang="en-US" sz="900" kern="1200" dirty="0" smtClean="0">
                <a:solidFill>
                  <a:schemeClr val="tx1"/>
                </a:solidFill>
                <a:effectLst/>
              </a:rPr>
              <a:t>Guarantee consistency of in-memory structures</a:t>
            </a:r>
          </a:p>
          <a:p>
            <a:r>
              <a:rPr lang="en-US" sz="900" b="1" kern="1200" dirty="0" smtClean="0">
                <a:solidFill>
                  <a:schemeClr val="tx1"/>
                </a:solidFill>
                <a:effectLst/>
              </a:rPr>
              <a:t>Controlled by </a:t>
            </a:r>
            <a:r>
              <a:rPr lang="en-US" sz="900" kern="1200" dirty="0" smtClean="0">
                <a:solidFill>
                  <a:schemeClr val="tx1"/>
                </a:solidFill>
                <a:effectLst/>
              </a:rPr>
              <a:t>- SQL Server engine only.</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effectLst/>
              </a:rPr>
              <a:t>Performance cost </a:t>
            </a:r>
            <a:r>
              <a:rPr lang="en-US" sz="900" kern="1200" dirty="0" smtClean="0">
                <a:solidFill>
                  <a:schemeClr val="tx1"/>
                </a:solidFill>
                <a:effectLst/>
              </a:rPr>
              <a:t>- Performance cost is low. To allow for maximum concurrency and provide maximum performance, latches are held only for the duration of the physical operation on the in-memory structure, unlike locks which are held for the duration of the logical transaction.</a:t>
            </a:r>
          </a:p>
          <a:p>
            <a:r>
              <a:rPr lang="en-US" sz="900" dirty="0" smtClean="0"/>
              <a:t>Exposed</a:t>
            </a:r>
            <a:r>
              <a:rPr lang="en-US" sz="900" baseline="0" dirty="0" smtClean="0"/>
              <a:t> by – </a:t>
            </a:r>
          </a:p>
          <a:p>
            <a:r>
              <a:rPr lang="en-US" sz="900" b="1" kern="1200" dirty="0" smtClean="0">
                <a:solidFill>
                  <a:schemeClr val="tx1"/>
                </a:solidFill>
                <a:effectLst/>
              </a:rPr>
              <a:t>· </a:t>
            </a:r>
            <a:r>
              <a:rPr lang="en-US" sz="900" u="sng" kern="1200" dirty="0" err="1" smtClean="0">
                <a:solidFill>
                  <a:schemeClr val="tx1"/>
                </a:solidFill>
                <a:effectLst/>
                <a:hlinkClick r:id="rId3"/>
              </a:rPr>
              <a:t>sys.dm_os_wait_stats</a:t>
            </a:r>
            <a:r>
              <a:rPr lang="en-US" sz="900" u="sng" kern="1200" dirty="0" smtClean="0">
                <a:solidFill>
                  <a:schemeClr val="tx1"/>
                </a:solidFill>
                <a:effectLst/>
                <a:hlinkClick r:id="rId3"/>
              </a:rPr>
              <a:t> (Transact-SQL)</a:t>
            </a:r>
            <a:r>
              <a:rPr lang="en-US" sz="900" kern="1200" dirty="0" smtClean="0">
                <a:solidFill>
                  <a:schemeClr val="tx1"/>
                </a:solidFill>
                <a:effectLst/>
              </a:rPr>
              <a:t> (http://go.microsoft.com/fwlink/p/?LinkId=212508) - Provides information on PAGELATCH, PAGEIOLATCH and LATCH wait types (LATCH_EX, LATCH_SH is used to group all non-buffer latch waits).</a:t>
            </a:r>
          </a:p>
          <a:p>
            <a:r>
              <a:rPr lang="en-US" sz="900" b="1" kern="1200" dirty="0" smtClean="0">
                <a:solidFill>
                  <a:schemeClr val="tx1"/>
                </a:solidFill>
                <a:effectLst/>
              </a:rPr>
              <a:t>· </a:t>
            </a:r>
            <a:r>
              <a:rPr lang="en-US" sz="900" u="sng" kern="1200" dirty="0" err="1" smtClean="0">
                <a:solidFill>
                  <a:schemeClr val="tx1"/>
                </a:solidFill>
                <a:effectLst/>
                <a:hlinkClick r:id="rId4"/>
              </a:rPr>
              <a:t>sys.dm_os_latch_stats</a:t>
            </a:r>
            <a:r>
              <a:rPr lang="en-US" sz="900" u="sng" kern="1200" dirty="0" smtClean="0">
                <a:solidFill>
                  <a:schemeClr val="tx1"/>
                </a:solidFill>
                <a:effectLst/>
                <a:hlinkClick r:id="rId4"/>
              </a:rPr>
              <a:t> (Transact-SQL)</a:t>
            </a:r>
            <a:r>
              <a:rPr lang="en-US" sz="900" kern="1200" dirty="0" smtClean="0">
                <a:solidFill>
                  <a:schemeClr val="tx1"/>
                </a:solidFill>
                <a:effectLst/>
              </a:rPr>
              <a:t> (http://go.microsoft.com/fwlink/p/?LinkId=212510) – Provides detailed information about non-buffer latch waits.</a:t>
            </a:r>
          </a:p>
          <a:p>
            <a:r>
              <a:rPr lang="en-US" sz="900" b="1" kern="1200" dirty="0" smtClean="0">
                <a:solidFill>
                  <a:schemeClr val="tx1"/>
                </a:solidFill>
                <a:effectLst/>
              </a:rPr>
              <a:t>· </a:t>
            </a:r>
            <a:r>
              <a:rPr lang="en-US" sz="900" u="sng" kern="1200" dirty="0" err="1" smtClean="0">
                <a:solidFill>
                  <a:schemeClr val="tx1"/>
                </a:solidFill>
                <a:effectLst/>
                <a:hlinkClick r:id="rId5"/>
              </a:rPr>
              <a:t>sys.dm_os_latch_stats</a:t>
            </a:r>
            <a:r>
              <a:rPr lang="en-US" sz="900" u="sng" kern="1200" dirty="0" smtClean="0">
                <a:solidFill>
                  <a:schemeClr val="tx1"/>
                </a:solidFill>
                <a:effectLst/>
                <a:hlinkClick r:id="rId5"/>
              </a:rPr>
              <a:t> (Transact-SQL)</a:t>
            </a:r>
            <a:r>
              <a:rPr lang="en-US" sz="900" kern="1200" dirty="0" smtClean="0">
                <a:solidFill>
                  <a:schemeClr val="tx1"/>
                </a:solidFill>
                <a:effectLst/>
              </a:rPr>
              <a:t> (http://go.microsoft.com/fwlink/p/?LinkId=223167) - This DMV provides aggregated waits for each index, which is very useful for troubleshooting latch related performance issues.</a:t>
            </a:r>
          </a:p>
          <a:p>
            <a:endParaRPr lang="en-US" sz="900" kern="1200" dirty="0" smtClean="0">
              <a:solidFill>
                <a:schemeClr val="tx1"/>
              </a:solidFill>
              <a:effectLst/>
            </a:endParaRPr>
          </a:p>
          <a:p>
            <a:r>
              <a:rPr lang="en-US" sz="900" b="1" dirty="0" smtClean="0"/>
              <a:t>Structure</a:t>
            </a:r>
            <a:r>
              <a:rPr lang="en-US" sz="900" b="1" baseline="0" dirty="0" smtClean="0"/>
              <a:t> </a:t>
            </a:r>
            <a:r>
              <a:rPr lang="en-US" sz="900" baseline="0" dirty="0" smtClean="0"/>
              <a:t>– </a:t>
            </a:r>
            <a:r>
              <a:rPr lang="en-US" sz="900" b="0" kern="1200" dirty="0" smtClean="0">
                <a:solidFill>
                  <a:schemeClr val="tx1"/>
                </a:solidFill>
                <a:effectLst/>
              </a:rPr>
              <a:t>Lock</a:t>
            </a:r>
          </a:p>
          <a:p>
            <a:r>
              <a:rPr lang="en-US" sz="900" b="1" baseline="0" dirty="0" smtClean="0"/>
              <a:t>Purpose </a:t>
            </a:r>
            <a:r>
              <a:rPr lang="en-US" sz="900" baseline="0" dirty="0" smtClean="0"/>
              <a:t>- </a:t>
            </a:r>
            <a:r>
              <a:rPr lang="en-US" sz="900" b="0" kern="1200" dirty="0" smtClean="0">
                <a:solidFill>
                  <a:schemeClr val="tx1"/>
                </a:solidFill>
                <a:effectLst/>
              </a:rPr>
              <a:t>Guarantee consistency of transactions.</a:t>
            </a:r>
          </a:p>
          <a:p>
            <a:r>
              <a:rPr lang="en-US" sz="900" b="1" kern="1200" dirty="0" smtClean="0">
                <a:solidFill>
                  <a:schemeClr val="tx1"/>
                </a:solidFill>
                <a:effectLst/>
              </a:rPr>
              <a:t>Controlled by </a:t>
            </a:r>
            <a:r>
              <a:rPr lang="en-US" sz="900" kern="1200" dirty="0" smtClean="0">
                <a:solidFill>
                  <a:schemeClr val="tx1"/>
                </a:solidFill>
                <a:effectLst/>
              </a:rPr>
              <a:t>- </a:t>
            </a:r>
            <a:r>
              <a:rPr lang="en-US" sz="900" b="0" kern="1200" dirty="0" smtClean="0">
                <a:solidFill>
                  <a:schemeClr val="tx1"/>
                </a:solidFill>
                <a:effectLst/>
              </a:rPr>
              <a:t>Can be controlled by user.</a:t>
            </a:r>
          </a:p>
          <a:p>
            <a:r>
              <a:rPr lang="en-US" sz="900" b="1" kern="1200" dirty="0" smtClean="0">
                <a:solidFill>
                  <a:schemeClr val="tx1"/>
                </a:solidFill>
                <a:effectLst/>
              </a:rPr>
              <a:t>Performance cost </a:t>
            </a:r>
            <a:r>
              <a:rPr lang="en-US" sz="900" kern="1200" dirty="0" smtClean="0">
                <a:solidFill>
                  <a:schemeClr val="tx1"/>
                </a:solidFill>
                <a:effectLst/>
              </a:rPr>
              <a:t>- </a:t>
            </a:r>
            <a:r>
              <a:rPr lang="en-US" sz="900" b="0" kern="1200" dirty="0" smtClean="0">
                <a:solidFill>
                  <a:schemeClr val="tx1"/>
                </a:solidFill>
                <a:effectLst/>
              </a:rPr>
              <a:t>Performance cost is high relative to latches as locks must be held for the duration of the transaction.</a:t>
            </a:r>
          </a:p>
          <a:p>
            <a:r>
              <a:rPr lang="en-US" sz="900" b="1" kern="1200" dirty="0" smtClean="0">
                <a:solidFill>
                  <a:schemeClr val="tx1"/>
                </a:solidFill>
                <a:effectLst/>
              </a:rPr>
              <a:t>Exposed</a:t>
            </a:r>
            <a:r>
              <a:rPr lang="en-US" sz="900" b="1" kern="1200" baseline="0" dirty="0" smtClean="0">
                <a:solidFill>
                  <a:schemeClr val="tx1"/>
                </a:solidFill>
                <a:effectLst/>
              </a:rPr>
              <a:t> by</a:t>
            </a:r>
            <a:r>
              <a:rPr lang="en-US" sz="900" b="0" kern="1200" baseline="0" dirty="0" smtClean="0">
                <a:solidFill>
                  <a:schemeClr val="tx1"/>
                </a:solidFill>
                <a:effectLst/>
              </a:rPr>
              <a:t> - </a:t>
            </a:r>
            <a:r>
              <a:rPr lang="en-US" sz="900" b="0" kern="1200" dirty="0" smtClean="0">
                <a:solidFill>
                  <a:schemeClr val="tx1"/>
                </a:solidFill>
                <a:effectLst/>
              </a:rPr>
              <a:t>·	</a:t>
            </a:r>
            <a:r>
              <a:rPr lang="en-US" sz="900" b="0" u="sng" kern="1200" dirty="0" err="1" smtClean="0">
                <a:solidFill>
                  <a:schemeClr val="tx1"/>
                </a:solidFill>
                <a:effectLst/>
                <a:hlinkClick r:id="rId6"/>
              </a:rPr>
              <a:t>sys.dm_tran_locks</a:t>
            </a:r>
            <a:r>
              <a:rPr lang="en-US" sz="900" b="0" u="sng" kern="1200" dirty="0" smtClean="0">
                <a:solidFill>
                  <a:schemeClr val="tx1"/>
                </a:solidFill>
                <a:effectLst/>
                <a:hlinkClick r:id="rId6"/>
              </a:rPr>
              <a:t> (Transact-SQL)</a:t>
            </a:r>
            <a:r>
              <a:rPr lang="en-US" sz="900" b="0" kern="1200" dirty="0" smtClean="0">
                <a:solidFill>
                  <a:schemeClr val="tx1"/>
                </a:solidFill>
                <a:effectLst/>
              </a:rPr>
              <a:t> (http://go.microsoft.com/fwlink/p/?LinkId=179926).</a:t>
            </a:r>
          </a:p>
          <a:p>
            <a:r>
              <a:rPr lang="en-US" sz="900" b="0" kern="1200" dirty="0" smtClean="0">
                <a:solidFill>
                  <a:schemeClr val="tx1"/>
                </a:solidFill>
                <a:effectLst/>
              </a:rPr>
              <a:t>·	</a:t>
            </a:r>
            <a:r>
              <a:rPr lang="en-US" sz="900" b="0" u="sng" kern="1200" dirty="0" err="1" smtClean="0">
                <a:solidFill>
                  <a:schemeClr val="tx1"/>
                </a:solidFill>
                <a:effectLst/>
                <a:hlinkClick r:id="rId7"/>
              </a:rPr>
              <a:t>sys.dm_exec_sessions</a:t>
            </a:r>
            <a:r>
              <a:rPr lang="en-US" sz="900" b="0" u="sng" kern="1200" dirty="0" smtClean="0">
                <a:solidFill>
                  <a:schemeClr val="tx1"/>
                </a:solidFill>
                <a:effectLst/>
                <a:hlinkClick r:id="rId7"/>
              </a:rPr>
              <a:t> (Transact-SQL)</a:t>
            </a:r>
            <a:r>
              <a:rPr lang="en-US" sz="900" b="0" kern="1200" dirty="0" smtClean="0">
                <a:solidFill>
                  <a:schemeClr val="tx1"/>
                </a:solidFill>
                <a:effectLst/>
              </a:rPr>
              <a:t> (http://go.microsoft.com/fwlink/p/?LinkId=182932).</a:t>
            </a:r>
          </a:p>
          <a:p>
            <a:r>
              <a:rPr lang="en-US" sz="900" b="0" kern="1200" dirty="0" smtClean="0">
                <a:solidFill>
                  <a:schemeClr val="tx1"/>
                </a:solidFill>
                <a:effectLst/>
              </a:rPr>
              <a:t>Note </a:t>
            </a:r>
          </a:p>
          <a:p>
            <a:r>
              <a:rPr lang="en-US" sz="900" b="0" kern="1200" dirty="0" smtClean="0">
                <a:solidFill>
                  <a:schemeClr val="tx1"/>
                </a:solidFill>
                <a:effectLst/>
              </a:rPr>
              <a:t>For more information about querying SQL Server to obtain information about transaction locks see </a:t>
            </a:r>
            <a:r>
              <a:rPr lang="en-US" sz="900" b="0" u="sng" kern="1200" dirty="0" smtClean="0">
                <a:solidFill>
                  <a:schemeClr val="tx1"/>
                </a:solidFill>
                <a:effectLst/>
                <a:hlinkClick r:id="rId8"/>
              </a:rPr>
              <a:t>Displaying Locking Information (Database Engine)</a:t>
            </a:r>
            <a:r>
              <a:rPr lang="en-US" sz="900" b="0" kern="1200" dirty="0" smtClean="0">
                <a:solidFill>
                  <a:schemeClr val="tx1"/>
                </a:solidFill>
                <a:effectLst/>
              </a:rPr>
              <a:t> (http://go.microsoft.com/fwlink/p/?LinkId=212519).</a:t>
            </a:r>
          </a:p>
          <a:p>
            <a:endParaRPr lang="en-US" sz="900" dirty="0" smtClean="0"/>
          </a:p>
        </p:txBody>
      </p:sp>
      <p:sp>
        <p:nvSpPr>
          <p:cNvPr id="4" name="Slide Number Placeholder 3"/>
          <p:cNvSpPr>
            <a:spLocks noGrp="1"/>
          </p:cNvSpPr>
          <p:nvPr>
            <p:ph type="sldNum" sz="quarter" idx="10"/>
          </p:nvPr>
        </p:nvSpPr>
        <p:spPr/>
        <p:txBody>
          <a:bodyPr/>
          <a:lstStyle/>
          <a:p>
            <a:fld id="{CD07E07E-9F09-46B6-8D2F-E1DC5FD34F24}" type="slidenum">
              <a:rPr lang="en-US" smtClean="0"/>
              <a:t>6</a:t>
            </a:fld>
            <a:endParaRPr lang="en-US"/>
          </a:p>
        </p:txBody>
      </p:sp>
    </p:spTree>
    <p:extLst>
      <p:ext uri="{BB962C8B-B14F-4D97-AF65-F5344CB8AC3E}">
        <p14:creationId xmlns:p14="http://schemas.microsoft.com/office/powerpoint/2010/main" val="60493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Latch contention occurs when multiple threads concurrently attempt to acquire incompatible latches to the same in-memory structure. As a latch is an internal control mechanism; the SQL engine automatically determines when to user them. Because the behavior of latches is deterministic, application decisions including schema design can affect this behavior. The goal of this paper is to provide the reader with the following:</a:t>
            </a:r>
          </a:p>
          <a:p>
            <a:r>
              <a:rPr lang="en-US" sz="1200" kern="1200" dirty="0" smtClean="0">
                <a:solidFill>
                  <a:schemeClr val="tx1"/>
                </a:solidFill>
                <a:effectLst/>
                <a:latin typeface="+mn-lt"/>
                <a:ea typeface="+mn-ea"/>
                <a:cs typeface="+mn-cs"/>
              </a:rPr>
              <a:t>·	Background information on how latches are used by SQL Server.</a:t>
            </a:r>
          </a:p>
          <a:p>
            <a:r>
              <a:rPr lang="en-US" sz="1200" kern="1200" dirty="0" smtClean="0">
                <a:solidFill>
                  <a:schemeClr val="tx1"/>
                </a:solidFill>
                <a:effectLst/>
                <a:latin typeface="+mn-lt"/>
                <a:ea typeface="+mn-ea"/>
                <a:cs typeface="+mn-cs"/>
              </a:rPr>
              <a:t>·	Tools used to investigate latch contention.</a:t>
            </a:r>
          </a:p>
          <a:p>
            <a:r>
              <a:rPr lang="en-US" sz="1200" kern="1200" dirty="0" smtClean="0">
                <a:solidFill>
                  <a:schemeClr val="tx1"/>
                </a:solidFill>
                <a:effectLst/>
                <a:latin typeface="+mn-lt"/>
                <a:ea typeface="+mn-ea"/>
                <a:cs typeface="+mn-cs"/>
              </a:rPr>
              <a:t>·	How to determine if the amount of contention being observed is problematic.</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7</a:t>
            </a:fld>
            <a:endParaRPr lang="en-US"/>
          </a:p>
        </p:txBody>
      </p:sp>
    </p:spTree>
    <p:extLst>
      <p:ext uri="{BB962C8B-B14F-4D97-AF65-F5344CB8AC3E}">
        <p14:creationId xmlns:p14="http://schemas.microsoft.com/office/powerpoint/2010/main" val="253519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5800"/>
          </a:xfrm>
        </p:spPr>
        <p:txBody>
          <a:bodyPr>
            <a:normAutofit fontScale="92500" lnSpcReduction="10000"/>
          </a:bodyPr>
          <a:lstStyle/>
          <a:p>
            <a:r>
              <a:rPr lang="en-US" sz="1000" kern="1200" dirty="0" smtClean="0">
                <a:solidFill>
                  <a:schemeClr val="tx1"/>
                </a:solidFill>
                <a:effectLst/>
                <a:latin typeface="+mn-lt"/>
                <a:ea typeface="+mn-ea"/>
                <a:cs typeface="+mn-cs"/>
              </a:rPr>
              <a:t>Some latch contention is to be expected as a normal part of the operation of the SQL Server engine. It is inevitable that multiple concurrent latch requests of varying compatibility will occur on a high concurrency system. SQL Server enforces latch compatibility by requiring the incompatible latch requests to wait in a queue until outstanding latch requests are completed.</a:t>
            </a:r>
          </a:p>
          <a:p>
            <a:endParaRPr lang="en-US" sz="1000" kern="1200" dirty="0" smtClean="0">
              <a:solidFill>
                <a:schemeClr val="tx1"/>
              </a:solidFill>
              <a:effectLst/>
              <a:latin typeface="+mn-lt"/>
              <a:ea typeface="+mn-ea"/>
              <a:cs typeface="+mn-cs"/>
            </a:endParaRPr>
          </a:p>
          <a:p>
            <a:r>
              <a:rPr lang="en-US" sz="1000" kern="1200" dirty="0" smtClean="0">
                <a:solidFill>
                  <a:schemeClr val="tx1"/>
                </a:solidFill>
                <a:effectLst/>
                <a:latin typeface="+mn-lt"/>
                <a:ea typeface="+mn-ea"/>
                <a:cs typeface="+mn-cs"/>
              </a:rPr>
              <a:t>Latches are acquired in one of 5 different modes, which relate to level of access. </a:t>
            </a:r>
          </a:p>
          <a:p>
            <a:endParaRPr lang="en-US" sz="1000" kern="1200" dirty="0" smtClean="0">
              <a:solidFill>
                <a:schemeClr val="tx1"/>
              </a:solidFill>
              <a:effectLst/>
              <a:latin typeface="+mn-lt"/>
              <a:ea typeface="+mn-ea"/>
              <a:cs typeface="+mn-cs"/>
            </a:endParaRPr>
          </a:p>
          <a:p>
            <a:r>
              <a:rPr lang="en-US" sz="1000" kern="1200" dirty="0" smtClean="0">
                <a:solidFill>
                  <a:schemeClr val="tx1"/>
                </a:solidFill>
                <a:effectLst/>
                <a:latin typeface="+mn-lt"/>
                <a:ea typeface="+mn-ea"/>
                <a:cs typeface="+mn-cs"/>
              </a:rPr>
              <a:t>SQL Server latch modes can be summarized as follows:</a:t>
            </a:r>
          </a:p>
          <a:p>
            <a:r>
              <a:rPr lang="en-US" sz="1000" kern="1200" dirty="0" smtClean="0">
                <a:solidFill>
                  <a:schemeClr val="tx1"/>
                </a:solidFill>
                <a:effectLst/>
                <a:latin typeface="+mn-lt"/>
                <a:ea typeface="+mn-ea"/>
                <a:cs typeface="+mn-cs"/>
              </a:rPr>
              <a:t>·</a:t>
            </a:r>
            <a:r>
              <a:rPr lang="en-US" sz="1000" b="1" kern="1200" dirty="0" smtClean="0">
                <a:solidFill>
                  <a:schemeClr val="tx1"/>
                </a:solidFill>
                <a:effectLst/>
                <a:latin typeface="+mn-lt"/>
                <a:ea typeface="+mn-ea"/>
                <a:cs typeface="+mn-cs"/>
              </a:rPr>
              <a:t>KP</a:t>
            </a:r>
            <a:r>
              <a:rPr lang="en-US" sz="1000" kern="1200" dirty="0" smtClean="0">
                <a:solidFill>
                  <a:schemeClr val="tx1"/>
                </a:solidFill>
                <a:effectLst/>
                <a:latin typeface="+mn-lt"/>
                <a:ea typeface="+mn-ea"/>
                <a:cs typeface="+mn-cs"/>
              </a:rPr>
              <a:t> – Keep latch, ensures that the referenced structure cannot be destroyed. Used when a thread wants to look at a buffer structure. Because the KP latch is compatible with all latches except for the destroy (DT) latch, the KP latch is considered to be “lightweight”, meaning that the impact on performance when using it is minimal. Since the KP latch is incompatible with the DT latch, it will prevent any other thread from destroying the referenced structure, for example a KP latch will prevent the structure it references from being destroyed by the </a:t>
            </a:r>
            <a:r>
              <a:rPr lang="en-US" sz="1000" kern="1200" dirty="0" err="1" smtClean="0">
                <a:solidFill>
                  <a:schemeClr val="tx1"/>
                </a:solidFill>
                <a:effectLst/>
                <a:latin typeface="+mn-lt"/>
                <a:ea typeface="+mn-ea"/>
                <a:cs typeface="+mn-cs"/>
              </a:rPr>
              <a:t>lazywriter</a:t>
            </a:r>
            <a:r>
              <a:rPr lang="en-US" sz="1000" kern="1200" dirty="0" smtClean="0">
                <a:solidFill>
                  <a:schemeClr val="tx1"/>
                </a:solidFill>
                <a:effectLst/>
                <a:latin typeface="+mn-lt"/>
                <a:ea typeface="+mn-ea"/>
                <a:cs typeface="+mn-cs"/>
              </a:rPr>
              <a:t> process. For more information about how the </a:t>
            </a:r>
            <a:r>
              <a:rPr lang="en-US" sz="1000" kern="1200" dirty="0" err="1" smtClean="0">
                <a:solidFill>
                  <a:schemeClr val="tx1"/>
                </a:solidFill>
                <a:effectLst/>
                <a:latin typeface="+mn-lt"/>
                <a:ea typeface="+mn-ea"/>
                <a:cs typeface="+mn-cs"/>
              </a:rPr>
              <a:t>lazywriter</a:t>
            </a:r>
            <a:r>
              <a:rPr lang="en-US" sz="1000" kern="1200" dirty="0" smtClean="0">
                <a:solidFill>
                  <a:schemeClr val="tx1"/>
                </a:solidFill>
                <a:effectLst/>
                <a:latin typeface="+mn-lt"/>
                <a:ea typeface="+mn-ea"/>
                <a:cs typeface="+mn-cs"/>
              </a:rPr>
              <a:t> process is used when SQL Server writes to and frees up buffer pages see </a:t>
            </a:r>
            <a:r>
              <a:rPr lang="en-US" sz="1000" u="sng" kern="1200" dirty="0" smtClean="0">
                <a:solidFill>
                  <a:schemeClr val="tx1"/>
                </a:solidFill>
                <a:effectLst/>
                <a:latin typeface="+mn-lt"/>
                <a:ea typeface="+mn-ea"/>
                <a:cs typeface="+mn-cs"/>
                <a:hlinkClick r:id="rId3"/>
              </a:rPr>
              <a:t>Freeing and Writing Buffer Pages</a:t>
            </a:r>
            <a:r>
              <a:rPr lang="en-US" sz="1000" kern="1200" dirty="0" smtClean="0">
                <a:solidFill>
                  <a:schemeClr val="tx1"/>
                </a:solidFill>
                <a:effectLst/>
                <a:latin typeface="+mn-lt"/>
                <a:ea typeface="+mn-ea"/>
                <a:cs typeface="+mn-cs"/>
              </a:rPr>
              <a:t> (http://go.microsoft.com/fwlink/p/?LinkId=223176).</a:t>
            </a:r>
          </a:p>
          <a:p>
            <a:r>
              <a:rPr lang="en-US" sz="1000" kern="1200" dirty="0" smtClean="0">
                <a:solidFill>
                  <a:schemeClr val="tx1"/>
                </a:solidFill>
                <a:effectLst/>
                <a:latin typeface="+mn-lt"/>
                <a:ea typeface="+mn-ea"/>
                <a:cs typeface="+mn-cs"/>
              </a:rPr>
              <a:t>·</a:t>
            </a:r>
            <a:r>
              <a:rPr lang="en-US" sz="1000" b="1" kern="1200" dirty="0" smtClean="0">
                <a:solidFill>
                  <a:schemeClr val="tx1"/>
                </a:solidFill>
                <a:effectLst/>
                <a:latin typeface="+mn-lt"/>
                <a:ea typeface="+mn-ea"/>
                <a:cs typeface="+mn-cs"/>
              </a:rPr>
              <a:t>SH</a:t>
            </a:r>
            <a:r>
              <a:rPr lang="en-US" sz="1000" kern="1200" dirty="0" smtClean="0">
                <a:solidFill>
                  <a:schemeClr val="tx1"/>
                </a:solidFill>
                <a:effectLst/>
                <a:latin typeface="+mn-lt"/>
                <a:ea typeface="+mn-ea"/>
                <a:cs typeface="+mn-cs"/>
              </a:rPr>
              <a:t> – Shared latch, required to read a page structure.</a:t>
            </a:r>
          </a:p>
          <a:p>
            <a:r>
              <a:rPr lang="en-US" sz="1000" kern="1200" dirty="0" smtClean="0">
                <a:solidFill>
                  <a:schemeClr val="tx1"/>
                </a:solidFill>
                <a:effectLst/>
                <a:latin typeface="+mn-lt"/>
                <a:ea typeface="+mn-ea"/>
                <a:cs typeface="+mn-cs"/>
              </a:rPr>
              <a:t>·</a:t>
            </a:r>
            <a:r>
              <a:rPr lang="en-US" sz="1000" b="1" kern="1200" dirty="0" smtClean="0">
                <a:solidFill>
                  <a:schemeClr val="tx1"/>
                </a:solidFill>
                <a:effectLst/>
                <a:latin typeface="+mn-lt"/>
                <a:ea typeface="+mn-ea"/>
                <a:cs typeface="+mn-cs"/>
              </a:rPr>
              <a:t>UP</a:t>
            </a:r>
            <a:r>
              <a:rPr lang="en-US" sz="1000" kern="1200" dirty="0" smtClean="0">
                <a:solidFill>
                  <a:schemeClr val="tx1"/>
                </a:solidFill>
                <a:effectLst/>
                <a:latin typeface="+mn-lt"/>
                <a:ea typeface="+mn-ea"/>
                <a:cs typeface="+mn-cs"/>
              </a:rPr>
              <a:t> – Update latch, is compatible with SH (Shared latch) and KP, but no others and therefore will not allow an EX latch to write to the referenced structure.</a:t>
            </a:r>
          </a:p>
          <a:p>
            <a:r>
              <a:rPr lang="en-US" sz="1000" kern="1200" dirty="0" smtClean="0">
                <a:solidFill>
                  <a:schemeClr val="tx1"/>
                </a:solidFill>
                <a:effectLst/>
                <a:latin typeface="+mn-lt"/>
                <a:ea typeface="+mn-ea"/>
                <a:cs typeface="+mn-cs"/>
              </a:rPr>
              <a:t>·</a:t>
            </a:r>
            <a:r>
              <a:rPr lang="en-US" sz="1000" b="1" kern="1200" dirty="0" smtClean="0">
                <a:solidFill>
                  <a:schemeClr val="tx1"/>
                </a:solidFill>
                <a:effectLst/>
                <a:latin typeface="+mn-lt"/>
                <a:ea typeface="+mn-ea"/>
                <a:cs typeface="+mn-cs"/>
              </a:rPr>
              <a:t>EX</a:t>
            </a:r>
            <a:r>
              <a:rPr lang="en-US" sz="1000" kern="1200" dirty="0" smtClean="0">
                <a:solidFill>
                  <a:schemeClr val="tx1"/>
                </a:solidFill>
                <a:effectLst/>
                <a:latin typeface="+mn-lt"/>
                <a:ea typeface="+mn-ea"/>
                <a:cs typeface="+mn-cs"/>
              </a:rPr>
              <a:t> – Exclusive latch, blocks other threads from writing to or reading from the referenced structure. One example of use would be to modify contents of a page for torn page protection.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a:t>
            </a:r>
            <a:r>
              <a:rPr lang="en-US" sz="1000" b="1" kern="1200" dirty="0" smtClean="0">
                <a:solidFill>
                  <a:schemeClr val="tx1"/>
                </a:solidFill>
                <a:effectLst/>
                <a:latin typeface="+mn-lt"/>
                <a:ea typeface="+mn-ea"/>
                <a:cs typeface="+mn-cs"/>
              </a:rPr>
              <a:t>DT</a:t>
            </a:r>
            <a:r>
              <a:rPr lang="en-US" sz="1000" kern="1200" dirty="0" smtClean="0">
                <a:solidFill>
                  <a:schemeClr val="tx1"/>
                </a:solidFill>
                <a:effectLst/>
                <a:latin typeface="+mn-lt"/>
                <a:ea typeface="+mn-ea"/>
                <a:cs typeface="+mn-cs"/>
              </a:rPr>
              <a:t> – Destroy latch, must be acquired before destroying contents of referenced structure. For example a DT latch must be acquired by the </a:t>
            </a:r>
            <a:r>
              <a:rPr lang="en-US" sz="1000" kern="1200" dirty="0" err="1" smtClean="0">
                <a:solidFill>
                  <a:schemeClr val="tx1"/>
                </a:solidFill>
                <a:effectLst/>
                <a:latin typeface="+mn-lt"/>
                <a:ea typeface="+mn-ea"/>
                <a:cs typeface="+mn-cs"/>
              </a:rPr>
              <a:t>lazywriter</a:t>
            </a:r>
            <a:r>
              <a:rPr lang="en-US" sz="1000" kern="1200" dirty="0" smtClean="0">
                <a:solidFill>
                  <a:schemeClr val="tx1"/>
                </a:solidFill>
                <a:effectLst/>
                <a:latin typeface="+mn-lt"/>
                <a:ea typeface="+mn-ea"/>
                <a:cs typeface="+mn-cs"/>
              </a:rPr>
              <a:t> process to free up a clean page before adding it to the list of free buffers available for use by other threads.</a:t>
            </a:r>
          </a:p>
          <a:p>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Latch modes have different levels of compatibility, for example, a shared latch (SH) is compatible with an update (UP) or keep (KP) latch but incompatible with a destroy latch (DT). Multiple latches can be concurrently acquired on the same structure as long as the latches are compatible. When a thread attempts to acquire a latch held in a mode that is not compatible, it is placed into a queue to wait for a signal indicating the resource is available. A spinlock of type </a:t>
            </a:r>
            <a:r>
              <a:rPr lang="en-US" sz="1000" kern="1200" dirty="0" err="1" smtClean="0">
                <a:solidFill>
                  <a:schemeClr val="tx1"/>
                </a:solidFill>
                <a:effectLst/>
                <a:latin typeface="+mn-lt"/>
                <a:ea typeface="+mn-ea"/>
                <a:cs typeface="+mn-cs"/>
              </a:rPr>
              <a:t>SOS_Task</a:t>
            </a:r>
            <a:r>
              <a:rPr lang="en-US" sz="1000" kern="1200" dirty="0" smtClean="0">
                <a:solidFill>
                  <a:schemeClr val="tx1"/>
                </a:solidFill>
                <a:effectLst/>
                <a:latin typeface="+mn-lt"/>
                <a:ea typeface="+mn-ea"/>
                <a:cs typeface="+mn-cs"/>
              </a:rPr>
              <a:t> is used to protect the wait queue by enforcing serialized access to the queue. This spinlock must be acquired to add items to the queue. The </a:t>
            </a:r>
            <a:r>
              <a:rPr lang="en-US" sz="1000" kern="1200" dirty="0" err="1" smtClean="0">
                <a:solidFill>
                  <a:schemeClr val="tx1"/>
                </a:solidFill>
                <a:effectLst/>
                <a:latin typeface="+mn-lt"/>
                <a:ea typeface="+mn-ea"/>
                <a:cs typeface="+mn-cs"/>
              </a:rPr>
              <a:t>SOS_Task</a:t>
            </a:r>
            <a:r>
              <a:rPr lang="en-US" sz="1000" kern="1200" dirty="0" smtClean="0">
                <a:solidFill>
                  <a:schemeClr val="tx1"/>
                </a:solidFill>
                <a:effectLst/>
                <a:latin typeface="+mn-lt"/>
                <a:ea typeface="+mn-ea"/>
                <a:cs typeface="+mn-cs"/>
              </a:rPr>
              <a:t> spinlock also signals threads in the queue when incompatible latches are released, allowing the waiting threads to acquire a compatible latch and continue working. The wait queue is processed on a first in, first out (FIFO) basis as latch requests are released. Latches follow this FIFO system to ensure fairness and to prevent thread starvation.</a:t>
            </a:r>
          </a:p>
          <a:p>
            <a:endParaRPr lang="en-US" sz="1000" dirty="0" smtClean="0"/>
          </a:p>
          <a:p>
            <a:r>
              <a:rPr lang="en-US" sz="1000" dirty="0" smtClean="0"/>
              <a:t>Reference</a:t>
            </a:r>
            <a:r>
              <a:rPr lang="en-US" sz="1000" baseline="0" dirty="0" smtClean="0"/>
              <a:t> - </a:t>
            </a:r>
            <a:r>
              <a:rPr lang="en-US" sz="1000" kern="1200" dirty="0" smtClean="0">
                <a:solidFill>
                  <a:schemeClr val="tx1"/>
                </a:solidFill>
                <a:effectLst/>
                <a:latin typeface="+mn-lt"/>
                <a:ea typeface="+mn-ea"/>
                <a:cs typeface="+mn-cs"/>
              </a:rPr>
              <a:t>http://go.microsoft.com/fwlink/p/?LinkId=212539</a:t>
            </a:r>
          </a:p>
        </p:txBody>
      </p:sp>
      <p:sp>
        <p:nvSpPr>
          <p:cNvPr id="4" name="Slide Number Placeholder 3"/>
          <p:cNvSpPr>
            <a:spLocks noGrp="1"/>
          </p:cNvSpPr>
          <p:nvPr>
            <p:ph type="sldNum" sz="quarter" idx="10"/>
          </p:nvPr>
        </p:nvSpPr>
        <p:spPr/>
        <p:txBody>
          <a:bodyPr/>
          <a:lstStyle/>
          <a:p>
            <a:fld id="{CD07E07E-9F09-46B6-8D2F-E1DC5FD34F24}" type="slidenum">
              <a:rPr lang="en-US" smtClean="0"/>
              <a:t>8</a:t>
            </a:fld>
            <a:endParaRPr lang="en-US"/>
          </a:p>
        </p:txBody>
      </p:sp>
    </p:spTree>
    <p:extLst>
      <p:ext uri="{BB962C8B-B14F-4D97-AF65-F5344CB8AC3E}">
        <p14:creationId xmlns:p14="http://schemas.microsoft.com/office/powerpoint/2010/main" val="38020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kern="1200" dirty="0" smtClean="0">
                <a:solidFill>
                  <a:schemeClr val="tx1"/>
                </a:solidFill>
                <a:effectLst/>
                <a:latin typeface="+mn-lt"/>
                <a:ea typeface="+mn-ea"/>
                <a:cs typeface="+mn-cs"/>
              </a:rPr>
              <a:t>Factor</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Details</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High number of logical CPUs used by SQL Server</a:t>
            </a:r>
          </a:p>
          <a:p>
            <a:r>
              <a:rPr lang="en-US" sz="1200" kern="1200" dirty="0" smtClean="0">
                <a:solidFill>
                  <a:schemeClr val="tx1"/>
                </a:solidFill>
                <a:effectLst/>
                <a:latin typeface="+mn-lt"/>
                <a:ea typeface="+mn-ea"/>
                <a:cs typeface="+mn-cs"/>
              </a:rPr>
              <a:t>Latch contention can occur on any multi-core system. In SQLCAT experience excessive latch contention, which impacts application performance beyond acceptable levels, has most commonly been observed on systems with 16+ CPU cores and may increase as additional cores are made available.</a:t>
            </a:r>
          </a:p>
          <a:p>
            <a:r>
              <a:rPr lang="en-US" sz="1200" u="sng" kern="1200" dirty="0" smtClean="0">
                <a:solidFill>
                  <a:schemeClr val="tx1"/>
                </a:solidFill>
                <a:effectLst/>
                <a:latin typeface="+mn-lt"/>
                <a:ea typeface="+mn-ea"/>
                <a:cs typeface="+mn-cs"/>
              </a:rPr>
              <a:t>Schema design and access patterns</a:t>
            </a:r>
          </a:p>
          <a:p>
            <a:r>
              <a:rPr lang="en-US" sz="1200" kern="1200" dirty="0" smtClean="0">
                <a:solidFill>
                  <a:schemeClr val="tx1"/>
                </a:solidFill>
                <a:effectLst/>
                <a:latin typeface="+mn-lt"/>
                <a:ea typeface="+mn-ea"/>
                <a:cs typeface="+mn-cs"/>
              </a:rPr>
              <a:t>Depth of B-tree, clustered and non-clustered index design, size and density of rows per page, and access patterns (read/write/delete activity) are factors that can contribute to excessive page latch contention.</a:t>
            </a:r>
          </a:p>
          <a:p>
            <a:r>
              <a:rPr lang="en-US" sz="1200" u="sng" kern="1200" dirty="0" smtClean="0">
                <a:solidFill>
                  <a:schemeClr val="tx1"/>
                </a:solidFill>
                <a:effectLst/>
                <a:latin typeface="+mn-lt"/>
                <a:ea typeface="+mn-ea"/>
                <a:cs typeface="+mn-cs"/>
              </a:rPr>
              <a:t>High degree of concurrency at the application level</a:t>
            </a:r>
          </a:p>
          <a:p>
            <a:r>
              <a:rPr lang="en-US" sz="1200" kern="1200" dirty="0" smtClean="0">
                <a:solidFill>
                  <a:schemeClr val="tx1"/>
                </a:solidFill>
                <a:effectLst/>
                <a:latin typeface="+mn-lt"/>
                <a:ea typeface="+mn-ea"/>
                <a:cs typeface="+mn-cs"/>
              </a:rPr>
              <a:t>Excessive page latch contention typically occurs in conjunction with a high level of concurrent requests from the application tier.</a:t>
            </a:r>
          </a:p>
          <a:p>
            <a:r>
              <a:rPr lang="en-US" sz="1200" b="1" kern="1200" dirty="0" smtClean="0">
                <a:solidFill>
                  <a:schemeClr val="tx1"/>
                </a:solidFill>
                <a:effectLst/>
                <a:latin typeface="+mn-lt"/>
                <a:ea typeface="+mn-ea"/>
                <a:cs typeface="+mn-cs"/>
              </a:rPr>
              <a:t>Note </a:t>
            </a:r>
          </a:p>
          <a:p>
            <a:r>
              <a:rPr lang="en-US" sz="1200" kern="1200" dirty="0" smtClean="0">
                <a:solidFill>
                  <a:schemeClr val="tx1"/>
                </a:solidFill>
                <a:effectLst/>
                <a:latin typeface="+mn-lt"/>
                <a:ea typeface="+mn-ea"/>
                <a:cs typeface="+mn-cs"/>
              </a:rPr>
              <a:t>There are certain programming practices that can also introduce a high number of requests for a specific page. See the SQLCAT technical note, </a:t>
            </a:r>
            <a:r>
              <a:rPr lang="en-US" sz="1200" u="sng" kern="1200" dirty="0" smtClean="0">
                <a:solidFill>
                  <a:schemeClr val="tx1"/>
                </a:solidFill>
                <a:effectLst/>
                <a:latin typeface="+mn-lt"/>
                <a:ea typeface="+mn-ea"/>
                <a:cs typeface="+mn-cs"/>
                <a:hlinkClick r:id="rId3"/>
              </a:rPr>
              <a:t>Table-Valued Functions and tempdb Contention</a:t>
            </a:r>
            <a:r>
              <a:rPr lang="en-US" sz="1200" kern="1200" dirty="0" smtClean="0">
                <a:solidFill>
                  <a:schemeClr val="tx1"/>
                </a:solidFill>
                <a:effectLst/>
                <a:latin typeface="+mn-lt"/>
                <a:ea typeface="+mn-ea"/>
                <a:cs typeface="+mn-cs"/>
              </a:rPr>
              <a:t> (http://go.microsoft.com/fwlink/p/?LinkID=214993) for an example scenario with mitigation strategies.</a:t>
            </a:r>
          </a:p>
          <a:p>
            <a:r>
              <a:rPr lang="en-US" sz="1200" u="sng" kern="1200" dirty="0" smtClean="0">
                <a:solidFill>
                  <a:schemeClr val="tx1"/>
                </a:solidFill>
                <a:effectLst/>
                <a:latin typeface="+mn-lt"/>
                <a:ea typeface="+mn-ea"/>
                <a:cs typeface="+mn-cs"/>
              </a:rPr>
              <a:t>Layout of logical files used by SQL Server databases</a:t>
            </a:r>
          </a:p>
          <a:p>
            <a:r>
              <a:rPr lang="en-US" sz="1200" kern="1200" dirty="0" smtClean="0">
                <a:solidFill>
                  <a:schemeClr val="tx1"/>
                </a:solidFill>
                <a:effectLst/>
                <a:latin typeface="+mn-lt"/>
                <a:ea typeface="+mn-ea"/>
                <a:cs typeface="+mn-cs"/>
              </a:rPr>
              <a:t>Logical file layout can affect the level of page latch contention caused by allocation structures such as Page Free Space (PFS), Global Allocation Map (GAM), Shared Global Allocation Map (SGAM) and Index Allocation Map (IAM) pages. For more information see </a:t>
            </a:r>
            <a:r>
              <a:rPr lang="en-US" sz="1200" u="sng" kern="1200" dirty="0" err="1" smtClean="0">
                <a:solidFill>
                  <a:schemeClr val="tx1"/>
                </a:solidFill>
                <a:effectLst/>
                <a:latin typeface="+mn-lt"/>
                <a:ea typeface="+mn-ea"/>
                <a:cs typeface="+mn-cs"/>
                <a:hlinkClick r:id="rId4"/>
              </a:rPr>
              <a:t>TempDB</a:t>
            </a:r>
            <a:r>
              <a:rPr lang="en-US" sz="1200" u="sng" kern="1200" dirty="0" smtClean="0">
                <a:solidFill>
                  <a:schemeClr val="tx1"/>
                </a:solidFill>
                <a:effectLst/>
                <a:latin typeface="+mn-lt"/>
                <a:ea typeface="+mn-ea"/>
                <a:cs typeface="+mn-cs"/>
                <a:hlinkClick r:id="rId4"/>
              </a:rPr>
              <a:t> Monitoring and Troubleshooting: Allocation Bottleneck</a:t>
            </a:r>
            <a:r>
              <a:rPr lang="en-US" sz="1200" kern="1200" dirty="0" smtClean="0">
                <a:solidFill>
                  <a:schemeClr val="tx1"/>
                </a:solidFill>
                <a:effectLst/>
                <a:latin typeface="+mn-lt"/>
                <a:ea typeface="+mn-ea"/>
                <a:cs typeface="+mn-cs"/>
              </a:rPr>
              <a:t> (http://go.microsoft.com/fwlink/p/?LinkID=221784).</a:t>
            </a:r>
          </a:p>
          <a:p>
            <a:r>
              <a:rPr lang="en-US" sz="1200" u="sng" kern="1200" dirty="0" smtClean="0">
                <a:solidFill>
                  <a:schemeClr val="tx1"/>
                </a:solidFill>
                <a:effectLst/>
                <a:latin typeface="+mn-lt"/>
                <a:ea typeface="+mn-ea"/>
                <a:cs typeface="+mn-cs"/>
              </a:rPr>
              <a:t>I/O subsystem performance</a:t>
            </a:r>
          </a:p>
          <a:p>
            <a:r>
              <a:rPr lang="en-US" sz="1200" kern="1200" dirty="0" smtClean="0">
                <a:solidFill>
                  <a:schemeClr val="tx1"/>
                </a:solidFill>
                <a:effectLst/>
                <a:latin typeface="+mn-lt"/>
                <a:ea typeface="+mn-ea"/>
                <a:cs typeface="+mn-cs"/>
              </a:rPr>
              <a:t>Significant PAGEIOLATCH waits indicate SQL Server is waiting on the I/O subsystem. For more information about how to analyze the characteristics of I/O patterns in the SQL Server and how they relate to physical storage configuration see </a:t>
            </a:r>
            <a:r>
              <a:rPr lang="en-US" sz="1200" u="sng" kern="1200" dirty="0" smtClean="0">
                <a:solidFill>
                  <a:schemeClr val="tx1"/>
                </a:solidFill>
                <a:effectLst/>
                <a:latin typeface="+mn-lt"/>
                <a:ea typeface="+mn-ea"/>
                <a:cs typeface="+mn-cs"/>
                <a:hlinkClick r:id="rId5"/>
              </a:rPr>
              <a:t>Analyzing I/O Characteristics and Sizing Storage Systems for SQL Server Database Applications</a:t>
            </a:r>
            <a:r>
              <a:rPr lang="en-US" sz="1200" kern="1200" dirty="0" smtClean="0">
                <a:solidFill>
                  <a:schemeClr val="tx1"/>
                </a:solidFill>
                <a:effectLst/>
                <a:latin typeface="+mn-lt"/>
                <a:ea typeface="+mn-ea"/>
                <a:cs typeface="+mn-cs"/>
              </a:rPr>
              <a:t> (http://go.microsoft.com/fwlink/p/?LinkId=215158).</a:t>
            </a: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9</a:t>
            </a:fld>
            <a:endParaRPr lang="en-US"/>
          </a:p>
        </p:txBody>
      </p:sp>
    </p:spTree>
    <p:extLst>
      <p:ext uri="{BB962C8B-B14F-4D97-AF65-F5344CB8AC3E}">
        <p14:creationId xmlns:p14="http://schemas.microsoft.com/office/powerpoint/2010/main" val="3544860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5FC45E2C-0649-49E0-9513-C154C423E94A}" type="datetimeFigureOut">
              <a:rPr lang="en-US" smtClean="0"/>
              <a:t>4/25/2012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45E2C-0649-49E0-9513-C154C423E94A}" type="datetimeFigureOut">
              <a:rPr lang="en-US" smtClean="0"/>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0FC7-25B8-4021-BB01-DBA654B572BA}" type="slidenum">
              <a:rPr lang="en-US" smtClean="0"/>
              <a:t>‹#›</a:t>
            </a:fld>
            <a:endParaRPr lang="en-US"/>
          </a:p>
        </p:txBody>
      </p:sp>
    </p:spTree>
    <p:extLst>
      <p:ext uri="{BB962C8B-B14F-4D97-AF65-F5344CB8AC3E}">
        <p14:creationId xmlns:p14="http://schemas.microsoft.com/office/powerpoint/2010/main" val="846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5FC45E2C-0649-49E0-9513-C154C423E94A}" type="datetimeFigureOut">
              <a:rPr lang="en-US" smtClean="0"/>
              <a:t>4/25/2012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Optional Lesson 16: Latches and Spinlocks</a:t>
            </a:r>
            <a:endParaRPr lang="en-US" dirty="0"/>
          </a:p>
        </p:txBody>
      </p:sp>
      <p:sp>
        <p:nvSpPr>
          <p:cNvPr id="3" name="Subtitle 2"/>
          <p:cNvSpPr>
            <a:spLocks noGrp="1"/>
          </p:cNvSpPr>
          <p:nvPr>
            <p:ph type="subTitle" idx="1"/>
          </p:nvPr>
        </p:nvSpPr>
        <p:spPr/>
        <p:txBody>
          <a:bodyPr/>
          <a:lstStyle/>
          <a:p>
            <a:r>
              <a:rPr lang="en-US" sz="2400" i="1" dirty="0"/>
              <a:t>Latches and Latch contention</a:t>
            </a:r>
          </a:p>
          <a:p>
            <a:r>
              <a:rPr lang="en-US" sz="2400" i="1" dirty="0"/>
              <a:t>Spinlocks and spinlock contention</a:t>
            </a:r>
          </a:p>
          <a:p>
            <a:endParaRPr lang="en-US" dirty="0"/>
          </a:p>
        </p:txBody>
      </p:sp>
    </p:spTree>
    <p:extLst>
      <p:ext uri="{BB962C8B-B14F-4D97-AF65-F5344CB8AC3E}">
        <p14:creationId xmlns:p14="http://schemas.microsoft.com/office/powerpoint/2010/main" val="374710439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Symptoms which </a:t>
            </a:r>
            <a:r>
              <a:rPr lang="en-US" b="1" i="1" dirty="0" smtClean="0"/>
              <a:t>may</a:t>
            </a:r>
            <a:r>
              <a:rPr lang="en-US" dirty="0" smtClean="0"/>
              <a:t> indicate latch contention</a:t>
            </a:r>
            <a:endParaRPr lang="en-US" dirty="0"/>
          </a:p>
        </p:txBody>
      </p:sp>
      <p:sp>
        <p:nvSpPr>
          <p:cNvPr id="3" name="Content Placeholder 2"/>
          <p:cNvSpPr>
            <a:spLocks noGrp="1"/>
          </p:cNvSpPr>
          <p:nvPr>
            <p:ph idx="1"/>
          </p:nvPr>
        </p:nvSpPr>
        <p:spPr/>
        <p:txBody>
          <a:bodyPr>
            <a:normAutofit/>
          </a:bodyPr>
          <a:lstStyle/>
          <a:p>
            <a:r>
              <a:rPr lang="en-US" dirty="0" smtClean="0"/>
              <a:t>Latch wait time</a:t>
            </a:r>
          </a:p>
          <a:p>
            <a:pPr lvl="1"/>
            <a:r>
              <a:rPr lang="en-US" dirty="0" smtClean="0"/>
              <a:t>Average page latch wait time consistently increase with throughput</a:t>
            </a:r>
            <a:endParaRPr lang="en-US" dirty="0"/>
          </a:p>
          <a:p>
            <a:pPr lvl="2"/>
            <a:r>
              <a:rPr lang="en-US" dirty="0" smtClean="0"/>
              <a:t>Look at </a:t>
            </a:r>
            <a:r>
              <a:rPr lang="en-US" dirty="0" err="1" smtClean="0"/>
              <a:t>sys.dm_os_waiting_tasks</a:t>
            </a:r>
            <a:r>
              <a:rPr lang="en-US" dirty="0" smtClean="0"/>
              <a:t>, check for high waits on PAGELATCH_EX and/or PAGELATCH_SH</a:t>
            </a:r>
          </a:p>
          <a:p>
            <a:pPr lvl="1"/>
            <a:r>
              <a:rPr lang="en-US" dirty="0" smtClean="0"/>
              <a:t>Percentage of total wait time spent on latch wait types increases during peak load</a:t>
            </a:r>
          </a:p>
          <a:p>
            <a:pPr lvl="2"/>
            <a:r>
              <a:rPr lang="en-US" dirty="0" smtClean="0"/>
              <a:t>May want to reset wait stats for measurement using DBCC SQLPERF (‘</a:t>
            </a:r>
            <a:r>
              <a:rPr lang="en-US" dirty="0" err="1" smtClean="0"/>
              <a:t>sys.dm_os</a:t>
            </a:r>
            <a:r>
              <a:rPr lang="en-US" dirty="0" smtClean="0"/>
              <a:t>_&lt;wait/latch&gt;_stats’, ‘clear’)</a:t>
            </a:r>
          </a:p>
          <a:p>
            <a:pPr lvl="1"/>
            <a:r>
              <a:rPr lang="en-US" dirty="0" smtClean="0"/>
              <a:t>Throughput stagnates or even decreases, but application load and number of CPU increases</a:t>
            </a:r>
          </a:p>
          <a:p>
            <a:pPr lvl="1"/>
            <a:r>
              <a:rPr lang="en-US" dirty="0" smtClean="0"/>
              <a:t>CPU utilization does not increase in-line with increased workload</a:t>
            </a:r>
          </a:p>
          <a:p>
            <a:pPr lvl="2"/>
            <a:endParaRPr lang="en-US" dirty="0"/>
          </a:p>
        </p:txBody>
      </p:sp>
    </p:spTree>
    <p:extLst>
      <p:ext uri="{BB962C8B-B14F-4D97-AF65-F5344CB8AC3E}">
        <p14:creationId xmlns:p14="http://schemas.microsoft.com/office/powerpoint/2010/main" val="421697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25735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27370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37622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56300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44244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&amp; methods for diagnosing latch contention</a:t>
            </a:r>
            <a:endParaRPr lang="en-US" dirty="0"/>
          </a:p>
        </p:txBody>
      </p:sp>
      <p:sp>
        <p:nvSpPr>
          <p:cNvPr id="3" name="Content Placeholder 2"/>
          <p:cNvSpPr>
            <a:spLocks noGrp="1"/>
          </p:cNvSpPr>
          <p:nvPr>
            <p:ph idx="1"/>
          </p:nvPr>
        </p:nvSpPr>
        <p:spPr/>
        <p:txBody>
          <a:bodyPr/>
          <a:lstStyle/>
          <a:p>
            <a:r>
              <a:rPr lang="en-US" dirty="0" smtClean="0"/>
              <a:t>Performance monitor</a:t>
            </a:r>
          </a:p>
          <a:p>
            <a:pPr lvl="1"/>
            <a:r>
              <a:rPr lang="en-US" dirty="0" smtClean="0"/>
              <a:t>High CPU utilization</a:t>
            </a:r>
          </a:p>
          <a:p>
            <a:r>
              <a:rPr lang="en-US" dirty="0" smtClean="0"/>
              <a:t>DMVs </a:t>
            </a:r>
          </a:p>
          <a:p>
            <a:pPr lvl="1"/>
            <a:r>
              <a:rPr lang="en-US" dirty="0" err="1" smtClean="0"/>
              <a:t>Sys.dm_os_wait_stats</a:t>
            </a:r>
            <a:endParaRPr lang="en-US" dirty="0" smtClean="0"/>
          </a:p>
          <a:p>
            <a:pPr lvl="1"/>
            <a:r>
              <a:rPr lang="en-US" dirty="0" err="1" smtClean="0"/>
              <a:t>Sys.dm_os_latch_stats</a:t>
            </a:r>
            <a:endParaRPr lang="en-US" dirty="0" smtClean="0"/>
          </a:p>
          <a:p>
            <a:r>
              <a:rPr lang="en-US" dirty="0" smtClean="0"/>
              <a:t>Memory dump(s) of SQLSERVR.EXE</a:t>
            </a:r>
            <a:endParaRPr lang="en-US" dirty="0"/>
          </a:p>
        </p:txBody>
      </p:sp>
    </p:spTree>
    <p:extLst>
      <p:ext uri="{BB962C8B-B14F-4D97-AF65-F5344CB8AC3E}">
        <p14:creationId xmlns:p14="http://schemas.microsoft.com/office/powerpoint/2010/main" val="272984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spinlocks</a:t>
            </a:r>
            <a:endParaRPr lang="en-US" dirty="0"/>
          </a:p>
        </p:txBody>
      </p:sp>
      <p:sp>
        <p:nvSpPr>
          <p:cNvPr id="3" name="Content Placeholder 2"/>
          <p:cNvSpPr>
            <a:spLocks noGrp="1"/>
          </p:cNvSpPr>
          <p:nvPr>
            <p:ph idx="1"/>
          </p:nvPr>
        </p:nvSpPr>
        <p:spPr/>
        <p:txBody>
          <a:bodyPr>
            <a:normAutofit/>
          </a:bodyPr>
          <a:lstStyle/>
          <a:p>
            <a:r>
              <a:rPr lang="en-US" dirty="0" smtClean="0"/>
              <a:t>Lightweight synchronization primitives</a:t>
            </a:r>
          </a:p>
          <a:p>
            <a:r>
              <a:rPr lang="en-US" dirty="0" smtClean="0"/>
              <a:t>Used to protect access to data structures (very short duration)</a:t>
            </a:r>
          </a:p>
          <a:p>
            <a:r>
              <a:rPr lang="en-US" dirty="0" smtClean="0"/>
              <a:t>When unable to acquire a spinlock</a:t>
            </a:r>
          </a:p>
          <a:p>
            <a:pPr lvl="1"/>
            <a:r>
              <a:rPr lang="en-US" dirty="0" smtClean="0"/>
              <a:t>Loops and checks again</a:t>
            </a:r>
          </a:p>
          <a:p>
            <a:r>
              <a:rPr lang="en-US" dirty="0" smtClean="0"/>
              <a:t>If after some time still unable to acquire spinlock</a:t>
            </a:r>
          </a:p>
          <a:p>
            <a:pPr lvl="1"/>
            <a:r>
              <a:rPr lang="en-US" dirty="0" smtClean="0"/>
              <a:t>“</a:t>
            </a:r>
            <a:r>
              <a:rPr lang="en-US" dirty="0" err="1" smtClean="0"/>
              <a:t>Backoff</a:t>
            </a:r>
            <a:r>
              <a:rPr lang="en-US" dirty="0" smtClean="0"/>
              <a:t>” – may yield for other threads</a:t>
            </a:r>
          </a:p>
          <a:p>
            <a:r>
              <a:rPr lang="en-US" dirty="0" smtClean="0"/>
              <a:t>Main difference to latches against a resource:</a:t>
            </a:r>
          </a:p>
          <a:p>
            <a:pPr lvl="1"/>
            <a:r>
              <a:rPr lang="en-US" dirty="0" smtClean="0"/>
              <a:t>Spinlock spins (executes a loop) for a while </a:t>
            </a:r>
          </a:p>
          <a:p>
            <a:pPr lvl="1"/>
            <a:r>
              <a:rPr lang="en-US" dirty="0" smtClean="0"/>
              <a:t>Latch yields immediate </a:t>
            </a:r>
            <a:endParaRPr lang="en-US" dirty="0"/>
          </a:p>
        </p:txBody>
      </p:sp>
    </p:spTree>
    <p:extLst>
      <p:ext uri="{BB962C8B-B14F-4D97-AF65-F5344CB8AC3E}">
        <p14:creationId xmlns:p14="http://schemas.microsoft.com/office/powerpoint/2010/main" val="79529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Spinlock contention</a:t>
            </a:r>
            <a:endParaRPr lang="en-US" dirty="0"/>
          </a:p>
        </p:txBody>
      </p:sp>
      <p:sp>
        <p:nvSpPr>
          <p:cNvPr id="3" name="Content Placeholder 2"/>
          <p:cNvSpPr>
            <a:spLocks noGrp="1"/>
          </p:cNvSpPr>
          <p:nvPr>
            <p:ph idx="1"/>
          </p:nvPr>
        </p:nvSpPr>
        <p:spPr/>
        <p:txBody>
          <a:bodyPr>
            <a:normAutofit/>
          </a:bodyPr>
          <a:lstStyle/>
          <a:p>
            <a:r>
              <a:rPr lang="en-US" dirty="0" smtClean="0"/>
              <a:t>Typically seen on high-concurrency OLTP systems</a:t>
            </a:r>
          </a:p>
          <a:p>
            <a:pPr lvl="1"/>
            <a:r>
              <a:rPr lang="en-US" dirty="0" smtClean="0"/>
              <a:t>Most common on systems with &gt;=32 logical processors but also seen on systems with &gt;=24</a:t>
            </a:r>
          </a:p>
          <a:p>
            <a:r>
              <a:rPr lang="en-US" dirty="0" smtClean="0"/>
              <a:t>Large number of spins and many threads trying to acquire the same spinlock</a:t>
            </a:r>
          </a:p>
          <a:p>
            <a:r>
              <a:rPr lang="en-US" dirty="0" smtClean="0"/>
              <a:t>High CPU consumption</a:t>
            </a:r>
          </a:p>
          <a:p>
            <a:r>
              <a:rPr lang="en-US" dirty="0" smtClean="0"/>
              <a:t>Typical scenarios</a:t>
            </a:r>
          </a:p>
          <a:p>
            <a:pPr lvl="1"/>
            <a:r>
              <a:rPr lang="en-US" dirty="0" smtClean="0"/>
              <a:t>Non-fully-qualifying object names (and resolution)</a:t>
            </a:r>
          </a:p>
          <a:p>
            <a:pPr lvl="1"/>
            <a:r>
              <a:rPr lang="en-US" dirty="0" smtClean="0"/>
              <a:t>Contention of lock hash buckets in lock manager</a:t>
            </a:r>
          </a:p>
          <a:p>
            <a:pPr lvl="2"/>
            <a:r>
              <a:rPr lang="en-US" dirty="0" err="1" smtClean="0"/>
              <a:t>Eg</a:t>
            </a:r>
            <a:r>
              <a:rPr lang="en-US" dirty="0" smtClean="0"/>
              <a:t>. Shared lock on a frequently read row</a:t>
            </a:r>
          </a:p>
          <a:p>
            <a:pPr lvl="1"/>
            <a:r>
              <a:rPr lang="en-US" dirty="0" smtClean="0"/>
              <a:t>High rate of DTC transactions</a:t>
            </a:r>
          </a:p>
          <a:p>
            <a:endParaRPr lang="en-US" dirty="0"/>
          </a:p>
        </p:txBody>
      </p:sp>
    </p:spTree>
    <p:extLst>
      <p:ext uri="{BB962C8B-B14F-4D97-AF65-F5344CB8AC3E}">
        <p14:creationId xmlns:p14="http://schemas.microsoft.com/office/powerpoint/2010/main" val="115035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Symptoms which </a:t>
            </a:r>
            <a:r>
              <a:rPr lang="en-US" b="1" i="1" dirty="0" smtClean="0"/>
              <a:t>may</a:t>
            </a:r>
            <a:r>
              <a:rPr lang="en-US" dirty="0" smtClean="0"/>
              <a:t> indicate spinlock contention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 </a:t>
            </a:r>
            <a:r>
              <a:rPr lang="en-US" dirty="0"/>
              <a:t>high number of spins and </a:t>
            </a:r>
            <a:r>
              <a:rPr lang="en-US" dirty="0" err="1"/>
              <a:t>backoffs</a:t>
            </a:r>
            <a:r>
              <a:rPr lang="en-US" dirty="0"/>
              <a:t> are observed for a particular spinlock </a:t>
            </a:r>
            <a:r>
              <a:rPr lang="en-US" dirty="0" smtClean="0"/>
              <a:t>type.</a:t>
            </a:r>
          </a:p>
          <a:p>
            <a:pPr marL="400050" lvl="1" indent="0">
              <a:buNone/>
            </a:pPr>
            <a:r>
              <a:rPr lang="en-US" b="1" dirty="0" smtClean="0"/>
              <a:t>AND</a:t>
            </a:r>
            <a:endParaRPr lang="en-US" b="1" dirty="0"/>
          </a:p>
          <a:p>
            <a:pPr marL="514350" indent="-514350">
              <a:buFont typeface="+mj-lt"/>
              <a:buAutoNum type="arabicPeriod"/>
            </a:pPr>
            <a:r>
              <a:rPr lang="en-US" dirty="0" smtClean="0"/>
              <a:t>The </a:t>
            </a:r>
            <a:r>
              <a:rPr lang="en-US" dirty="0"/>
              <a:t>system is experiencing heavy CPU utilization or spikes in CPU consumption.  In heavy CPU scenarios one may also observe high signal waits on SOS_SCHEDULER_YEILD (reported by the DMV </a:t>
            </a:r>
            <a:r>
              <a:rPr lang="en-US" i="1" dirty="0" err="1"/>
              <a:t>sys.dm_os_wait_stats</a:t>
            </a:r>
            <a:r>
              <a:rPr lang="en-US" dirty="0" smtClean="0"/>
              <a:t>).</a:t>
            </a:r>
          </a:p>
          <a:p>
            <a:pPr marL="400050" lvl="1" indent="0">
              <a:buNone/>
            </a:pPr>
            <a:r>
              <a:rPr lang="en-US" b="1" dirty="0" smtClean="0"/>
              <a:t>AND</a:t>
            </a:r>
            <a:endParaRPr lang="en-US" b="1" dirty="0"/>
          </a:p>
          <a:p>
            <a:pPr marL="514350" indent="-514350">
              <a:buFont typeface="+mj-lt"/>
              <a:buAutoNum type="arabicPeriod"/>
            </a:pPr>
            <a:r>
              <a:rPr lang="en-US" dirty="0" smtClean="0"/>
              <a:t>The </a:t>
            </a:r>
            <a:r>
              <a:rPr lang="en-US" dirty="0"/>
              <a:t>system is experiencing very high concurrency</a:t>
            </a:r>
            <a:r>
              <a:rPr lang="en-US" dirty="0" smtClean="0"/>
              <a:t>.</a:t>
            </a:r>
          </a:p>
          <a:p>
            <a:pPr marL="400050" lvl="1" indent="0">
              <a:buNone/>
            </a:pPr>
            <a:r>
              <a:rPr lang="en-US" b="1" dirty="0" smtClean="0"/>
              <a:t>AND</a:t>
            </a:r>
            <a:endParaRPr lang="en-US" b="1" dirty="0"/>
          </a:p>
          <a:p>
            <a:pPr marL="514350" indent="-514350">
              <a:buFont typeface="+mj-lt"/>
              <a:buAutoNum type="arabicPeriod"/>
            </a:pPr>
            <a:r>
              <a:rPr lang="en-US" dirty="0" smtClean="0"/>
              <a:t>The </a:t>
            </a:r>
            <a:r>
              <a:rPr lang="en-US" dirty="0"/>
              <a:t>CPU usage and spins are increased disproportionate to throughput.</a:t>
            </a:r>
          </a:p>
          <a:p>
            <a:endParaRPr lang="en-US" dirty="0"/>
          </a:p>
        </p:txBody>
      </p:sp>
    </p:spTree>
    <p:extLst>
      <p:ext uri="{BB962C8B-B14F-4D97-AF65-F5344CB8AC3E}">
        <p14:creationId xmlns:p14="http://schemas.microsoft.com/office/powerpoint/2010/main" val="101462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7338620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87257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Diagnosing spinlock contention</a:t>
            </a:r>
            <a:endParaRPr lang="en-US" dirty="0"/>
          </a:p>
        </p:txBody>
      </p:sp>
      <p:sp>
        <p:nvSpPr>
          <p:cNvPr id="3" name="Content Placeholder 2"/>
          <p:cNvSpPr>
            <a:spLocks noGrp="1"/>
          </p:cNvSpPr>
          <p:nvPr>
            <p:ph idx="1"/>
          </p:nvPr>
        </p:nvSpPr>
        <p:spPr/>
        <p:txBody>
          <a:bodyPr/>
          <a:lstStyle/>
          <a:p>
            <a:r>
              <a:rPr lang="en-US" dirty="0" smtClean="0"/>
              <a:t>Performance Monitor</a:t>
            </a:r>
          </a:p>
          <a:p>
            <a:pPr lvl="1"/>
            <a:r>
              <a:rPr lang="en-US" dirty="0" smtClean="0"/>
              <a:t>High CPU condition or divergence between throughput and CPU consumption</a:t>
            </a:r>
          </a:p>
          <a:p>
            <a:r>
              <a:rPr lang="en-US" dirty="0" err="1" smtClean="0"/>
              <a:t>Sys.dm_os_spinlock_stats</a:t>
            </a:r>
            <a:endParaRPr lang="en-US" dirty="0" smtClean="0"/>
          </a:p>
          <a:p>
            <a:pPr lvl="1"/>
            <a:r>
              <a:rPr lang="en-US" dirty="0" smtClean="0"/>
              <a:t>High spins and </a:t>
            </a:r>
            <a:r>
              <a:rPr lang="en-US" dirty="0" err="1" smtClean="0"/>
              <a:t>backoff</a:t>
            </a:r>
            <a:r>
              <a:rPr lang="en-US" dirty="0" smtClean="0"/>
              <a:t> events for any of the spinlock types</a:t>
            </a:r>
          </a:p>
          <a:p>
            <a:r>
              <a:rPr lang="en-US" dirty="0" smtClean="0"/>
              <a:t>Extended events</a:t>
            </a:r>
          </a:p>
          <a:p>
            <a:r>
              <a:rPr lang="en-US" dirty="0" smtClean="0"/>
              <a:t>Memory dump(s) </a:t>
            </a:r>
            <a:r>
              <a:rPr lang="en-US" dirty="0"/>
              <a:t>of </a:t>
            </a:r>
            <a:r>
              <a:rPr lang="en-US" dirty="0" smtClean="0"/>
              <a:t>SQLSERVR.EXE </a:t>
            </a:r>
          </a:p>
        </p:txBody>
      </p:sp>
    </p:spTree>
    <p:extLst>
      <p:ext uri="{BB962C8B-B14F-4D97-AF65-F5344CB8AC3E}">
        <p14:creationId xmlns:p14="http://schemas.microsoft.com/office/powerpoint/2010/main" val="2452170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spinlock contention</a:t>
            </a:r>
            <a:endParaRPr lang="en-US" dirty="0"/>
          </a:p>
        </p:txBody>
      </p:sp>
      <p:sp>
        <p:nvSpPr>
          <p:cNvPr id="3" name="Content Placeholder 2"/>
          <p:cNvSpPr>
            <a:spLocks noGrp="1"/>
          </p:cNvSpPr>
          <p:nvPr>
            <p:ph idx="1"/>
          </p:nvPr>
        </p:nvSpPr>
        <p:spPr/>
        <p:txBody>
          <a:bodyPr>
            <a:normAutofit/>
          </a:bodyPr>
          <a:lstStyle/>
          <a:p>
            <a:r>
              <a:rPr lang="en-US" dirty="0" smtClean="0"/>
              <a:t>No single-way to resolve spinlock contention</a:t>
            </a:r>
          </a:p>
          <a:p>
            <a:r>
              <a:rPr lang="en-US" dirty="0" smtClean="0"/>
              <a:t>Best practices for avoidance</a:t>
            </a:r>
          </a:p>
          <a:p>
            <a:pPr lvl="1"/>
            <a:r>
              <a:rPr lang="en-US" dirty="0" smtClean="0"/>
              <a:t>Fully qualified names for objects</a:t>
            </a:r>
          </a:p>
          <a:p>
            <a:pPr lvl="2"/>
            <a:r>
              <a:rPr lang="en-US" dirty="0" smtClean="0"/>
              <a:t>Remove the need for SQL Server to execute code path to resolve object names; reduces spinlocks on SOS_CACHESTORE</a:t>
            </a:r>
          </a:p>
          <a:p>
            <a:pPr lvl="1"/>
            <a:r>
              <a:rPr lang="en-US" dirty="0" smtClean="0"/>
              <a:t>Parameterized queries</a:t>
            </a:r>
          </a:p>
          <a:p>
            <a:pPr lvl="2"/>
            <a:r>
              <a:rPr lang="en-US" dirty="0" smtClean="0"/>
              <a:t>Reduce the work needed to generate execution plans</a:t>
            </a:r>
          </a:p>
          <a:p>
            <a:pPr lvl="1"/>
            <a:r>
              <a:rPr lang="en-US" dirty="0" smtClean="0"/>
              <a:t>Reduce LOCK_HASH contention</a:t>
            </a:r>
          </a:p>
          <a:p>
            <a:pPr lvl="2"/>
            <a:r>
              <a:rPr lang="en-US" dirty="0" smtClean="0"/>
              <a:t>Application accesses the same row by many threads, thus, contention on certain lock structure or hash bucket collisions</a:t>
            </a:r>
          </a:p>
          <a:p>
            <a:pPr lvl="2"/>
            <a:r>
              <a:rPr lang="en-US" dirty="0" smtClean="0"/>
              <a:t>Scale out referenced data within schema</a:t>
            </a:r>
          </a:p>
          <a:p>
            <a:pPr lvl="2"/>
            <a:r>
              <a:rPr lang="en-US" dirty="0" smtClean="0"/>
              <a:t>Leverage NOLOCK hint where possible</a:t>
            </a:r>
          </a:p>
          <a:p>
            <a:endParaRPr lang="en-US" dirty="0"/>
          </a:p>
        </p:txBody>
      </p:sp>
    </p:spTree>
    <p:extLst>
      <p:ext uri="{BB962C8B-B14F-4D97-AF65-F5344CB8AC3E}">
        <p14:creationId xmlns:p14="http://schemas.microsoft.com/office/powerpoint/2010/main" val="2264305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Review</a:t>
            </a:r>
            <a:endParaRPr lang="en-US" dirty="0"/>
          </a:p>
        </p:txBody>
      </p:sp>
      <p:sp>
        <p:nvSpPr>
          <p:cNvPr id="3" name="Content Placeholder 2"/>
          <p:cNvSpPr>
            <a:spLocks noGrp="1"/>
          </p:cNvSpPr>
          <p:nvPr>
            <p:ph idx="1"/>
          </p:nvPr>
        </p:nvSpPr>
        <p:spPr/>
        <p:txBody>
          <a:bodyPr/>
          <a:lstStyle/>
          <a:p>
            <a:r>
              <a:rPr lang="en-US" sz="2800" dirty="0" smtClean="0"/>
              <a:t>How are latches different to locks?</a:t>
            </a:r>
          </a:p>
          <a:p>
            <a:r>
              <a:rPr lang="en-US" sz="2800" dirty="0" smtClean="0"/>
              <a:t>What is PAGEIOLATCH_EX and if excessive latch of this type is recorded, what could be a possible cause?</a:t>
            </a:r>
          </a:p>
          <a:p>
            <a:r>
              <a:rPr lang="en-US" sz="2800" dirty="0" smtClean="0"/>
              <a:t>What is the main difference between a latch and a spinlock?</a:t>
            </a:r>
          </a:p>
          <a:p>
            <a:r>
              <a:rPr lang="en-US" sz="2800" dirty="0"/>
              <a:t>When excessive “</a:t>
            </a:r>
            <a:r>
              <a:rPr lang="en-US" sz="2800" dirty="0" err="1"/>
              <a:t>backoffs</a:t>
            </a:r>
            <a:r>
              <a:rPr lang="en-US" sz="2800" dirty="0"/>
              <a:t>” are recorded, what could be a possible cause?</a:t>
            </a:r>
          </a:p>
          <a:p>
            <a:endParaRPr lang="en-US" dirty="0"/>
          </a:p>
        </p:txBody>
      </p:sp>
    </p:spTree>
    <p:extLst>
      <p:ext uri="{BB962C8B-B14F-4D97-AF65-F5344CB8AC3E}">
        <p14:creationId xmlns:p14="http://schemas.microsoft.com/office/powerpoint/2010/main" val="999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How to View this Presentation</a:t>
            </a:r>
          </a:p>
        </p:txBody>
      </p:sp>
      <p:sp>
        <p:nvSpPr>
          <p:cNvPr id="3" name="Content Placeholder 2"/>
          <p:cNvSpPr>
            <a:spLocks noGrp="1"/>
          </p:cNvSpPr>
          <p:nvPr>
            <p:ph idx="1"/>
          </p:nvPr>
        </p:nvSpPr>
        <p:spPr/>
        <p:txBody>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a:p>
        </p:txBody>
      </p:sp>
    </p:spTree>
    <p:extLst>
      <p:ext uri="{BB962C8B-B14F-4D97-AF65-F5344CB8AC3E}">
        <p14:creationId xmlns:p14="http://schemas.microsoft.com/office/powerpoint/2010/main" val="37248722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a:t>To provide in-depth information about the methodology used to identify and resolve common resource contention issues related to latch and spinlock contentions</a:t>
            </a:r>
          </a:p>
          <a:p>
            <a:pPr marL="0" indent="0">
              <a:buNone/>
            </a:pPr>
            <a:endParaRPr lang="en-US" dirty="0"/>
          </a:p>
          <a:p>
            <a:pPr marL="171450" indent="-171450">
              <a:buFont typeface="Arial"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98386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latches</a:t>
            </a:r>
            <a:endParaRPr lang="en-US" dirty="0"/>
          </a:p>
        </p:txBody>
      </p:sp>
      <p:sp>
        <p:nvSpPr>
          <p:cNvPr id="3" name="Content Placeholder 2"/>
          <p:cNvSpPr>
            <a:spLocks noGrp="1"/>
          </p:cNvSpPr>
          <p:nvPr>
            <p:ph idx="1"/>
          </p:nvPr>
        </p:nvSpPr>
        <p:spPr/>
        <p:txBody>
          <a:bodyPr>
            <a:normAutofit/>
          </a:bodyPr>
          <a:lstStyle/>
          <a:p>
            <a:r>
              <a:rPr lang="en-US" dirty="0" smtClean="0"/>
              <a:t>Lightweight synchronization primitives</a:t>
            </a:r>
          </a:p>
          <a:p>
            <a:r>
              <a:rPr lang="en-US" dirty="0" smtClean="0"/>
              <a:t>Used by engine to guarantee consistency of in-memory structures</a:t>
            </a:r>
          </a:p>
          <a:p>
            <a:pPr lvl="1"/>
            <a:r>
              <a:rPr lang="en-US" dirty="0" smtClean="0"/>
              <a:t>Index; data pages; non-leaf pages in b-tree; </a:t>
            </a:r>
            <a:r>
              <a:rPr lang="en-US" dirty="0" err="1" smtClean="0"/>
              <a:t>etc</a:t>
            </a:r>
            <a:endParaRPr lang="en-US" dirty="0" smtClean="0"/>
          </a:p>
          <a:p>
            <a:r>
              <a:rPr lang="en-US" dirty="0" smtClean="0"/>
              <a:t>Buffer latches</a:t>
            </a:r>
          </a:p>
          <a:p>
            <a:pPr lvl="1"/>
            <a:r>
              <a:rPr lang="en-US" dirty="0" smtClean="0"/>
              <a:t>Protect pages in buffer</a:t>
            </a:r>
          </a:p>
          <a:p>
            <a:r>
              <a:rPr lang="en-US" dirty="0" smtClean="0"/>
              <a:t>I/O latches</a:t>
            </a:r>
          </a:p>
          <a:p>
            <a:pPr lvl="1"/>
            <a:r>
              <a:rPr lang="en-US" dirty="0" smtClean="0"/>
              <a:t>Protect pages not yet loaded into buffer</a:t>
            </a:r>
          </a:p>
          <a:p>
            <a:r>
              <a:rPr lang="en-US" dirty="0" smtClean="0"/>
              <a:t>Non-buffer latches</a:t>
            </a:r>
          </a:p>
          <a:p>
            <a:pPr lvl="1"/>
            <a:r>
              <a:rPr lang="en-US" dirty="0" smtClean="0"/>
              <a:t>Protect access to internal memory structures</a:t>
            </a:r>
          </a:p>
          <a:p>
            <a:r>
              <a:rPr lang="en-US" dirty="0" smtClean="0"/>
              <a:t>When data is read from or written to buffer pool</a:t>
            </a:r>
          </a:p>
          <a:p>
            <a:pPr lvl="1"/>
            <a:r>
              <a:rPr lang="en-US" dirty="0" smtClean="0"/>
              <a:t>Worker thread must acquire a buffer latch for the page</a:t>
            </a:r>
          </a:p>
          <a:p>
            <a:pPr lvl="1"/>
            <a:endParaRPr lang="en-US" dirty="0"/>
          </a:p>
        </p:txBody>
      </p:sp>
    </p:spTree>
    <p:extLst>
      <p:ext uri="{BB962C8B-B14F-4D97-AF65-F5344CB8AC3E}">
        <p14:creationId xmlns:p14="http://schemas.microsoft.com/office/powerpoint/2010/main" val="102210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Latches and Locks</a:t>
            </a:r>
            <a:endParaRPr lang="en-US" dirty="0"/>
          </a:p>
        </p:txBody>
      </p:sp>
      <p:sp>
        <p:nvSpPr>
          <p:cNvPr id="3" name="Content Placeholder 2"/>
          <p:cNvSpPr>
            <a:spLocks noGrp="1"/>
          </p:cNvSpPr>
          <p:nvPr>
            <p:ph idx="1"/>
          </p:nvPr>
        </p:nvSpPr>
        <p:spPr/>
        <p:txBody>
          <a:bodyPr>
            <a:normAutofit/>
          </a:bodyPr>
          <a:lstStyle/>
          <a:p>
            <a:r>
              <a:rPr lang="en-US" dirty="0" smtClean="0"/>
              <a:t>Latches</a:t>
            </a:r>
          </a:p>
          <a:p>
            <a:pPr lvl="1"/>
            <a:r>
              <a:rPr lang="en-US" dirty="0" smtClean="0"/>
              <a:t>Guarantee consistency of in-memory structure</a:t>
            </a:r>
          </a:p>
          <a:p>
            <a:pPr lvl="1"/>
            <a:r>
              <a:rPr lang="en-US" dirty="0" smtClean="0"/>
              <a:t>Controlled by SQL Server engine</a:t>
            </a:r>
          </a:p>
          <a:p>
            <a:pPr lvl="1"/>
            <a:r>
              <a:rPr lang="en-US" dirty="0" smtClean="0"/>
              <a:t>Physically “secures” the object </a:t>
            </a:r>
          </a:p>
          <a:p>
            <a:pPr lvl="1"/>
            <a:r>
              <a:rPr lang="en-US" dirty="0" smtClean="0"/>
              <a:t>Are exposed by DMVs:</a:t>
            </a:r>
          </a:p>
          <a:p>
            <a:pPr lvl="2"/>
            <a:r>
              <a:rPr lang="en-US" dirty="0" err="1" smtClean="0"/>
              <a:t>Sys.dm_os_wait_stats</a:t>
            </a:r>
            <a:endParaRPr lang="en-US" dirty="0" smtClean="0"/>
          </a:p>
          <a:p>
            <a:pPr lvl="2"/>
            <a:r>
              <a:rPr lang="en-US" dirty="0" err="1" smtClean="0"/>
              <a:t>sys.dm_os_latch_stats</a:t>
            </a:r>
            <a:endParaRPr lang="en-US" dirty="0" smtClean="0"/>
          </a:p>
          <a:p>
            <a:r>
              <a:rPr lang="en-US" dirty="0" smtClean="0"/>
              <a:t>Locks</a:t>
            </a:r>
          </a:p>
          <a:p>
            <a:pPr lvl="1"/>
            <a:r>
              <a:rPr lang="en-US" dirty="0" smtClean="0"/>
              <a:t>Guarantee consistency of transactions</a:t>
            </a:r>
          </a:p>
          <a:p>
            <a:pPr lvl="1"/>
            <a:r>
              <a:rPr lang="en-US" dirty="0" smtClean="0"/>
              <a:t>Can be controlled by user/application</a:t>
            </a:r>
          </a:p>
          <a:p>
            <a:pPr lvl="1"/>
            <a:r>
              <a:rPr lang="en-US" dirty="0" smtClean="0"/>
              <a:t>Logically “secures” the object </a:t>
            </a:r>
          </a:p>
          <a:p>
            <a:pPr lvl="1"/>
            <a:r>
              <a:rPr lang="en-US" dirty="0" smtClean="0"/>
              <a:t>Are exposed by DMVs:</a:t>
            </a:r>
          </a:p>
          <a:p>
            <a:pPr lvl="2"/>
            <a:r>
              <a:rPr lang="en-US" dirty="0" err="1" smtClean="0"/>
              <a:t>Sys.dm_tran_locks</a:t>
            </a:r>
            <a:endParaRPr lang="en-US" dirty="0" smtClean="0"/>
          </a:p>
          <a:p>
            <a:pPr lvl="2"/>
            <a:r>
              <a:rPr lang="en-US" dirty="0" err="1" smtClean="0"/>
              <a:t>Sys.dm_exec_sessions</a:t>
            </a:r>
            <a:r>
              <a:rPr lang="en-US" dirty="0" smtClean="0"/>
              <a:t> </a:t>
            </a:r>
            <a:endParaRPr lang="en-US" dirty="0"/>
          </a:p>
        </p:txBody>
      </p:sp>
    </p:spTree>
    <p:extLst>
      <p:ext uri="{BB962C8B-B14F-4D97-AF65-F5344CB8AC3E}">
        <p14:creationId xmlns:p14="http://schemas.microsoft.com/office/powerpoint/2010/main" val="134684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 contention</a:t>
            </a:r>
            <a:endParaRPr lang="en-US" dirty="0"/>
          </a:p>
        </p:txBody>
      </p:sp>
      <p:sp>
        <p:nvSpPr>
          <p:cNvPr id="3" name="Content Placeholder 2"/>
          <p:cNvSpPr>
            <a:spLocks noGrp="1"/>
          </p:cNvSpPr>
          <p:nvPr>
            <p:ph idx="1"/>
          </p:nvPr>
        </p:nvSpPr>
        <p:spPr/>
        <p:txBody>
          <a:bodyPr/>
          <a:lstStyle/>
          <a:p>
            <a:r>
              <a:rPr lang="en-US" dirty="0" smtClean="0"/>
              <a:t>Common scenarios on multi-CPU systems</a:t>
            </a:r>
          </a:p>
          <a:p>
            <a:r>
              <a:rPr lang="en-US" dirty="0" smtClean="0"/>
              <a:t>Occurs when multiple threads concurrently attempt to acquire incompatible latches to the same in-memory structure</a:t>
            </a:r>
          </a:p>
        </p:txBody>
      </p:sp>
    </p:spTree>
    <p:extLst>
      <p:ext uri="{BB962C8B-B14F-4D97-AF65-F5344CB8AC3E}">
        <p14:creationId xmlns:p14="http://schemas.microsoft.com/office/powerpoint/2010/main" val="17920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 modes &amp; compatibility</a:t>
            </a:r>
            <a:endParaRPr lang="en-US" dirty="0"/>
          </a:p>
        </p:txBody>
      </p:sp>
      <p:sp>
        <p:nvSpPr>
          <p:cNvPr id="5" name="Content Placeholder 4"/>
          <p:cNvSpPr>
            <a:spLocks noGrp="1"/>
          </p:cNvSpPr>
          <p:nvPr>
            <p:ph idx="1"/>
          </p:nvPr>
        </p:nvSpPr>
        <p:spPr>
          <a:xfrm>
            <a:off x="457200" y="1066800"/>
            <a:ext cx="4191000" cy="5029200"/>
          </a:xfrm>
        </p:spPr>
        <p:txBody>
          <a:bodyPr>
            <a:normAutofit fontScale="85000" lnSpcReduction="10000"/>
          </a:bodyPr>
          <a:lstStyle/>
          <a:p>
            <a:r>
              <a:rPr lang="en-US" dirty="0" smtClean="0"/>
              <a:t>KP – Keep latch, ensures the referenced structure cannot be destroyed.  Used when a thread wants to look at a buffer structure</a:t>
            </a:r>
          </a:p>
          <a:p>
            <a:r>
              <a:rPr lang="en-US" dirty="0" smtClean="0"/>
              <a:t>SH – Shared latch, required to read a page structure</a:t>
            </a:r>
          </a:p>
          <a:p>
            <a:r>
              <a:rPr lang="en-US" dirty="0" smtClean="0"/>
              <a:t>UP – Update latch, compatible with SH and KP but no other</a:t>
            </a:r>
          </a:p>
          <a:p>
            <a:r>
              <a:rPr lang="en-US" dirty="0" smtClean="0"/>
              <a:t>EX – Exclusive latch, blocks other threads from writing or reading the same referenced structure</a:t>
            </a:r>
          </a:p>
          <a:p>
            <a:r>
              <a:rPr lang="en-US" dirty="0" smtClean="0"/>
              <a:t>DT – Destroy latch, must be acquired before destroying the content of the referenced structure</a:t>
            </a: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879190343"/>
              </p:ext>
            </p:extLst>
          </p:nvPr>
        </p:nvGraphicFramePr>
        <p:xfrm>
          <a:off x="4800600" y="1828800"/>
          <a:ext cx="3962400" cy="3429000"/>
        </p:xfrm>
        <a:graphic>
          <a:graphicData uri="http://schemas.openxmlformats.org/drawingml/2006/table">
            <a:tbl>
              <a:tblPr firstRow="1" firstCol="1" lastRow="1" lastCol="1" bandRow="1" bandCol="1">
                <a:tableStyleId>{5940675A-B579-460E-94D1-54222C63F5DA}</a:tableStyleId>
              </a:tblPr>
              <a:tblGrid>
                <a:gridCol w="660400"/>
                <a:gridCol w="635000"/>
                <a:gridCol w="685800"/>
                <a:gridCol w="660400"/>
                <a:gridCol w="660400"/>
                <a:gridCol w="660400"/>
              </a:tblGrid>
              <a:tr h="571500">
                <a:tc>
                  <a:txBody>
                    <a:bodyPr/>
                    <a:lstStyle/>
                    <a:p>
                      <a:pPr marL="0" marR="0" algn="ctr">
                        <a:lnSpc>
                          <a:spcPts val="1400"/>
                        </a:lnSpc>
                        <a:spcBef>
                          <a:spcPts val="300"/>
                        </a:spcBef>
                        <a:spcAft>
                          <a:spcPts val="300"/>
                        </a:spcAft>
                      </a:pPr>
                      <a:r>
                        <a:rPr lang="en-US" sz="1800" b="1" kern="1200" dirty="0">
                          <a:effectLst/>
                        </a:rPr>
                        <a:t> </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b="1" kern="1200" dirty="0">
                          <a:effectLst/>
                        </a:rPr>
                        <a:t>KP</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b="1" kern="1200" dirty="0">
                          <a:effectLst/>
                        </a:rPr>
                        <a:t>SH</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b="1" kern="1200" dirty="0">
                          <a:effectLst/>
                        </a:rPr>
                        <a:t>UP</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b="1" kern="1200" dirty="0">
                          <a:effectLst/>
                        </a:rPr>
                        <a:t>EX</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b="1" kern="1200" dirty="0">
                          <a:effectLst/>
                        </a:rPr>
                        <a:t>DT</a:t>
                      </a:r>
                      <a:endParaRPr lang="en-US" sz="1800" b="1" kern="1200" dirty="0">
                        <a:effectLst/>
                        <a:latin typeface="Arial"/>
                        <a:ea typeface="SimSun"/>
                        <a:cs typeface="Times New Roman"/>
                      </a:endParaRPr>
                    </a:p>
                  </a:txBody>
                  <a:tcPr marL="26639" marR="26639" marT="0" marB="0" anchor="ctr"/>
                </a:tc>
              </a:tr>
              <a:tr h="571500">
                <a:tc>
                  <a:txBody>
                    <a:bodyPr/>
                    <a:lstStyle/>
                    <a:p>
                      <a:pPr marL="0" marR="0" algn="ctr">
                        <a:lnSpc>
                          <a:spcPts val="1400"/>
                        </a:lnSpc>
                        <a:spcBef>
                          <a:spcPts val="300"/>
                        </a:spcBef>
                        <a:spcAft>
                          <a:spcPts val="300"/>
                        </a:spcAft>
                      </a:pPr>
                      <a:r>
                        <a:rPr lang="en-US" sz="1800" b="1" kern="1200" dirty="0">
                          <a:effectLst/>
                        </a:rPr>
                        <a:t>KP</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r>
              <a:tr h="571500">
                <a:tc>
                  <a:txBody>
                    <a:bodyPr/>
                    <a:lstStyle/>
                    <a:p>
                      <a:pPr marL="0" marR="0" algn="ctr">
                        <a:lnSpc>
                          <a:spcPts val="1400"/>
                        </a:lnSpc>
                        <a:spcBef>
                          <a:spcPts val="300"/>
                        </a:spcBef>
                        <a:spcAft>
                          <a:spcPts val="300"/>
                        </a:spcAft>
                      </a:pPr>
                      <a:r>
                        <a:rPr lang="en-US" sz="1800" b="1" kern="1200" dirty="0">
                          <a:effectLst/>
                        </a:rPr>
                        <a:t>SH</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r>
              <a:tr h="571500">
                <a:tc>
                  <a:txBody>
                    <a:bodyPr/>
                    <a:lstStyle/>
                    <a:p>
                      <a:pPr marL="0" marR="0" algn="ctr">
                        <a:lnSpc>
                          <a:spcPts val="1400"/>
                        </a:lnSpc>
                        <a:spcBef>
                          <a:spcPts val="300"/>
                        </a:spcBef>
                        <a:spcAft>
                          <a:spcPts val="300"/>
                        </a:spcAft>
                      </a:pPr>
                      <a:r>
                        <a:rPr lang="en-US" sz="1800" b="1" kern="1200" dirty="0">
                          <a:effectLst/>
                        </a:rPr>
                        <a:t>UP</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r>
              <a:tr h="571500">
                <a:tc>
                  <a:txBody>
                    <a:bodyPr/>
                    <a:lstStyle/>
                    <a:p>
                      <a:pPr marL="0" marR="0" algn="ctr">
                        <a:lnSpc>
                          <a:spcPts val="1400"/>
                        </a:lnSpc>
                        <a:spcBef>
                          <a:spcPts val="300"/>
                        </a:spcBef>
                        <a:spcAft>
                          <a:spcPts val="300"/>
                        </a:spcAft>
                      </a:pPr>
                      <a:r>
                        <a:rPr lang="en-US" sz="1800" b="1" kern="1200" dirty="0">
                          <a:effectLst/>
                        </a:rPr>
                        <a:t>EX</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Yes</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r>
              <a:tr h="571500">
                <a:tc>
                  <a:txBody>
                    <a:bodyPr/>
                    <a:lstStyle/>
                    <a:p>
                      <a:pPr marL="0" marR="0" algn="ctr">
                        <a:lnSpc>
                          <a:spcPts val="1400"/>
                        </a:lnSpc>
                        <a:spcBef>
                          <a:spcPts val="300"/>
                        </a:spcBef>
                        <a:spcAft>
                          <a:spcPts val="300"/>
                        </a:spcAft>
                      </a:pPr>
                      <a:r>
                        <a:rPr lang="en-US" sz="1800" b="1" kern="1200" dirty="0">
                          <a:effectLst/>
                        </a:rPr>
                        <a:t>DT</a:t>
                      </a:r>
                      <a:endParaRPr lang="en-US" sz="1800" b="1"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c>
                  <a:txBody>
                    <a:bodyPr/>
                    <a:lstStyle/>
                    <a:p>
                      <a:pPr marL="0" marR="0" algn="ctr">
                        <a:lnSpc>
                          <a:spcPts val="1400"/>
                        </a:lnSpc>
                        <a:spcBef>
                          <a:spcPts val="300"/>
                        </a:spcBef>
                        <a:spcAft>
                          <a:spcPts val="300"/>
                        </a:spcAft>
                      </a:pPr>
                      <a:r>
                        <a:rPr lang="en-US" sz="1800" kern="1200" dirty="0" smtClean="0">
                          <a:effectLst/>
                        </a:rPr>
                        <a:t>No</a:t>
                      </a:r>
                      <a:endParaRPr lang="en-US" sz="1800" b="0" kern="1200" dirty="0">
                        <a:effectLst/>
                        <a:latin typeface="Arial"/>
                        <a:ea typeface="SimSun"/>
                        <a:cs typeface="Times New Roman"/>
                      </a:endParaRPr>
                    </a:p>
                  </a:txBody>
                  <a:tcPr marL="26639" marR="26639" marT="0" marB="0" anchor="ctr"/>
                </a:tc>
              </a:tr>
            </a:tbl>
          </a:graphicData>
        </a:graphic>
      </p:graphicFrame>
    </p:spTree>
    <p:extLst>
      <p:ext uri="{BB962C8B-B14F-4D97-AF65-F5344CB8AC3E}">
        <p14:creationId xmlns:p14="http://schemas.microsoft.com/office/powerpoint/2010/main" val="312330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latch contention</a:t>
            </a:r>
            <a:endParaRPr lang="en-US" dirty="0"/>
          </a:p>
        </p:txBody>
      </p:sp>
      <p:sp>
        <p:nvSpPr>
          <p:cNvPr id="3" name="Content Placeholder 2"/>
          <p:cNvSpPr>
            <a:spLocks noGrp="1"/>
          </p:cNvSpPr>
          <p:nvPr>
            <p:ph idx="1"/>
          </p:nvPr>
        </p:nvSpPr>
        <p:spPr/>
        <p:txBody>
          <a:bodyPr>
            <a:normAutofit/>
          </a:bodyPr>
          <a:lstStyle/>
          <a:p>
            <a:r>
              <a:rPr lang="en-US" dirty="0" smtClean="0"/>
              <a:t>High number of logical CPUs used by SQL</a:t>
            </a:r>
          </a:p>
          <a:p>
            <a:r>
              <a:rPr lang="en-US" dirty="0" smtClean="0"/>
              <a:t>Schema design and access pattern</a:t>
            </a:r>
          </a:p>
          <a:p>
            <a:pPr lvl="1"/>
            <a:r>
              <a:rPr lang="en-US" dirty="0" smtClean="0"/>
              <a:t>deep b-tree, index(</a:t>
            </a:r>
            <a:r>
              <a:rPr lang="en-US" dirty="0" err="1" smtClean="0"/>
              <a:t>es</a:t>
            </a:r>
            <a:r>
              <a:rPr lang="en-US" dirty="0" smtClean="0"/>
              <a:t>) design, size and density of pages</a:t>
            </a:r>
          </a:p>
          <a:p>
            <a:r>
              <a:rPr lang="en-US" dirty="0" smtClean="0"/>
              <a:t>High degree of concurrency at the application level</a:t>
            </a:r>
          </a:p>
          <a:p>
            <a:r>
              <a:rPr lang="en-US" dirty="0" smtClean="0"/>
              <a:t>Layout of logical files used by database</a:t>
            </a:r>
          </a:p>
          <a:p>
            <a:pPr lvl="1"/>
            <a:r>
              <a:rPr lang="en-US" dirty="0" smtClean="0"/>
              <a:t>Page latch allocation contention on PFS, GAM, SGAM, IAM</a:t>
            </a:r>
          </a:p>
          <a:p>
            <a:r>
              <a:rPr lang="en-US" dirty="0" smtClean="0"/>
              <a:t>I/O subsystem performance</a:t>
            </a:r>
          </a:p>
          <a:p>
            <a:pPr lvl="1"/>
            <a:r>
              <a:rPr lang="en-US" dirty="0" smtClean="0"/>
              <a:t>Significant PAGEIOLATCH </a:t>
            </a:r>
          </a:p>
        </p:txBody>
      </p:sp>
    </p:spTree>
    <p:extLst>
      <p:ext uri="{BB962C8B-B14F-4D97-AF65-F5344CB8AC3E}">
        <p14:creationId xmlns:p14="http://schemas.microsoft.com/office/powerpoint/2010/main" val="734377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C21706-2EDC-4B3E-8455-593362EAF91C}"/>
</file>

<file path=customXml/itemProps2.xml><?xml version="1.0" encoding="utf-8"?>
<ds:datastoreItem xmlns:ds="http://schemas.openxmlformats.org/officeDocument/2006/customXml" ds:itemID="{AB93D4A4-3400-41DB-9CFF-3F291B4E43D1}"/>
</file>

<file path=customXml/itemProps3.xml><?xml version="1.0" encoding="utf-8"?>
<ds:datastoreItem xmlns:ds="http://schemas.openxmlformats.org/officeDocument/2006/customXml" ds:itemID="{5FC5AE6A-7C4D-4396-9E0E-E02602A0DD90}"/>
</file>

<file path=docProps/app.xml><?xml version="1.0" encoding="utf-8"?>
<Properties xmlns="http://schemas.openxmlformats.org/officeDocument/2006/extended-properties" xmlns:vt="http://schemas.openxmlformats.org/officeDocument/2006/docPropsVTypes">
  <Template>test workshop presentation</Template>
  <TotalTime>3111</TotalTime>
  <Words>4945</Words>
  <Application>Microsoft Office PowerPoint</Application>
  <PresentationFormat>On-screen Show (4:3)</PresentationFormat>
  <Paragraphs>396</Paragraphs>
  <Slides>23</Slides>
  <Notes>23</Notes>
  <HiddenSlides>8</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BuildID_CrsTitle_Template(MS)</vt:lpstr>
      <vt:lpstr>Optional Lesson 16: Latches and Spinlocks</vt:lpstr>
      <vt:lpstr>Conditions and Terms of Use </vt:lpstr>
      <vt:lpstr>Students: How to View this Presentation</vt:lpstr>
      <vt:lpstr>Objective</vt:lpstr>
      <vt:lpstr>What are latches</vt:lpstr>
      <vt:lpstr>Latches and Locks</vt:lpstr>
      <vt:lpstr>Latch contention</vt:lpstr>
      <vt:lpstr>Latch modes &amp; compatibility</vt:lpstr>
      <vt:lpstr>Factors affecting latch contention</vt:lpstr>
      <vt:lpstr>Symptoms which may indicate latch contention</vt:lpstr>
      <vt:lpstr>PowerPoint Presentation</vt:lpstr>
      <vt:lpstr>PowerPoint Presentation</vt:lpstr>
      <vt:lpstr>PowerPoint Presentation</vt:lpstr>
      <vt:lpstr>PowerPoint Presentation</vt:lpstr>
      <vt:lpstr>PowerPoint Presentation</vt:lpstr>
      <vt:lpstr>Tools &amp; methods for diagnosing latch contention</vt:lpstr>
      <vt:lpstr>What are spinlocks</vt:lpstr>
      <vt:lpstr>Spinlock contention</vt:lpstr>
      <vt:lpstr>Symptoms which may indicate spinlock contention</vt:lpstr>
      <vt:lpstr>PowerPoint Presentation</vt:lpstr>
      <vt:lpstr>Diagnosing spinlock contention</vt:lpstr>
      <vt:lpstr>Handling spinlock contention</vt:lpstr>
      <vt:lpstr>Lesson Review</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Ho</dc:creator>
  <cp:lastModifiedBy>Mark Short</cp:lastModifiedBy>
  <cp:revision>104</cp:revision>
  <dcterms:created xsi:type="dcterms:W3CDTF">2012-02-23T03:57:43Z</dcterms:created>
  <dcterms:modified xsi:type="dcterms:W3CDTF">2012-04-26T00:50:37Z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