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0" r:id="rId4"/>
  </p:sldMasterIdLst>
  <p:notesMasterIdLst>
    <p:notesMasterId r:id="rId20"/>
  </p:notesMasterIdLst>
  <p:handoutMasterIdLst>
    <p:handoutMasterId r:id="rId21"/>
  </p:handoutMasterIdLst>
  <p:sldIdLst>
    <p:sldId id="295" r:id="rId5"/>
    <p:sldId id="262" r:id="rId6"/>
    <p:sldId id="298" r:id="rId7"/>
    <p:sldId id="326" r:id="rId8"/>
    <p:sldId id="294" r:id="rId9"/>
    <p:sldId id="300" r:id="rId10"/>
    <p:sldId id="325" r:id="rId11"/>
    <p:sldId id="311" r:id="rId12"/>
    <p:sldId id="324" r:id="rId13"/>
    <p:sldId id="301" r:id="rId14"/>
    <p:sldId id="275" r:id="rId15"/>
    <p:sldId id="316" r:id="rId16"/>
    <p:sldId id="305" r:id="rId17"/>
    <p:sldId id="310" r:id="rId18"/>
    <p:sldId id="327"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Windows User" initials="WU" lastIdx="1" clrIdx="1"/>
  <p:cmAuthor id="2" name="Pam Lahoud" initials="PL" lastIdx="4" clrIdx="2"/>
  <p:cmAuthor id="3" name="Peet Slikker" initials="PS" lastIdx="2" clrIdx="3"/>
  <p:cmAuthor id="4" name="Ruben Gonzalez Davila" initials="RGD"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C85"/>
    <a:srgbClr val="FFE48F"/>
    <a:srgbClr val="ECBA3C"/>
    <a:srgbClr val="BAE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7" autoAdjust="0"/>
    <p:restoredTop sz="84615" autoAdjust="0"/>
  </p:normalViewPr>
  <p:slideViewPr>
    <p:cSldViewPr>
      <p:cViewPr varScale="1">
        <p:scale>
          <a:sx n="96" d="100"/>
          <a:sy n="96" d="100"/>
        </p:scale>
        <p:origin x="-30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84" y="77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2-03-08T11:01:27.099" idx="3">
    <p:pos x="4416" y="864"/>
    <p:text>"Plan need to be compiled?" decision point should really read "Plan needs to be recompiled?" but this is an image.  Will have to see if I can locate the source image or build a new one.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12/17/2012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05000" y="111696"/>
            <a:ext cx="3875087" cy="29051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92832" y="3098800"/>
            <a:ext cx="6624736"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smtClean="0"/>
              <a:t>© 2011 Microsoft Corporation    	Microsoft Confidential</a:t>
            </a:r>
            <a:endParaRPr lang="en-US"/>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1950" indent="0" algn="l" defTabSz="914400" rtl="0" eaLnBrk="1" latinLnBrk="0" hangingPunct="1">
      <a:defRPr sz="1200" kern="1200">
        <a:solidFill>
          <a:schemeClr val="tx1"/>
        </a:solidFill>
        <a:latin typeface="+mn-lt"/>
        <a:ea typeface="+mn-ea"/>
        <a:cs typeface="+mn-cs"/>
      </a:defRPr>
    </a:lvl3pPr>
    <a:lvl4pPr marL="542925" indent="0" algn="l" defTabSz="914400" rtl="0" eaLnBrk="1" latinLnBrk="0" hangingPunct="1">
      <a:defRPr sz="1200" kern="1200">
        <a:solidFill>
          <a:schemeClr val="tx1"/>
        </a:solidFill>
        <a:latin typeface="+mn-lt"/>
        <a:ea typeface="+mn-ea"/>
        <a:cs typeface="+mn-cs"/>
      </a:defRPr>
    </a:lvl4pPr>
    <a:lvl5pPr marL="714375"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echnet.microsoft.com/en-us/library/ee343986(SQL.100).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logs.msdn.com/b/craigfr/archive/2006/10/11/introduction-to-parallel-query-execution.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echnet.microsoft.com/en-us/library/cc966425.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logs.msdn.com/b/sqlqueryprocessing/archive/2010/02/16/understanding-sql-server-memory-grant.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6413" y="158750"/>
            <a:ext cx="3875087" cy="2905125"/>
          </a:xfrm>
        </p:spPr>
      </p:sp>
      <p:sp>
        <p:nvSpPr>
          <p:cNvPr id="3" name="Notes Placeholder 2"/>
          <p:cNvSpPr>
            <a:spLocks noGrp="1"/>
          </p:cNvSpPr>
          <p:nvPr>
            <p:ph type="body" idx="1"/>
          </p:nvPr>
        </p:nvSpPr>
        <p:spPr/>
        <p:txBody>
          <a:bodyPr/>
          <a:lstStyle/>
          <a:p>
            <a:r>
              <a:rPr lang="en-AU" dirty="0"/>
              <a:t>The following steps describe the batch compilation and recompilation process in SQL Server at a high level. The main processing steps </a:t>
            </a:r>
            <a:r>
              <a:rPr lang="en-AU" dirty="0" smtClean="0"/>
              <a:t>are </a:t>
            </a:r>
            <a:r>
              <a:rPr lang="en-AU" dirty="0"/>
              <a:t>as follows: </a:t>
            </a:r>
            <a:endParaRPr lang="en-AU" dirty="0" smtClean="0"/>
          </a:p>
          <a:p>
            <a:endParaRPr lang="en-AU" dirty="0"/>
          </a:p>
          <a:p>
            <a:pPr marL="228600" indent="-228600">
              <a:buFont typeface="+mj-lt"/>
              <a:buAutoNum type="arabicPeriod"/>
            </a:pPr>
            <a:r>
              <a:rPr lang="en-AU" dirty="0" smtClean="0"/>
              <a:t>SQL </a:t>
            </a:r>
            <a:r>
              <a:rPr lang="en-AU" dirty="0"/>
              <a:t>Server begins compiling a query. </a:t>
            </a:r>
            <a:r>
              <a:rPr lang="en-AU" dirty="0" smtClean="0"/>
              <a:t>(A </a:t>
            </a:r>
            <a:r>
              <a:rPr lang="en-AU" dirty="0"/>
              <a:t>batch is a unit of compilation and caching, but individual statements in a batch are compiled one after the other.) </a:t>
            </a:r>
          </a:p>
          <a:p>
            <a:pPr marL="228600" indent="-228600">
              <a:buFont typeface="+mj-lt"/>
              <a:buAutoNum type="arabicPeriod"/>
            </a:pPr>
            <a:r>
              <a:rPr lang="en-AU" dirty="0" smtClean="0"/>
              <a:t>All </a:t>
            </a:r>
            <a:r>
              <a:rPr lang="en-AU" dirty="0"/>
              <a:t>the index or column statistics that may be used to generate an optimal query plan are loaded from disk into memory. </a:t>
            </a:r>
          </a:p>
          <a:p>
            <a:pPr marL="228600" indent="-228600">
              <a:buFont typeface="+mj-lt"/>
              <a:buAutoNum type="arabicPeriod"/>
            </a:pPr>
            <a:r>
              <a:rPr lang="en-AU" dirty="0" smtClean="0"/>
              <a:t>If </a:t>
            </a:r>
            <a:r>
              <a:rPr lang="en-AU" dirty="0"/>
              <a:t>any of the statistics are </a:t>
            </a:r>
            <a:r>
              <a:rPr lang="en-AU" dirty="0" smtClean="0"/>
              <a:t>out of date </a:t>
            </a:r>
            <a:r>
              <a:rPr lang="en-AU" dirty="0"/>
              <a:t>they are updated one at a time. The query compilation waits for the updates to </a:t>
            </a:r>
            <a:r>
              <a:rPr lang="en-AU" dirty="0" smtClean="0"/>
              <a:t>finish (unless </a:t>
            </a:r>
            <a:r>
              <a:rPr lang="en-AU" dirty="0" err="1" smtClean="0"/>
              <a:t>auto_update_stats_</a:t>
            </a:r>
            <a:r>
              <a:rPr lang="en-AU" b="1" dirty="0" err="1" smtClean="0"/>
              <a:t>async</a:t>
            </a:r>
            <a:r>
              <a:rPr lang="en-AU" dirty="0" smtClean="0"/>
              <a:t> is enabled). </a:t>
            </a:r>
            <a:endParaRPr lang="en-AU" dirty="0"/>
          </a:p>
          <a:p>
            <a:pPr marL="228600" indent="-228600">
              <a:buFont typeface="+mj-lt"/>
              <a:buAutoNum type="arabicPeriod"/>
            </a:pPr>
            <a:r>
              <a:rPr lang="en-AU" dirty="0" smtClean="0"/>
              <a:t>The </a:t>
            </a:r>
            <a:r>
              <a:rPr lang="en-AU" dirty="0"/>
              <a:t>query plan is generated. Recompilation thresholds of all the tables referenced in the query are stored along with the query plan. </a:t>
            </a:r>
            <a:r>
              <a:rPr lang="en-AU" dirty="0" smtClean="0"/>
              <a:t>(Refer to Recompilation</a:t>
            </a:r>
            <a:r>
              <a:rPr lang="en-AU" baseline="0" dirty="0" smtClean="0"/>
              <a:t> Threshold slide)</a:t>
            </a:r>
            <a:endParaRPr lang="en-AU" dirty="0"/>
          </a:p>
          <a:p>
            <a:pPr marL="228600" indent="-228600">
              <a:buFont typeface="+mj-lt"/>
              <a:buAutoNum type="arabicPeriod"/>
            </a:pPr>
            <a:r>
              <a:rPr lang="en-AU" dirty="0" smtClean="0"/>
              <a:t>At </a:t>
            </a:r>
            <a:r>
              <a:rPr lang="en-AU" dirty="0"/>
              <a:t>this point, query execution has technically begun. The query plan is now tested for correctness-related reasons (for example, if the underlying table structure has changed). </a:t>
            </a:r>
          </a:p>
          <a:p>
            <a:pPr marL="228600" indent="-228600">
              <a:buFont typeface="+mj-lt"/>
              <a:buAutoNum type="arabicPeriod"/>
            </a:pPr>
            <a:r>
              <a:rPr lang="en-AU" dirty="0" smtClean="0"/>
              <a:t>If </a:t>
            </a:r>
            <a:r>
              <a:rPr lang="en-AU" dirty="0"/>
              <a:t>the plan is not correct, for any of the correctness-related reasons, a recompilation is started. Notice that, because query execution has technically begun, the compilation that has just been started is a recompilation. </a:t>
            </a:r>
          </a:p>
          <a:p>
            <a:pPr marL="228600" indent="-228600">
              <a:buFont typeface="+mj-lt"/>
              <a:buAutoNum type="arabicPeriod"/>
            </a:pPr>
            <a:r>
              <a:rPr lang="en-AU" dirty="0" smtClean="0"/>
              <a:t>If </a:t>
            </a:r>
            <a:r>
              <a:rPr lang="en-AU" dirty="0"/>
              <a:t>the plan is </a:t>
            </a:r>
            <a:r>
              <a:rPr lang="en-AU" b="1" i="1" dirty="0"/>
              <a:t>correct</a:t>
            </a:r>
            <a:r>
              <a:rPr lang="en-AU" dirty="0"/>
              <a:t>, then various recompilation thresholds are compared with either table cardinalities or table modification counters </a:t>
            </a:r>
            <a:endParaRPr lang="en-AU" dirty="0" smtClean="0"/>
          </a:p>
          <a:p>
            <a:pPr marL="228600" indent="-228600">
              <a:buFont typeface="+mj-lt"/>
              <a:buAutoNum type="arabicPeriod"/>
            </a:pPr>
            <a:r>
              <a:rPr lang="en-AU" dirty="0" smtClean="0"/>
              <a:t>If </a:t>
            </a:r>
            <a:r>
              <a:rPr lang="en-AU" dirty="0"/>
              <a:t>any of the statistics are determined to be out-of-date by the comparisons performed in Step 7, it results in a recompilation. </a:t>
            </a:r>
            <a:r>
              <a:rPr lang="en-AU" dirty="0" smtClean="0"/>
              <a:t>(Refer to Statistics module)</a:t>
            </a:r>
            <a:endParaRPr lang="en-AU" dirty="0"/>
          </a:p>
          <a:p>
            <a:pPr marL="228600" indent="-228600">
              <a:buFont typeface="+mj-lt"/>
              <a:buAutoNum type="arabicPeriod"/>
            </a:pPr>
            <a:r>
              <a:rPr lang="en-AU" dirty="0" smtClean="0"/>
              <a:t>If </a:t>
            </a:r>
            <a:r>
              <a:rPr lang="en-AU" dirty="0"/>
              <a:t>all the comparisons in Step 7 succeed, actual query execution begins. </a:t>
            </a:r>
          </a:p>
          <a:p>
            <a:endParaRPr lang="en-AU" dirty="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a:p>
        </p:txBody>
      </p:sp>
    </p:spTree>
    <p:extLst>
      <p:ext uri="{BB962C8B-B14F-4D97-AF65-F5344CB8AC3E}">
        <p14:creationId xmlns:p14="http://schemas.microsoft.com/office/powerpoint/2010/main" val="463992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255588"/>
            <a:ext cx="3254375" cy="2439987"/>
          </a:xfrm>
        </p:spPr>
      </p:sp>
      <p:sp>
        <p:nvSpPr>
          <p:cNvPr id="3" name="Notes Placeholder 2"/>
          <p:cNvSpPr>
            <a:spLocks noGrp="1"/>
          </p:cNvSpPr>
          <p:nvPr>
            <p:ph type="body" idx="1"/>
          </p:nvPr>
        </p:nvSpPr>
        <p:spPr>
          <a:xfrm>
            <a:off x="336848" y="2775992"/>
            <a:ext cx="6480720" cy="5978118"/>
          </a:xfrm>
        </p:spPr>
        <p:txBody>
          <a:bodyPr>
            <a:normAutofit/>
          </a:bodyPr>
          <a:lstStyle/>
          <a:p>
            <a:r>
              <a:rPr lang="en-AU" i="0" dirty="0" smtClean="0"/>
              <a:t>The RT</a:t>
            </a:r>
            <a:r>
              <a:rPr lang="en-AU" i="0" baseline="0" dirty="0" smtClean="0"/>
              <a:t> is a mechanism used by SQL Server to determine if a table has changed enough to force a recompile of a query plan to determine if a more efficient plan is available for the current data.</a:t>
            </a:r>
            <a:endParaRPr lang="en-AU" i="0" dirty="0" smtClean="0"/>
          </a:p>
          <a:p>
            <a:endParaRPr lang="en-AU" dirty="0" smtClean="0"/>
          </a:p>
          <a:p>
            <a:r>
              <a:rPr lang="en-AU" dirty="0" err="1" smtClean="0"/>
              <a:t>colmodctr</a:t>
            </a:r>
            <a:r>
              <a:rPr lang="en-AU" dirty="0" smtClean="0"/>
              <a:t>(current</a:t>
            </a:r>
            <a:r>
              <a:rPr lang="en-AU" dirty="0"/>
              <a:t>) </a:t>
            </a:r>
            <a:r>
              <a:rPr lang="en-AU" dirty="0" smtClean="0"/>
              <a:t>and </a:t>
            </a:r>
            <a:r>
              <a:rPr lang="en-AU" dirty="0" err="1"/>
              <a:t>colmodctr</a:t>
            </a:r>
            <a:r>
              <a:rPr lang="en-AU" dirty="0"/>
              <a:t>(snapshot) </a:t>
            </a:r>
            <a:r>
              <a:rPr lang="en-AU" dirty="0" smtClean="0"/>
              <a:t>refer </a:t>
            </a:r>
            <a:r>
              <a:rPr lang="en-AU" dirty="0"/>
              <a:t>to the value of the modification counter </a:t>
            </a:r>
            <a:r>
              <a:rPr lang="en-AU" dirty="0" smtClean="0"/>
              <a:t>currently and when </a:t>
            </a:r>
            <a:r>
              <a:rPr lang="en-AU" dirty="0"/>
              <a:t>the query plan was last </a:t>
            </a:r>
            <a:r>
              <a:rPr lang="en-AU" dirty="0" smtClean="0"/>
              <a:t>compiled respectively.</a:t>
            </a:r>
          </a:p>
          <a:p>
            <a:endParaRPr lang="en-AU" dirty="0"/>
          </a:p>
          <a:p>
            <a:r>
              <a:rPr lang="en-AU" i="0" dirty="0" smtClean="0"/>
              <a:t>cardinality</a:t>
            </a:r>
            <a:r>
              <a:rPr lang="en-AU" dirty="0" smtClean="0"/>
              <a:t>(current) denotes the number of rows in T at present</a:t>
            </a:r>
            <a:r>
              <a:rPr lang="en-AU" baseline="0" dirty="0" smtClean="0"/>
              <a:t> </a:t>
            </a:r>
            <a:r>
              <a:rPr lang="en-AU" dirty="0" smtClean="0"/>
              <a:t>and </a:t>
            </a:r>
            <a:r>
              <a:rPr lang="en-AU" i="0" dirty="0" smtClean="0"/>
              <a:t>cardinality </a:t>
            </a:r>
            <a:r>
              <a:rPr lang="en-AU" dirty="0" smtClean="0"/>
              <a:t>(snapshot) denotes the row count when the query plan was last compiled.</a:t>
            </a:r>
          </a:p>
          <a:p>
            <a:endParaRPr lang="en-AU" dirty="0" smtClean="0"/>
          </a:p>
          <a:p>
            <a:pPr rtl="0"/>
            <a:r>
              <a:rPr lang="en-AU" dirty="0" smtClean="0">
                <a:effectLst/>
              </a:rPr>
              <a:t>During query compilation, the query processor loads zero or more statistics defined on tables referenced in a query. These statistics are known as </a:t>
            </a:r>
            <a:r>
              <a:rPr lang="en-AU" i="1" dirty="0" smtClean="0">
                <a:effectLst/>
              </a:rPr>
              <a:t>interesting statistics</a:t>
            </a:r>
            <a:r>
              <a:rPr lang="en-AU" dirty="0" smtClean="0">
                <a:effectLst/>
              </a:rPr>
              <a:t>. For every table referenced in a query, the compiled query plan contains:</a:t>
            </a:r>
          </a:p>
          <a:p>
            <a:pPr marL="171450" indent="-171450" rtl="0">
              <a:buFont typeface="Arial" pitchFamily="34" charset="0"/>
              <a:buChar char="•"/>
            </a:pPr>
            <a:r>
              <a:rPr lang="en-AU" dirty="0" smtClean="0">
                <a:effectLst/>
              </a:rPr>
              <a:t>Recompilation threshold</a:t>
            </a:r>
          </a:p>
          <a:p>
            <a:pPr marL="171450" indent="-171450" rtl="0">
              <a:buFont typeface="Arial" pitchFamily="34" charset="0"/>
              <a:buChar char="•"/>
            </a:pPr>
            <a:r>
              <a:rPr lang="en-AU" dirty="0" smtClean="0">
                <a:effectLst/>
              </a:rPr>
              <a:t>A list of all of the statistics loaded during query compilation. For each such statistic, a snapshot value of a counter that counts the number of table modifications is stored. The counter is </a:t>
            </a:r>
            <a:r>
              <a:rPr lang="en-AU" i="1" dirty="0" err="1" smtClean="0">
                <a:effectLst/>
              </a:rPr>
              <a:t>colmodctr</a:t>
            </a:r>
            <a:r>
              <a:rPr lang="en-AU" dirty="0" smtClean="0">
                <a:effectLst/>
              </a:rPr>
              <a:t>.</a:t>
            </a:r>
          </a:p>
          <a:p>
            <a:endParaRPr lang="en-AU" dirty="0" smtClean="0"/>
          </a:p>
          <a:p>
            <a:endParaRPr lang="en-AU" sz="1200" i="1" kern="1200" dirty="0" smtClean="0">
              <a:solidFill>
                <a:schemeClr val="tx1"/>
              </a:solidFill>
              <a:effectLst/>
              <a:latin typeface="+mn-lt"/>
              <a:ea typeface="+mn-ea"/>
              <a:cs typeface="+mn-cs"/>
            </a:endParaRPr>
          </a:p>
          <a:p>
            <a:r>
              <a:rPr lang="en-AU" sz="1200" i="1" kern="1200" dirty="0" err="1" smtClean="0">
                <a:solidFill>
                  <a:schemeClr val="tx1"/>
                </a:solidFill>
                <a:effectLst/>
                <a:latin typeface="+mn-lt"/>
                <a:ea typeface="+mn-ea"/>
                <a:cs typeface="+mn-cs"/>
              </a:rPr>
              <a:t>Colmodctr</a:t>
            </a:r>
            <a:r>
              <a:rPr lang="en-AU" sz="1200" kern="1200" dirty="0" smtClean="0">
                <a:solidFill>
                  <a:schemeClr val="tx1"/>
                </a:solidFill>
                <a:effectLst/>
                <a:latin typeface="+mn-lt"/>
                <a:ea typeface="+mn-ea"/>
                <a:cs typeface="+mn-cs"/>
              </a:rPr>
              <a:t> </a:t>
            </a:r>
          </a:p>
          <a:p>
            <a:pPr marL="171450" indent="-171450">
              <a:buFont typeface="Arial" pitchFamily="34" charset="0"/>
              <a:buChar char="•"/>
            </a:pPr>
            <a:r>
              <a:rPr lang="en-AU" dirty="0"/>
              <a:t>value is stored </a:t>
            </a:r>
            <a:r>
              <a:rPr lang="en-AU" i="1" dirty="0"/>
              <a:t>for each table </a:t>
            </a:r>
            <a:r>
              <a:rPr lang="en-AU" i="1" dirty="0" smtClean="0"/>
              <a:t>column, </a:t>
            </a:r>
            <a:r>
              <a:rPr lang="en-AU" dirty="0" smtClean="0"/>
              <a:t>including</a:t>
            </a:r>
            <a:r>
              <a:rPr lang="en-AU" i="1" dirty="0" smtClean="0"/>
              <a:t> </a:t>
            </a:r>
            <a:r>
              <a:rPr lang="en-AU" dirty="0" smtClean="0"/>
              <a:t>persisted </a:t>
            </a:r>
            <a:r>
              <a:rPr lang="en-AU" dirty="0"/>
              <a:t>computed columns</a:t>
            </a:r>
            <a:endParaRPr lang="en-AU" sz="1200" kern="1200" dirty="0" smtClean="0">
              <a:solidFill>
                <a:schemeClr val="tx1"/>
              </a:solidFill>
              <a:effectLst/>
              <a:latin typeface="+mn-lt"/>
              <a:ea typeface="+mn-ea"/>
              <a:cs typeface="+mn-cs"/>
            </a:endParaRPr>
          </a:p>
          <a:p>
            <a:pPr marL="171450" indent="-171450">
              <a:buFont typeface="Arial" pitchFamily="34" charset="0"/>
              <a:buChar char="•"/>
            </a:pPr>
            <a:r>
              <a:rPr lang="en-AU" sz="1200" kern="1200" dirty="0" smtClean="0">
                <a:solidFill>
                  <a:schemeClr val="tx1"/>
                </a:solidFill>
                <a:effectLst/>
                <a:latin typeface="+mn-lt"/>
                <a:ea typeface="+mn-ea"/>
                <a:cs typeface="+mn-cs"/>
              </a:rPr>
              <a:t>values are only available to the </a:t>
            </a:r>
            <a:r>
              <a:rPr lang="en-AU" dirty="0"/>
              <a:t>query processor, </a:t>
            </a:r>
            <a:r>
              <a:rPr lang="en-AU" dirty="0" smtClean="0"/>
              <a:t>not to users</a:t>
            </a:r>
            <a:endParaRPr lang="en-AU" sz="1200" kern="1200" dirty="0" smtClean="0">
              <a:solidFill>
                <a:schemeClr val="tx1"/>
              </a:solidFill>
              <a:effectLst/>
              <a:latin typeface="+mn-lt"/>
              <a:ea typeface="+mn-ea"/>
              <a:cs typeface="+mn-cs"/>
            </a:endParaRPr>
          </a:p>
          <a:p>
            <a:pPr marL="171450" indent="-171450">
              <a:buFont typeface="Arial" pitchFamily="34" charset="0"/>
              <a:buChar char="•"/>
            </a:pPr>
            <a:r>
              <a:rPr lang="en-AU" dirty="0"/>
              <a:t>values are an ever-increasing </a:t>
            </a:r>
            <a:r>
              <a:rPr lang="en-AU" dirty="0" smtClean="0"/>
              <a:t>sequence</a:t>
            </a:r>
          </a:p>
          <a:p>
            <a:pPr marL="171450" indent="-171450">
              <a:buFont typeface="Arial" pitchFamily="34" charset="0"/>
              <a:buChar char="•"/>
            </a:pPr>
            <a:r>
              <a:rPr lang="en-AU" dirty="0" smtClean="0"/>
              <a:t>values </a:t>
            </a:r>
            <a:r>
              <a:rPr lang="en-AU" dirty="0"/>
              <a:t>are never reset to </a:t>
            </a:r>
            <a:r>
              <a:rPr lang="en-AU" dirty="0" smtClean="0"/>
              <a:t>0 i.e.</a:t>
            </a:r>
            <a:r>
              <a:rPr lang="en-AU" baseline="0" dirty="0" smtClean="0"/>
              <a:t> a rollback does not decrement the counter</a:t>
            </a:r>
            <a:endParaRPr lang="en-AU" dirty="0" smtClean="0"/>
          </a:p>
          <a:p>
            <a:pPr marL="171450" indent="-171450">
              <a:buFont typeface="Arial" pitchFamily="34" charset="0"/>
              <a:buChar char="•"/>
            </a:pPr>
            <a:r>
              <a:rPr lang="en-AU" dirty="0"/>
              <a:t>values for non-persisted computed columns do not exist. They are derived from the columns that participate in the </a:t>
            </a:r>
            <a:r>
              <a:rPr lang="en-AU" dirty="0" smtClean="0"/>
              <a:t>computation</a:t>
            </a:r>
            <a:endParaRPr lang="en-AU" dirty="0"/>
          </a:p>
          <a:p>
            <a:pPr marL="171450" indent="-171450">
              <a:buFont typeface="Arial" pitchFamily="34" charset="0"/>
              <a:buChar char="•"/>
            </a:pPr>
            <a:r>
              <a:rPr lang="en-AU" sz="1200" kern="1200" dirty="0" smtClean="0">
                <a:solidFill>
                  <a:schemeClr val="tx1"/>
                </a:solidFill>
                <a:effectLst/>
                <a:latin typeface="+mn-lt"/>
                <a:ea typeface="+mn-ea"/>
                <a:cs typeface="+mn-cs"/>
              </a:rPr>
              <a:t>values are modified as a table changes. </a:t>
            </a:r>
          </a:p>
          <a:p>
            <a:pPr marL="171450" indent="-171450">
              <a:buFont typeface="Arial" pitchFamily="34" charset="0"/>
              <a:buChar char="•"/>
            </a:pPr>
            <a:endParaRPr lang="en-AU" dirty="0"/>
          </a:p>
          <a:p>
            <a:r>
              <a:rPr lang="en-AU" sz="1200" kern="1200" dirty="0" smtClean="0">
                <a:solidFill>
                  <a:schemeClr val="tx1"/>
                </a:solidFill>
                <a:effectLst/>
                <a:latin typeface="+mn-lt"/>
                <a:ea typeface="+mn-ea"/>
                <a:cs typeface="+mn-cs"/>
              </a:rPr>
              <a:t>For more information, refer to:</a:t>
            </a:r>
          </a:p>
          <a:p>
            <a:r>
              <a:rPr lang="en-AU" dirty="0"/>
              <a:t>Plan Caching in SQL Server 2008</a:t>
            </a:r>
          </a:p>
          <a:p>
            <a:r>
              <a:rPr lang="en-AU" dirty="0">
                <a:hlinkClick r:id="rId3"/>
              </a:rPr>
              <a:t>http://technet.microsoft.com/en-us/library/ee343986(SQL.100).aspx</a:t>
            </a:r>
            <a:endParaRPr lang="en-AU" sz="1200" kern="1200" dirty="0">
              <a:solidFill>
                <a:schemeClr val="tx1"/>
              </a:solidFill>
              <a:effectLst/>
              <a:latin typeface="+mn-lt"/>
              <a:ea typeface="+mn-ea"/>
              <a:cs typeface="+mn-cs"/>
            </a:endParaRPr>
          </a:p>
          <a:p>
            <a:endParaRPr lang="en-AU"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120856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255588"/>
            <a:ext cx="3254375" cy="2439987"/>
          </a:xfrm>
        </p:spPr>
      </p:sp>
      <p:sp>
        <p:nvSpPr>
          <p:cNvPr id="3" name="Notes Placeholder 2"/>
          <p:cNvSpPr>
            <a:spLocks noGrp="1"/>
          </p:cNvSpPr>
          <p:nvPr>
            <p:ph type="body" idx="1"/>
          </p:nvPr>
        </p:nvSpPr>
        <p:spPr>
          <a:xfrm>
            <a:off x="336848" y="2775992"/>
            <a:ext cx="6480720" cy="5978118"/>
          </a:xfrm>
        </p:spPr>
        <p:txBody>
          <a:bodyPr>
            <a:normAutofit/>
          </a:bodyPr>
          <a:lstStyle/>
          <a:p>
            <a:r>
              <a:rPr lang="en-AU" sz="1200" kern="1200" dirty="0" smtClean="0">
                <a:solidFill>
                  <a:schemeClr val="tx1"/>
                </a:solidFill>
                <a:effectLst/>
                <a:latin typeface="+mn-lt"/>
                <a:ea typeface="+mn-ea"/>
                <a:cs typeface="+mn-cs"/>
              </a:rPr>
              <a:t>If</a:t>
            </a:r>
            <a:r>
              <a:rPr lang="en-AU" sz="1200" kern="1200" baseline="0" dirty="0" smtClean="0">
                <a:solidFill>
                  <a:schemeClr val="tx1"/>
                </a:solidFill>
                <a:effectLst/>
                <a:latin typeface="+mn-lt"/>
                <a:ea typeface="+mn-ea"/>
                <a:cs typeface="+mn-cs"/>
              </a:rPr>
              <a:t> a table or indexed view has 0 rows, then the RT is 1</a:t>
            </a:r>
            <a:endParaRPr lang="en-AU"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120856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8461" y="158750"/>
            <a:ext cx="2736899" cy="2051834"/>
          </a:xfrm>
        </p:spPr>
      </p:sp>
      <p:sp>
        <p:nvSpPr>
          <p:cNvPr id="3" name="Notes Placeholder 2"/>
          <p:cNvSpPr>
            <a:spLocks noGrp="1"/>
          </p:cNvSpPr>
          <p:nvPr>
            <p:ph type="body" idx="1"/>
          </p:nvPr>
        </p:nvSpPr>
        <p:spPr>
          <a:xfrm>
            <a:off x="192832" y="2343944"/>
            <a:ext cx="6624736" cy="6624736"/>
          </a:xfrm>
        </p:spPr>
        <p:txBody>
          <a:bodyPr>
            <a:normAutofit fontScale="92500" lnSpcReduction="20000"/>
          </a:bodyPr>
          <a:lstStyle/>
          <a:p>
            <a:pPr>
              <a:spcAft>
                <a:spcPts val="600"/>
              </a:spcAft>
            </a:pPr>
            <a:r>
              <a:rPr lang="en-AU" b="1" dirty="0"/>
              <a:t>Trivial </a:t>
            </a:r>
            <a:r>
              <a:rPr lang="en-AU" b="1" dirty="0" smtClean="0"/>
              <a:t>plan optimization </a:t>
            </a:r>
            <a:endParaRPr lang="en-AU" dirty="0"/>
          </a:p>
          <a:p>
            <a:pPr>
              <a:spcAft>
                <a:spcPts val="600"/>
              </a:spcAft>
            </a:pPr>
            <a:r>
              <a:rPr lang="en-AU" dirty="0" smtClean="0"/>
              <a:t>If </a:t>
            </a:r>
            <a:r>
              <a:rPr lang="en-AU" dirty="0"/>
              <a:t>SQL Server knows that there is really only one </a:t>
            </a:r>
            <a:r>
              <a:rPr lang="en-AU" dirty="0" smtClean="0"/>
              <a:t>viable </a:t>
            </a:r>
            <a:r>
              <a:rPr lang="en-AU" dirty="0"/>
              <a:t>plan for a query, </a:t>
            </a:r>
            <a:r>
              <a:rPr lang="en-AU" dirty="0" smtClean="0"/>
              <a:t>a </a:t>
            </a:r>
            <a:r>
              <a:rPr lang="en-AU" dirty="0"/>
              <a:t>lot of </a:t>
            </a:r>
            <a:r>
              <a:rPr lang="en-AU" dirty="0" smtClean="0"/>
              <a:t>work can be avoided. Examples where there </a:t>
            </a:r>
            <a:r>
              <a:rPr lang="en-AU" dirty="0"/>
              <a:t>is only one possible </a:t>
            </a:r>
            <a:r>
              <a:rPr lang="en-AU" dirty="0" smtClean="0"/>
              <a:t>plan:</a:t>
            </a:r>
          </a:p>
          <a:p>
            <a:pPr marL="171450" indent="-171450">
              <a:spcAft>
                <a:spcPts val="600"/>
              </a:spcAft>
              <a:buFont typeface="Arial" pitchFamily="34" charset="0"/>
              <a:buChar char="•"/>
            </a:pPr>
            <a:r>
              <a:rPr lang="en-AU" dirty="0" smtClean="0"/>
              <a:t>a query that </a:t>
            </a:r>
            <a:r>
              <a:rPr lang="en-AU" dirty="0"/>
              <a:t>consists of an INSERT with a VALUES </a:t>
            </a:r>
            <a:r>
              <a:rPr lang="en-AU" dirty="0" smtClean="0"/>
              <a:t>clause</a:t>
            </a:r>
          </a:p>
          <a:p>
            <a:pPr marL="171450" indent="-171450">
              <a:spcAft>
                <a:spcPts val="600"/>
              </a:spcAft>
              <a:buFont typeface="Arial" pitchFamily="34" charset="0"/>
              <a:buChar char="•"/>
            </a:pPr>
            <a:r>
              <a:rPr lang="en-AU" dirty="0" smtClean="0"/>
              <a:t>a SELECT statement </a:t>
            </a:r>
            <a:r>
              <a:rPr lang="en-AU" dirty="0"/>
              <a:t>for which all the columns are among the </a:t>
            </a:r>
            <a:r>
              <a:rPr lang="en-AU" dirty="0" smtClean="0"/>
              <a:t>keys of a </a:t>
            </a:r>
            <a:r>
              <a:rPr lang="en-AU" dirty="0"/>
              <a:t>unique composite index, and that index is the only one that is relevant. No other index has that set of columns in it. </a:t>
            </a:r>
            <a:endParaRPr lang="en-AU" dirty="0" smtClean="0"/>
          </a:p>
          <a:p>
            <a:pPr>
              <a:spcAft>
                <a:spcPts val="600"/>
              </a:spcAft>
            </a:pPr>
            <a:r>
              <a:rPr lang="en-AU" dirty="0" smtClean="0"/>
              <a:t>The </a:t>
            </a:r>
            <a:r>
              <a:rPr lang="en-AU" dirty="0"/>
              <a:t>trivial plan query optimizer finds the really obvious plans that are typically very inexpensive. This saves the query optimizer from having to consider every possible plan, which can be costly and can outweigh any benefit provided by well-optimized </a:t>
            </a:r>
            <a:r>
              <a:rPr lang="en-AU" dirty="0" smtClean="0"/>
              <a:t>queries</a:t>
            </a:r>
            <a:r>
              <a:rPr lang="en-AU" dirty="0" smtClean="0"/>
              <a:t>.</a:t>
            </a:r>
            <a:endParaRPr lang="en-AU" dirty="0"/>
          </a:p>
          <a:p>
            <a:pPr>
              <a:spcAft>
                <a:spcPts val="600"/>
              </a:spcAft>
            </a:pPr>
            <a:r>
              <a:rPr lang="en-AU" b="1" dirty="0"/>
              <a:t>Simplification </a:t>
            </a:r>
            <a:endParaRPr lang="en-AU" dirty="0"/>
          </a:p>
          <a:p>
            <a:pPr>
              <a:spcAft>
                <a:spcPts val="600"/>
              </a:spcAft>
            </a:pPr>
            <a:r>
              <a:rPr lang="en-AU" dirty="0" smtClean="0"/>
              <a:t>If there is no trivial plan the SQL Server will perform a simplification. These are </a:t>
            </a:r>
            <a:r>
              <a:rPr lang="en-AU" dirty="0"/>
              <a:t>usually syntactic transformations of the query itself, to look for commutative properties and operations that can be rearranged. </a:t>
            </a:r>
            <a:r>
              <a:rPr lang="en-AU" dirty="0" smtClean="0"/>
              <a:t>There is no cost </a:t>
            </a:r>
            <a:r>
              <a:rPr lang="en-AU" dirty="0"/>
              <a:t>or </a:t>
            </a:r>
            <a:r>
              <a:rPr lang="en-AU" dirty="0" smtClean="0"/>
              <a:t>available index analysis.  SQL Server </a:t>
            </a:r>
            <a:r>
              <a:rPr lang="en-AU" dirty="0"/>
              <a:t>then loads up the metadata, including the statistical information on the indexes. </a:t>
            </a:r>
            <a:endParaRPr lang="en-AU" dirty="0" smtClean="0"/>
          </a:p>
          <a:p>
            <a:pPr>
              <a:spcAft>
                <a:spcPts val="600"/>
              </a:spcAft>
            </a:pPr>
            <a:r>
              <a:rPr lang="en-AU" b="1" dirty="0"/>
              <a:t>Cost-based optimization </a:t>
            </a:r>
            <a:endParaRPr lang="en-AU" dirty="0"/>
          </a:p>
          <a:p>
            <a:pPr>
              <a:spcAft>
                <a:spcPts val="600"/>
              </a:spcAft>
            </a:pPr>
            <a:r>
              <a:rPr lang="en-AU" dirty="0" smtClean="0"/>
              <a:t>A </a:t>
            </a:r>
            <a:r>
              <a:rPr lang="en-AU" dirty="0"/>
              <a:t>set of transformation rules </a:t>
            </a:r>
            <a:r>
              <a:rPr lang="en-AU" dirty="0" smtClean="0"/>
              <a:t>is followed that </a:t>
            </a:r>
            <a:r>
              <a:rPr lang="en-AU" dirty="0"/>
              <a:t>apply various permutations of data access strategies, join orders, aggregation placement, </a:t>
            </a:r>
            <a:r>
              <a:rPr lang="en-AU" dirty="0" err="1"/>
              <a:t>subquery</a:t>
            </a:r>
            <a:r>
              <a:rPr lang="en-AU" dirty="0"/>
              <a:t> </a:t>
            </a:r>
            <a:r>
              <a:rPr lang="en-AU" dirty="0" smtClean="0"/>
              <a:t>transformations</a:t>
            </a:r>
            <a:r>
              <a:rPr lang="en-AU" dirty="0"/>
              <a:t>, and other rules that guarantee that a correct result is returned. </a:t>
            </a:r>
            <a:endParaRPr lang="en-AU" dirty="0" smtClean="0"/>
          </a:p>
          <a:p>
            <a:pPr>
              <a:spcAft>
                <a:spcPts val="600"/>
              </a:spcAft>
            </a:pPr>
            <a:r>
              <a:rPr lang="en-AU" dirty="0" smtClean="0"/>
              <a:t>Optimization </a:t>
            </a:r>
            <a:r>
              <a:rPr lang="en-AU" dirty="0"/>
              <a:t>is broken up into three search </a:t>
            </a:r>
            <a:r>
              <a:rPr lang="en-AU" dirty="0" smtClean="0"/>
              <a:t>phases</a:t>
            </a:r>
            <a:r>
              <a:rPr lang="en-AU" dirty="0"/>
              <a:t> </a:t>
            </a:r>
            <a:r>
              <a:rPr lang="en-AU" dirty="0" smtClean="0"/>
              <a:t>to </a:t>
            </a:r>
            <a:r>
              <a:rPr lang="en-AU" dirty="0"/>
              <a:t>prevent the </a:t>
            </a:r>
            <a:r>
              <a:rPr lang="en-AU" dirty="0" smtClean="0"/>
              <a:t>process </a:t>
            </a:r>
            <a:r>
              <a:rPr lang="en-AU" dirty="0"/>
              <a:t>taking much longer than the execution of the </a:t>
            </a:r>
            <a:r>
              <a:rPr lang="en-AU" dirty="0" smtClean="0"/>
              <a:t>query</a:t>
            </a:r>
            <a:r>
              <a:rPr lang="en-AU" dirty="0" smtClean="0"/>
              <a:t>.</a:t>
            </a:r>
            <a:endParaRPr lang="en-AU" dirty="0"/>
          </a:p>
          <a:p>
            <a:pPr>
              <a:spcAft>
                <a:spcPts val="600"/>
              </a:spcAft>
            </a:pPr>
            <a:r>
              <a:rPr lang="en-AU" dirty="0" smtClean="0"/>
              <a:t>SQL </a:t>
            </a:r>
            <a:r>
              <a:rPr lang="en-AU" dirty="0"/>
              <a:t>Server evaluates the cost of the cheapest plan </a:t>
            </a:r>
            <a:r>
              <a:rPr lang="en-AU" dirty="0" smtClean="0"/>
              <a:t>after </a:t>
            </a:r>
            <a:r>
              <a:rPr lang="en-AU" dirty="0"/>
              <a:t>each </a:t>
            </a:r>
            <a:r>
              <a:rPr lang="en-AU" dirty="0" smtClean="0"/>
              <a:t>phase and executes </a:t>
            </a:r>
            <a:r>
              <a:rPr lang="en-AU" dirty="0"/>
              <a:t>that </a:t>
            </a:r>
            <a:r>
              <a:rPr lang="en-AU" dirty="0" smtClean="0"/>
              <a:t>plan, if </a:t>
            </a:r>
            <a:r>
              <a:rPr lang="en-AU" dirty="0"/>
              <a:t>the plan is cheap enough</a:t>
            </a:r>
            <a:r>
              <a:rPr lang="en-AU" dirty="0" smtClean="0"/>
              <a:t>.  Otherwise,  the </a:t>
            </a:r>
            <a:r>
              <a:rPr lang="en-AU" dirty="0"/>
              <a:t>query optimizer runs the next phase which involves another set of usually more complex rules. </a:t>
            </a:r>
          </a:p>
          <a:p>
            <a:pPr>
              <a:spcAft>
                <a:spcPts val="600"/>
              </a:spcAft>
            </a:pPr>
            <a:r>
              <a:rPr lang="en-AU" i="1" dirty="0" smtClean="0"/>
              <a:t>Phase </a:t>
            </a:r>
            <a:r>
              <a:rPr lang="en-AU" i="1" dirty="0"/>
              <a:t>0 – Transactional Processing Phase</a:t>
            </a:r>
            <a:r>
              <a:rPr lang="en-AU" dirty="0"/>
              <a:t>: contains a very limited set of rules and is applied only to </a:t>
            </a:r>
            <a:r>
              <a:rPr lang="en-AU" dirty="0" smtClean="0"/>
              <a:t>simple queries with 3 or fewer tables.  A </a:t>
            </a:r>
            <a:r>
              <a:rPr lang="en-AU" dirty="0"/>
              <a:t>limited number of join orders </a:t>
            </a:r>
            <a:r>
              <a:rPr lang="en-AU" dirty="0" smtClean="0"/>
              <a:t>are evaluated which may generate </a:t>
            </a:r>
            <a:r>
              <a:rPr lang="en-AU" dirty="0"/>
              <a:t>many potential plan </a:t>
            </a:r>
            <a:r>
              <a:rPr lang="en-AU" dirty="0" smtClean="0"/>
              <a:t>candidates. Hash </a:t>
            </a:r>
            <a:r>
              <a:rPr lang="en-AU" dirty="0"/>
              <a:t>and nested loop join </a:t>
            </a:r>
            <a:r>
              <a:rPr lang="en-AU" dirty="0" smtClean="0"/>
              <a:t>strategies are considered.  If a </a:t>
            </a:r>
            <a:r>
              <a:rPr lang="en-AU" dirty="0"/>
              <a:t>plan with an estimated cost below </a:t>
            </a:r>
            <a:r>
              <a:rPr lang="en-AU" dirty="0" smtClean="0"/>
              <a:t>0.2 is found, </a:t>
            </a:r>
            <a:r>
              <a:rPr lang="en-AU" dirty="0"/>
              <a:t>the optimization ends and the query is executed. </a:t>
            </a:r>
            <a:r>
              <a:rPr lang="en-AU" dirty="0" smtClean="0"/>
              <a:t>This </a:t>
            </a:r>
            <a:r>
              <a:rPr lang="en-AU" dirty="0"/>
              <a:t>phase is </a:t>
            </a:r>
            <a:r>
              <a:rPr lang="en-AU" dirty="0" smtClean="0"/>
              <a:t>also known as the </a:t>
            </a:r>
            <a:r>
              <a:rPr lang="en-AU" i="1" dirty="0"/>
              <a:t>Transaction Processing </a:t>
            </a:r>
            <a:r>
              <a:rPr lang="en-AU" dirty="0" smtClean="0"/>
              <a:t>phase because  query </a:t>
            </a:r>
            <a:r>
              <a:rPr lang="en-AU" dirty="0"/>
              <a:t>plans produced by this phase are typically found </a:t>
            </a:r>
            <a:r>
              <a:rPr lang="en-AU" dirty="0" smtClean="0"/>
              <a:t>for queries in </a:t>
            </a:r>
            <a:r>
              <a:rPr lang="en-AU" dirty="0"/>
              <a:t>transaction processing </a:t>
            </a:r>
            <a:r>
              <a:rPr lang="en-AU" dirty="0" smtClean="0"/>
              <a:t>(OLTP) applications</a:t>
            </a:r>
            <a:r>
              <a:rPr lang="en-AU" dirty="0" smtClean="0"/>
              <a:t>.</a:t>
            </a:r>
            <a:endParaRPr lang="en-AU" dirty="0"/>
          </a:p>
          <a:p>
            <a:pPr>
              <a:spcAft>
                <a:spcPts val="600"/>
              </a:spcAft>
            </a:pPr>
            <a:r>
              <a:rPr lang="en-AU" i="1" dirty="0"/>
              <a:t>Phase 1 – Quick Plan Optimization Phase: </a:t>
            </a:r>
            <a:r>
              <a:rPr lang="en-AU" dirty="0"/>
              <a:t>More transformation rules and different join orders are evaluated. If the best plan costs less than 1.0 the optimization ends. </a:t>
            </a:r>
          </a:p>
          <a:p>
            <a:pPr>
              <a:spcAft>
                <a:spcPts val="600"/>
              </a:spcAft>
            </a:pPr>
            <a:r>
              <a:rPr lang="en-AU" dirty="0"/>
              <a:t>The query optimizer has considered only non-parallel execution plans so far.  Phase 1 is repeated with the goal of finding the best parallel plan if:</a:t>
            </a:r>
          </a:p>
          <a:p>
            <a:pPr marL="171450" indent="-171450">
              <a:spcAft>
                <a:spcPts val="600"/>
              </a:spcAft>
              <a:buFont typeface="Arial" pitchFamily="34" charset="0"/>
              <a:buChar char="•"/>
            </a:pPr>
            <a:r>
              <a:rPr lang="en-AU" dirty="0"/>
              <a:t>more than one logical CPU is available to SQL Server </a:t>
            </a:r>
          </a:p>
          <a:p>
            <a:pPr marL="171450" indent="-171450">
              <a:spcAft>
                <a:spcPts val="600"/>
              </a:spcAft>
              <a:buFont typeface="Arial" pitchFamily="34" charset="0"/>
              <a:buChar char="•"/>
            </a:pPr>
            <a:r>
              <a:rPr lang="en-AU" dirty="0"/>
              <a:t>the least expensive plan produced by Phase 1 costs more than the Cost Threshold for Parallelism</a:t>
            </a:r>
          </a:p>
          <a:p>
            <a:pPr marL="171450" indent="-171450">
              <a:spcAft>
                <a:spcPts val="600"/>
              </a:spcAft>
              <a:buFont typeface="Arial" pitchFamily="34" charset="0"/>
              <a:buChar char="•"/>
            </a:pPr>
            <a:r>
              <a:rPr lang="en-AU" dirty="0"/>
              <a:t>The cost is &gt;= </a:t>
            </a:r>
            <a:r>
              <a:rPr lang="en-AU" dirty="0" smtClean="0"/>
              <a:t>1</a:t>
            </a:r>
            <a:endParaRPr lang="en-AU" dirty="0"/>
          </a:p>
          <a:p>
            <a:pPr>
              <a:spcAft>
                <a:spcPts val="600"/>
              </a:spcAft>
            </a:pPr>
            <a:r>
              <a:rPr lang="en-AU" i="1" dirty="0"/>
              <a:t>Phase 2 – Full Optimization Phase: </a:t>
            </a:r>
            <a:r>
              <a:rPr lang="en-AU" dirty="0"/>
              <a:t>The cost of the serial and parallel plans are compared and Phase 2 is executed for the cheaper plan. Outer join reordering and automatic indexed view substitution for multi-table views are also considered. </a:t>
            </a:r>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a:p>
        </p:txBody>
      </p:sp>
    </p:spTree>
    <p:extLst>
      <p:ext uri="{BB962C8B-B14F-4D97-AF65-F5344CB8AC3E}">
        <p14:creationId xmlns:p14="http://schemas.microsoft.com/office/powerpoint/2010/main" val="463992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255588"/>
            <a:ext cx="3875087" cy="2905125"/>
          </a:xfrm>
        </p:spPr>
      </p:sp>
      <p:sp>
        <p:nvSpPr>
          <p:cNvPr id="3" name="Notes Placeholder 2"/>
          <p:cNvSpPr>
            <a:spLocks noGrp="1"/>
          </p:cNvSpPr>
          <p:nvPr>
            <p:ph type="body" idx="1"/>
          </p:nvPr>
        </p:nvSpPr>
        <p:spPr>
          <a:xfrm>
            <a:off x="701040" y="3208040"/>
            <a:ext cx="5608320" cy="5546070"/>
          </a:xfrm>
        </p:spPr>
        <p:txBody>
          <a:bodyPr>
            <a:normAutofit/>
          </a:bodyPr>
          <a:lstStyle/>
          <a:p>
            <a:r>
              <a:rPr lang="en-AU" sz="1200" kern="1200" dirty="0">
                <a:solidFill>
                  <a:schemeClr val="tx1"/>
                </a:solidFill>
                <a:effectLst/>
                <a:latin typeface="+mn-lt"/>
                <a:ea typeface="+mn-ea"/>
                <a:cs typeface="+mn-cs"/>
              </a:rPr>
              <a:t>The goal of executing a query on parallel threads </a:t>
            </a:r>
            <a:r>
              <a:rPr lang="en-AU" sz="1200" kern="1200" baseline="0" dirty="0">
                <a:solidFill>
                  <a:schemeClr val="tx1"/>
                </a:solidFill>
                <a:effectLst/>
                <a:latin typeface="+mn-lt"/>
                <a:ea typeface="+mn-ea"/>
                <a:cs typeface="+mn-cs"/>
              </a:rPr>
              <a:t>is not to reduce resource usage, only the clock-time of the query.</a:t>
            </a:r>
          </a:p>
          <a:p>
            <a:endParaRPr lang="en-AU" sz="1200" kern="1200" baseline="0" dirty="0">
              <a:solidFill>
                <a:schemeClr val="tx1"/>
              </a:solidFill>
              <a:effectLst/>
              <a:latin typeface="+mn-lt"/>
              <a:ea typeface="+mn-ea"/>
              <a:cs typeface="+mn-cs"/>
            </a:endParaRPr>
          </a:p>
          <a:p>
            <a:r>
              <a:rPr lang="en-AU" dirty="0"/>
              <a:t>Parallelization</a:t>
            </a:r>
            <a:r>
              <a:rPr lang="en-AU" baseline="0" dirty="0"/>
              <a:t> of a query is achieved by </a:t>
            </a:r>
            <a:r>
              <a:rPr lang="en-AU" dirty="0"/>
              <a:t>horizontally partitioning data into sets. Each set has the same operation performed on it at the same time.</a:t>
            </a:r>
            <a:endParaRPr lang="en-AU" sz="1200" kern="1200" dirty="0">
              <a:solidFill>
                <a:schemeClr val="tx1"/>
              </a:solidFill>
              <a:effectLst/>
            </a:endParaRP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DOP is determined at the start of execution,</a:t>
            </a:r>
            <a:r>
              <a:rPr lang="en-AU" sz="1200" kern="1200" baseline="0" dirty="0">
                <a:solidFill>
                  <a:schemeClr val="tx1"/>
                </a:solidFill>
                <a:effectLst/>
                <a:latin typeface="+mn-lt"/>
                <a:ea typeface="+mn-ea"/>
                <a:cs typeface="+mn-cs"/>
              </a:rPr>
              <a:t> based on:</a:t>
            </a:r>
          </a:p>
          <a:p>
            <a:pPr marL="171450" indent="-171450">
              <a:buFont typeface="Arial" pitchFamily="34" charset="0"/>
              <a:buChar char="•"/>
            </a:pPr>
            <a:r>
              <a:rPr lang="en-AU" sz="1200" kern="1200" dirty="0">
                <a:solidFill>
                  <a:schemeClr val="tx1"/>
                </a:solidFill>
                <a:effectLst/>
                <a:latin typeface="+mn-lt"/>
                <a:ea typeface="+mn-ea"/>
                <a:cs typeface="+mn-cs"/>
              </a:rPr>
              <a:t>the number of logical CPUs available to SQL Server</a:t>
            </a:r>
          </a:p>
          <a:p>
            <a:pPr marL="171450" indent="-171450">
              <a:buFont typeface="Arial" pitchFamily="34" charset="0"/>
              <a:buChar char="•"/>
            </a:pPr>
            <a:r>
              <a:rPr lang="en-AU" sz="1200" kern="1200" dirty="0">
                <a:solidFill>
                  <a:schemeClr val="tx1"/>
                </a:solidFill>
                <a:effectLst/>
                <a:latin typeface="+mn-lt"/>
                <a:ea typeface="+mn-ea"/>
                <a:cs typeface="+mn-cs"/>
              </a:rPr>
              <a:t>the Max </a:t>
            </a:r>
            <a:r>
              <a:rPr lang="en-AU" dirty="0"/>
              <a:t>De</a:t>
            </a:r>
            <a:r>
              <a:rPr lang="en-AU" sz="1200" kern="1200" dirty="0">
                <a:solidFill>
                  <a:schemeClr val="tx1"/>
                </a:solidFill>
                <a:effectLst/>
                <a:latin typeface="+mn-lt"/>
                <a:ea typeface="+mn-ea"/>
                <a:cs typeface="+mn-cs"/>
              </a:rPr>
              <a:t>gree of Parallelism (MAXDOP) setting</a:t>
            </a:r>
          </a:p>
          <a:p>
            <a:pPr marL="171450" indent="-171450">
              <a:buFont typeface="Arial" pitchFamily="34" charset="0"/>
              <a:buChar char="•"/>
            </a:pPr>
            <a:r>
              <a:rPr lang="en-AU" dirty="0"/>
              <a:t>the Ma</a:t>
            </a:r>
            <a:r>
              <a:rPr lang="en-AU" sz="1200" kern="1200" dirty="0">
                <a:solidFill>
                  <a:schemeClr val="tx1"/>
                </a:solidFill>
                <a:effectLst/>
                <a:latin typeface="+mn-lt"/>
                <a:ea typeface="+mn-ea"/>
                <a:cs typeface="+mn-cs"/>
              </a:rPr>
              <a:t>x </a:t>
            </a:r>
            <a:r>
              <a:rPr lang="en-AU" dirty="0"/>
              <a:t>W</a:t>
            </a:r>
            <a:r>
              <a:rPr lang="en-AU" sz="1200" kern="1200" dirty="0">
                <a:solidFill>
                  <a:schemeClr val="tx1"/>
                </a:solidFill>
                <a:effectLst/>
                <a:latin typeface="+mn-lt"/>
                <a:ea typeface="+mn-ea"/>
                <a:cs typeface="+mn-cs"/>
              </a:rPr>
              <a:t>orker </a:t>
            </a:r>
            <a:r>
              <a:rPr lang="en-AU" dirty="0"/>
              <a:t>T</a:t>
            </a:r>
            <a:r>
              <a:rPr lang="en-AU" sz="1200" kern="1200" dirty="0">
                <a:solidFill>
                  <a:schemeClr val="tx1"/>
                </a:solidFill>
                <a:effectLst/>
                <a:latin typeface="+mn-lt"/>
                <a:ea typeface="+mn-ea"/>
                <a:cs typeface="+mn-cs"/>
              </a:rPr>
              <a:t>hreads  setting</a:t>
            </a:r>
          </a:p>
          <a:p>
            <a:pPr marL="171450" indent="-171450">
              <a:buFont typeface="Arial" pitchFamily="34" charset="0"/>
              <a:buChar char="•"/>
            </a:pPr>
            <a:r>
              <a:rPr lang="en-AU" sz="1200" kern="1200" dirty="0">
                <a:solidFill>
                  <a:schemeClr val="tx1"/>
                </a:solidFill>
                <a:effectLst/>
                <a:latin typeface="+mn-lt"/>
                <a:ea typeface="+mn-ea"/>
                <a:cs typeface="+mn-cs"/>
              </a:rPr>
              <a:t>the query MAXDOP hint </a:t>
            </a:r>
          </a:p>
          <a:p>
            <a:pPr marL="171450" indent="-171450">
              <a:buFont typeface="Arial" pitchFamily="34" charset="0"/>
              <a:buChar char="•"/>
            </a:pPr>
            <a:r>
              <a:rPr lang="en-US" sz="1200" kern="1200" dirty="0">
                <a:solidFill>
                  <a:schemeClr val="tx1"/>
                </a:solidFill>
                <a:effectLst/>
                <a:latin typeface="+mn-lt"/>
                <a:cs typeface="Calibri"/>
              </a:rPr>
              <a:t>Resource Governor Working Group MAXDOP setting</a:t>
            </a:r>
            <a:endParaRPr lang="en-AU" sz="1200" kern="1200" dirty="0">
              <a:solidFill>
                <a:schemeClr val="tx1"/>
              </a:solidFill>
              <a:effectLst/>
              <a:latin typeface="+mn-lt"/>
              <a:cs typeface="Calibri"/>
            </a:endParaRPr>
          </a:p>
          <a:p>
            <a:endParaRPr lang="en-AU" dirty="0"/>
          </a:p>
          <a:p>
            <a:r>
              <a:rPr lang="en-AU" sz="1200" kern="1200" dirty="0">
                <a:solidFill>
                  <a:schemeClr val="tx1"/>
                </a:solidFill>
                <a:effectLst/>
                <a:latin typeface="+mn-lt"/>
                <a:ea typeface="+mn-ea"/>
                <a:cs typeface="+mn-cs"/>
              </a:rPr>
              <a:t>SQL Server  chooses a DOP that maximizes parallelism while ensuring that it does not run out of worker threads.  MAXDOP= 1 removes all parallelism iterators and executes the query using  a serial plan on a single thread.</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The number of threads used by a parallel query may exceed the DOP.  The DOP determines the number of threads per operator not the total number of threads per query plan.  The DOP limits the number of schedulers to the selected DOP.  All threads used by the query are assigned to the same set of DOP schedulers and the query uses only DOP CPUs regardless of the total number of threads.</a:t>
            </a:r>
          </a:p>
          <a:p>
            <a:endParaRPr lang="en-AU" dirty="0"/>
          </a:p>
          <a:p>
            <a:endParaRPr lang="en-AU" dirty="0"/>
          </a:p>
          <a:p>
            <a:r>
              <a:rPr lang="en-AU" dirty="0"/>
              <a:t>More information:</a:t>
            </a:r>
          </a:p>
          <a:p>
            <a:r>
              <a:rPr lang="en-AU" dirty="0"/>
              <a:t>Introduction to Parallel Query Execution  - </a:t>
            </a:r>
            <a:r>
              <a:rPr lang="en-AU" dirty="0">
                <a:hlinkClick r:id="rId3"/>
              </a:rPr>
              <a:t>http://blogs.msdn.com/b/craigfr/archive/2006/10/11/introduction-to-parallel-query-execution.aspx</a:t>
            </a:r>
            <a:r>
              <a:rPr lang="en-AU" dirty="0"/>
              <a:t> </a:t>
            </a:r>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a:p>
        </p:txBody>
      </p:sp>
    </p:spTree>
    <p:extLst>
      <p:ext uri="{BB962C8B-B14F-4D97-AF65-F5344CB8AC3E}">
        <p14:creationId xmlns:p14="http://schemas.microsoft.com/office/powerpoint/2010/main" val="3584628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is meant by SQL Server’s query optimizer being “cost based?”</a:t>
            </a:r>
          </a:p>
          <a:p>
            <a:r>
              <a:rPr lang="en-AU" b="1" dirty="0" smtClean="0"/>
              <a:t>Answer:</a:t>
            </a:r>
            <a:r>
              <a:rPr lang="en-AU" dirty="0" smtClean="0"/>
              <a:t> Cost based</a:t>
            </a:r>
            <a:r>
              <a:rPr lang="en-AU" baseline="0" dirty="0" smtClean="0"/>
              <a:t> means </a:t>
            </a:r>
            <a:r>
              <a:rPr lang="en-US" sz="1200" b="0" i="0" kern="1200" dirty="0" smtClean="0">
                <a:solidFill>
                  <a:schemeClr val="tx1"/>
                </a:solidFill>
                <a:effectLst/>
                <a:latin typeface="+mn-lt"/>
                <a:ea typeface="+mn-ea"/>
                <a:cs typeface="+mn-cs"/>
              </a:rPr>
              <a:t>SQL Server tries to optimize queries based on the estimated resources it will take to execute the query.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is a query considered for a parallel execution plan?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Answer:</a:t>
            </a:r>
            <a:r>
              <a:rPr lang="en-US" sz="1200" b="0" i="0" kern="1200" dirty="0" smtClean="0">
                <a:solidFill>
                  <a:schemeClr val="tx1"/>
                </a:solidFill>
                <a:effectLst/>
                <a:latin typeface="+mn-lt"/>
                <a:ea typeface="+mn-ea"/>
                <a:cs typeface="+mn-cs"/>
              </a:rPr>
              <a:t> SQL Server will consider a parallel</a:t>
            </a:r>
            <a:r>
              <a:rPr lang="en-US" sz="1200" b="0" i="0" kern="1200" baseline="0" dirty="0" smtClean="0">
                <a:solidFill>
                  <a:schemeClr val="tx1"/>
                </a:solidFill>
                <a:effectLst/>
                <a:latin typeface="+mn-lt"/>
                <a:ea typeface="+mn-ea"/>
                <a:cs typeface="+mn-cs"/>
              </a:rPr>
              <a:t> execution plan if</a:t>
            </a:r>
          </a:p>
          <a:p>
            <a:pPr marL="714375" lvl="3" indent="-171450">
              <a:buFont typeface="Arial" pitchFamily="34" charset="0"/>
              <a:buChar char="•"/>
            </a:pPr>
            <a:r>
              <a:rPr lang="en-AU" dirty="0" smtClean="0"/>
              <a:t>more than one logical CPU is available to SQL Server </a:t>
            </a:r>
          </a:p>
          <a:p>
            <a:pPr marL="714375" lvl="3" indent="-171450">
              <a:buFont typeface="Arial" pitchFamily="34" charset="0"/>
              <a:buChar char="•"/>
            </a:pPr>
            <a:r>
              <a:rPr lang="en-AU" dirty="0" smtClean="0"/>
              <a:t>the least expensive plan produced by Phase 1 costs more than the Cost Threshold for Parallelism</a:t>
            </a:r>
          </a:p>
          <a:p>
            <a:pPr marL="714375" lvl="3" indent="-171450">
              <a:buFont typeface="Arial" pitchFamily="34" charset="0"/>
              <a:buChar char="•"/>
            </a:pPr>
            <a:r>
              <a:rPr lang="en-AU" dirty="0" smtClean="0"/>
              <a:t>the cost is &gt;= 1</a:t>
            </a:r>
          </a:p>
          <a:p>
            <a:pPr marL="0" indent="0">
              <a:buFont typeface="Arial" pitchFamily="34" charset="0"/>
              <a:buNone/>
            </a:pPr>
            <a:endParaRPr lang="en-AU"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Will SQL Server evaluate every possible query plan in the process of optimization? Why?</a:t>
            </a:r>
          </a:p>
          <a:p>
            <a:pPr marL="0" indent="0">
              <a:buFont typeface="Arial" pitchFamily="34" charset="0"/>
              <a:buNone/>
            </a:pPr>
            <a:r>
              <a:rPr lang="en-AU" b="1" baseline="0" dirty="0" smtClean="0"/>
              <a:t>Answer:</a:t>
            </a:r>
            <a:r>
              <a:rPr lang="en-AU" baseline="0" dirty="0" smtClean="0"/>
              <a:t> SQL Server will not consider every possible plan, in many cases this could prove to cost more than running the query with a non-optimal plan. SQL Server will choose a plan that is 'good enough'.</a:t>
            </a:r>
          </a:p>
          <a:p>
            <a:pPr marL="0" indent="0">
              <a:buFont typeface="Arial" pitchFamily="34" charset="0"/>
              <a:buNone/>
            </a:pPr>
            <a:endParaRPr lang="en-AU"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What is a recompilation threshold?</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AU" b="1" i="0" dirty="0" smtClean="0"/>
              <a:t>Answer:</a:t>
            </a:r>
            <a:r>
              <a:rPr lang="en-AU" i="0" dirty="0" smtClean="0"/>
              <a:t> The RT</a:t>
            </a:r>
            <a:r>
              <a:rPr lang="en-AU" i="0" baseline="0" dirty="0" smtClean="0"/>
              <a:t> is a mechanism used by SQL Server to determine if a table has changed enough to force a recompile of a query plan to determine is a more efficient plan is available for the current data.</a:t>
            </a:r>
            <a:endParaRPr lang="en-AU" i="0" dirty="0" smtClean="0"/>
          </a:p>
          <a:p>
            <a:pPr marL="0" indent="0">
              <a:buFont typeface="Arial" pitchFamily="34" charset="0"/>
              <a:buNone/>
            </a:pPr>
            <a:endParaRPr lang="en-AU" baseline="0" dirty="0" smtClean="0"/>
          </a:p>
          <a:p>
            <a:pPr marL="0" indent="0">
              <a:buFont typeface="Arial" pitchFamily="34" charset="0"/>
              <a:buNone/>
            </a:pPr>
            <a:endParaRPr lang="en-AU" baseline="0"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a:p>
        </p:txBody>
      </p:sp>
    </p:spTree>
    <p:extLst>
      <p:ext uri="{BB962C8B-B14F-4D97-AF65-F5344CB8AC3E}">
        <p14:creationId xmlns:p14="http://schemas.microsoft.com/office/powerpoint/2010/main" val="304437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b="1" dirty="0" smtClean="0"/>
              <a:t>Introduction</a:t>
            </a:r>
          </a:p>
          <a:p>
            <a:endParaRPr lang="en-US" dirty="0" smtClean="0"/>
          </a:p>
          <a:p>
            <a:endParaRPr lang="en-US" dirty="0" smtClean="0"/>
          </a:p>
          <a:p>
            <a:r>
              <a:rPr lang="en-US" b="1" dirty="0" smtClean="0"/>
              <a:t>Objectives</a:t>
            </a:r>
          </a:p>
          <a:p>
            <a:r>
              <a:rPr lang="en-US" dirty="0" smtClean="0"/>
              <a:t>After completing this lesson, you will be able to:</a:t>
            </a:r>
          </a:p>
          <a:p>
            <a:pPr marL="171450" indent="-171450">
              <a:buFont typeface="Arial" pitchFamily="34" charset="0"/>
              <a:buChar char="•"/>
            </a:pPr>
            <a:r>
              <a:rPr lang="en-AU" dirty="0" smtClean="0"/>
              <a:t>Explain why SQL Server uses query plans</a:t>
            </a:r>
          </a:p>
          <a:p>
            <a:pPr marL="171450" indent="-171450">
              <a:buFont typeface="Arial" pitchFamily="34" charset="0"/>
              <a:buChar char="•"/>
            </a:pPr>
            <a:r>
              <a:rPr lang="en-AU" dirty="0" smtClean="0"/>
              <a:t>Describe the Query Compilation Phase </a:t>
            </a:r>
          </a:p>
          <a:p>
            <a:pPr marL="171450" indent="-171450">
              <a:buFont typeface="Arial" pitchFamily="34" charset="0"/>
              <a:buChar char="•"/>
            </a:pPr>
            <a:r>
              <a:rPr lang="en-AU" dirty="0" smtClean="0"/>
              <a:t>Describe the Query Execution Phase</a:t>
            </a:r>
          </a:p>
          <a:p>
            <a:pPr marL="171450" indent="-171450">
              <a:buFont typeface="Arial" pitchFamily="34" charset="0"/>
              <a:buChar char="•"/>
            </a:pPr>
            <a:r>
              <a:rPr lang="en-AU" dirty="0" smtClean="0"/>
              <a:t>Describe the use of statistics in query optimization</a:t>
            </a:r>
          </a:p>
          <a:p>
            <a:pPr marL="171450" indent="-171450">
              <a:buFont typeface="Arial" pitchFamily="34" charset="0"/>
              <a:buChar char="•"/>
            </a:pPr>
            <a:r>
              <a:rPr lang="en-AU" dirty="0" smtClean="0"/>
              <a:t>Perform statistics maintenance in SQL Server</a:t>
            </a:r>
          </a:p>
          <a:p>
            <a:pPr marL="171450" indent="-171450">
              <a:buFont typeface="Arial" pitchFamily="34" charset="0"/>
              <a:buChar char="•"/>
            </a:pPr>
            <a:r>
              <a:rPr lang="en-AU" dirty="0" smtClean="0"/>
              <a:t>Verify statistics information</a:t>
            </a:r>
          </a:p>
          <a:p>
            <a:pPr marL="171450" indent="-171450">
              <a:buFont typeface="Arial" pitchFamily="34" charset="0"/>
              <a:buChar char="•"/>
            </a:pPr>
            <a:r>
              <a:rPr lang="en-AU" dirty="0" smtClean="0"/>
              <a:t>Estimate the effects of statistics on queries</a:t>
            </a:r>
            <a:endParaRPr lang="en-US" dirty="0" smtClean="0"/>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 2011 Microsoft Corporation    	Microsoft Confidential</a:t>
            </a:r>
            <a:endParaRPr lang="en-US"/>
          </a:p>
        </p:txBody>
      </p:sp>
    </p:spTree>
    <p:extLst>
      <p:ext uri="{BB962C8B-B14F-4D97-AF65-F5344CB8AC3E}">
        <p14:creationId xmlns:p14="http://schemas.microsoft.com/office/powerpoint/2010/main" val="246668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00050"/>
            <a:ext cx="3254375" cy="2439988"/>
          </a:xfrm>
        </p:spPr>
      </p:sp>
      <p:sp>
        <p:nvSpPr>
          <p:cNvPr id="3" name="Notes Placeholder 2"/>
          <p:cNvSpPr>
            <a:spLocks noGrp="1"/>
          </p:cNvSpPr>
          <p:nvPr>
            <p:ph type="body" idx="1"/>
          </p:nvPr>
        </p:nvSpPr>
        <p:spPr/>
        <p:txBody>
          <a:bodyPr>
            <a:normAutofit/>
          </a:bodyPr>
          <a:lstStyle/>
          <a:p>
            <a:r>
              <a:rPr lang="en-US" dirty="0" smtClean="0"/>
              <a:t>A </a:t>
            </a:r>
            <a:r>
              <a:rPr lang="en-US" b="1" dirty="0" smtClean="0"/>
              <a:t>query plan</a:t>
            </a:r>
            <a:r>
              <a:rPr lang="en-US" dirty="0" smtClean="0"/>
              <a:t> is the actual method SQL Server uses to access data. While a T-SQL statement indicates </a:t>
            </a:r>
            <a:r>
              <a:rPr lang="en-US" i="1" dirty="0" smtClean="0"/>
              <a:t>what</a:t>
            </a:r>
            <a:r>
              <a:rPr lang="en-US" dirty="0" smtClean="0"/>
              <a:t> the request is, the query plan indicates </a:t>
            </a:r>
            <a:r>
              <a:rPr lang="en-US" i="1" dirty="0" smtClean="0"/>
              <a:t>how</a:t>
            </a:r>
            <a:r>
              <a:rPr lang="en-US" dirty="0" smtClean="0"/>
              <a:t> </a:t>
            </a:r>
            <a:r>
              <a:rPr lang="en-US" i="1" dirty="0" smtClean="0"/>
              <a:t>to execute</a:t>
            </a:r>
            <a:r>
              <a:rPr lang="en-US" dirty="0" smtClean="0"/>
              <a:t> the request.</a:t>
            </a:r>
          </a:p>
          <a:p>
            <a:endParaRPr lang="en-US" dirty="0" smtClean="0"/>
          </a:p>
          <a:p>
            <a:r>
              <a:rPr lang="en-AU" b="1" dirty="0" smtClean="0"/>
              <a:t>Logical </a:t>
            </a:r>
            <a:r>
              <a:rPr lang="en-AU" b="1" dirty="0"/>
              <a:t>operators </a:t>
            </a:r>
            <a:r>
              <a:rPr lang="en-AU" dirty="0"/>
              <a:t>describe the relational algebraic operation used to process a statement. In other words, logical operators describe conceptually what operation needs to be performed. </a:t>
            </a:r>
            <a:endParaRPr lang="en-AU" dirty="0" smtClean="0"/>
          </a:p>
          <a:p>
            <a:endParaRPr lang="en-AU" dirty="0"/>
          </a:p>
          <a:p>
            <a:r>
              <a:rPr lang="en-AU" b="1" dirty="0" smtClean="0"/>
              <a:t>Physical </a:t>
            </a:r>
            <a:r>
              <a:rPr lang="en-AU" b="1" dirty="0"/>
              <a:t>operators </a:t>
            </a:r>
            <a:r>
              <a:rPr lang="en-AU" dirty="0"/>
              <a:t>actually implement the operation defined by a logical operator using a concrete method or algorithm. For example, "join" is a logical operation, whereas "nested loops </a:t>
            </a:r>
            <a:r>
              <a:rPr lang="en-AU" dirty="0" smtClean="0"/>
              <a:t>join" </a:t>
            </a:r>
            <a:r>
              <a:rPr lang="en-AU" dirty="0"/>
              <a:t>is a physical operator.</a:t>
            </a:r>
            <a:endParaRPr lang="en-US" dirty="0" smtClean="0"/>
          </a:p>
          <a:p>
            <a:endParaRPr lang="en-US" dirty="0"/>
          </a:p>
          <a:p>
            <a:r>
              <a:rPr lang="en-US" dirty="0" smtClean="0"/>
              <a:t>A </a:t>
            </a:r>
            <a:r>
              <a:rPr lang="en-US" b="1" dirty="0" smtClean="0"/>
              <a:t>query plan</a:t>
            </a:r>
            <a:r>
              <a:rPr lang="en-US" dirty="0" smtClean="0"/>
              <a:t>:</a:t>
            </a:r>
          </a:p>
          <a:p>
            <a:pPr marL="171450" indent="-171450">
              <a:buFont typeface="Arial" pitchFamily="34" charset="0"/>
              <a:buChar char="•"/>
            </a:pPr>
            <a:r>
              <a:rPr lang="en-US" dirty="0" smtClean="0"/>
              <a:t>is also known as an</a:t>
            </a:r>
            <a:r>
              <a:rPr lang="en-US" baseline="0" dirty="0" smtClean="0"/>
              <a:t> execution plan</a:t>
            </a:r>
            <a:endParaRPr lang="en-AU" dirty="0" smtClean="0"/>
          </a:p>
          <a:p>
            <a:pPr marL="171450" indent="-171450">
              <a:buFont typeface="Arial" pitchFamily="34" charset="0"/>
              <a:buChar char="•"/>
            </a:pPr>
            <a:r>
              <a:rPr lang="en-AU" dirty="0" smtClean="0"/>
              <a:t>i</a:t>
            </a:r>
            <a:r>
              <a:rPr lang="en-AU" sz="1200" b="0" i="0" u="none" strike="noStrike" kern="1200" baseline="0" dirty="0" smtClean="0">
                <a:solidFill>
                  <a:schemeClr val="tx1"/>
                </a:solidFill>
                <a:latin typeface="+mn-lt"/>
                <a:ea typeface="+mn-ea"/>
                <a:cs typeface="+mn-cs"/>
              </a:rPr>
              <a:t>s a re-entrant, read-only data structure used by any number of users</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contains the data access strategy for the query. </a:t>
            </a:r>
          </a:p>
          <a:p>
            <a:pPr marL="171450" indent="-171450">
              <a:buFont typeface="Arial" pitchFamily="34" charset="0"/>
              <a:buChar char="•"/>
            </a:pPr>
            <a:r>
              <a:rPr lang="en-AU" sz="1200" b="0" i="0" u="none" strike="noStrike" kern="1200" baseline="0" dirty="0" smtClean="0">
                <a:solidFill>
                  <a:schemeClr val="tx1"/>
                </a:solidFill>
                <a:latin typeface="+mn-lt"/>
                <a:ea typeface="+mn-ea"/>
                <a:cs typeface="+mn-cs"/>
              </a:rPr>
              <a:t>does not store any user context</a:t>
            </a:r>
          </a:p>
          <a:p>
            <a:pPr marL="171450" indent="-171450">
              <a:buFont typeface="Arial" pitchFamily="34" charset="0"/>
              <a:buChar char="•"/>
            </a:pPr>
            <a:r>
              <a:rPr lang="en-AU" dirty="0"/>
              <a:t>i</a:t>
            </a:r>
            <a:r>
              <a:rPr lang="en-AU" dirty="0" smtClean="0"/>
              <a:t>s never stored more than twice </a:t>
            </a:r>
            <a:r>
              <a:rPr lang="en-AU" sz="1200" b="0" i="0" u="none" strike="noStrike" kern="1200" baseline="0" dirty="0" smtClean="0">
                <a:solidFill>
                  <a:schemeClr val="tx1"/>
                </a:solidFill>
                <a:latin typeface="+mn-lt"/>
                <a:ea typeface="+mn-ea"/>
                <a:cs typeface="+mn-cs"/>
              </a:rPr>
              <a:t>in memory. </a:t>
            </a:r>
            <a:r>
              <a:rPr lang="en-AU" dirty="0"/>
              <a:t>O</a:t>
            </a:r>
            <a:r>
              <a:rPr lang="en-AU" sz="1200" b="0" i="0" u="none" strike="noStrike" kern="1200" baseline="0" dirty="0" smtClean="0">
                <a:solidFill>
                  <a:schemeClr val="tx1"/>
                </a:solidFill>
                <a:latin typeface="+mn-lt"/>
                <a:ea typeface="+mn-ea"/>
                <a:cs typeface="+mn-cs"/>
              </a:rPr>
              <a:t>ne copy for all serial executions and possibly one copy for all parallel executions. The parallel copy covers all parallel executions, regardless of their degree of parallelism</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AU" sz="1200" b="0" i="0" u="none" strike="noStrike"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AU" sz="1200" kern="1200" dirty="0" smtClean="0">
                <a:solidFill>
                  <a:schemeClr val="tx1"/>
                </a:solidFill>
                <a:effectLst/>
                <a:latin typeface="+mn-lt"/>
                <a:ea typeface="+mn-ea"/>
                <a:cs typeface="+mn-cs"/>
              </a:rPr>
              <a:t>An </a:t>
            </a:r>
            <a:r>
              <a:rPr lang="en-AU" sz="1200" b="1" i="0" kern="1200" dirty="0" smtClean="0">
                <a:solidFill>
                  <a:schemeClr val="tx1"/>
                </a:solidFill>
                <a:effectLst/>
                <a:latin typeface="+mn-lt"/>
                <a:ea typeface="+mn-ea"/>
                <a:cs typeface="+mn-cs"/>
              </a:rPr>
              <a:t>execution context </a:t>
            </a:r>
            <a:r>
              <a:rPr lang="en-AU" sz="1200" kern="1200" dirty="0" smtClean="0">
                <a:solidFill>
                  <a:schemeClr val="tx1"/>
                </a:solidFill>
                <a:effectLst/>
                <a:latin typeface="+mn-lt"/>
                <a:ea typeface="+mn-ea"/>
                <a:cs typeface="+mn-cs"/>
              </a:rPr>
              <a:t>is derived from a query plan. Execution contexts: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dirty="0" smtClean="0">
                <a:solidFill>
                  <a:schemeClr val="tx1"/>
                </a:solidFill>
                <a:effectLst/>
                <a:latin typeface="+mn-lt"/>
                <a:ea typeface="+mn-ea"/>
                <a:cs typeface="+mn-cs"/>
              </a:rPr>
              <a:t>hold the values needed for a specific execution of a query plan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a:t>a</a:t>
            </a:r>
            <a:r>
              <a:rPr lang="en-AU" sz="1200" kern="1200" dirty="0" smtClean="0">
                <a:solidFill>
                  <a:schemeClr val="tx1"/>
                </a:solidFill>
                <a:effectLst/>
                <a:latin typeface="+mn-lt"/>
                <a:ea typeface="+mn-ea"/>
                <a:cs typeface="+mn-cs"/>
              </a:rPr>
              <a:t>re cached and reused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dirty="0" smtClean="0"/>
              <a:t>are created for </a:t>
            </a:r>
            <a:r>
              <a:rPr lang="en-AU" dirty="0"/>
              <a:t>e</a:t>
            </a:r>
            <a:r>
              <a:rPr lang="en-AU" sz="1200" kern="1200" dirty="0" smtClean="0">
                <a:solidFill>
                  <a:schemeClr val="tx1"/>
                </a:solidFill>
                <a:effectLst/>
                <a:latin typeface="+mn-lt"/>
                <a:ea typeface="+mn-ea"/>
                <a:cs typeface="+mn-cs"/>
              </a:rPr>
              <a:t>ach user concurrently executing a batch and will hold data (such as parameter values) specific to their execution.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1200" kern="1200" dirty="0" smtClean="0">
                <a:solidFill>
                  <a:schemeClr val="tx1"/>
                </a:solidFill>
                <a:effectLst/>
                <a:latin typeface="+mn-lt"/>
                <a:ea typeface="+mn-ea"/>
                <a:cs typeface="+mn-cs"/>
              </a:rPr>
              <a:t>are not re-entrant. At any point of time, an execution context can be executing only one batch submitted by a session, and while the execution is happening, the context is not given to any other session or user.</a:t>
            </a:r>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3342231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00050"/>
            <a:ext cx="3254375" cy="2439988"/>
          </a:xfrm>
        </p:spPr>
      </p:sp>
      <p:sp>
        <p:nvSpPr>
          <p:cNvPr id="3" name="Notes Placeholder 2"/>
          <p:cNvSpPr>
            <a:spLocks noGrp="1"/>
          </p:cNvSpPr>
          <p:nvPr>
            <p:ph type="body" idx="1"/>
          </p:nvPr>
        </p:nvSpPr>
        <p:spPr/>
        <p:txBody>
          <a:bodyPr>
            <a:normAutofit/>
          </a:bodyPr>
          <a:lstStyle/>
          <a:p>
            <a:r>
              <a:rPr lang="en-US" dirty="0" smtClean="0"/>
              <a:t>The tree representation of a query contains nodes that represent each logical operator that is to be performed. </a:t>
            </a:r>
          </a:p>
          <a:p>
            <a:endParaRPr lang="en-US" dirty="0"/>
          </a:p>
          <a:p>
            <a:r>
              <a:rPr lang="en-AU" dirty="0" smtClean="0"/>
              <a:t>The query optimizer chooses the most efficient physical operator for each logical operator. </a:t>
            </a:r>
          </a:p>
          <a:p>
            <a:endParaRPr lang="en-AU" dirty="0" smtClean="0"/>
          </a:p>
          <a:p>
            <a:r>
              <a:rPr lang="en-AU" dirty="0" smtClean="0"/>
              <a:t>Usually, a logical operation can be implemented by multiple physical operators. However, in rare cases, a physical operator can implement multiple logical operations as well.</a:t>
            </a:r>
          </a:p>
          <a:p>
            <a:endParaRPr lang="en-US" baseline="0" dirty="0" smtClean="0"/>
          </a:p>
          <a:p>
            <a:r>
              <a:rPr lang="en-US" baseline="0" dirty="0" smtClean="0"/>
              <a:t>Query validation ensures that the current user has visibility</a:t>
            </a:r>
            <a:r>
              <a:rPr lang="en-US" dirty="0" smtClean="0"/>
              <a:t> to </a:t>
            </a:r>
            <a:r>
              <a:rPr lang="en-US" baseline="0" dirty="0" smtClean="0"/>
              <a:t>all </a:t>
            </a:r>
            <a:r>
              <a:rPr lang="en-US" dirty="0" smtClean="0"/>
              <a:t>tables and columns in the query by verifying them against metadata. Semantic checks are also performed to determine query validity.</a:t>
            </a:r>
          </a:p>
          <a:p>
            <a:endParaRPr lang="en-US" dirty="0" smtClean="0"/>
          </a:p>
          <a:p>
            <a:r>
              <a:rPr lang="en-US" dirty="0" smtClean="0"/>
              <a:t>Query optimization creates a plan that determines</a:t>
            </a:r>
          </a:p>
          <a:p>
            <a:pPr marL="171450" indent="-171450">
              <a:buFont typeface="Arial" pitchFamily="34" charset="0"/>
              <a:buChar char="•"/>
            </a:pPr>
            <a:r>
              <a:rPr lang="en-AU" dirty="0" smtClean="0"/>
              <a:t>The indexes, if any, to be used. </a:t>
            </a:r>
          </a:p>
          <a:p>
            <a:pPr marL="171450" indent="-171450">
              <a:buFont typeface="Arial" pitchFamily="34" charset="0"/>
              <a:buChar char="•"/>
            </a:pPr>
            <a:r>
              <a:rPr lang="en-AU" dirty="0" smtClean="0"/>
              <a:t>The order in which joins are executed.</a:t>
            </a:r>
          </a:p>
          <a:p>
            <a:pPr marL="171450" indent="-171450">
              <a:buFont typeface="Arial" pitchFamily="34" charset="0"/>
              <a:buChar char="•"/>
            </a:pPr>
            <a:r>
              <a:rPr lang="en-AU" dirty="0" smtClean="0"/>
              <a:t>The order in which constraints, such as WHERE clauses, are applied.</a:t>
            </a:r>
          </a:p>
          <a:p>
            <a:pPr marL="171450" indent="-171450">
              <a:buFont typeface="Arial" pitchFamily="34" charset="0"/>
              <a:buChar char="•"/>
            </a:pPr>
            <a:r>
              <a:rPr lang="en-AU" dirty="0" smtClean="0"/>
              <a:t>The algorithms that are most likely to lead to the best performance, based on costing information derived from statistics.</a:t>
            </a:r>
          </a:p>
          <a:p>
            <a:endParaRPr lang="en-US" dirty="0" smtClean="0"/>
          </a:p>
          <a:p>
            <a:r>
              <a:rPr lang="en-US" dirty="0" smtClean="0"/>
              <a:t>SQL Server uses a cost-based optimizer, meaning </a:t>
            </a:r>
            <a:r>
              <a:rPr lang="en-AU" dirty="0" smtClean="0"/>
              <a:t>it tries to generate an execution plan with the lowest estimated resource cost</a:t>
            </a:r>
            <a:r>
              <a:rPr lang="en-US" dirty="0" smtClean="0"/>
              <a:t>. The execution </a:t>
            </a:r>
            <a:r>
              <a:rPr lang="en-US" baseline="0" dirty="0" smtClean="0"/>
              <a:t>plan with the lowest estimated</a:t>
            </a:r>
            <a:r>
              <a:rPr lang="en-US" dirty="0" smtClean="0"/>
              <a:t> </a:t>
            </a:r>
            <a:r>
              <a:rPr lang="en-US" baseline="0" dirty="0" smtClean="0"/>
              <a:t>cost will be chosen if possible. However, evaluating every possible query plan may take significantly longer than executing the query. The optimizer</a:t>
            </a:r>
            <a:r>
              <a:rPr lang="en-US" dirty="0" smtClean="0"/>
              <a:t> will pick a ‘good enough’ plan rather than spend inordinate amounts of time evaluating plans. The plan that is chosen is usually optimal, or very close.</a:t>
            </a:r>
          </a:p>
          <a:p>
            <a:endParaRPr lang="en-US" dirty="0" smtClean="0"/>
          </a:p>
          <a:p>
            <a:r>
              <a:rPr lang="en-US" dirty="0" smtClean="0"/>
              <a: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334223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11125"/>
            <a:ext cx="3875087" cy="2905125"/>
          </a:xfrm>
        </p:spPr>
      </p:sp>
      <p:sp>
        <p:nvSpPr>
          <p:cNvPr id="3" name="Notes Placeholder 2"/>
          <p:cNvSpPr>
            <a:spLocks noGrp="1"/>
          </p:cNvSpPr>
          <p:nvPr>
            <p:ph type="body" idx="1"/>
          </p:nvPr>
        </p:nvSpPr>
        <p:spPr>
          <a:xfrm>
            <a:off x="480864" y="3064024"/>
            <a:ext cx="6192688" cy="5655310"/>
          </a:xfrm>
        </p:spPr>
        <p:txBody>
          <a:bodyPr>
            <a:normAutofit lnSpcReduction="10000"/>
          </a:bodyPr>
          <a:lstStyle/>
          <a:p>
            <a:endParaRPr lang="en-US" dirty="0" smtClean="0"/>
          </a:p>
          <a:p>
            <a:r>
              <a:rPr lang="en-AU" sz="1200" b="0" i="0" u="none" strike="noStrike" kern="1200" baseline="0" dirty="0" smtClean="0">
                <a:solidFill>
                  <a:schemeClr val="tx1"/>
                </a:solidFill>
                <a:latin typeface="+mn-lt"/>
                <a:ea typeface="+mn-ea"/>
                <a:cs typeface="+mn-cs"/>
              </a:rPr>
              <a:t>The gap between the time when SQL Server compiles a query and the time that the query is executed can be as short as a few </a:t>
            </a:r>
            <a:r>
              <a:rPr lang="en-AU" dirty="0" smtClean="0"/>
              <a:t>microseconds </a:t>
            </a:r>
            <a:r>
              <a:rPr lang="en-AU" sz="1200" b="0" i="0" u="none" strike="noStrike" kern="1200" baseline="0" dirty="0" smtClean="0">
                <a:solidFill>
                  <a:schemeClr val="tx1"/>
                </a:solidFill>
                <a:latin typeface="+mn-lt"/>
                <a:ea typeface="+mn-ea"/>
                <a:cs typeface="+mn-cs"/>
              </a:rPr>
              <a:t>or as long as several days. Not everything that is true at compilation time will be true at execution time.</a:t>
            </a:r>
            <a:r>
              <a:rPr lang="en-AU" sz="1200" b="0" i="0" u="none" strike="noStrike" kern="1200" dirty="0" smtClean="0">
                <a:solidFill>
                  <a:schemeClr val="tx1"/>
                </a:solidFill>
                <a:latin typeface="+mn-lt"/>
                <a:ea typeface="+mn-ea"/>
                <a:cs typeface="+mn-cs"/>
              </a:rPr>
              <a:t> </a:t>
            </a:r>
            <a:r>
              <a:rPr lang="en-AU" dirty="0" smtClean="0"/>
              <a:t>For example, the query optimizer might take into account the cardinality and distribution of data in a table at compile time. Over time the data may change and the compiled plan may no longer be optimal.</a:t>
            </a:r>
          </a:p>
          <a:p>
            <a:endParaRPr lang="en-AU" dirty="0" smtClean="0"/>
          </a:p>
          <a:p>
            <a:r>
              <a:rPr lang="en-AU" dirty="0" smtClean="0"/>
              <a:t>A query recompile occurs directly before execution of a batch of one or more query plans. If the checks </a:t>
            </a:r>
            <a:r>
              <a:rPr lang="en-AU" dirty="0"/>
              <a:t>for validity (correctness) </a:t>
            </a:r>
            <a:r>
              <a:rPr lang="en-AU" dirty="0" smtClean="0"/>
              <a:t>and/or optimality fail, </a:t>
            </a:r>
            <a:r>
              <a:rPr lang="en-AU" dirty="0"/>
              <a:t>the statement corresponding to the query plan or the entire batch is compiled </a:t>
            </a:r>
            <a:r>
              <a:rPr lang="en-AU" i="1" dirty="0"/>
              <a:t>again</a:t>
            </a:r>
            <a:r>
              <a:rPr lang="en-AU" dirty="0"/>
              <a:t>, and a possibly different query plan produced. Such compilations are known as "recompilations</a:t>
            </a:r>
            <a:r>
              <a:rPr lang="en-AU" dirty="0" smtClean="0"/>
              <a:t>.“</a:t>
            </a:r>
          </a:p>
          <a:p>
            <a:endParaRPr lang="en-AU" dirty="0"/>
          </a:p>
          <a:p>
            <a:r>
              <a:rPr lang="en-AU" u="sng" dirty="0" smtClean="0"/>
              <a:t>Causes </a:t>
            </a:r>
            <a:r>
              <a:rPr lang="en-AU" u="sng" dirty="0"/>
              <a:t>of Recompilations</a:t>
            </a:r>
          </a:p>
          <a:p>
            <a:r>
              <a:rPr lang="en-AU" i="1" dirty="0" smtClean="0"/>
              <a:t>Correctness-related reasons</a:t>
            </a:r>
            <a:r>
              <a:rPr lang="en-AU" i="1" dirty="0"/>
              <a:t> </a:t>
            </a:r>
            <a:r>
              <a:rPr lang="en-AU" dirty="0" smtClean="0"/>
              <a:t>include:</a:t>
            </a:r>
          </a:p>
          <a:p>
            <a:pPr marL="171450" indent="-171450">
              <a:buFont typeface="Arial" pitchFamily="34" charset="0"/>
              <a:buChar char="•"/>
            </a:pPr>
            <a:r>
              <a:rPr lang="en-AU" dirty="0" smtClean="0"/>
              <a:t>Schema changes for objects referenced in the batch – e.g.</a:t>
            </a:r>
          </a:p>
          <a:p>
            <a:pPr marL="628650" lvl="1" indent="-171450">
              <a:buFont typeface="Arial" pitchFamily="34" charset="0"/>
              <a:buChar char="•"/>
            </a:pPr>
            <a:r>
              <a:rPr lang="en-AU" dirty="0" smtClean="0"/>
              <a:t>Adding/dropping columns to a table or view</a:t>
            </a:r>
          </a:p>
          <a:p>
            <a:pPr marL="628650" lvl="1" indent="-171450">
              <a:buFont typeface="Arial" pitchFamily="34" charset="0"/>
              <a:buChar char="•"/>
            </a:pPr>
            <a:r>
              <a:rPr lang="en-AU" dirty="0" smtClean="0"/>
              <a:t>Dropping a statistic</a:t>
            </a:r>
          </a:p>
          <a:p>
            <a:pPr marL="628650" lvl="1" indent="-171450">
              <a:buFont typeface="Arial" pitchFamily="34" charset="0"/>
              <a:buChar char="•"/>
            </a:pPr>
            <a:r>
              <a:rPr lang="en-AU" dirty="0" smtClean="0"/>
              <a:t>Adding an index to a table or indexed view</a:t>
            </a:r>
          </a:p>
          <a:p>
            <a:pPr marL="171450" indent="-171450">
              <a:buFont typeface="Arial" pitchFamily="34" charset="0"/>
              <a:buChar char="•"/>
            </a:pPr>
            <a:r>
              <a:rPr lang="en-AU" i="1" dirty="0" smtClean="0"/>
              <a:t>SET option reasons - </a:t>
            </a:r>
            <a:r>
              <a:rPr lang="en-AU" dirty="0" smtClean="0"/>
              <a:t>Some </a:t>
            </a:r>
            <a:r>
              <a:rPr lang="en-AU" dirty="0"/>
              <a:t>of the SET options affect query </a:t>
            </a:r>
            <a:r>
              <a:rPr lang="en-AU" dirty="0" smtClean="0"/>
              <a:t>results. These include:</a:t>
            </a:r>
          </a:p>
          <a:p>
            <a:pPr marL="628650" lvl="1" indent="-171450">
              <a:buFont typeface="Arial" pitchFamily="34" charset="0"/>
              <a:buChar char="•"/>
            </a:pPr>
            <a:r>
              <a:rPr lang="en-AU" dirty="0" smtClean="0"/>
              <a:t>ANSI_NULL_DFLT_OFF/ANSI_NULL_DFLT_ON</a:t>
            </a:r>
          </a:p>
          <a:p>
            <a:pPr marL="628650" lvl="1" indent="-171450">
              <a:buFont typeface="Arial" pitchFamily="34" charset="0"/>
              <a:buChar char="•"/>
            </a:pPr>
            <a:r>
              <a:rPr lang="en-AU" dirty="0" smtClean="0"/>
              <a:t>ANSI_NULLS</a:t>
            </a:r>
          </a:p>
          <a:p>
            <a:pPr marL="628650" lvl="1" indent="-171450">
              <a:buFont typeface="Arial" pitchFamily="34" charset="0"/>
              <a:buChar char="•"/>
            </a:pPr>
            <a:r>
              <a:rPr lang="en-AU" dirty="0" smtClean="0"/>
              <a:t>ANSI_PADDING</a:t>
            </a:r>
          </a:p>
          <a:p>
            <a:pPr marL="628650" lvl="1" indent="-171450">
              <a:buFont typeface="Arial" pitchFamily="34" charset="0"/>
              <a:buChar char="•"/>
            </a:pPr>
            <a:r>
              <a:rPr lang="en-AU" dirty="0" smtClean="0"/>
              <a:t>ANSI_WARNINGS</a:t>
            </a:r>
          </a:p>
          <a:p>
            <a:pPr marL="628650" lvl="1" indent="-171450">
              <a:buFont typeface="Arial" pitchFamily="34" charset="0"/>
              <a:buChar char="•"/>
            </a:pPr>
            <a:r>
              <a:rPr lang="en-AU" dirty="0" smtClean="0"/>
              <a:t>ARITHABORT</a:t>
            </a:r>
          </a:p>
          <a:p>
            <a:pPr marL="628650" lvl="1" indent="-171450">
              <a:buFont typeface="Arial" pitchFamily="34" charset="0"/>
              <a:buChar char="•"/>
            </a:pPr>
            <a:r>
              <a:rPr lang="en-AU" dirty="0" smtClean="0"/>
              <a:t>CONCAT_NULL_YIELDS_NULL</a:t>
            </a:r>
          </a:p>
          <a:p>
            <a:pPr marL="628650" lvl="1" indent="-171450">
              <a:buFont typeface="Arial" pitchFamily="34" charset="0"/>
              <a:buChar char="•"/>
            </a:pPr>
            <a:r>
              <a:rPr lang="en-AU" dirty="0" smtClean="0"/>
              <a:t>QUOTED_IDENTIFIER</a:t>
            </a:r>
            <a:endParaRPr lang="en-AU" i="1" dirty="0"/>
          </a:p>
          <a:p>
            <a:pPr marL="171450" indent="-171450">
              <a:buFont typeface="Arial" pitchFamily="34" charset="0"/>
              <a:buChar char="•"/>
            </a:pPr>
            <a:r>
              <a:rPr lang="en-AU" i="1" dirty="0" smtClean="0"/>
              <a:t>Plan </a:t>
            </a:r>
            <a:r>
              <a:rPr lang="en-AU" i="1" dirty="0"/>
              <a:t>optimality-related </a:t>
            </a:r>
            <a:r>
              <a:rPr lang="en-AU" i="1" dirty="0" smtClean="0"/>
              <a:t>reasons</a:t>
            </a:r>
            <a:r>
              <a:rPr lang="en-AU" i="1" dirty="0"/>
              <a:t> </a:t>
            </a:r>
            <a:r>
              <a:rPr lang="en-AU" i="1" dirty="0" smtClean="0"/>
              <a:t>– </a:t>
            </a:r>
            <a:r>
              <a:rPr lang="en-AU" dirty="0" smtClean="0"/>
              <a:t>changes in table cardinality or statistics on table columns will trigger recompiles if the Recompilation Threshold is exceeded.</a:t>
            </a:r>
          </a:p>
          <a:p>
            <a:pPr marL="171450" indent="-171450">
              <a:buFont typeface="Arial" pitchFamily="34" charset="0"/>
              <a:buChar char="•"/>
            </a:pPr>
            <a:endParaRPr lang="en-AU" dirty="0"/>
          </a:p>
          <a:p>
            <a:r>
              <a:rPr lang="en-AU" dirty="0" smtClean="0"/>
              <a:t>More information:</a:t>
            </a:r>
          </a:p>
          <a:p>
            <a:r>
              <a:rPr lang="en-AU" b="1" dirty="0"/>
              <a:t>Batch Compilation, Recompilation, and Plan Caching Issues in SQL Server </a:t>
            </a:r>
            <a:r>
              <a:rPr lang="en-AU" b="1" dirty="0" smtClean="0"/>
              <a:t>2005 </a:t>
            </a:r>
            <a:r>
              <a:rPr lang="en-AU" dirty="0"/>
              <a:t>- </a:t>
            </a:r>
            <a:r>
              <a:rPr lang="en-AU" dirty="0">
                <a:hlinkClick r:id="rId3"/>
              </a:rPr>
              <a:t>http://</a:t>
            </a:r>
            <a:r>
              <a:rPr lang="en-AU" dirty="0" smtClean="0">
                <a:hlinkClick r:id="rId3"/>
              </a:rPr>
              <a:t>technet.microsoft.com/en-us/library/cc966425.aspx#XSLTsection131121120120</a:t>
            </a:r>
            <a:r>
              <a:rPr lang="en-AU" dirty="0" smtClean="0"/>
              <a:t> </a:t>
            </a:r>
            <a:endParaRPr lang="en-AU" dirty="0"/>
          </a:p>
          <a:p>
            <a:endParaRPr lang="en-US" dirty="0" smtClean="0"/>
          </a:p>
          <a:p>
            <a:endParaRPr lang="en-AU" dirty="0" smtClean="0"/>
          </a:p>
          <a:p>
            <a:endParaRPr lang="en-AU"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a:p>
        </p:txBody>
      </p:sp>
    </p:spTree>
    <p:extLst>
      <p:ext uri="{BB962C8B-B14F-4D97-AF65-F5344CB8AC3E}">
        <p14:creationId xmlns:p14="http://schemas.microsoft.com/office/powerpoint/2010/main" val="65036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11125"/>
            <a:ext cx="3875087" cy="2905125"/>
          </a:xfrm>
        </p:spPr>
      </p:sp>
      <p:sp>
        <p:nvSpPr>
          <p:cNvPr id="3" name="Notes Placeholder 2"/>
          <p:cNvSpPr>
            <a:spLocks noGrp="1"/>
          </p:cNvSpPr>
          <p:nvPr>
            <p:ph type="body" idx="1"/>
          </p:nvPr>
        </p:nvSpPr>
        <p:spPr>
          <a:xfrm>
            <a:off x="480864" y="3064024"/>
            <a:ext cx="6192688" cy="5655310"/>
          </a:xfrm>
        </p:spPr>
        <p:txBody>
          <a:bodyPr>
            <a:normAutofit/>
          </a:bodyPr>
          <a:lstStyle/>
          <a:p>
            <a:r>
              <a:rPr lang="en-AU" b="1" dirty="0" smtClean="0"/>
              <a:t>Memory </a:t>
            </a:r>
            <a:r>
              <a:rPr lang="en-AU" b="1" dirty="0"/>
              <a:t>grant process</a:t>
            </a:r>
            <a:r>
              <a:rPr lang="en-AU" dirty="0"/>
              <a:t/>
            </a:r>
            <a:br>
              <a:rPr lang="en-AU" dirty="0"/>
            </a:br>
            <a:r>
              <a:rPr lang="en-US" dirty="0"/>
              <a:t>The server calculates how much memory to grant for </a:t>
            </a:r>
            <a:r>
              <a:rPr lang="en-US" dirty="0" smtClean="0"/>
              <a:t>a given query, then </a:t>
            </a:r>
            <a:r>
              <a:rPr lang="en-US" dirty="0"/>
              <a:t>it uses the internal facility called Resource Semaphore to reserve actual memory, or throttle if too many queries ask for memory. </a:t>
            </a:r>
            <a:r>
              <a:rPr lang="en-AU" i="1" dirty="0" smtClean="0"/>
              <a:t>Resource </a:t>
            </a:r>
            <a:r>
              <a:rPr lang="en-AU" i="1" dirty="0"/>
              <a:t>Semaphore </a:t>
            </a:r>
            <a:r>
              <a:rPr lang="en-AU" dirty="0"/>
              <a:t>is responsible for satisfying memory grant requests while keeping overall memory grant usages within the server limit</a:t>
            </a:r>
            <a:r>
              <a:rPr lang="en-AU" dirty="0" smtClean="0"/>
              <a:t>.</a:t>
            </a:r>
          </a:p>
          <a:p>
            <a:endParaRPr lang="en-AU" dirty="0"/>
          </a:p>
          <a:p>
            <a:r>
              <a:rPr lang="en-AU" dirty="0" smtClean="0"/>
              <a:t>Before a query is executed the </a:t>
            </a:r>
            <a:r>
              <a:rPr lang="en-AU" dirty="0"/>
              <a:t>server checks if </a:t>
            </a:r>
            <a:r>
              <a:rPr lang="en-AU" dirty="0" smtClean="0"/>
              <a:t>a memory </a:t>
            </a:r>
            <a:r>
              <a:rPr lang="en-AU" dirty="0"/>
              <a:t>grant is needed </a:t>
            </a:r>
            <a:r>
              <a:rPr lang="en-AU" dirty="0" smtClean="0"/>
              <a:t>or not</a:t>
            </a:r>
            <a:r>
              <a:rPr lang="en-AU" dirty="0"/>
              <a:t>. If not needed, the server can start the query immediately. For example, a simple serial query without "ORDER BY" or "GROUP BY" may not need </a:t>
            </a:r>
            <a:r>
              <a:rPr lang="en-AU" dirty="0" smtClean="0"/>
              <a:t>a memory grant. The </a:t>
            </a:r>
            <a:r>
              <a:rPr lang="en-AU" dirty="0"/>
              <a:t>server calculates the memory limit for one query. By default, this is 25</a:t>
            </a:r>
            <a:r>
              <a:rPr lang="en-AU" dirty="0" smtClean="0"/>
              <a:t>% </a:t>
            </a:r>
            <a:r>
              <a:rPr lang="en-AU" dirty="0"/>
              <a:t>of total query </a:t>
            </a:r>
            <a:r>
              <a:rPr lang="en-AU" dirty="0" smtClean="0"/>
              <a:t>workspace memory. The </a:t>
            </a:r>
            <a:r>
              <a:rPr lang="en-AU" dirty="0"/>
              <a:t>server calculates the ideal </a:t>
            </a:r>
            <a:r>
              <a:rPr lang="en-AU" dirty="0" smtClean="0"/>
              <a:t>memory for the query and checks </a:t>
            </a:r>
            <a:r>
              <a:rPr lang="en-AU" dirty="0"/>
              <a:t>if the ideal memory exceeds the per-query limit. If it does, then the server reduces the additional memory until the total fits within the limit. This revised size is called requested memory</a:t>
            </a:r>
            <a:r>
              <a:rPr lang="en-AU" dirty="0" smtClean="0"/>
              <a:t>. The </a:t>
            </a:r>
            <a:r>
              <a:rPr lang="en-AU" dirty="0"/>
              <a:t>server asks Resource Semaphore to grant the requested memory.</a:t>
            </a:r>
          </a:p>
          <a:p>
            <a:endParaRPr lang="en-AU" dirty="0" smtClean="0"/>
          </a:p>
          <a:p>
            <a:r>
              <a:rPr lang="en-AU" dirty="0" smtClean="0"/>
              <a:t>More </a:t>
            </a:r>
            <a:r>
              <a:rPr lang="en-AU" dirty="0"/>
              <a:t>information: Understanding SQL server memory </a:t>
            </a:r>
            <a:r>
              <a:rPr lang="en-AU" dirty="0" smtClean="0"/>
              <a:t>grant</a:t>
            </a:r>
          </a:p>
          <a:p>
            <a:r>
              <a:rPr lang="en-AU" dirty="0">
                <a:hlinkClick r:id="rId3"/>
              </a:rPr>
              <a:t>http://</a:t>
            </a:r>
            <a:r>
              <a:rPr lang="en-AU" dirty="0" smtClean="0">
                <a:hlinkClick r:id="rId3"/>
              </a:rPr>
              <a:t>blogs.msdn.com/b/sqlqueryprocessing/archive/2010/02/16/understanding-sql-server-memory-grant.aspx</a:t>
            </a:r>
            <a:endParaRPr lang="en-AU" dirty="0" smtClean="0"/>
          </a:p>
          <a:p>
            <a:endParaRPr lang="en-AU" dirty="0"/>
          </a:p>
          <a:p>
            <a:r>
              <a:rPr lang="en-AU" b="1" dirty="0"/>
              <a:t>Running the plan </a:t>
            </a:r>
            <a:endParaRPr lang="en-AU" dirty="0"/>
          </a:p>
          <a:p>
            <a:r>
              <a:rPr lang="en-AU" dirty="0" smtClean="0"/>
              <a:t>SQL </a:t>
            </a:r>
            <a:r>
              <a:rPr lang="en-AU" dirty="0"/>
              <a:t>Server performs a step called </a:t>
            </a:r>
            <a:r>
              <a:rPr lang="en-AU" i="1" dirty="0"/>
              <a:t>opening the plan</a:t>
            </a:r>
            <a:r>
              <a:rPr lang="en-AU" dirty="0"/>
              <a:t>, which starts the actual </a:t>
            </a:r>
            <a:r>
              <a:rPr lang="en-AU" dirty="0" smtClean="0"/>
              <a:t>execution then the </a:t>
            </a:r>
            <a:r>
              <a:rPr lang="en-AU" dirty="0"/>
              <a:t>plan runs to completion. If your query is using the default </a:t>
            </a:r>
            <a:r>
              <a:rPr lang="en-AU" i="1" dirty="0"/>
              <a:t>result set model</a:t>
            </a:r>
            <a:r>
              <a:rPr lang="en-AU" dirty="0"/>
              <a:t>, the plan will actually just run until it has produced all of its rows and these have all been sent back to the client. </a:t>
            </a:r>
          </a:p>
          <a:p>
            <a:r>
              <a:rPr lang="en-AU" dirty="0"/>
              <a:t>However, if you are using the </a:t>
            </a:r>
            <a:r>
              <a:rPr lang="en-AU" i="1" dirty="0"/>
              <a:t>cursor model</a:t>
            </a:r>
            <a:r>
              <a:rPr lang="en-AU" dirty="0"/>
              <a:t>, the processing is a bit different. Each client requests only one block of rows, not all of them. After each block is sent back to the client, SQL Server must wait for the client to request the next block. While it is waiting, the entire plan is </a:t>
            </a:r>
            <a:r>
              <a:rPr lang="en-AU" dirty="0" err="1"/>
              <a:t>quiesced</a:t>
            </a:r>
            <a:r>
              <a:rPr lang="en-AU" dirty="0"/>
              <a:t>, which means that some of the locks are released, some resources are given up, and some positioning information is cached. When the next block of rows is requested, this cached information enables SQL Server to resume where it left off.</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a:p>
        </p:txBody>
      </p:sp>
    </p:spTree>
    <p:extLst>
      <p:ext uri="{BB962C8B-B14F-4D97-AF65-F5344CB8AC3E}">
        <p14:creationId xmlns:p14="http://schemas.microsoft.com/office/powerpoint/2010/main" val="650362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346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dirty="0" smtClean="0"/>
              <a:t>Module 4: Query Optimization</a:t>
            </a:r>
            <a:endParaRPr lang="en-US" dirty="0"/>
          </a:p>
        </p:txBody>
      </p:sp>
      <p:sp>
        <p:nvSpPr>
          <p:cNvPr id="16" name="Subtitle 15"/>
          <p:cNvSpPr>
            <a:spLocks noGrp="1"/>
          </p:cNvSpPr>
          <p:nvPr>
            <p:ph type="subTitle" idx="1"/>
          </p:nvPr>
        </p:nvSpPr>
        <p:spPr/>
        <p:txBody>
          <a:bodyPr>
            <a:noAutofit/>
          </a:bodyPr>
          <a:lstStyle/>
          <a:p>
            <a:pPr marL="342900" indent="-342900">
              <a:buBlip>
                <a:blip r:embed="rId3"/>
              </a:buBlip>
            </a:pPr>
            <a:r>
              <a:rPr lang="en-US" i="1" dirty="0"/>
              <a:t>Query Processing</a:t>
            </a:r>
          </a:p>
          <a:p>
            <a:pPr marL="342900" indent="-342900">
              <a:buBlip>
                <a:blip r:embed="rId3"/>
              </a:buBlip>
            </a:pPr>
            <a:r>
              <a:rPr lang="en-US" i="1" dirty="0"/>
              <a:t>Statistics</a:t>
            </a:r>
          </a:p>
          <a:p>
            <a:pPr marL="342900" indent="-342900">
              <a:buBlip>
                <a:blip r:embed="rId3"/>
              </a:buBlip>
            </a:pPr>
            <a:r>
              <a:rPr lang="en-US" i="1" dirty="0"/>
              <a:t>Understanding Execution Plans</a:t>
            </a:r>
          </a:p>
          <a:p>
            <a:pPr marL="342900" indent="-342900">
              <a:buBlip>
                <a:blip r:embed="rId3"/>
              </a:buBlip>
            </a:pPr>
            <a:r>
              <a:rPr lang="en-US" i="1" dirty="0"/>
              <a:t>Identifying Query Issues</a:t>
            </a:r>
          </a:p>
          <a:p>
            <a:pPr marL="342900" indent="-342900">
              <a:buBlip>
                <a:blip r:embed="rId3"/>
              </a:buBlip>
            </a:pPr>
            <a:r>
              <a:rPr lang="en-US" i="1" dirty="0"/>
              <a:t>Query Performance</a:t>
            </a:r>
          </a:p>
          <a:p>
            <a:pPr marL="342900" indent="-342900">
              <a:buBlip>
                <a:blip r:embed="rId3"/>
              </a:buBlip>
            </a:pPr>
            <a:r>
              <a:rPr lang="en-US" i="1" dirty="0"/>
              <a:t>Hints and Plan Freezing</a:t>
            </a:r>
          </a:p>
        </p:txBody>
      </p:sp>
    </p:spTree>
    <p:extLst>
      <p:ext uri="{BB962C8B-B14F-4D97-AF65-F5344CB8AC3E}">
        <p14:creationId xmlns:p14="http://schemas.microsoft.com/office/powerpoint/2010/main" val="200023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Query Plan Generation</a:t>
            </a:r>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a:solidFill>
                <a:prstClr val="white"/>
              </a:solidFill>
            </a:endParaRPr>
          </a:p>
        </p:txBody>
      </p:sp>
      <p:pic>
        <p:nvPicPr>
          <p:cNvPr id="6" name="Content Placeholder 5" descr="M06_Query_Plan_Generation.png"/>
          <p:cNvPicPr>
            <a:picLocks noGrp="1" noChangeAspect="1"/>
          </p:cNvPicPr>
          <p:nvPr>
            <p:ph idx="1"/>
          </p:nvPr>
        </p:nvPicPr>
        <p:blipFill>
          <a:blip r:embed="rId3" cstate="print"/>
          <a:stretch>
            <a:fillRect/>
          </a:stretch>
        </p:blipFill>
        <p:spPr>
          <a:xfrm>
            <a:off x="634128" y="1189038"/>
            <a:ext cx="7875743" cy="5165725"/>
          </a:xfrm>
          <a:prstGeom prst="rect">
            <a:avLst/>
          </a:prstGeom>
        </p:spPr>
      </p:pic>
    </p:spTree>
    <p:extLst>
      <p:ext uri="{BB962C8B-B14F-4D97-AF65-F5344CB8AC3E}">
        <p14:creationId xmlns:p14="http://schemas.microsoft.com/office/powerpoint/2010/main" val="15451383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52400"/>
            <a:ext cx="8839200" cy="914400"/>
          </a:xfrm>
        </p:spPr>
        <p:txBody>
          <a:bodyPr>
            <a:noAutofit/>
          </a:bodyPr>
          <a:lstStyle/>
          <a:p>
            <a:r>
              <a:rPr lang="en-US" dirty="0" smtClean="0"/>
              <a:t>Recompilation Threshold (RT)</a:t>
            </a:r>
            <a:endParaRPr lang="en-US" dirty="0"/>
          </a:p>
        </p:txBody>
      </p:sp>
      <p:sp>
        <p:nvSpPr>
          <p:cNvPr id="10" name="Content Placeholder 9"/>
          <p:cNvSpPr>
            <a:spLocks noGrp="1"/>
          </p:cNvSpPr>
          <p:nvPr>
            <p:ph idx="1"/>
          </p:nvPr>
        </p:nvSpPr>
        <p:spPr/>
        <p:txBody>
          <a:bodyPr>
            <a:normAutofit/>
          </a:bodyPr>
          <a:lstStyle/>
          <a:p>
            <a:pPr lvl="0"/>
            <a:r>
              <a:rPr lang="en-AU" dirty="0" smtClean="0"/>
              <a:t>RT is a value which is calculated at compile time</a:t>
            </a:r>
          </a:p>
          <a:p>
            <a:pPr lvl="0"/>
            <a:r>
              <a:rPr lang="en-AU" dirty="0" smtClean="0"/>
              <a:t>The query plan stores</a:t>
            </a:r>
          </a:p>
          <a:p>
            <a:pPr lvl="1"/>
            <a:r>
              <a:rPr lang="en-AU" dirty="0" smtClean="0"/>
              <a:t>the RT for referenced tables</a:t>
            </a:r>
          </a:p>
          <a:p>
            <a:pPr lvl="1"/>
            <a:r>
              <a:rPr lang="en-AU" dirty="0"/>
              <a:t>a</a:t>
            </a:r>
            <a:r>
              <a:rPr lang="en-AU" dirty="0" smtClean="0"/>
              <a:t> change counter </a:t>
            </a:r>
            <a:r>
              <a:rPr lang="en-AU" dirty="0"/>
              <a:t>(</a:t>
            </a:r>
            <a:r>
              <a:rPr lang="en-AU" i="1" dirty="0" err="1" smtClean="0"/>
              <a:t>colmodctr</a:t>
            </a:r>
            <a:r>
              <a:rPr lang="en-AU" dirty="0" smtClean="0"/>
              <a:t>) for referenced statistics</a:t>
            </a:r>
          </a:p>
          <a:p>
            <a:endParaRPr lang="en-AU" dirty="0"/>
          </a:p>
          <a:p>
            <a:r>
              <a:rPr lang="en-AU" dirty="0" smtClean="0"/>
              <a:t>The </a:t>
            </a:r>
            <a:r>
              <a:rPr lang="en-AU" i="1" dirty="0"/>
              <a:t>threshold crossing </a:t>
            </a:r>
            <a:r>
              <a:rPr lang="en-AU" i="1" dirty="0" smtClean="0"/>
              <a:t>test </a:t>
            </a:r>
            <a:r>
              <a:rPr lang="en-AU" dirty="0" smtClean="0"/>
              <a:t>is </a:t>
            </a:r>
            <a:r>
              <a:rPr lang="en-AU" dirty="0"/>
              <a:t>performed to decide whether to recompile a query </a:t>
            </a:r>
            <a:r>
              <a:rPr lang="en-AU" dirty="0" smtClean="0"/>
              <a:t>plan:</a:t>
            </a:r>
            <a:endParaRPr lang="en-AU" dirty="0"/>
          </a:p>
          <a:p>
            <a:pPr marL="0" indent="0">
              <a:buNone/>
            </a:pPr>
            <a:r>
              <a:rPr lang="en-AU" dirty="0" smtClean="0"/>
              <a:t>	| </a:t>
            </a:r>
            <a:r>
              <a:rPr lang="en-AU" dirty="0" err="1"/>
              <a:t>colmodctr</a:t>
            </a:r>
            <a:r>
              <a:rPr lang="en-AU" dirty="0"/>
              <a:t>(current) – </a:t>
            </a:r>
            <a:r>
              <a:rPr lang="en-AU" dirty="0" err="1"/>
              <a:t>colmodctr</a:t>
            </a:r>
            <a:r>
              <a:rPr lang="en-AU" dirty="0"/>
              <a:t>(snapshot</a:t>
            </a:r>
            <a:r>
              <a:rPr lang="en-AU" dirty="0" smtClean="0"/>
              <a:t>) </a:t>
            </a:r>
            <a:r>
              <a:rPr lang="en-AU" dirty="0"/>
              <a:t>| &gt;= </a:t>
            </a:r>
            <a:r>
              <a:rPr lang="en-AU" dirty="0" smtClean="0"/>
              <a:t>RT</a:t>
            </a:r>
            <a:endParaRPr lang="en-AU" dirty="0"/>
          </a:p>
          <a:p>
            <a:endParaRPr lang="en-AU" dirty="0" smtClean="0"/>
          </a:p>
          <a:p>
            <a:r>
              <a:rPr lang="en-AU" dirty="0" smtClean="0"/>
              <a:t>If there are no statistics, or none ‘interesting’ then table cardinality is used </a:t>
            </a:r>
          </a:p>
          <a:p>
            <a:pPr marL="0" indent="0">
              <a:buNone/>
            </a:pPr>
            <a:r>
              <a:rPr lang="en-AU" dirty="0" smtClean="0"/>
              <a:t>	| </a:t>
            </a:r>
            <a:r>
              <a:rPr lang="en-AU" dirty="0"/>
              <a:t>cardinality(current) – </a:t>
            </a:r>
            <a:r>
              <a:rPr lang="en-AU" dirty="0" smtClean="0"/>
              <a:t>cardinality(snapshot) </a:t>
            </a:r>
            <a:r>
              <a:rPr lang="en-AU" dirty="0"/>
              <a:t>| &gt;= RT</a:t>
            </a:r>
          </a:p>
          <a:p>
            <a:endParaRPr lang="en-AU" dirty="0"/>
          </a:p>
          <a:p>
            <a:pPr marL="0" indent="0">
              <a:buNone/>
            </a:pPr>
            <a:endParaRPr lang="en-AU"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18796788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52400"/>
            <a:ext cx="8839200" cy="914400"/>
          </a:xfrm>
        </p:spPr>
        <p:txBody>
          <a:bodyPr>
            <a:noAutofit/>
          </a:bodyPr>
          <a:lstStyle/>
          <a:p>
            <a:r>
              <a:rPr lang="en-US" dirty="0" smtClean="0"/>
              <a:t>Recompilation Threshold Calculation</a:t>
            </a:r>
            <a:endParaRPr lang="en-US" dirty="0"/>
          </a:p>
        </p:txBody>
      </p:sp>
      <p:sp>
        <p:nvSpPr>
          <p:cNvPr id="10" name="Content Placeholder 9"/>
          <p:cNvSpPr>
            <a:spLocks noGrp="1"/>
          </p:cNvSpPr>
          <p:nvPr>
            <p:ph idx="1"/>
          </p:nvPr>
        </p:nvSpPr>
        <p:spPr/>
        <p:txBody>
          <a:bodyPr>
            <a:normAutofit/>
          </a:bodyPr>
          <a:lstStyle/>
          <a:p>
            <a:pPr marL="0" indent="0">
              <a:buNone/>
            </a:pPr>
            <a:r>
              <a:rPr lang="en-AU" dirty="0" smtClean="0"/>
              <a:t>RT </a:t>
            </a:r>
            <a:r>
              <a:rPr lang="en-AU" dirty="0"/>
              <a:t>is calculated as </a:t>
            </a:r>
            <a:r>
              <a:rPr lang="en-AU" dirty="0" smtClean="0"/>
              <a:t>follows</a:t>
            </a:r>
            <a:endParaRPr lang="en-AU" dirty="0"/>
          </a:p>
          <a:p>
            <a:pPr lvl="1" fontAlgn="ctr"/>
            <a:r>
              <a:rPr lang="en-AU" dirty="0"/>
              <a:t>Permanent table</a:t>
            </a:r>
          </a:p>
          <a:p>
            <a:pPr marL="914400" lvl="2" indent="0" fontAlgn="ctr">
              <a:buNone/>
            </a:pPr>
            <a:r>
              <a:rPr lang="en-AU" dirty="0" smtClean="0"/>
              <a:t>If</a:t>
            </a:r>
            <a:r>
              <a:rPr lang="en-AU" i="1" dirty="0" smtClean="0"/>
              <a:t> n</a:t>
            </a:r>
            <a:r>
              <a:rPr lang="en-AU" dirty="0" smtClean="0"/>
              <a:t> </a:t>
            </a:r>
            <a:r>
              <a:rPr lang="en-AU" i="1" dirty="0"/>
              <a:t>&lt;=</a:t>
            </a:r>
            <a:r>
              <a:rPr lang="en-AU" dirty="0"/>
              <a:t> </a:t>
            </a:r>
            <a:r>
              <a:rPr lang="en-AU" i="1" dirty="0"/>
              <a:t>500</a:t>
            </a:r>
            <a:r>
              <a:rPr lang="en-AU" dirty="0"/>
              <a:t>, RT = </a:t>
            </a:r>
            <a:r>
              <a:rPr lang="en-AU" dirty="0" smtClean="0"/>
              <a:t>500.</a:t>
            </a:r>
          </a:p>
          <a:p>
            <a:pPr marL="914400" lvl="2" indent="0" fontAlgn="ctr">
              <a:buNone/>
            </a:pPr>
            <a:r>
              <a:rPr lang="en-AU" dirty="0" smtClean="0"/>
              <a:t>If</a:t>
            </a:r>
            <a:r>
              <a:rPr lang="en-AU" i="1" dirty="0" smtClean="0"/>
              <a:t> </a:t>
            </a:r>
            <a:r>
              <a:rPr lang="en-AU" i="1" dirty="0"/>
              <a:t>n</a:t>
            </a:r>
            <a:r>
              <a:rPr lang="en-AU" dirty="0"/>
              <a:t> </a:t>
            </a:r>
            <a:r>
              <a:rPr lang="en-AU" i="1" dirty="0"/>
              <a:t>&gt;</a:t>
            </a:r>
            <a:r>
              <a:rPr lang="en-AU" dirty="0"/>
              <a:t> </a:t>
            </a:r>
            <a:r>
              <a:rPr lang="en-AU" i="1" dirty="0"/>
              <a:t>500</a:t>
            </a:r>
            <a:r>
              <a:rPr lang="en-AU" dirty="0"/>
              <a:t>, RT = 500 + 0.20 * </a:t>
            </a:r>
            <a:r>
              <a:rPr lang="en-AU" i="1" dirty="0" smtClean="0"/>
              <a:t>n</a:t>
            </a:r>
          </a:p>
          <a:p>
            <a:pPr lvl="1" fontAlgn="ctr"/>
            <a:r>
              <a:rPr lang="en-AU" dirty="0" smtClean="0"/>
              <a:t>Temporary table</a:t>
            </a:r>
          </a:p>
          <a:p>
            <a:pPr marL="914400" lvl="2" indent="0" fontAlgn="ctr">
              <a:buNone/>
            </a:pPr>
            <a:r>
              <a:rPr lang="en-AU" dirty="0" smtClean="0"/>
              <a:t>If</a:t>
            </a:r>
            <a:r>
              <a:rPr lang="en-AU" i="1" dirty="0" smtClean="0"/>
              <a:t> </a:t>
            </a:r>
            <a:r>
              <a:rPr lang="en-AU" i="1" dirty="0"/>
              <a:t>n</a:t>
            </a:r>
            <a:r>
              <a:rPr lang="en-AU" dirty="0"/>
              <a:t> </a:t>
            </a:r>
            <a:r>
              <a:rPr lang="en-AU" i="1" dirty="0"/>
              <a:t>&lt;</a:t>
            </a:r>
            <a:r>
              <a:rPr lang="en-AU" dirty="0"/>
              <a:t> </a:t>
            </a:r>
            <a:r>
              <a:rPr lang="en-AU" i="1" dirty="0"/>
              <a:t>6</a:t>
            </a:r>
            <a:r>
              <a:rPr lang="en-AU" dirty="0"/>
              <a:t>, RT = </a:t>
            </a:r>
            <a:r>
              <a:rPr lang="en-AU" dirty="0" smtClean="0"/>
              <a:t>6.</a:t>
            </a:r>
          </a:p>
          <a:p>
            <a:pPr marL="914400" lvl="2" indent="0" fontAlgn="ctr">
              <a:buNone/>
            </a:pPr>
            <a:r>
              <a:rPr lang="en-AU" dirty="0" smtClean="0"/>
              <a:t>If</a:t>
            </a:r>
            <a:r>
              <a:rPr lang="en-AU" i="1" dirty="0" smtClean="0"/>
              <a:t> </a:t>
            </a:r>
            <a:r>
              <a:rPr lang="en-AU" i="1" dirty="0"/>
              <a:t>6</a:t>
            </a:r>
            <a:r>
              <a:rPr lang="en-AU" dirty="0"/>
              <a:t> </a:t>
            </a:r>
            <a:r>
              <a:rPr lang="en-AU" i="1" dirty="0"/>
              <a:t>&lt;=</a:t>
            </a:r>
            <a:r>
              <a:rPr lang="en-AU" dirty="0"/>
              <a:t> </a:t>
            </a:r>
            <a:r>
              <a:rPr lang="en-AU" i="1" dirty="0"/>
              <a:t>n</a:t>
            </a:r>
            <a:r>
              <a:rPr lang="en-AU" dirty="0"/>
              <a:t> </a:t>
            </a:r>
            <a:r>
              <a:rPr lang="en-AU" i="1" dirty="0"/>
              <a:t>&lt;=</a:t>
            </a:r>
            <a:r>
              <a:rPr lang="en-AU" dirty="0"/>
              <a:t> </a:t>
            </a:r>
            <a:r>
              <a:rPr lang="en-AU" i="1" dirty="0"/>
              <a:t>500</a:t>
            </a:r>
            <a:r>
              <a:rPr lang="en-AU" dirty="0"/>
              <a:t>, RT = </a:t>
            </a:r>
            <a:r>
              <a:rPr lang="en-AU" dirty="0" smtClean="0"/>
              <a:t>500.</a:t>
            </a:r>
          </a:p>
          <a:p>
            <a:pPr marL="914400" lvl="2" indent="0" fontAlgn="ctr">
              <a:buNone/>
            </a:pPr>
            <a:r>
              <a:rPr lang="en-AU" dirty="0" smtClean="0"/>
              <a:t>If</a:t>
            </a:r>
            <a:r>
              <a:rPr lang="en-AU" i="1" dirty="0" smtClean="0"/>
              <a:t> </a:t>
            </a:r>
            <a:r>
              <a:rPr lang="en-AU" i="1" dirty="0"/>
              <a:t>n &gt; 500</a:t>
            </a:r>
            <a:r>
              <a:rPr lang="en-AU" dirty="0"/>
              <a:t>, RT = 500 + 0.20 * </a:t>
            </a:r>
            <a:r>
              <a:rPr lang="en-AU" i="1" dirty="0" smtClean="0"/>
              <a:t>n</a:t>
            </a:r>
            <a:r>
              <a:rPr lang="en-AU" dirty="0" smtClean="0"/>
              <a:t>.</a:t>
            </a:r>
          </a:p>
          <a:p>
            <a:pPr lvl="1" fontAlgn="ctr"/>
            <a:r>
              <a:rPr lang="en-AU" dirty="0"/>
              <a:t>Table </a:t>
            </a:r>
            <a:r>
              <a:rPr lang="en-AU" dirty="0" smtClean="0"/>
              <a:t>variable</a:t>
            </a:r>
          </a:p>
          <a:p>
            <a:pPr lvl="2" fontAlgn="ctr"/>
            <a:r>
              <a:rPr lang="en-AU" dirty="0" smtClean="0"/>
              <a:t>RT </a:t>
            </a:r>
            <a:r>
              <a:rPr lang="en-AU" dirty="0"/>
              <a:t>does not </a:t>
            </a:r>
            <a:r>
              <a:rPr lang="en-AU" dirty="0" smtClean="0"/>
              <a:t>exist</a:t>
            </a:r>
          </a:p>
          <a:p>
            <a:pPr marL="457200" lvl="1" indent="0" fontAlgn="ctr">
              <a:buNone/>
            </a:pPr>
            <a:endParaRPr lang="en-AU" dirty="0" smtClean="0"/>
          </a:p>
          <a:p>
            <a:pPr marL="457200" lvl="1" indent="0" fontAlgn="ctr">
              <a:buNone/>
            </a:pPr>
            <a:r>
              <a:rPr lang="en-AU" dirty="0" smtClean="0"/>
              <a:t>n = table rows (</a:t>
            </a:r>
            <a:r>
              <a:rPr lang="en-AU" i="1" dirty="0" smtClean="0"/>
              <a:t>cardinality) </a:t>
            </a:r>
            <a:r>
              <a:rPr lang="en-AU" dirty="0" smtClean="0"/>
              <a:t>or </a:t>
            </a:r>
            <a:r>
              <a:rPr lang="en-AU" dirty="0" err="1" smtClean="0"/>
              <a:t>colmodctr</a:t>
            </a:r>
            <a:r>
              <a:rPr lang="en-AU" dirty="0" smtClean="0"/>
              <a:t> </a:t>
            </a:r>
            <a:r>
              <a:rPr lang="en-AU" dirty="0"/>
              <a:t>of the leading column of the statistics object</a:t>
            </a:r>
          </a:p>
          <a:p>
            <a:pPr marL="457200" lvl="1" indent="0" fontAlgn="ctr">
              <a:buNone/>
            </a:pPr>
            <a:endParaRPr lang="en-AU" i="1"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149957316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Optimization Process</a:t>
            </a:r>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a:solidFill>
                <a:prstClr val="white"/>
              </a:solidFill>
            </a:endParaRPr>
          </a:p>
        </p:txBody>
      </p:sp>
      <p:pic>
        <p:nvPicPr>
          <p:cNvPr id="7" name="Picture 2"/>
          <p:cNvPicPr>
            <a:picLocks noChangeAspect="1" noChangeArrowheads="1"/>
          </p:cNvPicPr>
          <p:nvPr/>
        </p:nvPicPr>
        <p:blipFill>
          <a:blip r:embed="rId3" cstate="print"/>
          <a:srcRect/>
          <a:stretch>
            <a:fillRect/>
          </a:stretch>
        </p:blipFill>
        <p:spPr bwMode="auto">
          <a:xfrm>
            <a:off x="1219200" y="1207300"/>
            <a:ext cx="6629400" cy="4958004"/>
          </a:xfrm>
          <a:prstGeom prst="rect">
            <a:avLst/>
          </a:prstGeom>
          <a:noFill/>
          <a:ln w="9525">
            <a:noFill/>
            <a:miter lim="800000"/>
            <a:headEnd/>
            <a:tailEnd/>
          </a:ln>
        </p:spPr>
      </p:pic>
    </p:spTree>
    <p:extLst>
      <p:ext uri="{BB962C8B-B14F-4D97-AF65-F5344CB8AC3E}">
        <p14:creationId xmlns:p14="http://schemas.microsoft.com/office/powerpoint/2010/main" val="36027449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Query Parallelism</a:t>
            </a:r>
            <a:endParaRPr lang="en-AU" dirty="0"/>
          </a:p>
        </p:txBody>
      </p:sp>
      <p:sp>
        <p:nvSpPr>
          <p:cNvPr id="3" name="Content Placeholder 2"/>
          <p:cNvSpPr>
            <a:spLocks noGrp="1"/>
          </p:cNvSpPr>
          <p:nvPr>
            <p:ph idx="1"/>
          </p:nvPr>
        </p:nvSpPr>
        <p:spPr/>
        <p:txBody>
          <a:bodyPr/>
          <a:lstStyle/>
          <a:p>
            <a:r>
              <a:rPr lang="en-AU" dirty="0" smtClean="0"/>
              <a:t>Several threads scheduled in parallel for the same query</a:t>
            </a:r>
          </a:p>
          <a:p>
            <a:r>
              <a:rPr lang="en-AU" dirty="0" smtClean="0"/>
              <a:t>Used by SQL Server to reduce the run-time of a query</a:t>
            </a:r>
          </a:p>
          <a:p>
            <a:r>
              <a:rPr lang="en-AU" dirty="0" smtClean="0"/>
              <a:t>Resource cost is generally higher than a serial plan</a:t>
            </a:r>
          </a:p>
          <a:p>
            <a:r>
              <a:rPr lang="en-AU" dirty="0" smtClean="0"/>
              <a:t>A parallel query plan is considered only if a serial plan is expensive enough</a:t>
            </a:r>
          </a:p>
          <a:p>
            <a:r>
              <a:rPr lang="en-AU" dirty="0" smtClean="0"/>
              <a:t>The degree of parallelism (DOP)</a:t>
            </a:r>
          </a:p>
          <a:p>
            <a:pPr lvl="1"/>
            <a:r>
              <a:rPr lang="en-AU" dirty="0"/>
              <a:t>d</a:t>
            </a:r>
            <a:r>
              <a:rPr lang="en-AU" dirty="0" smtClean="0"/>
              <a:t>etermines </a:t>
            </a:r>
            <a:r>
              <a:rPr lang="en-AU" dirty="0"/>
              <a:t>the number of schedulers available to the query</a:t>
            </a:r>
          </a:p>
          <a:p>
            <a:pPr lvl="1"/>
            <a:r>
              <a:rPr lang="en-AU" dirty="0" smtClean="0"/>
              <a:t>is </a:t>
            </a:r>
            <a:r>
              <a:rPr lang="en-AU" dirty="0"/>
              <a:t>not part of the cached compiled </a:t>
            </a:r>
            <a:r>
              <a:rPr lang="en-AU" dirty="0" smtClean="0"/>
              <a:t>plan</a:t>
            </a:r>
          </a:p>
          <a:p>
            <a:pPr lvl="1"/>
            <a:r>
              <a:rPr lang="en-AU" dirty="0"/>
              <a:t>i</a:t>
            </a:r>
            <a:r>
              <a:rPr lang="en-AU" dirty="0" smtClean="0"/>
              <a:t>s determined at the time of execution based on resource availability and Resource Governor settings</a:t>
            </a:r>
          </a:p>
          <a:p>
            <a:pPr lvl="1"/>
            <a:r>
              <a:rPr lang="en-AU" dirty="0"/>
              <a:t>d</a:t>
            </a:r>
            <a:r>
              <a:rPr lang="en-AU" dirty="0" smtClean="0"/>
              <a:t>oes not govern thread count for a query</a:t>
            </a:r>
          </a:p>
          <a:p>
            <a:r>
              <a:rPr lang="en-AU" dirty="0" smtClean="0"/>
              <a:t>Queries are parallelized by horizontally partitioning data</a:t>
            </a:r>
          </a:p>
          <a:p>
            <a:pPr lvl="1"/>
            <a:endParaRPr lang="en-AU" dirty="0" smtClean="0"/>
          </a:p>
          <a:p>
            <a:pPr lvl="1"/>
            <a:endParaRPr lang="en-AU" dirty="0" smtClean="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a:solidFill>
                <a:prstClr val="white"/>
              </a:solidFill>
            </a:endParaRPr>
          </a:p>
        </p:txBody>
      </p:sp>
    </p:spTree>
    <p:extLst>
      <p:ext uri="{BB962C8B-B14F-4D97-AF65-F5344CB8AC3E}">
        <p14:creationId xmlns:p14="http://schemas.microsoft.com/office/powerpoint/2010/main" val="32534393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800" dirty="0"/>
              <a:t>What is meant by SQL Server’s query optimizer being “cost based?”</a:t>
            </a:r>
          </a:p>
          <a:p>
            <a:r>
              <a:rPr lang="en-US" sz="2800" dirty="0"/>
              <a:t>When is a query considered for a parallel execution plan?</a:t>
            </a:r>
          </a:p>
          <a:p>
            <a:r>
              <a:rPr lang="en-US" sz="2800" dirty="0" smtClean="0"/>
              <a:t>Will </a:t>
            </a:r>
            <a:r>
              <a:rPr lang="en-US" sz="2800" dirty="0"/>
              <a:t>SQL Server evaluate every possible query plan in the process of optimization? Why?</a:t>
            </a:r>
          </a:p>
          <a:p>
            <a:r>
              <a:rPr lang="en-US" sz="2800" dirty="0"/>
              <a:t>What is a recompilation threshold?</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mtClean="0"/>
              <a:t>Lesson 17: </a:t>
            </a:r>
            <a:r>
              <a:rPr lang="en-US" dirty="0" smtClean="0"/>
              <a:t>Query </a:t>
            </a:r>
            <a:r>
              <a:rPr lang="en-US" dirty="0"/>
              <a:t>Processing </a:t>
            </a:r>
          </a:p>
        </p:txBody>
      </p:sp>
      <p:sp>
        <p:nvSpPr>
          <p:cNvPr id="6" name="Subtitle 5"/>
          <p:cNvSpPr>
            <a:spLocks noGrp="1"/>
          </p:cNvSpPr>
          <p:nvPr>
            <p:ph type="subTitle" idx="1"/>
          </p:nvPr>
        </p:nvSpPr>
        <p:spPr/>
        <p:txBody>
          <a:bodyPr/>
          <a:lstStyle/>
          <a:p>
            <a:r>
              <a:rPr lang="en-US" sz="2400" i="1" dirty="0"/>
              <a:t>Query Plans</a:t>
            </a:r>
          </a:p>
          <a:p>
            <a:r>
              <a:rPr lang="en-US" sz="2400" i="1" dirty="0"/>
              <a:t>Query Optimizer</a:t>
            </a:r>
          </a:p>
          <a:p>
            <a:r>
              <a:rPr lang="en-US" sz="2400" i="1" dirty="0"/>
              <a:t>Query Execution</a:t>
            </a:r>
          </a:p>
          <a:p>
            <a:r>
              <a:rPr lang="en-US" sz="2400" i="1" dirty="0"/>
              <a:t>Query Plan Generation</a:t>
            </a:r>
          </a:p>
          <a:p>
            <a:r>
              <a:rPr lang="en-US" sz="2400" i="1" dirty="0"/>
              <a:t>Optimization Process</a:t>
            </a:r>
          </a:p>
          <a:p>
            <a:endParaRPr lang="en-US" dirty="0"/>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5351877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Objective</a:t>
            </a:r>
          </a:p>
        </p:txBody>
      </p:sp>
      <p:sp>
        <p:nvSpPr>
          <p:cNvPr id="10" name="Content Placeholder 9"/>
          <p:cNvSpPr>
            <a:spLocks noGrp="1"/>
          </p:cNvSpPr>
          <p:nvPr>
            <p:ph idx="1"/>
          </p:nvPr>
        </p:nvSpPr>
        <p:spPr/>
        <p:txBody>
          <a:bodyPr>
            <a:normAutofit/>
          </a:bodyPr>
          <a:lstStyle/>
          <a:p>
            <a:r>
              <a:rPr lang="en-US" dirty="0"/>
              <a:t>After completing this lesson you will be able to</a:t>
            </a:r>
          </a:p>
          <a:p>
            <a:pPr lvl="1"/>
            <a:r>
              <a:rPr lang="en-US" dirty="0"/>
              <a:t>Explain why SQL Server uses query plans</a:t>
            </a:r>
          </a:p>
          <a:p>
            <a:pPr lvl="1"/>
            <a:r>
              <a:rPr lang="en-US" dirty="0"/>
              <a:t>Describe the Query Compilation Phase </a:t>
            </a:r>
          </a:p>
          <a:p>
            <a:pPr lvl="1"/>
            <a:r>
              <a:rPr lang="en-US" dirty="0"/>
              <a:t>Describe the Query Execution Phase</a:t>
            </a:r>
          </a:p>
          <a:p>
            <a:pPr lvl="1"/>
            <a:r>
              <a:rPr lang="en-US" dirty="0"/>
              <a:t>Describe the use of statistics in query optimization</a:t>
            </a:r>
          </a:p>
          <a:p>
            <a:pPr lvl="1"/>
            <a:r>
              <a:rPr lang="en-US" dirty="0"/>
              <a:t>Perform statistics maintenance in SQL Server</a:t>
            </a:r>
          </a:p>
          <a:p>
            <a:pPr lvl="1"/>
            <a:r>
              <a:rPr lang="en-US" dirty="0"/>
              <a:t>Verify statistics information</a:t>
            </a:r>
          </a:p>
          <a:p>
            <a:pPr lvl="1"/>
            <a:r>
              <a:rPr lang="en-US" dirty="0"/>
              <a:t>Estimate the effects of statistics on queries</a:t>
            </a: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dirty="0" smtClean="0"/>
              <a:t>Query Plans and Execution Contexts</a:t>
            </a:r>
            <a:endParaRPr lang="en-US" dirty="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a:solidFill>
                <a:prstClr val="white"/>
              </a:solidFill>
            </a:endParaRPr>
          </a:p>
        </p:txBody>
      </p:sp>
      <p:sp>
        <p:nvSpPr>
          <p:cNvPr id="7" name="Rounded Rectangle 6"/>
          <p:cNvSpPr/>
          <p:nvPr/>
        </p:nvSpPr>
        <p:spPr>
          <a:xfrm>
            <a:off x="3645190" y="1700808"/>
            <a:ext cx="1728192" cy="1389153"/>
          </a:xfrm>
          <a:prstGeom prst="roundRect">
            <a:avLst/>
          </a:prstGeom>
          <a:ln/>
        </p:spPr>
        <p:style>
          <a:lnRef idx="1">
            <a:schemeClr val="accent5"/>
          </a:lnRef>
          <a:fillRef idx="2">
            <a:schemeClr val="accent5"/>
          </a:fillRef>
          <a:effectRef idx="1">
            <a:schemeClr val="accent5"/>
          </a:effectRef>
          <a:fontRef idx="minor">
            <a:schemeClr val="dk1"/>
          </a:fontRef>
        </p:style>
        <p:txBody>
          <a:bodyPr lIns="45720" rIns="45720" rtlCol="0" anchor="b"/>
          <a:lstStyle/>
          <a:p>
            <a:endParaRPr lang="en-US" sz="1100" b="1" dirty="0">
              <a:solidFill>
                <a:schemeClr val="bg1"/>
              </a:solidFill>
              <a:latin typeface="Segoe UI" pitchFamily="34" charset="0"/>
              <a:ea typeface="Segoe UI" pitchFamily="34" charset="0"/>
              <a:cs typeface="Segoe UI" pitchFamily="34" charset="0"/>
            </a:endParaRPr>
          </a:p>
        </p:txBody>
      </p:sp>
      <p:sp>
        <p:nvSpPr>
          <p:cNvPr id="5" name="TextBox 4"/>
          <p:cNvSpPr txBox="1"/>
          <p:nvPr/>
        </p:nvSpPr>
        <p:spPr>
          <a:xfrm>
            <a:off x="3850681" y="1941894"/>
            <a:ext cx="1522701" cy="830997"/>
          </a:xfrm>
          <a:prstGeom prst="rect">
            <a:avLst/>
          </a:prstGeom>
          <a:noFill/>
        </p:spPr>
        <p:txBody>
          <a:bodyPr wrap="square" rtlCol="0">
            <a:spAutoFit/>
          </a:bodyPr>
          <a:lstStyle/>
          <a:p>
            <a:pPr>
              <a:buSzPct val="110000"/>
            </a:pPr>
            <a:r>
              <a:rPr lang="en-AU" sz="1600" dirty="0" err="1" smtClean="0"/>
              <a:t>Param</a:t>
            </a:r>
            <a:r>
              <a:rPr lang="en-AU" sz="1600" dirty="0" smtClean="0"/>
              <a:t> A = ?</a:t>
            </a:r>
          </a:p>
          <a:p>
            <a:pPr>
              <a:buSzPct val="110000"/>
            </a:pPr>
            <a:r>
              <a:rPr lang="en-AU" sz="1600" dirty="0" err="1" smtClean="0"/>
              <a:t>Param</a:t>
            </a:r>
            <a:r>
              <a:rPr lang="en-AU" sz="1600" dirty="0" smtClean="0"/>
              <a:t> B = ?</a:t>
            </a:r>
          </a:p>
          <a:p>
            <a:pPr>
              <a:buSzPct val="110000"/>
            </a:pPr>
            <a:r>
              <a:rPr lang="en-AU" sz="1600" dirty="0" smtClean="0"/>
              <a:t>User = ?</a:t>
            </a:r>
          </a:p>
        </p:txBody>
      </p:sp>
      <p:sp>
        <p:nvSpPr>
          <p:cNvPr id="10" name="Rounded Rectangle 9"/>
          <p:cNvSpPr/>
          <p:nvPr/>
        </p:nvSpPr>
        <p:spPr>
          <a:xfrm>
            <a:off x="1115616" y="3855666"/>
            <a:ext cx="1728192" cy="1389153"/>
          </a:xfrm>
          <a:prstGeom prst="roundRect">
            <a:avLst/>
          </a:prstGeom>
          <a:ln/>
        </p:spPr>
        <p:style>
          <a:lnRef idx="1">
            <a:schemeClr val="accent5"/>
          </a:lnRef>
          <a:fillRef idx="2">
            <a:schemeClr val="accent5"/>
          </a:fillRef>
          <a:effectRef idx="1">
            <a:schemeClr val="accent5"/>
          </a:effectRef>
          <a:fontRef idx="minor">
            <a:schemeClr val="dk1"/>
          </a:fontRef>
        </p:style>
        <p:txBody>
          <a:bodyPr lIns="45720" rIns="45720" rtlCol="0" anchor="b"/>
          <a:lstStyle/>
          <a:p>
            <a:endParaRPr lang="en-US" sz="1100" b="1" dirty="0">
              <a:solidFill>
                <a:schemeClr val="bg1"/>
              </a:solidFill>
              <a:latin typeface="Segoe UI" pitchFamily="34" charset="0"/>
              <a:ea typeface="Segoe UI" pitchFamily="34" charset="0"/>
              <a:cs typeface="Segoe UI" pitchFamily="34" charset="0"/>
            </a:endParaRPr>
          </a:p>
        </p:txBody>
      </p:sp>
      <p:sp>
        <p:nvSpPr>
          <p:cNvPr id="11" name="TextBox 10"/>
          <p:cNvSpPr txBox="1"/>
          <p:nvPr/>
        </p:nvSpPr>
        <p:spPr>
          <a:xfrm>
            <a:off x="1321107" y="4096752"/>
            <a:ext cx="1522701" cy="830997"/>
          </a:xfrm>
          <a:prstGeom prst="rect">
            <a:avLst/>
          </a:prstGeom>
          <a:noFill/>
        </p:spPr>
        <p:txBody>
          <a:bodyPr wrap="square" rtlCol="0">
            <a:spAutoFit/>
          </a:bodyPr>
          <a:lstStyle/>
          <a:p>
            <a:pPr>
              <a:buSzPct val="110000"/>
            </a:pPr>
            <a:r>
              <a:rPr lang="en-AU" sz="1600" dirty="0" err="1" smtClean="0"/>
              <a:t>Param</a:t>
            </a:r>
            <a:r>
              <a:rPr lang="en-AU" sz="1600" dirty="0" smtClean="0"/>
              <a:t> A = 12</a:t>
            </a:r>
          </a:p>
          <a:p>
            <a:pPr>
              <a:buSzPct val="110000"/>
            </a:pPr>
            <a:r>
              <a:rPr lang="en-AU" sz="1600" dirty="0" err="1" smtClean="0"/>
              <a:t>Param</a:t>
            </a:r>
            <a:r>
              <a:rPr lang="en-AU" sz="1600" dirty="0" smtClean="0"/>
              <a:t> B = ‘</a:t>
            </a:r>
            <a:r>
              <a:rPr lang="en-AU" sz="1600" dirty="0" err="1" smtClean="0"/>
              <a:t>xy</a:t>
            </a:r>
            <a:r>
              <a:rPr lang="en-AU" sz="1600" dirty="0" smtClean="0"/>
              <a:t>’</a:t>
            </a:r>
          </a:p>
          <a:p>
            <a:pPr>
              <a:buSzPct val="110000"/>
            </a:pPr>
            <a:r>
              <a:rPr lang="en-AU" sz="1600" dirty="0" smtClean="0"/>
              <a:t>User = Jorge</a:t>
            </a:r>
          </a:p>
        </p:txBody>
      </p:sp>
      <p:sp>
        <p:nvSpPr>
          <p:cNvPr id="12" name="Rounded Rectangle 11"/>
          <p:cNvSpPr/>
          <p:nvPr/>
        </p:nvSpPr>
        <p:spPr>
          <a:xfrm>
            <a:off x="3645190" y="3855665"/>
            <a:ext cx="1728192" cy="1389153"/>
          </a:xfrm>
          <a:prstGeom prst="roundRect">
            <a:avLst/>
          </a:prstGeom>
          <a:ln/>
        </p:spPr>
        <p:style>
          <a:lnRef idx="1">
            <a:schemeClr val="accent5"/>
          </a:lnRef>
          <a:fillRef idx="2">
            <a:schemeClr val="accent5"/>
          </a:fillRef>
          <a:effectRef idx="1">
            <a:schemeClr val="accent5"/>
          </a:effectRef>
          <a:fontRef idx="minor">
            <a:schemeClr val="dk1"/>
          </a:fontRef>
        </p:style>
        <p:txBody>
          <a:bodyPr lIns="45720" rIns="45720" rtlCol="0" anchor="b"/>
          <a:lstStyle/>
          <a:p>
            <a:endParaRPr lang="en-US" sz="1100" b="1" dirty="0">
              <a:solidFill>
                <a:schemeClr val="bg1"/>
              </a:solidFill>
              <a:latin typeface="Segoe UI" pitchFamily="34" charset="0"/>
              <a:ea typeface="Segoe UI" pitchFamily="34" charset="0"/>
              <a:cs typeface="Segoe UI" pitchFamily="34" charset="0"/>
            </a:endParaRPr>
          </a:p>
        </p:txBody>
      </p:sp>
      <p:sp>
        <p:nvSpPr>
          <p:cNvPr id="13" name="TextBox 12"/>
          <p:cNvSpPr txBox="1"/>
          <p:nvPr/>
        </p:nvSpPr>
        <p:spPr>
          <a:xfrm>
            <a:off x="3850681" y="4096751"/>
            <a:ext cx="1522701" cy="830997"/>
          </a:xfrm>
          <a:prstGeom prst="rect">
            <a:avLst/>
          </a:prstGeom>
          <a:noFill/>
        </p:spPr>
        <p:txBody>
          <a:bodyPr wrap="square" rtlCol="0">
            <a:spAutoFit/>
          </a:bodyPr>
          <a:lstStyle/>
          <a:p>
            <a:pPr>
              <a:buSzPct val="110000"/>
            </a:pPr>
            <a:r>
              <a:rPr lang="en-AU" sz="1600" dirty="0" err="1" smtClean="0"/>
              <a:t>Param</a:t>
            </a:r>
            <a:r>
              <a:rPr lang="en-AU" sz="1600" dirty="0" smtClean="0"/>
              <a:t> A = 100</a:t>
            </a:r>
          </a:p>
          <a:p>
            <a:pPr>
              <a:buSzPct val="110000"/>
            </a:pPr>
            <a:r>
              <a:rPr lang="en-AU" sz="1600" dirty="0" err="1" smtClean="0"/>
              <a:t>Param</a:t>
            </a:r>
            <a:r>
              <a:rPr lang="en-AU" sz="1600" dirty="0" smtClean="0"/>
              <a:t> B = ‘</a:t>
            </a:r>
            <a:r>
              <a:rPr lang="en-AU" sz="1600" dirty="0" err="1" smtClean="0"/>
              <a:t>ftr</a:t>
            </a:r>
            <a:r>
              <a:rPr lang="en-AU" sz="1600" dirty="0" smtClean="0"/>
              <a:t>’</a:t>
            </a:r>
          </a:p>
          <a:p>
            <a:pPr>
              <a:buSzPct val="110000"/>
            </a:pPr>
            <a:r>
              <a:rPr lang="en-AU" sz="1600" dirty="0" smtClean="0"/>
              <a:t>User = Nabil</a:t>
            </a:r>
          </a:p>
        </p:txBody>
      </p:sp>
      <p:sp>
        <p:nvSpPr>
          <p:cNvPr id="14" name="Rounded Rectangle 13"/>
          <p:cNvSpPr/>
          <p:nvPr/>
        </p:nvSpPr>
        <p:spPr>
          <a:xfrm>
            <a:off x="6156176" y="3855666"/>
            <a:ext cx="1728192" cy="1389153"/>
          </a:xfrm>
          <a:prstGeom prst="roundRect">
            <a:avLst/>
          </a:prstGeom>
          <a:ln/>
        </p:spPr>
        <p:style>
          <a:lnRef idx="1">
            <a:schemeClr val="accent5"/>
          </a:lnRef>
          <a:fillRef idx="2">
            <a:schemeClr val="accent5"/>
          </a:fillRef>
          <a:effectRef idx="1">
            <a:schemeClr val="accent5"/>
          </a:effectRef>
          <a:fontRef idx="minor">
            <a:schemeClr val="dk1"/>
          </a:fontRef>
        </p:style>
        <p:txBody>
          <a:bodyPr lIns="45720" rIns="45720" rtlCol="0" anchor="b"/>
          <a:lstStyle/>
          <a:p>
            <a:endParaRPr lang="en-US" sz="1100" b="1" dirty="0">
              <a:solidFill>
                <a:schemeClr val="bg1"/>
              </a:solidFill>
              <a:latin typeface="Segoe UI" pitchFamily="34" charset="0"/>
              <a:ea typeface="Segoe UI" pitchFamily="34" charset="0"/>
              <a:cs typeface="Segoe UI" pitchFamily="34" charset="0"/>
            </a:endParaRPr>
          </a:p>
        </p:txBody>
      </p:sp>
      <p:sp>
        <p:nvSpPr>
          <p:cNvPr id="15" name="TextBox 14"/>
          <p:cNvSpPr txBox="1"/>
          <p:nvPr/>
        </p:nvSpPr>
        <p:spPr>
          <a:xfrm>
            <a:off x="6361667" y="4096752"/>
            <a:ext cx="1522701" cy="830997"/>
          </a:xfrm>
          <a:prstGeom prst="rect">
            <a:avLst/>
          </a:prstGeom>
          <a:noFill/>
        </p:spPr>
        <p:txBody>
          <a:bodyPr wrap="square" rtlCol="0">
            <a:spAutoFit/>
          </a:bodyPr>
          <a:lstStyle/>
          <a:p>
            <a:pPr>
              <a:buSzPct val="110000"/>
            </a:pPr>
            <a:r>
              <a:rPr lang="en-AU" sz="1600" dirty="0" err="1" smtClean="0"/>
              <a:t>Param</a:t>
            </a:r>
            <a:r>
              <a:rPr lang="en-AU" sz="1600" dirty="0" smtClean="0"/>
              <a:t> A = 11</a:t>
            </a:r>
          </a:p>
          <a:p>
            <a:pPr>
              <a:buSzPct val="110000"/>
            </a:pPr>
            <a:r>
              <a:rPr lang="en-AU" sz="1600" dirty="0" err="1" smtClean="0"/>
              <a:t>Param</a:t>
            </a:r>
            <a:r>
              <a:rPr lang="en-AU" sz="1600" dirty="0" smtClean="0"/>
              <a:t> B = ‘</a:t>
            </a:r>
            <a:r>
              <a:rPr lang="en-AU" sz="1600" dirty="0" err="1" smtClean="0"/>
              <a:t>sd</a:t>
            </a:r>
            <a:r>
              <a:rPr lang="en-AU" sz="1600" dirty="0" smtClean="0"/>
              <a:t>’</a:t>
            </a:r>
          </a:p>
          <a:p>
            <a:pPr>
              <a:buSzPct val="110000"/>
            </a:pPr>
            <a:r>
              <a:rPr lang="en-AU" sz="1600" dirty="0" smtClean="0"/>
              <a:t>User = Walter</a:t>
            </a:r>
          </a:p>
        </p:txBody>
      </p:sp>
      <p:cxnSp>
        <p:nvCxnSpPr>
          <p:cNvPr id="16" name="Straight Arrow Connector 15"/>
          <p:cNvCxnSpPr>
            <a:stCxn id="7" idx="2"/>
            <a:endCxn id="12" idx="0"/>
          </p:cNvCxnSpPr>
          <p:nvPr/>
        </p:nvCxnSpPr>
        <p:spPr>
          <a:xfrm>
            <a:off x="4509286" y="3089961"/>
            <a:ext cx="0" cy="765704"/>
          </a:xfrm>
          <a:prstGeom prst="straightConnector1">
            <a:avLst/>
          </a:prstGeom>
          <a:ln w="28575">
            <a:solidFill>
              <a:schemeClr val="tx1"/>
            </a:solidFill>
            <a:tailEnd type="arrow"/>
          </a:ln>
          <a:effectLst/>
        </p:spPr>
        <p:style>
          <a:lnRef idx="1">
            <a:schemeClr val="dk1"/>
          </a:lnRef>
          <a:fillRef idx="0">
            <a:schemeClr val="dk1"/>
          </a:fillRef>
          <a:effectRef idx="0">
            <a:schemeClr val="dk1"/>
          </a:effectRef>
          <a:fontRef idx="minor">
            <a:schemeClr val="tx1"/>
          </a:fontRef>
        </p:style>
      </p:cxnSp>
      <p:cxnSp>
        <p:nvCxnSpPr>
          <p:cNvPr id="20" name="Elbow Connector 19"/>
          <p:cNvCxnSpPr/>
          <p:nvPr/>
        </p:nvCxnSpPr>
        <p:spPr>
          <a:xfrm>
            <a:off x="4509286" y="3472813"/>
            <a:ext cx="2510986" cy="382853"/>
          </a:xfrm>
          <a:prstGeom prst="bentConnector2">
            <a:avLst/>
          </a:prstGeom>
          <a:ln w="28575">
            <a:solidFill>
              <a:schemeClr val="tx1"/>
            </a:solidFill>
            <a:tailEnd type="arrow"/>
          </a:ln>
          <a:effectLst/>
        </p:spPr>
        <p:style>
          <a:lnRef idx="1">
            <a:schemeClr val="dk1"/>
          </a:lnRef>
          <a:fillRef idx="0">
            <a:schemeClr val="dk1"/>
          </a:fillRef>
          <a:effectRef idx="0">
            <a:schemeClr val="dk1"/>
          </a:effectRef>
          <a:fontRef idx="minor">
            <a:schemeClr val="tx1"/>
          </a:fontRef>
        </p:style>
      </p:cxnSp>
      <p:cxnSp>
        <p:nvCxnSpPr>
          <p:cNvPr id="22" name="Elbow Connector 21"/>
          <p:cNvCxnSpPr>
            <a:endCxn id="10" idx="0"/>
          </p:cNvCxnSpPr>
          <p:nvPr/>
        </p:nvCxnSpPr>
        <p:spPr>
          <a:xfrm rot="10800000" flipV="1">
            <a:off x="1979712" y="3472812"/>
            <a:ext cx="2529574" cy="382853"/>
          </a:xfrm>
          <a:prstGeom prst="bentConnector2">
            <a:avLst/>
          </a:prstGeom>
          <a:ln w="28575">
            <a:solidFill>
              <a:schemeClr val="tx1"/>
            </a:solidFill>
            <a:tailEnd type="arrow"/>
          </a:ln>
          <a:effectLst/>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701701" y="2210718"/>
            <a:ext cx="1306383" cy="369332"/>
          </a:xfrm>
          <a:prstGeom prst="rect">
            <a:avLst/>
          </a:prstGeom>
          <a:noFill/>
        </p:spPr>
        <p:txBody>
          <a:bodyPr wrap="none" rtlCol="0">
            <a:spAutoFit/>
          </a:bodyPr>
          <a:lstStyle/>
          <a:p>
            <a:pPr>
              <a:buSzPct val="110000"/>
            </a:pPr>
            <a:r>
              <a:rPr lang="en-AU" dirty="0" smtClean="0"/>
              <a:t>Query Plan</a:t>
            </a:r>
          </a:p>
        </p:txBody>
      </p:sp>
      <p:sp>
        <p:nvSpPr>
          <p:cNvPr id="25" name="TextBox 24"/>
          <p:cNvSpPr txBox="1"/>
          <p:nvPr/>
        </p:nvSpPr>
        <p:spPr>
          <a:xfrm>
            <a:off x="899592" y="5445224"/>
            <a:ext cx="2344906" cy="369332"/>
          </a:xfrm>
          <a:prstGeom prst="rect">
            <a:avLst/>
          </a:prstGeom>
          <a:noFill/>
        </p:spPr>
        <p:txBody>
          <a:bodyPr wrap="square" rtlCol="0">
            <a:spAutoFit/>
          </a:bodyPr>
          <a:lstStyle/>
          <a:p>
            <a:pPr>
              <a:buSzPct val="110000"/>
            </a:pPr>
            <a:r>
              <a:rPr lang="en-AU" dirty="0" smtClean="0"/>
              <a:t>Execution Context 1</a:t>
            </a:r>
          </a:p>
        </p:txBody>
      </p:sp>
      <p:sp>
        <p:nvSpPr>
          <p:cNvPr id="27" name="TextBox 26"/>
          <p:cNvSpPr txBox="1"/>
          <p:nvPr/>
        </p:nvSpPr>
        <p:spPr>
          <a:xfrm>
            <a:off x="5940152" y="5445224"/>
            <a:ext cx="2344906" cy="369332"/>
          </a:xfrm>
          <a:prstGeom prst="rect">
            <a:avLst/>
          </a:prstGeom>
          <a:noFill/>
        </p:spPr>
        <p:txBody>
          <a:bodyPr wrap="square" rtlCol="0">
            <a:spAutoFit/>
          </a:bodyPr>
          <a:lstStyle/>
          <a:p>
            <a:pPr>
              <a:buSzPct val="110000"/>
            </a:pPr>
            <a:r>
              <a:rPr lang="en-AU" dirty="0" smtClean="0"/>
              <a:t>Execution Context 3</a:t>
            </a:r>
          </a:p>
        </p:txBody>
      </p:sp>
      <p:sp>
        <p:nvSpPr>
          <p:cNvPr id="28" name="TextBox 27"/>
          <p:cNvSpPr txBox="1"/>
          <p:nvPr/>
        </p:nvSpPr>
        <p:spPr>
          <a:xfrm>
            <a:off x="3451230" y="5445224"/>
            <a:ext cx="2344906" cy="369332"/>
          </a:xfrm>
          <a:prstGeom prst="rect">
            <a:avLst/>
          </a:prstGeom>
          <a:noFill/>
        </p:spPr>
        <p:txBody>
          <a:bodyPr wrap="square" rtlCol="0">
            <a:spAutoFit/>
          </a:bodyPr>
          <a:lstStyle/>
          <a:p>
            <a:pPr>
              <a:buSzPct val="110000"/>
            </a:pPr>
            <a:r>
              <a:rPr lang="en-AU" dirty="0" smtClean="0"/>
              <a:t>Execution Context 2</a:t>
            </a:r>
          </a:p>
        </p:txBody>
      </p:sp>
    </p:spTree>
    <p:extLst>
      <p:ext uri="{BB962C8B-B14F-4D97-AF65-F5344CB8AC3E}">
        <p14:creationId xmlns:p14="http://schemas.microsoft.com/office/powerpoint/2010/main" val="37375924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dirty="0" smtClean="0"/>
              <a:t>Query Optimizer</a:t>
            </a:r>
            <a:endParaRPr lang="en-US" dirty="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a:solidFill>
                <a:prstClr val="white"/>
              </a:solidFill>
            </a:endParaRPr>
          </a:p>
        </p:txBody>
      </p:sp>
      <p:sp>
        <p:nvSpPr>
          <p:cNvPr id="4" name="Content Placeholder 3"/>
          <p:cNvSpPr>
            <a:spLocks noGrp="1"/>
          </p:cNvSpPr>
          <p:nvPr>
            <p:ph idx="1"/>
          </p:nvPr>
        </p:nvSpPr>
        <p:spPr/>
        <p:txBody>
          <a:bodyPr>
            <a:normAutofit/>
          </a:bodyPr>
          <a:lstStyle/>
          <a:p>
            <a:r>
              <a:rPr lang="en-AU" i="1" dirty="0" smtClean="0"/>
              <a:t>Query compilation </a:t>
            </a:r>
            <a:r>
              <a:rPr lang="en-AU" dirty="0" smtClean="0"/>
              <a:t>is  </a:t>
            </a:r>
            <a:r>
              <a:rPr lang="en-AU" dirty="0"/>
              <a:t>the process of choosing the fastest execution </a:t>
            </a:r>
            <a:r>
              <a:rPr lang="en-AU" dirty="0" smtClean="0"/>
              <a:t>plan</a:t>
            </a:r>
            <a:endParaRPr lang="en-AU" dirty="0"/>
          </a:p>
          <a:p>
            <a:r>
              <a:rPr lang="en-AU" dirty="0" smtClean="0"/>
              <a:t>The query optimizer </a:t>
            </a:r>
          </a:p>
          <a:p>
            <a:pPr lvl="1"/>
            <a:r>
              <a:rPr lang="en-AU" dirty="0"/>
              <a:t>p</a:t>
            </a:r>
            <a:r>
              <a:rPr lang="en-AU" dirty="0" smtClean="0"/>
              <a:t>arses a query into tree representation</a:t>
            </a:r>
          </a:p>
          <a:p>
            <a:pPr lvl="1"/>
            <a:r>
              <a:rPr lang="en-AU" dirty="0"/>
              <a:t>v</a:t>
            </a:r>
            <a:r>
              <a:rPr lang="en-AU" dirty="0" smtClean="0"/>
              <a:t>alidates the query</a:t>
            </a:r>
          </a:p>
          <a:p>
            <a:pPr lvl="1"/>
            <a:r>
              <a:rPr lang="en-AU" dirty="0" smtClean="0"/>
              <a:t>evaluates possible query plans</a:t>
            </a:r>
          </a:p>
          <a:p>
            <a:pPr lvl="1"/>
            <a:r>
              <a:rPr lang="en-AU" dirty="0" smtClean="0"/>
              <a:t>picks a ‘good enough’ plan, based on cost</a:t>
            </a:r>
          </a:p>
          <a:p>
            <a:pPr lvl="1"/>
            <a:endParaRPr lang="en-AU" dirty="0" smtClean="0"/>
          </a:p>
          <a:p>
            <a:endParaRPr lang="en-AU" dirty="0" smtClean="0"/>
          </a:p>
          <a:p>
            <a:endParaRPr lang="en-AU" dirty="0" smtClean="0"/>
          </a:p>
          <a:p>
            <a:endParaRPr lang="en-AU" dirty="0"/>
          </a:p>
        </p:txBody>
      </p:sp>
    </p:spTree>
    <p:extLst>
      <p:ext uri="{BB962C8B-B14F-4D97-AF65-F5344CB8AC3E}">
        <p14:creationId xmlns:p14="http://schemas.microsoft.com/office/powerpoint/2010/main" val="4810429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Query Execution</a:t>
            </a:r>
            <a:endParaRPr lang="en-AU" dirty="0"/>
          </a:p>
        </p:txBody>
      </p:sp>
      <p:sp>
        <p:nvSpPr>
          <p:cNvPr id="3" name="Content Placeholder 2"/>
          <p:cNvSpPr>
            <a:spLocks noGrp="1"/>
          </p:cNvSpPr>
          <p:nvPr>
            <p:ph idx="1"/>
          </p:nvPr>
        </p:nvSpPr>
        <p:spPr/>
        <p:txBody>
          <a:bodyPr/>
          <a:lstStyle/>
          <a:p>
            <a:r>
              <a:rPr lang="en-AU" dirty="0" smtClean="0"/>
              <a:t>The process </a:t>
            </a:r>
            <a:r>
              <a:rPr lang="en-AU" dirty="0"/>
              <a:t>of executing the plan that is </a:t>
            </a:r>
            <a:r>
              <a:rPr lang="en-AU" dirty="0" smtClean="0"/>
              <a:t>created during </a:t>
            </a:r>
            <a:r>
              <a:rPr lang="en-AU" dirty="0"/>
              <a:t>query compilation </a:t>
            </a:r>
          </a:p>
          <a:p>
            <a:r>
              <a:rPr lang="en-AU" dirty="0" smtClean="0"/>
              <a:t>Not necessarily performed directly after query compilation</a:t>
            </a:r>
          </a:p>
          <a:p>
            <a:r>
              <a:rPr lang="en-AU" dirty="0" smtClean="0"/>
              <a:t>May trigger a query recompile</a:t>
            </a:r>
          </a:p>
          <a:p>
            <a:pPr lvl="1"/>
            <a:r>
              <a:rPr lang="en-AU" dirty="0" smtClean="0"/>
              <a:t>Compilation vs. recompilation</a:t>
            </a:r>
          </a:p>
          <a:p>
            <a:r>
              <a:rPr lang="en-AU" dirty="0" smtClean="0"/>
              <a:t>Query recompiles may occur because of</a:t>
            </a:r>
          </a:p>
          <a:p>
            <a:pPr lvl="1"/>
            <a:r>
              <a:rPr lang="en-AU" dirty="0"/>
              <a:t>c</a:t>
            </a:r>
            <a:r>
              <a:rPr lang="en-AU" dirty="0" smtClean="0"/>
              <a:t>orrectness-related reasons</a:t>
            </a:r>
          </a:p>
          <a:p>
            <a:pPr lvl="1"/>
            <a:r>
              <a:rPr lang="en-AU" dirty="0"/>
              <a:t>p</a:t>
            </a:r>
            <a:r>
              <a:rPr lang="en-AU" dirty="0" smtClean="0"/>
              <a:t>lan optimality related reasons </a:t>
            </a:r>
          </a:p>
          <a:p>
            <a:pPr lvl="1"/>
            <a:endParaRPr lang="en-AU" dirty="0" smtClean="0"/>
          </a:p>
          <a:p>
            <a:endParaRPr lang="en-AU" dirty="0" smtClean="0"/>
          </a:p>
          <a:p>
            <a:endParaRPr lang="en-AU" dirty="0" smtClean="0"/>
          </a:p>
          <a:p>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8216439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Compilation and Execution overview</a:t>
            </a:r>
            <a:endParaRPr lang="en-AU" dirty="0"/>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a:solidFill>
                <a:prstClr val="white"/>
              </a:solidFill>
            </a:endParaRPr>
          </a:p>
        </p:txBody>
      </p:sp>
      <p:pic>
        <p:nvPicPr>
          <p:cNvPr id="7" name="Picture 6" descr="M06_Compilation and Execution Process.png"/>
          <p:cNvPicPr>
            <a:picLocks noChangeAspect="1"/>
          </p:cNvPicPr>
          <p:nvPr/>
        </p:nvPicPr>
        <p:blipFill>
          <a:blip r:embed="rId3" cstate="print"/>
          <a:stretch>
            <a:fillRect/>
          </a:stretch>
        </p:blipFill>
        <p:spPr>
          <a:xfrm>
            <a:off x="2057400" y="1371599"/>
            <a:ext cx="4953000" cy="4733679"/>
          </a:xfrm>
          <a:prstGeom prst="rect">
            <a:avLst/>
          </a:prstGeom>
        </p:spPr>
      </p:pic>
    </p:spTree>
    <p:extLst>
      <p:ext uri="{BB962C8B-B14F-4D97-AF65-F5344CB8AC3E}">
        <p14:creationId xmlns:p14="http://schemas.microsoft.com/office/powerpoint/2010/main" val="8173646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 Server 2012 Query Optimization">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22661E-0BAC-494A-86B4-DD4A1044C6B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e10c8cff-f1b9-462f-9532-75272795b724"/>
    <ds:schemaRef ds:uri="http://www.w3.org/XML/1998/namespace"/>
  </ds:schemaRefs>
</ds:datastoreItem>
</file>

<file path=customXml/itemProps2.xml><?xml version="1.0" encoding="utf-8"?>
<ds:datastoreItem xmlns:ds="http://schemas.openxmlformats.org/officeDocument/2006/customXml" ds:itemID="{7205DE20-3E00-4460-8ABA-4110C899F874}">
  <ds:schemaRefs>
    <ds:schemaRef ds:uri="http://schemas.microsoft.com/sharepoint/v3/contenttype/forms"/>
  </ds:schemaRefs>
</ds:datastoreItem>
</file>

<file path=customXml/itemProps3.xml><?xml version="1.0" encoding="utf-8"?>
<ds:datastoreItem xmlns:ds="http://schemas.openxmlformats.org/officeDocument/2006/customXml" ds:itemID="{CAC420CC-94D9-44D9-989B-AC2F8D02EA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SQL Server 2012 Query Optimization</Template>
  <TotalTime>10002</TotalTime>
  <Words>3268</Words>
  <Application>Microsoft Office PowerPoint</Application>
  <PresentationFormat>On-screen Show (4:3)</PresentationFormat>
  <Paragraphs>330</Paragraphs>
  <Slides>15</Slides>
  <Notes>15</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SQL Server 2012 Query Optimization</vt:lpstr>
      <vt:lpstr>Module 4: Query Optimization</vt:lpstr>
      <vt:lpstr>Conditions and Terms of Use </vt:lpstr>
      <vt:lpstr>Students: How to View this Presentation</vt:lpstr>
      <vt:lpstr>Lesson 17: Query Processing </vt:lpstr>
      <vt:lpstr>Objective</vt:lpstr>
      <vt:lpstr>Query Plans and Execution Contexts</vt:lpstr>
      <vt:lpstr>Query Optimizer</vt:lpstr>
      <vt:lpstr>Query Execution</vt:lpstr>
      <vt:lpstr>Compilation and Execution overview</vt:lpstr>
      <vt:lpstr>Query Plan Generation</vt:lpstr>
      <vt:lpstr>Recompilation Threshold (RT)</vt:lpstr>
      <vt:lpstr>Recompilation Threshold Calculation</vt:lpstr>
      <vt:lpstr>Optimization Process</vt:lpstr>
      <vt:lpstr>Query Parallelism</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Peet Slikker</dc:creator>
  <cp:lastModifiedBy>Pam Lahoud</cp:lastModifiedBy>
  <cp:revision>728</cp:revision>
  <dcterms:created xsi:type="dcterms:W3CDTF">2011-12-01T02:53:59Z</dcterms:created>
  <dcterms:modified xsi:type="dcterms:W3CDTF">2012-12-18T00:29:50Z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