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720" r:id="rId4"/>
  </p:sldMasterIdLst>
  <p:notesMasterIdLst>
    <p:notesMasterId r:id="rId20"/>
  </p:notesMasterIdLst>
  <p:handoutMasterIdLst>
    <p:handoutMasterId r:id="rId21"/>
  </p:handoutMasterIdLst>
  <p:sldIdLst>
    <p:sldId id="406" r:id="rId5"/>
    <p:sldId id="262" r:id="rId6"/>
    <p:sldId id="298" r:id="rId7"/>
    <p:sldId id="294" r:id="rId8"/>
    <p:sldId id="312" r:id="rId9"/>
    <p:sldId id="402" r:id="rId10"/>
    <p:sldId id="313" r:id="rId11"/>
    <p:sldId id="314" r:id="rId12"/>
    <p:sldId id="403" r:id="rId13"/>
    <p:sldId id="319" r:id="rId14"/>
    <p:sldId id="322" r:id="rId15"/>
    <p:sldId id="335" r:id="rId16"/>
    <p:sldId id="304" r:id="rId17"/>
    <p:sldId id="404" r:id="rId18"/>
    <p:sldId id="407" r:id="rId1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dja Honeywell" initials="NH" lastIdx="6" clrIdx="0"/>
  <p:cmAuthor id="1" name="Ruben Gonzalez Davila" initials="RGD" lastIdx="2" clrIdx="1"/>
  <p:cmAuthor id="2" name="Pam Lahoud" initials="PL"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4C85"/>
    <a:srgbClr val="FFE48F"/>
    <a:srgbClr val="ECBA3C"/>
    <a:srgbClr val="BAE6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17" autoAdjust="0"/>
    <p:restoredTop sz="71880" autoAdjust="0"/>
  </p:normalViewPr>
  <p:slideViewPr>
    <p:cSldViewPr>
      <p:cViewPr>
        <p:scale>
          <a:sx n="74" d="100"/>
          <a:sy n="74" d="100"/>
        </p:scale>
        <p:origin x="-78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398" y="-72"/>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1D78CDF2-5B29-44D5-9212-F6D6D75CE10B}" type="datetimeFigureOut">
              <a:rPr lang="en-US" smtClean="0"/>
              <a:t>1/10/2013</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smtClean="0"/>
              <a:t>© 2011 Microsoft Corporation    	Microsoft Confidential</a:t>
            </a: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8CD7E6A7-47D6-4037-8DFB-B7A24BAF63DC}" type="slidenum">
              <a:rPr lang="en-US" smtClean="0"/>
              <a:t>‹#›</a:t>
            </a:fld>
            <a:endParaRPr lang="en-US"/>
          </a:p>
        </p:txBody>
      </p:sp>
    </p:spTree>
    <p:extLst>
      <p:ext uri="{BB962C8B-B14F-4D97-AF65-F5344CB8AC3E}">
        <p14:creationId xmlns:p14="http://schemas.microsoft.com/office/powerpoint/2010/main" val="151691888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705000" y="111696"/>
            <a:ext cx="3875087" cy="290512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192832" y="3098800"/>
            <a:ext cx="6624736" cy="5655310"/>
          </a:xfrm>
          <a:prstGeom prst="rect">
            <a:avLst/>
          </a:prstGeom>
          <a:ln>
            <a:solidFill>
              <a:schemeClr val="tx1"/>
            </a:solidFill>
          </a:ln>
        </p:spPr>
        <p:txBody>
          <a:bodyPr vert="horz" lIns="93177" tIns="46589" rIns="93177" bIns="4658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915400"/>
            <a:ext cx="4572000" cy="314033"/>
          </a:xfrm>
          <a:prstGeom prst="rect">
            <a:avLst/>
          </a:prstGeom>
        </p:spPr>
        <p:txBody>
          <a:bodyPr vert="horz" lIns="93177" tIns="46589" rIns="93177" bIns="46589" rtlCol="0" anchor="b"/>
          <a:lstStyle>
            <a:lvl1pPr algn="l">
              <a:defRPr sz="1200"/>
            </a:lvl1pPr>
          </a:lstStyle>
          <a:p>
            <a:r>
              <a:rPr lang="en-US" smtClean="0"/>
              <a:t>© 2011 Microsoft Corporation    	Microsoft Confidential</a:t>
            </a:r>
            <a:endParaRPr lang="en-US"/>
          </a:p>
        </p:txBody>
      </p:sp>
      <p:sp>
        <p:nvSpPr>
          <p:cNvPr id="7" name="Slide Number Placeholder 6"/>
          <p:cNvSpPr>
            <a:spLocks noGrp="1"/>
          </p:cNvSpPr>
          <p:nvPr>
            <p:ph type="sldNum" sz="quarter" idx="5"/>
          </p:nvPr>
        </p:nvSpPr>
        <p:spPr>
          <a:xfrm>
            <a:off x="5257800" y="8829967"/>
            <a:ext cx="1750978" cy="464820"/>
          </a:xfrm>
          <a:prstGeom prst="rect">
            <a:avLst/>
          </a:prstGeom>
        </p:spPr>
        <p:txBody>
          <a:bodyPr vert="horz" lIns="93177" tIns="46589" rIns="93177" bIns="46589" rtlCol="0" anchor="b"/>
          <a:lstStyle>
            <a:lvl1pPr algn="r">
              <a:defRPr sz="1200"/>
            </a:lvl1pPr>
          </a:lstStyle>
          <a:p>
            <a:fld id="{89920E16-7E2D-4061-8759-5F8497A7A433}" type="slidenum">
              <a:rPr lang="en-US" smtClean="0"/>
              <a:pPr/>
              <a:t>‹#›</a:t>
            </a:fld>
            <a:endParaRPr lang="en-US"/>
          </a:p>
        </p:txBody>
      </p:sp>
    </p:spTree>
    <p:extLst>
      <p:ext uri="{BB962C8B-B14F-4D97-AF65-F5344CB8AC3E}">
        <p14:creationId xmlns:p14="http://schemas.microsoft.com/office/powerpoint/2010/main" val="344970577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180975" indent="0" algn="l" defTabSz="914400" rtl="0" eaLnBrk="1" latinLnBrk="0" hangingPunct="1">
      <a:defRPr sz="1200" kern="1200">
        <a:solidFill>
          <a:schemeClr val="tx1"/>
        </a:solidFill>
        <a:latin typeface="+mn-lt"/>
        <a:ea typeface="+mn-ea"/>
        <a:cs typeface="+mn-cs"/>
      </a:defRPr>
    </a:lvl2pPr>
    <a:lvl3pPr marL="361950" indent="0" algn="l" defTabSz="914400" rtl="0" eaLnBrk="1" latinLnBrk="0" hangingPunct="1">
      <a:defRPr sz="1200" kern="1200">
        <a:solidFill>
          <a:schemeClr val="tx1"/>
        </a:solidFill>
        <a:latin typeface="+mn-lt"/>
        <a:ea typeface="+mn-ea"/>
        <a:cs typeface="+mn-cs"/>
      </a:defRPr>
    </a:lvl3pPr>
    <a:lvl4pPr marL="542925" indent="0" algn="l" defTabSz="914400" rtl="0" eaLnBrk="1" latinLnBrk="0" hangingPunct="1">
      <a:defRPr sz="1200" kern="1200">
        <a:solidFill>
          <a:schemeClr val="tx1"/>
        </a:solidFill>
        <a:latin typeface="+mn-lt"/>
        <a:ea typeface="+mn-ea"/>
        <a:cs typeface="+mn-cs"/>
      </a:defRPr>
    </a:lvl4pPr>
    <a:lvl5pPr marL="714375"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msdn.microsoft.com/en-us/library/ms187348(v=SQL.110).aspx"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msdn.microsoft.com/en-us/library/jj553546.aspx" TargetMode="External"/><Relationship Id="rId5" Type="http://schemas.openxmlformats.org/officeDocument/2006/relationships/hyperlink" Target="http://msdn.microsoft.com/en-us/library/ms190330(v=SQL.110).aspx" TargetMode="External"/><Relationship Id="rId4" Type="http://schemas.openxmlformats.org/officeDocument/2006/relationships/hyperlink" Target="http://msdn.microsoft.com/en-us/library/ms173804(v=SQL.110).aspx"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blogs.msdn.com/b/sqlserverstorageengine/archive/2011/12/22/alwayson-making-upto-date-statistics-available-on-readable-secondary-read-only-database-and-database-snapshot.aspx"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sdn.microsoft.com/en-us/library/dd535534(v=sql.100).aspx"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1</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859620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a:xfrm>
            <a:off x="192832" y="3098800"/>
            <a:ext cx="6624736" cy="5797872"/>
          </a:xfrm>
        </p:spPr>
        <p:txBody>
          <a:bodyPr/>
          <a:lstStyle/>
          <a:p>
            <a:r>
              <a:rPr lang="en-AU" b="1" dirty="0" smtClean="0"/>
              <a:t>UPDATE STATISTICS </a:t>
            </a:r>
            <a:r>
              <a:rPr lang="en-AU" b="0" dirty="0" smtClean="0"/>
              <a:t>is</a:t>
            </a:r>
            <a:r>
              <a:rPr lang="en-AU" b="0" baseline="0" dirty="0" smtClean="0"/>
              <a:t> used to update the statistics on a table or index manually. </a:t>
            </a:r>
            <a:r>
              <a:rPr lang="en-AU" dirty="0"/>
              <a:t>SQL Server BOL</a:t>
            </a:r>
            <a:r>
              <a:rPr lang="en-AU" dirty="0" smtClean="0"/>
              <a:t>: </a:t>
            </a:r>
            <a:r>
              <a:rPr lang="en-AU" dirty="0" smtClean="0">
                <a:hlinkClick r:id="rId3"/>
              </a:rPr>
              <a:t>http</a:t>
            </a:r>
            <a:r>
              <a:rPr lang="en-AU" dirty="0">
                <a:hlinkClick r:id="rId3"/>
              </a:rPr>
              <a:t>://msdn.microsoft.com/en-us/library/ms187348(v=SQL.110).</a:t>
            </a:r>
            <a:r>
              <a:rPr lang="en-AU" dirty="0" smtClean="0">
                <a:hlinkClick r:id="rId3"/>
              </a:rPr>
              <a:t>aspx</a:t>
            </a:r>
            <a:r>
              <a:rPr lang="en-AU" dirty="0" smtClean="0"/>
              <a:t>  </a:t>
            </a:r>
          </a:p>
          <a:p>
            <a:r>
              <a:rPr lang="en-AU" b="0" baseline="0" dirty="0" smtClean="0"/>
              <a:t>Options:</a:t>
            </a:r>
          </a:p>
          <a:p>
            <a:pPr marL="352425" lvl="1" indent="-171450">
              <a:buFont typeface="Arial" pitchFamily="34" charset="0"/>
              <a:buChar char="•"/>
            </a:pPr>
            <a:r>
              <a:rPr lang="en-AU" b="1" baseline="0" dirty="0" smtClean="0"/>
              <a:t>FULLSCAN </a:t>
            </a:r>
            <a:r>
              <a:rPr lang="en-AU" b="0" baseline="0" dirty="0" smtClean="0"/>
              <a:t>will c</a:t>
            </a:r>
            <a:r>
              <a:rPr lang="en-AU" dirty="0" smtClean="0"/>
              <a:t>ompute </a:t>
            </a:r>
            <a:r>
              <a:rPr lang="en-AU" dirty="0"/>
              <a:t>statistics by scanning all rows in the table or indexed </a:t>
            </a:r>
            <a:r>
              <a:rPr lang="en-AU" dirty="0" smtClean="0"/>
              <a:t>view.  It </a:t>
            </a:r>
            <a:r>
              <a:rPr lang="en-AU" dirty="0"/>
              <a:t>is recommended to use this </a:t>
            </a:r>
            <a:r>
              <a:rPr lang="en-AU" dirty="0" smtClean="0"/>
              <a:t>in conjunction with the NORECOMPUTE option to prevent AUTO_UPDATE_STATISTICS from updating stats using default sampling.</a:t>
            </a:r>
          </a:p>
          <a:p>
            <a:pPr marL="352425" lvl="1" indent="-171450">
              <a:buFont typeface="Arial" pitchFamily="34" charset="0"/>
              <a:buChar char="•"/>
            </a:pPr>
            <a:r>
              <a:rPr lang="en-AU" b="1" baseline="0" dirty="0" smtClean="0"/>
              <a:t>NORECOMPUTE</a:t>
            </a:r>
            <a:r>
              <a:rPr lang="en-AU" b="1" dirty="0" smtClean="0"/>
              <a:t> </a:t>
            </a:r>
            <a:r>
              <a:rPr lang="en-AU" b="0" dirty="0" smtClean="0"/>
              <a:t>will disable AUTO_UPDATE_STATISTICS for th</a:t>
            </a:r>
            <a:r>
              <a:rPr lang="en-AU" dirty="0"/>
              <a:t>e </a:t>
            </a:r>
            <a:r>
              <a:rPr lang="en-AU" dirty="0" smtClean="0"/>
              <a:t>specified statistics after the update</a:t>
            </a:r>
          </a:p>
          <a:p>
            <a:pPr marL="352425" lvl="1" indent="-171450">
              <a:buFont typeface="Arial" pitchFamily="34" charset="0"/>
              <a:buChar char="•"/>
            </a:pPr>
            <a:r>
              <a:rPr lang="en-AU" b="1" dirty="0" smtClean="0"/>
              <a:t>RESAMPLE </a:t>
            </a:r>
            <a:r>
              <a:rPr lang="en-AU" dirty="0" smtClean="0"/>
              <a:t>option </a:t>
            </a:r>
            <a:r>
              <a:rPr lang="en-AU" dirty="0"/>
              <a:t>updates each statistic using its most recent sample </a:t>
            </a:r>
            <a:r>
              <a:rPr lang="en-AU" dirty="0" smtClean="0"/>
              <a:t>rat</a:t>
            </a:r>
            <a:r>
              <a:rPr lang="en-AU" b="0" dirty="0" smtClean="0"/>
              <a:t>e, which may be a full scan for indexes that have not been updated</a:t>
            </a:r>
            <a:r>
              <a:rPr lang="en-AU" dirty="0" smtClean="0"/>
              <a:t> </a:t>
            </a:r>
            <a:r>
              <a:rPr lang="en-AU" dirty="0"/>
              <a:t>with </a:t>
            </a:r>
            <a:r>
              <a:rPr lang="en-AU" dirty="0" smtClean="0"/>
              <a:t>AUTO_UPDATE_STATISTICS  </a:t>
            </a:r>
            <a:r>
              <a:rPr lang="en-AU" dirty="0"/>
              <a:t>or </a:t>
            </a:r>
            <a:r>
              <a:rPr lang="en-AU" dirty="0" err="1" smtClean="0"/>
              <a:t>sp_updatestats</a:t>
            </a:r>
            <a:r>
              <a:rPr lang="en-AU" dirty="0" smtClean="0"/>
              <a:t>.</a:t>
            </a:r>
            <a:endParaRPr lang="en-AU" dirty="0"/>
          </a:p>
          <a:p>
            <a:endParaRPr lang="en-AU" b="1" dirty="0" smtClean="0"/>
          </a:p>
          <a:p>
            <a:r>
              <a:rPr lang="en-AU" b="1" dirty="0" err="1" smtClean="0"/>
              <a:t>sp_updatestats</a:t>
            </a:r>
            <a:r>
              <a:rPr lang="en-AU" b="0" baseline="0" dirty="0" smtClean="0"/>
              <a:t> is used to manually update all statistics for </a:t>
            </a:r>
            <a:r>
              <a:rPr lang="en-AU" dirty="0" smtClean="0"/>
              <a:t>user-defined and internal tables in a database.  It </a:t>
            </a:r>
            <a:r>
              <a:rPr lang="en-US" dirty="0" smtClean="0"/>
              <a:t>updates </a:t>
            </a:r>
            <a:r>
              <a:rPr lang="en-US" dirty="0"/>
              <a:t>only the statistics that require updating based on the </a:t>
            </a:r>
            <a:r>
              <a:rPr lang="en-US" b="1" dirty="0" err="1"/>
              <a:t>rowmodctr</a:t>
            </a:r>
            <a:r>
              <a:rPr lang="en-US" dirty="0"/>
              <a:t> information in the </a:t>
            </a:r>
            <a:r>
              <a:rPr lang="en-US" b="1" dirty="0" err="1"/>
              <a:t>sys.sysindexes</a:t>
            </a:r>
            <a:r>
              <a:rPr lang="en-US" dirty="0"/>
              <a:t> catalog view, thus avoiding unnecessary updates of statistics on unchanged rows</a:t>
            </a:r>
            <a:r>
              <a:rPr lang="en-US" dirty="0" smtClean="0"/>
              <a:t>.</a:t>
            </a:r>
          </a:p>
          <a:p>
            <a:endParaRPr lang="en-US" dirty="0"/>
          </a:p>
          <a:p>
            <a:r>
              <a:rPr lang="en-AU" dirty="0" smtClean="0"/>
              <a:t>SQL </a:t>
            </a:r>
            <a:r>
              <a:rPr lang="en-AU" dirty="0"/>
              <a:t>Server BOL: </a:t>
            </a:r>
            <a:r>
              <a:rPr lang="en-AU" dirty="0">
                <a:hlinkClick r:id="rId4"/>
              </a:rPr>
              <a:t>http://msdn.microsoft.com/en-us/library/ms173804(v=SQL.110).</a:t>
            </a:r>
            <a:r>
              <a:rPr lang="en-AU" dirty="0" smtClean="0">
                <a:hlinkClick r:id="rId4"/>
              </a:rPr>
              <a:t>aspx</a:t>
            </a:r>
            <a:endParaRPr lang="en-AU" dirty="0" smtClean="0"/>
          </a:p>
          <a:p>
            <a:endParaRPr lang="en-AU" dirty="0"/>
          </a:p>
          <a:p>
            <a:r>
              <a:rPr lang="en-AU" b="1" dirty="0"/>
              <a:t>Note</a:t>
            </a:r>
            <a:r>
              <a:rPr lang="en-AU" dirty="0"/>
              <a:t>: updating statistics can trigger a </a:t>
            </a:r>
            <a:r>
              <a:rPr lang="en-AU" b="1" dirty="0"/>
              <a:t>recompile</a:t>
            </a:r>
            <a:r>
              <a:rPr lang="en-AU" dirty="0"/>
              <a:t> of stored procedures or other compiled code.</a:t>
            </a:r>
          </a:p>
          <a:p>
            <a:endParaRPr lang="en-AU" dirty="0" smtClean="0"/>
          </a:p>
          <a:p>
            <a:r>
              <a:rPr lang="en-AU" dirty="0" smtClean="0"/>
              <a:t>The</a:t>
            </a:r>
            <a:r>
              <a:rPr lang="en-AU" b="1" dirty="0" smtClean="0"/>
              <a:t> STATS_DATE</a:t>
            </a:r>
            <a:r>
              <a:rPr lang="en-AU" dirty="0" smtClean="0"/>
              <a:t> function will return the date when </a:t>
            </a:r>
            <a:r>
              <a:rPr lang="en-AU" dirty="0"/>
              <a:t>statistics were last </a:t>
            </a:r>
            <a:r>
              <a:rPr lang="en-AU" dirty="0" smtClean="0"/>
              <a:t>updated.</a:t>
            </a:r>
          </a:p>
          <a:p>
            <a:r>
              <a:rPr lang="en-AU" dirty="0" smtClean="0"/>
              <a:t>SQL </a:t>
            </a:r>
            <a:r>
              <a:rPr lang="en-AU" dirty="0"/>
              <a:t>Server BOL: </a:t>
            </a:r>
            <a:r>
              <a:rPr lang="en-AU" dirty="0">
                <a:hlinkClick r:id="rId5"/>
              </a:rPr>
              <a:t>http://msdn.microsoft.com/en-us/library/ms190330(v=SQL.110).</a:t>
            </a:r>
            <a:r>
              <a:rPr lang="en-AU" dirty="0" smtClean="0">
                <a:hlinkClick r:id="rId5"/>
              </a:rPr>
              <a:t>aspx</a:t>
            </a:r>
            <a:endParaRPr lang="en-AU" dirty="0"/>
          </a:p>
          <a:p>
            <a:endParaRPr lang="en-AU" b="0" dirty="0" smtClean="0"/>
          </a:p>
          <a:p>
            <a:r>
              <a:rPr lang="en-AU" b="1" dirty="0" err="1" smtClean="0"/>
              <a:t>sys.dm_db_stats_properties</a:t>
            </a:r>
            <a:r>
              <a:rPr lang="en-AU" dirty="0"/>
              <a:t> </a:t>
            </a:r>
            <a:r>
              <a:rPr lang="en-AU" dirty="0" smtClean="0"/>
              <a:t>is a new dynamic management function (available in SQL 2008 R2 SP2 and SQL 2012 SP1) which returns stats header information including when the stat was last updated, rows vs. rows sampled, number of steps in the histogram and the modification counter.  The modification counter is particularly useful as it is not exposed to the user via any other views or commands.</a:t>
            </a:r>
          </a:p>
          <a:p>
            <a:r>
              <a:rPr lang="en-AU" dirty="0"/>
              <a:t>SQL Server BOL: </a:t>
            </a:r>
            <a:r>
              <a:rPr lang="en-AU" dirty="0">
                <a:hlinkClick r:id="rId6"/>
              </a:rPr>
              <a:t>http://</a:t>
            </a:r>
            <a:r>
              <a:rPr lang="en-AU" dirty="0" smtClean="0">
                <a:hlinkClick r:id="rId6"/>
              </a:rPr>
              <a:t>msdn.microsoft.com/en-us/library/jj553546.aspx</a:t>
            </a:r>
            <a:r>
              <a:rPr lang="en-AU" dirty="0" smtClean="0"/>
              <a:t> </a:t>
            </a:r>
            <a:endParaRPr lang="en-AU" dirty="0" smtClean="0"/>
          </a:p>
          <a:p>
            <a:endParaRPr lang="en-AU" b="0" dirty="0" smtClean="0"/>
          </a:p>
          <a:p>
            <a:r>
              <a:rPr lang="en-AU" b="1" dirty="0" smtClean="0"/>
              <a:t>Rebuilding an index</a:t>
            </a:r>
            <a:r>
              <a:rPr lang="en-AU" dirty="0"/>
              <a:t> </a:t>
            </a:r>
            <a:r>
              <a:rPr lang="en-AU" dirty="0" smtClean="0"/>
              <a:t>will update statistics with a full scan.  It is redundant to update statistics on an index after it has been rebuilt.</a:t>
            </a:r>
            <a:endParaRPr lang="en-AU" b="1" dirty="0"/>
          </a:p>
          <a:p>
            <a:endParaRPr lang="en-AU" b="1" dirty="0" smtClean="0"/>
          </a:p>
        </p:txBody>
      </p:sp>
      <p:sp>
        <p:nvSpPr>
          <p:cNvPr id="4" name="Footer Placeholder 3"/>
          <p:cNvSpPr>
            <a:spLocks noGrp="1"/>
          </p:cNvSpPr>
          <p:nvPr>
            <p:ph type="ftr" sz="quarter" idx="10"/>
          </p:nvPr>
        </p:nvSpPr>
        <p:spPr/>
        <p:txBody>
          <a:bodyPr/>
          <a:lstStyle/>
          <a:p>
            <a:r>
              <a:rPr lang="en-US" dirty="0"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10</a:t>
            </a:fld>
            <a:endParaRPr lang="en-US" dirty="0"/>
          </a:p>
        </p:txBody>
      </p:sp>
    </p:spTree>
    <p:extLst>
      <p:ext uri="{BB962C8B-B14F-4D97-AF65-F5344CB8AC3E}">
        <p14:creationId xmlns:p14="http://schemas.microsoft.com/office/powerpoint/2010/main" val="177265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lstStyle/>
          <a:p>
            <a:r>
              <a:rPr lang="en-AU" dirty="0"/>
              <a:t>Database snapshots and read-only </a:t>
            </a:r>
            <a:r>
              <a:rPr lang="en-AU" dirty="0" smtClean="0"/>
              <a:t>databases are often used to service different query patterns than their primary counterparts. This means that different statistics are likely to be needed. The statistics that are updated on the primary database will be propagated to the replicas, however, the replicas were </a:t>
            </a:r>
            <a:r>
              <a:rPr lang="en-AU" dirty="0"/>
              <a:t>unable to have statistics updated or created because there are no physical changes allowed to any persistent </a:t>
            </a:r>
            <a:r>
              <a:rPr lang="en-AU" dirty="0" smtClean="0"/>
              <a:t>information, by definition of the read-only purpose.  </a:t>
            </a:r>
            <a:endParaRPr lang="en-AU" sz="1200" kern="1200" dirty="0" smtClean="0">
              <a:solidFill>
                <a:schemeClr val="tx1"/>
              </a:solidFill>
              <a:effectLst/>
              <a:latin typeface="+mn-lt"/>
              <a:ea typeface="+mn-ea"/>
              <a:cs typeface="+mn-cs"/>
            </a:endParaRPr>
          </a:p>
          <a:p>
            <a:endParaRPr lang="en-AU" dirty="0"/>
          </a:p>
          <a:p>
            <a:r>
              <a:rPr lang="en-AU" sz="1200" kern="1200" dirty="0" smtClean="0">
                <a:solidFill>
                  <a:schemeClr val="tx1"/>
                </a:solidFill>
                <a:effectLst/>
                <a:latin typeface="+mn-lt"/>
                <a:ea typeface="+mn-ea"/>
                <a:cs typeface="+mn-cs"/>
              </a:rPr>
              <a:t>SQL Server 2012 is able to work around this issue by creating statistics in TempDB for:</a:t>
            </a:r>
          </a:p>
          <a:p>
            <a:pPr marL="171450" indent="-171450">
              <a:buFont typeface="Arial" pitchFamily="34" charset="0"/>
              <a:buChar char="•"/>
            </a:pPr>
            <a:r>
              <a:rPr lang="en-AU" dirty="0" smtClean="0"/>
              <a:t>AlwaysOn readable secondaries</a:t>
            </a:r>
          </a:p>
          <a:p>
            <a:pPr marL="171450" indent="-171450">
              <a:buFont typeface="Arial" pitchFamily="34" charset="0"/>
              <a:buChar char="•"/>
            </a:pPr>
            <a:r>
              <a:rPr lang="en-AU" dirty="0" smtClean="0"/>
              <a:t>Database snapshots</a:t>
            </a:r>
          </a:p>
          <a:p>
            <a:pPr marL="171450" indent="-171450">
              <a:buFont typeface="Arial" pitchFamily="34" charset="0"/>
              <a:buChar char="•"/>
            </a:pPr>
            <a:r>
              <a:rPr lang="en-AU" dirty="0" smtClean="0"/>
              <a:t>Read-only databases</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TempDB is used because the read-only property of the three types of databases must be preserved.</a:t>
            </a:r>
          </a:p>
          <a:p>
            <a:endParaRPr lang="en-AU" dirty="0"/>
          </a:p>
          <a:p>
            <a:r>
              <a:rPr lang="en-AU" sz="1200" kern="1200" dirty="0" smtClean="0">
                <a:solidFill>
                  <a:schemeClr val="tx1"/>
                </a:solidFill>
                <a:effectLst/>
                <a:latin typeface="+mn-lt"/>
                <a:ea typeface="+mn-ea"/>
                <a:cs typeface="+mn-cs"/>
              </a:rPr>
              <a:t>Temporary statistics</a:t>
            </a:r>
          </a:p>
          <a:p>
            <a:pPr marL="171450" indent="-171450">
              <a:buFont typeface="Arial" pitchFamily="34" charset="0"/>
              <a:buChar char="•"/>
            </a:pPr>
            <a:r>
              <a:rPr lang="en-AU" sz="1200" kern="1200" dirty="0" smtClean="0">
                <a:solidFill>
                  <a:schemeClr val="tx1"/>
                </a:solidFill>
                <a:effectLst/>
                <a:latin typeface="+mn-lt"/>
                <a:ea typeface="+mn-ea"/>
                <a:cs typeface="+mn-cs"/>
              </a:rPr>
              <a:t>will guarantee that queries executed on replica databases will initiate statistics updates in the same manner as primary read-write databases</a:t>
            </a:r>
            <a:endParaRPr lang="en-AU" dirty="0"/>
          </a:p>
          <a:p>
            <a:pPr marL="171450" indent="-171450">
              <a:buFont typeface="Arial" pitchFamily="34" charset="0"/>
              <a:buChar char="•"/>
            </a:pPr>
            <a:r>
              <a:rPr lang="en-AU" dirty="0" smtClean="0"/>
              <a:t>are denoted with a 1 in the </a:t>
            </a:r>
            <a:r>
              <a:rPr lang="en-AU" i="1" baseline="0" dirty="0" err="1" smtClean="0"/>
              <a:t>is_temporary</a:t>
            </a:r>
            <a:r>
              <a:rPr lang="en-AU" baseline="0" dirty="0" smtClean="0"/>
              <a:t> column in the </a:t>
            </a:r>
            <a:r>
              <a:rPr lang="en-AU" i="1" baseline="0" dirty="0" smtClean="0"/>
              <a:t>sys.stats </a:t>
            </a:r>
            <a:r>
              <a:rPr lang="en-AU" baseline="0" dirty="0" smtClean="0"/>
              <a:t>DMV</a:t>
            </a:r>
          </a:p>
          <a:p>
            <a:pPr marL="171450" indent="-171450">
              <a:buFont typeface="Arial" pitchFamily="34" charset="0"/>
              <a:buChar char="•"/>
            </a:pPr>
            <a:r>
              <a:rPr lang="en-AU" dirty="0"/>
              <a:t>w</a:t>
            </a:r>
            <a:r>
              <a:rPr lang="en-AU" dirty="0" smtClean="0"/>
              <a:t>ill be lost when SQL Server restarts and will be created again if required</a:t>
            </a:r>
          </a:p>
          <a:p>
            <a:pPr marL="171450" indent="-171450">
              <a:buFont typeface="Arial" pitchFamily="34" charset="0"/>
              <a:buChar char="•"/>
            </a:pPr>
            <a:endParaRPr lang="en-AU" baseline="0" dirty="0"/>
          </a:p>
          <a:p>
            <a:r>
              <a:rPr lang="en-AU" dirty="0" smtClean="0"/>
              <a:t>More information:</a:t>
            </a:r>
          </a:p>
          <a:p>
            <a:r>
              <a:rPr lang="en-AU" dirty="0"/>
              <a:t>AlwaysOn: Making latest statistics available on Readable Secondary, Read-Only database and Database Snapshot</a:t>
            </a:r>
            <a:endParaRPr lang="en-AU" dirty="0" smtClean="0">
              <a:hlinkClick r:id="rId3"/>
            </a:endParaRPr>
          </a:p>
          <a:p>
            <a:r>
              <a:rPr lang="en-AU" dirty="0" smtClean="0">
                <a:hlinkClick r:id="rId3"/>
              </a:rPr>
              <a:t>http</a:t>
            </a:r>
            <a:r>
              <a:rPr lang="en-AU" dirty="0">
                <a:hlinkClick r:id="rId3"/>
              </a:rPr>
              <a:t>://</a:t>
            </a:r>
            <a:r>
              <a:rPr lang="en-AU" dirty="0" smtClean="0">
                <a:hlinkClick r:id="rId3"/>
              </a:rPr>
              <a:t>blogs.msdn.com/b/sqlserverstorageengine/archive/2011/12/22/alwayson-making-upto-date-statistics-available-on-readable-secondary-read-only-database-and-database-snapshot.aspx</a:t>
            </a:r>
            <a:r>
              <a:rPr lang="en-AU" dirty="0" smtClean="0"/>
              <a:t> </a:t>
            </a:r>
            <a:endParaRPr lang="en-AU" baseline="0" dirty="0" smtClean="0"/>
          </a:p>
          <a:p>
            <a:endParaRPr lang="en-AU" dirty="0"/>
          </a:p>
          <a:p>
            <a:endParaRPr lang="en-AU"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11</a:t>
            </a:fld>
            <a:endParaRPr lang="en-US"/>
          </a:p>
        </p:txBody>
      </p:sp>
    </p:spTree>
    <p:extLst>
      <p:ext uri="{BB962C8B-B14F-4D97-AF65-F5344CB8AC3E}">
        <p14:creationId xmlns:p14="http://schemas.microsoft.com/office/powerpoint/2010/main" val="3295841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normAutofit fontScale="92500" lnSpcReduction="20000"/>
              </a:bodyPr>
              <a:lstStyle/>
              <a:p>
                <a:r>
                  <a:rPr lang="en-AU" b="1" dirty="0" smtClean="0"/>
                  <a:t>Ascending </a:t>
                </a:r>
                <a:r>
                  <a:rPr lang="en-AU" b="1" dirty="0"/>
                  <a:t>key </a:t>
                </a:r>
                <a:r>
                  <a:rPr lang="en-AU" dirty="0"/>
                  <a:t>columns, such as IDENTITY </a:t>
                </a:r>
                <a:r>
                  <a:rPr lang="en-AU" dirty="0" smtClean="0"/>
                  <a:t>or timestamp datetime columns, </a:t>
                </a:r>
                <a:r>
                  <a:rPr lang="en-AU" dirty="0"/>
                  <a:t>can cause inaccurate statistics in tables with frequent INSERTs because new values all lie outside the </a:t>
                </a:r>
                <a:r>
                  <a:rPr lang="en-AU" dirty="0" smtClean="0"/>
                  <a:t>histogram. Updating statistics more often may alleviate issues, but there are two trace flags that can help. SQL Server will brand a column as ascending when </a:t>
                </a:r>
                <a:r>
                  <a:rPr lang="en-AU" dirty="0"/>
                  <a:t>the statistics </a:t>
                </a:r>
                <a:r>
                  <a:rPr lang="en-AU" dirty="0" smtClean="0"/>
                  <a:t>for  a column are </a:t>
                </a:r>
                <a:r>
                  <a:rPr lang="en-AU" dirty="0"/>
                  <a:t>seen to increase three </a:t>
                </a:r>
                <a:r>
                  <a:rPr lang="en-AU" dirty="0" smtClean="0"/>
                  <a:t>times, although it does not do anything with this information  by default. Trace flag </a:t>
                </a:r>
                <a:r>
                  <a:rPr lang="en-AU" sz="1200" kern="1200" dirty="0" smtClean="0">
                    <a:solidFill>
                      <a:schemeClr val="tx1"/>
                    </a:solidFill>
                    <a:effectLst/>
                    <a:latin typeface="+mn-lt"/>
                    <a:ea typeface="+mn-ea"/>
                    <a:cs typeface="+mn-cs"/>
                  </a:rPr>
                  <a:t>2388 is required to see the branding, [Leading column type],</a:t>
                </a:r>
                <a:r>
                  <a:rPr lang="en-AU" sz="1200" kern="1200" baseline="0" dirty="0" smtClean="0">
                    <a:solidFill>
                      <a:schemeClr val="tx1"/>
                    </a:solidFill>
                    <a:effectLst/>
                    <a:latin typeface="+mn-lt"/>
                    <a:ea typeface="+mn-ea"/>
                    <a:cs typeface="+mn-cs"/>
                  </a:rPr>
                  <a:t> with DBCC SHOW_STATISTICS</a:t>
                </a:r>
                <a:endParaRPr lang="en-AU" dirty="0"/>
              </a:p>
              <a:p>
                <a:endParaRPr lang="en-AU" dirty="0" smtClean="0"/>
              </a:p>
              <a:p>
                <a:r>
                  <a:rPr lang="en-AU" dirty="0"/>
                  <a:t>T</a:t>
                </a:r>
                <a:r>
                  <a:rPr lang="en-AU" dirty="0" smtClean="0"/>
                  <a:t>race </a:t>
                </a:r>
                <a:r>
                  <a:rPr lang="en-AU" dirty="0"/>
                  <a:t>flag </a:t>
                </a:r>
                <a:r>
                  <a:rPr lang="en-AU" b="1" dirty="0"/>
                  <a:t>2389</a:t>
                </a:r>
                <a:r>
                  <a:rPr lang="en-AU" dirty="0"/>
                  <a:t> </a:t>
                </a:r>
                <a:r>
                  <a:rPr lang="en-AU" dirty="0" smtClean="0"/>
                  <a:t>modifies behaviour  by  automatically updating statistics at compile time. </a:t>
                </a:r>
                <a:r>
                  <a:rPr lang="en-AU" dirty="0"/>
                  <a:t>A statement is compiled to find the highest value and a new step is added at the end of the existing histogram to model the recently added </a:t>
                </a:r>
                <a:r>
                  <a:rPr lang="en-AU" dirty="0" smtClean="0"/>
                  <a:t>data. This will happen if a column </a:t>
                </a:r>
                <a:r>
                  <a:rPr lang="en-AU" dirty="0"/>
                  <a:t>is branded </a:t>
                </a:r>
                <a:r>
                  <a:rPr lang="en-AU" dirty="0" smtClean="0"/>
                  <a:t>ascending and a </a:t>
                </a:r>
                <a:r>
                  <a:rPr lang="en-AU" dirty="0"/>
                  <a:t>covering index exists with the ascending column as the leading </a:t>
                </a:r>
                <a:r>
                  <a:rPr lang="en-AU" dirty="0" smtClean="0"/>
                  <a:t>key.</a:t>
                </a:r>
              </a:p>
              <a:p>
                <a:pPr marL="171450" indent="-171450">
                  <a:buFont typeface="Arial" pitchFamily="34" charset="0"/>
                  <a:buChar char="•"/>
                </a:pPr>
                <a:endParaRPr lang="en-AU" dirty="0"/>
              </a:p>
              <a:p>
                <a:r>
                  <a:rPr lang="en-AU" dirty="0"/>
                  <a:t>Trace flag </a:t>
                </a:r>
                <a:r>
                  <a:rPr lang="en-AU" b="1" dirty="0"/>
                  <a:t>2390</a:t>
                </a:r>
                <a:r>
                  <a:rPr lang="en-AU" dirty="0"/>
                  <a:t> </a:t>
                </a:r>
                <a:r>
                  <a:rPr lang="en-AU" dirty="0" smtClean="0"/>
                  <a:t>behaves as trace flag 2371 with the exception it will compile statistics if </a:t>
                </a:r>
                <a:r>
                  <a:rPr lang="en-AU" dirty="0"/>
                  <a:t>the ascending nature of the column is </a:t>
                </a:r>
                <a:r>
                  <a:rPr lang="en-AU" i="1" dirty="0"/>
                  <a:t>not</a:t>
                </a:r>
                <a:r>
                  <a:rPr lang="en-AU" dirty="0"/>
                  <a:t> known. </a:t>
                </a:r>
                <a:r>
                  <a:rPr lang="en-AU" dirty="0" smtClean="0"/>
                  <a:t>Providing  the </a:t>
                </a:r>
                <a:r>
                  <a:rPr lang="en-AU" dirty="0"/>
                  <a:t>column is a leading column in an </a:t>
                </a:r>
                <a:r>
                  <a:rPr lang="en-AU" dirty="0" smtClean="0"/>
                  <a:t>index, the </a:t>
                </a:r>
                <a:r>
                  <a:rPr lang="en-AU" dirty="0"/>
                  <a:t>optimizer will refresh the </a:t>
                </a:r>
                <a:r>
                  <a:rPr lang="en-AU" dirty="0" smtClean="0"/>
                  <a:t>statistic at </a:t>
                </a:r>
                <a:r>
                  <a:rPr lang="en-AU" dirty="0"/>
                  <a:t>query compile time. </a:t>
                </a:r>
                <a:r>
                  <a:rPr lang="en-AU" dirty="0" smtClean="0"/>
                  <a:t>Trace flag 2390 should not be use in isolation since it would no longer  refresh statistics automatically if the column is branded as ascending.</a:t>
                </a:r>
              </a:p>
              <a:p>
                <a:endParaRPr lang="en-US" b="1" dirty="0" smtClean="0"/>
              </a:p>
              <a:p>
                <a:r>
                  <a:rPr lang="en-US" b="1" dirty="0" smtClean="0"/>
                  <a:t>Large Number of rows</a:t>
                </a:r>
              </a:p>
              <a:p>
                <a:r>
                  <a:rPr lang="en-US" b="0" dirty="0" smtClean="0"/>
                  <a:t>Trace Flag 2371 was introduced in </a:t>
                </a:r>
                <a:r>
                  <a:rPr lang="en-AU" dirty="0" smtClean="0"/>
                  <a:t>SQL </a:t>
                </a:r>
                <a:r>
                  <a:rPr lang="en-AU" dirty="0"/>
                  <a:t>Server 2008 R2 </a:t>
                </a:r>
                <a:r>
                  <a:rPr lang="en-AU" dirty="0" smtClean="0"/>
                  <a:t>SP1 to alleviate this problem. The trace flag changes the RT to </a:t>
                </a:r>
                <a:r>
                  <a:rPr lang="en-US" dirty="0" smtClean="0">
                    <a:solidFill>
                      <a:schemeClr val="tx1">
                        <a:lumMod val="95000"/>
                        <a:lumOff val="5000"/>
                      </a:schemeClr>
                    </a:solidFill>
                  </a:rPr>
                  <a:t>min(default </a:t>
                </a:r>
                <a:r>
                  <a:rPr lang="en-US" dirty="0">
                    <a:solidFill>
                      <a:schemeClr val="tx1">
                        <a:lumMod val="95000"/>
                        <a:lumOff val="5000"/>
                      </a:schemeClr>
                    </a:solidFill>
                  </a:rPr>
                  <a:t>RT, </a:t>
                </a:r>
                <a:r>
                  <a:rPr lang="en-AU" dirty="0">
                    <a:solidFill>
                      <a:schemeClr val="tx1">
                        <a:lumMod val="95000"/>
                        <a:lumOff val="5000"/>
                      </a:schemeClr>
                    </a:solidFill>
                  </a:rPr>
                  <a:t> </a:t>
                </a:r>
                <a14:m>
                  <m:oMath xmlns:m="http://schemas.openxmlformats.org/officeDocument/2006/math">
                    <m:rad>
                      <m:radPr>
                        <m:degHide m:val="on"/>
                        <m:ctrlPr>
                          <a:rPr lang="en-AU" i="1">
                            <a:latin typeface="Cambria Math"/>
                          </a:rPr>
                        </m:ctrlPr>
                      </m:radPr>
                      <m:deg/>
                      <m:e>
                        <m:r>
                          <a:rPr lang="en-AU" i="1">
                            <a:latin typeface="Cambria Math"/>
                          </a:rPr>
                          <m:t>𝑅</m:t>
                        </m:r>
                        <m:r>
                          <a:rPr lang="en-AU">
                            <a:latin typeface="Cambria Math"/>
                          </a:rPr>
                          <m:t>×1000</m:t>
                        </m:r>
                      </m:e>
                    </m:rad>
                  </m:oMath>
                </a14:m>
                <a:r>
                  <a:rPr lang="en-AU" dirty="0">
                    <a:solidFill>
                      <a:schemeClr val="tx1">
                        <a:lumMod val="95000"/>
                        <a:lumOff val="5000"/>
                      </a:schemeClr>
                    </a:solidFill>
                  </a:rPr>
                  <a:t>) where R=table </a:t>
                </a:r>
                <a:r>
                  <a:rPr lang="en-AU" dirty="0" smtClean="0">
                    <a:solidFill>
                      <a:schemeClr val="tx1">
                        <a:lumMod val="95000"/>
                        <a:lumOff val="5000"/>
                      </a:schemeClr>
                    </a:solidFill>
                  </a:rPr>
                  <a:t>rows. </a:t>
                </a:r>
                <a:r>
                  <a:rPr lang="en-AU" dirty="0" smtClean="0"/>
                  <a:t>For example, with trace flag 2371 enabled, a </a:t>
                </a:r>
                <a:r>
                  <a:rPr lang="en-AU" dirty="0"/>
                  <a:t>table with 100,000 </a:t>
                </a:r>
                <a:r>
                  <a:rPr lang="en-AU" dirty="0" smtClean="0"/>
                  <a:t>rows the RT is 10% and for a </a:t>
                </a:r>
                <a:r>
                  <a:rPr lang="en-AU" dirty="0"/>
                  <a:t>table with </a:t>
                </a:r>
                <a:r>
                  <a:rPr lang="en-AU" dirty="0" smtClean="0"/>
                  <a:t>1,000,000 </a:t>
                </a:r>
                <a:r>
                  <a:rPr lang="en-AU" dirty="0"/>
                  <a:t>rows </a:t>
                </a:r>
                <a:r>
                  <a:rPr lang="en-AU" dirty="0" smtClean="0"/>
                  <a:t>the RT is about 3.16%. Use trace 2371 flag for </a:t>
                </a:r>
                <a:r>
                  <a:rPr lang="en-US" dirty="0" smtClean="0"/>
                  <a:t>SAP systems or if rebuild </a:t>
                </a:r>
                <a:r>
                  <a:rPr lang="en-US" dirty="0"/>
                  <a:t>index </a:t>
                </a:r>
                <a:r>
                  <a:rPr lang="en-US" dirty="0" smtClean="0"/>
                  <a:t>doesn’t fit </a:t>
                </a:r>
                <a:r>
                  <a:rPr lang="en-US" dirty="0"/>
                  <a:t>the maintenance </a:t>
                </a:r>
                <a:r>
                  <a:rPr lang="en-US" dirty="0" smtClean="0"/>
                  <a:t>window. </a:t>
                </a:r>
                <a:r>
                  <a:rPr lang="en-AU" dirty="0"/>
                  <a:t> </a:t>
                </a:r>
                <a:r>
                  <a:rPr lang="en-US" dirty="0" smtClean="0"/>
                  <a:t>If update </a:t>
                </a:r>
                <a:r>
                  <a:rPr lang="en-US" dirty="0"/>
                  <a:t>stats </a:t>
                </a:r>
                <a:r>
                  <a:rPr lang="en-US" dirty="0" smtClean="0"/>
                  <a:t>is run regularly during  working </a:t>
                </a:r>
                <a:r>
                  <a:rPr lang="en-US" dirty="0"/>
                  <a:t>hours to keep performance going, </a:t>
                </a:r>
                <a:r>
                  <a:rPr lang="en-US" dirty="0" smtClean="0"/>
                  <a:t> then </a:t>
                </a:r>
                <a:r>
                  <a:rPr lang="en-US" dirty="0"/>
                  <a:t>turn on this trace </a:t>
                </a:r>
                <a:r>
                  <a:rPr lang="en-US" dirty="0" smtClean="0"/>
                  <a:t>flag </a:t>
                </a:r>
                <a:r>
                  <a:rPr lang="en-US" dirty="0"/>
                  <a:t>and </a:t>
                </a:r>
                <a:r>
                  <a:rPr lang="en-US" dirty="0" smtClean="0"/>
                  <a:t>monitor the instance.</a:t>
                </a:r>
                <a:endParaRPr lang="en-AU" dirty="0"/>
              </a:p>
              <a:p>
                <a:pPr marL="171450" lvl="1" indent="-171450">
                  <a:buFont typeface="Arial" pitchFamily="34" charset="0"/>
                  <a:buChar char="•"/>
                </a:pPr>
                <a:endParaRPr lang="en-AU" dirty="0">
                  <a:solidFill>
                    <a:schemeClr val="tx1">
                      <a:lumMod val="95000"/>
                      <a:lumOff val="5000"/>
                    </a:schemeClr>
                  </a:solidFill>
                </a:endParaRPr>
              </a:p>
              <a:p>
                <a:r>
                  <a:rPr lang="en-US" b="1" dirty="0" smtClean="0"/>
                  <a:t>Linked Servers</a:t>
                </a:r>
              </a:p>
              <a:p>
                <a:pPr marL="0" marR="0" lvl="1" indent="0" algn="l" defTabSz="914400" rtl="0" eaLnBrk="1" fontAlgn="auto" latinLnBrk="0" hangingPunct="1">
                  <a:lnSpc>
                    <a:spcPct val="100000"/>
                  </a:lnSpc>
                  <a:spcBef>
                    <a:spcPts val="0"/>
                  </a:spcBef>
                  <a:spcAft>
                    <a:spcPts val="0"/>
                  </a:spcAft>
                  <a:buClrTx/>
                  <a:buSzTx/>
                  <a:buFontTx/>
                  <a:buNone/>
                  <a:tabLst/>
                  <a:defRPr/>
                </a:pPr>
                <a:r>
                  <a:rPr lang="en-AU" dirty="0" smtClean="0"/>
                  <a:t>Data readers are not implicitly granted access to statistics  of columns referenced in a query on remote servers. This can lead to very inefficient query plans. The user </a:t>
                </a:r>
                <a:r>
                  <a:rPr lang="en-AU" dirty="0"/>
                  <a:t>must own the </a:t>
                </a:r>
                <a:r>
                  <a:rPr lang="en-AU" dirty="0" smtClean="0"/>
                  <a:t>table or have membership in sysadmin fixed server role, the db_owner </a:t>
                </a:r>
                <a:r>
                  <a:rPr lang="en-AU" dirty="0"/>
                  <a:t>fixed database role, or the db_ddladmin fixed database role on the linked </a:t>
                </a:r>
                <a:r>
                  <a:rPr lang="en-AU" dirty="0" smtClean="0"/>
                  <a:t>server </a:t>
                </a:r>
                <a:r>
                  <a:rPr lang="en-AU" dirty="0"/>
                  <a:t>to obtain all available </a:t>
                </a:r>
                <a:r>
                  <a:rPr lang="en-AU" dirty="0" smtClean="0"/>
                  <a:t>statistics.</a:t>
                </a:r>
              </a:p>
              <a:p>
                <a:endParaRPr lang="en-US" dirty="0" smtClean="0"/>
              </a:p>
              <a:p>
                <a:r>
                  <a:rPr lang="en-US" b="1" dirty="0" smtClean="0"/>
                  <a:t>Temp Table recompiles</a:t>
                </a:r>
              </a:p>
              <a:p>
                <a:r>
                  <a:rPr lang="en-US" b="0" dirty="0" smtClean="0"/>
                  <a:t>Temp tables have a low RT compared</a:t>
                </a:r>
                <a:r>
                  <a:rPr lang="en-US" b="0" baseline="0" dirty="0" smtClean="0"/>
                  <a:t> to permanent tables and excessive recompilations due to temp table cardinality changes is not uncommon. Some common methods of dealing with this are:</a:t>
                </a:r>
              </a:p>
              <a:p>
                <a:pPr marL="171450" indent="-171450">
                  <a:buFont typeface="Arial" pitchFamily="34" charset="0"/>
                  <a:buChar char="•"/>
                </a:pPr>
                <a:r>
                  <a:rPr lang="en-US" dirty="0"/>
                  <a:t>t</a:t>
                </a:r>
                <a:r>
                  <a:rPr lang="en-US" b="0" dirty="0" smtClean="0"/>
                  <a:t>he </a:t>
                </a:r>
                <a:r>
                  <a:rPr lang="en-US" b="1" dirty="0" smtClean="0"/>
                  <a:t>KEEP PLAN</a:t>
                </a:r>
                <a:r>
                  <a:rPr lang="en-US" b="0" dirty="0" smtClean="0"/>
                  <a:t> query hint which makes the RT identical to that of a permanent table.</a:t>
                </a:r>
              </a:p>
              <a:p>
                <a:pPr marL="171450" indent="-171450">
                  <a:buFont typeface="Arial" pitchFamily="34" charset="0"/>
                  <a:buChar char="•"/>
                </a:pPr>
                <a:r>
                  <a:rPr lang="en-US" dirty="0"/>
                  <a:t>t</a:t>
                </a:r>
                <a:r>
                  <a:rPr lang="en-US" dirty="0" smtClean="0"/>
                  <a:t>he </a:t>
                </a:r>
                <a:r>
                  <a:rPr lang="en-US" b="1" dirty="0" smtClean="0"/>
                  <a:t>KEEPFIXED PLAN</a:t>
                </a:r>
                <a:r>
                  <a:rPr lang="en-US" dirty="0" smtClean="0"/>
                  <a:t> query hint which prevents all </a:t>
                </a:r>
                <a:r>
                  <a:rPr lang="en-AU" dirty="0" smtClean="0"/>
                  <a:t>recompilations </a:t>
                </a:r>
                <a:r>
                  <a:rPr lang="en-AU" dirty="0"/>
                  <a:t>due to </a:t>
                </a:r>
                <a:r>
                  <a:rPr lang="en-AU" dirty="0" smtClean="0"/>
                  <a:t>statistic update-related reason. Recompilations will still occur due to correctness reasons, such as schema changes to a referenced table, or explicit recompile directives such as a table marked with sp_recompile.</a:t>
                </a:r>
              </a:p>
              <a:p>
                <a:pPr marL="171450" indent="-171450">
                  <a:buFont typeface="Arial" pitchFamily="34" charset="0"/>
                  <a:buChar char="•"/>
                </a:pPr>
                <a:r>
                  <a:rPr lang="en-AU" dirty="0"/>
                  <a:t>e</a:t>
                </a:r>
                <a:r>
                  <a:rPr lang="en-AU" dirty="0" smtClean="0"/>
                  <a:t>xploiting the fact that </a:t>
                </a:r>
                <a:r>
                  <a:rPr lang="en-AU" b="1" dirty="0" smtClean="0"/>
                  <a:t>table variables</a:t>
                </a:r>
                <a:r>
                  <a:rPr lang="en-AU" dirty="0" smtClean="0"/>
                  <a:t> do not have a RT, which means that a recompile cannot occur due to cardinality changes. However, table variables do not have distribution statistics and the cardinality is only available at compile time, not recompile time. </a:t>
                </a:r>
                <a:r>
                  <a:rPr lang="en-AU" dirty="0"/>
                  <a:t>Table variables should only be used with small data </a:t>
                </a:r>
                <a:r>
                  <a:rPr lang="en-AU" dirty="0" smtClean="0"/>
                  <a:t>sets to avoid the use of an inefficient query plan.</a:t>
                </a:r>
                <a:endParaRPr lang="en-US" b="0" dirty="0"/>
              </a:p>
            </p:txBody>
          </p:sp>
        </mc:Choice>
        <mc:Fallback xmlns="">
          <p:sp>
            <p:nvSpPr>
              <p:cNvPr id="3" name="Notes Placeholder 2"/>
              <p:cNvSpPr>
                <a:spLocks noGrp="1"/>
              </p:cNvSpPr>
              <p:nvPr>
                <p:ph type="body" idx="1"/>
              </p:nvPr>
            </p:nvSpPr>
            <p:spPr/>
            <p:txBody>
              <a:bodyPr>
                <a:normAutofit fontScale="92500" lnSpcReduction="20000"/>
              </a:bodyPr>
              <a:lstStyle/>
              <a:p>
                <a:r>
                  <a:rPr lang="en-AU" b="1" dirty="0" smtClean="0"/>
                  <a:t>Ascending </a:t>
                </a:r>
                <a:r>
                  <a:rPr lang="en-AU" b="1" dirty="0"/>
                  <a:t>key </a:t>
                </a:r>
                <a:r>
                  <a:rPr lang="en-AU" dirty="0"/>
                  <a:t>columns, such as IDENTITY </a:t>
                </a:r>
                <a:r>
                  <a:rPr lang="en-AU" dirty="0" smtClean="0"/>
                  <a:t>or timestamp datetime columns, </a:t>
                </a:r>
                <a:r>
                  <a:rPr lang="en-AU" dirty="0"/>
                  <a:t>can cause inaccurate statistics in tables with frequent INSERTs because new values all lie outside the </a:t>
                </a:r>
                <a:r>
                  <a:rPr lang="en-AU" dirty="0" smtClean="0"/>
                  <a:t>histogram. Updating statistics more often may alleviate issues, but there are two </a:t>
                </a:r>
                <a:r>
                  <a:rPr lang="en-AU" dirty="0" smtClean="0"/>
                  <a:t>trace </a:t>
                </a:r>
                <a:r>
                  <a:rPr lang="en-AU" dirty="0" smtClean="0"/>
                  <a:t>flags that can help. SQL Server will brand a column as ascending when </a:t>
                </a:r>
                <a:r>
                  <a:rPr lang="en-AU" dirty="0"/>
                  <a:t>the statistics </a:t>
                </a:r>
                <a:r>
                  <a:rPr lang="en-AU" dirty="0" smtClean="0"/>
                  <a:t>for  a column are </a:t>
                </a:r>
                <a:r>
                  <a:rPr lang="en-AU" dirty="0"/>
                  <a:t>seen to increase three </a:t>
                </a:r>
                <a:r>
                  <a:rPr lang="en-AU" dirty="0" smtClean="0"/>
                  <a:t>times, although it does not do anything with this information  by default. Trace flag </a:t>
                </a:r>
                <a:r>
                  <a:rPr lang="en-AU" sz="1200" kern="1200" dirty="0" smtClean="0">
                    <a:solidFill>
                      <a:schemeClr val="tx1"/>
                    </a:solidFill>
                    <a:effectLst/>
                    <a:latin typeface="+mn-lt"/>
                    <a:ea typeface="+mn-ea"/>
                    <a:cs typeface="+mn-cs"/>
                  </a:rPr>
                  <a:t>2388 is required to see the branding, [Leading column type],</a:t>
                </a:r>
                <a:r>
                  <a:rPr lang="en-AU" sz="1200" kern="1200" baseline="0" dirty="0" smtClean="0">
                    <a:solidFill>
                      <a:schemeClr val="tx1"/>
                    </a:solidFill>
                    <a:effectLst/>
                    <a:latin typeface="+mn-lt"/>
                    <a:ea typeface="+mn-ea"/>
                    <a:cs typeface="+mn-cs"/>
                  </a:rPr>
                  <a:t> with DBCC SHOW_STATISTICS</a:t>
                </a:r>
                <a:endParaRPr lang="en-AU" dirty="0"/>
              </a:p>
              <a:p>
                <a:endParaRPr lang="en-AU" dirty="0" smtClean="0"/>
              </a:p>
              <a:p>
                <a:r>
                  <a:rPr lang="en-AU" dirty="0"/>
                  <a:t>T</a:t>
                </a:r>
                <a:r>
                  <a:rPr lang="en-AU" dirty="0" smtClean="0"/>
                  <a:t>race </a:t>
                </a:r>
                <a:r>
                  <a:rPr lang="en-AU" dirty="0"/>
                  <a:t>flag </a:t>
                </a:r>
                <a:r>
                  <a:rPr lang="en-AU" b="1" dirty="0"/>
                  <a:t>2389</a:t>
                </a:r>
                <a:r>
                  <a:rPr lang="en-AU" dirty="0"/>
                  <a:t> </a:t>
                </a:r>
                <a:r>
                  <a:rPr lang="en-AU" dirty="0" smtClean="0"/>
                  <a:t>modifies behaviour  by  automatically updating statistics at compile time. </a:t>
                </a:r>
                <a:r>
                  <a:rPr lang="en-AU" dirty="0"/>
                  <a:t>A statement is compiled to find the highest value and a new step is added at the end of the existing histogram to model the recently added </a:t>
                </a:r>
                <a:r>
                  <a:rPr lang="en-AU" dirty="0" smtClean="0"/>
                  <a:t>data. This will happen if a column </a:t>
                </a:r>
                <a:r>
                  <a:rPr lang="en-AU" dirty="0"/>
                  <a:t>is branded </a:t>
                </a:r>
                <a:r>
                  <a:rPr lang="en-AU" dirty="0" smtClean="0"/>
                  <a:t>ascending and a </a:t>
                </a:r>
                <a:r>
                  <a:rPr lang="en-AU" dirty="0"/>
                  <a:t>covering index exists with the ascending column as the leading </a:t>
                </a:r>
                <a:r>
                  <a:rPr lang="en-AU" dirty="0" smtClean="0"/>
                  <a:t>key.</a:t>
                </a:r>
              </a:p>
              <a:p>
                <a:pPr marL="171450" indent="-171450">
                  <a:buFont typeface="Arial" pitchFamily="34" charset="0"/>
                  <a:buChar char="•"/>
                </a:pPr>
                <a:endParaRPr lang="en-AU" dirty="0"/>
              </a:p>
              <a:p>
                <a:r>
                  <a:rPr lang="en-AU" dirty="0"/>
                  <a:t>Trace flag </a:t>
                </a:r>
                <a:r>
                  <a:rPr lang="en-AU" b="1" dirty="0"/>
                  <a:t>2390</a:t>
                </a:r>
                <a:r>
                  <a:rPr lang="en-AU" dirty="0"/>
                  <a:t> </a:t>
                </a:r>
                <a:r>
                  <a:rPr lang="en-AU" dirty="0" smtClean="0"/>
                  <a:t>behaves as trace flag 2371 with the exception it will compile statistics if </a:t>
                </a:r>
                <a:r>
                  <a:rPr lang="en-AU" dirty="0"/>
                  <a:t>the ascending nature of the column is </a:t>
                </a:r>
                <a:r>
                  <a:rPr lang="en-AU" i="1" dirty="0"/>
                  <a:t>not</a:t>
                </a:r>
                <a:r>
                  <a:rPr lang="en-AU" dirty="0"/>
                  <a:t> known. </a:t>
                </a:r>
                <a:r>
                  <a:rPr lang="en-AU" dirty="0" smtClean="0"/>
                  <a:t>Providing  the </a:t>
                </a:r>
                <a:r>
                  <a:rPr lang="en-AU" dirty="0"/>
                  <a:t>column is a leading column in an </a:t>
                </a:r>
                <a:r>
                  <a:rPr lang="en-AU" dirty="0" smtClean="0"/>
                  <a:t>index, the </a:t>
                </a:r>
                <a:r>
                  <a:rPr lang="en-AU" dirty="0"/>
                  <a:t>optimizer will refresh the </a:t>
                </a:r>
                <a:r>
                  <a:rPr lang="en-AU" dirty="0" smtClean="0"/>
                  <a:t>statistic at </a:t>
                </a:r>
                <a:r>
                  <a:rPr lang="en-AU" dirty="0"/>
                  <a:t>query compile time. </a:t>
                </a:r>
                <a:r>
                  <a:rPr lang="en-AU" dirty="0" smtClean="0"/>
                  <a:t>Trace flag 2390 should not be use in isolation since it would no longer  refresh statistics automatically if the column is branded as ascending.</a:t>
                </a:r>
              </a:p>
              <a:p>
                <a:endParaRPr lang="en-US" b="1" dirty="0" smtClean="0"/>
              </a:p>
              <a:p>
                <a:r>
                  <a:rPr lang="en-US" b="1" dirty="0" smtClean="0"/>
                  <a:t>Large Number of rows</a:t>
                </a:r>
              </a:p>
              <a:p>
                <a:r>
                  <a:rPr lang="en-US" b="0" dirty="0" smtClean="0"/>
                  <a:t>Trace Flag 2371 was introduced in </a:t>
                </a:r>
                <a:r>
                  <a:rPr lang="en-AU" dirty="0" smtClean="0"/>
                  <a:t>SQL </a:t>
                </a:r>
                <a:r>
                  <a:rPr lang="en-AU" dirty="0"/>
                  <a:t>Server 2008 R2 </a:t>
                </a:r>
                <a:r>
                  <a:rPr lang="en-AU" dirty="0" smtClean="0"/>
                  <a:t>SP1 to alleviate this problem. The trace flag changes the RT to </a:t>
                </a:r>
                <a:r>
                  <a:rPr lang="en-US" dirty="0" smtClean="0">
                    <a:solidFill>
                      <a:schemeClr val="tx1">
                        <a:lumMod val="95000"/>
                        <a:lumOff val="5000"/>
                      </a:schemeClr>
                    </a:solidFill>
                  </a:rPr>
                  <a:t>min(default </a:t>
                </a:r>
                <a:r>
                  <a:rPr lang="en-US" dirty="0">
                    <a:solidFill>
                      <a:schemeClr val="tx1">
                        <a:lumMod val="95000"/>
                        <a:lumOff val="5000"/>
                      </a:schemeClr>
                    </a:solidFill>
                  </a:rPr>
                  <a:t>RT, </a:t>
                </a:r>
                <a:r>
                  <a:rPr lang="en-AU" dirty="0">
                    <a:solidFill>
                      <a:schemeClr val="tx1">
                        <a:lumMod val="95000"/>
                        <a:lumOff val="5000"/>
                      </a:schemeClr>
                    </a:solidFill>
                  </a:rPr>
                  <a:t> </a:t>
                </a:r>
                <a:r>
                  <a:rPr lang="en-AU" i="0">
                    <a:latin typeface="Cambria Math"/>
                  </a:rPr>
                  <a:t>√(𝑅×1000)</a:t>
                </a:r>
                <a:r>
                  <a:rPr lang="en-AU" dirty="0">
                    <a:solidFill>
                      <a:schemeClr val="tx1">
                        <a:lumMod val="95000"/>
                        <a:lumOff val="5000"/>
                      </a:schemeClr>
                    </a:solidFill>
                  </a:rPr>
                  <a:t>) where R=table </a:t>
                </a:r>
                <a:r>
                  <a:rPr lang="en-AU" dirty="0" smtClean="0">
                    <a:solidFill>
                      <a:schemeClr val="tx1">
                        <a:lumMod val="95000"/>
                        <a:lumOff val="5000"/>
                      </a:schemeClr>
                    </a:solidFill>
                  </a:rPr>
                  <a:t>rows. </a:t>
                </a:r>
                <a:r>
                  <a:rPr lang="en-AU" dirty="0" smtClean="0"/>
                  <a:t>For example, with trace flag 2371 enabled, a </a:t>
                </a:r>
                <a:r>
                  <a:rPr lang="en-AU" dirty="0"/>
                  <a:t>table with 100,000 </a:t>
                </a:r>
                <a:r>
                  <a:rPr lang="en-AU" dirty="0" smtClean="0"/>
                  <a:t>rows the RT is 10% and for a </a:t>
                </a:r>
                <a:r>
                  <a:rPr lang="en-AU" dirty="0"/>
                  <a:t>table with </a:t>
                </a:r>
                <a:r>
                  <a:rPr lang="en-AU" dirty="0" smtClean="0"/>
                  <a:t>1,000,000 </a:t>
                </a:r>
                <a:r>
                  <a:rPr lang="en-AU" dirty="0"/>
                  <a:t>rows </a:t>
                </a:r>
                <a:r>
                  <a:rPr lang="en-AU" dirty="0" smtClean="0"/>
                  <a:t>the RT is about 3.16%. Use trace 2371 flag for </a:t>
                </a:r>
                <a:r>
                  <a:rPr lang="en-US" dirty="0" smtClean="0"/>
                  <a:t>SAP systems or if rebuild </a:t>
                </a:r>
                <a:r>
                  <a:rPr lang="en-US" dirty="0"/>
                  <a:t>index </a:t>
                </a:r>
                <a:r>
                  <a:rPr lang="en-US" dirty="0" smtClean="0"/>
                  <a:t>doesn’t fit </a:t>
                </a:r>
                <a:r>
                  <a:rPr lang="en-US" dirty="0"/>
                  <a:t>the maintenance </a:t>
                </a:r>
                <a:r>
                  <a:rPr lang="en-US" dirty="0" smtClean="0"/>
                  <a:t>window. </a:t>
                </a:r>
                <a:r>
                  <a:rPr lang="en-AU" dirty="0"/>
                  <a:t> </a:t>
                </a:r>
                <a:r>
                  <a:rPr lang="en-US" dirty="0" smtClean="0"/>
                  <a:t>If update </a:t>
                </a:r>
                <a:r>
                  <a:rPr lang="en-US" dirty="0"/>
                  <a:t>stats </a:t>
                </a:r>
                <a:r>
                  <a:rPr lang="en-US" dirty="0" smtClean="0"/>
                  <a:t>is run regularly during  working </a:t>
                </a:r>
                <a:r>
                  <a:rPr lang="en-US" dirty="0"/>
                  <a:t>hours to keep performance going, </a:t>
                </a:r>
                <a:r>
                  <a:rPr lang="en-US" dirty="0" smtClean="0"/>
                  <a:t> then </a:t>
                </a:r>
                <a:r>
                  <a:rPr lang="en-US" dirty="0"/>
                  <a:t>turn on this trace </a:t>
                </a:r>
                <a:r>
                  <a:rPr lang="en-US" dirty="0" smtClean="0"/>
                  <a:t>flag </a:t>
                </a:r>
                <a:r>
                  <a:rPr lang="en-US" dirty="0"/>
                  <a:t>and </a:t>
                </a:r>
                <a:r>
                  <a:rPr lang="en-US" dirty="0" smtClean="0"/>
                  <a:t>monitor the instance.</a:t>
                </a:r>
                <a:endParaRPr lang="en-AU" dirty="0"/>
              </a:p>
              <a:p>
                <a:pPr marL="171450" lvl="1" indent="-171450">
                  <a:buFont typeface="Arial" pitchFamily="34" charset="0"/>
                  <a:buChar char="•"/>
                </a:pPr>
                <a:endParaRPr lang="en-AU" dirty="0">
                  <a:solidFill>
                    <a:schemeClr val="tx1">
                      <a:lumMod val="95000"/>
                      <a:lumOff val="5000"/>
                    </a:schemeClr>
                  </a:solidFill>
                </a:endParaRPr>
              </a:p>
              <a:p>
                <a:r>
                  <a:rPr lang="en-US" b="1" dirty="0" smtClean="0"/>
                  <a:t>Linked Servers</a:t>
                </a:r>
              </a:p>
              <a:p>
                <a:pPr marL="0" marR="0" lvl="1" indent="0" algn="l" defTabSz="914400" rtl="0" eaLnBrk="1" fontAlgn="auto" latinLnBrk="0" hangingPunct="1">
                  <a:lnSpc>
                    <a:spcPct val="100000"/>
                  </a:lnSpc>
                  <a:spcBef>
                    <a:spcPts val="0"/>
                  </a:spcBef>
                  <a:spcAft>
                    <a:spcPts val="0"/>
                  </a:spcAft>
                  <a:buClrTx/>
                  <a:buSzTx/>
                  <a:buFontTx/>
                  <a:buNone/>
                  <a:tabLst/>
                  <a:defRPr/>
                </a:pPr>
                <a:r>
                  <a:rPr lang="en-AU" dirty="0" smtClean="0"/>
                  <a:t>Data readers are not implicitly granted access to statistics  </a:t>
                </a:r>
                <a:r>
                  <a:rPr lang="en-AU" dirty="0" smtClean="0"/>
                  <a:t>of columns </a:t>
                </a:r>
                <a:r>
                  <a:rPr lang="en-AU" dirty="0" smtClean="0"/>
                  <a:t>referenced in a query on remote servers. This can lead to very inefficient query plans. The user </a:t>
                </a:r>
                <a:r>
                  <a:rPr lang="en-AU" dirty="0"/>
                  <a:t>must own the </a:t>
                </a:r>
                <a:r>
                  <a:rPr lang="en-AU" dirty="0" smtClean="0"/>
                  <a:t>table or have membership in sysadmin fixed server role, the db_owner </a:t>
                </a:r>
                <a:r>
                  <a:rPr lang="en-AU" dirty="0"/>
                  <a:t>fixed database role, or the db_ddladmin fixed database role on the linked </a:t>
                </a:r>
                <a:r>
                  <a:rPr lang="en-AU" dirty="0" smtClean="0"/>
                  <a:t>server </a:t>
                </a:r>
                <a:r>
                  <a:rPr lang="en-AU" dirty="0"/>
                  <a:t>to obtain all available </a:t>
                </a:r>
                <a:r>
                  <a:rPr lang="en-AU" dirty="0" smtClean="0"/>
                  <a:t>statistics.</a:t>
                </a:r>
              </a:p>
              <a:p>
                <a:endParaRPr lang="en-US" dirty="0" smtClean="0"/>
              </a:p>
              <a:p>
                <a:r>
                  <a:rPr lang="en-US" b="1" dirty="0" smtClean="0"/>
                  <a:t>Temp Table recompiles</a:t>
                </a:r>
              </a:p>
              <a:p>
                <a:r>
                  <a:rPr lang="en-US" b="0" dirty="0" smtClean="0"/>
                  <a:t>Temp tables have a low RT compared</a:t>
                </a:r>
                <a:r>
                  <a:rPr lang="en-US" b="0" baseline="0" dirty="0" smtClean="0"/>
                  <a:t> to permanent tables and excessive recompilations due to temp table cardinality changes is not uncommon. </a:t>
                </a:r>
                <a:r>
                  <a:rPr lang="en-US" b="0" baseline="0" dirty="0" smtClean="0"/>
                  <a:t>Some </a:t>
                </a:r>
                <a:r>
                  <a:rPr lang="en-US" b="0" baseline="0" dirty="0" smtClean="0"/>
                  <a:t>common methods of dealing with this are:</a:t>
                </a:r>
              </a:p>
              <a:p>
                <a:pPr marL="171450" indent="-171450">
                  <a:buFont typeface="Arial" pitchFamily="34" charset="0"/>
                  <a:buChar char="•"/>
                </a:pPr>
                <a:r>
                  <a:rPr lang="en-US" dirty="0"/>
                  <a:t>t</a:t>
                </a:r>
                <a:r>
                  <a:rPr lang="en-US" b="0" dirty="0" smtClean="0"/>
                  <a:t>he </a:t>
                </a:r>
                <a:r>
                  <a:rPr lang="en-US" b="1" dirty="0" smtClean="0"/>
                  <a:t>KEEP PLAN</a:t>
                </a:r>
                <a:r>
                  <a:rPr lang="en-US" b="0" dirty="0" smtClean="0"/>
                  <a:t> query hint which makes the RT identical to that of a permanent table.</a:t>
                </a:r>
              </a:p>
              <a:p>
                <a:pPr marL="171450" indent="-171450">
                  <a:buFont typeface="Arial" pitchFamily="34" charset="0"/>
                  <a:buChar char="•"/>
                </a:pPr>
                <a:r>
                  <a:rPr lang="en-US" dirty="0"/>
                  <a:t>t</a:t>
                </a:r>
                <a:r>
                  <a:rPr lang="en-US" dirty="0" smtClean="0"/>
                  <a:t>he </a:t>
                </a:r>
                <a:r>
                  <a:rPr lang="en-US" b="1" dirty="0" smtClean="0"/>
                  <a:t>KEEPFIXED PLAN</a:t>
                </a:r>
                <a:r>
                  <a:rPr lang="en-US" dirty="0" smtClean="0"/>
                  <a:t> query hint which prevents all </a:t>
                </a:r>
                <a:r>
                  <a:rPr lang="en-AU" dirty="0" smtClean="0"/>
                  <a:t>recompilations </a:t>
                </a:r>
                <a:r>
                  <a:rPr lang="en-AU" dirty="0"/>
                  <a:t>due to </a:t>
                </a:r>
                <a:r>
                  <a:rPr lang="en-AU" dirty="0" smtClean="0"/>
                  <a:t>statistic update-related reason. Recompilations will still occur due to correctness reasons, such as schema changes to a referenced table, or explicit recompile directives such as a table marked with sp_recompile.</a:t>
                </a:r>
              </a:p>
              <a:p>
                <a:pPr marL="171450" indent="-171450">
                  <a:buFont typeface="Arial" pitchFamily="34" charset="0"/>
                  <a:buChar char="•"/>
                </a:pPr>
                <a:r>
                  <a:rPr lang="en-AU" dirty="0"/>
                  <a:t>e</a:t>
                </a:r>
                <a:r>
                  <a:rPr lang="en-AU" dirty="0" smtClean="0"/>
                  <a:t>xploiting the fact that </a:t>
                </a:r>
                <a:r>
                  <a:rPr lang="en-AU" b="1" dirty="0" smtClean="0"/>
                  <a:t>table variables</a:t>
                </a:r>
                <a:r>
                  <a:rPr lang="en-AU" dirty="0" smtClean="0"/>
                  <a:t> do not have a RT, which means that a recompile cannot occur due to cardinality changes. However, table variables do not have distribution statistics and the cardinality is only available at compile time, not recompile time. </a:t>
                </a:r>
                <a:r>
                  <a:rPr lang="en-AU" dirty="0"/>
                  <a:t>Table variables should only be used with small data </a:t>
                </a:r>
                <a:r>
                  <a:rPr lang="en-AU" dirty="0" smtClean="0"/>
                  <a:t>sets to avoid the use of an inefficient query plan.</a:t>
                </a:r>
                <a:endParaRPr lang="en-US" b="0" dirty="0"/>
              </a:p>
            </p:txBody>
          </p:sp>
        </mc:Fallback>
      </mc:AlternateContent>
      <p:sp>
        <p:nvSpPr>
          <p:cNvPr id="4" name="Slide Number Placeholder 3"/>
          <p:cNvSpPr>
            <a:spLocks noGrp="1"/>
          </p:cNvSpPr>
          <p:nvPr>
            <p:ph type="sldNum" sz="quarter" idx="10"/>
          </p:nvPr>
        </p:nvSpPr>
        <p:spPr/>
        <p:txBody>
          <a:bodyPr/>
          <a:lstStyle/>
          <a:p>
            <a:fld id="{89920E16-7E2D-4061-8759-5F8497A7A433}"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1208565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  </a:t>
            </a:r>
            <a:r>
              <a:rPr lang="en-US" sz="1200" kern="1200" smtClean="0">
                <a:solidFill>
                  <a:schemeClr val="tx1"/>
                </a:solidFill>
                <a:latin typeface="+mn-lt"/>
                <a:ea typeface="+mn-ea"/>
                <a:cs typeface="+mn-cs"/>
              </a:rPr>
              <a:t>Module 4</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Demonstrate the mechanism of ascending statistics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USE </a:t>
            </a:r>
            <a:r>
              <a:rPr lang="en-US" sz="1200" kern="1200" dirty="0" err="1" smtClean="0">
                <a:solidFill>
                  <a:schemeClr val="tx1"/>
                </a:solidFill>
                <a:latin typeface="+mn-lt"/>
                <a:ea typeface="+mn-ea"/>
                <a:cs typeface="+mn-cs"/>
              </a:rPr>
              <a:t>tempdb</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DBCC TRACEOFF (2388);</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DBCC TRACEOFF (2389);</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DBCC TRACEOFF (2390);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IF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dbo.Stars</a:t>
            </a:r>
            <a:r>
              <a:rPr lang="en-US" sz="1200" kern="1200" dirty="0" smtClean="0">
                <a:solidFill>
                  <a:schemeClr val="tx1"/>
                </a:solidFill>
                <a:latin typeface="+mn-lt"/>
                <a:ea typeface="+mn-ea"/>
                <a:cs typeface="+mn-cs"/>
              </a:rPr>
              <a:t>') IS NOT NULL</a:t>
            </a:r>
          </a:p>
          <a:p>
            <a:r>
              <a:rPr lang="en-US" sz="1200" kern="1200" dirty="0" smtClean="0">
                <a:solidFill>
                  <a:schemeClr val="tx1"/>
                </a:solidFill>
                <a:latin typeface="+mn-lt"/>
                <a:ea typeface="+mn-ea"/>
                <a:cs typeface="+mn-cs"/>
              </a:rPr>
              <a:t>          BEGIN</a:t>
            </a:r>
          </a:p>
          <a:p>
            <a:r>
              <a:rPr lang="en-US" sz="1200" kern="1200" dirty="0" smtClean="0">
                <a:solidFill>
                  <a:schemeClr val="tx1"/>
                </a:solidFill>
                <a:latin typeface="+mn-lt"/>
                <a:ea typeface="+mn-ea"/>
                <a:cs typeface="+mn-cs"/>
              </a:rPr>
              <a:t>                    DROP TABLE </a:t>
            </a:r>
            <a:r>
              <a:rPr lang="en-US" sz="1200" kern="1200" dirty="0" err="1" smtClean="0">
                <a:solidFill>
                  <a:schemeClr val="tx1"/>
                </a:solidFill>
                <a:latin typeface="+mn-lt"/>
                <a:ea typeface="+mn-ea"/>
                <a:cs typeface="+mn-cs"/>
              </a:rPr>
              <a:t>dbo.Stars</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END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CREATE TABLE [</a:t>
            </a:r>
            <a:r>
              <a:rPr lang="en-US" sz="1200" kern="1200" dirty="0" err="1" smtClean="0">
                <a:solidFill>
                  <a:schemeClr val="tx1"/>
                </a:solidFill>
                <a:latin typeface="+mn-lt"/>
                <a:ea typeface="+mn-ea"/>
                <a:cs typeface="+mn-cs"/>
              </a:rPr>
              <a:t>dbo</a:t>
            </a:r>
            <a:r>
              <a:rPr lang="en-US" sz="1200" kern="1200" dirty="0" smtClean="0">
                <a:solidFill>
                  <a:schemeClr val="tx1"/>
                </a:solidFill>
                <a:latin typeface="+mn-lt"/>
                <a:ea typeface="+mn-ea"/>
                <a:cs typeface="+mn-cs"/>
              </a:rPr>
              <a:t>].[Stars]</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starId</a:t>
            </a:r>
            <a:r>
              <a:rPr lang="en-US" sz="1200" kern="1200" dirty="0" smtClean="0">
                <a:solidFill>
                  <a:schemeClr val="tx1"/>
                </a:solidFill>
                <a:latin typeface="+mn-lt"/>
                <a:ea typeface="+mn-ea"/>
                <a:cs typeface="+mn-cs"/>
              </a:rPr>
              <a:t>]            INT    IDENTITY (1, 1) NOT NULL,</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distanceFromEarth</a:t>
            </a:r>
            <a:r>
              <a:rPr lang="en-US" sz="1200" kern="1200" dirty="0" smtClean="0">
                <a:solidFill>
                  <a:schemeClr val="tx1"/>
                </a:solidFill>
                <a:latin typeface="+mn-lt"/>
                <a:ea typeface="+mn-ea"/>
                <a:cs typeface="+mn-cs"/>
              </a:rPr>
              <a:t>] BIGINT NOT NULL,</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discoveryDate</a:t>
            </a:r>
            <a:r>
              <a:rPr lang="en-US" sz="1200" kern="1200" dirty="0" smtClean="0">
                <a:solidFill>
                  <a:schemeClr val="tx1"/>
                </a:solidFill>
                <a:latin typeface="+mn-lt"/>
                <a:ea typeface="+mn-ea"/>
                <a:cs typeface="+mn-cs"/>
              </a:rPr>
              <a:t>]     DATE   NOT NULL,</a:t>
            </a:r>
          </a:p>
          <a:p>
            <a:r>
              <a:rPr lang="en-US" sz="1200" kern="1200" dirty="0" smtClean="0">
                <a:solidFill>
                  <a:schemeClr val="tx1"/>
                </a:solidFill>
                <a:latin typeface="+mn-lt"/>
                <a:ea typeface="+mn-ea"/>
                <a:cs typeface="+mn-cs"/>
              </a:rPr>
              <a:t>          CONSTRAINT [</a:t>
            </a:r>
            <a:r>
              <a:rPr lang="en-US" sz="1200" kern="1200" dirty="0" err="1" smtClean="0">
                <a:solidFill>
                  <a:schemeClr val="tx1"/>
                </a:solidFill>
                <a:latin typeface="+mn-lt"/>
                <a:ea typeface="+mn-ea"/>
                <a:cs typeface="+mn-cs"/>
              </a:rPr>
              <a:t>PK_starID</a:t>
            </a:r>
            <a:r>
              <a:rPr lang="en-US" sz="1200" kern="1200" dirty="0" smtClean="0">
                <a:solidFill>
                  <a:schemeClr val="tx1"/>
                </a:solidFill>
                <a:latin typeface="+mn-lt"/>
                <a:ea typeface="+mn-ea"/>
                <a:cs typeface="+mn-cs"/>
              </a:rPr>
              <a:t>] PRIMARY KEY CLUSTERED (</a:t>
            </a:r>
            <a:r>
              <a:rPr lang="en-US" sz="1200" kern="1200" dirty="0" err="1" smtClean="0">
                <a:solidFill>
                  <a:schemeClr val="tx1"/>
                </a:solidFill>
                <a:latin typeface="+mn-lt"/>
                <a:ea typeface="+mn-ea"/>
                <a:cs typeface="+mn-cs"/>
              </a:rPr>
              <a:t>starId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CREATE INDEX </a:t>
            </a:r>
            <a:r>
              <a:rPr lang="en-US" sz="1200" kern="1200" dirty="0" err="1" smtClean="0">
                <a:solidFill>
                  <a:schemeClr val="tx1"/>
                </a:solidFill>
                <a:latin typeface="+mn-lt"/>
                <a:ea typeface="+mn-ea"/>
                <a:cs typeface="+mn-cs"/>
              </a:rPr>
              <a:t>IX_discoveryDate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ON Stars(</a:t>
            </a:r>
            <a:r>
              <a:rPr lang="en-US" sz="1200" kern="1200" dirty="0" err="1" smtClean="0">
                <a:solidFill>
                  <a:schemeClr val="tx1"/>
                </a:solidFill>
                <a:latin typeface="+mn-lt"/>
                <a:ea typeface="+mn-ea"/>
                <a:cs typeface="+mn-cs"/>
              </a:rPr>
              <a:t>discoveryDate</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Populate table </a:t>
            </a:r>
          </a:p>
          <a:p>
            <a:r>
              <a:rPr lang="en-US" sz="1200" kern="1200" dirty="0" smtClean="0">
                <a:solidFill>
                  <a:schemeClr val="tx1"/>
                </a:solidFill>
                <a:latin typeface="+mn-lt"/>
                <a:ea typeface="+mn-ea"/>
                <a:cs typeface="+mn-cs"/>
              </a:rPr>
              <a:t>INSERT INTO Stars (</a:t>
            </a:r>
            <a:r>
              <a:rPr lang="en-US" sz="1200" kern="1200" dirty="0" err="1" smtClean="0">
                <a:solidFill>
                  <a:schemeClr val="tx1"/>
                </a:solidFill>
                <a:latin typeface="+mn-lt"/>
                <a:ea typeface="+mn-ea"/>
                <a:cs typeface="+mn-cs"/>
              </a:rPr>
              <a:t>distanceFromEarth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discoveryDate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SELECT CAST(abs(CHECKSUM(NEWID())) AS </a:t>
            </a:r>
            <a:r>
              <a:rPr lang="en-US" sz="1200" kern="1200" dirty="0" err="1" smtClean="0">
                <a:solidFill>
                  <a:schemeClr val="tx1"/>
                </a:solidFill>
                <a:latin typeface="+mn-lt"/>
                <a:ea typeface="+mn-ea"/>
                <a:cs typeface="+mn-cs"/>
              </a:rPr>
              <a:t>bigint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'19000101'</a:t>
            </a:r>
          </a:p>
          <a:p>
            <a:r>
              <a:rPr lang="en-US" sz="1200" kern="1200" dirty="0" smtClean="0">
                <a:solidFill>
                  <a:schemeClr val="tx1"/>
                </a:solidFill>
                <a:latin typeface="+mn-lt"/>
                <a:ea typeface="+mn-ea"/>
                <a:cs typeface="+mn-cs"/>
              </a:rPr>
              <a:t>GO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INSERT INTO Stars (</a:t>
            </a:r>
            <a:r>
              <a:rPr lang="en-US" sz="1200" kern="1200" dirty="0" err="1" smtClean="0">
                <a:solidFill>
                  <a:schemeClr val="tx1"/>
                </a:solidFill>
                <a:latin typeface="+mn-lt"/>
                <a:ea typeface="+mn-ea"/>
                <a:cs typeface="+mn-cs"/>
              </a:rPr>
              <a:t>distanceFromEarth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discoveryDate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SELECT CAST(abs(CHECKSUM(NEWID())) AS </a:t>
            </a:r>
            <a:r>
              <a:rPr lang="en-US" sz="1200" kern="1200" dirty="0" err="1" smtClean="0">
                <a:solidFill>
                  <a:schemeClr val="tx1"/>
                </a:solidFill>
                <a:latin typeface="+mn-lt"/>
                <a:ea typeface="+mn-ea"/>
                <a:cs typeface="+mn-cs"/>
              </a:rPr>
              <a:t>bigint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(SELECT DATEADD(d, 1, MAX(</a:t>
            </a:r>
            <a:r>
              <a:rPr lang="en-US" sz="1200" kern="1200" dirty="0" err="1" smtClean="0">
                <a:solidFill>
                  <a:schemeClr val="tx1"/>
                </a:solidFill>
                <a:latin typeface="+mn-lt"/>
                <a:ea typeface="+mn-ea"/>
                <a:cs typeface="+mn-cs"/>
              </a:rPr>
              <a:t>discoveryDate</a:t>
            </a:r>
            <a:r>
              <a:rPr lang="en-US" sz="1200" kern="1200" dirty="0" smtClean="0">
                <a:solidFill>
                  <a:schemeClr val="tx1"/>
                </a:solidFill>
                <a:latin typeface="+mn-lt"/>
                <a:ea typeface="+mn-ea"/>
                <a:cs typeface="+mn-cs"/>
              </a:rPr>
              <a:t>)) FROM Stars)</a:t>
            </a:r>
          </a:p>
          <a:p>
            <a:r>
              <a:rPr lang="en-US" sz="1200" kern="1200" dirty="0" smtClean="0">
                <a:solidFill>
                  <a:schemeClr val="tx1"/>
                </a:solidFill>
                <a:latin typeface="+mn-lt"/>
                <a:ea typeface="+mn-ea"/>
                <a:cs typeface="+mn-cs"/>
              </a:rPr>
              <a:t>GO 1000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what have we in the table?</a:t>
            </a: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FROM Stars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--look at statistics</a:t>
            </a:r>
          </a:p>
          <a:p>
            <a:r>
              <a:rPr lang="en-US" sz="1200" kern="1200" dirty="0" smtClean="0">
                <a:solidFill>
                  <a:schemeClr val="tx1"/>
                </a:solidFill>
                <a:latin typeface="+mn-lt"/>
                <a:ea typeface="+mn-ea"/>
                <a:cs typeface="+mn-cs"/>
              </a:rPr>
              <a:t>DBCC SHOW_STATISTICS ("Stars", </a:t>
            </a:r>
            <a:r>
              <a:rPr lang="en-US" sz="1200" kern="1200" dirty="0" err="1" smtClean="0">
                <a:solidFill>
                  <a:schemeClr val="tx1"/>
                </a:solidFill>
                <a:latin typeface="+mn-lt"/>
                <a:ea typeface="+mn-ea"/>
                <a:cs typeface="+mn-cs"/>
              </a:rPr>
              <a:t>IX_discoveryDate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activate Leading column type</a:t>
            </a:r>
          </a:p>
          <a:p>
            <a:r>
              <a:rPr lang="en-US" sz="1200" kern="1200" dirty="0" smtClean="0">
                <a:solidFill>
                  <a:schemeClr val="tx1"/>
                </a:solidFill>
                <a:latin typeface="+mn-lt"/>
                <a:ea typeface="+mn-ea"/>
                <a:cs typeface="+mn-cs"/>
              </a:rPr>
              <a:t>DBCC TRACEON (2388)</a:t>
            </a: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no stats yet - why?</a:t>
            </a:r>
          </a:p>
          <a:p>
            <a:r>
              <a:rPr lang="en-US" sz="1200" kern="1200" dirty="0" smtClean="0">
                <a:solidFill>
                  <a:schemeClr val="tx1"/>
                </a:solidFill>
                <a:latin typeface="+mn-lt"/>
                <a:ea typeface="+mn-ea"/>
                <a:cs typeface="+mn-cs"/>
              </a:rPr>
              <a:t>DBCC SHOW_STATISTICS ("Stars", </a:t>
            </a:r>
            <a:r>
              <a:rPr lang="en-US" sz="1200" kern="1200" dirty="0" err="1" smtClean="0">
                <a:solidFill>
                  <a:schemeClr val="tx1"/>
                </a:solidFill>
                <a:latin typeface="+mn-lt"/>
                <a:ea typeface="+mn-ea"/>
                <a:cs typeface="+mn-cs"/>
              </a:rPr>
              <a:t>IX_discoveryDate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DBCC TRACEOFF(2388)</a:t>
            </a: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FROM Stars </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discoveryDate</a:t>
            </a:r>
            <a:r>
              <a:rPr lang="en-US" sz="1200" kern="1200" dirty="0" smtClean="0">
                <a:solidFill>
                  <a:schemeClr val="tx1"/>
                </a:solidFill>
                <a:latin typeface="+mn-lt"/>
                <a:ea typeface="+mn-ea"/>
                <a:cs typeface="+mn-cs"/>
              </a:rPr>
              <a:t> = '19010103'</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check stats again. </a:t>
            </a:r>
          </a:p>
          <a:p>
            <a:r>
              <a:rPr lang="en-US" sz="1200" kern="1200" dirty="0" smtClean="0">
                <a:solidFill>
                  <a:schemeClr val="tx1"/>
                </a:solidFill>
                <a:latin typeface="+mn-lt"/>
                <a:ea typeface="+mn-ea"/>
                <a:cs typeface="+mn-cs"/>
              </a:rPr>
              <a:t>-- What is different?</a:t>
            </a:r>
          </a:p>
          <a:p>
            <a:r>
              <a:rPr lang="en-US" sz="1200" kern="1200" dirty="0" smtClean="0">
                <a:solidFill>
                  <a:schemeClr val="tx1"/>
                </a:solidFill>
                <a:latin typeface="+mn-lt"/>
                <a:ea typeface="+mn-ea"/>
                <a:cs typeface="+mn-cs"/>
              </a:rPr>
              <a:t>DBCC SHOW_STATISTICS ("Stars", </a:t>
            </a:r>
            <a:r>
              <a:rPr lang="en-US" sz="1200" kern="1200" dirty="0" err="1" smtClean="0">
                <a:solidFill>
                  <a:schemeClr val="tx1"/>
                </a:solidFill>
                <a:latin typeface="+mn-lt"/>
                <a:ea typeface="+mn-ea"/>
                <a:cs typeface="+mn-cs"/>
              </a:rPr>
              <a:t>IX_discoveryDate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Iteration 1</a:t>
            </a:r>
          </a:p>
          <a:p>
            <a:r>
              <a:rPr lang="en-US" sz="1200" kern="1200" dirty="0" smtClean="0">
                <a:solidFill>
                  <a:schemeClr val="tx1"/>
                </a:solidFill>
                <a:latin typeface="+mn-lt"/>
                <a:ea typeface="+mn-ea"/>
                <a:cs typeface="+mn-cs"/>
              </a:rPr>
              <a:t> insert some more rows</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INSERT INTO Stars (</a:t>
            </a:r>
            <a:r>
              <a:rPr lang="en-US" sz="1200" kern="1200" dirty="0" err="1" smtClean="0">
                <a:solidFill>
                  <a:schemeClr val="tx1"/>
                </a:solidFill>
                <a:latin typeface="+mn-lt"/>
                <a:ea typeface="+mn-ea"/>
                <a:cs typeface="+mn-cs"/>
              </a:rPr>
              <a:t>distanceFromEarth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discoveryDate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SELECT CAST(abs(CHECKSUM(NEWID())) AS </a:t>
            </a:r>
            <a:r>
              <a:rPr lang="en-US" sz="1200" kern="1200" dirty="0" err="1" smtClean="0">
                <a:solidFill>
                  <a:schemeClr val="tx1"/>
                </a:solidFill>
                <a:latin typeface="+mn-lt"/>
                <a:ea typeface="+mn-ea"/>
                <a:cs typeface="+mn-cs"/>
              </a:rPr>
              <a:t>bigint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(SELECT DATEADD(d, 1, MAX(</a:t>
            </a:r>
            <a:r>
              <a:rPr lang="en-US" sz="1200" kern="1200" dirty="0" err="1" smtClean="0">
                <a:solidFill>
                  <a:schemeClr val="tx1"/>
                </a:solidFill>
                <a:latin typeface="+mn-lt"/>
                <a:ea typeface="+mn-ea"/>
                <a:cs typeface="+mn-cs"/>
              </a:rPr>
              <a:t>discoveryDate</a:t>
            </a:r>
            <a:r>
              <a:rPr lang="en-US" sz="1200" kern="1200" dirty="0" smtClean="0">
                <a:solidFill>
                  <a:schemeClr val="tx1"/>
                </a:solidFill>
                <a:latin typeface="+mn-lt"/>
                <a:ea typeface="+mn-ea"/>
                <a:cs typeface="+mn-cs"/>
              </a:rPr>
              <a:t>)) FROM Stars)</a:t>
            </a:r>
          </a:p>
          <a:p>
            <a:r>
              <a:rPr lang="en-US" sz="1200" kern="1200" dirty="0" smtClean="0">
                <a:solidFill>
                  <a:schemeClr val="tx1"/>
                </a:solidFill>
                <a:latin typeface="+mn-lt"/>
                <a:ea typeface="+mn-ea"/>
                <a:cs typeface="+mn-cs"/>
              </a:rPr>
              <a:t>GO 1000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check stats again</a:t>
            </a:r>
          </a:p>
          <a:p>
            <a:r>
              <a:rPr lang="en-US" sz="1200" kern="1200" dirty="0" smtClean="0">
                <a:solidFill>
                  <a:schemeClr val="tx1"/>
                </a:solidFill>
                <a:latin typeface="+mn-lt"/>
                <a:ea typeface="+mn-ea"/>
                <a:cs typeface="+mn-cs"/>
              </a:rPr>
              <a:t>DBCC SHOW_STATISTICS ("Stars", </a:t>
            </a:r>
            <a:r>
              <a:rPr lang="en-US" sz="1200" kern="1200" dirty="0" err="1" smtClean="0">
                <a:solidFill>
                  <a:schemeClr val="tx1"/>
                </a:solidFill>
                <a:latin typeface="+mn-lt"/>
                <a:ea typeface="+mn-ea"/>
                <a:cs typeface="+mn-cs"/>
              </a:rPr>
              <a:t>IX_discoveryDate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query again - RT has been crossed so stats should update</a:t>
            </a: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FROM Stars </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discoveryDate</a:t>
            </a:r>
            <a:r>
              <a:rPr lang="en-US" sz="1200" kern="1200" dirty="0" smtClean="0">
                <a:solidFill>
                  <a:schemeClr val="tx1"/>
                </a:solidFill>
                <a:latin typeface="+mn-lt"/>
                <a:ea typeface="+mn-ea"/>
                <a:cs typeface="+mn-cs"/>
              </a:rPr>
              <a:t> = '19010103'</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stats?</a:t>
            </a:r>
          </a:p>
          <a:p>
            <a:r>
              <a:rPr lang="en-US" sz="1200" kern="1200" dirty="0" smtClean="0">
                <a:solidFill>
                  <a:schemeClr val="tx1"/>
                </a:solidFill>
                <a:latin typeface="+mn-lt"/>
                <a:ea typeface="+mn-ea"/>
                <a:cs typeface="+mn-cs"/>
              </a:rPr>
              <a:t>DBCC SHOW_STATISTICS ("Stars", </a:t>
            </a:r>
            <a:r>
              <a:rPr lang="en-US" sz="1200" kern="1200" dirty="0" err="1" smtClean="0">
                <a:solidFill>
                  <a:schemeClr val="tx1"/>
                </a:solidFill>
                <a:latin typeface="+mn-lt"/>
                <a:ea typeface="+mn-ea"/>
                <a:cs typeface="+mn-cs"/>
              </a:rPr>
              <a:t>IX_discoveryDate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Iteration 2</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insert some more rows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INSERT INTO Stars (</a:t>
            </a:r>
            <a:r>
              <a:rPr lang="en-US" sz="1200" kern="1200" dirty="0" err="1" smtClean="0">
                <a:solidFill>
                  <a:schemeClr val="tx1"/>
                </a:solidFill>
                <a:latin typeface="+mn-lt"/>
                <a:ea typeface="+mn-ea"/>
                <a:cs typeface="+mn-cs"/>
              </a:rPr>
              <a:t>distanceFromEarth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discoveryDate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SELECT CAST(abs(CHECKSUM(NEWID())) AS </a:t>
            </a:r>
            <a:r>
              <a:rPr lang="en-US" sz="1200" kern="1200" dirty="0" err="1" smtClean="0">
                <a:solidFill>
                  <a:schemeClr val="tx1"/>
                </a:solidFill>
                <a:latin typeface="+mn-lt"/>
                <a:ea typeface="+mn-ea"/>
                <a:cs typeface="+mn-cs"/>
              </a:rPr>
              <a:t>bigint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(SELECT DATEADD(d, 1, MAX(</a:t>
            </a:r>
            <a:r>
              <a:rPr lang="en-US" sz="1200" kern="1200" dirty="0" err="1" smtClean="0">
                <a:solidFill>
                  <a:schemeClr val="tx1"/>
                </a:solidFill>
                <a:latin typeface="+mn-lt"/>
                <a:ea typeface="+mn-ea"/>
                <a:cs typeface="+mn-cs"/>
              </a:rPr>
              <a:t>discoveryDate</a:t>
            </a:r>
            <a:r>
              <a:rPr lang="en-US" sz="1200" kern="1200" dirty="0" smtClean="0">
                <a:solidFill>
                  <a:schemeClr val="tx1"/>
                </a:solidFill>
                <a:latin typeface="+mn-lt"/>
                <a:ea typeface="+mn-ea"/>
                <a:cs typeface="+mn-cs"/>
              </a:rPr>
              <a:t>)) FROM Stars)</a:t>
            </a:r>
          </a:p>
          <a:p>
            <a:r>
              <a:rPr lang="en-US" sz="1200" kern="1200" dirty="0" smtClean="0">
                <a:solidFill>
                  <a:schemeClr val="tx1"/>
                </a:solidFill>
                <a:latin typeface="+mn-lt"/>
                <a:ea typeface="+mn-ea"/>
                <a:cs typeface="+mn-cs"/>
              </a:rPr>
              <a:t>GO 2000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check stats again</a:t>
            </a:r>
          </a:p>
          <a:p>
            <a:r>
              <a:rPr lang="en-US" sz="1200" kern="1200" dirty="0" smtClean="0">
                <a:solidFill>
                  <a:schemeClr val="tx1"/>
                </a:solidFill>
                <a:latin typeface="+mn-lt"/>
                <a:ea typeface="+mn-ea"/>
                <a:cs typeface="+mn-cs"/>
              </a:rPr>
              <a:t>DBCC SHOW_STATISTICS ("Stars", </a:t>
            </a:r>
            <a:r>
              <a:rPr lang="en-US" sz="1200" kern="1200" dirty="0" err="1" smtClean="0">
                <a:solidFill>
                  <a:schemeClr val="tx1"/>
                </a:solidFill>
                <a:latin typeface="+mn-lt"/>
                <a:ea typeface="+mn-ea"/>
                <a:cs typeface="+mn-cs"/>
              </a:rPr>
              <a:t>IX_discoveryDate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query again - RT has been crossed so stats should update</a:t>
            </a: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from Stars </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discoveryDate</a:t>
            </a:r>
            <a:r>
              <a:rPr lang="en-US" sz="1200" kern="1200" dirty="0" smtClean="0">
                <a:solidFill>
                  <a:schemeClr val="tx1"/>
                </a:solidFill>
                <a:latin typeface="+mn-lt"/>
                <a:ea typeface="+mn-ea"/>
                <a:cs typeface="+mn-cs"/>
              </a:rPr>
              <a:t> = '19010103'</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stats?</a:t>
            </a:r>
          </a:p>
          <a:p>
            <a:r>
              <a:rPr lang="en-US" sz="1200" kern="1200" dirty="0" smtClean="0">
                <a:solidFill>
                  <a:schemeClr val="tx1"/>
                </a:solidFill>
                <a:latin typeface="+mn-lt"/>
                <a:ea typeface="+mn-ea"/>
                <a:cs typeface="+mn-cs"/>
              </a:rPr>
              <a:t>DBCC SHOW_STATISTICS ("Stars", </a:t>
            </a:r>
            <a:r>
              <a:rPr lang="en-US" sz="1200" kern="1200" dirty="0" err="1" smtClean="0">
                <a:solidFill>
                  <a:schemeClr val="tx1"/>
                </a:solidFill>
                <a:latin typeface="+mn-lt"/>
                <a:ea typeface="+mn-ea"/>
                <a:cs typeface="+mn-cs"/>
              </a:rPr>
              <a:t>IX_discoveryDate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Iteration 3</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insert some more rows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INSERT INTO Stars (</a:t>
            </a:r>
            <a:r>
              <a:rPr lang="en-US" sz="1200" kern="1200" dirty="0" err="1" smtClean="0">
                <a:solidFill>
                  <a:schemeClr val="tx1"/>
                </a:solidFill>
                <a:latin typeface="+mn-lt"/>
                <a:ea typeface="+mn-ea"/>
                <a:cs typeface="+mn-cs"/>
              </a:rPr>
              <a:t>distanceFromEarth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discoveryDate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SELECT CAST(abs(CHECKSUM(NEWID())) AS </a:t>
            </a:r>
            <a:r>
              <a:rPr lang="en-US" sz="1200" kern="1200" dirty="0" err="1" smtClean="0">
                <a:solidFill>
                  <a:schemeClr val="tx1"/>
                </a:solidFill>
                <a:latin typeface="+mn-lt"/>
                <a:ea typeface="+mn-ea"/>
                <a:cs typeface="+mn-cs"/>
              </a:rPr>
              <a:t>bigint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(SELECT DATEADD(d, 1, MAX(</a:t>
            </a:r>
            <a:r>
              <a:rPr lang="en-US" sz="1200" kern="1200" dirty="0" err="1" smtClean="0">
                <a:solidFill>
                  <a:schemeClr val="tx1"/>
                </a:solidFill>
                <a:latin typeface="+mn-lt"/>
                <a:ea typeface="+mn-ea"/>
                <a:cs typeface="+mn-cs"/>
              </a:rPr>
              <a:t>discoveryDate</a:t>
            </a:r>
            <a:r>
              <a:rPr lang="en-US" sz="1200" kern="1200" dirty="0" smtClean="0">
                <a:solidFill>
                  <a:schemeClr val="tx1"/>
                </a:solidFill>
                <a:latin typeface="+mn-lt"/>
                <a:ea typeface="+mn-ea"/>
                <a:cs typeface="+mn-cs"/>
              </a:rPr>
              <a:t>)) FROM Stars)</a:t>
            </a:r>
          </a:p>
          <a:p>
            <a:r>
              <a:rPr lang="en-US" sz="1200" kern="1200" dirty="0" smtClean="0">
                <a:solidFill>
                  <a:schemeClr val="tx1"/>
                </a:solidFill>
                <a:latin typeface="+mn-lt"/>
                <a:ea typeface="+mn-ea"/>
                <a:cs typeface="+mn-cs"/>
              </a:rPr>
              <a:t>GO 5000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check stats again</a:t>
            </a:r>
          </a:p>
          <a:p>
            <a:r>
              <a:rPr lang="en-US" sz="1200" kern="1200" dirty="0" smtClean="0">
                <a:solidFill>
                  <a:schemeClr val="tx1"/>
                </a:solidFill>
                <a:latin typeface="+mn-lt"/>
                <a:ea typeface="+mn-ea"/>
                <a:cs typeface="+mn-cs"/>
              </a:rPr>
              <a:t>DBCC SHOW_STATISTICS ("Stars", </a:t>
            </a:r>
            <a:r>
              <a:rPr lang="en-US" sz="1200" kern="1200" dirty="0" err="1" smtClean="0">
                <a:solidFill>
                  <a:schemeClr val="tx1"/>
                </a:solidFill>
                <a:latin typeface="+mn-lt"/>
                <a:ea typeface="+mn-ea"/>
                <a:cs typeface="+mn-cs"/>
              </a:rPr>
              <a:t>IX_discoveryDate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query again - RT has been crossed so stats should update</a:t>
            </a: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FROM Stars </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discoveryDate</a:t>
            </a:r>
            <a:r>
              <a:rPr lang="en-US" sz="1200" kern="1200" dirty="0" smtClean="0">
                <a:solidFill>
                  <a:schemeClr val="tx1"/>
                </a:solidFill>
                <a:latin typeface="+mn-lt"/>
                <a:ea typeface="+mn-ea"/>
                <a:cs typeface="+mn-cs"/>
              </a:rPr>
              <a:t> = '19010103'</a:t>
            </a: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stats?</a:t>
            </a:r>
          </a:p>
          <a:p>
            <a:r>
              <a:rPr lang="en-US" sz="1200" kern="1200" dirty="0" smtClean="0">
                <a:solidFill>
                  <a:schemeClr val="tx1"/>
                </a:solidFill>
                <a:latin typeface="+mn-lt"/>
                <a:ea typeface="+mn-ea"/>
                <a:cs typeface="+mn-cs"/>
              </a:rPr>
              <a:t>-- what is the value of the leading column type?</a:t>
            </a:r>
          </a:p>
          <a:p>
            <a:r>
              <a:rPr lang="en-US" sz="1200" kern="1200" dirty="0" smtClean="0">
                <a:solidFill>
                  <a:schemeClr val="tx1"/>
                </a:solidFill>
                <a:latin typeface="+mn-lt"/>
                <a:ea typeface="+mn-ea"/>
                <a:cs typeface="+mn-cs"/>
              </a:rPr>
              <a:t>DBCC TRACEON (2388)</a:t>
            </a: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DBCC SHOW_STATISTICS ("Stars", </a:t>
            </a:r>
            <a:r>
              <a:rPr lang="en-US" sz="1200" kern="1200" dirty="0" err="1" smtClean="0">
                <a:solidFill>
                  <a:schemeClr val="tx1"/>
                </a:solidFill>
                <a:latin typeface="+mn-lt"/>
                <a:ea typeface="+mn-ea"/>
                <a:cs typeface="+mn-cs"/>
              </a:rPr>
              <a:t>IX_discoveryDate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DBCC TRACEOFF (2388)</a:t>
            </a: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add some more rows to bulk up the table</a:t>
            </a:r>
          </a:p>
          <a:p>
            <a:r>
              <a:rPr lang="en-US" sz="1200" kern="1200" dirty="0" smtClean="0">
                <a:solidFill>
                  <a:schemeClr val="tx1"/>
                </a:solidFill>
                <a:latin typeface="+mn-lt"/>
                <a:ea typeface="+mn-ea"/>
                <a:cs typeface="+mn-cs"/>
              </a:rPr>
              <a:t>INSERT INTO Stars (</a:t>
            </a:r>
            <a:r>
              <a:rPr lang="en-US" sz="1200" kern="1200" dirty="0" err="1" smtClean="0">
                <a:solidFill>
                  <a:schemeClr val="tx1"/>
                </a:solidFill>
                <a:latin typeface="+mn-lt"/>
                <a:ea typeface="+mn-ea"/>
                <a:cs typeface="+mn-cs"/>
              </a:rPr>
              <a:t>distanceFromEarth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discoveryDate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SELECT CAST(abs(CHECKSUM(NEWID())) AS </a:t>
            </a:r>
            <a:r>
              <a:rPr lang="en-US" sz="1200" kern="1200" dirty="0" err="1" smtClean="0">
                <a:solidFill>
                  <a:schemeClr val="tx1"/>
                </a:solidFill>
                <a:latin typeface="+mn-lt"/>
                <a:ea typeface="+mn-ea"/>
                <a:cs typeface="+mn-cs"/>
              </a:rPr>
              <a:t>bigint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(SELECT DATEADD(d, 1, MAX(</a:t>
            </a:r>
            <a:r>
              <a:rPr lang="en-US" sz="1200" kern="1200" dirty="0" err="1" smtClean="0">
                <a:solidFill>
                  <a:schemeClr val="tx1"/>
                </a:solidFill>
                <a:latin typeface="+mn-lt"/>
                <a:ea typeface="+mn-ea"/>
                <a:cs typeface="+mn-cs"/>
              </a:rPr>
              <a:t>discoveryDate</a:t>
            </a:r>
            <a:r>
              <a:rPr lang="en-US" sz="1200" kern="1200" dirty="0" smtClean="0">
                <a:solidFill>
                  <a:schemeClr val="tx1"/>
                </a:solidFill>
                <a:latin typeface="+mn-lt"/>
                <a:ea typeface="+mn-ea"/>
                <a:cs typeface="+mn-cs"/>
              </a:rPr>
              <a:t>)) FROM Stars)</a:t>
            </a:r>
          </a:p>
          <a:p>
            <a:r>
              <a:rPr lang="en-US" sz="1200" kern="1200" dirty="0" smtClean="0">
                <a:solidFill>
                  <a:schemeClr val="tx1"/>
                </a:solidFill>
                <a:latin typeface="+mn-lt"/>
                <a:ea typeface="+mn-ea"/>
                <a:cs typeface="+mn-cs"/>
              </a:rPr>
              <a:t>GO 50000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--update the stats manually</a:t>
            </a:r>
          </a:p>
          <a:p>
            <a:r>
              <a:rPr lang="en-US" sz="1200" kern="1200" dirty="0" smtClean="0">
                <a:solidFill>
                  <a:schemeClr val="tx1"/>
                </a:solidFill>
                <a:latin typeface="+mn-lt"/>
                <a:ea typeface="+mn-ea"/>
                <a:cs typeface="+mn-cs"/>
              </a:rPr>
              <a:t>update statistics Stars </a:t>
            </a:r>
            <a:r>
              <a:rPr lang="en-US" sz="1200" kern="1200" dirty="0" err="1" smtClean="0">
                <a:solidFill>
                  <a:schemeClr val="tx1"/>
                </a:solidFill>
                <a:latin typeface="+mn-lt"/>
                <a:ea typeface="+mn-ea"/>
                <a:cs typeface="+mn-cs"/>
              </a:rPr>
              <a:t>IX_discoveryDate</a:t>
            </a:r>
            <a:r>
              <a:rPr lang="en-US" sz="1200" kern="1200" dirty="0" smtClean="0">
                <a:solidFill>
                  <a:schemeClr val="tx1"/>
                </a:solidFill>
                <a:latin typeface="+mn-lt"/>
                <a:ea typeface="+mn-ea"/>
                <a:cs typeface="+mn-cs"/>
              </a:rPr>
              <a:t> with </a:t>
            </a:r>
            <a:r>
              <a:rPr lang="en-US" sz="1200" kern="1200" dirty="0" err="1" smtClean="0">
                <a:solidFill>
                  <a:schemeClr val="tx1"/>
                </a:solidFill>
                <a:latin typeface="+mn-lt"/>
                <a:ea typeface="+mn-ea"/>
                <a:cs typeface="+mn-cs"/>
              </a:rPr>
              <a:t>fullscan</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what is the highest RANGE_HI_KEY date in the stats?</a:t>
            </a:r>
          </a:p>
          <a:p>
            <a:r>
              <a:rPr lang="en-US" sz="1200" kern="1200" dirty="0" smtClean="0">
                <a:solidFill>
                  <a:schemeClr val="tx1"/>
                </a:solidFill>
                <a:latin typeface="+mn-lt"/>
                <a:ea typeface="+mn-ea"/>
                <a:cs typeface="+mn-cs"/>
              </a:rPr>
              <a:t>DBCC SHOW_STATISTICS ("Stars", </a:t>
            </a:r>
            <a:r>
              <a:rPr lang="en-US" sz="1200" kern="1200" dirty="0" err="1" smtClean="0">
                <a:solidFill>
                  <a:schemeClr val="tx1"/>
                </a:solidFill>
                <a:latin typeface="+mn-lt"/>
                <a:ea typeface="+mn-ea"/>
                <a:cs typeface="+mn-cs"/>
              </a:rPr>
              <a:t>IX_discoveryDate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 date: 2061-07-15</a:t>
            </a:r>
          </a:p>
          <a:p>
            <a:r>
              <a:rPr lang="en-US" sz="1200" kern="1200" dirty="0" smtClean="0">
                <a:solidFill>
                  <a:schemeClr val="tx1"/>
                </a:solidFill>
                <a:latin typeface="+mn-lt"/>
                <a:ea typeface="+mn-ea"/>
                <a:cs typeface="+mn-cs"/>
              </a:rPr>
              <a:t>-- rows: 59001</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insert some more data</a:t>
            </a:r>
          </a:p>
          <a:p>
            <a:r>
              <a:rPr lang="en-US" sz="1200" kern="1200" dirty="0" smtClean="0">
                <a:solidFill>
                  <a:schemeClr val="tx1"/>
                </a:solidFill>
                <a:latin typeface="+mn-lt"/>
                <a:ea typeface="+mn-ea"/>
                <a:cs typeface="+mn-cs"/>
              </a:rPr>
              <a:t>INSERT INTO Stars (</a:t>
            </a:r>
            <a:r>
              <a:rPr lang="en-US" sz="1200" kern="1200" dirty="0" err="1" smtClean="0">
                <a:solidFill>
                  <a:schemeClr val="tx1"/>
                </a:solidFill>
                <a:latin typeface="+mn-lt"/>
                <a:ea typeface="+mn-ea"/>
                <a:cs typeface="+mn-cs"/>
              </a:rPr>
              <a:t>distanceFromEarth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discoveryDate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SELECT CAST(abs(CHECKSUM(NEWID())) AS </a:t>
            </a:r>
            <a:r>
              <a:rPr lang="en-US" sz="1200" kern="1200" dirty="0" err="1" smtClean="0">
                <a:solidFill>
                  <a:schemeClr val="tx1"/>
                </a:solidFill>
                <a:latin typeface="+mn-lt"/>
                <a:ea typeface="+mn-ea"/>
                <a:cs typeface="+mn-cs"/>
              </a:rPr>
              <a:t>bigint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(SELECT DATEADD(d, 1, MAX(</a:t>
            </a:r>
            <a:r>
              <a:rPr lang="en-US" sz="1200" kern="1200" dirty="0" err="1" smtClean="0">
                <a:solidFill>
                  <a:schemeClr val="tx1"/>
                </a:solidFill>
                <a:latin typeface="+mn-lt"/>
                <a:ea typeface="+mn-ea"/>
                <a:cs typeface="+mn-cs"/>
              </a:rPr>
              <a:t>discoveryDate</a:t>
            </a:r>
            <a:r>
              <a:rPr lang="en-US" sz="1200" kern="1200" dirty="0" smtClean="0">
                <a:solidFill>
                  <a:schemeClr val="tx1"/>
                </a:solidFill>
                <a:latin typeface="+mn-lt"/>
                <a:ea typeface="+mn-ea"/>
                <a:cs typeface="+mn-cs"/>
              </a:rPr>
              <a:t>)) FROM Stars)</a:t>
            </a:r>
          </a:p>
          <a:p>
            <a:r>
              <a:rPr lang="en-US" sz="1200" kern="1200" dirty="0" smtClean="0">
                <a:solidFill>
                  <a:schemeClr val="tx1"/>
                </a:solidFill>
                <a:latin typeface="+mn-lt"/>
                <a:ea typeface="+mn-ea"/>
                <a:cs typeface="+mn-cs"/>
              </a:rPr>
              <a:t>GO 1000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what is the highest RANGE_HI_KEY date in the stats?</a:t>
            </a:r>
          </a:p>
          <a:p>
            <a:r>
              <a:rPr lang="en-US" sz="1200" kern="1200" dirty="0" smtClean="0">
                <a:solidFill>
                  <a:schemeClr val="tx1"/>
                </a:solidFill>
                <a:latin typeface="+mn-lt"/>
                <a:ea typeface="+mn-ea"/>
                <a:cs typeface="+mn-cs"/>
              </a:rPr>
              <a:t>-- what is the number of rows?</a:t>
            </a:r>
          </a:p>
          <a:p>
            <a:r>
              <a:rPr lang="en-US" sz="1200" kern="1200" dirty="0" smtClean="0">
                <a:solidFill>
                  <a:schemeClr val="tx1"/>
                </a:solidFill>
                <a:latin typeface="+mn-lt"/>
                <a:ea typeface="+mn-ea"/>
                <a:cs typeface="+mn-cs"/>
              </a:rPr>
              <a:t>DBCC SHOW_STATISTICS ("Stars", </a:t>
            </a:r>
            <a:r>
              <a:rPr lang="en-US" sz="1200" kern="1200" dirty="0" err="1" smtClean="0">
                <a:solidFill>
                  <a:schemeClr val="tx1"/>
                </a:solidFill>
                <a:latin typeface="+mn-lt"/>
                <a:ea typeface="+mn-ea"/>
                <a:cs typeface="+mn-cs"/>
              </a:rPr>
              <a:t>IX_discoveryDate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 Date: 2061-07-15</a:t>
            </a:r>
          </a:p>
          <a:p>
            <a:r>
              <a:rPr lang="en-US" sz="1200" kern="1200" dirty="0" smtClean="0">
                <a:solidFill>
                  <a:schemeClr val="tx1"/>
                </a:solidFill>
                <a:latin typeface="+mn-lt"/>
                <a:ea typeface="+mn-ea"/>
                <a:cs typeface="+mn-cs"/>
              </a:rPr>
              <a:t>-- rows: 59001</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Include Actual Execution plan.</a:t>
            </a:r>
          </a:p>
          <a:p>
            <a:r>
              <a:rPr lang="en-US" sz="1200" kern="1200" dirty="0" smtClean="0">
                <a:solidFill>
                  <a:schemeClr val="tx1"/>
                </a:solidFill>
                <a:latin typeface="+mn-lt"/>
                <a:ea typeface="+mn-ea"/>
                <a:cs typeface="+mn-cs"/>
              </a:rPr>
              <a:t>-- What do you notice about the row estimates?</a:t>
            </a:r>
          </a:p>
          <a:p>
            <a:r>
              <a:rPr lang="en-US" sz="1200" kern="1200" dirty="0" smtClean="0">
                <a:solidFill>
                  <a:schemeClr val="tx1"/>
                </a:solidFill>
                <a:latin typeface="+mn-lt"/>
                <a:ea typeface="+mn-ea"/>
                <a:cs typeface="+mn-cs"/>
              </a:rPr>
              <a:t>-- Do you think this query plan is efficient?</a:t>
            </a: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FROM Stars</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discoveryDate</a:t>
            </a:r>
            <a:r>
              <a:rPr lang="en-US" sz="1200" kern="1200" dirty="0" smtClean="0">
                <a:solidFill>
                  <a:schemeClr val="tx1"/>
                </a:solidFill>
                <a:latin typeface="+mn-lt"/>
                <a:ea typeface="+mn-ea"/>
                <a:cs typeface="+mn-cs"/>
              </a:rPr>
              <a:t> &gt; '20610715'</a:t>
            </a: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did the stats get automatically updated? Why?</a:t>
            </a:r>
          </a:p>
          <a:p>
            <a:r>
              <a:rPr lang="en-US" sz="1200" kern="1200" dirty="0" smtClean="0">
                <a:solidFill>
                  <a:schemeClr val="tx1"/>
                </a:solidFill>
                <a:latin typeface="+mn-lt"/>
                <a:ea typeface="+mn-ea"/>
                <a:cs typeface="+mn-cs"/>
              </a:rPr>
              <a:t>-- What is the number of rows?</a:t>
            </a:r>
          </a:p>
          <a:p>
            <a:r>
              <a:rPr lang="en-US" sz="1200" kern="1200" dirty="0" smtClean="0">
                <a:solidFill>
                  <a:schemeClr val="tx1"/>
                </a:solidFill>
                <a:latin typeface="+mn-lt"/>
                <a:ea typeface="+mn-ea"/>
                <a:cs typeface="+mn-cs"/>
              </a:rPr>
              <a:t>DBCC SHOW_STATISTICS ("Stars", </a:t>
            </a:r>
            <a:r>
              <a:rPr lang="en-US" sz="1200" kern="1200" dirty="0" err="1" smtClean="0">
                <a:solidFill>
                  <a:schemeClr val="tx1"/>
                </a:solidFill>
                <a:latin typeface="+mn-lt"/>
                <a:ea typeface="+mn-ea"/>
                <a:cs typeface="+mn-cs"/>
              </a:rPr>
              <a:t>IX_discoveryDate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--update stats</a:t>
            </a:r>
          </a:p>
          <a:p>
            <a:r>
              <a:rPr lang="en-US" sz="1200" kern="1200" dirty="0" smtClean="0">
                <a:solidFill>
                  <a:schemeClr val="tx1"/>
                </a:solidFill>
                <a:latin typeface="+mn-lt"/>
                <a:ea typeface="+mn-ea"/>
                <a:cs typeface="+mn-cs"/>
              </a:rPr>
              <a:t>--update the stats manually</a:t>
            </a:r>
          </a:p>
          <a:p>
            <a:r>
              <a:rPr lang="en-US" sz="1200" kern="1200" dirty="0" smtClean="0">
                <a:solidFill>
                  <a:schemeClr val="tx1"/>
                </a:solidFill>
                <a:latin typeface="+mn-lt"/>
                <a:ea typeface="+mn-ea"/>
                <a:cs typeface="+mn-cs"/>
              </a:rPr>
              <a:t>UPDATE STATISTICS Stars </a:t>
            </a:r>
            <a:r>
              <a:rPr lang="en-US" sz="1200" kern="1200" dirty="0" err="1" smtClean="0">
                <a:solidFill>
                  <a:schemeClr val="tx1"/>
                </a:solidFill>
                <a:latin typeface="+mn-lt"/>
                <a:ea typeface="+mn-ea"/>
                <a:cs typeface="+mn-cs"/>
              </a:rPr>
              <a:t>IX_discoveryDate</a:t>
            </a:r>
            <a:r>
              <a:rPr lang="en-US" sz="1200" kern="1200" dirty="0" smtClean="0">
                <a:solidFill>
                  <a:schemeClr val="tx1"/>
                </a:solidFill>
                <a:latin typeface="+mn-lt"/>
                <a:ea typeface="+mn-ea"/>
                <a:cs typeface="+mn-cs"/>
              </a:rPr>
              <a:t> WITH FULLSCAN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what is the highest RANGE_HI_KEY date in the stats?</a:t>
            </a:r>
          </a:p>
          <a:p>
            <a:r>
              <a:rPr lang="en-US" sz="1200" kern="1200" dirty="0" smtClean="0">
                <a:solidFill>
                  <a:schemeClr val="tx1"/>
                </a:solidFill>
                <a:latin typeface="+mn-lt"/>
                <a:ea typeface="+mn-ea"/>
                <a:cs typeface="+mn-cs"/>
              </a:rPr>
              <a:t>-- What is the number of rows?</a:t>
            </a:r>
          </a:p>
          <a:p>
            <a:r>
              <a:rPr lang="en-US" sz="1200" kern="1200" dirty="0" smtClean="0">
                <a:solidFill>
                  <a:schemeClr val="tx1"/>
                </a:solidFill>
                <a:latin typeface="+mn-lt"/>
                <a:ea typeface="+mn-ea"/>
                <a:cs typeface="+mn-cs"/>
              </a:rPr>
              <a:t>DBCC SHOW_STATISTICS ("Stars", </a:t>
            </a:r>
            <a:r>
              <a:rPr lang="en-US" sz="1200" kern="1200" dirty="0" err="1" smtClean="0">
                <a:solidFill>
                  <a:schemeClr val="tx1"/>
                </a:solidFill>
                <a:latin typeface="+mn-lt"/>
                <a:ea typeface="+mn-ea"/>
                <a:cs typeface="+mn-cs"/>
              </a:rPr>
              <a:t>IX_discoveryDate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 date: 2064-04-10</a:t>
            </a:r>
          </a:p>
          <a:p>
            <a:r>
              <a:rPr lang="en-US" sz="1200" kern="1200" dirty="0" smtClean="0">
                <a:solidFill>
                  <a:schemeClr val="tx1"/>
                </a:solidFill>
                <a:latin typeface="+mn-lt"/>
                <a:ea typeface="+mn-ea"/>
                <a:cs typeface="+mn-cs"/>
              </a:rPr>
              <a:t>-- rows: 60001</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Try again with new stats?</a:t>
            </a:r>
          </a:p>
          <a:p>
            <a:r>
              <a:rPr lang="en-US" sz="1200" kern="1200" dirty="0" smtClean="0">
                <a:solidFill>
                  <a:schemeClr val="tx1"/>
                </a:solidFill>
                <a:latin typeface="+mn-lt"/>
                <a:ea typeface="+mn-ea"/>
                <a:cs typeface="+mn-cs"/>
              </a:rPr>
              <a:t>-- Include Actual Execution plan.</a:t>
            </a:r>
          </a:p>
          <a:p>
            <a:r>
              <a:rPr lang="en-US" sz="1200" kern="1200" dirty="0" smtClean="0">
                <a:solidFill>
                  <a:schemeClr val="tx1"/>
                </a:solidFill>
                <a:latin typeface="+mn-lt"/>
                <a:ea typeface="+mn-ea"/>
                <a:cs typeface="+mn-cs"/>
              </a:rPr>
              <a:t>-- What do you notice about the row estimates?</a:t>
            </a:r>
          </a:p>
          <a:p>
            <a:r>
              <a:rPr lang="en-US" sz="1200" kern="1200" dirty="0" smtClean="0">
                <a:solidFill>
                  <a:schemeClr val="tx1"/>
                </a:solidFill>
                <a:latin typeface="+mn-lt"/>
                <a:ea typeface="+mn-ea"/>
                <a:cs typeface="+mn-cs"/>
              </a:rPr>
              <a:t>-- Is the plan the same?</a:t>
            </a: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FROM Stars</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discoveryDate</a:t>
            </a:r>
            <a:r>
              <a:rPr lang="en-US" sz="1200" kern="1200" dirty="0" smtClean="0">
                <a:solidFill>
                  <a:schemeClr val="tx1"/>
                </a:solidFill>
                <a:latin typeface="+mn-lt"/>
                <a:ea typeface="+mn-ea"/>
                <a:cs typeface="+mn-cs"/>
              </a:rPr>
              <a:t> &gt; '20621127'</a:t>
            </a: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Conclusion: We have a date column that is increasing in an ascending fashion. If SQL Server does not refresh the statistics, queries that </a:t>
            </a:r>
          </a:p>
          <a:p>
            <a:r>
              <a:rPr lang="en-US" sz="1200" kern="1200" dirty="0" smtClean="0">
                <a:solidFill>
                  <a:schemeClr val="tx1"/>
                </a:solidFill>
                <a:latin typeface="+mn-lt"/>
                <a:ea typeface="+mn-ea"/>
                <a:cs typeface="+mn-cs"/>
              </a:rPr>
              <a:t>look for values </a:t>
            </a:r>
            <a:r>
              <a:rPr lang="en-US" sz="1200" kern="1200" dirty="0" err="1" smtClean="0">
                <a:solidFill>
                  <a:schemeClr val="tx1"/>
                </a:solidFill>
                <a:latin typeface="+mn-lt"/>
                <a:ea typeface="+mn-ea"/>
                <a:cs typeface="+mn-cs"/>
              </a:rPr>
              <a:t>boyond</a:t>
            </a:r>
            <a:r>
              <a:rPr lang="en-US" sz="1200" kern="1200" dirty="0" smtClean="0">
                <a:solidFill>
                  <a:schemeClr val="tx1"/>
                </a:solidFill>
                <a:latin typeface="+mn-lt"/>
                <a:ea typeface="+mn-ea"/>
                <a:cs typeface="+mn-cs"/>
              </a:rPr>
              <a:t> the range of the statistics will quite possibly retrieve inefficient query plans.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How to fix?</a:t>
            </a:r>
          </a:p>
          <a:p>
            <a:r>
              <a:rPr lang="en-US" sz="1200" kern="1200" dirty="0" smtClean="0">
                <a:solidFill>
                  <a:schemeClr val="tx1"/>
                </a:solidFill>
                <a:latin typeface="+mn-lt"/>
                <a:ea typeface="+mn-ea"/>
                <a:cs typeface="+mn-cs"/>
              </a:rPr>
              <a:t>1) update statistics manually on a regular basis OR...</a:t>
            </a:r>
          </a:p>
          <a:p>
            <a:r>
              <a:rPr lang="en-US" sz="1200" kern="1200" dirty="0" smtClean="0">
                <a:solidFill>
                  <a:schemeClr val="tx1"/>
                </a:solidFill>
                <a:latin typeface="+mn-lt"/>
                <a:ea typeface="+mn-ea"/>
                <a:cs typeface="+mn-cs"/>
              </a:rPr>
              <a:t>2) enable trace flag 2389. Hilarity ensues.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Add some more rows, but not enough to cross the RT.</a:t>
            </a:r>
          </a:p>
          <a:p>
            <a:r>
              <a:rPr lang="en-US" sz="1200" kern="1200" dirty="0" smtClean="0">
                <a:solidFill>
                  <a:schemeClr val="tx1"/>
                </a:solidFill>
                <a:latin typeface="+mn-lt"/>
                <a:ea typeface="+mn-ea"/>
                <a:cs typeface="+mn-cs"/>
              </a:rPr>
              <a:t>INSERT INTO Stars (</a:t>
            </a:r>
            <a:r>
              <a:rPr lang="en-US" sz="1200" kern="1200" dirty="0" err="1" smtClean="0">
                <a:solidFill>
                  <a:schemeClr val="tx1"/>
                </a:solidFill>
                <a:latin typeface="+mn-lt"/>
                <a:ea typeface="+mn-ea"/>
                <a:cs typeface="+mn-cs"/>
              </a:rPr>
              <a:t>distanceFromEarth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discoveryDate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SELECT CAST(abs(CHECKSUM(NEWID())) AS </a:t>
            </a:r>
            <a:r>
              <a:rPr lang="en-US" sz="1200" kern="1200" dirty="0" err="1" smtClean="0">
                <a:solidFill>
                  <a:schemeClr val="tx1"/>
                </a:solidFill>
                <a:latin typeface="+mn-lt"/>
                <a:ea typeface="+mn-ea"/>
                <a:cs typeface="+mn-cs"/>
              </a:rPr>
              <a:t>bigint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(SELECT DATEADD(d, 1, MAX(</a:t>
            </a:r>
            <a:r>
              <a:rPr lang="en-US" sz="1200" kern="1200" dirty="0" err="1" smtClean="0">
                <a:solidFill>
                  <a:schemeClr val="tx1"/>
                </a:solidFill>
                <a:latin typeface="+mn-lt"/>
                <a:ea typeface="+mn-ea"/>
                <a:cs typeface="+mn-cs"/>
              </a:rPr>
              <a:t>discoveryDate</a:t>
            </a:r>
            <a:r>
              <a:rPr lang="en-US" sz="1200" kern="1200" dirty="0" smtClean="0">
                <a:solidFill>
                  <a:schemeClr val="tx1"/>
                </a:solidFill>
                <a:latin typeface="+mn-lt"/>
                <a:ea typeface="+mn-ea"/>
                <a:cs typeface="+mn-cs"/>
              </a:rPr>
              <a:t>)) FROM Stars)</a:t>
            </a:r>
          </a:p>
          <a:p>
            <a:r>
              <a:rPr lang="en-US" sz="1200" kern="1200" dirty="0" smtClean="0">
                <a:solidFill>
                  <a:schemeClr val="tx1"/>
                </a:solidFill>
                <a:latin typeface="+mn-lt"/>
                <a:ea typeface="+mn-ea"/>
                <a:cs typeface="+mn-cs"/>
              </a:rPr>
              <a:t>GO 1000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Note the RANGE_HI_KEY and number of rows in both indexes</a:t>
            </a:r>
          </a:p>
          <a:p>
            <a:r>
              <a:rPr lang="en-US" sz="1200" kern="1200" dirty="0" smtClean="0">
                <a:solidFill>
                  <a:schemeClr val="tx1"/>
                </a:solidFill>
                <a:latin typeface="+mn-lt"/>
                <a:ea typeface="+mn-ea"/>
                <a:cs typeface="+mn-cs"/>
              </a:rPr>
              <a:t>-- no change yet?</a:t>
            </a:r>
          </a:p>
          <a:p>
            <a:r>
              <a:rPr lang="en-US" sz="1200" kern="1200" dirty="0" smtClean="0">
                <a:solidFill>
                  <a:schemeClr val="tx1"/>
                </a:solidFill>
                <a:latin typeface="+mn-lt"/>
                <a:ea typeface="+mn-ea"/>
                <a:cs typeface="+mn-cs"/>
              </a:rPr>
              <a:t>DBCC SHOW_STATISTICS ("Stars", </a:t>
            </a:r>
            <a:r>
              <a:rPr lang="en-US" sz="1200" kern="1200" dirty="0" err="1" smtClean="0">
                <a:solidFill>
                  <a:schemeClr val="tx1"/>
                </a:solidFill>
                <a:latin typeface="+mn-lt"/>
                <a:ea typeface="+mn-ea"/>
                <a:cs typeface="+mn-cs"/>
              </a:rPr>
              <a:t>IX_discoveryDate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--date: 2064-04-10</a:t>
            </a:r>
          </a:p>
          <a:p>
            <a:r>
              <a:rPr lang="en-US" sz="1200" kern="1200" dirty="0" smtClean="0">
                <a:solidFill>
                  <a:schemeClr val="tx1"/>
                </a:solidFill>
                <a:latin typeface="+mn-lt"/>
                <a:ea typeface="+mn-ea"/>
                <a:cs typeface="+mn-cs"/>
              </a:rPr>
              <a:t>--rows: 60001</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query row above the RANGE_HI_KEY</a:t>
            </a:r>
          </a:p>
          <a:p>
            <a:r>
              <a:rPr lang="en-US" sz="1200" kern="1200" dirty="0" smtClean="0">
                <a:solidFill>
                  <a:schemeClr val="tx1"/>
                </a:solidFill>
                <a:latin typeface="+mn-lt"/>
                <a:ea typeface="+mn-ea"/>
                <a:cs typeface="+mn-cs"/>
              </a:rPr>
              <a:t>-- use actual plan and look at the estimated and actual rows</a:t>
            </a: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FROM Stars</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discoveryDate</a:t>
            </a:r>
            <a:r>
              <a:rPr lang="en-US" sz="1200" kern="1200" dirty="0" smtClean="0">
                <a:solidFill>
                  <a:schemeClr val="tx1"/>
                </a:solidFill>
                <a:latin typeface="+mn-lt"/>
                <a:ea typeface="+mn-ea"/>
                <a:cs typeface="+mn-cs"/>
              </a:rPr>
              <a:t> &gt; '20640410'</a:t>
            </a:r>
          </a:p>
          <a:p>
            <a:r>
              <a:rPr lang="en-US" sz="1200" kern="1200" dirty="0" smtClean="0">
                <a:solidFill>
                  <a:schemeClr val="tx1"/>
                </a:solidFill>
                <a:latin typeface="+mn-lt"/>
                <a:ea typeface="+mn-ea"/>
                <a:cs typeface="+mn-cs"/>
              </a:rPr>
              <a:t>OPTION(RECOMPILE)</a:t>
            </a: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--try with </a:t>
            </a:r>
            <a:r>
              <a:rPr lang="en-US" sz="1200" kern="1200" dirty="0" err="1" smtClean="0">
                <a:solidFill>
                  <a:schemeClr val="tx1"/>
                </a:solidFill>
                <a:latin typeface="+mn-lt"/>
                <a:ea typeface="+mn-ea"/>
                <a:cs typeface="+mn-cs"/>
              </a:rPr>
              <a:t>traceflag</a:t>
            </a:r>
            <a:r>
              <a:rPr lang="en-US" sz="1200" kern="1200" dirty="0" smtClean="0">
                <a:solidFill>
                  <a:schemeClr val="tx1"/>
                </a:solidFill>
                <a:latin typeface="+mn-lt"/>
                <a:ea typeface="+mn-ea"/>
                <a:cs typeface="+mn-cs"/>
              </a:rPr>
              <a:t> 2389</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QUERYTRACEON scopes a trace flag to a query -</a:t>
            </a:r>
          </a:p>
          <a:p>
            <a:r>
              <a:rPr lang="en-US" sz="1200" kern="1200" dirty="0" smtClean="0">
                <a:solidFill>
                  <a:schemeClr val="tx1"/>
                </a:solidFill>
                <a:latin typeface="+mn-lt"/>
                <a:ea typeface="+mn-ea"/>
                <a:cs typeface="+mn-cs"/>
              </a:rPr>
              <a:t>-- QUERYTRACEON is undocumented - use at your own risk</a:t>
            </a: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FROM Stars</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discoveryDate</a:t>
            </a:r>
            <a:r>
              <a:rPr lang="en-US" sz="1200" kern="1200" dirty="0" smtClean="0">
                <a:solidFill>
                  <a:schemeClr val="tx1"/>
                </a:solidFill>
                <a:latin typeface="+mn-lt"/>
                <a:ea typeface="+mn-ea"/>
                <a:cs typeface="+mn-cs"/>
              </a:rPr>
              <a:t> &gt; '20640410'</a:t>
            </a:r>
          </a:p>
          <a:p>
            <a:r>
              <a:rPr lang="en-US" sz="1200" kern="1200" dirty="0" smtClean="0">
                <a:solidFill>
                  <a:schemeClr val="tx1"/>
                </a:solidFill>
                <a:latin typeface="+mn-lt"/>
                <a:ea typeface="+mn-ea"/>
                <a:cs typeface="+mn-cs"/>
              </a:rPr>
              <a:t>OPTION(QUERYTRACEON 2389,RECOMPILE)</a:t>
            </a: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enable </a:t>
            </a:r>
            <a:r>
              <a:rPr lang="en-US" sz="1200" kern="1200" dirty="0" err="1" smtClean="0">
                <a:solidFill>
                  <a:schemeClr val="tx1"/>
                </a:solidFill>
                <a:latin typeface="+mn-lt"/>
                <a:ea typeface="+mn-ea"/>
                <a:cs typeface="+mn-cs"/>
              </a:rPr>
              <a:t>traceflag</a:t>
            </a:r>
            <a:r>
              <a:rPr lang="en-US" sz="1200" kern="1200" dirty="0" smtClean="0">
                <a:solidFill>
                  <a:schemeClr val="tx1"/>
                </a:solidFill>
                <a:latin typeface="+mn-lt"/>
                <a:ea typeface="+mn-ea"/>
                <a:cs typeface="+mn-cs"/>
              </a:rPr>
              <a:t> via DBCC - will enable 2389 for all queries</a:t>
            </a:r>
          </a:p>
          <a:p>
            <a:r>
              <a:rPr lang="en-US" sz="1200" kern="1200" dirty="0" smtClean="0">
                <a:solidFill>
                  <a:schemeClr val="tx1"/>
                </a:solidFill>
                <a:latin typeface="+mn-lt"/>
                <a:ea typeface="+mn-ea"/>
                <a:cs typeface="+mn-cs"/>
              </a:rPr>
              <a:t>DBCC TRACEON(2389)</a:t>
            </a: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FROM Stars</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discoveryDate</a:t>
            </a:r>
            <a:r>
              <a:rPr lang="en-US" sz="1200" kern="1200" dirty="0" smtClean="0">
                <a:solidFill>
                  <a:schemeClr val="tx1"/>
                </a:solidFill>
                <a:latin typeface="+mn-lt"/>
                <a:ea typeface="+mn-ea"/>
                <a:cs typeface="+mn-cs"/>
              </a:rPr>
              <a:t> &gt; '20640410'</a:t>
            </a:r>
          </a:p>
          <a:p>
            <a:r>
              <a:rPr lang="en-US" sz="1200" kern="1200" dirty="0" smtClean="0">
                <a:solidFill>
                  <a:schemeClr val="tx1"/>
                </a:solidFill>
                <a:latin typeface="+mn-lt"/>
                <a:ea typeface="+mn-ea"/>
                <a:cs typeface="+mn-cs"/>
              </a:rPr>
              <a:t>OPTION(RECOMPILE)</a:t>
            </a: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DBCC TRACEOFF(2389)</a:t>
            </a: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--lets try this one more time...</a:t>
            </a:r>
          </a:p>
          <a:p>
            <a:r>
              <a:rPr lang="en-US" sz="1200" kern="1200" dirty="0" smtClean="0">
                <a:solidFill>
                  <a:schemeClr val="tx1"/>
                </a:solidFill>
                <a:latin typeface="+mn-lt"/>
                <a:ea typeface="+mn-ea"/>
                <a:cs typeface="+mn-cs"/>
              </a:rPr>
              <a:t>INSERT INTO Stars (</a:t>
            </a:r>
            <a:r>
              <a:rPr lang="en-US" sz="1200" kern="1200" dirty="0" err="1" smtClean="0">
                <a:solidFill>
                  <a:schemeClr val="tx1"/>
                </a:solidFill>
                <a:latin typeface="+mn-lt"/>
                <a:ea typeface="+mn-ea"/>
                <a:cs typeface="+mn-cs"/>
              </a:rPr>
              <a:t>distanceFromEarth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discoveryDate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SELECT CAST(abs(CHECKSUM(NEWID())) AS </a:t>
            </a:r>
            <a:r>
              <a:rPr lang="en-US" sz="1200" kern="1200" dirty="0" err="1" smtClean="0">
                <a:solidFill>
                  <a:schemeClr val="tx1"/>
                </a:solidFill>
                <a:latin typeface="+mn-lt"/>
                <a:ea typeface="+mn-ea"/>
                <a:cs typeface="+mn-cs"/>
              </a:rPr>
              <a:t>bigint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(SELECT DATEADD(d, 1, MAX(</a:t>
            </a:r>
            <a:r>
              <a:rPr lang="en-US" sz="1200" kern="1200" dirty="0" err="1" smtClean="0">
                <a:solidFill>
                  <a:schemeClr val="tx1"/>
                </a:solidFill>
                <a:latin typeface="+mn-lt"/>
                <a:ea typeface="+mn-ea"/>
                <a:cs typeface="+mn-cs"/>
              </a:rPr>
              <a:t>discoveryDate</a:t>
            </a:r>
            <a:r>
              <a:rPr lang="en-US" sz="1200" kern="1200" dirty="0" smtClean="0">
                <a:solidFill>
                  <a:schemeClr val="tx1"/>
                </a:solidFill>
                <a:latin typeface="+mn-lt"/>
                <a:ea typeface="+mn-ea"/>
                <a:cs typeface="+mn-cs"/>
              </a:rPr>
              <a:t>)) FROM Stars)</a:t>
            </a:r>
          </a:p>
          <a:p>
            <a:r>
              <a:rPr lang="en-US" sz="1200" kern="1200" dirty="0" smtClean="0">
                <a:solidFill>
                  <a:schemeClr val="tx1"/>
                </a:solidFill>
                <a:latin typeface="+mn-lt"/>
                <a:ea typeface="+mn-ea"/>
                <a:cs typeface="+mn-cs"/>
              </a:rPr>
              <a:t>GO 1000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Note that the statistics did not change</a:t>
            </a:r>
          </a:p>
          <a:p>
            <a:r>
              <a:rPr lang="en-US" sz="1200" kern="1200" dirty="0" smtClean="0">
                <a:solidFill>
                  <a:schemeClr val="tx1"/>
                </a:solidFill>
                <a:latin typeface="+mn-lt"/>
                <a:ea typeface="+mn-ea"/>
                <a:cs typeface="+mn-cs"/>
              </a:rPr>
              <a:t>DBCC SHOW_STATISTICS ("Stars", </a:t>
            </a:r>
            <a:r>
              <a:rPr lang="en-US" sz="1200" kern="1200" dirty="0" err="1" smtClean="0">
                <a:solidFill>
                  <a:schemeClr val="tx1"/>
                </a:solidFill>
                <a:latin typeface="+mn-lt"/>
                <a:ea typeface="+mn-ea"/>
                <a:cs typeface="+mn-cs"/>
              </a:rPr>
              <a:t>IX_discoveryDate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--date: 2064-04-10</a:t>
            </a:r>
          </a:p>
          <a:p>
            <a:r>
              <a:rPr lang="en-US" sz="1200" kern="1200" dirty="0" smtClean="0">
                <a:solidFill>
                  <a:schemeClr val="tx1"/>
                </a:solidFill>
                <a:latin typeface="+mn-lt"/>
                <a:ea typeface="+mn-ea"/>
                <a:cs typeface="+mn-cs"/>
              </a:rPr>
              <a:t>--rows: 60001</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no new statistics, but the query </a:t>
            </a:r>
            <a:r>
              <a:rPr lang="en-US" sz="1200" kern="1200" dirty="0" err="1" smtClean="0">
                <a:solidFill>
                  <a:schemeClr val="tx1"/>
                </a:solidFill>
                <a:latin typeface="+mn-lt"/>
                <a:ea typeface="+mn-ea"/>
                <a:cs typeface="+mn-cs"/>
              </a:rPr>
              <a:t>optimiser</a:t>
            </a:r>
            <a:r>
              <a:rPr lang="en-US" sz="1200" kern="1200" dirty="0" smtClean="0">
                <a:solidFill>
                  <a:schemeClr val="tx1"/>
                </a:solidFill>
                <a:latin typeface="+mn-lt"/>
                <a:ea typeface="+mn-ea"/>
                <a:cs typeface="+mn-cs"/>
              </a:rPr>
              <a:t> still comes up with an accurate cardinality estimate!</a:t>
            </a: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FROM Stars</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discoveryDate</a:t>
            </a:r>
            <a:r>
              <a:rPr lang="en-US" sz="1200" kern="1200" dirty="0" smtClean="0">
                <a:solidFill>
                  <a:schemeClr val="tx1"/>
                </a:solidFill>
                <a:latin typeface="+mn-lt"/>
                <a:ea typeface="+mn-ea"/>
                <a:cs typeface="+mn-cs"/>
              </a:rPr>
              <a:t> &gt; '20640410'</a:t>
            </a:r>
          </a:p>
          <a:p>
            <a:r>
              <a:rPr lang="en-US" sz="1200" kern="1200" dirty="0" smtClean="0">
                <a:solidFill>
                  <a:schemeClr val="tx1"/>
                </a:solidFill>
                <a:latin typeface="+mn-lt"/>
                <a:ea typeface="+mn-ea"/>
                <a:cs typeface="+mn-cs"/>
              </a:rPr>
              <a:t>OPTION(QUERYTRACEON 2389,RECOMPILE)</a:t>
            </a: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The statistics were not updated, yet the query </a:t>
            </a:r>
            <a:r>
              <a:rPr lang="en-US" sz="1200" kern="1200" dirty="0" err="1" smtClean="0">
                <a:solidFill>
                  <a:schemeClr val="tx1"/>
                </a:solidFill>
                <a:latin typeface="+mn-lt"/>
                <a:ea typeface="+mn-ea"/>
                <a:cs typeface="+mn-cs"/>
              </a:rPr>
              <a:t>optimiser</a:t>
            </a:r>
            <a:r>
              <a:rPr lang="en-US" sz="1200" kern="1200" dirty="0" smtClean="0">
                <a:solidFill>
                  <a:schemeClr val="tx1"/>
                </a:solidFill>
                <a:latin typeface="+mn-lt"/>
                <a:ea typeface="+mn-ea"/>
                <a:cs typeface="+mn-cs"/>
              </a:rPr>
              <a:t> was able to estimate the rows much better.</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Traceflag</a:t>
            </a:r>
            <a:r>
              <a:rPr lang="en-US" sz="1200" kern="1200" dirty="0" smtClean="0">
                <a:solidFill>
                  <a:schemeClr val="tx1"/>
                </a:solidFill>
                <a:latin typeface="+mn-lt"/>
                <a:ea typeface="+mn-ea"/>
                <a:cs typeface="+mn-cs"/>
              </a:rPr>
              <a:t> 2389 does not update the statistics, it means the query </a:t>
            </a:r>
            <a:r>
              <a:rPr lang="en-US" sz="1200" kern="1200" dirty="0" err="1" smtClean="0">
                <a:solidFill>
                  <a:schemeClr val="tx1"/>
                </a:solidFill>
                <a:latin typeface="+mn-lt"/>
                <a:ea typeface="+mn-ea"/>
                <a:cs typeface="+mn-cs"/>
              </a:rPr>
              <a:t>optimiser</a:t>
            </a:r>
            <a:r>
              <a:rPr lang="en-US" sz="1200" kern="1200" dirty="0" smtClean="0">
                <a:solidFill>
                  <a:schemeClr val="tx1"/>
                </a:solidFill>
                <a:latin typeface="+mn-lt"/>
                <a:ea typeface="+mn-ea"/>
                <a:cs typeface="+mn-cs"/>
              </a:rPr>
              <a:t> will query the table for the highest value in the column and use it to estimate the number of </a:t>
            </a:r>
          </a:p>
          <a:p>
            <a:r>
              <a:rPr lang="en-US" sz="1200" kern="1200" dirty="0" smtClean="0">
                <a:solidFill>
                  <a:schemeClr val="tx1"/>
                </a:solidFill>
                <a:latin typeface="+mn-lt"/>
                <a:ea typeface="+mn-ea"/>
                <a:cs typeface="+mn-cs"/>
              </a:rPr>
              <a:t>-- rows.</a:t>
            </a:r>
          </a:p>
          <a:p>
            <a:endParaRPr lang="en-US" sz="1200" kern="1200" dirty="0" smtClean="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13</a:t>
            </a:fld>
            <a:endParaRPr lang="en-US"/>
          </a:p>
        </p:txBody>
      </p:sp>
    </p:spTree>
    <p:extLst>
      <p:ext uri="{BB962C8B-B14F-4D97-AF65-F5344CB8AC3E}">
        <p14:creationId xmlns:p14="http://schemas.microsoft.com/office/powerpoint/2010/main" val="3975962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 can you find whether statistics were updated with FULLSCAN, or with a sampling?</a:t>
            </a:r>
          </a:p>
          <a:p>
            <a:r>
              <a:rPr lang="en-US" b="1" dirty="0" smtClean="0"/>
              <a:t>Answer: </a:t>
            </a:r>
            <a:r>
              <a:rPr lang="en-US" dirty="0" smtClean="0"/>
              <a:t>To</a:t>
            </a:r>
            <a:r>
              <a:rPr lang="en-US" baseline="0" dirty="0" smtClean="0"/>
              <a:t> </a:t>
            </a:r>
            <a:r>
              <a:rPr lang="en-US" dirty="0" smtClean="0"/>
              <a:t>identify the statistical sampling,</a:t>
            </a:r>
            <a:r>
              <a:rPr lang="en-US" baseline="0" dirty="0" smtClean="0"/>
              <a:t> l</a:t>
            </a:r>
            <a:r>
              <a:rPr lang="en-US" dirty="0" smtClean="0"/>
              <a:t>ook at the Rows and </a:t>
            </a:r>
            <a:r>
              <a:rPr lang="en-US" dirty="0" err="1" smtClean="0"/>
              <a:t>Rows_Sampled</a:t>
            </a:r>
            <a:r>
              <a:rPr lang="en-US" baseline="0" dirty="0" smtClean="0"/>
              <a:t> columns in</a:t>
            </a:r>
            <a:r>
              <a:rPr lang="en-US" dirty="0" smtClean="0"/>
              <a:t> the STAT_HEADER result set in the DBCC SHOW_STATISTICS output.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are filtered statistics?</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Answer: </a:t>
            </a:r>
            <a:r>
              <a:rPr lang="en-AU" dirty="0" smtClean="0"/>
              <a:t>Filtered statistics are statistics</a:t>
            </a:r>
            <a:r>
              <a:rPr lang="en-AU" baseline="0" dirty="0" smtClean="0"/>
              <a:t> </a:t>
            </a:r>
            <a:r>
              <a:rPr lang="en-AU" dirty="0" smtClean="0"/>
              <a:t>based on a predicate which restricts a subset of rows.</a:t>
            </a:r>
          </a:p>
          <a:p>
            <a:pPr marL="0" marR="0" indent="0" algn="l" defTabSz="914400" rtl="0" eaLnBrk="1" fontAlgn="auto" latinLnBrk="0" hangingPunct="1">
              <a:lnSpc>
                <a:spcPct val="100000"/>
              </a:lnSpc>
              <a:spcBef>
                <a:spcPts val="0"/>
              </a:spcBef>
              <a:spcAft>
                <a:spcPts val="0"/>
              </a:spcAft>
              <a:buClrTx/>
              <a:buSzTx/>
              <a:buFontTx/>
              <a:buNone/>
              <a:tabLst/>
              <a:defRPr/>
            </a:pPr>
            <a:endParaRPr lang="en-A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 can you determine when a statistic was last updated?</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Answer: </a:t>
            </a:r>
            <a:r>
              <a:rPr lang="en-AU" dirty="0" smtClean="0"/>
              <a:t>The STATS_DATE function will show when</a:t>
            </a:r>
            <a:r>
              <a:rPr lang="en-AU" baseline="0" dirty="0" smtClean="0"/>
              <a:t> statistics where updated.</a:t>
            </a:r>
          </a:p>
          <a:p>
            <a:pPr marL="0" marR="0" indent="0" algn="l" defTabSz="914400" rtl="0" eaLnBrk="1" fontAlgn="auto" latinLnBrk="0" hangingPunct="1">
              <a:lnSpc>
                <a:spcPct val="100000"/>
              </a:lnSpc>
              <a:spcBef>
                <a:spcPts val="0"/>
              </a:spcBef>
              <a:spcAft>
                <a:spcPts val="0"/>
              </a:spcAft>
              <a:buClrTx/>
              <a:buSzTx/>
              <a:buFontTx/>
              <a:buNone/>
              <a:tabLst/>
              <a:defRPr/>
            </a:pPr>
            <a:endParaRPr lang="en-A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are statistics updated automatically?</a:t>
            </a:r>
          </a:p>
          <a:p>
            <a:r>
              <a:rPr lang="en-US" b="1" dirty="0" smtClean="0"/>
              <a:t>Answer: </a:t>
            </a:r>
            <a:r>
              <a:rPr lang="en-AU" b="0" dirty="0" smtClean="0"/>
              <a:t>When</a:t>
            </a:r>
            <a:r>
              <a:rPr lang="en-AU" b="0" baseline="0" dirty="0" smtClean="0"/>
              <a:t> a query is compiled, interesting s</a:t>
            </a:r>
            <a:r>
              <a:rPr lang="en-AU" b="0" dirty="0" smtClean="0"/>
              <a:t>tatistics</a:t>
            </a:r>
            <a:r>
              <a:rPr lang="en-AU" b="0" baseline="0" dirty="0" smtClean="0"/>
              <a:t> will be updated automatically if</a:t>
            </a:r>
          </a:p>
          <a:p>
            <a:pPr marL="885825" lvl="4" indent="-171450">
              <a:buFont typeface="Arial" pitchFamily="34" charset="0"/>
              <a:buChar char="•"/>
            </a:pPr>
            <a:r>
              <a:rPr lang="en-AU" dirty="0" smtClean="0"/>
              <a:t>AUTO_UPDATE_STATISTICS option is ON</a:t>
            </a:r>
          </a:p>
          <a:p>
            <a:pPr marL="885825" lvl="4" indent="-171450">
              <a:buFont typeface="Arial" pitchFamily="34" charset="0"/>
              <a:buChar char="•"/>
            </a:pPr>
            <a:r>
              <a:rPr lang="en-AU" dirty="0" smtClean="0"/>
              <a:t>the counter of modification is greater than the recompilation threshold</a:t>
            </a:r>
          </a:p>
          <a:p>
            <a:pPr marL="885825" lvl="4" indent="-171450">
              <a:buFont typeface="Arial" pitchFamily="34" charset="0"/>
              <a:buChar char="•"/>
            </a:pPr>
            <a:r>
              <a:rPr lang="en-AU" dirty="0" smtClean="0"/>
              <a:t>filtered statistics will have the counter multiplied by the selectivity of the filter (0 to 1)</a:t>
            </a:r>
          </a:p>
          <a:p>
            <a:pPr marL="0" marR="0" indent="0" algn="l" defTabSz="914400" rtl="0" eaLnBrk="1" fontAlgn="auto" latinLnBrk="0" hangingPunct="1">
              <a:lnSpc>
                <a:spcPct val="100000"/>
              </a:lnSpc>
              <a:spcBef>
                <a:spcPts val="0"/>
              </a:spcBef>
              <a:spcAft>
                <a:spcPts val="0"/>
              </a:spcAft>
              <a:buClrTx/>
              <a:buSzTx/>
              <a:buFontTx/>
              <a:buNone/>
              <a:tabLst/>
              <a:defRPr/>
            </a:pPr>
            <a:endParaRPr lang="en-AU" dirty="0" smtClean="0"/>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3406329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pPr marL="174708" indent="-174708" defTabSz="931774">
              <a:buFont typeface="Arial" pitchFamily="34" charset="0"/>
              <a:buChar char="•"/>
              <a:defRPr/>
            </a:pPr>
            <a:endParaRPr lang="en-US" dirty="0" smtClean="0"/>
          </a:p>
          <a:p>
            <a:pPr marL="174708" indent="-174708" defTabSz="931774">
              <a:buFont typeface="Arial" pitchFamily="34" charset="0"/>
              <a:buChar char="•"/>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2466682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r>
              <a:rPr lang="en-US" b="1" dirty="0" smtClean="0"/>
              <a:t>Introduction</a:t>
            </a:r>
          </a:p>
          <a:p>
            <a:endParaRPr lang="en-US" dirty="0" smtClean="0"/>
          </a:p>
          <a:p>
            <a:endParaRPr lang="en-US" dirty="0" smtClean="0"/>
          </a:p>
          <a:p>
            <a:r>
              <a:rPr lang="en-US" b="1" dirty="0" smtClean="0"/>
              <a:t>Objectives</a:t>
            </a:r>
          </a:p>
          <a:p>
            <a:r>
              <a:rPr lang="en-US" dirty="0" smtClean="0"/>
              <a:t>After completing this lesson, you will be able to:</a:t>
            </a:r>
          </a:p>
          <a:p>
            <a:pPr marL="171450" indent="-171450">
              <a:buFont typeface="Arial" pitchFamily="34" charset="0"/>
              <a:buChar char="•"/>
            </a:pPr>
            <a:r>
              <a:rPr lang="en-AU" dirty="0" smtClean="0"/>
              <a:t>View the statistics in an index.</a:t>
            </a:r>
          </a:p>
          <a:p>
            <a:pPr marL="171450" indent="-171450">
              <a:buFont typeface="Arial" pitchFamily="34" charset="0"/>
              <a:buChar char="•"/>
            </a:pPr>
            <a:r>
              <a:rPr lang="en-AU" dirty="0" smtClean="0"/>
              <a:t>Maintain statistics</a:t>
            </a:r>
          </a:p>
          <a:p>
            <a:pPr marL="171450" indent="-171450">
              <a:buFont typeface="Arial" pitchFamily="34" charset="0"/>
              <a:buChar char="•"/>
            </a:pPr>
            <a:r>
              <a:rPr lang="en-AU" dirty="0" smtClean="0"/>
              <a:t>Determine when to disable the Auto Statistics option</a:t>
            </a:r>
          </a:p>
          <a:p>
            <a:pPr marL="171450" indent="-171450">
              <a:buFont typeface="Arial" pitchFamily="34" charset="0"/>
              <a:buChar char="•"/>
            </a:pPr>
            <a:r>
              <a:rPr lang="en-AU" dirty="0" smtClean="0"/>
              <a:t>Use filtered statistics appropriately</a:t>
            </a:r>
          </a:p>
          <a:p>
            <a:pPr marL="171450" indent="-171450">
              <a:buFont typeface="Arial" pitchFamily="34" charset="0"/>
              <a:buChar char="•"/>
            </a:pPr>
            <a:r>
              <a:rPr lang="en-AU" dirty="0" smtClean="0"/>
              <a:t>Identify common issues</a:t>
            </a:r>
          </a:p>
        </p:txBody>
      </p:sp>
      <p:sp>
        <p:nvSpPr>
          <p:cNvPr id="4" name="Slide Number Placeholder 3"/>
          <p:cNvSpPr>
            <a:spLocks noGrp="1"/>
          </p:cNvSpPr>
          <p:nvPr>
            <p:ph type="sldNum" sz="quarter" idx="10"/>
          </p:nvPr>
        </p:nvSpPr>
        <p:spPr/>
        <p:txBody>
          <a:bodyPr/>
          <a:lstStyle/>
          <a:p>
            <a:fld id="{89920E16-7E2D-4061-8759-5F8497A7A433}"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 2011 Microsoft Corporation    	Microsoft Confidential</a:t>
            </a:r>
            <a:endParaRPr lang="en-US"/>
          </a:p>
        </p:txBody>
      </p:sp>
    </p:spTree>
    <p:extLst>
      <p:ext uri="{BB962C8B-B14F-4D97-AF65-F5344CB8AC3E}">
        <p14:creationId xmlns:p14="http://schemas.microsoft.com/office/powerpoint/2010/main" val="2466682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1813" y="255588"/>
            <a:ext cx="3875087" cy="2905125"/>
          </a:xfrm>
        </p:spPr>
      </p:sp>
      <p:sp>
        <p:nvSpPr>
          <p:cNvPr id="3" name="Notes Placeholder 2"/>
          <p:cNvSpPr>
            <a:spLocks noGrp="1"/>
          </p:cNvSpPr>
          <p:nvPr>
            <p:ph type="body" idx="1"/>
          </p:nvPr>
        </p:nvSpPr>
        <p:spPr>
          <a:xfrm>
            <a:off x="408856" y="3208040"/>
            <a:ext cx="6120680" cy="5546070"/>
          </a:xfrm>
        </p:spPr>
        <p:txBody>
          <a:bodyPr>
            <a:normAutofit/>
          </a:bodyPr>
          <a:lstStyle/>
          <a:p>
            <a:r>
              <a:rPr lang="en-AU" b="1" dirty="0"/>
              <a:t>Statistics</a:t>
            </a:r>
          </a:p>
          <a:p>
            <a:pPr marL="171450" indent="-171450">
              <a:buFont typeface="Arial" pitchFamily="34" charset="0"/>
              <a:buChar char="•"/>
            </a:pPr>
            <a:r>
              <a:rPr lang="en-AU" dirty="0"/>
              <a:t>are a histogram consisting of an even sampling of values for the index key (or the first column of the key for a composite index)</a:t>
            </a:r>
          </a:p>
          <a:p>
            <a:pPr marL="171450" indent="-171450">
              <a:buFont typeface="Arial" pitchFamily="34" charset="0"/>
              <a:buChar char="•"/>
            </a:pPr>
            <a:r>
              <a:rPr lang="en-AU" dirty="0"/>
              <a:t>exist to allow the query optimizer to generate efficient query plans by providing cardinality estimates without interrogating the actual table or index.</a:t>
            </a:r>
          </a:p>
          <a:p>
            <a:pPr marL="171450" indent="-171450">
              <a:buFont typeface="Arial" pitchFamily="34" charset="0"/>
              <a:buChar char="•"/>
            </a:pPr>
            <a:r>
              <a:rPr lang="en-AU" dirty="0"/>
              <a:t>are based on the data that was current at the time of building statistics</a:t>
            </a:r>
          </a:p>
          <a:p>
            <a:pPr marL="171450" indent="-171450">
              <a:buFont typeface="Arial" pitchFamily="34" charset="0"/>
              <a:buChar char="•"/>
            </a:pPr>
            <a:r>
              <a:rPr lang="en-AU" dirty="0"/>
              <a:t>will become stale over time because</a:t>
            </a:r>
            <a:r>
              <a:rPr lang="en-AU" baseline="0" dirty="0"/>
              <a:t> of data changes</a:t>
            </a:r>
            <a:endParaRPr lang="en-AU" dirty="0"/>
          </a:p>
          <a:p>
            <a:pPr marL="171450" indent="-171450">
              <a:buFont typeface="Arial" pitchFamily="34" charset="0"/>
              <a:buChar char="•"/>
            </a:pPr>
            <a:r>
              <a:rPr lang="en-AU" dirty="0"/>
              <a:t>do not necessarily</a:t>
            </a:r>
            <a:r>
              <a:rPr lang="en-AU" baseline="0" dirty="0"/>
              <a:t> provide a fully accurate description of the data it represents</a:t>
            </a:r>
            <a:endParaRPr lang="en-AU" dirty="0"/>
          </a:p>
          <a:p>
            <a:endParaRPr lang="en-AU" b="1" dirty="0"/>
          </a:p>
          <a:p>
            <a:r>
              <a:rPr lang="en-AU" b="1" dirty="0"/>
              <a:t>Cardinality</a:t>
            </a:r>
            <a:r>
              <a:rPr lang="en-AU" dirty="0"/>
              <a:t>: An estimate of the size of a result set. For example, if a table T has 100,000 rows and a query contains a selection predicate of the form </a:t>
            </a:r>
            <a:r>
              <a:rPr lang="en-AU" dirty="0" err="1"/>
              <a:t>T.a</a:t>
            </a:r>
            <a:r>
              <a:rPr lang="en-AU" dirty="0"/>
              <a:t>=10, and a histogram shows that the selectivity of </a:t>
            </a:r>
            <a:r>
              <a:rPr lang="en-AU" dirty="0" err="1"/>
              <a:t>T.a</a:t>
            </a:r>
            <a:r>
              <a:rPr lang="en-AU" dirty="0"/>
              <a:t>=10 is 10%, then the cardinality estimate for the fraction of rows of T that must be considered by the query is 10% * 100,000 = 10,000.</a:t>
            </a:r>
          </a:p>
          <a:p>
            <a:endParaRPr lang="en-AU" dirty="0"/>
          </a:p>
          <a:p>
            <a:r>
              <a:rPr lang="en-AU" b="1" dirty="0"/>
              <a:t>Density</a:t>
            </a:r>
            <a:r>
              <a:rPr lang="en-AU" dirty="0"/>
              <a:t>: Refers to the uniqueness of values within a data set. The density of an index is calculated by dividing the number of rows that correspond to a given key value by the number of rows in the table. For a unique index, this amounts to dividing 1 by the total row count of the table. Density values range from 0 through 1; lower densities are better.</a:t>
            </a:r>
          </a:p>
          <a:p>
            <a:endParaRPr lang="en-AU" b="1" dirty="0"/>
          </a:p>
          <a:p>
            <a:r>
              <a:rPr lang="en-AU" b="1" dirty="0"/>
              <a:t>Selectivity</a:t>
            </a:r>
            <a:r>
              <a:rPr lang="en-AU" dirty="0"/>
              <a:t>: The fraction of rows from the input set of the predicate that satisfy the predicate. It is computed by dividing the number of keys being requested by the number of rows that they access. For example, the estimated selectivity of the predicate "</a:t>
            </a:r>
            <a:r>
              <a:rPr lang="en-AU" dirty="0" err="1"/>
              <a:t>Sales.SalesOrderHeader.OrderID</a:t>
            </a:r>
            <a:r>
              <a:rPr lang="en-AU" dirty="0"/>
              <a:t> = 43659" in the AdventureWorksPTO database is 1/31463= 0.00003178. Query criteria (usually specified in a WHERE clause) that are highly selective are the most useful to the query optimizer because they enable it to predict, with certainty, how much I/O is required to satisfy a query.</a:t>
            </a:r>
          </a:p>
          <a:p>
            <a:endParaRPr lang="en-AU" b="1"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4</a:t>
            </a:fld>
            <a:endParaRPr lang="en-US"/>
          </a:p>
        </p:txBody>
      </p:sp>
    </p:spTree>
    <p:extLst>
      <p:ext uri="{BB962C8B-B14F-4D97-AF65-F5344CB8AC3E}">
        <p14:creationId xmlns:p14="http://schemas.microsoft.com/office/powerpoint/2010/main" val="2945017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  Module 4</a:t>
            </a:r>
          </a:p>
          <a:p>
            <a:r>
              <a:rPr lang="en-US" sz="1200" kern="1200" dirty="0" smtClean="0">
                <a:solidFill>
                  <a:schemeClr val="tx1"/>
                </a:solidFill>
                <a:latin typeface="+mn-lt"/>
                <a:ea typeface="+mn-ea"/>
                <a:cs typeface="+mn-cs"/>
              </a:rPr>
              <a:t>--  DBCC SHOW_STATISTICS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USE </a:t>
            </a:r>
            <a:r>
              <a:rPr lang="en-US" sz="1200" kern="1200" dirty="0" err="1" smtClean="0">
                <a:solidFill>
                  <a:schemeClr val="tx1"/>
                </a:solidFill>
                <a:latin typeface="+mn-lt"/>
                <a:ea typeface="+mn-ea"/>
                <a:cs typeface="+mn-cs"/>
              </a:rPr>
              <a:t>AdventureWorksPTO</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following two queries </a:t>
            </a:r>
            <a:r>
              <a:rPr lang="en-US" sz="1200" kern="1200" dirty="0" err="1" smtClean="0">
                <a:solidFill>
                  <a:schemeClr val="tx1"/>
                </a:solidFill>
                <a:latin typeface="+mn-lt"/>
                <a:ea typeface="+mn-ea"/>
                <a:cs typeface="+mn-cs"/>
              </a:rPr>
              <a:t>ahow</a:t>
            </a:r>
            <a:r>
              <a:rPr lang="en-US" sz="1200" kern="1200" dirty="0" smtClean="0">
                <a:solidFill>
                  <a:schemeClr val="tx1"/>
                </a:solidFill>
                <a:latin typeface="+mn-lt"/>
                <a:ea typeface="+mn-ea"/>
                <a:cs typeface="+mn-cs"/>
              </a:rPr>
              <a:t> information on indexes*/</a:t>
            </a:r>
          </a:p>
          <a:p>
            <a:r>
              <a:rPr lang="en-US" sz="1200" kern="1200" dirty="0" smtClean="0">
                <a:solidFill>
                  <a:schemeClr val="tx1"/>
                </a:solidFill>
                <a:latin typeface="+mn-lt"/>
                <a:ea typeface="+mn-ea"/>
                <a:cs typeface="+mn-cs"/>
              </a:rPr>
              <a:t>EXECUTE </a:t>
            </a:r>
            <a:r>
              <a:rPr lang="en-US" sz="1200" kern="1200" dirty="0" err="1" smtClean="0">
                <a:solidFill>
                  <a:schemeClr val="tx1"/>
                </a:solidFill>
                <a:latin typeface="+mn-lt"/>
                <a:ea typeface="+mn-ea"/>
                <a:cs typeface="+mn-cs"/>
              </a:rPr>
              <a:t>sp_helpindex</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Person.Address</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o.object_id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o.name AS </a:t>
            </a:r>
            <a:r>
              <a:rPr lang="en-US" sz="1200" kern="1200" dirty="0" err="1" smtClean="0">
                <a:solidFill>
                  <a:schemeClr val="tx1"/>
                </a:solidFill>
                <a:latin typeface="+mn-lt"/>
                <a:ea typeface="+mn-ea"/>
                <a:cs typeface="+mn-cs"/>
              </a:rPr>
              <a:t>table_name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c.name AS </a:t>
            </a:r>
            <a:r>
              <a:rPr lang="en-US" sz="1200" kern="1200" dirty="0" err="1" smtClean="0">
                <a:solidFill>
                  <a:schemeClr val="tx1"/>
                </a:solidFill>
                <a:latin typeface="+mn-lt"/>
                <a:ea typeface="+mn-ea"/>
                <a:cs typeface="+mn-cs"/>
              </a:rPr>
              <a:t>column_name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c.column_id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i.name AS </a:t>
            </a:r>
            <a:r>
              <a:rPr lang="en-US" sz="1200" kern="1200" dirty="0" err="1" smtClean="0">
                <a:solidFill>
                  <a:schemeClr val="tx1"/>
                </a:solidFill>
                <a:latin typeface="+mn-lt"/>
                <a:ea typeface="+mn-ea"/>
                <a:cs typeface="+mn-cs"/>
              </a:rPr>
              <a:t>index_name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i.index_id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i.type_desc</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i.key_ordinal</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i.is_included_column</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sys.objects</a:t>
            </a:r>
            <a:r>
              <a:rPr lang="en-US" sz="1200" kern="1200" dirty="0" smtClean="0">
                <a:solidFill>
                  <a:schemeClr val="tx1"/>
                </a:solidFill>
                <a:latin typeface="+mn-lt"/>
                <a:ea typeface="+mn-ea"/>
                <a:cs typeface="+mn-cs"/>
              </a:rPr>
              <a:t> AS o WITH (NOLOCK)</a:t>
            </a:r>
          </a:p>
          <a:p>
            <a:r>
              <a:rPr lang="en-US" sz="1200" kern="1200" dirty="0" smtClean="0">
                <a:solidFill>
                  <a:schemeClr val="tx1"/>
                </a:solidFill>
                <a:latin typeface="+mn-lt"/>
                <a:ea typeface="+mn-ea"/>
                <a:cs typeface="+mn-cs"/>
              </a:rPr>
              <a:t>       INNER JOIN</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sys.columns</a:t>
            </a:r>
            <a:r>
              <a:rPr lang="en-US" sz="1200" kern="1200" dirty="0" smtClean="0">
                <a:solidFill>
                  <a:schemeClr val="tx1"/>
                </a:solidFill>
                <a:latin typeface="+mn-lt"/>
                <a:ea typeface="+mn-ea"/>
                <a:cs typeface="+mn-cs"/>
              </a:rPr>
              <a:t> AS c WITH (NOLOCK)</a:t>
            </a:r>
          </a:p>
          <a:p>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o.object_id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c.object_id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INNER JOIN</a:t>
            </a:r>
          </a:p>
          <a:p>
            <a:r>
              <a:rPr lang="en-US" sz="1200" kern="1200" dirty="0" smtClean="0">
                <a:solidFill>
                  <a:schemeClr val="tx1"/>
                </a:solidFill>
                <a:latin typeface="+mn-lt"/>
                <a:ea typeface="+mn-ea"/>
                <a:cs typeface="+mn-cs"/>
              </a:rPr>
              <a:t>       (SELECT </a:t>
            </a:r>
            <a:r>
              <a:rPr lang="en-US" sz="1200" kern="1200" dirty="0" err="1" smtClean="0">
                <a:solidFill>
                  <a:schemeClr val="tx1"/>
                </a:solidFill>
                <a:latin typeface="+mn-lt"/>
                <a:ea typeface="+mn-ea"/>
                <a:cs typeface="+mn-cs"/>
              </a:rPr>
              <a:t>i.object_id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name,</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i.index_id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column_id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type_desc</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key_ordinal</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is_included_column</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FROM   </a:t>
            </a:r>
            <a:r>
              <a:rPr lang="en-US" sz="1200" kern="1200" dirty="0" err="1" smtClean="0">
                <a:solidFill>
                  <a:schemeClr val="tx1"/>
                </a:solidFill>
                <a:latin typeface="+mn-lt"/>
                <a:ea typeface="+mn-ea"/>
                <a:cs typeface="+mn-cs"/>
              </a:rPr>
              <a:t>sys.indexes</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WITH (NOLOCK)</a:t>
            </a:r>
          </a:p>
          <a:p>
            <a:r>
              <a:rPr lang="en-US" sz="1200" kern="1200" dirty="0" smtClean="0">
                <a:solidFill>
                  <a:schemeClr val="tx1"/>
                </a:solidFill>
                <a:latin typeface="+mn-lt"/>
                <a:ea typeface="+mn-ea"/>
                <a:cs typeface="+mn-cs"/>
              </a:rPr>
              <a:t>               INNER JOIN</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sys.index_columns</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ic</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i.object_id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ic.object_id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i.index_id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ic.index_id</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i</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o.object_id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i.object_id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c.column_id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i.column_id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o.type</a:t>
            </a:r>
            <a:r>
              <a:rPr lang="en-US" sz="1200" kern="1200" dirty="0" smtClean="0">
                <a:solidFill>
                  <a:schemeClr val="tx1"/>
                </a:solidFill>
                <a:latin typeface="+mn-lt"/>
                <a:ea typeface="+mn-ea"/>
                <a:cs typeface="+mn-cs"/>
              </a:rPr>
              <a:t> = 'U'</a:t>
            </a:r>
          </a:p>
          <a:p>
            <a:r>
              <a:rPr lang="en-US" sz="1200" kern="1200" dirty="0" smtClean="0">
                <a:solidFill>
                  <a:schemeClr val="tx1"/>
                </a:solidFill>
                <a:latin typeface="+mn-lt"/>
                <a:ea typeface="+mn-ea"/>
                <a:cs typeface="+mn-cs"/>
              </a:rPr>
              <a:t>       AND o.name = 'Address';</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shows statistics information */</a:t>
            </a:r>
          </a:p>
          <a:p>
            <a:r>
              <a:rPr lang="en-US" sz="1200" kern="1200" dirty="0" smtClean="0">
                <a:solidFill>
                  <a:schemeClr val="tx1"/>
                </a:solidFill>
                <a:latin typeface="+mn-lt"/>
                <a:ea typeface="+mn-ea"/>
                <a:cs typeface="+mn-cs"/>
              </a:rPr>
              <a:t>DBCC SHOW_STATISTICS ('</a:t>
            </a:r>
            <a:r>
              <a:rPr lang="en-US" sz="1200" kern="1200" dirty="0" err="1" smtClean="0">
                <a:solidFill>
                  <a:schemeClr val="tx1"/>
                </a:solidFill>
                <a:latin typeface="+mn-lt"/>
                <a:ea typeface="+mn-ea"/>
                <a:cs typeface="+mn-cs"/>
              </a:rPr>
              <a:t>Person.Address</a:t>
            </a:r>
            <a:r>
              <a:rPr lang="en-US" sz="1200" kern="1200" dirty="0" smtClean="0">
                <a:solidFill>
                  <a:schemeClr val="tx1"/>
                </a:solidFill>
                <a:latin typeface="+mn-lt"/>
                <a:ea typeface="+mn-ea"/>
                <a:cs typeface="+mn-cs"/>
              </a:rPr>
              <a:t>', IX_Address_AddressLine1_AddressLine2_City_StateProvinceID_PostalCode);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For the following queries click on display estimated plan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look at the number of rows estimated. Where did this come from in the Statistics? */</a:t>
            </a: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Person.Address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AddressLine1 = '1039 Adelaide St.';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view data in the </a:t>
            </a:r>
            <a:r>
              <a:rPr lang="en-US" sz="1200" kern="1200" dirty="0" err="1" smtClean="0">
                <a:solidFill>
                  <a:schemeClr val="tx1"/>
                </a:solidFill>
                <a:latin typeface="+mn-lt"/>
                <a:ea typeface="+mn-ea"/>
                <a:cs typeface="+mn-cs"/>
              </a:rPr>
              <a:t>Person.Address</a:t>
            </a:r>
            <a:r>
              <a:rPr lang="en-US" sz="1200" kern="1200" dirty="0" smtClean="0">
                <a:solidFill>
                  <a:schemeClr val="tx1"/>
                </a:solidFill>
                <a:latin typeface="+mn-lt"/>
                <a:ea typeface="+mn-ea"/>
                <a:cs typeface="+mn-cs"/>
              </a:rPr>
              <a:t> table show how the sorted data relates to the histogram. */</a:t>
            </a: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Person.Address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ORDER BY AddressLine1;</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query a range high key, look at the estimated rows compared to the histogram */</a:t>
            </a: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Person.Address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AddressLine1 = 'Midi-</a:t>
            </a:r>
            <a:r>
              <a:rPr lang="en-US" sz="1200" kern="1200" dirty="0" err="1" smtClean="0">
                <a:solidFill>
                  <a:schemeClr val="tx1"/>
                </a:solidFill>
                <a:latin typeface="+mn-lt"/>
                <a:ea typeface="+mn-ea"/>
                <a:cs typeface="+mn-cs"/>
              </a:rPr>
              <a:t>Couleurs</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query a row in the same step as the previous range high key, look at the estimated rows. */</a:t>
            </a: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Person.Address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AddressLine1 = 'Medford Outlet Center';</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Following is a sample query using the </a:t>
            </a:r>
          </a:p>
          <a:p>
            <a:r>
              <a:rPr lang="en-US" sz="1200" kern="1200" dirty="0" smtClean="0">
                <a:solidFill>
                  <a:schemeClr val="tx1"/>
                </a:solidFill>
                <a:latin typeface="+mn-lt"/>
                <a:ea typeface="+mn-ea"/>
                <a:cs typeface="+mn-cs"/>
              </a:rPr>
              <a:t> STATS_DATE function that shows the last </a:t>
            </a:r>
          </a:p>
          <a:p>
            <a:r>
              <a:rPr lang="en-US" sz="1200" kern="1200" dirty="0" smtClean="0">
                <a:solidFill>
                  <a:schemeClr val="tx1"/>
                </a:solidFill>
                <a:latin typeface="+mn-lt"/>
                <a:ea typeface="+mn-ea"/>
                <a:cs typeface="+mn-cs"/>
              </a:rPr>
              <a:t> time each index on a user table was updated in the current database: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o.id,</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object_name</a:t>
            </a:r>
            <a:r>
              <a:rPr lang="en-US" sz="1200" kern="1200" dirty="0" smtClean="0">
                <a:solidFill>
                  <a:schemeClr val="tx1"/>
                </a:solidFill>
                <a:latin typeface="+mn-lt"/>
                <a:ea typeface="+mn-ea"/>
                <a:cs typeface="+mn-cs"/>
              </a:rPr>
              <a:t>(o.id),</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i.indid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i.name,</a:t>
            </a:r>
          </a:p>
          <a:p>
            <a:r>
              <a:rPr lang="en-US" sz="1200" kern="1200" dirty="0" smtClean="0">
                <a:solidFill>
                  <a:schemeClr val="tx1"/>
                </a:solidFill>
                <a:latin typeface="+mn-lt"/>
                <a:ea typeface="+mn-ea"/>
                <a:cs typeface="+mn-cs"/>
              </a:rPr>
              <a:t>       rows,</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stats_date</a:t>
            </a:r>
            <a:r>
              <a:rPr lang="en-US" sz="1200" kern="1200" dirty="0" smtClean="0">
                <a:solidFill>
                  <a:schemeClr val="tx1"/>
                </a:solidFill>
                <a:latin typeface="+mn-lt"/>
                <a:ea typeface="+mn-ea"/>
                <a:cs typeface="+mn-cs"/>
              </a:rPr>
              <a:t>(o.id, </a:t>
            </a:r>
            <a:r>
              <a:rPr lang="en-US" sz="1200" kern="1200" dirty="0" err="1" smtClean="0">
                <a:solidFill>
                  <a:schemeClr val="tx1"/>
                </a:solidFill>
                <a:latin typeface="+mn-lt"/>
                <a:ea typeface="+mn-ea"/>
                <a:cs typeface="+mn-cs"/>
              </a:rPr>
              <a:t>i.indid</a:t>
            </a:r>
            <a:r>
              <a:rPr lang="en-US" sz="1200" kern="1200" dirty="0" smtClean="0">
                <a:solidFill>
                  <a:schemeClr val="tx1"/>
                </a:solidFill>
                <a:latin typeface="+mn-lt"/>
                <a:ea typeface="+mn-ea"/>
                <a:cs typeface="+mn-cs"/>
              </a:rPr>
              <a:t>) AS 'stats updated'</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sysobjects</a:t>
            </a:r>
            <a:r>
              <a:rPr lang="en-US" sz="1200" kern="1200" dirty="0" smtClean="0">
                <a:solidFill>
                  <a:schemeClr val="tx1"/>
                </a:solidFill>
                <a:latin typeface="+mn-lt"/>
                <a:ea typeface="+mn-ea"/>
                <a:cs typeface="+mn-cs"/>
              </a:rPr>
              <a:t> AS o</a:t>
            </a:r>
          </a:p>
          <a:p>
            <a:r>
              <a:rPr lang="en-US" sz="1200" kern="1200" dirty="0" smtClean="0">
                <a:solidFill>
                  <a:schemeClr val="tx1"/>
                </a:solidFill>
                <a:latin typeface="+mn-lt"/>
                <a:ea typeface="+mn-ea"/>
                <a:cs typeface="+mn-cs"/>
              </a:rPr>
              <a:t>       INNER JOIN</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sysindexes</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i</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ON o.id = i.id</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o.type</a:t>
            </a:r>
            <a:r>
              <a:rPr lang="en-US" sz="1200" kern="1200" dirty="0" smtClean="0">
                <a:solidFill>
                  <a:schemeClr val="tx1"/>
                </a:solidFill>
                <a:latin typeface="+mn-lt"/>
                <a:ea typeface="+mn-ea"/>
                <a:cs typeface="+mn-cs"/>
              </a:rPr>
              <a:t> = N'U';</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8000"/>
              </a:solidFill>
              <a:latin typeface="Consolas"/>
              <a:cs typeface="Consola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8000"/>
              </a:solidFill>
              <a:latin typeface="Consolas"/>
              <a:cs typeface="Consola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8000"/>
              </a:solidFill>
              <a:latin typeface="Consolas"/>
              <a:cs typeface="Consolas"/>
            </a:endParaRPr>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5</a:t>
            </a:fld>
            <a:endParaRPr lang="en-US"/>
          </a:p>
        </p:txBody>
      </p:sp>
    </p:spTree>
    <p:extLst>
      <p:ext uri="{BB962C8B-B14F-4D97-AF65-F5344CB8AC3E}">
        <p14:creationId xmlns:p14="http://schemas.microsoft.com/office/powerpoint/2010/main" val="4045056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a:xfrm>
            <a:off x="480864" y="3640088"/>
            <a:ext cx="6192688" cy="5114022"/>
          </a:xfrm>
        </p:spPr>
        <p:txBody>
          <a:bodyPr>
            <a:noAutofit/>
          </a:bodyPr>
          <a:lstStyle/>
          <a:p>
            <a:r>
              <a:rPr lang="en-AU" b="1" dirty="0"/>
              <a:t>Sampling</a:t>
            </a:r>
          </a:p>
          <a:p>
            <a:r>
              <a:rPr lang="en-AU" dirty="0"/>
              <a:t>SQL Server </a:t>
            </a:r>
            <a:r>
              <a:rPr lang="en-AU" dirty="0" smtClean="0"/>
              <a:t>samples </a:t>
            </a:r>
            <a:r>
              <a:rPr lang="en-AU" dirty="0"/>
              <a:t>a percentage of pages and then uses all rows on the page. The same pages are sampled each time from either the table or smallest non-clustered index on the columns needed by the statistics. The default is 10% of the pages, and tables that are smaller than 8MB are scanned in full to gather statistics. </a:t>
            </a:r>
            <a:endParaRPr lang="en-AU"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AU"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smtClean="0"/>
              <a:t>Automatic via optimization</a:t>
            </a:r>
          </a:p>
          <a:p>
            <a:pPr marL="628650" lvl="1" indent="-171450">
              <a:buFont typeface="Arial" pitchFamily="34" charset="0"/>
              <a:buChar char="•"/>
            </a:pPr>
            <a:r>
              <a:rPr lang="en-AU" dirty="0" smtClean="0"/>
              <a:t>single-column statistics are created as needed as a side effect of optimizing SELECT, INSERT, UPDATE, DELETE, and MERGE statements </a:t>
            </a:r>
          </a:p>
          <a:p>
            <a:pPr marL="628650" lvl="1" indent="-171450">
              <a:buFont typeface="Arial" pitchFamily="34" charset="0"/>
              <a:buChar char="•"/>
            </a:pPr>
            <a:r>
              <a:rPr lang="en-AU" dirty="0" smtClean="0"/>
              <a:t>Only if AUTO_CREATE_STATISTICS is enabled</a:t>
            </a:r>
          </a:p>
          <a:p>
            <a:pPr marL="628650" lvl="1" indent="-171450">
              <a:buFont typeface="Arial" pitchFamily="34" charset="0"/>
              <a:buChar char="•"/>
            </a:pPr>
            <a:r>
              <a:rPr lang="en-AU" dirty="0" smtClean="0"/>
              <a:t>only non-filtered statistics are</a:t>
            </a:r>
            <a:r>
              <a:rPr lang="en-AU" baseline="0" dirty="0" smtClean="0"/>
              <a:t> created</a:t>
            </a:r>
            <a:endParaRPr lang="en-AU" dirty="0" smtClean="0"/>
          </a:p>
          <a:p>
            <a:r>
              <a:rPr lang="en-AU" b="1" dirty="0" smtClean="0"/>
              <a:t>Index</a:t>
            </a:r>
          </a:p>
          <a:p>
            <a:pPr marL="628650" lvl="1" indent="-171450">
              <a:buFont typeface="Arial" pitchFamily="34" charset="0"/>
              <a:buChar char="•"/>
            </a:pPr>
            <a:r>
              <a:rPr lang="en-AU" dirty="0" smtClean="0"/>
              <a:t>CREATE INDEX generates the declared index in the first place</a:t>
            </a:r>
          </a:p>
          <a:p>
            <a:pPr marL="628650" lvl="1" indent="-171450">
              <a:buFont typeface="Arial" pitchFamily="34" charset="0"/>
              <a:buChar char="•"/>
            </a:pPr>
            <a:r>
              <a:rPr lang="en-AU" dirty="0" smtClean="0"/>
              <a:t>creates one set of statistics for the column combinations constituting the index keys </a:t>
            </a:r>
          </a:p>
          <a:p>
            <a:pPr marL="628650" lvl="1" indent="-171450">
              <a:buFont typeface="Arial" pitchFamily="34" charset="0"/>
              <a:buChar char="•"/>
            </a:pPr>
            <a:r>
              <a:rPr lang="en-AU" dirty="0" smtClean="0"/>
              <a:t>Does not create statistics for included columns</a:t>
            </a:r>
          </a:p>
          <a:p>
            <a:pPr marL="628650" lvl="1" indent="-171450">
              <a:buFont typeface="Arial" pitchFamily="34" charset="0"/>
              <a:buChar char="•"/>
            </a:pPr>
            <a:r>
              <a:rPr lang="en-AU" dirty="0" smtClean="0"/>
              <a:t>if CREATE INDEX defines a predicate, the corresponding statistics are created with the same predicate</a:t>
            </a:r>
            <a:r>
              <a:rPr lang="en-AU" baseline="0" dirty="0" smtClean="0"/>
              <a:t> (</a:t>
            </a:r>
            <a:r>
              <a:rPr lang="en-AU" u="sng" baseline="0" dirty="0" smtClean="0"/>
              <a:t>filtered statistics</a:t>
            </a:r>
            <a:r>
              <a:rPr lang="en-AU" baseline="0" dirty="0" smtClean="0"/>
              <a:t>)</a:t>
            </a:r>
            <a:endParaRPr lang="en-AU" dirty="0" smtClean="0"/>
          </a:p>
          <a:p>
            <a:pPr lvl="0"/>
            <a:r>
              <a:rPr lang="en-AU" b="1" dirty="0" smtClean="0"/>
              <a:t>Manual</a:t>
            </a:r>
          </a:p>
          <a:p>
            <a:pPr marL="628650" lvl="1" indent="-171450">
              <a:buFont typeface="Arial" pitchFamily="34" charset="0"/>
              <a:buChar char="•"/>
            </a:pPr>
            <a:r>
              <a:rPr lang="en-AU" dirty="0" smtClean="0"/>
              <a:t>CREATE STATISTICS generates the statistics for a given column or combination of columns</a:t>
            </a:r>
          </a:p>
          <a:p>
            <a:pPr marL="628650" lvl="1" indent="-171450">
              <a:buFont typeface="Arial" pitchFamily="34" charset="0"/>
              <a:buChar char="•"/>
            </a:pPr>
            <a:r>
              <a:rPr lang="en-AU" dirty="0" err="1" smtClean="0"/>
              <a:t>sp_createstats</a:t>
            </a:r>
            <a:r>
              <a:rPr lang="en-AU" dirty="0" smtClean="0"/>
              <a:t> creates statistics for all eligible columns (all except XML columns) for all user tables in the current database. </a:t>
            </a:r>
          </a:p>
          <a:p>
            <a:pPr marL="628650" lvl="1" indent="-171450">
              <a:buFont typeface="Arial" pitchFamily="34" charset="0"/>
              <a:buChar char="•"/>
            </a:pPr>
            <a:r>
              <a:rPr lang="en-AU" dirty="0" smtClean="0"/>
              <a:t>A new statistics object will not be created for columns that already have a statistics object </a:t>
            </a:r>
          </a:p>
          <a:p>
            <a:pPr marL="276225"/>
            <a:r>
              <a:rPr lang="en-AU" dirty="0" smtClean="0"/>
              <a:t>More information: Statistics </a:t>
            </a:r>
            <a:r>
              <a:rPr lang="en-AU" dirty="0"/>
              <a:t>Used by the Query Optimizer in Microsoft SQL Server 2008 - </a:t>
            </a:r>
            <a:r>
              <a:rPr lang="en-AU" dirty="0">
                <a:hlinkClick r:id="rId3"/>
              </a:rPr>
              <a:t>http://msdn.microsoft.com/en-us/library/dd535534(v=sql.100).</a:t>
            </a:r>
            <a:r>
              <a:rPr lang="en-AU" dirty="0" smtClean="0">
                <a:hlinkClick r:id="rId3"/>
              </a:rPr>
              <a:t>aspx</a:t>
            </a:r>
            <a:r>
              <a:rPr lang="en-AU" dirty="0" smtClean="0"/>
              <a:t> </a:t>
            </a:r>
          </a:p>
          <a:p>
            <a:pPr marL="171450" lvl="0" indent="-171450">
              <a:buFont typeface="Arial" pitchFamily="34" charset="0"/>
              <a:buChar char="•"/>
            </a:pPr>
            <a:endParaRPr lang="en-AU" dirty="0" smtClean="0"/>
          </a:p>
          <a:p>
            <a:endParaRPr lang="en-AU"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6</a:t>
            </a:fld>
            <a:endParaRPr lang="en-US"/>
          </a:p>
        </p:txBody>
      </p:sp>
    </p:spTree>
    <p:extLst>
      <p:ext uri="{BB962C8B-B14F-4D97-AF65-F5344CB8AC3E}">
        <p14:creationId xmlns:p14="http://schemas.microsoft.com/office/powerpoint/2010/main" val="4243815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16113" y="184150"/>
            <a:ext cx="3646487" cy="2735263"/>
          </a:xfrm>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AU" b="1" dirty="0" smtClean="0"/>
              <a:t>Correlated columns</a:t>
            </a:r>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If a table contains columns correlated to each other, the query optimizer will have difficulties predicting the selectivity of any expressions involving two or more such columns. </a:t>
            </a:r>
          </a:p>
          <a:p>
            <a:pPr marL="0" marR="0" indent="0" algn="l" defTabSz="914400" rtl="0" eaLnBrk="1" fontAlgn="auto" latinLnBrk="0" hangingPunct="1">
              <a:lnSpc>
                <a:spcPct val="100000"/>
              </a:lnSpc>
              <a:spcBef>
                <a:spcPts val="0"/>
              </a:spcBef>
              <a:spcAft>
                <a:spcPts val="0"/>
              </a:spcAft>
              <a:buClrTx/>
              <a:buSzTx/>
              <a:buFontTx/>
              <a:buNone/>
              <a:tabLst/>
              <a:defRPr/>
            </a:pPr>
            <a:endParaRPr lang="en-A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For example, if a table contains the columns </a:t>
            </a:r>
            <a:r>
              <a:rPr lang="en-AU" b="1" dirty="0" err="1" smtClean="0"/>
              <a:t>CarMake</a:t>
            </a:r>
            <a:r>
              <a:rPr lang="en-AU" dirty="0" smtClean="0"/>
              <a:t> and </a:t>
            </a:r>
            <a:r>
              <a:rPr lang="en-AU" b="1" dirty="0" err="1" smtClean="0"/>
              <a:t>CarModel</a:t>
            </a:r>
            <a:r>
              <a:rPr lang="en-AU" dirty="0" smtClean="0"/>
              <a:t>, a query with the predicate WHERE </a:t>
            </a:r>
            <a:r>
              <a:rPr lang="en-AU" dirty="0" err="1" smtClean="0"/>
              <a:t>CarMake</a:t>
            </a:r>
            <a:r>
              <a:rPr lang="en-AU" dirty="0" smtClean="0"/>
              <a:t>=constant and </a:t>
            </a:r>
            <a:r>
              <a:rPr lang="en-AU" dirty="0" err="1" smtClean="0"/>
              <a:t>CarModel</a:t>
            </a:r>
            <a:r>
              <a:rPr lang="en-AU" dirty="0" smtClean="0"/>
              <a:t>=constant can result in underestimated expected rows in the query plan. This is because the query optimizer does not know how closely the two conditions are related (multicolumn densities can only be of limited use, because they count the total distinct values across the table). Filtered statistics can be a much better option in such cases. Define separate filtered statistics on the </a:t>
            </a:r>
            <a:r>
              <a:rPr lang="en-AU" b="1" dirty="0" err="1" smtClean="0"/>
              <a:t>CarModel</a:t>
            </a:r>
            <a:r>
              <a:rPr lang="en-AU" dirty="0" smtClean="0"/>
              <a:t> column for each </a:t>
            </a:r>
            <a:r>
              <a:rPr lang="en-AU" b="1" dirty="0" err="1" smtClean="0"/>
              <a:t>CarMake</a:t>
            </a:r>
            <a:r>
              <a:rPr lang="en-AU" dirty="0" smtClean="0"/>
              <a:t>.</a:t>
            </a:r>
          </a:p>
          <a:p>
            <a:endParaRPr lang="en-AU" sz="1200" kern="1200" dirty="0" smtClean="0">
              <a:solidFill>
                <a:schemeClr val="tx1"/>
              </a:solidFill>
              <a:effectLst/>
              <a:latin typeface="+mn-lt"/>
              <a:ea typeface="+mn-ea"/>
              <a:cs typeface="+mn-cs"/>
            </a:endParaRPr>
          </a:p>
          <a:p>
            <a:r>
              <a:rPr lang="en-AU" sz="1200" b="1" u="none" kern="1200" dirty="0" smtClean="0">
                <a:solidFill>
                  <a:schemeClr val="tx1"/>
                </a:solidFill>
                <a:effectLst/>
                <a:latin typeface="+mn-lt"/>
                <a:ea typeface="+mn-ea"/>
                <a:cs typeface="+mn-cs"/>
              </a:rPr>
              <a:t>Partitioned</a:t>
            </a:r>
            <a:r>
              <a:rPr lang="en-AU" sz="1200" b="1" u="none" kern="1200" baseline="0" dirty="0" smtClean="0">
                <a:solidFill>
                  <a:schemeClr val="tx1"/>
                </a:solidFill>
                <a:effectLst/>
                <a:latin typeface="+mn-lt"/>
                <a:ea typeface="+mn-ea"/>
                <a:cs typeface="+mn-cs"/>
              </a:rPr>
              <a:t> Tables</a:t>
            </a:r>
            <a:endParaRPr lang="en-AU" sz="1200" b="1" u="none" kern="1200" dirty="0" smtClean="0">
              <a:solidFill>
                <a:schemeClr val="tx1"/>
              </a:solidFill>
              <a:effectLst/>
              <a:latin typeface="+mn-lt"/>
              <a:ea typeface="+mn-ea"/>
              <a:cs typeface="+mn-cs"/>
            </a:endParaRPr>
          </a:p>
          <a:p>
            <a:r>
              <a:rPr lang="en-AU" sz="1200" kern="1200" dirty="0" smtClean="0">
                <a:solidFill>
                  <a:schemeClr val="tx1"/>
                </a:solidFill>
                <a:effectLst/>
                <a:latin typeface="+mn-lt"/>
                <a:ea typeface="+mn-ea"/>
                <a:cs typeface="+mn-cs"/>
              </a:rPr>
              <a:t>Loading large</a:t>
            </a:r>
            <a:r>
              <a:rPr lang="en-AU" sz="1200" kern="1200" baseline="0" dirty="0" smtClean="0">
                <a:solidFill>
                  <a:schemeClr val="tx1"/>
                </a:solidFill>
                <a:effectLst/>
                <a:latin typeface="+mn-lt"/>
                <a:ea typeface="+mn-ea"/>
                <a:cs typeface="+mn-cs"/>
              </a:rPr>
              <a:t> amounts of data into tables can invalidate the statistics. Disabling the statistics and creating filtered statistics on each partition can help in the following circumstances:</a:t>
            </a:r>
          </a:p>
          <a:p>
            <a:pPr marL="171450" indent="-171450">
              <a:buFont typeface="Arial" pitchFamily="34" charset="0"/>
              <a:buChar char="•"/>
            </a:pPr>
            <a:r>
              <a:rPr lang="en-AU" sz="1200" kern="1200" dirty="0" smtClean="0">
                <a:solidFill>
                  <a:schemeClr val="tx1"/>
                </a:solidFill>
                <a:effectLst/>
                <a:latin typeface="+mn-lt"/>
                <a:ea typeface="+mn-ea"/>
                <a:cs typeface="+mn-cs"/>
              </a:rPr>
              <a:t>Partition Switching. The filtered statistics on older partitions are not invalidated. New filtered statistics are required only for the new for the new partition</a:t>
            </a:r>
          </a:p>
          <a:p>
            <a:pPr marL="171450" indent="-171450">
              <a:buFont typeface="Arial" pitchFamily="34" charset="0"/>
              <a:buChar char="•"/>
            </a:pPr>
            <a:r>
              <a:rPr lang="en-AU" sz="1200" kern="1200" dirty="0" smtClean="0">
                <a:solidFill>
                  <a:schemeClr val="tx1"/>
                </a:solidFill>
                <a:effectLst/>
                <a:latin typeface="+mn-lt"/>
                <a:ea typeface="+mn-ea"/>
                <a:cs typeface="+mn-cs"/>
              </a:rPr>
              <a:t>If the majority of queries are going against single partitions in partitioned table. </a:t>
            </a:r>
          </a:p>
          <a:p>
            <a:pPr marL="0" marR="0" indent="0" algn="l" defTabSz="914400" rtl="0" eaLnBrk="1" fontAlgn="auto" latinLnBrk="0" hangingPunct="1">
              <a:lnSpc>
                <a:spcPct val="100000"/>
              </a:lnSpc>
              <a:spcBef>
                <a:spcPts val="0"/>
              </a:spcBef>
              <a:spcAft>
                <a:spcPts val="0"/>
              </a:spcAft>
              <a:buClrTx/>
              <a:buSzTx/>
              <a:buFontTx/>
              <a:buNone/>
              <a:tabLst/>
              <a:defRPr/>
            </a:pPr>
            <a:endParaRPr lang="en-AU" dirty="0" smtClean="0"/>
          </a:p>
          <a:p>
            <a:endParaRPr lang="en-AU" dirty="0" smtClean="0"/>
          </a:p>
          <a:p>
            <a:endParaRPr lang="en-AU" dirty="0" smtClean="0"/>
          </a:p>
          <a:p>
            <a:endParaRPr lang="en-AU" dirty="0" smtClean="0"/>
          </a:p>
          <a:p>
            <a:endParaRPr lang="en-AU"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7</a:t>
            </a:fld>
            <a:endParaRPr lang="en-US"/>
          </a:p>
        </p:txBody>
      </p:sp>
    </p:spTree>
    <p:extLst>
      <p:ext uri="{BB962C8B-B14F-4D97-AF65-F5344CB8AC3E}">
        <p14:creationId xmlns:p14="http://schemas.microsoft.com/office/powerpoint/2010/main" val="1321506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normAutofit fontScale="25000" lnSpcReduction="20000"/>
          </a:bodyPr>
          <a:lstStyle/>
          <a:p>
            <a:r>
              <a:rPr lang="en-US" sz="1200" kern="1200" dirty="0" smtClean="0">
                <a:solidFill>
                  <a:schemeClr val="tx1"/>
                </a:solidFill>
                <a:latin typeface="+mn-lt"/>
                <a:ea typeface="+mn-ea"/>
                <a:cs typeface="+mn-cs"/>
              </a:rPr>
              <a:t>-- Module 4</a:t>
            </a:r>
          </a:p>
          <a:p>
            <a:r>
              <a:rPr lang="en-US" sz="1200" kern="1200" dirty="0" smtClean="0">
                <a:solidFill>
                  <a:schemeClr val="tx1"/>
                </a:solidFill>
                <a:latin typeface="+mn-lt"/>
                <a:ea typeface="+mn-ea"/>
                <a:cs typeface="+mn-cs"/>
              </a:rPr>
              <a:t>-- Improving Cardinality Estimates</a:t>
            </a:r>
          </a:p>
          <a:p>
            <a:r>
              <a:rPr lang="en-US" sz="1200" kern="1200" dirty="0" smtClean="0">
                <a:solidFill>
                  <a:schemeClr val="tx1"/>
                </a:solidFill>
                <a:latin typeface="+mn-lt"/>
                <a:ea typeface="+mn-ea"/>
                <a:cs typeface="+mn-cs"/>
              </a:rPr>
              <a:t>-- http://blogs.msdn.com/b/psssql/archive/2010/09/28/case-of-using-filtered-statistics.aspx</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USE </a:t>
            </a:r>
            <a:r>
              <a:rPr lang="en-US" sz="1200" kern="1200" dirty="0" err="1" smtClean="0">
                <a:solidFill>
                  <a:schemeClr val="tx1"/>
                </a:solidFill>
                <a:latin typeface="+mn-lt"/>
                <a:ea typeface="+mn-ea"/>
                <a:cs typeface="+mn-cs"/>
              </a:rPr>
              <a:t>AdventureWorksPTO</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IF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dbo.Region</a:t>
            </a:r>
            <a:r>
              <a:rPr lang="en-US" sz="1200" kern="1200" dirty="0" smtClean="0">
                <a:solidFill>
                  <a:schemeClr val="tx1"/>
                </a:solidFill>
                <a:latin typeface="+mn-lt"/>
                <a:ea typeface="+mn-ea"/>
                <a:cs typeface="+mn-cs"/>
              </a:rPr>
              <a:t>') IS NOT NULL</a:t>
            </a:r>
          </a:p>
          <a:p>
            <a:r>
              <a:rPr lang="en-US" sz="1200" kern="1200" dirty="0" smtClean="0">
                <a:solidFill>
                  <a:schemeClr val="tx1"/>
                </a:solidFill>
                <a:latin typeface="+mn-lt"/>
                <a:ea typeface="+mn-ea"/>
                <a:cs typeface="+mn-cs"/>
              </a:rPr>
              <a:t>            DROP TABLE </a:t>
            </a:r>
            <a:r>
              <a:rPr lang="en-US" sz="1200" kern="1200" dirty="0" err="1" smtClean="0">
                <a:solidFill>
                  <a:schemeClr val="tx1"/>
                </a:solidFill>
                <a:latin typeface="+mn-lt"/>
                <a:ea typeface="+mn-ea"/>
                <a:cs typeface="+mn-cs"/>
              </a:rPr>
              <a:t>dbo.Region</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IF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dbo.Sales</a:t>
            </a:r>
            <a:r>
              <a:rPr lang="en-US" sz="1200" kern="1200" dirty="0" smtClean="0">
                <a:solidFill>
                  <a:schemeClr val="tx1"/>
                </a:solidFill>
                <a:latin typeface="+mn-lt"/>
                <a:ea typeface="+mn-ea"/>
                <a:cs typeface="+mn-cs"/>
              </a:rPr>
              <a:t>') IS NOT NULL</a:t>
            </a:r>
          </a:p>
          <a:p>
            <a:r>
              <a:rPr lang="en-US" sz="1200" kern="1200" dirty="0" smtClean="0">
                <a:solidFill>
                  <a:schemeClr val="tx1"/>
                </a:solidFill>
                <a:latin typeface="+mn-lt"/>
                <a:ea typeface="+mn-ea"/>
                <a:cs typeface="+mn-cs"/>
              </a:rPr>
              <a:t>          DROP TABLE </a:t>
            </a:r>
            <a:r>
              <a:rPr lang="en-US" sz="1200" kern="1200" dirty="0" err="1" smtClean="0">
                <a:solidFill>
                  <a:schemeClr val="tx1"/>
                </a:solidFill>
                <a:latin typeface="+mn-lt"/>
                <a:ea typeface="+mn-ea"/>
                <a:cs typeface="+mn-cs"/>
              </a:rPr>
              <a:t>dbo.Sales</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CREATE TABLE </a:t>
            </a:r>
            <a:r>
              <a:rPr lang="en-US" sz="1200" kern="1200" dirty="0" err="1" smtClean="0">
                <a:solidFill>
                  <a:schemeClr val="tx1"/>
                </a:solidFill>
                <a:latin typeface="+mn-lt"/>
                <a:ea typeface="+mn-ea"/>
                <a:cs typeface="+mn-cs"/>
              </a:rPr>
              <a:t>dbo.Region</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id   INT           ,</a:t>
            </a:r>
          </a:p>
          <a:p>
            <a:r>
              <a:rPr lang="en-US" sz="1200" kern="1200" dirty="0" smtClean="0">
                <a:solidFill>
                  <a:schemeClr val="tx1"/>
                </a:solidFill>
                <a:latin typeface="+mn-lt"/>
                <a:ea typeface="+mn-ea"/>
                <a:cs typeface="+mn-cs"/>
              </a:rPr>
              <a:t>          name NVARCHAR (100)</a:t>
            </a: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CREATE TABLE </a:t>
            </a:r>
            <a:r>
              <a:rPr lang="en-US" sz="1200" kern="1200" dirty="0" err="1" smtClean="0">
                <a:solidFill>
                  <a:schemeClr val="tx1"/>
                </a:solidFill>
                <a:latin typeface="+mn-lt"/>
                <a:ea typeface="+mn-ea"/>
                <a:cs typeface="+mn-cs"/>
              </a:rPr>
              <a:t>dbo.Sales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id     INT,</a:t>
            </a:r>
          </a:p>
          <a:p>
            <a:r>
              <a:rPr lang="en-US" sz="1200" kern="1200" dirty="0" smtClean="0">
                <a:solidFill>
                  <a:schemeClr val="tx1"/>
                </a:solidFill>
                <a:latin typeface="+mn-lt"/>
                <a:ea typeface="+mn-ea"/>
                <a:cs typeface="+mn-cs"/>
              </a:rPr>
              <a:t>          detail INT</a:t>
            </a: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CREATE CLUSTERED INDEX d1</a:t>
            </a:r>
          </a:p>
          <a:p>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dbo.Region</a:t>
            </a:r>
            <a:r>
              <a:rPr lang="en-US" sz="1200" kern="1200" dirty="0" smtClean="0">
                <a:solidFill>
                  <a:schemeClr val="tx1"/>
                </a:solidFill>
                <a:latin typeface="+mn-lt"/>
                <a:ea typeface="+mn-ea"/>
                <a:cs typeface="+mn-cs"/>
              </a:rPr>
              <a:t>(id);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CREATE INDEX </a:t>
            </a:r>
            <a:r>
              <a:rPr lang="en-US" sz="1200" kern="1200" dirty="0" err="1" smtClean="0">
                <a:solidFill>
                  <a:schemeClr val="tx1"/>
                </a:solidFill>
                <a:latin typeface="+mn-lt"/>
                <a:ea typeface="+mn-ea"/>
                <a:cs typeface="+mn-cs"/>
              </a:rPr>
              <a:t>ix_Region_name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dbo.Region</a:t>
            </a:r>
            <a:r>
              <a:rPr lang="en-US" sz="1200" kern="1200" dirty="0" smtClean="0">
                <a:solidFill>
                  <a:schemeClr val="tx1"/>
                </a:solidFill>
                <a:latin typeface="+mn-lt"/>
                <a:ea typeface="+mn-ea"/>
                <a:cs typeface="+mn-cs"/>
              </a:rPr>
              <a:t>(name);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CREATE STATISTICS </a:t>
            </a:r>
            <a:r>
              <a:rPr lang="en-US" sz="1200" kern="1200" dirty="0" err="1" smtClean="0">
                <a:solidFill>
                  <a:schemeClr val="tx1"/>
                </a:solidFill>
                <a:latin typeface="+mn-lt"/>
                <a:ea typeface="+mn-ea"/>
                <a:cs typeface="+mn-cs"/>
              </a:rPr>
              <a:t>ix_Region_id_name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dbo.Region</a:t>
            </a:r>
            <a:r>
              <a:rPr lang="en-US" sz="1200" kern="1200" dirty="0" smtClean="0">
                <a:solidFill>
                  <a:schemeClr val="tx1"/>
                </a:solidFill>
                <a:latin typeface="+mn-lt"/>
                <a:ea typeface="+mn-ea"/>
                <a:cs typeface="+mn-cs"/>
              </a:rPr>
              <a:t>(id, name);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CREATE CLUSTERED INDEX </a:t>
            </a:r>
            <a:r>
              <a:rPr lang="en-US" sz="1200" kern="1200" dirty="0" err="1" smtClean="0">
                <a:solidFill>
                  <a:schemeClr val="tx1"/>
                </a:solidFill>
                <a:latin typeface="+mn-lt"/>
                <a:ea typeface="+mn-ea"/>
                <a:cs typeface="+mn-cs"/>
              </a:rPr>
              <a:t>ix_Sales_id_detail</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dbo.Sales</a:t>
            </a:r>
            <a:r>
              <a:rPr lang="en-US" sz="1200" kern="1200" dirty="0" smtClean="0">
                <a:solidFill>
                  <a:schemeClr val="tx1"/>
                </a:solidFill>
                <a:latin typeface="+mn-lt"/>
                <a:ea typeface="+mn-ea"/>
                <a:cs typeface="+mn-cs"/>
              </a:rPr>
              <a:t>(id, detail);</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only two values in this table as lookup or dim table </a:t>
            </a:r>
          </a:p>
          <a:p>
            <a:r>
              <a:rPr lang="en-US" sz="1200" kern="1200" dirty="0" smtClean="0">
                <a:solidFill>
                  <a:schemeClr val="tx1"/>
                </a:solidFill>
                <a:latin typeface="+mn-lt"/>
                <a:ea typeface="+mn-ea"/>
                <a:cs typeface="+mn-cs"/>
              </a:rPr>
              <a:t>INSERT  Region</a:t>
            </a:r>
          </a:p>
          <a:p>
            <a:r>
              <a:rPr lang="en-US" sz="1200" kern="1200" dirty="0" smtClean="0">
                <a:solidFill>
                  <a:schemeClr val="tx1"/>
                </a:solidFill>
                <a:latin typeface="+mn-lt"/>
                <a:ea typeface="+mn-ea"/>
                <a:cs typeface="+mn-cs"/>
              </a:rPr>
              <a:t>VALUES (0, 'Dallas');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INSERT  Region</a:t>
            </a:r>
          </a:p>
          <a:p>
            <a:r>
              <a:rPr lang="en-US" sz="1200" kern="1200" dirty="0" smtClean="0">
                <a:solidFill>
                  <a:schemeClr val="tx1"/>
                </a:solidFill>
                <a:latin typeface="+mn-lt"/>
                <a:ea typeface="+mn-ea"/>
                <a:cs typeface="+mn-cs"/>
              </a:rPr>
              <a:t>VALUES (1, 'New York');</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look at the data</a:t>
            </a: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dbo.Region</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SET NOCOUNT ON; </a:t>
            </a:r>
          </a:p>
          <a:p>
            <a:r>
              <a:rPr lang="en-US" sz="1200" kern="1200" dirty="0" smtClean="0">
                <a:solidFill>
                  <a:schemeClr val="tx1"/>
                </a:solidFill>
                <a:latin typeface="+mn-lt"/>
                <a:ea typeface="+mn-ea"/>
                <a:cs typeface="+mn-cs"/>
              </a:rPr>
              <a:t>-- create some skewed </a:t>
            </a:r>
            <a:r>
              <a:rPr lang="en-US" sz="1200" kern="1200" dirty="0" err="1" smtClean="0">
                <a:solidFill>
                  <a:schemeClr val="tx1"/>
                </a:solidFill>
                <a:latin typeface="+mn-lt"/>
                <a:ea typeface="+mn-ea"/>
                <a:cs typeface="+mn-cs"/>
              </a:rPr>
              <a:t>sals</a:t>
            </a:r>
            <a:r>
              <a:rPr lang="en-US" sz="1200" kern="1200" dirty="0" smtClean="0">
                <a:solidFill>
                  <a:schemeClr val="tx1"/>
                </a:solidFill>
                <a:latin typeface="+mn-lt"/>
                <a:ea typeface="+mn-ea"/>
                <a:cs typeface="+mn-cs"/>
              </a:rPr>
              <a:t> data </a:t>
            </a:r>
          </a:p>
          <a:p>
            <a:r>
              <a:rPr lang="en-US" sz="1200" kern="1200" dirty="0" smtClean="0">
                <a:solidFill>
                  <a:schemeClr val="tx1"/>
                </a:solidFill>
                <a:latin typeface="+mn-lt"/>
                <a:ea typeface="+mn-ea"/>
                <a:cs typeface="+mn-cs"/>
              </a:rPr>
              <a:t>INSERT  Sales</a:t>
            </a:r>
          </a:p>
          <a:p>
            <a:r>
              <a:rPr lang="en-US" sz="1200" kern="1200" dirty="0" smtClean="0">
                <a:solidFill>
                  <a:schemeClr val="tx1"/>
                </a:solidFill>
                <a:latin typeface="+mn-lt"/>
                <a:ea typeface="+mn-ea"/>
                <a:cs typeface="+mn-cs"/>
              </a:rPr>
              <a:t>VALUES (0, 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DECLARE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AS INT;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SET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 1;</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WHILE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&lt;= 1000</a:t>
            </a:r>
          </a:p>
          <a:p>
            <a:r>
              <a:rPr lang="en-US" sz="1200" kern="1200" dirty="0" smtClean="0">
                <a:solidFill>
                  <a:schemeClr val="tx1"/>
                </a:solidFill>
                <a:latin typeface="+mn-lt"/>
                <a:ea typeface="+mn-ea"/>
                <a:cs typeface="+mn-cs"/>
              </a:rPr>
              <a:t>          BEGIN</a:t>
            </a:r>
          </a:p>
          <a:p>
            <a:r>
              <a:rPr lang="en-US" sz="1200" kern="1200" dirty="0" smtClean="0">
                <a:solidFill>
                  <a:schemeClr val="tx1"/>
                </a:solidFill>
                <a:latin typeface="+mn-lt"/>
                <a:ea typeface="+mn-ea"/>
                <a:cs typeface="+mn-cs"/>
              </a:rPr>
              <a:t>                    INSERT  Sales</a:t>
            </a:r>
          </a:p>
          <a:p>
            <a:r>
              <a:rPr lang="en-US" sz="1200" kern="1200" dirty="0" smtClean="0">
                <a:solidFill>
                  <a:schemeClr val="tx1"/>
                </a:solidFill>
                <a:latin typeface="+mn-lt"/>
                <a:ea typeface="+mn-ea"/>
                <a:cs typeface="+mn-cs"/>
              </a:rPr>
              <a:t>                    VALUES (1,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SET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+ 1;</a:t>
            </a:r>
          </a:p>
          <a:p>
            <a:r>
              <a:rPr lang="en-US" sz="1200" kern="1200" dirty="0" smtClean="0">
                <a:solidFill>
                  <a:schemeClr val="tx1"/>
                </a:solidFill>
                <a:latin typeface="+mn-lt"/>
                <a:ea typeface="+mn-ea"/>
                <a:cs typeface="+mn-cs"/>
              </a:rPr>
              <a:t>          END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Let's see how the data looks</a:t>
            </a:r>
          </a:p>
          <a:p>
            <a:r>
              <a:rPr lang="en-US" sz="1200" kern="1200" dirty="0" smtClean="0">
                <a:solidFill>
                  <a:schemeClr val="tx1"/>
                </a:solidFill>
                <a:latin typeface="+mn-lt"/>
                <a:ea typeface="+mn-ea"/>
                <a:cs typeface="+mn-cs"/>
              </a:rPr>
              <a:t>-- there's 1 sale in Dallas, 1000 sales in New York</a:t>
            </a:r>
          </a:p>
          <a:p>
            <a:r>
              <a:rPr lang="en-US" sz="1200" kern="1200" dirty="0" smtClean="0">
                <a:solidFill>
                  <a:schemeClr val="tx1"/>
                </a:solidFill>
                <a:latin typeface="+mn-lt"/>
                <a:ea typeface="+mn-ea"/>
                <a:cs typeface="+mn-cs"/>
              </a:rPr>
              <a:t>SELECT   id,</a:t>
            </a:r>
          </a:p>
          <a:p>
            <a:r>
              <a:rPr lang="en-US" sz="1200" kern="1200" dirty="0" smtClean="0">
                <a:solidFill>
                  <a:schemeClr val="tx1"/>
                </a:solidFill>
                <a:latin typeface="+mn-lt"/>
                <a:ea typeface="+mn-ea"/>
                <a:cs typeface="+mn-cs"/>
              </a:rPr>
              <a:t>         count(detail)</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dbo.Sales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GROUP BY id;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Ensure that we have the best stats sampling possible</a:t>
            </a:r>
          </a:p>
          <a:p>
            <a:r>
              <a:rPr lang="en-US" sz="1200" kern="1200" dirty="0" smtClean="0">
                <a:solidFill>
                  <a:schemeClr val="tx1"/>
                </a:solidFill>
                <a:latin typeface="+mn-lt"/>
                <a:ea typeface="+mn-ea"/>
                <a:cs typeface="+mn-cs"/>
              </a:rPr>
              <a:t>UPDATE STATISTICS </a:t>
            </a:r>
            <a:r>
              <a:rPr lang="en-US" sz="1200" kern="1200" dirty="0" err="1" smtClean="0">
                <a:solidFill>
                  <a:schemeClr val="tx1"/>
                </a:solidFill>
                <a:latin typeface="+mn-lt"/>
                <a:ea typeface="+mn-ea"/>
                <a:cs typeface="+mn-cs"/>
              </a:rPr>
              <a:t>dbo.Region</a:t>
            </a:r>
            <a:r>
              <a:rPr lang="en-US" sz="1200" kern="1200" dirty="0" smtClean="0">
                <a:solidFill>
                  <a:schemeClr val="tx1"/>
                </a:solidFill>
                <a:latin typeface="+mn-lt"/>
                <a:ea typeface="+mn-ea"/>
                <a:cs typeface="+mn-cs"/>
              </a:rPr>
              <a:t> WITH FULLSCAN;</a:t>
            </a:r>
          </a:p>
          <a:p>
            <a:r>
              <a:rPr lang="en-US" sz="1200" kern="1200" dirty="0" smtClean="0">
                <a:solidFill>
                  <a:schemeClr val="tx1"/>
                </a:solidFill>
                <a:latin typeface="+mn-lt"/>
                <a:ea typeface="+mn-ea"/>
                <a:cs typeface="+mn-cs"/>
              </a:rPr>
              <a:t>UPDATE STATISTICS </a:t>
            </a:r>
            <a:r>
              <a:rPr lang="en-US" sz="1200" kern="1200" dirty="0" err="1" smtClean="0">
                <a:solidFill>
                  <a:schemeClr val="tx1"/>
                </a:solidFill>
                <a:latin typeface="+mn-lt"/>
                <a:ea typeface="+mn-ea"/>
                <a:cs typeface="+mn-cs"/>
              </a:rPr>
              <a:t>dbo.Sales</a:t>
            </a:r>
            <a:r>
              <a:rPr lang="en-US" sz="1200" kern="1200" dirty="0" smtClean="0">
                <a:solidFill>
                  <a:schemeClr val="tx1"/>
                </a:solidFill>
                <a:latin typeface="+mn-lt"/>
                <a:ea typeface="+mn-ea"/>
                <a:cs typeface="+mn-cs"/>
              </a:rPr>
              <a:t> WITH FULLSCAN;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look at the sampling rates.</a:t>
            </a:r>
          </a:p>
          <a:p>
            <a:r>
              <a:rPr lang="en-US" sz="1200" kern="1200" dirty="0" smtClean="0">
                <a:solidFill>
                  <a:schemeClr val="tx1"/>
                </a:solidFill>
                <a:latin typeface="+mn-lt"/>
                <a:ea typeface="+mn-ea"/>
                <a:cs typeface="+mn-cs"/>
              </a:rPr>
              <a:t>DBCC SHOW_STATISTICS ('</a:t>
            </a:r>
            <a:r>
              <a:rPr lang="en-US" sz="1200" kern="1200" dirty="0" err="1" smtClean="0">
                <a:solidFill>
                  <a:schemeClr val="tx1"/>
                </a:solidFill>
                <a:latin typeface="+mn-lt"/>
                <a:ea typeface="+mn-ea"/>
                <a:cs typeface="+mn-cs"/>
              </a:rPr>
              <a:t>dbo.Region</a:t>
            </a:r>
            <a:r>
              <a:rPr lang="en-US" sz="1200" kern="1200" dirty="0" smtClean="0">
                <a:solidFill>
                  <a:schemeClr val="tx1"/>
                </a:solidFill>
                <a:latin typeface="+mn-lt"/>
                <a:ea typeface="+mn-ea"/>
                <a:cs typeface="+mn-cs"/>
              </a:rPr>
              <a:t>', [d1]) WITH STAT_HEADER;</a:t>
            </a:r>
          </a:p>
          <a:p>
            <a:r>
              <a:rPr lang="en-US" sz="1200" kern="1200" dirty="0" smtClean="0">
                <a:solidFill>
                  <a:schemeClr val="tx1"/>
                </a:solidFill>
                <a:latin typeface="+mn-lt"/>
                <a:ea typeface="+mn-ea"/>
                <a:cs typeface="+mn-cs"/>
              </a:rPr>
              <a:t>DBCC SHOW_STATISTICS ('</a:t>
            </a:r>
            <a:r>
              <a:rPr lang="en-US" sz="1200" kern="1200" dirty="0" err="1" smtClean="0">
                <a:solidFill>
                  <a:schemeClr val="tx1"/>
                </a:solidFill>
                <a:latin typeface="+mn-lt"/>
                <a:ea typeface="+mn-ea"/>
                <a:cs typeface="+mn-cs"/>
              </a:rPr>
              <a:t>dbo.Region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ix_Region_id_name</a:t>
            </a:r>
            <a:r>
              <a:rPr lang="en-US" sz="1200" kern="1200" dirty="0" smtClean="0">
                <a:solidFill>
                  <a:schemeClr val="tx1"/>
                </a:solidFill>
                <a:latin typeface="+mn-lt"/>
                <a:ea typeface="+mn-ea"/>
                <a:cs typeface="+mn-cs"/>
              </a:rPr>
              <a:t>]) WITH STAT_HEADER;</a:t>
            </a:r>
          </a:p>
          <a:p>
            <a:r>
              <a:rPr lang="en-US" sz="1200" kern="1200" dirty="0" smtClean="0">
                <a:solidFill>
                  <a:schemeClr val="tx1"/>
                </a:solidFill>
                <a:latin typeface="+mn-lt"/>
                <a:ea typeface="+mn-ea"/>
                <a:cs typeface="+mn-cs"/>
              </a:rPr>
              <a:t>DBCC SHOW_STATISTICS ('</a:t>
            </a:r>
            <a:r>
              <a:rPr lang="en-US" sz="1200" kern="1200" dirty="0" err="1" smtClean="0">
                <a:solidFill>
                  <a:schemeClr val="tx1"/>
                </a:solidFill>
                <a:latin typeface="+mn-lt"/>
                <a:ea typeface="+mn-ea"/>
                <a:cs typeface="+mn-cs"/>
              </a:rPr>
              <a:t>dbo.Region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ix_Region_name</a:t>
            </a:r>
            <a:r>
              <a:rPr lang="en-US" sz="1200" kern="1200" dirty="0" smtClean="0">
                <a:solidFill>
                  <a:schemeClr val="tx1"/>
                </a:solidFill>
                <a:latin typeface="+mn-lt"/>
                <a:ea typeface="+mn-ea"/>
                <a:cs typeface="+mn-cs"/>
              </a:rPr>
              <a:t>]) WITH STAT_HEADER;</a:t>
            </a:r>
          </a:p>
          <a:p>
            <a:r>
              <a:rPr lang="en-US" sz="1200" kern="1200" dirty="0" smtClean="0">
                <a:solidFill>
                  <a:schemeClr val="tx1"/>
                </a:solidFill>
                <a:latin typeface="+mn-lt"/>
                <a:ea typeface="+mn-ea"/>
                <a:cs typeface="+mn-cs"/>
              </a:rPr>
              <a:t>DBCC SHOW_STATISTICS ('</a:t>
            </a:r>
            <a:r>
              <a:rPr lang="en-US" sz="1200" kern="1200" dirty="0" err="1" smtClean="0">
                <a:solidFill>
                  <a:schemeClr val="tx1"/>
                </a:solidFill>
                <a:latin typeface="+mn-lt"/>
                <a:ea typeface="+mn-ea"/>
                <a:cs typeface="+mn-cs"/>
              </a:rPr>
              <a:t>dbo.Sales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ix_Sales_id_detail</a:t>
            </a:r>
            <a:r>
              <a:rPr lang="en-US" sz="1200" kern="1200" dirty="0" smtClean="0">
                <a:solidFill>
                  <a:schemeClr val="tx1"/>
                </a:solidFill>
                <a:latin typeface="+mn-lt"/>
                <a:ea typeface="+mn-ea"/>
                <a:cs typeface="+mn-cs"/>
              </a:rPr>
              <a:t>]) WITH STAT_HEADER;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SET STATISTICS PROFILE ON;</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note that this query will over estimate </a:t>
            </a:r>
          </a:p>
          <a:p>
            <a:r>
              <a:rPr lang="en-US" sz="1200" kern="1200" dirty="0" smtClean="0">
                <a:solidFill>
                  <a:schemeClr val="tx1"/>
                </a:solidFill>
                <a:latin typeface="+mn-lt"/>
                <a:ea typeface="+mn-ea"/>
                <a:cs typeface="+mn-cs"/>
              </a:rPr>
              <a:t>-- it estimates there will be 500.5 rows </a:t>
            </a:r>
          </a:p>
          <a:p>
            <a:r>
              <a:rPr lang="en-US" sz="1200" kern="1200" dirty="0" smtClean="0">
                <a:solidFill>
                  <a:schemeClr val="tx1"/>
                </a:solidFill>
                <a:latin typeface="+mn-lt"/>
                <a:ea typeface="+mn-ea"/>
                <a:cs typeface="+mn-cs"/>
              </a:rPr>
              <a:t>SELECT detail</a:t>
            </a:r>
          </a:p>
          <a:p>
            <a:r>
              <a:rPr lang="en-US" sz="1200" kern="1200" dirty="0" smtClean="0">
                <a:solidFill>
                  <a:schemeClr val="tx1"/>
                </a:solidFill>
                <a:latin typeface="+mn-lt"/>
                <a:ea typeface="+mn-ea"/>
                <a:cs typeface="+mn-cs"/>
              </a:rPr>
              <a:t>FROM   Region</a:t>
            </a:r>
          </a:p>
          <a:p>
            <a:r>
              <a:rPr lang="en-US" sz="1200" kern="1200" dirty="0" smtClean="0">
                <a:solidFill>
                  <a:schemeClr val="tx1"/>
                </a:solidFill>
                <a:latin typeface="+mn-lt"/>
                <a:ea typeface="+mn-ea"/>
                <a:cs typeface="+mn-cs"/>
              </a:rPr>
              <a:t>       INNER JOIN</a:t>
            </a:r>
          </a:p>
          <a:p>
            <a:r>
              <a:rPr lang="en-US" sz="1200" kern="1200" dirty="0" smtClean="0">
                <a:solidFill>
                  <a:schemeClr val="tx1"/>
                </a:solidFill>
                <a:latin typeface="+mn-lt"/>
                <a:ea typeface="+mn-ea"/>
                <a:cs typeface="+mn-cs"/>
              </a:rPr>
              <a:t>       Sales</a:t>
            </a:r>
          </a:p>
          <a:p>
            <a:r>
              <a:rPr lang="en-US" sz="1200" kern="1200" dirty="0" smtClean="0">
                <a:solidFill>
                  <a:schemeClr val="tx1"/>
                </a:solidFill>
                <a:latin typeface="+mn-lt"/>
                <a:ea typeface="+mn-ea"/>
                <a:cs typeface="+mn-cs"/>
              </a:rPr>
              <a:t>       ON Region.id = Sales.id</a:t>
            </a:r>
          </a:p>
          <a:p>
            <a:r>
              <a:rPr lang="en-US" sz="1200" kern="1200" dirty="0" smtClean="0">
                <a:solidFill>
                  <a:schemeClr val="tx1"/>
                </a:solidFill>
                <a:latin typeface="+mn-lt"/>
                <a:ea typeface="+mn-ea"/>
                <a:cs typeface="+mn-cs"/>
              </a:rPr>
              <a:t>WHERE  name = 'Dallas'</a:t>
            </a:r>
          </a:p>
          <a:p>
            <a:r>
              <a:rPr lang="en-US" sz="1200" kern="1200" dirty="0" smtClean="0">
                <a:solidFill>
                  <a:schemeClr val="tx1"/>
                </a:solidFill>
                <a:latin typeface="+mn-lt"/>
                <a:ea typeface="+mn-ea"/>
                <a:cs typeface="+mn-cs"/>
              </a:rPr>
              <a:t>OPTION (RECOMPILE);</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DBCC SHOW_STATISTICS ('</a:t>
            </a:r>
            <a:r>
              <a:rPr lang="en-US" sz="1200" kern="1200" dirty="0" err="1" smtClean="0">
                <a:solidFill>
                  <a:schemeClr val="tx1"/>
                </a:solidFill>
                <a:latin typeface="+mn-lt"/>
                <a:ea typeface="+mn-ea"/>
                <a:cs typeface="+mn-cs"/>
              </a:rPr>
              <a:t>dbo.Region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ix_Region_name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DBCC SHOW_STATISTICS ('</a:t>
            </a:r>
            <a:r>
              <a:rPr lang="en-US" sz="1200" kern="1200" dirty="0" err="1" smtClean="0">
                <a:solidFill>
                  <a:schemeClr val="tx1"/>
                </a:solidFill>
                <a:latin typeface="+mn-lt"/>
                <a:ea typeface="+mn-ea"/>
                <a:cs typeface="+mn-cs"/>
              </a:rPr>
              <a:t>dbo.Sales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ix_Sales_id_detail</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SET STATISTICS PROFILE ON; </a:t>
            </a: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query will under estimate </a:t>
            </a:r>
          </a:p>
          <a:p>
            <a:r>
              <a:rPr lang="en-US" sz="1200" kern="1200" dirty="0" smtClean="0">
                <a:solidFill>
                  <a:schemeClr val="tx1"/>
                </a:solidFill>
                <a:latin typeface="+mn-lt"/>
                <a:ea typeface="+mn-ea"/>
                <a:cs typeface="+mn-cs"/>
              </a:rPr>
              <a:t>-- this query will also estimate 500.5 rows when in fact 1000 rows returned </a:t>
            </a:r>
          </a:p>
          <a:p>
            <a:r>
              <a:rPr lang="en-US" sz="1200" kern="1200" dirty="0" smtClean="0">
                <a:solidFill>
                  <a:schemeClr val="tx1"/>
                </a:solidFill>
                <a:latin typeface="+mn-lt"/>
                <a:ea typeface="+mn-ea"/>
                <a:cs typeface="+mn-cs"/>
              </a:rPr>
              <a:t>SELECT detail</a:t>
            </a:r>
          </a:p>
          <a:p>
            <a:r>
              <a:rPr lang="en-US" sz="1200" kern="1200" dirty="0" smtClean="0">
                <a:solidFill>
                  <a:schemeClr val="tx1"/>
                </a:solidFill>
                <a:latin typeface="+mn-lt"/>
                <a:ea typeface="+mn-ea"/>
                <a:cs typeface="+mn-cs"/>
              </a:rPr>
              <a:t>FROM   Region</a:t>
            </a:r>
          </a:p>
          <a:p>
            <a:r>
              <a:rPr lang="en-US" sz="1200" kern="1200" dirty="0" smtClean="0">
                <a:solidFill>
                  <a:schemeClr val="tx1"/>
                </a:solidFill>
                <a:latin typeface="+mn-lt"/>
                <a:ea typeface="+mn-ea"/>
                <a:cs typeface="+mn-cs"/>
              </a:rPr>
              <a:t>       INNER JOIN</a:t>
            </a:r>
          </a:p>
          <a:p>
            <a:r>
              <a:rPr lang="en-US" sz="1200" kern="1200" dirty="0" smtClean="0">
                <a:solidFill>
                  <a:schemeClr val="tx1"/>
                </a:solidFill>
                <a:latin typeface="+mn-lt"/>
                <a:ea typeface="+mn-ea"/>
                <a:cs typeface="+mn-cs"/>
              </a:rPr>
              <a:t>       Sales</a:t>
            </a:r>
          </a:p>
          <a:p>
            <a:r>
              <a:rPr lang="en-US" sz="1200" kern="1200" dirty="0" smtClean="0">
                <a:solidFill>
                  <a:schemeClr val="tx1"/>
                </a:solidFill>
                <a:latin typeface="+mn-lt"/>
                <a:ea typeface="+mn-ea"/>
                <a:cs typeface="+mn-cs"/>
              </a:rPr>
              <a:t>       ON Region.id = Sales.id</a:t>
            </a:r>
          </a:p>
          <a:p>
            <a:r>
              <a:rPr lang="en-US" sz="1200" kern="1200" dirty="0" smtClean="0">
                <a:solidFill>
                  <a:schemeClr val="tx1"/>
                </a:solidFill>
                <a:latin typeface="+mn-lt"/>
                <a:ea typeface="+mn-ea"/>
                <a:cs typeface="+mn-cs"/>
              </a:rPr>
              <a:t>WHERE  name = 'New York'</a:t>
            </a:r>
          </a:p>
          <a:p>
            <a:r>
              <a:rPr lang="en-US" sz="1200" kern="1200" dirty="0" smtClean="0">
                <a:solidFill>
                  <a:schemeClr val="tx1"/>
                </a:solidFill>
                <a:latin typeface="+mn-lt"/>
                <a:ea typeface="+mn-ea"/>
                <a:cs typeface="+mn-cs"/>
              </a:rPr>
              <a:t>OPTION (RECOMPILE);</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Why are the cardinality estimates wrong?</a:t>
            </a:r>
          </a:p>
          <a:p>
            <a:r>
              <a:rPr lang="en-US" sz="1200" kern="1200" dirty="0" smtClean="0">
                <a:solidFill>
                  <a:schemeClr val="tx1"/>
                </a:solidFill>
                <a:latin typeface="+mn-lt"/>
                <a:ea typeface="+mn-ea"/>
                <a:cs typeface="+mn-cs"/>
              </a:rPr>
              <a:t>-- At query compile time, the query can't use the relationship between Region.ID and Sales.ID</a:t>
            </a:r>
          </a:p>
          <a:p>
            <a:r>
              <a:rPr lang="en-US" sz="1200" kern="1200" dirty="0" smtClean="0">
                <a:solidFill>
                  <a:schemeClr val="tx1"/>
                </a:solidFill>
                <a:latin typeface="+mn-lt"/>
                <a:ea typeface="+mn-ea"/>
                <a:cs typeface="+mn-cs"/>
              </a:rPr>
              <a:t>-- to understand how many rows will qualify in the WHERE clause</a:t>
            </a:r>
          </a:p>
          <a:p>
            <a:r>
              <a:rPr lang="en-US" sz="1200" kern="1200" dirty="0" smtClean="0">
                <a:solidFill>
                  <a:schemeClr val="tx1"/>
                </a:solidFill>
                <a:latin typeface="+mn-lt"/>
                <a:ea typeface="+mn-ea"/>
                <a:cs typeface="+mn-cs"/>
              </a:rPr>
              <a:t>-- which value for Region.id will be used to join to Sales.id</a:t>
            </a:r>
          </a:p>
          <a:p>
            <a:r>
              <a:rPr lang="en-US" sz="1200" kern="1200" dirty="0" smtClean="0">
                <a:solidFill>
                  <a:schemeClr val="tx1"/>
                </a:solidFill>
                <a:latin typeface="+mn-lt"/>
                <a:ea typeface="+mn-ea"/>
                <a:cs typeface="+mn-cs"/>
              </a:rPr>
              <a:t>-- The query optimizer needs to average out the outcomes and comes up with 500.5 rows (1001 rows divided by 2 values for Sales.id)</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Create filtered statistics to accentuate the relationship between </a:t>
            </a:r>
            <a:r>
              <a:rPr lang="en-US" sz="1200" kern="1200" dirty="0" err="1" smtClean="0">
                <a:solidFill>
                  <a:schemeClr val="tx1"/>
                </a:solidFill>
                <a:latin typeface="+mn-lt"/>
                <a:ea typeface="+mn-ea"/>
                <a:cs typeface="+mn-cs"/>
              </a:rPr>
              <a:t>Region.Name</a:t>
            </a:r>
            <a:r>
              <a:rPr lang="en-US" sz="1200" kern="1200" dirty="0" smtClean="0">
                <a:solidFill>
                  <a:schemeClr val="tx1"/>
                </a:solidFill>
                <a:latin typeface="+mn-lt"/>
                <a:ea typeface="+mn-ea"/>
                <a:cs typeface="+mn-cs"/>
              </a:rPr>
              <a:t> and Region.id</a:t>
            </a:r>
          </a:p>
          <a:p>
            <a:r>
              <a:rPr lang="en-US" sz="1200" kern="1200" dirty="0" smtClean="0">
                <a:solidFill>
                  <a:schemeClr val="tx1"/>
                </a:solidFill>
                <a:latin typeface="+mn-lt"/>
                <a:ea typeface="+mn-ea"/>
                <a:cs typeface="+mn-cs"/>
              </a:rPr>
              <a:t>CREATE STATISTICS </a:t>
            </a:r>
            <a:r>
              <a:rPr lang="en-US" sz="1200" kern="1200" dirty="0" err="1" smtClean="0">
                <a:solidFill>
                  <a:schemeClr val="tx1"/>
                </a:solidFill>
                <a:latin typeface="+mn-lt"/>
                <a:ea typeface="+mn-ea"/>
                <a:cs typeface="+mn-cs"/>
              </a:rPr>
              <a:t>Region_stats_id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ON Region(id) WHERE name = 'Dallas';</a:t>
            </a:r>
          </a:p>
          <a:p>
            <a:r>
              <a:rPr lang="en-US" sz="1200" kern="1200" dirty="0" smtClean="0">
                <a:solidFill>
                  <a:schemeClr val="tx1"/>
                </a:solidFill>
                <a:latin typeface="+mn-lt"/>
                <a:ea typeface="+mn-ea"/>
                <a:cs typeface="+mn-cs"/>
              </a:rPr>
              <a:t>CREATE STATISTICS Region_stats_id2</a:t>
            </a:r>
          </a:p>
          <a:p>
            <a:r>
              <a:rPr lang="en-US" sz="1200" kern="1200" dirty="0" smtClean="0">
                <a:solidFill>
                  <a:schemeClr val="tx1"/>
                </a:solidFill>
                <a:latin typeface="+mn-lt"/>
                <a:ea typeface="+mn-ea"/>
                <a:cs typeface="+mn-cs"/>
              </a:rPr>
              <a:t>          ON Region(id) WHERE name = 'New York';</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--look at the new stats, point out the filter expression</a:t>
            </a:r>
          </a:p>
          <a:p>
            <a:r>
              <a:rPr lang="en-US" sz="1200" kern="1200" dirty="0" smtClean="0">
                <a:solidFill>
                  <a:schemeClr val="tx1"/>
                </a:solidFill>
                <a:latin typeface="+mn-lt"/>
                <a:ea typeface="+mn-ea"/>
                <a:cs typeface="+mn-cs"/>
              </a:rPr>
              <a:t>DBCC SHOW_STATISTICS ('dbo.Region',</a:t>
            </a:r>
            <a:r>
              <a:rPr lang="en-US" sz="1200" kern="1200" dirty="0" err="1" smtClean="0">
                <a:solidFill>
                  <a:schemeClr val="tx1"/>
                </a:solidFill>
                <a:latin typeface="+mn-lt"/>
                <a:ea typeface="+mn-ea"/>
                <a:cs typeface="+mn-cs"/>
              </a:rPr>
              <a:t>Region_stats_id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DBCC SHOW_STATISTICS ('dbo.Region',Region_stats_id2)</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SET STATISTICS PROFILE ON;</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--now the estimate becomes accurate (1 row) because the stats defined in </a:t>
            </a:r>
            <a:r>
              <a:rPr lang="en-US" sz="1200" kern="1200" dirty="0" err="1" smtClean="0">
                <a:solidFill>
                  <a:schemeClr val="tx1"/>
                </a:solidFill>
                <a:latin typeface="+mn-lt"/>
                <a:ea typeface="+mn-ea"/>
                <a:cs typeface="+mn-cs"/>
              </a:rPr>
              <a:t>Region_stats_id</a:t>
            </a:r>
            <a:r>
              <a:rPr lang="en-US" sz="1200" kern="1200" dirty="0" smtClean="0">
                <a:solidFill>
                  <a:schemeClr val="tx1"/>
                </a:solidFill>
                <a:latin typeface="+mn-lt"/>
                <a:ea typeface="+mn-ea"/>
                <a:cs typeface="+mn-cs"/>
              </a:rPr>
              <a:t> is used</a:t>
            </a:r>
          </a:p>
          <a:p>
            <a:r>
              <a:rPr lang="en-US" sz="1200" kern="1200" dirty="0" smtClean="0">
                <a:solidFill>
                  <a:schemeClr val="tx1"/>
                </a:solidFill>
                <a:latin typeface="+mn-lt"/>
                <a:ea typeface="+mn-ea"/>
                <a:cs typeface="+mn-cs"/>
              </a:rPr>
              <a:t>SELECT detail</a:t>
            </a:r>
          </a:p>
          <a:p>
            <a:r>
              <a:rPr lang="en-US" sz="1200" kern="1200" dirty="0" smtClean="0">
                <a:solidFill>
                  <a:schemeClr val="tx1"/>
                </a:solidFill>
                <a:latin typeface="+mn-lt"/>
                <a:ea typeface="+mn-ea"/>
                <a:cs typeface="+mn-cs"/>
              </a:rPr>
              <a:t>FROM   Region</a:t>
            </a:r>
          </a:p>
          <a:p>
            <a:r>
              <a:rPr lang="en-US" sz="1200" kern="1200" dirty="0" smtClean="0">
                <a:solidFill>
                  <a:schemeClr val="tx1"/>
                </a:solidFill>
                <a:latin typeface="+mn-lt"/>
                <a:ea typeface="+mn-ea"/>
                <a:cs typeface="+mn-cs"/>
              </a:rPr>
              <a:t>       INNER JOIN</a:t>
            </a:r>
          </a:p>
          <a:p>
            <a:r>
              <a:rPr lang="en-US" sz="1200" kern="1200" dirty="0" smtClean="0">
                <a:solidFill>
                  <a:schemeClr val="tx1"/>
                </a:solidFill>
                <a:latin typeface="+mn-lt"/>
                <a:ea typeface="+mn-ea"/>
                <a:cs typeface="+mn-cs"/>
              </a:rPr>
              <a:t>       Sales</a:t>
            </a:r>
          </a:p>
          <a:p>
            <a:r>
              <a:rPr lang="en-US" sz="1200" kern="1200" dirty="0" smtClean="0">
                <a:solidFill>
                  <a:schemeClr val="tx1"/>
                </a:solidFill>
                <a:latin typeface="+mn-lt"/>
                <a:ea typeface="+mn-ea"/>
                <a:cs typeface="+mn-cs"/>
              </a:rPr>
              <a:t>       ON Region.id = Sales.id</a:t>
            </a:r>
          </a:p>
          <a:p>
            <a:r>
              <a:rPr lang="en-US" sz="1200" kern="1200" dirty="0" smtClean="0">
                <a:solidFill>
                  <a:schemeClr val="tx1"/>
                </a:solidFill>
                <a:latin typeface="+mn-lt"/>
                <a:ea typeface="+mn-ea"/>
                <a:cs typeface="+mn-cs"/>
              </a:rPr>
              <a:t>WHERE  name = 'Dallas'</a:t>
            </a:r>
          </a:p>
          <a:p>
            <a:r>
              <a:rPr lang="en-US" sz="1200" kern="1200" dirty="0" smtClean="0">
                <a:solidFill>
                  <a:schemeClr val="tx1"/>
                </a:solidFill>
                <a:latin typeface="+mn-lt"/>
                <a:ea typeface="+mn-ea"/>
                <a:cs typeface="+mn-cs"/>
              </a:rPr>
              <a:t>OPTION (RECOMPILE);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estimate becomes accurate (1000 rows) because stats Region_stats_id2 is used to evaluate </a:t>
            </a:r>
          </a:p>
          <a:p>
            <a:r>
              <a:rPr lang="en-US" sz="1200" kern="1200" dirty="0" smtClean="0">
                <a:solidFill>
                  <a:schemeClr val="tx1"/>
                </a:solidFill>
                <a:latin typeface="+mn-lt"/>
                <a:ea typeface="+mn-ea"/>
                <a:cs typeface="+mn-cs"/>
              </a:rPr>
              <a:t>SELECT detail</a:t>
            </a:r>
          </a:p>
          <a:p>
            <a:r>
              <a:rPr lang="en-US" sz="1200" kern="1200" dirty="0" smtClean="0">
                <a:solidFill>
                  <a:schemeClr val="tx1"/>
                </a:solidFill>
                <a:latin typeface="+mn-lt"/>
                <a:ea typeface="+mn-ea"/>
                <a:cs typeface="+mn-cs"/>
              </a:rPr>
              <a:t>FROM   Region</a:t>
            </a:r>
          </a:p>
          <a:p>
            <a:r>
              <a:rPr lang="en-US" sz="1200" kern="1200" dirty="0" smtClean="0">
                <a:solidFill>
                  <a:schemeClr val="tx1"/>
                </a:solidFill>
                <a:latin typeface="+mn-lt"/>
                <a:ea typeface="+mn-ea"/>
                <a:cs typeface="+mn-cs"/>
              </a:rPr>
              <a:t>       INNER JOIN</a:t>
            </a:r>
          </a:p>
          <a:p>
            <a:r>
              <a:rPr lang="en-US" sz="1200" kern="1200" dirty="0" smtClean="0">
                <a:solidFill>
                  <a:schemeClr val="tx1"/>
                </a:solidFill>
                <a:latin typeface="+mn-lt"/>
                <a:ea typeface="+mn-ea"/>
                <a:cs typeface="+mn-cs"/>
              </a:rPr>
              <a:t>       Sales</a:t>
            </a:r>
          </a:p>
          <a:p>
            <a:r>
              <a:rPr lang="en-US" sz="1200" kern="1200" dirty="0" smtClean="0">
                <a:solidFill>
                  <a:schemeClr val="tx1"/>
                </a:solidFill>
                <a:latin typeface="+mn-lt"/>
                <a:ea typeface="+mn-ea"/>
                <a:cs typeface="+mn-cs"/>
              </a:rPr>
              <a:t>       ON Region.id = Sales.id</a:t>
            </a:r>
          </a:p>
          <a:p>
            <a:r>
              <a:rPr lang="en-US" sz="1200" kern="1200" dirty="0" smtClean="0">
                <a:solidFill>
                  <a:schemeClr val="tx1"/>
                </a:solidFill>
                <a:latin typeface="+mn-lt"/>
                <a:ea typeface="+mn-ea"/>
                <a:cs typeface="+mn-cs"/>
              </a:rPr>
              <a:t>WHERE  name = 'New York'</a:t>
            </a:r>
          </a:p>
          <a:p>
            <a:r>
              <a:rPr lang="en-US" sz="1200" kern="1200" dirty="0" smtClean="0">
                <a:solidFill>
                  <a:schemeClr val="tx1"/>
                </a:solidFill>
                <a:latin typeface="+mn-lt"/>
                <a:ea typeface="+mn-ea"/>
                <a:cs typeface="+mn-cs"/>
              </a:rPr>
              <a:t>OPTION (RECOMPILE);</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--clean up script</a:t>
            </a:r>
          </a:p>
          <a:p>
            <a:r>
              <a:rPr lang="en-US" sz="1200" kern="1200" dirty="0" smtClean="0">
                <a:solidFill>
                  <a:schemeClr val="tx1"/>
                </a:solidFill>
                <a:latin typeface="+mn-lt"/>
                <a:ea typeface="+mn-ea"/>
                <a:cs typeface="+mn-cs"/>
              </a:rPr>
              <a:t>SET STATISTICS PROFILE OFF;</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IF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dbo.Region</a:t>
            </a:r>
            <a:r>
              <a:rPr lang="en-US" sz="1200" kern="1200" dirty="0" smtClean="0">
                <a:solidFill>
                  <a:schemeClr val="tx1"/>
                </a:solidFill>
                <a:latin typeface="+mn-lt"/>
                <a:ea typeface="+mn-ea"/>
                <a:cs typeface="+mn-cs"/>
              </a:rPr>
              <a:t>') IS NOT NULL</a:t>
            </a:r>
          </a:p>
          <a:p>
            <a:r>
              <a:rPr lang="en-US" sz="1200" kern="1200" dirty="0" smtClean="0">
                <a:solidFill>
                  <a:schemeClr val="tx1"/>
                </a:solidFill>
                <a:latin typeface="+mn-lt"/>
                <a:ea typeface="+mn-ea"/>
                <a:cs typeface="+mn-cs"/>
              </a:rPr>
              <a:t>            DROP TABLE </a:t>
            </a:r>
            <a:r>
              <a:rPr lang="en-US" sz="1200" kern="1200" dirty="0" err="1" smtClean="0">
                <a:solidFill>
                  <a:schemeClr val="tx1"/>
                </a:solidFill>
                <a:latin typeface="+mn-lt"/>
                <a:ea typeface="+mn-ea"/>
                <a:cs typeface="+mn-cs"/>
              </a:rPr>
              <a:t>dbo.Region</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IF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dbo.Sales</a:t>
            </a:r>
            <a:r>
              <a:rPr lang="en-US" sz="1200" kern="1200" dirty="0" smtClean="0">
                <a:solidFill>
                  <a:schemeClr val="tx1"/>
                </a:solidFill>
                <a:latin typeface="+mn-lt"/>
                <a:ea typeface="+mn-ea"/>
                <a:cs typeface="+mn-cs"/>
              </a:rPr>
              <a:t>') IS NOT NULL</a:t>
            </a:r>
          </a:p>
          <a:p>
            <a:r>
              <a:rPr lang="en-US" sz="1200" kern="1200" dirty="0" smtClean="0">
                <a:solidFill>
                  <a:schemeClr val="tx1"/>
                </a:solidFill>
                <a:latin typeface="+mn-lt"/>
                <a:ea typeface="+mn-ea"/>
                <a:cs typeface="+mn-cs"/>
              </a:rPr>
              <a:t>          DROP TABLE </a:t>
            </a:r>
            <a:r>
              <a:rPr lang="en-US" sz="1200" kern="1200" dirty="0" err="1" smtClean="0">
                <a:solidFill>
                  <a:schemeClr val="tx1"/>
                </a:solidFill>
                <a:latin typeface="+mn-lt"/>
                <a:ea typeface="+mn-ea"/>
                <a:cs typeface="+mn-cs"/>
              </a:rPr>
              <a:t>dbo.Sales</a:t>
            </a:r>
            <a:r>
              <a:rPr lang="en-US" sz="1200" kern="1200" dirty="0" smtClean="0">
                <a:solidFill>
                  <a:schemeClr val="tx1"/>
                </a:solidFill>
                <a:latin typeface="+mn-lt"/>
                <a:ea typeface="+mn-ea"/>
                <a:cs typeface="+mn-cs"/>
              </a:rPr>
              <a:t>;</a:t>
            </a:r>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8</a:t>
            </a:fld>
            <a:endParaRPr lang="en-US"/>
          </a:p>
        </p:txBody>
      </p:sp>
    </p:spTree>
    <p:extLst>
      <p:ext uri="{BB962C8B-B14F-4D97-AF65-F5344CB8AC3E}">
        <p14:creationId xmlns:p14="http://schemas.microsoft.com/office/powerpoint/2010/main" val="2862835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lstStyle/>
          <a:p>
            <a:endParaRPr lang="en-AU" b="1" dirty="0" smtClean="0"/>
          </a:p>
          <a:p>
            <a:r>
              <a:rPr lang="en-AU" b="1" dirty="0" smtClean="0"/>
              <a:t>AUTO_CREATE_STATISTICS </a:t>
            </a:r>
            <a:endParaRPr lang="en-AU" dirty="0"/>
          </a:p>
          <a:p>
            <a:r>
              <a:rPr lang="en-AU" dirty="0"/>
              <a:t>SQL Server query optimizer automatically creates statistics on columns referenced in the WHERE clause of a query w</a:t>
            </a:r>
            <a:r>
              <a:rPr lang="en-AU" dirty="0" smtClean="0"/>
              <a:t>hen </a:t>
            </a:r>
            <a:r>
              <a:rPr lang="en-AU" dirty="0"/>
              <a:t>this option is set to ON </a:t>
            </a:r>
            <a:r>
              <a:rPr lang="en-AU" dirty="0" smtClean="0"/>
              <a:t>(default). If </a:t>
            </a:r>
            <a:r>
              <a:rPr lang="en-AU" dirty="0"/>
              <a:t>the WHERE clause </a:t>
            </a:r>
            <a:r>
              <a:rPr lang="en-AU" dirty="0" smtClean="0"/>
              <a:t>references </a:t>
            </a:r>
            <a:r>
              <a:rPr lang="en-AU" dirty="0"/>
              <a:t>the first and second column of </a:t>
            </a:r>
            <a:r>
              <a:rPr lang="en-AU" dirty="0" smtClean="0"/>
              <a:t>an index and </a:t>
            </a:r>
            <a:r>
              <a:rPr lang="en-AU" dirty="0"/>
              <a:t>if no other index exists on the second column, SQL </a:t>
            </a:r>
            <a:r>
              <a:rPr lang="en-AU" dirty="0" smtClean="0"/>
              <a:t>Server will </a:t>
            </a:r>
            <a:r>
              <a:rPr lang="en-AU" dirty="0"/>
              <a:t>create statistics on the second </a:t>
            </a:r>
            <a:r>
              <a:rPr lang="en-AU" dirty="0" smtClean="0"/>
              <a:t>column. </a:t>
            </a:r>
            <a:r>
              <a:rPr lang="en-AU" dirty="0"/>
              <a:t>The default setting for </a:t>
            </a:r>
            <a:r>
              <a:rPr lang="en-AU" dirty="0" smtClean="0"/>
              <a:t>AUTO_CREATE_STATISTICS </a:t>
            </a:r>
            <a:r>
              <a:rPr lang="en-AU" dirty="0"/>
              <a:t>option is ON.</a:t>
            </a:r>
            <a:endParaRPr lang="en-AU" dirty="0" smtClean="0"/>
          </a:p>
          <a:p>
            <a:endParaRPr lang="en-AU" b="1" dirty="0"/>
          </a:p>
          <a:p>
            <a:r>
              <a:rPr lang="en-AU" b="1" dirty="0" smtClean="0"/>
              <a:t>AUTO_UPDATE_STATISTICS </a:t>
            </a:r>
            <a:endParaRPr lang="en-AU" dirty="0"/>
          </a:p>
          <a:p>
            <a:r>
              <a:rPr lang="en-AU" dirty="0" smtClean="0"/>
              <a:t>The default setting for AUTO_UPDATE_STATISTICS option is ON. Existing index statistics are </a:t>
            </a:r>
            <a:r>
              <a:rPr lang="en-AU" dirty="0"/>
              <a:t>automatically updated </a:t>
            </a:r>
            <a:r>
              <a:rPr lang="en-AU" dirty="0" smtClean="0"/>
              <a:t>at query compile time if </a:t>
            </a:r>
            <a:r>
              <a:rPr lang="en-AU" dirty="0"/>
              <a:t>the </a:t>
            </a:r>
            <a:r>
              <a:rPr lang="en-AU" dirty="0" smtClean="0"/>
              <a:t>modification counter is greater than the recompilation threshold</a:t>
            </a:r>
            <a:r>
              <a:rPr lang="en-AU" baseline="0" dirty="0" smtClean="0"/>
              <a:t> for any referenced objects. The query will not be compiled until the statistics have been updated. </a:t>
            </a:r>
            <a:r>
              <a:rPr lang="en-AU" dirty="0" smtClean="0"/>
              <a:t>For </a:t>
            </a:r>
            <a:r>
              <a:rPr lang="en-AU" b="1" dirty="0"/>
              <a:t>filtered statistics</a:t>
            </a:r>
            <a:r>
              <a:rPr lang="en-AU" dirty="0"/>
              <a:t>, the counter is multiplied by the selectivity of the filter, which ranges from 0 to </a:t>
            </a:r>
            <a:r>
              <a:rPr lang="en-AU" dirty="0" smtClean="0"/>
              <a:t>1, </a:t>
            </a:r>
            <a:r>
              <a:rPr lang="en-AU" dirty="0"/>
              <a:t>to compensate for the fact that the column counter tracks changes to all rows in the table, not the changes to the rows in the filtered statistics </a:t>
            </a:r>
            <a:r>
              <a:rPr lang="en-AU" dirty="0" smtClean="0"/>
              <a:t>object.</a:t>
            </a:r>
          </a:p>
          <a:p>
            <a:endParaRPr lang="en-AU" b="1" dirty="0" smtClean="0"/>
          </a:p>
          <a:p>
            <a:r>
              <a:rPr lang="en-AU" sz="1200" b="0" i="0" u="none" strike="noStrike" kern="1200" baseline="0" dirty="0" smtClean="0">
                <a:solidFill>
                  <a:schemeClr val="tx1"/>
                </a:solidFill>
                <a:latin typeface="+mn-lt"/>
                <a:ea typeface="+mn-ea"/>
                <a:cs typeface="+mn-cs"/>
              </a:rPr>
              <a:t>Enabling </a:t>
            </a:r>
            <a:r>
              <a:rPr lang="en-AU" sz="1200" b="1" i="0" u="none" strike="noStrike" kern="1200" baseline="0" dirty="0" smtClean="0">
                <a:solidFill>
                  <a:schemeClr val="tx1"/>
                </a:solidFill>
                <a:latin typeface="+mn-lt"/>
                <a:ea typeface="+mn-ea"/>
                <a:cs typeface="+mn-cs"/>
              </a:rPr>
              <a:t>AUTO_UPDATE_STATISTICS_ASYNC</a:t>
            </a:r>
            <a:r>
              <a:rPr lang="en-AU" sz="1200" b="0" i="0" u="none" strike="noStrike" kern="1200" baseline="0" dirty="0" smtClean="0">
                <a:solidFill>
                  <a:schemeClr val="tx1"/>
                </a:solidFill>
                <a:latin typeface="+mn-lt"/>
                <a:ea typeface="+mn-ea"/>
                <a:cs typeface="+mn-cs"/>
              </a:rPr>
              <a:t> will allow SQL Server to compile a query without updating stale statistics. SQL Server creates a background job to rebuild the statistics but continues with compilation without waiting for the job to complete.  </a:t>
            </a:r>
            <a:r>
              <a:rPr lang="en-AU" dirty="0" smtClean="0"/>
              <a:t>If a DDL operation causes the statistics </a:t>
            </a:r>
            <a:r>
              <a:rPr lang="en-AU" dirty="0"/>
              <a:t>for an object </a:t>
            </a:r>
            <a:r>
              <a:rPr lang="en-AU" dirty="0" smtClean="0"/>
              <a:t>to become stale then statistics are always built synchronously. Changes to tables would not be visible to a job running under a separate transaction. </a:t>
            </a:r>
          </a:p>
          <a:p>
            <a:endParaRPr lang="en-AU" dirty="0" smtClean="0"/>
          </a:p>
          <a:p>
            <a:r>
              <a:rPr lang="en-AU" dirty="0"/>
              <a:t>It is generally best to leave AUTO_UPDATE_STATISTICS </a:t>
            </a:r>
            <a:r>
              <a:rPr lang="en-AU" dirty="0" smtClean="0"/>
              <a:t>on. However, in rare situations</a:t>
            </a:r>
            <a:endParaRPr lang="en-AU" dirty="0"/>
          </a:p>
          <a:p>
            <a:r>
              <a:rPr lang="en-AU" dirty="0"/>
              <a:t>a</a:t>
            </a:r>
            <a:r>
              <a:rPr lang="en-AU" dirty="0" smtClean="0"/>
              <a:t>uto </a:t>
            </a:r>
            <a:r>
              <a:rPr lang="en-AU" dirty="0"/>
              <a:t>s</a:t>
            </a:r>
            <a:r>
              <a:rPr lang="en-AU" dirty="0" smtClean="0"/>
              <a:t>tatistics may be disabled if:</a:t>
            </a:r>
          </a:p>
          <a:p>
            <a:pPr marL="171450" indent="-171450">
              <a:buFont typeface="Arial" pitchFamily="34" charset="0"/>
              <a:buChar char="•"/>
            </a:pPr>
            <a:r>
              <a:rPr lang="en-AU" dirty="0" smtClean="0"/>
              <a:t>there is unnecessary </a:t>
            </a:r>
            <a:r>
              <a:rPr lang="en-AU" dirty="0"/>
              <a:t>recompilation—lots of updates but they do not change the nature/distribution of data </a:t>
            </a:r>
            <a:endParaRPr lang="en-AU" dirty="0" smtClean="0"/>
          </a:p>
          <a:p>
            <a:pPr marL="171450" indent="-171450">
              <a:buFont typeface="Arial" pitchFamily="34" charset="0"/>
              <a:buChar char="•"/>
            </a:pPr>
            <a:r>
              <a:rPr lang="en-AU" dirty="0" smtClean="0"/>
              <a:t>Query response needs to be more predictable during the workday</a:t>
            </a:r>
          </a:p>
          <a:p>
            <a:pPr marL="171450" indent="-171450">
              <a:buFont typeface="Arial" pitchFamily="34" charset="0"/>
              <a:buChar char="•"/>
            </a:pPr>
            <a:r>
              <a:rPr lang="en-AU" dirty="0"/>
              <a:t>t</a:t>
            </a:r>
            <a:r>
              <a:rPr lang="en-AU" dirty="0" smtClean="0"/>
              <a:t>he default sampling </a:t>
            </a:r>
            <a:r>
              <a:rPr lang="en-AU" dirty="0"/>
              <a:t>is not enough for optimal execution </a:t>
            </a:r>
            <a:r>
              <a:rPr lang="en-AU" dirty="0" smtClean="0"/>
              <a:t>plan</a:t>
            </a:r>
          </a:p>
          <a:p>
            <a:endParaRPr lang="en-AU" dirty="0" smtClean="0"/>
          </a:p>
          <a:p>
            <a:r>
              <a:rPr lang="en-AU" dirty="0" smtClean="0"/>
              <a:t>Be </a:t>
            </a:r>
            <a:r>
              <a:rPr lang="en-AU" dirty="0"/>
              <a:t>sure to schedule appropriate manual </a:t>
            </a:r>
            <a:r>
              <a:rPr lang="en-AU" dirty="0" smtClean="0"/>
              <a:t>updates if AUTO_UPDATE_STATISTICS is disabled.</a:t>
            </a:r>
          </a:p>
          <a:p>
            <a:endParaRPr lang="en-AU" b="1" dirty="0" smtClean="0"/>
          </a:p>
          <a:p>
            <a:endParaRPr lang="en-AU" b="1" dirty="0" smtClean="0"/>
          </a:p>
        </p:txBody>
      </p:sp>
      <p:sp>
        <p:nvSpPr>
          <p:cNvPr id="4" name="Footer Placeholder 3"/>
          <p:cNvSpPr>
            <a:spLocks noGrp="1"/>
          </p:cNvSpPr>
          <p:nvPr>
            <p:ph type="ftr" sz="quarter" idx="10"/>
          </p:nvPr>
        </p:nvSpPr>
        <p:spPr/>
        <p:txBody>
          <a:bodyPr/>
          <a:lstStyle/>
          <a:p>
            <a:r>
              <a:rPr lang="en-US" dirty="0"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9</a:t>
            </a:fld>
            <a:endParaRPr lang="en-US" dirty="0"/>
          </a:p>
        </p:txBody>
      </p:sp>
    </p:spTree>
    <p:extLst>
      <p:ext uri="{BB962C8B-B14F-4D97-AF65-F5344CB8AC3E}">
        <p14:creationId xmlns:p14="http://schemas.microsoft.com/office/powerpoint/2010/main" val="1772652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 Deck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Course Title</a:t>
            </a:r>
            <a:endParaRPr lang="en-US" dirty="0"/>
          </a:p>
        </p:txBody>
      </p:sp>
      <p:sp>
        <p:nvSpPr>
          <p:cNvPr id="3" name="Subtitle 2"/>
          <p:cNvSpPr>
            <a:spLocks noGrp="1"/>
          </p:cNvSpPr>
          <p:nvPr>
            <p:ph type="subTitle" idx="1" hasCustomPrompt="1"/>
          </p:nvPr>
        </p:nvSpPr>
        <p:spPr>
          <a:xfrm>
            <a:off x="640080" y="3291840"/>
            <a:ext cx="8046720" cy="1005840"/>
          </a:xfrm>
        </p:spPr>
        <p:txBody>
          <a:bodyPr>
            <a:normAutofit/>
          </a:bodyPr>
          <a:lstStyle>
            <a:lvl1pPr marL="0" marR="0" indent="0" algn="l" defTabSz="914400" rtl="0" eaLnBrk="1" fontAlgn="auto" latinLnBrk="0" hangingPunct="1">
              <a:lnSpc>
                <a:spcPct val="100000"/>
              </a:lnSpc>
              <a:spcBef>
                <a:spcPct val="20000"/>
              </a:spcBef>
              <a:spcAft>
                <a:spcPts val="0"/>
              </a:spcAft>
              <a:buClrTx/>
              <a:buSzPct val="100000"/>
              <a:buFont typeface="Arial" pitchFamily="34" charset="0"/>
              <a:buNone/>
              <a:tabLst/>
              <a:defRPr sz="2400">
                <a:solidFill>
                  <a:schemeClr val="tx2"/>
                </a:solidFill>
                <a:latin typeface="+mj-lt"/>
              </a:defRPr>
            </a:lvl1pPr>
            <a:lvl2pPr marL="4572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800">
                <a:solidFill>
                  <a:schemeClr val="tx1">
                    <a:lumMod val="75000"/>
                    <a:lumOff val="25000"/>
                  </a:schemeClr>
                </a:solidFill>
              </a:defRPr>
            </a:lvl2pPr>
            <a:lvl3pPr marL="9144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600">
                <a:solidFill>
                  <a:schemeClr val="tx1">
                    <a:lumMod val="75000"/>
                    <a:lumOff val="25000"/>
                  </a:schemeClr>
                </a:solidFill>
              </a:defRPr>
            </a:lvl3pPr>
            <a:lvl4pPr marL="13716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400">
                <a:solidFill>
                  <a:schemeClr val="tx1">
                    <a:lumMod val="75000"/>
                    <a:lumOff val="25000"/>
                  </a:schemeClr>
                </a:solidFill>
              </a:defRPr>
            </a:lvl4pPr>
            <a:lvl5pPr marL="18288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Module Title</a:t>
            </a:r>
            <a:endParaRPr lang="en-US" dirty="0"/>
          </a:p>
        </p:txBody>
      </p:sp>
      <p:sp>
        <p:nvSpPr>
          <p:cNvPr id="17" name="Date Placeholder 3"/>
          <p:cNvSpPr>
            <a:spLocks noGrp="1"/>
          </p:cNvSpPr>
          <p:nvPr>
            <p:ph type="dt" sz="half" idx="10"/>
          </p:nvPr>
        </p:nvSpPr>
        <p:spPr>
          <a:xfrm>
            <a:off x="1371600" y="6474430"/>
            <a:ext cx="838200" cy="365125"/>
          </a:xfrm>
          <a:prstGeom prst="rect">
            <a:avLst/>
          </a:prstGeom>
        </p:spPr>
        <p:txBody>
          <a:bodyPr lIns="45720" anchor="ctr" anchorCtr="0"/>
          <a:lstStyle>
            <a:lvl1pPr algn="l">
              <a:defRPr>
                <a:solidFill>
                  <a:schemeClr val="tx1"/>
                </a:solidFill>
              </a:defRPr>
            </a:lvl1pPr>
          </a:lstStyle>
          <a:p>
            <a:endParaRPr lang="en-US"/>
          </a:p>
        </p:txBody>
      </p:sp>
      <p:sp>
        <p:nvSpPr>
          <p:cNvPr id="2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endParaRPr lang="en-US"/>
          </a:p>
        </p:txBody>
      </p:sp>
      <p:sp>
        <p:nvSpPr>
          <p:cNvPr id="24" name="Content Placeholder 22"/>
          <p:cNvSpPr>
            <a:spLocks noGrp="1"/>
          </p:cNvSpPr>
          <p:nvPr>
            <p:ph sz="quarter" idx="18" hasCustomPrompt="1"/>
          </p:nvPr>
        </p:nvSpPr>
        <p:spPr>
          <a:xfrm>
            <a:off x="0" y="5796017"/>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Title</a:t>
            </a:r>
            <a:endParaRPr lang="en-US" dirty="0"/>
          </a:p>
        </p:txBody>
      </p:sp>
      <p:sp>
        <p:nvSpPr>
          <p:cNvPr id="25" name="Content Placeholder 22"/>
          <p:cNvSpPr>
            <a:spLocks noGrp="1"/>
          </p:cNvSpPr>
          <p:nvPr>
            <p:ph sz="quarter" idx="19" hasCustomPrompt="1"/>
          </p:nvPr>
        </p:nvSpPr>
        <p:spPr>
          <a:xfrm>
            <a:off x="0" y="6117267"/>
            <a:ext cx="2667000" cy="304800"/>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Company</a:t>
            </a:r>
            <a:endParaRPr lang="en-US" dirty="0"/>
          </a:p>
        </p:txBody>
      </p:sp>
      <p:sp>
        <p:nvSpPr>
          <p:cNvPr id="11" name="Content Placeholder 22"/>
          <p:cNvSpPr>
            <a:spLocks noGrp="1"/>
          </p:cNvSpPr>
          <p:nvPr>
            <p:ph sz="quarter" idx="20" hasCustomPrompt="1"/>
          </p:nvPr>
        </p:nvSpPr>
        <p:spPr>
          <a:xfrm>
            <a:off x="0" y="5468183"/>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Name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6383" y="0"/>
            <a:ext cx="3447619" cy="1028571"/>
          </a:xfrm>
          <a:prstGeom prst="rect">
            <a:avLst/>
          </a:prstGeom>
        </p:spPr>
      </p:pic>
    </p:spTree>
    <p:extLst>
      <p:ext uri="{BB962C8B-B14F-4D97-AF65-F5344CB8AC3E}">
        <p14:creationId xmlns:p14="http://schemas.microsoft.com/office/powerpoint/2010/main" val="74697912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3.1 Action Pla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smtClean="0">
                <a:solidFill>
                  <a:prstClr val="white"/>
                </a:solidFill>
              </a:rPr>
              <a:t>Action Plan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3.2 Demo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smtClean="0">
                <a:solidFill>
                  <a:prstClr val="white"/>
                </a:solidFill>
              </a:rPr>
              <a:t>Demonstration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6907620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3.3 Activity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smtClean="0">
                <a:solidFill>
                  <a:prstClr val="white"/>
                </a:solidFill>
              </a:rPr>
              <a:t>Activity</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3.4 Discussio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smtClean="0">
                <a:solidFill>
                  <a:prstClr val="white"/>
                </a:solidFill>
              </a:rPr>
              <a:t>Discussion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73103355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3.5 Lab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Lab</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16987555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3.6 Multimedia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smtClean="0">
                <a:solidFill>
                  <a:prstClr val="white"/>
                </a:solidFill>
              </a:rPr>
              <a:t>Multimedia</a:t>
            </a:r>
          </a:p>
        </p:txBody>
      </p:sp>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406858"/>
            <a:ext cx="1225402" cy="451143"/>
          </a:xfrm>
          <a:prstGeom prst="rect">
            <a:avLst/>
          </a:prstGeom>
        </p:spPr>
      </p:pic>
      <p:pic>
        <p:nvPicPr>
          <p:cNvPr id="12" name="Pictur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371148820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 MS-Closing Pic1">
    <p:bg>
      <p:bgPr>
        <a:solidFill>
          <a:schemeClr val="bg1"/>
        </a:solidFill>
        <a:effectLst/>
      </p:bgPr>
    </p:bg>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endParaRPr lang="en-US"/>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95600" y="1437167"/>
            <a:ext cx="5280660" cy="408051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Tree>
    <p:extLst>
      <p:ext uri="{BB962C8B-B14F-4D97-AF65-F5344CB8AC3E}">
        <p14:creationId xmlns:p14="http://schemas.microsoft.com/office/powerpoint/2010/main" val="1440141196"/>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 Lega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600"/>
            <a:ext cx="8531352" cy="411480"/>
          </a:xfrm>
        </p:spPr>
        <p:txBody>
          <a:bodyPr>
            <a:noAutofit/>
          </a:bodyPr>
          <a:lstStyle>
            <a:lvl1pPr>
              <a:defRPr sz="2400">
                <a:solidFill>
                  <a:schemeClr val="tx2"/>
                </a:solidFill>
              </a:defRPr>
            </a:lvl1pPr>
          </a:lstStyle>
          <a:p>
            <a:r>
              <a:rPr lang="en-US" smtClean="0"/>
              <a:t>Click to edit Master title style</a:t>
            </a:r>
            <a:endParaRPr lang="en-US" dirty="0"/>
          </a:p>
        </p:txBody>
      </p:sp>
      <p:sp>
        <p:nvSpPr>
          <p:cNvPr id="20" name="Text Placeholder 19"/>
          <p:cNvSpPr>
            <a:spLocks noGrp="1"/>
          </p:cNvSpPr>
          <p:nvPr>
            <p:ph type="body" sz="quarter" idx="13"/>
          </p:nvPr>
        </p:nvSpPr>
        <p:spPr>
          <a:xfrm>
            <a:off x="304800" y="914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4" name="Text Placeholder 19"/>
          <p:cNvSpPr>
            <a:spLocks noGrp="1"/>
          </p:cNvSpPr>
          <p:nvPr>
            <p:ph type="body" sz="quarter" idx="14"/>
          </p:nvPr>
        </p:nvSpPr>
        <p:spPr>
          <a:xfrm>
            <a:off x="304800" y="3962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6" name="Text Placeholder 25"/>
          <p:cNvSpPr>
            <a:spLocks noGrp="1"/>
          </p:cNvSpPr>
          <p:nvPr>
            <p:ph type="body" sz="quarter" idx="15"/>
          </p:nvPr>
        </p:nvSpPr>
        <p:spPr>
          <a:xfrm>
            <a:off x="304800" y="3276600"/>
            <a:ext cx="8531352" cy="411480"/>
          </a:xfrm>
        </p:spPr>
        <p:txBody>
          <a:bodyPr>
            <a:noAutofit/>
          </a:bodyPr>
          <a:lstStyle>
            <a:lvl1pPr>
              <a:buFont typeface="Arial" pitchFamily="34" charset="0"/>
              <a:buNone/>
              <a:defRPr sz="2400">
                <a:solidFill>
                  <a:schemeClr val="tx2"/>
                </a:solidFill>
                <a:latin typeface="+mj-lt"/>
              </a:defRPr>
            </a:lvl1pPr>
            <a:lvl2pPr>
              <a:buFont typeface="Arial" pitchFamily="34" charset="0"/>
              <a:buNone/>
              <a:defRPr sz="2200"/>
            </a:lvl2pPr>
            <a:lvl3pPr>
              <a:buFont typeface="Arial" pitchFamily="34" charset="0"/>
              <a:buNone/>
              <a:defRPr sz="2200"/>
            </a:lvl3pPr>
            <a:lvl4pPr>
              <a:buFont typeface="Arial" pitchFamily="34" charset="0"/>
              <a:buNone/>
              <a:defRPr sz="2200"/>
            </a:lvl4pPr>
            <a:lvl5pPr>
              <a:buFont typeface="Arial" pitchFamily="34" charset="0"/>
              <a:buNone/>
              <a:defRPr sz="2200"/>
            </a:lvl5pPr>
          </a:lstStyle>
          <a:p>
            <a:pPr lvl="0"/>
            <a:r>
              <a:rPr lang="en-US" smtClean="0"/>
              <a:t>Click to edit Master text styles</a:t>
            </a:r>
          </a:p>
        </p:txBody>
      </p:sp>
      <p:sp>
        <p:nvSpPr>
          <p:cNvPr id="30" name="Text Placeholder 29"/>
          <p:cNvSpPr>
            <a:spLocks noGrp="1"/>
          </p:cNvSpPr>
          <p:nvPr>
            <p:ph type="body" sz="quarter" idx="17"/>
          </p:nvPr>
        </p:nvSpPr>
        <p:spPr>
          <a:xfrm>
            <a:off x="304800" y="3725672"/>
            <a:ext cx="5486400" cy="228600"/>
          </a:xfrm>
        </p:spPr>
        <p:txBody>
          <a:bodyPr lIns="182880" tIns="0" rIns="182880" bIns="0" anchor="ctr" anchorCtr="0">
            <a:noAutofit/>
          </a:bodyPr>
          <a:lstStyle>
            <a:lvl1pPr marL="0" indent="0">
              <a:spcBef>
                <a:spcPts val="0"/>
              </a:spcBef>
              <a:buFont typeface="Arial" pitchFamily="34" charset="0"/>
              <a:buNone/>
              <a:defRPr sz="1050" b="0">
                <a:solidFill>
                  <a:schemeClr val="bg2"/>
                </a:solidFill>
              </a:defRPr>
            </a:lvl1pPr>
            <a:lvl2pPr marL="112713" indent="6350">
              <a:buFont typeface="Arial" pitchFamily="34" charset="0"/>
              <a:buNone/>
              <a:defRPr sz="1050"/>
            </a:lvl2pPr>
            <a:lvl3pPr marL="112713" indent="6350">
              <a:buFont typeface="Arial" pitchFamily="34" charset="0"/>
              <a:buNone/>
              <a:defRPr sz="1050"/>
            </a:lvl3pPr>
            <a:lvl4pPr marL="112713" indent="6350">
              <a:buFont typeface="Arial" pitchFamily="34" charset="0"/>
              <a:buNone/>
              <a:defRPr sz="1050"/>
            </a:lvl4pPr>
            <a:lvl5pPr marL="112713" indent="6350">
              <a:buFont typeface="Arial" pitchFamily="34" charset="0"/>
              <a:buNone/>
              <a:defRPr sz="1050"/>
            </a:lvl5pPr>
          </a:lstStyle>
          <a:p>
            <a:pPr lvl="0"/>
            <a:r>
              <a:rPr lang="en-US" smtClean="0"/>
              <a:t>Click to edit Master text styles</a:t>
            </a:r>
          </a:p>
        </p:txBody>
      </p:sp>
      <p:sp>
        <p:nvSpPr>
          <p:cNvPr id="14" name="Footer Placeholder 13"/>
          <p:cNvSpPr>
            <a:spLocks noGrp="1"/>
          </p:cNvSpPr>
          <p:nvPr>
            <p:ph type="ftr" sz="quarter" idx="20"/>
          </p:nvPr>
        </p:nvSpPr>
        <p:spPr>
          <a:xfrm>
            <a:off x="304800" y="675640"/>
            <a:ext cx="5486400" cy="228600"/>
          </a:xfrm>
        </p:spPr>
        <p:txBody>
          <a:bodyPr lIns="182880" tIns="0" rIns="182880" bIns="0"/>
          <a:lstStyle>
            <a:lvl1pPr algn="l">
              <a:defRPr sz="1050" b="0">
                <a:solidFill>
                  <a:schemeClr val="bg2"/>
                </a:solidFill>
              </a:defRPr>
            </a:lvl1pPr>
          </a:lstStyle>
          <a:p>
            <a:endParaRPr lang="en-US">
              <a:solidFill>
                <a:srgbClr val="277EB5"/>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18598" y="6406858"/>
            <a:ext cx="1225402" cy="451143"/>
          </a:xfrm>
          <a:prstGeom prst="rect">
            <a:avLst/>
          </a:prstGeom>
        </p:spPr>
      </p:pic>
    </p:spTree>
    <p:extLst>
      <p:ext uri="{BB962C8B-B14F-4D97-AF65-F5344CB8AC3E}">
        <p14:creationId xmlns:p14="http://schemas.microsoft.com/office/powerpoint/2010/main" val="195223850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33463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 Section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Section title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Section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2561547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152400"/>
            <a:ext cx="8534400" cy="914400"/>
          </a:xfrm>
        </p:spPr>
        <p:txBody>
          <a:bodyPr anchor="b" anchorCtr="0">
            <a:normAutofit/>
          </a:bodyPr>
          <a:lstStyle>
            <a:lvl1pPr>
              <a:defRPr sz="3200">
                <a:solidFill>
                  <a:schemeClr val="tx2"/>
                </a:solidFill>
              </a:defRPr>
            </a:lvl1pPr>
          </a:lstStyle>
          <a:p>
            <a:r>
              <a:rPr lang="en-US" dirty="0" smtClean="0"/>
              <a:t>Click to edit Topic title</a:t>
            </a:r>
            <a:endParaRPr lang="en-US" dirty="0"/>
          </a:p>
        </p:txBody>
      </p:sp>
      <p:sp>
        <p:nvSpPr>
          <p:cNvPr id="3" name="Content Placeholder 2"/>
          <p:cNvSpPr>
            <a:spLocks noGrp="1"/>
          </p:cNvSpPr>
          <p:nvPr>
            <p:ph idx="1" hasCustomPrompt="1"/>
          </p:nvPr>
        </p:nvSpPr>
        <p:spPr>
          <a:xfrm>
            <a:off x="304800" y="1188720"/>
            <a:ext cx="85344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solidFill>
                <a:prstClr val="white"/>
              </a:solidFill>
            </a:endParaRPr>
          </a:p>
        </p:txBody>
      </p:sp>
      <p:sp>
        <p:nvSpPr>
          <p:cNvPr id="19"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20"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873714884"/>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152400"/>
            <a:ext cx="8534400" cy="533400"/>
          </a:xfrm>
        </p:spPr>
        <p:txBody>
          <a:bodyPr>
            <a:noAutofit/>
          </a:bodyPr>
          <a:lstStyle>
            <a:lvl1pPr>
              <a:defRPr sz="3200">
                <a:solidFill>
                  <a:schemeClr val="tx2"/>
                </a:solidFill>
              </a:defRPr>
            </a:lvl1pPr>
          </a:lstStyle>
          <a:p>
            <a:r>
              <a:rPr lang="en-US" dirty="0" smtClean="0"/>
              <a:t>Click to edit Topic title</a:t>
            </a:r>
            <a:endParaRPr lang="en-US" dirty="0"/>
          </a:p>
        </p:txBody>
      </p:sp>
      <p:sp>
        <p:nvSpPr>
          <p:cNvPr id="8" name="Text Placeholder 7"/>
          <p:cNvSpPr>
            <a:spLocks noGrp="1"/>
          </p:cNvSpPr>
          <p:nvPr>
            <p:ph type="body" sz="quarter" idx="13" hasCustomPrompt="1"/>
          </p:nvPr>
        </p:nvSpPr>
        <p:spPr>
          <a:xfrm>
            <a:off x="304800" y="1188720"/>
            <a:ext cx="8534400" cy="516636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hasCustomPrompt="1"/>
          </p:nvPr>
        </p:nvSpPr>
        <p:spPr>
          <a:xfrm>
            <a:off x="457200" y="685800"/>
            <a:ext cx="8382000" cy="457200"/>
          </a:xfrm>
        </p:spPr>
        <p:txBody>
          <a:bodyPr>
            <a:noAutofit/>
          </a:bodyPr>
          <a:lstStyle>
            <a:lvl1pPr>
              <a:buFont typeface="Arial" pitchFamily="34" charset="0"/>
              <a:buNone/>
              <a:defRPr sz="2400" baseline="0">
                <a:solidFill>
                  <a:schemeClr val="bg2"/>
                </a:solidFill>
                <a:latin typeface="+mj-lt"/>
              </a:defRPr>
            </a:lvl1pPr>
          </a:lstStyle>
          <a:p>
            <a:pPr lvl="0"/>
            <a:r>
              <a:rPr lang="en-US" dirty="0" smtClean="0"/>
              <a:t>Click to edit Topic Subtitle</a:t>
            </a:r>
          </a:p>
        </p:txBody>
      </p:sp>
      <p:sp>
        <p:nvSpPr>
          <p:cNvPr id="30"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31"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32"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617870004"/>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2.3 Title Only">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37247"/>
            <a:ext cx="8534400" cy="914400"/>
          </a:xfrm>
        </p:spPr>
        <p:txBody>
          <a:bodyPr anchor="b" anchorCtr="0">
            <a:normAutofit/>
          </a:bodyPr>
          <a:lstStyle>
            <a:lvl1pPr>
              <a:defRPr sz="3200">
                <a:solidFill>
                  <a:schemeClr val="tx2"/>
                </a:solidFill>
              </a:defRPr>
            </a:lvl1pPr>
          </a:lstStyle>
          <a:p>
            <a:r>
              <a:rPr lang="en-US" smtClean="0"/>
              <a:t>Click to edit Master title style</a:t>
            </a:r>
            <a:endParaRPr lang="en-US" dirty="0"/>
          </a:p>
        </p:txBody>
      </p:sp>
      <p:sp>
        <p:nvSpPr>
          <p:cNvPr id="22" name="Footer Placeholder 4"/>
          <p:cNvSpPr>
            <a:spLocks noGrp="1"/>
          </p:cNvSpPr>
          <p:nvPr>
            <p:ph type="ftr" sz="quarter" idx="11"/>
          </p:nvPr>
        </p:nvSpPr>
        <p:spPr>
          <a:xfrm>
            <a:off x="2651760" y="6476303"/>
            <a:ext cx="36576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2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24"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621805852"/>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4 Title_Subtitle Only">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2400"/>
            <a:ext cx="8534400" cy="533400"/>
          </a:xfrm>
        </p:spPr>
        <p:txBody>
          <a:bodyPr/>
          <a:lstStyle>
            <a:lvl1pPr>
              <a:defRPr>
                <a:solidFill>
                  <a:schemeClr val="tx2"/>
                </a:solidFill>
              </a:defRPr>
            </a:lvl1pPr>
          </a:lstStyle>
          <a:p>
            <a:r>
              <a:rPr lang="en-US" smtClean="0"/>
              <a:t>Click to edit Master title style</a:t>
            </a:r>
            <a:endParaRPr lang="en-US" dirty="0"/>
          </a:p>
        </p:txBody>
      </p:sp>
      <p:sp>
        <p:nvSpPr>
          <p:cNvPr id="8" name="Text Placeholder 9"/>
          <p:cNvSpPr>
            <a:spLocks noGrp="1"/>
          </p:cNvSpPr>
          <p:nvPr>
            <p:ph type="body" sz="quarter" idx="14"/>
          </p:nvPr>
        </p:nvSpPr>
        <p:spPr>
          <a:xfrm>
            <a:off x="457200" y="712434"/>
            <a:ext cx="8382000" cy="506767"/>
          </a:xfrm>
        </p:spPr>
        <p:txBody>
          <a:bodyPr>
            <a:noAutofit/>
          </a:bodyPr>
          <a:lstStyle>
            <a:lvl1pPr>
              <a:buFont typeface="Arial" pitchFamily="34" charset="0"/>
              <a:buNone/>
              <a:defRPr sz="2600">
                <a:solidFill>
                  <a:schemeClr val="bg2"/>
                </a:solidFill>
                <a:latin typeface="+mj-lt"/>
              </a:defRPr>
            </a:lvl1pPr>
          </a:lstStyle>
          <a:p>
            <a:pPr lvl="0"/>
            <a:r>
              <a:rPr lang="en-US" smtClean="0"/>
              <a:t>Click to edit Master text styles</a:t>
            </a:r>
          </a:p>
        </p:txBody>
      </p:sp>
      <p:sp>
        <p:nvSpPr>
          <p:cNvPr id="2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2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26"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212839885"/>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5 Topic Title_Caption_Pictur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5449"/>
            <a:ext cx="3200400" cy="717551"/>
          </a:xfrm>
        </p:spPr>
        <p:txBody>
          <a:bodyPr anchor="b" anchorCtr="0">
            <a:normAutofit/>
          </a:bodyPr>
          <a:lstStyle>
            <a:lvl1pPr algn="l">
              <a:defRPr sz="1800" b="0">
                <a:solidFill>
                  <a:schemeClr val="tx2"/>
                </a:solidFill>
              </a:defRPr>
            </a:lvl1pPr>
          </a:lstStyle>
          <a:p>
            <a:r>
              <a:rPr lang="en-US" smtClean="0"/>
              <a:t>Click to edit Master title style</a:t>
            </a:r>
            <a:endParaRPr lang="en-US" dirty="0"/>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solidFill>
                <a:prstClr val="white"/>
              </a:solidFill>
            </a:endParaRPr>
          </a:p>
        </p:txBody>
      </p:sp>
      <p:sp>
        <p:nvSpPr>
          <p:cNvPr id="11" name="Picture Placeholder 14"/>
          <p:cNvSpPr>
            <a:spLocks noGrp="1"/>
          </p:cNvSpPr>
          <p:nvPr>
            <p:ph type="pic" sz="quarter" idx="17"/>
          </p:nvPr>
        </p:nvSpPr>
        <p:spPr>
          <a:xfrm>
            <a:off x="3575304" y="155448"/>
            <a:ext cx="5111496" cy="6126480"/>
          </a:xfrm>
        </p:spPr>
        <p:txBody>
          <a:bodyPr>
            <a:normAutofit/>
          </a:bodyPr>
          <a:lstStyle>
            <a:lvl1pPr>
              <a:buFont typeface="Arial" pitchFamily="34" charset="0"/>
              <a:buNone/>
              <a:defRPr sz="1600"/>
            </a:lvl1pPr>
          </a:lstStyle>
          <a:p>
            <a:r>
              <a:rPr lang="en-US" smtClean="0"/>
              <a:t>Click icon to add picture</a:t>
            </a:r>
            <a:endParaRPr lang="en-US"/>
          </a:p>
        </p:txBody>
      </p:sp>
      <p:sp>
        <p:nvSpPr>
          <p:cNvPr id="1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14" name="Subtitle 2"/>
          <p:cNvSpPr>
            <a:spLocks noGrp="1"/>
          </p:cNvSpPr>
          <p:nvPr>
            <p:ph type="subTitle" idx="1" hasCustomPrompt="1"/>
          </p:nvPr>
        </p:nvSpPr>
        <p:spPr>
          <a:xfrm>
            <a:off x="304800" y="979967"/>
            <a:ext cx="3200400" cy="5303520"/>
          </a:xfrm>
        </p:spPr>
        <p:txBody>
          <a:bodyPr/>
          <a:lstStyle>
            <a:lvl1pPr marL="236538" marR="0" indent="-225425" algn="l" defTabSz="914400" rtl="0" eaLnBrk="1" fontAlgn="auto" latinLnBrk="0" hangingPunct="1">
              <a:lnSpc>
                <a:spcPct val="100000"/>
              </a:lnSpc>
              <a:spcBef>
                <a:spcPct val="20000"/>
              </a:spcBef>
              <a:spcAft>
                <a:spcPts val="0"/>
              </a:spcAft>
              <a:buClrTx/>
              <a:buSzPct val="100000"/>
              <a:buFontTx/>
              <a:buBlip>
                <a:blip r:embed="rId4"/>
              </a:buBlip>
              <a:tabLst/>
              <a:defRPr sz="1600">
                <a:solidFill>
                  <a:schemeClr val="tx2"/>
                </a:solidFill>
                <a:latin typeface="+mj-lt"/>
              </a:defRPr>
            </a:lvl1pPr>
            <a:lvl2pPr marL="573088" marR="0" indent="-233363" algn="l" defTabSz="914400" rtl="0" eaLnBrk="1" fontAlgn="auto" latinLnBrk="0" hangingPunct="1">
              <a:lnSpc>
                <a:spcPct val="100000"/>
              </a:lnSpc>
              <a:spcBef>
                <a:spcPct val="20000"/>
              </a:spcBef>
              <a:spcAft>
                <a:spcPts val="0"/>
              </a:spcAft>
              <a:buClrTx/>
              <a:buSzPct val="110000"/>
              <a:buFontTx/>
              <a:buBlip>
                <a:blip r:embed="rId4"/>
              </a:buBlip>
              <a:tabLst/>
              <a:defRPr sz="1400">
                <a:solidFill>
                  <a:schemeClr val="tx1">
                    <a:lumMod val="75000"/>
                    <a:lumOff val="25000"/>
                  </a:schemeClr>
                </a:solidFill>
              </a:defRPr>
            </a:lvl2pPr>
            <a:lvl3pPr marL="9191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200">
                <a:solidFill>
                  <a:schemeClr val="tx1">
                    <a:lumMod val="75000"/>
                    <a:lumOff val="25000"/>
                  </a:schemeClr>
                </a:solidFill>
              </a:defRPr>
            </a:lvl3pPr>
            <a:lvl4pPr marL="12493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100">
                <a:solidFill>
                  <a:schemeClr val="tx1">
                    <a:lumMod val="75000"/>
                    <a:lumOff val="25000"/>
                  </a:schemeClr>
                </a:solidFill>
              </a:defRPr>
            </a:lvl4pPr>
            <a:lvl5pPr marL="1600200" marR="0" indent="-228600" algn="l" defTabSz="914400" rtl="0" eaLnBrk="1" fontAlgn="auto" latinLnBrk="0" hangingPunct="1">
              <a:lnSpc>
                <a:spcPct val="100000"/>
              </a:lnSpc>
              <a:spcBef>
                <a:spcPct val="20000"/>
              </a:spcBef>
              <a:spcAft>
                <a:spcPts val="0"/>
              </a:spcAft>
              <a:buClrTx/>
              <a:buSzPct val="110000"/>
              <a:buFontTx/>
              <a:buBlip>
                <a:blip r:embed="rId4"/>
              </a:buBlip>
              <a:tabLst/>
              <a:defRPr sz="10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82690135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2.6 Picture_Caption_Tex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457200" y="4953000"/>
            <a:ext cx="8305800" cy="566739"/>
          </a:xfrm>
        </p:spPr>
        <p:txBody>
          <a:bodyPr anchor="b">
            <a:normAutofit/>
          </a:bodyPr>
          <a:lstStyle>
            <a:lvl1pPr algn="l">
              <a:defRPr sz="1600" b="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28600" y="155448"/>
            <a:ext cx="8686800" cy="4721352"/>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09600" y="5529466"/>
            <a:ext cx="8153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solidFill>
                <a:prstClr val="white"/>
              </a:solidFill>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655951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7 Blank">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3"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24"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solidFill>
                <a:prstClr val="white"/>
              </a:solidFill>
            </a:endParaRPr>
          </a:p>
        </p:txBody>
      </p:sp>
      <p:sp>
        <p:nvSpPr>
          <p:cNvPr id="8"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41189231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28600"/>
            <a:ext cx="8534400" cy="609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4800" y="884237"/>
            <a:ext cx="8458200" cy="5440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Footer Placeholder 4"/>
          <p:cNvSpPr>
            <a:spLocks noGrp="1"/>
          </p:cNvSpPr>
          <p:nvPr>
            <p:ph type="ftr" sz="quarter" idx="3"/>
          </p:nvPr>
        </p:nvSpPr>
        <p:spPr>
          <a:xfrm>
            <a:off x="2651760" y="6472556"/>
            <a:ext cx="3657600" cy="365125"/>
          </a:xfrm>
          <a:prstGeom prst="rect">
            <a:avLst/>
          </a:prstGeom>
        </p:spPr>
        <p:txBody>
          <a:bodyPr anchor="ctr" anchorCtr="0"/>
          <a:lstStyle>
            <a:lvl1pPr algn="ctr">
              <a:defRPr sz="900">
                <a:solidFill>
                  <a:schemeClr val="tx2"/>
                </a:solidFill>
                <a:latin typeface="+mj-lt"/>
              </a:defRPr>
            </a:lvl1pPr>
          </a:lstStyle>
          <a:p>
            <a:endParaRPr lang="en-US">
              <a:solidFill>
                <a:srgbClr val="385593"/>
              </a:solidFill>
            </a:endParaRPr>
          </a:p>
        </p:txBody>
      </p:sp>
      <p:sp>
        <p:nvSpPr>
          <p:cNvPr id="16" name="Date Placeholder 3"/>
          <p:cNvSpPr>
            <a:spLocks noGrp="1"/>
          </p:cNvSpPr>
          <p:nvPr>
            <p:ph type="dt" sz="half" idx="2"/>
          </p:nvPr>
        </p:nvSpPr>
        <p:spPr>
          <a:xfrm>
            <a:off x="1371600" y="6474430"/>
            <a:ext cx="838200" cy="365125"/>
          </a:xfrm>
          <a:prstGeom prst="rect">
            <a:avLst/>
          </a:prstGeom>
        </p:spPr>
        <p:txBody>
          <a:bodyPr lIns="45720" anchor="ctr" anchorCtr="0"/>
          <a:lstStyle>
            <a:lvl1pPr algn="l">
              <a:defRPr sz="900">
                <a:solidFill>
                  <a:schemeClr val="tx2"/>
                </a:solidFill>
              </a:defRPr>
            </a:lvl1pPr>
          </a:lstStyle>
          <a:p>
            <a:endParaRPr lang="en-US">
              <a:solidFill>
                <a:srgbClr val="385593"/>
              </a:solidFill>
            </a:endParaRPr>
          </a:p>
        </p:txBody>
      </p:sp>
      <p:sp>
        <p:nvSpPr>
          <p:cNvPr id="17" name="Slide Number Placeholder 5"/>
          <p:cNvSpPr>
            <a:spLocks noGrp="1"/>
          </p:cNvSpPr>
          <p:nvPr>
            <p:ph type="sldNum" sz="quarter" idx="4"/>
          </p:nvPr>
        </p:nvSpPr>
        <p:spPr>
          <a:xfrm>
            <a:off x="0" y="6474430"/>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924843656"/>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62" r:id="rId10"/>
    <p:sldLayoutId id="2147483754" r:id="rId11"/>
    <p:sldLayoutId id="2147483763" r:id="rId12"/>
    <p:sldLayoutId id="2147483757" r:id="rId13"/>
    <p:sldLayoutId id="2147483756" r:id="rId14"/>
    <p:sldLayoutId id="2147483761" r:id="rId15"/>
    <p:sldLayoutId id="2147483758" r:id="rId16"/>
    <p:sldLayoutId id="2147483759" r:id="rId17"/>
    <p:sldLayoutId id="2147483764" r:id="rId18"/>
  </p:sldLayoutIdLst>
  <p:transition/>
  <p:timing>
    <p:tnLst>
      <p:par>
        <p:cTn id="1" dur="indefinite" restart="never" nodeType="tmRoot"/>
      </p:par>
    </p:tnLst>
  </p:timing>
  <p:hf hdr="0" ftr="0" dt="0"/>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SzPct val="100000"/>
        <a:buFontTx/>
        <a:buBlip>
          <a:blip r:embed="rId20"/>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20"/>
        </a:buBlip>
        <a:defRPr sz="2000" kern="1200">
          <a:solidFill>
            <a:schemeClr val="tx1"/>
          </a:solidFill>
          <a:latin typeface="+mn-lt"/>
          <a:ea typeface="+mn-ea"/>
          <a:cs typeface="+mn-cs"/>
        </a:defRPr>
      </a:lvl2pPr>
      <a:lvl3pPr marL="1143000" indent="-228600" algn="l" defTabSz="914400" rtl="0" eaLnBrk="1" latinLnBrk="0" hangingPunct="1">
        <a:spcBef>
          <a:spcPct val="20000"/>
        </a:spcBef>
        <a:buSzPct val="110000"/>
        <a:buFontTx/>
        <a:buBlip>
          <a:blip r:embed="rId20"/>
        </a:buBlip>
        <a:defRPr sz="1800" kern="1200">
          <a:solidFill>
            <a:schemeClr val="tx1"/>
          </a:solidFill>
          <a:latin typeface="+mn-lt"/>
          <a:ea typeface="+mn-ea"/>
          <a:cs typeface="+mn-cs"/>
        </a:defRPr>
      </a:lvl3pPr>
      <a:lvl4pPr marL="1600200" indent="-228600" algn="l" defTabSz="914400" rtl="0" eaLnBrk="1" latinLnBrk="0" hangingPunct="1">
        <a:spcBef>
          <a:spcPct val="20000"/>
        </a:spcBef>
        <a:buSzPct val="110000"/>
        <a:buFontTx/>
        <a:buBlip>
          <a:blip r:embed="rId20"/>
        </a:buBlip>
        <a:defRPr sz="1600" kern="1200">
          <a:solidFill>
            <a:schemeClr val="tx1"/>
          </a:solidFill>
          <a:latin typeface="+mn-lt"/>
          <a:ea typeface="+mn-ea"/>
          <a:cs typeface="+mn-cs"/>
        </a:defRPr>
      </a:lvl4pPr>
      <a:lvl5pPr marL="2057400" indent="-228600" algn="l" defTabSz="914400" rtl="0" eaLnBrk="1" latinLnBrk="0" hangingPunct="1">
        <a:spcBef>
          <a:spcPct val="20000"/>
        </a:spcBef>
        <a:buSzPct val="110000"/>
        <a:buFontTx/>
        <a:buBlip>
          <a:blip r:embed="rId20"/>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about/legal/permissions/" TargetMode="External"/><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mtClean="0"/>
              <a:t>Lesson 18: </a:t>
            </a:r>
            <a:r>
              <a:rPr lang="en-US" dirty="0" smtClean="0"/>
              <a:t>Statistics</a:t>
            </a:r>
            <a:endParaRPr lang="en-US" dirty="0"/>
          </a:p>
        </p:txBody>
      </p:sp>
      <p:sp>
        <p:nvSpPr>
          <p:cNvPr id="6" name="Subtitle 5"/>
          <p:cNvSpPr>
            <a:spLocks noGrp="1"/>
          </p:cNvSpPr>
          <p:nvPr>
            <p:ph type="subTitle" idx="1"/>
          </p:nvPr>
        </p:nvSpPr>
        <p:spPr/>
        <p:txBody>
          <a:bodyPr/>
          <a:lstStyle/>
          <a:p>
            <a:r>
              <a:rPr lang="en-US" sz="2400" i="1" dirty="0"/>
              <a:t>What Are Statistics</a:t>
            </a:r>
          </a:p>
          <a:p>
            <a:r>
              <a:rPr lang="en-US" sz="2400" i="1" dirty="0"/>
              <a:t>Viewing statistics</a:t>
            </a:r>
          </a:p>
          <a:p>
            <a:r>
              <a:rPr lang="en-US" sz="2400" i="1" dirty="0"/>
              <a:t>System generated statistics</a:t>
            </a:r>
          </a:p>
          <a:p>
            <a:r>
              <a:rPr lang="en-US" sz="2400" i="1" dirty="0"/>
              <a:t>Recompilation Threshold (RT)</a:t>
            </a:r>
          </a:p>
          <a:p>
            <a:r>
              <a:rPr lang="en-US" sz="2400" i="1" dirty="0"/>
              <a:t>Statistics creation and maintenance</a:t>
            </a:r>
          </a:p>
          <a:p>
            <a:r>
              <a:rPr lang="en-US" sz="2400" i="1" dirty="0"/>
              <a:t>Filtered statistics</a:t>
            </a:r>
          </a:p>
          <a:p>
            <a:endParaRPr lang="en-US" dirty="0"/>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black"/>
                </a:solidFill>
              </a:rPr>
              <a:pPr/>
              <a:t>0</a:t>
            </a:fld>
            <a:endParaRPr lang="en-US">
              <a:solidFill>
                <a:prstClr val="black"/>
              </a:solidFill>
            </a:endParaRPr>
          </a:p>
        </p:txBody>
      </p:sp>
    </p:spTree>
    <p:extLst>
      <p:ext uri="{BB962C8B-B14F-4D97-AF65-F5344CB8AC3E}">
        <p14:creationId xmlns:p14="http://schemas.microsoft.com/office/powerpoint/2010/main" val="330910746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Automatic Statistics Maintenance</a:t>
            </a:r>
          </a:p>
        </p:txBody>
      </p:sp>
      <p:sp>
        <p:nvSpPr>
          <p:cNvPr id="3" name="Content Placeholder 2"/>
          <p:cNvSpPr>
            <a:spLocks noGrp="1"/>
          </p:cNvSpPr>
          <p:nvPr>
            <p:ph idx="1"/>
          </p:nvPr>
        </p:nvSpPr>
        <p:spPr/>
        <p:txBody>
          <a:bodyPr/>
          <a:lstStyle/>
          <a:p>
            <a:r>
              <a:rPr lang="en-AU" dirty="0" smtClean="0"/>
              <a:t>AUTO_CREATE_STATISTICS</a:t>
            </a:r>
          </a:p>
          <a:p>
            <a:r>
              <a:rPr lang="en-US" dirty="0" smtClean="0"/>
              <a:t>AUTO_UPDATE_STATISTICS</a:t>
            </a:r>
          </a:p>
          <a:p>
            <a:r>
              <a:rPr lang="en-US" dirty="0" smtClean="0"/>
              <a:t>AUTO_UPDATE_STATISTICS_ASYNC</a:t>
            </a:r>
          </a:p>
          <a:p>
            <a:r>
              <a:rPr lang="en-AU" dirty="0" smtClean="0"/>
              <a:t>Disabling automatic updates</a:t>
            </a:r>
          </a:p>
          <a:p>
            <a:pPr lvl="1"/>
            <a:r>
              <a:rPr lang="en-AU" dirty="0" smtClean="0"/>
              <a:t>recompilation</a:t>
            </a:r>
          </a:p>
          <a:p>
            <a:pPr lvl="1"/>
            <a:r>
              <a:rPr lang="en-AU" dirty="0" smtClean="0"/>
              <a:t>predictability </a:t>
            </a:r>
          </a:p>
          <a:p>
            <a:pPr lvl="1"/>
            <a:r>
              <a:rPr lang="en-AU" dirty="0"/>
              <a:t>d</a:t>
            </a:r>
            <a:r>
              <a:rPr lang="en-AU" dirty="0" smtClean="0"/>
              <a:t>efault sampling</a:t>
            </a:r>
            <a:endParaRPr lang="en-AU" dirty="0"/>
          </a:p>
          <a:p>
            <a:endParaRPr lang="en-AU" dirty="0"/>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9</a:t>
            </a:fld>
            <a:endParaRPr lang="en-US">
              <a:solidFill>
                <a:prstClr val="white"/>
              </a:solidFill>
            </a:endParaRPr>
          </a:p>
        </p:txBody>
      </p:sp>
    </p:spTree>
    <p:extLst>
      <p:ext uri="{BB962C8B-B14F-4D97-AF65-F5344CB8AC3E}">
        <p14:creationId xmlns:p14="http://schemas.microsoft.com/office/powerpoint/2010/main" val="261313678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Manual Statistics Maintenance</a:t>
            </a:r>
            <a:endParaRPr lang="en-AU" dirty="0"/>
          </a:p>
        </p:txBody>
      </p:sp>
      <p:sp>
        <p:nvSpPr>
          <p:cNvPr id="3" name="Content Placeholder 2"/>
          <p:cNvSpPr>
            <a:spLocks noGrp="1"/>
          </p:cNvSpPr>
          <p:nvPr>
            <p:ph idx="1"/>
          </p:nvPr>
        </p:nvSpPr>
        <p:spPr/>
        <p:txBody>
          <a:bodyPr/>
          <a:lstStyle/>
          <a:p>
            <a:r>
              <a:rPr lang="en-AU" dirty="0" smtClean="0"/>
              <a:t>UPDATE STATISTICS</a:t>
            </a:r>
          </a:p>
          <a:p>
            <a:pPr lvl="1"/>
            <a:r>
              <a:rPr lang="en-AU" dirty="0" smtClean="0"/>
              <a:t>FULLSCAN and NORECOMPUTE </a:t>
            </a:r>
          </a:p>
          <a:p>
            <a:pPr lvl="1"/>
            <a:r>
              <a:rPr lang="en-US" dirty="0" err="1" smtClean="0"/>
              <a:t>sp_updatestats</a:t>
            </a:r>
            <a:endParaRPr lang="en-US" dirty="0" smtClean="0"/>
          </a:p>
          <a:p>
            <a:pPr lvl="1"/>
            <a:r>
              <a:rPr lang="en-US" dirty="0" smtClean="0"/>
              <a:t>RESAMPLE</a:t>
            </a:r>
          </a:p>
          <a:p>
            <a:r>
              <a:rPr lang="en-US" dirty="0" smtClean="0"/>
              <a:t>STATS_DATE </a:t>
            </a:r>
            <a:endParaRPr lang="en-US" dirty="0" smtClean="0"/>
          </a:p>
          <a:p>
            <a:r>
              <a:rPr lang="en-US" dirty="0" err="1" smtClean="0"/>
              <a:t>sys.dm_db_stats_properties</a:t>
            </a:r>
            <a:endParaRPr lang="en-US" dirty="0" smtClean="0"/>
          </a:p>
          <a:p>
            <a:r>
              <a:rPr lang="en-US" dirty="0" smtClean="0"/>
              <a:t>Rebuilding indexes</a:t>
            </a:r>
          </a:p>
          <a:p>
            <a:r>
              <a:rPr lang="en-US" dirty="0" smtClean="0"/>
              <a:t>Filtered Statistics</a:t>
            </a:r>
            <a:endParaRPr lang="en-AU" dirty="0" smtClean="0"/>
          </a:p>
          <a:p>
            <a:r>
              <a:rPr lang="en-AU" dirty="0" smtClean="0"/>
              <a:t>Recompiles</a:t>
            </a:r>
            <a:endParaRPr lang="en-AU" dirty="0"/>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10</a:t>
            </a:fld>
            <a:endParaRPr lang="en-US">
              <a:solidFill>
                <a:prstClr val="white"/>
              </a:solidFill>
            </a:endParaRPr>
          </a:p>
        </p:txBody>
      </p:sp>
    </p:spTree>
    <p:extLst>
      <p:ext uri="{BB962C8B-B14F-4D97-AF65-F5344CB8AC3E}">
        <p14:creationId xmlns:p14="http://schemas.microsoft.com/office/powerpoint/2010/main" val="424324565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Database replica statistics</a:t>
            </a:r>
            <a:endParaRPr lang="en-AU" dirty="0"/>
          </a:p>
        </p:txBody>
      </p:sp>
      <p:sp>
        <p:nvSpPr>
          <p:cNvPr id="3" name="Content Placeholder 2"/>
          <p:cNvSpPr>
            <a:spLocks noGrp="1"/>
          </p:cNvSpPr>
          <p:nvPr>
            <p:ph idx="1"/>
          </p:nvPr>
        </p:nvSpPr>
        <p:spPr/>
        <p:txBody>
          <a:bodyPr/>
          <a:lstStyle/>
          <a:p>
            <a:r>
              <a:rPr lang="en-AU" dirty="0" smtClean="0"/>
              <a:t>Database snapshots and </a:t>
            </a:r>
            <a:r>
              <a:rPr lang="en-AU" dirty="0"/>
              <a:t>r</a:t>
            </a:r>
            <a:r>
              <a:rPr lang="en-AU" dirty="0" smtClean="0"/>
              <a:t>ead-only databases</a:t>
            </a:r>
          </a:p>
          <a:p>
            <a:pPr lvl="1"/>
            <a:r>
              <a:rPr lang="en-AU" dirty="0"/>
              <a:t>t</a:t>
            </a:r>
            <a:r>
              <a:rPr lang="en-AU" dirty="0" smtClean="0"/>
              <a:t>he query patterns in replicas are likely to be different than the primary database</a:t>
            </a:r>
          </a:p>
          <a:p>
            <a:pPr lvl="1"/>
            <a:r>
              <a:rPr lang="en-AU" dirty="0"/>
              <a:t>t</a:t>
            </a:r>
            <a:r>
              <a:rPr lang="en-AU" dirty="0" smtClean="0"/>
              <a:t>raditionally, statistics cannot be updated or created</a:t>
            </a:r>
          </a:p>
          <a:p>
            <a:pPr lvl="1"/>
            <a:r>
              <a:rPr lang="en-AU" dirty="0"/>
              <a:t>i</a:t>
            </a:r>
            <a:r>
              <a:rPr lang="en-AU" dirty="0" smtClean="0"/>
              <a:t>nefficient query plans may be generated</a:t>
            </a:r>
          </a:p>
          <a:p>
            <a:r>
              <a:rPr lang="en-AU" dirty="0" smtClean="0"/>
              <a:t>Temporary Statistics</a:t>
            </a:r>
          </a:p>
          <a:p>
            <a:pPr lvl="1"/>
            <a:r>
              <a:rPr lang="en-AU" dirty="0" smtClean="0"/>
              <a:t>Allows update of statistics for</a:t>
            </a:r>
          </a:p>
          <a:p>
            <a:pPr lvl="2"/>
            <a:r>
              <a:rPr lang="en-AU" dirty="0"/>
              <a:t>d</a:t>
            </a:r>
            <a:r>
              <a:rPr lang="en-AU" dirty="0" smtClean="0"/>
              <a:t>atabase snapshots</a:t>
            </a:r>
          </a:p>
          <a:p>
            <a:pPr lvl="2"/>
            <a:r>
              <a:rPr lang="en-AU" dirty="0"/>
              <a:t>r</a:t>
            </a:r>
            <a:r>
              <a:rPr lang="en-AU" dirty="0" smtClean="0"/>
              <a:t>ead-only databases</a:t>
            </a:r>
          </a:p>
          <a:p>
            <a:pPr lvl="2"/>
            <a:r>
              <a:rPr lang="en-AU" dirty="0"/>
              <a:t>r</a:t>
            </a:r>
            <a:r>
              <a:rPr lang="en-AU" dirty="0" smtClean="0"/>
              <a:t>eadable secondaries</a:t>
            </a:r>
          </a:p>
          <a:p>
            <a:pPr lvl="1"/>
            <a:r>
              <a:rPr lang="en-AU" dirty="0" smtClean="0"/>
              <a:t>SQL Server 2012 only</a:t>
            </a:r>
          </a:p>
          <a:p>
            <a:pPr lvl="1"/>
            <a:r>
              <a:rPr lang="en-AU" dirty="0" smtClean="0"/>
              <a:t>Lost when SQL Server restarts</a:t>
            </a:r>
            <a:endParaRPr lang="en-AU" dirty="0"/>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11</a:t>
            </a:fld>
            <a:endParaRPr lang="en-US">
              <a:solidFill>
                <a:prstClr val="white"/>
              </a:solidFill>
            </a:endParaRPr>
          </a:p>
        </p:txBody>
      </p:sp>
    </p:spTree>
    <p:extLst>
      <p:ext uri="{BB962C8B-B14F-4D97-AF65-F5344CB8AC3E}">
        <p14:creationId xmlns:p14="http://schemas.microsoft.com/office/powerpoint/2010/main" val="214793377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04800" y="152400"/>
            <a:ext cx="8839200" cy="914400"/>
          </a:xfrm>
        </p:spPr>
        <p:txBody>
          <a:bodyPr>
            <a:noAutofit/>
          </a:bodyPr>
          <a:lstStyle/>
          <a:p>
            <a:r>
              <a:rPr lang="en-US" dirty="0" smtClean="0"/>
              <a:t>Common Scenarios</a:t>
            </a:r>
            <a:endParaRPr lang="en-US" dirty="0"/>
          </a:p>
        </p:txBody>
      </p:sp>
      <p:sp>
        <p:nvSpPr>
          <p:cNvPr id="10" name="Content Placeholder 9"/>
          <p:cNvSpPr>
            <a:spLocks noGrp="1"/>
          </p:cNvSpPr>
          <p:nvPr>
            <p:ph idx="1"/>
          </p:nvPr>
        </p:nvSpPr>
        <p:spPr/>
        <p:txBody>
          <a:bodyPr>
            <a:normAutofit/>
          </a:bodyPr>
          <a:lstStyle/>
          <a:p>
            <a:r>
              <a:rPr lang="en-AU" dirty="0" smtClean="0"/>
              <a:t>Ascending Key</a:t>
            </a:r>
          </a:p>
          <a:p>
            <a:pPr lvl="1"/>
            <a:r>
              <a:rPr lang="en-AU" dirty="0" smtClean="0"/>
              <a:t>Recently added data may be ‘hidden’ from the optimizer</a:t>
            </a:r>
          </a:p>
          <a:p>
            <a:pPr lvl="1"/>
            <a:r>
              <a:rPr lang="en-AU" dirty="0" smtClean="0"/>
              <a:t>Trace Flags 2389, 2390</a:t>
            </a:r>
          </a:p>
          <a:p>
            <a:pPr lvl="0"/>
            <a:r>
              <a:rPr lang="en-AU" dirty="0"/>
              <a:t>Large number of rows</a:t>
            </a:r>
          </a:p>
          <a:p>
            <a:pPr lvl="1"/>
            <a:r>
              <a:rPr lang="en-AU" dirty="0"/>
              <a:t>Statistics will be updated less often</a:t>
            </a:r>
          </a:p>
          <a:p>
            <a:pPr lvl="1"/>
            <a:r>
              <a:rPr lang="en-AU" dirty="0" smtClean="0"/>
              <a:t>Change RT using trace </a:t>
            </a:r>
            <a:r>
              <a:rPr lang="en-AU" dirty="0"/>
              <a:t>flag </a:t>
            </a:r>
            <a:r>
              <a:rPr lang="en-AU" dirty="0" smtClean="0"/>
              <a:t>2371</a:t>
            </a:r>
            <a:endParaRPr lang="en-AU" dirty="0" smtClean="0">
              <a:solidFill>
                <a:schemeClr val="tx1">
                  <a:lumMod val="95000"/>
                  <a:lumOff val="5000"/>
                </a:schemeClr>
              </a:solidFill>
            </a:endParaRPr>
          </a:p>
          <a:p>
            <a:r>
              <a:rPr lang="en-AU" dirty="0" smtClean="0"/>
              <a:t>Linked servers</a:t>
            </a:r>
            <a:endParaRPr lang="en-AU" dirty="0"/>
          </a:p>
          <a:p>
            <a:pPr lvl="1"/>
            <a:r>
              <a:rPr lang="en-AU" dirty="0" smtClean="0"/>
              <a:t>Statistics permissions</a:t>
            </a:r>
          </a:p>
          <a:p>
            <a:r>
              <a:rPr lang="en-AU" dirty="0" smtClean="0"/>
              <a:t>Temp table recompiles</a:t>
            </a:r>
          </a:p>
          <a:p>
            <a:pPr lvl="1"/>
            <a:r>
              <a:rPr lang="en-AU" dirty="0" smtClean="0"/>
              <a:t>KEEP PLAN</a:t>
            </a:r>
          </a:p>
          <a:p>
            <a:pPr lvl="1"/>
            <a:r>
              <a:rPr lang="en-AU" dirty="0" smtClean="0"/>
              <a:t>KEEPFIXED PLAN</a:t>
            </a:r>
          </a:p>
          <a:p>
            <a:pPr lvl="1"/>
            <a:r>
              <a:rPr lang="en-AU" dirty="0" smtClean="0"/>
              <a:t>Table variables</a:t>
            </a:r>
          </a:p>
          <a:p>
            <a:endParaRPr lang="en-AU" dirty="0" smtClean="0"/>
          </a:p>
          <a:p>
            <a:pPr lvl="1"/>
            <a:endParaRPr lang="en-AU" dirty="0" smtClean="0"/>
          </a:p>
          <a:p>
            <a:pPr lvl="1"/>
            <a:endParaRPr lang="en-AU" dirty="0" smtClean="0"/>
          </a:p>
          <a:p>
            <a:endParaRPr lang="en-US" dirty="0"/>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12</a:t>
            </a:fld>
            <a:endParaRPr lang="en-US" dirty="0">
              <a:solidFill>
                <a:prstClr val="white"/>
              </a:solidFill>
            </a:endParaRPr>
          </a:p>
        </p:txBody>
      </p:sp>
    </p:spTree>
    <p:extLst>
      <p:ext uri="{BB962C8B-B14F-4D97-AF65-F5344CB8AC3E}">
        <p14:creationId xmlns:p14="http://schemas.microsoft.com/office/powerpoint/2010/main" val="341062854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Ascending Keys</a:t>
            </a:r>
            <a:endParaRPr lang="en-AU" dirty="0"/>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297654100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Lesson Review </a:t>
            </a:r>
            <a:endParaRPr lang="en-US" dirty="0"/>
          </a:p>
        </p:txBody>
      </p:sp>
      <p:sp>
        <p:nvSpPr>
          <p:cNvPr id="10" name="Content Placeholder 9"/>
          <p:cNvSpPr>
            <a:spLocks noGrp="1"/>
          </p:cNvSpPr>
          <p:nvPr>
            <p:ph idx="1"/>
          </p:nvPr>
        </p:nvSpPr>
        <p:spPr/>
        <p:txBody>
          <a:bodyPr/>
          <a:lstStyle/>
          <a:p>
            <a:r>
              <a:rPr lang="en-US" sz="2800" dirty="0"/>
              <a:t>How can you find whether statistics were updated with FULLSCAN, or with a sampling?</a:t>
            </a:r>
          </a:p>
          <a:p>
            <a:r>
              <a:rPr lang="en-US" sz="2800" dirty="0"/>
              <a:t>What are filtered statistics?</a:t>
            </a:r>
          </a:p>
          <a:p>
            <a:r>
              <a:rPr lang="en-US" sz="2800" dirty="0"/>
              <a:t>How can you determine when a statistic was last updated?</a:t>
            </a:r>
          </a:p>
          <a:p>
            <a:r>
              <a:rPr lang="en-US" sz="2800" dirty="0"/>
              <a:t>When are statistics updated automatically?</a:t>
            </a:r>
          </a:p>
          <a:p>
            <a:pPr lvl="1"/>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14</a:t>
            </a:fld>
            <a:endParaRPr lang="en-US" dirty="0">
              <a:solidFill>
                <a:prstClr val="white"/>
              </a:solidFill>
            </a:endParaRPr>
          </a:p>
        </p:txBody>
      </p:sp>
    </p:spTree>
    <p:extLst>
      <p:ext uri="{BB962C8B-B14F-4D97-AF65-F5344CB8AC3E}">
        <p14:creationId xmlns:p14="http://schemas.microsoft.com/office/powerpoint/2010/main" val="396111652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Conditions and Terms of Use</a:t>
            </a:r>
            <a:br>
              <a:rPr lang="en-US" dirty="0" smtClean="0"/>
            </a:br>
            <a:endParaRPr lang="en-US" dirty="0"/>
          </a:p>
        </p:txBody>
      </p:sp>
      <p:sp>
        <p:nvSpPr>
          <p:cNvPr id="10" name="Content Placeholder 5"/>
          <p:cNvSpPr>
            <a:spLocks noGrp="1"/>
          </p:cNvSpPr>
          <p:nvPr>
            <p:ph type="body" sz="quarter" idx="13"/>
          </p:nvPr>
        </p:nvSpPr>
        <p:spPr/>
        <p:txBody>
          <a:bodyPr/>
          <a:lstStyle/>
          <a:p>
            <a:r>
              <a:rPr lang="en-US" dirty="0" smtClean="0"/>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dirty="0" smtClean="0"/>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dirty="0" smtClean="0"/>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p:txBody>
      </p:sp>
      <p:sp>
        <p:nvSpPr>
          <p:cNvPr id="16" name="Text Placeholder 15"/>
          <p:cNvSpPr>
            <a:spLocks noGrp="1"/>
          </p:cNvSpPr>
          <p:nvPr>
            <p:ph type="body" sz="quarter" idx="14"/>
          </p:nvPr>
        </p:nvSpPr>
        <p:spPr/>
        <p:txBody>
          <a:bodyPr/>
          <a:lstStyle/>
          <a:p>
            <a:pPr lvl="0"/>
            <a:r>
              <a:rPr lang="en-US" dirty="0" smtClean="0"/>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lvl="0"/>
            <a:r>
              <a:rPr lang="en-US" dirty="0" smtClean="0"/>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lvl="0" algn="ctr"/>
            <a:r>
              <a:rPr lang="en-US" dirty="0" smtClean="0"/>
              <a:t>For more information, see </a:t>
            </a:r>
            <a:r>
              <a:rPr lang="en-US" b="1" dirty="0" smtClean="0"/>
              <a:t>Use of Microsoft Copyrighted Content </a:t>
            </a:r>
            <a:r>
              <a:rPr lang="en-US" dirty="0" smtClean="0"/>
              <a:t>at</a:t>
            </a:r>
            <a:br>
              <a:rPr lang="en-US" dirty="0" smtClean="0"/>
            </a:br>
            <a:r>
              <a:rPr lang="en-US" i="1" dirty="0" smtClean="0">
                <a:hlinkClick r:id="rId3"/>
              </a:rPr>
              <a:t>http</a:t>
            </a:r>
            <a:r>
              <a:rPr lang="en-US" dirty="0" smtClean="0">
                <a:hlinkClick r:id="rId3"/>
              </a:rPr>
              <a:t>://www.microsoft.com/about/legal/permissions/</a:t>
            </a:r>
            <a:endParaRPr lang="en-US" dirty="0" smtClean="0"/>
          </a:p>
          <a:p>
            <a:pPr lvl="0"/>
            <a:r>
              <a:rPr lang="en-US" dirty="0" smtClean="0"/>
              <a:t>Microsoft®, Internet Explorer®,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17" name="Text Placeholder 16"/>
          <p:cNvSpPr>
            <a:spLocks noGrp="1"/>
          </p:cNvSpPr>
          <p:nvPr>
            <p:ph type="body" sz="quarter" idx="15"/>
          </p:nvPr>
        </p:nvSpPr>
        <p:spPr/>
        <p:txBody>
          <a:bodyPr/>
          <a:lstStyle/>
          <a:p>
            <a:pPr lvl="0"/>
            <a:r>
              <a:rPr lang="en-US" dirty="0" smtClean="0"/>
              <a:t>Copyright and Trademarks </a:t>
            </a:r>
          </a:p>
          <a:p>
            <a:endParaRPr lang="en-US" dirty="0"/>
          </a:p>
        </p:txBody>
      </p:sp>
      <p:sp>
        <p:nvSpPr>
          <p:cNvPr id="29" name="Text Placeholder 28"/>
          <p:cNvSpPr>
            <a:spLocks noGrp="1"/>
          </p:cNvSpPr>
          <p:nvPr>
            <p:ph type="body" sz="quarter" idx="17"/>
          </p:nvPr>
        </p:nvSpPr>
        <p:spPr/>
        <p:txBody>
          <a:bodyPr/>
          <a:lstStyle/>
          <a:p>
            <a:pPr lvl="0"/>
            <a:r>
              <a:rPr lang="en-US" dirty="0" smtClean="0"/>
              <a:t>© 2011 Microsoft Corporation. All rights reserved.</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a:t>Students: How to View this Presentation</a:t>
            </a:r>
          </a:p>
        </p:txBody>
      </p:sp>
      <p:sp>
        <p:nvSpPr>
          <p:cNvPr id="10" name="Content Placeholder 9"/>
          <p:cNvSpPr>
            <a:spLocks noGrp="1"/>
          </p:cNvSpPr>
          <p:nvPr>
            <p:ph idx="1"/>
          </p:nvPr>
        </p:nvSpPr>
        <p:spPr/>
        <p:txBody>
          <a:bodyPr>
            <a:normAutofit/>
          </a:bodyPr>
          <a:lstStyle/>
          <a:p>
            <a:r>
              <a:rPr lang="en-US" dirty="0"/>
              <a:t>Switch to Notes Page view</a:t>
            </a:r>
          </a:p>
          <a:p>
            <a:pPr lvl="1"/>
            <a:r>
              <a:rPr lang="en-US" dirty="0"/>
              <a:t>Click View on the ribbon and select Notes Page</a:t>
            </a:r>
          </a:p>
          <a:p>
            <a:pPr lvl="1"/>
            <a:r>
              <a:rPr lang="en-US" dirty="0"/>
              <a:t>Use page up or page down to navigate</a:t>
            </a:r>
          </a:p>
          <a:p>
            <a:pPr lvl="1"/>
            <a:r>
              <a:rPr lang="en-US" dirty="0"/>
              <a:t>Zoom in or out as needed</a:t>
            </a:r>
          </a:p>
          <a:p>
            <a:r>
              <a:rPr lang="en-US" dirty="0"/>
              <a:t>Most slides will have supporting text that you can view now or after the delivery</a:t>
            </a:r>
          </a:p>
          <a:p>
            <a:r>
              <a:rPr lang="en-US" dirty="0"/>
              <a:t>Add notes to your copy of the presentation if you want to.</a:t>
            </a:r>
          </a:p>
          <a:p>
            <a:r>
              <a:rPr lang="en-US" dirty="0"/>
              <a:t>You take the presentation files home with you.</a:t>
            </a:r>
          </a:p>
          <a:p>
            <a:pPr lvl="0"/>
            <a:endParaRPr lang="en-US" dirty="0" smtClean="0"/>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2</a:t>
            </a:fld>
            <a:endParaRPr lang="en-US" dirty="0">
              <a:solidFill>
                <a:prstClr val="white"/>
              </a:solidFill>
            </a:endParaRPr>
          </a:p>
        </p:txBody>
      </p:sp>
    </p:spTree>
    <p:extLst>
      <p:ext uri="{BB962C8B-B14F-4D97-AF65-F5344CB8AC3E}">
        <p14:creationId xmlns:p14="http://schemas.microsoft.com/office/powerpoint/2010/main" val="327290297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smtClean="0"/>
              <a:t>Objectives</a:t>
            </a:r>
            <a:endParaRPr lang="en-US" dirty="0"/>
          </a:p>
        </p:txBody>
      </p:sp>
      <p:sp>
        <p:nvSpPr>
          <p:cNvPr id="10" name="Content Placeholder 9"/>
          <p:cNvSpPr>
            <a:spLocks noGrp="1"/>
          </p:cNvSpPr>
          <p:nvPr>
            <p:ph idx="1"/>
          </p:nvPr>
        </p:nvSpPr>
        <p:spPr/>
        <p:txBody>
          <a:bodyPr>
            <a:normAutofit/>
          </a:bodyPr>
          <a:lstStyle/>
          <a:p>
            <a:r>
              <a:rPr lang="en-AU" dirty="0" smtClean="0"/>
              <a:t>View </a:t>
            </a:r>
            <a:r>
              <a:rPr lang="en-AU" dirty="0"/>
              <a:t>the statistics in an index.</a:t>
            </a:r>
          </a:p>
          <a:p>
            <a:r>
              <a:rPr lang="en-AU" dirty="0" smtClean="0"/>
              <a:t>Maintain statistics</a:t>
            </a:r>
            <a:endParaRPr lang="en-AU" dirty="0"/>
          </a:p>
          <a:p>
            <a:r>
              <a:rPr lang="en-AU" dirty="0"/>
              <a:t>Determine when to disable the Auto Statistics </a:t>
            </a:r>
            <a:r>
              <a:rPr lang="en-AU" dirty="0" smtClean="0"/>
              <a:t>option</a:t>
            </a:r>
            <a:endParaRPr lang="en-AU" dirty="0"/>
          </a:p>
          <a:p>
            <a:r>
              <a:rPr lang="en-AU" dirty="0" smtClean="0"/>
              <a:t>Use filtered statistics appropriately</a:t>
            </a:r>
          </a:p>
          <a:p>
            <a:r>
              <a:rPr lang="en-AU" dirty="0" smtClean="0"/>
              <a:t>Identify common issues</a:t>
            </a:r>
          </a:p>
          <a:p>
            <a:endParaRPr lang="en-AU" dirty="0"/>
          </a:p>
          <a:p>
            <a:pPr marL="0" lvl="0" indent="0">
              <a:buNone/>
            </a:pPr>
            <a:endParaRPr lang="en-US" dirty="0" smtClean="0"/>
          </a:p>
          <a:p>
            <a:pPr lvl="0"/>
            <a:endParaRPr lang="en-US" dirty="0" smtClean="0"/>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3</a:t>
            </a:fld>
            <a:endParaRPr lang="en-US" dirty="0">
              <a:solidFill>
                <a:prstClr val="white"/>
              </a:solidFill>
            </a:endParaRPr>
          </a:p>
        </p:txBody>
      </p:sp>
    </p:spTree>
    <p:extLst>
      <p:ext uri="{BB962C8B-B14F-4D97-AF65-F5344CB8AC3E}">
        <p14:creationId xmlns:p14="http://schemas.microsoft.com/office/powerpoint/2010/main" val="366062453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Concepts</a:t>
            </a:r>
            <a:endParaRPr lang="en-AU" dirty="0"/>
          </a:p>
        </p:txBody>
      </p:sp>
      <p:sp>
        <p:nvSpPr>
          <p:cNvPr id="3" name="Content Placeholder 2"/>
          <p:cNvSpPr>
            <a:spLocks noGrp="1"/>
          </p:cNvSpPr>
          <p:nvPr>
            <p:ph idx="1"/>
          </p:nvPr>
        </p:nvSpPr>
        <p:spPr/>
        <p:txBody>
          <a:bodyPr/>
          <a:lstStyle/>
          <a:p>
            <a:r>
              <a:rPr lang="en-AU" dirty="0" smtClean="0"/>
              <a:t>Statistics are used by the query optimizer to determine the distribution of data in a column</a:t>
            </a:r>
          </a:p>
          <a:p>
            <a:r>
              <a:rPr lang="en-AU" dirty="0" smtClean="0"/>
              <a:t>Stored separately from data</a:t>
            </a:r>
          </a:p>
          <a:p>
            <a:r>
              <a:rPr lang="en-AU" dirty="0" smtClean="0"/>
              <a:t>Must be maintained</a:t>
            </a:r>
          </a:p>
          <a:p>
            <a:r>
              <a:rPr lang="en-AU" dirty="0" smtClean="0"/>
              <a:t>Cardinality</a:t>
            </a:r>
          </a:p>
          <a:p>
            <a:pPr lvl="1"/>
            <a:r>
              <a:rPr lang="en-AU" dirty="0" smtClean="0"/>
              <a:t>Table vs. index</a:t>
            </a:r>
          </a:p>
          <a:p>
            <a:r>
              <a:rPr lang="en-AU" dirty="0" smtClean="0"/>
              <a:t>Density</a:t>
            </a:r>
          </a:p>
          <a:p>
            <a:r>
              <a:rPr lang="en-AU" dirty="0" smtClean="0"/>
              <a:t>Selectivity</a:t>
            </a: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4</a:t>
            </a:fld>
            <a:endParaRPr lang="en-US">
              <a:solidFill>
                <a:prstClr val="white"/>
              </a:solidFill>
            </a:endParaRPr>
          </a:p>
        </p:txBody>
      </p:sp>
    </p:spTree>
    <p:extLst>
      <p:ext uri="{BB962C8B-B14F-4D97-AF65-F5344CB8AC3E}">
        <p14:creationId xmlns:p14="http://schemas.microsoft.com/office/powerpoint/2010/main" val="382227491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Viewing </a:t>
            </a:r>
            <a:r>
              <a:rPr lang="en-US" dirty="0" smtClean="0"/>
              <a:t>statistics</a:t>
            </a:r>
            <a:endParaRPr lang="en-AU" dirty="0"/>
          </a:p>
        </p:txBody>
      </p:sp>
      <p:sp>
        <p:nvSpPr>
          <p:cNvPr id="3" name="Subtitle 2"/>
          <p:cNvSpPr>
            <a:spLocks noGrp="1"/>
          </p:cNvSpPr>
          <p:nvPr>
            <p:ph type="subTitle" idx="1"/>
          </p:nvPr>
        </p:nvSpPr>
        <p:spPr/>
        <p:txBody>
          <a:bodyPr/>
          <a:lstStyle/>
          <a:p>
            <a:r>
              <a:rPr lang="en-AU" dirty="0"/>
              <a:t>DBCC SHOW_STATISTICS</a:t>
            </a:r>
          </a:p>
          <a:p>
            <a:r>
              <a:rPr lang="en-AU" dirty="0" smtClean="0"/>
              <a:t>SSMS GUI </a:t>
            </a:r>
            <a:endParaRPr lang="en-AU" dirty="0"/>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08805069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Statistics Creation</a:t>
            </a:r>
            <a:endParaRPr lang="en-AU" dirty="0"/>
          </a:p>
        </p:txBody>
      </p:sp>
      <p:sp>
        <p:nvSpPr>
          <p:cNvPr id="3" name="Content Placeholder 2"/>
          <p:cNvSpPr>
            <a:spLocks noGrp="1"/>
          </p:cNvSpPr>
          <p:nvPr>
            <p:ph idx="1"/>
          </p:nvPr>
        </p:nvSpPr>
        <p:spPr/>
        <p:txBody>
          <a:bodyPr/>
          <a:lstStyle/>
          <a:p>
            <a:r>
              <a:rPr lang="en-AU" dirty="0" smtClean="0"/>
              <a:t>Sampling</a:t>
            </a:r>
          </a:p>
          <a:p>
            <a:r>
              <a:rPr lang="en-AU" dirty="0" smtClean="0"/>
              <a:t>Index creation</a:t>
            </a:r>
          </a:p>
          <a:p>
            <a:pPr lvl="1"/>
            <a:r>
              <a:rPr lang="en-AU" dirty="0" smtClean="0"/>
              <a:t>Implicitly created during index creation</a:t>
            </a:r>
          </a:p>
          <a:p>
            <a:pPr lvl="1"/>
            <a:r>
              <a:rPr lang="en-AU" dirty="0" smtClean="0"/>
              <a:t>Multiple columns according to index key</a:t>
            </a:r>
          </a:p>
          <a:p>
            <a:pPr lvl="1"/>
            <a:r>
              <a:rPr lang="en-AU" dirty="0" smtClean="0"/>
              <a:t>May be filtered</a:t>
            </a:r>
          </a:p>
          <a:p>
            <a:r>
              <a:rPr lang="en-AU" dirty="0" smtClean="0"/>
              <a:t>Automatically created</a:t>
            </a:r>
          </a:p>
          <a:p>
            <a:pPr lvl="1"/>
            <a:r>
              <a:rPr lang="en-AU" dirty="0" smtClean="0"/>
              <a:t>Side effect </a:t>
            </a:r>
            <a:r>
              <a:rPr lang="en-AU" dirty="0"/>
              <a:t>of optimization if </a:t>
            </a:r>
            <a:r>
              <a:rPr lang="en-AU" dirty="0" smtClean="0"/>
              <a:t>AUTO_CREATE_STATISTICS is enabled</a:t>
            </a:r>
          </a:p>
          <a:p>
            <a:pPr lvl="1"/>
            <a:r>
              <a:rPr lang="en-AU" dirty="0" smtClean="0"/>
              <a:t>Single column</a:t>
            </a:r>
          </a:p>
          <a:p>
            <a:pPr lvl="1"/>
            <a:r>
              <a:rPr lang="en-AU" dirty="0" smtClean="0"/>
              <a:t>_</a:t>
            </a:r>
            <a:r>
              <a:rPr lang="en-AU" dirty="0" err="1" smtClean="0"/>
              <a:t>WA_Sys</a:t>
            </a:r>
            <a:r>
              <a:rPr lang="en-AU" dirty="0" smtClean="0"/>
              <a:t>_ prefix</a:t>
            </a:r>
          </a:p>
          <a:p>
            <a:r>
              <a:rPr lang="en-AU" dirty="0" smtClean="0"/>
              <a:t>Manually created</a:t>
            </a:r>
          </a:p>
          <a:p>
            <a:pPr lvl="1"/>
            <a:r>
              <a:rPr lang="en-AU" dirty="0" smtClean="0"/>
              <a:t>Use CREATE STATISTICS</a:t>
            </a:r>
          </a:p>
          <a:p>
            <a:pPr lvl="1"/>
            <a:r>
              <a:rPr lang="en-AU" dirty="0" smtClean="0"/>
              <a:t>Multiple columns allowed</a:t>
            </a:r>
          </a:p>
          <a:p>
            <a:pPr lvl="1"/>
            <a:r>
              <a:rPr lang="en-AU" dirty="0" smtClean="0"/>
              <a:t>May be filtered</a:t>
            </a:r>
            <a:endParaRPr lang="en-AU" dirty="0"/>
          </a:p>
          <a:p>
            <a:endParaRPr lang="en-AU" dirty="0" smtClean="0"/>
          </a:p>
          <a:p>
            <a:pPr lvl="1"/>
            <a:endParaRPr lang="en-AU" dirty="0"/>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6</a:t>
            </a:fld>
            <a:endParaRPr lang="en-US">
              <a:solidFill>
                <a:prstClr val="white"/>
              </a:solidFill>
            </a:endParaRPr>
          </a:p>
        </p:txBody>
      </p:sp>
    </p:spTree>
    <p:extLst>
      <p:ext uri="{BB962C8B-B14F-4D97-AF65-F5344CB8AC3E}">
        <p14:creationId xmlns:p14="http://schemas.microsoft.com/office/powerpoint/2010/main" val="26658758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Filtered Statistics</a:t>
            </a:r>
            <a:endParaRPr lang="en-AU" dirty="0"/>
          </a:p>
        </p:txBody>
      </p:sp>
      <p:sp>
        <p:nvSpPr>
          <p:cNvPr id="3" name="Content Placeholder 2"/>
          <p:cNvSpPr>
            <a:spLocks noGrp="1"/>
          </p:cNvSpPr>
          <p:nvPr>
            <p:ph idx="1"/>
          </p:nvPr>
        </p:nvSpPr>
        <p:spPr>
          <a:xfrm>
            <a:off x="304800" y="1188720"/>
            <a:ext cx="8534400" cy="3968472"/>
          </a:xfrm>
        </p:spPr>
        <p:txBody>
          <a:bodyPr>
            <a:noAutofit/>
          </a:bodyPr>
          <a:lstStyle/>
          <a:p>
            <a:r>
              <a:rPr lang="en-AU" dirty="0" smtClean="0"/>
              <a:t>Restricted to a subset of rows in a predicate</a:t>
            </a:r>
          </a:p>
          <a:p>
            <a:r>
              <a:rPr lang="en-AU" dirty="0" smtClean="0"/>
              <a:t>More accurate cardinality estimates than full-table statistics </a:t>
            </a:r>
          </a:p>
          <a:p>
            <a:r>
              <a:rPr lang="en-AU" dirty="0" smtClean="0"/>
              <a:t>Automatically created for filtered indexes</a:t>
            </a:r>
          </a:p>
          <a:p>
            <a:pPr lvl="1"/>
            <a:r>
              <a:rPr lang="en-AU" sz="1800" dirty="0" smtClean="0"/>
              <a:t>Must create manually otherwise</a:t>
            </a:r>
          </a:p>
          <a:p>
            <a:r>
              <a:rPr lang="en-AU" dirty="0" smtClean="0"/>
              <a:t>Useful for querying </a:t>
            </a:r>
          </a:p>
          <a:p>
            <a:pPr lvl="1"/>
            <a:r>
              <a:rPr lang="en-AU" sz="1800" dirty="0" smtClean="0"/>
              <a:t>subsets of data</a:t>
            </a:r>
          </a:p>
          <a:p>
            <a:pPr lvl="1"/>
            <a:r>
              <a:rPr lang="en-AU" sz="1800" dirty="0"/>
              <a:t>c</a:t>
            </a:r>
            <a:r>
              <a:rPr lang="en-AU" sz="1800" dirty="0" smtClean="0"/>
              <a:t>orrelated columns</a:t>
            </a:r>
          </a:p>
          <a:p>
            <a:pPr lvl="1"/>
            <a:r>
              <a:rPr lang="en-AU" sz="1800" dirty="0" smtClean="0"/>
              <a:t>partitioned tables</a:t>
            </a: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7</a:t>
            </a:fld>
            <a:endParaRPr lang="en-US">
              <a:solidFill>
                <a:prstClr val="white"/>
              </a:solidFill>
            </a:endParaRPr>
          </a:p>
        </p:txBody>
      </p:sp>
    </p:spTree>
    <p:extLst>
      <p:ext uri="{BB962C8B-B14F-4D97-AF65-F5344CB8AC3E}">
        <p14:creationId xmlns:p14="http://schemas.microsoft.com/office/powerpoint/2010/main" val="90867926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Improving Cardinality Estimates</a:t>
            </a:r>
            <a:endParaRPr lang="en-AU" dirty="0"/>
          </a:p>
        </p:txBody>
      </p:sp>
      <p:sp>
        <p:nvSpPr>
          <p:cNvPr id="3" name="Subtitle 2"/>
          <p:cNvSpPr>
            <a:spLocks noGrp="1"/>
          </p:cNvSpPr>
          <p:nvPr>
            <p:ph type="subTitle" idx="1"/>
          </p:nvPr>
        </p:nvSpPr>
        <p:spPr/>
        <p:txBody>
          <a:bodyPr/>
          <a:lstStyle/>
          <a:p>
            <a:r>
              <a:rPr lang="en-AU" dirty="0" smtClean="0"/>
              <a:t>Filtered Statistics</a:t>
            </a:r>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33960983"/>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SQL Server 2012 Query Optimization">
  <a:themeElements>
    <a:clrScheme name="Custom 10">
      <a:dk1>
        <a:sysClr val="windowText" lastClr="000000"/>
      </a:dk1>
      <a:lt1>
        <a:sysClr val="window" lastClr="FFFFFF"/>
      </a:lt1>
      <a:dk2>
        <a:srgbClr val="385593"/>
      </a:dk2>
      <a:lt2>
        <a:srgbClr val="277EB5"/>
      </a:lt2>
      <a:accent1>
        <a:srgbClr val="E19004"/>
      </a:accent1>
      <a:accent2>
        <a:srgbClr val="9BBB59"/>
      </a:accent2>
      <a:accent3>
        <a:srgbClr val="FFE269"/>
      </a:accent3>
      <a:accent4>
        <a:srgbClr val="4F81BD"/>
      </a:accent4>
      <a:accent5>
        <a:srgbClr val="4BACC6"/>
      </a:accent5>
      <a:accent6>
        <a:srgbClr val="DAB77D"/>
      </a:accent6>
      <a:hlink>
        <a:srgbClr val="C0504D"/>
      </a:hlink>
      <a:folHlink>
        <a:srgbClr val="4F81BD"/>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40000"/>
            <a:lumOff val="60000"/>
          </a:schemeClr>
        </a:solidFill>
        <a:ln>
          <a:solidFill>
            <a:schemeClr val="accent4"/>
          </a:solidFill>
        </a:ln>
      </a:spPr>
      <a:bodyPr rtlCol="0" anchor="ctr"/>
      <a:lstStyle>
        <a:defPPr marL="228600" indent="-228600" algn="ctr">
          <a:buBlip>
            <a:blip xmlns:r="http://schemas.openxmlformats.org/officeDocument/2006/relationships" r:embed="rId1"/>
          </a:buBlip>
          <a:defRPr dirty="0" err="1" smtClean="0">
            <a:solidFill>
              <a:sysClr val="windowText" lastClr="000000"/>
            </a:solidFill>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marL="228600" indent="-228600">
          <a:buSzPct val="110000"/>
          <a:buBlip>
            <a:blip xmlns:r="http://schemas.openxmlformats.org/officeDocument/2006/relationships" r:embed="rId1"/>
          </a:buBlip>
          <a:defRPr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FA892B5D7F0A643ACDB94198F650643" ma:contentTypeVersion="4" ma:contentTypeDescription="Create a new document." ma:contentTypeScope="" ma:versionID="459bf5778fc3f76627865e5465be7a54">
  <xsd:schema xmlns:xsd="http://www.w3.org/2001/XMLSchema" xmlns:xs="http://www.w3.org/2001/XMLSchema" xmlns:p="http://schemas.microsoft.com/office/2006/metadata/properties" xmlns:ns1="http://schemas.microsoft.com/sharepoint/v3" xmlns:ns2="e10c8cff-f1b9-462f-9532-75272795b724" targetNamespace="http://schemas.microsoft.com/office/2006/metadata/properties" ma:root="true" ma:fieldsID="126127bd73898789168f74e078ae3be9" ns1:_="" ns2:_="">
    <xsd:import namespace="http://schemas.microsoft.com/sharepoint/v3"/>
    <xsd:import namespace="e10c8cff-f1b9-462f-9532-75272795b724"/>
    <xsd:element name="properties">
      <xsd:complexType>
        <xsd:sequence>
          <xsd:element name="documentManagement">
            <xsd:complexType>
              <xsd:all>
                <xsd:element ref="ns1:AverageRating" minOccurs="0"/>
                <xsd:element ref="ns1:RatingCount" minOccurs="0"/>
                <xsd:element ref="ns2:Comment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e10c8cff-f1b9-462f-9532-75272795b724" elementFormDefault="qualified">
    <xsd:import namespace="http://schemas.microsoft.com/office/2006/documentManagement/types"/>
    <xsd:import namespace="http://schemas.microsoft.com/office/infopath/2007/PartnerControls"/>
    <xsd:element name="CommentCount" ma:index="10" nillable="true" ma:displayName="Comment Count" ma:description="Comment Count" ma:internalName="CommentCount" ma:readOnly="tru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05DE20-3E00-4460-8ABA-4110C899F874}">
  <ds:schemaRefs>
    <ds:schemaRef ds:uri="http://schemas.microsoft.com/sharepoint/v3/contenttype/forms"/>
  </ds:schemaRefs>
</ds:datastoreItem>
</file>

<file path=customXml/itemProps2.xml><?xml version="1.0" encoding="utf-8"?>
<ds:datastoreItem xmlns:ds="http://schemas.openxmlformats.org/officeDocument/2006/customXml" ds:itemID="{5D22661E-0BAC-494A-86B4-DD4A1044C6B5}">
  <ds:schemaRefs>
    <ds:schemaRef ds:uri="http://purl.org/dc/elements/1.1/"/>
    <ds:schemaRef ds:uri="http://schemas.microsoft.com/office/2006/metadata/properties"/>
    <ds:schemaRef ds:uri="http://schemas.microsoft.com/office/2006/documentManagement/types"/>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e10c8cff-f1b9-462f-9532-75272795b724"/>
    <ds:schemaRef ds:uri="http://www.w3.org/XML/1998/namespace"/>
  </ds:schemaRefs>
</ds:datastoreItem>
</file>

<file path=customXml/itemProps3.xml><?xml version="1.0" encoding="utf-8"?>
<ds:datastoreItem xmlns:ds="http://schemas.openxmlformats.org/officeDocument/2006/customXml" ds:itemID="{102AB8D3-BE70-479B-8048-3C307AB16A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10c8cff-f1b9-462f-9532-75272795b7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SQL Server 2012 Query Optimization</Template>
  <TotalTime>10037</TotalTime>
  <Words>5454</Words>
  <Application>Microsoft Office PowerPoint</Application>
  <PresentationFormat>On-screen Show (4:3)</PresentationFormat>
  <Paragraphs>831</Paragraphs>
  <Slides>15</Slides>
  <Notes>14</Notes>
  <HiddenSlides>2</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SQL Server 2012 Query Optimization</vt:lpstr>
      <vt:lpstr>Lesson 18: Statistics</vt:lpstr>
      <vt:lpstr>Conditions and Terms of Use </vt:lpstr>
      <vt:lpstr>Students: How to View this Presentation</vt:lpstr>
      <vt:lpstr>Objectives</vt:lpstr>
      <vt:lpstr>Concepts</vt:lpstr>
      <vt:lpstr>Viewing statistics</vt:lpstr>
      <vt:lpstr>Statistics Creation</vt:lpstr>
      <vt:lpstr>Filtered Statistics</vt:lpstr>
      <vt:lpstr>Improving Cardinality Estimates</vt:lpstr>
      <vt:lpstr>Automatic Statistics Maintenance</vt:lpstr>
      <vt:lpstr>Manual Statistics Maintenance</vt:lpstr>
      <vt:lpstr>Database replica statistics</vt:lpstr>
      <vt:lpstr>Common Scenarios</vt:lpstr>
      <vt:lpstr>Ascending Keys</vt:lpstr>
      <vt:lpstr>Lesson Review </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Peet Slikker</dc:creator>
  <cp:lastModifiedBy>Pam Lahoud</cp:lastModifiedBy>
  <cp:revision>730</cp:revision>
  <dcterms:created xsi:type="dcterms:W3CDTF">2011-12-01T02:53:59Z</dcterms:created>
  <dcterms:modified xsi:type="dcterms:W3CDTF">2013-01-11T02:53:55Z</dcterms:modified>
  <cp:version>061520111936</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0x0101005FA892B5D7F0A643ACDB94198F650643</vt:lpwstr>
  </property>
  <property fmtid="{D5CDD505-2E9C-101B-9397-08002B2CF9AE}" pid="3" name="TaxKeyword">
    <vt:lpwstr/>
  </property>
</Properties>
</file>