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20" r:id="rId4"/>
  </p:sldMasterIdLst>
  <p:notesMasterIdLst>
    <p:notesMasterId r:id="rId32"/>
  </p:notesMasterIdLst>
  <p:handoutMasterIdLst>
    <p:handoutMasterId r:id="rId33"/>
  </p:handoutMasterIdLst>
  <p:sldIdLst>
    <p:sldId id="323" r:id="rId5"/>
    <p:sldId id="262" r:id="rId6"/>
    <p:sldId id="298" r:id="rId7"/>
    <p:sldId id="294" r:id="rId8"/>
    <p:sldId id="332" r:id="rId9"/>
    <p:sldId id="333" r:id="rId10"/>
    <p:sldId id="339" r:id="rId11"/>
    <p:sldId id="362" r:id="rId12"/>
    <p:sldId id="343" r:id="rId13"/>
    <p:sldId id="341" r:id="rId14"/>
    <p:sldId id="344" r:id="rId15"/>
    <p:sldId id="342" r:id="rId16"/>
    <p:sldId id="345" r:id="rId17"/>
    <p:sldId id="346" r:id="rId18"/>
    <p:sldId id="347" r:id="rId19"/>
    <p:sldId id="348" r:id="rId20"/>
    <p:sldId id="349" r:id="rId21"/>
    <p:sldId id="350" r:id="rId22"/>
    <p:sldId id="355" r:id="rId23"/>
    <p:sldId id="351" r:id="rId24"/>
    <p:sldId id="354" r:id="rId25"/>
    <p:sldId id="352" r:id="rId26"/>
    <p:sldId id="358" r:id="rId27"/>
    <p:sldId id="359" r:id="rId28"/>
    <p:sldId id="361" r:id="rId29"/>
    <p:sldId id="357" r:id="rId30"/>
    <p:sldId id="363"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Windows User" initials="WU" lastIdx="1" clrIdx="1"/>
  <p:cmAuthor id="2" name="Ruben Gonzalez Davila" initials="RG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C85"/>
    <a:srgbClr val="FFE48F"/>
    <a:srgbClr val="ECBA3C"/>
    <a:srgbClr val="BAE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4" autoAdjust="0"/>
    <p:restoredTop sz="54286" autoAdjust="0"/>
  </p:normalViewPr>
  <p:slideViewPr>
    <p:cSldViewPr>
      <p:cViewPr varScale="1">
        <p:scale>
          <a:sx n="43" d="100"/>
          <a:sy n="43" d="100"/>
        </p:scale>
        <p:origin x="-159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2" d="100"/>
          <a:sy n="92" d="100"/>
        </p:scale>
        <p:origin x="-3690"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11/28/2012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05000" y="111696"/>
            <a:ext cx="3875087" cy="29051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92832" y="3098800"/>
            <a:ext cx="6624736"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1950" indent="0" algn="l" defTabSz="914400" rtl="0" eaLnBrk="1" latinLnBrk="0" hangingPunct="1">
      <a:defRPr sz="1200" kern="1200">
        <a:solidFill>
          <a:schemeClr val="tx1"/>
        </a:solidFill>
        <a:latin typeface="+mn-lt"/>
        <a:ea typeface="+mn-ea"/>
        <a:cs typeface="+mn-cs"/>
      </a:defRPr>
    </a:lvl3pPr>
    <a:lvl4pPr marL="542925" indent="0" algn="l" defTabSz="914400" rtl="0" eaLnBrk="1" latinLnBrk="0" hangingPunct="1">
      <a:defRPr sz="1200" kern="1200">
        <a:solidFill>
          <a:schemeClr val="tx1"/>
        </a:solidFill>
        <a:latin typeface="+mn-lt"/>
        <a:ea typeface="+mn-ea"/>
        <a:cs typeface="+mn-cs"/>
      </a:defRPr>
    </a:lvl4pPr>
    <a:lvl5pPr marL="714375"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technet.microsoft.com/en-us/library/ms191318(SQL.90).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blogs.msdn.com/b/craigfr/archive/2006/07/26/nested-loops-join.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technet.microsoft.com/en-us/library/ms190967(SQL.90).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blogs.msdn.com/b/craigfr/archive/2006/08/03/merge-join.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technet.microsoft.com/en-us/library/ms189313(SQL.90).aspx"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blogs.msdn.com/b/craigfr/archive/2006/08/10/687630.aspx"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cial.technet.microsoft.com/wiki/contents/articles/sql-server-columnstore-performance-tuning.asp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blogs.msdn.com/b/craigfr/archive/2006/09/13/752728.aspx"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blogs.msdn.com/b/craigfr/archive/2006/09/20/hash-aggregate.aspx"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ms191158(v=SQL.110).aspx"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msdn.microsoft.com/en-us/library/ms189747(v=SQL.110).aspx" TargetMode="External"/><Relationship Id="rId3" Type="http://schemas.openxmlformats.org/officeDocument/2006/relationships/hyperlink" Target="http://msdn.microsoft.com/en-us/library/ms180765(v=SQL.110).aspx" TargetMode="External"/><Relationship Id="rId7" Type="http://schemas.openxmlformats.org/officeDocument/2006/relationships/hyperlink" Target="http://msdn.microsoft.com/en-us/library/ms187757(v=SQL.110).aspx"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msdn.microsoft.com/en-us/library/ms180765.aspx" TargetMode="External"/><Relationship Id="rId5" Type="http://schemas.openxmlformats.org/officeDocument/2006/relationships/hyperlink" Target="http://127.0.0.1:47873/help/1-8272/ms.help?method=page&amp;id=E26F0867-9BE3-4B2E-969E-7F2840230770&amp;product=SQLServer&amp;productVersion=110&amp;topicVersion=110&amp;locale=EN-US&amp;topicLocale=EN-US&amp;embedded=true" TargetMode="External"/><Relationship Id="rId4" Type="http://schemas.openxmlformats.org/officeDocument/2006/relationships/hyperlink" Target="http://www.microsoft.com/learning/en/us/book.aspx?ID=8565&amp;locale=en-u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ms191158(v=SQL.110).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endParaRPr lang="en-AU"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0</a:t>
            </a:fld>
            <a:endParaRPr lang="en-US"/>
          </a:p>
        </p:txBody>
      </p:sp>
    </p:spTree>
    <p:extLst>
      <p:ext uri="{BB962C8B-B14F-4D97-AF65-F5344CB8AC3E}">
        <p14:creationId xmlns:p14="http://schemas.microsoft.com/office/powerpoint/2010/main" val="54683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a:bodyPr>
          <a:lstStyle/>
          <a:p>
            <a:r>
              <a:rPr lang="en-AU" dirty="0" smtClean="0"/>
              <a:t>A </a:t>
            </a:r>
            <a:r>
              <a:rPr lang="en-AU" dirty="0"/>
              <a:t>nested loop </a:t>
            </a:r>
            <a:r>
              <a:rPr lang="en-AU" dirty="0" smtClean="0"/>
              <a:t>join:</a:t>
            </a:r>
          </a:p>
          <a:p>
            <a:pPr marL="171450" indent="-171450">
              <a:buFont typeface="Arial" pitchFamily="34" charset="0"/>
              <a:buChar char="•"/>
            </a:pPr>
            <a:r>
              <a:rPr lang="en-AU" dirty="0" smtClean="0"/>
              <a:t>finds </a:t>
            </a:r>
            <a:r>
              <a:rPr lang="en-AU" dirty="0"/>
              <a:t>all matches in the inner table for each row of the outer </a:t>
            </a:r>
            <a:r>
              <a:rPr lang="en-AU" dirty="0" smtClean="0"/>
              <a:t>table</a:t>
            </a:r>
          </a:p>
          <a:p>
            <a:pPr marL="171450" indent="-171450">
              <a:buFont typeface="Arial" pitchFamily="34" charset="0"/>
              <a:buChar char="•"/>
            </a:pPr>
            <a:r>
              <a:rPr lang="en-AU" dirty="0" smtClean="0"/>
              <a:t>requires </a:t>
            </a:r>
            <a:r>
              <a:rPr lang="en-AU" dirty="0"/>
              <a:t>that the smaller resultset appear as the outer table</a:t>
            </a:r>
            <a:r>
              <a:rPr lang="en-AU" dirty="0" smtClean="0"/>
              <a:t>.</a:t>
            </a:r>
          </a:p>
          <a:p>
            <a:pPr marL="171450" indent="-171450">
              <a:buFont typeface="Arial" pitchFamily="34" charset="0"/>
              <a:buChar char="•"/>
            </a:pPr>
            <a:endParaRPr lang="en-AU" dirty="0"/>
          </a:p>
          <a:p>
            <a:endParaRPr lang="en-AU" dirty="0"/>
          </a:p>
          <a:p>
            <a:r>
              <a:rPr lang="en-AU" dirty="0" smtClean="0"/>
              <a:t>For every </a:t>
            </a:r>
            <a:r>
              <a:rPr lang="en-AU" dirty="0"/>
              <a:t>iteration of the outer </a:t>
            </a:r>
            <a:r>
              <a:rPr lang="en-AU" dirty="0" smtClean="0"/>
              <a:t>loop one of the following tasks is performed:</a:t>
            </a:r>
            <a:endParaRPr lang="en-AU" dirty="0"/>
          </a:p>
          <a:p>
            <a:pPr marL="171450" indent="-171450">
              <a:buFont typeface="Arial" pitchFamily="34" charset="0"/>
              <a:buChar char="•"/>
            </a:pPr>
            <a:r>
              <a:rPr lang="en-AU" dirty="0" smtClean="0"/>
              <a:t>Index </a:t>
            </a:r>
            <a:r>
              <a:rPr lang="en-AU" dirty="0"/>
              <a:t>or table </a:t>
            </a:r>
            <a:r>
              <a:rPr lang="en-AU" dirty="0" smtClean="0"/>
              <a:t>scan, known as a naive nested loops join</a:t>
            </a:r>
          </a:p>
          <a:p>
            <a:pPr marL="171450" indent="-171450">
              <a:buFont typeface="Arial" pitchFamily="34" charset="0"/>
              <a:buChar char="•"/>
            </a:pPr>
            <a:r>
              <a:rPr lang="en-AU" dirty="0" smtClean="0"/>
              <a:t>Index </a:t>
            </a:r>
            <a:r>
              <a:rPr lang="en-AU" dirty="0"/>
              <a:t>seek + lookup </a:t>
            </a:r>
            <a:endParaRPr lang="en-AU" dirty="0" smtClean="0"/>
          </a:p>
          <a:p>
            <a:pPr marL="171450" indent="-171450">
              <a:buFont typeface="Arial" pitchFamily="34" charset="0"/>
              <a:buChar char="•"/>
            </a:pPr>
            <a:r>
              <a:rPr lang="en-AU" dirty="0" smtClean="0"/>
              <a:t>Covering </a:t>
            </a:r>
            <a:r>
              <a:rPr lang="en-AU" dirty="0"/>
              <a:t>index seek </a:t>
            </a:r>
            <a:endParaRPr lang="en-AU" dirty="0" smtClean="0"/>
          </a:p>
          <a:p>
            <a:pPr marL="171450" indent="-171450">
              <a:buFont typeface="Arial" pitchFamily="34" charset="0"/>
              <a:buChar char="•"/>
            </a:pPr>
            <a:r>
              <a:rPr lang="en-AU" dirty="0" smtClean="0"/>
              <a:t>Index </a:t>
            </a:r>
            <a:r>
              <a:rPr lang="en-AU" dirty="0"/>
              <a:t>spool </a:t>
            </a:r>
          </a:p>
          <a:p>
            <a:endParaRPr lang="en-AU" dirty="0"/>
          </a:p>
          <a:p>
            <a:endParaRPr lang="en-AU" dirty="0" smtClean="0"/>
          </a:p>
          <a:p>
            <a:r>
              <a:rPr lang="en-AU" dirty="0" smtClean="0"/>
              <a:t>A </a:t>
            </a:r>
            <a:r>
              <a:rPr lang="en-AU" dirty="0"/>
              <a:t>nested loop join operator has two inputs—an outer table (also known as outer loop)</a:t>
            </a:r>
          </a:p>
          <a:p>
            <a:r>
              <a:rPr lang="en-AU" dirty="0"/>
              <a:t>and an inner table (also known as inner loop). The top input to the nested loop join</a:t>
            </a:r>
          </a:p>
          <a:p>
            <a:r>
              <a:rPr lang="en-AU" dirty="0"/>
              <a:t>operator is the outer table, and the bottom input to the nested loop join operator is the</a:t>
            </a:r>
          </a:p>
          <a:p>
            <a:r>
              <a:rPr lang="en-AU" dirty="0"/>
              <a:t>inner table.</a:t>
            </a:r>
          </a:p>
          <a:p>
            <a:endParaRPr lang="en-US" dirty="0">
              <a:latin typeface="Times New Roman" pitchFamily="18" charset="0"/>
            </a:endParaRPr>
          </a:p>
          <a:p>
            <a:endParaRPr lang="en-US" dirty="0" smtClean="0">
              <a:latin typeface="Times New Roman" pitchFamily="18" charset="0"/>
            </a:endParaRPr>
          </a:p>
          <a:p>
            <a:endParaRPr lang="en-US" dirty="0">
              <a:latin typeface="Times New Roman" pitchFamily="18" charset="0"/>
            </a:endParaRPr>
          </a:p>
          <a:p>
            <a:endParaRPr lang="en-US" dirty="0" smtClean="0">
              <a:latin typeface="Times New Roman" pitchFamily="18" charset="0"/>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a:p>
        </p:txBody>
      </p:sp>
    </p:spTree>
    <p:extLst>
      <p:ext uri="{BB962C8B-B14F-4D97-AF65-F5344CB8AC3E}">
        <p14:creationId xmlns:p14="http://schemas.microsoft.com/office/powerpoint/2010/main" val="1390837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a:bodyPr>
          <a:lstStyle/>
          <a:p>
            <a:r>
              <a:rPr lang="en-AU" dirty="0" smtClean="0"/>
              <a:t>Requires </a:t>
            </a:r>
            <a:r>
              <a:rPr lang="en-AU" dirty="0"/>
              <a:t>that the smaller resultset appear as the outer table</a:t>
            </a:r>
            <a:r>
              <a:rPr lang="en-AU" dirty="0" smtClean="0"/>
              <a:t>.  If the optimizer incorrectly estimates the size of the outer table, this algorithm can become very inefficient.</a:t>
            </a:r>
            <a:endParaRPr lang="en-AU" dirty="0"/>
          </a:p>
          <a:p>
            <a:pPr marL="0" indent="0">
              <a:buFont typeface="Arial" pitchFamily="34" charset="0"/>
              <a:buNone/>
            </a:pPr>
            <a:endParaRPr lang="en-AU" dirty="0" smtClean="0"/>
          </a:p>
          <a:p>
            <a:pPr marL="0" indent="0">
              <a:buFont typeface="Arial" pitchFamily="34" charset="0"/>
              <a:buNone/>
            </a:pPr>
            <a:r>
              <a:rPr lang="en-AU" dirty="0" smtClean="0"/>
              <a:t>N</a:t>
            </a:r>
            <a:r>
              <a:rPr lang="en-AU" baseline="0" dirty="0" smtClean="0"/>
              <a:t>ested Loops Join resources:</a:t>
            </a:r>
            <a:endParaRPr lang="en-AU" dirty="0" smtClean="0"/>
          </a:p>
          <a:p>
            <a:pPr marL="171450" indent="-171450">
              <a:buFont typeface="Arial" pitchFamily="34" charset="0"/>
              <a:buChar char="•"/>
            </a:pPr>
            <a:r>
              <a:rPr lang="en-AU" dirty="0" smtClean="0"/>
              <a:t>low </a:t>
            </a:r>
            <a:r>
              <a:rPr lang="en-AU" dirty="0"/>
              <a:t>memory </a:t>
            </a:r>
            <a:r>
              <a:rPr lang="en-AU" dirty="0" smtClean="0"/>
              <a:t>requirement</a:t>
            </a:r>
          </a:p>
          <a:p>
            <a:pPr marL="171450" indent="-171450">
              <a:buFont typeface="Arial" pitchFamily="34" charset="0"/>
              <a:buChar char="•"/>
            </a:pPr>
            <a:r>
              <a:rPr lang="en-AU" dirty="0" smtClean="0"/>
              <a:t>low CPU usage requirement</a:t>
            </a:r>
          </a:p>
          <a:p>
            <a:pPr marL="171450" indent="-171450">
              <a:buFont typeface="Arial" pitchFamily="34" charset="0"/>
              <a:buChar char="•"/>
            </a:pPr>
            <a:r>
              <a:rPr lang="en-AU" dirty="0" smtClean="0"/>
              <a:t>Physical IO varies according to the join participants</a:t>
            </a:r>
          </a:p>
          <a:p>
            <a:r>
              <a:rPr lang="en-AU" dirty="0" smtClean="0"/>
              <a:t>A foreign key relationship is often one-to-many, which means that a parent table will have significantly less rows than a child table for a given joining key. SQL Server can make use of the efficient Nested Loops Join operator for table with foreign keys defined if:</a:t>
            </a:r>
          </a:p>
          <a:p>
            <a:pPr marL="171450" indent="-171450">
              <a:buFont typeface="Arial" pitchFamily="34" charset="0"/>
              <a:buChar char="•"/>
            </a:pPr>
            <a:r>
              <a:rPr lang="en-AU" dirty="0"/>
              <a:t>t</a:t>
            </a:r>
            <a:r>
              <a:rPr lang="en-AU" dirty="0" smtClean="0"/>
              <a:t>he parent is indexed</a:t>
            </a:r>
          </a:p>
          <a:p>
            <a:pPr marL="171450" indent="-171450">
              <a:buFont typeface="Arial" pitchFamily="34" charset="0"/>
              <a:buChar char="•"/>
            </a:pPr>
            <a:r>
              <a:rPr lang="en-AU" dirty="0"/>
              <a:t>t</a:t>
            </a:r>
            <a:r>
              <a:rPr lang="en-AU" dirty="0" smtClean="0"/>
              <a:t>he  parent is a unique constraint or a primary key</a:t>
            </a:r>
          </a:p>
          <a:p>
            <a:endParaRPr lang="en-AU" dirty="0" smtClean="0"/>
          </a:p>
          <a:p>
            <a:r>
              <a:rPr lang="en-AU" dirty="0"/>
              <a:t>SQL Server may sort the outer table to improve the locality of seeks. A nested loop </a:t>
            </a:r>
            <a:r>
              <a:rPr lang="en-AU" dirty="0" smtClean="0"/>
              <a:t>join takes </a:t>
            </a:r>
            <a:r>
              <a:rPr lang="en-AU" dirty="0"/>
              <a:t>a row from the outer table and uses the join key values from that row to seek </a:t>
            </a:r>
            <a:r>
              <a:rPr lang="en-AU" dirty="0" smtClean="0"/>
              <a:t>or scan </a:t>
            </a:r>
            <a:r>
              <a:rPr lang="en-AU" dirty="0"/>
              <a:t>the inner table for matching rows. If any matching rows are found in the inner </a:t>
            </a:r>
            <a:r>
              <a:rPr lang="en-AU" dirty="0" smtClean="0"/>
              <a:t>table, the </a:t>
            </a:r>
            <a:r>
              <a:rPr lang="en-AU" dirty="0"/>
              <a:t>row is returned</a:t>
            </a:r>
            <a:r>
              <a:rPr lang="en-AU" dirty="0" smtClean="0"/>
              <a:t>.</a:t>
            </a:r>
          </a:p>
          <a:p>
            <a:endParaRPr lang="en-AU" dirty="0"/>
          </a:p>
          <a:p>
            <a:r>
              <a:rPr lang="en-AU" dirty="0" smtClean="0"/>
              <a:t>A sort can be avoided by using an index that covers the query.</a:t>
            </a:r>
            <a:endParaRPr lang="en-AU" dirty="0"/>
          </a:p>
          <a:p>
            <a:endParaRPr lang="en-US" dirty="0" smtClean="0"/>
          </a:p>
          <a:p>
            <a:r>
              <a:rPr lang="en-US" dirty="0" smtClean="0"/>
              <a:t>In some situations, such as the usage of TOP or SET ROWCOUNT, SQL Server may need to sort outer table for seeks. This may not be efficient since resources are used to perform the sort. Also, </a:t>
            </a:r>
            <a:r>
              <a:rPr lang="en-US" dirty="0"/>
              <a:t>means all rows have to be read </a:t>
            </a:r>
            <a:r>
              <a:rPr lang="en-US" dirty="0" smtClean="0"/>
              <a:t>first which may not be necessary when a TOP or SET ROWCOUNT is used. If a sort is performed it will be denoted in the XML </a:t>
            </a:r>
            <a:r>
              <a:rPr lang="en-US" dirty="0" err="1" smtClean="0"/>
              <a:t>Showplan</a:t>
            </a:r>
            <a:r>
              <a:rPr lang="en-US" dirty="0" smtClean="0"/>
              <a:t> output as: </a:t>
            </a:r>
          </a:p>
          <a:p>
            <a:endParaRPr lang="en-US" dirty="0" smtClean="0">
              <a:latin typeface="Times New Roman" pitchFamily="18" charset="0"/>
            </a:endParaRPr>
          </a:p>
          <a:p>
            <a:endParaRPr lang="en-US" dirty="0" smtClean="0">
              <a:latin typeface="Times New Roman" pitchFamily="18" charset="0"/>
            </a:endParaRPr>
          </a:p>
          <a:p>
            <a:r>
              <a:rPr lang="en-US" dirty="0" smtClean="0"/>
              <a:t>More information:</a:t>
            </a:r>
          </a:p>
          <a:p>
            <a:r>
              <a:rPr lang="en-AU" dirty="0"/>
              <a:t>Understanding Nested Loops Join - </a:t>
            </a:r>
            <a:r>
              <a:rPr lang="en-AU" dirty="0">
                <a:hlinkClick r:id="rId3"/>
              </a:rPr>
              <a:t>http://technet.microsoft.com/en-us/library/ms191318(SQL.90).</a:t>
            </a:r>
            <a:r>
              <a:rPr lang="en-AU" dirty="0" smtClean="0">
                <a:hlinkClick r:id="rId3"/>
              </a:rPr>
              <a:t>aspx</a:t>
            </a:r>
            <a:r>
              <a:rPr lang="en-AU" dirty="0" smtClean="0"/>
              <a:t> </a:t>
            </a:r>
          </a:p>
          <a:p>
            <a:r>
              <a:rPr lang="en-AU" dirty="0"/>
              <a:t>Nested Loops Join - </a:t>
            </a:r>
            <a:r>
              <a:rPr lang="en-AU" dirty="0">
                <a:hlinkClick r:id="rId4"/>
              </a:rPr>
              <a:t>http://</a:t>
            </a:r>
            <a:r>
              <a:rPr lang="en-AU" dirty="0" smtClean="0">
                <a:hlinkClick r:id="rId4"/>
              </a:rPr>
              <a:t>blogs.msdn.com/b/craigfr/archive/2006/07/26/nested-loops-join.aspx</a:t>
            </a:r>
            <a:r>
              <a:rPr lang="en-AU" dirty="0" smtClean="0"/>
              <a:t> </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a:p>
        </p:txBody>
      </p:sp>
      <p:sp>
        <p:nvSpPr>
          <p:cNvPr id="6" name="Rectangle 5"/>
          <p:cNvSpPr/>
          <p:nvPr/>
        </p:nvSpPr>
        <p:spPr>
          <a:xfrm>
            <a:off x="2137048" y="7439820"/>
            <a:ext cx="2160240"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AU" sz="1200" dirty="0">
                <a:solidFill>
                  <a:prstClr val="black"/>
                </a:solidFill>
                <a:latin typeface="Times New Roman" pitchFamily="18" charset="0"/>
              </a:rPr>
              <a:t>&lt;</a:t>
            </a:r>
            <a:r>
              <a:rPr lang="en-AU" sz="1200" dirty="0" err="1">
                <a:solidFill>
                  <a:prstClr val="black"/>
                </a:solidFill>
                <a:latin typeface="Times New Roman" pitchFamily="18" charset="0"/>
              </a:rPr>
              <a:t>NestedLoops</a:t>
            </a:r>
            <a:r>
              <a:rPr lang="en-AU" sz="1200" dirty="0">
                <a:solidFill>
                  <a:prstClr val="black"/>
                </a:solidFill>
                <a:latin typeface="Times New Roman" pitchFamily="18" charset="0"/>
              </a:rPr>
              <a:t> Optimized="1</a:t>
            </a:r>
            <a:r>
              <a:rPr lang="en-AU" sz="1200" dirty="0" smtClean="0">
                <a:solidFill>
                  <a:prstClr val="black"/>
                </a:solidFill>
                <a:latin typeface="Times New Roman" pitchFamily="18" charset="0"/>
              </a:rPr>
              <a:t>"&gt;</a:t>
            </a:r>
            <a:endParaRPr lang="en-AU" sz="1200" dirty="0">
              <a:solidFill>
                <a:prstClr val="black"/>
              </a:solidFill>
            </a:endParaRPr>
          </a:p>
        </p:txBody>
      </p:sp>
    </p:spTree>
    <p:extLst>
      <p:ext uri="{BB962C8B-B14F-4D97-AF65-F5344CB8AC3E}">
        <p14:creationId xmlns:p14="http://schemas.microsoft.com/office/powerpoint/2010/main" val="1390837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a:t>A merge join simultaneously passes over two sorted inputs to perform inner joins, outer joins, semi-joins, intersections, and union logical operations. </a:t>
            </a:r>
            <a:endParaRPr lang="en-AU" dirty="0" smtClean="0"/>
          </a:p>
          <a:p>
            <a:endParaRPr lang="en-AU" dirty="0" smtClean="0"/>
          </a:p>
          <a:p>
            <a:r>
              <a:rPr lang="en-AU" dirty="0" smtClean="0"/>
              <a:t>A </a:t>
            </a:r>
            <a:r>
              <a:rPr lang="en-AU" dirty="0"/>
              <a:t>merge join exploits sorted scans of B-tree indexes and is generally the preferred method if the join fields are indexed, and if the columns represented in the index cover the query. </a:t>
            </a:r>
            <a:endParaRPr lang="en-AU" dirty="0" smtClean="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a:p>
        </p:txBody>
      </p:sp>
    </p:spTree>
    <p:extLst>
      <p:ext uri="{BB962C8B-B14F-4D97-AF65-F5344CB8AC3E}">
        <p14:creationId xmlns:p14="http://schemas.microsoft.com/office/powerpoint/2010/main" val="4265167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endParaRPr lang="en-US" dirty="0" smtClean="0"/>
          </a:p>
          <a:p>
            <a:r>
              <a:rPr lang="en-US" dirty="0" smtClean="0"/>
              <a:t>If an input</a:t>
            </a:r>
            <a:r>
              <a:rPr lang="en-US" baseline="0" dirty="0" smtClean="0"/>
              <a:t> requires sorting then additional resources will be required.</a:t>
            </a:r>
            <a:endParaRPr lang="en-US" dirty="0" smtClean="0"/>
          </a:p>
          <a:p>
            <a:endParaRPr lang="en-US" dirty="0" smtClean="0"/>
          </a:p>
          <a:p>
            <a:r>
              <a:rPr lang="en-US" dirty="0" smtClean="0"/>
              <a:t>A merge join is preferred if the join fields are indexed and columns are covered.</a:t>
            </a:r>
          </a:p>
          <a:p>
            <a:endParaRPr lang="en-US" dirty="0" smtClean="0"/>
          </a:p>
          <a:p>
            <a:r>
              <a:rPr lang="en-US" dirty="0" smtClean="0"/>
              <a:t>A</a:t>
            </a:r>
            <a:r>
              <a:rPr lang="en-US" baseline="0" dirty="0" smtClean="0"/>
              <a:t> merge join has the following resource usage:</a:t>
            </a:r>
          </a:p>
          <a:p>
            <a:pPr marL="171450" indent="-171450">
              <a:buFont typeface="Arial" pitchFamily="34" charset="0"/>
              <a:buChar char="•"/>
            </a:pPr>
            <a:r>
              <a:rPr lang="en-US" baseline="0" dirty="0" smtClean="0"/>
              <a:t>low memory, unless there are many duplicates on the inner side</a:t>
            </a:r>
          </a:p>
          <a:p>
            <a:pPr marL="171450" indent="-171450">
              <a:buFont typeface="Arial" pitchFamily="34" charset="0"/>
              <a:buChar char="•"/>
            </a:pPr>
            <a:r>
              <a:rPr lang="en-US" dirty="0" smtClean="0"/>
              <a:t>low</a:t>
            </a:r>
            <a:r>
              <a:rPr lang="en-US" baseline="0" dirty="0" smtClean="0"/>
              <a:t> CPU</a:t>
            </a:r>
          </a:p>
          <a:p>
            <a:pPr marL="171450" indent="-171450">
              <a:buFont typeface="Arial" pitchFamily="34" charset="0"/>
              <a:buChar char="•"/>
            </a:pPr>
            <a:r>
              <a:rPr lang="en-US" baseline="0" dirty="0" smtClean="0"/>
              <a:t>low IO</a:t>
            </a:r>
          </a:p>
          <a:p>
            <a:pPr marL="171450" indent="-171450">
              <a:buFont typeface="Arial" pitchFamily="34" charset="0"/>
              <a:buChar char="•"/>
            </a:pPr>
            <a:endParaRPr lang="en-US" dirty="0" smtClean="0"/>
          </a:p>
          <a:p>
            <a:r>
              <a:rPr lang="en-US" dirty="0" smtClean="0"/>
              <a:t>More information</a:t>
            </a:r>
          </a:p>
          <a:p>
            <a:r>
              <a:rPr lang="en-AU" dirty="0"/>
              <a:t>Understanding Merge Joins - </a:t>
            </a:r>
            <a:r>
              <a:rPr lang="en-AU" dirty="0">
                <a:hlinkClick r:id="rId3"/>
              </a:rPr>
              <a:t>http://technet.microsoft.com/en-us/library/ms190967(SQL.90).</a:t>
            </a:r>
            <a:r>
              <a:rPr lang="en-AU" dirty="0" smtClean="0">
                <a:hlinkClick r:id="rId3"/>
              </a:rPr>
              <a:t>aspx</a:t>
            </a:r>
            <a:r>
              <a:rPr lang="en-AU" dirty="0" smtClean="0"/>
              <a:t> </a:t>
            </a:r>
            <a:endParaRPr lang="en-US" dirty="0" smtClean="0"/>
          </a:p>
          <a:p>
            <a:r>
              <a:rPr lang="en-US" dirty="0" smtClean="0"/>
              <a:t>Merge </a:t>
            </a:r>
            <a:r>
              <a:rPr lang="en-US" dirty="0"/>
              <a:t>Join - </a:t>
            </a:r>
            <a:r>
              <a:rPr lang="en-US" dirty="0">
                <a:hlinkClick r:id="rId4"/>
              </a:rPr>
              <a:t>http://</a:t>
            </a:r>
            <a:r>
              <a:rPr lang="en-US" dirty="0" smtClean="0">
                <a:hlinkClick r:id="rId4"/>
              </a:rPr>
              <a:t>blogs.msdn.com/b/craigfr/archive/2006/08/03/merge-join.aspx</a:t>
            </a:r>
            <a:r>
              <a:rPr lang="en-US" dirty="0" smtClean="0"/>
              <a:t> </a:t>
            </a:r>
          </a:p>
          <a:p>
            <a:endParaRPr lang="en-US" dirty="0" smtClean="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a:p>
        </p:txBody>
      </p:sp>
    </p:spTree>
    <p:extLst>
      <p:ext uri="{BB962C8B-B14F-4D97-AF65-F5344CB8AC3E}">
        <p14:creationId xmlns:p14="http://schemas.microsoft.com/office/powerpoint/2010/main" val="4265167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The hash</a:t>
            </a:r>
            <a:r>
              <a:rPr lang="en-AU" baseline="0" dirty="0" smtClean="0"/>
              <a:t> join:</a:t>
            </a:r>
          </a:p>
          <a:p>
            <a:pPr marL="171450" indent="-171450">
              <a:buFont typeface="Arial" pitchFamily="34" charset="0"/>
              <a:buChar char="•"/>
            </a:pPr>
            <a:r>
              <a:rPr lang="en-AU" baseline="0" dirty="0" smtClean="0"/>
              <a:t>Uses the outer table to build the hash table</a:t>
            </a:r>
          </a:p>
          <a:p>
            <a:pPr marL="171450" indent="-171450">
              <a:buFont typeface="Arial" pitchFamily="34" charset="0"/>
              <a:buChar char="•"/>
            </a:pPr>
            <a:r>
              <a:rPr lang="en-AU" baseline="0" dirty="0" smtClean="0"/>
              <a:t>Completely reads the outer table before accessing the first inner row, which does not occur in nested loop joins.</a:t>
            </a:r>
          </a:p>
          <a:p>
            <a:pPr marL="171450" indent="-171450">
              <a:buFont typeface="Arial" pitchFamily="34" charset="0"/>
              <a:buChar char="•"/>
            </a:pPr>
            <a:r>
              <a:rPr lang="en-AU" baseline="0" dirty="0" smtClean="0"/>
              <a:t>The smaller table is the outer table</a:t>
            </a:r>
          </a:p>
          <a:p>
            <a:pPr marL="171450" indent="-171450">
              <a:buFont typeface="Arial" pitchFamily="34" charset="0"/>
              <a:buChar char="•"/>
            </a:pPr>
            <a:endParaRPr lang="en-AU" baseline="0" dirty="0" smtClean="0"/>
          </a:p>
          <a:p>
            <a:r>
              <a:rPr lang="en-AU" dirty="0" smtClean="0"/>
              <a:t>Hash </a:t>
            </a:r>
            <a:r>
              <a:rPr lang="en-AU" dirty="0"/>
              <a:t>join takes two inputs: </a:t>
            </a:r>
          </a:p>
          <a:p>
            <a:r>
              <a:rPr lang="en-AU" b="1" i="1" dirty="0" smtClean="0"/>
              <a:t>Build input</a:t>
            </a:r>
            <a:endParaRPr lang="en-AU" dirty="0" smtClean="0"/>
          </a:p>
          <a:p>
            <a:pPr marL="171450" indent="-171450">
              <a:buFont typeface="Arial" pitchFamily="34" charset="0"/>
              <a:buChar char="•"/>
            </a:pPr>
            <a:r>
              <a:rPr lang="en-AU" dirty="0" smtClean="0"/>
              <a:t>builds </a:t>
            </a:r>
            <a:r>
              <a:rPr lang="en-AU" dirty="0"/>
              <a:t>hash buckets by using complicated hash functions that group the </a:t>
            </a:r>
            <a:r>
              <a:rPr lang="en-AU" dirty="0" smtClean="0"/>
              <a:t>data</a:t>
            </a:r>
          </a:p>
          <a:p>
            <a:pPr marL="171450" indent="-171450">
              <a:buFont typeface="Arial" pitchFamily="34" charset="0"/>
              <a:buChar char="•"/>
            </a:pPr>
            <a:r>
              <a:rPr lang="en-AU" dirty="0" smtClean="0"/>
              <a:t>Each </a:t>
            </a:r>
            <a:r>
              <a:rPr lang="en-AU" dirty="0"/>
              <a:t>row is inserted into a hash bucket, depending on the hash value computed for the hash key. </a:t>
            </a:r>
            <a:endParaRPr lang="en-AU" dirty="0" smtClean="0"/>
          </a:p>
          <a:p>
            <a:pPr marL="171450" indent="-171450">
              <a:buFont typeface="Arial" pitchFamily="34" charset="0"/>
              <a:buChar char="•"/>
            </a:pPr>
            <a:r>
              <a:rPr lang="en-AU" dirty="0" smtClean="0"/>
              <a:t>The </a:t>
            </a:r>
            <a:r>
              <a:rPr lang="en-AU" dirty="0"/>
              <a:t>buckets are stored as linked lists where each entry contains </a:t>
            </a:r>
            <a:r>
              <a:rPr lang="en-AU" i="1" dirty="0"/>
              <a:t>only those columns </a:t>
            </a:r>
            <a:r>
              <a:rPr lang="en-AU" dirty="0"/>
              <a:t>from the build input that are needed. </a:t>
            </a:r>
            <a:endParaRPr lang="en-AU" dirty="0" smtClean="0"/>
          </a:p>
          <a:p>
            <a:endParaRPr lang="en-AU" dirty="0" smtClean="0"/>
          </a:p>
          <a:p>
            <a:endParaRPr lang="en-AU" dirty="0"/>
          </a:p>
          <a:p>
            <a:r>
              <a:rPr lang="en-AU" b="1" i="1" dirty="0"/>
              <a:t>Probe </a:t>
            </a:r>
            <a:r>
              <a:rPr lang="en-AU" b="1" i="1" dirty="0" smtClean="0"/>
              <a:t>input</a:t>
            </a:r>
            <a:endParaRPr lang="en-AU" dirty="0" smtClean="0"/>
          </a:p>
          <a:p>
            <a:pPr marL="171450" indent="-171450">
              <a:buFont typeface="Arial" pitchFamily="34" charset="0"/>
              <a:buChar char="•"/>
            </a:pPr>
            <a:r>
              <a:rPr lang="en-AU" dirty="0" smtClean="0"/>
              <a:t>For </a:t>
            </a:r>
            <a:r>
              <a:rPr lang="en-AU" dirty="0"/>
              <a:t>each record in the probe input, this input evaluates the hash key and checks the appropriate hash buckets in the linked </a:t>
            </a:r>
            <a:r>
              <a:rPr lang="en-AU" dirty="0" smtClean="0"/>
              <a:t>list for </a:t>
            </a:r>
            <a:r>
              <a:rPr lang="en-AU" dirty="0"/>
              <a:t>matches and returns matching values </a:t>
            </a:r>
          </a:p>
          <a:p>
            <a:endParaRPr lang="en-AU" dirty="0"/>
          </a:p>
          <a:p>
            <a:pPr marL="0" indent="0">
              <a:buFont typeface="Arial" pitchFamily="34" charset="0"/>
              <a:buNone/>
            </a:pPr>
            <a:r>
              <a:rPr lang="en-AU" sz="1200" b="0" i="0" u="none" strike="noStrike" kern="1200" baseline="0" dirty="0" smtClean="0">
                <a:solidFill>
                  <a:schemeClr val="tx1"/>
                </a:solidFill>
                <a:latin typeface="+mn-lt"/>
                <a:ea typeface="+mn-ea"/>
                <a:cs typeface="+mn-cs"/>
              </a:rPr>
              <a:t>The build input is completed before the probe is actually read because the hash tables need to be built first. </a:t>
            </a:r>
          </a:p>
          <a:p>
            <a:pPr marL="0" indent="0">
              <a:buFont typeface="Arial" pitchFamily="34" charset="0"/>
              <a:buNone/>
            </a:pPr>
            <a:endParaRPr lang="en-AU" dirty="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a:p>
        </p:txBody>
      </p:sp>
    </p:spTree>
    <p:extLst>
      <p:ext uri="{BB962C8B-B14F-4D97-AF65-F5344CB8AC3E}">
        <p14:creationId xmlns:p14="http://schemas.microsoft.com/office/powerpoint/2010/main" val="4265167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fontScale="92500" lnSpcReduction="20000"/>
          </a:bodyPr>
          <a:lstStyle/>
          <a:p>
            <a:r>
              <a:rPr lang="en-US" dirty="0" smtClean="0"/>
              <a:t>The</a:t>
            </a:r>
            <a:r>
              <a:rPr lang="en-US" baseline="0" dirty="0" smtClean="0"/>
              <a:t> use of a hash match may indicate:</a:t>
            </a:r>
          </a:p>
          <a:p>
            <a:pPr marL="171450" indent="-171450">
              <a:buFont typeface="Arial" pitchFamily="34" charset="0"/>
              <a:buChar char="•"/>
            </a:pPr>
            <a:r>
              <a:rPr lang="en-US" baseline="0" dirty="0" smtClean="0"/>
              <a:t>a WHERE clause that cannot use an existing index e.g. data type conversion or the use of a function or calculation</a:t>
            </a:r>
          </a:p>
          <a:p>
            <a:pPr marL="171450" indent="-171450">
              <a:buFont typeface="Arial" pitchFamily="34" charset="0"/>
              <a:buChar char="•"/>
            </a:pPr>
            <a:r>
              <a:rPr lang="en-US" baseline="0" dirty="0" smtClean="0"/>
              <a:t>a missing WHERE clause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inadequate indexing on the referenced datasets</a:t>
            </a:r>
          </a:p>
          <a:p>
            <a:pPr marL="171450" indent="-171450">
              <a:buFont typeface="Arial" pitchFamily="34" charset="0"/>
              <a:buChar char="•"/>
            </a:pPr>
            <a:endParaRPr lang="en-US" baseline="0" dirty="0" smtClean="0"/>
          </a:p>
          <a:p>
            <a:r>
              <a:rPr lang="en-US" dirty="0" smtClean="0"/>
              <a:t>A</a:t>
            </a:r>
            <a:r>
              <a:rPr lang="en-US" baseline="0" dirty="0" smtClean="0"/>
              <a:t> hash join has the following resource usage:</a:t>
            </a:r>
          </a:p>
          <a:p>
            <a:pPr marL="171450" indent="-171450">
              <a:buFont typeface="Arial" pitchFamily="34" charset="0"/>
              <a:buChar char="•"/>
            </a:pPr>
            <a:r>
              <a:rPr lang="en-US" baseline="0" dirty="0" smtClean="0"/>
              <a:t>High memory</a:t>
            </a:r>
          </a:p>
          <a:p>
            <a:pPr marL="171450" indent="-171450">
              <a:buFont typeface="Arial" pitchFamily="34" charset="0"/>
              <a:buChar char="•"/>
            </a:pPr>
            <a:r>
              <a:rPr lang="en-US" dirty="0" smtClean="0"/>
              <a:t>High </a:t>
            </a:r>
            <a:r>
              <a:rPr lang="en-US" baseline="0" dirty="0" smtClean="0"/>
              <a:t>CPU, due to the complexity of the hash function.</a:t>
            </a:r>
          </a:p>
          <a:p>
            <a:pPr marL="171450" indent="-171450">
              <a:buFont typeface="Arial" pitchFamily="34" charset="0"/>
              <a:buChar char="•"/>
            </a:pPr>
            <a:r>
              <a:rPr lang="en-US" baseline="0" dirty="0" smtClean="0"/>
              <a:t>IO varies. Build and probe costs are hidden and do not count towards logical reads.</a:t>
            </a:r>
          </a:p>
          <a:p>
            <a:endParaRPr lang="en-US" b="1" dirty="0" smtClean="0"/>
          </a:p>
          <a:p>
            <a:r>
              <a:rPr lang="en-AU" b="1" dirty="0" smtClean="0"/>
              <a:t>Hash bailouts </a:t>
            </a:r>
            <a:r>
              <a:rPr lang="en-AU" dirty="0" smtClean="0"/>
              <a:t>occur because of </a:t>
            </a:r>
            <a:r>
              <a:rPr lang="en-AU" b="1" dirty="0" smtClean="0"/>
              <a:t> </a:t>
            </a:r>
            <a:r>
              <a:rPr lang="en-AU" dirty="0" smtClean="0"/>
              <a:t>grace hash joins or recursive hash joins and can be monitored via the Hash warnings event class in SQL Server Profiler.  Hash bailouts can potentially be reduced by:</a:t>
            </a:r>
          </a:p>
          <a:p>
            <a:pPr marL="171450" indent="-171450">
              <a:buFont typeface="Arial" pitchFamily="34" charset="0"/>
              <a:buChar char="•"/>
            </a:pPr>
            <a:r>
              <a:rPr lang="en-AU" dirty="0" smtClean="0"/>
              <a:t>creating or updating  statistics on columns that are referenced in the hashing operation</a:t>
            </a:r>
          </a:p>
          <a:p>
            <a:pPr marL="171450" indent="-171450">
              <a:buFont typeface="Arial" pitchFamily="34" charset="0"/>
              <a:buChar char="•"/>
            </a:pPr>
            <a:r>
              <a:rPr lang="en-AU" dirty="0" smtClean="0"/>
              <a:t>forcing</a:t>
            </a:r>
            <a:r>
              <a:rPr lang="en-AU" baseline="0" dirty="0" smtClean="0"/>
              <a:t> a different join e.g. OPTION(MERGE JOIN) or OPTION(LOOP JOIN). Note that the query plan may not be as efficient as a hash match but may be faster because of reduced tempdb usage.</a:t>
            </a:r>
            <a:endParaRPr lang="en-AU" dirty="0" smtClean="0"/>
          </a:p>
          <a:p>
            <a:pPr marL="171450" indent="-171450">
              <a:buFont typeface="Arial" pitchFamily="34" charset="0"/>
              <a:buChar char="•"/>
            </a:pPr>
            <a:r>
              <a:rPr lang="en-AU" dirty="0" smtClean="0"/>
              <a:t>as a last resort, increasing the physical</a:t>
            </a:r>
            <a:r>
              <a:rPr lang="en-AU" baseline="0" dirty="0" smtClean="0"/>
              <a:t> memory available to SQL Server</a:t>
            </a:r>
            <a:r>
              <a:rPr lang="en-AU" dirty="0" smtClean="0"/>
              <a:t> </a:t>
            </a:r>
          </a:p>
          <a:p>
            <a:endParaRPr lang="en-US" b="1" dirty="0" smtClean="0"/>
          </a:p>
          <a:p>
            <a:endParaRPr lang="en-US" b="1" dirty="0" smtClean="0"/>
          </a:p>
          <a:p>
            <a:r>
              <a:rPr lang="en-US" b="1" dirty="0" smtClean="0"/>
              <a:t>Hash join types</a:t>
            </a:r>
            <a:r>
              <a:rPr lang="en-US" dirty="0" smtClean="0"/>
              <a:t>:</a:t>
            </a:r>
          </a:p>
          <a:p>
            <a:r>
              <a:rPr lang="en-AU" i="1" dirty="0" smtClean="0"/>
              <a:t>In-Memory </a:t>
            </a:r>
            <a:r>
              <a:rPr lang="en-AU" i="1" dirty="0"/>
              <a:t>Hash Join </a:t>
            </a:r>
          </a:p>
          <a:p>
            <a:r>
              <a:rPr lang="en-AU" dirty="0"/>
              <a:t>The hash join first scans or computes the entire build input and then builds a hash table in memory. </a:t>
            </a:r>
            <a:endParaRPr lang="en-AU" dirty="0" smtClean="0"/>
          </a:p>
          <a:p>
            <a:endParaRPr lang="en-AU" dirty="0"/>
          </a:p>
          <a:p>
            <a:r>
              <a:rPr lang="en-AU" i="1" dirty="0"/>
              <a:t>Grace Hash Join </a:t>
            </a:r>
          </a:p>
          <a:p>
            <a:r>
              <a:rPr lang="en-AU" dirty="0"/>
              <a:t>If the build input does not fit in memory, a hash join proceeds in several steps. This is known as a grace hash join. </a:t>
            </a:r>
            <a:r>
              <a:rPr lang="en-AU" dirty="0" smtClean="0"/>
              <a:t>The </a:t>
            </a:r>
            <a:r>
              <a:rPr lang="en-AU" dirty="0"/>
              <a:t>entire build and probe inputs are consumed and partitioned </a:t>
            </a:r>
            <a:r>
              <a:rPr lang="en-AU" dirty="0" smtClean="0"/>
              <a:t>into </a:t>
            </a:r>
            <a:r>
              <a:rPr lang="en-AU" dirty="0"/>
              <a:t>multiple </a:t>
            </a:r>
            <a:r>
              <a:rPr lang="en-AU" i="1" dirty="0"/>
              <a:t>files</a:t>
            </a:r>
            <a:r>
              <a:rPr lang="en-AU" dirty="0" smtClean="0"/>
              <a:t>.</a:t>
            </a:r>
          </a:p>
          <a:p>
            <a:endParaRPr lang="en-AU" dirty="0"/>
          </a:p>
          <a:p>
            <a:r>
              <a:rPr lang="en-AU" i="1" dirty="0"/>
              <a:t>Recursive Hash </a:t>
            </a:r>
            <a:r>
              <a:rPr lang="en-AU" i="1" dirty="0" smtClean="0"/>
              <a:t>Joins</a:t>
            </a:r>
            <a:r>
              <a:rPr lang="en-AU" dirty="0" smtClean="0"/>
              <a:t> are used if  the </a:t>
            </a:r>
            <a:r>
              <a:rPr lang="en-AU" dirty="0"/>
              <a:t>build input is so large </a:t>
            </a:r>
            <a:r>
              <a:rPr lang="en-AU" dirty="0" smtClean="0"/>
              <a:t>that multiple merge levels, multiple partitioning steps and multiple partitioning levels are required. Large </a:t>
            </a:r>
            <a:r>
              <a:rPr lang="en-AU" dirty="0"/>
              <a:t>asynchronous I/O operations are used so that a single thread can keep multiple disk drives busy</a:t>
            </a:r>
            <a:r>
              <a:rPr lang="en-AU" dirty="0" smtClean="0"/>
              <a:t>.</a:t>
            </a:r>
          </a:p>
          <a:p>
            <a:endParaRPr lang="en-AU" dirty="0"/>
          </a:p>
          <a:p>
            <a:r>
              <a:rPr lang="en-AU" dirty="0" smtClean="0"/>
              <a:t>SQL </a:t>
            </a:r>
            <a:r>
              <a:rPr lang="en-AU" dirty="0"/>
              <a:t>Server starts </a:t>
            </a:r>
            <a:r>
              <a:rPr lang="en-AU" dirty="0" smtClean="0"/>
              <a:t>with an in-memory </a:t>
            </a:r>
            <a:r>
              <a:rPr lang="en-AU" dirty="0"/>
              <a:t>hash join </a:t>
            </a:r>
            <a:r>
              <a:rPr lang="en-AU" dirty="0" smtClean="0"/>
              <a:t>and transitions </a:t>
            </a:r>
            <a:r>
              <a:rPr lang="en-AU" dirty="0"/>
              <a:t>to grace hash join, and recursive hash join, depending on the size of the build input.</a:t>
            </a:r>
          </a:p>
          <a:p>
            <a:endParaRPr lang="en-US" dirty="0"/>
          </a:p>
          <a:p>
            <a:pPr marL="171450" indent="-171450">
              <a:buFont typeface="Arial" pitchFamily="34" charset="0"/>
              <a:buChar char="•"/>
            </a:pPr>
            <a:endParaRPr lang="en-AU" dirty="0" smtClean="0"/>
          </a:p>
          <a:p>
            <a:pPr marL="0" indent="0">
              <a:buFont typeface="Arial" pitchFamily="34" charset="0"/>
              <a:buNone/>
            </a:pPr>
            <a:endParaRPr lang="en-AU" dirty="0"/>
          </a:p>
          <a:p>
            <a:endParaRPr lang="en-US" baseline="0" dirty="0" smtClean="0"/>
          </a:p>
          <a:p>
            <a:r>
              <a:rPr lang="en-AU" dirty="0"/>
              <a:t>More information:</a:t>
            </a:r>
          </a:p>
          <a:p>
            <a:r>
              <a:rPr lang="en-AU" dirty="0"/>
              <a:t>Understanding Hash Joins - </a:t>
            </a:r>
            <a:r>
              <a:rPr lang="en-AU" dirty="0">
                <a:hlinkClick r:id="rId3"/>
              </a:rPr>
              <a:t>http://technet.microsoft.com/en-us/library/ms189313(SQL.90).aspx</a:t>
            </a:r>
            <a:r>
              <a:rPr lang="en-AU" dirty="0"/>
              <a:t> </a:t>
            </a:r>
          </a:p>
          <a:p>
            <a:r>
              <a:rPr lang="en-AU" dirty="0"/>
              <a:t>Hash Join - </a:t>
            </a:r>
            <a:r>
              <a:rPr lang="en-AU" dirty="0">
                <a:hlinkClick r:id="rId4"/>
              </a:rPr>
              <a:t>http://blogs.msdn.com/b/craigfr/archive/2006/08/10/687630.aspx</a:t>
            </a:r>
            <a:r>
              <a:rPr lang="en-AU" dirty="0"/>
              <a:t> </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14</a:t>
            </a:fld>
            <a:endParaRPr lang="en-US"/>
          </a:p>
        </p:txBody>
      </p:sp>
    </p:spTree>
    <p:extLst>
      <p:ext uri="{BB962C8B-B14F-4D97-AF65-F5344CB8AC3E}">
        <p14:creationId xmlns:p14="http://schemas.microsoft.com/office/powerpoint/2010/main" val="4265167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smtClean="0"/>
              <a:t>A scan may be more efficient than a seek operator – refer to the section containing ‘tipping point’ in this course for more information.</a:t>
            </a:r>
            <a:endParaRPr lang="en-AU" b="0" dirty="0" smtClean="0"/>
          </a:p>
          <a:p>
            <a:endParaRPr lang="en-AU" b="1" dirty="0" smtClean="0"/>
          </a:p>
          <a:p>
            <a:r>
              <a:rPr lang="en-AU" b="1" dirty="0" smtClean="0"/>
              <a:t>Table</a:t>
            </a:r>
            <a:r>
              <a:rPr lang="en-AU" b="1" baseline="0" dirty="0" smtClean="0"/>
              <a:t> Scan</a:t>
            </a:r>
          </a:p>
          <a:p>
            <a:pPr marL="171450" indent="-171450">
              <a:buFont typeface="Arial" pitchFamily="34" charset="0"/>
              <a:buChar char="•"/>
            </a:pPr>
            <a:r>
              <a:rPr lang="en-AU" b="0" baseline="0" dirty="0" smtClean="0"/>
              <a:t>A table scan means that SQL Server will search each row of a table to determine which rows are to be returned.</a:t>
            </a:r>
          </a:p>
          <a:p>
            <a:pPr marL="171450" indent="-171450">
              <a:buFont typeface="Arial" pitchFamily="34" charset="0"/>
              <a:buChar char="•"/>
            </a:pPr>
            <a:r>
              <a:rPr lang="en-AU" b="0" baseline="0" dirty="0" smtClean="0"/>
              <a:t>Table scans on small tables may be efficient,</a:t>
            </a:r>
            <a:r>
              <a:rPr lang="en-AU" b="0" dirty="0" smtClean="0"/>
              <a:t> h</a:t>
            </a:r>
            <a:r>
              <a:rPr lang="en-AU" b="0" baseline="0" dirty="0" smtClean="0"/>
              <a:t>owever large table scans may be an indication of missing indexes or an inefficient query plan. </a:t>
            </a:r>
          </a:p>
          <a:p>
            <a:endParaRPr lang="en-AU" b="0" baseline="0" dirty="0" smtClean="0"/>
          </a:p>
          <a:p>
            <a:r>
              <a:rPr lang="en-AU" b="1" baseline="0" dirty="0" smtClean="0"/>
              <a:t>Clustered Index Scan</a:t>
            </a:r>
          </a:p>
          <a:p>
            <a:pPr marL="171450" indent="-171450">
              <a:buFont typeface="Arial" pitchFamily="34" charset="0"/>
              <a:buChar char="•"/>
            </a:pPr>
            <a:r>
              <a:rPr lang="en-AU" b="0" baseline="0" dirty="0" smtClean="0"/>
              <a:t>A Clustered Index Scan means that SQL Server will search each row of a clustered index to determine which rows are to be returned.  </a:t>
            </a:r>
            <a:r>
              <a:rPr lang="en-AU" dirty="0" smtClean="0"/>
              <a:t>Since the clustered index contains the data, this is essentially a table scan</a:t>
            </a:r>
            <a:r>
              <a:rPr lang="en-AU" b="0" baseline="0" dirty="0" smtClean="0"/>
              <a:t> </a:t>
            </a:r>
          </a:p>
          <a:p>
            <a:pPr marL="171450" indent="-171450">
              <a:buFont typeface="Arial" pitchFamily="34" charset="0"/>
              <a:buChar char="•"/>
            </a:pPr>
            <a:r>
              <a:rPr lang="en-AU" b="0" baseline="0" dirty="0" smtClean="0"/>
              <a:t>The scan may be ordered, the tool-tip for the operator will show Ordered = True is this is the case. </a:t>
            </a:r>
          </a:p>
          <a:p>
            <a:pPr marL="352425" lvl="1" indent="-171450">
              <a:buFont typeface="Arial" pitchFamily="34" charset="0"/>
              <a:buChar char="•"/>
            </a:pPr>
            <a:r>
              <a:rPr lang="en-AU" b="0" baseline="0" dirty="0" smtClean="0"/>
              <a:t>If there is no ORDERED clause SQL Server will be able to scan the data in an optimal fashion.</a:t>
            </a:r>
          </a:p>
          <a:p>
            <a:pPr marL="171450" indent="-171450">
              <a:buFont typeface="Arial" pitchFamily="34" charset="0"/>
              <a:buChar char="•"/>
            </a:pPr>
            <a:r>
              <a:rPr lang="en-AU" b="0" baseline="0" dirty="0" smtClean="0"/>
              <a:t>Although not always an issue, large clustered index scans may indicate a problem with the filtering of results.</a:t>
            </a:r>
          </a:p>
          <a:p>
            <a:endParaRPr lang="en-AU" b="0" dirty="0" smtClean="0"/>
          </a:p>
          <a:p>
            <a:r>
              <a:rPr lang="en-AU" b="1" dirty="0" smtClean="0"/>
              <a:t>Clustered Index</a:t>
            </a:r>
            <a:r>
              <a:rPr lang="en-AU" b="1" baseline="0" dirty="0" smtClean="0"/>
              <a:t> Seek</a:t>
            </a:r>
            <a:endParaRPr lang="en-AU" b="1" dirty="0" smtClean="0"/>
          </a:p>
          <a:p>
            <a:pPr marL="171450" indent="-171450">
              <a:buFont typeface="Arial" pitchFamily="34" charset="0"/>
              <a:buChar char="•"/>
            </a:pPr>
            <a:r>
              <a:rPr lang="en-AU" b="0" baseline="0" dirty="0" smtClean="0"/>
              <a:t>A Clustered Index Seek means that SQL Server will use the clustered index key for only the rows it needs.</a:t>
            </a:r>
          </a:p>
          <a:p>
            <a:pPr marL="171450" indent="-171450">
              <a:buFont typeface="Arial" pitchFamily="34" charset="0"/>
              <a:buChar char="•"/>
            </a:pPr>
            <a:r>
              <a:rPr lang="en-AU" b="0" baseline="0" dirty="0" smtClean="0"/>
              <a:t>The scan may be ordered, the tool-tip for the operator will show Ordered = True is this is the case. </a:t>
            </a:r>
          </a:p>
          <a:p>
            <a:pPr marL="352425" lvl="1" indent="-171450">
              <a:buFont typeface="Arial" pitchFamily="34" charset="0"/>
              <a:buChar char="•"/>
            </a:pPr>
            <a:r>
              <a:rPr lang="en-AU" b="0" baseline="0" dirty="0" smtClean="0"/>
              <a:t>If there is no ORDERED clause SQL Server will be able to scan the data in an optimal fashion.</a:t>
            </a:r>
          </a:p>
          <a:p>
            <a:endParaRPr lang="en-AU" b="0" dirty="0" smtClean="0"/>
          </a:p>
          <a:p>
            <a:endParaRPr lang="en-AU" b="0"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15</a:t>
            </a:fld>
            <a:endParaRPr lang="en-US"/>
          </a:p>
        </p:txBody>
      </p:sp>
    </p:spTree>
    <p:extLst>
      <p:ext uri="{BB962C8B-B14F-4D97-AF65-F5344CB8AC3E}">
        <p14:creationId xmlns:p14="http://schemas.microsoft.com/office/powerpoint/2010/main" val="190271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b="1" baseline="0" dirty="0" smtClean="0"/>
              <a:t>Index Scan</a:t>
            </a:r>
          </a:p>
          <a:p>
            <a:pPr marL="171450" indent="-171450">
              <a:buFont typeface="Arial" pitchFamily="34" charset="0"/>
              <a:buChar char="•"/>
            </a:pPr>
            <a:r>
              <a:rPr lang="en-AU" b="0" baseline="0" dirty="0" smtClean="0"/>
              <a:t>An Index Scan means that SQL Server will search each row of a nonclustered index to determine which rows are to be returned.</a:t>
            </a:r>
          </a:p>
          <a:p>
            <a:pPr marL="171450" indent="-171450">
              <a:buFont typeface="Arial" pitchFamily="34" charset="0"/>
              <a:buChar char="•"/>
            </a:pPr>
            <a:r>
              <a:rPr lang="en-AU" b="0" baseline="0" dirty="0" smtClean="0"/>
              <a:t>Generally much more efficient than a table or clustered index scan because a nonclustered index usually contains a subset of </a:t>
            </a:r>
            <a:r>
              <a:rPr lang="en-AU" b="0" baseline="0" smtClean="0"/>
              <a:t>the columns </a:t>
            </a:r>
            <a:r>
              <a:rPr lang="en-AU" b="0" baseline="0" dirty="0" smtClean="0"/>
              <a:t>present in the base table.</a:t>
            </a:r>
          </a:p>
          <a:p>
            <a:pPr marL="352425" lvl="1" indent="-171450">
              <a:buFont typeface="Arial" pitchFamily="34" charset="0"/>
              <a:buChar char="•"/>
            </a:pPr>
            <a:r>
              <a:rPr lang="en-AU" b="0" baseline="0" dirty="0" smtClean="0"/>
              <a:t>Even more efficient if the nonclustered index being scanned contains a small subset of columns</a:t>
            </a:r>
          </a:p>
          <a:p>
            <a:pPr marL="171450" lvl="0" indent="-171450">
              <a:buFont typeface="Arial" pitchFamily="34" charset="0"/>
              <a:buChar char="•"/>
            </a:pPr>
            <a:r>
              <a:rPr lang="en-AU" b="0" baseline="0" dirty="0" smtClean="0"/>
              <a:t>May be a by-product of good covering index usage</a:t>
            </a:r>
          </a:p>
          <a:p>
            <a:pPr marL="171450" indent="-171450">
              <a:buFont typeface="Arial" pitchFamily="34" charset="0"/>
              <a:buChar char="•"/>
            </a:pPr>
            <a:endParaRPr lang="en-AU" b="0" baseline="0" dirty="0" smtClean="0"/>
          </a:p>
          <a:p>
            <a:endParaRPr lang="en-AU" b="0" dirty="0" smtClean="0"/>
          </a:p>
          <a:p>
            <a:r>
              <a:rPr lang="en-AU" b="1" dirty="0" smtClean="0"/>
              <a:t>Index</a:t>
            </a:r>
            <a:r>
              <a:rPr lang="en-AU" b="1" baseline="0" dirty="0" smtClean="0"/>
              <a:t> Seek</a:t>
            </a:r>
            <a:endParaRPr lang="en-AU" b="1" dirty="0" smtClean="0"/>
          </a:p>
          <a:p>
            <a:pPr marL="171450" indent="-171450">
              <a:buFont typeface="Arial" pitchFamily="34" charset="0"/>
              <a:buChar char="•"/>
            </a:pPr>
            <a:r>
              <a:rPr lang="en-AU" b="0" baseline="0" dirty="0" smtClean="0"/>
              <a:t>An Index Seek means that SQL Server will use a nonclustered index key for only the rows it needs.</a:t>
            </a:r>
          </a:p>
          <a:p>
            <a:pPr marL="171450" indent="-171450">
              <a:buFont typeface="Arial" pitchFamily="34" charset="0"/>
              <a:buChar char="•"/>
            </a:pPr>
            <a:r>
              <a:rPr lang="en-AU" b="0" baseline="0" dirty="0" smtClean="0"/>
              <a:t>The scan may be ordered, the tool-tip for the operator will show Ordered = True is this is the case. </a:t>
            </a:r>
          </a:p>
          <a:p>
            <a:pPr marL="352425" lvl="1" indent="-171450">
              <a:buFont typeface="Arial" pitchFamily="34" charset="0"/>
              <a:buChar char="•"/>
            </a:pPr>
            <a:r>
              <a:rPr lang="en-AU" b="0" baseline="0" dirty="0" smtClean="0"/>
              <a:t>If there is no ORDERED clause SQL Server will be able to scan the data in an optimal fashion.</a:t>
            </a:r>
          </a:p>
          <a:p>
            <a:endParaRPr lang="en-AU" b="0" dirty="0" smtClean="0"/>
          </a:p>
          <a:p>
            <a:endParaRPr lang="en-AU" b="0"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16</a:t>
            </a:fld>
            <a:endParaRPr lang="en-US"/>
          </a:p>
        </p:txBody>
      </p:sp>
    </p:spTree>
    <p:extLst>
      <p:ext uri="{BB962C8B-B14F-4D97-AF65-F5344CB8AC3E}">
        <p14:creationId xmlns:p14="http://schemas.microsoft.com/office/powerpoint/2010/main" val="190271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0" dirty="0" smtClean="0"/>
              <a:t>A</a:t>
            </a:r>
            <a:r>
              <a:rPr lang="en-AU" b="1" dirty="0" smtClean="0"/>
              <a:t> </a:t>
            </a:r>
            <a:r>
              <a:rPr lang="en-AU" b="0" dirty="0" smtClean="0"/>
              <a:t>lookup operator refers to</a:t>
            </a:r>
            <a:r>
              <a:rPr lang="en-AU" dirty="0" smtClean="0"/>
              <a:t> rows in a base table </a:t>
            </a:r>
            <a:r>
              <a:rPr lang="en-AU" baseline="0" dirty="0" smtClean="0"/>
              <a:t>that have been </a:t>
            </a:r>
            <a:r>
              <a:rPr lang="en-AU" dirty="0" smtClean="0"/>
              <a:t>identified by a nonclustered</a:t>
            </a:r>
            <a:r>
              <a:rPr lang="en-AU" baseline="0" dirty="0" smtClean="0"/>
              <a:t> index seek. A </a:t>
            </a:r>
            <a:r>
              <a:rPr lang="en-AU" sz="1200" b="0" i="0" u="none" strike="noStrike" kern="1200" baseline="0" dirty="0" smtClean="0">
                <a:solidFill>
                  <a:schemeClr val="tx1"/>
                </a:solidFill>
                <a:latin typeface="+mn-lt"/>
                <a:ea typeface="+mn-ea"/>
                <a:cs typeface="+mn-cs"/>
              </a:rPr>
              <a:t>Leaf-level pointer of the </a:t>
            </a:r>
            <a:r>
              <a:rPr lang="en-AU" sz="1200" b="0" i="0" u="none" strike="noStrike" kern="1200" baseline="0" dirty="0" err="1" smtClean="0">
                <a:solidFill>
                  <a:schemeClr val="tx1"/>
                </a:solidFill>
                <a:latin typeface="+mn-lt"/>
                <a:ea typeface="+mn-ea"/>
                <a:cs typeface="+mn-cs"/>
              </a:rPr>
              <a:t>nonclustered</a:t>
            </a:r>
            <a:r>
              <a:rPr lang="en-AU" sz="1200" b="0" i="0" u="none" strike="noStrike" kern="1200" baseline="0" dirty="0" smtClean="0">
                <a:solidFill>
                  <a:schemeClr val="tx1"/>
                </a:solidFill>
                <a:latin typeface="+mn-lt"/>
                <a:ea typeface="+mn-ea"/>
                <a:cs typeface="+mn-cs"/>
              </a:rPr>
              <a:t> index is followed to find the row in the table data.</a:t>
            </a:r>
          </a:p>
          <a:p>
            <a:r>
              <a:rPr lang="en-AU" baseline="0" dirty="0" smtClean="0"/>
              <a:t>The base table may be a </a:t>
            </a:r>
            <a:r>
              <a:rPr lang="en-AU" dirty="0" smtClean="0"/>
              <a:t>heap </a:t>
            </a:r>
            <a:r>
              <a:rPr lang="en-AU" dirty="0"/>
              <a:t>or clustered </a:t>
            </a:r>
            <a:r>
              <a:rPr lang="en-AU" dirty="0" smtClean="0"/>
              <a:t>index.</a:t>
            </a:r>
            <a:endParaRPr lang="en-AU" baseline="0" dirty="0" smtClean="0"/>
          </a:p>
          <a:p>
            <a:endParaRPr lang="en-AU" dirty="0"/>
          </a:p>
          <a:p>
            <a:r>
              <a:rPr lang="en-AU" baseline="0" dirty="0" smtClean="0"/>
              <a:t>Unlike a clustered</a:t>
            </a:r>
            <a:r>
              <a:rPr lang="en-AU" dirty="0" smtClean="0"/>
              <a:t> index seek, a nonclustered index may not have all the columns required to satisfy a particular operation. A lookup into the base table provides the columns that are not present in the nonclustered </a:t>
            </a:r>
            <a:r>
              <a:rPr lang="en-AU" dirty="0"/>
              <a:t>index. </a:t>
            </a:r>
            <a:endParaRPr lang="en-AU" dirty="0" smtClean="0"/>
          </a:p>
          <a:p>
            <a:endParaRPr lang="en-AU"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Using </a:t>
            </a:r>
            <a:r>
              <a:rPr lang="en-AU" dirty="0"/>
              <a:t>a</a:t>
            </a:r>
            <a:r>
              <a:rPr lang="en-AU" i="1" dirty="0"/>
              <a:t> </a:t>
            </a:r>
            <a:r>
              <a:rPr lang="en-AU" b="1" i="1" dirty="0"/>
              <a:t>covering index</a:t>
            </a:r>
            <a:r>
              <a:rPr lang="en-AU" dirty="0"/>
              <a:t> will remove the </a:t>
            </a:r>
            <a:r>
              <a:rPr lang="en-AU" dirty="0" smtClean="0"/>
              <a:t>lookup. It may not be </a:t>
            </a:r>
            <a:r>
              <a:rPr lang="en-AU" sz="1200" b="0" i="0" u="none" strike="noStrike" kern="1200" baseline="0" dirty="0" smtClean="0">
                <a:solidFill>
                  <a:schemeClr val="tx1"/>
                </a:solidFill>
                <a:latin typeface="+mn-lt"/>
                <a:ea typeface="+mn-ea"/>
                <a:cs typeface="+mn-cs"/>
              </a:rPr>
              <a:t>appropriate if additional columns make index very wide. </a:t>
            </a:r>
            <a:r>
              <a:rPr lang="en-AU" dirty="0" smtClean="0"/>
              <a:t>For </a:t>
            </a:r>
            <a:r>
              <a:rPr lang="en-AU" dirty="0"/>
              <a:t>more information on covering indexes, refer to the module: Table and Index Structure.</a:t>
            </a:r>
          </a:p>
          <a:p>
            <a:endParaRPr lang="en-AU" baseline="0" dirty="0" smtClean="0"/>
          </a:p>
          <a:p>
            <a:r>
              <a:rPr lang="en-AU" b="1" baseline="0" dirty="0" smtClean="0"/>
              <a:t>Lookups</a:t>
            </a:r>
            <a:endParaRPr lang="en-AU" b="1" dirty="0" smtClean="0"/>
          </a:p>
          <a:p>
            <a:pPr marL="171450" indent="-171450">
              <a:buFont typeface="Arial" pitchFamily="34" charset="0"/>
              <a:buChar char="•"/>
            </a:pPr>
            <a:r>
              <a:rPr lang="en-AU" baseline="0" dirty="0" smtClean="0"/>
              <a:t>incur extra I/O and CPU resource costs due to the extra seek activity on the base tables </a:t>
            </a:r>
            <a:endParaRPr lang="en-AU" dirty="0" smtClean="0"/>
          </a:p>
          <a:p>
            <a:pPr marL="171450" indent="-171450">
              <a:buFont typeface="Arial" pitchFamily="34" charset="0"/>
              <a:buChar char="•"/>
            </a:pPr>
            <a:r>
              <a:rPr lang="en-AU" dirty="0" smtClean="0"/>
              <a:t>Sometimes referenced generally </a:t>
            </a:r>
            <a:r>
              <a:rPr lang="en-AU" baseline="0" dirty="0" smtClean="0"/>
              <a:t>as a bookmark lookup. Not to be confused with the Bookmark Lookup operator in previous versions of SQL Server.</a:t>
            </a:r>
            <a:endParaRPr lang="en-AU" dirty="0" smtClean="0"/>
          </a:p>
          <a:p>
            <a:pPr marL="171450" indent="-171450">
              <a:buFont typeface="Arial" pitchFamily="34" charset="0"/>
              <a:buChar char="•"/>
            </a:pPr>
            <a:r>
              <a:rPr lang="en-AU" dirty="0" smtClean="0"/>
              <a:t>uses</a:t>
            </a:r>
            <a:r>
              <a:rPr lang="en-AU" baseline="0" dirty="0" smtClean="0"/>
              <a:t> </a:t>
            </a:r>
            <a:r>
              <a:rPr lang="en-AU" dirty="0" smtClean="0"/>
              <a:t>a </a:t>
            </a:r>
            <a:r>
              <a:rPr lang="en-AU" dirty="0" err="1" smtClean="0"/>
              <a:t>rowID</a:t>
            </a:r>
            <a:r>
              <a:rPr lang="en-AU" dirty="0" smtClean="0"/>
              <a:t> to look up</a:t>
            </a:r>
            <a:r>
              <a:rPr lang="en-AU" baseline="0" dirty="0" smtClean="0"/>
              <a:t> </a:t>
            </a:r>
            <a:r>
              <a:rPr lang="en-AU" dirty="0" smtClean="0"/>
              <a:t>rows in a heap table</a:t>
            </a:r>
          </a:p>
          <a:p>
            <a:pPr marL="171450" indent="-171450">
              <a:buFont typeface="Arial" pitchFamily="34" charset="0"/>
              <a:buChar char="•"/>
            </a:pPr>
            <a:r>
              <a:rPr lang="en-AU" b="0" baseline="0" dirty="0" smtClean="0"/>
              <a:t>will always be used with a nested loop join</a:t>
            </a:r>
          </a:p>
          <a:p>
            <a:endParaRPr lang="en-AU" dirty="0" smtClean="0"/>
          </a:p>
          <a:p>
            <a:r>
              <a:rPr lang="en-AU" b="1" baseline="0" dirty="0" smtClean="0"/>
              <a:t>Key Lookup</a:t>
            </a:r>
          </a:p>
          <a:p>
            <a:r>
              <a:rPr lang="en-AU" dirty="0" smtClean="0"/>
              <a:t>A key Lookup is used when the base table has a clustered index. The clustering </a:t>
            </a:r>
            <a:r>
              <a:rPr lang="en-AU" dirty="0"/>
              <a:t>key </a:t>
            </a:r>
            <a:r>
              <a:rPr lang="en-AU" dirty="0" smtClean="0"/>
              <a:t>is </a:t>
            </a:r>
            <a:r>
              <a:rPr lang="en-AU" dirty="0"/>
              <a:t>used to look </a:t>
            </a:r>
            <a:r>
              <a:rPr lang="en-AU" dirty="0" smtClean="0"/>
              <a:t>up rows </a:t>
            </a:r>
            <a:r>
              <a:rPr lang="en-AU" dirty="0"/>
              <a:t>in a clustered </a:t>
            </a:r>
            <a:r>
              <a:rPr lang="en-AU" dirty="0" smtClean="0"/>
              <a:t>index via seeks. </a:t>
            </a:r>
          </a:p>
          <a:p>
            <a:endParaRPr lang="en-AU" dirty="0" smtClean="0"/>
          </a:p>
          <a:p>
            <a:r>
              <a:rPr lang="en-AU" dirty="0" smtClean="0"/>
              <a:t>In many cases, Key Lookups may not be particularly efficient . Each lookup means the index tree must be traversed, which introduces extra reads for every lookup.</a:t>
            </a:r>
          </a:p>
          <a:p>
            <a:endParaRPr lang="en-AU" dirty="0"/>
          </a:p>
          <a:p>
            <a:r>
              <a:rPr lang="en-AU" b="1" dirty="0" smtClean="0"/>
              <a:t>RID Lookup</a:t>
            </a:r>
            <a:endParaRPr lang="en-AU" b="1" dirty="0"/>
          </a:p>
          <a:p>
            <a:r>
              <a:rPr lang="en-AU" dirty="0"/>
              <a:t>A </a:t>
            </a:r>
            <a:r>
              <a:rPr lang="en-AU" dirty="0" smtClean="0"/>
              <a:t>RID Lookup </a:t>
            </a:r>
            <a:r>
              <a:rPr lang="en-AU" dirty="0"/>
              <a:t>is used when the base table </a:t>
            </a:r>
            <a:r>
              <a:rPr lang="en-AU" dirty="0" smtClean="0"/>
              <a:t>is a heap. </a:t>
            </a:r>
            <a:r>
              <a:rPr lang="en-AU" dirty="0"/>
              <a:t>The </a:t>
            </a:r>
            <a:r>
              <a:rPr lang="en-AU" dirty="0" err="1" smtClean="0"/>
              <a:t>rowID</a:t>
            </a:r>
            <a:r>
              <a:rPr lang="en-AU" dirty="0" smtClean="0"/>
              <a:t> </a:t>
            </a:r>
            <a:r>
              <a:rPr lang="en-AU" dirty="0"/>
              <a:t>is used to </a:t>
            </a:r>
            <a:r>
              <a:rPr lang="en-AU" dirty="0" smtClean="0"/>
              <a:t>directly reference pages in a heap and look </a:t>
            </a:r>
            <a:r>
              <a:rPr lang="en-AU" dirty="0"/>
              <a:t>up </a:t>
            </a:r>
            <a:r>
              <a:rPr lang="en-AU" dirty="0" smtClean="0"/>
              <a:t>rows. The </a:t>
            </a:r>
            <a:r>
              <a:rPr lang="en-AU" dirty="0" err="1" smtClean="0"/>
              <a:t>rowID</a:t>
            </a:r>
            <a:r>
              <a:rPr lang="en-AU" dirty="0" smtClean="0"/>
              <a:t> consists of the FileID, </a:t>
            </a:r>
            <a:r>
              <a:rPr lang="en-AU" dirty="0" err="1" smtClean="0"/>
              <a:t>PageID</a:t>
            </a:r>
            <a:r>
              <a:rPr lang="en-AU" dirty="0" smtClean="0"/>
              <a:t> and </a:t>
            </a:r>
            <a:r>
              <a:rPr lang="en-AU" dirty="0" err="1" smtClean="0"/>
              <a:t>SlotID</a:t>
            </a:r>
            <a:r>
              <a:rPr lang="en-AU" dirty="0" smtClean="0"/>
              <a:t>.</a:t>
            </a:r>
            <a:endParaRPr lang="en-AU" b="0" baseline="0" dirty="0" smtClean="0"/>
          </a:p>
          <a:p>
            <a:pPr marL="0" indent="0">
              <a:buFont typeface="Arial" pitchFamily="34" charset="0"/>
              <a:buNone/>
            </a:pPr>
            <a:endParaRPr lang="en-AU" b="1" dirty="0" smtClean="0"/>
          </a:p>
          <a:p>
            <a:pPr marL="0" indent="0">
              <a:buFont typeface="Arial" pitchFamily="34" charset="0"/>
              <a:buNone/>
            </a:pPr>
            <a:endParaRPr lang="en-AU" b="1"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17</a:t>
            </a:fld>
            <a:endParaRPr lang="en-US"/>
          </a:p>
        </p:txBody>
      </p:sp>
    </p:spTree>
    <p:extLst>
      <p:ext uri="{BB962C8B-B14F-4D97-AF65-F5344CB8AC3E}">
        <p14:creationId xmlns:p14="http://schemas.microsoft.com/office/powerpoint/2010/main" val="3553604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lnSpcReduction="10000"/>
          </a:bodyPr>
          <a:lstStyle/>
          <a:p>
            <a:r>
              <a:rPr lang="en-AU" dirty="0" smtClean="0"/>
              <a:t>The query optimizer in SQL Server must make a decision a some point when to favour</a:t>
            </a:r>
            <a:r>
              <a:rPr lang="en-AU" baseline="0" dirty="0" smtClean="0"/>
              <a:t> a table scan over a nonclustered index seek with lookups, known as the </a:t>
            </a:r>
            <a:r>
              <a:rPr lang="en-AU" b="1" baseline="0" dirty="0" smtClean="0"/>
              <a:t>tipping point</a:t>
            </a:r>
            <a:r>
              <a:rPr lang="en-AU" b="0" baseline="0" dirty="0" smtClean="0"/>
              <a:t>. The query optimizer does this to minimise the logical reads.</a:t>
            </a:r>
          </a:p>
          <a:p>
            <a:endParaRPr lang="en-AU" b="0" baseline="0" dirty="0" smtClean="0"/>
          </a:p>
          <a:p>
            <a:r>
              <a:rPr lang="en-AU" b="0" baseline="0" dirty="0" smtClean="0"/>
              <a:t>The tipping point occurs when the number of lookups is in the range of 25-33% of the number of pages in the underlying table.</a:t>
            </a:r>
          </a:p>
          <a:p>
            <a:endParaRPr lang="en-AU" b="0" baseline="0" dirty="0" smtClean="0"/>
          </a:p>
          <a:p>
            <a:r>
              <a:rPr lang="en-AU" b="0" baseline="0" dirty="0" smtClean="0"/>
              <a:t>In many cases it is more efficient to do a table scan and no action needs</a:t>
            </a:r>
            <a:r>
              <a:rPr lang="en-AU" b="0" dirty="0" smtClean="0"/>
              <a:t> to be taken, however if a performance issue is found then there are a few options:</a:t>
            </a:r>
          </a:p>
          <a:p>
            <a:endParaRPr lang="en-AU" baseline="0" dirty="0"/>
          </a:p>
          <a:p>
            <a:r>
              <a:rPr lang="en-AU" b="1" dirty="0" smtClean="0"/>
              <a:t>Covering Index</a:t>
            </a:r>
            <a:endParaRPr lang="en-AU" b="1" baseline="0" dirty="0" smtClean="0"/>
          </a:p>
          <a:p>
            <a:r>
              <a:rPr lang="en-AU" dirty="0" smtClean="0"/>
              <a:t>This is the best option in terms of performance and consistency. However, be aware that the covering index is tuning this query in isolation and may affect performance otherwise.</a:t>
            </a:r>
          </a:p>
          <a:p>
            <a:endParaRPr lang="en-AU" i="1" dirty="0"/>
          </a:p>
          <a:p>
            <a:r>
              <a:rPr lang="en-AU" b="1" dirty="0" smtClean="0"/>
              <a:t>Query Hints </a:t>
            </a:r>
            <a:r>
              <a:rPr lang="en-AU" dirty="0" smtClean="0"/>
              <a:t>are not necessarily the most preferred option but may suit.</a:t>
            </a:r>
          </a:p>
          <a:p>
            <a:endParaRPr lang="en-AU" dirty="0" smtClean="0"/>
          </a:p>
          <a:p>
            <a:r>
              <a:rPr lang="en-AU" dirty="0" smtClean="0"/>
              <a:t>The hints</a:t>
            </a:r>
            <a:r>
              <a:rPr lang="en-AU" b="1" dirty="0" smtClean="0"/>
              <a:t> WITH (FORCESEEK) </a:t>
            </a:r>
            <a:r>
              <a:rPr lang="en-AU" dirty="0" smtClean="0"/>
              <a:t>and</a:t>
            </a:r>
            <a:r>
              <a:rPr lang="en-AU" b="1" dirty="0" smtClean="0"/>
              <a:t> </a:t>
            </a:r>
            <a:r>
              <a:rPr lang="en-AU" b="1" dirty="0"/>
              <a:t>WITH (INDEX(</a:t>
            </a:r>
            <a:r>
              <a:rPr lang="en-AU" b="1" dirty="0" err="1"/>
              <a:t>NCIndex</a:t>
            </a:r>
            <a:r>
              <a:rPr lang="en-AU" b="1" dirty="0" smtClean="0"/>
              <a:t>)) </a:t>
            </a:r>
            <a:r>
              <a:rPr lang="en-AU" dirty="0" smtClean="0"/>
              <a:t>will prevent SQL Server from performing a scan</a:t>
            </a:r>
            <a:r>
              <a:rPr lang="en-AU" b="1" dirty="0" smtClean="0"/>
              <a:t>. </a:t>
            </a:r>
            <a:r>
              <a:rPr lang="en-AU" dirty="0" smtClean="0"/>
              <a:t>However, the FORCESEEK is preferred out of the two since it does not tie the optimizer to a specific index. </a:t>
            </a:r>
          </a:p>
          <a:p>
            <a:endParaRPr lang="en-AU" b="1" dirty="0" smtClean="0"/>
          </a:p>
          <a:p>
            <a:r>
              <a:rPr lang="en-AU" b="1" dirty="0" smtClean="0"/>
              <a:t>OPTION(OPTIMIZE FOR @</a:t>
            </a:r>
            <a:r>
              <a:rPr lang="en-AU" b="1" dirty="0" err="1" smtClean="0"/>
              <a:t>var</a:t>
            </a:r>
            <a:r>
              <a:rPr lang="en-AU" b="1" dirty="0" smtClean="0"/>
              <a:t>=x) </a:t>
            </a:r>
            <a:r>
              <a:rPr lang="en-AU" dirty="0" smtClean="0"/>
              <a:t>or </a:t>
            </a:r>
            <a:r>
              <a:rPr lang="en-AU" b="1" dirty="0"/>
              <a:t>OPTION(OPTIMIZE FOR </a:t>
            </a:r>
            <a:r>
              <a:rPr lang="en-AU" b="1" dirty="0" smtClean="0"/>
              <a:t>unknown)  </a:t>
            </a:r>
            <a:r>
              <a:rPr lang="en-AU" dirty="0" smtClean="0"/>
              <a:t>can be used to prevent the scan. In cases where the cardinality or data distribution in the table change significantly the hint may cause more performance issues than it solves.  The biggest benefit of these hints is that they provide a consistent plan regardless of the parameter values used for the compilation.  This can prevent the situation where you get a “bad plan” stuck in the cache.</a:t>
            </a:r>
          </a:p>
          <a:p>
            <a:endParaRPr lang="en-AU" dirty="0"/>
          </a:p>
          <a:p>
            <a:r>
              <a:rPr lang="en-AU" b="1" dirty="0" smtClean="0"/>
              <a:t>OPTION(RECOMPILE) </a:t>
            </a:r>
            <a:r>
              <a:rPr lang="en-AU" dirty="0" smtClean="0"/>
              <a:t>is of partial help. It can be used to make sure queries that are below the tipping point will not inherit a plan that chooses to do a scan. The drawbacks are:</a:t>
            </a:r>
          </a:p>
          <a:p>
            <a:pPr marL="171450" indent="-171450">
              <a:buFont typeface="Arial" pitchFamily="34" charset="0"/>
              <a:buChar char="•"/>
            </a:pPr>
            <a:r>
              <a:rPr lang="en-AU" dirty="0"/>
              <a:t>i</a:t>
            </a:r>
            <a:r>
              <a:rPr lang="en-AU" dirty="0" smtClean="0"/>
              <a:t>t will not help queries that are beyond the tipping point.</a:t>
            </a:r>
          </a:p>
          <a:p>
            <a:pPr marL="171450" indent="-171450">
              <a:buFont typeface="Arial" pitchFamily="34" charset="0"/>
              <a:buChar char="•"/>
            </a:pPr>
            <a:r>
              <a:rPr lang="en-AU" dirty="0"/>
              <a:t>e</a:t>
            </a:r>
            <a:r>
              <a:rPr lang="en-AU" dirty="0" smtClean="0"/>
              <a:t>xtra compiles will introduce extra CPU resource usage</a:t>
            </a:r>
          </a:p>
          <a:p>
            <a:endParaRPr lang="en-AU" dirty="0"/>
          </a:p>
          <a:p>
            <a:r>
              <a:rPr lang="en-AU" dirty="0" smtClean="0"/>
              <a:t>The </a:t>
            </a:r>
            <a:r>
              <a:rPr lang="en-AU" b="1" dirty="0" smtClean="0"/>
              <a:t>query hints </a:t>
            </a:r>
            <a:r>
              <a:rPr lang="en-AU" dirty="0" smtClean="0"/>
              <a:t>are discussed in  further depth in Query Optimization - </a:t>
            </a:r>
            <a:r>
              <a:rPr lang="en-US" dirty="0" smtClean="0"/>
              <a:t>Section 6.</a:t>
            </a:r>
            <a:endParaRPr lang="en-AU" dirty="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18</a:t>
            </a:fld>
            <a:endParaRPr lang="en-US"/>
          </a:p>
        </p:txBody>
      </p:sp>
    </p:spTree>
    <p:extLst>
      <p:ext uri="{BB962C8B-B14F-4D97-AF65-F5344CB8AC3E}">
        <p14:creationId xmlns:p14="http://schemas.microsoft.com/office/powerpoint/2010/main" val="1480563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The </a:t>
            </a:r>
            <a:r>
              <a:rPr lang="en-AU" b="1" dirty="0" smtClean="0"/>
              <a:t>Sort </a:t>
            </a:r>
            <a:r>
              <a:rPr lang="en-AU" b="0" dirty="0" smtClean="0"/>
              <a:t>operator</a:t>
            </a:r>
          </a:p>
          <a:p>
            <a:pPr marL="171450" indent="-171450">
              <a:buFont typeface="Arial" pitchFamily="34" charset="0"/>
              <a:buChar char="•"/>
            </a:pPr>
            <a:r>
              <a:rPr lang="en-AU" b="0" dirty="0" smtClean="0"/>
              <a:t>sorts</a:t>
            </a:r>
            <a:r>
              <a:rPr lang="en-AU" b="0" baseline="0" dirty="0" smtClean="0"/>
              <a:t> all incoming rows</a:t>
            </a:r>
          </a:p>
          <a:p>
            <a:pPr marL="171450" indent="-171450">
              <a:buFont typeface="Arial" pitchFamily="34" charset="0"/>
              <a:buChar char="•"/>
            </a:pPr>
            <a:r>
              <a:rPr lang="en-AU" b="0" baseline="0" dirty="0" smtClean="0"/>
              <a:t>is a blocking operator. It must consume all rows before it can produce a resultset</a:t>
            </a:r>
          </a:p>
          <a:p>
            <a:pPr marL="171450" indent="-171450">
              <a:buFont typeface="Arial" pitchFamily="34" charset="0"/>
              <a:buChar char="•"/>
            </a:pPr>
            <a:r>
              <a:rPr lang="en-AU" b="0" baseline="0" dirty="0" smtClean="0"/>
              <a:t>is used typically with the ORDER BY statement</a:t>
            </a:r>
          </a:p>
          <a:p>
            <a:pPr marL="171450" indent="-171450">
              <a:buFont typeface="Arial" pitchFamily="34" charset="0"/>
              <a:buChar char="•"/>
            </a:pPr>
            <a:endParaRPr lang="en-AU" b="0" baseline="0" dirty="0" smtClean="0"/>
          </a:p>
          <a:p>
            <a:pPr marL="0" indent="0">
              <a:buFont typeface="Arial" pitchFamily="34" charset="0"/>
              <a:buNone/>
            </a:pPr>
            <a:r>
              <a:rPr lang="en-AU" b="0" baseline="0" dirty="0" smtClean="0"/>
              <a:t>The optimizer may introduce a </a:t>
            </a:r>
            <a:r>
              <a:rPr lang="en-AU" b="1" baseline="0" dirty="0" smtClean="0"/>
              <a:t>Sort </a:t>
            </a:r>
            <a:r>
              <a:rPr lang="en-AU" b="0" baseline="0" dirty="0" smtClean="0"/>
              <a:t>to enable a merge join or </a:t>
            </a:r>
            <a:r>
              <a:rPr lang="en-AU" b="0" dirty="0" smtClean="0"/>
              <a:t>prepare for a stream aggregation</a:t>
            </a:r>
            <a:r>
              <a:rPr lang="en-AU" b="0" baseline="0" dirty="0" smtClean="0"/>
              <a:t> if it is cheaper than alternatives with unordered sets. The optimizer is less likely to perform a sort operation for stream aggregation on larger datasets.</a:t>
            </a:r>
          </a:p>
          <a:p>
            <a:pPr marL="0" indent="0">
              <a:buFont typeface="Arial" pitchFamily="34" charset="0"/>
              <a:buNone/>
            </a:pPr>
            <a:endParaRPr lang="en-AU" b="0" baseline="0" dirty="0" smtClean="0"/>
          </a:p>
          <a:p>
            <a:pPr marL="0" indent="0">
              <a:buFont typeface="Arial" pitchFamily="34" charset="0"/>
              <a:buNone/>
            </a:pPr>
            <a:endParaRPr lang="en-AU" b="0" baseline="0" dirty="0" smtClean="0"/>
          </a:p>
          <a:p>
            <a:pPr marL="0" indent="0">
              <a:buFont typeface="Arial" pitchFamily="34" charset="0"/>
              <a:buNone/>
            </a:pPr>
            <a:r>
              <a:rPr lang="en-AU" b="0" baseline="0" dirty="0" smtClean="0"/>
              <a:t>The efficiency of the Sort operator is reduced as the size of the dataset increases. Supporting indexes for ORDER BY clauses increase in importance as table size increases. </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19</a:t>
            </a:fld>
            <a:endParaRPr lang="en-US"/>
          </a:p>
        </p:txBody>
      </p:sp>
    </p:spTree>
    <p:extLst>
      <p:ext uri="{BB962C8B-B14F-4D97-AF65-F5344CB8AC3E}">
        <p14:creationId xmlns:p14="http://schemas.microsoft.com/office/powerpoint/2010/main" val="906939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endParaRPr lang="en-AU" dirty="0" smtClean="0"/>
          </a:p>
          <a:p>
            <a:r>
              <a:rPr lang="en-AU" dirty="0" smtClean="0"/>
              <a:t>The query optimizer must now choose between execution modes. One row of data is processed at a </a:t>
            </a:r>
            <a:r>
              <a:rPr lang="en-AU" dirty="0"/>
              <a:t> </a:t>
            </a:r>
            <a:r>
              <a:rPr lang="en-AU" dirty="0" smtClean="0"/>
              <a:t>time by operators in </a:t>
            </a:r>
            <a:r>
              <a:rPr lang="en-AU" b="1" dirty="0"/>
              <a:t>r</a:t>
            </a:r>
            <a:r>
              <a:rPr lang="en-AU" b="1" dirty="0" smtClean="0"/>
              <a:t>ow </a:t>
            </a:r>
            <a:r>
              <a:rPr lang="en-AU" b="1" dirty="0"/>
              <a:t>execution </a:t>
            </a:r>
            <a:r>
              <a:rPr lang="en-AU" dirty="0" smtClean="0"/>
              <a:t>mode, which has always been the case for versions of SQL Server prior to 2012 and is available to all operators. </a:t>
            </a:r>
            <a:r>
              <a:rPr lang="en-AU" b="1" dirty="0" smtClean="0"/>
              <a:t>Batch </a:t>
            </a:r>
            <a:r>
              <a:rPr lang="en-AU" b="1" dirty="0"/>
              <a:t>execution</a:t>
            </a:r>
            <a:r>
              <a:rPr lang="en-AU" dirty="0"/>
              <a:t> mode </a:t>
            </a:r>
            <a:r>
              <a:rPr lang="en-AU" dirty="0" smtClean="0"/>
              <a:t>is the new mode which processes </a:t>
            </a:r>
            <a:r>
              <a:rPr lang="en-AU" dirty="0"/>
              <a:t>data in </a:t>
            </a:r>
            <a:r>
              <a:rPr lang="en-AU" dirty="0" smtClean="0"/>
              <a:t>batches, being more </a:t>
            </a:r>
            <a:r>
              <a:rPr lang="en-AU" dirty="0"/>
              <a:t>efficient for large amounts of </a:t>
            </a:r>
            <a:r>
              <a:rPr lang="en-AU" dirty="0" smtClean="0"/>
              <a:t>data. Not all operators can use batch execution mode.</a:t>
            </a:r>
          </a:p>
          <a:p>
            <a:endParaRPr lang="en-AU" dirty="0" smtClean="0"/>
          </a:p>
          <a:p>
            <a:endParaRPr lang="en-AU" dirty="0"/>
          </a:p>
          <a:p>
            <a:r>
              <a:rPr lang="en-AU" dirty="0" smtClean="0"/>
              <a:t>The query hint </a:t>
            </a:r>
            <a:r>
              <a:rPr lang="en-AU" b="1" dirty="0" smtClean="0"/>
              <a:t>WITH (INDEX(</a:t>
            </a:r>
            <a:r>
              <a:rPr lang="en-AU" b="1" dirty="0" err="1" smtClean="0"/>
              <a:t>csIndex</a:t>
            </a:r>
            <a:r>
              <a:rPr lang="en-AU" b="1" dirty="0" smtClean="0"/>
              <a:t>)) </a:t>
            </a:r>
            <a:r>
              <a:rPr lang="en-AU" dirty="0" smtClean="0"/>
              <a:t>can be used force the use of a columnstore index.</a:t>
            </a:r>
            <a:r>
              <a:rPr lang="en-AU" b="1" dirty="0" smtClean="0"/>
              <a:t> </a:t>
            </a:r>
            <a:endParaRPr lang="en-AU" dirty="0" smtClean="0"/>
          </a:p>
          <a:p>
            <a:r>
              <a:rPr lang="en-AU" sz="1200" kern="1200" dirty="0" smtClean="0">
                <a:solidFill>
                  <a:schemeClr val="tx1"/>
                </a:solidFill>
                <a:effectLst/>
                <a:latin typeface="+mn-lt"/>
                <a:ea typeface="+mn-ea"/>
                <a:cs typeface="+mn-cs"/>
              </a:rPr>
              <a:t>The use of </a:t>
            </a:r>
            <a:r>
              <a:rPr lang="en-AU" dirty="0" smtClean="0"/>
              <a:t>query hint </a:t>
            </a:r>
            <a:r>
              <a:rPr lang="en-AU" b="1" dirty="0" smtClean="0"/>
              <a:t>OPTION (IGNORE_NONCLUSTERED_COLUMNSTORE_INDEX)</a:t>
            </a:r>
            <a:r>
              <a:rPr lang="en-AU" dirty="0" smtClean="0"/>
              <a:t> </a:t>
            </a:r>
            <a:r>
              <a:rPr lang="en-AU" sz="1200" kern="1200" dirty="0" smtClean="0">
                <a:solidFill>
                  <a:schemeClr val="tx1"/>
                </a:solidFill>
                <a:effectLst/>
                <a:latin typeface="+mn-lt"/>
                <a:ea typeface="+mn-ea"/>
                <a:cs typeface="+mn-cs"/>
              </a:rPr>
              <a:t>will direct the query optimizer to ignore</a:t>
            </a:r>
            <a:r>
              <a:rPr lang="en-AU" sz="1200" kern="1200" baseline="0" dirty="0" smtClean="0">
                <a:solidFill>
                  <a:schemeClr val="tx1"/>
                </a:solidFill>
                <a:effectLst/>
                <a:latin typeface="+mn-lt"/>
                <a:ea typeface="+mn-ea"/>
                <a:cs typeface="+mn-cs"/>
              </a:rPr>
              <a:t> columnstore indexes.</a:t>
            </a:r>
          </a:p>
          <a:p>
            <a:endParaRPr lang="en-AU" sz="1200" kern="1200" baseline="0" dirty="0" smtClean="0">
              <a:solidFill>
                <a:schemeClr val="tx1"/>
              </a:solidFill>
              <a:effectLst/>
              <a:latin typeface="+mn-lt"/>
              <a:ea typeface="+mn-ea"/>
              <a:cs typeface="+mn-cs"/>
            </a:endParaRPr>
          </a:p>
          <a:p>
            <a:r>
              <a:rPr lang="en-AU" dirty="0" smtClean="0"/>
              <a:t>More information:</a:t>
            </a:r>
          </a:p>
          <a:p>
            <a:r>
              <a:rPr lang="en-AU" dirty="0"/>
              <a:t>SQL Server Columnstore Performance Tuning - </a:t>
            </a:r>
            <a:r>
              <a:rPr lang="en-AU" dirty="0">
                <a:hlinkClick r:id="rId3"/>
              </a:rPr>
              <a:t>http://</a:t>
            </a:r>
            <a:r>
              <a:rPr lang="en-AU" dirty="0" smtClean="0">
                <a:hlinkClick r:id="rId3"/>
              </a:rPr>
              <a:t>social.technet.microsoft.com/wiki/contents/articles/sql-server-columnstore-performance-tuning.aspx</a:t>
            </a:r>
            <a:r>
              <a:rPr lang="en-AU" dirty="0" smtClean="0"/>
              <a:t> </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20</a:t>
            </a:fld>
            <a:endParaRPr lang="en-US"/>
          </a:p>
        </p:txBody>
      </p:sp>
    </p:spTree>
    <p:extLst>
      <p:ext uri="{BB962C8B-B14F-4D97-AF65-F5344CB8AC3E}">
        <p14:creationId xmlns:p14="http://schemas.microsoft.com/office/powerpoint/2010/main" val="1414874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pPr marL="0" indent="0">
              <a:buFont typeface="Arial" pitchFamily="34" charset="0"/>
              <a:buNone/>
            </a:pPr>
            <a:r>
              <a:rPr lang="en-AU" b="1" u="none" baseline="0" dirty="0" smtClean="0"/>
              <a:t>Aggregation </a:t>
            </a:r>
            <a:r>
              <a:rPr lang="en-AU" b="0" u="none" baseline="0" dirty="0" smtClean="0"/>
              <a:t>is introduced by the query optimizer based on the columns listed in a </a:t>
            </a:r>
            <a:r>
              <a:rPr lang="en-AU" b="1" u="none" baseline="0" dirty="0" smtClean="0"/>
              <a:t>GROUP BY </a:t>
            </a:r>
            <a:r>
              <a:rPr lang="en-AU" b="0" u="none" baseline="0" dirty="0" smtClean="0"/>
              <a:t>or </a:t>
            </a:r>
            <a:r>
              <a:rPr lang="en-AU" b="1" u="none" baseline="0" dirty="0" smtClean="0"/>
              <a:t>DISTINCT </a:t>
            </a:r>
            <a:r>
              <a:rPr lang="en-AU" b="0" u="none" baseline="0" dirty="0" smtClean="0"/>
              <a:t>clause. The query optimizer has the choice of </a:t>
            </a:r>
            <a:r>
              <a:rPr lang="en-AU" b="1" u="none" baseline="0" dirty="0" smtClean="0"/>
              <a:t>Stream Aggregation </a:t>
            </a:r>
            <a:r>
              <a:rPr lang="en-AU" b="0" u="none" baseline="0" dirty="0" smtClean="0"/>
              <a:t>or </a:t>
            </a:r>
            <a:r>
              <a:rPr lang="en-AU" b="1" u="none" baseline="0" dirty="0" smtClean="0"/>
              <a:t>Hash Match Aggregation</a:t>
            </a:r>
          </a:p>
          <a:p>
            <a:pPr marL="0" indent="0">
              <a:buFont typeface="Arial" pitchFamily="34" charset="0"/>
              <a:buNone/>
            </a:pPr>
            <a:endParaRPr lang="en-AU" b="0" u="none" baseline="0" dirty="0" smtClean="0"/>
          </a:p>
          <a:p>
            <a:pPr marL="0" indent="0">
              <a:buFont typeface="Arial" pitchFamily="34" charset="0"/>
              <a:buNone/>
            </a:pPr>
            <a:r>
              <a:rPr lang="en-AU" b="1" u="none" baseline="0" dirty="0" smtClean="0"/>
              <a:t>Stream Aggregation </a:t>
            </a:r>
            <a:r>
              <a:rPr lang="en-AU" b="0" u="none" baseline="0" dirty="0" smtClean="0"/>
              <a:t>is performed only on sorted data sets. The optimizer query may choose to do a sort on a dataset before Stream Aggregation. </a:t>
            </a:r>
          </a:p>
          <a:p>
            <a:pPr marL="0" indent="0">
              <a:buFont typeface="Arial" pitchFamily="34" charset="0"/>
              <a:buNone/>
            </a:pPr>
            <a:endParaRPr lang="en-AU" b="0" u="none" baseline="0" dirty="0" smtClean="0"/>
          </a:p>
          <a:p>
            <a:pPr marL="0" indent="0">
              <a:buFont typeface="Arial" pitchFamily="34" charset="0"/>
              <a:buNone/>
            </a:pPr>
            <a:r>
              <a:rPr lang="en-AU" sz="1200" b="0" i="0" u="none" strike="noStrike" kern="1200" baseline="0" dirty="0" smtClean="0">
                <a:solidFill>
                  <a:schemeClr val="tx1"/>
                </a:solidFill>
                <a:latin typeface="+mn-lt"/>
                <a:ea typeface="+mn-ea"/>
                <a:cs typeface="+mn-cs"/>
              </a:rPr>
              <a:t>The Stream Aggregate operator groups rows by one or more columns and then calculates one or more aggregate expressions returned by the query. The sorted data allows SQL Server to stream the data and when the value of the </a:t>
            </a:r>
            <a:r>
              <a:rPr lang="en-AU" sz="1200" b="1" i="0" u="none" strike="noStrike" kern="1200" baseline="0" dirty="0" smtClean="0">
                <a:solidFill>
                  <a:schemeClr val="tx1"/>
                </a:solidFill>
                <a:latin typeface="+mn-lt"/>
                <a:ea typeface="+mn-ea"/>
                <a:cs typeface="+mn-cs"/>
              </a:rPr>
              <a:t>GROUP BY </a:t>
            </a:r>
            <a:r>
              <a:rPr lang="en-AU" sz="1200" b="0" i="0" u="none" strike="noStrike" kern="1200" baseline="0" dirty="0" smtClean="0">
                <a:solidFill>
                  <a:schemeClr val="tx1"/>
                </a:solidFill>
                <a:latin typeface="+mn-lt"/>
                <a:ea typeface="+mn-ea"/>
                <a:cs typeface="+mn-cs"/>
              </a:rPr>
              <a:t>key changes in the resultset, SQL knows that it is finished with the aggregation of the previous group, and therefore, returns the resulting aggregated row </a:t>
            </a:r>
            <a:endParaRPr lang="en-AU" b="0" u="none" baseline="0" dirty="0" smtClean="0"/>
          </a:p>
          <a:p>
            <a:pPr marL="0" indent="0">
              <a:buFont typeface="Arial" pitchFamily="34" charset="0"/>
              <a:buNone/>
            </a:pPr>
            <a:endParaRPr lang="en-AU" b="1" u="none" baseline="0" dirty="0" smtClean="0"/>
          </a:p>
          <a:p>
            <a:pPr marL="0" indent="0">
              <a:buFont typeface="Arial" pitchFamily="34" charset="0"/>
              <a:buNone/>
            </a:pPr>
            <a:endParaRPr lang="en-AU" b="1" u="none" baseline="0" dirty="0" smtClean="0"/>
          </a:p>
          <a:p>
            <a:pPr marL="0" indent="0">
              <a:buFont typeface="Arial" pitchFamily="34" charset="0"/>
              <a:buNone/>
            </a:pPr>
            <a:r>
              <a:rPr lang="en-AU" b="1" u="none" baseline="0" dirty="0" smtClean="0"/>
              <a:t>Hash Aggregation </a:t>
            </a:r>
            <a:r>
              <a:rPr lang="en-AU" b="0" u="none" baseline="0" dirty="0" smtClean="0"/>
              <a:t>uses the Hash Match physical operator. </a:t>
            </a:r>
          </a:p>
          <a:p>
            <a:pPr marL="0" indent="0">
              <a:buFont typeface="Arial" pitchFamily="34" charset="0"/>
              <a:buNone/>
            </a:pPr>
            <a:endParaRPr lang="en-AU" sz="1200" b="0" i="0" u="none" strike="noStrike" kern="1200" baseline="0" dirty="0" smtClean="0">
              <a:solidFill>
                <a:schemeClr val="tx1"/>
              </a:solidFill>
              <a:latin typeface="+mn-lt"/>
              <a:ea typeface="+mn-ea"/>
              <a:cs typeface="+mn-cs"/>
            </a:endParaRPr>
          </a:p>
          <a:p>
            <a:pPr marL="0" indent="0">
              <a:buFont typeface="Arial" pitchFamily="34" charset="0"/>
              <a:buNone/>
            </a:pPr>
            <a:r>
              <a:rPr lang="en-AU" sz="1200" b="0" i="0" u="none" strike="noStrike" kern="1200" baseline="0" dirty="0" smtClean="0">
                <a:solidFill>
                  <a:schemeClr val="tx1"/>
                </a:solidFill>
                <a:latin typeface="+mn-lt"/>
                <a:ea typeface="+mn-ea"/>
                <a:cs typeface="+mn-cs"/>
              </a:rPr>
              <a:t>Hash aggregations build a hash table and use it to track different values of the </a:t>
            </a:r>
            <a:r>
              <a:rPr lang="en-AU" sz="1200" b="1" i="0" u="none" strike="noStrike" kern="1200" baseline="0" dirty="0" smtClean="0">
                <a:solidFill>
                  <a:schemeClr val="tx1"/>
                </a:solidFill>
                <a:latin typeface="+mn-lt"/>
                <a:ea typeface="+mn-ea"/>
                <a:cs typeface="+mn-cs"/>
              </a:rPr>
              <a:t>GROUP BY </a:t>
            </a:r>
            <a:r>
              <a:rPr lang="en-AU" sz="1200" b="0" i="0" u="none" strike="noStrike" kern="1200" baseline="0" dirty="0" smtClean="0">
                <a:solidFill>
                  <a:schemeClr val="tx1"/>
                </a:solidFill>
                <a:latin typeface="+mn-lt"/>
                <a:ea typeface="+mn-ea"/>
                <a:cs typeface="+mn-cs"/>
              </a:rPr>
              <a:t>keys. Hash aggregation also aggregates the entire dataset before returning any aggregated rows. </a:t>
            </a:r>
          </a:p>
          <a:p>
            <a:pPr marL="0" indent="0">
              <a:buFont typeface="Arial" pitchFamily="34" charset="0"/>
              <a:buNone/>
            </a:pPr>
            <a:endParaRPr lang="en-AU" sz="1200" b="0" i="0" u="none" strike="noStrike" kern="1200" baseline="0" dirty="0" smtClean="0">
              <a:solidFill>
                <a:schemeClr val="tx1"/>
              </a:solidFill>
              <a:latin typeface="+mn-lt"/>
              <a:ea typeface="+mn-ea"/>
              <a:cs typeface="+mn-cs"/>
            </a:endParaRPr>
          </a:p>
          <a:p>
            <a:pPr marL="0" indent="0">
              <a:buFont typeface="Arial" pitchFamily="34" charset="0"/>
              <a:buNone/>
            </a:pPr>
            <a:r>
              <a:rPr lang="en-AU" b="0" u="none" baseline="0" dirty="0" smtClean="0"/>
              <a:t>More information</a:t>
            </a:r>
          </a:p>
          <a:p>
            <a:r>
              <a:rPr lang="en-AU" dirty="0"/>
              <a:t>Stream Aggregate - </a:t>
            </a:r>
            <a:r>
              <a:rPr lang="en-AU" dirty="0">
                <a:hlinkClick r:id="rId3"/>
              </a:rPr>
              <a:t>http://</a:t>
            </a:r>
            <a:r>
              <a:rPr lang="en-AU" dirty="0" smtClean="0">
                <a:hlinkClick r:id="rId3"/>
              </a:rPr>
              <a:t>blogs.msdn.com/b/craigfr/archive/2006/09/13/752728.aspx</a:t>
            </a:r>
            <a:r>
              <a:rPr lang="en-AU" dirty="0" smtClean="0"/>
              <a:t> </a:t>
            </a:r>
          </a:p>
          <a:p>
            <a:r>
              <a:rPr lang="en-AU" dirty="0"/>
              <a:t>Hash Aggregate - </a:t>
            </a:r>
            <a:r>
              <a:rPr lang="en-AU" dirty="0">
                <a:hlinkClick r:id="rId4"/>
              </a:rPr>
              <a:t>http://</a:t>
            </a:r>
            <a:r>
              <a:rPr lang="en-AU" dirty="0" smtClean="0">
                <a:hlinkClick r:id="rId4"/>
              </a:rPr>
              <a:t>blogs.msdn.com/b/craigfr/archive/2006/09/20/hash-aggregate.aspx</a:t>
            </a:r>
            <a:r>
              <a:rPr lang="en-AU" dirty="0" smtClean="0"/>
              <a:t> </a:t>
            </a:r>
            <a:endParaRPr lang="en-AU" u="none" baseline="0" dirty="0" smtClean="0"/>
          </a:p>
          <a:p>
            <a:pPr marL="0" indent="0">
              <a:buFont typeface="Arial" pitchFamily="34" charset="0"/>
              <a:buNone/>
            </a:pPr>
            <a:endParaRPr lang="en-AU" b="0" u="none" baseline="0" dirty="0" smtClean="0"/>
          </a:p>
          <a:p>
            <a:pPr marL="0" indent="0">
              <a:buFont typeface="Arial" pitchFamily="34" charset="0"/>
              <a:buNone/>
            </a:pPr>
            <a:endParaRPr lang="en-AU" b="1" u="none"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21</a:t>
            </a:fld>
            <a:endParaRPr lang="en-US"/>
          </a:p>
        </p:txBody>
      </p:sp>
    </p:spTree>
    <p:extLst>
      <p:ext uri="{BB962C8B-B14F-4D97-AF65-F5344CB8AC3E}">
        <p14:creationId xmlns:p14="http://schemas.microsoft.com/office/powerpoint/2010/main" val="906939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lnSpcReduction="10000"/>
          </a:bodyPr>
          <a:lstStyle/>
          <a:p>
            <a:r>
              <a:rPr lang="en-AU" dirty="0" smtClean="0"/>
              <a:t>The query optimizer</a:t>
            </a:r>
            <a:r>
              <a:rPr lang="en-AU" baseline="0" dirty="0" smtClean="0"/>
              <a:t> may choose a sub-optimal plan for any of the following reasons:</a:t>
            </a:r>
          </a:p>
          <a:p>
            <a:endParaRPr lang="en-AU" baseline="0" dirty="0" smtClean="0"/>
          </a:p>
          <a:p>
            <a:r>
              <a:rPr lang="en-AU" b="1" baseline="0" dirty="0" smtClean="0"/>
              <a:t>Missing Statistics</a:t>
            </a:r>
          </a:p>
          <a:p>
            <a:r>
              <a:rPr lang="en-AU" dirty="0" smtClean="0"/>
              <a:t>Recall that the </a:t>
            </a:r>
            <a:r>
              <a:rPr lang="en-AU" dirty="0"/>
              <a:t>histogram on an index is maintained on the first column of </a:t>
            </a:r>
            <a:r>
              <a:rPr lang="en-AU" dirty="0" smtClean="0"/>
              <a:t>an index. If a column in a WHERE clause does not appear in any indexes as the first column it will need to have statistics created.</a:t>
            </a:r>
          </a:p>
          <a:p>
            <a:endParaRPr lang="en-AU" dirty="0" smtClean="0"/>
          </a:p>
          <a:p>
            <a:r>
              <a:rPr lang="en-AU" dirty="0"/>
              <a:t>I</a:t>
            </a:r>
            <a:r>
              <a:rPr lang="en-AU" dirty="0" smtClean="0"/>
              <a:t>f </a:t>
            </a:r>
            <a:r>
              <a:rPr lang="en-AU" dirty="0"/>
              <a:t>AUTO_CREATE_STATISTICS is </a:t>
            </a:r>
            <a:r>
              <a:rPr lang="en-AU" dirty="0" smtClean="0"/>
              <a:t>not enabled </a:t>
            </a:r>
            <a:r>
              <a:rPr lang="en-AU" dirty="0"/>
              <a:t>on the </a:t>
            </a:r>
            <a:r>
              <a:rPr lang="en-AU" dirty="0" smtClean="0"/>
              <a:t>database then </a:t>
            </a:r>
            <a:r>
              <a:rPr lang="en-AU" dirty="0"/>
              <a:t>the query plan will show the </a:t>
            </a:r>
            <a:r>
              <a:rPr lang="en-AU" b="1" dirty="0"/>
              <a:t>missing statistics </a:t>
            </a:r>
            <a:r>
              <a:rPr lang="en-AU" dirty="0"/>
              <a:t>warning. In this case, SQL must use densities to estimate the number of rows to be returned from the seek or scan operation, but </a:t>
            </a:r>
            <a:r>
              <a:rPr lang="en-AU" dirty="0" smtClean="0"/>
              <a:t>will </a:t>
            </a:r>
            <a:r>
              <a:rPr lang="en-AU" dirty="0"/>
              <a:t>not have any information about the ranges of values that </a:t>
            </a:r>
            <a:r>
              <a:rPr lang="en-AU" dirty="0" smtClean="0"/>
              <a:t>exist.</a:t>
            </a:r>
          </a:p>
          <a:p>
            <a:endParaRPr lang="en-AU" dirty="0"/>
          </a:p>
          <a:p>
            <a:r>
              <a:rPr lang="en-AU" b="1" dirty="0"/>
              <a:t>Out-of-date statistics</a:t>
            </a:r>
          </a:p>
          <a:p>
            <a:r>
              <a:rPr lang="en-AU" dirty="0" smtClean="0"/>
              <a:t>If the changes to a table are not sufficient to cross the Recompilation threshold then statistics will not be updated at run time for a query. In some cases the change in data means that the current statistics do not accurately reflect the distribution of the data, or the data is beyond the range of the statistics, leading to an inefficient query plan. If this is the case, then the statistics need to be updated.</a:t>
            </a:r>
          </a:p>
          <a:p>
            <a:endParaRPr lang="en-AU" dirty="0" smtClean="0"/>
          </a:p>
          <a:p>
            <a:r>
              <a:rPr lang="en-AU" b="1" dirty="0" smtClean="0"/>
              <a:t>Miscalculated </a:t>
            </a:r>
            <a:r>
              <a:rPr lang="en-AU" b="1" dirty="0"/>
              <a:t>cardinalities </a:t>
            </a:r>
            <a:endParaRPr lang="en-AU" dirty="0"/>
          </a:p>
          <a:p>
            <a:r>
              <a:rPr lang="en-AU" dirty="0" smtClean="0"/>
              <a:t>Miscalculating </a:t>
            </a:r>
            <a:r>
              <a:rPr lang="en-AU" dirty="0"/>
              <a:t>the </a:t>
            </a:r>
            <a:r>
              <a:rPr lang="en-AU" dirty="0" smtClean="0"/>
              <a:t>cardinality significantly increases the cost of a query and may lead to an incorrect estimate of whether a query can benefit </a:t>
            </a:r>
            <a:r>
              <a:rPr lang="en-AU" dirty="0"/>
              <a:t>from parallelism. </a:t>
            </a:r>
            <a:r>
              <a:rPr lang="en-AU" dirty="0" smtClean="0"/>
              <a:t>Miscalculated </a:t>
            </a:r>
            <a:r>
              <a:rPr lang="en-AU" dirty="0"/>
              <a:t>cardinality </a:t>
            </a:r>
            <a:r>
              <a:rPr lang="en-AU" dirty="0" smtClean="0"/>
              <a:t>can be caused by missing/out of  date statistics, parameter sniffing or  the use of LIKE, CASE and function calls (implicit or explicit) in WHERE and JOIN clauses. </a:t>
            </a:r>
            <a:endParaRPr lang="en-AU" dirty="0"/>
          </a:p>
          <a:p>
            <a:endParaRPr lang="en-AU" dirty="0" smtClean="0"/>
          </a:p>
          <a:p>
            <a:r>
              <a:rPr lang="en-AU" b="1" dirty="0" smtClean="0"/>
              <a:t>Missing Indexes</a:t>
            </a:r>
          </a:p>
          <a:p>
            <a:r>
              <a:rPr lang="en-AU" dirty="0"/>
              <a:t>I</a:t>
            </a:r>
            <a:r>
              <a:rPr lang="en-AU" dirty="0" smtClean="0"/>
              <a:t>ndexes provide the opportunity to retrieve results with less logical reads. If no indexes exist, the optimizer cannot consider them for query plans and will resort to scanning tables.</a:t>
            </a:r>
          </a:p>
          <a:p>
            <a:endParaRPr lang="en-AU" dirty="0"/>
          </a:p>
          <a:p>
            <a:r>
              <a:rPr lang="en-AU" b="1" dirty="0"/>
              <a:t>Incorrectly estimated cost of the operator </a:t>
            </a:r>
            <a:endParaRPr lang="en-AU" b="1" dirty="0" smtClean="0"/>
          </a:p>
          <a:p>
            <a:r>
              <a:rPr lang="en-AU" dirty="0" smtClean="0"/>
              <a:t>A miscalculated cardinality  is often the reason for an incorrect operator cost estimate. </a:t>
            </a:r>
            <a:r>
              <a:rPr lang="en-AU" dirty="0"/>
              <a:t>T</a:t>
            </a:r>
            <a:r>
              <a:rPr lang="en-AU" dirty="0" smtClean="0"/>
              <a:t>he query optimizer will  choose an operator, such as a nested loop, partially based on the number of rows in a dataset. If the  cardinality is incorrect, say 1000 rows are returned instead of 1, then the cost of the operator may increase significantly. If the true cardinality was know then a more realistic operator cost could have been calculated and the query optimizer may have chosen another operator.</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22</a:t>
            </a:fld>
            <a:endParaRPr lang="en-US"/>
          </a:p>
        </p:txBody>
      </p:sp>
    </p:spTree>
    <p:extLst>
      <p:ext uri="{BB962C8B-B14F-4D97-AF65-F5344CB8AC3E}">
        <p14:creationId xmlns:p14="http://schemas.microsoft.com/office/powerpoint/2010/main" val="1343136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Some queries are expensive either because of the size of the query, or due to missing</a:t>
            </a:r>
            <a:r>
              <a:rPr lang="en-AU" baseline="0" dirty="0" smtClean="0"/>
              <a:t> </a:t>
            </a:r>
            <a:r>
              <a:rPr lang="en-AU" dirty="0" smtClean="0"/>
              <a:t>indexes. Look at expensive nodes in the query plan to find the reasons they are expensive, and </a:t>
            </a:r>
            <a:r>
              <a:rPr lang="en-AU" dirty="0" err="1" smtClean="0"/>
              <a:t>analyze</a:t>
            </a:r>
            <a:r>
              <a:rPr lang="en-AU" dirty="0" smtClean="0"/>
              <a:t> what can be done to change the plan. For example, a hash join may be changed to a less expensive operation by the addition of a covering index.</a:t>
            </a:r>
          </a:p>
          <a:p>
            <a:endParaRPr lang="en-AU" dirty="0" smtClean="0"/>
          </a:p>
          <a:p>
            <a:r>
              <a:rPr lang="en-AU" dirty="0" smtClean="0"/>
              <a:t>Some operations are inherently expensive. Extract Transform and Load (ETL) queries are</a:t>
            </a:r>
            <a:r>
              <a:rPr lang="en-AU" baseline="0" dirty="0" smtClean="0"/>
              <a:t> </a:t>
            </a:r>
            <a:r>
              <a:rPr lang="en-AU" dirty="0" smtClean="0"/>
              <a:t>often performed to extract large datasets. Such queries expect a large number of rows. </a:t>
            </a:r>
            <a:r>
              <a:rPr lang="en-AU" dirty="0" err="1" smtClean="0"/>
              <a:t>Analyze</a:t>
            </a:r>
            <a:r>
              <a:rPr lang="en-AU" dirty="0" smtClean="0"/>
              <a:t> the query plans with an understanding of the extraction requirements.</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23</a:t>
            </a:fld>
            <a:endParaRPr lang="en-US"/>
          </a:p>
        </p:txBody>
      </p:sp>
    </p:spTree>
    <p:extLst>
      <p:ext uri="{BB962C8B-B14F-4D97-AF65-F5344CB8AC3E}">
        <p14:creationId xmlns:p14="http://schemas.microsoft.com/office/powerpoint/2010/main" val="2606772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a:bodyPr>
          <a:lstStyle/>
          <a:p>
            <a:r>
              <a:rPr lang="en-AU" dirty="0"/>
              <a:t>Use the following steps when </a:t>
            </a:r>
            <a:r>
              <a:rPr lang="en-AU" dirty="0" err="1"/>
              <a:t>analyzing</a:t>
            </a:r>
            <a:r>
              <a:rPr lang="en-AU" dirty="0"/>
              <a:t> a </a:t>
            </a:r>
            <a:r>
              <a:rPr lang="en-AU" dirty="0" err="1"/>
              <a:t>showplan</a:t>
            </a:r>
            <a:r>
              <a:rPr lang="en-AU" dirty="0"/>
              <a:t>:</a:t>
            </a:r>
          </a:p>
          <a:p>
            <a:pPr marL="352425" lvl="1" indent="-171450">
              <a:buFont typeface="Arial" pitchFamily="34" charset="0"/>
              <a:buChar char="•"/>
            </a:pPr>
            <a:r>
              <a:rPr lang="en-AU" dirty="0" smtClean="0"/>
              <a:t>Are </a:t>
            </a:r>
            <a:r>
              <a:rPr lang="en-AU" dirty="0"/>
              <a:t>the </a:t>
            </a:r>
            <a:r>
              <a:rPr lang="en-AU" b="1" dirty="0"/>
              <a:t>statistics </a:t>
            </a:r>
            <a:r>
              <a:rPr lang="en-AU" dirty="0"/>
              <a:t>for all indexes up-to-date? </a:t>
            </a:r>
            <a:r>
              <a:rPr lang="en-AU" dirty="0" smtClean="0"/>
              <a:t>Be especially </a:t>
            </a:r>
            <a:r>
              <a:rPr lang="en-AU" dirty="0"/>
              <a:t>careful of </a:t>
            </a:r>
            <a:r>
              <a:rPr lang="en-AU" dirty="0" smtClean="0"/>
              <a:t>the NORECOMPUTE </a:t>
            </a:r>
            <a:r>
              <a:rPr lang="en-AU" dirty="0"/>
              <a:t>clause, which will prevent </a:t>
            </a:r>
            <a:r>
              <a:rPr lang="en-AU" dirty="0" smtClean="0"/>
              <a:t>AUTO_UPDATE_STATISTICS from </a:t>
            </a:r>
            <a:r>
              <a:rPr lang="en-AU" dirty="0"/>
              <a:t>maintaining statistics</a:t>
            </a:r>
            <a:r>
              <a:rPr lang="en-AU" dirty="0" smtClean="0"/>
              <a:t>.</a:t>
            </a:r>
          </a:p>
          <a:p>
            <a:pPr marL="352425" lvl="1" indent="-171450">
              <a:buFont typeface="Arial" pitchFamily="34" charset="0"/>
              <a:buChar char="•"/>
            </a:pPr>
            <a:r>
              <a:rPr lang="en-AU" dirty="0"/>
              <a:t>Look for the </a:t>
            </a:r>
            <a:r>
              <a:rPr lang="en-AU" b="1" dirty="0"/>
              <a:t>Missing Stats </a:t>
            </a:r>
            <a:r>
              <a:rPr lang="en-AU" dirty="0"/>
              <a:t>warnings in Profiler or SHOWPLAN_XML </a:t>
            </a:r>
            <a:r>
              <a:rPr lang="en-AU" dirty="0" smtClean="0"/>
              <a:t>output.</a:t>
            </a:r>
          </a:p>
          <a:p>
            <a:pPr marL="352425" lvl="1" indent="-171450">
              <a:buFont typeface="Arial" pitchFamily="34" charset="0"/>
              <a:buChar char="•"/>
            </a:pPr>
            <a:r>
              <a:rPr lang="en-AU" dirty="0" smtClean="0"/>
              <a:t>Run </a:t>
            </a:r>
            <a:r>
              <a:rPr lang="en-AU" dirty="0"/>
              <a:t>the </a:t>
            </a:r>
            <a:r>
              <a:rPr lang="en-AU" b="1" dirty="0"/>
              <a:t>Database Engine Tuning Advisor (DTA)</a:t>
            </a:r>
            <a:r>
              <a:rPr lang="en-AU" dirty="0"/>
              <a:t>. Given the changes to the </a:t>
            </a:r>
            <a:r>
              <a:rPr lang="en-AU" dirty="0" smtClean="0"/>
              <a:t>way indexes </a:t>
            </a:r>
            <a:r>
              <a:rPr lang="en-AU" dirty="0"/>
              <a:t>are stored and manipulated, the indexes that you had on the previous </a:t>
            </a:r>
            <a:r>
              <a:rPr lang="en-AU" dirty="0" smtClean="0"/>
              <a:t>version may </a:t>
            </a:r>
            <a:r>
              <a:rPr lang="en-AU" dirty="0"/>
              <a:t>no longer be optimal. </a:t>
            </a:r>
          </a:p>
          <a:p>
            <a:pPr marL="352425" lvl="1" indent="-171450">
              <a:buFont typeface="Arial" pitchFamily="34" charset="0"/>
              <a:buChar char="•"/>
            </a:pPr>
            <a:r>
              <a:rPr lang="en-AU" dirty="0" smtClean="0"/>
              <a:t>Are </a:t>
            </a:r>
            <a:r>
              <a:rPr lang="en-AU" dirty="0"/>
              <a:t>any </a:t>
            </a:r>
            <a:r>
              <a:rPr lang="en-AU" b="1" dirty="0"/>
              <a:t>index hints </a:t>
            </a:r>
            <a:r>
              <a:rPr lang="en-AU" dirty="0"/>
              <a:t>or </a:t>
            </a:r>
            <a:r>
              <a:rPr lang="en-AU" b="1" dirty="0"/>
              <a:t>query hints</a:t>
            </a:r>
            <a:r>
              <a:rPr lang="en-AU" dirty="0"/>
              <a:t> being used? If yes, </a:t>
            </a:r>
            <a:r>
              <a:rPr lang="en-AU" dirty="0" smtClean="0"/>
              <a:t>remember:</a:t>
            </a:r>
          </a:p>
          <a:p>
            <a:pPr marL="533400" lvl="2" indent="-171450">
              <a:buFont typeface="Arial" pitchFamily="34" charset="0"/>
              <a:buChar char="•"/>
            </a:pPr>
            <a:r>
              <a:rPr lang="en-AU" dirty="0" smtClean="0"/>
              <a:t>Any </a:t>
            </a:r>
            <a:r>
              <a:rPr lang="en-AU" dirty="0"/>
              <a:t>plan containing hints will not be auto-parameterized and cached.</a:t>
            </a:r>
          </a:p>
          <a:p>
            <a:pPr marL="533400" lvl="2" indent="-171450">
              <a:buFont typeface="Arial" pitchFamily="34" charset="0"/>
              <a:buChar char="•"/>
            </a:pPr>
            <a:r>
              <a:rPr lang="en-AU" dirty="0" smtClean="0"/>
              <a:t>Hints </a:t>
            </a:r>
            <a:r>
              <a:rPr lang="en-AU" dirty="0"/>
              <a:t>prevent the query optimizer from investigating a better </a:t>
            </a:r>
            <a:r>
              <a:rPr lang="en-AU" dirty="0" smtClean="0"/>
              <a:t>alternative.</a:t>
            </a:r>
          </a:p>
          <a:p>
            <a:pPr marL="533400" lvl="2" indent="-171450">
              <a:buFont typeface="Arial" pitchFamily="34" charset="0"/>
              <a:buChar char="•"/>
            </a:pPr>
            <a:r>
              <a:rPr lang="en-AU" dirty="0" smtClean="0"/>
              <a:t>Using </a:t>
            </a:r>
            <a:r>
              <a:rPr lang="en-AU" dirty="0"/>
              <a:t>a join hint prevents the query optimizer from </a:t>
            </a:r>
            <a:r>
              <a:rPr lang="en-AU" dirty="0" err="1"/>
              <a:t>analyzing</a:t>
            </a:r>
            <a:r>
              <a:rPr lang="en-AU" dirty="0"/>
              <a:t> optimal join ordering. </a:t>
            </a:r>
            <a:endParaRPr lang="en-AU" dirty="0" smtClean="0"/>
          </a:p>
          <a:p>
            <a:pPr marL="352425" lvl="1" indent="-171450">
              <a:buFont typeface="Arial" pitchFamily="34" charset="0"/>
              <a:buChar char="•"/>
            </a:pPr>
            <a:r>
              <a:rPr lang="en-AU" dirty="0"/>
              <a:t>A</a:t>
            </a:r>
            <a:r>
              <a:rPr lang="en-AU" dirty="0" smtClean="0"/>
              <a:t>re the </a:t>
            </a:r>
            <a:r>
              <a:rPr lang="en-AU" b="1" dirty="0"/>
              <a:t>parameters</a:t>
            </a:r>
            <a:r>
              <a:rPr lang="en-AU" dirty="0"/>
              <a:t> </a:t>
            </a:r>
            <a:r>
              <a:rPr lang="en-AU" dirty="0" smtClean="0"/>
              <a:t>for a stored procedure being </a:t>
            </a:r>
            <a:r>
              <a:rPr lang="en-AU" dirty="0"/>
              <a:t>passed in such a way that a different plan should be chosen from one iteration to the next? If so, you should consider using WITH RECOMPILE when the procedure is created, or EXEC … WITH RECOMPILE when the procedure with the unusual values is called. A new option since SQL Server 2005 is to modify the query in the stored procedure and use the OPTIMIZE FOR query hint. </a:t>
            </a:r>
            <a:endParaRPr lang="en-AU" dirty="0" smtClean="0"/>
          </a:p>
          <a:p>
            <a:pPr marL="352425" lvl="1" indent="-171450">
              <a:buFont typeface="Arial" pitchFamily="34" charset="0"/>
              <a:buChar char="•"/>
            </a:pPr>
            <a:r>
              <a:rPr lang="en-AU" dirty="0" smtClean="0"/>
              <a:t>Are </a:t>
            </a:r>
            <a:r>
              <a:rPr lang="en-AU" dirty="0"/>
              <a:t>there many small, ad hoc queries being used? The best way to handle this is by </a:t>
            </a:r>
            <a:r>
              <a:rPr lang="en-AU" b="1" dirty="0"/>
              <a:t>parameterizing </a:t>
            </a:r>
            <a:r>
              <a:rPr lang="en-AU" dirty="0"/>
              <a:t>your queries, using parameter markers in OLE DB or ODBC, or using sp_executesql. Use sp_executesql instead of EXECUTE whenever possible, because it avoids recompiles. The server also attempts to minimize the impact by caching plans (this requires fully qualified object names, including the database name) and auto parameterization. </a:t>
            </a:r>
          </a:p>
          <a:p>
            <a:pPr marL="352425" lvl="1" indent="-171450">
              <a:buFont typeface="Arial" pitchFamily="34" charset="0"/>
              <a:buChar char="•"/>
            </a:pPr>
            <a:r>
              <a:rPr lang="en-AU" dirty="0" smtClean="0"/>
              <a:t>Can you </a:t>
            </a:r>
            <a:r>
              <a:rPr lang="en-AU" b="1" dirty="0" smtClean="0"/>
              <a:t>force a plan </a:t>
            </a:r>
            <a:r>
              <a:rPr lang="en-AU" dirty="0" smtClean="0"/>
              <a:t>that is significantly faster? If the elapsed time to process the query is already very short (less than 250 </a:t>
            </a:r>
            <a:r>
              <a:rPr lang="en-AU" dirty="0" err="1" smtClean="0"/>
              <a:t>ms</a:t>
            </a:r>
            <a:r>
              <a:rPr lang="en-AU" dirty="0" smtClean="0"/>
              <a:t>), forcing a plan may just eliminate part of the compile time. </a:t>
            </a:r>
          </a:p>
          <a:p>
            <a:pPr marL="352425" lvl="1" indent="-171450">
              <a:buFont typeface="Arial" pitchFamily="34" charset="0"/>
              <a:buChar char="•"/>
            </a:pPr>
            <a:r>
              <a:rPr lang="en-AU" dirty="0" smtClean="0"/>
              <a:t>Incorrect </a:t>
            </a:r>
            <a:r>
              <a:rPr lang="en-AU" dirty="0"/>
              <a:t>cardinality </a:t>
            </a:r>
            <a:r>
              <a:rPr lang="en-AU" dirty="0" smtClean="0"/>
              <a:t>estimation can </a:t>
            </a:r>
            <a:r>
              <a:rPr lang="en-AU" dirty="0"/>
              <a:t>lead to a poor plan decision. </a:t>
            </a:r>
            <a:r>
              <a:rPr lang="en-AU" dirty="0" smtClean="0"/>
              <a:t>Using plan SET STATISTICS PROFILE ON or SET STATISTICS XML ON,  compare </a:t>
            </a:r>
            <a:r>
              <a:rPr lang="en-AU" dirty="0"/>
              <a:t>the estimated rows against the actual rows </a:t>
            </a:r>
            <a:r>
              <a:rPr lang="en-AU" dirty="0" smtClean="0"/>
              <a:t>to see if they are different. If so, this indicates poor cardinality estimation by query </a:t>
            </a:r>
            <a:r>
              <a:rPr lang="en-AU" dirty="0" err="1" smtClean="0"/>
              <a:t>analyzer</a:t>
            </a:r>
            <a:r>
              <a:rPr lang="en-AU" dirty="0" smtClean="0"/>
              <a:t>.</a:t>
            </a:r>
            <a:endParaRPr lang="en-AU" dirty="0"/>
          </a:p>
          <a:p>
            <a:endParaRPr lang="en-AU" dirty="0" smtClean="0"/>
          </a:p>
          <a:p>
            <a:pPr marL="171450" indent="-171450">
              <a:buFont typeface="Arial" pitchFamily="34" charset="0"/>
              <a:buChar char="•"/>
            </a:pPr>
            <a:endParaRPr lang="en-AU" dirty="0"/>
          </a:p>
          <a:p>
            <a:endParaRPr lang="en-AU" dirty="0"/>
          </a:p>
          <a:p>
            <a:pPr marL="171450" indent="-171450">
              <a:buFont typeface="Arial" pitchFamily="34" charset="0"/>
              <a:buChar char="•"/>
            </a:pP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24</a:t>
            </a:fld>
            <a:endParaRPr lang="en-US"/>
          </a:p>
        </p:txBody>
      </p:sp>
    </p:spTree>
    <p:extLst>
      <p:ext uri="{BB962C8B-B14F-4D97-AF65-F5344CB8AC3E}">
        <p14:creationId xmlns:p14="http://schemas.microsoft.com/office/powerpoint/2010/main" val="3909654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a:bodyPr>
          <a:lstStyle/>
          <a:p>
            <a:r>
              <a:rPr lang="en-US" dirty="0"/>
              <a:t>Be sure to </a:t>
            </a:r>
          </a:p>
          <a:p>
            <a:pPr marL="171450" indent="-171450">
              <a:buFont typeface="Arial" pitchFamily="34" charset="0"/>
              <a:buChar char="•"/>
            </a:pPr>
            <a:r>
              <a:rPr lang="en-US" dirty="0"/>
              <a:t>hover over nodes on both estimated and actual execution plan</a:t>
            </a:r>
          </a:p>
          <a:p>
            <a:pPr marL="171450" indent="-171450">
              <a:buFont typeface="Arial" pitchFamily="34" charset="0"/>
              <a:buChar char="•"/>
            </a:pPr>
            <a:r>
              <a:rPr lang="en-US" dirty="0"/>
              <a:t>compare point actual vs. estimated rows</a:t>
            </a:r>
          </a:p>
          <a:p>
            <a:endParaRPr lang="en-US" dirty="0"/>
          </a:p>
          <a:p>
            <a:r>
              <a:rPr lang="en-US" dirty="0"/>
              <a:t>The queries should use all 3 join strategies. Point out the 3 join strategies to set up for the next section which will discuss them in detail</a:t>
            </a:r>
            <a:r>
              <a:rPr lang="en-US" dirty="0" smtClean="0"/>
              <a:t>.</a:t>
            </a:r>
          </a:p>
          <a:p>
            <a:endParaRPr lang="en-US" dirty="0" smtClean="0"/>
          </a:p>
          <a:p>
            <a:r>
              <a:rPr lang="en-US" sz="1200" kern="1200" dirty="0" smtClean="0">
                <a:solidFill>
                  <a:schemeClr val="tx1"/>
                </a:solidFill>
                <a:latin typeface="+mn-lt"/>
                <a:ea typeface="+mn-ea"/>
                <a:cs typeface="+mn-cs"/>
              </a:rPr>
              <a:t>-- Query Optimization</a:t>
            </a:r>
          </a:p>
          <a:p>
            <a:r>
              <a:rPr lang="en-US" sz="1200" kern="1200" dirty="0" smtClean="0">
                <a:solidFill>
                  <a:schemeClr val="tx1"/>
                </a:solidFill>
                <a:latin typeface="+mn-lt"/>
                <a:ea typeface="+mn-ea"/>
                <a:cs typeface="+mn-cs"/>
              </a:rPr>
              <a:t>-- Graphical Query Plans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use Ctrl-L to view the graphical estimated execution plans on these queries</a:t>
            </a:r>
          </a:p>
          <a:p>
            <a:r>
              <a:rPr lang="en-US" sz="1200" kern="1200" dirty="0" smtClean="0">
                <a:solidFill>
                  <a:schemeClr val="tx1"/>
                </a:solidFill>
                <a:latin typeface="+mn-lt"/>
                <a:ea typeface="+mn-ea"/>
                <a:cs typeface="+mn-cs"/>
              </a:rPr>
              <a:t>-- also use the "Include Actual Execution Plan" button</a:t>
            </a:r>
          </a:p>
          <a:p>
            <a:r>
              <a:rPr lang="en-US" sz="1200" kern="1200" dirty="0" smtClean="0">
                <a:solidFill>
                  <a:schemeClr val="tx1"/>
                </a:solidFill>
                <a:latin typeface="+mn-lt"/>
                <a:ea typeface="+mn-ea"/>
                <a:cs typeface="+mn-cs"/>
              </a:rPr>
              <a:t>-- Use SET SHOWPLAN_XML ON to view estimated execution plans</a:t>
            </a:r>
          </a:p>
          <a:p>
            <a:r>
              <a:rPr lang="en-US" sz="1200" kern="1200" dirty="0" smtClean="0">
                <a:solidFill>
                  <a:schemeClr val="tx1"/>
                </a:solidFill>
                <a:latin typeface="+mn-lt"/>
                <a:ea typeface="+mn-ea"/>
                <a:cs typeface="+mn-cs"/>
              </a:rPr>
              <a:t>-- Use SET STATISTICS XML ON to view actual execution plans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Point out</a:t>
            </a:r>
          </a:p>
          <a:p>
            <a:r>
              <a:rPr lang="en-US" sz="1200" kern="1200" dirty="0" smtClean="0">
                <a:solidFill>
                  <a:schemeClr val="tx1"/>
                </a:solidFill>
                <a:latin typeface="+mn-lt"/>
                <a:ea typeface="+mn-ea"/>
                <a:cs typeface="+mn-cs"/>
              </a:rPr>
              <a:t>-- which </a:t>
            </a:r>
            <a:r>
              <a:rPr lang="en-US" sz="1200" kern="1200" dirty="0" err="1" smtClean="0">
                <a:solidFill>
                  <a:schemeClr val="tx1"/>
                </a:solidFill>
                <a:latin typeface="+mn-lt"/>
                <a:ea typeface="+mn-ea"/>
                <a:cs typeface="+mn-cs"/>
              </a:rPr>
              <a:t>subtrees</a:t>
            </a:r>
            <a:r>
              <a:rPr lang="en-US" sz="1200" kern="1200" dirty="0" smtClean="0">
                <a:solidFill>
                  <a:schemeClr val="tx1"/>
                </a:solidFill>
                <a:latin typeface="+mn-lt"/>
                <a:ea typeface="+mn-ea"/>
                <a:cs typeface="+mn-cs"/>
              </a:rPr>
              <a:t> have the most rows</a:t>
            </a:r>
          </a:p>
          <a:p>
            <a:r>
              <a:rPr lang="en-US" sz="1200" kern="1200" dirty="0" smtClean="0">
                <a:solidFill>
                  <a:schemeClr val="tx1"/>
                </a:solidFill>
                <a:latin typeface="+mn-lt"/>
                <a:ea typeface="+mn-ea"/>
                <a:cs typeface="+mn-cs"/>
              </a:rPr>
              <a:t>-- lookup</a:t>
            </a:r>
          </a:p>
          <a:p>
            <a:r>
              <a:rPr lang="en-US" sz="1200" kern="1200" dirty="0" smtClean="0">
                <a:solidFill>
                  <a:schemeClr val="tx1"/>
                </a:solidFill>
                <a:latin typeface="+mn-lt"/>
                <a:ea typeface="+mn-ea"/>
                <a:cs typeface="+mn-cs"/>
              </a:rPr>
              <a:t>-- show missing index details</a:t>
            </a:r>
          </a:p>
          <a:p>
            <a:r>
              <a:rPr lang="en-US" sz="1200" kern="1200" dirty="0" smtClean="0">
                <a:solidFill>
                  <a:schemeClr val="tx1"/>
                </a:solidFill>
                <a:latin typeface="+mn-lt"/>
                <a:ea typeface="+mn-ea"/>
                <a:cs typeface="+mn-cs"/>
              </a:rPr>
              <a:t>-- which operations cost the most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p.Title</a:t>
            </a:r>
            <a:r>
              <a:rPr lang="en-US" sz="1200" kern="1200" dirty="0" smtClean="0">
                <a:solidFill>
                  <a:schemeClr val="tx1"/>
                </a:solidFill>
                <a:latin typeface="+mn-lt"/>
                <a:ea typeface="+mn-ea"/>
                <a:cs typeface="+mn-cs"/>
              </a:rPr>
              <a:t> + ' ' + </a:t>
            </a:r>
            <a:r>
              <a:rPr lang="en-US" sz="1200" kern="1200" dirty="0" err="1" smtClean="0">
                <a:solidFill>
                  <a:schemeClr val="tx1"/>
                </a:solidFill>
                <a:latin typeface="+mn-lt"/>
                <a:ea typeface="+mn-ea"/>
                <a:cs typeface="+mn-cs"/>
              </a:rPr>
              <a:t>p.FirstName</a:t>
            </a:r>
            <a:r>
              <a:rPr lang="en-US" sz="1200" kern="1200" dirty="0" smtClean="0">
                <a:solidFill>
                  <a:schemeClr val="tx1"/>
                </a:solidFill>
                <a:latin typeface="+mn-lt"/>
                <a:ea typeface="+mn-ea"/>
                <a:cs typeface="+mn-cs"/>
              </a:rPr>
              <a:t> + ' ' + </a:t>
            </a:r>
            <a:r>
              <a:rPr lang="en-US" sz="1200" kern="1200" dirty="0" err="1" smtClean="0">
                <a:solidFill>
                  <a:schemeClr val="tx1"/>
                </a:solidFill>
                <a:latin typeface="+mn-lt"/>
                <a:ea typeface="+mn-ea"/>
                <a:cs typeface="+mn-cs"/>
              </a:rPr>
              <a:t>p.LastName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c.AccountNumber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Person.Person</a:t>
            </a:r>
            <a:r>
              <a:rPr lang="en-US" sz="1200" kern="1200" dirty="0" smtClean="0">
                <a:solidFill>
                  <a:schemeClr val="tx1"/>
                </a:solidFill>
                <a:latin typeface="+mn-lt"/>
                <a:ea typeface="+mn-ea"/>
                <a:cs typeface="+mn-cs"/>
              </a:rPr>
              <a:t> AS p</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Sales.Customer</a:t>
            </a:r>
            <a:r>
              <a:rPr lang="en-US" sz="1200" kern="1200" dirty="0" smtClean="0">
                <a:solidFill>
                  <a:schemeClr val="tx1"/>
                </a:solidFill>
                <a:latin typeface="+mn-lt"/>
                <a:ea typeface="+mn-ea"/>
                <a:cs typeface="+mn-cs"/>
              </a:rPr>
              <a:t> AS c</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c.PersonID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p.BusinessEntityID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Sales.Store</a:t>
            </a:r>
            <a:r>
              <a:rPr lang="en-US" sz="1200" kern="1200" dirty="0" smtClean="0">
                <a:solidFill>
                  <a:schemeClr val="tx1"/>
                </a:solidFill>
                <a:latin typeface="+mn-lt"/>
                <a:ea typeface="+mn-ea"/>
                <a:cs typeface="+mn-cs"/>
              </a:rPr>
              <a:t> AS s</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s.BusinessEntityID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c.StoreID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p.LastName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Koski</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loop joins</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FirstName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LastName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a.ModifiedDate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Person.Person</a:t>
            </a:r>
            <a:r>
              <a:rPr lang="en-US" sz="1200" kern="1200" dirty="0" smtClean="0">
                <a:solidFill>
                  <a:schemeClr val="tx1"/>
                </a:solidFill>
                <a:latin typeface="+mn-lt"/>
                <a:ea typeface="+mn-ea"/>
                <a:cs typeface="+mn-cs"/>
              </a:rPr>
              <a:t> AS p</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HumanResources.Employee</a:t>
            </a:r>
            <a:r>
              <a:rPr lang="en-US" sz="1200" kern="1200" dirty="0" smtClean="0">
                <a:solidFill>
                  <a:schemeClr val="tx1"/>
                </a:solidFill>
                <a:latin typeface="+mn-lt"/>
                <a:ea typeface="+mn-ea"/>
                <a:cs typeface="+mn-cs"/>
              </a:rPr>
              <a:t> AS e</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p.BusinessEntityID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e.BusinessEntityID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Person.BusinessEntityAddress</a:t>
            </a:r>
            <a:r>
              <a:rPr lang="en-US" sz="1200" kern="1200" dirty="0" smtClean="0">
                <a:solidFill>
                  <a:schemeClr val="tx1"/>
                </a:solidFill>
                <a:latin typeface="+mn-lt"/>
                <a:ea typeface="+mn-ea"/>
                <a:cs typeface="+mn-cs"/>
              </a:rPr>
              <a:t> AS a</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e.BusinessEntityID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a.BusinessEntityID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e.JobTitle</a:t>
            </a:r>
            <a:r>
              <a:rPr lang="en-US" sz="1200" kern="1200" dirty="0" smtClean="0">
                <a:solidFill>
                  <a:schemeClr val="tx1"/>
                </a:solidFill>
                <a:latin typeface="+mn-lt"/>
                <a:ea typeface="+mn-ea"/>
                <a:cs typeface="+mn-cs"/>
              </a:rPr>
              <a:t> = 'Marketing Assistant';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hash match</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soh.BillToAddressID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Sales.Customer</a:t>
            </a:r>
            <a:r>
              <a:rPr lang="en-US" sz="1200" kern="1200" dirty="0" smtClean="0">
                <a:solidFill>
                  <a:schemeClr val="tx1"/>
                </a:solidFill>
                <a:latin typeface="+mn-lt"/>
                <a:ea typeface="+mn-ea"/>
                <a:cs typeface="+mn-cs"/>
              </a:rPr>
              <a:t> AS c</a:t>
            </a:r>
          </a:p>
          <a:p>
            <a:r>
              <a:rPr lang="en-US" sz="1200" kern="1200" dirty="0" smtClean="0">
                <a:solidFill>
                  <a:schemeClr val="tx1"/>
                </a:solidFill>
                <a:latin typeface="+mn-lt"/>
                <a:ea typeface="+mn-ea"/>
                <a:cs typeface="+mn-cs"/>
              </a:rPr>
              <a:t>       LEFT OUTER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soh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c.CustomerID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soh.CustomerID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--merge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poh.PurchaseOrderID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poh.OrderDate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pod.ProductID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pod.DueDate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poh.VendorID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Purchasing.PurchaseOrderHeader</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poh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Purchasing.PurchaseOrderDetail</a:t>
            </a:r>
            <a:r>
              <a:rPr lang="en-US" sz="1200" kern="1200" dirty="0" smtClean="0">
                <a:solidFill>
                  <a:schemeClr val="tx1"/>
                </a:solidFill>
                <a:latin typeface="+mn-lt"/>
                <a:ea typeface="+mn-ea"/>
                <a:cs typeface="+mn-cs"/>
              </a:rPr>
              <a:t> AS pod</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poh.PurchaseOrderID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pod.PurchaseOrderID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hash match</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soh.PurchaseOrderNumber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soh.AccountNumber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sod.OrderQty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sod.LineTotal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c.CardNumber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soh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sod</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soh.SalesOrderID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sod.SalesOrderID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Sales.CreditCard</a:t>
            </a:r>
            <a:r>
              <a:rPr lang="en-US" sz="1200" kern="1200" dirty="0" smtClean="0">
                <a:solidFill>
                  <a:schemeClr val="tx1"/>
                </a:solidFill>
                <a:latin typeface="+mn-lt"/>
                <a:ea typeface="+mn-ea"/>
                <a:cs typeface="+mn-cs"/>
              </a:rPr>
              <a:t> AS c</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soh.CreditCardID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c.CreditCardID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hash + parallelism</a:t>
            </a:r>
          </a:p>
          <a:p>
            <a:r>
              <a:rPr lang="en-US" sz="1200" kern="1200" dirty="0" smtClean="0">
                <a:solidFill>
                  <a:schemeClr val="tx1"/>
                </a:solidFill>
                <a:latin typeface="+mn-lt"/>
                <a:ea typeface="+mn-ea"/>
                <a:cs typeface="+mn-cs"/>
              </a:rPr>
              <a:t>-- what happens to the cost when the order by is dropped?</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sod.OrderQty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sod.UnitPrice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Production.Product</a:t>
            </a:r>
            <a:r>
              <a:rPr lang="en-US" sz="1200" kern="1200" dirty="0" smtClean="0">
                <a:solidFill>
                  <a:schemeClr val="tx1"/>
                </a:solidFill>
                <a:latin typeface="+mn-lt"/>
                <a:ea typeface="+mn-ea"/>
                <a:cs typeface="+mn-cs"/>
              </a:rPr>
              <a:t> AS p</a:t>
            </a:r>
          </a:p>
          <a:p>
            <a:r>
              <a:rPr lang="en-US" sz="1200" kern="1200" dirty="0" smtClean="0">
                <a:solidFill>
                  <a:schemeClr val="tx1"/>
                </a:solidFill>
                <a:latin typeface="+mn-lt"/>
                <a:ea typeface="+mn-ea"/>
                <a:cs typeface="+mn-cs"/>
              </a:rPr>
              <a:t>         INNER JOIN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sod</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p.ProductID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sod.ProductID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p.Name</a:t>
            </a:r>
            <a:r>
              <a:rPr lang="en-US" sz="1200" kern="1200" dirty="0" smtClean="0">
                <a:solidFill>
                  <a:schemeClr val="tx1"/>
                </a:solidFill>
                <a:latin typeface="+mn-lt"/>
                <a:ea typeface="+mn-ea"/>
                <a:cs typeface="+mn-cs"/>
              </a:rPr>
              <a:t> DESC;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showplan</a:t>
            </a:r>
            <a:r>
              <a:rPr lang="en-US" sz="1200" kern="1200" dirty="0" smtClean="0">
                <a:solidFill>
                  <a:schemeClr val="tx1"/>
                </a:solidFill>
                <a:latin typeface="+mn-lt"/>
                <a:ea typeface="+mn-ea"/>
                <a:cs typeface="+mn-cs"/>
              </a:rPr>
              <a:t> warning example</a:t>
            </a:r>
          </a:p>
          <a:p>
            <a:r>
              <a:rPr lang="en-US" sz="1200" kern="1200" dirty="0" smtClean="0">
                <a:solidFill>
                  <a:schemeClr val="tx1"/>
                </a:solidFill>
                <a:latin typeface="+mn-lt"/>
                <a:ea typeface="+mn-ea"/>
                <a:cs typeface="+mn-cs"/>
              </a:rPr>
              <a:t>-- be sure to turn off Display Actual Execution Plan!</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tempdb</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tblTest</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tblTest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prepare data</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tblTest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c1 INT         PRIMARY KEY CLUSTERED,</a:t>
            </a:r>
          </a:p>
          <a:p>
            <a:r>
              <a:rPr lang="en-US" sz="1200" kern="1200" dirty="0" smtClean="0">
                <a:solidFill>
                  <a:schemeClr val="tx1"/>
                </a:solidFill>
                <a:latin typeface="+mn-lt"/>
                <a:ea typeface="+mn-ea"/>
                <a:cs typeface="+mn-cs"/>
              </a:rPr>
              <a:t>          c2 INT        ,</a:t>
            </a:r>
          </a:p>
          <a:p>
            <a:r>
              <a:rPr lang="en-US" sz="1200" kern="1200" dirty="0" smtClean="0">
                <a:solidFill>
                  <a:schemeClr val="tx1"/>
                </a:solidFill>
                <a:latin typeface="+mn-lt"/>
                <a:ea typeface="+mn-ea"/>
                <a:cs typeface="+mn-cs"/>
              </a:rPr>
              <a:t>          c3 CHAR (1000)</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SET NOCOUNT 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AS INT;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WHILE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&lt;= 10000</a:t>
            </a:r>
          </a:p>
          <a:p>
            <a:r>
              <a:rPr lang="en-US" sz="1200" kern="1200" dirty="0" smtClean="0">
                <a:solidFill>
                  <a:schemeClr val="tx1"/>
                </a:solidFill>
                <a:latin typeface="+mn-lt"/>
                <a:ea typeface="+mn-ea"/>
                <a:cs typeface="+mn-cs"/>
              </a:rPr>
              <a:t>          BEGIN</a:t>
            </a:r>
          </a:p>
          <a:p>
            <a:r>
              <a:rPr lang="en-US" sz="1200" kern="1200" dirty="0" smtClean="0">
                <a:solidFill>
                  <a:schemeClr val="tx1"/>
                </a:solidFill>
                <a:latin typeface="+mn-lt"/>
                <a:ea typeface="+mn-ea"/>
                <a:cs typeface="+mn-cs"/>
              </a:rPr>
              <a:t>                    INSERT  INTO </a:t>
            </a:r>
            <a:r>
              <a:rPr lang="en-US" sz="1200" kern="1200" dirty="0" err="1" smtClean="0">
                <a:solidFill>
                  <a:schemeClr val="tx1"/>
                </a:solidFill>
                <a:latin typeface="+mn-lt"/>
                <a:ea typeface="+mn-ea"/>
                <a:cs typeface="+mn-cs"/>
              </a:rPr>
              <a:t>tblTest</a:t>
            </a:r>
            <a:r>
              <a:rPr lang="en-US" sz="1200" kern="1200" dirty="0" smtClean="0">
                <a:solidFill>
                  <a:schemeClr val="tx1"/>
                </a:solidFill>
                <a:latin typeface="+mn-lt"/>
                <a:ea typeface="+mn-ea"/>
                <a:cs typeface="+mn-cs"/>
              </a:rPr>
              <a:t> (c1, c2, c3)</a:t>
            </a:r>
          </a:p>
          <a:p>
            <a:r>
              <a:rPr lang="en-US" sz="1200" kern="1200" dirty="0" smtClean="0">
                <a:solidFill>
                  <a:schemeClr val="tx1"/>
                </a:solidFill>
                <a:latin typeface="+mn-lt"/>
                <a:ea typeface="+mn-ea"/>
                <a:cs typeface="+mn-cs"/>
              </a:rPr>
              <a:t>                    VALUES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a:t>
            </a:r>
          </a:p>
          <a:p>
            <a:r>
              <a:rPr lang="en-US" sz="1200" kern="1200" dirty="0" smtClean="0">
                <a:solidFill>
                  <a:schemeClr val="tx1"/>
                </a:solidFill>
                <a:latin typeface="+mn-lt"/>
                <a:ea typeface="+mn-ea"/>
                <a:cs typeface="+mn-cs"/>
              </a:rPr>
              <a:t>                    SET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+ 1;</a:t>
            </a:r>
          </a:p>
          <a:p>
            <a:r>
              <a:rPr lang="en-US" sz="1200" kern="1200" dirty="0" smtClean="0">
                <a:solidFill>
                  <a:schemeClr val="tx1"/>
                </a:solidFill>
                <a:latin typeface="+mn-lt"/>
                <a:ea typeface="+mn-ea"/>
                <a:cs typeface="+mn-cs"/>
              </a:rPr>
              <a:t>          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COMMIT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SET STATISTICS XML 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tblTest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c1 &lt;= 7000</a:t>
            </a:r>
          </a:p>
          <a:p>
            <a:r>
              <a:rPr lang="en-US" sz="1200" kern="1200" dirty="0" smtClean="0">
                <a:solidFill>
                  <a:schemeClr val="tx1"/>
                </a:solidFill>
                <a:latin typeface="+mn-lt"/>
                <a:ea typeface="+mn-ea"/>
                <a:cs typeface="+mn-cs"/>
              </a:rPr>
              <a:t>ORDER BY c2</a:t>
            </a:r>
          </a:p>
          <a:p>
            <a:r>
              <a:rPr lang="en-US" sz="1200" kern="1200" dirty="0" smtClean="0">
                <a:solidFill>
                  <a:schemeClr val="tx1"/>
                </a:solidFill>
                <a:latin typeface="+mn-lt"/>
                <a:ea typeface="+mn-ea"/>
                <a:cs typeface="+mn-cs"/>
              </a:rPr>
              <a:t>OPTION (MAXDOP 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SET STATISTICS XML OFF;</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25</a:t>
            </a:fld>
            <a:endParaRPr lang="en-US"/>
          </a:p>
        </p:txBody>
      </p:sp>
    </p:spTree>
    <p:extLst>
      <p:ext uri="{BB962C8B-B14F-4D97-AF65-F5344CB8AC3E}">
        <p14:creationId xmlns:p14="http://schemas.microsoft.com/office/powerpoint/2010/main" val="2000488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are three things that can cause a miscalculated cardinality?</a:t>
            </a:r>
          </a:p>
          <a:p>
            <a:r>
              <a:rPr lang="en-AU" b="1" dirty="0" smtClean="0"/>
              <a:t>Answer: </a:t>
            </a:r>
            <a:r>
              <a:rPr lang="en-AU" dirty="0" smtClean="0"/>
              <a:t>A miscalculated cardinality</a:t>
            </a:r>
            <a:r>
              <a:rPr lang="en-AU" baseline="0" dirty="0" smtClean="0"/>
              <a:t> can be cause by:</a:t>
            </a:r>
          </a:p>
          <a:p>
            <a:pPr marL="171450" indent="-171450">
              <a:buFont typeface="Arial" pitchFamily="34" charset="0"/>
              <a:buChar char="•"/>
            </a:pPr>
            <a:r>
              <a:rPr lang="en-AU" baseline="0" dirty="0" smtClean="0"/>
              <a:t>missing statistics</a:t>
            </a:r>
          </a:p>
          <a:p>
            <a:pPr marL="171450" indent="-171450">
              <a:buFont typeface="Arial" pitchFamily="34" charset="0"/>
              <a:buChar char="•"/>
            </a:pPr>
            <a:r>
              <a:rPr lang="en-AU" baseline="0" dirty="0" smtClean="0"/>
              <a:t>stale statistics</a:t>
            </a:r>
          </a:p>
          <a:p>
            <a:pPr marL="171450" indent="-171450">
              <a:buFont typeface="Arial" pitchFamily="34" charset="0"/>
              <a:buChar char="•"/>
            </a:pPr>
            <a:r>
              <a:rPr lang="en-AU" baseline="0" dirty="0" smtClean="0"/>
              <a:t>use of LIKE or CASE in WHERE and JOIN clauses</a:t>
            </a:r>
            <a:endParaRPr lang="en-AU" dirty="0" smtClean="0"/>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Briefly explain why a lookup might appear in a query plan? </a:t>
            </a:r>
          </a:p>
          <a:p>
            <a:r>
              <a:rPr lang="en-AU" b="1" dirty="0" smtClean="0"/>
              <a:t>Answer: </a:t>
            </a:r>
            <a:r>
              <a:rPr lang="en-AU" dirty="0" smtClean="0"/>
              <a:t>A lookup</a:t>
            </a:r>
            <a:r>
              <a:rPr lang="en-AU" baseline="0" dirty="0" smtClean="0"/>
              <a:t> is used when a seek on a </a:t>
            </a:r>
            <a:r>
              <a:rPr lang="en-AU" baseline="0" dirty="0" err="1" smtClean="0"/>
              <a:t>nonclustered</a:t>
            </a:r>
            <a:r>
              <a:rPr lang="en-AU" baseline="0" dirty="0" smtClean="0"/>
              <a:t> index does not contain all the required columns in a table.</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is a method to eliminate a lookup?</a:t>
            </a:r>
          </a:p>
          <a:p>
            <a:r>
              <a:rPr lang="en-AU" b="1" dirty="0" smtClean="0"/>
              <a:t>Answer: </a:t>
            </a:r>
            <a:r>
              <a:rPr lang="en-AU" baseline="0" dirty="0" smtClean="0"/>
              <a:t>A lookup can be eliminated with a </a:t>
            </a:r>
            <a:r>
              <a:rPr lang="en-AU" baseline="0" dirty="0" err="1" smtClean="0"/>
              <a:t>nonclustered</a:t>
            </a:r>
            <a:r>
              <a:rPr lang="en-AU" baseline="0" dirty="0" smtClean="0"/>
              <a:t> covering index.</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Where can index suggestions be found to improve a query’s performance?</a:t>
            </a:r>
          </a:p>
          <a:p>
            <a:r>
              <a:rPr lang="en-AU" b="1" dirty="0" smtClean="0"/>
              <a:t>Answer: </a:t>
            </a:r>
            <a:r>
              <a:rPr lang="en-AU" baseline="0" dirty="0" smtClean="0"/>
              <a:t>The missing index section of a query plan will provide index suggestions, if applicable.</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is a blocking operator?</a:t>
            </a:r>
          </a:p>
          <a:p>
            <a:r>
              <a:rPr lang="en-AU" b="1" dirty="0" smtClean="0"/>
              <a:t>Answer: </a:t>
            </a:r>
            <a:r>
              <a:rPr lang="en-AU" baseline="0" dirty="0" smtClean="0"/>
              <a:t>A blocking operator is a operator that must retrieve all of its data before producing any output.</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are the three join operators?</a:t>
            </a:r>
          </a:p>
          <a:p>
            <a:r>
              <a:rPr lang="en-AU" b="1" dirty="0" smtClean="0"/>
              <a:t>Answer: </a:t>
            </a:r>
            <a:r>
              <a:rPr lang="en-AU" baseline="0" dirty="0" smtClean="0"/>
              <a:t>The three join operators are hash, merge and loop.</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Under what circumstances would a table scan be more efficient than an index seek on a </a:t>
            </a:r>
            <a:r>
              <a:rPr lang="en-AU" dirty="0" err="1" smtClean="0"/>
              <a:t>nonclustered</a:t>
            </a:r>
            <a:r>
              <a:rPr lang="en-AU" dirty="0" smtClean="0"/>
              <a:t> non-covering index?</a:t>
            </a:r>
          </a:p>
          <a:p>
            <a:r>
              <a:rPr lang="en-AU" b="1" dirty="0" smtClean="0"/>
              <a:t>Answer: </a:t>
            </a:r>
            <a:r>
              <a:rPr lang="en-AU" baseline="0" dirty="0" smtClean="0"/>
              <a:t>If the number of logical reads in a table scan is less than the number of logical reads for a </a:t>
            </a:r>
            <a:r>
              <a:rPr lang="en-AU" baseline="0" dirty="0" err="1" smtClean="0"/>
              <a:t>seek+lookup</a:t>
            </a:r>
            <a:r>
              <a:rPr lang="en-AU" baseline="0" dirty="0" smtClean="0"/>
              <a:t> for each row required by an operation.</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would a  “Missing Statistics” warnings in a query plan be addressed?</a:t>
            </a:r>
          </a:p>
          <a:p>
            <a:pPr marL="0" marR="0" indent="0" algn="l" defTabSz="914400" rtl="0" eaLnBrk="1" fontAlgn="auto" latinLnBrk="0" hangingPunct="1">
              <a:lnSpc>
                <a:spcPct val="100000"/>
              </a:lnSpc>
              <a:spcBef>
                <a:spcPts val="0"/>
              </a:spcBef>
              <a:spcAft>
                <a:spcPts val="0"/>
              </a:spcAft>
              <a:buClrTx/>
              <a:buSzTx/>
              <a:buFontTx/>
              <a:buNone/>
              <a:tabLst/>
              <a:defRPr/>
            </a:pPr>
            <a:r>
              <a:rPr lang="en-AU" b="1" dirty="0" smtClean="0"/>
              <a:t>Answer:  </a:t>
            </a:r>
            <a:r>
              <a:rPr lang="en-AU" dirty="0" smtClean="0"/>
              <a:t>the query optimizer will use densities to estimate the number of rows to be returned from the seek or scan operation instead of information about the ranges of values that exist.</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smtClean="0"/>
          </a:p>
          <a:p>
            <a:r>
              <a:rPr lang="en-AU" sz="1200" b="0" i="0" u="none" strike="noStrike" kern="1200" baseline="0" dirty="0" smtClean="0">
                <a:solidFill>
                  <a:schemeClr val="tx1"/>
                </a:solidFill>
                <a:latin typeface="+mn-lt"/>
                <a:ea typeface="+mn-ea"/>
                <a:cs typeface="+mn-cs"/>
              </a:rPr>
              <a:t>After completing this section, you will be able to: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View and </a:t>
            </a:r>
            <a:r>
              <a:rPr lang="en-AU" sz="1200" b="0" i="0" u="none" strike="noStrike" kern="1200" baseline="0" dirty="0" err="1" smtClean="0">
                <a:solidFill>
                  <a:schemeClr val="tx1"/>
                </a:solidFill>
                <a:latin typeface="+mn-lt"/>
                <a:ea typeface="+mn-ea"/>
                <a:cs typeface="+mn-cs"/>
              </a:rPr>
              <a:t>analyze</a:t>
            </a:r>
            <a:r>
              <a:rPr lang="en-AU" sz="1200" b="0" i="0" u="none" strike="noStrike" kern="1200" baseline="0" dirty="0" smtClean="0">
                <a:solidFill>
                  <a:schemeClr val="tx1"/>
                </a:solidFill>
                <a:latin typeface="+mn-lt"/>
                <a:ea typeface="+mn-ea"/>
                <a:cs typeface="+mn-cs"/>
              </a:rPr>
              <a:t> execution plans</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Differentiate between an estimated query plan and an actual query plan.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Identify the contents of a query plan.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Explain how the query processor handles multiple-table joins.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Compare the different join algorithms in SQL Server.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Explain the characteristics of nested loop, merge, and hash joins.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Describe the primary task of the aggregation operator.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Describe the purpose of the sort operator.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Differentiate between scans and seeks.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Explain when scans and seeks are helpful and when lookups or scans should be eliminated.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Identify the various options available in a suboptimal execution plan to create a more efficient plan.</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Explain why the query optimizer may choose a suboptimal query plan.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List the various considerations for optimizing complex queries</a:t>
            </a:r>
            <a:endParaRPr lang="en-AU"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 2011 Microsoft Corporation    	Microsoft Confidential</a:t>
            </a:r>
            <a:endParaRPr lang="en-US"/>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The query plan </a:t>
            </a:r>
            <a:r>
              <a:rPr lang="en-AU" dirty="0"/>
              <a:t>consists of </a:t>
            </a:r>
            <a:r>
              <a:rPr lang="en-AU" b="1" dirty="0" smtClean="0"/>
              <a:t>physical </a:t>
            </a:r>
            <a:r>
              <a:rPr lang="en-AU" b="1" dirty="0"/>
              <a:t>operators </a:t>
            </a:r>
            <a:r>
              <a:rPr lang="en-AU" dirty="0" smtClean="0"/>
              <a:t>which implement </a:t>
            </a:r>
            <a:r>
              <a:rPr lang="en-AU" dirty="0"/>
              <a:t>the operation described by logical operators. </a:t>
            </a:r>
            <a:endParaRPr lang="en-AU" dirty="0" smtClean="0"/>
          </a:p>
          <a:p>
            <a:endParaRPr lang="en-AU" dirty="0"/>
          </a:p>
          <a:p>
            <a:r>
              <a:rPr lang="en-AU" dirty="0" smtClean="0"/>
              <a:t>Each </a:t>
            </a:r>
            <a:r>
              <a:rPr lang="en-AU" dirty="0"/>
              <a:t>of the physical operators is an object or routine that performs an operation. For example, some physical operators access columns or rows from a table, index or view. </a:t>
            </a:r>
            <a:r>
              <a:rPr lang="en-AU" dirty="0" smtClean="0"/>
              <a:t>Other physical operators perform other types of operations</a:t>
            </a:r>
            <a:r>
              <a:rPr lang="en-AU" baseline="0" dirty="0" smtClean="0"/>
              <a:t> e.g. t</a:t>
            </a:r>
            <a:r>
              <a:rPr lang="en-AU" dirty="0" smtClean="0"/>
              <a:t>he Aggregate operator calculates an expression containing MIN, MAX, SUM, COUNT or AVG, and the Merge Join operator performs different types of logical join operations</a:t>
            </a:r>
          </a:p>
          <a:p>
            <a:endParaRPr lang="en-AU" dirty="0" smtClean="0"/>
          </a:p>
          <a:p>
            <a:r>
              <a:rPr lang="en-AU" dirty="0" smtClean="0"/>
              <a:t>More information can be found here:</a:t>
            </a:r>
          </a:p>
          <a:p>
            <a:r>
              <a:rPr lang="en-AU" b="0" dirty="0" err="1" smtClean="0"/>
              <a:t>Showplan</a:t>
            </a:r>
            <a:r>
              <a:rPr lang="en-AU" b="0" dirty="0" smtClean="0"/>
              <a:t> Logical and Physical Operators Reference </a:t>
            </a:r>
            <a:r>
              <a:rPr lang="en-AU" dirty="0" smtClean="0"/>
              <a:t>– </a:t>
            </a:r>
            <a:endParaRPr lang="en-AU" dirty="0"/>
          </a:p>
          <a:p>
            <a:r>
              <a:rPr lang="en-AU" dirty="0" smtClean="0">
                <a:hlinkClick r:id="rId3"/>
              </a:rPr>
              <a:t>http</a:t>
            </a:r>
            <a:r>
              <a:rPr lang="en-AU" dirty="0">
                <a:hlinkClick r:id="rId3"/>
              </a:rPr>
              <a:t>://msdn.microsoft.com/en-us/library/ms191158(v=SQL.110).</a:t>
            </a:r>
            <a:r>
              <a:rPr lang="en-AU" dirty="0" smtClean="0">
                <a:hlinkClick r:id="rId3"/>
              </a:rPr>
              <a:t>aspx</a:t>
            </a:r>
            <a:endParaRPr lang="en-AU" dirty="0" smtClean="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a:p>
        </p:txBody>
      </p:sp>
    </p:spTree>
    <p:extLst>
      <p:ext uri="{BB962C8B-B14F-4D97-AF65-F5344CB8AC3E}">
        <p14:creationId xmlns:p14="http://schemas.microsoft.com/office/powerpoint/2010/main" val="415251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fontScale="92500" lnSpcReduction="10000"/>
          </a:bodyPr>
          <a:lstStyle/>
          <a:p>
            <a:r>
              <a:rPr lang="en-AU" b="0" dirty="0" smtClean="0"/>
              <a:t>The amount </a:t>
            </a:r>
            <a:r>
              <a:rPr lang="en-AU" sz="1200" b="0" i="0" u="none" strike="noStrike" kern="1200" baseline="0" dirty="0" smtClean="0">
                <a:solidFill>
                  <a:schemeClr val="tx1"/>
                </a:solidFill>
                <a:latin typeface="+mn-lt"/>
                <a:ea typeface="+mn-ea"/>
                <a:cs typeface="+mn-cs"/>
              </a:rPr>
              <a:t>of I/O SQL Server performed to process a query can be determined by setting the </a:t>
            </a:r>
            <a:r>
              <a:rPr lang="en-AU" b="1" dirty="0" smtClean="0"/>
              <a:t>SET STATISTICS IO </a:t>
            </a:r>
            <a:r>
              <a:rPr lang="en-AU" b="0" dirty="0" smtClean="0"/>
              <a:t>option to </a:t>
            </a:r>
            <a:r>
              <a:rPr lang="en-AU" b="1" dirty="0" smtClean="0"/>
              <a:t>ON</a:t>
            </a:r>
            <a:r>
              <a:rPr lang="en-AU" b="0" dirty="0" smtClean="0"/>
              <a:t>.</a:t>
            </a:r>
            <a:r>
              <a:rPr lang="en-AU" b="0" baseline="0" dirty="0" smtClean="0"/>
              <a:t> </a:t>
            </a:r>
            <a:r>
              <a:rPr lang="en-AU" dirty="0" smtClean="0"/>
              <a:t>There is one line of output for each query in the batch and </a:t>
            </a:r>
            <a:r>
              <a:rPr lang="en-AU" sz="1200" b="0" i="0" u="none" strike="noStrike" kern="1200" baseline="0" dirty="0" smtClean="0">
                <a:solidFill>
                  <a:schemeClr val="tx1"/>
                </a:solidFill>
                <a:latin typeface="+mn-lt"/>
                <a:ea typeface="+mn-ea"/>
                <a:cs typeface="+mn-cs"/>
              </a:rPr>
              <a:t>includes:</a:t>
            </a:r>
            <a:r>
              <a:rPr lang="en-AU" sz="1200" b="0" i="0" u="none" strike="noStrike" kern="1200" dirty="0" smtClean="0">
                <a:solidFill>
                  <a:schemeClr val="tx1"/>
                </a:solidFill>
                <a:latin typeface="+mn-lt"/>
                <a:ea typeface="+mn-ea"/>
                <a:cs typeface="+mn-cs"/>
              </a:rPr>
              <a:t> Lo</a:t>
            </a:r>
            <a:r>
              <a:rPr lang="en-AU" sz="1200" b="0" i="0" u="none" strike="noStrike" kern="1200" baseline="0" dirty="0" smtClean="0">
                <a:solidFill>
                  <a:schemeClr val="tx1"/>
                </a:solidFill>
                <a:latin typeface="+mn-lt"/>
                <a:ea typeface="+mn-ea"/>
                <a:cs typeface="+mn-cs"/>
              </a:rPr>
              <a:t>gical, Physical, and Read Ahead Reads; Scan Count, lob logical</a:t>
            </a:r>
            <a:r>
              <a:rPr lang="en-AU" dirty="0" smtClean="0"/>
              <a:t>, lob  </a:t>
            </a:r>
            <a:r>
              <a:rPr lang="en-AU" dirty="0"/>
              <a:t>physical, and </a:t>
            </a:r>
            <a:r>
              <a:rPr lang="en-AU" dirty="0" smtClean="0"/>
              <a:t>lob read-ahead </a:t>
            </a:r>
            <a:r>
              <a:rPr lang="en-AU" dirty="0"/>
              <a:t>reads </a:t>
            </a:r>
            <a:endParaRPr lang="en-AU" dirty="0" smtClean="0"/>
          </a:p>
          <a:p>
            <a:endParaRPr lang="en-AU" sz="1200" b="0" i="0" u="none" strike="noStrike" kern="1200" baseline="0" dirty="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More information</a:t>
            </a:r>
          </a:p>
          <a:p>
            <a:r>
              <a:rPr lang="en-AU" dirty="0"/>
              <a:t>Displaying Execution Plans by Using the </a:t>
            </a:r>
            <a:r>
              <a:rPr lang="en-AU" dirty="0" err="1"/>
              <a:t>Showplan</a:t>
            </a:r>
            <a:r>
              <a:rPr lang="en-AU" dirty="0"/>
              <a:t> SET Options (Transact-SQL)</a:t>
            </a:r>
            <a:endParaRPr lang="en-AU" sz="1200" i="0" u="none" strike="noStrike" kern="1200" baseline="0" dirty="0" smtClean="0">
              <a:solidFill>
                <a:schemeClr val="tx1"/>
              </a:solidFill>
            </a:endParaRPr>
          </a:p>
          <a:p>
            <a:r>
              <a:rPr lang="en-AU" dirty="0">
                <a:hlinkClick r:id="rId3"/>
              </a:rPr>
              <a:t>http://msdn.microsoft.com/en-us/library/ms180765(v=SQL.110).</a:t>
            </a:r>
            <a:r>
              <a:rPr lang="en-AU" dirty="0" smtClean="0">
                <a:hlinkClick r:id="rId3"/>
              </a:rPr>
              <a:t>aspx</a:t>
            </a:r>
            <a:endParaRPr lang="en-AU" dirty="0" smtClean="0"/>
          </a:p>
          <a:p>
            <a:r>
              <a:rPr lang="en-AU" dirty="0"/>
              <a:t>Inside Microsoft® SQL Server™ 2005: Query Tuning and </a:t>
            </a:r>
            <a:r>
              <a:rPr lang="en-AU" dirty="0" smtClean="0"/>
              <a:t>Optimization (</a:t>
            </a:r>
            <a:r>
              <a:rPr lang="en-AU" dirty="0" err="1" smtClean="0"/>
              <a:t>pg</a:t>
            </a:r>
            <a:r>
              <a:rPr lang="en-AU" dirty="0" smtClean="0"/>
              <a:t> 182)</a:t>
            </a:r>
          </a:p>
          <a:p>
            <a:r>
              <a:rPr lang="en-AU" dirty="0">
                <a:hlinkClick r:id="rId4"/>
              </a:rPr>
              <a:t>http://</a:t>
            </a:r>
            <a:r>
              <a:rPr lang="en-AU" dirty="0" smtClean="0">
                <a:hlinkClick r:id="rId4"/>
              </a:rPr>
              <a:t>www.microsoft.com/learning/en/us/book.aspx?ID=8565&amp;locale=en-us</a:t>
            </a:r>
            <a:r>
              <a:rPr lang="en-AU" dirty="0" smtClean="0"/>
              <a:t> </a:t>
            </a:r>
            <a:endParaRPr lang="en-AU" dirty="0"/>
          </a:p>
          <a:p>
            <a:endParaRPr lang="en-AU" b="1" dirty="0" smtClean="0"/>
          </a:p>
          <a:p>
            <a:r>
              <a:rPr lang="en-AU" b="1" dirty="0" smtClean="0"/>
              <a:t>SET </a:t>
            </a:r>
            <a:r>
              <a:rPr lang="en-AU" b="1" dirty="0"/>
              <a:t>STATISTICS TIME ON</a:t>
            </a:r>
            <a:r>
              <a:rPr lang="en-AU" dirty="0"/>
              <a:t> shows the elapsed and CPU time required to process the query. </a:t>
            </a:r>
            <a:r>
              <a:rPr lang="en-AU" dirty="0" smtClean="0"/>
              <a:t>It comprises the </a:t>
            </a:r>
            <a:r>
              <a:rPr lang="en-AU" dirty="0"/>
              <a:t>time required to parse and compile the </a:t>
            </a:r>
            <a:r>
              <a:rPr lang="en-AU" dirty="0" smtClean="0"/>
              <a:t>query and the </a:t>
            </a:r>
            <a:r>
              <a:rPr lang="en-AU" dirty="0"/>
              <a:t>time required to run the query</a:t>
            </a:r>
            <a:r>
              <a:rPr lang="en-AU" dirty="0" smtClean="0"/>
              <a:t>. The output may include </a:t>
            </a:r>
            <a:r>
              <a:rPr lang="en-AU" dirty="0"/>
              <a:t>two sets of data for the parse and compile time. This happens when the plan is being </a:t>
            </a:r>
            <a:r>
              <a:rPr lang="en-AU" dirty="0" smtClean="0"/>
              <a:t>cached for possible </a:t>
            </a:r>
            <a:r>
              <a:rPr lang="en-AU" dirty="0"/>
              <a:t>reuse. </a:t>
            </a:r>
            <a:endParaRPr lang="en-AU" dirty="0" smtClean="0"/>
          </a:p>
          <a:p>
            <a:endParaRPr lang="en-AU" dirty="0"/>
          </a:p>
          <a:p>
            <a:r>
              <a:rPr lang="en-AU" b="1" dirty="0" smtClean="0"/>
              <a:t>SET SHOWPLAN_XML </a:t>
            </a:r>
            <a:r>
              <a:rPr lang="en-AU" dirty="0" smtClean="0"/>
              <a:t>and</a:t>
            </a:r>
            <a:r>
              <a:rPr lang="en-AU" b="1" dirty="0" smtClean="0"/>
              <a:t> </a:t>
            </a:r>
            <a:r>
              <a:rPr lang="en-AU" b="1" dirty="0"/>
              <a:t>STATISTICS </a:t>
            </a:r>
            <a:r>
              <a:rPr lang="en-AU" b="1" dirty="0" smtClean="0"/>
              <a:t>XML </a:t>
            </a:r>
            <a:r>
              <a:rPr lang="en-AU" dirty="0" smtClean="0"/>
              <a:t>both return </a:t>
            </a:r>
            <a:r>
              <a:rPr lang="en-AU" dirty="0"/>
              <a:t>a well-formed XML </a:t>
            </a:r>
            <a:r>
              <a:rPr lang="en-AU" dirty="0" smtClean="0"/>
              <a:t>document with the execution </a:t>
            </a:r>
            <a:r>
              <a:rPr lang="en-AU" dirty="0"/>
              <a:t>plan information. The difference between SET SHOWPLAN_XML ON and SET STATISTICS XML ON is that the second SET option executes the Transact-SQL statement or batch. SET STATISTICS XML ON output also includes information about the actual number of rows processed by various operators and the actual number of executes of the operators.</a:t>
            </a:r>
            <a:endParaRPr lang="en-AU" dirty="0" smtClean="0"/>
          </a:p>
          <a:p>
            <a:endParaRPr lang="en-AU" b="1" dirty="0"/>
          </a:p>
          <a:p>
            <a:r>
              <a:rPr lang="en-AU" dirty="0"/>
              <a:t>The dynamic management view, </a:t>
            </a:r>
            <a:r>
              <a:rPr lang="en-AU" b="1" dirty="0"/>
              <a:t>sys.dm_exec_query_plan</a:t>
            </a:r>
            <a:r>
              <a:rPr lang="en-AU" dirty="0"/>
              <a:t>, returns the same information as SET SHOWPLAN XML in the xml data type. This information is returned from the </a:t>
            </a:r>
            <a:r>
              <a:rPr lang="en-AU" b="0" dirty="0" err="1"/>
              <a:t>query_plan</a:t>
            </a:r>
            <a:r>
              <a:rPr lang="en-AU" dirty="0"/>
              <a:t> column of </a:t>
            </a:r>
            <a:r>
              <a:rPr lang="en-AU" b="0" dirty="0"/>
              <a:t>sys.dm_exec_query_plan.</a:t>
            </a:r>
            <a:r>
              <a:rPr lang="en-AU" dirty="0"/>
              <a:t> For more information, see </a:t>
            </a:r>
            <a:r>
              <a:rPr lang="en-AU" dirty="0">
                <a:hlinkClick r:id="rId5" action="ppaction://hlinkfile"/>
              </a:rPr>
              <a:t>sys.dm_exec_query_plan (Transact-SQL)</a:t>
            </a:r>
            <a:r>
              <a:rPr lang="en-AU" dirty="0"/>
              <a:t>. </a:t>
            </a:r>
            <a:endParaRPr lang="en-AU" dirty="0" smtClean="0"/>
          </a:p>
          <a:p>
            <a:endParaRPr lang="en-AU" dirty="0" smtClean="0"/>
          </a:p>
          <a:p>
            <a:r>
              <a:rPr lang="en-AU" dirty="0" smtClean="0"/>
              <a:t>More information</a:t>
            </a:r>
          </a:p>
          <a:p>
            <a:r>
              <a:rPr lang="en-AU" dirty="0"/>
              <a:t>Displaying Execution Plans by Using the </a:t>
            </a:r>
            <a:r>
              <a:rPr lang="en-AU" dirty="0" err="1"/>
              <a:t>Showplan</a:t>
            </a:r>
            <a:r>
              <a:rPr lang="en-AU" dirty="0"/>
              <a:t> SET Options (Transact-SQL</a:t>
            </a:r>
            <a:r>
              <a:rPr lang="en-AU" dirty="0" smtClean="0"/>
              <a:t>) </a:t>
            </a:r>
          </a:p>
          <a:p>
            <a:r>
              <a:rPr lang="en-AU" dirty="0">
                <a:hlinkClick r:id="rId6"/>
              </a:rPr>
              <a:t>http://</a:t>
            </a:r>
            <a:r>
              <a:rPr lang="en-AU" dirty="0" smtClean="0">
                <a:hlinkClick r:id="rId6"/>
              </a:rPr>
              <a:t>msdn.microsoft.com/en-us/library/ms180765.aspx</a:t>
            </a:r>
            <a:r>
              <a:rPr lang="en-AU" dirty="0" smtClean="0"/>
              <a:t> </a:t>
            </a:r>
          </a:p>
          <a:p>
            <a:r>
              <a:rPr lang="en-AU" dirty="0"/>
              <a:t>SET SHOWPLAN_XML (Transact-SQL)</a:t>
            </a:r>
            <a:endParaRPr lang="en-AU" dirty="0" smtClean="0"/>
          </a:p>
          <a:p>
            <a:r>
              <a:rPr lang="en-AU" dirty="0">
                <a:hlinkClick r:id="rId7"/>
              </a:rPr>
              <a:t>http://msdn.microsoft.com/en-us/library/ms187757(v=SQL.110).</a:t>
            </a:r>
            <a:r>
              <a:rPr lang="en-AU" dirty="0" smtClean="0">
                <a:hlinkClick r:id="rId7"/>
              </a:rPr>
              <a:t>aspx</a:t>
            </a:r>
            <a:endParaRPr lang="en-AU" dirty="0"/>
          </a:p>
          <a:p>
            <a:r>
              <a:rPr lang="en-AU" dirty="0"/>
              <a:t>sys.dm_exec_query_plan (Transact-SQL</a:t>
            </a:r>
            <a:r>
              <a:rPr lang="en-AU" dirty="0" smtClean="0"/>
              <a:t>)</a:t>
            </a:r>
          </a:p>
          <a:p>
            <a:r>
              <a:rPr lang="en-AU" dirty="0">
                <a:hlinkClick r:id="rId8"/>
              </a:rPr>
              <a:t>http://msdn.microsoft.com/en-us/library/ms189747(v=SQL.110).</a:t>
            </a:r>
            <a:r>
              <a:rPr lang="en-AU" dirty="0" smtClean="0">
                <a:hlinkClick r:id="rId8"/>
              </a:rPr>
              <a:t>aspx</a:t>
            </a:r>
            <a:r>
              <a:rPr lang="en-AU" dirty="0" smtClean="0"/>
              <a:t> </a:t>
            </a:r>
            <a:endParaRPr lang="en-AU" dirty="0"/>
          </a:p>
          <a:p>
            <a:endParaRPr lang="en-AU" dirty="0" smtClean="0"/>
          </a:p>
          <a:p>
            <a:endParaRPr lang="en-AU" dirty="0" smtClean="0"/>
          </a:p>
          <a:p>
            <a:r>
              <a:rPr lang="en-AU" b="1" dirty="0" smtClean="0"/>
              <a:t>Permissions</a:t>
            </a:r>
            <a:r>
              <a:rPr lang="en-AU" dirty="0" smtClean="0"/>
              <a:t> must be granted to view </a:t>
            </a:r>
            <a:r>
              <a:rPr lang="en-AU" baseline="0" dirty="0" smtClean="0"/>
              <a:t>execution plans via SHOWPLAN or membership of sysadmin, </a:t>
            </a:r>
            <a:r>
              <a:rPr lang="en-AU" baseline="0" dirty="0" err="1" smtClean="0"/>
              <a:t>dbcreator</a:t>
            </a:r>
            <a:r>
              <a:rPr lang="en-AU" baseline="0" dirty="0" smtClean="0"/>
              <a:t>, or db_owner. </a:t>
            </a:r>
            <a:endParaRPr lang="en-AU" dirty="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a:p>
        </p:txBody>
      </p:sp>
    </p:spTree>
    <p:extLst>
      <p:ext uri="{BB962C8B-B14F-4D97-AF65-F5344CB8AC3E}">
        <p14:creationId xmlns:p14="http://schemas.microsoft.com/office/powerpoint/2010/main" val="842912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a:xfrm>
            <a:off x="192832" y="3098800"/>
            <a:ext cx="6624736" cy="5869880"/>
          </a:xfrm>
        </p:spPr>
        <p:txBody>
          <a:bodyPr/>
          <a:lstStyle/>
          <a:p>
            <a:pPr marL="171450" indent="-171450">
              <a:buFont typeface="Arial" pitchFamily="34" charset="0"/>
              <a:buChar char="•"/>
            </a:pPr>
            <a:r>
              <a:rPr lang="en-AU" dirty="0" smtClean="0"/>
              <a:t>Flow </a:t>
            </a:r>
            <a:r>
              <a:rPr lang="en-AU" dirty="0"/>
              <a:t>of data is from right to </a:t>
            </a:r>
            <a:r>
              <a:rPr lang="en-AU" dirty="0" smtClean="0"/>
              <a:t>left</a:t>
            </a:r>
          </a:p>
          <a:p>
            <a:pPr marL="171450" indent="-171450">
              <a:buFont typeface="Arial" pitchFamily="34" charset="0"/>
              <a:buChar char="•"/>
            </a:pPr>
            <a:r>
              <a:rPr lang="en-AU" dirty="0" smtClean="0"/>
              <a:t>The width of the arrows gives an indication of the number</a:t>
            </a:r>
            <a:r>
              <a:rPr lang="en-AU" baseline="0" dirty="0" smtClean="0"/>
              <a:t> of rows in each dataset</a:t>
            </a:r>
          </a:p>
          <a:p>
            <a:pPr marL="352425" lvl="1" indent="-171450">
              <a:buFont typeface="Arial" pitchFamily="34" charset="0"/>
              <a:buChar char="•"/>
            </a:pPr>
            <a:r>
              <a:rPr lang="en-AU" baseline="0" dirty="0" smtClean="0"/>
              <a:t>This can often be a clue to high resource usage</a:t>
            </a:r>
            <a:endParaRPr lang="en-AU" dirty="0" smtClean="0"/>
          </a:p>
          <a:p>
            <a:pPr marL="171450" indent="-171450">
              <a:buFont typeface="Arial" pitchFamily="34" charset="0"/>
              <a:buChar char="•"/>
            </a:pPr>
            <a:r>
              <a:rPr lang="en-AU" dirty="0" smtClean="0"/>
              <a:t>For joins:</a:t>
            </a:r>
          </a:p>
          <a:p>
            <a:pPr marL="352425" lvl="1" indent="-171450">
              <a:buFont typeface="Arial" pitchFamily="34" charset="0"/>
              <a:buChar char="•"/>
            </a:pPr>
            <a:r>
              <a:rPr lang="en-AU" dirty="0" smtClean="0"/>
              <a:t>the </a:t>
            </a:r>
            <a:r>
              <a:rPr lang="en-AU" dirty="0"/>
              <a:t>outer table appears on </a:t>
            </a:r>
            <a:r>
              <a:rPr lang="en-AU" dirty="0" smtClean="0"/>
              <a:t>top</a:t>
            </a:r>
          </a:p>
          <a:p>
            <a:pPr marL="352425" lvl="1" indent="-171450">
              <a:buFont typeface="Arial" pitchFamily="34" charset="0"/>
              <a:buChar char="•"/>
            </a:pPr>
            <a:r>
              <a:rPr lang="en-AU" baseline="0" dirty="0" smtClean="0"/>
              <a:t>Resultsets are created from each join pair which is then passed to the next join.</a:t>
            </a:r>
            <a:endParaRPr lang="en-AU" dirty="0" smtClean="0"/>
          </a:p>
          <a:p>
            <a:pPr marL="171450" indent="-171450">
              <a:buFont typeface="Arial" pitchFamily="34" charset="0"/>
              <a:buChar char="•"/>
            </a:pPr>
            <a:endParaRPr lang="en-AU" dirty="0" smtClean="0"/>
          </a:p>
          <a:p>
            <a:pPr marL="171450" indent="-171450">
              <a:buFont typeface="Arial" pitchFamily="34" charset="0"/>
              <a:buChar char="•"/>
            </a:pPr>
            <a:r>
              <a:rPr lang="en-AU" dirty="0" smtClean="0"/>
              <a:t>Two </a:t>
            </a:r>
            <a:r>
              <a:rPr lang="en-AU" dirty="0"/>
              <a:t>crucial facts affect join </a:t>
            </a:r>
            <a:r>
              <a:rPr lang="en-AU" dirty="0" smtClean="0"/>
              <a:t>performance:</a:t>
            </a:r>
          </a:p>
          <a:p>
            <a:pPr marL="352425" lvl="1" indent="-171450">
              <a:buFont typeface="Arial" pitchFamily="34" charset="0"/>
              <a:buChar char="•"/>
            </a:pPr>
            <a:r>
              <a:rPr lang="en-AU" dirty="0" smtClean="0"/>
              <a:t>Order </a:t>
            </a:r>
            <a:r>
              <a:rPr lang="en-AU" dirty="0"/>
              <a:t>in which more than two tables are </a:t>
            </a:r>
            <a:r>
              <a:rPr lang="en-AU" dirty="0" smtClean="0"/>
              <a:t>joined</a:t>
            </a:r>
          </a:p>
          <a:p>
            <a:pPr marL="352425" lvl="1" indent="-171450">
              <a:buFont typeface="Arial" pitchFamily="34" charset="0"/>
              <a:buChar char="•"/>
            </a:pPr>
            <a:r>
              <a:rPr lang="en-AU" dirty="0" smtClean="0"/>
              <a:t>Selection of outer/inner table</a:t>
            </a:r>
          </a:p>
          <a:p>
            <a:pPr marL="171450" indent="-171450">
              <a:buFont typeface="Arial" pitchFamily="34" charset="0"/>
              <a:buChar char="•"/>
            </a:pPr>
            <a:r>
              <a:rPr lang="en-US" dirty="0" smtClean="0"/>
              <a:t>Joins </a:t>
            </a:r>
            <a:r>
              <a:rPr lang="en-US" dirty="0"/>
              <a:t>producing smaller result </a:t>
            </a:r>
            <a:r>
              <a:rPr lang="en-US" dirty="0" smtClean="0"/>
              <a:t>sets are </a:t>
            </a:r>
            <a:r>
              <a:rPr lang="en-US" dirty="0"/>
              <a:t>performed </a:t>
            </a:r>
            <a:r>
              <a:rPr lang="en-US" dirty="0" smtClean="0"/>
              <a:t>first</a:t>
            </a:r>
          </a:p>
          <a:p>
            <a:pPr marL="171450" indent="-171450">
              <a:buFont typeface="Arial" pitchFamily="34" charset="0"/>
              <a:buChar char="•"/>
            </a:pPr>
            <a:r>
              <a:rPr lang="en-US" dirty="0" smtClean="0"/>
              <a:t>Local </a:t>
            </a:r>
            <a:r>
              <a:rPr lang="en-US" dirty="0"/>
              <a:t>predicates are applied before the </a:t>
            </a:r>
            <a:r>
              <a:rPr lang="en-US" dirty="0" smtClean="0"/>
              <a:t>join</a:t>
            </a:r>
          </a:p>
          <a:p>
            <a:pPr marL="171450" indent="-171450">
              <a:buFont typeface="Arial" pitchFamily="34" charset="0"/>
              <a:buChar char="•"/>
            </a:pPr>
            <a:r>
              <a:rPr lang="en-US" altLang="ja-JP" dirty="0" smtClean="0">
                <a:ea typeface="ＭＳ Ｐゴシック" charset="-128"/>
              </a:rPr>
              <a:t>Joins </a:t>
            </a:r>
            <a:r>
              <a:rPr lang="en-US" altLang="ja-JP" dirty="0">
                <a:ea typeface="ＭＳ Ｐゴシック" charset="-128"/>
              </a:rPr>
              <a:t>that reduce the number of rows are performed </a:t>
            </a:r>
            <a:r>
              <a:rPr lang="en-US" altLang="ja-JP" dirty="0" smtClean="0">
                <a:ea typeface="ＭＳ Ｐゴシック" charset="-128"/>
              </a:rPr>
              <a:t>first</a:t>
            </a:r>
            <a:endParaRPr lang="en-US" altLang="ja-JP" dirty="0" smtClean="0"/>
          </a:p>
          <a:p>
            <a:pPr marL="171450" indent="-171450">
              <a:buFont typeface="Arial" pitchFamily="34" charset="0"/>
              <a:buChar char="•"/>
            </a:pPr>
            <a:r>
              <a:rPr lang="en-US" dirty="0" smtClean="0"/>
              <a:t>Aggregation </a:t>
            </a:r>
            <a:r>
              <a:rPr lang="en-US" dirty="0"/>
              <a:t>may be performed before the </a:t>
            </a:r>
            <a:r>
              <a:rPr lang="en-US" dirty="0" smtClean="0"/>
              <a:t>join</a:t>
            </a:r>
          </a:p>
          <a:p>
            <a:pPr marL="171450" indent="-171450">
              <a:buFont typeface="Arial" pitchFamily="34" charset="0"/>
              <a:buChar char="•"/>
            </a:pPr>
            <a:endParaRPr lang="en-US" dirty="0"/>
          </a:p>
          <a:p>
            <a:r>
              <a:rPr lang="en-AU" dirty="0"/>
              <a:t>The query plan shown on the slide above was generated </a:t>
            </a:r>
            <a:r>
              <a:rPr lang="en-AU" dirty="0" smtClean="0"/>
              <a:t>from the </a:t>
            </a:r>
            <a:r>
              <a:rPr lang="en-AU" dirty="0"/>
              <a:t>following </a:t>
            </a:r>
            <a:r>
              <a:rPr lang="en-AU" dirty="0" smtClean="0"/>
              <a:t>statement :</a:t>
            </a:r>
            <a:endParaRPr lang="en-US" dirty="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a:p>
        </p:txBody>
      </p:sp>
      <p:sp>
        <p:nvSpPr>
          <p:cNvPr id="6" name="Rectangle 5"/>
          <p:cNvSpPr/>
          <p:nvPr/>
        </p:nvSpPr>
        <p:spPr>
          <a:xfrm>
            <a:off x="768896" y="6376392"/>
            <a:ext cx="5256584" cy="15121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rgbClr val="0000FF"/>
                </a:solidFill>
                <a:latin typeface="Consolas"/>
              </a:rPr>
              <a:t>select</a:t>
            </a:r>
            <a:r>
              <a:rPr lang="en-AU" sz="1100" dirty="0">
                <a:solidFill>
                  <a:prstClr val="black"/>
                </a:solidFill>
                <a:latin typeface="Consolas"/>
              </a:rPr>
              <a:t> </a:t>
            </a:r>
            <a:r>
              <a:rPr lang="en-AU" sz="1100" dirty="0" err="1">
                <a:solidFill>
                  <a:srgbClr val="008080"/>
                </a:solidFill>
                <a:latin typeface="Consolas"/>
              </a:rPr>
              <a:t>p</a:t>
            </a:r>
            <a:r>
              <a:rPr lang="en-AU" sz="1100" dirty="0" err="1">
                <a:solidFill>
                  <a:srgbClr val="808080"/>
                </a:solidFill>
                <a:latin typeface="Consolas"/>
              </a:rPr>
              <a:t>.</a:t>
            </a:r>
            <a:r>
              <a:rPr lang="en-AU" sz="1100" dirty="0" err="1">
                <a:solidFill>
                  <a:srgbClr val="008080"/>
                </a:solidFill>
                <a:latin typeface="Consolas"/>
              </a:rPr>
              <a:t>Title</a:t>
            </a:r>
            <a:r>
              <a:rPr lang="en-AU" sz="1100" dirty="0">
                <a:solidFill>
                  <a:prstClr val="black"/>
                </a:solidFill>
                <a:latin typeface="Consolas"/>
              </a:rPr>
              <a:t> </a:t>
            </a:r>
            <a:r>
              <a:rPr lang="en-AU" sz="1100" dirty="0">
                <a:solidFill>
                  <a:srgbClr val="808080"/>
                </a:solidFill>
                <a:latin typeface="Consolas"/>
              </a:rPr>
              <a:t>+</a:t>
            </a:r>
            <a:r>
              <a:rPr lang="en-AU" sz="1100" dirty="0">
                <a:solidFill>
                  <a:prstClr val="black"/>
                </a:solidFill>
                <a:latin typeface="Consolas"/>
              </a:rPr>
              <a:t> </a:t>
            </a:r>
            <a:r>
              <a:rPr lang="en-AU" sz="1100" dirty="0">
                <a:solidFill>
                  <a:srgbClr val="FF0000"/>
                </a:solidFill>
                <a:latin typeface="Consolas"/>
              </a:rPr>
              <a:t>' '</a:t>
            </a:r>
            <a:r>
              <a:rPr lang="en-AU" sz="1100" dirty="0">
                <a:solidFill>
                  <a:prstClr val="black"/>
                </a:solidFill>
                <a:latin typeface="Consolas"/>
              </a:rPr>
              <a:t> </a:t>
            </a:r>
            <a:r>
              <a:rPr lang="en-AU" sz="1100" dirty="0">
                <a:solidFill>
                  <a:srgbClr val="808080"/>
                </a:solidFill>
                <a:latin typeface="Consolas"/>
              </a:rPr>
              <a:t>+</a:t>
            </a:r>
            <a:r>
              <a:rPr lang="en-AU" sz="1100" dirty="0">
                <a:solidFill>
                  <a:prstClr val="black"/>
                </a:solidFill>
                <a:latin typeface="Consolas"/>
              </a:rPr>
              <a:t> </a:t>
            </a:r>
            <a:r>
              <a:rPr lang="en-AU" sz="1100" dirty="0" err="1">
                <a:solidFill>
                  <a:srgbClr val="008080"/>
                </a:solidFill>
                <a:latin typeface="Consolas"/>
              </a:rPr>
              <a:t>p</a:t>
            </a:r>
            <a:r>
              <a:rPr lang="en-AU" sz="1100" dirty="0" err="1">
                <a:solidFill>
                  <a:srgbClr val="808080"/>
                </a:solidFill>
                <a:latin typeface="Consolas"/>
              </a:rPr>
              <a:t>.</a:t>
            </a:r>
            <a:r>
              <a:rPr lang="en-AU" sz="1100" dirty="0" err="1">
                <a:solidFill>
                  <a:srgbClr val="008080"/>
                </a:solidFill>
                <a:latin typeface="Consolas"/>
              </a:rPr>
              <a:t>FirstName</a:t>
            </a:r>
            <a:r>
              <a:rPr lang="en-AU" sz="1100" dirty="0">
                <a:solidFill>
                  <a:prstClr val="black"/>
                </a:solidFill>
                <a:latin typeface="Consolas"/>
              </a:rPr>
              <a:t> </a:t>
            </a:r>
            <a:r>
              <a:rPr lang="en-AU" sz="1100" dirty="0">
                <a:solidFill>
                  <a:srgbClr val="808080"/>
                </a:solidFill>
                <a:latin typeface="Consolas"/>
              </a:rPr>
              <a:t>+</a:t>
            </a:r>
            <a:r>
              <a:rPr lang="en-AU" sz="1100" dirty="0">
                <a:solidFill>
                  <a:prstClr val="black"/>
                </a:solidFill>
                <a:latin typeface="Consolas"/>
              </a:rPr>
              <a:t> </a:t>
            </a:r>
            <a:r>
              <a:rPr lang="en-AU" sz="1100" dirty="0">
                <a:solidFill>
                  <a:srgbClr val="FF0000"/>
                </a:solidFill>
                <a:latin typeface="Consolas"/>
              </a:rPr>
              <a:t>' '</a:t>
            </a:r>
            <a:r>
              <a:rPr lang="en-AU" sz="1100" dirty="0">
                <a:solidFill>
                  <a:prstClr val="black"/>
                </a:solidFill>
                <a:latin typeface="Consolas"/>
              </a:rPr>
              <a:t> </a:t>
            </a:r>
            <a:r>
              <a:rPr lang="en-AU" sz="1100" dirty="0">
                <a:solidFill>
                  <a:srgbClr val="808080"/>
                </a:solidFill>
                <a:latin typeface="Consolas"/>
              </a:rPr>
              <a:t>+</a:t>
            </a:r>
            <a:r>
              <a:rPr lang="en-AU" sz="1100" dirty="0">
                <a:solidFill>
                  <a:prstClr val="black"/>
                </a:solidFill>
                <a:latin typeface="Consolas"/>
              </a:rPr>
              <a:t> </a:t>
            </a:r>
            <a:r>
              <a:rPr lang="en-AU" sz="1100" dirty="0" err="1">
                <a:solidFill>
                  <a:srgbClr val="008080"/>
                </a:solidFill>
                <a:latin typeface="Consolas"/>
              </a:rPr>
              <a:t>p</a:t>
            </a:r>
            <a:r>
              <a:rPr lang="en-AU" sz="1100" dirty="0" err="1">
                <a:solidFill>
                  <a:srgbClr val="808080"/>
                </a:solidFill>
                <a:latin typeface="Consolas"/>
              </a:rPr>
              <a:t>.</a:t>
            </a:r>
            <a:r>
              <a:rPr lang="en-AU" sz="1100" dirty="0" err="1">
                <a:solidFill>
                  <a:srgbClr val="008080"/>
                </a:solidFill>
                <a:latin typeface="Consolas"/>
              </a:rPr>
              <a:t>LastName</a:t>
            </a:r>
            <a:r>
              <a:rPr lang="en-AU" sz="1100" dirty="0">
                <a:solidFill>
                  <a:prstClr val="black"/>
                </a:solidFill>
                <a:latin typeface="Consolas"/>
              </a:rPr>
              <a:t> </a:t>
            </a:r>
            <a:r>
              <a:rPr lang="en-AU" sz="1100" dirty="0">
                <a:solidFill>
                  <a:srgbClr val="0000FF"/>
                </a:solidFill>
                <a:latin typeface="Consolas"/>
              </a:rPr>
              <a:t>as</a:t>
            </a:r>
            <a:r>
              <a:rPr lang="en-AU" sz="1100" dirty="0">
                <a:solidFill>
                  <a:prstClr val="black"/>
                </a:solidFill>
                <a:latin typeface="Consolas"/>
              </a:rPr>
              <a:t> </a:t>
            </a:r>
            <a:r>
              <a:rPr lang="en-AU" sz="1100" dirty="0" err="1">
                <a:solidFill>
                  <a:srgbClr val="008080"/>
                </a:solidFill>
                <a:latin typeface="Consolas"/>
              </a:rPr>
              <a:t>FullName</a:t>
            </a:r>
            <a:r>
              <a:rPr lang="en-AU" sz="1100" dirty="0">
                <a:solidFill>
                  <a:srgbClr val="808080"/>
                </a:solidFill>
                <a:latin typeface="Consolas"/>
              </a:rPr>
              <a:t>,</a:t>
            </a:r>
            <a:r>
              <a:rPr lang="en-AU" sz="1100" dirty="0">
                <a:solidFill>
                  <a:prstClr val="black"/>
                </a:solidFill>
                <a:latin typeface="Consolas"/>
              </a:rPr>
              <a:t> </a:t>
            </a:r>
            <a:r>
              <a:rPr lang="en-AU" sz="1100" dirty="0" err="1">
                <a:solidFill>
                  <a:srgbClr val="008080"/>
                </a:solidFill>
                <a:latin typeface="Consolas"/>
              </a:rPr>
              <a:t>c</a:t>
            </a:r>
            <a:r>
              <a:rPr lang="en-AU" sz="1100" dirty="0" err="1">
                <a:solidFill>
                  <a:srgbClr val="808080"/>
                </a:solidFill>
                <a:latin typeface="Consolas"/>
              </a:rPr>
              <a:t>.</a:t>
            </a:r>
            <a:r>
              <a:rPr lang="en-AU" sz="1100" dirty="0" err="1">
                <a:solidFill>
                  <a:srgbClr val="008080"/>
                </a:solidFill>
                <a:latin typeface="Consolas"/>
              </a:rPr>
              <a:t>AccountNumber</a:t>
            </a:r>
            <a:r>
              <a:rPr lang="en-AU" sz="1100" dirty="0">
                <a:solidFill>
                  <a:srgbClr val="808080"/>
                </a:solidFill>
                <a:latin typeface="Consolas"/>
              </a:rPr>
              <a:t>,</a:t>
            </a:r>
            <a:r>
              <a:rPr lang="en-AU" sz="1100" dirty="0">
                <a:solidFill>
                  <a:prstClr val="black"/>
                </a:solidFill>
                <a:latin typeface="Consolas"/>
              </a:rPr>
              <a:t> </a:t>
            </a:r>
            <a:r>
              <a:rPr lang="en-AU" sz="1100" dirty="0" err="1">
                <a:solidFill>
                  <a:srgbClr val="008080"/>
                </a:solidFill>
                <a:latin typeface="Consolas"/>
              </a:rPr>
              <a:t>s</a:t>
            </a:r>
            <a:r>
              <a:rPr lang="en-AU" sz="1100" dirty="0" err="1">
                <a:solidFill>
                  <a:srgbClr val="808080"/>
                </a:solidFill>
                <a:latin typeface="Consolas"/>
              </a:rPr>
              <a:t>.</a:t>
            </a:r>
            <a:r>
              <a:rPr lang="en-AU" sz="1100" dirty="0" err="1">
                <a:solidFill>
                  <a:srgbClr val="008080"/>
                </a:solidFill>
                <a:latin typeface="Consolas"/>
              </a:rPr>
              <a:t>Name</a:t>
            </a:r>
            <a:endParaRPr lang="en-AU" sz="1100" dirty="0">
              <a:solidFill>
                <a:prstClr val="black"/>
              </a:solidFill>
              <a:latin typeface="Consolas"/>
            </a:endParaRPr>
          </a:p>
          <a:p>
            <a:r>
              <a:rPr lang="en-AU" sz="1100" dirty="0">
                <a:solidFill>
                  <a:srgbClr val="0000FF"/>
                </a:solidFill>
                <a:latin typeface="Consolas"/>
              </a:rPr>
              <a:t>from</a:t>
            </a:r>
            <a:r>
              <a:rPr lang="en-AU" sz="1100" dirty="0">
                <a:solidFill>
                  <a:prstClr val="black"/>
                </a:solidFill>
                <a:latin typeface="Consolas"/>
              </a:rPr>
              <a:t> </a:t>
            </a:r>
            <a:r>
              <a:rPr lang="en-AU" sz="1100" dirty="0">
                <a:solidFill>
                  <a:srgbClr val="008080"/>
                </a:solidFill>
                <a:latin typeface="Consolas"/>
              </a:rPr>
              <a:t>Person</a:t>
            </a:r>
            <a:r>
              <a:rPr lang="en-AU" sz="1100" dirty="0">
                <a:solidFill>
                  <a:srgbClr val="808080"/>
                </a:solidFill>
                <a:latin typeface="Consolas"/>
              </a:rPr>
              <a:t>.</a:t>
            </a:r>
            <a:r>
              <a:rPr lang="en-AU" sz="1100" dirty="0">
                <a:solidFill>
                  <a:srgbClr val="008080"/>
                </a:solidFill>
                <a:latin typeface="Consolas"/>
              </a:rPr>
              <a:t>Person</a:t>
            </a:r>
            <a:r>
              <a:rPr lang="en-AU" sz="1100" dirty="0">
                <a:solidFill>
                  <a:prstClr val="black"/>
                </a:solidFill>
                <a:latin typeface="Consolas"/>
              </a:rPr>
              <a:t> </a:t>
            </a:r>
            <a:r>
              <a:rPr lang="en-AU" sz="1100" dirty="0">
                <a:solidFill>
                  <a:srgbClr val="008080"/>
                </a:solidFill>
                <a:latin typeface="Consolas"/>
              </a:rPr>
              <a:t>p</a:t>
            </a:r>
            <a:endParaRPr lang="en-AU" sz="1100" dirty="0">
              <a:solidFill>
                <a:prstClr val="black"/>
              </a:solidFill>
              <a:latin typeface="Consolas"/>
            </a:endParaRPr>
          </a:p>
          <a:p>
            <a:r>
              <a:rPr lang="en-AU" sz="1100" dirty="0">
                <a:solidFill>
                  <a:prstClr val="black"/>
                </a:solidFill>
                <a:latin typeface="Consolas"/>
              </a:rPr>
              <a:t>  </a:t>
            </a:r>
            <a:r>
              <a:rPr lang="en-AU" sz="1100" dirty="0">
                <a:solidFill>
                  <a:srgbClr val="808080"/>
                </a:solidFill>
                <a:latin typeface="Consolas"/>
              </a:rPr>
              <a:t>join</a:t>
            </a:r>
            <a:r>
              <a:rPr lang="en-AU" sz="1100" dirty="0">
                <a:solidFill>
                  <a:prstClr val="black"/>
                </a:solidFill>
                <a:latin typeface="Consolas"/>
              </a:rPr>
              <a:t> </a:t>
            </a:r>
            <a:r>
              <a:rPr lang="en-AU" sz="1100" dirty="0" err="1">
                <a:solidFill>
                  <a:srgbClr val="008080"/>
                </a:solidFill>
                <a:latin typeface="Consolas"/>
              </a:rPr>
              <a:t>Sales</a:t>
            </a:r>
            <a:r>
              <a:rPr lang="en-AU" sz="1100" dirty="0" err="1">
                <a:solidFill>
                  <a:srgbClr val="808080"/>
                </a:solidFill>
                <a:latin typeface="Consolas"/>
              </a:rPr>
              <a:t>.</a:t>
            </a:r>
            <a:r>
              <a:rPr lang="en-AU" sz="1100" dirty="0" err="1">
                <a:solidFill>
                  <a:srgbClr val="008080"/>
                </a:solidFill>
                <a:latin typeface="Consolas"/>
              </a:rPr>
              <a:t>Customer</a:t>
            </a:r>
            <a:r>
              <a:rPr lang="en-AU" sz="1100" dirty="0">
                <a:solidFill>
                  <a:prstClr val="black"/>
                </a:solidFill>
                <a:latin typeface="Consolas"/>
              </a:rPr>
              <a:t> </a:t>
            </a:r>
            <a:r>
              <a:rPr lang="en-AU" sz="1100" dirty="0">
                <a:solidFill>
                  <a:srgbClr val="008080"/>
                </a:solidFill>
                <a:latin typeface="Consolas"/>
              </a:rPr>
              <a:t>c</a:t>
            </a:r>
            <a:endParaRPr lang="en-AU" sz="1100" dirty="0">
              <a:solidFill>
                <a:prstClr val="black"/>
              </a:solidFill>
              <a:latin typeface="Consolas"/>
            </a:endParaRPr>
          </a:p>
          <a:p>
            <a:r>
              <a:rPr lang="en-AU" sz="1100" dirty="0">
                <a:solidFill>
                  <a:prstClr val="black"/>
                </a:solidFill>
                <a:latin typeface="Consolas"/>
              </a:rPr>
              <a:t>    </a:t>
            </a:r>
            <a:r>
              <a:rPr lang="en-AU" sz="1100" dirty="0">
                <a:solidFill>
                  <a:srgbClr val="0000FF"/>
                </a:solidFill>
                <a:latin typeface="Consolas"/>
              </a:rPr>
              <a:t>on</a:t>
            </a:r>
            <a:r>
              <a:rPr lang="en-AU" sz="1100" dirty="0">
                <a:solidFill>
                  <a:prstClr val="black"/>
                </a:solidFill>
                <a:latin typeface="Consolas"/>
              </a:rPr>
              <a:t> </a:t>
            </a:r>
            <a:r>
              <a:rPr lang="en-AU" sz="1100" dirty="0" err="1">
                <a:solidFill>
                  <a:srgbClr val="008080"/>
                </a:solidFill>
                <a:latin typeface="Consolas"/>
              </a:rPr>
              <a:t>c</a:t>
            </a:r>
            <a:r>
              <a:rPr lang="en-AU" sz="1100" dirty="0" err="1">
                <a:solidFill>
                  <a:srgbClr val="808080"/>
                </a:solidFill>
                <a:latin typeface="Consolas"/>
              </a:rPr>
              <a:t>.</a:t>
            </a:r>
            <a:r>
              <a:rPr lang="en-AU" sz="1100" dirty="0" err="1">
                <a:solidFill>
                  <a:srgbClr val="008080"/>
                </a:solidFill>
                <a:latin typeface="Consolas"/>
              </a:rPr>
              <a:t>PersonID</a:t>
            </a:r>
            <a:r>
              <a:rPr lang="en-AU" sz="1100" dirty="0">
                <a:solidFill>
                  <a:prstClr val="black"/>
                </a:solidFill>
                <a:latin typeface="Consolas"/>
              </a:rPr>
              <a:t> </a:t>
            </a:r>
            <a:r>
              <a:rPr lang="en-AU" sz="1100" dirty="0">
                <a:solidFill>
                  <a:srgbClr val="808080"/>
                </a:solidFill>
                <a:latin typeface="Consolas"/>
              </a:rPr>
              <a:t>=</a:t>
            </a:r>
            <a:r>
              <a:rPr lang="en-AU" sz="1100" dirty="0">
                <a:solidFill>
                  <a:prstClr val="black"/>
                </a:solidFill>
                <a:latin typeface="Consolas"/>
              </a:rPr>
              <a:t> </a:t>
            </a:r>
            <a:r>
              <a:rPr lang="en-AU" sz="1100" dirty="0" err="1">
                <a:solidFill>
                  <a:srgbClr val="008080"/>
                </a:solidFill>
                <a:latin typeface="Consolas"/>
              </a:rPr>
              <a:t>p</a:t>
            </a:r>
            <a:r>
              <a:rPr lang="en-AU" sz="1100" dirty="0" err="1">
                <a:solidFill>
                  <a:srgbClr val="808080"/>
                </a:solidFill>
                <a:latin typeface="Consolas"/>
              </a:rPr>
              <a:t>.</a:t>
            </a:r>
            <a:r>
              <a:rPr lang="en-AU" sz="1100" dirty="0" err="1">
                <a:solidFill>
                  <a:srgbClr val="008080"/>
                </a:solidFill>
                <a:latin typeface="Consolas"/>
              </a:rPr>
              <a:t>BusinessEntityID</a:t>
            </a:r>
            <a:endParaRPr lang="en-AU" sz="1100" dirty="0">
              <a:solidFill>
                <a:prstClr val="black"/>
              </a:solidFill>
              <a:latin typeface="Consolas"/>
            </a:endParaRPr>
          </a:p>
          <a:p>
            <a:r>
              <a:rPr lang="en-AU" sz="1100" dirty="0">
                <a:solidFill>
                  <a:prstClr val="black"/>
                </a:solidFill>
                <a:latin typeface="Consolas"/>
              </a:rPr>
              <a:t>  </a:t>
            </a:r>
            <a:r>
              <a:rPr lang="en-AU" sz="1100" dirty="0">
                <a:solidFill>
                  <a:srgbClr val="808080"/>
                </a:solidFill>
                <a:latin typeface="Consolas"/>
              </a:rPr>
              <a:t>join</a:t>
            </a:r>
            <a:r>
              <a:rPr lang="en-AU" sz="1100" dirty="0">
                <a:solidFill>
                  <a:prstClr val="black"/>
                </a:solidFill>
                <a:latin typeface="Consolas"/>
              </a:rPr>
              <a:t> </a:t>
            </a:r>
            <a:r>
              <a:rPr lang="en-AU" sz="1100" dirty="0" err="1">
                <a:solidFill>
                  <a:srgbClr val="008080"/>
                </a:solidFill>
                <a:latin typeface="Consolas"/>
              </a:rPr>
              <a:t>Sales</a:t>
            </a:r>
            <a:r>
              <a:rPr lang="en-AU" sz="1100" dirty="0" err="1">
                <a:solidFill>
                  <a:srgbClr val="808080"/>
                </a:solidFill>
                <a:latin typeface="Consolas"/>
              </a:rPr>
              <a:t>.</a:t>
            </a:r>
            <a:r>
              <a:rPr lang="en-AU" sz="1100" dirty="0" err="1">
                <a:solidFill>
                  <a:srgbClr val="008080"/>
                </a:solidFill>
                <a:latin typeface="Consolas"/>
              </a:rPr>
              <a:t>Store</a:t>
            </a:r>
            <a:r>
              <a:rPr lang="en-AU" sz="1100" dirty="0">
                <a:solidFill>
                  <a:prstClr val="black"/>
                </a:solidFill>
                <a:latin typeface="Consolas"/>
              </a:rPr>
              <a:t> </a:t>
            </a:r>
            <a:r>
              <a:rPr lang="en-AU" sz="1100" dirty="0">
                <a:solidFill>
                  <a:srgbClr val="008080"/>
                </a:solidFill>
                <a:latin typeface="Consolas"/>
              </a:rPr>
              <a:t>s</a:t>
            </a:r>
            <a:endParaRPr lang="en-AU" sz="1100" dirty="0">
              <a:solidFill>
                <a:prstClr val="black"/>
              </a:solidFill>
              <a:latin typeface="Consolas"/>
            </a:endParaRPr>
          </a:p>
          <a:p>
            <a:r>
              <a:rPr lang="en-AU" sz="1100" dirty="0">
                <a:solidFill>
                  <a:prstClr val="black"/>
                </a:solidFill>
                <a:latin typeface="Consolas"/>
              </a:rPr>
              <a:t>    </a:t>
            </a:r>
            <a:r>
              <a:rPr lang="en-AU" sz="1100" dirty="0">
                <a:solidFill>
                  <a:srgbClr val="0000FF"/>
                </a:solidFill>
                <a:latin typeface="Consolas"/>
              </a:rPr>
              <a:t>on</a:t>
            </a:r>
            <a:r>
              <a:rPr lang="en-AU" sz="1100" dirty="0">
                <a:solidFill>
                  <a:prstClr val="black"/>
                </a:solidFill>
                <a:latin typeface="Consolas"/>
              </a:rPr>
              <a:t> </a:t>
            </a:r>
            <a:r>
              <a:rPr lang="en-AU" sz="1100" dirty="0" err="1">
                <a:solidFill>
                  <a:srgbClr val="008080"/>
                </a:solidFill>
                <a:latin typeface="Consolas"/>
              </a:rPr>
              <a:t>s</a:t>
            </a:r>
            <a:r>
              <a:rPr lang="en-AU" sz="1100" dirty="0" err="1">
                <a:solidFill>
                  <a:srgbClr val="808080"/>
                </a:solidFill>
                <a:latin typeface="Consolas"/>
              </a:rPr>
              <a:t>.</a:t>
            </a:r>
            <a:r>
              <a:rPr lang="en-AU" sz="1100" dirty="0" err="1">
                <a:solidFill>
                  <a:srgbClr val="008080"/>
                </a:solidFill>
                <a:latin typeface="Consolas"/>
              </a:rPr>
              <a:t>BusinessEntityID</a:t>
            </a:r>
            <a:r>
              <a:rPr lang="en-AU" sz="1100" dirty="0">
                <a:solidFill>
                  <a:prstClr val="black"/>
                </a:solidFill>
                <a:latin typeface="Consolas"/>
              </a:rPr>
              <a:t> </a:t>
            </a:r>
            <a:r>
              <a:rPr lang="en-AU" sz="1100" dirty="0">
                <a:solidFill>
                  <a:srgbClr val="808080"/>
                </a:solidFill>
                <a:latin typeface="Consolas"/>
              </a:rPr>
              <a:t>=</a:t>
            </a:r>
            <a:r>
              <a:rPr lang="en-AU" sz="1100" dirty="0">
                <a:solidFill>
                  <a:prstClr val="black"/>
                </a:solidFill>
                <a:latin typeface="Consolas"/>
              </a:rPr>
              <a:t> </a:t>
            </a:r>
            <a:r>
              <a:rPr lang="en-AU" sz="1100" dirty="0" err="1">
                <a:solidFill>
                  <a:srgbClr val="008080"/>
                </a:solidFill>
                <a:latin typeface="Consolas"/>
              </a:rPr>
              <a:t>c</a:t>
            </a:r>
            <a:r>
              <a:rPr lang="en-AU" sz="1100" dirty="0" err="1">
                <a:solidFill>
                  <a:srgbClr val="808080"/>
                </a:solidFill>
                <a:latin typeface="Consolas"/>
              </a:rPr>
              <a:t>.</a:t>
            </a:r>
            <a:r>
              <a:rPr lang="en-AU" sz="1100" dirty="0" err="1">
                <a:solidFill>
                  <a:srgbClr val="008080"/>
                </a:solidFill>
                <a:latin typeface="Consolas"/>
              </a:rPr>
              <a:t>StoreID</a:t>
            </a:r>
            <a:endParaRPr lang="en-AU" sz="1100" dirty="0">
              <a:solidFill>
                <a:prstClr val="black"/>
              </a:solidFill>
              <a:latin typeface="Consolas"/>
            </a:endParaRPr>
          </a:p>
          <a:p>
            <a:r>
              <a:rPr lang="en-AU" sz="1100" dirty="0">
                <a:solidFill>
                  <a:srgbClr val="0000FF"/>
                </a:solidFill>
                <a:latin typeface="Consolas"/>
              </a:rPr>
              <a:t>where</a:t>
            </a:r>
            <a:r>
              <a:rPr lang="en-AU" sz="1100" dirty="0">
                <a:solidFill>
                  <a:prstClr val="black"/>
                </a:solidFill>
                <a:latin typeface="Consolas"/>
              </a:rPr>
              <a:t> </a:t>
            </a:r>
            <a:r>
              <a:rPr lang="en-AU" sz="1100" dirty="0" err="1">
                <a:solidFill>
                  <a:srgbClr val="008080"/>
                </a:solidFill>
                <a:latin typeface="Consolas"/>
              </a:rPr>
              <a:t>p</a:t>
            </a:r>
            <a:r>
              <a:rPr lang="en-AU" sz="1100" dirty="0" err="1">
                <a:solidFill>
                  <a:srgbClr val="808080"/>
                </a:solidFill>
                <a:latin typeface="Consolas"/>
              </a:rPr>
              <a:t>.</a:t>
            </a:r>
            <a:r>
              <a:rPr lang="en-AU" sz="1100" dirty="0" err="1">
                <a:solidFill>
                  <a:srgbClr val="008080"/>
                </a:solidFill>
                <a:latin typeface="Consolas"/>
              </a:rPr>
              <a:t>LastName</a:t>
            </a:r>
            <a:r>
              <a:rPr lang="en-AU" sz="1100" dirty="0">
                <a:solidFill>
                  <a:prstClr val="black"/>
                </a:solidFill>
                <a:latin typeface="Consolas"/>
              </a:rPr>
              <a:t> </a:t>
            </a:r>
            <a:r>
              <a:rPr lang="en-AU" sz="1100" dirty="0">
                <a:solidFill>
                  <a:srgbClr val="808080"/>
                </a:solidFill>
                <a:latin typeface="Consolas"/>
              </a:rPr>
              <a:t>=</a:t>
            </a:r>
            <a:r>
              <a:rPr lang="en-AU" sz="1100" dirty="0">
                <a:solidFill>
                  <a:prstClr val="black"/>
                </a:solidFill>
                <a:latin typeface="Consolas"/>
              </a:rPr>
              <a:t> </a:t>
            </a:r>
            <a:r>
              <a:rPr lang="en-AU" sz="1100" dirty="0" smtClean="0">
                <a:solidFill>
                  <a:srgbClr val="FF0000"/>
                </a:solidFill>
                <a:latin typeface="Consolas"/>
              </a:rPr>
              <a:t>'</a:t>
            </a:r>
            <a:r>
              <a:rPr lang="en-AU" sz="1100" dirty="0" err="1" smtClean="0">
                <a:solidFill>
                  <a:srgbClr val="FF0000"/>
                </a:solidFill>
                <a:latin typeface="Consolas"/>
              </a:rPr>
              <a:t>Koski</a:t>
            </a:r>
            <a:r>
              <a:rPr lang="en-AU" sz="1100" dirty="0">
                <a:solidFill>
                  <a:srgbClr val="FF0000"/>
                </a:solidFill>
                <a:latin typeface="Consolas"/>
              </a:rPr>
              <a:t>'</a:t>
            </a:r>
            <a:r>
              <a:rPr lang="en-AU" sz="1100" dirty="0" smtClean="0">
                <a:solidFill>
                  <a:prstClr val="black"/>
                </a:solidFill>
                <a:latin typeface="Consolas"/>
              </a:rPr>
              <a:t>;</a:t>
            </a:r>
            <a:endParaRPr lang="en-AU" sz="1100" dirty="0">
              <a:solidFill>
                <a:srgbClr val="FF0000"/>
              </a:solidFill>
              <a:latin typeface="Consolas"/>
            </a:endParaRPr>
          </a:p>
        </p:txBody>
      </p:sp>
    </p:spTree>
    <p:extLst>
      <p:ext uri="{BB962C8B-B14F-4D97-AF65-F5344CB8AC3E}">
        <p14:creationId xmlns:p14="http://schemas.microsoft.com/office/powerpoint/2010/main" val="677166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The </a:t>
            </a:r>
            <a:r>
              <a:rPr lang="en-AU" dirty="0"/>
              <a:t>query optimizer only joins two </a:t>
            </a:r>
            <a:r>
              <a:rPr lang="en-AU" dirty="0" smtClean="0"/>
              <a:t>resultsets at </a:t>
            </a:r>
            <a:r>
              <a:rPr lang="en-AU" dirty="0"/>
              <a:t>a </a:t>
            </a:r>
            <a:r>
              <a:rPr lang="en-AU" dirty="0" smtClean="0"/>
              <a:t>time, creating a new dataset. It then joins the new resultset </a:t>
            </a:r>
            <a:r>
              <a:rPr lang="en-AU" dirty="0"/>
              <a:t>to another </a:t>
            </a:r>
            <a:r>
              <a:rPr lang="en-AU" dirty="0" smtClean="0"/>
              <a:t>resultset.</a:t>
            </a:r>
          </a:p>
          <a:p>
            <a:endParaRPr lang="en-AU" dirty="0"/>
          </a:p>
          <a:p>
            <a:r>
              <a:rPr lang="en-AU" dirty="0" smtClean="0"/>
              <a:t>When </a:t>
            </a:r>
            <a:r>
              <a:rPr lang="en-AU" dirty="0"/>
              <a:t>trying to optimize a complex query, </a:t>
            </a:r>
            <a:r>
              <a:rPr lang="en-AU" dirty="0" smtClean="0"/>
              <a:t>identify </a:t>
            </a:r>
            <a:r>
              <a:rPr lang="en-AU" dirty="0"/>
              <a:t>the </a:t>
            </a:r>
            <a:r>
              <a:rPr lang="en-AU" dirty="0" smtClean="0"/>
              <a:t>most expensive </a:t>
            </a:r>
            <a:r>
              <a:rPr lang="en-AU" dirty="0"/>
              <a:t>part of the query by using either the estimates from the graphical show </a:t>
            </a:r>
            <a:r>
              <a:rPr lang="en-AU" dirty="0" smtClean="0"/>
              <a:t>plan output </a:t>
            </a:r>
            <a:r>
              <a:rPr lang="en-AU" dirty="0"/>
              <a:t>or </a:t>
            </a:r>
            <a:r>
              <a:rPr lang="en-AU" dirty="0" smtClean="0"/>
              <a:t>by </a:t>
            </a:r>
            <a:r>
              <a:rPr lang="en-AU" dirty="0"/>
              <a:t>reviewing the </a:t>
            </a:r>
            <a:r>
              <a:rPr lang="en-AU" dirty="0" smtClean="0"/>
              <a:t>table that </a:t>
            </a:r>
            <a:r>
              <a:rPr lang="en-AU" dirty="0"/>
              <a:t>has the most IO associated with it. </a:t>
            </a:r>
            <a:endParaRPr lang="en-AU" dirty="0" smtClean="0"/>
          </a:p>
          <a:p>
            <a:endParaRPr lang="en-AU" dirty="0"/>
          </a:p>
          <a:p>
            <a:r>
              <a:rPr lang="en-AU" dirty="0" smtClean="0"/>
              <a:t>Optimize </a:t>
            </a:r>
            <a:r>
              <a:rPr lang="en-AU" dirty="0"/>
              <a:t>only </a:t>
            </a:r>
            <a:r>
              <a:rPr lang="en-AU" dirty="0" smtClean="0"/>
              <a:t>the </a:t>
            </a:r>
            <a:r>
              <a:rPr lang="en-AU" dirty="0"/>
              <a:t>most expensive part of </a:t>
            </a:r>
            <a:r>
              <a:rPr lang="en-AU" dirty="0" smtClean="0"/>
              <a:t>the query and </a:t>
            </a:r>
            <a:r>
              <a:rPr lang="en-AU" dirty="0"/>
              <a:t>see if the </a:t>
            </a:r>
            <a:r>
              <a:rPr lang="en-AU" dirty="0" smtClean="0"/>
              <a:t>query performance </a:t>
            </a:r>
            <a:r>
              <a:rPr lang="en-AU" dirty="0"/>
              <a:t>improves.</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a:p>
        </p:txBody>
      </p:sp>
    </p:spTree>
    <p:extLst>
      <p:ext uri="{BB962C8B-B14F-4D97-AF65-F5344CB8AC3E}">
        <p14:creationId xmlns:p14="http://schemas.microsoft.com/office/powerpoint/2010/main" val="2420388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endParaRPr lang="en-AU" dirty="0" smtClean="0"/>
          </a:p>
          <a:p>
            <a:r>
              <a:rPr lang="en-AU" dirty="0" smtClean="0"/>
              <a:t>The query optimizer uses operators to build a query plan to create the result specified in the query, or to perform the operation specified in the DML statement. </a:t>
            </a:r>
          </a:p>
          <a:p>
            <a:endParaRPr lang="en-AU" dirty="0" smtClean="0"/>
          </a:p>
          <a:p>
            <a:r>
              <a:rPr lang="en-AU" dirty="0" smtClean="0"/>
              <a:t>The query plan is a tree consisting of physical operators. You can view the query plan by using the SET SHOWPLAN statements, the graphical execution plan options in SQL Server Management Studio, or the SQL Server Profiler </a:t>
            </a:r>
            <a:r>
              <a:rPr lang="en-AU" dirty="0" err="1" smtClean="0"/>
              <a:t>Showplan</a:t>
            </a:r>
            <a:r>
              <a:rPr lang="en-AU" dirty="0" smtClean="0"/>
              <a:t> event classes.</a:t>
            </a:r>
            <a:endParaRPr lang="en-AU" dirty="0"/>
          </a:p>
          <a:p>
            <a:endParaRPr lang="en-AU" dirty="0" smtClean="0"/>
          </a:p>
          <a:p>
            <a:r>
              <a:rPr lang="en-AU" b="0" dirty="0" smtClean="0"/>
              <a:t>A</a:t>
            </a:r>
            <a:r>
              <a:rPr lang="en-AU" b="0" baseline="0" dirty="0" smtClean="0"/>
              <a:t> </a:t>
            </a:r>
            <a:r>
              <a:rPr lang="en-AU" b="1" baseline="0" dirty="0" smtClean="0"/>
              <a:t>b</a:t>
            </a:r>
            <a:r>
              <a:rPr lang="en-AU" b="1" dirty="0" smtClean="0"/>
              <a:t>locking </a:t>
            </a:r>
            <a:r>
              <a:rPr lang="en-AU" b="0" dirty="0" smtClean="0"/>
              <a:t>operator</a:t>
            </a:r>
            <a:r>
              <a:rPr lang="en-AU" b="0" baseline="0" dirty="0" smtClean="0"/>
              <a:t> must retrieve all it’s data before it can produce any output. Reduced concurrency is a symptom of blocking operators. </a:t>
            </a:r>
            <a:r>
              <a:rPr lang="en-AU" dirty="0"/>
              <a:t>N</a:t>
            </a:r>
            <a:r>
              <a:rPr lang="en-AU" b="0" baseline="0" dirty="0" smtClean="0"/>
              <a:t>on-blocking operators can send output as the data is received as input, like a pipeline.</a:t>
            </a:r>
            <a:endParaRPr lang="en-AU" b="1" dirty="0" smtClean="0"/>
          </a:p>
          <a:p>
            <a:endParaRPr lang="en-AU" b="1" dirty="0" smtClean="0"/>
          </a:p>
          <a:p>
            <a:endParaRPr lang="en-AU" dirty="0" smtClean="0"/>
          </a:p>
          <a:p>
            <a:r>
              <a:rPr lang="en-AU" dirty="0" smtClean="0"/>
              <a:t>More information:</a:t>
            </a:r>
          </a:p>
          <a:p>
            <a:r>
              <a:rPr lang="en-AU" b="1" dirty="0" err="1"/>
              <a:t>Showplan</a:t>
            </a:r>
            <a:r>
              <a:rPr lang="en-AU" b="1" dirty="0"/>
              <a:t> Logical and Physical Operators Reference</a:t>
            </a:r>
            <a:endParaRPr lang="en-AU" dirty="0"/>
          </a:p>
          <a:p>
            <a:r>
              <a:rPr lang="en-AU" dirty="0">
                <a:hlinkClick r:id="rId3"/>
              </a:rPr>
              <a:t>http://msdn.microsoft.com/en-us/library/ms191158(v=SQL.110).</a:t>
            </a:r>
            <a:r>
              <a:rPr lang="en-AU" dirty="0" smtClean="0">
                <a:hlinkClick r:id="rId3"/>
              </a:rPr>
              <a:t>aspx</a:t>
            </a:r>
            <a:r>
              <a:rPr lang="en-AU" dirty="0" smtClean="0"/>
              <a:t> </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a:p>
        </p:txBody>
      </p:sp>
    </p:spTree>
    <p:extLst>
      <p:ext uri="{BB962C8B-B14F-4D97-AF65-F5344CB8AC3E}">
        <p14:creationId xmlns:p14="http://schemas.microsoft.com/office/powerpoint/2010/main" val="130933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346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gif"/></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0.gif"/><Relationship Id="rId4" Type="http://schemas.openxmlformats.org/officeDocument/2006/relationships/image" Target="../media/image19.gif"/></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gif"/></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mtClean="0"/>
              <a:t>Lesson 19: </a:t>
            </a:r>
            <a:r>
              <a:rPr lang="en-AU" dirty="0" smtClean="0"/>
              <a:t>Understanding </a:t>
            </a:r>
            <a:r>
              <a:rPr lang="en-AU" dirty="0"/>
              <a:t>Execution Plans</a:t>
            </a:r>
          </a:p>
        </p:txBody>
      </p:sp>
      <p:sp>
        <p:nvSpPr>
          <p:cNvPr id="4" name="Subtitle 3"/>
          <p:cNvSpPr>
            <a:spLocks noGrp="1"/>
          </p:cNvSpPr>
          <p:nvPr>
            <p:ph type="subTitle" idx="1"/>
          </p:nvPr>
        </p:nvSpPr>
        <p:spPr/>
        <p:txBody>
          <a:bodyPr>
            <a:noAutofit/>
          </a:bodyPr>
          <a:lstStyle/>
          <a:p>
            <a:pPr>
              <a:lnSpc>
                <a:spcPct val="120000"/>
              </a:lnSpc>
            </a:pPr>
            <a:r>
              <a:rPr lang="en-US" sz="1300" i="1" dirty="0"/>
              <a:t>Analyzing Execution Plans</a:t>
            </a:r>
          </a:p>
          <a:p>
            <a:pPr>
              <a:lnSpc>
                <a:spcPct val="120000"/>
              </a:lnSpc>
            </a:pPr>
            <a:r>
              <a:rPr lang="en-US" sz="1300" i="1" dirty="0"/>
              <a:t>Graphical Execution Plan</a:t>
            </a:r>
          </a:p>
          <a:p>
            <a:pPr>
              <a:lnSpc>
                <a:spcPct val="120000"/>
              </a:lnSpc>
            </a:pPr>
            <a:r>
              <a:rPr lang="en-US" sz="1300" i="1" dirty="0"/>
              <a:t>Joins in Graphical </a:t>
            </a:r>
            <a:r>
              <a:rPr lang="en-US" sz="1300" i="1" dirty="0" err="1"/>
              <a:t>Showplan</a:t>
            </a:r>
            <a:endParaRPr lang="en-US" sz="1300" i="1" dirty="0"/>
          </a:p>
          <a:p>
            <a:pPr>
              <a:lnSpc>
                <a:spcPct val="120000"/>
              </a:lnSpc>
            </a:pPr>
            <a:r>
              <a:rPr lang="en-US" sz="1300" i="1" dirty="0"/>
              <a:t>Query Plan Example</a:t>
            </a:r>
          </a:p>
          <a:p>
            <a:pPr>
              <a:lnSpc>
                <a:spcPct val="120000"/>
              </a:lnSpc>
            </a:pPr>
            <a:r>
              <a:rPr lang="en-US" sz="1300" i="1" dirty="0"/>
              <a:t>What a Query Plan Shows</a:t>
            </a:r>
          </a:p>
          <a:p>
            <a:pPr>
              <a:lnSpc>
                <a:spcPct val="120000"/>
              </a:lnSpc>
            </a:pPr>
            <a:r>
              <a:rPr lang="en-US" sz="1300" i="1" dirty="0"/>
              <a:t>Multi-Table Joins</a:t>
            </a:r>
          </a:p>
          <a:p>
            <a:pPr>
              <a:lnSpc>
                <a:spcPct val="120000"/>
              </a:lnSpc>
            </a:pPr>
            <a:r>
              <a:rPr lang="en-US" sz="1300" i="1" dirty="0"/>
              <a:t>Join Types - Nested Loop Join, Merge Join, Hash Join</a:t>
            </a:r>
          </a:p>
          <a:p>
            <a:pPr>
              <a:lnSpc>
                <a:spcPct val="120000"/>
              </a:lnSpc>
            </a:pPr>
            <a:r>
              <a:rPr lang="en-US" sz="1300" i="1" dirty="0"/>
              <a:t>Aggregation, Sort, Scan and Seek Operators</a:t>
            </a:r>
          </a:p>
          <a:p>
            <a:pPr>
              <a:lnSpc>
                <a:spcPct val="120000"/>
              </a:lnSpc>
            </a:pPr>
            <a:r>
              <a:rPr lang="en-US" sz="1300" i="1" dirty="0"/>
              <a:t>Lookups</a:t>
            </a:r>
          </a:p>
          <a:p>
            <a:pPr>
              <a:lnSpc>
                <a:spcPct val="120000"/>
              </a:lnSpc>
            </a:pPr>
            <a:r>
              <a:rPr lang="en-US" sz="1300" i="1" dirty="0"/>
              <a:t>Suboptimal Plans</a:t>
            </a:r>
          </a:p>
          <a:p>
            <a:pPr>
              <a:lnSpc>
                <a:spcPct val="120000"/>
              </a:lnSpc>
            </a:pPr>
            <a:r>
              <a:rPr lang="en-US" sz="1300" i="1" dirty="0"/>
              <a:t>Complex Queries</a:t>
            </a: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a:solidFill>
                <a:prstClr val="white"/>
              </a:solidFill>
            </a:endParaRPr>
          </a:p>
        </p:txBody>
      </p:sp>
    </p:spTree>
    <p:extLst>
      <p:ext uri="{BB962C8B-B14F-4D97-AF65-F5344CB8AC3E}">
        <p14:creationId xmlns:p14="http://schemas.microsoft.com/office/powerpoint/2010/main" val="30336585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Nested Loops Join</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9</a:t>
            </a:fld>
            <a:endParaRPr lang="en-US">
              <a:solidFill>
                <a:prstClr val="black"/>
              </a:solidFill>
            </a:endParaRPr>
          </a:p>
        </p:txBody>
      </p:sp>
      <p:pic>
        <p:nvPicPr>
          <p:cNvPr id="8" name="Picture 2"/>
          <p:cNvPicPr>
            <a:picLocks noChangeAspect="1" noChangeArrowheads="1"/>
          </p:cNvPicPr>
          <p:nvPr/>
        </p:nvPicPr>
        <p:blipFill>
          <a:blip r:embed="rId3" cstate="print"/>
          <a:srcRect/>
          <a:stretch>
            <a:fillRect/>
          </a:stretch>
        </p:blipFill>
        <p:spPr bwMode="auto">
          <a:xfrm>
            <a:off x="1763688" y="1124744"/>
            <a:ext cx="5804007" cy="4938712"/>
          </a:xfrm>
          <a:prstGeom prst="rect">
            <a:avLst/>
          </a:prstGeom>
          <a:noFill/>
          <a:ln w="9525">
            <a:noFill/>
            <a:miter lim="800000"/>
            <a:headEnd/>
            <a:tailEnd/>
          </a:ln>
          <a:effectLst/>
        </p:spPr>
      </p:pic>
      <p:pic>
        <p:nvPicPr>
          <p:cNvPr id="1026" name="Picture 2" descr="Nested loops operat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620686"/>
            <a:ext cx="1008112" cy="1008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1462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Nested Loops Join</a:t>
            </a:r>
            <a:endParaRPr lang="en-AU" dirty="0"/>
          </a:p>
        </p:txBody>
      </p:sp>
      <p:sp>
        <p:nvSpPr>
          <p:cNvPr id="3" name="Content Placeholder 2"/>
          <p:cNvSpPr>
            <a:spLocks noGrp="1"/>
          </p:cNvSpPr>
          <p:nvPr>
            <p:ph idx="1"/>
          </p:nvPr>
        </p:nvSpPr>
        <p:spPr/>
        <p:txBody>
          <a:bodyPr>
            <a:normAutofit lnSpcReduction="10000"/>
          </a:bodyPr>
          <a:lstStyle/>
          <a:p>
            <a:r>
              <a:rPr lang="en-AU" dirty="0" smtClean="0"/>
              <a:t>Iteration operations</a:t>
            </a:r>
          </a:p>
          <a:p>
            <a:r>
              <a:rPr lang="en-AU" dirty="0" smtClean="0"/>
              <a:t>Ideal cases</a:t>
            </a:r>
          </a:p>
          <a:p>
            <a:pPr lvl="1"/>
            <a:r>
              <a:rPr lang="en-AU" dirty="0"/>
              <a:t>s</a:t>
            </a:r>
            <a:r>
              <a:rPr lang="en-AU" dirty="0" smtClean="0"/>
              <a:t>upporting index on inner table</a:t>
            </a:r>
          </a:p>
          <a:p>
            <a:pPr lvl="1"/>
            <a:r>
              <a:rPr lang="en-AU" dirty="0" smtClean="0"/>
              <a:t>foreign key joins</a:t>
            </a:r>
          </a:p>
          <a:p>
            <a:r>
              <a:rPr lang="en-AU" dirty="0" smtClean="0"/>
              <a:t>Sorts</a:t>
            </a:r>
          </a:p>
          <a:p>
            <a:pPr lvl="1"/>
            <a:r>
              <a:rPr lang="en-AU" dirty="0" smtClean="0"/>
              <a:t>TOP</a:t>
            </a:r>
          </a:p>
          <a:p>
            <a:pPr lvl="1"/>
            <a:r>
              <a:rPr lang="en-AU" dirty="0" smtClean="0"/>
              <a:t>SET ROWCOUNT</a:t>
            </a:r>
          </a:p>
          <a:p>
            <a:pPr lvl="1"/>
            <a:r>
              <a:rPr lang="en-AU" dirty="0" smtClean="0"/>
              <a:t>Avoiding</a:t>
            </a:r>
          </a:p>
          <a:p>
            <a:r>
              <a:rPr lang="en-AU" dirty="0"/>
              <a:t>Resource usage</a:t>
            </a:r>
          </a:p>
          <a:p>
            <a:pPr lvl="1"/>
            <a:r>
              <a:rPr lang="en-AU" dirty="0"/>
              <a:t>low memory requirement</a:t>
            </a:r>
          </a:p>
          <a:p>
            <a:pPr lvl="1"/>
            <a:r>
              <a:rPr lang="en-AU" dirty="0"/>
              <a:t>low CPU usage requirement</a:t>
            </a:r>
          </a:p>
          <a:p>
            <a:pPr lvl="1"/>
            <a:r>
              <a:rPr lang="en-AU" dirty="0"/>
              <a:t>Physical IO </a:t>
            </a:r>
            <a:r>
              <a:rPr lang="en-AU" dirty="0" smtClean="0"/>
              <a:t>varies</a:t>
            </a:r>
            <a:endParaRPr lang="en-AU" dirty="0"/>
          </a:p>
          <a:p>
            <a:r>
              <a:rPr lang="en-AU" dirty="0"/>
              <a:t>Requires that the smaller resultset appear as the outer table.</a:t>
            </a:r>
            <a:endParaRPr lang="en-AU" dirty="0" smtClean="0"/>
          </a:p>
          <a:p>
            <a:pPr lvl="1"/>
            <a:endParaRPr lang="en-AU" dirty="0" smtClean="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10</a:t>
            </a:fld>
            <a:endParaRPr lang="en-US">
              <a:solidFill>
                <a:prstClr val="black"/>
              </a:solidFill>
            </a:endParaRPr>
          </a:p>
        </p:txBody>
      </p:sp>
      <p:pic>
        <p:nvPicPr>
          <p:cNvPr id="1026" name="Picture 2" descr="Nested loops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620686"/>
            <a:ext cx="1008112" cy="1008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49059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Merge Join</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a:solidFill>
                <a:prstClr val="white"/>
              </a:solidFill>
            </a:endParaRPr>
          </a:p>
        </p:txBody>
      </p:sp>
      <p:pic>
        <p:nvPicPr>
          <p:cNvPr id="5" name="Picture 2"/>
          <p:cNvPicPr>
            <a:picLocks noChangeAspect="1" noChangeArrowheads="1"/>
          </p:cNvPicPr>
          <p:nvPr/>
        </p:nvPicPr>
        <p:blipFill>
          <a:blip r:embed="rId3" cstate="print"/>
          <a:srcRect/>
          <a:stretch>
            <a:fillRect/>
          </a:stretch>
        </p:blipFill>
        <p:spPr bwMode="auto">
          <a:xfrm>
            <a:off x="990600" y="1511092"/>
            <a:ext cx="6934200" cy="4584908"/>
          </a:xfrm>
          <a:prstGeom prst="rect">
            <a:avLst/>
          </a:prstGeom>
          <a:noFill/>
          <a:ln w="9525">
            <a:noFill/>
            <a:miter lim="800000"/>
            <a:headEnd/>
            <a:tailEnd/>
          </a:ln>
          <a:effectLst/>
        </p:spPr>
      </p:pic>
      <p:pic>
        <p:nvPicPr>
          <p:cNvPr id="2050" name="Picture 2" descr="Merge join operator ic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7020391" y="518764"/>
            <a:ext cx="1007993"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6299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Merge Join</a:t>
            </a:r>
            <a:endParaRPr lang="en-AU" dirty="0"/>
          </a:p>
        </p:txBody>
      </p:sp>
      <p:sp>
        <p:nvSpPr>
          <p:cNvPr id="3" name="Content Placeholder 2"/>
          <p:cNvSpPr>
            <a:spLocks noGrp="1"/>
          </p:cNvSpPr>
          <p:nvPr>
            <p:ph idx="1"/>
          </p:nvPr>
        </p:nvSpPr>
        <p:spPr/>
        <p:txBody>
          <a:bodyPr/>
          <a:lstStyle/>
          <a:p>
            <a:r>
              <a:rPr lang="en-AU" dirty="0" smtClean="0"/>
              <a:t>Must have sorted inputs</a:t>
            </a:r>
          </a:p>
          <a:p>
            <a:pPr lvl="1"/>
            <a:r>
              <a:rPr lang="en-AU" dirty="0" smtClean="0"/>
              <a:t>Index is used, otherwise pre-sort is performed</a:t>
            </a:r>
          </a:p>
          <a:p>
            <a:r>
              <a:rPr lang="en-AU" dirty="0" smtClean="0"/>
              <a:t>Small or large tables on either side of the join</a:t>
            </a:r>
          </a:p>
          <a:p>
            <a:r>
              <a:rPr lang="en-AU" dirty="0" smtClean="0"/>
              <a:t>Output is grouped and ordered</a:t>
            </a:r>
          </a:p>
          <a:p>
            <a:r>
              <a:rPr lang="en-AU" dirty="0" smtClean="0"/>
              <a:t>Preferred operator if covering indexes are available</a:t>
            </a:r>
          </a:p>
          <a:p>
            <a:r>
              <a:rPr lang="en-AU" dirty="0" smtClean="0"/>
              <a:t>Resource usage</a:t>
            </a:r>
          </a:p>
          <a:p>
            <a:pPr lvl="1"/>
            <a:r>
              <a:rPr lang="en-AU" dirty="0"/>
              <a:t>low </a:t>
            </a:r>
            <a:r>
              <a:rPr lang="en-AU" dirty="0" smtClean="0"/>
              <a:t>memory</a:t>
            </a:r>
            <a:endParaRPr lang="en-AU" dirty="0"/>
          </a:p>
          <a:p>
            <a:pPr lvl="1"/>
            <a:r>
              <a:rPr lang="en-AU" dirty="0"/>
              <a:t>low CPU</a:t>
            </a:r>
          </a:p>
          <a:p>
            <a:pPr lvl="1"/>
            <a:r>
              <a:rPr lang="en-AU" dirty="0"/>
              <a:t>low IO</a:t>
            </a:r>
          </a:p>
          <a:p>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a:solidFill>
                <a:prstClr val="white"/>
              </a:solidFill>
            </a:endParaRPr>
          </a:p>
        </p:txBody>
      </p:sp>
      <p:pic>
        <p:nvPicPr>
          <p:cNvPr id="2050" name="Picture 2" descr="Merge join operator icon"/>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7020391" y="518764"/>
            <a:ext cx="1007993"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28051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Join</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a:solidFill>
                <a:prstClr val="white"/>
              </a:solidFill>
            </a:endParaRPr>
          </a:p>
        </p:txBody>
      </p:sp>
      <p:pic>
        <p:nvPicPr>
          <p:cNvPr id="8" name="Picture 2"/>
          <p:cNvPicPr>
            <a:picLocks noChangeAspect="1" noChangeArrowheads="1"/>
          </p:cNvPicPr>
          <p:nvPr/>
        </p:nvPicPr>
        <p:blipFill>
          <a:blip r:embed="rId3" cstate="print"/>
          <a:srcRect/>
          <a:stretch>
            <a:fillRect/>
          </a:stretch>
        </p:blipFill>
        <p:spPr bwMode="auto">
          <a:xfrm>
            <a:off x="1165378" y="1447800"/>
            <a:ext cx="6835622" cy="4495800"/>
          </a:xfrm>
          <a:prstGeom prst="rect">
            <a:avLst/>
          </a:prstGeom>
          <a:noFill/>
          <a:ln w="9525">
            <a:noFill/>
            <a:miter lim="800000"/>
            <a:headEnd/>
            <a:tailEnd/>
          </a:ln>
          <a:effectLst/>
        </p:spPr>
      </p:pic>
      <p:pic>
        <p:nvPicPr>
          <p:cNvPr id="6" name="Picture 2" descr="Hash match operat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620688"/>
            <a:ext cx="100799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7671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Join</a:t>
            </a:r>
            <a:endParaRPr lang="en-AU" dirty="0"/>
          </a:p>
        </p:txBody>
      </p:sp>
      <p:sp>
        <p:nvSpPr>
          <p:cNvPr id="3" name="Content Placeholder 2"/>
          <p:cNvSpPr>
            <a:spLocks noGrp="1"/>
          </p:cNvSpPr>
          <p:nvPr>
            <p:ph idx="1"/>
          </p:nvPr>
        </p:nvSpPr>
        <p:spPr/>
        <p:txBody>
          <a:bodyPr>
            <a:normAutofit/>
          </a:bodyPr>
          <a:lstStyle/>
          <a:p>
            <a:r>
              <a:rPr lang="en-AU" dirty="0" smtClean="0"/>
              <a:t>Does not use the order provided by indexes</a:t>
            </a:r>
          </a:p>
          <a:p>
            <a:r>
              <a:rPr lang="en-AU" dirty="0" smtClean="0"/>
              <a:t>Order is not preserved in either table</a:t>
            </a:r>
          </a:p>
          <a:p>
            <a:r>
              <a:rPr lang="en-AU" dirty="0" smtClean="0"/>
              <a:t>Is a blocking operator</a:t>
            </a:r>
          </a:p>
          <a:p>
            <a:r>
              <a:rPr lang="en-AU" dirty="0" smtClean="0"/>
              <a:t>Useful for</a:t>
            </a:r>
          </a:p>
          <a:p>
            <a:pPr lvl="1"/>
            <a:r>
              <a:rPr lang="en-AU" dirty="0"/>
              <a:t>d</a:t>
            </a:r>
            <a:r>
              <a:rPr lang="en-AU" dirty="0" smtClean="0"/>
              <a:t>atasets that do not have indexes</a:t>
            </a:r>
          </a:p>
          <a:p>
            <a:pPr lvl="1"/>
            <a:r>
              <a:rPr lang="en-AU" dirty="0" smtClean="0"/>
              <a:t>very large datasets</a:t>
            </a:r>
          </a:p>
          <a:p>
            <a:r>
              <a:rPr lang="en-AU" dirty="0" smtClean="0"/>
              <a:t>Must wait for memory grant</a:t>
            </a:r>
          </a:p>
          <a:p>
            <a:r>
              <a:rPr lang="en-AU" dirty="0" smtClean="0"/>
              <a:t>Resource usage</a:t>
            </a:r>
          </a:p>
          <a:p>
            <a:pPr lvl="1"/>
            <a:r>
              <a:rPr lang="en-AU" dirty="0"/>
              <a:t>High memory</a:t>
            </a:r>
          </a:p>
          <a:p>
            <a:pPr lvl="1"/>
            <a:r>
              <a:rPr lang="en-AU" dirty="0"/>
              <a:t>High </a:t>
            </a:r>
            <a:r>
              <a:rPr lang="en-AU" dirty="0" smtClean="0"/>
              <a:t>CPU</a:t>
            </a:r>
            <a:endParaRPr lang="en-AU" dirty="0"/>
          </a:p>
          <a:p>
            <a:pPr lvl="1"/>
            <a:r>
              <a:rPr lang="en-AU" dirty="0"/>
              <a:t>IO </a:t>
            </a:r>
            <a:r>
              <a:rPr lang="en-AU" dirty="0" smtClean="0"/>
              <a:t>varies</a:t>
            </a:r>
          </a:p>
          <a:p>
            <a:r>
              <a:rPr lang="en-AU" dirty="0" smtClean="0"/>
              <a:t>Hash Bailouts</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a:solidFill>
                <a:prstClr val="white"/>
              </a:solidFill>
            </a:endParaRPr>
          </a:p>
        </p:txBody>
      </p:sp>
      <p:pic>
        <p:nvPicPr>
          <p:cNvPr id="6" name="Picture 2" descr="Hash match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620688"/>
            <a:ext cx="1007998"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4125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Scan and Seek operators</a:t>
            </a:r>
            <a:endParaRPr lang="en-AU" dirty="0"/>
          </a:p>
        </p:txBody>
      </p:sp>
      <p:sp>
        <p:nvSpPr>
          <p:cNvPr id="5" name="Content Placeholder 4"/>
          <p:cNvSpPr>
            <a:spLocks noGrp="1"/>
          </p:cNvSpPr>
          <p:nvPr>
            <p:ph idx="1"/>
          </p:nvPr>
        </p:nvSpPr>
        <p:spPr>
          <a:xfrm>
            <a:off x="304800" y="1188720"/>
            <a:ext cx="6859488" cy="5166360"/>
          </a:xfrm>
        </p:spPr>
        <p:txBody>
          <a:bodyPr>
            <a:normAutofit lnSpcReduction="10000"/>
          </a:bodyPr>
          <a:lstStyle/>
          <a:p>
            <a:r>
              <a:rPr lang="en-AU" dirty="0" smtClean="0"/>
              <a:t>Scans are </a:t>
            </a:r>
            <a:r>
              <a:rPr lang="en-AU" i="1" dirty="0" smtClean="0"/>
              <a:t>generally</a:t>
            </a:r>
            <a:r>
              <a:rPr lang="en-AU" dirty="0" smtClean="0"/>
              <a:t> more expensive than seeks</a:t>
            </a:r>
          </a:p>
          <a:p>
            <a:endParaRPr lang="en-AU" dirty="0" smtClean="0"/>
          </a:p>
          <a:p>
            <a:r>
              <a:rPr lang="en-AU" dirty="0" smtClean="0"/>
              <a:t>Table Scan</a:t>
            </a:r>
          </a:p>
          <a:p>
            <a:pPr lvl="1"/>
            <a:r>
              <a:rPr lang="en-AU" dirty="0" smtClean="0"/>
              <a:t>All rows in a heap table are searched</a:t>
            </a:r>
          </a:p>
          <a:p>
            <a:endParaRPr lang="en-AU" dirty="0" smtClean="0"/>
          </a:p>
          <a:p>
            <a:r>
              <a:rPr lang="en-AU" dirty="0" smtClean="0"/>
              <a:t>Clustered Index Scan</a:t>
            </a:r>
          </a:p>
          <a:p>
            <a:pPr lvl="1"/>
            <a:r>
              <a:rPr lang="en-AU" dirty="0" smtClean="0"/>
              <a:t>All rows in a clustered index are scanned</a:t>
            </a:r>
          </a:p>
          <a:p>
            <a:pPr lvl="1"/>
            <a:r>
              <a:rPr lang="en-AU" dirty="0" smtClean="0"/>
              <a:t>Results may be ordered</a:t>
            </a:r>
          </a:p>
          <a:p>
            <a:endParaRPr lang="en-AU" dirty="0" smtClean="0"/>
          </a:p>
          <a:p>
            <a:r>
              <a:rPr lang="en-AU" dirty="0" smtClean="0"/>
              <a:t>Clustered Index Seek</a:t>
            </a:r>
          </a:p>
          <a:p>
            <a:pPr lvl="1"/>
            <a:r>
              <a:rPr lang="en-AU" dirty="0" smtClean="0"/>
              <a:t>Looks up each row via the clustered index key</a:t>
            </a:r>
          </a:p>
          <a:p>
            <a:pPr lvl="1"/>
            <a:r>
              <a:rPr lang="en-AU" dirty="0" smtClean="0"/>
              <a:t>Similar to looking up name in a telephone book</a:t>
            </a:r>
          </a:p>
          <a:p>
            <a:pPr lvl="1"/>
            <a:r>
              <a:rPr lang="en-AU" dirty="0" smtClean="0"/>
              <a:t>Results may be ordered</a:t>
            </a: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a:solidFill>
                <a:prstClr val="white"/>
              </a:solidFill>
            </a:endParaRPr>
          </a:p>
        </p:txBody>
      </p:sp>
      <p:pic>
        <p:nvPicPr>
          <p:cNvPr id="2050" name="Picture 2" descr="Table scan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419" y="1988840"/>
            <a:ext cx="791998" cy="792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lustered index scan operat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064" y="3284984"/>
            <a:ext cx="791998" cy="792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ustered index seek operato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2027" y="4869160"/>
            <a:ext cx="791997"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0970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Scan and Seek operators</a:t>
            </a:r>
            <a:endParaRPr lang="en-AU" dirty="0"/>
          </a:p>
        </p:txBody>
      </p:sp>
      <p:sp>
        <p:nvSpPr>
          <p:cNvPr id="5" name="Content Placeholder 4"/>
          <p:cNvSpPr>
            <a:spLocks noGrp="1"/>
          </p:cNvSpPr>
          <p:nvPr>
            <p:ph idx="1"/>
          </p:nvPr>
        </p:nvSpPr>
        <p:spPr>
          <a:xfrm>
            <a:off x="304800" y="1188720"/>
            <a:ext cx="6859488" cy="5166360"/>
          </a:xfrm>
        </p:spPr>
        <p:txBody>
          <a:bodyPr/>
          <a:lstStyle/>
          <a:p>
            <a:r>
              <a:rPr lang="en-AU" dirty="0" smtClean="0"/>
              <a:t>Index Scan</a:t>
            </a:r>
          </a:p>
          <a:p>
            <a:pPr lvl="1"/>
            <a:r>
              <a:rPr lang="en-AU" dirty="0" smtClean="0"/>
              <a:t>All rows in a nonclustered index are scanned</a:t>
            </a:r>
          </a:p>
          <a:p>
            <a:pPr lvl="1"/>
            <a:endParaRPr lang="en-AU" dirty="0" smtClean="0"/>
          </a:p>
          <a:p>
            <a:endParaRPr lang="en-AU" dirty="0" smtClean="0"/>
          </a:p>
          <a:p>
            <a:r>
              <a:rPr lang="en-AU" dirty="0" smtClean="0"/>
              <a:t>Index Seek</a:t>
            </a:r>
          </a:p>
          <a:p>
            <a:pPr lvl="1"/>
            <a:r>
              <a:rPr lang="en-AU" dirty="0" smtClean="0"/>
              <a:t>Looks up each row via the clustered index key</a:t>
            </a:r>
          </a:p>
          <a:p>
            <a:pPr lvl="1"/>
            <a:r>
              <a:rPr lang="en-AU" dirty="0" smtClean="0"/>
              <a:t>Similar to looking up name in a telephone book</a:t>
            </a:r>
          </a:p>
          <a:p>
            <a:pPr lvl="1"/>
            <a:r>
              <a:rPr lang="en-AU" dirty="0" smtClean="0"/>
              <a:t>Results may be ordered</a:t>
            </a: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16</a:t>
            </a:fld>
            <a:endParaRPr lang="en-US">
              <a:solidFill>
                <a:prstClr val="white"/>
              </a:solidFill>
            </a:endParaRPr>
          </a:p>
        </p:txBody>
      </p:sp>
      <p:pic>
        <p:nvPicPr>
          <p:cNvPr id="4098" name="Picture 2" descr="Nonclustered index scan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387" y="1340856"/>
            <a:ext cx="791997" cy="792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nclustered index seek operat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387" y="2996952"/>
            <a:ext cx="791997"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2036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Lookups</a:t>
            </a:r>
            <a:endParaRPr lang="en-AU" dirty="0"/>
          </a:p>
        </p:txBody>
      </p:sp>
      <p:sp>
        <p:nvSpPr>
          <p:cNvPr id="3" name="Content Placeholder 2"/>
          <p:cNvSpPr>
            <a:spLocks noGrp="1"/>
          </p:cNvSpPr>
          <p:nvPr>
            <p:ph idx="1"/>
          </p:nvPr>
        </p:nvSpPr>
        <p:spPr>
          <a:xfrm>
            <a:off x="304800" y="1188720"/>
            <a:ext cx="8443664" cy="5166360"/>
          </a:xfrm>
        </p:spPr>
        <p:txBody>
          <a:bodyPr/>
          <a:lstStyle/>
          <a:p>
            <a:r>
              <a:rPr lang="en-AU" dirty="0" smtClean="0"/>
              <a:t>Retrieves rows from the base table after a nonclustered index seek</a:t>
            </a:r>
          </a:p>
          <a:p>
            <a:r>
              <a:rPr lang="en-AU" dirty="0" smtClean="0"/>
              <a:t>Expensive for large row counts</a:t>
            </a:r>
            <a:endParaRPr lang="en-AU" dirty="0"/>
          </a:p>
          <a:p>
            <a:r>
              <a:rPr lang="en-AU" dirty="0" smtClean="0"/>
              <a:t>Can be avoided with a covering index</a:t>
            </a:r>
          </a:p>
          <a:p>
            <a:endParaRPr lang="en-AU" dirty="0"/>
          </a:p>
          <a:p>
            <a:r>
              <a:rPr lang="en-AU" dirty="0" smtClean="0"/>
              <a:t>Key Lookup operator</a:t>
            </a:r>
          </a:p>
          <a:p>
            <a:pPr lvl="1"/>
            <a:r>
              <a:rPr lang="en-AU" dirty="0" smtClean="0"/>
              <a:t>Lookup on a clustered index</a:t>
            </a:r>
          </a:p>
          <a:p>
            <a:pPr lvl="1"/>
            <a:r>
              <a:rPr lang="en-AU" dirty="0" smtClean="0"/>
              <a:t>Uses the clustered index key to locate each row</a:t>
            </a:r>
          </a:p>
          <a:p>
            <a:pPr lvl="1"/>
            <a:endParaRPr lang="en-AU" dirty="0"/>
          </a:p>
          <a:p>
            <a:r>
              <a:rPr lang="en-AU" dirty="0" smtClean="0"/>
              <a:t>RID lookup operator</a:t>
            </a:r>
          </a:p>
          <a:p>
            <a:pPr lvl="1"/>
            <a:r>
              <a:rPr lang="en-AU" dirty="0" smtClean="0"/>
              <a:t>Lookup on a heap</a:t>
            </a:r>
          </a:p>
          <a:p>
            <a:pPr lvl="1"/>
            <a:r>
              <a:rPr lang="en-AU" dirty="0" smtClean="0"/>
              <a:t>Uses the </a:t>
            </a:r>
            <a:r>
              <a:rPr lang="en-AU" dirty="0" err="1" smtClean="0"/>
              <a:t>rowID</a:t>
            </a:r>
            <a:r>
              <a:rPr lang="en-AU" dirty="0" smtClean="0"/>
              <a:t> to locate each row</a:t>
            </a:r>
          </a:p>
          <a:p>
            <a:pPr lvl="1"/>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17</a:t>
            </a:fld>
            <a:endParaRPr lang="en-US">
              <a:solidFill>
                <a:prstClr val="white"/>
              </a:solidFill>
            </a:endParaRPr>
          </a:p>
        </p:txBody>
      </p:sp>
      <p:pic>
        <p:nvPicPr>
          <p:cNvPr id="5" name="Picture 2" descr="Bookmark lookup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387" y="3429000"/>
            <a:ext cx="791997" cy="79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ID lookup operat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95" y="4941168"/>
            <a:ext cx="791997"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1698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Tipping Point</a:t>
            </a:r>
            <a:endParaRPr lang="en-AU" dirty="0"/>
          </a:p>
        </p:txBody>
      </p:sp>
      <p:sp>
        <p:nvSpPr>
          <p:cNvPr id="3" name="Content Placeholder 2"/>
          <p:cNvSpPr>
            <a:spLocks noGrp="1"/>
          </p:cNvSpPr>
          <p:nvPr>
            <p:ph idx="1"/>
          </p:nvPr>
        </p:nvSpPr>
        <p:spPr/>
        <p:txBody>
          <a:bodyPr/>
          <a:lstStyle/>
          <a:p>
            <a:r>
              <a:rPr lang="en-AU" dirty="0" smtClean="0"/>
              <a:t>The limit where the query optimizer chooses a table scan over several index seeks</a:t>
            </a:r>
          </a:p>
          <a:p>
            <a:r>
              <a:rPr lang="en-AU" dirty="0" smtClean="0"/>
              <a:t>Applies to nonclustered index seeks with a lookup</a:t>
            </a:r>
          </a:p>
          <a:p>
            <a:r>
              <a:rPr lang="en-AU" dirty="0" smtClean="0"/>
              <a:t>Occurs when the number of seeks is equal to approx. 30% of the page count of the underlying table</a:t>
            </a:r>
          </a:p>
          <a:p>
            <a:r>
              <a:rPr lang="en-AU" dirty="0" smtClean="0"/>
              <a:t>Options</a:t>
            </a:r>
          </a:p>
          <a:p>
            <a:pPr lvl="1"/>
            <a:r>
              <a:rPr lang="en-AU" dirty="0" smtClean="0"/>
              <a:t>First determine if the scan is actually slower than the seek</a:t>
            </a:r>
          </a:p>
          <a:p>
            <a:pPr lvl="1"/>
            <a:r>
              <a:rPr lang="en-AU" dirty="0" smtClean="0"/>
              <a:t>create a covering index</a:t>
            </a:r>
          </a:p>
          <a:p>
            <a:pPr lvl="1"/>
            <a:r>
              <a:rPr lang="en-AU" dirty="0" smtClean="0"/>
              <a:t>apply query hints</a:t>
            </a:r>
          </a:p>
          <a:p>
            <a:pPr lvl="2"/>
            <a:r>
              <a:rPr lang="en-AU" dirty="0" smtClean="0"/>
              <a:t>FORCESEEK</a:t>
            </a:r>
          </a:p>
          <a:p>
            <a:pPr lvl="2"/>
            <a:r>
              <a:rPr lang="en-AU" dirty="0" smtClean="0"/>
              <a:t>INDEX hint</a:t>
            </a:r>
          </a:p>
          <a:p>
            <a:pPr lvl="2"/>
            <a:r>
              <a:rPr lang="en-AU" dirty="0" smtClean="0"/>
              <a:t>OPTIMIZE FOR</a:t>
            </a:r>
          </a:p>
          <a:p>
            <a:pPr lvl="2"/>
            <a:r>
              <a:rPr lang="en-AU" dirty="0" smtClean="0"/>
              <a:t>RECOMPILE</a:t>
            </a:r>
          </a:p>
          <a:p>
            <a:pPr lvl="2"/>
            <a:endParaRPr lang="en-AU" dirty="0"/>
          </a:p>
          <a:p>
            <a:pPr lvl="1"/>
            <a:endParaRPr lang="en-AU" dirty="0" smtClean="0"/>
          </a:p>
          <a:p>
            <a:pPr lvl="1"/>
            <a:endParaRPr lang="en-AU" dirty="0" smtClean="0"/>
          </a:p>
          <a:p>
            <a:pPr lvl="1"/>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18</a:t>
            </a:fld>
            <a:endParaRPr lang="en-US">
              <a:solidFill>
                <a:prstClr val="white"/>
              </a:solidFill>
            </a:endParaRPr>
          </a:p>
        </p:txBody>
      </p:sp>
    </p:spTree>
    <p:extLst>
      <p:ext uri="{BB962C8B-B14F-4D97-AF65-F5344CB8AC3E}">
        <p14:creationId xmlns:p14="http://schemas.microsoft.com/office/powerpoint/2010/main" val="10804084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Sort</a:t>
            </a:r>
            <a:endParaRPr lang="en-AU" dirty="0"/>
          </a:p>
        </p:txBody>
      </p:sp>
      <p:sp>
        <p:nvSpPr>
          <p:cNvPr id="3" name="Content Placeholder 2"/>
          <p:cNvSpPr>
            <a:spLocks noGrp="1"/>
          </p:cNvSpPr>
          <p:nvPr>
            <p:ph idx="1"/>
          </p:nvPr>
        </p:nvSpPr>
        <p:spPr/>
        <p:txBody>
          <a:bodyPr>
            <a:normAutofit/>
          </a:bodyPr>
          <a:lstStyle/>
          <a:p>
            <a:r>
              <a:rPr lang="en-AU" dirty="0" smtClean="0"/>
              <a:t>Must Wait for memory grant</a:t>
            </a:r>
          </a:p>
          <a:p>
            <a:r>
              <a:rPr lang="en-AU" dirty="0" smtClean="0"/>
              <a:t>Blocking operator</a:t>
            </a:r>
          </a:p>
          <a:p>
            <a:r>
              <a:rPr lang="en-AU" dirty="0" smtClean="0"/>
              <a:t>Query Optimizer usage</a:t>
            </a:r>
          </a:p>
          <a:p>
            <a:pPr lvl="1"/>
            <a:r>
              <a:rPr lang="en-AU" dirty="0" smtClean="0"/>
              <a:t>ORDER BY</a:t>
            </a:r>
          </a:p>
          <a:p>
            <a:pPr lvl="1"/>
            <a:r>
              <a:rPr lang="en-AU" dirty="0" smtClean="0"/>
              <a:t>Merge Join and Stream Aggregation</a:t>
            </a:r>
          </a:p>
          <a:p>
            <a:pPr lvl="1"/>
            <a:r>
              <a:rPr lang="en-AU" dirty="0" smtClean="0"/>
              <a:t>Nested loop</a:t>
            </a:r>
          </a:p>
          <a:p>
            <a:r>
              <a:rPr lang="en-AU" dirty="0" smtClean="0"/>
              <a:t>Efficiency</a:t>
            </a:r>
          </a:p>
          <a:p>
            <a:endParaRPr lang="en-AU" dirty="0" smtClean="0"/>
          </a:p>
          <a:p>
            <a:endParaRPr lang="en-AU" dirty="0" smtClean="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19</a:t>
            </a:fld>
            <a:endParaRPr lang="en-US">
              <a:solidFill>
                <a:prstClr val="white"/>
              </a:solidFill>
            </a:endParaRPr>
          </a:p>
        </p:txBody>
      </p:sp>
      <p:pic>
        <p:nvPicPr>
          <p:cNvPr id="2050" name="Picture 2" descr="Sort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1268848"/>
            <a:ext cx="791997"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9368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Columnstore</a:t>
            </a:r>
            <a:endParaRPr lang="en-AU" dirty="0"/>
          </a:p>
        </p:txBody>
      </p:sp>
      <p:sp>
        <p:nvSpPr>
          <p:cNvPr id="3" name="Content Placeholder 2"/>
          <p:cNvSpPr>
            <a:spLocks noGrp="1"/>
          </p:cNvSpPr>
          <p:nvPr>
            <p:ph idx="1"/>
          </p:nvPr>
        </p:nvSpPr>
        <p:spPr/>
        <p:txBody>
          <a:bodyPr/>
          <a:lstStyle/>
          <a:p>
            <a:r>
              <a:rPr lang="en-AU" dirty="0" smtClean="0"/>
              <a:t>Useful for large amounts of data</a:t>
            </a:r>
          </a:p>
          <a:p>
            <a:pPr lvl="1"/>
            <a:r>
              <a:rPr lang="en-AU" dirty="0"/>
              <a:t>Not good for highly selective queries</a:t>
            </a:r>
            <a:endParaRPr lang="en-AU" dirty="0" smtClean="0"/>
          </a:p>
          <a:p>
            <a:r>
              <a:rPr lang="en-AU" dirty="0" smtClean="0"/>
              <a:t>Columnstore Scan operator</a:t>
            </a:r>
          </a:p>
          <a:p>
            <a:pPr lvl="1"/>
            <a:r>
              <a:rPr lang="en-AU" dirty="0" smtClean="0"/>
              <a:t>no seek operator</a:t>
            </a:r>
          </a:p>
          <a:p>
            <a:pPr lvl="1"/>
            <a:r>
              <a:rPr lang="en-AU" dirty="0" smtClean="0"/>
              <a:t>can be used with a FORCE hint</a:t>
            </a:r>
          </a:p>
          <a:p>
            <a:pPr lvl="1"/>
            <a:r>
              <a:rPr lang="en-AU" dirty="0" smtClean="0"/>
              <a:t>can be ignored by the query optimizer</a:t>
            </a:r>
          </a:p>
          <a:p>
            <a:pPr lvl="1"/>
            <a:r>
              <a:rPr lang="en-AU" dirty="0" smtClean="0"/>
              <a:t>has unordered results</a:t>
            </a:r>
          </a:p>
          <a:p>
            <a:endParaRPr lang="en-AU" dirty="0" smtClean="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20</a:t>
            </a:fld>
            <a:endParaRPr lang="en-US">
              <a:solidFill>
                <a:prstClr val="white"/>
              </a:solidFill>
            </a:endParaRPr>
          </a:p>
        </p:txBody>
      </p:sp>
      <p:pic>
        <p:nvPicPr>
          <p:cNvPr id="1026" name="Picture 2" descr="Columnstore Index Sc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387" y="2132856"/>
            <a:ext cx="791997"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53258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Aggregation</a:t>
            </a:r>
            <a:endParaRPr lang="en-AU" dirty="0"/>
          </a:p>
        </p:txBody>
      </p:sp>
      <p:sp>
        <p:nvSpPr>
          <p:cNvPr id="3" name="Content Placeholder 2"/>
          <p:cNvSpPr>
            <a:spLocks noGrp="1"/>
          </p:cNvSpPr>
          <p:nvPr>
            <p:ph idx="1"/>
          </p:nvPr>
        </p:nvSpPr>
        <p:spPr>
          <a:xfrm>
            <a:off x="304800" y="1188720"/>
            <a:ext cx="6139408" cy="5166360"/>
          </a:xfrm>
        </p:spPr>
        <p:txBody>
          <a:bodyPr>
            <a:normAutofit/>
          </a:bodyPr>
          <a:lstStyle/>
          <a:p>
            <a:r>
              <a:rPr lang="en-AU" dirty="0" smtClean="0"/>
              <a:t>GROUP </a:t>
            </a:r>
            <a:r>
              <a:rPr lang="en-AU" dirty="0"/>
              <a:t>BY and DISTINCT</a:t>
            </a:r>
          </a:p>
          <a:p>
            <a:endParaRPr lang="en-AU" dirty="0" smtClean="0"/>
          </a:p>
          <a:p>
            <a:r>
              <a:rPr lang="en-AU" dirty="0" smtClean="0"/>
              <a:t>Stream Aggregate operator</a:t>
            </a:r>
          </a:p>
          <a:p>
            <a:pPr lvl="1"/>
            <a:r>
              <a:rPr lang="en-AU" dirty="0"/>
              <a:t>Must wait for memory </a:t>
            </a:r>
            <a:r>
              <a:rPr lang="en-AU" dirty="0" smtClean="0"/>
              <a:t>grant</a:t>
            </a:r>
          </a:p>
          <a:p>
            <a:pPr lvl="1"/>
            <a:r>
              <a:rPr lang="en-AU" dirty="0" smtClean="0"/>
              <a:t>Requires ordered input</a:t>
            </a:r>
          </a:p>
          <a:p>
            <a:pPr marL="0" indent="0">
              <a:buNone/>
            </a:pPr>
            <a:endParaRPr lang="en-AU" dirty="0" smtClean="0"/>
          </a:p>
          <a:p>
            <a:r>
              <a:rPr lang="en-AU" dirty="0" smtClean="0"/>
              <a:t>Hash </a:t>
            </a:r>
            <a:r>
              <a:rPr lang="en-AU" dirty="0" err="1" smtClean="0"/>
              <a:t>Aggregatation</a:t>
            </a:r>
            <a:endParaRPr lang="en-AU" dirty="0"/>
          </a:p>
          <a:p>
            <a:pPr lvl="1"/>
            <a:r>
              <a:rPr lang="en-AU" dirty="0" smtClean="0"/>
              <a:t>Used for unordered datasets</a:t>
            </a:r>
          </a:p>
          <a:p>
            <a:pPr lvl="1"/>
            <a:r>
              <a:rPr lang="en-AU" dirty="0" smtClean="0"/>
              <a:t>Must </a:t>
            </a:r>
            <a:r>
              <a:rPr lang="en-AU" dirty="0"/>
              <a:t>wait for memory grant</a:t>
            </a:r>
          </a:p>
          <a:p>
            <a:pPr lvl="1"/>
            <a:r>
              <a:rPr lang="en-AU" dirty="0"/>
              <a:t>Is a blocking </a:t>
            </a:r>
            <a:r>
              <a:rPr lang="en-AU" dirty="0" smtClean="0"/>
              <a:t>operator</a:t>
            </a:r>
          </a:p>
          <a:p>
            <a:pPr lvl="1"/>
            <a:r>
              <a:rPr lang="en-AU" dirty="0" smtClean="0"/>
              <a:t>Uses the Hash Match physical operator</a:t>
            </a: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21</a:t>
            </a:fld>
            <a:endParaRPr lang="en-US">
              <a:solidFill>
                <a:prstClr val="white"/>
              </a:solidFill>
            </a:endParaRPr>
          </a:p>
        </p:txBody>
      </p:sp>
      <p:pic>
        <p:nvPicPr>
          <p:cNvPr id="3074" name="Picture 2" descr="Stream aggregate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2132856"/>
            <a:ext cx="791997" cy="792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ash match operat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789040"/>
            <a:ext cx="791997"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7767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Suboptimal Plans</a:t>
            </a:r>
            <a:endParaRPr lang="en-AU" dirty="0"/>
          </a:p>
        </p:txBody>
      </p:sp>
      <p:sp>
        <p:nvSpPr>
          <p:cNvPr id="3" name="Content Placeholder 2"/>
          <p:cNvSpPr>
            <a:spLocks noGrp="1"/>
          </p:cNvSpPr>
          <p:nvPr>
            <p:ph idx="1"/>
          </p:nvPr>
        </p:nvSpPr>
        <p:spPr/>
        <p:txBody>
          <a:bodyPr/>
          <a:lstStyle/>
          <a:p>
            <a:r>
              <a:rPr lang="en-AU" dirty="0" smtClean="0"/>
              <a:t>Missing statistics</a:t>
            </a:r>
            <a:endParaRPr lang="en-AU" dirty="0"/>
          </a:p>
          <a:p>
            <a:r>
              <a:rPr lang="en-AU" dirty="0"/>
              <a:t>Out-of-date statistics</a:t>
            </a:r>
          </a:p>
          <a:p>
            <a:r>
              <a:rPr lang="en-AU" dirty="0"/>
              <a:t>Miscalculated cardinalities</a:t>
            </a:r>
          </a:p>
          <a:p>
            <a:r>
              <a:rPr lang="en-AU" dirty="0"/>
              <a:t>Missing indexes</a:t>
            </a:r>
          </a:p>
          <a:p>
            <a:r>
              <a:rPr lang="en-AU" dirty="0"/>
              <a:t>Incorrect estimated cost</a:t>
            </a:r>
          </a:p>
          <a:p>
            <a:endParaRPr lang="en-AU" dirty="0"/>
          </a:p>
        </p:txBody>
      </p:sp>
    </p:spTree>
    <p:extLst>
      <p:ext uri="{BB962C8B-B14F-4D97-AF65-F5344CB8AC3E}">
        <p14:creationId xmlns:p14="http://schemas.microsoft.com/office/powerpoint/2010/main" val="147197836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D</a:t>
            </a:r>
            <a:r>
              <a:rPr lang="en-AU" smtClean="0"/>
              <a:t>etecting Plan Issues</a:t>
            </a:r>
            <a:endParaRPr lang="en-AU" dirty="0"/>
          </a:p>
        </p:txBody>
      </p:sp>
      <p:sp>
        <p:nvSpPr>
          <p:cNvPr id="3" name="Content Placeholder 2"/>
          <p:cNvSpPr>
            <a:spLocks noGrp="1"/>
          </p:cNvSpPr>
          <p:nvPr>
            <p:ph idx="1"/>
          </p:nvPr>
        </p:nvSpPr>
        <p:spPr/>
        <p:txBody>
          <a:bodyPr>
            <a:normAutofit/>
          </a:bodyPr>
          <a:lstStyle/>
          <a:p>
            <a:r>
              <a:rPr lang="en-AU" dirty="0" smtClean="0"/>
              <a:t>Management studio - SET STATISTICS XML ON/OFF</a:t>
            </a:r>
          </a:p>
          <a:p>
            <a:r>
              <a:rPr lang="en-AU" dirty="0" smtClean="0"/>
              <a:t>SQL Server query profiler - SHOWPLAN XML STATISTICS event</a:t>
            </a:r>
          </a:p>
          <a:p>
            <a:r>
              <a:rPr lang="en-AU" dirty="0" smtClean="0"/>
              <a:t>Extended Events – </a:t>
            </a:r>
            <a:r>
              <a:rPr lang="en-AU" dirty="0" err="1" smtClean="0"/>
              <a:t>query_post_execution_showplan</a:t>
            </a:r>
            <a:endParaRPr lang="en-AU" dirty="0"/>
          </a:p>
          <a:p>
            <a:r>
              <a:rPr lang="en-AU" dirty="0" smtClean="0"/>
              <a:t>Look for</a:t>
            </a:r>
          </a:p>
          <a:p>
            <a:pPr lvl="1"/>
            <a:r>
              <a:rPr lang="en-AU" dirty="0" smtClean="0"/>
              <a:t>&lt;</a:t>
            </a:r>
            <a:r>
              <a:rPr lang="en-AU" dirty="0" err="1" smtClean="0"/>
              <a:t>MissingIndexes</a:t>
            </a:r>
            <a:r>
              <a:rPr lang="en-AU" dirty="0" smtClean="0"/>
              <a:t>&gt;</a:t>
            </a:r>
          </a:p>
          <a:p>
            <a:pPr lvl="1"/>
            <a:r>
              <a:rPr lang="en-AU" dirty="0" smtClean="0"/>
              <a:t>Estimated row count vs actual </a:t>
            </a:r>
            <a:r>
              <a:rPr lang="en-AU" dirty="0"/>
              <a:t>r</a:t>
            </a:r>
            <a:r>
              <a:rPr lang="en-AU" dirty="0" smtClean="0"/>
              <a:t>ow count</a:t>
            </a:r>
          </a:p>
          <a:p>
            <a:pPr lvl="1"/>
            <a:r>
              <a:rPr lang="en-AU" dirty="0"/>
              <a:t>L</a:t>
            </a:r>
            <a:r>
              <a:rPr lang="en-AU" dirty="0" smtClean="0"/>
              <a:t>arge row counts, estimated costs or execution counts</a:t>
            </a:r>
          </a:p>
          <a:p>
            <a:pPr lvl="1"/>
            <a:r>
              <a:rPr lang="en-AU" dirty="0" smtClean="0"/>
              <a:t>Warnings</a:t>
            </a:r>
          </a:p>
          <a:p>
            <a:pPr lvl="1"/>
            <a:r>
              <a:rPr lang="en-AU" dirty="0" smtClean="0"/>
              <a:t>Join Techniques (</a:t>
            </a:r>
            <a:r>
              <a:rPr lang="en-US" dirty="0" smtClean="0"/>
              <a:t>Join </a:t>
            </a:r>
            <a:r>
              <a:rPr lang="en-US" dirty="0"/>
              <a:t>techniques (hash, loop, </a:t>
            </a:r>
            <a:r>
              <a:rPr lang="en-US" dirty="0" smtClean="0"/>
              <a:t>merge)</a:t>
            </a:r>
          </a:p>
          <a:p>
            <a:pPr lvl="1"/>
            <a:r>
              <a:rPr lang="en-US" dirty="0" smtClean="0"/>
              <a:t>Access </a:t>
            </a:r>
            <a:r>
              <a:rPr lang="en-US" dirty="0"/>
              <a:t>techniques (seeks, scans, Key or RID </a:t>
            </a:r>
            <a:r>
              <a:rPr lang="en-US" dirty="0" smtClean="0"/>
              <a:t>lookups)</a:t>
            </a:r>
          </a:p>
          <a:p>
            <a:pPr lvl="1"/>
            <a:r>
              <a:rPr lang="en-US" dirty="0" smtClean="0"/>
              <a:t>Aggregation </a:t>
            </a:r>
            <a:r>
              <a:rPr lang="en-US" dirty="0"/>
              <a:t>techniques (hash, </a:t>
            </a:r>
            <a:r>
              <a:rPr lang="en-US" dirty="0" smtClean="0"/>
              <a:t>stream)</a:t>
            </a:r>
          </a:p>
          <a:p>
            <a:pPr lvl="1"/>
            <a:r>
              <a:rPr lang="en-US" dirty="0" smtClean="0"/>
              <a:t>Other </a:t>
            </a:r>
            <a:r>
              <a:rPr lang="en-US" dirty="0"/>
              <a:t>operations (sort, top, …)</a:t>
            </a:r>
          </a:p>
          <a:p>
            <a:pPr lvl="1"/>
            <a:endParaRPr lang="en-AU" dirty="0" smtClean="0"/>
          </a:p>
          <a:p>
            <a:pPr lvl="1"/>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23</a:t>
            </a:fld>
            <a:endParaRPr lang="en-US">
              <a:solidFill>
                <a:prstClr val="white"/>
              </a:solidFill>
            </a:endParaRPr>
          </a:p>
        </p:txBody>
      </p:sp>
    </p:spTree>
    <p:extLst>
      <p:ext uri="{BB962C8B-B14F-4D97-AF65-F5344CB8AC3E}">
        <p14:creationId xmlns:p14="http://schemas.microsoft.com/office/powerpoint/2010/main" val="343781481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Steps to optimize queries</a:t>
            </a:r>
            <a:endParaRPr lang="en-AU" dirty="0"/>
          </a:p>
        </p:txBody>
      </p:sp>
      <p:sp>
        <p:nvSpPr>
          <p:cNvPr id="3" name="Content Placeholder 2"/>
          <p:cNvSpPr>
            <a:spLocks noGrp="1"/>
          </p:cNvSpPr>
          <p:nvPr>
            <p:ph idx="1"/>
          </p:nvPr>
        </p:nvSpPr>
        <p:spPr/>
        <p:txBody>
          <a:bodyPr/>
          <a:lstStyle/>
          <a:p>
            <a:r>
              <a:rPr lang="en-AU" dirty="0" smtClean="0"/>
              <a:t>Look for stale or missing statistics</a:t>
            </a:r>
            <a:endParaRPr lang="en-AU" dirty="0"/>
          </a:p>
          <a:p>
            <a:r>
              <a:rPr lang="en-AU" dirty="0" smtClean="0"/>
              <a:t>Run Database Tuning Advisor</a:t>
            </a:r>
          </a:p>
          <a:p>
            <a:r>
              <a:rPr lang="en-AU" dirty="0" smtClean="0"/>
              <a:t>Check </a:t>
            </a:r>
            <a:r>
              <a:rPr lang="en-AU" dirty="0"/>
              <a:t>for index hints or query hints</a:t>
            </a:r>
          </a:p>
          <a:p>
            <a:r>
              <a:rPr lang="en-AU" dirty="0"/>
              <a:t>Look for stored procedures that need to be recompiled</a:t>
            </a:r>
          </a:p>
          <a:p>
            <a:r>
              <a:rPr lang="en-AU" dirty="0"/>
              <a:t>Look for queries that can be parameterized</a:t>
            </a:r>
          </a:p>
          <a:p>
            <a:r>
              <a:rPr lang="en-AU" dirty="0"/>
              <a:t>Look for plans that can be forced for consistency</a:t>
            </a:r>
          </a:p>
          <a:p>
            <a:r>
              <a:rPr lang="en-AU" dirty="0"/>
              <a:t>Look for miscalculated </a:t>
            </a:r>
            <a:r>
              <a:rPr lang="en-AU" dirty="0" smtClean="0"/>
              <a:t>cardinalities</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24</a:t>
            </a:fld>
            <a:endParaRPr lang="en-US">
              <a:solidFill>
                <a:prstClr val="white"/>
              </a:solidFill>
            </a:endParaRPr>
          </a:p>
        </p:txBody>
      </p:sp>
    </p:spTree>
    <p:extLst>
      <p:ext uri="{BB962C8B-B14F-4D97-AF65-F5344CB8AC3E}">
        <p14:creationId xmlns:p14="http://schemas.microsoft.com/office/powerpoint/2010/main" val="35380493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smtClean="0"/>
              <a:t>Graphical Query Plans</a:t>
            </a:r>
            <a:endParaRPr lang="en-AU" dirty="0"/>
          </a:p>
        </p:txBody>
      </p:sp>
      <p:sp>
        <p:nvSpPr>
          <p:cNvPr id="6" name="Subtitle 5"/>
          <p:cNvSpPr>
            <a:spLocks noGrp="1"/>
          </p:cNvSpPr>
          <p:nvPr>
            <p:ph type="subTitle" idx="1"/>
          </p:nvPr>
        </p:nvSpPr>
        <p:spPr/>
        <p:txBody>
          <a:bodyPr/>
          <a:lstStyle/>
          <a:p>
            <a:r>
              <a:rPr lang="en-AU" dirty="0" smtClean="0"/>
              <a:t>Tooltips</a:t>
            </a:r>
          </a:p>
          <a:p>
            <a:r>
              <a:rPr lang="en-AU" dirty="0" smtClean="0"/>
              <a:t>Actual vs. estimated information</a:t>
            </a:r>
          </a:p>
          <a:p>
            <a:r>
              <a:rPr lang="en-AU" dirty="0" smtClean="0"/>
              <a:t>Missing Index Information</a:t>
            </a:r>
          </a:p>
          <a:p>
            <a:r>
              <a:rPr lang="en-AU" dirty="0" smtClean="0"/>
              <a:t>Parallelism</a:t>
            </a:r>
          </a:p>
          <a:p>
            <a:r>
              <a:rPr lang="en-AU" dirty="0" smtClean="0"/>
              <a:t>XML view</a:t>
            </a:r>
          </a:p>
          <a:p>
            <a:r>
              <a:rPr lang="en-AU" dirty="0" smtClean="0"/>
              <a:t>Warnings</a:t>
            </a:r>
          </a:p>
          <a:p>
            <a:r>
              <a:rPr lang="en-AU" dirty="0" smtClean="0"/>
              <a:t>Finding expensive </a:t>
            </a:r>
            <a:r>
              <a:rPr lang="en-AU" dirty="0" err="1" smtClean="0"/>
              <a:t>subtrees</a:t>
            </a:r>
            <a:endParaRPr lang="en-AU" dirty="0" smtClean="0"/>
          </a:p>
          <a:p>
            <a:endParaRPr lang="en-AU" dirty="0" smtClean="0"/>
          </a:p>
          <a:p>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25</a:t>
            </a:fld>
            <a:endParaRPr lang="en-US">
              <a:solidFill>
                <a:prstClr val="white"/>
              </a:solidFill>
            </a:endParaRPr>
          </a:p>
        </p:txBody>
      </p:sp>
    </p:spTree>
    <p:extLst>
      <p:ext uri="{BB962C8B-B14F-4D97-AF65-F5344CB8AC3E}">
        <p14:creationId xmlns:p14="http://schemas.microsoft.com/office/powerpoint/2010/main" val="9194431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normAutofit lnSpcReduction="10000"/>
          </a:bodyPr>
          <a:lstStyle/>
          <a:p>
            <a:r>
              <a:rPr lang="en-AU" dirty="0"/>
              <a:t>What are three things that can cause a miscalculated cardinality?</a:t>
            </a:r>
          </a:p>
          <a:p>
            <a:r>
              <a:rPr lang="en-AU" dirty="0"/>
              <a:t>Briefly explain why a lookup might appear in a query plan? </a:t>
            </a:r>
          </a:p>
          <a:p>
            <a:r>
              <a:rPr lang="en-AU" dirty="0"/>
              <a:t>What is a method to eliminate a lookup?</a:t>
            </a:r>
          </a:p>
          <a:p>
            <a:r>
              <a:rPr lang="en-AU" dirty="0"/>
              <a:t>Where can index suggestions be found to improve a query’s performance?</a:t>
            </a:r>
          </a:p>
          <a:p>
            <a:r>
              <a:rPr lang="en-AU" dirty="0"/>
              <a:t>What is a blocking operator?</a:t>
            </a:r>
          </a:p>
          <a:p>
            <a:r>
              <a:rPr lang="en-AU" dirty="0"/>
              <a:t>What are the three join operators?</a:t>
            </a:r>
          </a:p>
          <a:p>
            <a:r>
              <a:rPr lang="en-AU" dirty="0"/>
              <a:t>Under what circumstances would a table scan be more efficient than an index seek on a </a:t>
            </a:r>
            <a:r>
              <a:rPr lang="en-AU" dirty="0" err="1"/>
              <a:t>nonclustered</a:t>
            </a:r>
            <a:r>
              <a:rPr lang="en-AU" dirty="0"/>
              <a:t> non-covering index?</a:t>
            </a:r>
          </a:p>
          <a:p>
            <a:r>
              <a:rPr lang="en-US" dirty="0"/>
              <a:t>How would a  “Missing Statistics” warnings in a query plan be addressed?</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26</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fontScale="85000" lnSpcReduction="20000"/>
          </a:bodyPr>
          <a:lstStyle/>
          <a:p>
            <a:r>
              <a:rPr lang="en-AU" dirty="0" smtClean="0"/>
              <a:t>View and </a:t>
            </a:r>
            <a:r>
              <a:rPr lang="en-AU" dirty="0" err="1" smtClean="0"/>
              <a:t>analyze</a:t>
            </a:r>
            <a:r>
              <a:rPr lang="en-AU" dirty="0" smtClean="0"/>
              <a:t> </a:t>
            </a:r>
            <a:r>
              <a:rPr lang="en-AU" dirty="0"/>
              <a:t>execution </a:t>
            </a:r>
            <a:r>
              <a:rPr lang="en-AU" dirty="0" smtClean="0"/>
              <a:t>plans</a:t>
            </a:r>
            <a:endParaRPr lang="en-AU" dirty="0"/>
          </a:p>
          <a:p>
            <a:r>
              <a:rPr lang="en-AU" dirty="0" smtClean="0"/>
              <a:t>Differentiate </a:t>
            </a:r>
            <a:r>
              <a:rPr lang="en-AU" dirty="0"/>
              <a:t>between an estimated query plan and an actual query plan. </a:t>
            </a:r>
          </a:p>
          <a:p>
            <a:r>
              <a:rPr lang="en-AU" dirty="0" smtClean="0"/>
              <a:t>Identify </a:t>
            </a:r>
            <a:r>
              <a:rPr lang="en-AU" dirty="0"/>
              <a:t>the contents of a query plan. </a:t>
            </a:r>
          </a:p>
          <a:p>
            <a:r>
              <a:rPr lang="en-AU" dirty="0"/>
              <a:t>Explain how the query processor handles multiple-table joins. </a:t>
            </a:r>
          </a:p>
          <a:p>
            <a:r>
              <a:rPr lang="en-AU" dirty="0"/>
              <a:t>Compare the different join algorithms in SQL Server. </a:t>
            </a:r>
          </a:p>
          <a:p>
            <a:r>
              <a:rPr lang="en-AU" dirty="0"/>
              <a:t>Explain the characteristics of nested loop, merge, and hash joins. </a:t>
            </a:r>
          </a:p>
          <a:p>
            <a:r>
              <a:rPr lang="en-AU" dirty="0"/>
              <a:t>Describe the primary task of the aggregation operator. </a:t>
            </a:r>
          </a:p>
          <a:p>
            <a:r>
              <a:rPr lang="en-AU" dirty="0"/>
              <a:t>Describe the purpose of the sort operator. </a:t>
            </a:r>
          </a:p>
          <a:p>
            <a:r>
              <a:rPr lang="en-AU" dirty="0"/>
              <a:t>Differentiate between scans and seeks. </a:t>
            </a:r>
          </a:p>
          <a:p>
            <a:r>
              <a:rPr lang="en-AU" dirty="0"/>
              <a:t>Explain when scans and seeks are helpful and when lookups or scans should be eliminated. </a:t>
            </a:r>
          </a:p>
          <a:p>
            <a:r>
              <a:rPr lang="en-AU" dirty="0"/>
              <a:t>Identify the various options available in a suboptimal execution plan to create a more efficient plan.</a:t>
            </a:r>
          </a:p>
          <a:p>
            <a:r>
              <a:rPr lang="en-AU" dirty="0"/>
              <a:t>Explain why the query optimizer may choose a suboptimal query plan. </a:t>
            </a:r>
          </a:p>
          <a:p>
            <a:r>
              <a:rPr lang="en-AU" dirty="0"/>
              <a:t>List the various considerations for optimizing complex queries. </a:t>
            </a:r>
          </a:p>
          <a:p>
            <a:endParaRPr lang="en-AU" dirty="0"/>
          </a:p>
          <a:p>
            <a:pPr marL="0" lvl="0" indent="0">
              <a:buNone/>
            </a:pPr>
            <a:endParaRPr lang="en-US" dirty="0" smtClean="0"/>
          </a:p>
          <a:p>
            <a:pPr lvl="0"/>
            <a:endParaRPr lang="en-US"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 of a query plan</a:t>
            </a:r>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a:solidFill>
                <a:prstClr val="white"/>
              </a:solidFill>
            </a:endParaRPr>
          </a:p>
        </p:txBody>
      </p:sp>
      <p:sp>
        <p:nvSpPr>
          <p:cNvPr id="6" name="Content Placeholder 5"/>
          <p:cNvSpPr>
            <a:spLocks noGrp="1"/>
          </p:cNvSpPr>
          <p:nvPr>
            <p:ph idx="1"/>
          </p:nvPr>
        </p:nvSpPr>
        <p:spPr/>
        <p:txBody>
          <a:bodyPr>
            <a:normAutofit/>
          </a:bodyPr>
          <a:lstStyle/>
          <a:p>
            <a:r>
              <a:rPr lang="en-AU" dirty="0" smtClean="0"/>
              <a:t>Query plans include</a:t>
            </a:r>
          </a:p>
          <a:p>
            <a:pPr lvl="1"/>
            <a:r>
              <a:rPr lang="en-AU" dirty="0" smtClean="0"/>
              <a:t>How </a:t>
            </a:r>
            <a:r>
              <a:rPr lang="en-AU" dirty="0"/>
              <a:t>data is accessed</a:t>
            </a:r>
          </a:p>
          <a:p>
            <a:pPr lvl="1"/>
            <a:r>
              <a:rPr lang="en-AU" dirty="0"/>
              <a:t>How data is joined</a:t>
            </a:r>
          </a:p>
          <a:p>
            <a:pPr lvl="1"/>
            <a:r>
              <a:rPr lang="en-AU" dirty="0"/>
              <a:t>How data is aggregated</a:t>
            </a:r>
          </a:p>
          <a:p>
            <a:pPr lvl="1"/>
            <a:r>
              <a:rPr lang="en-AU" dirty="0"/>
              <a:t>Sequence of operations</a:t>
            </a:r>
          </a:p>
          <a:p>
            <a:pPr lvl="1"/>
            <a:r>
              <a:rPr lang="en-AU" dirty="0" smtClean="0"/>
              <a:t>Use </a:t>
            </a:r>
            <a:r>
              <a:rPr lang="en-AU" dirty="0"/>
              <a:t>of temporary worktables and sorts</a:t>
            </a:r>
          </a:p>
          <a:p>
            <a:pPr lvl="1"/>
            <a:r>
              <a:rPr lang="en-AU" dirty="0"/>
              <a:t>Estimated </a:t>
            </a:r>
            <a:r>
              <a:rPr lang="en-AU" dirty="0" err="1"/>
              <a:t>rowcounts</a:t>
            </a:r>
            <a:r>
              <a:rPr lang="en-AU" dirty="0"/>
              <a:t>, iterations, and costs from each step</a:t>
            </a:r>
          </a:p>
          <a:p>
            <a:pPr lvl="1"/>
            <a:r>
              <a:rPr lang="en-AU" dirty="0"/>
              <a:t>Actual </a:t>
            </a:r>
            <a:r>
              <a:rPr lang="en-AU" dirty="0" err="1"/>
              <a:t>rowcounts</a:t>
            </a:r>
            <a:r>
              <a:rPr lang="en-AU" dirty="0"/>
              <a:t> and iterations</a:t>
            </a:r>
          </a:p>
          <a:p>
            <a:pPr lvl="1"/>
            <a:r>
              <a:rPr lang="en-AU" dirty="0" smtClean="0"/>
              <a:t>Use </a:t>
            </a:r>
            <a:r>
              <a:rPr lang="en-AU" dirty="0"/>
              <a:t>of parallelism</a:t>
            </a:r>
          </a:p>
          <a:p>
            <a:endParaRPr lang="en-AU" dirty="0"/>
          </a:p>
        </p:txBody>
      </p:sp>
    </p:spTree>
    <p:extLst>
      <p:ext uri="{BB962C8B-B14F-4D97-AF65-F5344CB8AC3E}">
        <p14:creationId xmlns:p14="http://schemas.microsoft.com/office/powerpoint/2010/main" val="12389308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Obtaining query execution information</a:t>
            </a:r>
            <a:endParaRPr lang="en-AU" dirty="0"/>
          </a:p>
        </p:txBody>
      </p:sp>
      <p:sp>
        <p:nvSpPr>
          <p:cNvPr id="3" name="Content Placeholder 2"/>
          <p:cNvSpPr>
            <a:spLocks noGrp="1"/>
          </p:cNvSpPr>
          <p:nvPr>
            <p:ph idx="1"/>
          </p:nvPr>
        </p:nvSpPr>
        <p:spPr/>
        <p:txBody>
          <a:bodyPr/>
          <a:lstStyle/>
          <a:p>
            <a:pPr marL="347663" indent="-347663"/>
            <a:r>
              <a:rPr lang="en-US" sz="2800" dirty="0" smtClean="0"/>
              <a:t>Metrics</a:t>
            </a:r>
          </a:p>
          <a:p>
            <a:pPr lvl="1">
              <a:lnSpc>
                <a:spcPct val="100000"/>
              </a:lnSpc>
              <a:spcBef>
                <a:spcPts val="600"/>
              </a:spcBef>
            </a:pPr>
            <a:r>
              <a:rPr lang="en-US" dirty="0" smtClean="0"/>
              <a:t>SET STATISTICS </a:t>
            </a:r>
            <a:r>
              <a:rPr lang="en-US" dirty="0"/>
              <a:t>IO</a:t>
            </a:r>
          </a:p>
          <a:p>
            <a:pPr lvl="1">
              <a:lnSpc>
                <a:spcPct val="100000"/>
              </a:lnSpc>
              <a:spcBef>
                <a:spcPts val="600"/>
              </a:spcBef>
            </a:pPr>
            <a:r>
              <a:rPr lang="en-US" dirty="0" smtClean="0"/>
              <a:t>SET STATISTICS TIME</a:t>
            </a:r>
          </a:p>
          <a:p>
            <a:pPr>
              <a:spcBef>
                <a:spcPts val="600"/>
              </a:spcBef>
            </a:pPr>
            <a:r>
              <a:rPr lang="en-US" sz="2800" dirty="0" smtClean="0"/>
              <a:t>Query</a:t>
            </a:r>
            <a:r>
              <a:rPr lang="en-US" dirty="0" smtClean="0"/>
              <a:t> </a:t>
            </a:r>
            <a:r>
              <a:rPr lang="en-US" sz="2800" dirty="0" smtClean="0"/>
              <a:t>Plans</a:t>
            </a:r>
            <a:endParaRPr lang="en-US" dirty="0" smtClean="0"/>
          </a:p>
          <a:p>
            <a:pPr lvl="1">
              <a:spcBef>
                <a:spcPts val="600"/>
              </a:spcBef>
            </a:pPr>
            <a:r>
              <a:rPr lang="en-US" dirty="0" smtClean="0"/>
              <a:t>SHOWPLAN_XML</a:t>
            </a:r>
            <a:endParaRPr lang="en-US" dirty="0"/>
          </a:p>
          <a:p>
            <a:pPr lvl="1">
              <a:lnSpc>
                <a:spcPct val="100000"/>
              </a:lnSpc>
              <a:spcBef>
                <a:spcPts val="600"/>
              </a:spcBef>
            </a:pPr>
            <a:r>
              <a:rPr lang="en-US" dirty="0"/>
              <a:t>STATISTICS </a:t>
            </a:r>
            <a:r>
              <a:rPr lang="en-US" dirty="0" smtClean="0"/>
              <a:t>XML</a:t>
            </a:r>
          </a:p>
          <a:p>
            <a:pPr lvl="1">
              <a:lnSpc>
                <a:spcPct val="100000"/>
              </a:lnSpc>
              <a:spcBef>
                <a:spcPts val="600"/>
              </a:spcBef>
            </a:pPr>
            <a:r>
              <a:rPr lang="en-AU" dirty="0" smtClean="0"/>
              <a:t>sys.dm_exec_query_plan</a:t>
            </a:r>
          </a:p>
          <a:p>
            <a:pPr lvl="1">
              <a:lnSpc>
                <a:spcPct val="100000"/>
              </a:lnSpc>
              <a:spcBef>
                <a:spcPts val="600"/>
              </a:spcBef>
            </a:pPr>
            <a:r>
              <a:rPr lang="en-US" dirty="0" smtClean="0"/>
              <a:t>SSMS GUI</a:t>
            </a:r>
          </a:p>
          <a:p>
            <a:pPr lvl="2">
              <a:spcBef>
                <a:spcPts val="600"/>
              </a:spcBef>
            </a:pPr>
            <a:r>
              <a:rPr lang="en-US" dirty="0" smtClean="0"/>
              <a:t>Estimated vs. Actual</a:t>
            </a:r>
          </a:p>
          <a:p>
            <a:pPr lvl="1">
              <a:spcBef>
                <a:spcPts val="600"/>
              </a:spcBef>
            </a:pPr>
            <a:r>
              <a:rPr lang="en-US" dirty="0" smtClean="0"/>
              <a:t>Permissions</a:t>
            </a:r>
            <a:endParaRPr lang="en-US" dirty="0"/>
          </a:p>
          <a:p>
            <a:pPr lvl="1"/>
            <a:endParaRPr lang="en-AU" dirty="0" smtClean="0"/>
          </a:p>
          <a:p>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a:solidFill>
                <a:prstClr val="white"/>
              </a:solidFill>
            </a:endParaRPr>
          </a:p>
        </p:txBody>
      </p:sp>
    </p:spTree>
    <p:extLst>
      <p:ext uri="{BB962C8B-B14F-4D97-AF65-F5344CB8AC3E}">
        <p14:creationId xmlns:p14="http://schemas.microsoft.com/office/powerpoint/2010/main" val="10671153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4222"/>
            <a:ext cx="9144000" cy="3029555"/>
          </a:xfrm>
          <a:prstGeom prst="rect">
            <a:avLst/>
          </a:prstGeom>
        </p:spPr>
      </p:pic>
      <p:sp>
        <p:nvSpPr>
          <p:cNvPr id="24" name="Rectangle 23"/>
          <p:cNvSpPr/>
          <p:nvPr/>
        </p:nvSpPr>
        <p:spPr>
          <a:xfrm>
            <a:off x="6732240" y="2636912"/>
            <a:ext cx="2376264" cy="755431"/>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15" name="Rectangle 14"/>
          <p:cNvSpPr/>
          <p:nvPr/>
        </p:nvSpPr>
        <p:spPr>
          <a:xfrm>
            <a:off x="6732240" y="1844793"/>
            <a:ext cx="2376264" cy="72011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2" name="Title 1"/>
          <p:cNvSpPr>
            <a:spLocks noGrp="1"/>
          </p:cNvSpPr>
          <p:nvPr>
            <p:ph type="title"/>
          </p:nvPr>
        </p:nvSpPr>
        <p:spPr/>
        <p:txBody>
          <a:bodyPr/>
          <a:lstStyle/>
          <a:p>
            <a:r>
              <a:rPr lang="en-AU" dirty="0" smtClean="0"/>
              <a:t>Graphical </a:t>
            </a:r>
            <a:r>
              <a:rPr lang="en-AU" dirty="0" err="1" smtClean="0"/>
              <a:t>Showplan</a:t>
            </a:r>
            <a:r>
              <a:rPr lang="en-AU" dirty="0" smtClean="0"/>
              <a:t> flow</a:t>
            </a:r>
            <a:endParaRPr lang="en-AU" dirty="0"/>
          </a:p>
        </p:txBody>
      </p:sp>
      <p:sp>
        <p:nvSpPr>
          <p:cNvPr id="5" name="Right Arrow 4"/>
          <p:cNvSpPr/>
          <p:nvPr/>
        </p:nvSpPr>
        <p:spPr>
          <a:xfrm rot="10800000">
            <a:off x="3923928" y="1052737"/>
            <a:ext cx="4824536" cy="360040"/>
          </a:xfrm>
          <a:prstGeom prst="rightArrow">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12" name="Bent-Up Arrow 11"/>
          <p:cNvSpPr/>
          <p:nvPr/>
        </p:nvSpPr>
        <p:spPr>
          <a:xfrm rot="10800000" flipH="1">
            <a:off x="7020368" y="1556792"/>
            <a:ext cx="864000" cy="288000"/>
          </a:xfrm>
          <a:prstGeom prst="bentUpArrow">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13" name="Right Arrow 12"/>
          <p:cNvSpPr/>
          <p:nvPr/>
        </p:nvSpPr>
        <p:spPr>
          <a:xfrm>
            <a:off x="6660232" y="2831287"/>
            <a:ext cx="792088" cy="144016"/>
          </a:xfrm>
          <a:prstGeom prst="rightArrow">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14" name="TextBox 13"/>
          <p:cNvSpPr txBox="1"/>
          <p:nvPr/>
        </p:nvSpPr>
        <p:spPr>
          <a:xfrm>
            <a:off x="5652120" y="1403484"/>
            <a:ext cx="1354282" cy="369332"/>
          </a:xfrm>
          <a:prstGeom prst="rect">
            <a:avLst/>
          </a:prstGeom>
          <a:noFill/>
        </p:spPr>
        <p:txBody>
          <a:bodyPr wrap="none" rtlCol="0">
            <a:spAutoFit/>
          </a:bodyPr>
          <a:lstStyle/>
          <a:p>
            <a:pPr>
              <a:buSzPct val="110000"/>
            </a:pPr>
            <a:r>
              <a:rPr lang="en-AU" dirty="0" smtClean="0">
                <a:solidFill>
                  <a:srgbClr val="385593"/>
                </a:solidFill>
                <a:effectLst>
                  <a:outerShdw blurRad="38100" dist="38100" dir="2700000" algn="tl">
                    <a:srgbClr val="000000">
                      <a:alpha val="43137"/>
                    </a:srgbClr>
                  </a:outerShdw>
                </a:effectLst>
                <a:ea typeface="+mj-ea"/>
                <a:cs typeface="+mj-cs"/>
              </a:rPr>
              <a:t>Outer Table</a:t>
            </a:r>
            <a:endParaRPr lang="en-AU" dirty="0" smtClean="0">
              <a:effectLst>
                <a:outerShdw blurRad="38100" dist="38100" dir="2700000" algn="tl">
                  <a:srgbClr val="000000">
                    <a:alpha val="43137"/>
                  </a:srgbClr>
                </a:outerShdw>
              </a:effectLst>
            </a:endParaRPr>
          </a:p>
        </p:txBody>
      </p:sp>
      <p:sp>
        <p:nvSpPr>
          <p:cNvPr id="22" name="TextBox 21"/>
          <p:cNvSpPr txBox="1"/>
          <p:nvPr/>
        </p:nvSpPr>
        <p:spPr>
          <a:xfrm>
            <a:off x="5311913" y="2708920"/>
            <a:ext cx="1276311" cy="369332"/>
          </a:xfrm>
          <a:prstGeom prst="rect">
            <a:avLst/>
          </a:prstGeom>
          <a:noFill/>
        </p:spPr>
        <p:txBody>
          <a:bodyPr wrap="none" rtlCol="0">
            <a:spAutoFit/>
          </a:bodyPr>
          <a:lstStyle/>
          <a:p>
            <a:pPr>
              <a:buSzPct val="110000"/>
            </a:pPr>
            <a:r>
              <a:rPr lang="en-AU" dirty="0" smtClean="0">
                <a:solidFill>
                  <a:srgbClr val="334C85"/>
                </a:solidFill>
                <a:effectLst>
                  <a:outerShdw blurRad="38100" dist="38100" dir="2700000" algn="tl">
                    <a:srgbClr val="000000">
                      <a:alpha val="43137"/>
                    </a:srgbClr>
                  </a:outerShdw>
                </a:effectLst>
              </a:rPr>
              <a:t>Inner table</a:t>
            </a:r>
          </a:p>
        </p:txBody>
      </p:sp>
      <p:sp>
        <p:nvSpPr>
          <p:cNvPr id="16" name="TextBox 15"/>
          <p:cNvSpPr txBox="1"/>
          <p:nvPr/>
        </p:nvSpPr>
        <p:spPr>
          <a:xfrm>
            <a:off x="406310" y="5221382"/>
            <a:ext cx="7857023" cy="369332"/>
          </a:xfrm>
          <a:prstGeom prst="rect">
            <a:avLst/>
          </a:prstGeom>
          <a:noFill/>
        </p:spPr>
        <p:txBody>
          <a:bodyPr wrap="none" rtlCol="0">
            <a:spAutoFit/>
          </a:bodyPr>
          <a:lstStyle/>
          <a:p>
            <a:pPr marL="228600" indent="-228600">
              <a:buSzPct val="110000"/>
              <a:buBlip>
                <a:blip r:embed="rId4"/>
              </a:buBlip>
            </a:pPr>
            <a:r>
              <a:rPr lang="en-AU" dirty="0" smtClean="0"/>
              <a:t>Resultset 1 and 2 are joined using a nested loops join, creating resultset 3</a:t>
            </a:r>
          </a:p>
        </p:txBody>
      </p:sp>
      <p:sp>
        <p:nvSpPr>
          <p:cNvPr id="17" name="TextBox 16"/>
          <p:cNvSpPr txBox="1"/>
          <p:nvPr/>
        </p:nvSpPr>
        <p:spPr>
          <a:xfrm>
            <a:off x="6444208" y="1691516"/>
            <a:ext cx="309700" cy="369332"/>
          </a:xfrm>
          <a:prstGeom prst="rect">
            <a:avLst/>
          </a:prstGeom>
          <a:noFill/>
        </p:spPr>
        <p:txBody>
          <a:bodyPr wrap="none" rtlCol="0">
            <a:spAutoFit/>
          </a:bodyPr>
          <a:lstStyle/>
          <a:p>
            <a:pPr>
              <a:buSzPct val="110000"/>
            </a:pPr>
            <a:r>
              <a:rPr lang="en-AU" dirty="0" smtClean="0">
                <a:solidFill>
                  <a:srgbClr val="334C85"/>
                </a:solidFill>
                <a:effectLst>
                  <a:outerShdw blurRad="38100" dist="38100" dir="2700000" algn="tl">
                    <a:srgbClr val="000000">
                      <a:alpha val="43137"/>
                    </a:srgbClr>
                  </a:outerShdw>
                </a:effectLst>
              </a:rPr>
              <a:t>1</a:t>
            </a:r>
          </a:p>
        </p:txBody>
      </p:sp>
      <p:sp>
        <p:nvSpPr>
          <p:cNvPr id="27" name="TextBox 26"/>
          <p:cNvSpPr txBox="1"/>
          <p:nvPr/>
        </p:nvSpPr>
        <p:spPr>
          <a:xfrm>
            <a:off x="6444208" y="2420888"/>
            <a:ext cx="309700" cy="369332"/>
          </a:xfrm>
          <a:prstGeom prst="rect">
            <a:avLst/>
          </a:prstGeom>
          <a:noFill/>
        </p:spPr>
        <p:txBody>
          <a:bodyPr wrap="none" rtlCol="0">
            <a:spAutoFit/>
          </a:bodyPr>
          <a:lstStyle/>
          <a:p>
            <a:pPr>
              <a:buSzPct val="110000"/>
            </a:pPr>
            <a:r>
              <a:rPr lang="en-AU" dirty="0">
                <a:solidFill>
                  <a:srgbClr val="334C85"/>
                </a:solidFill>
                <a:effectLst>
                  <a:outerShdw blurRad="38100" dist="38100" dir="2700000" algn="tl">
                    <a:srgbClr val="000000">
                      <a:alpha val="43137"/>
                    </a:srgbClr>
                  </a:outerShdw>
                </a:effectLst>
              </a:rPr>
              <a:t>2</a:t>
            </a:r>
            <a:endParaRPr lang="en-AU" dirty="0" smtClean="0">
              <a:solidFill>
                <a:srgbClr val="334C85"/>
              </a:solidFill>
              <a:effectLst>
                <a:outerShdw blurRad="38100" dist="38100" dir="2700000" algn="tl">
                  <a:srgbClr val="000000">
                    <a:alpha val="43137"/>
                  </a:srgbClr>
                </a:outerShdw>
              </a:effectLst>
            </a:endParaRPr>
          </a:p>
        </p:txBody>
      </p:sp>
      <p:sp>
        <p:nvSpPr>
          <p:cNvPr id="31" name="Rectangle 30"/>
          <p:cNvSpPr/>
          <p:nvPr/>
        </p:nvSpPr>
        <p:spPr>
          <a:xfrm>
            <a:off x="4211960" y="1844794"/>
            <a:ext cx="4896544" cy="154755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32" name="TextBox 31"/>
          <p:cNvSpPr txBox="1"/>
          <p:nvPr/>
        </p:nvSpPr>
        <p:spPr>
          <a:xfrm>
            <a:off x="3923928" y="1700808"/>
            <a:ext cx="386463" cy="369332"/>
          </a:xfrm>
          <a:prstGeom prst="rect">
            <a:avLst/>
          </a:prstGeom>
          <a:noFill/>
        </p:spPr>
        <p:txBody>
          <a:bodyPr wrap="square" rtlCol="0">
            <a:spAutoFit/>
          </a:bodyPr>
          <a:lstStyle/>
          <a:p>
            <a:pPr>
              <a:buSzPct val="110000"/>
            </a:pPr>
            <a:r>
              <a:rPr lang="en-AU" dirty="0">
                <a:solidFill>
                  <a:srgbClr val="334C85"/>
                </a:solidFill>
                <a:effectLst>
                  <a:outerShdw blurRad="38100" dist="38100" dir="2700000" algn="tl">
                    <a:srgbClr val="000000">
                      <a:alpha val="43137"/>
                    </a:srgbClr>
                  </a:outerShdw>
                </a:effectLst>
              </a:rPr>
              <a:t>3</a:t>
            </a:r>
            <a:endParaRPr lang="en-AU" dirty="0" smtClean="0">
              <a:solidFill>
                <a:srgbClr val="334C85"/>
              </a:solidFill>
              <a:effectLst>
                <a:outerShdw blurRad="38100" dist="38100" dir="2700000" algn="tl">
                  <a:srgbClr val="000000">
                    <a:alpha val="43137"/>
                  </a:srgbClr>
                </a:outerShdw>
              </a:effectLst>
            </a:endParaRPr>
          </a:p>
        </p:txBody>
      </p:sp>
      <p:sp>
        <p:nvSpPr>
          <p:cNvPr id="33" name="Rectangle 32"/>
          <p:cNvSpPr/>
          <p:nvPr/>
        </p:nvSpPr>
        <p:spPr>
          <a:xfrm>
            <a:off x="4212000" y="3456000"/>
            <a:ext cx="4896504" cy="7560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34" name="TextBox 33"/>
          <p:cNvSpPr txBox="1"/>
          <p:nvPr/>
        </p:nvSpPr>
        <p:spPr>
          <a:xfrm>
            <a:off x="3923928" y="3284984"/>
            <a:ext cx="314455" cy="369332"/>
          </a:xfrm>
          <a:prstGeom prst="rect">
            <a:avLst/>
          </a:prstGeom>
          <a:noFill/>
        </p:spPr>
        <p:txBody>
          <a:bodyPr wrap="square" rtlCol="0">
            <a:spAutoFit/>
          </a:bodyPr>
          <a:lstStyle/>
          <a:p>
            <a:pPr>
              <a:buSzPct val="110000"/>
            </a:pPr>
            <a:r>
              <a:rPr lang="en-AU" dirty="0" smtClean="0">
                <a:solidFill>
                  <a:srgbClr val="334C85"/>
                </a:solidFill>
                <a:effectLst>
                  <a:outerShdw blurRad="38100" dist="38100" dir="2700000" algn="tl">
                    <a:srgbClr val="000000">
                      <a:alpha val="43137"/>
                    </a:srgbClr>
                  </a:outerShdw>
                </a:effectLst>
              </a:rPr>
              <a:t>4</a:t>
            </a:r>
          </a:p>
        </p:txBody>
      </p:sp>
      <p:sp>
        <p:nvSpPr>
          <p:cNvPr id="35" name="TextBox 34"/>
          <p:cNvSpPr txBox="1"/>
          <p:nvPr/>
        </p:nvSpPr>
        <p:spPr>
          <a:xfrm>
            <a:off x="395536" y="5507940"/>
            <a:ext cx="8352928" cy="369332"/>
          </a:xfrm>
          <a:prstGeom prst="rect">
            <a:avLst/>
          </a:prstGeom>
          <a:noFill/>
        </p:spPr>
        <p:txBody>
          <a:bodyPr wrap="square" rtlCol="0">
            <a:spAutoFit/>
          </a:bodyPr>
          <a:lstStyle/>
          <a:p>
            <a:pPr marL="228600" indent="-228600">
              <a:buSzPct val="110000"/>
              <a:buBlip>
                <a:blip r:embed="rId4"/>
              </a:buBlip>
            </a:pPr>
            <a:r>
              <a:rPr lang="en-AU" dirty="0" smtClean="0"/>
              <a:t>Resultset 3 and 4 are joined using a hash match join, creating resultset 5</a:t>
            </a:r>
          </a:p>
        </p:txBody>
      </p:sp>
      <p:sp>
        <p:nvSpPr>
          <p:cNvPr id="25" name="Rectangle 24"/>
          <p:cNvSpPr/>
          <p:nvPr/>
        </p:nvSpPr>
        <p:spPr>
          <a:xfrm>
            <a:off x="2222200" y="1844794"/>
            <a:ext cx="6886304" cy="236720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26" name="TextBox 25"/>
          <p:cNvSpPr txBox="1"/>
          <p:nvPr/>
        </p:nvSpPr>
        <p:spPr>
          <a:xfrm>
            <a:off x="1907704" y="1700808"/>
            <a:ext cx="386463" cy="369332"/>
          </a:xfrm>
          <a:prstGeom prst="rect">
            <a:avLst/>
          </a:prstGeom>
          <a:noFill/>
        </p:spPr>
        <p:txBody>
          <a:bodyPr wrap="square" rtlCol="0">
            <a:spAutoFit/>
          </a:bodyPr>
          <a:lstStyle/>
          <a:p>
            <a:pPr>
              <a:buSzPct val="110000"/>
            </a:pPr>
            <a:r>
              <a:rPr lang="en-AU" dirty="0">
                <a:solidFill>
                  <a:srgbClr val="334C85"/>
                </a:solidFill>
                <a:effectLst>
                  <a:outerShdw blurRad="38100" dist="38100" dir="2700000" algn="tl">
                    <a:srgbClr val="000000">
                      <a:alpha val="43137"/>
                    </a:srgbClr>
                  </a:outerShdw>
                </a:effectLst>
              </a:rPr>
              <a:t>5</a:t>
            </a:r>
            <a:endParaRPr lang="en-AU" dirty="0" smtClean="0">
              <a:solidFill>
                <a:srgbClr val="334C85"/>
              </a:solidFill>
              <a:effectLst>
                <a:outerShdw blurRad="38100" dist="38100" dir="2700000" algn="tl">
                  <a:srgbClr val="000000">
                    <a:alpha val="43137"/>
                  </a:srgbClr>
                </a:outerShdw>
              </a:effectLst>
            </a:endParaRPr>
          </a:p>
        </p:txBody>
      </p:sp>
      <p:sp>
        <p:nvSpPr>
          <p:cNvPr id="28" name="Rectangle 27"/>
          <p:cNvSpPr/>
          <p:nvPr/>
        </p:nvSpPr>
        <p:spPr>
          <a:xfrm>
            <a:off x="2222199" y="4257176"/>
            <a:ext cx="2205785" cy="75600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29" name="TextBox 28"/>
          <p:cNvSpPr txBox="1"/>
          <p:nvPr/>
        </p:nvSpPr>
        <p:spPr>
          <a:xfrm>
            <a:off x="1907704" y="4077072"/>
            <a:ext cx="314455" cy="369332"/>
          </a:xfrm>
          <a:prstGeom prst="rect">
            <a:avLst/>
          </a:prstGeom>
          <a:noFill/>
        </p:spPr>
        <p:txBody>
          <a:bodyPr wrap="square" rtlCol="0">
            <a:spAutoFit/>
          </a:bodyPr>
          <a:lstStyle/>
          <a:p>
            <a:pPr>
              <a:buSzPct val="110000"/>
            </a:pPr>
            <a:r>
              <a:rPr lang="en-AU" dirty="0">
                <a:solidFill>
                  <a:srgbClr val="334C85"/>
                </a:solidFill>
                <a:effectLst>
                  <a:outerShdw blurRad="38100" dist="38100" dir="2700000" algn="tl">
                    <a:srgbClr val="000000">
                      <a:alpha val="43137"/>
                    </a:srgbClr>
                  </a:outerShdw>
                </a:effectLst>
              </a:rPr>
              <a:t>6</a:t>
            </a:r>
            <a:endParaRPr lang="en-AU" dirty="0" smtClean="0">
              <a:solidFill>
                <a:srgbClr val="334C85"/>
              </a:solidFill>
              <a:effectLst>
                <a:outerShdw blurRad="38100" dist="38100" dir="2700000" algn="tl">
                  <a:srgbClr val="000000">
                    <a:alpha val="43137"/>
                  </a:srgbClr>
                </a:outerShdw>
              </a:effectLst>
            </a:endParaRPr>
          </a:p>
        </p:txBody>
      </p:sp>
      <p:sp>
        <p:nvSpPr>
          <p:cNvPr id="30" name="TextBox 29"/>
          <p:cNvSpPr txBox="1"/>
          <p:nvPr/>
        </p:nvSpPr>
        <p:spPr>
          <a:xfrm>
            <a:off x="395536" y="5795972"/>
            <a:ext cx="8352928" cy="646331"/>
          </a:xfrm>
          <a:prstGeom prst="rect">
            <a:avLst/>
          </a:prstGeom>
          <a:noFill/>
        </p:spPr>
        <p:txBody>
          <a:bodyPr wrap="square" rtlCol="0">
            <a:spAutoFit/>
          </a:bodyPr>
          <a:lstStyle/>
          <a:p>
            <a:pPr marL="228600" indent="-228600">
              <a:buSzPct val="110000"/>
              <a:buBlip>
                <a:blip r:embed="rId4"/>
              </a:buBlip>
            </a:pPr>
            <a:r>
              <a:rPr lang="en-AU" dirty="0" smtClean="0"/>
              <a:t>Resultset 5 and 6 are joined using a nested loops join, creating a resultset for the Select clause</a:t>
            </a:r>
          </a:p>
        </p:txBody>
      </p:sp>
    </p:spTree>
    <p:extLst>
      <p:ext uri="{BB962C8B-B14F-4D97-AF65-F5344CB8AC3E}">
        <p14:creationId xmlns:p14="http://schemas.microsoft.com/office/powerpoint/2010/main" val="16852775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6"/>
                                        </p:tgtEl>
                                      </p:cBhvr>
                                    </p:animEffect>
                                    <p:set>
                                      <p:cBhvr>
                                        <p:cTn id="69" dur="1" fill="hold">
                                          <p:stCondLst>
                                            <p:cond delay="499"/>
                                          </p:stCondLst>
                                        </p:cTn>
                                        <p:tgtEl>
                                          <p:spTgt spid="16"/>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32"/>
                                        </p:tgtEl>
                                      </p:cBhvr>
                                    </p:animEffect>
                                    <p:set>
                                      <p:cBhvr>
                                        <p:cTn id="89" dur="1" fill="hold">
                                          <p:stCondLst>
                                            <p:cond delay="499"/>
                                          </p:stCondLst>
                                        </p:cTn>
                                        <p:tgtEl>
                                          <p:spTgt spid="32"/>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31"/>
                                        </p:tgtEl>
                                      </p:cBhvr>
                                    </p:animEffect>
                                    <p:set>
                                      <p:cBhvr>
                                        <p:cTn id="92" dur="1" fill="hold">
                                          <p:stCondLst>
                                            <p:cond delay="499"/>
                                          </p:stCondLst>
                                        </p:cTn>
                                        <p:tgtEl>
                                          <p:spTgt spid="31"/>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4"/>
                                        </p:tgtEl>
                                      </p:cBhvr>
                                    </p:animEffect>
                                    <p:set>
                                      <p:cBhvr>
                                        <p:cTn id="95" dur="1" fill="hold">
                                          <p:stCondLst>
                                            <p:cond delay="499"/>
                                          </p:stCondLst>
                                        </p:cTn>
                                        <p:tgtEl>
                                          <p:spTgt spid="3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33"/>
                                        </p:tgtEl>
                                      </p:cBhvr>
                                    </p:animEffect>
                                    <p:set>
                                      <p:cBhvr>
                                        <p:cTn id="98" dur="1" fill="hold">
                                          <p:stCondLst>
                                            <p:cond delay="499"/>
                                          </p:stCondLst>
                                        </p:cTn>
                                        <p:tgtEl>
                                          <p:spTgt spid="33"/>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5"/>
                                        </p:tgtEl>
                                      </p:cBhvr>
                                    </p:animEffect>
                                    <p:set>
                                      <p:cBhvr>
                                        <p:cTn id="101" dur="1" fill="hold">
                                          <p:stCondLst>
                                            <p:cond delay="499"/>
                                          </p:stCondLst>
                                        </p:cTn>
                                        <p:tgtEl>
                                          <p:spTgt spid="35"/>
                                        </p:tgtEl>
                                        <p:attrNameLst>
                                          <p:attrName>style.visibility</p:attrName>
                                        </p:attrNameLst>
                                      </p:cBhvr>
                                      <p:to>
                                        <p:strVal val="hidden"/>
                                      </p:to>
                                    </p:set>
                                  </p:childTnLst>
                                </p:cTn>
                              </p:par>
                              <p:par>
                                <p:cTn id="102" presetID="10" presetClass="entr" presetSubtype="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500"/>
                                        <p:tgtEl>
                                          <p:spTgt spid="2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500"/>
                                        <p:tgtEl>
                                          <p:spTgt spid="2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fade">
                                      <p:cBhvr>
                                        <p:cTn id="113" dur="500"/>
                                        <p:tgtEl>
                                          <p:spTgt spid="2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fade">
                                      <p:cBhvr>
                                        <p:cTn id="1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15" grpId="0" animBg="1"/>
      <p:bldP spid="15" grpId="1" animBg="1"/>
      <p:bldP spid="5" grpId="0" animBg="1"/>
      <p:bldP spid="5" grpId="1" animBg="1"/>
      <p:bldP spid="12" grpId="0" animBg="1"/>
      <p:bldP spid="12" grpId="1" animBg="1"/>
      <p:bldP spid="13" grpId="0" animBg="1"/>
      <p:bldP spid="13" grpId="1" animBg="1"/>
      <p:bldP spid="14" grpId="0"/>
      <p:bldP spid="14" grpId="1"/>
      <p:bldP spid="22" grpId="0"/>
      <p:bldP spid="22" grpId="1"/>
      <p:bldP spid="16" grpId="0"/>
      <p:bldP spid="16" grpId="1"/>
      <p:bldP spid="17" grpId="0"/>
      <p:bldP spid="17" grpId="1"/>
      <p:bldP spid="27" grpId="0"/>
      <p:bldP spid="27" grpId="1"/>
      <p:bldP spid="31" grpId="0" animBg="1"/>
      <p:bldP spid="31" grpId="1" animBg="1"/>
      <p:bldP spid="32" grpId="0"/>
      <p:bldP spid="32" grpId="1"/>
      <p:bldP spid="33" grpId="0" animBg="1"/>
      <p:bldP spid="33" grpId="1" animBg="1"/>
      <p:bldP spid="34" grpId="0"/>
      <p:bldP spid="34" grpId="1"/>
      <p:bldP spid="35" grpId="0"/>
      <p:bldP spid="35" grpId="1"/>
      <p:bldP spid="25" grpId="0" animBg="1"/>
      <p:bldP spid="26" grpId="0"/>
      <p:bldP spid="28" grpId="0" animBg="1"/>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Following a query plan </a:t>
            </a:r>
            <a:endParaRPr lang="en-AU" dirty="0"/>
          </a:p>
        </p:txBody>
      </p:sp>
      <p:sp>
        <p:nvSpPr>
          <p:cNvPr id="3" name="Content Placeholder 2"/>
          <p:cNvSpPr>
            <a:spLocks noGrp="1"/>
          </p:cNvSpPr>
          <p:nvPr>
            <p:ph idx="1"/>
          </p:nvPr>
        </p:nvSpPr>
        <p:spPr/>
        <p:txBody>
          <a:bodyPr/>
          <a:lstStyle/>
          <a:p>
            <a:r>
              <a:rPr lang="en-AU" dirty="0"/>
              <a:t>Query plans are trees, so any join branch can be as substantial as an entire separate query</a:t>
            </a:r>
          </a:p>
          <a:p>
            <a:r>
              <a:rPr lang="en-AU" dirty="0" smtClean="0"/>
              <a:t>Examine </a:t>
            </a:r>
            <a:r>
              <a:rPr lang="en-AU" dirty="0"/>
              <a:t>major sub-branches first by looking top-down at the outermost joins</a:t>
            </a:r>
          </a:p>
          <a:p>
            <a:r>
              <a:rPr lang="en-AU" dirty="0"/>
              <a:t>Examine leaves of the separate significant sub-branches separately</a:t>
            </a:r>
          </a:p>
          <a:p>
            <a:r>
              <a:rPr lang="en-AU" dirty="0"/>
              <a:t>Total </a:t>
            </a:r>
            <a:r>
              <a:rPr lang="en-AU" dirty="0" err="1"/>
              <a:t>Subtree</a:t>
            </a:r>
            <a:r>
              <a:rPr lang="en-AU" dirty="0"/>
              <a:t> Cost tells you which branches are the most costly</a:t>
            </a:r>
          </a:p>
          <a:p>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a:solidFill>
                <a:prstClr val="white"/>
              </a:solidFill>
            </a:endParaRPr>
          </a:p>
        </p:txBody>
      </p:sp>
    </p:spTree>
    <p:extLst>
      <p:ext uri="{BB962C8B-B14F-4D97-AF65-F5344CB8AC3E}">
        <p14:creationId xmlns:p14="http://schemas.microsoft.com/office/powerpoint/2010/main" val="181600290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AU" dirty="0" err="1" smtClean="0"/>
              <a:t>Showplan</a:t>
            </a:r>
            <a:r>
              <a:rPr lang="en-AU" dirty="0" smtClean="0"/>
              <a:t> Operators</a:t>
            </a:r>
            <a:endParaRPr lang="en-AU" dirty="0"/>
          </a:p>
        </p:txBody>
      </p:sp>
      <p:sp>
        <p:nvSpPr>
          <p:cNvPr id="9" name="Content Placeholder 8"/>
          <p:cNvSpPr>
            <a:spLocks noGrp="1"/>
          </p:cNvSpPr>
          <p:nvPr>
            <p:ph idx="1"/>
          </p:nvPr>
        </p:nvSpPr>
        <p:spPr/>
        <p:txBody>
          <a:bodyPr/>
          <a:lstStyle/>
          <a:p>
            <a:r>
              <a:rPr lang="en-AU" dirty="0" smtClean="0"/>
              <a:t>Operators </a:t>
            </a:r>
            <a:r>
              <a:rPr lang="en-AU" dirty="0"/>
              <a:t>describe how SQL Server executes a query </a:t>
            </a:r>
            <a:r>
              <a:rPr lang="en-AU" dirty="0" smtClean="0"/>
              <a:t>DML statement</a:t>
            </a:r>
          </a:p>
          <a:p>
            <a:r>
              <a:rPr lang="en-AU" dirty="0" smtClean="0"/>
              <a:t>Blocking vs Non-Blocking</a:t>
            </a:r>
          </a:p>
          <a:p>
            <a:r>
              <a:rPr lang="en-AU" dirty="0" smtClean="0"/>
              <a:t>Joins will be encountered only if more than one table is accessed. There are three types:</a:t>
            </a:r>
          </a:p>
          <a:p>
            <a:pPr marL="747713" lvl="1" indent="-347663">
              <a:spcBef>
                <a:spcPts val="600"/>
              </a:spcBef>
            </a:pPr>
            <a:r>
              <a:rPr lang="en-US" dirty="0"/>
              <a:t>Nested </a:t>
            </a:r>
            <a:r>
              <a:rPr lang="en-US" dirty="0" smtClean="0"/>
              <a:t>loop -for </a:t>
            </a:r>
            <a:r>
              <a:rPr lang="en-US" dirty="0"/>
              <a:t>each row of the outer table find all matching rows in the inner</a:t>
            </a:r>
          </a:p>
          <a:p>
            <a:pPr marL="747713" lvl="1" indent="-347663">
              <a:spcBef>
                <a:spcPts val="600"/>
              </a:spcBef>
            </a:pPr>
            <a:r>
              <a:rPr lang="en-US" dirty="0"/>
              <a:t>Merge </a:t>
            </a:r>
            <a:r>
              <a:rPr lang="en-US" dirty="0" smtClean="0"/>
              <a:t>join - process </a:t>
            </a:r>
            <a:r>
              <a:rPr lang="en-US" dirty="0"/>
              <a:t>both tables in the order of the join columns</a:t>
            </a:r>
          </a:p>
          <a:p>
            <a:pPr marL="747713" lvl="1" indent="-347663">
              <a:spcBef>
                <a:spcPts val="600"/>
              </a:spcBef>
            </a:pPr>
            <a:r>
              <a:rPr lang="en-US" dirty="0"/>
              <a:t>Hash </a:t>
            </a:r>
            <a:r>
              <a:rPr lang="en-US" dirty="0" smtClean="0"/>
              <a:t>join - </a:t>
            </a:r>
            <a:r>
              <a:rPr lang="en-US" dirty="0"/>
              <a:t>Build a hash table (from the outer) and pass all rows of the inner through the hash table identifying the </a:t>
            </a:r>
            <a:r>
              <a:rPr lang="en-US" dirty="0" smtClean="0"/>
              <a:t>matches</a:t>
            </a:r>
            <a:endParaRPr lang="en-US" dirty="0"/>
          </a:p>
          <a:p>
            <a:pPr lvl="1"/>
            <a:endParaRPr lang="en-AU" dirty="0" smtClean="0"/>
          </a:p>
          <a:p>
            <a:pPr lvl="1"/>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429464209"/>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 Server 2012 Query Optimization">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05DE20-3E00-4460-8ABA-4110C899F874}"/>
</file>

<file path=customXml/itemProps2.xml><?xml version="1.0" encoding="utf-8"?>
<ds:datastoreItem xmlns:ds="http://schemas.openxmlformats.org/officeDocument/2006/customXml" ds:itemID="{5D22661E-0BAC-494A-86B4-DD4A1044C6B5}"/>
</file>

<file path=customXml/itemProps3.xml><?xml version="1.0" encoding="utf-8"?>
<ds:datastoreItem xmlns:ds="http://schemas.openxmlformats.org/officeDocument/2006/customXml" ds:itemID="{4CE0564B-CB54-4BD9-A1F6-354B5950D05A}"/>
</file>

<file path=docProps/app.xml><?xml version="1.0" encoding="utf-8"?>
<Properties xmlns="http://schemas.openxmlformats.org/officeDocument/2006/extended-properties" xmlns:vt="http://schemas.openxmlformats.org/officeDocument/2006/docPropsVTypes">
  <Template>SQL Server 2012 Query Optimization</Template>
  <TotalTime>9974</TotalTime>
  <Words>6927</Words>
  <Application>Microsoft Office PowerPoint</Application>
  <PresentationFormat>On-screen Show (4:3)</PresentationFormat>
  <Paragraphs>839</Paragraphs>
  <Slides>27</Slides>
  <Notes>27</Notes>
  <HiddenSlides>2</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SQL Server 2012 Query Optimization</vt:lpstr>
      <vt:lpstr>Lesson 19: Understanding Execution Plans</vt:lpstr>
      <vt:lpstr>Conditions and Terms of Use </vt:lpstr>
      <vt:lpstr>Students: How to View this Presentation</vt:lpstr>
      <vt:lpstr>Objectives</vt:lpstr>
      <vt:lpstr>Contents of a query plan</vt:lpstr>
      <vt:lpstr>Obtaining query execution information</vt:lpstr>
      <vt:lpstr>Graphical Showplan flow</vt:lpstr>
      <vt:lpstr>Following a query plan </vt:lpstr>
      <vt:lpstr>Showplan Operators</vt:lpstr>
      <vt:lpstr>Nested Loops Join</vt:lpstr>
      <vt:lpstr>Nested Loops Join</vt:lpstr>
      <vt:lpstr>Merge Join</vt:lpstr>
      <vt:lpstr>Merge Join</vt:lpstr>
      <vt:lpstr>Hash Join</vt:lpstr>
      <vt:lpstr>Hash Join</vt:lpstr>
      <vt:lpstr>Scan and Seek operators</vt:lpstr>
      <vt:lpstr>Scan and Seek operators</vt:lpstr>
      <vt:lpstr>Lookups</vt:lpstr>
      <vt:lpstr>Tipping Point</vt:lpstr>
      <vt:lpstr>Sort</vt:lpstr>
      <vt:lpstr>Columnstore</vt:lpstr>
      <vt:lpstr>Aggregation</vt:lpstr>
      <vt:lpstr>Suboptimal Plans</vt:lpstr>
      <vt:lpstr>Detecting Plan Issues</vt:lpstr>
      <vt:lpstr>Steps to optimize queries</vt:lpstr>
      <vt:lpstr>Graphical Query Plans</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Peet Slikker</dc:creator>
  <cp:lastModifiedBy>Pam Lahoud</cp:lastModifiedBy>
  <cp:revision>734</cp:revision>
  <dcterms:created xsi:type="dcterms:W3CDTF">2011-12-01T02:53:59Z</dcterms:created>
  <dcterms:modified xsi:type="dcterms:W3CDTF">2012-11-29T01:44:31Z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